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sldIdLst>
    <p:sldId id="389" r:id="rId2"/>
    <p:sldId id="381" r:id="rId3"/>
    <p:sldId id="256" r:id="rId4"/>
    <p:sldId id="390" r:id="rId5"/>
    <p:sldId id="273" r:id="rId6"/>
    <p:sldId id="275" r:id="rId7"/>
    <p:sldId id="366" r:id="rId8"/>
    <p:sldId id="281" r:id="rId9"/>
    <p:sldId id="282" r:id="rId10"/>
    <p:sldId id="283" r:id="rId11"/>
    <p:sldId id="367" r:id="rId12"/>
    <p:sldId id="284" r:id="rId13"/>
    <p:sldId id="285" r:id="rId14"/>
    <p:sldId id="341" r:id="rId15"/>
    <p:sldId id="344" r:id="rId16"/>
    <p:sldId id="353" r:id="rId17"/>
    <p:sldId id="342" r:id="rId18"/>
    <p:sldId id="343" r:id="rId19"/>
    <p:sldId id="351" r:id="rId20"/>
    <p:sldId id="345" r:id="rId21"/>
    <p:sldId id="346" r:id="rId22"/>
    <p:sldId id="347" r:id="rId23"/>
    <p:sldId id="348" r:id="rId24"/>
    <p:sldId id="349" r:id="rId25"/>
    <p:sldId id="350" r:id="rId26"/>
    <p:sldId id="331" r:id="rId27"/>
    <p:sldId id="368" r:id="rId28"/>
    <p:sldId id="332" r:id="rId29"/>
    <p:sldId id="333" r:id="rId30"/>
    <p:sldId id="334" r:id="rId31"/>
    <p:sldId id="335" r:id="rId32"/>
    <p:sldId id="336" r:id="rId33"/>
    <p:sldId id="337" r:id="rId34"/>
    <p:sldId id="338" r:id="rId35"/>
    <p:sldId id="339" r:id="rId36"/>
    <p:sldId id="340" r:id="rId37"/>
    <p:sldId id="369" r:id="rId38"/>
    <p:sldId id="321" r:id="rId39"/>
    <p:sldId id="322" r:id="rId40"/>
    <p:sldId id="323" r:id="rId41"/>
    <p:sldId id="324" r:id="rId42"/>
    <p:sldId id="325" r:id="rId43"/>
    <p:sldId id="326" r:id="rId44"/>
    <p:sldId id="327" r:id="rId45"/>
    <p:sldId id="328" r:id="rId46"/>
    <p:sldId id="370" r:id="rId47"/>
    <p:sldId id="329" r:id="rId48"/>
    <p:sldId id="371" r:id="rId49"/>
    <p:sldId id="330" r:id="rId50"/>
    <p:sldId id="388" r:id="rId51"/>
    <p:sldId id="312" r:id="rId52"/>
    <p:sldId id="313" r:id="rId53"/>
    <p:sldId id="362" r:id="rId54"/>
    <p:sldId id="314" r:id="rId55"/>
    <p:sldId id="315" r:id="rId56"/>
    <p:sldId id="316" r:id="rId57"/>
    <p:sldId id="317" r:id="rId58"/>
    <p:sldId id="318" r:id="rId59"/>
    <p:sldId id="319" r:id="rId60"/>
    <p:sldId id="320" r:id="rId61"/>
    <p:sldId id="301" r:id="rId62"/>
    <p:sldId id="302" r:id="rId63"/>
    <p:sldId id="303" r:id="rId64"/>
    <p:sldId id="363" r:id="rId65"/>
    <p:sldId id="304" r:id="rId66"/>
    <p:sldId id="308" r:id="rId67"/>
    <p:sldId id="306" r:id="rId68"/>
    <p:sldId id="307" r:id="rId69"/>
    <p:sldId id="310" r:id="rId70"/>
    <p:sldId id="291" r:id="rId71"/>
    <p:sldId id="292" r:id="rId72"/>
    <p:sldId id="293" r:id="rId73"/>
    <p:sldId id="296" r:id="rId74"/>
    <p:sldId id="297" r:id="rId75"/>
    <p:sldId id="383" r:id="rId76"/>
    <p:sldId id="298" r:id="rId77"/>
    <p:sldId id="299" r:id="rId78"/>
    <p:sldId id="300" r:id="rId79"/>
    <p:sldId id="286" r:id="rId80"/>
    <p:sldId id="287" r:id="rId81"/>
    <p:sldId id="382" r:id="rId82"/>
    <p:sldId id="364" r:id="rId83"/>
    <p:sldId id="288" r:id="rId84"/>
    <p:sldId id="289" r:id="rId85"/>
    <p:sldId id="358" r:id="rId86"/>
    <p:sldId id="359" r:id="rId87"/>
    <p:sldId id="356" r:id="rId88"/>
    <p:sldId id="365" r:id="rId89"/>
    <p:sldId id="360" r:id="rId90"/>
    <p:sldId id="361" r:id="rId91"/>
    <p:sldId id="259" r:id="rId92"/>
    <p:sldId id="399" r:id="rId93"/>
    <p:sldId id="400" r:id="rId94"/>
    <p:sldId id="401" r:id="rId95"/>
    <p:sldId id="402" r:id="rId96"/>
    <p:sldId id="403" r:id="rId97"/>
    <p:sldId id="404" r:id="rId98"/>
    <p:sldId id="405" r:id="rId99"/>
    <p:sldId id="406" r:id="rId100"/>
    <p:sldId id="407" r:id="rId101"/>
    <p:sldId id="408" r:id="rId102"/>
    <p:sldId id="269" r:id="rId103"/>
    <p:sldId id="391" r:id="rId104"/>
    <p:sldId id="392" r:id="rId105"/>
    <p:sldId id="393" r:id="rId106"/>
    <p:sldId id="394" r:id="rId107"/>
    <p:sldId id="395" r:id="rId108"/>
    <p:sldId id="396" r:id="rId109"/>
    <p:sldId id="397" r:id="rId110"/>
    <p:sldId id="398" r:id="rId111"/>
    <p:sldId id="270" r:id="rId1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43200"/>
    <a:srgbClr val="960032"/>
    <a:srgbClr val="64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247" autoAdjust="0"/>
  </p:normalViewPr>
  <p:slideViewPr>
    <p:cSldViewPr snapToGrid="0">
      <p:cViewPr varScale="1">
        <p:scale>
          <a:sx n="57" d="100"/>
          <a:sy n="57" d="100"/>
        </p:scale>
        <p:origin x="1492"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18432-378F-4815-8A90-7A5E59238DC6}" type="datetimeFigureOut">
              <a:rPr lang="zh-CN" altLang="en-US" smtClean="0"/>
              <a:t>2021/5/30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FC1F8-B4A3-48E0-A5DB-A7E570CB2C41}" type="slidenum">
              <a:rPr lang="zh-CN" altLang="en-US" smtClean="0"/>
              <a:t>‹#›</a:t>
            </a:fld>
            <a:endParaRPr lang="zh-CN" altLang="en-US"/>
          </a:p>
        </p:txBody>
      </p:sp>
    </p:spTree>
    <p:extLst>
      <p:ext uri="{BB962C8B-B14F-4D97-AF65-F5344CB8AC3E}">
        <p14:creationId xmlns:p14="http://schemas.microsoft.com/office/powerpoint/2010/main" val="255172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a:t>
            </a:fld>
            <a:endParaRPr lang="zh-CN" altLang="en-US"/>
          </a:p>
        </p:txBody>
      </p:sp>
    </p:spTree>
    <p:extLst>
      <p:ext uri="{BB962C8B-B14F-4D97-AF65-F5344CB8AC3E}">
        <p14:creationId xmlns:p14="http://schemas.microsoft.com/office/powerpoint/2010/main" val="2605247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a:t>
            </a:fld>
            <a:endParaRPr lang="zh-CN" altLang="en-US"/>
          </a:p>
        </p:txBody>
      </p:sp>
    </p:spTree>
    <p:extLst>
      <p:ext uri="{BB962C8B-B14F-4D97-AF65-F5344CB8AC3E}">
        <p14:creationId xmlns:p14="http://schemas.microsoft.com/office/powerpoint/2010/main" val="22180725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103</a:t>
            </a:fld>
            <a:endParaRPr lang="zh-CN" altLang="en-US"/>
          </a:p>
        </p:txBody>
      </p:sp>
    </p:spTree>
    <p:extLst>
      <p:ext uri="{BB962C8B-B14F-4D97-AF65-F5344CB8AC3E}">
        <p14:creationId xmlns:p14="http://schemas.microsoft.com/office/powerpoint/2010/main" val="313365058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104</a:t>
            </a:fld>
            <a:endParaRPr lang="zh-CN" altLang="en-US"/>
          </a:p>
        </p:txBody>
      </p:sp>
    </p:spTree>
    <p:extLst>
      <p:ext uri="{BB962C8B-B14F-4D97-AF65-F5344CB8AC3E}">
        <p14:creationId xmlns:p14="http://schemas.microsoft.com/office/powerpoint/2010/main" val="136425625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105</a:t>
            </a:fld>
            <a:endParaRPr lang="zh-CN" altLang="en-US"/>
          </a:p>
        </p:txBody>
      </p:sp>
    </p:spTree>
    <p:extLst>
      <p:ext uri="{BB962C8B-B14F-4D97-AF65-F5344CB8AC3E}">
        <p14:creationId xmlns:p14="http://schemas.microsoft.com/office/powerpoint/2010/main" val="111478836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106</a:t>
            </a:fld>
            <a:endParaRPr lang="zh-CN" altLang="en-US"/>
          </a:p>
        </p:txBody>
      </p:sp>
    </p:spTree>
    <p:extLst>
      <p:ext uri="{BB962C8B-B14F-4D97-AF65-F5344CB8AC3E}">
        <p14:creationId xmlns:p14="http://schemas.microsoft.com/office/powerpoint/2010/main" val="5321488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107</a:t>
            </a:fld>
            <a:endParaRPr lang="zh-CN" altLang="en-US"/>
          </a:p>
        </p:txBody>
      </p:sp>
    </p:spTree>
    <p:extLst>
      <p:ext uri="{BB962C8B-B14F-4D97-AF65-F5344CB8AC3E}">
        <p14:creationId xmlns:p14="http://schemas.microsoft.com/office/powerpoint/2010/main" val="51316560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108</a:t>
            </a:fld>
            <a:endParaRPr lang="zh-CN" altLang="en-US"/>
          </a:p>
        </p:txBody>
      </p:sp>
    </p:spTree>
    <p:extLst>
      <p:ext uri="{BB962C8B-B14F-4D97-AF65-F5344CB8AC3E}">
        <p14:creationId xmlns:p14="http://schemas.microsoft.com/office/powerpoint/2010/main" val="420776412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109</a:t>
            </a:fld>
            <a:endParaRPr lang="zh-CN" altLang="en-US"/>
          </a:p>
        </p:txBody>
      </p:sp>
    </p:spTree>
    <p:extLst>
      <p:ext uri="{BB962C8B-B14F-4D97-AF65-F5344CB8AC3E}">
        <p14:creationId xmlns:p14="http://schemas.microsoft.com/office/powerpoint/2010/main" val="274955076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110</a:t>
            </a:fld>
            <a:endParaRPr lang="zh-CN" altLang="en-US"/>
          </a:p>
        </p:txBody>
      </p:sp>
    </p:spTree>
    <p:extLst>
      <p:ext uri="{BB962C8B-B14F-4D97-AF65-F5344CB8AC3E}">
        <p14:creationId xmlns:p14="http://schemas.microsoft.com/office/powerpoint/2010/main" val="17549769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雨课堂</a:t>
            </a:r>
            <a:r>
              <a:rPr lang="en-US" altLang="zh-CN" dirty="0" smtClean="0"/>
              <a:t>(</a:t>
            </a:r>
            <a:r>
              <a:rPr lang="zh-CN" altLang="en-US" dirty="0" smtClean="0"/>
              <a:t>语音</a:t>
            </a:r>
            <a:r>
              <a:rPr lang="en-US" altLang="zh-CN" dirty="0" smtClean="0"/>
              <a:t>PPT</a:t>
            </a:r>
            <a:r>
              <a:rPr lang="zh-CN" altLang="en-US" dirty="0" smtClean="0"/>
              <a:t>页</a:t>
            </a:r>
            <a:r>
              <a:rPr lang="en-US" altLang="zh-CN" dirty="0" smtClean="0"/>
              <a:t>)</a:t>
            </a:r>
            <a:r>
              <a:rPr lang="zh-CN" altLang="en-US" dirty="0" smtClean="0"/>
              <a:t>习题页码</a:t>
            </a:r>
            <a:r>
              <a:rPr lang="en-US" altLang="zh-CN" dirty="0" smtClean="0"/>
              <a:t>: 1</a:t>
            </a:r>
            <a:r>
              <a:rPr lang="zh-CN" altLang="en-US" dirty="0" smtClean="0"/>
              <a:t>。</a:t>
            </a:r>
          </a:p>
          <a:p>
            <a:r>
              <a:rPr lang="en-US" altLang="zh-CN" dirty="0" smtClean="0"/>
              <a:t>_</a:t>
            </a:r>
            <a:r>
              <a:rPr lang="zh-CN" altLang="en-US" dirty="0" smtClean="0"/>
              <a:t>不计结尾</a:t>
            </a:r>
            <a:r>
              <a:rPr lang="en-US" altLang="zh-CN" dirty="0" smtClean="0"/>
              <a:t>_78</a:t>
            </a:r>
            <a:r>
              <a:rPr lang="zh-CN" altLang="en-US" dirty="0" smtClean="0"/>
              <a:t>分钟</a:t>
            </a:r>
            <a:r>
              <a:rPr lang="en-US" altLang="zh-CN" smtClean="0"/>
              <a:t>_1</a:t>
            </a:r>
            <a:r>
              <a:rPr lang="zh-CN" altLang="en-US" smtClean="0"/>
              <a:t>道</a:t>
            </a:r>
            <a:r>
              <a:rPr lang="zh-CN" altLang="en-US" dirty="0" smtClean="0"/>
              <a:t>题</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111</a:t>
            </a:fld>
            <a:endParaRPr lang="zh-CN" altLang="en-US"/>
          </a:p>
        </p:txBody>
      </p:sp>
    </p:spTree>
    <p:extLst>
      <p:ext uri="{BB962C8B-B14F-4D97-AF65-F5344CB8AC3E}">
        <p14:creationId xmlns:p14="http://schemas.microsoft.com/office/powerpoint/2010/main" val="114530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a:t>
            </a:fld>
            <a:endParaRPr lang="zh-CN" altLang="en-US"/>
          </a:p>
        </p:txBody>
      </p:sp>
    </p:spTree>
    <p:extLst>
      <p:ext uri="{BB962C8B-B14F-4D97-AF65-F5344CB8AC3E}">
        <p14:creationId xmlns:p14="http://schemas.microsoft.com/office/powerpoint/2010/main" val="280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14</a:t>
            </a:fld>
            <a:endParaRPr lang="zh-CN" altLang="en-US"/>
          </a:p>
        </p:txBody>
      </p:sp>
    </p:spTree>
    <p:extLst>
      <p:ext uri="{BB962C8B-B14F-4D97-AF65-F5344CB8AC3E}">
        <p14:creationId xmlns:p14="http://schemas.microsoft.com/office/powerpoint/2010/main" val="2716191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15</a:t>
            </a:fld>
            <a:endParaRPr lang="zh-CN" altLang="en-US"/>
          </a:p>
        </p:txBody>
      </p:sp>
    </p:spTree>
    <p:extLst>
      <p:ext uri="{BB962C8B-B14F-4D97-AF65-F5344CB8AC3E}">
        <p14:creationId xmlns:p14="http://schemas.microsoft.com/office/powerpoint/2010/main" val="1507391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17</a:t>
            </a:fld>
            <a:endParaRPr lang="zh-CN" altLang="en-US"/>
          </a:p>
        </p:txBody>
      </p:sp>
    </p:spTree>
    <p:extLst>
      <p:ext uri="{BB962C8B-B14F-4D97-AF65-F5344CB8AC3E}">
        <p14:creationId xmlns:p14="http://schemas.microsoft.com/office/powerpoint/2010/main" val="180700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18</a:t>
            </a:fld>
            <a:endParaRPr lang="zh-CN" altLang="en-US"/>
          </a:p>
        </p:txBody>
      </p:sp>
    </p:spTree>
    <p:extLst>
      <p:ext uri="{BB962C8B-B14F-4D97-AF65-F5344CB8AC3E}">
        <p14:creationId xmlns:p14="http://schemas.microsoft.com/office/powerpoint/2010/main" val="282861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19</a:t>
            </a:fld>
            <a:endParaRPr lang="zh-CN" altLang="en-US"/>
          </a:p>
        </p:txBody>
      </p:sp>
    </p:spTree>
    <p:extLst>
      <p:ext uri="{BB962C8B-B14F-4D97-AF65-F5344CB8AC3E}">
        <p14:creationId xmlns:p14="http://schemas.microsoft.com/office/powerpoint/2010/main" val="2876510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20</a:t>
            </a:fld>
            <a:endParaRPr lang="zh-CN" altLang="en-US"/>
          </a:p>
        </p:txBody>
      </p:sp>
    </p:spTree>
    <p:extLst>
      <p:ext uri="{BB962C8B-B14F-4D97-AF65-F5344CB8AC3E}">
        <p14:creationId xmlns:p14="http://schemas.microsoft.com/office/powerpoint/2010/main" val="1035740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21</a:t>
            </a:fld>
            <a:endParaRPr lang="zh-CN" altLang="en-US"/>
          </a:p>
        </p:txBody>
      </p:sp>
    </p:spTree>
    <p:extLst>
      <p:ext uri="{BB962C8B-B14F-4D97-AF65-F5344CB8AC3E}">
        <p14:creationId xmlns:p14="http://schemas.microsoft.com/office/powerpoint/2010/main" val="3407809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22</a:t>
            </a:fld>
            <a:endParaRPr lang="zh-CN" altLang="en-US"/>
          </a:p>
        </p:txBody>
      </p:sp>
    </p:spTree>
    <p:extLst>
      <p:ext uri="{BB962C8B-B14F-4D97-AF65-F5344CB8AC3E}">
        <p14:creationId xmlns:p14="http://schemas.microsoft.com/office/powerpoint/2010/main" val="3229742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a:t>
            </a:fld>
            <a:endParaRPr lang="zh-CN" altLang="en-US"/>
          </a:p>
        </p:txBody>
      </p:sp>
    </p:spTree>
    <p:extLst>
      <p:ext uri="{BB962C8B-B14F-4D97-AF65-F5344CB8AC3E}">
        <p14:creationId xmlns:p14="http://schemas.microsoft.com/office/powerpoint/2010/main" val="955494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23</a:t>
            </a:fld>
            <a:endParaRPr lang="zh-CN" altLang="en-US"/>
          </a:p>
        </p:txBody>
      </p:sp>
    </p:spTree>
    <p:extLst>
      <p:ext uri="{BB962C8B-B14F-4D97-AF65-F5344CB8AC3E}">
        <p14:creationId xmlns:p14="http://schemas.microsoft.com/office/powerpoint/2010/main" val="3261616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24</a:t>
            </a:fld>
            <a:endParaRPr lang="zh-CN" altLang="en-US"/>
          </a:p>
        </p:txBody>
      </p:sp>
    </p:spTree>
    <p:extLst>
      <p:ext uri="{BB962C8B-B14F-4D97-AF65-F5344CB8AC3E}">
        <p14:creationId xmlns:p14="http://schemas.microsoft.com/office/powerpoint/2010/main" val="285402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25</a:t>
            </a:fld>
            <a:endParaRPr lang="zh-CN" altLang="en-US"/>
          </a:p>
        </p:txBody>
      </p:sp>
    </p:spTree>
    <p:extLst>
      <p:ext uri="{BB962C8B-B14F-4D97-AF65-F5344CB8AC3E}">
        <p14:creationId xmlns:p14="http://schemas.microsoft.com/office/powerpoint/2010/main" val="970162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26</a:t>
            </a:fld>
            <a:endParaRPr lang="zh-CN" altLang="en-US"/>
          </a:p>
        </p:txBody>
      </p:sp>
    </p:spTree>
    <p:extLst>
      <p:ext uri="{BB962C8B-B14F-4D97-AF65-F5344CB8AC3E}">
        <p14:creationId xmlns:p14="http://schemas.microsoft.com/office/powerpoint/2010/main" val="2992824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27</a:t>
            </a:fld>
            <a:endParaRPr lang="zh-CN" altLang="en-US"/>
          </a:p>
        </p:txBody>
      </p:sp>
    </p:spTree>
    <p:extLst>
      <p:ext uri="{BB962C8B-B14F-4D97-AF65-F5344CB8AC3E}">
        <p14:creationId xmlns:p14="http://schemas.microsoft.com/office/powerpoint/2010/main" val="1916652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28</a:t>
            </a:fld>
            <a:endParaRPr lang="zh-CN" altLang="en-US"/>
          </a:p>
        </p:txBody>
      </p:sp>
    </p:spTree>
    <p:extLst>
      <p:ext uri="{BB962C8B-B14F-4D97-AF65-F5344CB8AC3E}">
        <p14:creationId xmlns:p14="http://schemas.microsoft.com/office/powerpoint/2010/main" val="529403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29</a:t>
            </a:fld>
            <a:endParaRPr lang="zh-CN" altLang="en-US"/>
          </a:p>
        </p:txBody>
      </p:sp>
    </p:spTree>
    <p:extLst>
      <p:ext uri="{BB962C8B-B14F-4D97-AF65-F5344CB8AC3E}">
        <p14:creationId xmlns:p14="http://schemas.microsoft.com/office/powerpoint/2010/main" val="1129176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30</a:t>
            </a:fld>
            <a:endParaRPr lang="zh-CN" altLang="en-US"/>
          </a:p>
        </p:txBody>
      </p:sp>
    </p:spTree>
    <p:extLst>
      <p:ext uri="{BB962C8B-B14F-4D97-AF65-F5344CB8AC3E}">
        <p14:creationId xmlns:p14="http://schemas.microsoft.com/office/powerpoint/2010/main" val="397933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31</a:t>
            </a:fld>
            <a:endParaRPr lang="zh-CN" altLang="en-US"/>
          </a:p>
        </p:txBody>
      </p:sp>
    </p:spTree>
    <p:extLst>
      <p:ext uri="{BB962C8B-B14F-4D97-AF65-F5344CB8AC3E}">
        <p14:creationId xmlns:p14="http://schemas.microsoft.com/office/powerpoint/2010/main" val="2866889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32</a:t>
            </a:fld>
            <a:endParaRPr lang="zh-CN" altLang="en-US"/>
          </a:p>
        </p:txBody>
      </p:sp>
    </p:spTree>
    <p:extLst>
      <p:ext uri="{BB962C8B-B14F-4D97-AF65-F5344CB8AC3E}">
        <p14:creationId xmlns:p14="http://schemas.microsoft.com/office/powerpoint/2010/main" val="371930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a:t>
            </a:fld>
            <a:endParaRPr lang="zh-CN" altLang="en-US"/>
          </a:p>
        </p:txBody>
      </p:sp>
    </p:spTree>
    <p:extLst>
      <p:ext uri="{BB962C8B-B14F-4D97-AF65-F5344CB8AC3E}">
        <p14:creationId xmlns:p14="http://schemas.microsoft.com/office/powerpoint/2010/main" val="2652227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33</a:t>
            </a:fld>
            <a:endParaRPr lang="zh-CN" altLang="en-US"/>
          </a:p>
        </p:txBody>
      </p:sp>
    </p:spTree>
    <p:extLst>
      <p:ext uri="{BB962C8B-B14F-4D97-AF65-F5344CB8AC3E}">
        <p14:creationId xmlns:p14="http://schemas.microsoft.com/office/powerpoint/2010/main" val="2217182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34</a:t>
            </a:fld>
            <a:endParaRPr lang="zh-CN" altLang="en-US"/>
          </a:p>
        </p:txBody>
      </p:sp>
    </p:spTree>
    <p:extLst>
      <p:ext uri="{BB962C8B-B14F-4D97-AF65-F5344CB8AC3E}">
        <p14:creationId xmlns:p14="http://schemas.microsoft.com/office/powerpoint/2010/main" val="949020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35</a:t>
            </a:fld>
            <a:endParaRPr lang="zh-CN" altLang="en-US"/>
          </a:p>
        </p:txBody>
      </p:sp>
    </p:spTree>
    <p:extLst>
      <p:ext uri="{BB962C8B-B14F-4D97-AF65-F5344CB8AC3E}">
        <p14:creationId xmlns:p14="http://schemas.microsoft.com/office/powerpoint/2010/main" val="91926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36</a:t>
            </a:fld>
            <a:endParaRPr lang="zh-CN" altLang="en-US"/>
          </a:p>
        </p:txBody>
      </p:sp>
    </p:spTree>
    <p:extLst>
      <p:ext uri="{BB962C8B-B14F-4D97-AF65-F5344CB8AC3E}">
        <p14:creationId xmlns:p14="http://schemas.microsoft.com/office/powerpoint/2010/main" val="840912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37</a:t>
            </a:fld>
            <a:endParaRPr lang="zh-CN" altLang="en-US"/>
          </a:p>
        </p:txBody>
      </p:sp>
    </p:spTree>
    <p:extLst>
      <p:ext uri="{BB962C8B-B14F-4D97-AF65-F5344CB8AC3E}">
        <p14:creationId xmlns:p14="http://schemas.microsoft.com/office/powerpoint/2010/main" val="12821247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38</a:t>
            </a:fld>
            <a:endParaRPr lang="zh-CN" altLang="en-US"/>
          </a:p>
        </p:txBody>
      </p:sp>
    </p:spTree>
    <p:extLst>
      <p:ext uri="{BB962C8B-B14F-4D97-AF65-F5344CB8AC3E}">
        <p14:creationId xmlns:p14="http://schemas.microsoft.com/office/powerpoint/2010/main" val="427232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39</a:t>
            </a:fld>
            <a:endParaRPr lang="zh-CN" altLang="en-US"/>
          </a:p>
        </p:txBody>
      </p:sp>
    </p:spTree>
    <p:extLst>
      <p:ext uri="{BB962C8B-B14F-4D97-AF65-F5344CB8AC3E}">
        <p14:creationId xmlns:p14="http://schemas.microsoft.com/office/powerpoint/2010/main" val="3781488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40</a:t>
            </a:fld>
            <a:endParaRPr lang="zh-CN" altLang="en-US"/>
          </a:p>
        </p:txBody>
      </p:sp>
    </p:spTree>
    <p:extLst>
      <p:ext uri="{BB962C8B-B14F-4D97-AF65-F5344CB8AC3E}">
        <p14:creationId xmlns:p14="http://schemas.microsoft.com/office/powerpoint/2010/main" val="536300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41</a:t>
            </a:fld>
            <a:endParaRPr lang="zh-CN" altLang="en-US"/>
          </a:p>
        </p:txBody>
      </p:sp>
    </p:spTree>
    <p:extLst>
      <p:ext uri="{BB962C8B-B14F-4D97-AF65-F5344CB8AC3E}">
        <p14:creationId xmlns:p14="http://schemas.microsoft.com/office/powerpoint/2010/main" val="9405655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42</a:t>
            </a:fld>
            <a:endParaRPr lang="zh-CN" altLang="en-US"/>
          </a:p>
        </p:txBody>
      </p:sp>
    </p:spTree>
    <p:extLst>
      <p:ext uri="{BB962C8B-B14F-4D97-AF65-F5344CB8AC3E}">
        <p14:creationId xmlns:p14="http://schemas.microsoft.com/office/powerpoint/2010/main" val="299814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a:t>
            </a:fld>
            <a:endParaRPr lang="zh-CN" altLang="en-US"/>
          </a:p>
        </p:txBody>
      </p:sp>
    </p:spTree>
    <p:extLst>
      <p:ext uri="{BB962C8B-B14F-4D97-AF65-F5344CB8AC3E}">
        <p14:creationId xmlns:p14="http://schemas.microsoft.com/office/powerpoint/2010/main" val="25833612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43</a:t>
            </a:fld>
            <a:endParaRPr lang="zh-CN" altLang="en-US"/>
          </a:p>
        </p:txBody>
      </p:sp>
    </p:spTree>
    <p:extLst>
      <p:ext uri="{BB962C8B-B14F-4D97-AF65-F5344CB8AC3E}">
        <p14:creationId xmlns:p14="http://schemas.microsoft.com/office/powerpoint/2010/main" val="1546293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44</a:t>
            </a:fld>
            <a:endParaRPr lang="zh-CN" altLang="en-US"/>
          </a:p>
        </p:txBody>
      </p:sp>
    </p:spTree>
    <p:extLst>
      <p:ext uri="{BB962C8B-B14F-4D97-AF65-F5344CB8AC3E}">
        <p14:creationId xmlns:p14="http://schemas.microsoft.com/office/powerpoint/2010/main" val="2084940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45</a:t>
            </a:fld>
            <a:endParaRPr lang="zh-CN" altLang="en-US"/>
          </a:p>
        </p:txBody>
      </p:sp>
    </p:spTree>
    <p:extLst>
      <p:ext uri="{BB962C8B-B14F-4D97-AF65-F5344CB8AC3E}">
        <p14:creationId xmlns:p14="http://schemas.microsoft.com/office/powerpoint/2010/main" val="2607737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46</a:t>
            </a:fld>
            <a:endParaRPr lang="zh-CN" altLang="en-US"/>
          </a:p>
        </p:txBody>
      </p:sp>
    </p:spTree>
    <p:extLst>
      <p:ext uri="{BB962C8B-B14F-4D97-AF65-F5344CB8AC3E}">
        <p14:creationId xmlns:p14="http://schemas.microsoft.com/office/powerpoint/2010/main" val="2556763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47</a:t>
            </a:fld>
            <a:endParaRPr lang="zh-CN" altLang="en-US"/>
          </a:p>
        </p:txBody>
      </p:sp>
    </p:spTree>
    <p:extLst>
      <p:ext uri="{BB962C8B-B14F-4D97-AF65-F5344CB8AC3E}">
        <p14:creationId xmlns:p14="http://schemas.microsoft.com/office/powerpoint/2010/main" val="17702632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48</a:t>
            </a:fld>
            <a:endParaRPr lang="zh-CN" altLang="en-US"/>
          </a:p>
        </p:txBody>
      </p:sp>
    </p:spTree>
    <p:extLst>
      <p:ext uri="{BB962C8B-B14F-4D97-AF65-F5344CB8AC3E}">
        <p14:creationId xmlns:p14="http://schemas.microsoft.com/office/powerpoint/2010/main" val="15159586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49</a:t>
            </a:fld>
            <a:endParaRPr lang="zh-CN" altLang="en-US"/>
          </a:p>
        </p:txBody>
      </p:sp>
    </p:spTree>
    <p:extLst>
      <p:ext uri="{BB962C8B-B14F-4D97-AF65-F5344CB8AC3E}">
        <p14:creationId xmlns:p14="http://schemas.microsoft.com/office/powerpoint/2010/main" val="1420903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50</a:t>
            </a:fld>
            <a:endParaRPr lang="zh-CN" altLang="en-US"/>
          </a:p>
        </p:txBody>
      </p:sp>
    </p:spTree>
    <p:extLst>
      <p:ext uri="{BB962C8B-B14F-4D97-AF65-F5344CB8AC3E}">
        <p14:creationId xmlns:p14="http://schemas.microsoft.com/office/powerpoint/2010/main" val="23328737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51</a:t>
            </a:fld>
            <a:endParaRPr lang="zh-CN" altLang="en-US"/>
          </a:p>
        </p:txBody>
      </p:sp>
    </p:spTree>
    <p:extLst>
      <p:ext uri="{BB962C8B-B14F-4D97-AF65-F5344CB8AC3E}">
        <p14:creationId xmlns:p14="http://schemas.microsoft.com/office/powerpoint/2010/main" val="3317351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52</a:t>
            </a:fld>
            <a:endParaRPr lang="zh-CN" altLang="en-US"/>
          </a:p>
        </p:txBody>
      </p:sp>
    </p:spTree>
    <p:extLst>
      <p:ext uri="{BB962C8B-B14F-4D97-AF65-F5344CB8AC3E}">
        <p14:creationId xmlns:p14="http://schemas.microsoft.com/office/powerpoint/2010/main" val="428238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a:t>
            </a:fld>
            <a:endParaRPr lang="zh-CN" altLang="en-US"/>
          </a:p>
        </p:txBody>
      </p:sp>
    </p:spTree>
    <p:extLst>
      <p:ext uri="{BB962C8B-B14F-4D97-AF65-F5344CB8AC3E}">
        <p14:creationId xmlns:p14="http://schemas.microsoft.com/office/powerpoint/2010/main" val="1833523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53</a:t>
            </a:fld>
            <a:endParaRPr lang="zh-CN" altLang="en-US"/>
          </a:p>
        </p:txBody>
      </p:sp>
    </p:spTree>
    <p:extLst>
      <p:ext uri="{BB962C8B-B14F-4D97-AF65-F5344CB8AC3E}">
        <p14:creationId xmlns:p14="http://schemas.microsoft.com/office/powerpoint/2010/main" val="18247025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54</a:t>
            </a:fld>
            <a:endParaRPr lang="zh-CN" altLang="en-US"/>
          </a:p>
        </p:txBody>
      </p:sp>
    </p:spTree>
    <p:extLst>
      <p:ext uri="{BB962C8B-B14F-4D97-AF65-F5344CB8AC3E}">
        <p14:creationId xmlns:p14="http://schemas.microsoft.com/office/powerpoint/2010/main" val="23336928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55</a:t>
            </a:fld>
            <a:endParaRPr lang="zh-CN" altLang="en-US"/>
          </a:p>
        </p:txBody>
      </p:sp>
    </p:spTree>
    <p:extLst>
      <p:ext uri="{BB962C8B-B14F-4D97-AF65-F5344CB8AC3E}">
        <p14:creationId xmlns:p14="http://schemas.microsoft.com/office/powerpoint/2010/main" val="252098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56</a:t>
            </a:fld>
            <a:endParaRPr lang="zh-CN" altLang="en-US"/>
          </a:p>
        </p:txBody>
      </p:sp>
    </p:spTree>
    <p:extLst>
      <p:ext uri="{BB962C8B-B14F-4D97-AF65-F5344CB8AC3E}">
        <p14:creationId xmlns:p14="http://schemas.microsoft.com/office/powerpoint/2010/main" val="21625246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57</a:t>
            </a:fld>
            <a:endParaRPr lang="zh-CN" altLang="en-US"/>
          </a:p>
        </p:txBody>
      </p:sp>
    </p:spTree>
    <p:extLst>
      <p:ext uri="{BB962C8B-B14F-4D97-AF65-F5344CB8AC3E}">
        <p14:creationId xmlns:p14="http://schemas.microsoft.com/office/powerpoint/2010/main" val="18434283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58</a:t>
            </a:fld>
            <a:endParaRPr lang="zh-CN" altLang="en-US"/>
          </a:p>
        </p:txBody>
      </p:sp>
    </p:spTree>
    <p:extLst>
      <p:ext uri="{BB962C8B-B14F-4D97-AF65-F5344CB8AC3E}">
        <p14:creationId xmlns:p14="http://schemas.microsoft.com/office/powerpoint/2010/main" val="19265564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59</a:t>
            </a:fld>
            <a:endParaRPr lang="zh-CN" altLang="en-US"/>
          </a:p>
        </p:txBody>
      </p:sp>
    </p:spTree>
    <p:extLst>
      <p:ext uri="{BB962C8B-B14F-4D97-AF65-F5344CB8AC3E}">
        <p14:creationId xmlns:p14="http://schemas.microsoft.com/office/powerpoint/2010/main" val="12084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60</a:t>
            </a:fld>
            <a:endParaRPr lang="zh-CN" altLang="en-US"/>
          </a:p>
        </p:txBody>
      </p:sp>
    </p:spTree>
    <p:extLst>
      <p:ext uri="{BB962C8B-B14F-4D97-AF65-F5344CB8AC3E}">
        <p14:creationId xmlns:p14="http://schemas.microsoft.com/office/powerpoint/2010/main" val="4387235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61</a:t>
            </a:fld>
            <a:endParaRPr lang="zh-CN" altLang="en-US"/>
          </a:p>
        </p:txBody>
      </p:sp>
    </p:spTree>
    <p:extLst>
      <p:ext uri="{BB962C8B-B14F-4D97-AF65-F5344CB8AC3E}">
        <p14:creationId xmlns:p14="http://schemas.microsoft.com/office/powerpoint/2010/main" val="1224383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62</a:t>
            </a:fld>
            <a:endParaRPr lang="zh-CN" altLang="en-US"/>
          </a:p>
        </p:txBody>
      </p:sp>
    </p:spTree>
    <p:extLst>
      <p:ext uri="{BB962C8B-B14F-4D97-AF65-F5344CB8AC3E}">
        <p14:creationId xmlns:p14="http://schemas.microsoft.com/office/powerpoint/2010/main" val="285773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a:t>
            </a:fld>
            <a:endParaRPr lang="zh-CN" altLang="en-US"/>
          </a:p>
        </p:txBody>
      </p:sp>
    </p:spTree>
    <p:extLst>
      <p:ext uri="{BB962C8B-B14F-4D97-AF65-F5344CB8AC3E}">
        <p14:creationId xmlns:p14="http://schemas.microsoft.com/office/powerpoint/2010/main" val="3039087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63</a:t>
            </a:fld>
            <a:endParaRPr lang="zh-CN" altLang="en-US"/>
          </a:p>
        </p:txBody>
      </p:sp>
    </p:spTree>
    <p:extLst>
      <p:ext uri="{BB962C8B-B14F-4D97-AF65-F5344CB8AC3E}">
        <p14:creationId xmlns:p14="http://schemas.microsoft.com/office/powerpoint/2010/main" val="34621752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64</a:t>
            </a:fld>
            <a:endParaRPr lang="zh-CN" altLang="en-US"/>
          </a:p>
        </p:txBody>
      </p:sp>
    </p:spTree>
    <p:extLst>
      <p:ext uri="{BB962C8B-B14F-4D97-AF65-F5344CB8AC3E}">
        <p14:creationId xmlns:p14="http://schemas.microsoft.com/office/powerpoint/2010/main" val="446644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65</a:t>
            </a:fld>
            <a:endParaRPr lang="zh-CN" altLang="en-US"/>
          </a:p>
        </p:txBody>
      </p:sp>
    </p:spTree>
    <p:extLst>
      <p:ext uri="{BB962C8B-B14F-4D97-AF65-F5344CB8AC3E}">
        <p14:creationId xmlns:p14="http://schemas.microsoft.com/office/powerpoint/2010/main" val="27299257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66</a:t>
            </a:fld>
            <a:endParaRPr lang="zh-CN" altLang="en-US"/>
          </a:p>
        </p:txBody>
      </p:sp>
    </p:spTree>
    <p:extLst>
      <p:ext uri="{BB962C8B-B14F-4D97-AF65-F5344CB8AC3E}">
        <p14:creationId xmlns:p14="http://schemas.microsoft.com/office/powerpoint/2010/main" val="36008860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67</a:t>
            </a:fld>
            <a:endParaRPr lang="zh-CN" altLang="en-US"/>
          </a:p>
        </p:txBody>
      </p:sp>
    </p:spTree>
    <p:extLst>
      <p:ext uri="{BB962C8B-B14F-4D97-AF65-F5344CB8AC3E}">
        <p14:creationId xmlns:p14="http://schemas.microsoft.com/office/powerpoint/2010/main" val="30203969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68</a:t>
            </a:fld>
            <a:endParaRPr lang="zh-CN" altLang="en-US"/>
          </a:p>
        </p:txBody>
      </p:sp>
    </p:spTree>
    <p:extLst>
      <p:ext uri="{BB962C8B-B14F-4D97-AF65-F5344CB8AC3E}">
        <p14:creationId xmlns:p14="http://schemas.microsoft.com/office/powerpoint/2010/main" val="15816125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69</a:t>
            </a:fld>
            <a:endParaRPr lang="zh-CN" altLang="en-US"/>
          </a:p>
        </p:txBody>
      </p:sp>
    </p:spTree>
    <p:extLst>
      <p:ext uri="{BB962C8B-B14F-4D97-AF65-F5344CB8AC3E}">
        <p14:creationId xmlns:p14="http://schemas.microsoft.com/office/powerpoint/2010/main" val="38504505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70</a:t>
            </a:fld>
            <a:endParaRPr lang="zh-CN" altLang="en-US"/>
          </a:p>
        </p:txBody>
      </p:sp>
    </p:spTree>
    <p:extLst>
      <p:ext uri="{BB962C8B-B14F-4D97-AF65-F5344CB8AC3E}">
        <p14:creationId xmlns:p14="http://schemas.microsoft.com/office/powerpoint/2010/main" val="22406955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71</a:t>
            </a:fld>
            <a:endParaRPr lang="zh-CN" altLang="en-US"/>
          </a:p>
        </p:txBody>
      </p:sp>
    </p:spTree>
    <p:extLst>
      <p:ext uri="{BB962C8B-B14F-4D97-AF65-F5344CB8AC3E}">
        <p14:creationId xmlns:p14="http://schemas.microsoft.com/office/powerpoint/2010/main" val="41403693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72</a:t>
            </a:fld>
            <a:endParaRPr lang="zh-CN" altLang="en-US"/>
          </a:p>
        </p:txBody>
      </p:sp>
    </p:spTree>
    <p:extLst>
      <p:ext uri="{BB962C8B-B14F-4D97-AF65-F5344CB8AC3E}">
        <p14:creationId xmlns:p14="http://schemas.microsoft.com/office/powerpoint/2010/main" val="3124792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a:t>
            </a:fld>
            <a:endParaRPr lang="zh-CN" altLang="en-US"/>
          </a:p>
        </p:txBody>
      </p:sp>
    </p:spTree>
    <p:extLst>
      <p:ext uri="{BB962C8B-B14F-4D97-AF65-F5344CB8AC3E}">
        <p14:creationId xmlns:p14="http://schemas.microsoft.com/office/powerpoint/2010/main" val="37767290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73</a:t>
            </a:fld>
            <a:endParaRPr lang="zh-CN" altLang="en-US"/>
          </a:p>
        </p:txBody>
      </p:sp>
    </p:spTree>
    <p:extLst>
      <p:ext uri="{BB962C8B-B14F-4D97-AF65-F5344CB8AC3E}">
        <p14:creationId xmlns:p14="http://schemas.microsoft.com/office/powerpoint/2010/main" val="36201094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74</a:t>
            </a:fld>
            <a:endParaRPr lang="zh-CN" altLang="en-US"/>
          </a:p>
        </p:txBody>
      </p:sp>
    </p:spTree>
    <p:extLst>
      <p:ext uri="{BB962C8B-B14F-4D97-AF65-F5344CB8AC3E}">
        <p14:creationId xmlns:p14="http://schemas.microsoft.com/office/powerpoint/2010/main" val="11104892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75</a:t>
            </a:fld>
            <a:endParaRPr lang="zh-CN" altLang="en-US"/>
          </a:p>
        </p:txBody>
      </p:sp>
    </p:spTree>
    <p:extLst>
      <p:ext uri="{BB962C8B-B14F-4D97-AF65-F5344CB8AC3E}">
        <p14:creationId xmlns:p14="http://schemas.microsoft.com/office/powerpoint/2010/main" val="42498367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76</a:t>
            </a:fld>
            <a:endParaRPr lang="zh-CN" altLang="en-US"/>
          </a:p>
        </p:txBody>
      </p:sp>
    </p:spTree>
    <p:extLst>
      <p:ext uri="{BB962C8B-B14F-4D97-AF65-F5344CB8AC3E}">
        <p14:creationId xmlns:p14="http://schemas.microsoft.com/office/powerpoint/2010/main" val="34001958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77</a:t>
            </a:fld>
            <a:endParaRPr lang="zh-CN" altLang="en-US"/>
          </a:p>
        </p:txBody>
      </p:sp>
    </p:spTree>
    <p:extLst>
      <p:ext uri="{BB962C8B-B14F-4D97-AF65-F5344CB8AC3E}">
        <p14:creationId xmlns:p14="http://schemas.microsoft.com/office/powerpoint/2010/main" val="41034365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78</a:t>
            </a:fld>
            <a:endParaRPr lang="zh-CN" altLang="en-US"/>
          </a:p>
        </p:txBody>
      </p:sp>
    </p:spTree>
    <p:extLst>
      <p:ext uri="{BB962C8B-B14F-4D97-AF65-F5344CB8AC3E}">
        <p14:creationId xmlns:p14="http://schemas.microsoft.com/office/powerpoint/2010/main" val="23100420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79</a:t>
            </a:fld>
            <a:endParaRPr lang="zh-CN" altLang="en-US"/>
          </a:p>
        </p:txBody>
      </p:sp>
    </p:spTree>
    <p:extLst>
      <p:ext uri="{BB962C8B-B14F-4D97-AF65-F5344CB8AC3E}">
        <p14:creationId xmlns:p14="http://schemas.microsoft.com/office/powerpoint/2010/main" val="239862117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80</a:t>
            </a:fld>
            <a:endParaRPr lang="zh-CN" altLang="en-US"/>
          </a:p>
        </p:txBody>
      </p:sp>
    </p:spTree>
    <p:extLst>
      <p:ext uri="{BB962C8B-B14F-4D97-AF65-F5344CB8AC3E}">
        <p14:creationId xmlns:p14="http://schemas.microsoft.com/office/powerpoint/2010/main" val="9204905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81</a:t>
            </a:fld>
            <a:endParaRPr lang="zh-CN" altLang="en-US"/>
          </a:p>
        </p:txBody>
      </p:sp>
    </p:spTree>
    <p:extLst>
      <p:ext uri="{BB962C8B-B14F-4D97-AF65-F5344CB8AC3E}">
        <p14:creationId xmlns:p14="http://schemas.microsoft.com/office/powerpoint/2010/main" val="609149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82</a:t>
            </a:fld>
            <a:endParaRPr lang="zh-CN" altLang="en-US"/>
          </a:p>
        </p:txBody>
      </p:sp>
    </p:spTree>
    <p:extLst>
      <p:ext uri="{BB962C8B-B14F-4D97-AF65-F5344CB8AC3E}">
        <p14:creationId xmlns:p14="http://schemas.microsoft.com/office/powerpoint/2010/main" val="73222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a:t>
            </a:fld>
            <a:endParaRPr lang="zh-CN" altLang="en-US"/>
          </a:p>
        </p:txBody>
      </p:sp>
    </p:spTree>
    <p:extLst>
      <p:ext uri="{BB962C8B-B14F-4D97-AF65-F5344CB8AC3E}">
        <p14:creationId xmlns:p14="http://schemas.microsoft.com/office/powerpoint/2010/main" val="310658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83</a:t>
            </a:fld>
            <a:endParaRPr lang="zh-CN" altLang="en-US"/>
          </a:p>
        </p:txBody>
      </p:sp>
    </p:spTree>
    <p:extLst>
      <p:ext uri="{BB962C8B-B14F-4D97-AF65-F5344CB8AC3E}">
        <p14:creationId xmlns:p14="http://schemas.microsoft.com/office/powerpoint/2010/main" val="163234457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84</a:t>
            </a:fld>
            <a:endParaRPr lang="zh-CN" altLang="en-US"/>
          </a:p>
        </p:txBody>
      </p:sp>
    </p:spTree>
    <p:extLst>
      <p:ext uri="{BB962C8B-B14F-4D97-AF65-F5344CB8AC3E}">
        <p14:creationId xmlns:p14="http://schemas.microsoft.com/office/powerpoint/2010/main" val="19425742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85</a:t>
            </a:fld>
            <a:endParaRPr lang="zh-CN" altLang="en-US"/>
          </a:p>
        </p:txBody>
      </p:sp>
    </p:spTree>
    <p:extLst>
      <p:ext uri="{BB962C8B-B14F-4D97-AF65-F5344CB8AC3E}">
        <p14:creationId xmlns:p14="http://schemas.microsoft.com/office/powerpoint/2010/main" val="136606858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86</a:t>
            </a:fld>
            <a:endParaRPr lang="zh-CN" altLang="en-US"/>
          </a:p>
        </p:txBody>
      </p:sp>
    </p:spTree>
    <p:extLst>
      <p:ext uri="{BB962C8B-B14F-4D97-AF65-F5344CB8AC3E}">
        <p14:creationId xmlns:p14="http://schemas.microsoft.com/office/powerpoint/2010/main" val="24739359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87</a:t>
            </a:fld>
            <a:endParaRPr lang="zh-CN" altLang="en-US"/>
          </a:p>
        </p:txBody>
      </p:sp>
    </p:spTree>
    <p:extLst>
      <p:ext uri="{BB962C8B-B14F-4D97-AF65-F5344CB8AC3E}">
        <p14:creationId xmlns:p14="http://schemas.microsoft.com/office/powerpoint/2010/main" val="39916755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88</a:t>
            </a:fld>
            <a:endParaRPr lang="zh-CN" altLang="en-US"/>
          </a:p>
        </p:txBody>
      </p:sp>
    </p:spTree>
    <p:extLst>
      <p:ext uri="{BB962C8B-B14F-4D97-AF65-F5344CB8AC3E}">
        <p14:creationId xmlns:p14="http://schemas.microsoft.com/office/powerpoint/2010/main" val="4989972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89</a:t>
            </a:fld>
            <a:endParaRPr lang="zh-CN" altLang="en-US"/>
          </a:p>
        </p:txBody>
      </p:sp>
    </p:spTree>
    <p:extLst>
      <p:ext uri="{BB962C8B-B14F-4D97-AF65-F5344CB8AC3E}">
        <p14:creationId xmlns:p14="http://schemas.microsoft.com/office/powerpoint/2010/main" val="29430541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90</a:t>
            </a:fld>
            <a:endParaRPr lang="zh-CN" altLang="en-US"/>
          </a:p>
        </p:txBody>
      </p:sp>
    </p:spTree>
    <p:extLst>
      <p:ext uri="{BB962C8B-B14F-4D97-AF65-F5344CB8AC3E}">
        <p14:creationId xmlns:p14="http://schemas.microsoft.com/office/powerpoint/2010/main" val="109552304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91</a:t>
            </a:fld>
            <a:endParaRPr lang="zh-CN" altLang="en-US"/>
          </a:p>
        </p:txBody>
      </p:sp>
    </p:spTree>
    <p:extLst>
      <p:ext uri="{BB962C8B-B14F-4D97-AF65-F5344CB8AC3E}">
        <p14:creationId xmlns:p14="http://schemas.microsoft.com/office/powerpoint/2010/main" val="262899043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92</a:t>
            </a:fld>
            <a:endParaRPr lang="zh-CN" altLang="en-US"/>
          </a:p>
        </p:txBody>
      </p:sp>
    </p:spTree>
    <p:extLst>
      <p:ext uri="{BB962C8B-B14F-4D97-AF65-F5344CB8AC3E}">
        <p14:creationId xmlns:p14="http://schemas.microsoft.com/office/powerpoint/2010/main" val="38643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a:t>
            </a:fld>
            <a:endParaRPr lang="zh-CN" altLang="en-US"/>
          </a:p>
        </p:txBody>
      </p:sp>
    </p:spTree>
    <p:extLst>
      <p:ext uri="{BB962C8B-B14F-4D97-AF65-F5344CB8AC3E}">
        <p14:creationId xmlns:p14="http://schemas.microsoft.com/office/powerpoint/2010/main" val="21328000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93</a:t>
            </a:fld>
            <a:endParaRPr lang="zh-CN" altLang="en-US"/>
          </a:p>
        </p:txBody>
      </p:sp>
    </p:spTree>
    <p:extLst>
      <p:ext uri="{BB962C8B-B14F-4D97-AF65-F5344CB8AC3E}">
        <p14:creationId xmlns:p14="http://schemas.microsoft.com/office/powerpoint/2010/main" val="19816037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94</a:t>
            </a:fld>
            <a:endParaRPr lang="zh-CN" altLang="en-US"/>
          </a:p>
        </p:txBody>
      </p:sp>
    </p:spTree>
    <p:extLst>
      <p:ext uri="{BB962C8B-B14F-4D97-AF65-F5344CB8AC3E}">
        <p14:creationId xmlns:p14="http://schemas.microsoft.com/office/powerpoint/2010/main" val="308632592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a:t>
            </a:r>
            <a:r>
              <a:rPr lang="en-US" altLang="zh-CN" dirty="0" smtClean="0"/>
              <a:t>12</a:t>
            </a:r>
            <a:r>
              <a:rPr lang="zh-CN" altLang="en-US" dirty="0" smtClean="0"/>
              <a:t>次作业要输入一个字符串，判断是否符合整数的表达格式，符合则输出该整数，不符合则对不同原因抛出不同的异常。同样也要测试和写文档</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95</a:t>
            </a:fld>
            <a:endParaRPr lang="zh-CN" altLang="en-US"/>
          </a:p>
        </p:txBody>
      </p:sp>
    </p:spTree>
    <p:extLst>
      <p:ext uri="{BB962C8B-B14F-4D97-AF65-F5344CB8AC3E}">
        <p14:creationId xmlns:p14="http://schemas.microsoft.com/office/powerpoint/2010/main" val="390086788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这次作业主要出现了两个问题，一个是没有使用异常处理机制，我们题目是要求对</a:t>
            </a:r>
            <a:r>
              <a:rPr lang="zh-CN" altLang="en-US" sz="2200" dirty="0" smtClean="0"/>
              <a:t>不符合条件的输入抛出异常的，这也是让我们去掌握课上学到的内容。</a:t>
            </a:r>
            <a:endParaRPr lang="en-US" altLang="zh-CN" sz="2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200" dirty="0" smtClean="0"/>
              <a:t>再一个问题是在处理正确输入（也就是</a:t>
            </a:r>
            <a:r>
              <a:rPr lang="zh-CN" altLang="en-US" sz="2400" dirty="0" smtClean="0"/>
              <a:t>符合整数表示格式</a:t>
            </a:r>
            <a:r>
              <a:rPr lang="zh-CN" altLang="en-US" sz="2200" dirty="0" smtClean="0"/>
              <a:t>的输入）的时候，对于正确输入是不需要抛出异常的，不要把正确输入错判了，还有就是最后要输出该整数，不要忘了这一点。</a:t>
            </a:r>
            <a:endParaRPr lang="en-US" altLang="zh-CN" sz="2200" dirty="0" smtClean="0"/>
          </a:p>
        </p:txBody>
      </p:sp>
      <p:sp>
        <p:nvSpPr>
          <p:cNvPr id="4" name="灯片编号占位符 3"/>
          <p:cNvSpPr>
            <a:spLocks noGrp="1"/>
          </p:cNvSpPr>
          <p:nvPr>
            <p:ph type="sldNum" sz="quarter" idx="10"/>
          </p:nvPr>
        </p:nvSpPr>
        <p:spPr/>
        <p:txBody>
          <a:bodyPr/>
          <a:lstStyle/>
          <a:p>
            <a:fld id="{386FC1F8-B4A3-48E0-A5DB-A7E570CB2C41}" type="slidenum">
              <a:rPr lang="zh-CN" altLang="en-US" smtClean="0"/>
              <a:t>96</a:t>
            </a:fld>
            <a:endParaRPr lang="zh-CN" altLang="en-US"/>
          </a:p>
        </p:txBody>
      </p:sp>
    </p:spTree>
    <p:extLst>
      <p:ext uri="{BB962C8B-B14F-4D97-AF65-F5344CB8AC3E}">
        <p14:creationId xmlns:p14="http://schemas.microsoft.com/office/powerpoint/2010/main" val="417382840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题目要求对于不同的错误原因要抛出不同的异常，可以是</a:t>
            </a:r>
            <a:r>
              <a:rPr lang="zh-CN" altLang="en-US" sz="2200" dirty="0" smtClean="0"/>
              <a:t>同一类型的不同数值</a:t>
            </a:r>
            <a:r>
              <a:rPr lang="zh-CN" altLang="en-US" sz="1200" dirty="0" smtClean="0"/>
              <a:t>，也可以是</a:t>
            </a:r>
            <a:r>
              <a:rPr lang="zh-CN" altLang="en-US" sz="2200" dirty="0" smtClean="0"/>
              <a:t>不同的类型，比如对不同的错误构建不同的类。</a:t>
            </a:r>
            <a:endParaRPr lang="en-US" altLang="zh-CN" sz="2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200" dirty="0" smtClean="0"/>
              <a:t>也有的同学</a:t>
            </a:r>
            <a:r>
              <a:rPr lang="zh-CN" altLang="en-US" sz="2000" dirty="0" smtClean="0"/>
              <a:t>实现了一些其他的整数表示格式，比如科学记数法、或者其他进制。</a:t>
            </a:r>
            <a:endParaRPr lang="en-US" altLang="zh-CN" sz="2000" dirty="0" smtClean="0"/>
          </a:p>
        </p:txBody>
      </p:sp>
      <p:sp>
        <p:nvSpPr>
          <p:cNvPr id="4" name="灯片编号占位符 3"/>
          <p:cNvSpPr>
            <a:spLocks noGrp="1"/>
          </p:cNvSpPr>
          <p:nvPr>
            <p:ph type="sldNum" sz="quarter" idx="10"/>
          </p:nvPr>
        </p:nvSpPr>
        <p:spPr/>
        <p:txBody>
          <a:bodyPr/>
          <a:lstStyle/>
          <a:p>
            <a:fld id="{386FC1F8-B4A3-48E0-A5DB-A7E570CB2C41}" type="slidenum">
              <a:rPr lang="zh-CN" altLang="en-US" smtClean="0"/>
              <a:t>97</a:t>
            </a:fld>
            <a:endParaRPr lang="zh-CN" altLang="en-US"/>
          </a:p>
        </p:txBody>
      </p:sp>
    </p:spTree>
    <p:extLst>
      <p:ext uri="{BB962C8B-B14F-4D97-AF65-F5344CB8AC3E}">
        <p14:creationId xmlns:p14="http://schemas.microsoft.com/office/powerpoint/2010/main" val="7466554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在这次作业当中很多同学都完成了我们的提高要求，</a:t>
            </a:r>
            <a:r>
              <a:rPr lang="zh-CN" altLang="en-US" sz="1200" dirty="0" smtClean="0"/>
              <a:t>指出不符合整数表示的原因和位置。</a:t>
            </a:r>
            <a:endParaRPr lang="en-US" altLang="zh-CN"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有的同学更进一步</a:t>
            </a:r>
            <a:r>
              <a:rPr lang="zh-CN" altLang="en-US" sz="2200" dirty="0" smtClean="0"/>
              <a:t>调用控制台的</a:t>
            </a:r>
            <a:r>
              <a:rPr lang="en-US" altLang="zh-CN" sz="2200" dirty="0" smtClean="0"/>
              <a:t>API</a:t>
            </a:r>
            <a:r>
              <a:rPr lang="zh-CN" altLang="en-US" sz="2200" dirty="0" smtClean="0"/>
              <a:t>，使用特殊颜色来标出导致错误的字符</a:t>
            </a:r>
            <a:r>
              <a:rPr lang="zh-CN" altLang="en-US" sz="1200" dirty="0" smtClean="0"/>
              <a:t>。</a:t>
            </a:r>
            <a:endParaRPr lang="en-US" altLang="zh-CN"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200" dirty="0" smtClean="0"/>
              <a:t>或者调用</a:t>
            </a:r>
            <a:r>
              <a:rPr lang="en-US" altLang="zh-CN" sz="2200" dirty="0" smtClean="0"/>
              <a:t>C++</a:t>
            </a:r>
            <a:r>
              <a:rPr lang="zh-CN" altLang="en-US" sz="2200" dirty="0" smtClean="0"/>
              <a:t>自带的一些宏，说明抛出的异常在代码中所处的位置和文件信息。</a:t>
            </a:r>
            <a:endParaRPr lang="en-US" altLang="zh-CN" sz="2200" dirty="0" smtClean="0"/>
          </a:p>
        </p:txBody>
      </p:sp>
      <p:sp>
        <p:nvSpPr>
          <p:cNvPr id="4" name="灯片编号占位符 3"/>
          <p:cNvSpPr>
            <a:spLocks noGrp="1"/>
          </p:cNvSpPr>
          <p:nvPr>
            <p:ph type="sldNum" sz="quarter" idx="10"/>
          </p:nvPr>
        </p:nvSpPr>
        <p:spPr/>
        <p:txBody>
          <a:bodyPr/>
          <a:lstStyle/>
          <a:p>
            <a:fld id="{386FC1F8-B4A3-48E0-A5DB-A7E570CB2C41}" type="slidenum">
              <a:rPr lang="zh-CN" altLang="en-US" smtClean="0"/>
              <a:t>98</a:t>
            </a:fld>
            <a:endParaRPr lang="zh-CN" altLang="en-US"/>
          </a:p>
        </p:txBody>
      </p:sp>
    </p:spTree>
    <p:extLst>
      <p:ext uri="{BB962C8B-B14F-4D97-AF65-F5344CB8AC3E}">
        <p14:creationId xmlns:p14="http://schemas.microsoft.com/office/powerpoint/2010/main" val="79847552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也有一些同学使用了有限自动机或者正则表达式的方法来处理输入的字符串，这是</a:t>
            </a:r>
            <a:r>
              <a:rPr lang="zh-CN" altLang="en-US" sz="2200" dirty="0" smtClean="0"/>
              <a:t>处理字符串的一个常用方法，在第</a:t>
            </a:r>
            <a:r>
              <a:rPr lang="en-US" altLang="zh-CN" sz="2200" dirty="0" smtClean="0"/>
              <a:t>10</a:t>
            </a:r>
            <a:r>
              <a:rPr lang="zh-CN" altLang="en-US" sz="2200" dirty="0" smtClean="0"/>
              <a:t>讲的课件里我们处理大整数输入时用的就是这种方法，这类方法在后续其他课程会详细介绍，我们这里就不细说了。</a:t>
            </a:r>
            <a:endParaRPr lang="en-US" altLang="zh-CN" sz="2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200" dirty="0" smtClean="0"/>
          </a:p>
        </p:txBody>
      </p:sp>
      <p:sp>
        <p:nvSpPr>
          <p:cNvPr id="4" name="灯片编号占位符 3"/>
          <p:cNvSpPr>
            <a:spLocks noGrp="1"/>
          </p:cNvSpPr>
          <p:nvPr>
            <p:ph type="sldNum" sz="quarter" idx="10"/>
          </p:nvPr>
        </p:nvSpPr>
        <p:spPr/>
        <p:txBody>
          <a:bodyPr/>
          <a:lstStyle/>
          <a:p>
            <a:fld id="{386FC1F8-B4A3-48E0-A5DB-A7E570CB2C41}" type="slidenum">
              <a:rPr lang="zh-CN" altLang="en-US" smtClean="0"/>
              <a:t>99</a:t>
            </a:fld>
            <a:endParaRPr lang="zh-CN" altLang="en-US"/>
          </a:p>
        </p:txBody>
      </p:sp>
    </p:spTree>
    <p:extLst>
      <p:ext uri="{BB962C8B-B14F-4D97-AF65-F5344CB8AC3E}">
        <p14:creationId xmlns:p14="http://schemas.microsoft.com/office/powerpoint/2010/main" val="331623350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这几位同学做的作业既有一些亮点也都有着很高的完成度</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100</a:t>
            </a:fld>
            <a:endParaRPr lang="zh-CN" altLang="en-US"/>
          </a:p>
        </p:txBody>
      </p:sp>
    </p:spTree>
    <p:extLst>
      <p:ext uri="{BB962C8B-B14F-4D97-AF65-F5344CB8AC3E}">
        <p14:creationId xmlns:p14="http://schemas.microsoft.com/office/powerpoint/2010/main" val="253237643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以上就是本次作业讲解的全部内容了，谢谢大家！</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101</a:t>
            </a:fld>
            <a:endParaRPr lang="zh-CN" altLang="en-US"/>
          </a:p>
        </p:txBody>
      </p:sp>
    </p:spTree>
    <p:extLst>
      <p:ext uri="{BB962C8B-B14F-4D97-AF65-F5344CB8AC3E}">
        <p14:creationId xmlns:p14="http://schemas.microsoft.com/office/powerpoint/2010/main" val="27203069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102</a:t>
            </a:fld>
            <a:endParaRPr lang="zh-CN" altLang="en-US"/>
          </a:p>
        </p:txBody>
      </p:sp>
    </p:spTree>
    <p:extLst>
      <p:ext uri="{BB962C8B-B14F-4D97-AF65-F5344CB8AC3E}">
        <p14:creationId xmlns:p14="http://schemas.microsoft.com/office/powerpoint/2010/main" val="2873372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2" descr="礼堂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16400" y="5365750"/>
            <a:ext cx="49276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二校门"/>
          <p:cNvPicPr>
            <a:picLocks noChangeAspect="1" noChangeArrowheads="1"/>
          </p:cNvPicPr>
          <p:nvPr userDrawn="1"/>
        </p:nvPicPr>
        <p:blipFill>
          <a:blip r:embed="rId3">
            <a:clrChange>
              <a:clrFrom>
                <a:srgbClr val="FFFCF7"/>
              </a:clrFrom>
              <a:clrTo>
                <a:srgbClr val="FFFCF7">
                  <a:alpha val="0"/>
                </a:srgbClr>
              </a:clrTo>
            </a:clrChange>
            <a:extLst>
              <a:ext uri="{28A0092B-C50C-407E-A947-70E740481C1C}">
                <a14:useLocalDpi xmlns:a14="http://schemas.microsoft.com/office/drawing/2010/main" val="0"/>
              </a:ext>
            </a:extLst>
          </a:blip>
          <a:srcRect/>
          <a:stretch>
            <a:fillRect/>
          </a:stretch>
        </p:blipFill>
        <p:spPr bwMode="auto">
          <a:xfrm>
            <a:off x="0" y="4044950"/>
            <a:ext cx="2349500" cy="2813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未标题-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1222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222375"/>
            <a:ext cx="9144000" cy="1978025"/>
          </a:xfrm>
        </p:spPr>
        <p:txBody>
          <a:bodyPr anchor="ctr" anchorCtr="1">
            <a:normAutofit/>
          </a:bodyPr>
          <a:lstStyle>
            <a:lvl1pPr algn="ctr">
              <a:lnSpc>
                <a:spcPct val="100000"/>
              </a:lnSpc>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 y="3457576"/>
            <a:ext cx="9134475" cy="2228849"/>
          </a:xfrm>
        </p:spPr>
        <p:txBody>
          <a:bodyPr anchor="ctr" anchorCtr="1">
            <a:normAutofit/>
          </a:bodyPr>
          <a:lstStyle>
            <a:lvl1pPr marL="0" indent="0" algn="ctr">
              <a:lnSpc>
                <a:spcPct val="100000"/>
              </a:lnSpc>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fld id="{C4DEACD8-9172-4BE0-BF69-3AE0805BDBD3}" type="datetime2">
              <a:rPr lang="zh-CN" altLang="en-US" smtClean="0"/>
              <a:t>2021年5月30日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pic>
        <p:nvPicPr>
          <p:cNvPr id="10" name="Picture 7" descr="line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3200400"/>
            <a:ext cx="91440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1963" y="1457325"/>
            <a:ext cx="8220075" cy="4899026"/>
          </a:xfrm>
        </p:spPr>
        <p:txBody>
          <a:bodyPr/>
          <a:lstStyle>
            <a:lvl1pPr algn="just">
              <a:lnSpc>
                <a:spcPct val="100000"/>
              </a:lnSpc>
              <a:defRPr/>
            </a:lvl1pPr>
            <a:lvl2pPr algn="just">
              <a:lnSpc>
                <a:spcPct val="100000"/>
              </a:lnSpc>
              <a:defRPr/>
            </a:lvl2pPr>
            <a:lvl3pPr algn="just">
              <a:lnSpc>
                <a:spcPct val="100000"/>
              </a:lnSpc>
              <a:defRPr/>
            </a:lvl3pPr>
            <a:lvl4pPr algn="just">
              <a:lnSpc>
                <a:spcPct val="100000"/>
              </a:lnSpc>
              <a:defRPr/>
            </a:lvl4pPr>
            <a:lvl5pPr indent="-360000" algn="just">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FE5F219A-EC9F-4AD0-8836-930323F9B309}" type="datetime2">
              <a:rPr lang="zh-CN" altLang="en-US" smtClean="0"/>
              <a:t>2021年5月30日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dirty="0"/>
          </a:p>
        </p:txBody>
      </p:sp>
    </p:spTree>
    <p:extLst>
      <p:ext uri="{BB962C8B-B14F-4D97-AF65-F5344CB8AC3E}">
        <p14:creationId xmlns:p14="http://schemas.microsoft.com/office/powerpoint/2010/main" val="2132085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34290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fld id="{D8447BA2-8023-4328-A0D3-EFC07578AF05}" type="datetime2">
              <a:rPr lang="zh-CN" altLang="en-US" smtClean="0"/>
              <a:t>2021年5月30日</a:t>
            </a:fld>
            <a:endParaRPr lang="zh-CN" altLang="en-US" dirty="0"/>
          </a:p>
        </p:txBody>
      </p:sp>
      <p:sp>
        <p:nvSpPr>
          <p:cNvPr id="6" name="Footer Placeholder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Slide Number Placeholder 6"/>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032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134475" cy="1325563"/>
          </a:xfrm>
        </p:spPr>
        <p:txBody>
          <a:bodyPr/>
          <a:lstStyle>
            <a:lvl1pPr>
              <a:lnSpc>
                <a:spcPct val="100000"/>
              </a:lnSpc>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1950" y="1476375"/>
            <a:ext cx="4136232"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361950" y="2162175"/>
            <a:ext cx="4136232"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476375"/>
            <a:ext cx="4210050"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0" y="2162175"/>
            <a:ext cx="4210050"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lvl1pPr>
              <a:defRPr/>
            </a:lvl1pPr>
          </a:lstStyle>
          <a:p>
            <a:fld id="{8E97D390-4981-4C1B-8A15-A9E8E3A66C12}" type="datetime2">
              <a:rPr lang="zh-CN" altLang="en-US" smtClean="0"/>
              <a:t>2021年5月30日</a:t>
            </a:fld>
            <a:endParaRPr lang="zh-CN" altLang="en-US" dirty="0"/>
          </a:p>
        </p:txBody>
      </p:sp>
      <p:sp>
        <p:nvSpPr>
          <p:cNvPr id="8" name="Footer Placeholder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Slide Number Placeholder 8"/>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40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fld id="{18468E9D-8419-4880-8ABF-88061BF02419}" type="datetime2">
              <a:rPr lang="zh-CN" altLang="en-US" smtClean="0"/>
              <a:t>2021年5月30日</a:t>
            </a:fld>
            <a:endParaRPr lang="zh-CN" altLang="en-US" dirty="0"/>
          </a:p>
        </p:txBody>
      </p:sp>
      <p:sp>
        <p:nvSpPr>
          <p:cNvPr id="4" name="Footer Placeholder 3"/>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5" name="Slide Number Placeholder 4"/>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6508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C0AD369-3878-466E-B0E4-E63B1EDFA932}" type="datetime2">
              <a:rPr lang="zh-CN" altLang="en-US" smtClean="0"/>
              <a:t>2021年5月30日</a:t>
            </a:fld>
            <a:endParaRPr lang="zh-CN" altLang="en-US" dirty="0"/>
          </a:p>
        </p:txBody>
      </p:sp>
      <p:sp>
        <p:nvSpPr>
          <p:cNvPr id="3" name="Footer Placeholder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Slide Number Placeholder 3"/>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1336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AF7915FB-6CAD-4951-A6AF-05083E3AC695}" type="datetime2">
              <a:rPr lang="zh-CN" altLang="en-US" smtClean="0"/>
              <a:t>2021年5月30日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97798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C95D53CB-848F-46E8-8BC9-4FE1CCE42B36}" type="datetime2">
              <a:rPr lang="zh-CN" altLang="en-US" smtClean="0"/>
              <a:t>2021年5月30日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239952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176"/>
            <a:ext cx="91440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61963" y="1328739"/>
            <a:ext cx="8220075" cy="50276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0" y="6356351"/>
            <a:ext cx="2057400" cy="365125"/>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1C282504-39BA-4F69-8195-55F9ED95D3DB}" type="datetime2">
              <a:rPr lang="zh-CN" altLang="en-US" smtClean="0"/>
              <a:t>2021年5月30日</a:t>
            </a:fld>
            <a:endParaRPr lang="zh-CN" altLang="en-US" dirty="0"/>
          </a:p>
        </p:txBody>
      </p:sp>
      <p:sp>
        <p:nvSpPr>
          <p:cNvPr id="5" name="Footer Placeholder 4"/>
          <p:cNvSpPr>
            <a:spLocks noGrp="1"/>
          </p:cNvSpPr>
          <p:nvPr>
            <p:ph type="ftr" sz="quarter" idx="3"/>
          </p:nvPr>
        </p:nvSpPr>
        <p:spPr>
          <a:xfrm>
            <a:off x="2057399" y="6356351"/>
            <a:ext cx="5019675"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dirty="0" smtClean="0">
                <a:solidFill>
                  <a:schemeClr val="tx1"/>
                </a:solidFill>
                <a:latin typeface="Times New Roman" panose="02020603050405020304" pitchFamily="18" charset="0"/>
                <a:ea typeface="宋体" panose="02010600030101010101" pitchFamily="2" charset="-122"/>
                <a:cs typeface="+mj-cs"/>
              </a:defRPr>
            </a:lvl1pPr>
          </a:lstStyle>
          <a:p>
            <a:r>
              <a:rPr lang="zh-CN" altLang="en-US" smtClean="0"/>
              <a:t>雍俊海</a:t>
            </a:r>
            <a:r>
              <a:rPr lang="en-US" altLang="zh-CN" smtClean="0"/>
              <a:t>: </a:t>
            </a:r>
            <a:r>
              <a:rPr lang="zh-CN" altLang="en-US" smtClean="0"/>
              <a:t>面向对象程序设计基础</a:t>
            </a:r>
            <a:endParaRPr lang="zh-CN" altLang="en-US" dirty="0"/>
          </a:p>
        </p:txBody>
      </p:sp>
      <p:sp>
        <p:nvSpPr>
          <p:cNvPr id="6" name="Slide Number Placeholder 5"/>
          <p:cNvSpPr>
            <a:spLocks noGrp="1"/>
          </p:cNvSpPr>
          <p:nvPr>
            <p:ph type="sldNum" sz="quarter" idx="4"/>
          </p:nvPr>
        </p:nvSpPr>
        <p:spPr>
          <a:xfrm>
            <a:off x="7077075" y="6356351"/>
            <a:ext cx="2057400"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AB393D56-620A-4FA6-AFE0-8A286AD08B3F}" type="slidenum">
              <a:rPr lang="en-US" altLang="zh-CN" smtClean="0"/>
              <a:pPr/>
              <a:t>‹#›</a:t>
            </a:fld>
            <a:endParaRPr lang="en-US" dirty="0"/>
          </a:p>
        </p:txBody>
      </p:sp>
    </p:spTree>
    <p:extLst>
      <p:ext uri="{BB962C8B-B14F-4D97-AF65-F5344CB8AC3E}">
        <p14:creationId xmlns:p14="http://schemas.microsoft.com/office/powerpoint/2010/main" val="392498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0" r:id="rId7"/>
    <p:sldLayoutId id="2147483671" r:id="rId8"/>
  </p:sldLayoutIdLst>
  <p:hf hdr="0"/>
  <p:txStyles>
    <p:titleStyle>
      <a:lvl1pPr algn="ctr" defTabSz="914400" rtl="0" eaLnBrk="1" latinLnBrk="0" hangingPunct="1">
        <a:lnSpc>
          <a:spcPct val="90000"/>
        </a:lnSpc>
        <a:spcBef>
          <a:spcPct val="0"/>
        </a:spcBef>
        <a:buNone/>
        <a:defRPr sz="3600" b="1" i="0" kern="1200" baseline="0">
          <a:solidFill>
            <a:schemeClr val="tx1"/>
          </a:solidFill>
          <a:latin typeface="Times New Roman" panose="02020603050405020304" pitchFamily="18" charset="0"/>
          <a:ea typeface="黑体" panose="02010609060101010101" pitchFamily="49" charset="-122"/>
          <a:cs typeface="+mj-cs"/>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0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6.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本课程采用</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2021年5月30日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图片 7">
            <a:extLst>
              <a:ext uri="{FF2B5EF4-FFF2-40B4-BE49-F238E27FC236}">
                <a16:creationId xmlns:a16="http://schemas.microsoft.com/office/drawing/2014/main" xmlns="" id="{93CD6244-59FA-48DB-B6C7-5D03B29020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9637" y="459440"/>
            <a:ext cx="1600204" cy="504174"/>
          </a:xfrm>
          <a:prstGeom prst="rect">
            <a:avLst/>
          </a:prstGeom>
        </p:spPr>
      </p:pic>
      <p:sp>
        <p:nvSpPr>
          <p:cNvPr id="9" name="矩形 8">
            <a:extLst>
              <a:ext uri="{FF2B5EF4-FFF2-40B4-BE49-F238E27FC236}">
                <a16:creationId xmlns:a16="http://schemas.microsoft.com/office/drawing/2014/main" xmlns="" id="{C45A83C2-4C6C-40EF-9115-166580DD2CEC}"/>
              </a:ext>
            </a:extLst>
          </p:cNvPr>
          <p:cNvSpPr/>
          <p:nvPr/>
        </p:nvSpPr>
        <p:spPr>
          <a:xfrm>
            <a:off x="395786" y="2206836"/>
            <a:ext cx="2954656" cy="1930657"/>
          </a:xfrm>
          <a:prstGeom prst="rect">
            <a:avLst/>
          </a:prstGeom>
          <a:noFill/>
        </p:spPr>
        <p:txBody>
          <a:bodyPr wrap="none">
            <a:spAutoFit/>
          </a:bodyPr>
          <a:lstStyle/>
          <a:p>
            <a:pPr algn="ctr">
              <a:lnSpc>
                <a:spcPct val="150000"/>
              </a:lnSpc>
            </a:pPr>
            <a:r>
              <a:rPr lang="zh-CN" altLang="en-US"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本次直播是</a:t>
            </a:r>
            <a:endParaRPr lang="en-US" altLang="zh-CN"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endParaRPr>
          </a:p>
          <a:p>
            <a:pPr algn="ctr">
              <a:lnSpc>
                <a:spcPct val="150000"/>
              </a:lnSpc>
            </a:pPr>
            <a:r>
              <a:rPr lang="zh-CN" altLang="en-US" sz="54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视频直播</a:t>
            </a:r>
          </a:p>
        </p:txBody>
      </p:sp>
      <p:sp>
        <p:nvSpPr>
          <p:cNvPr id="18" name="Text Box 22"/>
          <p:cNvSpPr txBox="1">
            <a:spLocks noChangeArrowheads="1"/>
          </p:cNvSpPr>
          <p:nvPr/>
        </p:nvSpPr>
        <p:spPr bwMode="auto">
          <a:xfrm>
            <a:off x="908804" y="5163738"/>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zh-CN" altLang="en-US" sz="2400" b="1" dirty="0" smtClean="0">
                <a:solidFill>
                  <a:srgbClr val="000000"/>
                </a:solidFill>
                <a:latin typeface="Times New Roman" panose="02020603050405020304" pitchFamily="18" charset="0"/>
                <a:ea typeface="楷体_GB2312" pitchFamily="49" charset="-122"/>
              </a:rPr>
              <a:t>请登陆雨课堂签到。</a:t>
            </a:r>
            <a:endParaRPr kumimoji="1" lang="en-US" altLang="zh-CN" sz="2400" b="1" dirty="0" smtClean="0">
              <a:solidFill>
                <a:srgbClr val="000000"/>
              </a:solidFill>
              <a:latin typeface="Times New Roman" panose="02020603050405020304" pitchFamily="18" charset="0"/>
              <a:ea typeface="楷体_GB2312" pitchFamily="49" charset="-122"/>
            </a:endParaRPr>
          </a:p>
        </p:txBody>
      </p:sp>
      <p:sp>
        <p:nvSpPr>
          <p:cNvPr id="24" name="Text Box 22"/>
          <p:cNvSpPr txBox="1">
            <a:spLocks noChangeArrowheads="1"/>
          </p:cNvSpPr>
          <p:nvPr/>
        </p:nvSpPr>
        <p:spPr bwMode="auto">
          <a:xfrm>
            <a:off x="908804" y="4147461"/>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en-US" altLang="zh-CN" sz="2400" b="1" dirty="0" smtClean="0">
                <a:solidFill>
                  <a:srgbClr val="000000"/>
                </a:solidFill>
                <a:latin typeface="Times New Roman" panose="02020603050405020304" pitchFamily="18" charset="0"/>
                <a:ea typeface="楷体_GB2312" pitchFamily="49" charset="-122"/>
              </a:rPr>
              <a:t>9:50</a:t>
            </a:r>
            <a:r>
              <a:rPr kumimoji="1" lang="zh-CN" altLang="en-US" sz="2400" b="1" dirty="0">
                <a:solidFill>
                  <a:srgbClr val="000000"/>
                </a:solidFill>
                <a:latin typeface="Times New Roman" panose="02020603050405020304" pitchFamily="18" charset="0"/>
                <a:ea typeface="楷体_GB2312" pitchFamily="49" charset="-122"/>
              </a:rPr>
              <a:t>正式开始上课。</a:t>
            </a:r>
            <a:endParaRPr kumimoji="1" lang="en-US" altLang="zh-CN" sz="2400" b="1" dirty="0" smtClean="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21530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编程风格的指导方针</a:t>
            </a:r>
          </a:p>
        </p:txBody>
      </p:sp>
      <p:sp>
        <p:nvSpPr>
          <p:cNvPr id="3" name="内容占位符 2"/>
          <p:cNvSpPr>
            <a:spLocks noGrp="1"/>
          </p:cNvSpPr>
          <p:nvPr>
            <p:ph idx="1"/>
          </p:nvPr>
        </p:nvSpPr>
        <p:spPr/>
        <p:txBody>
          <a:bodyPr/>
          <a:lstStyle/>
          <a:p>
            <a:r>
              <a:rPr lang="zh-CN" altLang="en-US" dirty="0"/>
              <a:t>指导方针是可以被打破，但要求是确实所需要的，例如增加</a:t>
            </a:r>
            <a:r>
              <a:rPr lang="zh-CN" altLang="en-US" dirty="0" smtClean="0"/>
              <a:t>可读性。</a:t>
            </a:r>
            <a:endParaRPr lang="zh-CN" altLang="en-US" dirty="0"/>
          </a:p>
          <a:p>
            <a:pPr lvl="1"/>
            <a:r>
              <a:rPr lang="zh-CN" altLang="en-US" dirty="0"/>
              <a:t>没有标准可以做到完美无缺，也没有标准可以做到适用于所有的</a:t>
            </a:r>
            <a:r>
              <a:rPr lang="zh-CN" altLang="en-US" dirty="0" smtClean="0"/>
              <a:t>应用</a:t>
            </a:r>
            <a:r>
              <a:rPr lang="zh-CN" altLang="en-US" dirty="0"/>
              <a:t>。</a:t>
            </a:r>
          </a:p>
          <a:p>
            <a:pPr lvl="1"/>
            <a:r>
              <a:rPr lang="zh-CN" altLang="en-US" dirty="0"/>
              <a:t>指导方针一般是为了</a:t>
            </a:r>
            <a:r>
              <a:rPr lang="en-US" altLang="zh-CN" dirty="0"/>
              <a:t>: </a:t>
            </a:r>
            <a:r>
              <a:rPr lang="zh-CN" altLang="en-US" dirty="0"/>
              <a:t>增加可读性、程序的可理解性，从而提高程序的可维护性以及程序代码</a:t>
            </a:r>
            <a:r>
              <a:rPr lang="zh-CN" altLang="en-US" dirty="0" smtClean="0"/>
              <a:t>质量。</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920596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优秀作业</a:t>
            </a:r>
          </a:p>
        </p:txBody>
      </p:sp>
      <p:sp>
        <p:nvSpPr>
          <p:cNvPr id="3" name="内容占位符 2"/>
          <p:cNvSpPr>
            <a:spLocks noGrp="1"/>
          </p:cNvSpPr>
          <p:nvPr>
            <p:ph idx="1"/>
          </p:nvPr>
        </p:nvSpPr>
        <p:spPr/>
        <p:txBody>
          <a:bodyPr>
            <a:normAutofit/>
          </a:bodyPr>
          <a:lstStyle/>
          <a:p>
            <a:r>
              <a:rPr lang="zh-CN" altLang="en-US" sz="2400" dirty="0" smtClean="0"/>
              <a:t>马骐 </a:t>
            </a:r>
            <a:r>
              <a:rPr lang="en-US" altLang="zh-CN" sz="2400" dirty="0" smtClean="0"/>
              <a:t>2019011844</a:t>
            </a:r>
          </a:p>
          <a:p>
            <a:r>
              <a:rPr lang="zh-CN" altLang="en-US" sz="2400" dirty="0" smtClean="0"/>
              <a:t>蔡倬涵 </a:t>
            </a:r>
            <a:r>
              <a:rPr lang="en-US" altLang="zh-CN" sz="2400" dirty="0" smtClean="0"/>
              <a:t>2019013260</a:t>
            </a:r>
          </a:p>
          <a:p>
            <a:r>
              <a:rPr lang="zh-CN" altLang="en-US" sz="2400" dirty="0" smtClean="0"/>
              <a:t>顾家铭 </a:t>
            </a:r>
            <a:r>
              <a:rPr lang="en-US" altLang="zh-CN" sz="2400" dirty="0" smtClean="0"/>
              <a:t>2020013059</a:t>
            </a:r>
          </a:p>
        </p:txBody>
      </p:sp>
      <p:sp>
        <p:nvSpPr>
          <p:cNvPr id="4" name="日期占位符 3"/>
          <p:cNvSpPr>
            <a:spLocks noGrp="1"/>
          </p:cNvSpPr>
          <p:nvPr>
            <p:ph type="dt" sz="half" idx="10"/>
          </p:nvPr>
        </p:nvSpPr>
        <p:spPr/>
        <p:txBody>
          <a:bodyPr/>
          <a:lstStyle/>
          <a:p>
            <a:fld id="{18935C1D-3DEC-475C-8129-2CB307D07981}"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740554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a:t>    this world becomes so wonderful.</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sz="4400" dirty="0"/>
              <a:t>Have a good day.</a:t>
            </a:r>
          </a:p>
        </p:txBody>
      </p:sp>
      <p:sp>
        <p:nvSpPr>
          <p:cNvPr id="4" name="日期占位符 3"/>
          <p:cNvSpPr>
            <a:spLocks noGrp="1"/>
          </p:cNvSpPr>
          <p:nvPr>
            <p:ph type="dt" sz="half" idx="10"/>
          </p:nvPr>
        </p:nvSpPr>
        <p:spPr/>
        <p:txBody>
          <a:bodyPr/>
          <a:lstStyle/>
          <a:p>
            <a:fld id="{413AF91A-EEB7-44A1-B9B3-CEF7B7AA136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3073185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58pic.com/58pic/14/80/41/76s58PIC3gD_1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34475"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695700" y="2032001"/>
            <a:ext cx="2286000"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3098006" y="3935416"/>
            <a:ext cx="2309812" cy="604836"/>
          </a:xfrm>
        </p:spPr>
        <p:txBody>
          <a:bodyPr>
            <a:normAutofit/>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159538EA-725F-4B66-9E84-5F795B215E17}"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102</a:t>
            </a:fld>
            <a:endParaRPr lang="zh-CN" altLang="en-US"/>
          </a:p>
        </p:txBody>
      </p:sp>
      <p:sp>
        <p:nvSpPr>
          <p:cNvPr id="7" name="页脚占位符 6"/>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803686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p:txBody>
          <a:bodyPr>
            <a:normAutofit fontScale="77500" lnSpcReduction="20000"/>
          </a:bodyPr>
          <a:lstStyle/>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清华教授的小课堂</a:t>
            </a:r>
            <a:r>
              <a:rPr lang="en-US" altLang="zh-CN" dirty="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程序设计教程</a:t>
            </a:r>
            <a:r>
              <a:rPr lang="en-US" altLang="zh-CN" dirty="0"/>
              <a:t>(</a:t>
            </a:r>
            <a:r>
              <a:rPr lang="zh-CN" altLang="en-US" dirty="0"/>
              <a:t>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程序设计习题集</a:t>
            </a:r>
            <a:r>
              <a:rPr lang="en-US" altLang="zh-CN" dirty="0"/>
              <a:t>(</a:t>
            </a:r>
            <a:r>
              <a:rPr lang="zh-CN" altLang="en-US" dirty="0"/>
              <a:t>含参考答案</a:t>
            </a:r>
            <a:r>
              <a:rPr lang="en-US" altLang="zh-CN" dirty="0"/>
              <a:t>). </a:t>
            </a:r>
            <a:r>
              <a:rPr lang="zh-CN" altLang="en-US" dirty="0"/>
              <a:t>北京</a:t>
            </a:r>
            <a:r>
              <a:rPr lang="en-US" altLang="zh-CN" dirty="0"/>
              <a:t>: </a:t>
            </a:r>
            <a:r>
              <a:rPr lang="zh-CN" altLang="en-US" dirty="0"/>
              <a:t>清华大学出版社</a:t>
            </a:r>
            <a:r>
              <a:rPr lang="en-US" altLang="zh-CN" dirty="0"/>
              <a:t>, 2006. </a:t>
            </a:r>
          </a:p>
        </p:txBody>
      </p:sp>
      <p:sp>
        <p:nvSpPr>
          <p:cNvPr id="4" name="日期占位符 3"/>
          <p:cNvSpPr>
            <a:spLocks noGrp="1"/>
          </p:cNvSpPr>
          <p:nvPr>
            <p:ph type="dt" sz="half" idx="10"/>
          </p:nvPr>
        </p:nvSpPr>
        <p:spPr/>
        <p:txBody>
          <a:bodyPr/>
          <a:lstStyle/>
          <a:p>
            <a:fld id="{A2B85054-AA4B-4453-8C8D-D93ED602A81C}"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6"/>
          <p:cNvSpPr txBox="1">
            <a:spLocks noChangeArrowheads="1"/>
          </p:cNvSpPr>
          <p:nvPr/>
        </p:nvSpPr>
        <p:spPr bwMode="auto">
          <a:xfrm>
            <a:off x="6829425"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95851923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a:bodyPr>
          <a:lstStyle/>
          <a:p>
            <a:pPr>
              <a:lnSpc>
                <a:spcPct val="120000"/>
              </a:lnSpc>
            </a:pPr>
            <a:r>
              <a:rPr lang="zh-CN" altLang="en-US" dirty="0"/>
              <a:t>雍俊海</a:t>
            </a:r>
            <a:r>
              <a:rPr lang="en-US" altLang="zh-CN" dirty="0"/>
              <a:t>. </a:t>
            </a:r>
            <a:r>
              <a:rPr lang="zh-CN" altLang="en-US" dirty="0"/>
              <a:t>清华教授的小</a:t>
            </a:r>
            <a:r>
              <a:rPr lang="zh-CN" altLang="en-US" dirty="0" smtClean="0"/>
              <a:t>课堂</a:t>
            </a:r>
            <a:r>
              <a:rPr lang="en-US" altLang="zh-CN" dirty="0" smtClean="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a:t>
            </a:r>
            <a:r>
              <a:rPr lang="en-US" altLang="zh-CN" dirty="0" smtClean="0"/>
              <a:t>2018. </a:t>
            </a:r>
            <a:endParaRPr lang="en-US" altLang="zh-CN" dirty="0"/>
          </a:p>
        </p:txBody>
      </p:sp>
      <p:sp>
        <p:nvSpPr>
          <p:cNvPr id="4" name="日期占位符 3"/>
          <p:cNvSpPr>
            <a:spLocks noGrp="1"/>
          </p:cNvSpPr>
          <p:nvPr>
            <p:ph type="dt" sz="half" idx="10"/>
          </p:nvPr>
        </p:nvSpPr>
        <p:spPr/>
        <p:txBody>
          <a:bodyPr/>
          <a:lstStyle/>
          <a:p>
            <a:fld id="{F0EB6076-CD70-4BBE-AB21-6C97BC70C77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92551"/>
            <a:ext cx="3467520" cy="5040000"/>
          </a:xfrm>
          <a:prstGeom prst="rect">
            <a:avLst/>
          </a:prstGeom>
        </p:spPr>
      </p:pic>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smtClean="0">
                <a:solidFill>
                  <a:srgbClr val="FF0000"/>
                </a:solidFill>
              </a:rPr>
              <a:t>最容易学</a:t>
            </a:r>
            <a:r>
              <a:rPr lang="en-US" altLang="zh-CN" dirty="0">
                <a:solidFill>
                  <a:srgbClr val="0000FF"/>
                </a:solidFill>
              </a:rPr>
              <a:t>: </a:t>
            </a:r>
            <a:r>
              <a:rPr lang="zh-CN" altLang="en-US" dirty="0" smtClean="0">
                <a:solidFill>
                  <a:srgbClr val="0000FF"/>
                </a:solidFill>
              </a:rPr>
              <a:t>讲解细致、图例多</a:t>
            </a:r>
            <a:endParaRPr lang="en-US" altLang="zh-CN" dirty="0" smtClean="0">
              <a:solidFill>
                <a:srgbClr val="FF0000"/>
              </a:solidFill>
            </a:endParaRPr>
          </a:p>
          <a:p>
            <a:pPr lvl="1">
              <a:lnSpc>
                <a:spcPct val="120000"/>
              </a:lnSpc>
            </a:pPr>
            <a:r>
              <a:rPr lang="zh-CN" altLang="en-US" dirty="0" smtClean="0">
                <a:solidFill>
                  <a:srgbClr val="FF0000"/>
                </a:solidFill>
              </a:rPr>
              <a:t>最</a:t>
            </a:r>
            <a:r>
              <a:rPr lang="zh-CN" altLang="en-US" dirty="0">
                <a:solidFill>
                  <a:srgbClr val="FF0000"/>
                </a:solidFill>
              </a:rPr>
              <a:t>精致</a:t>
            </a:r>
            <a:r>
              <a:rPr lang="en-US" altLang="zh-CN" dirty="0">
                <a:solidFill>
                  <a:srgbClr val="0000FF"/>
                </a:solidFill>
              </a:rPr>
              <a:t>: </a:t>
            </a:r>
            <a:r>
              <a:rPr lang="zh-CN" altLang="en-US" dirty="0">
                <a:solidFill>
                  <a:srgbClr val="0000FF"/>
                </a:solidFill>
              </a:rPr>
              <a:t>插画与纸张</a:t>
            </a:r>
          </a:p>
          <a:p>
            <a:pPr lvl="1">
              <a:lnSpc>
                <a:spcPct val="120000"/>
              </a:lnSpc>
            </a:pPr>
            <a:r>
              <a:rPr lang="zh-CN" altLang="en-US" dirty="0">
                <a:solidFill>
                  <a:srgbClr val="FF0000"/>
                </a:solidFill>
              </a:rPr>
              <a:t>最快</a:t>
            </a:r>
            <a:r>
              <a:rPr lang="zh-CN" altLang="en-US" dirty="0">
                <a:solidFill>
                  <a:srgbClr val="0000FF"/>
                </a:solidFill>
              </a:rPr>
              <a:t>的按层复原方法</a:t>
            </a:r>
          </a:p>
          <a:p>
            <a:pPr lvl="1">
              <a:lnSpc>
                <a:spcPct val="120000"/>
              </a:lnSpc>
            </a:pPr>
            <a:r>
              <a:rPr lang="zh-CN" altLang="en-US" dirty="0">
                <a:solidFill>
                  <a:srgbClr val="FF0000"/>
                </a:solidFill>
              </a:rPr>
              <a:t>最有趣</a:t>
            </a:r>
            <a:r>
              <a:rPr lang="en-US" altLang="zh-CN" dirty="0">
                <a:solidFill>
                  <a:srgbClr val="0000FF"/>
                </a:solidFill>
              </a:rPr>
              <a:t>: </a:t>
            </a:r>
            <a:r>
              <a:rPr lang="zh-CN" altLang="en-US" dirty="0">
                <a:solidFill>
                  <a:srgbClr val="0000FF"/>
                </a:solidFill>
              </a:rPr>
              <a:t>西周建国、</a:t>
            </a:r>
            <a:r>
              <a:rPr lang="zh-CN" altLang="en-US" dirty="0" smtClean="0">
                <a:solidFill>
                  <a:srgbClr val="0000FF"/>
                </a:solidFill>
              </a:rPr>
              <a:t>英雄情结</a:t>
            </a:r>
            <a:endParaRPr lang="zh-CN" altLang="en-US" dirty="0">
              <a:solidFill>
                <a:srgbClr val="0000FF"/>
              </a:solidFill>
            </a:endParaRPr>
          </a:p>
          <a:p>
            <a:pPr lvl="1">
              <a:lnSpc>
                <a:spcPct val="120000"/>
              </a:lnSpc>
            </a:pPr>
            <a:r>
              <a:rPr lang="zh-CN" altLang="en-US" dirty="0">
                <a:solidFill>
                  <a:srgbClr val="FF0000"/>
                </a:solidFill>
              </a:rPr>
              <a:t>最全面</a:t>
            </a:r>
            <a:r>
              <a:rPr lang="en-US" altLang="zh-CN" dirty="0">
                <a:solidFill>
                  <a:srgbClr val="0000FF"/>
                </a:solidFill>
              </a:rPr>
              <a:t>: </a:t>
            </a:r>
            <a:r>
              <a:rPr lang="zh-CN" altLang="en-US" dirty="0">
                <a:solidFill>
                  <a:srgbClr val="0000FF"/>
                </a:solidFill>
              </a:rPr>
              <a:t>情况最全、无需组合</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00340972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62074"/>
            <a:ext cx="3539326" cy="5040000"/>
          </a:xfrm>
          <a:prstGeom prst="rect">
            <a:avLst/>
          </a:prstGeom>
        </p:spPr>
      </p:pic>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fontScale="92500"/>
          </a:bodyPr>
          <a:lstStyle/>
          <a:p>
            <a:pPr>
              <a:lnSpc>
                <a:spcPct val="120000"/>
              </a:lnSpc>
            </a:pPr>
            <a:r>
              <a:rPr lang="zh-CN" altLang="en-US" dirty="0"/>
              <a:t>雍俊海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a:t>
            </a:r>
          </a:p>
        </p:txBody>
      </p:sp>
      <p:sp>
        <p:nvSpPr>
          <p:cNvPr id="4" name="日期占位符 3"/>
          <p:cNvSpPr>
            <a:spLocks noGrp="1"/>
          </p:cNvSpPr>
          <p:nvPr>
            <p:ph type="dt" sz="half" idx="10"/>
          </p:nvPr>
        </p:nvSpPr>
        <p:spPr/>
        <p:txBody>
          <a:bodyPr/>
          <a:lstStyle/>
          <a:p>
            <a:fld id="{F0EB6076-CD70-4BBE-AB21-6C97BC70C77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sz="2800" dirty="0">
                <a:solidFill>
                  <a:srgbClr val="FF0000"/>
                </a:solidFill>
              </a:rPr>
              <a:t>三位一体</a:t>
            </a:r>
            <a:r>
              <a:rPr lang="en-US" altLang="zh-CN" sz="2800" dirty="0">
                <a:solidFill>
                  <a:srgbClr val="0000FF"/>
                </a:solidFill>
              </a:rPr>
              <a:t>: </a:t>
            </a:r>
            <a:r>
              <a:rPr lang="zh-CN" altLang="en-US" sz="2800" dirty="0">
                <a:solidFill>
                  <a:srgbClr val="0000FF"/>
                </a:solidFill>
              </a:rPr>
              <a:t>培养创新能力、编程能力、三维设计能力。</a:t>
            </a:r>
            <a:endParaRPr lang="en-US" altLang="zh-CN" sz="2800" dirty="0">
              <a:solidFill>
                <a:srgbClr val="FF0000"/>
              </a:solidFill>
            </a:endParaRPr>
          </a:p>
          <a:p>
            <a:pPr lvl="1">
              <a:lnSpc>
                <a:spcPct val="120000"/>
              </a:lnSpc>
            </a:pPr>
            <a:r>
              <a:rPr lang="zh-CN" altLang="en-US" sz="2800" dirty="0">
                <a:solidFill>
                  <a:srgbClr val="FF0000"/>
                </a:solidFill>
              </a:rPr>
              <a:t>三好一体</a:t>
            </a:r>
            <a:r>
              <a:rPr lang="en-US" altLang="zh-CN" sz="2800" dirty="0">
                <a:solidFill>
                  <a:srgbClr val="0000FF"/>
                </a:solidFill>
              </a:rPr>
              <a:t>: </a:t>
            </a:r>
            <a:r>
              <a:rPr lang="zh-CN" altLang="en-US" sz="2800" dirty="0">
                <a:solidFill>
                  <a:srgbClr val="0000FF"/>
                </a:solidFill>
              </a:rPr>
              <a:t>好玩、好用、好看。</a:t>
            </a:r>
            <a:endParaRPr lang="en-US" altLang="zh-CN" sz="2800" dirty="0">
              <a:solidFill>
                <a:srgbClr val="0000FF"/>
              </a:solidFill>
            </a:endParaRPr>
          </a:p>
          <a:p>
            <a:pPr lvl="1">
              <a:lnSpc>
                <a:spcPct val="120000"/>
              </a:lnSpc>
            </a:pPr>
            <a:r>
              <a:rPr lang="zh-CN" altLang="en-US" sz="2800" dirty="0">
                <a:solidFill>
                  <a:srgbClr val="FF0000"/>
                </a:solidFill>
              </a:rPr>
              <a:t>自主产权</a:t>
            </a:r>
            <a:r>
              <a:rPr lang="en-US" altLang="zh-CN" sz="2800" dirty="0">
                <a:solidFill>
                  <a:srgbClr val="0000FF"/>
                </a:solidFill>
              </a:rPr>
              <a:t>: </a:t>
            </a:r>
            <a:r>
              <a:rPr lang="zh-CN" altLang="en-US" sz="2800" dirty="0">
                <a:solidFill>
                  <a:srgbClr val="0000FF"/>
                </a:solidFill>
              </a:rPr>
              <a:t>砥砺前行。</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27067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900"/>
            <a:ext cx="3871912" cy="1628776"/>
          </a:xfrm>
        </p:spPr>
        <p:txBody>
          <a:bodyPr/>
          <a:lstStyle/>
          <a:p>
            <a:pPr>
              <a:lnSpc>
                <a:spcPct val="120000"/>
              </a:lnSpc>
            </a:pPr>
            <a:r>
              <a:rPr lang="zh-CN" altLang="en-US" dirty="0"/>
              <a:t>雍俊海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p:txBody>
      </p:sp>
      <p:sp>
        <p:nvSpPr>
          <p:cNvPr id="4" name="日期占位符 3"/>
          <p:cNvSpPr>
            <a:spLocks noGrp="1"/>
          </p:cNvSpPr>
          <p:nvPr>
            <p:ph type="dt" sz="half" idx="10"/>
          </p:nvPr>
        </p:nvSpPr>
        <p:spPr/>
        <p:txBody>
          <a:bodyPr/>
          <a:lstStyle/>
          <a:p>
            <a:fld id="{CA348739-4FD0-49C0-A6CE-018ADF614E9C}"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682544"/>
            <a:ext cx="3137640" cy="4320000"/>
          </a:xfrm>
          <a:prstGeom prst="rect">
            <a:avLst/>
          </a:prstGeom>
        </p:spPr>
      </p:pic>
      <p:sp>
        <p:nvSpPr>
          <p:cNvPr id="11" name="内容占位符 2"/>
          <p:cNvSpPr txBox="1">
            <a:spLocks/>
          </p:cNvSpPr>
          <p:nvPr/>
        </p:nvSpPr>
        <p:spPr>
          <a:xfrm>
            <a:off x="461964" y="3114675"/>
            <a:ext cx="4447272" cy="25239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rgbClr val="FF0000"/>
                </a:solidFill>
              </a:rPr>
              <a:t>最全面</a:t>
            </a:r>
            <a:r>
              <a:rPr lang="zh-CN" altLang="en-US" dirty="0">
                <a:solidFill>
                  <a:srgbClr val="0000FF"/>
                </a:solidFill>
              </a:rPr>
              <a:t>的</a:t>
            </a:r>
            <a:r>
              <a:rPr lang="en-US" altLang="zh-CN" dirty="0">
                <a:solidFill>
                  <a:srgbClr val="0000FF"/>
                </a:solidFill>
              </a:rPr>
              <a:t>C</a:t>
            </a:r>
            <a:r>
              <a:rPr lang="zh-CN" altLang="en-US" dirty="0">
                <a:solidFill>
                  <a:srgbClr val="0000FF"/>
                </a:solidFill>
              </a:rPr>
              <a:t>程序设计教程</a:t>
            </a:r>
            <a:endParaRPr lang="en-US" altLang="zh-CN" dirty="0" smtClean="0">
              <a:solidFill>
                <a:srgbClr val="0000FF"/>
              </a:solidFill>
            </a:endParaRPr>
          </a:p>
          <a:p>
            <a:pPr lvl="1">
              <a:lnSpc>
                <a:spcPct val="120000"/>
              </a:lnSpc>
            </a:pPr>
            <a:r>
              <a:rPr lang="zh-CN" altLang="en-US" dirty="0">
                <a:solidFill>
                  <a:srgbClr val="0000FF"/>
                </a:solidFill>
              </a:rPr>
              <a:t>系统全面</a:t>
            </a:r>
          </a:p>
          <a:p>
            <a:pPr lvl="1">
              <a:lnSpc>
                <a:spcPct val="120000"/>
              </a:lnSpc>
            </a:pPr>
            <a:r>
              <a:rPr lang="zh-CN" altLang="en-US" dirty="0">
                <a:solidFill>
                  <a:srgbClr val="0000FF"/>
                </a:solidFill>
              </a:rPr>
              <a:t>重点突出</a:t>
            </a:r>
          </a:p>
          <a:p>
            <a:pPr lvl="1">
              <a:lnSpc>
                <a:spcPct val="120000"/>
              </a:lnSpc>
            </a:pPr>
            <a:r>
              <a:rPr lang="zh-CN" altLang="en-US" dirty="0">
                <a:solidFill>
                  <a:srgbClr val="0000FF"/>
                </a:solidFill>
              </a:rPr>
              <a:t>编程规范</a:t>
            </a:r>
          </a:p>
          <a:p>
            <a:pPr lvl="1">
              <a:lnSpc>
                <a:spcPct val="120000"/>
              </a:lnSpc>
            </a:pPr>
            <a:r>
              <a:rPr lang="zh-CN" altLang="en-US" dirty="0">
                <a:solidFill>
                  <a:srgbClr val="0000FF"/>
                </a:solidFill>
              </a:rPr>
              <a:t>简洁易懂</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6"/>
          <p:cNvSpPr txBox="1">
            <a:spLocks noChangeArrowheads="1"/>
          </p:cNvSpPr>
          <p:nvPr/>
        </p:nvSpPr>
        <p:spPr bwMode="auto">
          <a:xfrm>
            <a:off x="3028950" y="4701898"/>
            <a:ext cx="2043376" cy="15313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a:t>对</a:t>
            </a:r>
            <a:r>
              <a:rPr lang="en-US" altLang="zh-CN" dirty="0"/>
              <a:t>C</a:t>
            </a:r>
            <a:r>
              <a:rPr lang="zh-CN" altLang="en-US" dirty="0"/>
              <a:t>语言系统函数的解释很齐全，比在线帮助还全面。</a:t>
            </a:r>
            <a:endParaRPr lang="en-US" altLang="zh-CN" dirty="0"/>
          </a:p>
        </p:txBody>
      </p:sp>
      <p:sp>
        <p:nvSpPr>
          <p:cNvPr id="13" name="矩形 12"/>
          <p:cNvSpPr/>
          <p:nvPr/>
        </p:nvSpPr>
        <p:spPr>
          <a:xfrm>
            <a:off x="5219700" y="4886596"/>
            <a:ext cx="3813703" cy="830997"/>
          </a:xfrm>
          <a:prstGeom prst="rect">
            <a:avLst/>
          </a:prstGeom>
        </p:spPr>
        <p:txBody>
          <a:bodyPr wrap="square">
            <a:spAutoFit/>
          </a:bodyPr>
          <a:lstStyle/>
          <a:p>
            <a:r>
              <a:rPr lang="zh-CN" altLang="en-US" sz="1200" dirty="0"/>
              <a:t>电子版本</a:t>
            </a:r>
          </a:p>
          <a:p>
            <a:r>
              <a:rPr lang="zh-CN" altLang="en-US" sz="1200" dirty="0"/>
              <a:t>https://lib-tsinghua.wqxuetang.com/book/3187904</a:t>
            </a:r>
          </a:p>
          <a:p>
            <a:r>
              <a:rPr lang="zh-CN" altLang="en-US" sz="1200" dirty="0"/>
              <a:t>校外访问方式请参加数据库说明页http://www.lib.tsinghua.edu.cn/database/wenquan.htm</a:t>
            </a:r>
          </a:p>
        </p:txBody>
      </p:sp>
    </p:spTree>
    <p:extLst>
      <p:ext uri="{BB962C8B-B14F-4D97-AF65-F5344CB8AC3E}">
        <p14:creationId xmlns:p14="http://schemas.microsoft.com/office/powerpoint/2010/main" val="22227047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614489"/>
            <a:ext cx="8220075" cy="928686"/>
          </a:xfrm>
        </p:spPr>
        <p:txBody>
          <a:bodyPr>
            <a:normAutofit fontScale="92500" lnSpcReduction="10000"/>
          </a:bodyPr>
          <a:lstStyle/>
          <a:p>
            <a:pPr>
              <a:lnSpc>
                <a:spcPct val="110000"/>
              </a:lnSpc>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2B6079A-957A-4423-8196-9C26428B1705}"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5"/>
          <p:cNvGrpSpPr>
            <a:grpSpLocks/>
          </p:cNvGrpSpPr>
          <p:nvPr/>
        </p:nvGrpSpPr>
        <p:grpSpPr bwMode="auto">
          <a:xfrm>
            <a:off x="1479550" y="2565400"/>
            <a:ext cx="6184900" cy="3633788"/>
            <a:chOff x="793" y="1616"/>
            <a:chExt cx="3896" cy="2289"/>
          </a:xfrm>
        </p:grpSpPr>
        <p:pic>
          <p:nvPicPr>
            <p:cNvPr id="8" name="Picture 6" descr="ca_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1794"/>
              <a:ext cx="1918" cy="1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_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616"/>
              <a:ext cx="1628" cy="228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2" name="页脚占位符 11"/>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矩形 12"/>
          <p:cNvSpPr/>
          <p:nvPr/>
        </p:nvSpPr>
        <p:spPr>
          <a:xfrm>
            <a:off x="4562393" y="4671208"/>
            <a:ext cx="4572000" cy="954107"/>
          </a:xfrm>
          <a:prstGeom prst="rect">
            <a:avLst/>
          </a:prstGeom>
        </p:spPr>
        <p:txBody>
          <a:bodyPr>
            <a:spAutoFit/>
          </a:bodyPr>
          <a:lstStyle/>
          <a:p>
            <a:r>
              <a:rPr lang="zh-CN" altLang="en-US" sz="1400" dirty="0"/>
              <a:t>电子版本</a:t>
            </a:r>
          </a:p>
          <a:p>
            <a:r>
              <a:rPr lang="zh-CN" altLang="en-US" sz="1400" dirty="0"/>
              <a:t>https://lib-tsinghua.wqxuetang.com/book/3379</a:t>
            </a:r>
          </a:p>
          <a:p>
            <a:r>
              <a:rPr lang="zh-CN" altLang="en-US" sz="1400" dirty="0"/>
              <a:t>校外访问方式请参加数据库说明页http://www.lib.tsinghua.edu.cn/database/wenquan.htm</a:t>
            </a:r>
          </a:p>
        </p:txBody>
      </p:sp>
    </p:spTree>
    <p:extLst>
      <p:ext uri="{BB962C8B-B14F-4D97-AF65-F5344CB8AC3E}">
        <p14:creationId xmlns:p14="http://schemas.microsoft.com/office/powerpoint/2010/main" val="6132895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71614"/>
            <a:ext cx="8220075" cy="947736"/>
          </a:xfrm>
        </p:spPr>
        <p:txBody>
          <a:bodyPr/>
          <a:lstStyle/>
          <a:p>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09EF8E0-77F5-4EA4-9526-207DC895AA37}"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5" descr="Java程序设计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5163" y="2420938"/>
            <a:ext cx="2732087" cy="3779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558995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62089"/>
            <a:ext cx="8220075" cy="947736"/>
          </a:xfrm>
        </p:spPr>
        <p:txBody>
          <a:bodyPr/>
          <a:lstStyle/>
          <a:p>
            <a:r>
              <a:rPr lang="zh-CN" altLang="en-US" dirty="0"/>
              <a:t>雍俊海</a:t>
            </a:r>
            <a:r>
              <a:rPr lang="en-US" altLang="zh-CN" dirty="0"/>
              <a:t>. Java</a:t>
            </a:r>
            <a:r>
              <a:rPr lang="zh-CN" altLang="en-US" dirty="0"/>
              <a:t>程序设计教程（第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p>
        </p:txBody>
      </p:sp>
      <p:sp>
        <p:nvSpPr>
          <p:cNvPr id="4" name="日期占位符 3"/>
          <p:cNvSpPr>
            <a:spLocks noGrp="1"/>
          </p:cNvSpPr>
          <p:nvPr>
            <p:ph type="dt" sz="half" idx="10"/>
          </p:nvPr>
        </p:nvSpPr>
        <p:spPr/>
        <p:txBody>
          <a:bodyPr/>
          <a:lstStyle/>
          <a:p>
            <a:fld id="{158F345B-3028-42DA-8509-7EC9B03DDE6A}"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5"/>
          <p:cNvSpPr>
            <a:spLocks noChangeArrowheads="1"/>
          </p:cNvSpPr>
          <p:nvPr/>
        </p:nvSpPr>
        <p:spPr bwMode="auto">
          <a:xfrm>
            <a:off x="768350" y="3321050"/>
            <a:ext cx="4032250" cy="430213"/>
          </a:xfrm>
          <a:prstGeom prst="wedgeRectCallout">
            <a:avLst>
              <a:gd name="adj1" fmla="val 66380"/>
              <a:gd name="adj2" fmla="val 8301"/>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普通高等教育精品教材</a:t>
            </a:r>
          </a:p>
        </p:txBody>
      </p:sp>
      <p:sp>
        <p:nvSpPr>
          <p:cNvPr id="9" name="AutoShape 6"/>
          <p:cNvSpPr>
            <a:spLocks noChangeArrowheads="1"/>
          </p:cNvSpPr>
          <p:nvPr/>
        </p:nvSpPr>
        <p:spPr bwMode="auto">
          <a:xfrm>
            <a:off x="768350" y="4398963"/>
            <a:ext cx="4032250" cy="792162"/>
          </a:xfrm>
          <a:prstGeom prst="wedgeRectCallout">
            <a:avLst>
              <a:gd name="adj1" fmla="val 66931"/>
              <a:gd name="adj2" fmla="val 676"/>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普通高等教育“十二五”国家级规划教材</a:t>
            </a:r>
          </a:p>
        </p:txBody>
      </p:sp>
      <p:sp>
        <p:nvSpPr>
          <p:cNvPr id="10" name="AutoShape 7"/>
          <p:cNvSpPr>
            <a:spLocks noChangeArrowheads="1"/>
          </p:cNvSpPr>
          <p:nvPr/>
        </p:nvSpPr>
        <p:spPr bwMode="auto">
          <a:xfrm>
            <a:off x="768350" y="3859213"/>
            <a:ext cx="4032250" cy="431800"/>
          </a:xfrm>
          <a:prstGeom prst="wedgeRectCallout">
            <a:avLst>
              <a:gd name="adj1" fmla="val 66495"/>
              <a:gd name="adj2" fmla="val 13727"/>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北京高等教育精品教材</a:t>
            </a:r>
          </a:p>
        </p:txBody>
      </p:sp>
      <p:sp>
        <p:nvSpPr>
          <p:cNvPr id="11" name="AutoShape 8"/>
          <p:cNvSpPr>
            <a:spLocks noChangeArrowheads="1"/>
          </p:cNvSpPr>
          <p:nvPr/>
        </p:nvSpPr>
        <p:spPr bwMode="auto">
          <a:xfrm>
            <a:off x="768350" y="2420938"/>
            <a:ext cx="4032250" cy="792162"/>
          </a:xfrm>
          <a:prstGeom prst="wedgeRectCallout">
            <a:avLst>
              <a:gd name="adj1" fmla="val 65708"/>
              <a:gd name="adj2" fmla="val -10120"/>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ea typeface="楷体_GB2312" pitchFamily="49" charset="-122"/>
              </a:rPr>
              <a:t>首届中国大学出版社图书奖一等奖</a:t>
            </a:r>
          </a:p>
        </p:txBody>
      </p:sp>
      <p:sp>
        <p:nvSpPr>
          <p:cNvPr id="12" name="AutoShape 9"/>
          <p:cNvSpPr>
            <a:spLocks noChangeArrowheads="1"/>
          </p:cNvSpPr>
          <p:nvPr/>
        </p:nvSpPr>
        <p:spPr bwMode="auto">
          <a:xfrm>
            <a:off x="768350" y="5300663"/>
            <a:ext cx="4032250" cy="792162"/>
          </a:xfrm>
          <a:prstGeom prst="wedgeRectCallout">
            <a:avLst>
              <a:gd name="adj1" fmla="val 66931"/>
              <a:gd name="adj2" fmla="val 704"/>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普通高等教育“十一五”国家级规划教材</a:t>
            </a:r>
          </a:p>
        </p:txBody>
      </p:sp>
      <p:pic>
        <p:nvPicPr>
          <p:cNvPr id="13" name="Picture 10" descr="Java程序设计教程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25" y="2349500"/>
            <a:ext cx="2767013" cy="37782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6"/>
          <p:cNvSpPr txBox="1">
            <a:spLocks noChangeArrowheads="1"/>
          </p:cNvSpPr>
          <p:nvPr/>
        </p:nvSpPr>
        <p:spPr bwMode="auto">
          <a:xfrm>
            <a:off x="7116762"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5" name="页脚占位符 1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74756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编程规范纲要</a:t>
            </a:r>
          </a:p>
        </p:txBody>
      </p:sp>
      <p:sp>
        <p:nvSpPr>
          <p:cNvPr id="3" name="内容占位符 2"/>
          <p:cNvSpPr>
            <a:spLocks noGrp="1"/>
          </p:cNvSpPr>
          <p:nvPr>
            <p:ph idx="1"/>
          </p:nvPr>
        </p:nvSpPr>
        <p:spPr>
          <a:xfrm>
            <a:off x="2667000" y="1457325"/>
            <a:ext cx="6015038" cy="4899026"/>
          </a:xfrm>
        </p:spPr>
        <p:txBody>
          <a:bodyPr/>
          <a:lstStyle/>
          <a:p>
            <a:r>
              <a:rPr lang="zh-CN" altLang="en-US" dirty="0"/>
              <a:t>编程规范概述</a:t>
            </a:r>
          </a:p>
          <a:p>
            <a:r>
              <a:rPr lang="zh-CN" altLang="en-US" dirty="0"/>
              <a:t>命名规范</a:t>
            </a:r>
          </a:p>
          <a:p>
            <a:r>
              <a:rPr lang="zh-CN" altLang="en-US" dirty="0"/>
              <a:t>编辑方法</a:t>
            </a:r>
          </a:p>
          <a:p>
            <a:r>
              <a:rPr lang="zh-CN" altLang="en-US" dirty="0"/>
              <a:t>语句书写</a:t>
            </a:r>
          </a:p>
          <a:p>
            <a:r>
              <a:rPr lang="zh-CN" altLang="en-US" dirty="0"/>
              <a:t>注释</a:t>
            </a:r>
          </a:p>
          <a:p>
            <a:r>
              <a:rPr lang="zh-CN" altLang="en-US" dirty="0"/>
              <a:t>文件组织</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AutoShape 6"/>
          <p:cNvSpPr>
            <a:spLocks noChangeArrowheads="1"/>
          </p:cNvSpPr>
          <p:nvPr/>
        </p:nvSpPr>
        <p:spPr bwMode="auto">
          <a:xfrm>
            <a:off x="2209800" y="2103748"/>
            <a:ext cx="533400" cy="304800"/>
          </a:xfrm>
          <a:prstGeom prst="rightArrow">
            <a:avLst>
              <a:gd name="adj1" fmla="val 50000"/>
              <a:gd name="adj2" fmla="val 43750"/>
            </a:avLst>
          </a:prstGeom>
          <a:solidFill>
            <a:srgbClr val="FFC000"/>
          </a:solidFill>
          <a:ln w="9525">
            <a:solidFill>
              <a:srgbClr val="FF0000"/>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347427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552575"/>
            <a:ext cx="4376736" cy="4803776"/>
          </a:xfrm>
        </p:spPr>
        <p:txBody>
          <a:bodyPr/>
          <a:lstStyle/>
          <a:p>
            <a:pPr>
              <a:lnSpc>
                <a:spcPct val="120000"/>
              </a:lnSpc>
            </a:pPr>
            <a:r>
              <a:rPr lang="zh-CN" altLang="en-US" dirty="0"/>
              <a:t>雍俊海</a:t>
            </a:r>
            <a:r>
              <a:rPr lang="en-US" altLang="zh-CN" dirty="0" smtClean="0"/>
              <a:t>.  《Java</a:t>
            </a:r>
            <a:r>
              <a:rPr lang="zh-CN" altLang="en-US" dirty="0"/>
              <a:t>程序设计习题集（含参考答案）</a:t>
            </a:r>
            <a:r>
              <a:rPr lang="en-US" altLang="zh-CN" dirty="0" smtClean="0"/>
              <a:t>》.</a:t>
            </a:r>
            <a:r>
              <a:rPr lang="zh-CN" altLang="en-US" dirty="0" smtClean="0"/>
              <a:t>清华大学出版社</a:t>
            </a:r>
            <a:r>
              <a:rPr lang="en-US" altLang="zh-CN" dirty="0" smtClean="0"/>
              <a:t>, </a:t>
            </a:r>
            <a:r>
              <a:rPr lang="en-US" altLang="zh-CN" dirty="0"/>
              <a:t>2006.</a:t>
            </a:r>
          </a:p>
        </p:txBody>
      </p:sp>
      <p:sp>
        <p:nvSpPr>
          <p:cNvPr id="4" name="日期占位符 3"/>
          <p:cNvSpPr>
            <a:spLocks noGrp="1"/>
          </p:cNvSpPr>
          <p:nvPr>
            <p:ph type="dt" sz="half" idx="10"/>
          </p:nvPr>
        </p:nvSpPr>
        <p:spPr/>
        <p:txBody>
          <a:bodyPr/>
          <a:lstStyle/>
          <a:p>
            <a:fld id="{E9E4FEE9-B50D-4D69-9CC8-1D757CD22D1B}"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Picture 5" descr="C1_习题集封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828800"/>
            <a:ext cx="3175000" cy="4432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041090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3175"/>
            <a:ext cx="9143999" cy="6854825"/>
          </a:xfrm>
          <a:prstGeom prst="rect">
            <a:avLst/>
          </a:prstGeom>
        </p:spPr>
      </p:pic>
      <p:sp>
        <p:nvSpPr>
          <p:cNvPr id="2" name="标题 1"/>
          <p:cNvSpPr>
            <a:spLocks noGrp="1"/>
          </p:cNvSpPr>
          <p:nvPr>
            <p:ph type="title"/>
          </p:nvPr>
        </p:nvSpPr>
        <p:spPr>
          <a:xfrm>
            <a:off x="4438649" y="4860926"/>
            <a:ext cx="2390775"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528639" y="1890714"/>
            <a:ext cx="2309812" cy="566736"/>
          </a:xfrm>
        </p:spPr>
        <p:txBody>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0A47B256-D6D7-46C0-9BA7-27262FCA53F0}"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111</a:t>
            </a:fld>
            <a:endParaRPr lang="zh-CN" altLang="en-US"/>
          </a:p>
        </p:txBody>
      </p:sp>
      <p:sp>
        <p:nvSpPr>
          <p:cNvPr id="7" name="内容占位符 2"/>
          <p:cNvSpPr txBox="1">
            <a:spLocks/>
          </p:cNvSpPr>
          <p:nvPr/>
        </p:nvSpPr>
        <p:spPr>
          <a:xfrm>
            <a:off x="904874" y="5529261"/>
            <a:ext cx="2352676" cy="438150"/>
          </a:xfrm>
          <a:prstGeom prst="rect">
            <a:avLst/>
          </a:prstGeom>
        </p:spPr>
        <p:txBody>
          <a:bodyPr vert="horz" lIns="91440" tIns="45720" rIns="91440" bIns="45720" rtlCol="0">
            <a:normAutofit fontScale="70000" lnSpcReduction="20000"/>
          </a:bodyPr>
          <a:lstStyle>
            <a:lvl1pPr marL="0" indent="-360000" algn="l" defTabSz="914400" rtl="0" eaLnBrk="1" latinLnBrk="0" hangingPunct="1">
              <a:lnSpc>
                <a:spcPct val="100000"/>
              </a:lnSpc>
              <a:spcBef>
                <a:spcPts val="300"/>
              </a:spcBef>
              <a:buFont typeface="Arial" panose="020B0604020202020204" pitchFamily="34" charset="0"/>
              <a:buChar char="•"/>
              <a:defRPr sz="3200" b="1" i="0" kern="1200" baseline="0">
                <a:solidFill>
                  <a:srgbClr val="0000FF"/>
                </a:solidFill>
                <a:latin typeface="Times New Roman" panose="02020603050405020304" pitchFamily="18" charset="0"/>
                <a:ea typeface="宋体" panose="02010600030101010101" pitchFamily="2" charset="-122"/>
                <a:cs typeface="+mn-cs"/>
              </a:defRPr>
            </a:lvl1pPr>
            <a:lvl2pPr marL="720000" indent="-360000" algn="l" defTabSz="914400" rtl="0" eaLnBrk="1" latinLnBrk="0" hangingPunct="1">
              <a:lnSpc>
                <a:spcPct val="100000"/>
              </a:lnSpc>
              <a:spcBef>
                <a:spcPts val="300"/>
              </a:spcBef>
              <a:buFont typeface="Wingdings" panose="05000000000000000000" pitchFamily="2" charset="2"/>
              <a:buChar char="Ø"/>
              <a:defRPr sz="2800" b="1" i="0" kern="1200" baseline="0">
                <a:solidFill>
                  <a:schemeClr val="tx1"/>
                </a:solidFill>
                <a:latin typeface="Times New Roman" panose="02020603050405020304" pitchFamily="18" charset="0"/>
                <a:ea typeface="宋体" panose="02010600030101010101" pitchFamily="2" charset="-122"/>
                <a:cs typeface="+mn-cs"/>
              </a:defRPr>
            </a:lvl2pPr>
            <a:lvl3pPr marL="1080000" indent="-3429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64"/>
                </a:solidFill>
                <a:latin typeface="Times New Roman" panose="02020603050405020304" pitchFamily="18" charset="0"/>
                <a:ea typeface="宋体" panose="02010600030101010101" pitchFamily="2" charset="-122"/>
                <a:cs typeface="+mn-cs"/>
              </a:defRPr>
            </a:lvl3pPr>
            <a:lvl4pPr marL="144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960032"/>
                </a:solidFill>
                <a:latin typeface="Times New Roman" panose="02020603050405020304" pitchFamily="18" charset="0"/>
                <a:ea typeface="宋体" panose="02010600030101010101" pitchFamily="2" charset="-122"/>
                <a:cs typeface="+mn-cs"/>
              </a:defRPr>
            </a:lvl4pPr>
            <a:lvl5pPr marL="180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00"/>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Font typeface="Arial" panose="020B0604020202020204" pitchFamily="34" charset="0"/>
              <a:buNone/>
            </a:pPr>
            <a:r>
              <a:rPr lang="zh-CN" altLang="en-US" dirty="0" smtClean="0"/>
              <a:t>请帮忙广为宣传</a:t>
            </a:r>
            <a:endParaRPr lang="zh-CN" altLang="en-US"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06386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命名规范</a:t>
            </a:r>
          </a:p>
        </p:txBody>
      </p:sp>
      <p:sp>
        <p:nvSpPr>
          <p:cNvPr id="3" name="内容占位符 2"/>
          <p:cNvSpPr>
            <a:spLocks noGrp="1"/>
          </p:cNvSpPr>
          <p:nvPr>
            <p:ph idx="1"/>
          </p:nvPr>
        </p:nvSpPr>
        <p:spPr/>
        <p:txBody>
          <a:bodyPr/>
          <a:lstStyle/>
          <a:p>
            <a:r>
              <a:rPr lang="zh-CN" altLang="en-US" dirty="0"/>
              <a:t>良好的命名规范</a:t>
            </a:r>
            <a:r>
              <a:rPr lang="zh-CN" altLang="en-US" dirty="0" smtClean="0"/>
              <a:t>可以用来增强程序</a:t>
            </a:r>
            <a:r>
              <a:rPr lang="zh-CN" altLang="en-US" dirty="0"/>
              <a:t>的</a:t>
            </a:r>
            <a:r>
              <a:rPr lang="zh-CN" altLang="en-US" dirty="0" smtClean="0"/>
              <a:t>可读性。</a:t>
            </a:r>
            <a:endParaRPr lang="zh-CN" altLang="en-US" dirty="0"/>
          </a:p>
          <a:p>
            <a:r>
              <a:rPr lang="zh-CN" altLang="en-US" dirty="0"/>
              <a:t>可以给标识符提供功能</a:t>
            </a:r>
            <a:r>
              <a:rPr lang="en-US" altLang="zh-CN" dirty="0"/>
              <a:t>/</a:t>
            </a:r>
            <a:r>
              <a:rPr lang="zh-CN" altLang="en-US" dirty="0"/>
              <a:t>属性上的一些额外</a:t>
            </a:r>
            <a:r>
              <a:rPr lang="zh-CN" altLang="en-US" dirty="0" smtClean="0"/>
              <a:t>信息。</a:t>
            </a:r>
            <a:endParaRPr lang="en-US" altLang="zh-CN" dirty="0" smtClean="0"/>
          </a:p>
          <a:p>
            <a:pPr lvl="1"/>
            <a:r>
              <a:rPr lang="zh-CN" altLang="en-US" dirty="0" smtClean="0"/>
              <a:t>例如</a:t>
            </a:r>
            <a:r>
              <a:rPr lang="en-US" altLang="zh-CN" dirty="0"/>
              <a:t>: </a:t>
            </a:r>
            <a:r>
              <a:rPr lang="zh-CN" altLang="en-US" dirty="0"/>
              <a:t>是否是常量、类、命名空间等</a:t>
            </a:r>
            <a:r>
              <a:rPr lang="zh-CN" altLang="en-US" dirty="0" smtClean="0"/>
              <a:t>。</a:t>
            </a:r>
            <a:endParaRPr lang="en-US" altLang="zh-CN" dirty="0" smtClean="0"/>
          </a:p>
          <a:p>
            <a:pPr lvl="1"/>
            <a:r>
              <a:rPr lang="zh-CN" altLang="en-US" dirty="0" smtClean="0"/>
              <a:t>这些</a:t>
            </a:r>
            <a:r>
              <a:rPr lang="zh-CN" altLang="en-US" dirty="0"/>
              <a:t>信息对理解程序非常有</a:t>
            </a:r>
            <a:r>
              <a:rPr lang="zh-CN" altLang="en-US" dirty="0" smtClean="0"/>
              <a:t>帮助，可以用来提高理解程序的速度。</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63892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命名规范应当包含哪些内容</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15155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命名规范内容</a:t>
            </a:r>
          </a:p>
        </p:txBody>
      </p:sp>
      <p:sp>
        <p:nvSpPr>
          <p:cNvPr id="3" name="内容占位符 2"/>
          <p:cNvSpPr>
            <a:spLocks noGrp="1"/>
          </p:cNvSpPr>
          <p:nvPr>
            <p:ph idx="1"/>
          </p:nvPr>
        </p:nvSpPr>
        <p:spPr/>
        <p:txBody>
          <a:bodyPr/>
          <a:lstStyle/>
          <a:p>
            <a:r>
              <a:rPr lang="zh-CN" altLang="en-US" dirty="0"/>
              <a:t>命名空间</a:t>
            </a:r>
          </a:p>
          <a:p>
            <a:r>
              <a:rPr lang="zh-CN" altLang="en-US" dirty="0" smtClean="0"/>
              <a:t>文件</a:t>
            </a:r>
            <a:endParaRPr lang="en-US" altLang="zh-CN" dirty="0" smtClean="0"/>
          </a:p>
          <a:p>
            <a:r>
              <a:rPr lang="zh-CN" altLang="en-US" dirty="0" smtClean="0"/>
              <a:t>模板</a:t>
            </a:r>
            <a:endParaRPr lang="zh-CN" altLang="en-US" dirty="0"/>
          </a:p>
          <a:p>
            <a:r>
              <a:rPr lang="zh-CN" altLang="en-US" dirty="0"/>
              <a:t>类</a:t>
            </a:r>
          </a:p>
          <a:p>
            <a:r>
              <a:rPr lang="zh-CN" altLang="en-US" dirty="0"/>
              <a:t>函数</a:t>
            </a:r>
          </a:p>
          <a:p>
            <a:r>
              <a:rPr lang="zh-CN" altLang="en-US" dirty="0"/>
              <a:t>变量</a:t>
            </a:r>
          </a:p>
          <a:p>
            <a:r>
              <a:rPr lang="zh-CN" altLang="en-US" dirty="0" smtClean="0"/>
              <a:t>常量</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446585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总的原则</a:t>
            </a:r>
            <a:endParaRPr lang="zh-CN" altLang="en-US" dirty="0"/>
          </a:p>
        </p:txBody>
      </p:sp>
      <p:sp>
        <p:nvSpPr>
          <p:cNvPr id="3" name="内容占位符 2"/>
          <p:cNvSpPr>
            <a:spLocks noGrp="1"/>
          </p:cNvSpPr>
          <p:nvPr>
            <p:ph idx="1"/>
          </p:nvPr>
        </p:nvSpPr>
        <p:spPr/>
        <p:txBody>
          <a:bodyPr/>
          <a:lstStyle/>
          <a:p>
            <a:r>
              <a:rPr lang="zh-CN" altLang="en-US" dirty="0" smtClean="0"/>
              <a:t>所用的词或词组一定要</a:t>
            </a:r>
            <a:r>
              <a:rPr lang="zh-CN" altLang="en-US" dirty="0" smtClean="0">
                <a:solidFill>
                  <a:srgbClr val="FF0000"/>
                </a:solidFill>
              </a:rPr>
              <a:t>有含义</a:t>
            </a:r>
            <a:r>
              <a:rPr lang="zh-CN" altLang="en-US" dirty="0" smtClean="0"/>
              <a:t>，并且要与内容相</a:t>
            </a:r>
            <a:r>
              <a:rPr lang="zh-CN" altLang="en-US" dirty="0" smtClean="0">
                <a:solidFill>
                  <a:srgbClr val="FF0000"/>
                </a:solidFill>
              </a:rPr>
              <a:t>匹配</a:t>
            </a:r>
            <a:r>
              <a:rPr lang="zh-CN" altLang="en-US" dirty="0" smtClean="0"/>
              <a:t>，要求能</a:t>
            </a:r>
            <a:r>
              <a:rPr lang="zh-CN" altLang="en-US" dirty="0" smtClean="0">
                <a:solidFill>
                  <a:srgbClr val="FF0000"/>
                </a:solidFill>
              </a:rPr>
              <a:t>概括</a:t>
            </a:r>
            <a:r>
              <a:rPr lang="zh-CN" altLang="en-US" dirty="0" smtClean="0"/>
              <a:t>相应的内容。</a:t>
            </a:r>
            <a:endParaRPr lang="en-US" altLang="zh-CN" dirty="0" smtClean="0"/>
          </a:p>
          <a:p>
            <a:r>
              <a:rPr lang="zh-CN" altLang="en-US" dirty="0" smtClean="0">
                <a:solidFill>
                  <a:srgbClr val="FF0000"/>
                </a:solidFill>
              </a:rPr>
              <a:t>不要</a:t>
            </a:r>
            <a:r>
              <a:rPr lang="zh-CN" altLang="en-US" dirty="0"/>
              <a:t>随便使用</a:t>
            </a:r>
            <a:r>
              <a:rPr lang="zh-CN" altLang="en-US" dirty="0" smtClean="0">
                <a:solidFill>
                  <a:srgbClr val="FF0000"/>
                </a:solidFill>
              </a:rPr>
              <a:t>缩写</a:t>
            </a:r>
            <a:r>
              <a:rPr lang="zh-CN" altLang="en-US" dirty="0" smtClean="0"/>
              <a:t>。</a:t>
            </a:r>
            <a:endParaRPr lang="zh-CN" altLang="en-US" dirty="0"/>
          </a:p>
          <a:p>
            <a:r>
              <a:rPr lang="zh-CN" altLang="en-US" dirty="0"/>
              <a:t>宁愿长一点，但是不要让人无法</a:t>
            </a:r>
            <a:r>
              <a:rPr lang="zh-CN" altLang="en-US" dirty="0" smtClean="0"/>
              <a:t>理解。</a:t>
            </a:r>
            <a:endParaRPr lang="en-US" altLang="zh-CN" dirty="0" smtClean="0"/>
          </a:p>
          <a:p>
            <a:pPr lvl="1"/>
            <a:r>
              <a:rPr lang="zh-CN" altLang="en-US" dirty="0" smtClean="0"/>
              <a:t>老式匈牙利命名法</a:t>
            </a:r>
            <a:r>
              <a:rPr lang="en-US" altLang="zh-CN" dirty="0" smtClean="0"/>
              <a:t>: </a:t>
            </a:r>
            <a:r>
              <a:rPr lang="zh-CN" altLang="en-US" dirty="0" smtClean="0"/>
              <a:t>大量的缩写。</a:t>
            </a:r>
            <a:endParaRPr lang="en-US" altLang="zh-CN" dirty="0" smtClean="0"/>
          </a:p>
          <a:p>
            <a:pPr lvl="1"/>
            <a:r>
              <a:rPr lang="zh-CN" altLang="en-US" dirty="0"/>
              <a:t>新式匈牙利命名法</a:t>
            </a:r>
            <a:r>
              <a:rPr lang="en-US" altLang="zh-CN" dirty="0"/>
              <a:t>: </a:t>
            </a:r>
            <a:r>
              <a:rPr lang="zh-CN" altLang="en-US" dirty="0" smtClean="0">
                <a:solidFill>
                  <a:srgbClr val="FF0000"/>
                </a:solidFill>
              </a:rPr>
              <a:t>主要</a:t>
            </a:r>
            <a:r>
              <a:rPr lang="zh-CN" altLang="en-US" dirty="0" smtClean="0">
                <a:solidFill>
                  <a:srgbClr val="0000FF"/>
                </a:solidFill>
              </a:rPr>
              <a:t>采用全称</a:t>
            </a:r>
            <a:r>
              <a:rPr lang="zh-CN" altLang="en-US" dirty="0" smtClean="0"/>
              <a:t>。</a:t>
            </a:r>
            <a:endParaRPr lang="en-US" altLang="zh-CN" dirty="0" smtClean="0"/>
          </a:p>
          <a:p>
            <a:r>
              <a:rPr lang="zh-CN" altLang="en-US" dirty="0" smtClean="0"/>
              <a:t>在匈牙利命名法中，名称由</a:t>
            </a:r>
            <a:r>
              <a:rPr lang="en-US" altLang="zh-CN" dirty="0" smtClean="0"/>
              <a:t>3</a:t>
            </a:r>
            <a:r>
              <a:rPr lang="zh-CN" altLang="en-US" dirty="0" smtClean="0"/>
              <a:t>部分组成</a:t>
            </a:r>
            <a:r>
              <a:rPr lang="en-US" altLang="zh-CN" smtClean="0"/>
              <a:t>:</a:t>
            </a:r>
            <a:endParaRPr lang="en-US" altLang="zh-CN" dirty="0" smtClean="0"/>
          </a:p>
          <a:p>
            <a:pPr lvl="1"/>
            <a:r>
              <a:rPr lang="zh-CN" altLang="en-US" dirty="0" smtClean="0"/>
              <a:t>属性</a:t>
            </a:r>
            <a:r>
              <a:rPr lang="en-US" altLang="zh-CN" dirty="0" smtClean="0"/>
              <a:t>+</a:t>
            </a:r>
            <a:r>
              <a:rPr lang="zh-CN" altLang="en-US" dirty="0" smtClean="0"/>
              <a:t>类型</a:t>
            </a:r>
            <a:r>
              <a:rPr lang="en-US" altLang="zh-CN" dirty="0" smtClean="0"/>
              <a:t>+</a:t>
            </a:r>
            <a:r>
              <a:rPr lang="zh-CN" altLang="en-US" dirty="0" smtClean="0"/>
              <a:t>描述该名称具体含义</a:t>
            </a:r>
            <a:r>
              <a:rPr lang="zh-CN" altLang="en-US" dirty="0"/>
              <a:t>的单词或</a:t>
            </a:r>
            <a:r>
              <a:rPr lang="zh-CN" altLang="en-US" dirty="0" smtClean="0"/>
              <a:t>词组。</a:t>
            </a:r>
            <a:endParaRPr lang="en-US" altLang="zh-CN" dirty="0" smtClean="0"/>
          </a:p>
          <a:p>
            <a:r>
              <a:rPr lang="zh-CN" altLang="en-US" dirty="0" smtClean="0"/>
              <a:t>一般建议</a:t>
            </a:r>
            <a:r>
              <a:rPr lang="zh-CN" altLang="en-US" dirty="0" smtClean="0">
                <a:solidFill>
                  <a:srgbClr val="FF0000"/>
                </a:solidFill>
              </a:rPr>
              <a:t>不要使用</a:t>
            </a:r>
            <a:r>
              <a:rPr lang="zh-CN" altLang="en-US" dirty="0">
                <a:solidFill>
                  <a:srgbClr val="0000FF"/>
                </a:solidFill>
              </a:rPr>
              <a:t>汉语拼音</a:t>
            </a:r>
            <a:r>
              <a:rPr lang="zh-CN" altLang="en-US" dirty="0"/>
              <a:t>来</a:t>
            </a:r>
            <a:r>
              <a:rPr lang="zh-CN" altLang="en-US" dirty="0" smtClean="0"/>
              <a:t>命名。</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396706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单词与词组的常见格式</a:t>
            </a:r>
          </a:p>
        </p:txBody>
      </p:sp>
      <p:sp>
        <p:nvSpPr>
          <p:cNvPr id="3" name="内容占位符 2"/>
          <p:cNvSpPr>
            <a:spLocks noGrp="1"/>
          </p:cNvSpPr>
          <p:nvPr>
            <p:ph idx="1"/>
          </p:nvPr>
        </p:nvSpPr>
        <p:spPr/>
        <p:txBody>
          <a:bodyPr>
            <a:noAutofit/>
          </a:bodyPr>
          <a:lstStyle/>
          <a:p>
            <a:pPr>
              <a:lnSpc>
                <a:spcPts val="2000"/>
              </a:lnSpc>
              <a:spcBef>
                <a:spcPts val="0"/>
              </a:spcBef>
            </a:pPr>
            <a:r>
              <a:rPr lang="zh-CN" altLang="en-US" sz="1800" dirty="0"/>
              <a:t>单词与词组的常见格式</a:t>
            </a:r>
            <a:endParaRPr lang="en-US" altLang="zh-CN" sz="1800" dirty="0"/>
          </a:p>
          <a:p>
            <a:pPr marL="540000" indent="0">
              <a:lnSpc>
                <a:spcPts val="2000"/>
              </a:lnSpc>
              <a:spcBef>
                <a:spcPts val="0"/>
              </a:spcBef>
              <a:buNone/>
            </a:pPr>
            <a:r>
              <a:rPr lang="en-US" altLang="zh-CN" sz="1800" dirty="0"/>
              <a:t>[</a:t>
            </a:r>
            <a:r>
              <a:rPr lang="zh-CN" altLang="en-US" sz="1800" i="1" dirty="0"/>
              <a:t>前缀</a:t>
            </a:r>
            <a:r>
              <a:rPr lang="en-US" altLang="zh-CN" sz="1800" dirty="0"/>
              <a:t>]</a:t>
            </a:r>
            <a:r>
              <a:rPr lang="zh-CN" altLang="en-US" sz="1800" i="1" dirty="0"/>
              <a:t>单词或词组</a:t>
            </a:r>
            <a:endParaRPr lang="en-US" altLang="zh-CN" sz="1800" i="1" dirty="0"/>
          </a:p>
          <a:p>
            <a:pPr lvl="1">
              <a:lnSpc>
                <a:spcPts val="2000"/>
              </a:lnSpc>
              <a:spcBef>
                <a:spcPts val="0"/>
              </a:spcBef>
            </a:pPr>
            <a:r>
              <a:rPr lang="zh-CN" altLang="en-US" sz="1800" dirty="0"/>
              <a:t>常见的前缀部分示例</a:t>
            </a:r>
            <a:endParaRPr lang="en-US" altLang="zh-CN" sz="1800" dirty="0"/>
          </a:p>
          <a:p>
            <a:pPr lvl="2">
              <a:lnSpc>
                <a:spcPts val="2000"/>
              </a:lnSpc>
              <a:spcBef>
                <a:spcPts val="0"/>
              </a:spcBef>
            </a:pPr>
            <a:r>
              <a:rPr lang="zh-CN" altLang="en-US" sz="1800" dirty="0"/>
              <a:t>“</a:t>
            </a:r>
            <a:r>
              <a:rPr lang="en-US" altLang="zh-CN" sz="1800" dirty="0"/>
              <a:t>CP_</a:t>
            </a:r>
            <a:r>
              <a:rPr lang="zh-CN" altLang="en-US" sz="1800" dirty="0"/>
              <a:t>”</a:t>
            </a:r>
            <a:r>
              <a:rPr lang="en-US" altLang="zh-CN" sz="1800" dirty="0"/>
              <a:t>: C++</a:t>
            </a:r>
            <a:r>
              <a:rPr lang="zh-CN" altLang="en-US" sz="1800" dirty="0"/>
              <a:t>类名的前缀。</a:t>
            </a:r>
            <a:endParaRPr lang="en-US" altLang="zh-CN" sz="1800" dirty="0"/>
          </a:p>
          <a:p>
            <a:pPr lvl="2">
              <a:lnSpc>
                <a:spcPts val="2000"/>
              </a:lnSpc>
              <a:spcBef>
                <a:spcPts val="0"/>
              </a:spcBef>
            </a:pPr>
            <a:r>
              <a:rPr lang="zh-CN" altLang="en-US" sz="1800" dirty="0"/>
              <a:t>“</a:t>
            </a:r>
            <a:r>
              <a:rPr lang="en-US" altLang="zh-CN" sz="1800" dirty="0"/>
              <a:t>g_</a:t>
            </a:r>
            <a:r>
              <a:rPr lang="zh-CN" altLang="en-US" sz="1800" dirty="0"/>
              <a:t>”</a:t>
            </a:r>
            <a:r>
              <a:rPr lang="en-US" altLang="zh-CN" sz="1800" dirty="0"/>
              <a:t>: </a:t>
            </a:r>
            <a:r>
              <a:rPr lang="zh-CN" altLang="en-US" sz="1800" dirty="0"/>
              <a:t>全局变量或全局函数的前缀。</a:t>
            </a:r>
            <a:endParaRPr lang="en-US" altLang="zh-CN" sz="1800" dirty="0"/>
          </a:p>
          <a:p>
            <a:pPr lvl="2">
              <a:lnSpc>
                <a:spcPts val="2000"/>
              </a:lnSpc>
              <a:spcBef>
                <a:spcPts val="0"/>
              </a:spcBef>
            </a:pPr>
            <a:r>
              <a:rPr lang="zh-CN" altLang="en-US" sz="1800" dirty="0"/>
              <a:t>“</a:t>
            </a:r>
            <a:r>
              <a:rPr lang="en-US" altLang="zh-CN" sz="1800" dirty="0"/>
              <a:t>m_</a:t>
            </a:r>
            <a:r>
              <a:rPr lang="zh-CN" altLang="en-US" sz="1800" dirty="0"/>
              <a:t>”</a:t>
            </a:r>
            <a:r>
              <a:rPr lang="en-US" altLang="zh-CN" sz="1800" dirty="0"/>
              <a:t>: </a:t>
            </a:r>
            <a:r>
              <a:rPr lang="zh-CN" altLang="en-US" sz="1800" dirty="0"/>
              <a:t>成员变量或成员函数的前缀。</a:t>
            </a:r>
            <a:endParaRPr lang="en-US" altLang="zh-CN" sz="1800" dirty="0"/>
          </a:p>
          <a:p>
            <a:pPr lvl="2">
              <a:lnSpc>
                <a:spcPts val="2000"/>
              </a:lnSpc>
              <a:spcBef>
                <a:spcPts val="0"/>
              </a:spcBef>
            </a:pPr>
            <a:r>
              <a:rPr lang="zh-CN" altLang="en-US" sz="1800" dirty="0"/>
              <a:t>“</a:t>
            </a:r>
            <a:r>
              <a:rPr lang="en-US" altLang="zh-CN" sz="1800" dirty="0"/>
              <a:t>s_</a:t>
            </a:r>
            <a:r>
              <a:rPr lang="zh-CN" altLang="en-US" sz="1800" dirty="0"/>
              <a:t>”</a:t>
            </a:r>
            <a:r>
              <a:rPr lang="en-US" altLang="zh-CN" sz="1800" dirty="0"/>
              <a:t>: </a:t>
            </a:r>
            <a:r>
              <a:rPr lang="zh-CN" altLang="en-US" sz="1800" dirty="0"/>
              <a:t>静态变量的前缀。</a:t>
            </a:r>
            <a:endParaRPr lang="en-US" altLang="zh-CN" sz="1800" dirty="0"/>
          </a:p>
          <a:p>
            <a:pPr lvl="2">
              <a:lnSpc>
                <a:spcPts val="2000"/>
              </a:lnSpc>
              <a:spcBef>
                <a:spcPts val="0"/>
              </a:spcBef>
            </a:pPr>
            <a:r>
              <a:rPr lang="zh-CN" altLang="en-US" sz="1800" dirty="0"/>
              <a:t>“</a:t>
            </a:r>
            <a:r>
              <a:rPr lang="en-US" altLang="zh-CN" sz="1800" dirty="0" err="1"/>
              <a:t>gb</a:t>
            </a:r>
            <a:r>
              <a:rPr lang="en-US" altLang="zh-CN" sz="1800" dirty="0"/>
              <a:t>_</a:t>
            </a:r>
            <a:r>
              <a:rPr lang="zh-CN" altLang="en-US" sz="1800" dirty="0"/>
              <a:t>”</a:t>
            </a:r>
            <a:r>
              <a:rPr lang="en-US" altLang="zh-CN" sz="1800" dirty="0"/>
              <a:t>: </a:t>
            </a:r>
            <a:r>
              <a:rPr lang="zh-CN" altLang="en-US" sz="1800" dirty="0"/>
              <a:t>全局函数的前缀。</a:t>
            </a:r>
            <a:endParaRPr lang="en-US" altLang="zh-CN" sz="1800" dirty="0"/>
          </a:p>
          <a:p>
            <a:pPr lvl="2">
              <a:lnSpc>
                <a:spcPts val="2000"/>
              </a:lnSpc>
              <a:spcBef>
                <a:spcPts val="0"/>
              </a:spcBef>
            </a:pPr>
            <a:r>
              <a:rPr lang="zh-CN" altLang="en-US" sz="1800" dirty="0"/>
              <a:t>“</a:t>
            </a:r>
            <a:r>
              <a:rPr lang="en-US" altLang="zh-CN" sz="1800" dirty="0" err="1"/>
              <a:t>mb</a:t>
            </a:r>
            <a:r>
              <a:rPr lang="en-US" altLang="zh-CN" sz="1800" dirty="0"/>
              <a:t>_</a:t>
            </a:r>
            <a:r>
              <a:rPr lang="zh-CN" altLang="en-US" sz="1800" dirty="0"/>
              <a:t>”</a:t>
            </a:r>
            <a:r>
              <a:rPr lang="en-US" altLang="zh-CN" sz="1800" dirty="0"/>
              <a:t>: </a:t>
            </a:r>
            <a:r>
              <a:rPr lang="zh-CN" altLang="en-US" sz="1800" dirty="0"/>
              <a:t>成员函数的前缀。</a:t>
            </a:r>
            <a:endParaRPr lang="en-US" altLang="zh-CN" sz="1800" dirty="0"/>
          </a:p>
          <a:p>
            <a:pPr lvl="1">
              <a:lnSpc>
                <a:spcPts val="2000"/>
              </a:lnSpc>
              <a:spcBef>
                <a:spcPts val="0"/>
              </a:spcBef>
            </a:pPr>
            <a:r>
              <a:rPr lang="zh-CN" altLang="en-US" sz="1800" dirty="0"/>
              <a:t>前缀部分还用来表示录属于某个特定的公司或模块。</a:t>
            </a:r>
            <a:endParaRPr lang="en-US" altLang="zh-CN" sz="1800" dirty="0"/>
          </a:p>
          <a:p>
            <a:pPr lvl="2">
              <a:lnSpc>
                <a:spcPts val="2000"/>
              </a:lnSpc>
              <a:spcBef>
                <a:spcPts val="0"/>
              </a:spcBef>
            </a:pPr>
            <a:r>
              <a:rPr lang="zh-CN" altLang="en-US" sz="1800" dirty="0"/>
              <a:t>示例</a:t>
            </a:r>
            <a:r>
              <a:rPr lang="en-US" altLang="zh-CN" sz="1800" dirty="0"/>
              <a:t>: MFC</a:t>
            </a:r>
            <a:r>
              <a:rPr lang="zh-CN" altLang="en-US" sz="1800" dirty="0"/>
              <a:t>的全局函数通常以</a:t>
            </a:r>
            <a:r>
              <a:rPr lang="en-US" altLang="zh-CN" sz="1800" dirty="0" err="1"/>
              <a:t>Afx</a:t>
            </a:r>
            <a:r>
              <a:rPr lang="zh-CN" altLang="en-US" sz="1800" dirty="0"/>
              <a:t>开头。</a:t>
            </a:r>
            <a:endParaRPr lang="en-US" altLang="zh-CN" sz="1800" dirty="0"/>
          </a:p>
          <a:p>
            <a:pPr lvl="2">
              <a:lnSpc>
                <a:spcPts val="2000"/>
              </a:lnSpc>
              <a:spcBef>
                <a:spcPts val="0"/>
              </a:spcBef>
            </a:pPr>
            <a:r>
              <a:rPr lang="zh-CN" altLang="en-US" sz="1800" dirty="0"/>
              <a:t>示例</a:t>
            </a:r>
            <a:r>
              <a:rPr lang="en-US" altLang="zh-CN" sz="1800" dirty="0"/>
              <a:t>: OpenGL</a:t>
            </a:r>
            <a:r>
              <a:rPr lang="zh-CN" altLang="en-US" sz="1800" dirty="0"/>
              <a:t>的全局函数通常以</a:t>
            </a:r>
            <a:r>
              <a:rPr lang="en-US" altLang="zh-CN" sz="1800" dirty="0" err="1"/>
              <a:t>gl</a:t>
            </a:r>
            <a:r>
              <a:rPr lang="zh-CN" altLang="en-US" sz="1800" dirty="0"/>
              <a:t>开头。</a:t>
            </a:r>
            <a:endParaRPr lang="en-US" altLang="zh-CN" sz="1800" dirty="0"/>
          </a:p>
          <a:p>
            <a:pPr lvl="1">
              <a:lnSpc>
                <a:spcPts val="2000"/>
              </a:lnSpc>
              <a:spcBef>
                <a:spcPts val="0"/>
              </a:spcBef>
            </a:pPr>
            <a:r>
              <a:rPr lang="zh-CN" altLang="en-US" sz="1800" dirty="0"/>
              <a:t>单词与词组的常见写法</a:t>
            </a:r>
            <a:endParaRPr lang="en-US" altLang="zh-CN" sz="1800" dirty="0"/>
          </a:p>
          <a:p>
            <a:pPr lvl="2">
              <a:lnSpc>
                <a:spcPts val="2000"/>
              </a:lnSpc>
              <a:spcBef>
                <a:spcPts val="0"/>
              </a:spcBef>
            </a:pPr>
            <a:r>
              <a:rPr lang="zh-CN" altLang="en-US" sz="1800" dirty="0"/>
              <a:t>每个单词的首字母大写，其它字母均小写。示例</a:t>
            </a:r>
            <a:r>
              <a:rPr lang="en-US" altLang="zh-CN" sz="1800" dirty="0"/>
              <a:t>: </a:t>
            </a:r>
            <a:r>
              <a:rPr lang="en-US" altLang="zh-CN" sz="1800" dirty="0" err="1"/>
              <a:t>ImageSprite</a:t>
            </a:r>
            <a:r>
              <a:rPr lang="en-US" altLang="zh-CN" sz="1800" dirty="0"/>
              <a:t>(</a:t>
            </a:r>
            <a:r>
              <a:rPr lang="zh-CN" altLang="en-US" sz="1800" dirty="0"/>
              <a:t>图版精灵</a:t>
            </a:r>
            <a:r>
              <a:rPr lang="en-US" altLang="zh-CN" sz="1800" dirty="0"/>
              <a:t>)</a:t>
            </a:r>
            <a:r>
              <a:rPr lang="zh-CN" altLang="en-US" sz="1800" dirty="0" smtClean="0"/>
              <a:t>。</a:t>
            </a:r>
            <a:endParaRPr lang="en-US" altLang="zh-CN" sz="1800" dirty="0"/>
          </a:p>
          <a:p>
            <a:pPr lvl="2">
              <a:lnSpc>
                <a:spcPts val="2000"/>
              </a:lnSpc>
              <a:spcBef>
                <a:spcPts val="0"/>
              </a:spcBef>
            </a:pPr>
            <a:r>
              <a:rPr lang="zh-CN" altLang="en-US" sz="1800" dirty="0"/>
              <a:t>中间单词的首字母大写，其它字母小写。示例</a:t>
            </a:r>
            <a:r>
              <a:rPr lang="en-US" altLang="zh-CN" sz="1800" dirty="0"/>
              <a:t>: </a:t>
            </a:r>
            <a:r>
              <a:rPr lang="en-US" altLang="zh-CN" sz="1800" dirty="0" err="1"/>
              <a:t>getBackground</a:t>
            </a:r>
            <a:r>
              <a:rPr lang="zh-CN" altLang="en-US" sz="1800" dirty="0"/>
              <a:t>。</a:t>
            </a:r>
            <a:endParaRPr lang="en-US" altLang="zh-CN" sz="1800" dirty="0"/>
          </a:p>
          <a:p>
            <a:pPr lvl="2">
              <a:lnSpc>
                <a:spcPts val="2000"/>
              </a:lnSpc>
              <a:spcBef>
                <a:spcPts val="0"/>
              </a:spcBef>
            </a:pPr>
            <a:r>
              <a:rPr lang="zh-CN" altLang="en-US" sz="1800" dirty="0"/>
              <a:t>全部小写，单词之间用下划线分隔。示例</a:t>
            </a:r>
            <a:r>
              <a:rPr lang="en-US" altLang="zh-CN" sz="1800" dirty="0"/>
              <a:t>: </a:t>
            </a:r>
            <a:r>
              <a:rPr lang="en-US" altLang="zh-CN" sz="1800" dirty="0" err="1"/>
              <a:t>basic_ostream</a:t>
            </a:r>
            <a:r>
              <a:rPr lang="zh-CN" altLang="en-US" sz="1800" dirty="0"/>
              <a:t>。</a:t>
            </a:r>
            <a:endParaRPr lang="en-US" altLang="zh-CN" sz="1800" dirty="0"/>
          </a:p>
          <a:p>
            <a:pPr lvl="2">
              <a:lnSpc>
                <a:spcPts val="2000"/>
              </a:lnSpc>
              <a:spcBef>
                <a:spcPts val="0"/>
              </a:spcBef>
            </a:pPr>
            <a:r>
              <a:rPr lang="zh-CN" altLang="en-US" sz="1800" dirty="0"/>
              <a:t>全部大写，单词之间用下划线分隔</a:t>
            </a:r>
            <a:r>
              <a:rPr lang="zh-CN" altLang="en-US" sz="1800" dirty="0" smtClean="0"/>
              <a:t>。示例</a:t>
            </a:r>
            <a:r>
              <a:rPr lang="en-US" altLang="zh-CN" sz="1800" dirty="0"/>
              <a:t>: MIN_WIDTH</a:t>
            </a:r>
            <a:r>
              <a:rPr lang="zh-CN" altLang="en-US" sz="1800" dirty="0" smtClean="0"/>
              <a:t>。</a:t>
            </a:r>
            <a:endParaRPr lang="en-US" altLang="zh-CN" sz="1800" dirty="0" smtClean="0"/>
          </a:p>
          <a:p>
            <a:pPr lvl="3">
              <a:lnSpc>
                <a:spcPts val="2000"/>
              </a:lnSpc>
              <a:spcBef>
                <a:spcPts val="0"/>
              </a:spcBef>
            </a:pPr>
            <a:r>
              <a:rPr lang="zh-CN" altLang="en-US" sz="1800" dirty="0" smtClean="0"/>
              <a:t>全部大写的方式通常只用在常量和宏定义之中。</a:t>
            </a:r>
            <a:endParaRPr lang="zh-CN" altLang="en-US" sz="1800"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2021年5月30日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16</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581903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命名空间的命名规范</a:t>
            </a:r>
          </a:p>
        </p:txBody>
      </p:sp>
      <p:sp>
        <p:nvSpPr>
          <p:cNvPr id="3" name="内容占位符 2"/>
          <p:cNvSpPr>
            <a:spLocks noGrp="1"/>
          </p:cNvSpPr>
          <p:nvPr>
            <p:ph idx="1"/>
          </p:nvPr>
        </p:nvSpPr>
        <p:spPr/>
        <p:txBody>
          <a:bodyPr/>
          <a:lstStyle/>
          <a:p>
            <a:r>
              <a:rPr lang="zh-CN" altLang="en-US" dirty="0"/>
              <a:t>命名空间</a:t>
            </a:r>
            <a:r>
              <a:rPr lang="zh-CN" altLang="en-US" dirty="0" smtClean="0"/>
              <a:t>名称通常是</a:t>
            </a:r>
            <a:r>
              <a:rPr lang="zh-CN" altLang="en-US" dirty="0">
                <a:solidFill>
                  <a:srgbClr val="FF0000"/>
                </a:solidFill>
              </a:rPr>
              <a:t>名词</a:t>
            </a:r>
            <a:r>
              <a:rPr lang="en-US" altLang="zh-CN" dirty="0"/>
              <a:t>/</a:t>
            </a:r>
            <a:r>
              <a:rPr lang="zh-CN" altLang="en-US" dirty="0">
                <a:solidFill>
                  <a:srgbClr val="FF0000"/>
                </a:solidFill>
              </a:rPr>
              <a:t>名词词组</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46128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文件名的命名规范</a:t>
            </a:r>
          </a:p>
        </p:txBody>
      </p:sp>
      <p:sp>
        <p:nvSpPr>
          <p:cNvPr id="3" name="内容占位符 2"/>
          <p:cNvSpPr>
            <a:spLocks noGrp="1"/>
          </p:cNvSpPr>
          <p:nvPr>
            <p:ph idx="1"/>
          </p:nvPr>
        </p:nvSpPr>
        <p:spPr/>
        <p:txBody>
          <a:bodyPr>
            <a:normAutofit fontScale="92500" lnSpcReduction="10000"/>
          </a:bodyPr>
          <a:lstStyle/>
          <a:p>
            <a:r>
              <a:rPr lang="zh-CN" altLang="en-US" dirty="0"/>
              <a:t>一般 </a:t>
            </a:r>
            <a:r>
              <a:rPr lang="en-US" altLang="zh-CN" dirty="0"/>
              <a:t>.h </a:t>
            </a:r>
            <a:r>
              <a:rPr lang="zh-CN" altLang="en-US" dirty="0"/>
              <a:t>和 </a:t>
            </a:r>
            <a:r>
              <a:rPr lang="en-US" altLang="zh-CN" dirty="0"/>
              <a:t>.</a:t>
            </a:r>
            <a:r>
              <a:rPr lang="en-US" altLang="zh-CN" dirty="0" err="1"/>
              <a:t>cpp</a:t>
            </a:r>
            <a:r>
              <a:rPr lang="en-US" altLang="zh-CN" dirty="0"/>
              <a:t> </a:t>
            </a:r>
            <a:r>
              <a:rPr lang="zh-CN" altLang="en-US" dirty="0"/>
              <a:t>是配对出现的，如果是配对出现，需要同名。</a:t>
            </a:r>
          </a:p>
          <a:p>
            <a:pPr lvl="1"/>
            <a:r>
              <a:rPr lang="zh-CN" altLang="en-US" dirty="0"/>
              <a:t>一般一个类</a:t>
            </a:r>
            <a:r>
              <a:rPr lang="zh-CN" altLang="en-US" dirty="0" smtClean="0"/>
              <a:t>对应</a:t>
            </a:r>
            <a:endParaRPr lang="en-US" altLang="zh-CN" dirty="0" smtClean="0"/>
          </a:p>
          <a:p>
            <a:pPr lvl="2"/>
            <a:r>
              <a:rPr lang="zh-CN" altLang="en-US" dirty="0" smtClean="0"/>
              <a:t>一个扩展名为“ </a:t>
            </a:r>
            <a:r>
              <a:rPr lang="en-US" altLang="zh-CN" dirty="0"/>
              <a:t>.</a:t>
            </a:r>
            <a:r>
              <a:rPr lang="en-US" altLang="zh-CN" dirty="0" smtClean="0"/>
              <a:t>h</a:t>
            </a:r>
            <a:r>
              <a:rPr lang="zh-CN" altLang="en-US" dirty="0" smtClean="0"/>
              <a:t>”的头文件，</a:t>
            </a:r>
            <a:endParaRPr lang="en-US" altLang="zh-CN" dirty="0" smtClean="0"/>
          </a:p>
          <a:p>
            <a:pPr lvl="2"/>
            <a:r>
              <a:rPr lang="zh-CN" altLang="en-US" dirty="0"/>
              <a:t>一个扩展名为“ </a:t>
            </a:r>
            <a:r>
              <a:rPr lang="en-US" altLang="zh-CN" dirty="0" smtClean="0"/>
              <a:t>.</a:t>
            </a:r>
            <a:r>
              <a:rPr lang="en-US" altLang="zh-CN" dirty="0" err="1" smtClean="0"/>
              <a:t>cpp</a:t>
            </a:r>
            <a:r>
              <a:rPr lang="zh-CN" altLang="en-US" dirty="0" smtClean="0"/>
              <a:t>”的源文件。</a:t>
            </a:r>
            <a:endParaRPr lang="zh-CN" altLang="en-US" dirty="0"/>
          </a:p>
          <a:p>
            <a:r>
              <a:rPr lang="zh-CN" altLang="en-US" dirty="0"/>
              <a:t>文件名和类名需要对应，文件名的格式需要统一，如：</a:t>
            </a:r>
          </a:p>
          <a:p>
            <a:pPr lvl="1"/>
            <a:r>
              <a:rPr lang="en-US" altLang="zh-CN" dirty="0" err="1"/>
              <a:t>parametric_surface.h</a:t>
            </a:r>
            <a:r>
              <a:rPr lang="en-US" altLang="zh-CN" dirty="0"/>
              <a:t>	(</a:t>
            </a:r>
            <a:r>
              <a:rPr lang="zh-CN" altLang="en-US" dirty="0"/>
              <a:t>小写间隔风格）</a:t>
            </a:r>
          </a:p>
          <a:p>
            <a:pPr lvl="1"/>
            <a:r>
              <a:rPr lang="en-US" altLang="zh-CN" dirty="0" err="1"/>
              <a:t>RotatingShape.h</a:t>
            </a:r>
            <a:r>
              <a:rPr lang="en-US" altLang="zh-CN" dirty="0"/>
              <a:t>	</a:t>
            </a:r>
            <a:r>
              <a:rPr lang="en-US" altLang="zh-CN" dirty="0" smtClean="0"/>
              <a:t>(</a:t>
            </a:r>
            <a:r>
              <a:rPr lang="zh-CN" altLang="en-US" dirty="0"/>
              <a:t>大写间隔风格</a:t>
            </a:r>
            <a:r>
              <a:rPr lang="zh-CN" altLang="en-US" dirty="0" smtClean="0"/>
              <a:t>）</a:t>
            </a:r>
            <a:endParaRPr lang="en-US" altLang="zh-CN" dirty="0" smtClean="0"/>
          </a:p>
          <a:p>
            <a:r>
              <a:rPr lang="en-US" altLang="zh-CN" dirty="0"/>
              <a:t>.h </a:t>
            </a:r>
            <a:r>
              <a:rPr lang="zh-CN" altLang="en-US" dirty="0"/>
              <a:t>和 </a:t>
            </a:r>
            <a:r>
              <a:rPr lang="en-US" altLang="zh-CN" dirty="0"/>
              <a:t>.</a:t>
            </a:r>
            <a:r>
              <a:rPr lang="en-US" altLang="zh-CN" dirty="0" err="1"/>
              <a:t>cpp</a:t>
            </a:r>
            <a:r>
              <a:rPr lang="en-US" altLang="zh-CN" dirty="0"/>
              <a:t> </a:t>
            </a:r>
            <a:r>
              <a:rPr lang="zh-CN" altLang="en-US" dirty="0"/>
              <a:t>还有常见的</a:t>
            </a:r>
            <a:r>
              <a:rPr lang="zh-CN" altLang="en-US" dirty="0" smtClean="0"/>
              <a:t>替代扩展名</a:t>
            </a:r>
            <a:r>
              <a:rPr lang="zh-CN" altLang="en-US" dirty="0"/>
              <a:t>，一般在 </a:t>
            </a:r>
            <a:r>
              <a:rPr lang="en-US" altLang="zh-CN" dirty="0"/>
              <a:t>Linux </a:t>
            </a:r>
            <a:r>
              <a:rPr lang="zh-CN" altLang="en-US" dirty="0"/>
              <a:t>开源社区中用得较多</a:t>
            </a:r>
          </a:p>
          <a:p>
            <a:pPr lvl="1"/>
            <a:r>
              <a:rPr lang="zh-CN" altLang="en-US" dirty="0"/>
              <a:t>	</a:t>
            </a:r>
            <a:r>
              <a:rPr lang="en-US" altLang="zh-CN" dirty="0"/>
              <a:t>.h	=	.</a:t>
            </a:r>
            <a:r>
              <a:rPr lang="en-US" altLang="zh-CN" dirty="0" err="1"/>
              <a:t>hpp</a:t>
            </a:r>
            <a:r>
              <a:rPr lang="en-US" altLang="zh-CN" dirty="0"/>
              <a:t>	</a:t>
            </a:r>
            <a:r>
              <a:rPr lang="en-US" altLang="zh-CN" dirty="0" smtClean="0"/>
              <a:t>(</a:t>
            </a:r>
            <a:r>
              <a:rPr lang="zh-CN" altLang="en-US" dirty="0" smtClean="0"/>
              <a:t>常用于</a:t>
            </a:r>
            <a:r>
              <a:rPr lang="zh-CN" altLang="en-US" dirty="0"/>
              <a:t>定义</a:t>
            </a:r>
            <a:r>
              <a:rPr lang="zh-CN" altLang="en-US" dirty="0" smtClean="0"/>
              <a:t>模板的源文件</a:t>
            </a:r>
            <a:r>
              <a:rPr lang="en-US" altLang="zh-CN" dirty="0" smtClean="0"/>
              <a:t>)</a:t>
            </a:r>
            <a:endParaRPr lang="en-US" altLang="zh-CN" dirty="0"/>
          </a:p>
          <a:p>
            <a:pPr lvl="1"/>
            <a:r>
              <a:rPr lang="en-US" altLang="zh-CN" dirty="0"/>
              <a:t>	.</a:t>
            </a:r>
            <a:r>
              <a:rPr lang="en-US" altLang="zh-CN" dirty="0" err="1"/>
              <a:t>cpp</a:t>
            </a:r>
            <a:r>
              <a:rPr lang="en-US" altLang="zh-CN" dirty="0"/>
              <a:t>	=	.cxx</a:t>
            </a:r>
          </a:p>
          <a:p>
            <a:pPr lvl="1"/>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14001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模板的</a:t>
            </a:r>
            <a:r>
              <a:rPr lang="zh-CN" altLang="en-US" dirty="0"/>
              <a:t>命名规范</a:t>
            </a:r>
          </a:p>
        </p:txBody>
      </p:sp>
      <p:sp>
        <p:nvSpPr>
          <p:cNvPr id="3" name="内容占位符 2"/>
          <p:cNvSpPr>
            <a:spLocks noGrp="1"/>
          </p:cNvSpPr>
          <p:nvPr>
            <p:ph idx="1"/>
          </p:nvPr>
        </p:nvSpPr>
        <p:spPr/>
        <p:txBody>
          <a:bodyPr>
            <a:normAutofit/>
          </a:bodyPr>
          <a:lstStyle/>
          <a:p>
            <a:r>
              <a:rPr lang="zh-CN" altLang="en-US" dirty="0" smtClean="0"/>
              <a:t>类模板的名称通常是</a:t>
            </a:r>
            <a:r>
              <a:rPr lang="zh-CN" altLang="en-US" dirty="0">
                <a:solidFill>
                  <a:srgbClr val="FF0000"/>
                </a:solidFill>
              </a:rPr>
              <a:t>名词</a:t>
            </a:r>
            <a:r>
              <a:rPr lang="en-US" altLang="zh-CN" dirty="0"/>
              <a:t>/</a:t>
            </a:r>
            <a:r>
              <a:rPr lang="zh-CN" altLang="en-US" dirty="0">
                <a:solidFill>
                  <a:srgbClr val="FF0000"/>
                </a:solidFill>
              </a:rPr>
              <a:t>名词</a:t>
            </a:r>
            <a:r>
              <a:rPr lang="zh-CN" altLang="en-US" dirty="0" smtClean="0">
                <a:solidFill>
                  <a:srgbClr val="FF0000"/>
                </a:solidFill>
              </a:rPr>
              <a:t>词组</a:t>
            </a:r>
            <a:r>
              <a:rPr lang="zh-CN" altLang="en-US" dirty="0" smtClean="0"/>
              <a:t>。</a:t>
            </a:r>
            <a:endParaRPr lang="en-US" altLang="zh-CN" dirty="0" smtClean="0"/>
          </a:p>
          <a:p>
            <a:pPr lvl="1"/>
            <a:r>
              <a:rPr lang="zh-CN" altLang="en-US" dirty="0"/>
              <a:t>示例</a:t>
            </a:r>
            <a:endParaRPr lang="en-US" altLang="zh-CN" dirty="0"/>
          </a:p>
          <a:p>
            <a:pPr lvl="2"/>
            <a:r>
              <a:rPr lang="en-US" altLang="zh-CN" dirty="0" smtClean="0"/>
              <a:t>vector</a:t>
            </a:r>
          </a:p>
          <a:p>
            <a:pPr lvl="2"/>
            <a:r>
              <a:rPr lang="en-US" altLang="zh-CN" dirty="0" smtClean="0"/>
              <a:t>set</a:t>
            </a:r>
          </a:p>
          <a:p>
            <a:pPr lvl="2"/>
            <a:r>
              <a:rPr lang="en-US" altLang="zh-CN" dirty="0" err="1"/>
              <a:t>basic_ios</a:t>
            </a:r>
            <a:r>
              <a:rPr lang="zh-CN" altLang="en-US" dirty="0"/>
              <a:t>、</a:t>
            </a:r>
            <a:r>
              <a:rPr lang="en-US" altLang="zh-CN" dirty="0" err="1"/>
              <a:t>basic_istream</a:t>
            </a:r>
            <a:r>
              <a:rPr lang="zh-CN" altLang="en-US" dirty="0"/>
              <a:t>、</a:t>
            </a:r>
            <a:r>
              <a:rPr lang="en-US" altLang="zh-CN" dirty="0" err="1"/>
              <a:t>basic_ostream</a:t>
            </a:r>
            <a:endParaRPr lang="en-US" altLang="zh-CN" dirty="0"/>
          </a:p>
          <a:p>
            <a:r>
              <a:rPr lang="zh-CN" altLang="en-US" dirty="0" smtClean="0"/>
              <a:t>函数</a:t>
            </a:r>
            <a:r>
              <a:rPr lang="zh-CN" altLang="en-US" dirty="0"/>
              <a:t>模板的名称通常</a:t>
            </a:r>
            <a:r>
              <a:rPr lang="zh-CN" altLang="en-US" dirty="0" smtClean="0"/>
              <a:t>是</a:t>
            </a:r>
            <a:r>
              <a:rPr lang="zh-CN" altLang="en-US" dirty="0" smtClean="0">
                <a:solidFill>
                  <a:srgbClr val="FF0000"/>
                </a:solidFill>
              </a:rPr>
              <a:t>动词</a:t>
            </a:r>
            <a:r>
              <a:rPr lang="en-US" altLang="zh-CN" dirty="0" smtClean="0"/>
              <a:t>/</a:t>
            </a:r>
            <a:r>
              <a:rPr lang="zh-CN" altLang="en-US" dirty="0">
                <a:solidFill>
                  <a:srgbClr val="FF0000"/>
                </a:solidFill>
              </a:rPr>
              <a:t>动</a:t>
            </a:r>
            <a:r>
              <a:rPr lang="zh-CN" altLang="en-US" dirty="0" smtClean="0">
                <a:solidFill>
                  <a:srgbClr val="FF0000"/>
                </a:solidFill>
              </a:rPr>
              <a:t>词</a:t>
            </a:r>
            <a:r>
              <a:rPr lang="zh-CN" altLang="en-US" dirty="0">
                <a:solidFill>
                  <a:srgbClr val="FF0000"/>
                </a:solidFill>
              </a:rPr>
              <a:t>词组</a:t>
            </a:r>
            <a:r>
              <a:rPr lang="zh-CN" altLang="en-US" dirty="0"/>
              <a:t>。</a:t>
            </a:r>
            <a:endParaRPr lang="en-US" altLang="zh-CN" dirty="0" smtClean="0"/>
          </a:p>
          <a:p>
            <a:pPr lvl="1"/>
            <a:r>
              <a:rPr lang="zh-CN" altLang="en-US" dirty="0" smtClean="0"/>
              <a:t>示例</a:t>
            </a:r>
            <a:endParaRPr lang="en-US" altLang="zh-CN" dirty="0" smtClean="0"/>
          </a:p>
          <a:p>
            <a:pPr lvl="2"/>
            <a:r>
              <a:rPr lang="en-US" altLang="zh-CN" dirty="0"/>
              <a:t>sort (</a:t>
            </a:r>
            <a:r>
              <a:rPr lang="zh-CN" altLang="en-US" dirty="0"/>
              <a:t>来自标准算法库</a:t>
            </a:r>
            <a:r>
              <a:rPr lang="en-US" altLang="zh-CN" dirty="0"/>
              <a:t>&lt;algorithm&gt;)</a:t>
            </a:r>
          </a:p>
          <a:p>
            <a:pPr lvl="2"/>
            <a:r>
              <a:rPr lang="en-US" altLang="zh-CN" dirty="0" err="1" smtClean="0"/>
              <a:t>find_first_of</a:t>
            </a:r>
            <a:r>
              <a:rPr lang="en-US" altLang="zh-CN" dirty="0" smtClean="0"/>
              <a:t> (</a:t>
            </a:r>
            <a:r>
              <a:rPr lang="zh-CN" altLang="en-US" dirty="0" smtClean="0"/>
              <a:t>来自标准算法库</a:t>
            </a:r>
            <a:r>
              <a:rPr lang="en-US" altLang="zh-CN" dirty="0"/>
              <a:t>&lt;algorithm</a:t>
            </a:r>
            <a:r>
              <a:rPr lang="en-US" altLang="zh-CN" dirty="0" smtClean="0"/>
              <a:t>&gt;)</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9154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2021年5月30日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a:t>
            </a:fld>
            <a:endParaRPr lang="zh-CN" altLang="en-US" dirty="0"/>
          </a:p>
        </p:txBody>
      </p:sp>
      <p:sp>
        <p:nvSpPr>
          <p:cNvPr id="8" name="文本框 7"/>
          <p:cNvSpPr txBox="1"/>
          <p:nvPr>
            <p:custDataLst>
              <p:tags r:id="rId2"/>
            </p:custDataLst>
          </p:nvPr>
        </p:nvSpPr>
        <p:spPr>
          <a:xfrm>
            <a:off x="914400" y="635000"/>
            <a:ext cx="7315200" cy="272970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结论“工厂方法模式设计的主要目的是将复杂的实例对象构造过程从原来的类中剥离出来”是否正确</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1828800" y="3243260"/>
            <a:ext cx="1427356"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p:cNvSpPr txBox="1"/>
          <p:nvPr>
            <p:custDataLst>
              <p:tags r:id="rId4"/>
            </p:custDataLst>
          </p:nvPr>
        </p:nvSpPr>
        <p:spPr>
          <a:xfrm>
            <a:off x="1828800" y="4100510"/>
            <a:ext cx="1427356"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1114425" y="330755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1114425" y="416480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80672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类的命名规范</a:t>
            </a:r>
          </a:p>
        </p:txBody>
      </p:sp>
      <p:sp>
        <p:nvSpPr>
          <p:cNvPr id="3" name="内容占位符 2"/>
          <p:cNvSpPr>
            <a:spLocks noGrp="1"/>
          </p:cNvSpPr>
          <p:nvPr>
            <p:ph idx="1"/>
          </p:nvPr>
        </p:nvSpPr>
        <p:spPr/>
        <p:txBody>
          <a:bodyPr>
            <a:normAutofit fontScale="92500" lnSpcReduction="20000"/>
          </a:bodyPr>
          <a:lstStyle/>
          <a:p>
            <a:r>
              <a:rPr lang="zh-CN" altLang="en-US" dirty="0"/>
              <a:t>类名一般是</a:t>
            </a:r>
            <a:r>
              <a:rPr lang="zh-CN" altLang="en-US" dirty="0">
                <a:solidFill>
                  <a:srgbClr val="FF0000"/>
                </a:solidFill>
              </a:rPr>
              <a:t>名词</a:t>
            </a:r>
            <a:r>
              <a:rPr lang="en-US" altLang="zh-CN" dirty="0"/>
              <a:t>/</a:t>
            </a:r>
            <a:r>
              <a:rPr lang="zh-CN" altLang="en-US" dirty="0">
                <a:solidFill>
                  <a:srgbClr val="FF0000"/>
                </a:solidFill>
              </a:rPr>
              <a:t>名词</a:t>
            </a:r>
            <a:r>
              <a:rPr lang="zh-CN" altLang="en-US" dirty="0" smtClean="0">
                <a:solidFill>
                  <a:srgbClr val="FF0000"/>
                </a:solidFill>
              </a:rPr>
              <a:t>词组</a:t>
            </a:r>
            <a:r>
              <a:rPr lang="zh-CN" altLang="en-US" dirty="0" smtClean="0"/>
              <a:t>。</a:t>
            </a:r>
            <a:endParaRPr lang="zh-CN" altLang="en-US" dirty="0"/>
          </a:p>
          <a:p>
            <a:r>
              <a:rPr lang="zh-CN" altLang="en-US" dirty="0"/>
              <a:t>类名应当尽量</a:t>
            </a:r>
            <a:r>
              <a:rPr lang="zh-CN" altLang="en-US" dirty="0">
                <a:solidFill>
                  <a:srgbClr val="FF0000"/>
                </a:solidFill>
              </a:rPr>
              <a:t>简单</a:t>
            </a:r>
            <a:r>
              <a:rPr lang="zh-CN" altLang="en-US" dirty="0"/>
              <a:t>，而且其含义能够尽量准确地刻画该类的含义</a:t>
            </a:r>
          </a:p>
          <a:p>
            <a:r>
              <a:rPr lang="zh-CN" altLang="en-US" dirty="0"/>
              <a:t>一般采用</a:t>
            </a:r>
            <a:r>
              <a:rPr lang="zh-CN" altLang="en-US" dirty="0">
                <a:solidFill>
                  <a:srgbClr val="FF0000"/>
                </a:solidFill>
              </a:rPr>
              <a:t>全称</a:t>
            </a:r>
            <a:r>
              <a:rPr lang="en-US" altLang="zh-CN" dirty="0"/>
              <a:t>—</a:t>
            </a:r>
            <a:r>
              <a:rPr lang="zh-CN" altLang="en-US" dirty="0"/>
              <a:t>尽量少用缩写词 </a:t>
            </a:r>
            <a:r>
              <a:rPr lang="en-US" altLang="zh-CN" dirty="0"/>
              <a:t>(</a:t>
            </a:r>
            <a:r>
              <a:rPr lang="zh-CN" altLang="en-US" dirty="0"/>
              <a:t>除非该缩写词被广泛使用</a:t>
            </a:r>
            <a:r>
              <a:rPr lang="en-US" altLang="zh-CN" dirty="0" smtClean="0"/>
              <a:t>)</a:t>
            </a:r>
            <a:r>
              <a:rPr lang="zh-CN" altLang="en-US" dirty="0" smtClean="0"/>
              <a:t>。</a:t>
            </a:r>
            <a:endParaRPr lang="en-US" altLang="zh-CN" dirty="0" smtClean="0"/>
          </a:p>
          <a:p>
            <a:r>
              <a:rPr lang="zh-CN" altLang="en-US" dirty="0" smtClean="0"/>
              <a:t>在本课件中，类名以前缀“</a:t>
            </a:r>
            <a:r>
              <a:rPr lang="en-US" altLang="zh-CN" dirty="0" smtClean="0"/>
              <a:t>CP_</a:t>
            </a:r>
            <a:r>
              <a:rPr lang="zh-CN" altLang="en-US" dirty="0" smtClean="0"/>
              <a:t>”开头。</a:t>
            </a:r>
            <a:endParaRPr lang="en-US" altLang="zh-CN" dirty="0" smtClean="0"/>
          </a:p>
          <a:p>
            <a:pPr lvl="1"/>
            <a:r>
              <a:rPr lang="zh-CN" altLang="en-US" dirty="0" smtClean="0"/>
              <a:t>其中</a:t>
            </a:r>
            <a:r>
              <a:rPr lang="en-US" altLang="zh-CN" dirty="0" smtClean="0"/>
              <a:t>,</a:t>
            </a:r>
            <a:r>
              <a:rPr lang="zh-CN" altLang="en-US" dirty="0" smtClean="0"/>
              <a:t>“</a:t>
            </a:r>
            <a:r>
              <a:rPr lang="en-US" altLang="zh-CN" dirty="0" smtClean="0"/>
              <a:t>CP</a:t>
            </a:r>
            <a:r>
              <a:rPr lang="zh-CN" altLang="en-US" dirty="0" smtClean="0"/>
              <a:t>”是</a:t>
            </a:r>
            <a:r>
              <a:rPr lang="en-US" altLang="zh-CN" dirty="0" smtClean="0"/>
              <a:t>C++</a:t>
            </a:r>
            <a:r>
              <a:rPr lang="zh-CN" altLang="en-US" dirty="0" smtClean="0"/>
              <a:t>的简称。</a:t>
            </a:r>
            <a:endParaRPr lang="en-US" altLang="zh-CN" dirty="0" smtClean="0"/>
          </a:p>
          <a:p>
            <a:pPr lvl="1"/>
            <a:r>
              <a:rPr lang="zh-CN" altLang="en-US" dirty="0" smtClean="0"/>
              <a:t>注</a:t>
            </a:r>
            <a:r>
              <a:rPr lang="en-US" altLang="zh-CN" dirty="0" smtClean="0"/>
              <a:t>: </a:t>
            </a:r>
            <a:r>
              <a:rPr lang="zh-CN" altLang="en-US" dirty="0" smtClean="0"/>
              <a:t>类名不能以“</a:t>
            </a:r>
            <a:r>
              <a:rPr lang="en-US" altLang="zh-CN" dirty="0" smtClean="0"/>
              <a:t>C++_</a:t>
            </a:r>
            <a:r>
              <a:rPr lang="zh-CN" altLang="en-US" dirty="0" smtClean="0"/>
              <a:t>”开头。</a:t>
            </a:r>
            <a:endParaRPr lang="en-US" altLang="zh-CN" dirty="0"/>
          </a:p>
          <a:p>
            <a:r>
              <a:rPr lang="zh-CN" altLang="en-US" dirty="0"/>
              <a:t>示例</a:t>
            </a:r>
          </a:p>
          <a:p>
            <a:pPr lvl="1"/>
            <a:r>
              <a:rPr lang="en-US" altLang="zh-CN" dirty="0"/>
              <a:t>Clock</a:t>
            </a:r>
          </a:p>
          <a:p>
            <a:pPr lvl="1"/>
            <a:r>
              <a:rPr lang="en-US" altLang="zh-CN" dirty="0" err="1"/>
              <a:t>ImageSprite</a:t>
            </a:r>
            <a:r>
              <a:rPr lang="en-US" altLang="zh-CN" dirty="0"/>
              <a:t> (</a:t>
            </a:r>
            <a:r>
              <a:rPr lang="zh-CN" altLang="en-US" dirty="0"/>
              <a:t>图版精灵</a:t>
            </a:r>
            <a:r>
              <a:rPr lang="en-US" altLang="zh-CN" dirty="0"/>
              <a:t>)</a:t>
            </a:r>
          </a:p>
          <a:p>
            <a:pPr lvl="1"/>
            <a:r>
              <a:rPr lang="en-US" altLang="zh-CN" dirty="0"/>
              <a:t>Vector3D (3D </a:t>
            </a:r>
            <a:r>
              <a:rPr lang="zh-CN" altLang="en-US" dirty="0"/>
              <a:t>是缩写 </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043177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函数的命名规范</a:t>
            </a:r>
          </a:p>
        </p:txBody>
      </p:sp>
      <p:sp>
        <p:nvSpPr>
          <p:cNvPr id="3" name="内容占位符 2"/>
          <p:cNvSpPr>
            <a:spLocks noGrp="1"/>
          </p:cNvSpPr>
          <p:nvPr>
            <p:ph idx="1"/>
          </p:nvPr>
        </p:nvSpPr>
        <p:spPr/>
        <p:txBody>
          <a:bodyPr>
            <a:normAutofit lnSpcReduction="10000"/>
          </a:bodyPr>
          <a:lstStyle/>
          <a:p>
            <a:r>
              <a:rPr lang="zh-CN" altLang="en-US" dirty="0"/>
              <a:t>函数名</a:t>
            </a:r>
          </a:p>
          <a:p>
            <a:pPr lvl="1"/>
            <a:r>
              <a:rPr lang="zh-CN" altLang="en-US" dirty="0">
                <a:solidFill>
                  <a:srgbClr val="FF0000"/>
                </a:solidFill>
              </a:rPr>
              <a:t>动词</a:t>
            </a:r>
            <a:r>
              <a:rPr lang="en-US" altLang="zh-CN" dirty="0"/>
              <a:t>/</a:t>
            </a:r>
            <a:r>
              <a:rPr lang="zh-CN" altLang="en-US" dirty="0">
                <a:solidFill>
                  <a:srgbClr val="FF0000"/>
                </a:solidFill>
              </a:rPr>
              <a:t>动词性词组</a:t>
            </a:r>
            <a:r>
              <a:rPr lang="en-US" altLang="zh-CN" dirty="0"/>
              <a:t>, </a:t>
            </a:r>
          </a:p>
          <a:p>
            <a:r>
              <a:rPr lang="zh-CN" altLang="en-US" dirty="0" smtClean="0"/>
              <a:t>示例</a:t>
            </a:r>
            <a:r>
              <a:rPr lang="en-US" altLang="zh-CN" dirty="0"/>
              <a:t>: </a:t>
            </a:r>
          </a:p>
          <a:p>
            <a:pPr lvl="1"/>
            <a:r>
              <a:rPr lang="en-US" altLang="zh-CN" dirty="0"/>
              <a:t>run( );</a:t>
            </a:r>
          </a:p>
          <a:p>
            <a:pPr lvl="1"/>
            <a:r>
              <a:rPr lang="en-US" altLang="zh-CN" dirty="0" err="1"/>
              <a:t>getBackground</a:t>
            </a:r>
            <a:r>
              <a:rPr lang="en-US" altLang="zh-CN" dirty="0"/>
              <a:t>( );</a:t>
            </a:r>
          </a:p>
          <a:p>
            <a:pPr lvl="1"/>
            <a:r>
              <a:rPr lang="en-US" altLang="zh-CN" dirty="0" err="1"/>
              <a:t>getTime</a:t>
            </a:r>
            <a:r>
              <a:rPr lang="en-US" altLang="zh-CN" dirty="0"/>
              <a:t>( );</a:t>
            </a:r>
          </a:p>
          <a:p>
            <a:pPr lvl="1"/>
            <a:r>
              <a:rPr lang="zh-CN" altLang="en-US" dirty="0" smtClean="0"/>
              <a:t>函数前缀</a:t>
            </a:r>
            <a:endParaRPr lang="en-US" altLang="zh-CN" dirty="0" smtClean="0"/>
          </a:p>
          <a:p>
            <a:pPr lvl="2"/>
            <a:r>
              <a:rPr lang="zh-CN" altLang="en-US" dirty="0"/>
              <a:t>匈牙利</a:t>
            </a:r>
            <a:r>
              <a:rPr lang="zh-CN" altLang="en-US" dirty="0" smtClean="0"/>
              <a:t>命名法</a:t>
            </a:r>
            <a:r>
              <a:rPr lang="en-US" altLang="zh-CN" dirty="0" smtClean="0"/>
              <a:t>: </a:t>
            </a:r>
            <a:r>
              <a:rPr lang="zh-CN" altLang="en-US" dirty="0" smtClean="0"/>
              <a:t>指定函数类型。</a:t>
            </a:r>
            <a:endParaRPr lang="en-US" altLang="zh-CN" dirty="0" smtClean="0"/>
          </a:p>
          <a:p>
            <a:pPr lvl="3"/>
            <a:r>
              <a:rPr lang="zh-CN" altLang="en-US" dirty="0" smtClean="0"/>
              <a:t>全局</a:t>
            </a:r>
            <a:r>
              <a:rPr lang="en-US" altLang="zh-CN" dirty="0" smtClean="0"/>
              <a:t>: g_</a:t>
            </a:r>
          </a:p>
          <a:p>
            <a:pPr lvl="3"/>
            <a:r>
              <a:rPr lang="zh-CN" altLang="en-US" dirty="0" smtClean="0"/>
              <a:t>局部</a:t>
            </a:r>
            <a:r>
              <a:rPr lang="en-US" altLang="zh-CN" dirty="0" smtClean="0"/>
              <a:t>: m_</a:t>
            </a:r>
          </a:p>
          <a:p>
            <a:pPr lvl="2"/>
            <a:r>
              <a:rPr lang="en-US" altLang="zh-CN" dirty="0" smtClean="0"/>
              <a:t>MFC</a:t>
            </a:r>
            <a:r>
              <a:rPr lang="zh-CN" altLang="en-US" dirty="0"/>
              <a:t>的全局函数通常以</a:t>
            </a:r>
            <a:r>
              <a:rPr lang="en-US" altLang="zh-CN" dirty="0" err="1"/>
              <a:t>Afx</a:t>
            </a:r>
            <a:r>
              <a:rPr lang="zh-CN" altLang="en-US" dirty="0"/>
              <a:t>开头。</a:t>
            </a:r>
            <a:endParaRPr lang="en-US" altLang="zh-CN" dirty="0" smtClean="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4800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尽量应用常用词</a:t>
            </a:r>
          </a:p>
        </p:txBody>
      </p:sp>
      <p:sp>
        <p:nvSpPr>
          <p:cNvPr id="3" name="内容占位符 2"/>
          <p:cNvSpPr>
            <a:spLocks noGrp="1"/>
          </p:cNvSpPr>
          <p:nvPr>
            <p:ph idx="1"/>
          </p:nvPr>
        </p:nvSpPr>
        <p:spPr/>
        <p:txBody>
          <a:bodyPr>
            <a:normAutofit/>
          </a:bodyPr>
          <a:lstStyle/>
          <a:p>
            <a:r>
              <a:rPr lang="zh-CN" altLang="en-US" dirty="0"/>
              <a:t>尽量应用简单的、常用的单词</a:t>
            </a:r>
          </a:p>
          <a:p>
            <a:r>
              <a:rPr lang="zh-CN" altLang="en-US" dirty="0"/>
              <a:t>示例</a:t>
            </a:r>
            <a:r>
              <a:rPr lang="en-US" altLang="zh-CN" dirty="0"/>
              <a:t>:</a:t>
            </a:r>
          </a:p>
          <a:p>
            <a:pPr lvl="1"/>
            <a:r>
              <a:rPr lang="en-US" altLang="zh-CN" dirty="0"/>
              <a:t>get/set                      		first/last</a:t>
            </a:r>
          </a:p>
          <a:p>
            <a:pPr lvl="1"/>
            <a:r>
              <a:rPr lang="en-US" altLang="zh-CN" dirty="0"/>
              <a:t>add/remove              		up/down</a:t>
            </a:r>
          </a:p>
          <a:p>
            <a:pPr lvl="1"/>
            <a:r>
              <a:rPr lang="en-US" altLang="zh-CN" dirty="0"/>
              <a:t>create/destroy                	min/max</a:t>
            </a:r>
          </a:p>
          <a:p>
            <a:pPr lvl="1"/>
            <a:r>
              <a:rPr lang="en-US" altLang="zh-CN" dirty="0"/>
              <a:t>start/stop                        	next/previous</a:t>
            </a:r>
          </a:p>
          <a:p>
            <a:pPr lvl="1"/>
            <a:r>
              <a:rPr lang="en-US" altLang="zh-CN" dirty="0"/>
              <a:t>insert/delete                    	old/new</a:t>
            </a:r>
          </a:p>
          <a:p>
            <a:pPr lvl="1"/>
            <a:r>
              <a:rPr lang="en-US" altLang="zh-CN" dirty="0"/>
              <a:t>increment/decrement    	open/close</a:t>
            </a:r>
          </a:p>
          <a:p>
            <a:pPr lvl="1"/>
            <a:r>
              <a:rPr lang="en-US" altLang="zh-CN" dirty="0"/>
              <a:t>begin/end    		      </a:t>
            </a:r>
            <a:r>
              <a:rPr lang="en-US" altLang="zh-CN" dirty="0" smtClean="0"/>
              <a:t>	show/hide</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991118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变量的命名规范</a:t>
            </a:r>
          </a:p>
        </p:txBody>
      </p:sp>
      <p:sp>
        <p:nvSpPr>
          <p:cNvPr id="3" name="内容占位符 2"/>
          <p:cNvSpPr>
            <a:spLocks noGrp="1"/>
          </p:cNvSpPr>
          <p:nvPr>
            <p:ph idx="1"/>
          </p:nvPr>
        </p:nvSpPr>
        <p:spPr/>
        <p:txBody>
          <a:bodyPr>
            <a:normAutofit/>
          </a:bodyPr>
          <a:lstStyle/>
          <a:p>
            <a:r>
              <a:rPr lang="zh-CN" altLang="en-US" dirty="0"/>
              <a:t>变量名的字母小写</a:t>
            </a:r>
          </a:p>
          <a:p>
            <a:r>
              <a:rPr lang="zh-CN" altLang="en-US" dirty="0" smtClean="0"/>
              <a:t>变量</a:t>
            </a:r>
            <a:r>
              <a:rPr lang="zh-CN" altLang="en-US" dirty="0"/>
              <a:t>名应当简短、有含义、且便于</a:t>
            </a:r>
            <a:r>
              <a:rPr lang="zh-CN" altLang="en-US" dirty="0" smtClean="0"/>
              <a:t>记忆</a:t>
            </a:r>
            <a:endParaRPr lang="en-US" altLang="zh-CN" dirty="0" smtClean="0"/>
          </a:p>
          <a:p>
            <a:r>
              <a:rPr lang="zh-CN" altLang="en-US" dirty="0" smtClean="0"/>
              <a:t>示例</a:t>
            </a:r>
            <a:r>
              <a:rPr lang="en-US" altLang="zh-CN" dirty="0"/>
              <a:t>:</a:t>
            </a:r>
          </a:p>
          <a:p>
            <a:pPr lvl="1"/>
            <a:r>
              <a:rPr lang="en-US" altLang="zh-CN" dirty="0" err="1"/>
              <a:t>int</a:t>
            </a:r>
            <a:r>
              <a:rPr lang="en-US" altLang="zh-CN" dirty="0"/>
              <a:t> </a:t>
            </a:r>
            <a:r>
              <a:rPr lang="en-US" altLang="zh-CN" dirty="0" err="1" smtClean="0">
                <a:solidFill>
                  <a:srgbClr val="0000FF"/>
                </a:solidFill>
              </a:rPr>
              <a:t>i</a:t>
            </a:r>
            <a:r>
              <a:rPr lang="en-US" altLang="zh-CN" dirty="0" smtClean="0"/>
              <a:t>; </a:t>
            </a:r>
            <a:r>
              <a:rPr lang="en-US" altLang="zh-CN" dirty="0">
                <a:solidFill>
                  <a:schemeClr val="accent6">
                    <a:lumMod val="75000"/>
                  </a:schemeClr>
                </a:solidFill>
              </a:rPr>
              <a:t>// </a:t>
            </a:r>
            <a:r>
              <a:rPr lang="zh-CN" altLang="en-US" dirty="0">
                <a:solidFill>
                  <a:schemeClr val="accent6">
                    <a:lumMod val="75000"/>
                  </a:schemeClr>
                </a:solidFill>
              </a:rPr>
              <a:t>常用作记数器</a:t>
            </a:r>
            <a:endParaRPr lang="en-US" altLang="zh-CN" dirty="0">
              <a:solidFill>
                <a:schemeClr val="accent6">
                  <a:lumMod val="75000"/>
                </a:schemeClr>
              </a:solidFill>
            </a:endParaRPr>
          </a:p>
          <a:p>
            <a:pPr lvl="1"/>
            <a:r>
              <a:rPr lang="en-US" altLang="zh-CN" dirty="0" smtClean="0"/>
              <a:t>char </a:t>
            </a:r>
            <a:r>
              <a:rPr lang="en-US" altLang="zh-CN" dirty="0" smtClean="0">
                <a:solidFill>
                  <a:srgbClr val="0000FF"/>
                </a:solidFill>
              </a:rPr>
              <a:t>c</a:t>
            </a:r>
            <a:r>
              <a:rPr lang="en-US" altLang="zh-CN" dirty="0" smtClean="0"/>
              <a:t>; </a:t>
            </a:r>
            <a:r>
              <a:rPr lang="en-US" altLang="zh-CN" dirty="0">
                <a:solidFill>
                  <a:schemeClr val="accent6">
                    <a:lumMod val="75000"/>
                  </a:schemeClr>
                </a:solidFill>
              </a:rPr>
              <a:t>// </a:t>
            </a:r>
            <a:r>
              <a:rPr lang="zh-CN" altLang="en-US" dirty="0" smtClean="0">
                <a:solidFill>
                  <a:schemeClr val="accent6">
                    <a:lumMod val="75000"/>
                  </a:schemeClr>
                </a:solidFill>
              </a:rPr>
              <a:t>常用来表示字符</a:t>
            </a:r>
            <a:endParaRPr lang="en-US" altLang="zh-CN" dirty="0">
              <a:solidFill>
                <a:schemeClr val="accent6">
                  <a:lumMod val="75000"/>
                </a:schemeClr>
              </a:solidFill>
            </a:endParaRPr>
          </a:p>
          <a:p>
            <a:pPr lvl="1"/>
            <a:r>
              <a:rPr lang="en-US" altLang="zh-CN" dirty="0" err="1"/>
              <a:t>int</a:t>
            </a:r>
            <a:r>
              <a:rPr lang="en-US" altLang="zh-CN" dirty="0"/>
              <a:t> </a:t>
            </a:r>
            <a:r>
              <a:rPr lang="en-US" altLang="zh-CN" dirty="0" smtClean="0"/>
              <a:t>*</a:t>
            </a:r>
            <a:r>
              <a:rPr lang="en-US" altLang="zh-CN" dirty="0" smtClean="0">
                <a:solidFill>
                  <a:srgbClr val="0000FF"/>
                </a:solidFill>
              </a:rPr>
              <a:t>p</a:t>
            </a:r>
            <a:r>
              <a:rPr lang="en-US" altLang="zh-CN" dirty="0" smtClean="0"/>
              <a:t>; </a:t>
            </a:r>
            <a:r>
              <a:rPr lang="en-US" altLang="zh-CN" dirty="0">
                <a:solidFill>
                  <a:schemeClr val="accent6">
                    <a:lumMod val="75000"/>
                  </a:schemeClr>
                </a:solidFill>
              </a:rPr>
              <a:t>// </a:t>
            </a:r>
            <a:r>
              <a:rPr lang="zh-CN" altLang="en-US" dirty="0" smtClean="0">
                <a:solidFill>
                  <a:schemeClr val="accent6">
                    <a:lumMod val="75000"/>
                  </a:schemeClr>
                </a:solidFill>
              </a:rPr>
              <a:t>常用来表示指针</a:t>
            </a:r>
            <a:endParaRPr lang="en-US" altLang="zh-CN" dirty="0" smtClean="0">
              <a:solidFill>
                <a:schemeClr val="accent6">
                  <a:lumMod val="75000"/>
                </a:schemeClr>
              </a:solidFill>
            </a:endParaRPr>
          </a:p>
          <a:p>
            <a:pPr lvl="2"/>
            <a:r>
              <a:rPr lang="zh-CN" altLang="en-US" dirty="0"/>
              <a:t>虽然现在提倡采用全称，但指针仍然常用</a:t>
            </a:r>
            <a:r>
              <a:rPr lang="en-US" altLang="zh-CN" dirty="0"/>
              <a:t>p</a:t>
            </a:r>
            <a:r>
              <a:rPr lang="zh-CN" altLang="en-US" dirty="0"/>
              <a:t>表示。</a:t>
            </a:r>
          </a:p>
          <a:p>
            <a:pPr lvl="1"/>
            <a:r>
              <a:rPr lang="en-US" altLang="zh-CN" dirty="0" err="1" smtClean="0"/>
              <a:t>int</a:t>
            </a:r>
            <a:r>
              <a:rPr lang="en-US" altLang="zh-CN" dirty="0" smtClean="0"/>
              <a:t> </a:t>
            </a:r>
            <a:r>
              <a:rPr lang="en-US" altLang="zh-CN" dirty="0" err="1">
                <a:solidFill>
                  <a:srgbClr val="0000FF"/>
                </a:solidFill>
              </a:rPr>
              <a:t>box_length</a:t>
            </a:r>
            <a:r>
              <a:rPr lang="en-US" altLang="zh-CN" dirty="0" smtClean="0"/>
              <a:t>; </a:t>
            </a:r>
            <a:r>
              <a:rPr lang="en-US" altLang="zh-CN" dirty="0">
                <a:solidFill>
                  <a:schemeClr val="accent6">
                    <a:lumMod val="75000"/>
                  </a:schemeClr>
                </a:solidFill>
              </a:rPr>
              <a:t>// </a:t>
            </a:r>
            <a:r>
              <a:rPr lang="zh-CN" altLang="en-US" dirty="0">
                <a:solidFill>
                  <a:schemeClr val="accent6">
                    <a:lumMod val="75000"/>
                  </a:schemeClr>
                </a:solidFill>
              </a:rPr>
              <a:t>采用下划线分隔</a:t>
            </a:r>
          </a:p>
          <a:p>
            <a:pPr lvl="1"/>
            <a:r>
              <a:rPr lang="en-US" altLang="zh-CN" dirty="0"/>
              <a:t>double </a:t>
            </a:r>
            <a:r>
              <a:rPr lang="en-US" altLang="zh-CN" dirty="0" err="1">
                <a:solidFill>
                  <a:srgbClr val="0000FF"/>
                </a:solidFill>
              </a:rPr>
              <a:t>boxWidth</a:t>
            </a:r>
            <a:r>
              <a:rPr lang="en-US" altLang="zh-CN" dirty="0"/>
              <a:t>; </a:t>
            </a:r>
            <a:r>
              <a:rPr lang="en-US" altLang="zh-CN" dirty="0">
                <a:solidFill>
                  <a:schemeClr val="accent6">
                    <a:lumMod val="75000"/>
                  </a:schemeClr>
                </a:solidFill>
              </a:rPr>
              <a:t>// </a:t>
            </a:r>
            <a:r>
              <a:rPr lang="zh-CN" altLang="en-US" dirty="0">
                <a:solidFill>
                  <a:schemeClr val="accent6">
                    <a:lumMod val="75000"/>
                  </a:schemeClr>
                </a:solidFill>
              </a:rPr>
              <a:t>采用大写首字母方式分隔</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80447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成员变量的命名规范</a:t>
            </a:r>
          </a:p>
        </p:txBody>
      </p:sp>
      <p:sp>
        <p:nvSpPr>
          <p:cNvPr id="3" name="内容占位符 2"/>
          <p:cNvSpPr>
            <a:spLocks noGrp="1"/>
          </p:cNvSpPr>
          <p:nvPr>
            <p:ph idx="1"/>
          </p:nvPr>
        </p:nvSpPr>
        <p:spPr/>
        <p:txBody>
          <a:bodyPr>
            <a:normAutofit/>
          </a:bodyPr>
          <a:lstStyle/>
          <a:p>
            <a:r>
              <a:rPr lang="zh-CN" altLang="en-US" dirty="0"/>
              <a:t>与变量的命名</a:t>
            </a:r>
            <a:r>
              <a:rPr lang="zh-CN" altLang="en-US" dirty="0" smtClean="0"/>
              <a:t>规范相似，不过通常在</a:t>
            </a:r>
            <a:r>
              <a:rPr lang="zh-CN" altLang="en-US" dirty="0"/>
              <a:t>前方加 </a:t>
            </a:r>
            <a:r>
              <a:rPr lang="zh-CN" altLang="en-US" dirty="0" smtClean="0"/>
              <a:t>“</a:t>
            </a:r>
            <a:r>
              <a:rPr lang="en-US" altLang="zh-CN" dirty="0" smtClean="0"/>
              <a:t>m_</a:t>
            </a:r>
            <a:r>
              <a:rPr lang="zh-CN" altLang="en-US" dirty="0" smtClean="0"/>
              <a:t>”。</a:t>
            </a:r>
            <a:endParaRPr lang="en-US" altLang="zh-CN" dirty="0"/>
          </a:p>
          <a:p>
            <a:r>
              <a:rPr lang="zh-CN" altLang="en-US" dirty="0"/>
              <a:t>示例</a:t>
            </a:r>
            <a:r>
              <a:rPr lang="zh-CN" altLang="en-US" dirty="0" smtClean="0"/>
              <a:t>：</a:t>
            </a:r>
            <a:endParaRPr lang="en-US" altLang="zh-CN" dirty="0" smtClean="0"/>
          </a:p>
          <a:p>
            <a:pPr lvl="1"/>
            <a:r>
              <a:rPr lang="en-US" altLang="zh-CN" dirty="0" err="1" smtClean="0"/>
              <a:t>m_score</a:t>
            </a:r>
            <a:endParaRPr lang="en-US" altLang="zh-CN" dirty="0"/>
          </a:p>
          <a:p>
            <a:pPr lvl="1"/>
            <a:r>
              <a:rPr lang="en-US" altLang="zh-CN" dirty="0" err="1"/>
              <a:t>m_pFile</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45046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常量和宏的命名规范</a:t>
            </a:r>
          </a:p>
        </p:txBody>
      </p:sp>
      <p:sp>
        <p:nvSpPr>
          <p:cNvPr id="3" name="内容占位符 2"/>
          <p:cNvSpPr>
            <a:spLocks noGrp="1"/>
          </p:cNvSpPr>
          <p:nvPr>
            <p:ph idx="1"/>
          </p:nvPr>
        </p:nvSpPr>
        <p:spPr/>
        <p:txBody>
          <a:bodyPr/>
          <a:lstStyle/>
          <a:p>
            <a:r>
              <a:rPr lang="zh-CN" altLang="en-US" dirty="0"/>
              <a:t>常量名一般全大写，单词之间用下划线分隔 </a:t>
            </a:r>
            <a:r>
              <a:rPr lang="en-US" altLang="zh-CN" dirty="0"/>
              <a:t>(“_”)</a:t>
            </a:r>
          </a:p>
          <a:p>
            <a:r>
              <a:rPr lang="zh-CN" altLang="en-US" dirty="0"/>
              <a:t>示例</a:t>
            </a:r>
            <a:r>
              <a:rPr lang="en-US" altLang="zh-CN" dirty="0"/>
              <a:t>:</a:t>
            </a:r>
          </a:p>
          <a:p>
            <a:pPr lvl="1"/>
            <a:r>
              <a:rPr lang="en-US" altLang="zh-CN" dirty="0"/>
              <a:t>MIN_WIDTH</a:t>
            </a:r>
          </a:p>
          <a:p>
            <a:pPr lvl="1"/>
            <a:r>
              <a:rPr lang="en-US" altLang="zh-CN" dirty="0" smtClean="0"/>
              <a:t>MAX_WIDTH</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23357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注意使用的常用词</a:t>
            </a:r>
          </a:p>
        </p:txBody>
      </p:sp>
      <p:sp>
        <p:nvSpPr>
          <p:cNvPr id="3" name="内容占位符 2"/>
          <p:cNvSpPr>
            <a:spLocks noGrp="1"/>
          </p:cNvSpPr>
          <p:nvPr>
            <p:ph idx="1"/>
          </p:nvPr>
        </p:nvSpPr>
        <p:spPr/>
        <p:txBody>
          <a:bodyPr/>
          <a:lstStyle/>
          <a:p>
            <a:r>
              <a:rPr lang="zh-CN" altLang="en-US" dirty="0"/>
              <a:t>使用下面的词要谨慎：</a:t>
            </a:r>
          </a:p>
          <a:p>
            <a:pPr lvl="1"/>
            <a:r>
              <a:rPr lang="en-US" altLang="zh-CN" dirty="0" smtClean="0"/>
              <a:t>now</a:t>
            </a:r>
            <a:r>
              <a:rPr lang="en-US" altLang="zh-CN" dirty="0"/>
              <a:t>	- 	</a:t>
            </a:r>
            <a:r>
              <a:rPr lang="zh-CN" altLang="en-US" dirty="0"/>
              <a:t>应使用 </a:t>
            </a:r>
            <a:r>
              <a:rPr lang="en-US" altLang="zh-CN" dirty="0"/>
              <a:t>current</a:t>
            </a:r>
          </a:p>
          <a:p>
            <a:pPr lvl="1"/>
            <a:r>
              <a:rPr lang="en-US" altLang="zh-CN" dirty="0"/>
              <a:t>next/last	-	</a:t>
            </a:r>
            <a:r>
              <a:rPr lang="zh-CN" altLang="en-US" dirty="0"/>
              <a:t>应使用 </a:t>
            </a:r>
            <a:r>
              <a:rPr lang="en-US" altLang="zh-CN" dirty="0"/>
              <a:t>next/previous, </a:t>
            </a:r>
            <a:r>
              <a:rPr lang="en-US" altLang="zh-CN" dirty="0" smtClean="0"/>
              <a:t>first/last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20170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编程规范纲要</a:t>
            </a:r>
          </a:p>
        </p:txBody>
      </p:sp>
      <p:sp>
        <p:nvSpPr>
          <p:cNvPr id="3" name="内容占位符 2"/>
          <p:cNvSpPr>
            <a:spLocks noGrp="1"/>
          </p:cNvSpPr>
          <p:nvPr>
            <p:ph idx="1"/>
          </p:nvPr>
        </p:nvSpPr>
        <p:spPr>
          <a:xfrm>
            <a:off x="2667000" y="1457325"/>
            <a:ext cx="6015038" cy="4899026"/>
          </a:xfrm>
        </p:spPr>
        <p:txBody>
          <a:bodyPr/>
          <a:lstStyle/>
          <a:p>
            <a:r>
              <a:rPr lang="zh-CN" altLang="en-US" dirty="0"/>
              <a:t>编程规范概述</a:t>
            </a:r>
          </a:p>
          <a:p>
            <a:r>
              <a:rPr lang="zh-CN" altLang="en-US" dirty="0"/>
              <a:t>命名规范</a:t>
            </a:r>
          </a:p>
          <a:p>
            <a:r>
              <a:rPr lang="zh-CN" altLang="en-US" dirty="0"/>
              <a:t>编辑方法</a:t>
            </a:r>
          </a:p>
          <a:p>
            <a:r>
              <a:rPr lang="zh-CN" altLang="en-US" dirty="0"/>
              <a:t>语句书写</a:t>
            </a:r>
          </a:p>
          <a:p>
            <a:r>
              <a:rPr lang="zh-CN" altLang="en-US" dirty="0"/>
              <a:t>注释</a:t>
            </a:r>
          </a:p>
          <a:p>
            <a:r>
              <a:rPr lang="zh-CN" altLang="en-US" dirty="0"/>
              <a:t>文件组织</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AutoShape 6"/>
          <p:cNvSpPr>
            <a:spLocks noChangeArrowheads="1"/>
          </p:cNvSpPr>
          <p:nvPr/>
        </p:nvSpPr>
        <p:spPr bwMode="auto">
          <a:xfrm>
            <a:off x="2209800" y="2639006"/>
            <a:ext cx="533400" cy="304800"/>
          </a:xfrm>
          <a:prstGeom prst="rightArrow">
            <a:avLst>
              <a:gd name="adj1" fmla="val 50000"/>
              <a:gd name="adj2" fmla="val 43750"/>
            </a:avLst>
          </a:prstGeom>
          <a:solidFill>
            <a:srgbClr val="FFC000"/>
          </a:solidFill>
          <a:ln w="9525">
            <a:solidFill>
              <a:srgbClr val="FF0000"/>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41655084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编辑方法</a:t>
            </a:r>
          </a:p>
        </p:txBody>
      </p:sp>
      <p:sp>
        <p:nvSpPr>
          <p:cNvPr id="3" name="内容占位符 2"/>
          <p:cNvSpPr>
            <a:spLocks noGrp="1"/>
          </p:cNvSpPr>
          <p:nvPr>
            <p:ph idx="1"/>
          </p:nvPr>
        </p:nvSpPr>
        <p:spPr/>
        <p:txBody>
          <a:bodyPr/>
          <a:lstStyle/>
          <a:p>
            <a:r>
              <a:rPr lang="zh-CN" altLang="en-US" dirty="0"/>
              <a:t>特殊字符</a:t>
            </a:r>
          </a:p>
          <a:p>
            <a:r>
              <a:rPr lang="zh-CN" altLang="en-US" dirty="0"/>
              <a:t>行数</a:t>
            </a:r>
            <a:r>
              <a:rPr lang="en-US" altLang="zh-CN" dirty="0"/>
              <a:t>/</a:t>
            </a:r>
            <a:r>
              <a:rPr lang="zh-CN" altLang="en-US" dirty="0"/>
              <a:t>每行的字符数</a:t>
            </a:r>
          </a:p>
          <a:p>
            <a:r>
              <a:rPr lang="zh-CN" altLang="en-US" dirty="0"/>
              <a:t>缩排方式</a:t>
            </a:r>
            <a:r>
              <a:rPr lang="en-US" altLang="zh-CN" dirty="0"/>
              <a:t>(Indentation)</a:t>
            </a:r>
          </a:p>
          <a:p>
            <a:r>
              <a:rPr lang="zh-CN" altLang="en-US" dirty="0"/>
              <a:t>空白符</a:t>
            </a:r>
            <a:r>
              <a:rPr lang="en-US" altLang="zh-CN" dirty="0"/>
              <a:t>/</a:t>
            </a:r>
            <a:r>
              <a:rPr lang="zh-CN" altLang="en-US" dirty="0" smtClean="0"/>
              <a:t>行</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57335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特殊字符</a:t>
            </a:r>
          </a:p>
        </p:txBody>
      </p:sp>
      <p:sp>
        <p:nvSpPr>
          <p:cNvPr id="3" name="内容占位符 2"/>
          <p:cNvSpPr>
            <a:spLocks noGrp="1"/>
          </p:cNvSpPr>
          <p:nvPr>
            <p:ph idx="1"/>
          </p:nvPr>
        </p:nvSpPr>
        <p:spPr/>
        <p:txBody>
          <a:bodyPr/>
          <a:lstStyle/>
          <a:p>
            <a:r>
              <a:rPr lang="en-US" altLang="zh-CN" dirty="0">
                <a:solidFill>
                  <a:srgbClr val="FF0000"/>
                </a:solidFill>
              </a:rPr>
              <a:t>TAB</a:t>
            </a:r>
            <a:r>
              <a:rPr lang="en-US" altLang="zh-CN" dirty="0"/>
              <a:t>, </a:t>
            </a:r>
            <a:r>
              <a:rPr lang="zh-CN" altLang="en-US" dirty="0"/>
              <a:t>在排版中帮助很大，但是因为其对齐宽度在不同编辑器下解释不一，</a:t>
            </a:r>
            <a:r>
              <a:rPr lang="en-US" altLang="zh-CN" dirty="0"/>
              <a:t>2</a:t>
            </a:r>
            <a:r>
              <a:rPr lang="zh-CN" altLang="en-US" dirty="0"/>
              <a:t>、</a:t>
            </a:r>
            <a:r>
              <a:rPr lang="en-US" altLang="zh-CN" dirty="0"/>
              <a:t>4</a:t>
            </a:r>
            <a:r>
              <a:rPr lang="zh-CN" altLang="en-US" dirty="0"/>
              <a:t>、</a:t>
            </a:r>
            <a:r>
              <a:rPr lang="en-US" altLang="zh-CN" dirty="0"/>
              <a:t>8 </a:t>
            </a:r>
            <a:r>
              <a:rPr lang="zh-CN" altLang="en-US" dirty="0"/>
              <a:t>英文字符宽度都有可能，常常会引起麻烦。</a:t>
            </a:r>
          </a:p>
          <a:p>
            <a:r>
              <a:rPr lang="zh-CN" altLang="en-US" dirty="0"/>
              <a:t>如果能保证项目不存在移植等问题，可统一使用，如果项目可能使用多个编辑器在多个操作系统下迁移，尽量避免</a:t>
            </a:r>
            <a:r>
              <a:rPr lang="zh-CN" altLang="en-US" dirty="0" smtClean="0"/>
              <a:t>使用。</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48322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a:t>
            </a:r>
            <a:r>
              <a:rPr lang="zh-CN" altLang="en-US" dirty="0" smtClean="0"/>
              <a:t>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俊海</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2021年5月30日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63549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行数</a:t>
            </a:r>
            <a:r>
              <a:rPr lang="en-US" altLang="zh-CN" dirty="0"/>
              <a:t>/</a:t>
            </a:r>
            <a:r>
              <a:rPr lang="zh-CN" altLang="en-US" dirty="0"/>
              <a:t>每行的字符数</a:t>
            </a:r>
          </a:p>
        </p:txBody>
      </p:sp>
      <p:sp>
        <p:nvSpPr>
          <p:cNvPr id="3" name="内容占位符 2"/>
          <p:cNvSpPr>
            <a:spLocks noGrp="1"/>
          </p:cNvSpPr>
          <p:nvPr>
            <p:ph idx="1"/>
          </p:nvPr>
        </p:nvSpPr>
        <p:spPr/>
        <p:txBody>
          <a:bodyPr/>
          <a:lstStyle/>
          <a:p>
            <a:r>
              <a:rPr lang="zh-CN" altLang="en-US" dirty="0" smtClean="0"/>
              <a:t>长度约定</a:t>
            </a:r>
            <a:r>
              <a:rPr lang="en-US" altLang="zh-CN" dirty="0" smtClean="0"/>
              <a:t>:</a:t>
            </a:r>
          </a:p>
          <a:p>
            <a:pPr lvl="1"/>
            <a:r>
              <a:rPr lang="zh-CN" altLang="en-US" dirty="0" smtClean="0"/>
              <a:t>每个</a:t>
            </a:r>
            <a:r>
              <a:rPr lang="zh-CN" altLang="en-US" dirty="0"/>
              <a:t>文件一般不要超过 </a:t>
            </a:r>
            <a:r>
              <a:rPr lang="en-US" altLang="zh-CN" dirty="0">
                <a:solidFill>
                  <a:srgbClr val="FF0000"/>
                </a:solidFill>
              </a:rPr>
              <a:t>2000</a:t>
            </a:r>
            <a:r>
              <a:rPr lang="en-US" altLang="zh-CN" dirty="0"/>
              <a:t> </a:t>
            </a:r>
            <a:r>
              <a:rPr lang="zh-CN" altLang="en-US" dirty="0" smtClean="0"/>
              <a:t>行。</a:t>
            </a:r>
            <a:endParaRPr lang="zh-CN" altLang="en-US" dirty="0"/>
          </a:p>
          <a:p>
            <a:pPr lvl="1"/>
            <a:r>
              <a:rPr lang="zh-CN" altLang="en-US" dirty="0"/>
              <a:t>每行一般不要超过</a:t>
            </a:r>
            <a:r>
              <a:rPr lang="en-US" altLang="zh-CN" dirty="0">
                <a:solidFill>
                  <a:srgbClr val="FF0000"/>
                </a:solidFill>
              </a:rPr>
              <a:t>80 </a:t>
            </a:r>
            <a:r>
              <a:rPr lang="zh-CN" altLang="en-US" dirty="0"/>
              <a:t>个</a:t>
            </a:r>
            <a:r>
              <a:rPr lang="zh-CN" altLang="en-US" dirty="0" smtClean="0"/>
              <a:t>字符。</a:t>
            </a:r>
            <a:endParaRPr lang="zh-CN" altLang="en-US" dirty="0"/>
          </a:p>
          <a:p>
            <a:r>
              <a:rPr lang="zh-CN" altLang="en-US" dirty="0" smtClean="0"/>
              <a:t>以上</a:t>
            </a:r>
            <a:r>
              <a:rPr lang="zh-CN" altLang="en-US" dirty="0"/>
              <a:t>两个约定随着计算机处理能力的增加，特别是屏幕尺寸的增大，可以一定程度突破。但是，一个合理的每行最大字符数对于代码的美观而言，也是重要的。</a:t>
            </a:r>
          </a:p>
          <a:p>
            <a:pPr algn="just"/>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81556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缩排方式</a:t>
            </a:r>
            <a:r>
              <a:rPr lang="en-US" altLang="zh-CN" dirty="0"/>
              <a:t>(Indentation)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一般推荐采用</a:t>
            </a:r>
            <a:r>
              <a:rPr lang="zh-CN" altLang="en-US" dirty="0">
                <a:solidFill>
                  <a:srgbClr val="FF0000"/>
                </a:solidFill>
              </a:rPr>
              <a:t>四个空格宽度</a:t>
            </a:r>
            <a:r>
              <a:rPr lang="zh-CN" altLang="en-US" dirty="0"/>
              <a:t>的缩排</a:t>
            </a:r>
            <a:r>
              <a:rPr lang="zh-CN" altLang="en-US" dirty="0" smtClean="0"/>
              <a:t>方式。</a:t>
            </a:r>
            <a:endParaRPr lang="en-US" altLang="zh-CN" dirty="0" smtClean="0"/>
          </a:p>
          <a:p>
            <a:r>
              <a:rPr lang="zh-CN" altLang="en-US" dirty="0" smtClean="0"/>
              <a:t>示例</a:t>
            </a:r>
            <a:r>
              <a:rPr lang="en-US" altLang="zh-CN" dirty="0" smtClean="0"/>
              <a:t>:</a:t>
            </a:r>
          </a:p>
          <a:p>
            <a:pPr marL="540000" indent="0">
              <a:buNone/>
            </a:pPr>
            <a:r>
              <a:rPr lang="fr-FR" altLang="zh-CN" dirty="0">
                <a:solidFill>
                  <a:srgbClr val="000000"/>
                </a:solidFill>
                <a:latin typeface="新宋体" panose="02010609030101010101" pitchFamily="49" charset="-122"/>
                <a:ea typeface="新宋体" panose="02010609030101010101" pitchFamily="49" charset="-122"/>
              </a:rPr>
              <a:t>Circle c = </a:t>
            </a:r>
            <a:r>
              <a:rPr lang="fr-FR" altLang="zh-CN" dirty="0">
                <a:solidFill>
                  <a:srgbClr val="008080"/>
                </a:solidFill>
                <a:latin typeface="新宋体" panose="02010609030101010101" pitchFamily="49" charset="-122"/>
                <a:ea typeface="新宋体" panose="02010609030101010101" pitchFamily="49" charset="-122"/>
              </a:rPr>
              <a:t>new</a:t>
            </a:r>
            <a:r>
              <a:rPr lang="fr-FR" altLang="zh-CN" dirty="0">
                <a:solidFill>
                  <a:srgbClr val="000000"/>
                </a:solidFill>
                <a:latin typeface="新宋体" panose="02010609030101010101" pitchFamily="49" charset="-122"/>
                <a:ea typeface="新宋体" panose="02010609030101010101" pitchFamily="49" charset="-122"/>
              </a:rPr>
              <a:t> Circle(x, y, r + 4);</a:t>
            </a:r>
          </a:p>
          <a:p>
            <a:pPr marL="540000" indent="0">
              <a:buNone/>
            </a:pP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画时钟</a:t>
            </a:r>
            <a:endParaRPr lang="zh-CN" altLang="en-US" dirty="0">
              <a:solidFill>
                <a:srgbClr val="000000"/>
              </a:solidFill>
              <a:latin typeface="新宋体" panose="02010609030101010101" pitchFamily="49" charset="-122"/>
              <a:ea typeface="新宋体" panose="02010609030101010101" pitchFamily="49" charset="-122"/>
            </a:endParaRPr>
          </a:p>
          <a:p>
            <a:pPr marL="540000" indent="0">
              <a:buNone/>
            </a:pPr>
            <a:r>
              <a:rPr lang="nn-NO" altLang="zh-CN" dirty="0">
                <a:solidFill>
                  <a:srgbClr val="0000FF"/>
                </a:solidFill>
                <a:latin typeface="新宋体" panose="02010609030101010101" pitchFamily="49" charset="-122"/>
                <a:ea typeface="新宋体" panose="02010609030101010101" pitchFamily="49" charset="-122"/>
              </a:rPr>
              <a:t>for</a:t>
            </a:r>
            <a:r>
              <a:rPr lang="nn-NO" altLang="zh-CN" dirty="0">
                <a:solidFill>
                  <a:srgbClr val="000000"/>
                </a:solidFill>
                <a:latin typeface="新宋体" panose="02010609030101010101" pitchFamily="49" charset="-122"/>
                <a:ea typeface="新宋体" panose="02010609030101010101" pitchFamily="49" charset="-122"/>
              </a:rPr>
              <a:t> (</a:t>
            </a:r>
            <a:r>
              <a:rPr lang="nn-NO" altLang="zh-CN" dirty="0">
                <a:solidFill>
                  <a:srgbClr val="0000FF"/>
                </a:solidFill>
                <a:latin typeface="新宋体" panose="02010609030101010101" pitchFamily="49" charset="-122"/>
                <a:ea typeface="新宋体" panose="02010609030101010101" pitchFamily="49" charset="-122"/>
              </a:rPr>
              <a:t>int</a:t>
            </a:r>
            <a:r>
              <a:rPr lang="nn-NO" altLang="zh-CN" dirty="0">
                <a:solidFill>
                  <a:srgbClr val="000000"/>
                </a:solidFill>
                <a:latin typeface="新宋体" panose="02010609030101010101" pitchFamily="49" charset="-122"/>
                <a:ea typeface="新宋体" panose="02010609030101010101" pitchFamily="49" charset="-122"/>
              </a:rPr>
              <a:t> i = 0; i &lt; 12; i++)</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c.Set</a:t>
            </a: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c.Draw</a:t>
            </a:r>
            <a:r>
              <a:rPr lang="en-US" altLang="zh-CN" dirty="0">
                <a:solidFill>
                  <a:srgbClr val="000000"/>
                </a:solidFill>
                <a:latin typeface="新宋体" panose="02010609030101010101" pitchFamily="49" charset="-122"/>
                <a:ea typeface="新宋体" panose="02010609030101010101" pitchFamily="49" charset="-122"/>
              </a:rPr>
              <a:t>(g);</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for</a:t>
            </a:r>
            <a:r>
              <a:rPr lang="zh-CN" altLang="en-US" dirty="0">
                <a:solidFill>
                  <a:srgbClr val="008000"/>
                </a:solidFill>
                <a:latin typeface="新宋体" panose="02010609030101010101" pitchFamily="49" charset="-122"/>
                <a:ea typeface="新宋体" panose="02010609030101010101" pitchFamily="49" charset="-122"/>
              </a:rPr>
              <a:t>循环</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62379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缩排方式</a:t>
            </a:r>
            <a:r>
              <a:rPr lang="en-US" altLang="zh-CN" dirty="0"/>
              <a:t>——</a:t>
            </a:r>
            <a:r>
              <a:rPr lang="zh-CN" altLang="en-US" dirty="0"/>
              <a:t>如何分行</a:t>
            </a:r>
          </a:p>
        </p:txBody>
      </p:sp>
      <p:sp>
        <p:nvSpPr>
          <p:cNvPr id="3" name="内容占位符 2"/>
          <p:cNvSpPr>
            <a:spLocks noGrp="1"/>
          </p:cNvSpPr>
          <p:nvPr>
            <p:ph idx="1"/>
          </p:nvPr>
        </p:nvSpPr>
        <p:spPr/>
        <p:txBody>
          <a:bodyPr/>
          <a:lstStyle/>
          <a:p>
            <a:r>
              <a:rPr lang="zh-CN" altLang="en-US" dirty="0"/>
              <a:t>当一个表达式超过一行时，分行的原则</a:t>
            </a:r>
            <a:r>
              <a:rPr lang="en-US" altLang="zh-CN" dirty="0"/>
              <a:t>:</a:t>
            </a:r>
          </a:p>
          <a:p>
            <a:pPr lvl="1"/>
            <a:r>
              <a:rPr lang="zh-CN" altLang="en-US" dirty="0"/>
              <a:t>在逗号后</a:t>
            </a:r>
            <a:r>
              <a:rPr lang="zh-CN" altLang="en-US" dirty="0" smtClean="0"/>
              <a:t>分行。</a:t>
            </a:r>
            <a:endParaRPr lang="zh-CN" altLang="en-US" dirty="0"/>
          </a:p>
          <a:p>
            <a:pPr lvl="1"/>
            <a:r>
              <a:rPr lang="zh-CN" altLang="en-US" dirty="0"/>
              <a:t>在分隔符后</a:t>
            </a:r>
            <a:r>
              <a:rPr lang="zh-CN" altLang="en-US" dirty="0" smtClean="0"/>
              <a:t>分行</a:t>
            </a:r>
            <a:r>
              <a:rPr lang="zh-CN" altLang="en-US" dirty="0"/>
              <a:t>。</a:t>
            </a:r>
          </a:p>
          <a:p>
            <a:pPr lvl="1"/>
            <a:r>
              <a:rPr lang="zh-CN" altLang="en-US" dirty="0"/>
              <a:t>先考虑在高层上分行，再考虑在低层上</a:t>
            </a:r>
            <a:r>
              <a:rPr lang="zh-CN" altLang="en-US" dirty="0" smtClean="0"/>
              <a:t>分行</a:t>
            </a:r>
            <a:r>
              <a:rPr lang="zh-CN" altLang="en-US" dirty="0"/>
              <a:t>。</a:t>
            </a:r>
          </a:p>
          <a:p>
            <a:pPr lvl="1"/>
            <a:r>
              <a:rPr lang="zh-CN" altLang="en-US" dirty="0"/>
              <a:t>分行后按表示式的层次进行</a:t>
            </a:r>
            <a:r>
              <a:rPr lang="zh-CN" altLang="en-US" dirty="0" smtClean="0"/>
              <a:t>对齐</a:t>
            </a:r>
            <a:r>
              <a:rPr lang="zh-CN" altLang="en-US" dirty="0"/>
              <a:t>。</a:t>
            </a:r>
          </a:p>
          <a:p>
            <a:pPr lvl="1"/>
            <a:r>
              <a:rPr lang="zh-CN" altLang="en-US" dirty="0"/>
              <a:t>如果上面的原则会引起其它问题</a:t>
            </a:r>
            <a:r>
              <a:rPr lang="en-US" altLang="zh-CN" dirty="0"/>
              <a:t>/</a:t>
            </a:r>
            <a:r>
              <a:rPr lang="zh-CN" altLang="en-US" dirty="0"/>
              <a:t>或有难度，可以考虑直接采用“四个空格”的缩行</a:t>
            </a:r>
            <a:r>
              <a:rPr lang="zh-CN" altLang="en-US" dirty="0" smtClean="0"/>
              <a:t>方式</a:t>
            </a:r>
            <a:r>
              <a:rPr lang="zh-CN" altLang="en-US" dirty="0"/>
              <a:t>。</a:t>
            </a:r>
          </a:p>
          <a:p>
            <a:pPr algn="just"/>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01881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p:txBody>
          <a:bodyPr>
            <a:normAutofit/>
          </a:bodyPr>
          <a:lstStyle/>
          <a:p>
            <a:pPr marL="0" indent="0">
              <a:buNone/>
            </a:pPr>
            <a:r>
              <a:rPr lang="en-US" altLang="zh-CN" sz="1800" dirty="0" err="1" smtClean="0">
                <a:solidFill>
                  <a:srgbClr val="000000"/>
                </a:solidFill>
                <a:latin typeface="新宋体" panose="02010609030101010101" pitchFamily="49" charset="-122"/>
                <a:ea typeface="新宋体" panose="02010609030101010101" pitchFamily="49" charset="-122"/>
              </a:rPr>
              <a:t>SomeMethod</a:t>
            </a:r>
            <a:r>
              <a:rPr lang="en-US" altLang="zh-CN" sz="1800" dirty="0" smtClean="0">
                <a:solidFill>
                  <a:srgbClr val="000000"/>
                </a:solidFill>
                <a:latin typeface="新宋体" panose="02010609030101010101" pitchFamily="49" charset="-122"/>
                <a:ea typeface="新宋体" panose="02010609030101010101" pitchFamily="49" charset="-122"/>
              </a:rPr>
              <a:t>(long_expression1</a:t>
            </a:r>
            <a:r>
              <a:rPr lang="en-US" altLang="zh-CN" sz="1800" dirty="0">
                <a:solidFill>
                  <a:srgbClr val="000000"/>
                </a:solidFill>
                <a:latin typeface="新宋体" panose="02010609030101010101" pitchFamily="49" charset="-122"/>
                <a:ea typeface="新宋体" panose="02010609030101010101" pitchFamily="49" charset="-122"/>
              </a:rPr>
              <a:t>, long_expression2, long_expression3,</a:t>
            </a:r>
          </a:p>
          <a:p>
            <a:pPr marL="0" indent="0">
              <a:buNone/>
            </a:pPr>
            <a:r>
              <a:rPr lang="en-US" altLang="zh-CN" sz="180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long_expression4, long_expression5);</a:t>
            </a:r>
          </a:p>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retval</a:t>
            </a:r>
            <a:r>
              <a:rPr lang="en-US" altLang="zh-CN" sz="1800" dirty="0">
                <a:solidFill>
                  <a:srgbClr val="000000"/>
                </a:solidFill>
                <a:latin typeface="新宋体" panose="02010609030101010101" pitchFamily="49" charset="-122"/>
                <a:ea typeface="新宋体" panose="02010609030101010101" pitchFamily="49" charset="-122"/>
              </a:rPr>
              <a:t> = SomeMethod1(long_expression1,</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SomeMethod2(long_expression2,</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long_expression3));</a:t>
            </a:r>
          </a:p>
          <a:p>
            <a:pPr marL="0" indent="0">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long_name1 = long_name2 * (long_name3 + long_name4 – long_name5)</a:t>
            </a:r>
          </a:p>
          <a:p>
            <a:pPr marL="0" indent="0">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+ 4 * long_name6;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推荐</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long_name1 = long_name2 * (long_name3 + long_name4</a:t>
            </a:r>
          </a:p>
          <a:p>
            <a:pPr marL="0" indent="0">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long_name5) + 4 * long_name6;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避免</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088884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空白符</a:t>
            </a:r>
            <a:r>
              <a:rPr lang="en-US" altLang="zh-CN" dirty="0"/>
              <a:t>/</a:t>
            </a:r>
            <a:r>
              <a:rPr lang="zh-CN" altLang="en-US" dirty="0"/>
              <a:t>行</a:t>
            </a:r>
            <a:r>
              <a:rPr lang="en-US" altLang="zh-CN" dirty="0"/>
              <a:t>(White Space)</a:t>
            </a:r>
            <a:endParaRPr lang="zh-CN" altLang="en-US" dirty="0"/>
          </a:p>
        </p:txBody>
      </p:sp>
      <p:sp>
        <p:nvSpPr>
          <p:cNvPr id="3" name="内容占位符 2"/>
          <p:cNvSpPr>
            <a:spLocks noGrp="1"/>
          </p:cNvSpPr>
          <p:nvPr>
            <p:ph idx="1"/>
          </p:nvPr>
        </p:nvSpPr>
        <p:spPr/>
        <p:txBody>
          <a:bodyPr/>
          <a:lstStyle/>
          <a:p>
            <a:r>
              <a:rPr lang="zh-CN" altLang="en-US" dirty="0" smtClean="0"/>
              <a:t>空白行</a:t>
            </a:r>
            <a:r>
              <a:rPr lang="en-US" altLang="zh-CN" dirty="0" smtClean="0"/>
              <a:t>:</a:t>
            </a:r>
            <a:endParaRPr lang="zh-CN" altLang="en-US" dirty="0"/>
          </a:p>
          <a:p>
            <a:pPr lvl="1"/>
            <a:r>
              <a:rPr lang="zh-CN" altLang="en-US" dirty="0" smtClean="0"/>
              <a:t>适当的空白行</a:t>
            </a:r>
            <a:r>
              <a:rPr lang="zh-CN" altLang="en-US" dirty="0"/>
              <a:t>可以增强程序的</a:t>
            </a:r>
            <a:r>
              <a:rPr lang="zh-CN" altLang="en-US" dirty="0" smtClean="0"/>
              <a:t>可读性。</a:t>
            </a:r>
            <a:endParaRPr lang="en-US" altLang="zh-CN" dirty="0" smtClean="0"/>
          </a:p>
          <a:p>
            <a:pPr lvl="2"/>
            <a:r>
              <a:rPr lang="zh-CN" altLang="en-US" dirty="0" smtClean="0"/>
              <a:t>对</a:t>
            </a:r>
            <a:r>
              <a:rPr lang="zh-CN" altLang="en-US" dirty="0"/>
              <a:t>程序代码进行分节</a:t>
            </a:r>
            <a:r>
              <a:rPr lang="en-US" altLang="zh-CN" dirty="0"/>
              <a:t>(</a:t>
            </a:r>
            <a:r>
              <a:rPr lang="zh-CN" altLang="en-US" dirty="0"/>
              <a:t>类似于文章的分章节</a:t>
            </a:r>
            <a:r>
              <a:rPr lang="en-US" altLang="zh-CN" dirty="0" smtClean="0"/>
              <a:t>)</a:t>
            </a:r>
            <a:r>
              <a:rPr lang="zh-CN" altLang="en-US" dirty="0" smtClean="0"/>
              <a:t>。</a:t>
            </a:r>
            <a:endParaRPr lang="en-US" altLang="zh-CN" dirty="0"/>
          </a:p>
          <a:p>
            <a:r>
              <a:rPr lang="zh-CN" altLang="en-US" dirty="0"/>
              <a:t>空白符</a:t>
            </a:r>
          </a:p>
          <a:p>
            <a:pPr lvl="1"/>
            <a:r>
              <a:rPr lang="zh-CN" altLang="en-US" dirty="0"/>
              <a:t>适当的</a:t>
            </a:r>
            <a:r>
              <a:rPr lang="zh-CN" altLang="en-US" dirty="0" smtClean="0"/>
              <a:t>空白</a:t>
            </a:r>
            <a:r>
              <a:rPr lang="zh-CN" altLang="en-US" dirty="0"/>
              <a:t>符</a:t>
            </a:r>
            <a:r>
              <a:rPr lang="zh-CN" altLang="en-US" dirty="0" smtClean="0"/>
              <a:t>可以</a:t>
            </a:r>
            <a:r>
              <a:rPr lang="zh-CN" altLang="en-US" dirty="0"/>
              <a:t>增强程序的可读性</a:t>
            </a:r>
            <a:r>
              <a:rPr lang="zh-CN" altLang="en-US" dirty="0" smtClean="0"/>
              <a:t>。</a:t>
            </a:r>
            <a:endParaRPr lang="en-US" altLang="zh-CN" dirty="0" smtClean="0"/>
          </a:p>
          <a:p>
            <a:pPr lvl="2"/>
            <a:r>
              <a:rPr lang="zh-CN" altLang="en-US" dirty="0" smtClean="0"/>
              <a:t>使得语句或表达式的结构或层次更加清晰。</a:t>
            </a:r>
            <a:endParaRPr lang="en-US" altLang="zh-CN" dirty="0" smtClean="0"/>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389767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cs typeface="Times New Roman" panose="02020603050405020304" pitchFamily="18" charset="0"/>
              </a:rPr>
              <a:t>空白行</a:t>
            </a:r>
            <a:endParaRPr lang="zh-CN" altLang="en-US" dirty="0"/>
          </a:p>
        </p:txBody>
      </p:sp>
      <p:sp>
        <p:nvSpPr>
          <p:cNvPr id="3" name="内容占位符 2"/>
          <p:cNvSpPr>
            <a:spLocks noGrp="1"/>
          </p:cNvSpPr>
          <p:nvPr>
            <p:ph idx="1"/>
          </p:nvPr>
        </p:nvSpPr>
        <p:spPr/>
        <p:txBody>
          <a:bodyPr/>
          <a:lstStyle/>
          <a:p>
            <a:r>
              <a:rPr lang="zh-CN" altLang="en-US" dirty="0" smtClean="0"/>
              <a:t>插入</a:t>
            </a:r>
            <a:r>
              <a:rPr lang="zh-CN" altLang="en-US" dirty="0"/>
              <a:t>单行空白行</a:t>
            </a:r>
          </a:p>
          <a:p>
            <a:pPr lvl="1"/>
            <a:r>
              <a:rPr lang="zh-CN" altLang="en-US" dirty="0"/>
              <a:t>在类与类之间。</a:t>
            </a:r>
            <a:endParaRPr lang="en-US" altLang="zh-CN" dirty="0"/>
          </a:p>
          <a:p>
            <a:pPr lvl="1"/>
            <a:r>
              <a:rPr lang="zh-CN" altLang="en-US" dirty="0"/>
              <a:t>在模板与模板之间。</a:t>
            </a:r>
          </a:p>
          <a:p>
            <a:pPr lvl="1"/>
            <a:r>
              <a:rPr lang="zh-CN" altLang="en-US" dirty="0" smtClean="0"/>
              <a:t>函数之间。</a:t>
            </a:r>
            <a:endParaRPr lang="zh-CN" altLang="en-US" dirty="0"/>
          </a:p>
          <a:p>
            <a:pPr lvl="1"/>
            <a:r>
              <a:rPr lang="zh-CN" altLang="en-US" dirty="0" smtClean="0"/>
              <a:t>函数</a:t>
            </a:r>
            <a:r>
              <a:rPr lang="zh-CN" altLang="en-US" dirty="0"/>
              <a:t>体内</a:t>
            </a:r>
            <a:r>
              <a:rPr lang="en-US" altLang="zh-CN" dirty="0"/>
              <a:t>: </a:t>
            </a:r>
            <a:r>
              <a:rPr lang="zh-CN" altLang="en-US" dirty="0"/>
              <a:t>对函数体分节，在节与节</a:t>
            </a:r>
            <a:r>
              <a:rPr lang="zh-CN" altLang="en-US" dirty="0" smtClean="0"/>
              <a:t>之间。</a:t>
            </a:r>
            <a:endParaRPr lang="zh-CN" altLang="en-US" dirty="0"/>
          </a:p>
          <a:p>
            <a:pPr algn="just"/>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9641202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空白符</a:t>
            </a:r>
          </a:p>
        </p:txBody>
      </p:sp>
      <p:sp>
        <p:nvSpPr>
          <p:cNvPr id="3" name="内容占位符 2"/>
          <p:cNvSpPr>
            <a:spLocks noGrp="1"/>
          </p:cNvSpPr>
          <p:nvPr>
            <p:ph idx="1"/>
          </p:nvPr>
        </p:nvSpPr>
        <p:spPr/>
        <p:txBody>
          <a:bodyPr>
            <a:normAutofit fontScale="85000" lnSpcReduction="20000"/>
          </a:bodyPr>
          <a:lstStyle/>
          <a:p>
            <a:r>
              <a:rPr lang="zh-CN" altLang="en-US" dirty="0" smtClean="0"/>
              <a:t>增强语句与表达式的可读性。</a:t>
            </a:r>
            <a:endParaRPr lang="en-US" altLang="zh-CN" dirty="0" smtClean="0"/>
          </a:p>
          <a:p>
            <a:pPr lvl="1"/>
            <a:r>
              <a:rPr lang="zh-CN" altLang="en-US" dirty="0" smtClean="0"/>
              <a:t>缩排</a:t>
            </a:r>
            <a:r>
              <a:rPr lang="en-US" altLang="zh-CN" dirty="0" smtClean="0"/>
              <a:t>: </a:t>
            </a:r>
            <a:r>
              <a:rPr lang="zh-CN" altLang="en-US" dirty="0" smtClean="0"/>
              <a:t>在行的开头添加空白符。</a:t>
            </a:r>
            <a:endParaRPr lang="en-US" altLang="zh-CN" dirty="0" smtClean="0"/>
          </a:p>
          <a:p>
            <a:pPr lvl="2"/>
            <a:r>
              <a:rPr lang="zh-CN" altLang="en-US" dirty="0"/>
              <a:t>使得语句或表达式</a:t>
            </a:r>
            <a:r>
              <a:rPr lang="zh-CN" altLang="en-US" dirty="0" smtClean="0"/>
              <a:t>的层次更加</a:t>
            </a:r>
            <a:r>
              <a:rPr lang="zh-CN" altLang="en-US" dirty="0"/>
              <a:t>清晰</a:t>
            </a:r>
            <a:r>
              <a:rPr lang="zh-CN" altLang="en-US" dirty="0" smtClean="0"/>
              <a:t>。</a:t>
            </a:r>
            <a:endParaRPr lang="en-US" altLang="zh-CN" dirty="0" smtClean="0"/>
          </a:p>
          <a:p>
            <a:pPr lvl="1"/>
            <a:r>
              <a:rPr lang="zh-CN" altLang="en-US" dirty="0" smtClean="0"/>
              <a:t>语句和表达式内部添加空白符。</a:t>
            </a:r>
            <a:endParaRPr lang="en-US" altLang="zh-CN" dirty="0" smtClean="0"/>
          </a:p>
          <a:p>
            <a:pPr lvl="2"/>
            <a:r>
              <a:rPr lang="zh-CN" altLang="en-US" dirty="0"/>
              <a:t>使得语句或表达式的</a:t>
            </a:r>
            <a:r>
              <a:rPr lang="zh-CN" altLang="en-US" dirty="0" smtClean="0"/>
              <a:t>结构更加</a:t>
            </a:r>
            <a:r>
              <a:rPr lang="zh-CN" altLang="en-US" dirty="0"/>
              <a:t>清晰</a:t>
            </a:r>
            <a:r>
              <a:rPr lang="zh-CN" altLang="en-US" dirty="0" smtClean="0"/>
              <a:t>。</a:t>
            </a:r>
            <a:endParaRPr lang="en-US" altLang="zh-CN" dirty="0" smtClean="0"/>
          </a:p>
          <a:p>
            <a:r>
              <a:rPr lang="zh-CN" altLang="en-US" dirty="0" smtClean="0"/>
              <a:t>示例</a:t>
            </a:r>
            <a:r>
              <a:rPr lang="en-US" altLang="zh-CN" dirty="0" smtClean="0"/>
              <a:t>:</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a += c + d;</a:t>
            </a:r>
          </a:p>
          <a:p>
            <a:pPr marL="540000" indent="0">
              <a:buNone/>
            </a:pPr>
            <a:r>
              <a:rPr lang="pt-BR" altLang="zh-CN" dirty="0">
                <a:solidFill>
                  <a:srgbClr val="000000"/>
                </a:solidFill>
                <a:latin typeface="新宋体" panose="02010609030101010101" pitchFamily="49" charset="-122"/>
                <a:ea typeface="新宋体" panose="02010609030101010101" pitchFamily="49" charset="-122"/>
              </a:rPr>
              <a:t>a = (a + b) / (c * d);</a:t>
            </a:r>
          </a:p>
          <a:p>
            <a:pPr marL="540000" indent="0">
              <a:buNone/>
            </a:pPr>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(d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n)</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    n++;</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smtClean="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9452912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编程规范纲要</a:t>
            </a:r>
          </a:p>
        </p:txBody>
      </p:sp>
      <p:sp>
        <p:nvSpPr>
          <p:cNvPr id="3" name="内容占位符 2"/>
          <p:cNvSpPr>
            <a:spLocks noGrp="1"/>
          </p:cNvSpPr>
          <p:nvPr>
            <p:ph idx="1"/>
          </p:nvPr>
        </p:nvSpPr>
        <p:spPr>
          <a:xfrm>
            <a:off x="2667000" y="1457325"/>
            <a:ext cx="6015038" cy="4899026"/>
          </a:xfrm>
        </p:spPr>
        <p:txBody>
          <a:bodyPr/>
          <a:lstStyle/>
          <a:p>
            <a:r>
              <a:rPr lang="zh-CN" altLang="en-US" dirty="0"/>
              <a:t>编程规范概述</a:t>
            </a:r>
          </a:p>
          <a:p>
            <a:r>
              <a:rPr lang="zh-CN" altLang="en-US" dirty="0"/>
              <a:t>命名规范</a:t>
            </a:r>
          </a:p>
          <a:p>
            <a:r>
              <a:rPr lang="zh-CN" altLang="en-US" dirty="0"/>
              <a:t>编辑方法</a:t>
            </a:r>
          </a:p>
          <a:p>
            <a:r>
              <a:rPr lang="zh-CN" altLang="en-US" dirty="0"/>
              <a:t>语句书写</a:t>
            </a:r>
          </a:p>
          <a:p>
            <a:r>
              <a:rPr lang="zh-CN" altLang="en-US" dirty="0"/>
              <a:t>注释</a:t>
            </a:r>
          </a:p>
          <a:p>
            <a:r>
              <a:rPr lang="zh-CN" altLang="en-US" dirty="0"/>
              <a:t>文件组织</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AutoShape 6"/>
          <p:cNvSpPr>
            <a:spLocks noChangeArrowheads="1"/>
          </p:cNvSpPr>
          <p:nvPr/>
        </p:nvSpPr>
        <p:spPr bwMode="auto">
          <a:xfrm>
            <a:off x="2209800" y="3196565"/>
            <a:ext cx="533400" cy="304800"/>
          </a:xfrm>
          <a:prstGeom prst="rightArrow">
            <a:avLst>
              <a:gd name="adj1" fmla="val 50000"/>
              <a:gd name="adj2" fmla="val 43750"/>
            </a:avLst>
          </a:prstGeom>
          <a:solidFill>
            <a:srgbClr val="FFC000"/>
          </a:solidFill>
          <a:ln w="9525">
            <a:solidFill>
              <a:srgbClr val="FF0000"/>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9108133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语句书写</a:t>
            </a:r>
            <a:r>
              <a:rPr lang="en-US" altLang="zh-CN" dirty="0"/>
              <a:t>——</a:t>
            </a:r>
            <a:r>
              <a:rPr lang="zh-CN" altLang="en-US" dirty="0"/>
              <a:t>关键</a:t>
            </a:r>
          </a:p>
        </p:txBody>
      </p:sp>
      <p:sp>
        <p:nvSpPr>
          <p:cNvPr id="3" name="内容占位符 2"/>
          <p:cNvSpPr>
            <a:spLocks noGrp="1"/>
          </p:cNvSpPr>
          <p:nvPr>
            <p:ph idx="1"/>
          </p:nvPr>
        </p:nvSpPr>
        <p:spPr/>
        <p:txBody>
          <a:bodyPr/>
          <a:lstStyle/>
          <a:p>
            <a:r>
              <a:rPr lang="zh-CN" altLang="en-US" dirty="0"/>
              <a:t>保证代码的可读性和</a:t>
            </a:r>
            <a:r>
              <a:rPr lang="zh-CN" altLang="en-US" dirty="0" smtClean="0"/>
              <a:t>简单性。</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994640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语句书写 </a:t>
            </a:r>
            <a:r>
              <a:rPr lang="en-US" altLang="zh-CN" dirty="0"/>
              <a:t>—— </a:t>
            </a:r>
            <a:r>
              <a:rPr lang="zh-CN" altLang="en-US" dirty="0" smtClean="0"/>
              <a:t>单一性 </a:t>
            </a:r>
            <a:endParaRPr lang="zh-CN" altLang="en-US" dirty="0"/>
          </a:p>
        </p:txBody>
      </p:sp>
      <p:sp>
        <p:nvSpPr>
          <p:cNvPr id="3" name="内容占位符 2"/>
          <p:cNvSpPr>
            <a:spLocks noGrp="1"/>
          </p:cNvSpPr>
          <p:nvPr>
            <p:ph idx="1"/>
          </p:nvPr>
        </p:nvSpPr>
        <p:spPr/>
        <p:txBody>
          <a:bodyPr/>
          <a:lstStyle/>
          <a:p>
            <a:r>
              <a:rPr lang="zh-CN" altLang="en-US" dirty="0"/>
              <a:t>单个语句</a:t>
            </a:r>
          </a:p>
          <a:p>
            <a:pPr lvl="1"/>
            <a:r>
              <a:rPr lang="zh-CN" altLang="en-US" dirty="0"/>
              <a:t>每行最多只有一个语句（除非有特殊排版需求</a:t>
            </a:r>
            <a:r>
              <a:rPr lang="zh-CN" altLang="en-US" dirty="0" smtClean="0"/>
              <a:t>）。</a:t>
            </a:r>
            <a:endParaRPr lang="zh-CN" altLang="en-US" dirty="0"/>
          </a:p>
          <a:p>
            <a:r>
              <a:rPr lang="zh-CN" altLang="en-US" dirty="0"/>
              <a:t>示例</a:t>
            </a:r>
            <a:r>
              <a:rPr lang="en-US" altLang="zh-CN" dirty="0"/>
              <a:t>:</a:t>
            </a: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argv</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推荐</a:t>
            </a:r>
            <a:endParaRPr lang="zh-CN" altLang="en-US" dirty="0">
              <a:solidFill>
                <a:srgbClr val="000000"/>
              </a:solidFill>
              <a:latin typeface="新宋体" panose="02010609030101010101" pitchFamily="49" charset="-122"/>
              <a:ea typeface="新宋体" panose="02010609030101010101" pitchFamily="49" charset="-122"/>
            </a:endParaRP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推荐</a:t>
            </a:r>
            <a:endParaRPr lang="zh-CN" altLang="en-US" dirty="0">
              <a:solidFill>
                <a:srgbClr val="000000"/>
              </a:solidFill>
              <a:latin typeface="新宋体" panose="02010609030101010101" pitchFamily="49" charset="-122"/>
              <a:ea typeface="新宋体" panose="02010609030101010101" pitchFamily="49" charset="-122"/>
            </a:endParaRP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argv</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避免</a:t>
            </a:r>
            <a:r>
              <a:rPr lang="en-US" altLang="zh-CN" dirty="0">
                <a:solidFill>
                  <a:srgbClr val="008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613700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a:t>
            </a:r>
            <a:r>
              <a:rPr lang="en-US" altLang="zh-CN" dirty="0" smtClean="0"/>
              <a:t>zhengcw18@mails.tsinghua.edu.cn</a:t>
            </a:r>
          </a:p>
          <a:p>
            <a:pPr lvl="1"/>
            <a:r>
              <a:rPr lang="zh-CN" altLang="en-US" dirty="0"/>
              <a:t>微信号</a:t>
            </a:r>
            <a:r>
              <a:rPr lang="en-US" altLang="zh-CN" dirty="0" smtClean="0"/>
              <a:t>: </a:t>
            </a:r>
            <a:r>
              <a:rPr lang="zh-CN" altLang="en-US" dirty="0" smtClean="0"/>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475883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语句书写 </a:t>
            </a:r>
            <a:r>
              <a:rPr lang="en-US" altLang="zh-CN" dirty="0"/>
              <a:t>—— </a:t>
            </a:r>
            <a:r>
              <a:rPr lang="zh-CN" altLang="en-US" dirty="0"/>
              <a:t>复合语句</a:t>
            </a:r>
          </a:p>
        </p:txBody>
      </p:sp>
      <p:sp>
        <p:nvSpPr>
          <p:cNvPr id="3" name="内容占位符 2"/>
          <p:cNvSpPr>
            <a:spLocks noGrp="1"/>
          </p:cNvSpPr>
          <p:nvPr>
            <p:ph idx="1"/>
          </p:nvPr>
        </p:nvSpPr>
        <p:spPr/>
        <p:txBody>
          <a:bodyPr>
            <a:normAutofit fontScale="77500" lnSpcReduction="20000"/>
          </a:bodyPr>
          <a:lstStyle/>
          <a:p>
            <a:r>
              <a:rPr lang="zh-CN" altLang="en-US" dirty="0"/>
              <a:t>尽量</a:t>
            </a:r>
            <a:r>
              <a:rPr lang="zh-CN" altLang="en-US" dirty="0" smtClean="0"/>
              <a:t>不要采用复合语句。</a:t>
            </a:r>
            <a:endParaRPr lang="zh-CN" altLang="en-US" dirty="0"/>
          </a:p>
          <a:p>
            <a:pPr lvl="1"/>
            <a:r>
              <a:rPr lang="zh-CN" altLang="en-US" dirty="0"/>
              <a:t>复杂的语句往往很难</a:t>
            </a:r>
            <a:r>
              <a:rPr lang="zh-CN" altLang="en-US" dirty="0" smtClean="0"/>
              <a:t>阅读。</a:t>
            </a:r>
            <a:endParaRPr lang="zh-CN" altLang="en-US" dirty="0"/>
          </a:p>
          <a:p>
            <a:r>
              <a:rPr lang="zh-CN" altLang="en-US" dirty="0" smtClean="0"/>
              <a:t>推荐示例</a:t>
            </a:r>
            <a:r>
              <a:rPr lang="en-US" altLang="zh-CN" dirty="0"/>
              <a:t>:</a:t>
            </a:r>
          </a:p>
          <a:p>
            <a:pPr marL="54000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file = </a:t>
            </a:r>
            <a:r>
              <a:rPr lang="en-US" altLang="zh-CN" dirty="0" err="1">
                <a:solidFill>
                  <a:srgbClr val="000000"/>
                </a:solidFill>
                <a:latin typeface="新宋体" panose="02010609030101010101" pitchFamily="49" charset="-122"/>
                <a:ea typeface="新宋体" panose="02010609030101010101" pitchFamily="49" charset="-122"/>
              </a:rPr>
              <a:t>OpenFile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fileName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"w"</a:t>
            </a:r>
            <a:r>
              <a:rPr lang="en-US" altLang="zh-CN" dirty="0">
                <a:solidFill>
                  <a:srgbClr val="000000"/>
                </a:solidFill>
                <a:latin typeface="新宋体" panose="02010609030101010101" pitchFamily="49" charset="-122"/>
                <a:ea typeface="新宋体" panose="02010609030101010101" pitchFamily="49" charset="-122"/>
              </a:rPr>
              <a:t>);</a:t>
            </a:r>
          </a:p>
          <a:p>
            <a:pPr marL="540000" indent="0">
              <a:lnSpc>
                <a:spcPct val="120000"/>
              </a:lnSpc>
              <a:spcBef>
                <a:spcPts val="0"/>
              </a:spcBef>
              <a:buNone/>
            </a:pP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(file != </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pPr marL="54000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a:t>
            </a:r>
          </a:p>
          <a:p>
            <a:pPr marL="540000" indent="0">
              <a:lnSpc>
                <a:spcPct val="120000"/>
              </a:lnSpc>
              <a:spcBef>
                <a:spcPts val="0"/>
              </a:spcBef>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a:p>
            <a:pPr marL="54000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a:t>
            </a:r>
          </a:p>
          <a:p>
            <a:pPr lvl="0"/>
            <a:r>
              <a:rPr lang="zh-CN" altLang="en-US" dirty="0" smtClean="0">
                <a:solidFill>
                  <a:prstClr val="black"/>
                </a:solidFill>
              </a:rPr>
              <a:t>不推荐的示例</a:t>
            </a:r>
            <a:r>
              <a:rPr lang="en-US" altLang="zh-CN" dirty="0">
                <a:solidFill>
                  <a:prstClr val="black"/>
                </a:solidFill>
              </a:rPr>
              <a:t>:</a:t>
            </a:r>
          </a:p>
          <a:p>
            <a:pPr marL="540000" indent="0">
              <a:lnSpc>
                <a:spcPct val="120000"/>
              </a:lnSpc>
              <a:spcBef>
                <a:spcPts val="0"/>
              </a:spcBef>
              <a:buNone/>
            </a:pPr>
            <a:r>
              <a:rPr lang="en-US" altLang="zh-CN" dirty="0" smtClean="0">
                <a:solidFill>
                  <a:srgbClr val="0000FF"/>
                </a:solidFill>
                <a:latin typeface="新宋体" panose="02010609030101010101" pitchFamily="49" charset="-122"/>
                <a:ea typeface="新宋体" panose="02010609030101010101" pitchFamily="49" charset="-122"/>
              </a:rPr>
              <a:t>if</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((file = </a:t>
            </a:r>
            <a:r>
              <a:rPr lang="en-US" altLang="zh-CN" dirty="0" err="1">
                <a:solidFill>
                  <a:srgbClr val="000000"/>
                </a:solidFill>
                <a:latin typeface="新宋体" panose="02010609030101010101" pitchFamily="49" charset="-122"/>
                <a:ea typeface="新宋体" panose="02010609030101010101" pitchFamily="49" charset="-122"/>
              </a:rPr>
              <a:t>OpenFile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fileName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"w"</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避免</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54000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a:t>
            </a:r>
          </a:p>
          <a:p>
            <a:pPr marL="540000" indent="0">
              <a:lnSpc>
                <a:spcPct val="120000"/>
              </a:lnSpc>
              <a:spcBef>
                <a:spcPts val="0"/>
              </a:spcBef>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a:p>
            <a:pPr marL="540000" indent="0">
              <a:lnSpc>
                <a:spcPct val="120000"/>
              </a:lnSpc>
              <a:spcBef>
                <a:spcPts val="0"/>
              </a:spcBef>
              <a:buNone/>
            </a:pPr>
            <a:r>
              <a:rPr lang="en-US" altLang="zh-CN" dirty="0">
                <a:solidFill>
                  <a:srgbClr val="000000"/>
                </a:solidFill>
                <a:latin typeface="新宋体" panose="02010609030101010101" pitchFamily="49" charset="-122"/>
                <a:ea typeface="新宋体" panose="02010609030101010101" pitchFamily="49" charset="-122"/>
              </a:rPr>
              <a:t>}</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5165130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语句书写 </a:t>
            </a:r>
            <a:r>
              <a:rPr lang="en-US" altLang="zh-CN" dirty="0"/>
              <a:t>—— </a:t>
            </a:r>
            <a:r>
              <a:rPr lang="zh-CN" altLang="en-US" dirty="0"/>
              <a:t>复合语句</a:t>
            </a:r>
          </a:p>
        </p:txBody>
      </p:sp>
      <p:sp>
        <p:nvSpPr>
          <p:cNvPr id="3" name="内容占位符 2"/>
          <p:cNvSpPr>
            <a:spLocks noGrp="1"/>
          </p:cNvSpPr>
          <p:nvPr>
            <p:ph idx="1"/>
          </p:nvPr>
        </p:nvSpPr>
        <p:spPr/>
        <p:txBody>
          <a:bodyPr/>
          <a:lstStyle/>
          <a:p>
            <a:r>
              <a:rPr lang="zh-CN" altLang="en-US" dirty="0" smtClean="0"/>
              <a:t>反面示例</a:t>
            </a:r>
            <a:r>
              <a:rPr lang="en-US" altLang="zh-CN" dirty="0" smtClean="0"/>
              <a:t>:</a:t>
            </a:r>
          </a:p>
          <a:p>
            <a:pPr marL="540000" indent="0">
              <a:buNone/>
            </a:pPr>
            <a:r>
              <a:rPr lang="pt-BR" altLang="zh-CN" dirty="0">
                <a:solidFill>
                  <a:srgbClr val="000000"/>
                </a:solidFill>
                <a:latin typeface="新宋体" panose="02010609030101010101" pitchFamily="49" charset="-122"/>
                <a:ea typeface="新宋体" panose="02010609030101010101" pitchFamily="49" charset="-122"/>
              </a:rPr>
              <a:t>d = (a = b + c) + r</a:t>
            </a:r>
            <a:r>
              <a:rPr lang="pt-BR" altLang="zh-CN" dirty="0" smtClean="0">
                <a:solidFill>
                  <a:srgbClr val="000000"/>
                </a:solidFill>
                <a:latin typeface="新宋体" panose="02010609030101010101" pitchFamily="49" charset="-122"/>
                <a:ea typeface="新宋体" panose="02010609030101010101" pitchFamily="49" charset="-122"/>
              </a:rPr>
              <a:t>; </a:t>
            </a:r>
            <a:r>
              <a:rPr lang="pt-BR" altLang="zh-CN" dirty="0" smtClean="0">
                <a:solidFill>
                  <a:srgbClr val="008000"/>
                </a:solidFill>
                <a:latin typeface="新宋体" panose="02010609030101010101" pitchFamily="49" charset="-122"/>
                <a:ea typeface="新宋体" panose="02010609030101010101" pitchFamily="49" charset="-122"/>
              </a:rPr>
              <a:t>// </a:t>
            </a:r>
            <a:r>
              <a:rPr lang="zh-CN" altLang="pt-BR" dirty="0">
                <a:solidFill>
                  <a:srgbClr val="008000"/>
                </a:solidFill>
                <a:latin typeface="新宋体" panose="02010609030101010101" pitchFamily="49" charset="-122"/>
                <a:ea typeface="新宋体" panose="02010609030101010101" pitchFamily="49" charset="-122"/>
              </a:rPr>
              <a:t>避免</a:t>
            </a:r>
            <a:r>
              <a:rPr lang="pt-BR" altLang="zh-CN" dirty="0">
                <a:solidFill>
                  <a:srgbClr val="008000"/>
                </a:solidFill>
                <a:latin typeface="新宋体" panose="02010609030101010101" pitchFamily="49" charset="-122"/>
                <a:ea typeface="新宋体" panose="02010609030101010101" pitchFamily="49" charset="-122"/>
              </a:rPr>
              <a:t>!</a:t>
            </a:r>
            <a:endParaRPr lang="pt-BR"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可以改写成如下的语句</a:t>
            </a: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a = b + c;</a:t>
            </a:r>
          </a:p>
          <a:p>
            <a:pPr marL="540000" indent="0">
              <a:buNone/>
            </a:pPr>
            <a:r>
              <a:rPr lang="en-US" altLang="zh-CN" dirty="0">
                <a:solidFill>
                  <a:srgbClr val="000000"/>
                </a:solidFill>
                <a:latin typeface="新宋体" panose="02010609030101010101" pitchFamily="49" charset="-122"/>
                <a:ea typeface="新宋体" panose="02010609030101010101" pitchFamily="49" charset="-122"/>
              </a:rPr>
              <a:t>d = a + r</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674145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语句书写</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t>可以采用“</a:t>
            </a:r>
            <a:r>
              <a:rPr lang="en-US" altLang="zh-CN" dirty="0"/>
              <a:t>( )”</a:t>
            </a:r>
            <a:r>
              <a:rPr lang="zh-CN" altLang="en-US" dirty="0"/>
              <a:t>来避开运算符的优先级</a:t>
            </a:r>
            <a:r>
              <a:rPr lang="zh-CN" altLang="en-US" dirty="0" smtClean="0"/>
              <a:t>问题。</a:t>
            </a:r>
            <a:endParaRPr lang="zh-CN" altLang="en-US" dirty="0"/>
          </a:p>
          <a:p>
            <a:pPr lvl="1"/>
            <a:r>
              <a:rPr lang="zh-CN" altLang="en-US" dirty="0"/>
              <a:t>即使已经熟练掌握运算符的优先级，一般也建议这样做</a:t>
            </a:r>
            <a:r>
              <a:rPr lang="zh-CN" altLang="en-US" dirty="0" smtClean="0"/>
              <a:t>。这是因为</a:t>
            </a:r>
            <a:r>
              <a:rPr lang="zh-CN" altLang="en-US" dirty="0"/>
              <a:t>程序一般还需要给别人</a:t>
            </a:r>
            <a:r>
              <a:rPr lang="zh-CN" altLang="en-US" dirty="0" smtClean="0"/>
              <a:t>阅读。</a:t>
            </a:r>
            <a:endParaRPr lang="zh-CN" altLang="en-US" dirty="0"/>
          </a:p>
          <a:p>
            <a:r>
              <a:rPr lang="zh-CN" altLang="en-US" dirty="0"/>
              <a:t>示例</a:t>
            </a:r>
            <a:r>
              <a:rPr lang="en-US" altLang="zh-CN" dirty="0" smtClean="0"/>
              <a:t>:</a:t>
            </a:r>
          </a:p>
          <a:p>
            <a:pPr marL="540000" indent="0">
              <a:buNone/>
            </a:pP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 == b &amp;&amp; c == d)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避免</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540000" indent="0">
              <a:buNone/>
            </a:pP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b) &amp;&amp; (c == d</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8000"/>
                </a:solidFill>
                <a:latin typeface="新宋体" panose="02010609030101010101" pitchFamily="49" charset="-122"/>
                <a:ea typeface="新宋体" panose="02010609030101010101" pitchFamily="49" charset="-122"/>
              </a:rPr>
              <a:t>// </a:t>
            </a:r>
            <a:r>
              <a:rPr lang="zh-CN" altLang="en-US" dirty="0" smtClean="0">
                <a:solidFill>
                  <a:srgbClr val="008000"/>
                </a:solidFill>
                <a:latin typeface="新宋体" panose="02010609030101010101" pitchFamily="49" charset="-122"/>
                <a:ea typeface="新宋体" panose="02010609030101010101" pitchFamily="49" charset="-122"/>
              </a:rPr>
              <a:t>推荐</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232323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语句书写 </a:t>
            </a:r>
            <a:r>
              <a:rPr lang="en-US" altLang="zh-CN" dirty="0"/>
              <a:t>—— </a:t>
            </a:r>
            <a:r>
              <a:rPr lang="zh-CN" altLang="en-US" dirty="0"/>
              <a:t>空语句</a:t>
            </a:r>
          </a:p>
        </p:txBody>
      </p:sp>
      <p:sp>
        <p:nvSpPr>
          <p:cNvPr id="3" name="内容占位符 2"/>
          <p:cNvSpPr>
            <a:spLocks noGrp="1"/>
          </p:cNvSpPr>
          <p:nvPr>
            <p:ph idx="1"/>
          </p:nvPr>
        </p:nvSpPr>
        <p:spPr/>
        <p:txBody>
          <a:bodyPr/>
          <a:lstStyle/>
          <a:p>
            <a:r>
              <a:rPr lang="zh-CN" altLang="en-US" dirty="0"/>
              <a:t>空语句书写范例</a:t>
            </a:r>
            <a:r>
              <a:rPr lang="en-US" altLang="zh-CN" dirty="0"/>
              <a:t>: </a:t>
            </a:r>
          </a:p>
          <a:p>
            <a:pPr marL="540000" indent="0">
              <a:buNone/>
            </a:pPr>
            <a:r>
              <a:rPr lang="en-US" altLang="zh-CN" dirty="0">
                <a:solidFill>
                  <a:srgbClr val="0000FF"/>
                </a:solidFill>
                <a:latin typeface="新宋体" panose="02010609030101010101" pitchFamily="49" charset="-122"/>
                <a:ea typeface="新宋体" panose="02010609030101010101" pitchFamily="49" charset="-122"/>
              </a:rPr>
              <a:t>for</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r>
              <a:rPr lang="zh-CN" altLang="en-US" i="1" dirty="0">
                <a:solidFill>
                  <a:srgbClr val="000000"/>
                </a:solidFill>
                <a:latin typeface="新宋体" panose="02010609030101010101" pitchFamily="49" charset="-122"/>
                <a:ea typeface="新宋体" panose="02010609030101010101" pitchFamily="49" charset="-122"/>
              </a:rPr>
              <a:t>初始化表达式</a:t>
            </a:r>
            <a:r>
              <a:rPr lang="en-US" altLang="zh-CN" dirty="0">
                <a:solidFill>
                  <a:srgbClr val="000000"/>
                </a:solidFill>
                <a:latin typeface="新宋体" panose="02010609030101010101" pitchFamily="49" charset="-122"/>
                <a:ea typeface="新宋体" panose="02010609030101010101" pitchFamily="49" charset="-122"/>
              </a:rPr>
              <a:t>; </a:t>
            </a:r>
            <a:r>
              <a:rPr lang="zh-CN" altLang="en-US" i="1" dirty="0">
                <a:solidFill>
                  <a:srgbClr val="000000"/>
                </a:solidFill>
                <a:latin typeface="新宋体" panose="02010609030101010101" pitchFamily="49" charset="-122"/>
                <a:ea typeface="新宋体" panose="02010609030101010101" pitchFamily="49" charset="-122"/>
              </a:rPr>
              <a:t>条件表达式</a:t>
            </a:r>
            <a:r>
              <a:rPr lang="en-US" altLang="zh-CN" dirty="0">
                <a:solidFill>
                  <a:srgbClr val="000000"/>
                </a:solidFill>
                <a:latin typeface="新宋体" panose="02010609030101010101" pitchFamily="49" charset="-122"/>
                <a:ea typeface="新宋体" panose="02010609030101010101" pitchFamily="49" charset="-122"/>
              </a:rPr>
              <a:t>; </a:t>
            </a:r>
            <a:r>
              <a:rPr lang="zh-CN" altLang="en-US" i="1" dirty="0">
                <a:solidFill>
                  <a:srgbClr val="000000"/>
                </a:solidFill>
                <a:latin typeface="新宋体" panose="02010609030101010101" pitchFamily="49" charset="-122"/>
                <a:ea typeface="新宋体" panose="02010609030101010101" pitchFamily="49" charset="-122"/>
              </a:rPr>
              <a:t>更新表达式</a:t>
            </a:r>
            <a:r>
              <a:rPr lang="en-US" altLang="zh-CN" dirty="0">
                <a:solidFill>
                  <a:srgbClr val="000000"/>
                </a:solidFill>
                <a:latin typeface="新宋体" panose="02010609030101010101" pitchFamily="49" charset="-122"/>
                <a:ea typeface="新宋体" panose="02010609030101010101" pitchFamily="49" charset="-122"/>
              </a:rPr>
              <a:t>)</a:t>
            </a:r>
          </a:p>
          <a:p>
            <a:pPr marL="540000" indent="0">
              <a:buNone/>
            </a:pPr>
            <a:r>
              <a:rPr lang="zh-CN" altLang="en-US" dirty="0">
                <a:solidFill>
                  <a:srgbClr val="000000"/>
                </a:solidFill>
                <a:latin typeface="新宋体" panose="02010609030101010101" pitchFamily="49" charset="-122"/>
                <a:ea typeface="新宋体" panose="02010609030101010101" pitchFamily="49" charset="-122"/>
              </a:rPr>
              <a:t>   </a:t>
            </a:r>
            <a:r>
              <a:rPr lang="zh-CN" altLang="en-US" dirty="0">
                <a:solidFill>
                  <a:srgbClr val="FF0000"/>
                </a:solidFill>
                <a:latin typeface="新宋体" panose="02010609030101010101" pitchFamily="49" charset="-122"/>
                <a:ea typeface="新宋体" panose="02010609030101010101" pitchFamily="49" charset="-122"/>
              </a:rPr>
              <a:t> </a:t>
            </a:r>
            <a:r>
              <a:rPr lang="en-US" altLang="zh-CN" dirty="0" smtClean="0">
                <a:solidFill>
                  <a:srgbClr val="FF0000"/>
                </a:solidFill>
                <a:latin typeface="新宋体" panose="02010609030101010101" pitchFamily="49" charset="-122"/>
                <a:ea typeface="新宋体" panose="02010609030101010101" pitchFamily="49" charset="-122"/>
              </a:rPr>
              <a:t>;</a:t>
            </a:r>
            <a:endParaRPr lang="en-US" altLang="zh-CN" dirty="0" smtClean="0">
              <a:solidFill>
                <a:srgbClr val="FF0000"/>
              </a:solidFill>
            </a:endParaRPr>
          </a:p>
          <a:p>
            <a:r>
              <a:rPr lang="zh-CN" altLang="en-US" dirty="0" smtClean="0"/>
              <a:t>这样</a:t>
            </a:r>
            <a:r>
              <a:rPr lang="zh-CN" altLang="en-US" dirty="0"/>
              <a:t>可以用来强调空语句，使空语句很</a:t>
            </a:r>
            <a:r>
              <a:rPr lang="zh-CN" altLang="en-US" dirty="0" smtClean="0"/>
              <a:t>明显。</a:t>
            </a:r>
            <a:endParaRPr lang="en-US" altLang="zh-CN" dirty="0" smtClean="0"/>
          </a:p>
          <a:p>
            <a:pPr lvl="1"/>
            <a:r>
              <a:rPr lang="zh-CN" altLang="en-US" dirty="0" smtClean="0"/>
              <a:t>强调</a:t>
            </a:r>
            <a:r>
              <a:rPr lang="zh-CN" altLang="en-US" dirty="0"/>
              <a:t>这是特意这样编写，而不是由于疏忽造成的</a:t>
            </a:r>
            <a:r>
              <a:rPr lang="zh-CN" altLang="en-US" dirty="0" smtClean="0"/>
              <a:t>错误。</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0234788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语句书写 </a:t>
            </a:r>
            <a:r>
              <a:rPr lang="en-US" altLang="zh-CN" dirty="0"/>
              <a:t>—— </a:t>
            </a:r>
            <a:r>
              <a:rPr lang="zh-CN" altLang="en-US" dirty="0"/>
              <a:t>优化</a:t>
            </a:r>
          </a:p>
        </p:txBody>
      </p:sp>
      <p:sp>
        <p:nvSpPr>
          <p:cNvPr id="3" name="内容占位符 2"/>
          <p:cNvSpPr>
            <a:spLocks noGrp="1"/>
          </p:cNvSpPr>
          <p:nvPr>
            <p:ph idx="1"/>
          </p:nvPr>
        </p:nvSpPr>
        <p:spPr/>
        <p:txBody>
          <a:bodyPr/>
          <a:lstStyle/>
          <a:p>
            <a:r>
              <a:rPr lang="zh-CN" altLang="en-US" dirty="0"/>
              <a:t>优化代码</a:t>
            </a:r>
          </a:p>
          <a:p>
            <a:pPr lvl="1"/>
            <a:r>
              <a:rPr lang="zh-CN" altLang="en-US" dirty="0"/>
              <a:t>在书写程序的最后一步，必须是优化</a:t>
            </a:r>
            <a:r>
              <a:rPr lang="zh-CN" altLang="en-US" dirty="0" smtClean="0"/>
              <a:t>程序代码。</a:t>
            </a:r>
            <a:endParaRPr lang="zh-CN" altLang="en-US" dirty="0"/>
          </a:p>
          <a:p>
            <a:pPr lvl="1"/>
            <a:r>
              <a:rPr lang="zh-CN" altLang="en-US" dirty="0"/>
              <a:t>去掉不必要的代码、错误的</a:t>
            </a:r>
            <a:r>
              <a:rPr lang="zh-CN" altLang="en-US" dirty="0" smtClean="0"/>
              <a:t>注释。</a:t>
            </a:r>
            <a:endParaRPr lang="zh-CN" altLang="en-US" dirty="0"/>
          </a:p>
          <a:p>
            <a:pPr lvl="1"/>
            <a:r>
              <a:rPr lang="zh-CN" altLang="en-US" dirty="0"/>
              <a:t>增加必要的</a:t>
            </a:r>
            <a:r>
              <a:rPr lang="zh-CN" altLang="en-US" dirty="0" smtClean="0"/>
              <a:t>注释。</a:t>
            </a:r>
            <a:endParaRPr lang="zh-CN" altLang="en-US" dirty="0"/>
          </a:p>
          <a:p>
            <a:pPr lvl="1"/>
            <a:r>
              <a:rPr lang="zh-CN" altLang="en-US" dirty="0"/>
              <a:t>简化某些语句、或设法提高代码的效率</a:t>
            </a:r>
            <a:r>
              <a:rPr lang="en-US" altLang="zh-CN" dirty="0"/>
              <a:t>(</a:t>
            </a:r>
            <a:r>
              <a:rPr lang="zh-CN" altLang="en-US" dirty="0"/>
              <a:t>包括执行效率</a:t>
            </a:r>
            <a:r>
              <a:rPr lang="en-US" altLang="zh-CN" dirty="0" smtClean="0"/>
              <a:t>)</a:t>
            </a:r>
            <a:r>
              <a:rPr lang="zh-CN" altLang="en-US" dirty="0" smtClean="0"/>
              <a:t>。</a:t>
            </a:r>
            <a:endParaRPr lang="en-US" altLang="zh-CN" dirty="0"/>
          </a:p>
          <a:p>
            <a:r>
              <a:rPr lang="zh-CN" altLang="en-US" dirty="0"/>
              <a:t>示例</a:t>
            </a:r>
            <a:r>
              <a:rPr lang="en-US" altLang="zh-CN" dirty="0" smtClean="0"/>
              <a:t>:</a:t>
            </a:r>
          </a:p>
          <a:p>
            <a:pPr marL="540000" indent="0">
              <a:buNone/>
            </a:pPr>
            <a:r>
              <a:rPr lang="en-US" altLang="zh-CN" sz="2000" dirty="0">
                <a:solidFill>
                  <a:srgbClr val="000000"/>
                </a:solidFill>
                <a:latin typeface="新宋体" panose="02010609030101010101" pitchFamily="49" charset="-122"/>
                <a:ea typeface="新宋体" panose="02010609030101010101" pitchFamily="49" charset="-122"/>
              </a:rPr>
              <a:t>v[</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][j] =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 j) * (j /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避免</a:t>
            </a:r>
            <a:endParaRPr lang="zh-CN" altLang="en-US" sz="2000" dirty="0">
              <a:solidFill>
                <a:srgbClr val="000000"/>
              </a:solidFill>
              <a:latin typeface="新宋体" panose="02010609030101010101" pitchFamily="49" charset="-122"/>
              <a:ea typeface="新宋体" panose="02010609030101010101" pitchFamily="49" charset="-122"/>
            </a:endParaRPr>
          </a:p>
          <a:p>
            <a:pPr marL="540000" indent="0">
              <a:buNone/>
            </a:pPr>
            <a:r>
              <a:rPr lang="en-US" altLang="zh-CN" sz="2000" dirty="0">
                <a:solidFill>
                  <a:srgbClr val="000000"/>
                </a:solidFill>
                <a:latin typeface="新宋体" panose="02010609030101010101" pitchFamily="49" charset="-122"/>
                <a:ea typeface="新宋体" panose="02010609030101010101" pitchFamily="49" charset="-122"/>
              </a:rPr>
              <a:t>v[</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][j] = 1</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094952" y="4776212"/>
            <a:ext cx="1577087" cy="76243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a:ea typeface="楷体_GB2312" pitchFamily="49" charset="-122"/>
                <a:sym typeface="Wingdings" panose="05000000000000000000" pitchFamily="2" charset="2"/>
              </a:rPr>
              <a:t>这两条语句并</a:t>
            </a:r>
            <a:r>
              <a:rPr lang="zh-CN" altLang="en-US" sz="2000" dirty="0" smtClean="0">
                <a:ea typeface="楷体_GB2312" pitchFamily="49" charset="-122"/>
                <a:sym typeface="Wingdings" panose="05000000000000000000" pitchFamily="2" charset="2"/>
              </a:rPr>
              <a:t>不等价。</a:t>
            </a:r>
            <a:endParaRPr lang="en-US" altLang="zh-CN" sz="2000" dirty="0">
              <a:solidFill>
                <a:srgbClr val="0000FF"/>
              </a:solidFill>
              <a:ea typeface="楷体_GB2312" pitchFamily="49" charset="-122"/>
              <a:sym typeface="Wingdings" panose="05000000000000000000" pitchFamily="2" charset="2"/>
            </a:endParaRPr>
          </a:p>
        </p:txBody>
      </p:sp>
      <p:sp>
        <p:nvSpPr>
          <p:cNvPr id="10" name="右大括号 9"/>
          <p:cNvSpPr/>
          <p:nvPr/>
        </p:nvSpPr>
        <p:spPr>
          <a:xfrm>
            <a:off x="5726700" y="4888307"/>
            <a:ext cx="166099" cy="568459"/>
          </a:xfrm>
          <a:prstGeom prst="rightBrace">
            <a:avLst>
              <a:gd name="adj1" fmla="val 46123"/>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382822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语句书写 </a:t>
            </a:r>
            <a:r>
              <a:rPr lang="en-US" altLang="zh-CN" dirty="0"/>
              <a:t>—— </a:t>
            </a:r>
            <a:r>
              <a:rPr lang="zh-CN" altLang="en-US" dirty="0"/>
              <a:t>优化</a:t>
            </a:r>
          </a:p>
        </p:txBody>
      </p:sp>
      <p:sp>
        <p:nvSpPr>
          <p:cNvPr id="3" name="内容占位符 2"/>
          <p:cNvSpPr>
            <a:spLocks noGrp="1"/>
          </p:cNvSpPr>
          <p:nvPr>
            <p:ph idx="1"/>
          </p:nvPr>
        </p:nvSpPr>
        <p:spPr/>
        <p:txBody>
          <a:bodyPr/>
          <a:lstStyle/>
          <a:p>
            <a:r>
              <a:rPr lang="zh-CN" altLang="en-US" dirty="0"/>
              <a:t>指标</a:t>
            </a:r>
          </a:p>
          <a:p>
            <a:pPr lvl="1"/>
            <a:r>
              <a:rPr lang="zh-CN" altLang="en-US" dirty="0">
                <a:solidFill>
                  <a:srgbClr val="FF0000"/>
                </a:solidFill>
              </a:rPr>
              <a:t>健壮性</a:t>
            </a:r>
            <a:r>
              <a:rPr lang="en-US" altLang="zh-CN" dirty="0" smtClean="0"/>
              <a:t>, </a:t>
            </a:r>
            <a:r>
              <a:rPr lang="zh-CN" altLang="en-US" dirty="0" smtClean="0">
                <a:solidFill>
                  <a:srgbClr val="FF0000"/>
                </a:solidFill>
              </a:rPr>
              <a:t>安全性</a:t>
            </a:r>
            <a:r>
              <a:rPr lang="en-US" altLang="zh-CN" dirty="0" smtClean="0"/>
              <a:t>, </a:t>
            </a:r>
            <a:r>
              <a:rPr lang="zh-CN" altLang="en-US" dirty="0" smtClean="0">
                <a:solidFill>
                  <a:srgbClr val="FF0000"/>
                </a:solidFill>
              </a:rPr>
              <a:t>易</a:t>
            </a:r>
            <a:r>
              <a:rPr lang="zh-CN" altLang="en-US" dirty="0">
                <a:solidFill>
                  <a:srgbClr val="FF0000"/>
                </a:solidFill>
              </a:rPr>
              <a:t>测性</a:t>
            </a:r>
            <a:r>
              <a:rPr lang="en-US" altLang="zh-CN" dirty="0" smtClean="0"/>
              <a:t>, </a:t>
            </a:r>
            <a:r>
              <a:rPr lang="zh-CN" altLang="en-US" dirty="0" smtClean="0">
                <a:solidFill>
                  <a:srgbClr val="FF0000"/>
                </a:solidFill>
              </a:rPr>
              <a:t>可维护性</a:t>
            </a:r>
            <a:r>
              <a:rPr lang="en-US" altLang="zh-CN" dirty="0"/>
              <a:t>, </a:t>
            </a:r>
            <a:r>
              <a:rPr lang="zh-CN" altLang="en-US" dirty="0">
                <a:solidFill>
                  <a:srgbClr val="FF0000"/>
                </a:solidFill>
              </a:rPr>
              <a:t>大小</a:t>
            </a:r>
            <a:r>
              <a:rPr lang="en-US" altLang="zh-CN" dirty="0"/>
              <a:t>, </a:t>
            </a:r>
            <a:r>
              <a:rPr lang="zh-CN" altLang="en-US" dirty="0">
                <a:solidFill>
                  <a:srgbClr val="FF0000"/>
                </a:solidFill>
              </a:rPr>
              <a:t>速度</a:t>
            </a:r>
            <a:r>
              <a:rPr lang="en-US" altLang="zh-CN" dirty="0"/>
              <a:t>, </a:t>
            </a:r>
            <a:r>
              <a:rPr lang="zh-CN" altLang="en-US" dirty="0">
                <a:solidFill>
                  <a:srgbClr val="FF0000"/>
                </a:solidFill>
              </a:rPr>
              <a:t>简单性</a:t>
            </a:r>
            <a:r>
              <a:rPr lang="en-US" altLang="zh-CN" dirty="0"/>
              <a:t>, </a:t>
            </a:r>
            <a:r>
              <a:rPr lang="zh-CN" altLang="en-US" dirty="0">
                <a:solidFill>
                  <a:srgbClr val="FF0000"/>
                </a:solidFill>
              </a:rPr>
              <a:t>可重用性</a:t>
            </a:r>
            <a:r>
              <a:rPr lang="en-US" altLang="zh-CN" dirty="0"/>
              <a:t>, </a:t>
            </a:r>
            <a:r>
              <a:rPr lang="zh-CN" altLang="en-US" dirty="0" smtClean="0"/>
              <a:t>以及</a:t>
            </a:r>
            <a:r>
              <a:rPr lang="zh-CN" altLang="en-US" dirty="0" smtClean="0">
                <a:solidFill>
                  <a:srgbClr val="FF0000"/>
                </a:solidFill>
              </a:rPr>
              <a:t>可移植性</a:t>
            </a:r>
            <a:r>
              <a:rPr lang="zh-CN" altLang="en-US" dirty="0" smtClean="0"/>
              <a:t>。</a:t>
            </a:r>
            <a:r>
              <a:rPr lang="en-US" altLang="zh-CN" dirty="0" smtClean="0"/>
              <a:t> </a:t>
            </a:r>
            <a:endParaRPr lang="en-US" altLang="zh-CN" dirty="0"/>
          </a:p>
          <a:p>
            <a:pPr lvl="1"/>
            <a:r>
              <a:rPr lang="zh-CN" altLang="en-US" dirty="0"/>
              <a:t>这也是对软件质量的</a:t>
            </a:r>
            <a:r>
              <a:rPr lang="zh-CN" altLang="en-US"/>
              <a:t>评价</a:t>
            </a:r>
            <a:r>
              <a:rPr lang="zh-CN" altLang="en-US" smtClean="0"/>
              <a:t>指标。</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506898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编程规范纲要</a:t>
            </a:r>
          </a:p>
        </p:txBody>
      </p:sp>
      <p:sp>
        <p:nvSpPr>
          <p:cNvPr id="3" name="内容占位符 2"/>
          <p:cNvSpPr>
            <a:spLocks noGrp="1"/>
          </p:cNvSpPr>
          <p:nvPr>
            <p:ph idx="1"/>
          </p:nvPr>
        </p:nvSpPr>
        <p:spPr>
          <a:xfrm>
            <a:off x="2667000" y="1457325"/>
            <a:ext cx="6015038" cy="4899026"/>
          </a:xfrm>
        </p:spPr>
        <p:txBody>
          <a:bodyPr/>
          <a:lstStyle/>
          <a:p>
            <a:r>
              <a:rPr lang="zh-CN" altLang="en-US" dirty="0"/>
              <a:t>编程规范概述</a:t>
            </a:r>
          </a:p>
          <a:p>
            <a:r>
              <a:rPr lang="zh-CN" altLang="en-US" dirty="0"/>
              <a:t>命名规范</a:t>
            </a:r>
          </a:p>
          <a:p>
            <a:r>
              <a:rPr lang="zh-CN" altLang="en-US" dirty="0"/>
              <a:t>编辑方法</a:t>
            </a:r>
          </a:p>
          <a:p>
            <a:r>
              <a:rPr lang="zh-CN" altLang="en-US" dirty="0"/>
              <a:t>语句书写</a:t>
            </a:r>
          </a:p>
          <a:p>
            <a:r>
              <a:rPr lang="zh-CN" altLang="en-US" dirty="0"/>
              <a:t>注释</a:t>
            </a:r>
          </a:p>
          <a:p>
            <a:r>
              <a:rPr lang="zh-CN" altLang="en-US" dirty="0"/>
              <a:t>文件组织</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AutoShape 6"/>
          <p:cNvSpPr>
            <a:spLocks noChangeArrowheads="1"/>
          </p:cNvSpPr>
          <p:nvPr/>
        </p:nvSpPr>
        <p:spPr bwMode="auto">
          <a:xfrm>
            <a:off x="2209800" y="3754121"/>
            <a:ext cx="533400" cy="304800"/>
          </a:xfrm>
          <a:prstGeom prst="rightArrow">
            <a:avLst>
              <a:gd name="adj1" fmla="val 50000"/>
              <a:gd name="adj2" fmla="val 43750"/>
            </a:avLst>
          </a:prstGeom>
          <a:solidFill>
            <a:srgbClr val="FFC000"/>
          </a:solidFill>
          <a:ln w="9525">
            <a:solidFill>
              <a:srgbClr val="FF0000"/>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3879370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注释</a:t>
            </a:r>
          </a:p>
        </p:txBody>
      </p:sp>
      <p:sp>
        <p:nvSpPr>
          <p:cNvPr id="3" name="内容占位符 2"/>
          <p:cNvSpPr>
            <a:spLocks noGrp="1"/>
          </p:cNvSpPr>
          <p:nvPr>
            <p:ph idx="1"/>
          </p:nvPr>
        </p:nvSpPr>
        <p:spPr>
          <a:xfrm>
            <a:off x="461963" y="1457325"/>
            <a:ext cx="8220075" cy="3226187"/>
          </a:xfrm>
        </p:spPr>
        <p:txBody>
          <a:bodyPr/>
          <a:lstStyle/>
          <a:p>
            <a:r>
              <a:rPr lang="zh-CN" altLang="en-US" dirty="0"/>
              <a:t>注释内容</a:t>
            </a:r>
            <a:r>
              <a:rPr lang="en-US" altLang="zh-CN" dirty="0" smtClean="0"/>
              <a:t>:</a:t>
            </a:r>
          </a:p>
          <a:p>
            <a:pPr lvl="1"/>
            <a:r>
              <a:rPr lang="zh-CN" altLang="en-US" dirty="0" smtClean="0"/>
              <a:t>一般</a:t>
            </a:r>
            <a:r>
              <a:rPr lang="zh-CN" altLang="en-US" dirty="0"/>
              <a:t>在总体介绍代码的功能，详细介绍约束条件，以及其它必要的</a:t>
            </a:r>
            <a:r>
              <a:rPr lang="zh-CN" altLang="en-US" dirty="0" smtClean="0"/>
              <a:t>信息。</a:t>
            </a:r>
            <a:endParaRPr lang="zh-CN" altLang="en-US" dirty="0"/>
          </a:p>
          <a:p>
            <a:pPr lvl="1"/>
            <a:r>
              <a:rPr lang="zh-CN" altLang="en-US" dirty="0"/>
              <a:t>但不要写语句在语法上的</a:t>
            </a:r>
            <a:r>
              <a:rPr lang="zh-CN" altLang="en-US" dirty="0" smtClean="0"/>
              <a:t>含义。</a:t>
            </a:r>
            <a:endParaRPr lang="zh-CN" altLang="en-US" dirty="0"/>
          </a:p>
          <a:p>
            <a:r>
              <a:rPr lang="zh-CN" altLang="en-US" dirty="0" smtClean="0"/>
              <a:t>示例</a:t>
            </a:r>
            <a:r>
              <a:rPr lang="en-US" altLang="zh-CN" dirty="0"/>
              <a:t>: </a:t>
            </a:r>
          </a:p>
          <a:p>
            <a:pPr marL="540000" indent="0">
              <a:buNone/>
            </a:pP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en-US" altLang="zh-CN" dirty="0" err="1">
                <a:solidFill>
                  <a:srgbClr val="008000"/>
                </a:solidFill>
                <a:latin typeface="新宋体" panose="02010609030101010101" pitchFamily="49" charset="-122"/>
                <a:ea typeface="新宋体" panose="02010609030101010101" pitchFamily="49" charset="-122"/>
              </a:rPr>
              <a:t>i</a:t>
            </a:r>
            <a:r>
              <a:rPr lang="en-US" altLang="zh-CN" dirty="0">
                <a:solidFill>
                  <a:srgbClr val="008000"/>
                </a:solidFill>
                <a:latin typeface="新宋体" panose="02010609030101010101" pitchFamily="49" charset="-122"/>
                <a:ea typeface="新宋体" panose="02010609030101010101" pitchFamily="49" charset="-122"/>
              </a:rPr>
              <a:t> is increased by 1.    // </a:t>
            </a:r>
            <a:r>
              <a:rPr lang="zh-CN" altLang="en-US" dirty="0">
                <a:solidFill>
                  <a:srgbClr val="008000"/>
                </a:solidFill>
                <a:latin typeface="新宋体" panose="02010609030101010101" pitchFamily="49" charset="-122"/>
                <a:ea typeface="新宋体" panose="02010609030101010101" pitchFamily="49" charset="-122"/>
              </a:rPr>
              <a:t>避免</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461963" y="5391960"/>
            <a:ext cx="8220075" cy="79696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400" dirty="0" smtClean="0">
                <a:ea typeface="楷体_GB2312" pitchFamily="49" charset="-122"/>
                <a:sym typeface="Wingdings" panose="05000000000000000000" pitchFamily="2" charset="2"/>
              </a:rPr>
              <a:t>可以借助</a:t>
            </a:r>
            <a:r>
              <a:rPr lang="en-US" altLang="zh-CN" sz="2400" dirty="0" err="1" smtClean="0">
                <a:ea typeface="楷体_GB2312" pitchFamily="49" charset="-122"/>
                <a:sym typeface="Wingdings" panose="05000000000000000000" pitchFamily="2" charset="2"/>
              </a:rPr>
              <a:t>Doxygen</a:t>
            </a:r>
            <a:r>
              <a:rPr lang="zh-CN" altLang="en-US" sz="2400" dirty="0" smtClean="0">
                <a:ea typeface="楷体_GB2312" pitchFamily="49" charset="-122"/>
                <a:sym typeface="Wingdings" panose="05000000000000000000" pitchFamily="2" charset="2"/>
              </a:rPr>
              <a:t>等软件工具通过</a:t>
            </a:r>
            <a:r>
              <a:rPr lang="zh-CN" altLang="en-US" sz="2400" dirty="0">
                <a:ea typeface="楷体_GB2312" pitchFamily="49" charset="-122"/>
                <a:sym typeface="Wingdings" panose="05000000000000000000" pitchFamily="2" charset="2"/>
              </a:rPr>
              <a:t>注释形成在线帮助文档</a:t>
            </a:r>
            <a:r>
              <a:rPr lang="zh-CN" altLang="en-US" sz="2400" dirty="0" smtClean="0">
                <a:ea typeface="楷体_GB2312" pitchFamily="49" charset="-122"/>
                <a:sym typeface="Wingdings" panose="05000000000000000000" pitchFamily="2" charset="2"/>
              </a:rPr>
              <a:t>。</a:t>
            </a:r>
            <a:endParaRPr lang="en-US" altLang="zh-CN" sz="24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4940532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编程规范纲要</a:t>
            </a:r>
          </a:p>
        </p:txBody>
      </p:sp>
      <p:sp>
        <p:nvSpPr>
          <p:cNvPr id="3" name="内容占位符 2"/>
          <p:cNvSpPr>
            <a:spLocks noGrp="1"/>
          </p:cNvSpPr>
          <p:nvPr>
            <p:ph idx="1"/>
          </p:nvPr>
        </p:nvSpPr>
        <p:spPr>
          <a:xfrm>
            <a:off x="2667000" y="1457325"/>
            <a:ext cx="6015038" cy="4899026"/>
          </a:xfrm>
        </p:spPr>
        <p:txBody>
          <a:bodyPr/>
          <a:lstStyle/>
          <a:p>
            <a:r>
              <a:rPr lang="zh-CN" altLang="en-US" dirty="0"/>
              <a:t>编程规范概述</a:t>
            </a:r>
          </a:p>
          <a:p>
            <a:r>
              <a:rPr lang="zh-CN" altLang="en-US" dirty="0"/>
              <a:t>命名规范</a:t>
            </a:r>
          </a:p>
          <a:p>
            <a:r>
              <a:rPr lang="zh-CN" altLang="en-US" dirty="0"/>
              <a:t>编辑方法</a:t>
            </a:r>
          </a:p>
          <a:p>
            <a:r>
              <a:rPr lang="zh-CN" altLang="en-US" dirty="0"/>
              <a:t>语句书写</a:t>
            </a:r>
          </a:p>
          <a:p>
            <a:r>
              <a:rPr lang="zh-CN" altLang="en-US" dirty="0"/>
              <a:t>注释</a:t>
            </a:r>
          </a:p>
          <a:p>
            <a:r>
              <a:rPr lang="zh-CN" altLang="en-US" dirty="0"/>
              <a:t>文件组织</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AutoShape 6"/>
          <p:cNvSpPr>
            <a:spLocks noChangeArrowheads="1"/>
          </p:cNvSpPr>
          <p:nvPr/>
        </p:nvSpPr>
        <p:spPr bwMode="auto">
          <a:xfrm>
            <a:off x="2209800" y="4311680"/>
            <a:ext cx="533400" cy="304800"/>
          </a:xfrm>
          <a:prstGeom prst="rightArrow">
            <a:avLst>
              <a:gd name="adj1" fmla="val 50000"/>
              <a:gd name="adj2" fmla="val 43750"/>
            </a:avLst>
          </a:prstGeom>
          <a:solidFill>
            <a:srgbClr val="FFC000"/>
          </a:solidFill>
          <a:ln w="9525">
            <a:solidFill>
              <a:srgbClr val="FF0000"/>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4637555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文件组织</a:t>
            </a:r>
          </a:p>
        </p:txBody>
      </p:sp>
      <p:sp>
        <p:nvSpPr>
          <p:cNvPr id="3" name="内容占位符 2"/>
          <p:cNvSpPr>
            <a:spLocks noGrp="1"/>
          </p:cNvSpPr>
          <p:nvPr>
            <p:ph idx="1"/>
          </p:nvPr>
        </p:nvSpPr>
        <p:spPr/>
        <p:txBody>
          <a:bodyPr/>
          <a:lstStyle/>
          <a:p>
            <a:r>
              <a:rPr lang="zh-CN" altLang="en-US" dirty="0"/>
              <a:t>源程序文件一般采用如下的组织顺序</a:t>
            </a:r>
            <a:r>
              <a:rPr lang="en-US" altLang="zh-CN" dirty="0"/>
              <a:t>:</a:t>
            </a:r>
          </a:p>
          <a:p>
            <a:pPr lvl="1"/>
            <a:r>
              <a:rPr lang="zh-CN" altLang="en-US" dirty="0"/>
              <a:t>最开始一般是</a:t>
            </a:r>
            <a:r>
              <a:rPr lang="zh-CN" altLang="en-US" dirty="0" smtClean="0"/>
              <a:t>注释。</a:t>
            </a:r>
            <a:endParaRPr lang="zh-CN" altLang="en-US" dirty="0"/>
          </a:p>
          <a:p>
            <a:pPr lvl="1"/>
            <a:r>
              <a:rPr lang="en-US" altLang="zh-CN" dirty="0"/>
              <a:t>include</a:t>
            </a:r>
            <a:r>
              <a:rPr lang="zh-CN" altLang="en-US" dirty="0"/>
              <a:t>、</a:t>
            </a:r>
            <a:r>
              <a:rPr lang="en-US" altLang="zh-CN" dirty="0"/>
              <a:t>using</a:t>
            </a:r>
            <a:r>
              <a:rPr lang="zh-CN" altLang="en-US" dirty="0"/>
              <a:t>和</a:t>
            </a:r>
            <a:r>
              <a:rPr lang="en-US" altLang="zh-CN" dirty="0"/>
              <a:t>namespace </a:t>
            </a:r>
            <a:r>
              <a:rPr lang="zh-CN" altLang="en-US" dirty="0" smtClean="0"/>
              <a:t>等</a:t>
            </a:r>
            <a:r>
              <a:rPr lang="zh-CN" altLang="en-US" dirty="0"/>
              <a:t>。</a:t>
            </a:r>
          </a:p>
          <a:p>
            <a:pPr lvl="1"/>
            <a:r>
              <a:rPr lang="zh-CN" altLang="en-US" dirty="0" smtClean="0"/>
              <a:t>类或</a:t>
            </a:r>
            <a:r>
              <a:rPr lang="zh-CN" altLang="en-US" dirty="0"/>
              <a:t>模板或函数的声明和定义</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4793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smtClean="0"/>
              <a:t>第</a:t>
            </a:r>
            <a:r>
              <a:rPr lang="en-US" altLang="zh-CN" sz="4000" dirty="0" smtClean="0"/>
              <a:t>14</a:t>
            </a:r>
            <a:r>
              <a:rPr lang="zh-CN" altLang="en-US" sz="4000" dirty="0"/>
              <a:t>讲   </a:t>
            </a:r>
            <a:r>
              <a:rPr lang="zh-CN" altLang="en-US" sz="4000" dirty="0" smtClean="0"/>
              <a:t>编程规范、内</a:t>
            </a:r>
            <a:r>
              <a:rPr lang="zh-CN" altLang="en-US" sz="4000" dirty="0"/>
              <a:t>联函数与共用体</a:t>
            </a:r>
            <a:endParaRPr lang="zh-CN" altLang="en-US" sz="4000"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a:t>
            </a:r>
            <a:r>
              <a:rPr lang="zh-CN" altLang="en-US" sz="5200" dirty="0" smtClean="0">
                <a:ea typeface="隶书" panose="02010509060101010101" pitchFamily="49" charset="-122"/>
              </a:rPr>
              <a:t>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a:t>
            </a:r>
            <a:r>
              <a:rPr lang="en-US" altLang="zh-CN" dirty="0" smtClean="0"/>
              <a:t>University</a:t>
            </a:r>
            <a:endParaRPr lang="en-US" altLang="zh-CN" dirty="0"/>
          </a:p>
        </p:txBody>
      </p:sp>
      <p:sp>
        <p:nvSpPr>
          <p:cNvPr id="5" name="日期占位符 4"/>
          <p:cNvSpPr>
            <a:spLocks noGrp="1"/>
          </p:cNvSpPr>
          <p:nvPr>
            <p:ph type="dt" sz="half" idx="10"/>
          </p:nvPr>
        </p:nvSpPr>
        <p:spPr/>
        <p:txBody>
          <a:bodyPr/>
          <a:lstStyle/>
          <a:p>
            <a:fld id="{70359388-81BB-4A74-B681-E7E20837CEC4}" type="datetime2">
              <a:rPr lang="zh-CN" altLang="en-US" smtClean="0"/>
              <a:t>2021年5月30日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灯片编号占位符 6"/>
          <p:cNvSpPr>
            <a:spLocks noGrp="1"/>
          </p:cNvSpPr>
          <p:nvPr>
            <p:ph type="sldNum" sz="quarter" idx="12"/>
          </p:nvPr>
        </p:nvSpPr>
        <p:spPr/>
        <p:txBody>
          <a:bodyPr/>
          <a:lstStyle/>
          <a:p>
            <a:fld id="{AB393D56-620A-4FA6-AFE0-8A286AD08B3F}" type="slidenum">
              <a:rPr lang="zh-CN" altLang="en-US" smtClean="0"/>
              <a:t>5</a:t>
            </a:fld>
            <a:endParaRPr lang="zh-CN" altLang="en-US"/>
          </a:p>
        </p:txBody>
      </p:sp>
    </p:spTree>
    <p:extLst>
      <p:ext uri="{BB962C8B-B14F-4D97-AF65-F5344CB8AC3E}">
        <p14:creationId xmlns:p14="http://schemas.microsoft.com/office/powerpoint/2010/main" val="18349639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文件头部的注释</a:t>
            </a:r>
          </a:p>
        </p:txBody>
      </p:sp>
      <p:sp>
        <p:nvSpPr>
          <p:cNvPr id="3" name="内容占位符 2"/>
          <p:cNvSpPr>
            <a:spLocks noGrp="1"/>
          </p:cNvSpPr>
          <p:nvPr>
            <p:ph idx="1"/>
          </p:nvPr>
        </p:nvSpPr>
        <p:spPr/>
        <p:txBody>
          <a:bodyPr>
            <a:normAutofit/>
          </a:bodyPr>
          <a:lstStyle/>
          <a:p>
            <a:r>
              <a:rPr lang="zh-CN" altLang="en-US" dirty="0"/>
              <a:t>源程序</a:t>
            </a:r>
            <a:r>
              <a:rPr lang="zh-CN" altLang="en-US" dirty="0" smtClean="0"/>
              <a:t>文件头部</a:t>
            </a:r>
            <a:r>
              <a:rPr lang="zh-CN" altLang="en-US" dirty="0"/>
              <a:t>的注释一般包含如下的内容</a:t>
            </a:r>
            <a:r>
              <a:rPr lang="en-US" altLang="zh-CN" dirty="0"/>
              <a:t>: </a:t>
            </a:r>
            <a:r>
              <a:rPr lang="zh-CN" altLang="en-US" dirty="0"/>
              <a:t>类</a:t>
            </a:r>
            <a:r>
              <a:rPr lang="en-US" altLang="zh-CN" dirty="0" smtClean="0"/>
              <a:t>(</a:t>
            </a:r>
            <a:r>
              <a:rPr lang="zh-CN" altLang="en-US" dirty="0" smtClean="0"/>
              <a:t>或模板</a:t>
            </a:r>
            <a:r>
              <a:rPr lang="en-US" altLang="zh-CN" dirty="0" smtClean="0"/>
              <a:t>)</a:t>
            </a:r>
            <a:r>
              <a:rPr lang="zh-CN" altLang="en-US" dirty="0" smtClean="0"/>
              <a:t>名称列表</a:t>
            </a:r>
            <a:r>
              <a:rPr lang="zh-CN" altLang="en-US" dirty="0"/>
              <a:t>、作者、版本信息、日期、版权、文件本身的描述等</a:t>
            </a:r>
            <a:r>
              <a:rPr lang="en-US" altLang="zh-CN" dirty="0" smtClean="0"/>
              <a:t>:</a:t>
            </a:r>
          </a:p>
          <a:p>
            <a:pPr marL="540000" indent="0">
              <a:lnSpc>
                <a:spcPts val="2000"/>
              </a:lnSpc>
              <a:spcBef>
                <a:spcPts val="0"/>
              </a:spcBef>
              <a:buNone/>
            </a:pP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 </a:t>
            </a:r>
            <a:r>
              <a:rPr lang="zh-CN" altLang="en-US" sz="1800" dirty="0">
                <a:solidFill>
                  <a:srgbClr val="008000"/>
                </a:solidFill>
                <a:latin typeface="新宋体" panose="02010609030101010101" pitchFamily="49" charset="-122"/>
                <a:ea typeface="新宋体" panose="02010609030101010101" pitchFamily="49" charset="-122"/>
              </a:rPr>
              <a:t>文件名</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 </a:t>
            </a:r>
            <a:r>
              <a:rPr lang="zh-CN" altLang="en-US" sz="1800" dirty="0">
                <a:solidFill>
                  <a:srgbClr val="008000"/>
                </a:solidFill>
                <a:latin typeface="新宋体" panose="02010609030101010101" pitchFamily="49" charset="-122"/>
                <a:ea typeface="新宋体" panose="02010609030101010101" pitchFamily="49" charset="-122"/>
              </a:rPr>
              <a:t>文件中所包含的类或接口等的名称列表</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 </a:t>
            </a:r>
            <a:r>
              <a:rPr lang="zh-CN" altLang="en-US" sz="1800" dirty="0">
                <a:solidFill>
                  <a:srgbClr val="008000"/>
                </a:solidFill>
                <a:latin typeface="新宋体" panose="02010609030101010101" pitchFamily="49" charset="-122"/>
                <a:ea typeface="新宋体" panose="02010609030101010101" pitchFamily="49" charset="-122"/>
              </a:rPr>
              <a:t>文件本身内容的描述或其他说明。</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 </a:t>
            </a:r>
            <a:r>
              <a:rPr lang="zh-CN" altLang="en-US" sz="1800" dirty="0">
                <a:solidFill>
                  <a:srgbClr val="008000"/>
                </a:solidFill>
                <a:latin typeface="新宋体" panose="02010609030101010101" pitchFamily="49" charset="-122"/>
                <a:ea typeface="新宋体" panose="02010609030101010101" pitchFamily="49" charset="-122"/>
              </a:rPr>
              <a:t>作者</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 </a:t>
            </a:r>
            <a:r>
              <a:rPr lang="zh-CN" altLang="en-US" sz="1800" dirty="0">
                <a:solidFill>
                  <a:srgbClr val="008000"/>
                </a:solidFill>
                <a:latin typeface="新宋体" panose="02010609030101010101" pitchFamily="49" charset="-122"/>
                <a:ea typeface="新宋体" panose="02010609030101010101" pitchFamily="49" charset="-122"/>
              </a:rPr>
              <a:t>版本信息</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日期</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 </a:t>
            </a:r>
            <a:r>
              <a:rPr lang="zh-CN" altLang="en-US" sz="1800" dirty="0">
                <a:solidFill>
                  <a:srgbClr val="008000"/>
                </a:solidFill>
                <a:latin typeface="新宋体" panose="02010609030101010101" pitchFamily="49" charset="-122"/>
                <a:ea typeface="新宋体" panose="02010609030101010101" pitchFamily="49" charset="-122"/>
              </a:rPr>
              <a:t>版权信息</a:t>
            </a:r>
            <a:endParaRPr lang="zh-CN" altLang="en-US" sz="1800" dirty="0">
              <a:solidFill>
                <a:srgbClr val="000000"/>
              </a:solidFill>
              <a:latin typeface="新宋体" panose="02010609030101010101" pitchFamily="49" charset="-122"/>
              <a:ea typeface="新宋体" panose="02010609030101010101" pitchFamily="49" charset="-122"/>
            </a:endParaRPr>
          </a:p>
          <a:p>
            <a:pPr marL="540000" indent="0">
              <a:lnSpc>
                <a:spcPts val="2000"/>
              </a:lnSpc>
              <a:spcBef>
                <a:spcPts val="0"/>
              </a:spcBef>
              <a:buNone/>
            </a:pPr>
            <a:r>
              <a:rPr lang="zh-CN" altLang="en-US" sz="1800" dirty="0" smtClean="0">
                <a:solidFill>
                  <a:srgbClr val="008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610615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类或模板的</a:t>
            </a:r>
            <a:r>
              <a:rPr lang="zh-CN" altLang="en-US" dirty="0"/>
              <a:t>定义</a:t>
            </a:r>
          </a:p>
        </p:txBody>
      </p:sp>
      <p:sp>
        <p:nvSpPr>
          <p:cNvPr id="3" name="内容占位符 2"/>
          <p:cNvSpPr>
            <a:spLocks noGrp="1"/>
          </p:cNvSpPr>
          <p:nvPr>
            <p:ph idx="1"/>
          </p:nvPr>
        </p:nvSpPr>
        <p:spPr/>
        <p:txBody>
          <a:bodyPr>
            <a:normAutofit/>
          </a:bodyPr>
          <a:lstStyle/>
          <a:p>
            <a:r>
              <a:rPr lang="en-US" altLang="zh-CN" dirty="0"/>
              <a:t>1. </a:t>
            </a:r>
            <a:r>
              <a:rPr lang="zh-CN" altLang="en-US" dirty="0"/>
              <a:t>类或模板的整体注释 </a:t>
            </a:r>
            <a:r>
              <a:rPr lang="en-US" altLang="zh-CN" dirty="0"/>
              <a:t>(</a:t>
            </a:r>
            <a:r>
              <a:rPr lang="en-US" altLang="zh-CN" dirty="0">
                <a:solidFill>
                  <a:srgbClr val="008000"/>
                </a:solidFill>
                <a:latin typeface="新宋体" panose="02010609030101010101" pitchFamily="49" charset="-122"/>
                <a:ea typeface="新宋体" panose="02010609030101010101" pitchFamily="49" charset="-122"/>
              </a:rPr>
              <a:t>/*...*/</a:t>
            </a:r>
            <a:r>
              <a:rPr lang="en-US" altLang="zh-CN" dirty="0"/>
              <a:t>)</a:t>
            </a:r>
          </a:p>
          <a:p>
            <a:r>
              <a:rPr lang="en-US" altLang="zh-CN" dirty="0"/>
              <a:t>2. </a:t>
            </a:r>
            <a:r>
              <a:rPr lang="zh-CN" altLang="en-US" dirty="0"/>
              <a:t>静态成员变量 </a:t>
            </a:r>
          </a:p>
          <a:p>
            <a:pPr lvl="1"/>
            <a:r>
              <a:rPr lang="zh-CN" altLang="en-US" dirty="0"/>
              <a:t>顺序</a:t>
            </a:r>
            <a:r>
              <a:rPr lang="en-US" altLang="zh-CN" dirty="0"/>
              <a:t>: </a:t>
            </a:r>
            <a:r>
              <a:rPr lang="en-US" altLang="zh-CN" dirty="0">
                <a:solidFill>
                  <a:srgbClr val="0000FF"/>
                </a:solidFill>
              </a:rPr>
              <a:t>public</a:t>
            </a:r>
            <a:r>
              <a:rPr lang="zh-CN" altLang="en-US" dirty="0"/>
              <a:t>、</a:t>
            </a:r>
            <a:r>
              <a:rPr lang="en-US" altLang="zh-CN" dirty="0">
                <a:solidFill>
                  <a:srgbClr val="0000FF"/>
                </a:solidFill>
              </a:rPr>
              <a:t>protected</a:t>
            </a:r>
            <a:r>
              <a:rPr lang="zh-CN" altLang="en-US" dirty="0"/>
              <a:t>、</a:t>
            </a:r>
            <a:r>
              <a:rPr lang="en-US" altLang="zh-CN" dirty="0">
                <a:solidFill>
                  <a:srgbClr val="0000FF"/>
                </a:solidFill>
              </a:rPr>
              <a:t>private</a:t>
            </a:r>
            <a:r>
              <a:rPr lang="zh-CN" altLang="en-US" dirty="0"/>
              <a:t>。</a:t>
            </a:r>
          </a:p>
          <a:p>
            <a:r>
              <a:rPr lang="en-US" altLang="zh-CN" dirty="0"/>
              <a:t>3. </a:t>
            </a:r>
            <a:r>
              <a:rPr lang="zh-CN" altLang="en-US" dirty="0"/>
              <a:t>其它成员变量</a:t>
            </a:r>
          </a:p>
          <a:p>
            <a:pPr lvl="1"/>
            <a:r>
              <a:rPr lang="zh-CN" altLang="en-US" dirty="0"/>
              <a:t>顺序</a:t>
            </a:r>
            <a:r>
              <a:rPr lang="en-US" altLang="zh-CN" dirty="0"/>
              <a:t>: </a:t>
            </a:r>
            <a:r>
              <a:rPr lang="en-US" altLang="zh-CN" dirty="0">
                <a:solidFill>
                  <a:srgbClr val="0000FF"/>
                </a:solidFill>
              </a:rPr>
              <a:t>public</a:t>
            </a:r>
            <a:r>
              <a:rPr lang="zh-CN" altLang="en-US" dirty="0"/>
              <a:t>、</a:t>
            </a:r>
            <a:r>
              <a:rPr lang="en-US" altLang="zh-CN" dirty="0">
                <a:solidFill>
                  <a:srgbClr val="0000FF"/>
                </a:solidFill>
              </a:rPr>
              <a:t>protected</a:t>
            </a:r>
            <a:r>
              <a:rPr lang="zh-CN" altLang="en-US" dirty="0"/>
              <a:t>、</a:t>
            </a:r>
            <a:r>
              <a:rPr lang="en-US" altLang="zh-CN" dirty="0">
                <a:solidFill>
                  <a:srgbClr val="0000FF"/>
                </a:solidFill>
              </a:rPr>
              <a:t>private</a:t>
            </a:r>
            <a:r>
              <a:rPr lang="zh-CN" altLang="en-US" dirty="0"/>
              <a:t>。 </a:t>
            </a:r>
            <a:endParaRPr lang="en-US" altLang="zh-CN" dirty="0"/>
          </a:p>
          <a:p>
            <a:r>
              <a:rPr lang="en-US" altLang="zh-CN" dirty="0"/>
              <a:t>4. </a:t>
            </a:r>
            <a:r>
              <a:rPr lang="zh-CN" altLang="en-US" dirty="0"/>
              <a:t>构造函数</a:t>
            </a:r>
            <a:endParaRPr lang="en-US" altLang="zh-CN" dirty="0"/>
          </a:p>
          <a:p>
            <a:r>
              <a:rPr lang="en-US" altLang="zh-CN" dirty="0"/>
              <a:t>5. </a:t>
            </a:r>
            <a:r>
              <a:rPr lang="zh-CN" altLang="en-US" dirty="0"/>
              <a:t>析构函数</a:t>
            </a:r>
          </a:p>
          <a:p>
            <a:r>
              <a:rPr lang="en-US" altLang="zh-CN" dirty="0"/>
              <a:t>6. </a:t>
            </a:r>
            <a:r>
              <a:rPr lang="zh-CN" altLang="en-US" dirty="0"/>
              <a:t>其它函数</a:t>
            </a:r>
            <a:endParaRPr lang="en-US" altLang="zh-CN" dirty="0"/>
          </a:p>
          <a:p>
            <a:pPr lvl="1"/>
            <a:r>
              <a:rPr lang="zh-CN" altLang="en-US" dirty="0"/>
              <a:t>顺序</a:t>
            </a:r>
            <a:r>
              <a:rPr lang="en-US" altLang="zh-CN" dirty="0"/>
              <a:t>: </a:t>
            </a:r>
            <a:r>
              <a:rPr lang="en-US" altLang="zh-CN" dirty="0">
                <a:solidFill>
                  <a:srgbClr val="0000FF"/>
                </a:solidFill>
              </a:rPr>
              <a:t>public</a:t>
            </a:r>
            <a:r>
              <a:rPr lang="zh-CN" altLang="en-US" dirty="0"/>
              <a:t>、</a:t>
            </a:r>
            <a:r>
              <a:rPr lang="en-US" altLang="zh-CN" dirty="0">
                <a:solidFill>
                  <a:srgbClr val="0000FF"/>
                </a:solidFill>
              </a:rPr>
              <a:t>protected</a:t>
            </a:r>
            <a:r>
              <a:rPr lang="zh-CN" altLang="en-US" dirty="0"/>
              <a:t>、</a:t>
            </a:r>
            <a:r>
              <a:rPr lang="en-US" altLang="zh-CN" dirty="0">
                <a:solidFill>
                  <a:srgbClr val="0000FF"/>
                </a:solidFill>
              </a:rPr>
              <a:t>private</a:t>
            </a:r>
            <a:r>
              <a:rPr lang="zh-CN" altLang="en-US"/>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6052171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p:txBody>
          <a:bodyPr/>
          <a:lstStyle/>
          <a:p>
            <a:r>
              <a:rPr lang="zh-CN" altLang="en-US" dirty="0" smtClean="0"/>
              <a:t>每个函数的实现前面一般有该函数的注释。</a:t>
            </a:r>
            <a:endParaRPr lang="zh-CN" altLang="en-US" dirty="0"/>
          </a:p>
          <a:p>
            <a:r>
              <a:rPr lang="zh-CN" altLang="en-US" dirty="0"/>
              <a:t>示例 </a:t>
            </a:r>
          </a:p>
          <a:p>
            <a:pPr marL="540000" indent="0">
              <a:buNone/>
            </a:pPr>
            <a:r>
              <a:rPr lang="en-US" altLang="zh-CN" sz="2400" dirty="0">
                <a:solidFill>
                  <a:srgbClr val="008000"/>
                </a:solidFill>
                <a:latin typeface="新宋体" panose="02010609030101010101" pitchFamily="49" charset="-122"/>
                <a:ea typeface="新宋体" panose="02010609030101010101" pitchFamily="49" charset="-122"/>
              </a:rPr>
              <a:t>/**</a:t>
            </a:r>
            <a:endParaRPr lang="zh-CN" altLang="en-US" sz="2400" dirty="0">
              <a:solidFill>
                <a:srgbClr val="000000"/>
              </a:solidFill>
              <a:latin typeface="新宋体" panose="02010609030101010101" pitchFamily="49" charset="-122"/>
              <a:ea typeface="新宋体" panose="02010609030101010101" pitchFamily="49" charset="-122"/>
            </a:endParaRPr>
          </a:p>
          <a:p>
            <a:pPr marL="540000" indent="0">
              <a:buNone/>
            </a:pPr>
            <a:r>
              <a:rPr lang="zh-CN" altLang="en-US" sz="2400" dirty="0">
                <a:solidFill>
                  <a:srgbClr val="008000"/>
                </a:solidFill>
                <a:latin typeface="新宋体" panose="02010609030101010101" pitchFamily="49" charset="-122"/>
                <a:ea typeface="新宋体" panose="02010609030101010101" pitchFamily="49" charset="-122"/>
              </a:rPr>
              <a:t> * 函数整体说明，例如功能，约束，依赖关系等</a:t>
            </a:r>
            <a:endParaRPr lang="zh-CN" altLang="en-US" sz="2400" dirty="0">
              <a:solidFill>
                <a:srgbClr val="000000"/>
              </a:solidFill>
              <a:latin typeface="新宋体" panose="02010609030101010101" pitchFamily="49" charset="-122"/>
              <a:ea typeface="新宋体" panose="02010609030101010101" pitchFamily="49" charset="-122"/>
            </a:endParaRPr>
          </a:p>
          <a:p>
            <a:pPr marL="540000" indent="0">
              <a:buNone/>
            </a:pPr>
            <a:r>
              <a:rPr lang="zh-CN" altLang="en-US" sz="2400" dirty="0">
                <a:solidFill>
                  <a:srgbClr val="008000"/>
                </a:solidFill>
                <a:latin typeface="新宋体" panose="02010609030101010101" pitchFamily="49" charset="-122"/>
                <a:ea typeface="新宋体" panose="02010609030101010101" pitchFamily="49" charset="-122"/>
              </a:rPr>
              <a:t> * 参数及返回值说明</a:t>
            </a:r>
            <a:endParaRPr lang="zh-CN" altLang="en-US" sz="2400" dirty="0">
              <a:solidFill>
                <a:srgbClr val="000000"/>
              </a:solidFill>
              <a:latin typeface="新宋体" panose="02010609030101010101" pitchFamily="49" charset="-122"/>
              <a:ea typeface="新宋体" panose="02010609030101010101" pitchFamily="49" charset="-122"/>
            </a:endParaRPr>
          </a:p>
          <a:p>
            <a:pPr marL="540000" indent="0">
              <a:buNone/>
            </a:pPr>
            <a:r>
              <a:rPr lang="zh-CN" altLang="en-US" sz="2400" dirty="0">
                <a:solidFill>
                  <a:srgbClr val="008000"/>
                </a:solidFill>
                <a:latin typeface="新宋体" panose="02010609030101010101" pitchFamily="49" charset="-122"/>
                <a:ea typeface="新宋体" panose="02010609030101010101" pitchFamily="49" charset="-122"/>
              </a:rPr>
              <a:t> * 作者</a:t>
            </a:r>
            <a:r>
              <a:rPr lang="en-US" altLang="zh-CN" sz="2400" dirty="0">
                <a:solidFill>
                  <a:srgbClr val="008000"/>
                </a:solidFill>
                <a:latin typeface="新宋体" panose="02010609030101010101" pitchFamily="49" charset="-122"/>
                <a:ea typeface="新宋体" panose="02010609030101010101" pitchFamily="49" charset="-122"/>
              </a:rPr>
              <a:t>, </a:t>
            </a:r>
            <a:r>
              <a:rPr lang="zh-CN" altLang="en-US" sz="2400" dirty="0">
                <a:solidFill>
                  <a:srgbClr val="008000"/>
                </a:solidFill>
                <a:latin typeface="新宋体" panose="02010609030101010101" pitchFamily="49" charset="-122"/>
                <a:ea typeface="新宋体" panose="02010609030101010101" pitchFamily="49" charset="-122"/>
              </a:rPr>
              <a:t>日期</a:t>
            </a:r>
            <a:endParaRPr lang="zh-CN" altLang="en-US" sz="2400" dirty="0">
              <a:solidFill>
                <a:srgbClr val="000000"/>
              </a:solidFill>
              <a:latin typeface="新宋体" panose="02010609030101010101" pitchFamily="49" charset="-122"/>
              <a:ea typeface="新宋体" panose="02010609030101010101" pitchFamily="49" charset="-122"/>
            </a:endParaRPr>
          </a:p>
          <a:p>
            <a:pPr marL="540000" indent="0">
              <a:buNone/>
            </a:pPr>
            <a:r>
              <a:rPr lang="zh-CN" altLang="en-US" sz="2400" dirty="0">
                <a:solidFill>
                  <a:srgbClr val="008000"/>
                </a:solidFill>
                <a:latin typeface="新宋体" panose="02010609030101010101" pitchFamily="49" charset="-122"/>
                <a:ea typeface="新宋体" panose="02010609030101010101" pitchFamily="49" charset="-122"/>
              </a:rPr>
              <a:t> *</a:t>
            </a:r>
            <a:r>
              <a:rPr lang="en-US" altLang="zh-CN" sz="2400" dirty="0" smtClean="0">
                <a:solidFill>
                  <a:srgbClr val="008000"/>
                </a:solidFill>
                <a:latin typeface="新宋体" panose="02010609030101010101" pitchFamily="49" charset="-122"/>
                <a:ea typeface="新宋体" panose="02010609030101010101" pitchFamily="49" charset="-122"/>
              </a:rPr>
              <a:t>/</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399890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编程规范</a:t>
            </a:r>
          </a:p>
          <a:p>
            <a:r>
              <a:rPr lang="zh-CN" altLang="en-US" dirty="0"/>
              <a:t>内联函数</a:t>
            </a:r>
          </a:p>
          <a:p>
            <a:r>
              <a:rPr lang="zh-CN" altLang="en-US" dirty="0"/>
              <a:t>共用体</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2175"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092593"/>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2716291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r>
              <a:rPr lang="en-US" altLang="zh-CN" dirty="0"/>
              <a:t>(</a:t>
            </a:r>
            <a:r>
              <a:rPr lang="en-US" altLang="zh-CN" dirty="0">
                <a:solidFill>
                  <a:srgbClr val="0000FF"/>
                </a:solidFill>
              </a:rPr>
              <a:t>inline</a:t>
            </a:r>
            <a:r>
              <a:rPr lang="en-US" altLang="zh-CN" dirty="0"/>
              <a:t> function)</a:t>
            </a:r>
            <a:endParaRPr lang="zh-CN" altLang="en-US" dirty="0"/>
          </a:p>
        </p:txBody>
      </p:sp>
      <p:sp>
        <p:nvSpPr>
          <p:cNvPr id="3" name="内容占位符 2"/>
          <p:cNvSpPr>
            <a:spLocks noGrp="1"/>
          </p:cNvSpPr>
          <p:nvPr>
            <p:ph idx="1"/>
          </p:nvPr>
        </p:nvSpPr>
        <p:spPr/>
        <p:txBody>
          <a:bodyPr/>
          <a:lstStyle/>
          <a:p>
            <a:r>
              <a:rPr lang="zh-CN" altLang="en-US" dirty="0"/>
              <a:t>如果成员函数</a:t>
            </a:r>
            <a:r>
              <a:rPr lang="en-US" altLang="zh-CN" dirty="0"/>
              <a:t>/</a:t>
            </a:r>
            <a:r>
              <a:rPr lang="zh-CN" altLang="en-US" dirty="0"/>
              <a:t>全局函数的定义体比较短小，并且频繁被调用，则考虑定义为内联函数。</a:t>
            </a:r>
          </a:p>
          <a:p>
            <a:r>
              <a:rPr lang="zh-CN" altLang="en-US" dirty="0"/>
              <a:t>以内联函数形式定义的函数，在程序执行时不一定会按内联函数的方式执行。</a:t>
            </a:r>
          </a:p>
          <a:p>
            <a:r>
              <a:rPr lang="zh-CN" altLang="en-US" dirty="0"/>
              <a:t>隐式内联函数</a:t>
            </a:r>
          </a:p>
          <a:p>
            <a:pPr lvl="1"/>
            <a:r>
              <a:rPr lang="zh-CN" altLang="en-US" dirty="0"/>
              <a:t>直接在类定义体内定义</a:t>
            </a:r>
            <a:r>
              <a:rPr lang="zh-CN" altLang="en-US" dirty="0" smtClean="0"/>
              <a:t>函数。</a:t>
            </a:r>
            <a:endParaRPr lang="zh-CN" altLang="en-US" dirty="0"/>
          </a:p>
          <a:p>
            <a:pPr lvl="1"/>
            <a:r>
              <a:rPr lang="zh-CN" altLang="en-US" dirty="0"/>
              <a:t>没有使用关键字</a:t>
            </a:r>
            <a:r>
              <a:rPr lang="en-US" altLang="zh-CN" dirty="0" smtClean="0">
                <a:solidFill>
                  <a:srgbClr val="0000FF"/>
                </a:solidFill>
              </a:rPr>
              <a:t>inline</a:t>
            </a:r>
            <a:r>
              <a:rPr lang="zh-CN" altLang="en-US" dirty="0" smtClean="0"/>
              <a:t>。</a:t>
            </a:r>
            <a:endParaRPr lang="en-US" altLang="zh-CN" dirty="0"/>
          </a:p>
          <a:p>
            <a:r>
              <a:rPr lang="zh-CN" altLang="en-US" dirty="0"/>
              <a:t>显式内联函数</a:t>
            </a:r>
          </a:p>
          <a:p>
            <a:pPr lvl="1"/>
            <a:r>
              <a:rPr lang="zh-CN" altLang="en-US" dirty="0"/>
              <a:t>在函数返回值类型前加上关键字</a:t>
            </a:r>
            <a:r>
              <a:rPr lang="en-US" altLang="zh-CN" dirty="0" smtClean="0">
                <a:solidFill>
                  <a:srgbClr val="0000FF"/>
                </a:solidFill>
              </a:rPr>
              <a:t>inline</a:t>
            </a:r>
            <a:r>
              <a:rPr lang="zh-CN" altLang="en-US" dirty="0" smtClean="0"/>
              <a:t>。</a:t>
            </a:r>
            <a:endParaRPr lang="en-US" altLang="zh-CN" dirty="0"/>
          </a:p>
          <a:p>
            <a:pPr algn="just"/>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6440205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r>
              <a:rPr lang="en-US" altLang="zh-CN" dirty="0"/>
              <a:t>(</a:t>
            </a:r>
            <a:r>
              <a:rPr lang="en-US" altLang="zh-CN" dirty="0">
                <a:solidFill>
                  <a:srgbClr val="0000FF"/>
                </a:solidFill>
              </a:rPr>
              <a:t>inline</a:t>
            </a:r>
            <a:r>
              <a:rPr lang="en-US" altLang="zh-CN" dirty="0"/>
              <a:t> function)</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编译</a:t>
            </a:r>
            <a:r>
              <a:rPr lang="en-US" altLang="zh-CN" dirty="0"/>
              <a:t>: </a:t>
            </a:r>
            <a:r>
              <a:rPr lang="zh-CN" altLang="en-US" dirty="0"/>
              <a:t>内联函数从</a:t>
            </a:r>
            <a:r>
              <a:rPr lang="zh-CN" altLang="en-US"/>
              <a:t>源代码层次上看</a:t>
            </a:r>
            <a:r>
              <a:rPr lang="zh-CN" altLang="en-US" dirty="0"/>
              <a:t>，有函数的结构。</a:t>
            </a:r>
          </a:p>
          <a:p>
            <a:r>
              <a:rPr lang="zh-CN" altLang="en-US" dirty="0">
                <a:solidFill>
                  <a:srgbClr val="0000FF"/>
                </a:solidFill>
              </a:rPr>
              <a:t>运行</a:t>
            </a:r>
            <a:r>
              <a:rPr lang="en-US" altLang="zh-CN" dirty="0"/>
              <a:t>: </a:t>
            </a:r>
            <a:r>
              <a:rPr lang="zh-CN" altLang="en-US" dirty="0"/>
              <a:t>而在编译后，却不具备函数的性质。函数代码在被调用处直接展开，而且不采取调用的方式。内联扩展是用来消除函数调用时的时间开销。它通常用于频繁执行的函数。</a:t>
            </a:r>
          </a:p>
          <a:p>
            <a:r>
              <a:rPr lang="zh-CN" altLang="en-US" dirty="0">
                <a:solidFill>
                  <a:srgbClr val="0000FF"/>
                </a:solidFill>
              </a:rPr>
              <a:t>动机</a:t>
            </a:r>
            <a:r>
              <a:rPr lang="en-US" altLang="zh-CN" dirty="0"/>
              <a:t>: </a:t>
            </a:r>
            <a:r>
              <a:rPr lang="zh-CN" altLang="en-US" dirty="0" smtClean="0"/>
              <a:t>申请成为内</a:t>
            </a:r>
            <a:r>
              <a:rPr lang="zh-CN" altLang="en-US" dirty="0"/>
              <a:t>联函数的函数表明该函数希望被调用尽可能快。</a:t>
            </a:r>
          </a:p>
          <a:p>
            <a:r>
              <a:rPr lang="zh-CN" altLang="en-US" dirty="0">
                <a:solidFill>
                  <a:srgbClr val="0000FF"/>
                </a:solidFill>
              </a:rPr>
              <a:t>现实</a:t>
            </a:r>
            <a:r>
              <a:rPr lang="en-US" altLang="zh-CN" dirty="0"/>
              <a:t>: </a:t>
            </a:r>
            <a:r>
              <a:rPr lang="zh-CN" altLang="en-US" dirty="0"/>
              <a:t>编译器最终决定是否被内联</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2521836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内联函数的执行效率</a:t>
            </a:r>
          </a:p>
        </p:txBody>
      </p:sp>
      <p:sp>
        <p:nvSpPr>
          <p:cNvPr id="3" name="内容占位符 2"/>
          <p:cNvSpPr>
            <a:spLocks noGrp="1"/>
          </p:cNvSpPr>
          <p:nvPr>
            <p:ph idx="1"/>
          </p:nvPr>
        </p:nvSpPr>
        <p:spPr/>
        <p:txBody>
          <a:bodyPr/>
          <a:lstStyle/>
          <a:p>
            <a:r>
              <a:rPr lang="zh-CN" altLang="en-US" dirty="0"/>
              <a:t>优点</a:t>
            </a:r>
            <a:r>
              <a:rPr lang="en-US" altLang="zh-CN" dirty="0"/>
              <a:t>: </a:t>
            </a:r>
            <a:endParaRPr lang="en-US" altLang="zh-CN" dirty="0" smtClean="0"/>
          </a:p>
          <a:p>
            <a:pPr lvl="1"/>
            <a:r>
              <a:rPr lang="zh-CN" altLang="en-US" dirty="0" smtClean="0"/>
              <a:t>节约</a:t>
            </a:r>
            <a:r>
              <a:rPr lang="zh-CN" altLang="en-US" dirty="0"/>
              <a:t>函数调用时建立栈内存环境以及进行参数传递的时间</a:t>
            </a:r>
            <a:r>
              <a:rPr lang="zh-CN" altLang="en-US" dirty="0" smtClean="0"/>
              <a:t>开销。</a:t>
            </a:r>
            <a:endParaRPr lang="zh-CN" altLang="en-US" dirty="0"/>
          </a:p>
          <a:p>
            <a:r>
              <a:rPr lang="zh-CN" altLang="en-US" dirty="0"/>
              <a:t>缺点</a:t>
            </a:r>
            <a:r>
              <a:rPr lang="en-US" altLang="zh-CN" dirty="0"/>
              <a:t>: </a:t>
            </a:r>
            <a:endParaRPr lang="en-US" altLang="zh-CN" dirty="0" smtClean="0"/>
          </a:p>
          <a:p>
            <a:pPr lvl="1"/>
            <a:r>
              <a:rPr lang="zh-CN" altLang="en-US" dirty="0" smtClean="0"/>
              <a:t>增加</a:t>
            </a:r>
            <a:r>
              <a:rPr lang="zh-CN" altLang="en-US" dirty="0"/>
              <a:t>程序执行代码的长度</a:t>
            </a:r>
            <a:r>
              <a:rPr lang="en-US" altLang="zh-CN" dirty="0"/>
              <a:t>(</a:t>
            </a:r>
            <a:r>
              <a:rPr lang="zh-CN" altLang="en-US" dirty="0"/>
              <a:t>可执行文件变大</a:t>
            </a:r>
            <a:r>
              <a:rPr lang="en-US" altLang="zh-CN" dirty="0"/>
              <a:t>)</a:t>
            </a:r>
            <a:r>
              <a:rPr lang="zh-CN" altLang="en-US" dirty="0"/>
              <a:t>，可能会提高程序执行转移的系统开销</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0277223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内联函数与宏定义的区别</a:t>
            </a:r>
          </a:p>
        </p:txBody>
      </p:sp>
      <p:sp>
        <p:nvSpPr>
          <p:cNvPr id="3" name="内容占位符 2"/>
          <p:cNvSpPr>
            <a:spLocks noGrp="1"/>
          </p:cNvSpPr>
          <p:nvPr>
            <p:ph idx="1"/>
          </p:nvPr>
        </p:nvSpPr>
        <p:spPr/>
        <p:txBody>
          <a:bodyPr>
            <a:normAutofit fontScale="92500" lnSpcReduction="10000"/>
          </a:bodyPr>
          <a:lstStyle/>
          <a:p>
            <a:r>
              <a:rPr lang="zh-CN" altLang="en-US" dirty="0" smtClean="0"/>
              <a:t>宏定义</a:t>
            </a:r>
            <a:endParaRPr lang="en-US" altLang="zh-CN" dirty="0" smtClean="0"/>
          </a:p>
          <a:p>
            <a:pPr lvl="1"/>
            <a:r>
              <a:rPr lang="zh-CN" altLang="en-US" dirty="0" smtClean="0"/>
              <a:t>在</a:t>
            </a:r>
            <a:r>
              <a:rPr lang="zh-CN" altLang="en-US" dirty="0" smtClean="0">
                <a:solidFill>
                  <a:srgbClr val="FF0000"/>
                </a:solidFill>
              </a:rPr>
              <a:t>预编</a:t>
            </a:r>
            <a:r>
              <a:rPr lang="zh-CN" altLang="en-US" dirty="0">
                <a:solidFill>
                  <a:srgbClr val="FF0000"/>
                </a:solidFill>
              </a:rPr>
              <a:t>译</a:t>
            </a:r>
            <a:r>
              <a:rPr lang="zh-CN" altLang="en-US" dirty="0" smtClean="0"/>
              <a:t>时，对宏定义进行</a:t>
            </a:r>
            <a:r>
              <a:rPr lang="zh-CN" altLang="en-US" dirty="0" smtClean="0">
                <a:solidFill>
                  <a:srgbClr val="0000FF"/>
                </a:solidFill>
              </a:rPr>
              <a:t>源程序代码</a:t>
            </a:r>
            <a:r>
              <a:rPr lang="zh-CN" altLang="en-US" dirty="0" smtClean="0"/>
              <a:t>级别的字符串替换，这个过程也称为宏展开。这时并</a:t>
            </a:r>
            <a:r>
              <a:rPr lang="zh-CN" altLang="en-US" dirty="0" smtClean="0">
                <a:solidFill>
                  <a:srgbClr val="FF0000"/>
                </a:solidFill>
              </a:rPr>
              <a:t>不进行</a:t>
            </a:r>
            <a:r>
              <a:rPr lang="zh-CN" altLang="en-US" dirty="0" smtClean="0"/>
              <a:t>参数类型检查等函数操作。</a:t>
            </a:r>
            <a:endParaRPr lang="en-US" altLang="zh-CN" dirty="0" smtClean="0"/>
          </a:p>
          <a:p>
            <a:pPr lvl="1"/>
            <a:r>
              <a:rPr lang="zh-CN" altLang="en-US" dirty="0" smtClean="0">
                <a:solidFill>
                  <a:srgbClr val="FF0000"/>
                </a:solidFill>
              </a:rPr>
              <a:t>宏的调试</a:t>
            </a:r>
            <a:r>
              <a:rPr lang="zh-CN" altLang="en-US" dirty="0" smtClean="0"/>
              <a:t>相对困难，无法在宏定义处设置断点，难以跟踪进入宏定义内部。</a:t>
            </a:r>
            <a:endParaRPr lang="en-US" altLang="zh-CN" dirty="0" smtClean="0"/>
          </a:p>
          <a:p>
            <a:r>
              <a:rPr lang="zh-CN" altLang="en-US" dirty="0"/>
              <a:t>内联</a:t>
            </a:r>
            <a:r>
              <a:rPr lang="zh-CN" altLang="en-US" dirty="0" smtClean="0"/>
              <a:t>函数</a:t>
            </a:r>
            <a:endParaRPr lang="en-US" altLang="zh-CN" dirty="0" smtClean="0"/>
          </a:p>
          <a:p>
            <a:pPr lvl="1"/>
            <a:r>
              <a:rPr lang="zh-CN" altLang="en-US" dirty="0" smtClean="0"/>
              <a:t>在</a:t>
            </a:r>
            <a:r>
              <a:rPr lang="zh-CN" altLang="en-US" dirty="0" smtClean="0">
                <a:solidFill>
                  <a:srgbClr val="FF0000"/>
                </a:solidFill>
              </a:rPr>
              <a:t>编译</a:t>
            </a:r>
            <a:r>
              <a:rPr lang="zh-CN" altLang="en-US" dirty="0" smtClean="0"/>
              <a:t>时，</a:t>
            </a:r>
            <a:r>
              <a:rPr lang="zh-CN" altLang="en-US" dirty="0"/>
              <a:t>内联</a:t>
            </a:r>
            <a:r>
              <a:rPr lang="zh-CN" altLang="en-US" dirty="0" smtClean="0"/>
              <a:t>函数的函数</a:t>
            </a:r>
            <a:r>
              <a:rPr lang="zh-CN" altLang="en-US" dirty="0" smtClean="0">
                <a:solidFill>
                  <a:srgbClr val="0000FF"/>
                </a:solidFill>
              </a:rPr>
              <a:t>可执行代码</a:t>
            </a:r>
            <a:r>
              <a:rPr lang="zh-CN" altLang="en-US" dirty="0" smtClean="0"/>
              <a:t>在</a:t>
            </a:r>
            <a:r>
              <a:rPr lang="zh-CN" altLang="en-US" dirty="0"/>
              <a:t>被调用处直接展开，而且不采取调用的方式。这时会进行函数</a:t>
            </a:r>
            <a:r>
              <a:rPr lang="zh-CN" altLang="en-US" dirty="0" smtClean="0"/>
              <a:t>的</a:t>
            </a:r>
            <a:r>
              <a:rPr lang="zh-CN" altLang="en-US" dirty="0"/>
              <a:t>参数</a:t>
            </a:r>
            <a:r>
              <a:rPr lang="zh-CN" altLang="en-US" dirty="0" smtClean="0"/>
              <a:t>类型检查等函数操作。</a:t>
            </a:r>
            <a:endParaRPr lang="en-US" altLang="zh-CN" dirty="0" smtClean="0"/>
          </a:p>
          <a:p>
            <a:pPr lvl="1"/>
            <a:r>
              <a:rPr lang="zh-CN" altLang="en-US" dirty="0">
                <a:solidFill>
                  <a:srgbClr val="FF0000"/>
                </a:solidFill>
              </a:rPr>
              <a:t>内联函数</a:t>
            </a:r>
            <a:r>
              <a:rPr lang="zh-CN" altLang="en-US" dirty="0" smtClean="0">
                <a:solidFill>
                  <a:srgbClr val="FF0000"/>
                </a:solidFill>
              </a:rPr>
              <a:t>的调试</a:t>
            </a:r>
            <a:r>
              <a:rPr lang="zh-CN" altLang="en-US" dirty="0" smtClean="0"/>
              <a:t>比较方便，</a:t>
            </a:r>
            <a:r>
              <a:rPr lang="zh-CN" altLang="en-US" dirty="0"/>
              <a:t>可以在内联函数的函数体内部设置断点</a:t>
            </a:r>
            <a:r>
              <a:rPr lang="zh-CN" altLang="en-US" dirty="0" smtClean="0"/>
              <a:t>，可以调试跟踪进入</a:t>
            </a:r>
            <a:r>
              <a:rPr lang="zh-CN" altLang="en-US" dirty="0"/>
              <a:t>内联</a:t>
            </a:r>
            <a:r>
              <a:rPr lang="zh-CN" altLang="en-US" dirty="0" smtClean="0"/>
              <a:t>函数的函数体内部，查看函数参数和局部变量的值。</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533981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r>
              <a:rPr lang="en-US" altLang="zh-CN" dirty="0"/>
              <a:t>: </a:t>
            </a:r>
            <a:r>
              <a:rPr lang="zh-CN" altLang="en-US" dirty="0"/>
              <a:t>注意事项</a:t>
            </a:r>
          </a:p>
        </p:txBody>
      </p:sp>
      <p:sp>
        <p:nvSpPr>
          <p:cNvPr id="3" name="内容占位符 2"/>
          <p:cNvSpPr>
            <a:spLocks noGrp="1"/>
          </p:cNvSpPr>
          <p:nvPr>
            <p:ph idx="1"/>
          </p:nvPr>
        </p:nvSpPr>
        <p:spPr/>
        <p:txBody>
          <a:bodyPr/>
          <a:lstStyle/>
          <a:p>
            <a:r>
              <a:rPr lang="zh-CN" altLang="en-US" dirty="0" smtClean="0"/>
              <a:t>如果</a:t>
            </a:r>
            <a:r>
              <a:rPr lang="zh-CN" altLang="en-US" dirty="0"/>
              <a:t>内联函数的函数体过大，一般的编译器会放弃内联方式，而采用普通的方式调用函数。这样，内联函数就和普通函数执行效率一样了。</a:t>
            </a:r>
          </a:p>
          <a:p>
            <a:r>
              <a:rPr lang="zh-CN" altLang="en-US" dirty="0">
                <a:solidFill>
                  <a:srgbClr val="0000FF"/>
                </a:solidFill>
              </a:rPr>
              <a:t>递归函数</a:t>
            </a:r>
            <a:r>
              <a:rPr lang="en-US" altLang="zh-CN" dirty="0"/>
              <a:t>(</a:t>
            </a:r>
            <a:r>
              <a:rPr lang="zh-CN" altLang="en-US" dirty="0"/>
              <a:t>自己直接或间接调用自己的函数</a:t>
            </a:r>
            <a:r>
              <a:rPr lang="en-US" altLang="zh-CN" dirty="0"/>
              <a:t>)</a:t>
            </a:r>
            <a:r>
              <a:rPr lang="zh-CN" altLang="en-US" dirty="0"/>
              <a:t>是</a:t>
            </a:r>
            <a:r>
              <a:rPr lang="zh-CN" altLang="en-US" dirty="0">
                <a:solidFill>
                  <a:srgbClr val="FF0000"/>
                </a:solidFill>
              </a:rPr>
              <a:t>不能</a:t>
            </a:r>
            <a:r>
              <a:rPr lang="zh-CN" altLang="en-US" dirty="0"/>
              <a:t>被用来做内联函数的。</a:t>
            </a:r>
          </a:p>
          <a:p>
            <a:r>
              <a:rPr lang="zh-CN" altLang="en-US" dirty="0"/>
              <a:t>一个错误观点</a:t>
            </a:r>
            <a:r>
              <a:rPr lang="en-US" altLang="zh-CN" dirty="0"/>
              <a:t>(</a:t>
            </a:r>
            <a:r>
              <a:rPr lang="zh-CN" altLang="en-US" dirty="0"/>
              <a:t>即下面这个结论是</a:t>
            </a:r>
            <a:r>
              <a:rPr lang="zh-CN" altLang="en-US" dirty="0">
                <a:solidFill>
                  <a:srgbClr val="FF0000"/>
                </a:solidFill>
              </a:rPr>
              <a:t>错误的</a:t>
            </a:r>
            <a:r>
              <a:rPr lang="en-US" altLang="zh-CN" dirty="0"/>
              <a:t>)</a:t>
            </a:r>
          </a:p>
          <a:p>
            <a:pPr lvl="1"/>
            <a:r>
              <a:rPr lang="zh-CN" altLang="en-US" dirty="0"/>
              <a:t>在内联函数内不允许用循环语句和开关语句。如果内联函数有这些语句，则编译将该函数视同普通函数那样产生函数调用代码。</a:t>
            </a:r>
          </a:p>
          <a:p>
            <a:pPr algn="just"/>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056499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隐式内联函数示例</a:t>
            </a:r>
          </a:p>
        </p:txBody>
      </p:sp>
      <p:sp>
        <p:nvSpPr>
          <p:cNvPr id="3" name="内容占位符 2"/>
          <p:cNvSpPr>
            <a:spLocks noGrp="1"/>
          </p:cNvSpPr>
          <p:nvPr>
            <p:ph idx="1"/>
          </p:nvPr>
        </p:nvSpPr>
        <p:spPr/>
        <p:txBody>
          <a:bodyPr>
            <a:normAutofit/>
          </a:bodyPr>
          <a:lstStyle/>
          <a:p>
            <a:pPr marL="0" indent="0">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CP_Time</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略去该类定义的其他部分</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mb_showTime</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欢迎进入时间的世界</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CP_Time</a:t>
            </a:r>
            <a:r>
              <a:rPr lang="zh-CN" altLang="en-US" sz="1800" dirty="0">
                <a:solidFill>
                  <a:srgbClr val="008000"/>
                </a:solidFill>
                <a:latin typeface="新宋体" panose="02010609030101010101" pitchFamily="49" charset="-122"/>
                <a:ea typeface="新宋体" panose="02010609030101010101" pitchFamily="49" charset="-122"/>
              </a:rPr>
              <a:t>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56517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编程规范</a:t>
            </a:r>
          </a:p>
          <a:p>
            <a:r>
              <a:rPr lang="zh-CN" altLang="en-US" dirty="0"/>
              <a:t>内联函数</a:t>
            </a:r>
          </a:p>
          <a:p>
            <a:r>
              <a:rPr lang="zh-CN" altLang="en-US" dirty="0"/>
              <a:t>共用体</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1877"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15573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92089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显式内联函数示例</a:t>
            </a:r>
          </a:p>
        </p:txBody>
      </p:sp>
      <p:sp>
        <p:nvSpPr>
          <p:cNvPr id="3" name="内容占位符 2"/>
          <p:cNvSpPr>
            <a:spLocks noGrp="1"/>
          </p:cNvSpPr>
          <p:nvPr>
            <p:ph idx="1"/>
          </p:nvPr>
        </p:nvSpPr>
        <p:spPr>
          <a:xfrm>
            <a:off x="461963" y="1457325"/>
            <a:ext cx="8220075" cy="2412148"/>
          </a:xfrm>
          <a:ln>
            <a:solidFill>
              <a:srgbClr val="FF0000"/>
            </a:solidFill>
          </a:ln>
        </p:spPr>
        <p:txBody>
          <a:bodyPr>
            <a:normAutofit fontScale="92500" lnSpcReduction="1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2B91AF"/>
                </a:solidFill>
                <a:latin typeface="新宋体" panose="02010609030101010101" pitchFamily="49" charset="-122"/>
                <a:ea typeface="新宋体" panose="02010609030101010101" pitchFamily="49" charset="-122"/>
              </a:rPr>
              <a:t>CP_Hour</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CP_Time</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略去该类定义的其他部分</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inline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mb_getHour</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smtClean="0">
                <a:solidFill>
                  <a:srgbClr val="008000"/>
                </a:solidFill>
                <a:latin typeface="新宋体" panose="02010609030101010101" pitchFamily="49" charset="-122"/>
                <a:ea typeface="新宋体" panose="02010609030101010101" pitchFamily="49" charset="-122"/>
              </a:rPr>
              <a:t>CP_Hour</a:t>
            </a:r>
            <a:r>
              <a:rPr lang="zh-CN" altLang="en-US" dirty="0">
                <a:solidFill>
                  <a:srgbClr val="008000"/>
                </a:solidFill>
                <a:latin typeface="新宋体" panose="02010609030101010101" pitchFamily="49" charset="-122"/>
                <a:ea typeface="新宋体" panose="02010609030101010101" pitchFamily="49" charset="-122"/>
              </a:rPr>
              <a:t>定义</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6"/>
          <p:cNvSpPr txBox="1">
            <a:spLocks noChangeArrowheads="1"/>
          </p:cNvSpPr>
          <p:nvPr/>
        </p:nvSpPr>
        <p:spPr bwMode="auto">
          <a:xfrm>
            <a:off x="5865464" y="1457324"/>
            <a:ext cx="3095625" cy="468312"/>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sym typeface="Wingdings" panose="05000000000000000000" pitchFamily="2" charset="2"/>
              </a:rPr>
              <a:t>头文件</a:t>
            </a:r>
            <a:r>
              <a:rPr lang="en-US" altLang="zh-CN" sz="2400" dirty="0">
                <a:ea typeface="楷体_GB2312" pitchFamily="49" charset="-122"/>
                <a:sym typeface="Wingdings" panose="05000000000000000000" pitchFamily="2" charset="2"/>
              </a:rPr>
              <a:t>: </a:t>
            </a:r>
            <a:r>
              <a:rPr lang="en-US" altLang="zh-CN" sz="2400" dirty="0" err="1">
                <a:ea typeface="楷体_GB2312" pitchFamily="49" charset="-122"/>
                <a:sym typeface="Wingdings" panose="05000000000000000000" pitchFamily="2" charset="2"/>
              </a:rPr>
              <a:t>CP_Time.h</a:t>
            </a:r>
            <a:endParaRPr lang="en-US" altLang="zh-CN" sz="2400" dirty="0">
              <a:ea typeface="楷体_GB2312" pitchFamily="49" charset="-122"/>
              <a:sym typeface="Wingdings" panose="05000000000000000000" pitchFamily="2" charset="2"/>
            </a:endParaRPr>
          </a:p>
        </p:txBody>
      </p:sp>
      <p:sp>
        <p:nvSpPr>
          <p:cNvPr id="11" name="内容占位符 2"/>
          <p:cNvSpPr txBox="1">
            <a:spLocks/>
          </p:cNvSpPr>
          <p:nvPr/>
        </p:nvSpPr>
        <p:spPr>
          <a:xfrm>
            <a:off x="461963" y="3875862"/>
            <a:ext cx="8220075" cy="2412148"/>
          </a:xfrm>
          <a:prstGeom prst="rect">
            <a:avLst/>
          </a:prstGeom>
          <a:ln>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600" dirty="0">
                <a:solidFill>
                  <a:srgbClr val="0000FF"/>
                </a:solidFill>
                <a:latin typeface="新宋体" panose="02010609030101010101" pitchFamily="49" charset="-122"/>
                <a:ea typeface="新宋体" panose="02010609030101010101" pitchFamily="49" charset="-122"/>
              </a:rPr>
              <a:t>inline</a:t>
            </a:r>
            <a:r>
              <a:rPr lang="en-US" altLang="zh-CN" sz="2600" dirty="0">
                <a:solidFill>
                  <a:srgbClr val="000000"/>
                </a:solidFill>
                <a:latin typeface="新宋体" panose="02010609030101010101" pitchFamily="49" charset="-122"/>
                <a:ea typeface="新宋体" panose="02010609030101010101" pitchFamily="49" charset="-122"/>
              </a:rPr>
              <a:t> </a:t>
            </a:r>
            <a:r>
              <a:rPr lang="en-US" altLang="zh-CN" sz="2600" dirty="0" err="1">
                <a:solidFill>
                  <a:srgbClr val="0000FF"/>
                </a:solidFill>
                <a:latin typeface="新宋体" panose="02010609030101010101" pitchFamily="49" charset="-122"/>
                <a:ea typeface="新宋体" panose="02010609030101010101" pitchFamily="49" charset="-122"/>
              </a:rPr>
              <a:t>int</a:t>
            </a:r>
            <a:r>
              <a:rPr lang="en-US" altLang="zh-CN" sz="2600" dirty="0">
                <a:solidFill>
                  <a:srgbClr val="000000"/>
                </a:solidFill>
                <a:latin typeface="新宋体" panose="02010609030101010101" pitchFamily="49" charset="-122"/>
                <a:ea typeface="新宋体" panose="02010609030101010101" pitchFamily="49" charset="-122"/>
              </a:rPr>
              <a:t> </a:t>
            </a:r>
            <a:r>
              <a:rPr lang="en-US" altLang="zh-CN" sz="2600" dirty="0" err="1" smtClean="0">
                <a:solidFill>
                  <a:srgbClr val="000000"/>
                </a:solidFill>
                <a:latin typeface="新宋体" panose="02010609030101010101" pitchFamily="49" charset="-122"/>
                <a:ea typeface="新宋体" panose="02010609030101010101" pitchFamily="49" charset="-122"/>
              </a:rPr>
              <a:t>CP_Hour</a:t>
            </a:r>
            <a:r>
              <a:rPr lang="en-US" altLang="zh-CN" sz="2600" dirty="0">
                <a:solidFill>
                  <a:srgbClr val="000000"/>
                </a:solidFill>
                <a:latin typeface="新宋体" panose="02010609030101010101" pitchFamily="49" charset="-122"/>
                <a:ea typeface="新宋体" panose="02010609030101010101" pitchFamily="49" charset="-122"/>
              </a:rPr>
              <a:t>::</a:t>
            </a:r>
            <a:r>
              <a:rPr lang="en-US" altLang="zh-CN" sz="2600" dirty="0" err="1">
                <a:solidFill>
                  <a:srgbClr val="000000"/>
                </a:solidFill>
                <a:latin typeface="新宋体" panose="02010609030101010101" pitchFamily="49" charset="-122"/>
                <a:ea typeface="新宋体" panose="02010609030101010101" pitchFamily="49" charset="-122"/>
              </a:rPr>
              <a:t>mb_getHour</a:t>
            </a:r>
            <a:r>
              <a:rPr lang="en-US" altLang="zh-CN" sz="26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6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FF"/>
                </a:solidFill>
                <a:latin typeface="新宋体" panose="02010609030101010101" pitchFamily="49" charset="-122"/>
                <a:ea typeface="新宋体" panose="02010609030101010101" pitchFamily="49" charset="-122"/>
              </a:rPr>
              <a:t>return</a:t>
            </a:r>
            <a:r>
              <a:rPr lang="en-US" altLang="zh-CN" sz="2600" dirty="0">
                <a:solidFill>
                  <a:srgbClr val="000000"/>
                </a:solidFill>
                <a:latin typeface="新宋体" panose="02010609030101010101" pitchFamily="49" charset="-122"/>
                <a:ea typeface="新宋体" panose="02010609030101010101" pitchFamily="49" charset="-122"/>
              </a:rPr>
              <a:t> </a:t>
            </a:r>
            <a:r>
              <a:rPr lang="en-US" altLang="zh-CN" sz="2600" dirty="0" err="1">
                <a:solidFill>
                  <a:srgbClr val="000000"/>
                </a:solidFill>
                <a:latin typeface="新宋体" panose="02010609030101010101" pitchFamily="49" charset="-122"/>
                <a:ea typeface="新宋体" panose="02010609030101010101" pitchFamily="49" charset="-122"/>
              </a:rPr>
              <a:t>m_hour</a:t>
            </a:r>
            <a:r>
              <a:rPr lang="en-US" altLang="zh-CN" sz="26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8000"/>
                </a:solidFill>
                <a:latin typeface="新宋体" panose="02010609030101010101" pitchFamily="49" charset="-122"/>
                <a:ea typeface="新宋体" panose="02010609030101010101" pitchFamily="49" charset="-122"/>
              </a:rPr>
              <a:t>// </a:t>
            </a:r>
            <a:r>
              <a:rPr lang="zh-CN" altLang="en-US" sz="2600" dirty="0">
                <a:solidFill>
                  <a:srgbClr val="008000"/>
                </a:solidFill>
                <a:latin typeface="新宋体" panose="02010609030101010101" pitchFamily="49" charset="-122"/>
                <a:ea typeface="新宋体" panose="02010609030101010101" pitchFamily="49" charset="-122"/>
              </a:rPr>
              <a:t>类</a:t>
            </a:r>
            <a:r>
              <a:rPr lang="en-US" altLang="zh-CN" sz="2600" dirty="0" err="1" smtClean="0">
                <a:solidFill>
                  <a:srgbClr val="008000"/>
                </a:solidFill>
                <a:latin typeface="新宋体" panose="02010609030101010101" pitchFamily="49" charset="-122"/>
                <a:ea typeface="新宋体" panose="02010609030101010101" pitchFamily="49" charset="-122"/>
              </a:rPr>
              <a:t>CP_Hour</a:t>
            </a:r>
            <a:r>
              <a:rPr lang="zh-CN" altLang="en-US" sz="2600" dirty="0">
                <a:solidFill>
                  <a:srgbClr val="008000"/>
                </a:solidFill>
                <a:latin typeface="新宋体" panose="02010609030101010101" pitchFamily="49" charset="-122"/>
                <a:ea typeface="新宋体" panose="02010609030101010101" pitchFamily="49" charset="-122"/>
              </a:rPr>
              <a:t>的成员函数</a:t>
            </a:r>
            <a:r>
              <a:rPr lang="en-US" altLang="zh-CN" sz="2600" dirty="0" err="1">
                <a:solidFill>
                  <a:srgbClr val="008000"/>
                </a:solidFill>
                <a:latin typeface="新宋体" panose="02010609030101010101" pitchFamily="49" charset="-122"/>
                <a:ea typeface="新宋体" panose="02010609030101010101" pitchFamily="49" charset="-122"/>
              </a:rPr>
              <a:t>mb_getHour</a:t>
            </a:r>
            <a:r>
              <a:rPr lang="zh-CN" altLang="en-US" sz="2600" dirty="0">
                <a:solidFill>
                  <a:srgbClr val="008000"/>
                </a:solidFill>
                <a:latin typeface="新宋体" panose="02010609030101010101" pitchFamily="49" charset="-122"/>
                <a:ea typeface="新宋体" panose="02010609030101010101" pitchFamily="49" charset="-122"/>
              </a:rPr>
              <a:t>定义结束</a:t>
            </a:r>
            <a:endParaRPr lang="zh-CN" altLang="en-US" sz="2600" dirty="0">
              <a:solidFill>
                <a:srgbClr val="000000"/>
              </a:solidFill>
              <a:latin typeface="新宋体" panose="02010609030101010101" pitchFamily="49" charset="-122"/>
              <a:ea typeface="新宋体" panose="02010609030101010101" pitchFamily="49" charset="-122"/>
            </a:endParaRPr>
          </a:p>
        </p:txBody>
      </p:sp>
      <p:sp>
        <p:nvSpPr>
          <p:cNvPr id="10" name="Text Box 7"/>
          <p:cNvSpPr txBox="1">
            <a:spLocks noChangeArrowheads="1"/>
          </p:cNvSpPr>
          <p:nvPr/>
        </p:nvSpPr>
        <p:spPr bwMode="auto">
          <a:xfrm>
            <a:off x="5865464" y="3904515"/>
            <a:ext cx="3095625" cy="468313"/>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sym typeface="Wingdings" panose="05000000000000000000" pitchFamily="2" charset="2"/>
              </a:rPr>
              <a:t>源文件</a:t>
            </a:r>
            <a:r>
              <a:rPr lang="en-US" altLang="zh-CN" sz="2400" dirty="0">
                <a:ea typeface="楷体_GB2312" pitchFamily="49" charset="-122"/>
                <a:sym typeface="Wingdings" panose="05000000000000000000" pitchFamily="2" charset="2"/>
              </a:rPr>
              <a:t>: CP_Time.cpp</a:t>
            </a:r>
          </a:p>
        </p:txBody>
      </p:sp>
    </p:spTree>
    <p:extLst>
      <p:ext uri="{BB962C8B-B14F-4D97-AF65-F5344CB8AC3E}">
        <p14:creationId xmlns:p14="http://schemas.microsoft.com/office/powerpoint/2010/main" val="11823567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全局函数申请内联示例</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fstream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inline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bool</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gb_isDigit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'0'</a:t>
            </a:r>
            <a:r>
              <a:rPr lang="en-US" altLang="zh-CN" dirty="0">
                <a:solidFill>
                  <a:srgbClr val="000000"/>
                </a:solidFill>
                <a:latin typeface="新宋体" panose="02010609030101010101" pitchFamily="49" charset="-122"/>
                <a:ea typeface="新宋体" panose="02010609030101010101" pitchFamily="49" charset="-122"/>
              </a:rPr>
              <a:t> &lt;= </a:t>
            </a:r>
            <a:r>
              <a:rPr lang="en-US" altLang="zh-CN" dirty="0" err="1">
                <a:solidFill>
                  <a:srgbClr val="80808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 &amp;&amp; (</a:t>
            </a:r>
            <a:r>
              <a:rPr lang="en-US" altLang="zh-CN" dirty="0" err="1">
                <a:solidFill>
                  <a:srgbClr val="80808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 &lt;= </a:t>
            </a:r>
            <a:r>
              <a:rPr lang="en-US" altLang="zh-CN" dirty="0">
                <a:solidFill>
                  <a:srgbClr val="A31515"/>
                </a:solidFill>
                <a:latin typeface="新宋体" panose="02010609030101010101" pitchFamily="49" charset="-122"/>
                <a:ea typeface="新宋体" panose="02010609030101010101" pitchFamily="49" charset="-122"/>
              </a:rPr>
              <a:t>'9'</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false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err="1">
                <a:solidFill>
                  <a:srgbClr val="008000"/>
                </a:solidFill>
                <a:latin typeface="新宋体" panose="02010609030101010101" pitchFamily="49" charset="-122"/>
                <a:ea typeface="新宋体" panose="02010609030101010101" pitchFamily="49" charset="-122"/>
              </a:rPr>
              <a:t>gb_isDigit</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6034708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全局函数申请内联</a:t>
            </a:r>
            <a:r>
              <a:rPr lang="zh-CN" altLang="en-US" dirty="0" smtClean="0"/>
              <a:t>示例</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200723" y="1457325"/>
            <a:ext cx="8787160" cy="48990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请输入字符串</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cin.get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cin.good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break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'\v'</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'\f'</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continue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'\r'</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break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gb_isDigit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是数字。</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else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不是数字。</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ch</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845326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全局函数申请内联示例</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972290" y="1457324"/>
            <a:ext cx="2458032" cy="357969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程序运行</a:t>
            </a:r>
            <a:r>
              <a:rPr lang="zh-CN" altLang="pt-BR" sz="2000" dirty="0" smtClean="0">
                <a:ea typeface="楷体_GB2312" pitchFamily="49" charset="-122"/>
                <a:sym typeface="Wingdings" panose="05000000000000000000" pitchFamily="2" charset="2"/>
              </a:rPr>
              <a:t>结果</a:t>
            </a:r>
            <a:r>
              <a:rPr lang="zh-CN" altLang="en-US" sz="2000" dirty="0" smtClean="0">
                <a:ea typeface="楷体_GB2312" pitchFamily="49" charset="-122"/>
                <a:sym typeface="Wingdings" panose="05000000000000000000" pitchFamily="2" charset="2"/>
              </a:rPr>
              <a:t>示例</a:t>
            </a:r>
            <a:r>
              <a:rPr lang="pt-BR" altLang="zh-CN" sz="2000" dirty="0" smtClean="0">
                <a:ea typeface="楷体_GB2312" pitchFamily="49" charset="-122"/>
                <a:sym typeface="Wingdings" panose="05000000000000000000" pitchFamily="2" charset="2"/>
              </a:rPr>
              <a:t>:</a:t>
            </a:r>
            <a:endParaRPr lang="pt-BR" altLang="zh-CN" sz="2000" dirty="0">
              <a:ea typeface="楷体_GB2312" pitchFamily="49" charset="-122"/>
              <a:sym typeface="Wingdings" panose="05000000000000000000" pitchFamily="2" charset="2"/>
            </a:endParaRP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请输入字符串</a:t>
            </a:r>
            <a:r>
              <a:rPr lang="en-US" altLang="zh-CN" sz="2000" dirty="0">
                <a:solidFill>
                  <a:srgbClr val="0000FF"/>
                </a:solidFill>
                <a:ea typeface="楷体_GB2312" pitchFamily="49" charset="-122"/>
                <a:sym typeface="Wingdings" panose="05000000000000000000" pitchFamily="2" charset="2"/>
              </a:rPr>
              <a:t>:</a:t>
            </a:r>
          </a:p>
          <a:p>
            <a:pPr marL="180000">
              <a:spcBef>
                <a:spcPct val="0"/>
              </a:spcBef>
              <a:buNone/>
            </a:pPr>
            <a:r>
              <a:rPr lang="en-US" altLang="zh-CN" sz="2000" i="1" dirty="0">
                <a:solidFill>
                  <a:srgbClr val="FF0000"/>
                </a:solidFill>
                <a:ea typeface="楷体_GB2312" pitchFamily="49" charset="-122"/>
                <a:sym typeface="Wingdings" panose="05000000000000000000" pitchFamily="2" charset="2"/>
              </a:rPr>
              <a:t>12oij34</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1</a:t>
            </a:r>
            <a:r>
              <a:rPr lang="zh-CN" altLang="en-US" sz="2000" dirty="0">
                <a:solidFill>
                  <a:srgbClr val="0000FF"/>
                </a:solidFill>
                <a:ea typeface="楷体_GB2312" pitchFamily="49" charset="-122"/>
                <a:sym typeface="Wingdings" panose="05000000000000000000" pitchFamily="2" charset="2"/>
              </a:rPr>
              <a:t>是数字。</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2</a:t>
            </a:r>
            <a:r>
              <a:rPr lang="zh-CN" altLang="en-US" sz="2000" dirty="0">
                <a:solidFill>
                  <a:srgbClr val="0000FF"/>
                </a:solidFill>
                <a:ea typeface="楷体_GB2312" pitchFamily="49" charset="-122"/>
                <a:sym typeface="Wingdings" panose="05000000000000000000" pitchFamily="2" charset="2"/>
              </a:rPr>
              <a:t>是数字。</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o</a:t>
            </a:r>
            <a:r>
              <a:rPr lang="zh-CN" altLang="en-US" sz="2000" dirty="0">
                <a:solidFill>
                  <a:srgbClr val="0000FF"/>
                </a:solidFill>
                <a:ea typeface="楷体_GB2312" pitchFamily="49" charset="-122"/>
                <a:sym typeface="Wingdings" panose="05000000000000000000" pitchFamily="2" charset="2"/>
              </a:rPr>
              <a:t>不是数字。</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i</a:t>
            </a:r>
            <a:r>
              <a:rPr lang="zh-CN" altLang="en-US" sz="2000" dirty="0">
                <a:solidFill>
                  <a:srgbClr val="0000FF"/>
                </a:solidFill>
                <a:ea typeface="楷体_GB2312" pitchFamily="49" charset="-122"/>
                <a:sym typeface="Wingdings" panose="05000000000000000000" pitchFamily="2" charset="2"/>
              </a:rPr>
              <a:t>不是数字。</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j</a:t>
            </a:r>
            <a:r>
              <a:rPr lang="zh-CN" altLang="en-US" sz="2000" dirty="0">
                <a:solidFill>
                  <a:srgbClr val="0000FF"/>
                </a:solidFill>
                <a:ea typeface="楷体_GB2312" pitchFamily="49" charset="-122"/>
                <a:sym typeface="Wingdings" panose="05000000000000000000" pitchFamily="2" charset="2"/>
              </a:rPr>
              <a:t>不是数字。</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3</a:t>
            </a:r>
            <a:r>
              <a:rPr lang="zh-CN" altLang="en-US" sz="2000" dirty="0">
                <a:solidFill>
                  <a:srgbClr val="0000FF"/>
                </a:solidFill>
                <a:ea typeface="楷体_GB2312" pitchFamily="49" charset="-122"/>
                <a:sym typeface="Wingdings" panose="05000000000000000000" pitchFamily="2" charset="2"/>
              </a:rPr>
              <a:t>是数字。</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4</a:t>
            </a:r>
            <a:r>
              <a:rPr lang="zh-CN" altLang="en-US" sz="2000" dirty="0">
                <a:solidFill>
                  <a:srgbClr val="0000FF"/>
                </a:solidFill>
                <a:ea typeface="楷体_GB2312" pitchFamily="49" charset="-122"/>
                <a:sym typeface="Wingdings" panose="05000000000000000000" pitchFamily="2" charset="2"/>
              </a:rPr>
              <a:t>是数字。</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请按任意键继续</a:t>
            </a:r>
            <a:r>
              <a:rPr lang="en-US" altLang="zh-CN" sz="20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6617530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编程规范</a:t>
            </a:r>
          </a:p>
          <a:p>
            <a:r>
              <a:rPr lang="zh-CN" altLang="en-US" dirty="0"/>
              <a:t>内联函数</a:t>
            </a:r>
          </a:p>
          <a:p>
            <a:r>
              <a:rPr lang="zh-CN" altLang="en-US" dirty="0"/>
              <a:t>共用体</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3198"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650155"/>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3270901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共用体（</a:t>
            </a:r>
            <a:r>
              <a:rPr lang="en-US" altLang="zh-CN" dirty="0"/>
              <a:t>union</a:t>
            </a:r>
            <a:r>
              <a:rPr lang="zh-CN" altLang="en-US" dirty="0"/>
              <a:t>）</a:t>
            </a:r>
          </a:p>
        </p:txBody>
      </p:sp>
      <p:sp>
        <p:nvSpPr>
          <p:cNvPr id="3" name="内容占位符 2"/>
          <p:cNvSpPr>
            <a:spLocks noGrp="1"/>
          </p:cNvSpPr>
          <p:nvPr>
            <p:ph idx="1"/>
          </p:nvPr>
        </p:nvSpPr>
        <p:spPr/>
        <p:txBody>
          <a:bodyPr/>
          <a:lstStyle/>
          <a:p>
            <a:r>
              <a:rPr lang="zh-CN" altLang="en-US" dirty="0"/>
              <a:t>共用</a:t>
            </a:r>
            <a:r>
              <a:rPr lang="zh-CN" altLang="en-US" dirty="0" smtClean="0"/>
              <a:t>体</a:t>
            </a:r>
            <a:r>
              <a:rPr lang="zh-CN" altLang="en-US" dirty="0"/>
              <a:t>在有些文献中也</a:t>
            </a:r>
            <a:r>
              <a:rPr lang="zh-CN" altLang="en-US" dirty="0" smtClean="0"/>
              <a:t>称作</a:t>
            </a:r>
            <a:r>
              <a:rPr lang="zh-CN" altLang="en-US" dirty="0"/>
              <a:t>联合体。</a:t>
            </a:r>
            <a:endParaRPr lang="en-US" altLang="zh-CN" dirty="0" smtClean="0"/>
          </a:p>
          <a:p>
            <a:r>
              <a:rPr lang="zh-CN" altLang="en-US" dirty="0"/>
              <a:t>共用体是一种特殊的</a:t>
            </a:r>
            <a:r>
              <a:rPr lang="zh-CN" altLang="en-US" dirty="0" smtClean="0"/>
              <a:t>数据类型。</a:t>
            </a:r>
            <a:endParaRPr lang="en-US" altLang="zh-CN" dirty="0" smtClean="0"/>
          </a:p>
          <a:p>
            <a:pPr lvl="1"/>
            <a:r>
              <a:rPr lang="zh-CN" altLang="en-US" dirty="0"/>
              <a:t>共用体的各个成员变量共享同一段内存空间。</a:t>
            </a:r>
            <a:endParaRPr lang="en-US" altLang="zh-CN" dirty="0" smtClean="0"/>
          </a:p>
          <a:p>
            <a:pPr lvl="1"/>
            <a:r>
              <a:rPr lang="zh-CN" altLang="en-US" dirty="0" smtClean="0"/>
              <a:t>如果</a:t>
            </a:r>
            <a:r>
              <a:rPr lang="zh-CN" altLang="en-US" dirty="0">
                <a:solidFill>
                  <a:srgbClr val="FF0000"/>
                </a:solidFill>
              </a:rPr>
              <a:t>不考虑</a:t>
            </a:r>
            <a:r>
              <a:rPr lang="zh-CN" altLang="en-US" dirty="0">
                <a:solidFill>
                  <a:srgbClr val="0000FF"/>
                </a:solidFill>
              </a:rPr>
              <a:t>内存</a:t>
            </a:r>
            <a:r>
              <a:rPr lang="zh-CN" altLang="en-US" dirty="0" smtClean="0">
                <a:solidFill>
                  <a:srgbClr val="0000FF"/>
                </a:solidFill>
              </a:rPr>
              <a:t>对齐</a:t>
            </a:r>
            <a:r>
              <a:rPr lang="zh-CN" altLang="en-US" dirty="0" smtClean="0"/>
              <a:t>因素，共用体占用内存空间的长度</a:t>
            </a:r>
            <a:r>
              <a:rPr lang="zh-CN" altLang="en-US" dirty="0"/>
              <a:t>与其</a:t>
            </a:r>
            <a:r>
              <a:rPr lang="zh-CN" altLang="en-US" dirty="0" smtClean="0"/>
              <a:t>占用</a:t>
            </a:r>
            <a:r>
              <a:rPr lang="zh-CN" altLang="en-US" dirty="0"/>
              <a:t>内存</a:t>
            </a:r>
            <a:r>
              <a:rPr lang="zh-CN" altLang="en-US" dirty="0" smtClean="0"/>
              <a:t>空间</a:t>
            </a:r>
            <a:r>
              <a:rPr lang="zh-CN" altLang="en-US" dirty="0"/>
              <a:t>最大的</a:t>
            </a:r>
            <a:r>
              <a:rPr lang="zh-CN" altLang="en-US" dirty="0" smtClean="0"/>
              <a:t>成员的长度</a:t>
            </a:r>
            <a:r>
              <a:rPr lang="zh-CN" altLang="en-US" dirty="0"/>
              <a:t>相等</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037793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共用</a:t>
            </a:r>
            <a:r>
              <a:rPr lang="zh-CN" altLang="en-US" dirty="0" smtClean="0"/>
              <a:t>体的定义</a:t>
            </a:r>
            <a:endParaRPr lang="zh-CN" altLang="en-US" dirty="0"/>
          </a:p>
        </p:txBody>
      </p:sp>
      <p:sp>
        <p:nvSpPr>
          <p:cNvPr id="3" name="内容占位符 2"/>
          <p:cNvSpPr>
            <a:spLocks noGrp="1"/>
          </p:cNvSpPr>
          <p:nvPr>
            <p:ph idx="1"/>
          </p:nvPr>
        </p:nvSpPr>
        <p:spPr/>
        <p:txBody>
          <a:bodyPr/>
          <a:lstStyle/>
          <a:p>
            <a:pPr algn="just"/>
            <a:r>
              <a:rPr lang="zh-CN" altLang="en-US" dirty="0" smtClean="0"/>
              <a:t>共用体类型的定义</a:t>
            </a:r>
            <a:endParaRPr lang="en-US" altLang="zh-CN" dirty="0" smtClean="0"/>
          </a:p>
          <a:p>
            <a:pPr marL="540000">
              <a:spcBef>
                <a:spcPct val="0"/>
              </a:spcBef>
              <a:buNone/>
            </a:pPr>
            <a:r>
              <a:rPr lang="en-US" altLang="zh-CN" dirty="0">
                <a:solidFill>
                  <a:srgbClr val="0000FF"/>
                </a:solidFill>
                <a:ea typeface="新宋体" panose="02010609030101010101" pitchFamily="49" charset="-122"/>
              </a:rPr>
              <a:t>union</a:t>
            </a:r>
            <a:r>
              <a:rPr lang="en-US" altLang="zh-CN" dirty="0">
                <a:solidFill>
                  <a:srgbClr val="000000"/>
                </a:solidFill>
                <a:ea typeface="新宋体" panose="02010609030101010101" pitchFamily="49" charset="-122"/>
              </a:rPr>
              <a:t> </a:t>
            </a:r>
            <a:r>
              <a:rPr lang="zh-CN" altLang="en-US" i="1" dirty="0" smtClean="0">
                <a:solidFill>
                  <a:srgbClr val="000000"/>
                </a:solidFill>
                <a:ea typeface="新宋体" panose="02010609030101010101" pitchFamily="49" charset="-122"/>
              </a:rPr>
              <a:t>共用体</a:t>
            </a:r>
            <a:r>
              <a:rPr lang="zh-CN" altLang="en-US" i="1" dirty="0">
                <a:solidFill>
                  <a:srgbClr val="000000"/>
                </a:solidFill>
                <a:ea typeface="新宋体" panose="02010609030101010101" pitchFamily="49" charset="-122"/>
              </a:rPr>
              <a:t>类型名称</a:t>
            </a:r>
          </a:p>
          <a:p>
            <a:pPr marL="540000">
              <a:spcBef>
                <a:spcPct val="0"/>
              </a:spcBef>
              <a:buNone/>
            </a:pPr>
            <a:r>
              <a:rPr lang="en-US" altLang="zh-CN" dirty="0">
                <a:solidFill>
                  <a:srgbClr val="000000"/>
                </a:solidFill>
                <a:ea typeface="新宋体" panose="02010609030101010101" pitchFamily="49" charset="-122"/>
              </a:rPr>
              <a:t>{</a:t>
            </a:r>
          </a:p>
          <a:p>
            <a:pPr marL="540000">
              <a:spcBef>
                <a:spcPct val="0"/>
              </a:spcBef>
              <a:buNone/>
            </a:pPr>
            <a:r>
              <a:rPr lang="en-US" altLang="zh-CN" dirty="0">
                <a:solidFill>
                  <a:srgbClr val="000000"/>
                </a:solidFill>
                <a:ea typeface="新宋体" panose="02010609030101010101" pitchFamily="49" charset="-122"/>
              </a:rPr>
              <a:t>    </a:t>
            </a:r>
            <a:r>
              <a:rPr lang="zh-CN" altLang="en-US" i="1" dirty="0" smtClean="0">
                <a:solidFill>
                  <a:srgbClr val="000000"/>
                </a:solidFill>
                <a:ea typeface="新宋体" panose="02010609030101010101" pitchFamily="49" charset="-122"/>
              </a:rPr>
              <a:t>共用体</a:t>
            </a:r>
            <a:r>
              <a:rPr lang="zh-CN" altLang="en-US" i="1" dirty="0">
                <a:solidFill>
                  <a:srgbClr val="000000"/>
                </a:solidFill>
                <a:ea typeface="新宋体" panose="02010609030101010101" pitchFamily="49" charset="-122"/>
              </a:rPr>
              <a:t>成员定义</a:t>
            </a:r>
            <a:endParaRPr lang="zh-CN" altLang="en-US" dirty="0">
              <a:solidFill>
                <a:srgbClr val="000000"/>
              </a:solidFill>
              <a:ea typeface="新宋体" panose="02010609030101010101" pitchFamily="49" charset="-122"/>
            </a:endParaRPr>
          </a:p>
          <a:p>
            <a:pPr marL="540000">
              <a:spcBef>
                <a:spcPct val="0"/>
              </a:spcBef>
              <a:buNone/>
            </a:pPr>
            <a:r>
              <a:rPr lang="en-US" altLang="zh-CN" dirty="0">
                <a:solidFill>
                  <a:srgbClr val="000000"/>
                </a:solidFill>
                <a:ea typeface="新宋体" panose="02010609030101010101" pitchFamily="49" charset="-122"/>
              </a:rPr>
              <a:t>};</a:t>
            </a:r>
            <a:endParaRPr lang="en-US" altLang="zh-CN" dirty="0" smtClean="0"/>
          </a:p>
          <a:p>
            <a:r>
              <a:rPr lang="zh-CN" altLang="en-US" dirty="0"/>
              <a:t>共用</a:t>
            </a:r>
            <a:r>
              <a:rPr lang="zh-CN" altLang="en-US" dirty="0" smtClean="0"/>
              <a:t>体变量的定义</a:t>
            </a:r>
            <a:endParaRPr lang="en-US" altLang="zh-CN" dirty="0" smtClean="0"/>
          </a:p>
          <a:p>
            <a:pPr marL="540000" indent="0">
              <a:buNone/>
            </a:pPr>
            <a:r>
              <a:rPr lang="zh-CN" altLang="en-US" i="1" dirty="0" smtClean="0">
                <a:solidFill>
                  <a:srgbClr val="000000"/>
                </a:solidFill>
                <a:ea typeface="新宋体" panose="02010609030101010101" pitchFamily="49" charset="-122"/>
              </a:rPr>
              <a:t>共用体</a:t>
            </a:r>
            <a:r>
              <a:rPr lang="zh-CN" altLang="en-US" i="1" dirty="0">
                <a:solidFill>
                  <a:srgbClr val="000000"/>
                </a:solidFill>
                <a:ea typeface="新宋体" panose="02010609030101010101" pitchFamily="49" charset="-122"/>
              </a:rPr>
              <a:t>类型名称  </a:t>
            </a:r>
            <a:r>
              <a:rPr lang="zh-CN" altLang="en-US" i="1" dirty="0" smtClean="0">
                <a:solidFill>
                  <a:srgbClr val="000000"/>
                </a:solidFill>
                <a:ea typeface="新宋体" panose="02010609030101010101" pitchFamily="49" charset="-122"/>
              </a:rPr>
              <a:t>共用体</a:t>
            </a:r>
            <a:r>
              <a:rPr lang="zh-CN" altLang="en-US" i="1" dirty="0">
                <a:solidFill>
                  <a:srgbClr val="000000"/>
                </a:solidFill>
                <a:ea typeface="新宋体" panose="02010609030101010101" pitchFamily="49" charset="-122"/>
              </a:rPr>
              <a:t>变量列表</a:t>
            </a:r>
            <a:r>
              <a:rPr lang="en-US" altLang="zh-CN" dirty="0">
                <a:solidFill>
                  <a:srgbClr val="000000"/>
                </a:solidFill>
                <a:ea typeface="新宋体" panose="02010609030101010101" pitchFamily="49" charset="-122"/>
              </a:rPr>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6630935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共用体</a:t>
            </a:r>
            <a:r>
              <a:rPr lang="zh-CN" altLang="en-US" dirty="0"/>
              <a:t>的应用场景</a:t>
            </a:r>
          </a:p>
        </p:txBody>
      </p:sp>
      <p:sp>
        <p:nvSpPr>
          <p:cNvPr id="3" name="内容占位符 2"/>
          <p:cNvSpPr>
            <a:spLocks noGrp="1"/>
          </p:cNvSpPr>
          <p:nvPr>
            <p:ph idx="1"/>
          </p:nvPr>
        </p:nvSpPr>
        <p:spPr/>
        <p:txBody>
          <a:bodyPr/>
          <a:lstStyle/>
          <a:p>
            <a:r>
              <a:rPr lang="zh-CN" altLang="en-US" dirty="0"/>
              <a:t>应用场景</a:t>
            </a:r>
            <a:r>
              <a:rPr lang="en-US" altLang="zh-CN" dirty="0"/>
              <a:t>1: </a:t>
            </a:r>
            <a:r>
              <a:rPr lang="zh-CN" altLang="en-US" dirty="0"/>
              <a:t>提高代码的空间利用率和程序运行效率。</a:t>
            </a:r>
          </a:p>
          <a:p>
            <a:pPr lvl="1"/>
            <a:r>
              <a:rPr lang="zh-CN" altLang="en-US" dirty="0"/>
              <a:t>为了提高代码的可读性，常常给不同功能的变量取不同的名字。如果有些变量的生命周期是相同的但运行时间段不重叠，而且程序的空间或运行效率是瓶颈，则可以考虑将其中部分变量定义</a:t>
            </a:r>
            <a:r>
              <a:rPr lang="zh-CN" altLang="en-US" dirty="0" smtClean="0"/>
              <a:t>为共用体</a:t>
            </a:r>
            <a:r>
              <a:rPr lang="zh-CN" altLang="en-US" dirty="0"/>
              <a:t>。</a:t>
            </a:r>
          </a:p>
          <a:p>
            <a:r>
              <a:rPr lang="zh-CN" altLang="en-US" dirty="0"/>
              <a:t>应用场景</a:t>
            </a:r>
            <a:r>
              <a:rPr lang="en-US" altLang="zh-CN" dirty="0"/>
              <a:t>2: </a:t>
            </a:r>
            <a:r>
              <a:rPr lang="zh-CN" altLang="en-US" dirty="0"/>
              <a:t>综合利用不同数据类型的不同特性。</a:t>
            </a:r>
          </a:p>
          <a:p>
            <a:pPr algn="just"/>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9884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共用</a:t>
            </a:r>
            <a:r>
              <a:rPr lang="zh-CN" altLang="en-US" sz="3200" dirty="0" smtClean="0"/>
              <a:t>体应用示例</a:t>
            </a:r>
            <a:r>
              <a:rPr lang="en-US" altLang="zh-CN" sz="3200" dirty="0" smtClean="0"/>
              <a:t>: </a:t>
            </a:r>
            <a:r>
              <a:rPr lang="zh-CN" altLang="en-US" sz="3200" dirty="0" smtClean="0"/>
              <a:t>浮点数</a:t>
            </a:r>
            <a:r>
              <a:rPr lang="zh-CN" altLang="en-US" sz="3200" dirty="0"/>
              <a:t>的内存二进制输出例程</a:t>
            </a:r>
          </a:p>
        </p:txBody>
      </p:sp>
      <p:sp>
        <p:nvSpPr>
          <p:cNvPr id="3" name="内容占位符 2"/>
          <p:cNvSpPr>
            <a:spLocks noGrp="1"/>
          </p:cNvSpPr>
          <p:nvPr>
            <p:ph idx="1"/>
          </p:nvPr>
        </p:nvSpPr>
        <p:spPr/>
        <p:txBody>
          <a:bodyPr>
            <a:normAutofit fontScale="92500"/>
          </a:bodyPr>
          <a:lstStyle/>
          <a:p>
            <a:pPr algn="just"/>
            <a:r>
              <a:rPr lang="zh-CN" altLang="en-US" dirty="0" smtClean="0"/>
              <a:t>问题要求</a:t>
            </a:r>
            <a:endParaRPr lang="en-US" altLang="zh-CN" dirty="0" smtClean="0"/>
          </a:p>
          <a:p>
            <a:pPr lvl="1"/>
            <a:r>
              <a:rPr lang="zh-CN" altLang="en-US" dirty="0"/>
              <a:t>以十六进制的格式</a:t>
            </a:r>
            <a:r>
              <a:rPr lang="zh-CN" altLang="en-US" dirty="0" smtClean="0"/>
              <a:t>输出单精度浮点数</a:t>
            </a:r>
            <a:r>
              <a:rPr lang="zh-CN" altLang="en-US" dirty="0"/>
              <a:t>“非数”在内存中存储的数据</a:t>
            </a:r>
            <a:r>
              <a:rPr lang="zh-CN" altLang="en-US" dirty="0" smtClean="0"/>
              <a:t>。</a:t>
            </a:r>
            <a:endParaRPr lang="en-US" altLang="zh-CN" dirty="0" smtClean="0"/>
          </a:p>
          <a:p>
            <a:pPr lvl="2"/>
            <a:r>
              <a:rPr lang="zh-CN" altLang="en-US" dirty="0" smtClean="0"/>
              <a:t>注</a:t>
            </a:r>
            <a:r>
              <a:rPr lang="en-US" altLang="zh-CN" dirty="0" smtClean="0"/>
              <a:t>1: </a:t>
            </a:r>
            <a:r>
              <a:rPr lang="zh-CN" altLang="en-US" dirty="0" smtClean="0"/>
              <a:t>在</a:t>
            </a:r>
            <a:r>
              <a:rPr lang="zh-CN" altLang="en-US" dirty="0"/>
              <a:t>计算机中的各种数据都是以二进制形式存储的</a:t>
            </a:r>
            <a:r>
              <a:rPr lang="zh-CN" altLang="en-US" dirty="0" smtClean="0"/>
              <a:t>。</a:t>
            </a:r>
            <a:endParaRPr lang="en-US" altLang="zh-CN" dirty="0" smtClean="0"/>
          </a:p>
          <a:p>
            <a:pPr lvl="2"/>
            <a:r>
              <a:rPr lang="zh-CN" altLang="en-US" dirty="0" smtClean="0"/>
              <a:t>注</a:t>
            </a:r>
            <a:r>
              <a:rPr lang="en-US" altLang="zh-CN" dirty="0" smtClean="0"/>
              <a:t>2: </a:t>
            </a:r>
            <a:r>
              <a:rPr lang="zh-CN" altLang="en-US" dirty="0" smtClean="0"/>
              <a:t>这里输出未经过浮点数解析的数据。</a:t>
            </a:r>
            <a:endParaRPr lang="en-US" altLang="zh-CN" dirty="0" smtClean="0"/>
          </a:p>
          <a:p>
            <a:r>
              <a:rPr lang="zh-CN" altLang="en-US" dirty="0" smtClean="0"/>
              <a:t>分析</a:t>
            </a:r>
            <a:endParaRPr lang="en-US" altLang="zh-CN" dirty="0" smtClean="0"/>
          </a:p>
          <a:p>
            <a:pPr lvl="1"/>
            <a:r>
              <a:rPr lang="zh-CN" altLang="en-US" dirty="0"/>
              <a:t>什么是单精度浮点数</a:t>
            </a:r>
            <a:r>
              <a:rPr lang="zh-CN" altLang="en-US" dirty="0" smtClean="0"/>
              <a:t>“非数”</a:t>
            </a:r>
            <a:r>
              <a:rPr lang="en-US" altLang="zh-CN" dirty="0" smtClean="0"/>
              <a:t>?</a:t>
            </a:r>
          </a:p>
          <a:p>
            <a:pPr lvl="2"/>
            <a:r>
              <a:rPr lang="zh-CN" altLang="en-US" dirty="0"/>
              <a:t>浮点数</a:t>
            </a:r>
            <a:r>
              <a:rPr lang="zh-CN" altLang="en-US" dirty="0" smtClean="0"/>
              <a:t>“非数”是表示“不确定的数值结果”的浮点数。</a:t>
            </a:r>
            <a:endParaRPr lang="en-US" altLang="zh-CN" dirty="0" smtClean="0"/>
          </a:p>
          <a:p>
            <a:pPr lvl="2"/>
            <a:r>
              <a:rPr lang="zh-CN" altLang="en-US" dirty="0" smtClean="0"/>
              <a:t>示例</a:t>
            </a:r>
            <a:r>
              <a:rPr lang="en-US" altLang="zh-CN" dirty="0" smtClean="0"/>
              <a:t>: </a:t>
            </a:r>
            <a:r>
              <a:rPr lang="zh-CN" altLang="en-US" dirty="0" smtClean="0"/>
              <a:t>“</a:t>
            </a:r>
            <a:r>
              <a:rPr lang="en-US" altLang="zh-CN" dirty="0" smtClean="0"/>
              <a:t>0.0f/0.0f</a:t>
            </a:r>
            <a:r>
              <a:rPr lang="zh-CN" altLang="en-US" dirty="0" smtClean="0"/>
              <a:t>”的结果就是不确定的。</a:t>
            </a:r>
            <a:endParaRPr lang="en-US" altLang="zh-CN" dirty="0" smtClean="0"/>
          </a:p>
          <a:p>
            <a:pPr lvl="1"/>
            <a:r>
              <a:rPr lang="zh-CN" altLang="en-US" dirty="0" smtClean="0"/>
              <a:t>整数</a:t>
            </a:r>
            <a:r>
              <a:rPr lang="zh-CN" altLang="en-US" dirty="0"/>
              <a:t>在内存中的二进制表示</a:t>
            </a:r>
            <a:r>
              <a:rPr lang="zh-CN" altLang="en-US" dirty="0" smtClean="0"/>
              <a:t>形式</a:t>
            </a:r>
            <a:r>
              <a:rPr lang="en-US" altLang="zh-CN" dirty="0" smtClean="0"/>
              <a:t>:</a:t>
            </a:r>
          </a:p>
          <a:p>
            <a:pPr lvl="2"/>
            <a:r>
              <a:rPr lang="zh-CN" altLang="en-US" dirty="0" smtClean="0"/>
              <a:t>如何输出</a:t>
            </a:r>
            <a:r>
              <a:rPr lang="zh-CN" altLang="en-US" dirty="0"/>
              <a:t>整数在内存中的二进制表示</a:t>
            </a:r>
            <a:r>
              <a:rPr lang="zh-CN" altLang="en-US" dirty="0" smtClean="0"/>
              <a:t>形式</a:t>
            </a:r>
            <a:r>
              <a:rPr lang="en-US" altLang="zh-CN" dirty="0" smtClean="0"/>
              <a:t>?</a:t>
            </a:r>
          </a:p>
          <a:p>
            <a:pPr lvl="1"/>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50571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共用体应用示例</a:t>
            </a:r>
            <a:r>
              <a:rPr lang="en-US" altLang="zh-CN" sz="3200" dirty="0"/>
              <a:t>: </a:t>
            </a:r>
            <a:r>
              <a:rPr lang="zh-CN" altLang="en-US" sz="3200" dirty="0"/>
              <a:t>浮点数的内存二进制输出例程</a:t>
            </a:r>
          </a:p>
        </p:txBody>
      </p:sp>
      <p:sp>
        <p:nvSpPr>
          <p:cNvPr id="3" name="内容占位符 2"/>
          <p:cNvSpPr>
            <a:spLocks noGrp="1"/>
          </p:cNvSpPr>
          <p:nvPr>
            <p:ph idx="1"/>
          </p:nvPr>
        </p:nvSpPr>
        <p:spPr/>
        <p:txBody>
          <a:bodyPr/>
          <a:lstStyle/>
          <a:p>
            <a:r>
              <a:rPr lang="en-US" altLang="zh-CN" dirty="0" err="1"/>
              <a:t>CP_UnionFloatInt.h</a:t>
            </a:r>
            <a:endParaRPr lang="en-US" altLang="zh-CN" dirty="0"/>
          </a:p>
          <a:p>
            <a:r>
              <a:rPr lang="en-US" altLang="zh-CN" dirty="0"/>
              <a:t>CP_UnionFloatInt.cpp</a:t>
            </a:r>
          </a:p>
          <a:p>
            <a:r>
              <a:rPr lang="en-US" altLang="zh-CN" dirty="0"/>
              <a:t>CP_UnionFloatIntMain.cpp</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08882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编程规范纲要</a:t>
            </a:r>
          </a:p>
        </p:txBody>
      </p:sp>
      <p:sp>
        <p:nvSpPr>
          <p:cNvPr id="3" name="内容占位符 2"/>
          <p:cNvSpPr>
            <a:spLocks noGrp="1"/>
          </p:cNvSpPr>
          <p:nvPr>
            <p:ph idx="1"/>
          </p:nvPr>
        </p:nvSpPr>
        <p:spPr>
          <a:xfrm>
            <a:off x="2667000" y="1457325"/>
            <a:ext cx="6015038" cy="4899026"/>
          </a:xfrm>
        </p:spPr>
        <p:txBody>
          <a:bodyPr/>
          <a:lstStyle/>
          <a:p>
            <a:r>
              <a:rPr lang="zh-CN" altLang="en-US" dirty="0"/>
              <a:t>编程规范概述</a:t>
            </a:r>
          </a:p>
          <a:p>
            <a:r>
              <a:rPr lang="zh-CN" altLang="en-US" dirty="0"/>
              <a:t>命名规范</a:t>
            </a:r>
          </a:p>
          <a:p>
            <a:r>
              <a:rPr lang="zh-CN" altLang="en-US" dirty="0"/>
              <a:t>编辑方法</a:t>
            </a:r>
          </a:p>
          <a:p>
            <a:r>
              <a:rPr lang="zh-CN" altLang="en-US" dirty="0"/>
              <a:t>语句书写</a:t>
            </a:r>
          </a:p>
          <a:p>
            <a:r>
              <a:rPr lang="zh-CN" altLang="en-US" dirty="0"/>
              <a:t>注释</a:t>
            </a:r>
          </a:p>
          <a:p>
            <a:r>
              <a:rPr lang="zh-CN" altLang="en-US" dirty="0"/>
              <a:t>文件组织</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AutoShape 6"/>
          <p:cNvSpPr>
            <a:spLocks noChangeArrowheads="1"/>
          </p:cNvSpPr>
          <p:nvPr/>
        </p:nvSpPr>
        <p:spPr bwMode="auto">
          <a:xfrm>
            <a:off x="2209800" y="1557338"/>
            <a:ext cx="533400" cy="304800"/>
          </a:xfrm>
          <a:prstGeom prst="rightArrow">
            <a:avLst>
              <a:gd name="adj1" fmla="val 50000"/>
              <a:gd name="adj2" fmla="val 43750"/>
            </a:avLst>
          </a:prstGeom>
          <a:solidFill>
            <a:srgbClr val="FFC000"/>
          </a:solidFill>
          <a:ln w="9525">
            <a:solidFill>
              <a:srgbClr val="FF0000"/>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8528537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文件名</a:t>
            </a:r>
            <a:r>
              <a:rPr lang="en-US" altLang="zh-CN" sz="3200" dirty="0"/>
              <a:t>: </a:t>
            </a:r>
            <a:r>
              <a:rPr lang="en-US" altLang="zh-CN" sz="3200" dirty="0" err="1" smtClean="0"/>
              <a:t>CP_UnionFloatInt.h</a:t>
            </a:r>
            <a:r>
              <a:rPr lang="zh-CN" altLang="en-US" sz="3200" dirty="0" smtClean="0"/>
              <a:t>；</a:t>
            </a:r>
            <a:r>
              <a:rPr lang="zh-CN" altLang="en-US" sz="3200" dirty="0"/>
              <a:t>开发者</a:t>
            </a:r>
            <a:r>
              <a:rPr lang="en-US" altLang="zh-CN" sz="3200" dirty="0"/>
              <a:t>: </a:t>
            </a:r>
            <a:r>
              <a:rPr lang="zh-CN" altLang="en-US" sz="3200" dirty="0"/>
              <a:t>雍俊海</a:t>
            </a:r>
          </a:p>
        </p:txBody>
      </p:sp>
      <p:sp>
        <p:nvSpPr>
          <p:cNvPr id="3" name="内容占位符 2"/>
          <p:cNvSpPr>
            <a:spLocks noGrp="1"/>
          </p:cNvSpPr>
          <p:nvPr>
            <p:ph idx="1"/>
          </p:nvPr>
        </p:nvSpPr>
        <p:spPr/>
        <p:txBody>
          <a:bodyPr>
            <a:noAutofit/>
          </a:bodyPr>
          <a:lstStyle/>
          <a:p>
            <a:pPr marL="0" indent="0">
              <a:spcBef>
                <a:spcPts val="0"/>
              </a:spcBef>
              <a:buNone/>
            </a:pPr>
            <a:r>
              <a:rPr lang="en-US" altLang="zh-CN" sz="2000" dirty="0">
                <a:solidFill>
                  <a:srgbClr val="80808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ifndef</a:t>
            </a:r>
            <a:r>
              <a:rPr lang="en-US" altLang="zh-CN" sz="2000" dirty="0">
                <a:solidFill>
                  <a:srgbClr val="000000"/>
                </a:solidFill>
                <a:latin typeface="新宋体" panose="02010609030101010101" pitchFamily="49" charset="-122"/>
                <a:ea typeface="新宋体" panose="02010609030101010101" pitchFamily="49" charset="-122"/>
              </a:rPr>
              <a:t> CP_UNIONFLOATINT_H</a:t>
            </a:r>
          </a:p>
          <a:p>
            <a:pPr marL="0" indent="0">
              <a:spcBef>
                <a:spcPts val="0"/>
              </a:spcBef>
              <a:buNone/>
            </a:pPr>
            <a:r>
              <a:rPr lang="en-US" altLang="zh-CN" sz="2000" dirty="0">
                <a:solidFill>
                  <a:srgbClr val="808080"/>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CP_UNIONFLOATINT_H</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union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U_FloatInt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float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m_float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m_int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U_FloatInt</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 0) : </a:t>
            </a:r>
            <a:r>
              <a:rPr lang="en-US" altLang="zh-CN" sz="2000" dirty="0" err="1">
                <a:solidFill>
                  <a:srgbClr val="000000"/>
                </a:solidFill>
                <a:latin typeface="新宋体" panose="02010609030101010101" pitchFamily="49" charset="-122"/>
                <a:ea typeface="新宋体" panose="02010609030101010101" pitchFamily="49" charset="-122"/>
              </a:rPr>
              <a:t>m_int</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U_FloatInt</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float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808080"/>
                </a:solidFill>
                <a:latin typeface="新宋体" panose="02010609030101010101" pitchFamily="49" charset="-122"/>
                <a:ea typeface="新宋体" panose="02010609030101010101" pitchFamily="49" charset="-122"/>
              </a:rPr>
              <a:t>f</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m_float</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808080"/>
                </a:solidFill>
                <a:latin typeface="新宋体" panose="02010609030101010101" pitchFamily="49" charset="-122"/>
                <a:ea typeface="新宋体" panose="02010609030101010101" pitchFamily="49" charset="-122"/>
              </a:rPr>
              <a:t>f</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U_FloatInt</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const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U_FloatInt</a:t>
            </a:r>
            <a:r>
              <a:rPr lang="en-US" altLang="zh-CN" sz="2000" dirty="0">
                <a:solidFill>
                  <a:srgbClr val="000000"/>
                </a:solidFill>
                <a:latin typeface="新宋体" panose="02010609030101010101" pitchFamily="49" charset="-122"/>
                <a:ea typeface="新宋体" panose="02010609030101010101" pitchFamily="49" charset="-122"/>
              </a:rPr>
              <a:t> &amp; </a:t>
            </a:r>
            <a:r>
              <a:rPr lang="en-US" altLang="zh-CN" sz="2000" dirty="0">
                <a:solidFill>
                  <a:srgbClr val="808080"/>
                </a:solidFill>
                <a:latin typeface="新宋体" panose="02010609030101010101" pitchFamily="49" charset="-122"/>
                <a:ea typeface="新宋体" panose="02010609030101010101" pitchFamily="49" charset="-122"/>
              </a:rPr>
              <a:t>u</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err="1">
                <a:solidFill>
                  <a:srgbClr val="000000"/>
                </a:solidFill>
                <a:latin typeface="新宋体" panose="02010609030101010101" pitchFamily="49" charset="-122"/>
                <a:ea typeface="新宋体" panose="02010609030101010101" pitchFamily="49" charset="-122"/>
              </a:rPr>
              <a:t>m_int</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u</a:t>
            </a:r>
            <a:r>
              <a:rPr lang="en-US" altLang="zh-CN" sz="2000" dirty="0" err="1">
                <a:solidFill>
                  <a:srgbClr val="000000"/>
                </a:solidFill>
                <a:latin typeface="新宋体" panose="02010609030101010101" pitchFamily="49" charset="-122"/>
                <a:ea typeface="新宋体" panose="02010609030101010101" pitchFamily="49" charset="-122"/>
              </a:rPr>
              <a:t>.m_int</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U_FloatInt</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共用体</a:t>
            </a:r>
            <a:r>
              <a:rPr lang="en-US" altLang="zh-CN" sz="2000" dirty="0" err="1">
                <a:solidFill>
                  <a:srgbClr val="008000"/>
                </a:solidFill>
                <a:latin typeface="新宋体" panose="02010609030101010101" pitchFamily="49" charset="-122"/>
                <a:ea typeface="新宋体" panose="02010609030101010101" pitchFamily="49" charset="-122"/>
              </a:rPr>
              <a:t>U_FloatInt</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extern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gb_showFloatIntHexMemory</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const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U_FloatInt</a:t>
            </a:r>
            <a:r>
              <a:rPr lang="en-US" altLang="zh-CN" sz="2000" dirty="0">
                <a:solidFill>
                  <a:srgbClr val="000000"/>
                </a:solidFill>
                <a:latin typeface="新宋体" panose="02010609030101010101" pitchFamily="49" charset="-122"/>
                <a:ea typeface="新宋体" panose="02010609030101010101" pitchFamily="49" charset="-122"/>
              </a:rPr>
              <a:t> &amp; </a:t>
            </a:r>
            <a:r>
              <a:rPr lang="en-US" altLang="zh-CN" sz="2000" dirty="0">
                <a:solidFill>
                  <a:srgbClr val="808080"/>
                </a:solidFill>
                <a:latin typeface="新宋体" panose="02010609030101010101" pitchFamily="49" charset="-122"/>
                <a:ea typeface="新宋体" panose="02010609030101010101" pitchFamily="49" charset="-122"/>
              </a:rPr>
              <a:t>u</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extern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gb_testFloatInt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000" dirty="0">
                <a:solidFill>
                  <a:srgbClr val="80808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endif</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432269" y="2509941"/>
            <a:ext cx="3249769" cy="93126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ea typeface="楷体_GB2312" pitchFamily="49" charset="-122"/>
                <a:sym typeface="Wingdings" panose="05000000000000000000" pitchFamily="2" charset="2"/>
              </a:rPr>
              <a:t>共用体也可以有构造函数，要求与类的构造函数类似。</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4186320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文件名</a:t>
            </a:r>
            <a:r>
              <a:rPr lang="en-US" altLang="zh-CN" sz="3200" dirty="0"/>
              <a:t>: CP_UnionFloatInt.cpp</a:t>
            </a:r>
            <a:r>
              <a:rPr lang="zh-CN" altLang="en-US" sz="3200" dirty="0" smtClean="0"/>
              <a:t>；</a:t>
            </a:r>
            <a:r>
              <a:rPr lang="zh-CN" altLang="en-US" sz="3200" dirty="0"/>
              <a:t>开发者</a:t>
            </a:r>
            <a:r>
              <a:rPr lang="en-US" altLang="zh-CN" sz="3200" dirty="0"/>
              <a:t>: </a:t>
            </a:r>
            <a:r>
              <a:rPr lang="zh-CN" altLang="en-US" sz="3200" dirty="0"/>
              <a:t>雍俊海</a:t>
            </a:r>
          </a:p>
        </p:txBody>
      </p:sp>
      <p:sp>
        <p:nvSpPr>
          <p:cNvPr id="3" name="内容占位符 2"/>
          <p:cNvSpPr>
            <a:spLocks noGrp="1"/>
          </p:cNvSpPr>
          <p:nvPr>
            <p:ph idx="1"/>
          </p:nvPr>
        </p:nvSpPr>
        <p:spPr/>
        <p:txBody>
          <a:bodyPr>
            <a:noAutofit/>
          </a:bodyPr>
          <a:lstStyle/>
          <a:p>
            <a:pPr marL="0" indent="0">
              <a:spcBef>
                <a:spcPts val="0"/>
              </a:spcBef>
              <a:buNone/>
            </a:pPr>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CP_UnionFloatInt.h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gb_showFloatIntHexMemory</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U_FloatInt</a:t>
            </a:r>
            <a:r>
              <a:rPr lang="en-US" altLang="zh-CN" sz="1800" dirty="0">
                <a:solidFill>
                  <a:srgbClr val="000000"/>
                </a:solidFill>
                <a:latin typeface="新宋体" panose="02010609030101010101" pitchFamily="49" charset="-122"/>
                <a:ea typeface="新宋体" panose="02010609030101010101" pitchFamily="49" charset="-122"/>
              </a:rPr>
              <a:t> &amp; </a:t>
            </a:r>
            <a:r>
              <a:rPr lang="en-US" altLang="zh-CN" sz="1800" dirty="0">
                <a:solidFill>
                  <a:srgbClr val="808080"/>
                </a:solidFill>
                <a:latin typeface="新宋体" panose="02010609030101010101" pitchFamily="49" charset="-122"/>
                <a:ea typeface="新宋体" panose="02010609030101010101" pitchFamily="49" charset="-122"/>
              </a:rPr>
              <a:t>u</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u</a:t>
            </a:r>
            <a:r>
              <a:rPr lang="en-US" altLang="zh-CN" sz="1800" dirty="0" err="1">
                <a:solidFill>
                  <a:srgbClr val="000000"/>
                </a:solidFill>
                <a:latin typeface="新宋体" panose="02010609030101010101" pitchFamily="49" charset="-122"/>
                <a:ea typeface="新宋体" panose="02010609030101010101" pitchFamily="49" charset="-122"/>
              </a:rPr>
              <a:t>.m_float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在内存当中存储的数据是</a:t>
            </a:r>
            <a:r>
              <a:rPr lang="en-US" altLang="zh-CN" sz="1800" dirty="0">
                <a:solidFill>
                  <a:srgbClr val="A31515"/>
                </a:solidFill>
                <a:latin typeface="新宋体" panose="02010609030101010101" pitchFamily="49" charset="-122"/>
                <a:ea typeface="新宋体" panose="02010609030101010101" pitchFamily="49" charset="-122"/>
              </a:rPr>
              <a:t>0x"</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hex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u</a:t>
            </a:r>
            <a:r>
              <a:rPr lang="en-US" altLang="zh-CN" sz="1800" dirty="0" err="1">
                <a:solidFill>
                  <a:srgbClr val="000000"/>
                </a:solidFill>
                <a:latin typeface="新宋体" panose="02010609030101010101" pitchFamily="49" charset="-122"/>
                <a:ea typeface="新宋体" panose="02010609030101010101" pitchFamily="49" charset="-122"/>
              </a:rPr>
              <a:t>.m_int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dec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gb_showFloatIntHexMemory</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gb_testFloatInt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U_FloatInt</a:t>
            </a:r>
            <a:r>
              <a:rPr lang="en-US" altLang="zh-CN" sz="1800" dirty="0">
                <a:solidFill>
                  <a:srgbClr val="000000"/>
                </a:solidFill>
                <a:latin typeface="新宋体" panose="02010609030101010101" pitchFamily="49" charset="-122"/>
                <a:ea typeface="新宋体" panose="02010609030101010101" pitchFamily="49" charset="-122"/>
              </a:rPr>
              <a:t> u(0.0f);</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u.m_float</a:t>
            </a:r>
            <a:r>
              <a:rPr lang="en-US" altLang="zh-CN" sz="1800" dirty="0">
                <a:solidFill>
                  <a:srgbClr val="000000"/>
                </a:solidFill>
                <a:latin typeface="新宋体" panose="02010609030101010101" pitchFamily="49" charset="-122"/>
                <a:ea typeface="新宋体" panose="02010609030101010101" pitchFamily="49" charset="-122"/>
              </a:rPr>
              <a:t> = 0.0f / </a:t>
            </a:r>
            <a:r>
              <a:rPr lang="en-US" altLang="zh-CN" sz="1800" dirty="0" err="1">
                <a:solidFill>
                  <a:srgbClr val="000000"/>
                </a:solidFill>
                <a:latin typeface="新宋体" panose="02010609030101010101" pitchFamily="49" charset="-122"/>
                <a:ea typeface="新宋体" panose="02010609030101010101" pitchFamily="49" charset="-122"/>
              </a:rPr>
              <a:t>u.m_float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得到非数</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gb_showFloatIntHexMemory</a:t>
            </a:r>
            <a:r>
              <a:rPr lang="en-US" altLang="zh-CN" sz="1800" dirty="0">
                <a:solidFill>
                  <a:srgbClr val="000000"/>
                </a:solidFill>
                <a:latin typeface="新宋体" panose="02010609030101010101" pitchFamily="49" charset="-122"/>
                <a:ea typeface="新宋体" panose="02010609030101010101" pitchFamily="49" charset="-122"/>
              </a:rPr>
              <a:t>(u);</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gb_testFloatInt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9165786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文件名</a:t>
            </a:r>
            <a:r>
              <a:rPr lang="en-US" altLang="zh-CN" sz="2800" dirty="0"/>
              <a:t>: </a:t>
            </a:r>
            <a:r>
              <a:rPr lang="en-US" altLang="zh-CN" sz="2800" dirty="0" smtClean="0"/>
              <a:t>CP_UnionFloatIntMain.cpp</a:t>
            </a:r>
            <a:r>
              <a:rPr lang="zh-CN" altLang="en-US" sz="2800" dirty="0" smtClean="0"/>
              <a:t>；</a:t>
            </a:r>
            <a:r>
              <a:rPr lang="zh-CN" altLang="en-US" sz="2800" dirty="0"/>
              <a:t>开发者</a:t>
            </a:r>
            <a:r>
              <a:rPr lang="en-US" altLang="zh-CN" sz="2800" dirty="0"/>
              <a:t>: </a:t>
            </a:r>
            <a:r>
              <a:rPr lang="zh-CN" altLang="en-US" sz="2800" dirty="0"/>
              <a:t>雍俊海</a:t>
            </a:r>
          </a:p>
        </p:txBody>
      </p:sp>
      <p:sp>
        <p:nvSpPr>
          <p:cNvPr id="3" name="内容占位符 2"/>
          <p:cNvSpPr>
            <a:spLocks noGrp="1"/>
          </p:cNvSpPr>
          <p:nvPr>
            <p:ph idx="1"/>
          </p:nvPr>
        </p:nvSpPr>
        <p:spPr/>
        <p:txBody>
          <a:bodyPr>
            <a:noAutofit/>
          </a:bodyPr>
          <a:lstStyle/>
          <a:p>
            <a:pPr marL="0" indent="0">
              <a:buNone/>
            </a:pPr>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CP_UnionFloatInt.h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gb_testFloatInt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822425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运行结果示例</a:t>
            </a:r>
            <a:endParaRPr lang="zh-CN" altLang="en-US" dirty="0"/>
          </a:p>
        </p:txBody>
      </p:sp>
      <p:sp>
        <p:nvSpPr>
          <p:cNvPr id="3" name="内容占位符 2"/>
          <p:cNvSpPr>
            <a:spLocks noGrp="1"/>
          </p:cNvSpPr>
          <p:nvPr>
            <p:ph idx="1"/>
          </p:nvPr>
        </p:nvSpPr>
        <p:spPr>
          <a:xfrm>
            <a:off x="353645" y="1457325"/>
            <a:ext cx="8436711" cy="4899026"/>
          </a:xfrm>
        </p:spPr>
        <p:txBody>
          <a:bodyPr>
            <a:normAutofit/>
          </a:bodyPr>
          <a:lstStyle/>
          <a:p>
            <a:pPr marL="0" indent="0">
              <a:buNone/>
            </a:pPr>
            <a:r>
              <a:rPr lang="en-US" altLang="zh-CN" dirty="0" smtClean="0"/>
              <a:t>-</a:t>
            </a:r>
            <a:r>
              <a:rPr lang="en-US" altLang="zh-CN" dirty="0"/>
              <a:t>nan(</a:t>
            </a:r>
            <a:r>
              <a:rPr lang="en-US" altLang="zh-CN" dirty="0" err="1"/>
              <a:t>ind</a:t>
            </a:r>
            <a:r>
              <a:rPr lang="en-US" altLang="zh-CN" dirty="0"/>
              <a:t>)</a:t>
            </a:r>
            <a:r>
              <a:rPr lang="zh-CN" altLang="en-US" dirty="0"/>
              <a:t>在内存当中存储的数据是</a:t>
            </a:r>
            <a:r>
              <a:rPr lang="en-US" altLang="zh-CN" dirty="0"/>
              <a:t>0xffc00000</a:t>
            </a:r>
            <a:r>
              <a:rPr lang="zh-CN" altLang="en-US" dirty="0"/>
              <a:t>。</a:t>
            </a:r>
          </a:p>
          <a:p>
            <a:pPr marL="0" indent="0">
              <a:buNone/>
            </a:pPr>
            <a:r>
              <a:rPr lang="zh-CN" altLang="en-US" dirty="0"/>
              <a:t>请按任意键继续</a:t>
            </a:r>
            <a:r>
              <a:rPr lang="en-US" altLang="zh-CN" dirty="0"/>
              <a:t>. . .</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739622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共用体定义注意</a:t>
            </a:r>
            <a:r>
              <a:rPr lang="zh-CN" altLang="en-US" dirty="0"/>
              <a:t>事项</a:t>
            </a:r>
          </a:p>
        </p:txBody>
      </p:sp>
      <p:sp>
        <p:nvSpPr>
          <p:cNvPr id="3" name="内容占位符 2"/>
          <p:cNvSpPr>
            <a:spLocks noGrp="1"/>
          </p:cNvSpPr>
          <p:nvPr>
            <p:ph idx="1"/>
          </p:nvPr>
        </p:nvSpPr>
        <p:spPr/>
        <p:txBody>
          <a:bodyPr/>
          <a:lstStyle/>
          <a:p>
            <a:r>
              <a:rPr lang="zh-CN" altLang="en-US" dirty="0" smtClean="0"/>
              <a:t>共用体</a:t>
            </a:r>
            <a:r>
              <a:rPr lang="zh-CN" altLang="en-US" dirty="0"/>
              <a:t>的成员</a:t>
            </a:r>
            <a:r>
              <a:rPr lang="zh-CN" altLang="en-US" dirty="0">
                <a:solidFill>
                  <a:srgbClr val="FF0000"/>
                </a:solidFill>
              </a:rPr>
              <a:t>不允许</a:t>
            </a:r>
            <a:r>
              <a:rPr lang="zh-CN" altLang="en-US" dirty="0"/>
              <a:t>是</a:t>
            </a:r>
            <a:r>
              <a:rPr lang="en-US" altLang="zh-CN" dirty="0">
                <a:solidFill>
                  <a:srgbClr val="0000FF"/>
                </a:solidFill>
              </a:rPr>
              <a:t>static</a:t>
            </a:r>
            <a:r>
              <a:rPr lang="zh-CN" altLang="en-US" dirty="0"/>
              <a:t>类型。</a:t>
            </a:r>
          </a:p>
          <a:p>
            <a:r>
              <a:rPr lang="zh-CN" altLang="en-US" dirty="0" smtClean="0"/>
              <a:t>共用体</a:t>
            </a:r>
            <a:r>
              <a:rPr lang="zh-CN" altLang="en-US" dirty="0"/>
              <a:t>的成员</a:t>
            </a:r>
            <a:r>
              <a:rPr lang="zh-CN" altLang="en-US" dirty="0">
                <a:solidFill>
                  <a:srgbClr val="FF0000"/>
                </a:solidFill>
              </a:rPr>
              <a:t>不允许</a:t>
            </a:r>
            <a:r>
              <a:rPr lang="zh-CN" altLang="en-US" dirty="0"/>
              <a:t>是引用数据类型</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874181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共用体定义注意</a:t>
            </a:r>
            <a:r>
              <a:rPr lang="zh-CN" altLang="en-US" dirty="0"/>
              <a:t>事项</a:t>
            </a:r>
          </a:p>
        </p:txBody>
      </p:sp>
      <p:sp>
        <p:nvSpPr>
          <p:cNvPr id="3" name="内容占位符 2"/>
          <p:cNvSpPr>
            <a:spLocks noGrp="1"/>
          </p:cNvSpPr>
          <p:nvPr>
            <p:ph idx="1"/>
          </p:nvPr>
        </p:nvSpPr>
        <p:spPr/>
        <p:txBody>
          <a:bodyPr>
            <a:normAutofit fontScale="92500"/>
          </a:bodyPr>
          <a:lstStyle/>
          <a:p>
            <a:r>
              <a:rPr lang="zh-CN" altLang="en-US" dirty="0" smtClean="0"/>
              <a:t>共</a:t>
            </a:r>
            <a:r>
              <a:rPr lang="zh-CN" altLang="en-US" dirty="0"/>
              <a:t>用体成员变量共享内存的机制使得成员变量的初始化与赋值相对比较</a:t>
            </a:r>
            <a:r>
              <a:rPr lang="zh-CN" altLang="en-US" dirty="0" smtClean="0"/>
              <a:t>复杂。</a:t>
            </a:r>
            <a:r>
              <a:rPr lang="zh-CN" altLang="en-US" dirty="0"/>
              <a:t>因此，从</a:t>
            </a:r>
            <a:r>
              <a:rPr lang="zh-CN" altLang="en-US" dirty="0">
                <a:solidFill>
                  <a:srgbClr val="0000FF"/>
                </a:solidFill>
              </a:rPr>
              <a:t>编程规范</a:t>
            </a:r>
            <a:r>
              <a:rPr lang="zh-CN" altLang="en-US" dirty="0"/>
              <a:t>上讲，共用体</a:t>
            </a:r>
            <a:r>
              <a:rPr lang="zh-CN" altLang="en-US" dirty="0">
                <a:solidFill>
                  <a:srgbClr val="0000FF"/>
                </a:solidFill>
              </a:rPr>
              <a:t>最好</a:t>
            </a:r>
            <a:r>
              <a:rPr lang="zh-CN" altLang="en-US" dirty="0"/>
              <a:t>都</a:t>
            </a:r>
            <a:r>
              <a:rPr lang="zh-CN" altLang="en-US" dirty="0" smtClean="0"/>
              <a:t>加上</a:t>
            </a:r>
            <a:r>
              <a:rPr lang="zh-CN" altLang="en-US" dirty="0" smtClean="0">
                <a:solidFill>
                  <a:srgbClr val="0000FF"/>
                </a:solidFill>
              </a:rPr>
              <a:t>自定义的构造函数、拷贝构造函数和析构函数</a:t>
            </a:r>
            <a:r>
              <a:rPr lang="zh-CN" altLang="en-US" dirty="0" smtClean="0"/>
              <a:t>。</a:t>
            </a:r>
            <a:r>
              <a:rPr lang="zh-CN" altLang="en-US" dirty="0"/>
              <a:t>这样可以方便共用体的使用</a:t>
            </a:r>
            <a:r>
              <a:rPr lang="zh-CN" altLang="en-US" dirty="0" smtClean="0"/>
              <a:t>。</a:t>
            </a:r>
            <a:endParaRPr lang="en-US" altLang="zh-CN" dirty="0" smtClean="0"/>
          </a:p>
          <a:p>
            <a:r>
              <a:rPr lang="zh-CN" altLang="en-US" dirty="0" smtClean="0"/>
              <a:t>如果</a:t>
            </a:r>
            <a:r>
              <a:rPr lang="zh-CN" altLang="en-US" dirty="0"/>
              <a:t>共用体含有类型为类的成员变量，而且该类含有自定义的构造函数或者含有自定义的虚拟析构函数，则该共用体</a:t>
            </a:r>
            <a:r>
              <a:rPr lang="zh-CN" altLang="en-US" dirty="0">
                <a:solidFill>
                  <a:srgbClr val="0000FF"/>
                </a:solidFill>
              </a:rPr>
              <a:t>必须拥有自定义的构造函数</a:t>
            </a:r>
            <a:r>
              <a:rPr lang="zh-CN" altLang="en-US" dirty="0"/>
              <a:t>；否则，无法通过编译</a:t>
            </a:r>
            <a:r>
              <a:rPr lang="zh-CN" altLang="en-US" dirty="0" smtClean="0"/>
              <a:t>。</a:t>
            </a:r>
            <a:endParaRPr lang="en-US" altLang="zh-CN" dirty="0" smtClean="0"/>
          </a:p>
          <a:p>
            <a:r>
              <a:rPr lang="zh-CN" altLang="en-US" dirty="0"/>
              <a:t>如果共用体含有类型为类的成员变量，而且该类含有自定义的析构函数，则</a:t>
            </a:r>
            <a:r>
              <a:rPr lang="zh-CN" altLang="en-US" dirty="0">
                <a:solidFill>
                  <a:srgbClr val="0000FF"/>
                </a:solidFill>
              </a:rPr>
              <a:t>该共用体也必须拥有自定义的析构函数</a:t>
            </a:r>
            <a:r>
              <a:rPr lang="zh-CN" altLang="en-US" dirty="0"/>
              <a:t>；否则，无法通过编译。</a:t>
            </a: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31269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共用</a:t>
            </a:r>
            <a:r>
              <a:rPr lang="zh-CN" altLang="en-US" dirty="0" smtClean="0"/>
              <a:t>体的长度</a:t>
            </a:r>
            <a:endParaRPr lang="zh-CN" altLang="en-US" dirty="0"/>
          </a:p>
        </p:txBody>
      </p:sp>
      <p:sp>
        <p:nvSpPr>
          <p:cNvPr id="3" name="内容占位符 2"/>
          <p:cNvSpPr>
            <a:spLocks noGrp="1"/>
          </p:cNvSpPr>
          <p:nvPr>
            <p:ph idx="1"/>
          </p:nvPr>
        </p:nvSpPr>
        <p:spPr/>
        <p:txBody>
          <a:bodyPr>
            <a:noAutofit/>
          </a:bodyPr>
          <a:lstStyle/>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union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U_floatIntData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m_intData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float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m_floatData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共用体</a:t>
            </a:r>
            <a:r>
              <a:rPr lang="en-US" altLang="zh-CN" sz="1800" dirty="0" err="1">
                <a:solidFill>
                  <a:srgbClr val="008000"/>
                </a:solidFill>
                <a:latin typeface="新宋体" panose="02010609030101010101" pitchFamily="49" charset="-122"/>
                <a:ea typeface="新宋体" panose="02010609030101010101" pitchFamily="49" charset="-122"/>
              </a:rPr>
              <a:t>U_floatIntData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argv</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sizeof</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int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sizeof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sizeof</a:t>
            </a:r>
            <a:r>
              <a:rPr lang="en-US" altLang="zh-CN" sz="1800" dirty="0">
                <a:solidFill>
                  <a:srgbClr val="A31515"/>
                </a:solidFill>
                <a:latin typeface="新宋体" panose="02010609030101010101" pitchFamily="49" charset="-122"/>
                <a:ea typeface="新宋体" panose="02010609030101010101" pitchFamily="49" charset="-122"/>
              </a:rPr>
              <a:t>(float)="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sizeof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float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sizeof</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U_floatIntData</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sizeof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U_floatIntData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a:solidFill>
                  <a:srgbClr val="008000"/>
                </a:solidFill>
                <a:latin typeface="新宋体" panose="02010609030101010101" pitchFamily="49" charset="-122"/>
                <a:ea typeface="新宋体" panose="02010609030101010101" pitchFamily="49" charset="-122"/>
              </a:rPr>
              <a:t>main</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521479" y="1457324"/>
            <a:ext cx="3160559" cy="173991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sizeof</a:t>
            </a:r>
            <a:r>
              <a:rPr lang="en-US" altLang="zh-CN" sz="2000" dirty="0">
                <a:solidFill>
                  <a:srgbClr val="0000FF"/>
                </a:solidFill>
                <a:ea typeface="楷体_GB2312" pitchFamily="49" charset="-122"/>
                <a:sym typeface="Wingdings" panose="05000000000000000000" pitchFamily="2" charset="2"/>
              </a:rPr>
              <a:t>(</a:t>
            </a:r>
            <a:r>
              <a:rPr lang="en-US" altLang="zh-CN" sz="2000" dirty="0" err="1">
                <a:solidFill>
                  <a:srgbClr val="0000FF"/>
                </a:solidFill>
                <a:ea typeface="楷体_GB2312" pitchFamily="49" charset="-122"/>
                <a:sym typeface="Wingdings" panose="05000000000000000000" pitchFamily="2" charset="2"/>
              </a:rPr>
              <a:t>int</a:t>
            </a:r>
            <a:r>
              <a:rPr lang="en-US" altLang="zh-CN" sz="2000" dirty="0">
                <a:solidFill>
                  <a:srgbClr val="0000FF"/>
                </a:solidFill>
                <a:ea typeface="楷体_GB2312" pitchFamily="49" charset="-122"/>
                <a:sym typeface="Wingdings" panose="05000000000000000000" pitchFamily="2" charset="2"/>
              </a:rPr>
              <a:t>)=4</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sizeof</a:t>
            </a:r>
            <a:r>
              <a:rPr lang="en-US" altLang="zh-CN" sz="2000" dirty="0">
                <a:solidFill>
                  <a:srgbClr val="0000FF"/>
                </a:solidFill>
                <a:ea typeface="楷体_GB2312" pitchFamily="49" charset="-122"/>
                <a:sym typeface="Wingdings" panose="05000000000000000000" pitchFamily="2" charset="2"/>
              </a:rPr>
              <a:t>(float)=4</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sizeof</a:t>
            </a:r>
            <a:r>
              <a:rPr lang="en-US" altLang="zh-CN" sz="2000" dirty="0">
                <a:solidFill>
                  <a:srgbClr val="0000FF"/>
                </a:solidFill>
                <a:ea typeface="楷体_GB2312" pitchFamily="49" charset="-122"/>
                <a:sym typeface="Wingdings" panose="05000000000000000000" pitchFamily="2" charset="2"/>
              </a:rPr>
              <a:t>(</a:t>
            </a:r>
            <a:r>
              <a:rPr lang="en-US" altLang="zh-CN" sz="2000" dirty="0" err="1">
                <a:solidFill>
                  <a:srgbClr val="0000FF"/>
                </a:solidFill>
                <a:ea typeface="楷体_GB2312" pitchFamily="49" charset="-122"/>
                <a:sym typeface="Wingdings" panose="05000000000000000000" pitchFamily="2" charset="2"/>
              </a:rPr>
              <a:t>U_floatIntData</a:t>
            </a:r>
            <a:r>
              <a:rPr lang="en-US" altLang="zh-CN" sz="2000" dirty="0">
                <a:solidFill>
                  <a:srgbClr val="0000FF"/>
                </a:solidFill>
                <a:ea typeface="楷体_GB2312" pitchFamily="49" charset="-122"/>
                <a:sym typeface="Wingdings" panose="05000000000000000000" pitchFamily="2" charset="2"/>
              </a:rPr>
              <a:t>)=4</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请按任意键继续</a:t>
            </a:r>
            <a:r>
              <a:rPr lang="en-US" altLang="zh-CN" sz="2000" dirty="0">
                <a:solidFill>
                  <a:srgbClr val="0000FF"/>
                </a:solidFill>
                <a:ea typeface="楷体_GB2312" pitchFamily="49" charset="-122"/>
                <a:sym typeface="Wingdings" panose="05000000000000000000" pitchFamily="2" charset="2"/>
              </a:rPr>
              <a:t>. . </a:t>
            </a:r>
            <a:r>
              <a:rPr lang="en-US" altLang="zh-CN" sz="2000" dirty="0" smtClean="0">
                <a:solidFill>
                  <a:srgbClr val="0000FF"/>
                </a:solidFill>
                <a:ea typeface="楷体_GB2312" pitchFamily="49" charset="-122"/>
                <a:sym typeface="Wingdings" panose="05000000000000000000" pitchFamily="2" charset="2"/>
              </a:rPr>
              <a: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40313502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RGB</a:t>
            </a:r>
            <a:r>
              <a:rPr lang="zh-CN" altLang="en-US" dirty="0" smtClean="0"/>
              <a:t>颜色及其分量的常用公式</a:t>
            </a:r>
            <a:endParaRPr lang="zh-CN" altLang="en-US" dirty="0"/>
          </a:p>
        </p:txBody>
      </p:sp>
      <p:sp>
        <p:nvSpPr>
          <p:cNvPr id="3" name="内容占位符 2"/>
          <p:cNvSpPr>
            <a:spLocks noGrp="1"/>
          </p:cNvSpPr>
          <p:nvPr>
            <p:ph idx="1"/>
          </p:nvPr>
        </p:nvSpPr>
        <p:spPr>
          <a:xfrm>
            <a:off x="461963" y="1457325"/>
            <a:ext cx="8220075" cy="4017924"/>
          </a:xfrm>
          <a:ln w="15875">
            <a:solidFill>
              <a:srgbClr val="FF0000"/>
            </a:solidFill>
          </a:ln>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gb_RGB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unsigned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unsigned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unsigned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ir</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ig</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g</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de-DE" altLang="zh-CN" sz="1800" dirty="0">
                <a:solidFill>
                  <a:srgbClr val="000000"/>
                </a:solidFill>
                <a:latin typeface="新宋体" panose="02010609030101010101" pitchFamily="49" charset="-122"/>
                <a:ea typeface="新宋体" panose="02010609030101010101" pitchFamily="49" charset="-122"/>
              </a:rPr>
              <a:t>    </a:t>
            </a:r>
            <a:r>
              <a:rPr lang="de-DE" altLang="zh-CN" sz="1800" dirty="0">
                <a:solidFill>
                  <a:srgbClr val="0000FF"/>
                </a:solidFill>
                <a:latin typeface="新宋体" panose="02010609030101010101" pitchFamily="49" charset="-122"/>
                <a:ea typeface="新宋体" panose="02010609030101010101" pitchFamily="49" charset="-122"/>
              </a:rPr>
              <a:t>int</a:t>
            </a:r>
            <a:r>
              <a:rPr lang="de-DE" altLang="zh-CN" sz="1800" dirty="0">
                <a:solidFill>
                  <a:srgbClr val="000000"/>
                </a:solidFill>
                <a:latin typeface="新宋体" panose="02010609030101010101" pitchFamily="49" charset="-122"/>
                <a:ea typeface="新宋体" panose="02010609030101010101" pitchFamily="49" charset="-122"/>
              </a:rPr>
              <a:t> c = (ir) | (ig&lt;&lt;8) | (ib&lt;&lt;16);</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gb_RGB</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gb_getRfromRGB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r = </a:t>
            </a:r>
            <a:r>
              <a:rPr lang="en-US" altLang="zh-CN" sz="1800" dirty="0">
                <a:solidFill>
                  <a:srgbClr val="808080"/>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&amp; (0xff);</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r;</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gb_getRfromRGB</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5140712" y="2472244"/>
            <a:ext cx="3541326" cy="3003005"/>
          </a:xfrm>
          <a:prstGeom prst="rect">
            <a:avLst/>
          </a:prstGeom>
          <a:solidFill>
            <a:schemeClr val="bg1"/>
          </a:solidFill>
          <a:ln w="15875">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gb_getGfromRGB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g = (</a:t>
            </a:r>
            <a:r>
              <a:rPr lang="en-US" altLang="zh-CN" sz="1800" dirty="0">
                <a:solidFill>
                  <a:srgbClr val="808080"/>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&gt;&gt;8) &amp; (0xff);</a:t>
            </a:r>
          </a:p>
          <a:p>
            <a:pPr marL="0" indent="0" algn="l">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g;</a:t>
            </a:r>
          </a:p>
          <a:p>
            <a:pPr marL="0" indent="0" algn="l">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gb_getGfromRGB</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gn="l">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gn="l">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gb_getBfromRGB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b = (</a:t>
            </a:r>
            <a:r>
              <a:rPr lang="en-US" altLang="zh-CN" sz="1800" dirty="0">
                <a:solidFill>
                  <a:srgbClr val="808080"/>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&gt;&gt;16) &amp; (0xff);</a:t>
            </a:r>
          </a:p>
          <a:p>
            <a:pPr marL="0" indent="0" algn="l">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gn="l">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gb_getBfromRGB</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p>
        </p:txBody>
      </p:sp>
      <p:graphicFrame>
        <p:nvGraphicFramePr>
          <p:cNvPr id="7" name="表格 6"/>
          <p:cNvGraphicFramePr>
            <a:graphicFrameLocks noGrp="1"/>
          </p:cNvGraphicFramePr>
          <p:nvPr>
            <p:extLst>
              <p:ext uri="{D42A27DB-BD31-4B8C-83A1-F6EECF244321}">
                <p14:modId xmlns:p14="http://schemas.microsoft.com/office/powerpoint/2010/main" val="3541273144"/>
              </p:ext>
            </p:extLst>
          </p:nvPr>
        </p:nvGraphicFramePr>
        <p:xfrm>
          <a:off x="1546298" y="5754031"/>
          <a:ext cx="7252012" cy="365760"/>
        </p:xfrm>
        <a:graphic>
          <a:graphicData uri="http://schemas.openxmlformats.org/drawingml/2006/table">
            <a:tbl>
              <a:tblPr firstRow="1" bandRow="1">
                <a:tableStyleId>{5C22544A-7EE6-4342-B048-85BDC9FD1C3A}</a:tableStyleId>
              </a:tblPr>
              <a:tblGrid>
                <a:gridCol w="1813003"/>
                <a:gridCol w="1813003"/>
                <a:gridCol w="1813003"/>
                <a:gridCol w="1813003"/>
              </a:tblGrid>
              <a:tr h="257981">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没有用到的字节</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solidFill>
                            <a:schemeClr val="tx1"/>
                          </a:solidFill>
                          <a:latin typeface="Times New Roman" panose="02020603050405020304" pitchFamily="18" charset="0"/>
                          <a:cs typeface="Times New Roman" panose="02020603050405020304" pitchFamily="18" charset="0"/>
                        </a:rPr>
                        <a:t>B</a:t>
                      </a:r>
                      <a:r>
                        <a:rPr lang="zh-CN" altLang="en-US" dirty="0" smtClean="0">
                          <a:solidFill>
                            <a:schemeClr val="tx1"/>
                          </a:solidFill>
                          <a:latin typeface="Times New Roman" panose="02020603050405020304" pitchFamily="18" charset="0"/>
                          <a:cs typeface="Times New Roman" panose="02020603050405020304" pitchFamily="18" charset="0"/>
                        </a:rPr>
                        <a:t>字节</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anose="02020603050405020304" pitchFamily="18" charset="0"/>
                          <a:cs typeface="Times New Roman" panose="02020603050405020304" pitchFamily="18" charset="0"/>
                        </a:rPr>
                        <a:t>G</a:t>
                      </a:r>
                      <a:r>
                        <a:rPr lang="zh-CN" altLang="en-US" dirty="0" smtClean="0">
                          <a:solidFill>
                            <a:schemeClr val="tx1"/>
                          </a:solidFill>
                          <a:latin typeface="Times New Roman" panose="02020603050405020304" pitchFamily="18" charset="0"/>
                          <a:cs typeface="Times New Roman" panose="02020603050405020304" pitchFamily="18" charset="0"/>
                        </a:rPr>
                        <a:t>字节</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anose="02020603050405020304" pitchFamily="18" charset="0"/>
                          <a:cs typeface="Times New Roman" panose="02020603050405020304" pitchFamily="18" charset="0"/>
                        </a:rPr>
                        <a:t>R</a:t>
                      </a:r>
                      <a:r>
                        <a:rPr lang="zh-CN" altLang="en-US" dirty="0" smtClean="0">
                          <a:solidFill>
                            <a:schemeClr val="tx1"/>
                          </a:solidFill>
                          <a:latin typeface="Times New Roman" panose="02020603050405020304" pitchFamily="18" charset="0"/>
                          <a:cs typeface="Times New Roman" panose="02020603050405020304" pitchFamily="18" charset="0"/>
                        </a:rPr>
                        <a:t>字节</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右大括号 9"/>
          <p:cNvSpPr/>
          <p:nvPr/>
        </p:nvSpPr>
        <p:spPr>
          <a:xfrm flipH="1">
            <a:off x="1372764" y="5683246"/>
            <a:ext cx="151232" cy="507330"/>
          </a:xfrm>
          <a:prstGeom prst="rightBrace">
            <a:avLst>
              <a:gd name="adj1" fmla="val 46123"/>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 Box 9"/>
          <p:cNvSpPr txBox="1">
            <a:spLocks noChangeArrowheads="1"/>
          </p:cNvSpPr>
          <p:nvPr/>
        </p:nvSpPr>
        <p:spPr bwMode="auto">
          <a:xfrm>
            <a:off x="398725" y="5695496"/>
            <a:ext cx="951737" cy="482829"/>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颜色</a:t>
            </a:r>
            <a:r>
              <a:rPr lang="en-US" altLang="zh-CN" sz="2000" dirty="0" smtClean="0">
                <a:ea typeface="楷体_GB2312" pitchFamily="49" charset="-122"/>
                <a:sym typeface="Wingdings" panose="05000000000000000000" pitchFamily="2" charset="2"/>
              </a:rPr>
              <a:t>c</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41091299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RGB</a:t>
            </a:r>
            <a:r>
              <a:rPr lang="zh-CN" altLang="en-US" dirty="0"/>
              <a:t>颜色及其分量的常用</a:t>
            </a:r>
            <a:r>
              <a:rPr lang="zh-CN" altLang="en-US" dirty="0" smtClean="0"/>
              <a:t>公式</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argc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argv</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c = </a:t>
            </a:r>
            <a:r>
              <a:rPr lang="en-US" altLang="zh-CN" sz="2000" dirty="0" err="1">
                <a:solidFill>
                  <a:srgbClr val="000000"/>
                </a:solidFill>
                <a:latin typeface="新宋体" panose="02010609030101010101" pitchFamily="49" charset="-122"/>
                <a:ea typeface="新宋体" panose="02010609030101010101" pitchFamily="49" charset="-122"/>
              </a:rPr>
              <a:t>gb_RGB</a:t>
            </a:r>
            <a:r>
              <a:rPr lang="en-US" altLang="zh-CN" sz="2000" dirty="0">
                <a:solidFill>
                  <a:srgbClr val="000000"/>
                </a:solidFill>
                <a:latin typeface="新宋体" panose="02010609030101010101" pitchFamily="49" charset="-122"/>
                <a:ea typeface="新宋体" panose="02010609030101010101" pitchFamily="49" charset="-122"/>
              </a:rPr>
              <a:t>(0, 0, 255);</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smtClean="0">
                <a:solidFill>
                  <a:srgbClr val="A31515"/>
                </a:solidFill>
                <a:latin typeface="新宋体" panose="02010609030101010101" pitchFamily="49" charset="-122"/>
                <a:ea typeface="新宋体" panose="02010609030101010101" pitchFamily="49" charset="-122"/>
              </a:rPr>
              <a:t>蓝色</a:t>
            </a:r>
            <a:r>
              <a:rPr lang="en-US" altLang="zh-CN" sz="2000" dirty="0" smtClean="0">
                <a:solidFill>
                  <a:srgbClr val="A31515"/>
                </a:solidFill>
                <a:latin typeface="新宋体" panose="02010609030101010101" pitchFamily="49" charset="-122"/>
                <a:ea typeface="新宋体" panose="02010609030101010101" pitchFamily="49" charset="-122"/>
              </a:rPr>
              <a:t>0x</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hex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c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的</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"R</a:t>
            </a:r>
            <a:r>
              <a:rPr lang="zh-CN" altLang="en-US" sz="2000" dirty="0">
                <a:solidFill>
                  <a:srgbClr val="A31515"/>
                </a:solidFill>
                <a:latin typeface="新宋体" panose="02010609030101010101" pitchFamily="49" charset="-122"/>
                <a:ea typeface="新宋体" panose="02010609030101010101" pitchFamily="49" charset="-122"/>
              </a:rPr>
              <a:t>分量是</a:t>
            </a:r>
            <a:r>
              <a:rPr lang="en-US" altLang="zh-CN" sz="2000" dirty="0">
                <a:solidFill>
                  <a:srgbClr val="A31515"/>
                </a:solidFill>
                <a:latin typeface="新宋体" panose="02010609030101010101" pitchFamily="49" charset="-122"/>
                <a:ea typeface="新宋体" panose="02010609030101010101" pitchFamily="49" charset="-122"/>
              </a:rPr>
              <a:t>0x"</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gb_getRfromRGB</a:t>
            </a:r>
            <a:r>
              <a:rPr lang="en-US" altLang="zh-CN" sz="2000" dirty="0">
                <a:solidFill>
                  <a:srgbClr val="000000"/>
                </a:solidFill>
                <a:latin typeface="新宋体" panose="02010609030101010101" pitchFamily="49" charset="-122"/>
                <a:ea typeface="新宋体" panose="02010609030101010101" pitchFamily="49" charset="-122"/>
              </a:rPr>
              <a:t>(c);</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nG</a:t>
            </a:r>
            <a:r>
              <a:rPr lang="zh-CN" altLang="en-US" sz="2000" dirty="0">
                <a:solidFill>
                  <a:srgbClr val="A31515"/>
                </a:solidFill>
                <a:latin typeface="新宋体" panose="02010609030101010101" pitchFamily="49" charset="-122"/>
                <a:ea typeface="新宋体" panose="02010609030101010101" pitchFamily="49" charset="-122"/>
              </a:rPr>
              <a:t>分量是</a:t>
            </a:r>
            <a:r>
              <a:rPr lang="en-US" altLang="zh-CN" sz="2000" dirty="0">
                <a:solidFill>
                  <a:srgbClr val="A31515"/>
                </a:solidFill>
                <a:latin typeface="新宋体" panose="02010609030101010101" pitchFamily="49" charset="-122"/>
                <a:ea typeface="新宋体" panose="02010609030101010101" pitchFamily="49" charset="-122"/>
              </a:rPr>
              <a:t>0x"</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gb_getGfromRGB</a:t>
            </a:r>
            <a:r>
              <a:rPr lang="en-US" altLang="zh-CN" sz="2000" dirty="0">
                <a:solidFill>
                  <a:srgbClr val="000000"/>
                </a:solidFill>
                <a:latin typeface="新宋体" panose="02010609030101010101" pitchFamily="49" charset="-122"/>
                <a:ea typeface="新宋体" panose="02010609030101010101" pitchFamily="49" charset="-122"/>
              </a:rPr>
              <a:t>(c);</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nB</a:t>
            </a:r>
            <a:r>
              <a:rPr lang="zh-CN" altLang="en-US" sz="2000" dirty="0">
                <a:solidFill>
                  <a:srgbClr val="A31515"/>
                </a:solidFill>
                <a:latin typeface="新宋体" panose="02010609030101010101" pitchFamily="49" charset="-122"/>
                <a:ea typeface="新宋体" panose="02010609030101010101" pitchFamily="49" charset="-122"/>
              </a:rPr>
              <a:t>分量是</a:t>
            </a:r>
            <a:r>
              <a:rPr lang="en-US" altLang="zh-CN" sz="2000" dirty="0">
                <a:solidFill>
                  <a:srgbClr val="A31515"/>
                </a:solidFill>
                <a:latin typeface="新宋体" panose="02010609030101010101" pitchFamily="49" charset="-122"/>
                <a:ea typeface="新宋体" panose="02010609030101010101" pitchFamily="49" charset="-122"/>
              </a:rPr>
              <a:t>0x"</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gb_getBfromRGB</a:t>
            </a:r>
            <a:r>
              <a:rPr lang="en-US" altLang="zh-CN" sz="2000" dirty="0">
                <a:solidFill>
                  <a:srgbClr val="000000"/>
                </a:solidFill>
                <a:latin typeface="新宋体" panose="02010609030101010101" pitchFamily="49" charset="-122"/>
                <a:ea typeface="新宋体" panose="02010609030101010101" pitchFamily="49" charset="-122"/>
              </a:rPr>
              <a:t>(c);</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暂停住控制台窗口</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返回</a:t>
            </a:r>
            <a:r>
              <a:rPr lang="en-US" altLang="zh-CN" sz="2000" dirty="0">
                <a:solidFill>
                  <a:srgbClr val="008000"/>
                </a:solidFill>
                <a:latin typeface="新宋体" panose="02010609030101010101" pitchFamily="49" charset="-122"/>
                <a:ea typeface="新宋体" panose="02010609030101010101" pitchFamily="49" charset="-122"/>
              </a:rPr>
              <a:t>0</a:t>
            </a:r>
            <a:r>
              <a:rPr lang="zh-CN" altLang="en-US" sz="2000" dirty="0">
                <a:solidFill>
                  <a:srgbClr val="008000"/>
                </a:solidFill>
                <a:latin typeface="新宋体" panose="02010609030101010101" pitchFamily="49" charset="-122"/>
                <a:ea typeface="新宋体" panose="02010609030101010101" pitchFamily="49" charset="-122"/>
              </a:rPr>
              <a:t>表明程序运行成功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函数</a:t>
            </a:r>
            <a:r>
              <a:rPr lang="en-US" altLang="zh-CN" sz="2000" dirty="0">
                <a:solidFill>
                  <a:srgbClr val="008000"/>
                </a:solidFill>
                <a:latin typeface="新宋体" panose="02010609030101010101" pitchFamily="49" charset="-122"/>
                <a:ea typeface="新宋体" panose="02010609030101010101" pitchFamily="49" charset="-122"/>
              </a:rPr>
              <a:t>main</a:t>
            </a:r>
            <a:r>
              <a:rPr lang="zh-CN" altLang="en-US" sz="2000" dirty="0">
                <a:solidFill>
                  <a:srgbClr val="008000"/>
                </a:solidFill>
                <a:latin typeface="新宋体" panose="02010609030101010101" pitchFamily="49" charset="-122"/>
                <a:ea typeface="新宋体" panose="02010609030101010101" pitchFamily="49" charset="-122"/>
              </a:rPr>
              <a:t>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474095" y="1457324"/>
            <a:ext cx="2569545" cy="195179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蓝色</a:t>
            </a:r>
            <a:r>
              <a:rPr lang="en-US" altLang="zh-CN" sz="2000" dirty="0">
                <a:solidFill>
                  <a:srgbClr val="0000FF"/>
                </a:solidFill>
                <a:ea typeface="楷体_GB2312" pitchFamily="49" charset="-122"/>
                <a:sym typeface="Wingdings" panose="05000000000000000000" pitchFamily="2" charset="2"/>
              </a:rPr>
              <a:t>0xff0000</a:t>
            </a:r>
            <a:r>
              <a:rPr lang="zh-CN" altLang="en-US" sz="2000" dirty="0">
                <a:solidFill>
                  <a:srgbClr val="0000FF"/>
                </a:solidFill>
                <a:ea typeface="楷体_GB2312" pitchFamily="49" charset="-122"/>
                <a:sym typeface="Wingdings" panose="05000000000000000000" pitchFamily="2" charset="2"/>
              </a:rPr>
              <a:t>的</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R</a:t>
            </a:r>
            <a:r>
              <a:rPr lang="zh-CN" altLang="en-US" sz="2000" dirty="0">
                <a:solidFill>
                  <a:srgbClr val="0000FF"/>
                </a:solidFill>
                <a:ea typeface="楷体_GB2312" pitchFamily="49" charset="-122"/>
                <a:sym typeface="Wingdings" panose="05000000000000000000" pitchFamily="2" charset="2"/>
              </a:rPr>
              <a:t>分量是</a:t>
            </a:r>
            <a:r>
              <a:rPr lang="en-US" altLang="zh-CN" sz="2000" dirty="0">
                <a:solidFill>
                  <a:srgbClr val="0000FF"/>
                </a:solidFill>
                <a:ea typeface="楷体_GB2312" pitchFamily="49" charset="-122"/>
                <a:sym typeface="Wingdings" panose="05000000000000000000" pitchFamily="2" charset="2"/>
              </a:rPr>
              <a:t>0x0</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G</a:t>
            </a:r>
            <a:r>
              <a:rPr lang="zh-CN" altLang="en-US" sz="2000" dirty="0">
                <a:solidFill>
                  <a:srgbClr val="0000FF"/>
                </a:solidFill>
                <a:ea typeface="楷体_GB2312" pitchFamily="49" charset="-122"/>
                <a:sym typeface="Wingdings" panose="05000000000000000000" pitchFamily="2" charset="2"/>
              </a:rPr>
              <a:t>分量是</a:t>
            </a:r>
            <a:r>
              <a:rPr lang="en-US" altLang="zh-CN" sz="2000" dirty="0">
                <a:solidFill>
                  <a:srgbClr val="0000FF"/>
                </a:solidFill>
                <a:ea typeface="楷体_GB2312" pitchFamily="49" charset="-122"/>
                <a:sym typeface="Wingdings" panose="05000000000000000000" pitchFamily="2" charset="2"/>
              </a:rPr>
              <a:t>0x0</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B</a:t>
            </a:r>
            <a:r>
              <a:rPr lang="zh-CN" altLang="en-US" sz="2000" dirty="0">
                <a:solidFill>
                  <a:srgbClr val="0000FF"/>
                </a:solidFill>
                <a:ea typeface="楷体_GB2312" pitchFamily="49" charset="-122"/>
                <a:sym typeface="Wingdings" panose="05000000000000000000" pitchFamily="2" charset="2"/>
              </a:rPr>
              <a:t>分量是</a:t>
            </a:r>
            <a:r>
              <a:rPr lang="en-US" altLang="zh-CN" sz="2000" dirty="0">
                <a:solidFill>
                  <a:srgbClr val="0000FF"/>
                </a:solidFill>
                <a:ea typeface="楷体_GB2312" pitchFamily="49" charset="-122"/>
                <a:sym typeface="Wingdings" panose="05000000000000000000" pitchFamily="2" charset="2"/>
              </a:rPr>
              <a:t>0xff</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请按任意键继续</a:t>
            </a:r>
            <a:r>
              <a:rPr lang="en-US" altLang="zh-CN" sz="20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25496654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640465"/>
          </a:xfrm>
        </p:spPr>
        <p:txBody>
          <a:bodyPr/>
          <a:lstStyle/>
          <a:p>
            <a:r>
              <a:rPr lang="zh-CN" altLang="en-US" dirty="0" smtClean="0"/>
              <a:t>共用体</a:t>
            </a:r>
            <a:r>
              <a:rPr lang="zh-CN" altLang="en-US" dirty="0"/>
              <a:t>与结构体</a:t>
            </a:r>
            <a:r>
              <a:rPr lang="en-US" altLang="zh-CN" dirty="0"/>
              <a:t>/</a:t>
            </a:r>
            <a:r>
              <a:rPr lang="zh-CN" altLang="en-US" dirty="0"/>
              <a:t>类定义</a:t>
            </a:r>
            <a:r>
              <a:rPr lang="zh-CN" altLang="en-US" dirty="0" smtClean="0"/>
              <a:t>配合示例</a:t>
            </a:r>
            <a:endParaRPr lang="zh-CN" altLang="en-US" dirty="0"/>
          </a:p>
        </p:txBody>
      </p:sp>
      <p:sp>
        <p:nvSpPr>
          <p:cNvPr id="3" name="内容占位符 2"/>
          <p:cNvSpPr>
            <a:spLocks noGrp="1"/>
          </p:cNvSpPr>
          <p:nvPr>
            <p:ph idx="1"/>
          </p:nvPr>
        </p:nvSpPr>
        <p:spPr>
          <a:xfrm>
            <a:off x="283544" y="653398"/>
            <a:ext cx="8220075" cy="5702952"/>
          </a:xfrm>
        </p:spPr>
        <p:txBody>
          <a:bodyPr>
            <a:noAutofit/>
          </a:bodyPr>
          <a:lstStyle/>
          <a:p>
            <a:pPr marL="0" indent="0">
              <a:lnSpc>
                <a:spcPts val="1800"/>
              </a:lnSpc>
              <a:spcBef>
                <a:spcPts val="0"/>
              </a:spcBef>
              <a:buNone/>
            </a:pPr>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CP_Color</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unsigned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unsigned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m_g</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unsigned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CP_Color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r</a:t>
            </a:r>
            <a:r>
              <a:rPr lang="en-US" altLang="zh-CN" sz="1800" dirty="0">
                <a:solidFill>
                  <a:srgbClr val="000000"/>
                </a:solidFill>
                <a:latin typeface="新宋体" panose="02010609030101010101" pitchFamily="49" charset="-122"/>
                <a:ea typeface="新宋体" panose="02010609030101010101" pitchFamily="49" charset="-122"/>
              </a:rPr>
              <a:t> = 0,</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g</a:t>
            </a:r>
            <a:r>
              <a:rPr lang="en-US" altLang="zh-CN" sz="1800" dirty="0">
                <a:solidFill>
                  <a:srgbClr val="000000"/>
                </a:solidFill>
                <a:latin typeface="新宋体" panose="02010609030101010101" pitchFamily="49" charset="-122"/>
                <a:ea typeface="新宋体" panose="02010609030101010101" pitchFamily="49" charset="-122"/>
              </a:rPr>
              <a:t> = 0,</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0):</a:t>
            </a:r>
            <a:r>
              <a:rPr lang="en-US" altLang="zh-CN" sz="1800" dirty="0" err="1">
                <a:solidFill>
                  <a:srgbClr val="000000"/>
                </a:solidFill>
                <a:latin typeface="新宋体" panose="02010609030101010101" pitchFamily="49" charset="-122"/>
                <a:ea typeface="新宋体" panose="02010609030101010101" pitchFamily="49" charset="-122"/>
              </a:rPr>
              <a:t>m_r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m_g</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g</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CP_Color</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CP_Color</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union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U_Color</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m_rgb</a:t>
            </a:r>
            <a:r>
              <a:rPr lang="en-US" altLang="zh-CN" sz="1800" dirty="0">
                <a:solidFill>
                  <a:srgbClr val="000000"/>
                </a:solidFill>
                <a:latin typeface="新宋体" panose="02010609030101010101" pitchFamily="49" charset="-122"/>
                <a:ea typeface="新宋体" panose="02010609030101010101" pitchFamily="49" charset="-122"/>
              </a:rPr>
              <a:t> = 1;</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CP_Color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m_color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U_Color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rgb</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m_rgb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rgb</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U_Color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U_Color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U_Color</a:t>
            </a:r>
            <a:r>
              <a:rPr lang="en-US" altLang="zh-CN" sz="1800" dirty="0">
                <a:solidFill>
                  <a:srgbClr val="000000"/>
                </a:solidFill>
                <a:latin typeface="新宋体" panose="02010609030101010101" pitchFamily="49" charset="-122"/>
                <a:ea typeface="新宋体" panose="02010609030101010101" pitchFamily="49" charset="-122"/>
              </a:rPr>
              <a:t> &amp; </a:t>
            </a:r>
            <a:r>
              <a:rPr lang="en-US" altLang="zh-CN" sz="1800" dirty="0">
                <a:solidFill>
                  <a:srgbClr val="808080"/>
                </a:solidFill>
                <a:latin typeface="新宋体" panose="02010609030101010101" pitchFamily="49" charset="-122"/>
                <a:ea typeface="新宋体" panose="02010609030101010101" pitchFamily="49" charset="-122"/>
              </a:rPr>
              <a:t>u</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m_rgb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u</a:t>
            </a:r>
            <a:r>
              <a:rPr lang="en-US" altLang="zh-CN" sz="1800" dirty="0" err="1">
                <a:solidFill>
                  <a:srgbClr val="000000"/>
                </a:solidFill>
                <a:latin typeface="新宋体" panose="02010609030101010101" pitchFamily="49" charset="-122"/>
                <a:ea typeface="新宋体" panose="02010609030101010101" pitchFamily="49" charset="-122"/>
              </a:rPr>
              <a:t>.m_rgb</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U_Color</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mb_showData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mb_showSize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共用体</a:t>
            </a:r>
            <a:r>
              <a:rPr lang="en-US" altLang="zh-CN" sz="1800" dirty="0" err="1">
                <a:solidFill>
                  <a:srgbClr val="008000"/>
                </a:solidFill>
                <a:latin typeface="新宋体" panose="02010609030101010101" pitchFamily="49" charset="-122"/>
                <a:ea typeface="新宋体" panose="02010609030101010101" pitchFamily="49" charset="-122"/>
              </a:rPr>
              <a:t>U_Color</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79</a:t>
            </a:fld>
            <a:endParaRPr lang="zh-CN" altLang="en-US"/>
          </a:p>
        </p:txBody>
      </p:sp>
      <p:sp>
        <p:nvSpPr>
          <p:cNvPr id="6" name="Line 4"/>
          <p:cNvSpPr>
            <a:spLocks noChangeShapeType="1"/>
          </p:cNvSpPr>
          <p:nvPr/>
        </p:nvSpPr>
        <p:spPr bwMode="auto">
          <a:xfrm flipV="1">
            <a:off x="0" y="64851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594538938"/>
              </p:ext>
            </p:extLst>
          </p:nvPr>
        </p:nvGraphicFramePr>
        <p:xfrm>
          <a:off x="3767254" y="5918910"/>
          <a:ext cx="5242931" cy="365760"/>
        </p:xfrm>
        <a:graphic>
          <a:graphicData uri="http://schemas.openxmlformats.org/drawingml/2006/table">
            <a:tbl>
              <a:tblPr firstRow="1" bandRow="1">
                <a:tableStyleId>{5C22544A-7EE6-4342-B048-85BDC9FD1C3A}</a:tableStyleId>
              </a:tblPr>
              <a:tblGrid>
                <a:gridCol w="2009078"/>
                <a:gridCol w="1077951"/>
                <a:gridCol w="1077951"/>
                <a:gridCol w="1077951"/>
              </a:tblGrid>
              <a:tr h="257981">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没有用到的字节</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err="1" smtClean="0">
                          <a:solidFill>
                            <a:schemeClr val="tx1"/>
                          </a:solidFill>
                          <a:latin typeface="Times New Roman" panose="02020603050405020304" pitchFamily="18" charset="0"/>
                          <a:cs typeface="Times New Roman" panose="02020603050405020304" pitchFamily="18" charset="0"/>
                        </a:rPr>
                        <a:t>m_b</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smtClean="0">
                          <a:solidFill>
                            <a:schemeClr val="tx1"/>
                          </a:solidFill>
                          <a:latin typeface="Times New Roman" panose="02020603050405020304" pitchFamily="18" charset="0"/>
                          <a:cs typeface="Times New Roman" panose="02020603050405020304" pitchFamily="18" charset="0"/>
                        </a:rPr>
                        <a:t>m_g</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smtClean="0">
                          <a:solidFill>
                            <a:schemeClr val="tx1"/>
                          </a:solidFill>
                          <a:latin typeface="Times New Roman" panose="02020603050405020304" pitchFamily="18" charset="0"/>
                          <a:cs typeface="Times New Roman" panose="02020603050405020304" pitchFamily="18" charset="0"/>
                        </a:rPr>
                        <a:t>m_r</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右大括号 9"/>
          <p:cNvSpPr/>
          <p:nvPr/>
        </p:nvSpPr>
        <p:spPr>
          <a:xfrm rot="5400000" flipH="1">
            <a:off x="6319401" y="3155414"/>
            <a:ext cx="131429" cy="5261746"/>
          </a:xfrm>
          <a:prstGeom prst="rightBrace">
            <a:avLst>
              <a:gd name="adj1" fmla="val 46123"/>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 Box 9"/>
          <p:cNvSpPr txBox="1">
            <a:spLocks noChangeArrowheads="1"/>
          </p:cNvSpPr>
          <p:nvPr/>
        </p:nvSpPr>
        <p:spPr bwMode="auto">
          <a:xfrm>
            <a:off x="5631325" y="5171619"/>
            <a:ext cx="1739680" cy="482829"/>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smtClean="0">
                <a:ea typeface="楷体_GB2312" pitchFamily="49" charset="-122"/>
                <a:sym typeface="Wingdings" panose="05000000000000000000" pitchFamily="2" charset="2"/>
              </a:rPr>
              <a:t>颜色</a:t>
            </a:r>
            <a:r>
              <a:rPr lang="en-US" altLang="zh-CN" sz="2000" dirty="0" err="1" smtClean="0">
                <a:ea typeface="楷体_GB2312" pitchFamily="49" charset="-122"/>
                <a:sym typeface="Wingdings" panose="05000000000000000000" pitchFamily="2" charset="2"/>
              </a:rPr>
              <a:t>m_rgb</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089081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a:t>
            </a:r>
            <a:r>
              <a:rPr lang="zh-CN" altLang="en-US" dirty="0" smtClean="0"/>
              <a:t>要有</a:t>
            </a:r>
            <a:r>
              <a:rPr lang="zh-CN" altLang="en-US" dirty="0"/>
              <a:t>编程规范</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编程规范对于程序员来说重要</a:t>
            </a:r>
            <a:r>
              <a:rPr lang="en-US" altLang="zh-CN" dirty="0"/>
              <a:t>, </a:t>
            </a:r>
            <a:r>
              <a:rPr lang="zh-CN" altLang="en-US" dirty="0"/>
              <a:t>部分原因如下</a:t>
            </a:r>
            <a:r>
              <a:rPr lang="en-US" altLang="zh-CN" dirty="0"/>
              <a:t>:</a:t>
            </a:r>
          </a:p>
          <a:p>
            <a:pPr lvl="1"/>
            <a:r>
              <a:rPr lang="zh-CN" altLang="en-US" dirty="0"/>
              <a:t>在</a:t>
            </a:r>
            <a:r>
              <a:rPr lang="zh-CN" altLang="en-US" dirty="0" smtClean="0"/>
              <a:t>软件产品的</a:t>
            </a:r>
            <a:r>
              <a:rPr lang="zh-CN" altLang="en-US" dirty="0"/>
              <a:t>生命周期中，大约</a:t>
            </a:r>
            <a:r>
              <a:rPr lang="en-US" altLang="zh-CN" dirty="0"/>
              <a:t>80%</a:t>
            </a:r>
            <a:r>
              <a:rPr lang="zh-CN" altLang="en-US" dirty="0"/>
              <a:t>的时间用在维护上。</a:t>
            </a:r>
          </a:p>
          <a:p>
            <a:pPr lvl="1"/>
            <a:r>
              <a:rPr lang="zh-CN" altLang="en-US" dirty="0"/>
              <a:t>进行软件维护的程序员，几乎很难是原来开发该软件的程序员。</a:t>
            </a:r>
          </a:p>
          <a:p>
            <a:pPr lvl="1"/>
            <a:r>
              <a:rPr lang="zh-CN" altLang="en-US" dirty="0"/>
              <a:t>编程规范在一定程度上可以增加程序的可读性，使得程序能够被理解得快一些、更透彻一些</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1870107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768002"/>
          </a:xfrm>
        </p:spPr>
        <p:txBody>
          <a:bodyPr/>
          <a:lstStyle/>
          <a:p>
            <a:r>
              <a:rPr lang="zh-CN" altLang="en-US" dirty="0" smtClean="0"/>
              <a:t>共用体</a:t>
            </a:r>
            <a:r>
              <a:rPr lang="zh-CN" altLang="en-US" dirty="0"/>
              <a:t>与结构体</a:t>
            </a:r>
            <a:r>
              <a:rPr lang="en-US" altLang="zh-CN" dirty="0"/>
              <a:t>/</a:t>
            </a:r>
            <a:r>
              <a:rPr lang="zh-CN" altLang="en-US" dirty="0"/>
              <a:t>类定义配合</a:t>
            </a:r>
            <a:r>
              <a:rPr lang="zh-CN" altLang="en-US" dirty="0" smtClean="0"/>
              <a:t>示例</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61963" y="810566"/>
            <a:ext cx="8220075" cy="5445268"/>
          </a:xfrm>
        </p:spPr>
        <p:txBody>
          <a:bodyPr>
            <a:noAutofit/>
          </a:bodyPr>
          <a:lstStyle/>
          <a:p>
            <a:pPr marL="0" indent="0">
              <a:lnSpc>
                <a:spcPts val="18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U_Color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U_Color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m_rgb</a:t>
            </a:r>
            <a:r>
              <a:rPr lang="en-US" altLang="zh-CN" sz="1800" dirty="0">
                <a:solidFill>
                  <a:srgbClr val="000000"/>
                </a:solidFill>
                <a:latin typeface="新宋体" panose="02010609030101010101" pitchFamily="49" charset="-122"/>
                <a:ea typeface="新宋体" panose="02010609030101010101" pitchFamily="49" charset="-122"/>
              </a:rPr>
              <a:t> =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m_color.m_r</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m_color.m_g</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g</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m_color.m_b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共用体</a:t>
            </a:r>
            <a:r>
              <a:rPr lang="en-US" altLang="zh-CN" sz="1800" dirty="0" err="1">
                <a:solidFill>
                  <a:srgbClr val="008000"/>
                </a:solidFill>
                <a:latin typeface="新宋体" panose="02010609030101010101" pitchFamily="49" charset="-122"/>
                <a:ea typeface="新宋体" panose="02010609030101010101" pitchFamily="49" charset="-122"/>
              </a:rPr>
              <a:t>CP_Color</a:t>
            </a:r>
            <a:r>
              <a:rPr lang="zh-CN" altLang="en-US" sz="1800" dirty="0">
                <a:solidFill>
                  <a:srgbClr val="008000"/>
                </a:solidFill>
                <a:latin typeface="新宋体" panose="02010609030101010101" pitchFamily="49" charset="-122"/>
                <a:ea typeface="新宋体" panose="02010609030101010101" pitchFamily="49" charset="-122"/>
              </a:rPr>
              <a:t>构造函数定义结束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U_Color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mb_showData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颜色</a:t>
            </a:r>
            <a:r>
              <a:rPr lang="en-US" altLang="zh-CN" sz="1800" dirty="0">
                <a:solidFill>
                  <a:srgbClr val="A31515"/>
                </a:solidFill>
                <a:latin typeface="新宋体" panose="02010609030101010101" pitchFamily="49" charset="-122"/>
                <a:ea typeface="新宋体" panose="02010609030101010101" pitchFamily="49" charset="-122"/>
              </a:rPr>
              <a:t>0x"</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hex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m_rgb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的分量为</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dec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m_color.m_r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m_color.m_g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m_color.m_b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共用体</a:t>
            </a:r>
            <a:r>
              <a:rPr lang="en-US" altLang="zh-CN" sz="1800" dirty="0" err="1">
                <a:solidFill>
                  <a:srgbClr val="008000"/>
                </a:solidFill>
                <a:latin typeface="新宋体" panose="02010609030101010101" pitchFamily="49" charset="-122"/>
                <a:ea typeface="新宋体" panose="02010609030101010101" pitchFamily="49" charset="-122"/>
              </a:rPr>
              <a:t>CP_Color</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mb_showData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U_Color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mb_showSize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sizeof</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U_Color</a:t>
            </a:r>
            <a:r>
              <a:rPr lang="en-US" altLang="zh-CN" sz="1800" dirty="0">
                <a:solidFill>
                  <a:srgbClr val="A31515"/>
                </a:solidFill>
                <a:latin typeface="新宋体" panose="02010609030101010101" pitchFamily="49" charset="-122"/>
                <a:ea typeface="新宋体" panose="02010609030101010101" pitchFamily="49" charset="-122"/>
              </a:rPr>
              <a:t>) =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sizeof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U_Color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sizeof</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m_rgb</a:t>
            </a:r>
            <a:r>
              <a:rPr lang="en-US" altLang="zh-CN" sz="1800" dirty="0">
                <a:solidFill>
                  <a:srgbClr val="A31515"/>
                </a:solidFill>
                <a:latin typeface="新宋体" panose="02010609030101010101" pitchFamily="49" charset="-122"/>
                <a:ea typeface="新宋体" panose="02010609030101010101" pitchFamily="49" charset="-122"/>
              </a:rPr>
              <a:t>) =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sizeof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m_rgb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sizeof</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m_color</a:t>
            </a:r>
            <a:r>
              <a:rPr lang="en-US" altLang="zh-CN" sz="1800" dirty="0">
                <a:solidFill>
                  <a:srgbClr val="A31515"/>
                </a:solidFill>
                <a:latin typeface="新宋体" panose="02010609030101010101" pitchFamily="49" charset="-122"/>
                <a:ea typeface="新宋体" panose="02010609030101010101" pitchFamily="49" charset="-122"/>
              </a:rPr>
              <a:t>) =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sizeof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m_color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共用体</a:t>
            </a:r>
            <a:r>
              <a:rPr lang="en-US" altLang="zh-CN" sz="1800" dirty="0" err="1">
                <a:solidFill>
                  <a:srgbClr val="008000"/>
                </a:solidFill>
                <a:latin typeface="新宋体" panose="02010609030101010101" pitchFamily="49" charset="-122"/>
                <a:ea typeface="新宋体" panose="02010609030101010101" pitchFamily="49" charset="-122"/>
              </a:rPr>
              <a:t>CP_Color</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mb_showSize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80</a:t>
            </a:fld>
            <a:endParaRPr lang="zh-CN" altLang="en-US"/>
          </a:p>
        </p:txBody>
      </p:sp>
      <p:sp>
        <p:nvSpPr>
          <p:cNvPr id="6" name="Line 4"/>
          <p:cNvSpPr>
            <a:spLocks noChangeShapeType="1"/>
          </p:cNvSpPr>
          <p:nvPr/>
        </p:nvSpPr>
        <p:spPr bwMode="auto">
          <a:xfrm flipV="1">
            <a:off x="0" y="771178"/>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9872515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共用体</a:t>
            </a:r>
            <a:r>
              <a:rPr lang="zh-CN" altLang="en-US" dirty="0"/>
              <a:t>与结构体</a:t>
            </a:r>
            <a:r>
              <a:rPr lang="en-US" altLang="zh-CN" dirty="0"/>
              <a:t>/</a:t>
            </a:r>
            <a:r>
              <a:rPr lang="zh-CN" altLang="en-US" dirty="0"/>
              <a:t>类定义配合</a:t>
            </a:r>
            <a:r>
              <a:rPr lang="zh-CN" altLang="en-US" dirty="0" smtClean="0"/>
              <a:t>示例</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Autofit/>
          </a:bodyPr>
          <a:lstStyle/>
          <a:p>
            <a:pPr marL="0" indent="0">
              <a:spcBef>
                <a:spcPts val="60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gb_testColor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60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60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U_Color</a:t>
            </a:r>
            <a:r>
              <a:rPr lang="en-US" altLang="zh-CN" sz="1800" dirty="0">
                <a:solidFill>
                  <a:srgbClr val="000000"/>
                </a:solidFill>
                <a:latin typeface="新宋体" panose="02010609030101010101" pitchFamily="49" charset="-122"/>
                <a:ea typeface="新宋体" panose="02010609030101010101" pitchFamily="49" charset="-122"/>
              </a:rPr>
              <a:t> u(0, 0, 255);</a:t>
            </a:r>
          </a:p>
          <a:p>
            <a:pPr marL="0" indent="0">
              <a:spcBef>
                <a:spcPts val="60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u.mb_showData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60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u.mb_showSize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60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gb_testColor</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60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60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60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60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gb_testColor</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spcBef>
                <a:spcPts val="60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暂停住控制台窗口</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60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返回</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表明程序运行成功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spcBef>
                <a:spcPts val="60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4917688" y="1457324"/>
            <a:ext cx="3992140" cy="2133370"/>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颜色</a:t>
            </a:r>
            <a:r>
              <a:rPr lang="en-US" altLang="zh-CN" sz="2000" dirty="0">
                <a:solidFill>
                  <a:srgbClr val="0000FF"/>
                </a:solidFill>
                <a:ea typeface="楷体_GB2312" pitchFamily="49" charset="-122"/>
                <a:sym typeface="Wingdings" panose="05000000000000000000" pitchFamily="2" charset="2"/>
              </a:rPr>
              <a:t>0xff0000</a:t>
            </a:r>
            <a:r>
              <a:rPr lang="zh-CN" altLang="en-US" sz="2000" dirty="0">
                <a:solidFill>
                  <a:srgbClr val="0000FF"/>
                </a:solidFill>
                <a:ea typeface="楷体_GB2312" pitchFamily="49" charset="-122"/>
                <a:sym typeface="Wingdings" panose="05000000000000000000" pitchFamily="2" charset="2"/>
              </a:rPr>
              <a:t>的分量为</a:t>
            </a:r>
            <a:r>
              <a:rPr lang="en-US" altLang="zh-CN" sz="2000" dirty="0">
                <a:solidFill>
                  <a:srgbClr val="0000FF"/>
                </a:solidFill>
                <a:ea typeface="楷体_GB2312" pitchFamily="49" charset="-122"/>
                <a:sym typeface="Wingdings" panose="05000000000000000000" pitchFamily="2" charset="2"/>
              </a:rPr>
              <a:t>(0, 0, 255)</a:t>
            </a:r>
            <a:r>
              <a:rPr lang="zh-CN" altLang="en-US" sz="2000" dirty="0">
                <a:solidFill>
                  <a:srgbClr val="0000FF"/>
                </a:solidFill>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sizeof</a:t>
            </a:r>
            <a:r>
              <a:rPr lang="en-US" altLang="zh-CN" sz="2000" dirty="0">
                <a:solidFill>
                  <a:srgbClr val="0000FF"/>
                </a:solidFill>
                <a:ea typeface="楷体_GB2312" pitchFamily="49" charset="-122"/>
                <a:sym typeface="Wingdings" panose="05000000000000000000" pitchFamily="2" charset="2"/>
              </a:rPr>
              <a:t>(</a:t>
            </a:r>
            <a:r>
              <a:rPr lang="en-US" altLang="zh-CN" sz="2000" dirty="0" err="1">
                <a:solidFill>
                  <a:srgbClr val="0000FF"/>
                </a:solidFill>
                <a:ea typeface="楷体_GB2312" pitchFamily="49" charset="-122"/>
                <a:sym typeface="Wingdings" panose="05000000000000000000" pitchFamily="2" charset="2"/>
              </a:rPr>
              <a:t>U_Color</a:t>
            </a:r>
            <a:r>
              <a:rPr lang="en-US" altLang="zh-CN" sz="2000" dirty="0">
                <a:solidFill>
                  <a:srgbClr val="0000FF"/>
                </a:solidFill>
                <a:ea typeface="楷体_GB2312" pitchFamily="49" charset="-122"/>
                <a:sym typeface="Wingdings" panose="05000000000000000000" pitchFamily="2" charset="2"/>
              </a:rPr>
              <a:t>) = 4</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sizeof</a:t>
            </a:r>
            <a:r>
              <a:rPr lang="en-US" altLang="zh-CN" sz="2000" dirty="0">
                <a:solidFill>
                  <a:srgbClr val="0000FF"/>
                </a:solidFill>
                <a:ea typeface="楷体_GB2312" pitchFamily="49" charset="-122"/>
                <a:sym typeface="Wingdings" panose="05000000000000000000" pitchFamily="2" charset="2"/>
              </a:rPr>
              <a:t>(</a:t>
            </a:r>
            <a:r>
              <a:rPr lang="en-US" altLang="zh-CN" sz="2000" dirty="0" err="1">
                <a:solidFill>
                  <a:srgbClr val="0000FF"/>
                </a:solidFill>
                <a:ea typeface="楷体_GB2312" pitchFamily="49" charset="-122"/>
                <a:sym typeface="Wingdings" panose="05000000000000000000" pitchFamily="2" charset="2"/>
              </a:rPr>
              <a:t>m_rgb</a:t>
            </a:r>
            <a:r>
              <a:rPr lang="en-US" altLang="zh-CN" sz="2000" dirty="0">
                <a:solidFill>
                  <a:srgbClr val="0000FF"/>
                </a:solidFill>
                <a:ea typeface="楷体_GB2312" pitchFamily="49" charset="-122"/>
                <a:sym typeface="Wingdings" panose="05000000000000000000" pitchFamily="2" charset="2"/>
              </a:rPr>
              <a:t>) = 4</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sizeof</a:t>
            </a:r>
            <a:r>
              <a:rPr lang="en-US" altLang="zh-CN" sz="2000" dirty="0">
                <a:solidFill>
                  <a:srgbClr val="0000FF"/>
                </a:solidFill>
                <a:ea typeface="楷体_GB2312" pitchFamily="49" charset="-122"/>
                <a:sym typeface="Wingdings" panose="05000000000000000000" pitchFamily="2" charset="2"/>
              </a:rPr>
              <a:t>(</a:t>
            </a:r>
            <a:r>
              <a:rPr lang="en-US" altLang="zh-CN" sz="2000" dirty="0" err="1">
                <a:solidFill>
                  <a:srgbClr val="0000FF"/>
                </a:solidFill>
                <a:ea typeface="楷体_GB2312" pitchFamily="49" charset="-122"/>
                <a:sym typeface="Wingdings" panose="05000000000000000000" pitchFamily="2" charset="2"/>
              </a:rPr>
              <a:t>m_color</a:t>
            </a:r>
            <a:r>
              <a:rPr lang="en-US" altLang="zh-CN" sz="2000" dirty="0">
                <a:solidFill>
                  <a:srgbClr val="0000FF"/>
                </a:solidFill>
                <a:ea typeface="楷体_GB2312" pitchFamily="49" charset="-122"/>
                <a:sym typeface="Wingdings" panose="05000000000000000000" pitchFamily="2" charset="2"/>
              </a:rPr>
              <a:t>) = 3</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请按任意键继续</a:t>
            </a:r>
            <a:r>
              <a:rPr lang="en-US" altLang="zh-CN" sz="2000" dirty="0">
                <a:solidFill>
                  <a:srgbClr val="0000FF"/>
                </a:solidFill>
                <a:ea typeface="楷体_GB2312" pitchFamily="49" charset="-122"/>
                <a:sym typeface="Wingdings" panose="05000000000000000000" pitchFamily="2" charset="2"/>
              </a:rPr>
              <a:t>. . .</a:t>
            </a:r>
          </a:p>
        </p:txBody>
      </p:sp>
    </p:spTree>
    <p:extLst>
      <p:ext uri="{BB962C8B-B14F-4D97-AF65-F5344CB8AC3E}">
        <p14:creationId xmlns:p14="http://schemas.microsoft.com/office/powerpoint/2010/main" val="12036157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编程规范</a:t>
            </a:r>
          </a:p>
          <a:p>
            <a:r>
              <a:rPr lang="zh-CN" altLang="en-US" dirty="0"/>
              <a:t>内联函数</a:t>
            </a:r>
          </a:p>
          <a:p>
            <a:r>
              <a:rPr lang="zh-CN" altLang="en-US" dirty="0"/>
              <a:t>共用体</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4221"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207714"/>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7190005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85000" lnSpcReduction="20000"/>
          </a:bodyPr>
          <a:lstStyle/>
          <a:p>
            <a:pPr marL="357188" indent="-357188">
              <a:buNone/>
            </a:pPr>
            <a:r>
              <a:rPr lang="en-US" altLang="zh-CN" dirty="0"/>
              <a:t>1 </a:t>
            </a:r>
            <a:r>
              <a:rPr lang="zh-CN" altLang="en-US" dirty="0"/>
              <a:t>判断正误。</a:t>
            </a:r>
          </a:p>
          <a:p>
            <a:pPr marL="357188" indent="-357188">
              <a:buNone/>
            </a:pPr>
            <a:r>
              <a:rPr lang="en-US" altLang="zh-CN" dirty="0"/>
              <a:t>(1)	</a:t>
            </a:r>
            <a:r>
              <a:rPr lang="zh-CN" altLang="en-US" dirty="0"/>
              <a:t>编程规范根本就没有必要，尤其是缩排规则，编译器自动会忽略多余的空格和制表符（</a:t>
            </a:r>
            <a:r>
              <a:rPr lang="en-US" altLang="zh-CN" dirty="0"/>
              <a:t>TAB</a:t>
            </a:r>
            <a:r>
              <a:rPr lang="zh-CN" altLang="en-US" dirty="0"/>
              <a:t>键）。</a:t>
            </a:r>
          </a:p>
          <a:p>
            <a:pPr marL="357188" indent="-357188">
              <a:buNone/>
            </a:pPr>
            <a:r>
              <a:rPr lang="en-US" altLang="zh-CN" dirty="0"/>
              <a:t>(2)	</a:t>
            </a:r>
            <a:r>
              <a:rPr lang="zh-CN" altLang="en-US" dirty="0"/>
              <a:t>给程序代码添加注释，通常不要写语句在语法上的含义。</a:t>
            </a:r>
          </a:p>
          <a:p>
            <a:pPr marL="357188" indent="-357188">
              <a:buNone/>
            </a:pPr>
            <a:r>
              <a:rPr lang="en-US" altLang="zh-CN" dirty="0"/>
              <a:t>(3)	</a:t>
            </a:r>
            <a:r>
              <a:rPr lang="zh-CN" altLang="en-US" dirty="0"/>
              <a:t>如果成员函数的定义体比较短小，并且频繁被调用，则可以考虑定义为内联函数。</a:t>
            </a:r>
          </a:p>
          <a:p>
            <a:pPr marL="357188" indent="-357188">
              <a:buNone/>
            </a:pPr>
            <a:r>
              <a:rPr lang="en-US" altLang="zh-CN" dirty="0"/>
              <a:t>(4)	</a:t>
            </a:r>
            <a:r>
              <a:rPr lang="zh-CN" altLang="en-US" dirty="0"/>
              <a:t>以内联函数形式定义的函数，在程序执行时不一定会按内联函数的方式执行。</a:t>
            </a:r>
          </a:p>
          <a:p>
            <a:pPr marL="357188" indent="-357188">
              <a:buNone/>
            </a:pPr>
            <a:r>
              <a:rPr lang="en-US" altLang="zh-CN" dirty="0"/>
              <a:t>(5)	</a:t>
            </a:r>
            <a:r>
              <a:rPr lang="zh-CN" altLang="en-US" dirty="0"/>
              <a:t>通过内联函数一定可以提高程序的执行效率。</a:t>
            </a:r>
          </a:p>
          <a:p>
            <a:pPr marL="357188" indent="-357188">
              <a:buNone/>
            </a:pPr>
            <a:r>
              <a:rPr lang="en-US" altLang="zh-CN" dirty="0"/>
              <a:t>2 </a:t>
            </a:r>
            <a:r>
              <a:rPr lang="zh-CN" altLang="en-US" dirty="0"/>
              <a:t>为什么要具有编程规范</a:t>
            </a:r>
            <a:r>
              <a:rPr lang="en-US" altLang="zh-CN" dirty="0"/>
              <a:t>?</a:t>
            </a:r>
          </a:p>
          <a:p>
            <a:pPr marL="357188" indent="-357188">
              <a:buNone/>
            </a:pPr>
            <a:r>
              <a:rPr lang="en-US" altLang="zh-CN" dirty="0"/>
              <a:t>3 </a:t>
            </a:r>
            <a:r>
              <a:rPr lang="zh-CN" altLang="en-US" dirty="0"/>
              <a:t>命名规范的目的是什么</a:t>
            </a:r>
            <a:r>
              <a:rPr lang="en-US" altLang="zh-CN" dirty="0"/>
              <a:t>?</a:t>
            </a:r>
          </a:p>
          <a:p>
            <a:pPr marL="357188" indent="-357188">
              <a:buNone/>
            </a:pPr>
            <a:r>
              <a:rPr lang="en-US" altLang="zh-CN" dirty="0"/>
              <a:t>4 </a:t>
            </a:r>
            <a:r>
              <a:rPr lang="zh-CN" altLang="en-US" dirty="0"/>
              <a:t>命名规范包含哪些内容</a:t>
            </a:r>
            <a:r>
              <a:rPr lang="en-US" altLang="zh-CN" dirty="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663469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pPr marL="446088" indent="-446088">
              <a:buNone/>
            </a:pPr>
            <a:r>
              <a:rPr lang="en-US" altLang="zh-CN" dirty="0"/>
              <a:t>5 </a:t>
            </a:r>
            <a:r>
              <a:rPr lang="zh-CN" altLang="en-US" dirty="0"/>
              <a:t>请分别简述命名空间、文件、模板、类、函数、变量和常量的命名规范。</a:t>
            </a:r>
          </a:p>
          <a:p>
            <a:pPr marL="446088" indent="-446088">
              <a:buNone/>
            </a:pPr>
            <a:r>
              <a:rPr lang="en-US" altLang="zh-CN" dirty="0"/>
              <a:t>6 </a:t>
            </a:r>
            <a:r>
              <a:rPr lang="zh-CN" altLang="en-US" dirty="0"/>
              <a:t>请简述代码编辑规范。</a:t>
            </a:r>
          </a:p>
          <a:p>
            <a:pPr marL="446088" indent="-446088">
              <a:buNone/>
            </a:pPr>
            <a:r>
              <a:rPr lang="en-US" altLang="zh-CN" dirty="0"/>
              <a:t>7 </a:t>
            </a:r>
            <a:r>
              <a:rPr lang="zh-CN" altLang="en-US" dirty="0"/>
              <a:t>请简述制表符（</a:t>
            </a:r>
            <a:r>
              <a:rPr lang="en-US" altLang="zh-CN" dirty="0"/>
              <a:t>TAB</a:t>
            </a:r>
            <a:r>
              <a:rPr lang="zh-CN" altLang="en-US" dirty="0"/>
              <a:t>键）在代码文件中可能存在的问题。</a:t>
            </a:r>
          </a:p>
          <a:p>
            <a:pPr marL="446088" indent="-446088">
              <a:buNone/>
            </a:pPr>
            <a:r>
              <a:rPr lang="en-US" altLang="zh-CN" dirty="0"/>
              <a:t>8 </a:t>
            </a:r>
            <a:r>
              <a:rPr lang="zh-CN" altLang="en-US" dirty="0"/>
              <a:t>语句书写规范的目标是什么</a:t>
            </a:r>
            <a:r>
              <a:rPr lang="en-US" altLang="zh-CN" dirty="0"/>
              <a:t>?</a:t>
            </a:r>
          </a:p>
          <a:p>
            <a:pPr marL="446088" indent="-446088">
              <a:buNone/>
            </a:pPr>
            <a:r>
              <a:rPr lang="en-US" altLang="zh-CN" dirty="0"/>
              <a:t>9 </a:t>
            </a:r>
            <a:r>
              <a:rPr lang="zh-CN" altLang="en-US" dirty="0"/>
              <a:t>在编程规范中，语句优化的目标是什么</a:t>
            </a:r>
            <a:r>
              <a:rPr lang="en-US" altLang="zh-CN" dirty="0"/>
              <a:t>?</a:t>
            </a:r>
          </a:p>
          <a:p>
            <a:pPr marL="446088" indent="-446088">
              <a:buNone/>
            </a:pPr>
            <a:r>
              <a:rPr lang="en-US" altLang="zh-CN" dirty="0"/>
              <a:t>10 </a:t>
            </a:r>
            <a:r>
              <a:rPr lang="zh-CN" altLang="en-US" dirty="0"/>
              <a:t>请列举语句书写优化的指标。</a:t>
            </a:r>
          </a:p>
          <a:p>
            <a:pPr marL="446088" indent="-446088">
              <a:buNone/>
            </a:pPr>
            <a:r>
              <a:rPr lang="en-US" altLang="zh-CN" dirty="0"/>
              <a:t>11 </a:t>
            </a:r>
            <a:r>
              <a:rPr lang="zh-CN" altLang="en-US" dirty="0"/>
              <a:t>请简述程序代码注释的作用。</a:t>
            </a:r>
          </a:p>
          <a:p>
            <a:pPr marL="446088" indent="-446088">
              <a:buNone/>
            </a:pPr>
            <a:r>
              <a:rPr lang="en-US" altLang="zh-CN" dirty="0"/>
              <a:t>12 </a:t>
            </a:r>
            <a:r>
              <a:rPr lang="zh-CN" altLang="en-US" dirty="0"/>
              <a:t>请简述源程序代码文件通常采用的组织顺序。</a:t>
            </a:r>
          </a:p>
          <a:p>
            <a:pPr marL="446088" indent="-446088">
              <a:buNone/>
            </a:pPr>
            <a:r>
              <a:rPr lang="en-US" altLang="zh-CN" dirty="0"/>
              <a:t>13 </a:t>
            </a:r>
            <a:r>
              <a:rPr lang="zh-CN" altLang="en-US" dirty="0"/>
              <a:t>请简述文件头部的注释通常应当包含的内容。</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437604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92500" lnSpcReduction="10000"/>
          </a:bodyPr>
          <a:lstStyle/>
          <a:p>
            <a:pPr marL="446088" indent="-446088">
              <a:buNone/>
            </a:pPr>
            <a:r>
              <a:rPr lang="en-US" altLang="zh-CN" dirty="0"/>
              <a:t>14 </a:t>
            </a:r>
            <a:r>
              <a:rPr lang="zh-CN" altLang="en-US" dirty="0"/>
              <a:t>请简述类定义的组织顺序，以及在类定义中的注释通常应当包含的内容。</a:t>
            </a:r>
          </a:p>
          <a:p>
            <a:pPr marL="446088" indent="-446088">
              <a:buNone/>
            </a:pPr>
            <a:r>
              <a:rPr lang="en-US" altLang="zh-CN" dirty="0"/>
              <a:t>15 </a:t>
            </a:r>
            <a:r>
              <a:rPr lang="zh-CN" altLang="en-US" dirty="0"/>
              <a:t>请简述函数定义的注释通常应当包含的内容。</a:t>
            </a:r>
          </a:p>
          <a:p>
            <a:pPr marL="446088" indent="-446088">
              <a:buNone/>
            </a:pPr>
            <a:r>
              <a:rPr lang="en-US" altLang="zh-CN" dirty="0"/>
              <a:t>16 </a:t>
            </a:r>
            <a:r>
              <a:rPr lang="zh-CN" altLang="en-US" dirty="0"/>
              <a:t>请简述内联函数的作用。</a:t>
            </a:r>
          </a:p>
          <a:p>
            <a:pPr marL="446088" indent="-446088">
              <a:buNone/>
            </a:pPr>
            <a:r>
              <a:rPr lang="en-US" altLang="zh-CN" dirty="0"/>
              <a:t>17 </a:t>
            </a:r>
            <a:r>
              <a:rPr lang="zh-CN" altLang="en-US" dirty="0"/>
              <a:t>请简述内联函数的编译运行机制。</a:t>
            </a:r>
          </a:p>
          <a:p>
            <a:pPr marL="446088" indent="-446088">
              <a:buNone/>
            </a:pPr>
            <a:r>
              <a:rPr lang="en-US" altLang="zh-CN" dirty="0"/>
              <a:t>18 </a:t>
            </a:r>
            <a:r>
              <a:rPr lang="zh-CN" altLang="en-US" dirty="0"/>
              <a:t>请简述内联函数与宏定义的区别。</a:t>
            </a:r>
          </a:p>
          <a:p>
            <a:pPr marL="446088" indent="-446088">
              <a:buNone/>
            </a:pPr>
            <a:r>
              <a:rPr lang="en-US" altLang="zh-CN" dirty="0"/>
              <a:t>19 </a:t>
            </a:r>
            <a:r>
              <a:rPr lang="zh-CN" altLang="en-US" dirty="0"/>
              <a:t>什么是隐式内联函数，什么是显式内联函数。</a:t>
            </a:r>
          </a:p>
          <a:p>
            <a:pPr marL="446088" indent="-446088">
              <a:buNone/>
            </a:pPr>
            <a:r>
              <a:rPr lang="en-US" altLang="zh-CN" dirty="0"/>
              <a:t>20 </a:t>
            </a:r>
            <a:r>
              <a:rPr lang="zh-CN" altLang="en-US" dirty="0"/>
              <a:t>请简述内联函数与普通函数的区别。</a:t>
            </a:r>
          </a:p>
          <a:p>
            <a:pPr marL="446088" indent="-446088">
              <a:buNone/>
            </a:pPr>
            <a:r>
              <a:rPr lang="en-US" altLang="zh-CN" dirty="0"/>
              <a:t>21 </a:t>
            </a:r>
            <a:r>
              <a:rPr lang="zh-CN" altLang="en-US" dirty="0"/>
              <a:t>请分析内联函数的执行效率。</a:t>
            </a:r>
          </a:p>
          <a:p>
            <a:pPr marL="446088" indent="-446088">
              <a:buNone/>
            </a:pPr>
            <a:r>
              <a:rPr lang="en-US" altLang="zh-CN" dirty="0"/>
              <a:t>22 </a:t>
            </a:r>
            <a:r>
              <a:rPr lang="zh-CN" altLang="en-US" dirty="0"/>
              <a:t>什么</a:t>
            </a:r>
            <a:r>
              <a:rPr lang="zh-CN" altLang="en-US" dirty="0" smtClean="0"/>
              <a:t>是共用体</a:t>
            </a:r>
            <a:r>
              <a:rPr lang="en-US" altLang="zh-CN" dirty="0"/>
              <a:t>? </a:t>
            </a:r>
            <a:r>
              <a:rPr lang="zh-CN" altLang="en-US" dirty="0" smtClean="0"/>
              <a:t>共用体</a:t>
            </a:r>
            <a:r>
              <a:rPr lang="zh-CN" altLang="en-US" dirty="0"/>
              <a:t>在有些文献中也称作什么</a:t>
            </a:r>
            <a:r>
              <a:rPr lang="en-US" altLang="zh-CN" dirty="0"/>
              <a:t>?</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4782940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534988" indent="-534988">
              <a:buNone/>
            </a:pPr>
            <a:r>
              <a:rPr lang="en-US" altLang="zh-CN" dirty="0" smtClean="0"/>
              <a:t>23 </a:t>
            </a:r>
            <a:r>
              <a:rPr lang="zh-CN" altLang="en-US" dirty="0" smtClean="0"/>
              <a:t>请</a:t>
            </a:r>
            <a:r>
              <a:rPr lang="zh-CN" altLang="en-US" dirty="0"/>
              <a:t>总结在共用体的定义中结构体或类的作用。 </a:t>
            </a:r>
            <a:endParaRPr lang="en-US" altLang="zh-CN" dirty="0" smtClean="0"/>
          </a:p>
          <a:p>
            <a:pPr marL="534988" indent="-534988">
              <a:buNone/>
            </a:pPr>
            <a:r>
              <a:rPr lang="en-US" altLang="zh-CN" dirty="0" smtClean="0"/>
              <a:t>24 </a:t>
            </a:r>
            <a:r>
              <a:rPr lang="zh-CN" altLang="en-US" dirty="0"/>
              <a:t>请</a:t>
            </a:r>
            <a:r>
              <a:rPr lang="zh-CN" altLang="en-US" dirty="0" smtClean="0"/>
              <a:t>总结共用体</a:t>
            </a:r>
            <a:r>
              <a:rPr lang="zh-CN" altLang="en-US" dirty="0"/>
              <a:t>的应用场景及其优点。</a:t>
            </a:r>
          </a:p>
          <a:p>
            <a:pPr marL="534988" indent="-534988">
              <a:buNone/>
            </a:pPr>
            <a:r>
              <a:rPr lang="en-US" altLang="zh-CN" dirty="0" smtClean="0"/>
              <a:t>25 </a:t>
            </a:r>
            <a:r>
              <a:rPr lang="zh-CN" altLang="en-US" dirty="0"/>
              <a:t>请总结</a:t>
            </a:r>
            <a:r>
              <a:rPr lang="zh-CN" altLang="en-US" dirty="0" smtClean="0"/>
              <a:t>应用共用体</a:t>
            </a:r>
            <a:r>
              <a:rPr lang="zh-CN" altLang="en-US" dirty="0"/>
              <a:t>的注意事项。</a:t>
            </a:r>
          </a:p>
          <a:p>
            <a:pPr marL="534988" indent="-534988">
              <a:buNone/>
            </a:pPr>
            <a:r>
              <a:rPr lang="en-US" altLang="zh-CN" dirty="0" smtClean="0"/>
              <a:t>26 </a:t>
            </a:r>
            <a:r>
              <a:rPr lang="zh-CN" altLang="en-US" dirty="0"/>
              <a:t>请总结如何</a:t>
            </a:r>
            <a:r>
              <a:rPr lang="zh-CN" altLang="en-US" dirty="0" smtClean="0"/>
              <a:t>计算共用体</a:t>
            </a:r>
            <a:r>
              <a:rPr lang="zh-CN" altLang="en-US" dirty="0"/>
              <a:t>本身所占用内存空间大小。</a:t>
            </a:r>
          </a:p>
          <a:p>
            <a:pPr marL="534988" indent="-534988">
              <a:buNone/>
            </a:pP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39819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smtClean="0"/>
              <a:t>请比较代码优化在程序设计中与在编程规范中的作用。</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70826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编程规范</a:t>
            </a:r>
          </a:p>
          <a:p>
            <a:r>
              <a:rPr lang="zh-CN" altLang="en-US" dirty="0"/>
              <a:t>内联函数</a:t>
            </a:r>
          </a:p>
          <a:p>
            <a:r>
              <a:rPr lang="zh-CN" altLang="en-US" dirty="0"/>
              <a:t>共用体</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6266"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765275"/>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11658917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14</a:t>
            </a:r>
            <a:r>
              <a:rPr lang="zh-CN" altLang="en-US" dirty="0" smtClean="0"/>
              <a:t>次</a:t>
            </a:r>
            <a:r>
              <a:rPr lang="zh-CN" altLang="en-US" dirty="0"/>
              <a:t>作业</a:t>
            </a:r>
            <a:r>
              <a:rPr lang="en-US" altLang="zh-CN"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dirty="0"/>
              <a:t>)</a:t>
            </a:r>
            <a:endParaRPr lang="zh-CN" altLang="en-US" dirty="0"/>
          </a:p>
        </p:txBody>
      </p:sp>
      <p:sp>
        <p:nvSpPr>
          <p:cNvPr id="3" name="内容占位符 2"/>
          <p:cNvSpPr>
            <a:spLocks noGrp="1"/>
          </p:cNvSpPr>
          <p:nvPr>
            <p:ph idx="1"/>
          </p:nvPr>
        </p:nvSpPr>
        <p:spPr/>
        <p:txBody>
          <a:bodyPr/>
          <a:lstStyle/>
          <a:p>
            <a:pPr>
              <a:lnSpc>
                <a:spcPts val="2200"/>
              </a:lnSpc>
            </a:pPr>
            <a:r>
              <a:rPr lang="zh-CN" altLang="en-US" sz="2000" dirty="0"/>
              <a:t>问题部分</a:t>
            </a:r>
          </a:p>
          <a:p>
            <a:pPr lvl="1">
              <a:lnSpc>
                <a:spcPts val="2200"/>
              </a:lnSpc>
            </a:pPr>
            <a:r>
              <a:rPr lang="zh-CN" altLang="en-US" sz="2000" dirty="0"/>
              <a:t>可以接受双精度浮点数的输入，并输出其在内存中的二进制表示形式。</a:t>
            </a:r>
          </a:p>
          <a:p>
            <a:pPr lvl="1">
              <a:lnSpc>
                <a:spcPts val="2200"/>
              </a:lnSpc>
            </a:pPr>
            <a:r>
              <a:rPr lang="zh-CN" altLang="en-US" sz="2000" dirty="0"/>
              <a:t>输出双精度浮点数“非数”在内存中的二进制表示形式。</a:t>
            </a:r>
            <a:endParaRPr lang="zh-CN" altLang="en-US" sz="1900" dirty="0"/>
          </a:p>
          <a:p>
            <a:pPr>
              <a:lnSpc>
                <a:spcPts val="2200"/>
              </a:lnSpc>
            </a:pPr>
            <a:r>
              <a:rPr lang="zh-CN" altLang="en-US" sz="2000" dirty="0"/>
              <a:t>代码部分</a:t>
            </a:r>
          </a:p>
          <a:p>
            <a:pPr lvl="1">
              <a:lnSpc>
                <a:spcPts val="2200"/>
              </a:lnSpc>
            </a:pPr>
            <a:r>
              <a:rPr lang="zh-CN" altLang="en-US" sz="2000" dirty="0"/>
              <a:t>采用面向对象和共用体的技术实现以上功能，并</a:t>
            </a:r>
            <a:r>
              <a:rPr lang="zh-CN" altLang="en-US" sz="2000" dirty="0" smtClean="0"/>
              <a:t>进行功能测试</a:t>
            </a:r>
            <a:r>
              <a:rPr lang="zh-CN" altLang="en-US" sz="2000" dirty="0"/>
              <a:t>。</a:t>
            </a:r>
          </a:p>
          <a:p>
            <a:pPr lvl="1">
              <a:lnSpc>
                <a:spcPts val="2200"/>
              </a:lnSpc>
            </a:pPr>
            <a:r>
              <a:rPr lang="zh-CN" altLang="en-US" sz="2000" dirty="0">
                <a:solidFill>
                  <a:schemeClr val="accent6">
                    <a:lumMod val="75000"/>
                  </a:schemeClr>
                </a:solidFill>
              </a:rPr>
              <a:t>提高要求</a:t>
            </a:r>
            <a:r>
              <a:rPr lang="en-US" altLang="zh-CN" sz="2000" dirty="0">
                <a:solidFill>
                  <a:schemeClr val="accent6">
                    <a:lumMod val="75000"/>
                  </a:schemeClr>
                </a:solidFill>
              </a:rPr>
              <a:t>(</a:t>
            </a:r>
            <a:r>
              <a:rPr lang="zh-CN" altLang="en-US" sz="2000" dirty="0">
                <a:solidFill>
                  <a:schemeClr val="accent6">
                    <a:lumMod val="75000"/>
                  </a:schemeClr>
                </a:solidFill>
              </a:rPr>
              <a:t>可以不做</a:t>
            </a:r>
            <a:r>
              <a:rPr lang="en-US" altLang="zh-CN" sz="2000" dirty="0" smtClean="0">
                <a:solidFill>
                  <a:schemeClr val="accent6">
                    <a:lumMod val="75000"/>
                  </a:schemeClr>
                </a:solidFill>
              </a:rPr>
              <a:t>):</a:t>
            </a:r>
          </a:p>
          <a:p>
            <a:pPr lvl="2">
              <a:lnSpc>
                <a:spcPts val="2200"/>
              </a:lnSpc>
            </a:pPr>
            <a:r>
              <a:rPr lang="zh-CN" altLang="en-US" sz="1800" dirty="0" smtClean="0"/>
              <a:t>分别输出</a:t>
            </a:r>
            <a:r>
              <a:rPr lang="zh-CN" altLang="en-US" sz="1800" dirty="0"/>
              <a:t>双精度</a:t>
            </a:r>
            <a:r>
              <a:rPr lang="zh-CN" altLang="en-US" sz="1800" dirty="0" smtClean="0"/>
              <a:t>浮点数正无穷大和负无穷大在</a:t>
            </a:r>
            <a:r>
              <a:rPr lang="zh-CN" altLang="en-US" sz="1800" dirty="0"/>
              <a:t>内存中的二进制表示形式。</a:t>
            </a:r>
          </a:p>
          <a:p>
            <a:pPr>
              <a:lnSpc>
                <a:spcPts val="2200"/>
              </a:lnSpc>
            </a:pPr>
            <a:r>
              <a:rPr lang="zh-CN" altLang="en-US" sz="2000" dirty="0" smtClean="0"/>
              <a:t>文档</a:t>
            </a:r>
            <a:r>
              <a:rPr lang="zh-CN" altLang="en-US" sz="2000" dirty="0"/>
              <a:t>部分</a:t>
            </a:r>
            <a:r>
              <a:rPr lang="en-US" altLang="zh-CN" sz="2000" dirty="0"/>
              <a:t>(</a:t>
            </a:r>
            <a:r>
              <a:rPr lang="zh-CN" altLang="en-US" sz="2000" dirty="0"/>
              <a:t>请同时提交</a:t>
            </a:r>
            <a:r>
              <a:rPr lang="en-US" altLang="zh-CN" sz="2000" dirty="0"/>
              <a:t>word</a:t>
            </a:r>
            <a:r>
              <a:rPr lang="zh-CN" altLang="en-US" sz="2000" dirty="0"/>
              <a:t>和</a:t>
            </a:r>
            <a:r>
              <a:rPr lang="en-US" altLang="zh-CN" sz="2000" dirty="0"/>
              <a:t>pdf</a:t>
            </a:r>
            <a:r>
              <a:rPr lang="zh-CN" altLang="en-US" sz="2000" dirty="0"/>
              <a:t>版本的文件</a:t>
            </a:r>
            <a:r>
              <a:rPr lang="en-US" altLang="zh-CN" sz="2000" dirty="0"/>
              <a:t>)</a:t>
            </a:r>
          </a:p>
          <a:p>
            <a:pPr lvl="1">
              <a:lnSpc>
                <a:spcPts val="2200"/>
              </a:lnSpc>
            </a:pPr>
            <a:r>
              <a:rPr lang="zh-CN" altLang="en-US" sz="2000" dirty="0" smtClean="0"/>
              <a:t>验证</a:t>
            </a:r>
            <a:r>
              <a:rPr lang="zh-CN" altLang="en-US" sz="2000" dirty="0"/>
              <a:t>部分</a:t>
            </a:r>
            <a:r>
              <a:rPr lang="en-US" altLang="zh-CN" sz="2000" dirty="0"/>
              <a:t>: </a:t>
            </a:r>
            <a:r>
              <a:rPr lang="zh-CN" altLang="en-US" sz="2000" dirty="0" smtClean="0"/>
              <a:t>说明测试案例的设计思路，给出相应案例，并说明</a:t>
            </a:r>
            <a:r>
              <a:rPr lang="zh-CN" altLang="en-US" sz="2000" dirty="0"/>
              <a:t>如何</a:t>
            </a:r>
            <a:r>
              <a:rPr lang="zh-CN" altLang="en-US" sz="2000" dirty="0" smtClean="0"/>
              <a:t>进行程序测试，</a:t>
            </a:r>
            <a:r>
              <a:rPr lang="zh-CN" altLang="en-US" sz="2000" dirty="0"/>
              <a:t>并给</a:t>
            </a:r>
            <a:r>
              <a:rPr lang="zh-CN" altLang="en-US" sz="2000" dirty="0" smtClean="0"/>
              <a:t>出测试报告。</a:t>
            </a:r>
            <a:endParaRPr lang="en-US" altLang="zh-CN" sz="2000" dirty="0" smtClean="0"/>
          </a:p>
          <a:p>
            <a:pPr lvl="1">
              <a:lnSpc>
                <a:spcPts val="2200"/>
              </a:lnSpc>
            </a:pPr>
            <a:r>
              <a:rPr lang="zh-CN" altLang="en-US" sz="2000" dirty="0">
                <a:solidFill>
                  <a:schemeClr val="accent6">
                    <a:lumMod val="75000"/>
                  </a:schemeClr>
                </a:solidFill>
              </a:rPr>
              <a:t>提高要求</a:t>
            </a:r>
            <a:r>
              <a:rPr lang="en-US" altLang="zh-CN" sz="2000" dirty="0">
                <a:solidFill>
                  <a:schemeClr val="accent6">
                    <a:lumMod val="75000"/>
                  </a:schemeClr>
                </a:solidFill>
              </a:rPr>
              <a:t>(</a:t>
            </a:r>
            <a:r>
              <a:rPr lang="zh-CN" altLang="en-US" sz="2000" dirty="0">
                <a:solidFill>
                  <a:schemeClr val="accent6">
                    <a:lumMod val="75000"/>
                  </a:schemeClr>
                </a:solidFill>
              </a:rPr>
              <a:t>可以不做</a:t>
            </a:r>
            <a:r>
              <a:rPr lang="en-US" altLang="zh-CN" sz="2000" dirty="0" smtClean="0">
                <a:solidFill>
                  <a:schemeClr val="accent6">
                    <a:lumMod val="75000"/>
                  </a:schemeClr>
                </a:solidFill>
              </a:rPr>
              <a:t>):</a:t>
            </a:r>
          </a:p>
          <a:p>
            <a:pPr lvl="2">
              <a:lnSpc>
                <a:spcPts val="2200"/>
              </a:lnSpc>
            </a:pPr>
            <a:r>
              <a:rPr lang="zh-CN" altLang="en-US" sz="1900" dirty="0" smtClean="0"/>
              <a:t>分析双精度浮点数非数、</a:t>
            </a:r>
            <a:r>
              <a:rPr lang="zh-CN" altLang="en-US" sz="2000" dirty="0"/>
              <a:t>正无穷大和负</a:t>
            </a:r>
            <a:r>
              <a:rPr lang="zh-CN" altLang="en-US" sz="2000" dirty="0" smtClean="0"/>
              <a:t>无穷大之间以及这些非常规数与常规</a:t>
            </a:r>
            <a:r>
              <a:rPr lang="zh-CN" altLang="en-US" sz="1900" dirty="0"/>
              <a:t>双精度</a:t>
            </a:r>
            <a:r>
              <a:rPr lang="zh-CN" altLang="en-US" sz="1900" dirty="0" smtClean="0"/>
              <a:t>浮点数之间的四则运算规则。</a:t>
            </a:r>
            <a:endParaRPr lang="zh-CN" altLang="en-US" sz="19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61641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规范</a:t>
            </a:r>
          </a:p>
        </p:txBody>
      </p:sp>
      <p:sp>
        <p:nvSpPr>
          <p:cNvPr id="3" name="内容占位符 2"/>
          <p:cNvSpPr>
            <a:spLocks noGrp="1"/>
          </p:cNvSpPr>
          <p:nvPr>
            <p:ph idx="1"/>
          </p:nvPr>
        </p:nvSpPr>
        <p:spPr/>
        <p:txBody>
          <a:bodyPr/>
          <a:lstStyle/>
          <a:p>
            <a:r>
              <a:rPr lang="zh-CN" altLang="en-US" dirty="0"/>
              <a:t>为了工作的方便，每个人都需要遵循编程规范。</a:t>
            </a:r>
            <a:r>
              <a:rPr lang="zh-CN" altLang="en-US" dirty="0" smtClean="0">
                <a:solidFill>
                  <a:srgbClr val="FF0000"/>
                </a:solidFill>
              </a:rPr>
              <a:t>每个人</a:t>
            </a:r>
            <a:endParaRPr lang="zh-CN" altLang="en-US" dirty="0">
              <a:solidFill>
                <a:srgbClr val="FF0000"/>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383453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作业要求补充</a:t>
            </a:r>
          </a:p>
        </p:txBody>
      </p:sp>
      <p:sp>
        <p:nvSpPr>
          <p:cNvPr id="3" name="内容占位符 2"/>
          <p:cNvSpPr>
            <a:spLocks noGrp="1"/>
          </p:cNvSpPr>
          <p:nvPr>
            <p:ph idx="1"/>
          </p:nvPr>
        </p:nvSpPr>
        <p:spPr/>
        <p:txBody>
          <a:bodyPr>
            <a:normAutofit fontScale="92500"/>
          </a:bodyPr>
          <a:lstStyle/>
          <a:p>
            <a:r>
              <a:rPr lang="zh-CN" altLang="en-US" dirty="0">
                <a:ea typeface="楷体_GB2312" pitchFamily="49" charset="-122"/>
              </a:rPr>
              <a:t>源程序、工程文件和相关文档等请压缩成为一个文件</a:t>
            </a:r>
            <a:r>
              <a:rPr lang="en-US" altLang="zh-CN" dirty="0">
                <a:ea typeface="楷体_GB2312" pitchFamily="49" charset="-122"/>
              </a:rPr>
              <a:t>: </a:t>
            </a:r>
            <a:r>
              <a:rPr lang="zh-CN" altLang="en-US" dirty="0">
                <a:ea typeface="楷体_GB2312" pitchFamily="49" charset="-122"/>
              </a:rPr>
              <a:t>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a:t>
            </a:r>
            <a:r>
              <a:rPr lang="en-US" altLang="zh-CN" dirty="0" err="1">
                <a:ea typeface="楷体_GB2312" pitchFamily="49" charset="-122"/>
              </a:rPr>
              <a:t>rar</a:t>
            </a:r>
            <a:r>
              <a:rPr lang="zh-CN" altLang="en-US" dirty="0">
                <a:ea typeface="楷体_GB2312" pitchFamily="49" charset="-122"/>
              </a:rPr>
              <a:t>或学号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.zip</a:t>
            </a:r>
          </a:p>
          <a:p>
            <a:pPr lvl="1"/>
            <a:r>
              <a:rPr lang="zh-CN" altLang="en-US" dirty="0"/>
              <a:t>在</a:t>
            </a:r>
            <a:r>
              <a:rPr lang="en-US" altLang="zh-CN" dirty="0"/>
              <a:t>VS</a:t>
            </a:r>
            <a:r>
              <a:rPr lang="zh-CN" altLang="en-US" dirty="0"/>
              <a:t>平台上，运行菜单“生成”</a:t>
            </a:r>
            <a:r>
              <a:rPr lang="en-US" altLang="zh-CN" dirty="0">
                <a:sym typeface="Wingdings" panose="05000000000000000000" pitchFamily="2" charset="2"/>
              </a:rPr>
              <a:t></a:t>
            </a:r>
            <a:r>
              <a:rPr lang="zh-CN" altLang="en-US" dirty="0">
                <a:sym typeface="Wingdings" panose="05000000000000000000" pitchFamily="2" charset="2"/>
              </a:rPr>
              <a:t>“清理解决方案”。然后关闭</a:t>
            </a:r>
            <a:r>
              <a:rPr lang="en-US" altLang="zh-CN" dirty="0">
                <a:sym typeface="Wingdings" panose="05000000000000000000" pitchFamily="2" charset="2"/>
              </a:rPr>
              <a:t>VS</a:t>
            </a:r>
            <a:r>
              <a:rPr lang="zh-CN" altLang="en-US" dirty="0">
                <a:sym typeface="Wingdings" panose="05000000000000000000" pitchFamily="2" charset="2"/>
              </a:rPr>
              <a:t>平台。</a:t>
            </a:r>
            <a:endParaRPr lang="en-US" altLang="zh-CN" dirty="0"/>
          </a:p>
          <a:p>
            <a:pPr lvl="1"/>
            <a:r>
              <a:rPr lang="zh-CN" altLang="en-US" dirty="0"/>
              <a:t>下面程序文件请务必删除</a:t>
            </a:r>
          </a:p>
          <a:p>
            <a:pPr lvl="2"/>
            <a:r>
              <a:rPr lang="zh-CN" altLang="en-US" dirty="0"/>
              <a:t>*</a:t>
            </a:r>
            <a:r>
              <a:rPr lang="en-US" altLang="zh-CN" dirty="0"/>
              <a:t>.</a:t>
            </a:r>
            <a:r>
              <a:rPr lang="en-US" altLang="zh-CN" dirty="0" err="1"/>
              <a:t>sdf</a:t>
            </a:r>
            <a:r>
              <a:rPr lang="en-US" altLang="zh-CN" dirty="0"/>
              <a:t>, *.</a:t>
            </a:r>
            <a:r>
              <a:rPr lang="en-US" altLang="zh-CN" dirty="0" err="1"/>
              <a:t>pdb</a:t>
            </a:r>
            <a:r>
              <a:rPr lang="en-US" altLang="zh-CN" dirty="0"/>
              <a:t>, *.</a:t>
            </a:r>
            <a:r>
              <a:rPr lang="en-US" altLang="zh-CN" dirty="0" err="1"/>
              <a:t>pch</a:t>
            </a:r>
            <a:r>
              <a:rPr lang="en-US" altLang="zh-CN" dirty="0"/>
              <a:t>, *.</a:t>
            </a:r>
            <a:r>
              <a:rPr lang="en-US" altLang="zh-CN" dirty="0" err="1"/>
              <a:t>idb</a:t>
            </a:r>
            <a:r>
              <a:rPr lang="en-US" altLang="zh-CN" dirty="0"/>
              <a:t>, *.ilk, *.</a:t>
            </a:r>
            <a:r>
              <a:rPr lang="en-US" altLang="zh-CN" dirty="0" err="1"/>
              <a:t>obj</a:t>
            </a:r>
            <a:r>
              <a:rPr lang="en-US" altLang="zh-CN" dirty="0"/>
              <a:t>, *.</a:t>
            </a:r>
            <a:r>
              <a:rPr lang="en-US" altLang="zh-CN" dirty="0" err="1"/>
              <a:t>tlog</a:t>
            </a:r>
            <a:r>
              <a:rPr lang="en-US" altLang="zh-CN" dirty="0"/>
              <a:t>, *.exe</a:t>
            </a:r>
          </a:p>
          <a:p>
            <a:pPr lvl="2"/>
            <a:r>
              <a:rPr lang="en-US" altLang="zh-CN" dirty="0"/>
              <a:t>Debug/Release</a:t>
            </a:r>
            <a:r>
              <a:rPr lang="zh-CN" altLang="en-US" dirty="0"/>
              <a:t>目录下的所有文件</a:t>
            </a:r>
            <a:endParaRPr lang="en-US" altLang="zh-CN" dirty="0"/>
          </a:p>
          <a:p>
            <a:pPr lvl="2"/>
            <a:r>
              <a:rPr lang="zh-CN" altLang="en-US" dirty="0"/>
              <a:t>删除目录</a:t>
            </a:r>
            <a:r>
              <a:rPr lang="en-US" altLang="zh-CN" dirty="0"/>
              <a:t>: </a:t>
            </a:r>
            <a:r>
              <a:rPr lang="zh-CN" altLang="en-US" dirty="0"/>
              <a:t>“</a:t>
            </a:r>
            <a:r>
              <a:rPr lang="en-US" altLang="zh-CN" dirty="0"/>
              <a:t>.vs</a:t>
            </a:r>
            <a:r>
              <a:rPr lang="zh-CN" altLang="en-US" dirty="0"/>
              <a:t>”和“</a:t>
            </a:r>
            <a:r>
              <a:rPr lang="en-US" altLang="zh-CN" dirty="0" err="1"/>
              <a:t>ipch</a:t>
            </a:r>
            <a:r>
              <a:rPr lang="zh-CN" altLang="en-US" dirty="0"/>
              <a:t>”。</a:t>
            </a:r>
          </a:p>
          <a:p>
            <a:r>
              <a:rPr lang="zh-CN" altLang="en-US" dirty="0"/>
              <a:t>交作业最后期限</a:t>
            </a:r>
            <a:endParaRPr lang="en-US" altLang="zh-CN" dirty="0"/>
          </a:p>
          <a:p>
            <a:pPr lvl="1"/>
            <a:r>
              <a:rPr lang="en-US" altLang="zh-CN" dirty="0" smtClean="0">
                <a:solidFill>
                  <a:srgbClr val="FF0000"/>
                </a:solidFill>
              </a:rPr>
              <a:t>2021</a:t>
            </a:r>
            <a:r>
              <a:rPr lang="zh-CN" altLang="en-US" dirty="0" smtClean="0">
                <a:solidFill>
                  <a:srgbClr val="FF0000"/>
                </a:solidFill>
              </a:rPr>
              <a:t>年</a:t>
            </a:r>
            <a:r>
              <a:rPr lang="en-US" altLang="zh-CN" dirty="0">
                <a:solidFill>
                  <a:srgbClr val="FF0000"/>
                </a:solidFill>
              </a:rPr>
              <a:t>6</a:t>
            </a:r>
            <a:r>
              <a:rPr lang="zh-CN" altLang="en-US" dirty="0" smtClean="0">
                <a:solidFill>
                  <a:srgbClr val="FF0000"/>
                </a:solidFill>
              </a:rPr>
              <a:t>月</a:t>
            </a:r>
            <a:r>
              <a:rPr lang="en-US" altLang="zh-CN" dirty="0" smtClean="0">
                <a:solidFill>
                  <a:srgbClr val="FF0000"/>
                </a:solidFill>
              </a:rPr>
              <a:t>9</a:t>
            </a:r>
            <a:r>
              <a:rPr lang="zh-CN" altLang="en-US" dirty="0" smtClean="0">
                <a:solidFill>
                  <a:srgbClr val="FF0000"/>
                </a:solidFill>
              </a:rPr>
              <a:t>日</a:t>
            </a:r>
            <a:r>
              <a:rPr lang="zh-CN" altLang="en-US" dirty="0">
                <a:solidFill>
                  <a:srgbClr val="FF0000"/>
                </a:solidFill>
              </a:rPr>
              <a:t>星期三</a:t>
            </a:r>
          </a:p>
          <a:p>
            <a:r>
              <a:rPr lang="zh-CN" altLang="en-US" dirty="0"/>
              <a:t>请通过网络学堂</a:t>
            </a:r>
            <a:r>
              <a:rPr lang="en-US" altLang="zh-CN" dirty="0"/>
              <a:t>(http://learn.tsinghua.edu.cn/)</a:t>
            </a:r>
            <a:r>
              <a:rPr lang="zh-CN" altLang="en-US" dirty="0"/>
              <a:t>提交</a:t>
            </a:r>
            <a:r>
              <a:rPr lang="zh-CN" altLang="en-US" dirty="0" smtClean="0"/>
              <a: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3767985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smtClean="0"/>
              <a:t>    this </a:t>
            </a:r>
            <a:r>
              <a:rPr lang="en-US" altLang="zh-CN" dirty="0"/>
              <a:t>world becomes so wonderful.</a:t>
            </a:r>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lgn="ctr">
              <a:buNone/>
            </a:pPr>
            <a:r>
              <a:rPr lang="en-US" altLang="zh-CN" sz="4400" dirty="0"/>
              <a:t>Have a good day</a:t>
            </a:r>
            <a:r>
              <a:rPr lang="en-US" altLang="zh-CN" sz="4400" dirty="0" smtClean="0"/>
              <a:t>.</a:t>
            </a:r>
            <a:endParaRPr lang="en-US" altLang="zh-CN" sz="4400" dirty="0"/>
          </a:p>
        </p:txBody>
      </p:sp>
      <p:sp>
        <p:nvSpPr>
          <p:cNvPr id="4" name="日期占位符 3"/>
          <p:cNvSpPr>
            <a:spLocks noGrp="1"/>
          </p:cNvSpPr>
          <p:nvPr>
            <p:ph type="dt" sz="half" idx="10"/>
          </p:nvPr>
        </p:nvSpPr>
        <p:spPr/>
        <p:txBody>
          <a:bodyPr/>
          <a:lstStyle/>
          <a:p>
            <a:fld id="{413AF91A-EEB7-44A1-B9B3-CEF7B7AA136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642408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a:ea typeface="隶书" panose="02010509060101010101" pitchFamily="49" charset="-122"/>
              </a:rPr>
              <a:t>雍俊海</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2021年5月30日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24580974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zhengcw18@mails.tsinghua.edu.cn</a:t>
            </a:r>
          </a:p>
          <a:p>
            <a:pPr lvl="1"/>
            <a:r>
              <a:rPr lang="zh-CN" altLang="en-US" dirty="0"/>
              <a:t>微信号</a:t>
            </a:r>
            <a:r>
              <a:rPr lang="en-US" altLang="zh-CN" dirty="0"/>
              <a:t>: </a:t>
            </a:r>
            <a:r>
              <a:rPr lang="zh-CN" altLang="en-US"/>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dirty="0"/>
              <a:t>: </a:t>
            </a:r>
            <a:r>
              <a:rPr lang="zh-CN" altLang="en-US"/>
              <a:t>面向对象程序设计基础</a:t>
            </a:r>
          </a:p>
        </p:txBody>
      </p:sp>
    </p:spTree>
    <p:extLst>
      <p:ext uri="{BB962C8B-B14F-4D97-AF65-F5344CB8AC3E}">
        <p14:creationId xmlns:p14="http://schemas.microsoft.com/office/powerpoint/2010/main" val="2156067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12</a:t>
            </a:r>
            <a:r>
              <a:rPr lang="zh-CN" altLang="en-US" dirty="0" smtClean="0"/>
              <a:t>次</a:t>
            </a:r>
            <a:r>
              <a:rPr lang="zh-CN" altLang="en-US" dirty="0"/>
              <a:t>作业讲评</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a:ea typeface="隶书" panose="02010509060101010101" pitchFamily="49" charset="-122"/>
              </a:rPr>
              <a:t>雍俊海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p:txBody>
      </p:sp>
      <p:sp>
        <p:nvSpPr>
          <p:cNvPr id="5" name="日期占位符 4"/>
          <p:cNvSpPr>
            <a:spLocks noGrp="1"/>
          </p:cNvSpPr>
          <p:nvPr>
            <p:ph type="dt" sz="half" idx="10"/>
          </p:nvPr>
        </p:nvSpPr>
        <p:spPr/>
        <p:txBody>
          <a:bodyPr/>
          <a:lstStyle/>
          <a:p>
            <a:fld id="{70359388-81BB-4A74-B681-E7E20837CEC4}" type="datetime2">
              <a:rPr lang="zh-CN" altLang="en-US" smtClean="0"/>
              <a:t>2021年5月30日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
        <p:nvSpPr>
          <p:cNvPr id="7" name="灯片编号占位符 6"/>
          <p:cNvSpPr>
            <a:spLocks noGrp="1"/>
          </p:cNvSpPr>
          <p:nvPr>
            <p:ph type="sldNum" sz="quarter" idx="12"/>
          </p:nvPr>
        </p:nvSpPr>
        <p:spPr/>
        <p:txBody>
          <a:bodyPr/>
          <a:lstStyle/>
          <a:p>
            <a:fld id="{AB393D56-620A-4FA6-AFE0-8A286AD08B3F}" type="slidenum">
              <a:rPr lang="zh-CN" altLang="en-US" smtClean="0"/>
              <a:t>94</a:t>
            </a:fld>
            <a:endParaRPr lang="zh-CN" altLang="en-US"/>
          </a:p>
        </p:txBody>
      </p:sp>
    </p:spTree>
    <p:extLst>
      <p:ext uri="{BB962C8B-B14F-4D97-AF65-F5344CB8AC3E}">
        <p14:creationId xmlns:p14="http://schemas.microsoft.com/office/powerpoint/2010/main" val="1748003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12</a:t>
            </a:r>
            <a:r>
              <a:rPr lang="zh-CN" altLang="en-US" dirty="0" smtClean="0"/>
              <a:t>次</a:t>
            </a:r>
            <a:r>
              <a:rPr lang="zh-CN" altLang="en-US" dirty="0"/>
              <a:t>作业</a:t>
            </a:r>
            <a:r>
              <a:rPr lang="en-US" altLang="zh-CN"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dirty="0"/>
              <a:t>)</a:t>
            </a:r>
            <a:endParaRPr lang="zh-CN" altLang="en-US" dirty="0"/>
          </a:p>
        </p:txBody>
      </p:sp>
      <p:sp>
        <p:nvSpPr>
          <p:cNvPr id="3" name="内容占位符 2"/>
          <p:cNvSpPr>
            <a:spLocks noGrp="1"/>
          </p:cNvSpPr>
          <p:nvPr>
            <p:ph idx="1"/>
          </p:nvPr>
        </p:nvSpPr>
        <p:spPr/>
        <p:txBody>
          <a:bodyPr>
            <a:noAutofit/>
          </a:bodyPr>
          <a:lstStyle/>
          <a:p>
            <a:pPr>
              <a:lnSpc>
                <a:spcPts val="2100"/>
              </a:lnSpc>
            </a:pPr>
            <a:r>
              <a:rPr lang="zh-CN" altLang="en-US" sz="1800" dirty="0"/>
              <a:t>问题部分</a:t>
            </a:r>
          </a:p>
          <a:p>
            <a:pPr lvl="1">
              <a:lnSpc>
                <a:spcPts val="2100"/>
              </a:lnSpc>
            </a:pPr>
            <a:r>
              <a:rPr lang="zh-CN" altLang="en-US" sz="1800" dirty="0"/>
              <a:t>要求接受从控制台窗口输入的一行字符串。</a:t>
            </a:r>
          </a:p>
          <a:p>
            <a:pPr lvl="1">
              <a:lnSpc>
                <a:spcPts val="2100"/>
              </a:lnSpc>
            </a:pPr>
            <a:r>
              <a:rPr lang="zh-CN" altLang="en-US" sz="1800" dirty="0"/>
              <a:t>分析该字符串的格式，检查它是否符合整数的表示格式。</a:t>
            </a:r>
          </a:p>
          <a:p>
            <a:pPr lvl="2">
              <a:lnSpc>
                <a:spcPts val="2100"/>
              </a:lnSpc>
            </a:pPr>
            <a:r>
              <a:rPr lang="zh-CN" altLang="en-US" sz="1800" dirty="0"/>
              <a:t>如果符合，则转换为相应的整数并在控制台窗口中输出该整数。</a:t>
            </a:r>
          </a:p>
          <a:p>
            <a:pPr lvl="2">
              <a:lnSpc>
                <a:spcPts val="2100"/>
              </a:lnSpc>
            </a:pPr>
            <a:r>
              <a:rPr lang="zh-CN" altLang="en-US" sz="1800" dirty="0"/>
              <a:t>如果不符合，则抛出异常，并</a:t>
            </a:r>
            <a:r>
              <a:rPr lang="zh-CN" altLang="en-US" sz="1800" dirty="0" smtClean="0"/>
              <a:t>分析原因</a:t>
            </a:r>
            <a:r>
              <a:rPr lang="zh-CN" altLang="en-US" sz="1800" dirty="0"/>
              <a:t>，并对不同的</a:t>
            </a:r>
            <a:r>
              <a:rPr lang="zh-CN" altLang="en-US" sz="1800" dirty="0" smtClean="0"/>
              <a:t>原因，</a:t>
            </a:r>
            <a:r>
              <a:rPr lang="zh-CN" altLang="en-US" sz="1800" dirty="0"/>
              <a:t>抛出不同的值</a:t>
            </a:r>
            <a:r>
              <a:rPr lang="zh-CN" altLang="en-US" sz="1800" dirty="0" smtClean="0"/>
              <a:t>。要求至少分析出</a:t>
            </a:r>
            <a:r>
              <a:rPr lang="en-US" altLang="zh-CN" sz="1800" dirty="0" smtClean="0"/>
              <a:t>5</a:t>
            </a:r>
            <a:r>
              <a:rPr lang="zh-CN" altLang="en-US" sz="1800" dirty="0" smtClean="0"/>
              <a:t>种或以上的原因，抛出</a:t>
            </a:r>
            <a:r>
              <a:rPr lang="en-US" altLang="zh-CN" sz="1800" dirty="0" smtClean="0"/>
              <a:t>5</a:t>
            </a:r>
            <a:r>
              <a:rPr lang="zh-CN" altLang="en-US" sz="1800" dirty="0" smtClean="0"/>
              <a:t>种值。</a:t>
            </a:r>
            <a:endParaRPr lang="zh-CN" altLang="en-US" sz="1800" dirty="0"/>
          </a:p>
          <a:p>
            <a:pPr>
              <a:lnSpc>
                <a:spcPts val="2100"/>
              </a:lnSpc>
            </a:pPr>
            <a:r>
              <a:rPr lang="zh-CN" altLang="en-US" sz="1800" dirty="0"/>
              <a:t>代码部分</a:t>
            </a:r>
          </a:p>
          <a:p>
            <a:pPr lvl="1">
              <a:lnSpc>
                <a:spcPts val="2100"/>
              </a:lnSpc>
            </a:pPr>
            <a:r>
              <a:rPr lang="zh-CN" altLang="en-US" sz="1800" dirty="0"/>
              <a:t>采用面向对象的技术实现以上功能，并</a:t>
            </a:r>
            <a:r>
              <a:rPr lang="zh-CN" altLang="en-US" sz="1800" dirty="0" smtClean="0"/>
              <a:t>进行功能测试</a:t>
            </a:r>
            <a:r>
              <a:rPr lang="zh-CN" altLang="en-US" sz="1800" dirty="0"/>
              <a:t>。</a:t>
            </a:r>
          </a:p>
          <a:p>
            <a:pPr lvl="1">
              <a:lnSpc>
                <a:spcPts val="2100"/>
              </a:lnSpc>
            </a:pPr>
            <a:r>
              <a:rPr lang="zh-CN" altLang="en-US" sz="1800" dirty="0">
                <a:solidFill>
                  <a:schemeClr val="accent6">
                    <a:lumMod val="75000"/>
                  </a:schemeClr>
                </a:solidFill>
              </a:rPr>
              <a:t>提高要求</a:t>
            </a:r>
            <a:r>
              <a:rPr lang="en-US" altLang="zh-CN" sz="1800" dirty="0">
                <a:solidFill>
                  <a:schemeClr val="accent6">
                    <a:lumMod val="75000"/>
                  </a:schemeClr>
                </a:solidFill>
              </a:rPr>
              <a:t>(</a:t>
            </a:r>
            <a:r>
              <a:rPr lang="zh-CN" altLang="en-US" sz="1800" dirty="0">
                <a:solidFill>
                  <a:schemeClr val="accent6">
                    <a:lumMod val="75000"/>
                  </a:schemeClr>
                </a:solidFill>
              </a:rPr>
              <a:t>可以不做</a:t>
            </a:r>
            <a:r>
              <a:rPr lang="en-US" altLang="zh-CN" sz="1800" dirty="0" smtClean="0">
                <a:solidFill>
                  <a:schemeClr val="accent6">
                    <a:lumMod val="75000"/>
                  </a:schemeClr>
                </a:solidFill>
              </a:rPr>
              <a:t>): </a:t>
            </a:r>
            <a:r>
              <a:rPr lang="zh-CN" altLang="en-US" sz="1800" dirty="0">
                <a:solidFill>
                  <a:schemeClr val="accent6">
                    <a:lumMod val="75000"/>
                  </a:schemeClr>
                </a:solidFill>
              </a:rPr>
              <a:t>对所有不符合的整数表示</a:t>
            </a:r>
            <a:r>
              <a:rPr lang="zh-CN" altLang="en-US" sz="1800" dirty="0" smtClean="0">
                <a:solidFill>
                  <a:schemeClr val="accent6">
                    <a:lumMod val="75000"/>
                  </a:schemeClr>
                </a:solidFill>
              </a:rPr>
              <a:t>的字符串，指出具体的不符合原因和出现问题的具体位置。</a:t>
            </a:r>
            <a:endParaRPr lang="zh-CN" altLang="en-US" sz="1800" dirty="0">
              <a:solidFill>
                <a:schemeClr val="accent6">
                  <a:lumMod val="75000"/>
                </a:schemeClr>
              </a:solidFill>
            </a:endParaRPr>
          </a:p>
          <a:p>
            <a:pPr>
              <a:lnSpc>
                <a:spcPts val="2100"/>
              </a:lnSpc>
            </a:pPr>
            <a:r>
              <a:rPr lang="zh-CN" altLang="en-US" sz="1800" dirty="0" smtClean="0"/>
              <a:t>文档</a:t>
            </a:r>
            <a:r>
              <a:rPr lang="zh-CN" altLang="en-US" sz="1800" dirty="0"/>
              <a:t>部分</a:t>
            </a:r>
            <a:r>
              <a:rPr lang="en-US" altLang="zh-CN" sz="1800" dirty="0"/>
              <a:t>(</a:t>
            </a:r>
            <a:r>
              <a:rPr lang="zh-CN" altLang="en-US" sz="1800" dirty="0"/>
              <a:t>请同时提交</a:t>
            </a:r>
            <a:r>
              <a:rPr lang="en-US" altLang="zh-CN" sz="1800" dirty="0"/>
              <a:t>word</a:t>
            </a:r>
            <a:r>
              <a:rPr lang="zh-CN" altLang="en-US" sz="1800" dirty="0"/>
              <a:t>和</a:t>
            </a:r>
            <a:r>
              <a:rPr lang="en-US" altLang="zh-CN" sz="1800" dirty="0"/>
              <a:t>pdf</a:t>
            </a:r>
            <a:r>
              <a:rPr lang="zh-CN" altLang="en-US" sz="1800" dirty="0"/>
              <a:t>版本的文件</a:t>
            </a:r>
            <a:r>
              <a:rPr lang="en-US" altLang="zh-CN" sz="1800" dirty="0"/>
              <a:t>)</a:t>
            </a:r>
          </a:p>
          <a:p>
            <a:pPr lvl="1">
              <a:lnSpc>
                <a:spcPts val="2100"/>
              </a:lnSpc>
            </a:pPr>
            <a:r>
              <a:rPr lang="zh-CN" altLang="en-US" sz="1800" dirty="0"/>
              <a:t>模型部分</a:t>
            </a:r>
            <a:r>
              <a:rPr lang="en-US" altLang="zh-CN" sz="1800" dirty="0"/>
              <a:t>: </a:t>
            </a:r>
            <a:r>
              <a:rPr lang="zh-CN" altLang="en-US" sz="1800" dirty="0" smtClean="0"/>
              <a:t>图文并茂地给出字符串是否符合整数表示格式的分析，并枚举出不符合的各种原因。</a:t>
            </a:r>
            <a:endParaRPr lang="zh-CN" altLang="en-US" sz="1800" dirty="0"/>
          </a:p>
          <a:p>
            <a:pPr lvl="1">
              <a:lnSpc>
                <a:spcPts val="2100"/>
              </a:lnSpc>
            </a:pPr>
            <a:r>
              <a:rPr lang="zh-CN" altLang="en-US" sz="1800" dirty="0"/>
              <a:t>验证部分</a:t>
            </a:r>
            <a:r>
              <a:rPr lang="en-US" altLang="zh-CN" sz="1800" dirty="0"/>
              <a:t>: </a:t>
            </a:r>
            <a:r>
              <a:rPr lang="zh-CN" altLang="en-US" sz="1800" dirty="0" smtClean="0"/>
              <a:t>对每种不符合的原因，给出相应案例，并说明</a:t>
            </a:r>
            <a:r>
              <a:rPr lang="zh-CN" altLang="en-US" sz="1800" dirty="0"/>
              <a:t>如何</a:t>
            </a:r>
            <a:r>
              <a:rPr lang="zh-CN" altLang="en-US" sz="1800" dirty="0" smtClean="0"/>
              <a:t>进行程序测试，</a:t>
            </a:r>
            <a:r>
              <a:rPr lang="zh-CN" altLang="en-US" sz="1800" dirty="0"/>
              <a:t>并给</a:t>
            </a:r>
            <a:r>
              <a:rPr lang="zh-CN" altLang="en-US" sz="1800" dirty="0" smtClean="0"/>
              <a:t>出测试报告</a:t>
            </a:r>
            <a:r>
              <a:rPr lang="zh-CN" altLang="en-US" sz="1800" dirty="0"/>
              <a:t>。</a:t>
            </a:r>
          </a:p>
        </p:txBody>
      </p:sp>
      <p:sp>
        <p:nvSpPr>
          <p:cNvPr id="4" name="日期占位符 3"/>
          <p:cNvSpPr>
            <a:spLocks noGrp="1"/>
          </p:cNvSpPr>
          <p:nvPr>
            <p:ph type="dt" sz="half" idx="10"/>
          </p:nvPr>
        </p:nvSpPr>
        <p:spPr/>
        <p:txBody>
          <a:bodyPr/>
          <a:lstStyle/>
          <a:p>
            <a:fld id="{734686F0-8D17-409B-AB78-7CACE79C15B6}"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31530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存在的问题</a:t>
            </a:r>
          </a:p>
        </p:txBody>
      </p:sp>
      <p:sp>
        <p:nvSpPr>
          <p:cNvPr id="3" name="内容占位符 2"/>
          <p:cNvSpPr>
            <a:spLocks noGrp="1"/>
          </p:cNvSpPr>
          <p:nvPr>
            <p:ph idx="1"/>
          </p:nvPr>
        </p:nvSpPr>
        <p:spPr>
          <a:xfrm>
            <a:off x="461963" y="1450109"/>
            <a:ext cx="8220075" cy="5027801"/>
          </a:xfrm>
        </p:spPr>
        <p:txBody>
          <a:bodyPr>
            <a:normAutofit/>
          </a:bodyPr>
          <a:lstStyle/>
          <a:p>
            <a:pPr>
              <a:lnSpc>
                <a:spcPct val="120000"/>
              </a:lnSpc>
            </a:pPr>
            <a:r>
              <a:rPr lang="zh-CN" altLang="en-US" sz="2400" dirty="0" smtClean="0"/>
              <a:t>未使用异常处理机制</a:t>
            </a:r>
            <a:endParaRPr lang="en-US" altLang="zh-CN" sz="2400" dirty="0"/>
          </a:p>
          <a:p>
            <a:pPr lvl="1">
              <a:lnSpc>
                <a:spcPct val="120000"/>
              </a:lnSpc>
            </a:pPr>
            <a:r>
              <a:rPr lang="zh-CN" altLang="en-US" sz="2200" dirty="0"/>
              <a:t>题目要求对于不符合条件</a:t>
            </a:r>
            <a:r>
              <a:rPr lang="zh-CN" altLang="en-US" sz="2200" dirty="0" smtClean="0"/>
              <a:t>的输入需抛出异常</a:t>
            </a:r>
            <a:endParaRPr lang="en-US" altLang="zh-CN" sz="2200" dirty="0" smtClean="0"/>
          </a:p>
          <a:p>
            <a:pPr lvl="1">
              <a:lnSpc>
                <a:spcPct val="120000"/>
              </a:lnSpc>
            </a:pPr>
            <a:endParaRPr lang="en-US" altLang="zh-CN" sz="2200" dirty="0"/>
          </a:p>
          <a:p>
            <a:pPr>
              <a:lnSpc>
                <a:spcPct val="120000"/>
              </a:lnSpc>
            </a:pPr>
            <a:r>
              <a:rPr lang="zh-CN" altLang="en-US" sz="2400" dirty="0" smtClean="0"/>
              <a:t>正确输入处理不当</a:t>
            </a:r>
            <a:endParaRPr lang="en-US" altLang="zh-CN" sz="2400" dirty="0"/>
          </a:p>
          <a:p>
            <a:pPr lvl="1">
              <a:lnSpc>
                <a:spcPct val="120000"/>
              </a:lnSpc>
            </a:pPr>
            <a:r>
              <a:rPr lang="zh-CN" altLang="en-US" sz="2200" dirty="0" smtClean="0"/>
              <a:t>对于正确输入无需抛出异常</a:t>
            </a:r>
            <a:endParaRPr lang="en-US" altLang="zh-CN" sz="2200" dirty="0" smtClean="0"/>
          </a:p>
          <a:p>
            <a:pPr lvl="1">
              <a:lnSpc>
                <a:spcPct val="120000"/>
              </a:lnSpc>
            </a:pPr>
            <a:r>
              <a:rPr lang="zh-CN" altLang="en-US" sz="2200" dirty="0" smtClean="0"/>
              <a:t>需要输出正确的整数</a:t>
            </a:r>
            <a:endParaRPr lang="en-US" altLang="zh-CN" sz="22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3306376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normAutofit/>
          </a:bodyPr>
          <a:lstStyle/>
          <a:p>
            <a:pPr>
              <a:lnSpc>
                <a:spcPct val="120000"/>
              </a:lnSpc>
            </a:pPr>
            <a:r>
              <a:rPr lang="zh-CN" altLang="en-US" sz="2400" dirty="0" smtClean="0"/>
              <a:t>不同原因抛出不同异常</a:t>
            </a:r>
            <a:endParaRPr lang="en-US" altLang="zh-CN" sz="2400" dirty="0" smtClean="0"/>
          </a:p>
          <a:p>
            <a:pPr lvl="1">
              <a:lnSpc>
                <a:spcPct val="120000"/>
              </a:lnSpc>
            </a:pPr>
            <a:r>
              <a:rPr lang="zh-CN" altLang="en-US" sz="2200" dirty="0" smtClean="0"/>
              <a:t>同一类型的不同数值</a:t>
            </a:r>
            <a:endParaRPr lang="en-US" altLang="zh-CN" sz="2200" dirty="0" smtClean="0"/>
          </a:p>
          <a:p>
            <a:pPr lvl="1">
              <a:lnSpc>
                <a:spcPct val="120000"/>
              </a:lnSpc>
            </a:pPr>
            <a:r>
              <a:rPr lang="zh-CN" altLang="en-US" sz="2200" dirty="0" smtClean="0"/>
              <a:t>不同的类型（如构建不同的类）</a:t>
            </a:r>
            <a:endParaRPr lang="en-US" altLang="zh-CN" sz="2200" dirty="0" smtClean="0"/>
          </a:p>
          <a:p>
            <a:pPr lvl="1">
              <a:lnSpc>
                <a:spcPct val="120000"/>
              </a:lnSpc>
            </a:pPr>
            <a:endParaRPr lang="en-US" altLang="zh-CN" sz="2200" dirty="0" smtClean="0"/>
          </a:p>
          <a:p>
            <a:pPr>
              <a:lnSpc>
                <a:spcPct val="120000"/>
              </a:lnSpc>
            </a:pPr>
            <a:r>
              <a:rPr lang="zh-CN" altLang="en-US" sz="2400" dirty="0" smtClean="0"/>
              <a:t>实现其他整数表示格式</a:t>
            </a:r>
            <a:endParaRPr lang="en-US" altLang="zh-CN" sz="2400" dirty="0"/>
          </a:p>
          <a:p>
            <a:pPr lvl="1">
              <a:lnSpc>
                <a:spcPct val="120000"/>
              </a:lnSpc>
            </a:pPr>
            <a:r>
              <a:rPr lang="zh-CN" altLang="en-US" sz="2200" dirty="0" smtClean="0"/>
              <a:t>科学</a:t>
            </a:r>
            <a:r>
              <a:rPr lang="zh-CN" altLang="en-US" sz="2200" dirty="0"/>
              <a:t>记数法</a:t>
            </a:r>
            <a:endParaRPr lang="en-US" altLang="zh-CN" sz="2200" dirty="0"/>
          </a:p>
          <a:p>
            <a:pPr lvl="1">
              <a:lnSpc>
                <a:spcPct val="120000"/>
              </a:lnSpc>
            </a:pPr>
            <a:r>
              <a:rPr lang="zh-CN" altLang="en-US" sz="2200" dirty="0" smtClean="0"/>
              <a:t>八进制、十六进制</a:t>
            </a:r>
            <a:endParaRPr lang="en-US" altLang="zh-CN" sz="22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3392838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normAutofit/>
          </a:bodyPr>
          <a:lstStyle/>
          <a:p>
            <a:pPr>
              <a:lnSpc>
                <a:spcPct val="120000"/>
              </a:lnSpc>
            </a:pPr>
            <a:r>
              <a:rPr lang="zh-CN" altLang="en-US" sz="2400" dirty="0" smtClean="0"/>
              <a:t>指出</a:t>
            </a:r>
            <a:r>
              <a:rPr lang="zh-CN" altLang="en-US" sz="2400" dirty="0"/>
              <a:t>不符合的原因和位置</a:t>
            </a:r>
          </a:p>
          <a:p>
            <a:pPr lvl="1">
              <a:lnSpc>
                <a:spcPct val="120000"/>
              </a:lnSpc>
            </a:pPr>
            <a:r>
              <a:rPr lang="zh-CN" altLang="en-US" sz="2200" dirty="0" smtClean="0"/>
              <a:t>调用控制台</a:t>
            </a:r>
            <a:r>
              <a:rPr lang="en-US" altLang="zh-CN" sz="2200" dirty="0" smtClean="0"/>
              <a:t>API</a:t>
            </a:r>
            <a:r>
              <a:rPr lang="zh-CN" altLang="en-US" sz="2200" dirty="0" smtClean="0"/>
              <a:t>，使用特殊颜色标出错误</a:t>
            </a:r>
            <a:endParaRPr lang="en-US" altLang="zh-CN" sz="2200" dirty="0" smtClean="0"/>
          </a:p>
          <a:p>
            <a:pPr lvl="1">
              <a:lnSpc>
                <a:spcPct val="120000"/>
              </a:lnSpc>
            </a:pPr>
            <a:endParaRPr lang="en-US" altLang="zh-CN" sz="2200" dirty="0"/>
          </a:p>
          <a:p>
            <a:pPr lvl="1">
              <a:lnSpc>
                <a:spcPct val="120000"/>
              </a:lnSpc>
            </a:pPr>
            <a:endParaRPr lang="en-US" altLang="zh-CN" sz="2200" dirty="0" smtClean="0"/>
          </a:p>
          <a:p>
            <a:pPr lvl="1">
              <a:lnSpc>
                <a:spcPct val="120000"/>
              </a:lnSpc>
            </a:pPr>
            <a:endParaRPr lang="en-US" altLang="zh-CN" sz="2200" dirty="0"/>
          </a:p>
          <a:p>
            <a:pPr lvl="1">
              <a:lnSpc>
                <a:spcPct val="120000"/>
              </a:lnSpc>
            </a:pPr>
            <a:endParaRPr lang="en-US" altLang="zh-CN" sz="2200" dirty="0" smtClean="0"/>
          </a:p>
          <a:p>
            <a:pPr lvl="1">
              <a:lnSpc>
                <a:spcPct val="120000"/>
              </a:lnSpc>
            </a:pPr>
            <a:r>
              <a:rPr lang="zh-CN" altLang="en-US" sz="2200" dirty="0" smtClean="0"/>
              <a:t>调用</a:t>
            </a:r>
            <a:r>
              <a:rPr lang="en-US" altLang="zh-CN" sz="2200" dirty="0"/>
              <a:t>__FILE__ </a:t>
            </a:r>
            <a:r>
              <a:rPr lang="zh-CN" altLang="en-US" sz="2200" dirty="0" smtClean="0"/>
              <a:t>、</a:t>
            </a:r>
            <a:r>
              <a:rPr lang="en-US" altLang="zh-CN" sz="2200" dirty="0" smtClean="0"/>
              <a:t>__</a:t>
            </a:r>
            <a:r>
              <a:rPr lang="en-US" altLang="zh-CN" sz="2200" dirty="0"/>
              <a:t>LINE</a:t>
            </a:r>
            <a:r>
              <a:rPr lang="en-US" altLang="zh-CN" sz="2200" dirty="0" smtClean="0"/>
              <a:t>__</a:t>
            </a:r>
            <a:r>
              <a:rPr lang="zh-CN" altLang="en-US" sz="2200" dirty="0" smtClean="0"/>
              <a:t>等宏，说明异常所在代码的位置</a:t>
            </a:r>
            <a:endParaRPr lang="en-US" altLang="zh-CN" sz="2200" dirty="0" smtClean="0"/>
          </a:p>
        </p:txBody>
      </p:sp>
      <p:sp>
        <p:nvSpPr>
          <p:cNvPr id="4" name="日期占位符 3"/>
          <p:cNvSpPr>
            <a:spLocks noGrp="1"/>
          </p:cNvSpPr>
          <p:nvPr>
            <p:ph type="dt" sz="half" idx="10"/>
          </p:nvPr>
        </p:nvSpPr>
        <p:spPr/>
        <p:txBody>
          <a:bodyPr/>
          <a:lstStyle/>
          <a:p>
            <a:fld id="{18935C1D-3DEC-475C-8129-2CB307D07981}"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12" name="图片 11"/>
          <p:cNvPicPr>
            <a:picLocks noChangeAspect="1"/>
          </p:cNvPicPr>
          <p:nvPr/>
        </p:nvPicPr>
        <p:blipFill rotWithShape="1">
          <a:blip r:embed="rId3"/>
          <a:srcRect l="252" t="19378" r="54548" b="47520"/>
          <a:stretch/>
        </p:blipFill>
        <p:spPr>
          <a:xfrm>
            <a:off x="1032413" y="3348687"/>
            <a:ext cx="6724987" cy="761748"/>
          </a:xfrm>
          <a:prstGeom prst="rect">
            <a:avLst/>
          </a:prstGeom>
        </p:spPr>
      </p:pic>
      <p:pic>
        <p:nvPicPr>
          <p:cNvPr id="13" name="图片 12"/>
          <p:cNvPicPr>
            <a:picLocks noChangeAspect="1"/>
          </p:cNvPicPr>
          <p:nvPr/>
        </p:nvPicPr>
        <p:blipFill rotWithShape="1">
          <a:blip r:embed="rId4"/>
          <a:srcRect t="18210" r="65374" b="50976"/>
          <a:stretch/>
        </p:blipFill>
        <p:spPr>
          <a:xfrm>
            <a:off x="4076533" y="2500216"/>
            <a:ext cx="4901278" cy="719886"/>
          </a:xfrm>
          <a:prstGeom prst="rect">
            <a:avLst/>
          </a:prstGeom>
        </p:spPr>
      </p:pic>
      <p:pic>
        <p:nvPicPr>
          <p:cNvPr id="14" name="图片 13"/>
          <p:cNvPicPr>
            <a:picLocks noChangeAspect="1"/>
          </p:cNvPicPr>
          <p:nvPr/>
        </p:nvPicPr>
        <p:blipFill rotWithShape="1">
          <a:blip r:embed="rId5"/>
          <a:srcRect t="21403" r="80026" b="53698"/>
          <a:stretch/>
        </p:blipFill>
        <p:spPr>
          <a:xfrm>
            <a:off x="1032413" y="2561939"/>
            <a:ext cx="2861598" cy="504383"/>
          </a:xfrm>
          <a:prstGeom prst="rect">
            <a:avLst/>
          </a:prstGeom>
        </p:spPr>
      </p:pic>
      <p:pic>
        <p:nvPicPr>
          <p:cNvPr id="15" name="图片 14"/>
          <p:cNvPicPr>
            <a:picLocks noChangeAspect="1"/>
          </p:cNvPicPr>
          <p:nvPr/>
        </p:nvPicPr>
        <p:blipFill>
          <a:blip r:embed="rId6"/>
          <a:stretch>
            <a:fillRect/>
          </a:stretch>
        </p:blipFill>
        <p:spPr>
          <a:xfrm>
            <a:off x="1032413" y="4826463"/>
            <a:ext cx="4810125" cy="971550"/>
          </a:xfrm>
          <a:prstGeom prst="rect">
            <a:avLst/>
          </a:prstGeom>
        </p:spPr>
      </p:pic>
    </p:spTree>
    <p:extLst>
      <p:ext uri="{BB962C8B-B14F-4D97-AF65-F5344CB8AC3E}">
        <p14:creationId xmlns:p14="http://schemas.microsoft.com/office/powerpoint/2010/main" val="428564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normAutofit/>
          </a:bodyPr>
          <a:lstStyle/>
          <a:p>
            <a:pPr>
              <a:lnSpc>
                <a:spcPct val="120000"/>
              </a:lnSpc>
            </a:pPr>
            <a:r>
              <a:rPr lang="zh-CN" altLang="en-US" sz="2400" dirty="0" smtClean="0"/>
              <a:t>使用有限自动机</a:t>
            </a:r>
            <a:r>
              <a:rPr lang="en-US" altLang="zh-CN" sz="2400" dirty="0" smtClean="0"/>
              <a:t>/</a:t>
            </a:r>
            <a:r>
              <a:rPr lang="zh-CN" altLang="en-US" sz="2400" dirty="0" smtClean="0"/>
              <a:t>正则表达式</a:t>
            </a:r>
            <a:endParaRPr lang="en-US" altLang="zh-CN" sz="2400" dirty="0" smtClean="0"/>
          </a:p>
          <a:p>
            <a:pPr lvl="1">
              <a:lnSpc>
                <a:spcPct val="120000"/>
              </a:lnSpc>
            </a:pPr>
            <a:r>
              <a:rPr lang="zh-CN" altLang="en-US" sz="2200" dirty="0" smtClean="0"/>
              <a:t>处理字符串的常用方法（第</a:t>
            </a:r>
            <a:r>
              <a:rPr lang="en-US" altLang="zh-CN" sz="2200" dirty="0" smtClean="0"/>
              <a:t>10</a:t>
            </a:r>
            <a:r>
              <a:rPr lang="zh-CN" altLang="en-US" sz="2200" dirty="0" smtClean="0"/>
              <a:t>讲处理大整数输入）</a:t>
            </a:r>
            <a:endParaRPr lang="en-US" altLang="zh-CN" sz="2200" dirty="0" smtClean="0"/>
          </a:p>
          <a:p>
            <a:pPr lvl="1">
              <a:lnSpc>
                <a:spcPct val="120000"/>
              </a:lnSpc>
            </a:pPr>
            <a:r>
              <a:rPr lang="zh-CN" altLang="en-US" sz="2200" dirty="0" smtClean="0"/>
              <a:t>后续其他课程会有详细介绍</a:t>
            </a:r>
            <a:endParaRPr lang="en-US" altLang="zh-CN" sz="2200" dirty="0" smtClean="0"/>
          </a:p>
        </p:txBody>
      </p:sp>
      <p:sp>
        <p:nvSpPr>
          <p:cNvPr id="4" name="日期占位符 3"/>
          <p:cNvSpPr>
            <a:spLocks noGrp="1"/>
          </p:cNvSpPr>
          <p:nvPr>
            <p:ph type="dt" sz="half" idx="10"/>
          </p:nvPr>
        </p:nvSpPr>
        <p:spPr/>
        <p:txBody>
          <a:bodyPr/>
          <a:lstStyle/>
          <a:p>
            <a:fld id="{18935C1D-3DEC-475C-8129-2CB307D07981}" type="datetime2">
              <a:rPr lang="zh-CN" altLang="en-US" smtClean="0"/>
              <a:t>2021年5月30日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9" name="图片 8"/>
          <p:cNvPicPr>
            <a:picLocks noChangeAspect="1"/>
          </p:cNvPicPr>
          <p:nvPr/>
        </p:nvPicPr>
        <p:blipFill>
          <a:blip r:embed="rId3"/>
          <a:stretch>
            <a:fillRect/>
          </a:stretch>
        </p:blipFill>
        <p:spPr>
          <a:xfrm>
            <a:off x="65786" y="3102608"/>
            <a:ext cx="4326862" cy="2808665"/>
          </a:xfrm>
          <a:prstGeom prst="rect">
            <a:avLst/>
          </a:prstGeom>
        </p:spPr>
      </p:pic>
      <p:pic>
        <p:nvPicPr>
          <p:cNvPr id="11" name="图片 10"/>
          <p:cNvPicPr>
            <a:picLocks noChangeAspect="1"/>
          </p:cNvPicPr>
          <p:nvPr/>
        </p:nvPicPr>
        <p:blipFill>
          <a:blip r:embed="rId4"/>
          <a:stretch>
            <a:fillRect/>
          </a:stretch>
        </p:blipFill>
        <p:spPr>
          <a:xfrm>
            <a:off x="4392648" y="2900942"/>
            <a:ext cx="4690141" cy="3455408"/>
          </a:xfrm>
          <a:prstGeom prst="rect">
            <a:avLst/>
          </a:prstGeom>
        </p:spPr>
      </p:pic>
    </p:spTree>
    <p:extLst>
      <p:ext uri="{BB962C8B-B14F-4D97-AF65-F5344CB8AC3E}">
        <p14:creationId xmlns:p14="http://schemas.microsoft.com/office/powerpoint/2010/main" val="2296871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2328</TotalTime>
  <Words>7936</Words>
  <Application>Microsoft Office PowerPoint</Application>
  <PresentationFormat>全屏显示(4:3)</PresentationFormat>
  <Paragraphs>1390</Paragraphs>
  <Slides>111</Slides>
  <Notes>108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111</vt:i4>
      </vt:variant>
    </vt:vector>
  </HeadingPairs>
  <TitlesOfParts>
    <vt:vector size="124" baseType="lpstr">
      <vt:lpstr>Microsoft Yahei</vt:lpstr>
      <vt:lpstr>黑体</vt:lpstr>
      <vt:lpstr>楷体_GB2312</vt:lpstr>
      <vt:lpstr>隶书</vt:lpstr>
      <vt:lpstr>宋体</vt:lpstr>
      <vt:lpstr>Microsoft YaHei</vt:lpstr>
      <vt:lpstr>新宋体</vt:lpstr>
      <vt:lpstr>Arial</vt:lpstr>
      <vt:lpstr>Calibri</vt:lpstr>
      <vt:lpstr>Times New Roman</vt:lpstr>
      <vt:lpstr>Wingdings</vt:lpstr>
      <vt:lpstr>Office 主题</vt:lpstr>
      <vt:lpstr>剪辑</vt:lpstr>
      <vt:lpstr>本课程采用</vt:lpstr>
      <vt:lpstr>PowerPoint 演示文稿</vt:lpstr>
      <vt:lpstr>面向对象程序设计基础 (Fundamentals of Object-Oriented Programming)</vt:lpstr>
      <vt:lpstr>助教</vt:lpstr>
      <vt:lpstr>第14讲   编程规范、内联函数与共用体</vt:lpstr>
      <vt:lpstr>本章总体纲要</vt:lpstr>
      <vt:lpstr>编程规范纲要</vt:lpstr>
      <vt:lpstr>为什么要有编程规范?</vt:lpstr>
      <vt:lpstr>规范</vt:lpstr>
      <vt:lpstr>C++编程风格的指导方针</vt:lpstr>
      <vt:lpstr>编程规范纲要</vt:lpstr>
      <vt:lpstr>命名规范</vt:lpstr>
      <vt:lpstr>问题?</vt:lpstr>
      <vt:lpstr>命名规范内容</vt:lpstr>
      <vt:lpstr>总的原则</vt:lpstr>
      <vt:lpstr>单词与词组的常见格式</vt:lpstr>
      <vt:lpstr>命名空间的命名规范</vt:lpstr>
      <vt:lpstr>文件名的命名规范</vt:lpstr>
      <vt:lpstr>模板的命名规范</vt:lpstr>
      <vt:lpstr>类的命名规范</vt:lpstr>
      <vt:lpstr>函数的命名规范</vt:lpstr>
      <vt:lpstr>尽量应用常用词</vt:lpstr>
      <vt:lpstr>变量的命名规范</vt:lpstr>
      <vt:lpstr>成员变量的命名规范</vt:lpstr>
      <vt:lpstr>常量和宏的命名规范</vt:lpstr>
      <vt:lpstr>注意使用的常用词</vt:lpstr>
      <vt:lpstr>编程规范纲要</vt:lpstr>
      <vt:lpstr>编辑方法</vt:lpstr>
      <vt:lpstr>特殊字符</vt:lpstr>
      <vt:lpstr>行数/每行的字符数</vt:lpstr>
      <vt:lpstr>缩排方式(Indentation)</vt:lpstr>
      <vt:lpstr>缩排方式——如何分行</vt:lpstr>
      <vt:lpstr>示例</vt:lpstr>
      <vt:lpstr>空白符/行(White Space)</vt:lpstr>
      <vt:lpstr>空白行</vt:lpstr>
      <vt:lpstr>空白符</vt:lpstr>
      <vt:lpstr>编程规范纲要</vt:lpstr>
      <vt:lpstr>语句书写——关键</vt:lpstr>
      <vt:lpstr>语句书写 —— 单一性 </vt:lpstr>
      <vt:lpstr>语句书写 —— 复合语句</vt:lpstr>
      <vt:lpstr>语句书写 —— 复合语句</vt:lpstr>
      <vt:lpstr>语句书写——( )</vt:lpstr>
      <vt:lpstr>语句书写 —— 空语句</vt:lpstr>
      <vt:lpstr>语句书写 —— 优化</vt:lpstr>
      <vt:lpstr>语句书写 —— 优化</vt:lpstr>
      <vt:lpstr>编程规范纲要</vt:lpstr>
      <vt:lpstr>注释</vt:lpstr>
      <vt:lpstr>编程规范纲要</vt:lpstr>
      <vt:lpstr>文件组织</vt:lpstr>
      <vt:lpstr>文件头部的注释</vt:lpstr>
      <vt:lpstr>类或模板的定义</vt:lpstr>
      <vt:lpstr>函数定义</vt:lpstr>
      <vt:lpstr>本章总体纲要</vt:lpstr>
      <vt:lpstr>内联函数(inline function)</vt:lpstr>
      <vt:lpstr>内联函数(inline function)</vt:lpstr>
      <vt:lpstr>内联函数的执行效率</vt:lpstr>
      <vt:lpstr>内联函数与宏定义的区别</vt:lpstr>
      <vt:lpstr>内联函数: 注意事项</vt:lpstr>
      <vt:lpstr>隐式内联函数示例</vt:lpstr>
      <vt:lpstr>显式内联函数示例</vt:lpstr>
      <vt:lpstr>全局函数申请内联示例</vt:lpstr>
      <vt:lpstr>全局函数申请内联示例(续)</vt:lpstr>
      <vt:lpstr>全局函数申请内联示例(续)</vt:lpstr>
      <vt:lpstr>本章总体纲要</vt:lpstr>
      <vt:lpstr>共用体（union）</vt:lpstr>
      <vt:lpstr>共用体的定义</vt:lpstr>
      <vt:lpstr>共用体的应用场景</vt:lpstr>
      <vt:lpstr>共用体应用示例: 浮点数的内存二进制输出例程</vt:lpstr>
      <vt:lpstr>共用体应用示例: 浮点数的内存二进制输出例程</vt:lpstr>
      <vt:lpstr>文件名: CP_UnionFloatInt.h；开发者: 雍俊海</vt:lpstr>
      <vt:lpstr>文件名: CP_UnionFloatInt.cpp；开发者: 雍俊海</vt:lpstr>
      <vt:lpstr>文件名: CP_UnionFloatIntMain.cpp；开发者: 雍俊海</vt:lpstr>
      <vt:lpstr>运行结果示例</vt:lpstr>
      <vt:lpstr>共用体定义注意事项</vt:lpstr>
      <vt:lpstr>共用体定义注意事项</vt:lpstr>
      <vt:lpstr>共用体的长度</vt:lpstr>
      <vt:lpstr>RGB颜色及其分量的常用公式</vt:lpstr>
      <vt:lpstr>RGB颜色及其分量的常用公式(续)</vt:lpstr>
      <vt:lpstr>共用体与结构体/类定义配合示例</vt:lpstr>
      <vt:lpstr>共用体与结构体/类定义配合示例(续)</vt:lpstr>
      <vt:lpstr>共用体与结构体/类定义配合示例(续)</vt:lpstr>
      <vt:lpstr>本章总体纲要</vt:lpstr>
      <vt:lpstr>复习练习题(不用交)</vt:lpstr>
      <vt:lpstr>复习练习题(不用交)</vt:lpstr>
      <vt:lpstr>复习练习题(不用交)</vt:lpstr>
      <vt:lpstr>复习练习题(不用交)</vt:lpstr>
      <vt:lpstr>思考练习题(不用交)</vt:lpstr>
      <vt:lpstr>本章总体纲要</vt:lpstr>
      <vt:lpstr>第14次作业(采用VC 2017编写程序)</vt:lpstr>
      <vt:lpstr>作业要求补充</vt:lpstr>
      <vt:lpstr>Thank You</vt:lpstr>
      <vt:lpstr>面向对象程序设计基础 (Fundamentals of Object-Oriented Programming)</vt:lpstr>
      <vt:lpstr>助教</vt:lpstr>
      <vt:lpstr>第12次作业讲评</vt:lpstr>
      <vt:lpstr>第12次作业(采用VC 2017编写程序)</vt:lpstr>
      <vt:lpstr>存在的问题</vt:lpstr>
      <vt:lpstr>亮点</vt:lpstr>
      <vt:lpstr>亮点</vt:lpstr>
      <vt:lpstr>亮点</vt:lpstr>
      <vt:lpstr>优秀作业</vt:lpstr>
      <vt:lpstr>Thank You</vt:lpstr>
      <vt:lpstr>谢谢</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577</cp:revision>
  <dcterms:created xsi:type="dcterms:W3CDTF">2017-01-12T02:44:27Z</dcterms:created>
  <dcterms:modified xsi:type="dcterms:W3CDTF">2021-05-30T06:41:15Z</dcterms:modified>
</cp:coreProperties>
</file>