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85" r:id="rId3"/>
    <p:sldId id="435" r:id="rId4"/>
    <p:sldId id="436" r:id="rId5"/>
    <p:sldId id="437" r:id="rId6"/>
    <p:sldId id="439" r:id="rId7"/>
    <p:sldId id="618" r:id="rId8"/>
    <p:sldId id="388" r:id="rId9"/>
    <p:sldId id="387" r:id="rId10"/>
    <p:sldId id="624" r:id="rId11"/>
    <p:sldId id="508" r:id="rId12"/>
    <p:sldId id="518" r:id="rId13"/>
    <p:sldId id="509" r:id="rId14"/>
    <p:sldId id="515" r:id="rId15"/>
    <p:sldId id="516" r:id="rId16"/>
    <p:sldId id="517" r:id="rId17"/>
    <p:sldId id="506" r:id="rId18"/>
    <p:sldId id="507" r:id="rId19"/>
    <p:sldId id="443" r:id="rId20"/>
    <p:sldId id="441" r:id="rId21"/>
    <p:sldId id="396" r:id="rId22"/>
    <p:sldId id="620" r:id="rId23"/>
    <p:sldId id="397" r:id="rId24"/>
    <p:sldId id="440" r:id="rId25"/>
    <p:sldId id="398" r:id="rId26"/>
    <p:sldId id="399" r:id="rId27"/>
    <p:sldId id="400" r:id="rId28"/>
    <p:sldId id="402" r:id="rId29"/>
    <p:sldId id="403" r:id="rId30"/>
    <p:sldId id="404" r:id="rId31"/>
    <p:sldId id="442" r:id="rId32"/>
    <p:sldId id="445" r:id="rId33"/>
    <p:sldId id="408" r:id="rId34"/>
    <p:sldId id="621" r:id="rId35"/>
    <p:sldId id="446" r:id="rId36"/>
    <p:sldId id="447" r:id="rId37"/>
    <p:sldId id="448" r:id="rId38"/>
    <p:sldId id="449" r:id="rId39"/>
    <p:sldId id="451" r:id="rId40"/>
    <p:sldId id="452" r:id="rId41"/>
    <p:sldId id="453" r:id="rId42"/>
    <p:sldId id="472" r:id="rId43"/>
    <p:sldId id="455" r:id="rId44"/>
    <p:sldId id="456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504" r:id="rId53"/>
    <p:sldId id="465" r:id="rId54"/>
    <p:sldId id="466" r:id="rId55"/>
    <p:sldId id="467" r:id="rId56"/>
    <p:sldId id="501" r:id="rId57"/>
    <p:sldId id="502" r:id="rId58"/>
    <p:sldId id="474" r:id="rId59"/>
    <p:sldId id="420" r:id="rId60"/>
    <p:sldId id="499" r:id="rId61"/>
    <p:sldId id="421" r:id="rId62"/>
    <p:sldId id="622" r:id="rId63"/>
    <p:sldId id="422" r:id="rId64"/>
    <p:sldId id="423" r:id="rId65"/>
    <p:sldId id="475" r:id="rId66"/>
    <p:sldId id="424" r:id="rId67"/>
    <p:sldId id="500" r:id="rId68"/>
    <p:sldId id="476" r:id="rId69"/>
    <p:sldId id="477" r:id="rId70"/>
    <p:sldId id="478" r:id="rId71"/>
    <p:sldId id="479" r:id="rId72"/>
    <p:sldId id="480" r:id="rId73"/>
    <p:sldId id="481" r:id="rId74"/>
    <p:sldId id="4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  <p:sldId id="490" r:id="rId83"/>
    <p:sldId id="491" r:id="rId84"/>
    <p:sldId id="492" r:id="rId85"/>
    <p:sldId id="493" r:id="rId86"/>
    <p:sldId id="494" r:id="rId87"/>
    <p:sldId id="495" r:id="rId88"/>
    <p:sldId id="496" r:id="rId89"/>
    <p:sldId id="497" r:id="rId90"/>
    <p:sldId id="498" r:id="rId91"/>
    <p:sldId id="438" r:id="rId9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99FF"/>
    <a:srgbClr val="008000"/>
    <a:srgbClr val="A42D0C"/>
    <a:srgbClr val="660066"/>
    <a:srgbClr val="FFCCCC"/>
    <a:srgbClr val="66FF33"/>
    <a:srgbClr val="32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3242" autoAdjust="0"/>
  </p:normalViewPr>
  <p:slideViewPr>
    <p:cSldViewPr>
      <p:cViewPr varScale="1">
        <p:scale>
          <a:sx n="80" d="100"/>
          <a:sy n="8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44AD7A-647B-40BC-95CF-E2390BD56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4AD7A-647B-40BC-95CF-E2390BD563F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39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ABB5A9-886F-4FD3-A2F8-6AEDC06EB091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1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ABB5A9-886F-4FD3-A2F8-6AEDC06EB091}" type="slidenum">
              <a:rPr lang="en-US" altLang="zh-CN" sz="1200" smtClean="0"/>
              <a:pPr/>
              <a:t>15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7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ABB5A9-886F-4FD3-A2F8-6AEDC06EB091}" type="slidenum">
              <a:rPr lang="en-US" altLang="zh-CN" sz="1200" smtClean="0"/>
              <a:pPr/>
              <a:t>16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1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ABB5A9-886F-4FD3-A2F8-6AEDC06EB091}" type="slidenum">
              <a:rPr lang="en-US" altLang="zh-CN" sz="1200" smtClean="0"/>
              <a:pPr/>
              <a:t>18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4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1950D-6535-4D81-9E96-6724A2E47C92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1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ABB5A9-886F-4FD3-A2F8-6AEDC06EB091}" type="slidenum">
              <a:rPr lang="en-US" altLang="zh-CN" sz="1200" smtClean="0"/>
              <a:pPr/>
              <a:t>21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ABB5A9-886F-4FD3-A2F8-6AEDC06EB091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11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DAE0FA-4DCA-4814-8CFB-B7DD21914000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801E4C-629D-4AC2-ABF1-444A31E12D16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0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013BB4-115A-49AB-A122-B122E0C492D4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1950D-6535-4D81-9E96-6724A2E47C92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8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4E62E5-6EFD-4172-9640-A0C18D5EA9D6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4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58BCC7-8C87-458E-A384-2663CEC04E17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05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58BCC7-8C87-458E-A384-2663CEC04E17}" type="slidenum">
              <a:rPr lang="en-US" altLang="zh-CN" sz="1200" smtClean="0"/>
              <a:pPr/>
              <a:t>31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78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1950D-6535-4D81-9E96-6724A2E47C92}" type="slidenum">
              <a:rPr lang="en-US" altLang="zh-CN" sz="1200" smtClean="0"/>
              <a:pPr/>
              <a:t>32</a:t>
            </a:fld>
            <a:endParaRPr lang="en-US" altLang="zh-CN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7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C1CF9AE-1EC0-420B-BD8E-BCC6C0B93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47B0788-F740-4779-BAF9-3291C1649A65}" type="slidenum">
              <a:rPr lang="en-US" altLang="zh-CN" sz="13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34</a:t>
            </a:fld>
            <a:endParaRPr lang="en-US" altLang="zh-CN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0DD07FC-756B-423F-B9F4-24FECE7B7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3362C1F-E6BD-4F67-9936-F6697C8EC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1950D-6535-4D81-9E96-6724A2E47C92}" type="slidenum">
              <a:rPr lang="en-US" altLang="zh-CN" sz="1200" smtClean="0"/>
              <a:pPr/>
              <a:t>36</a:t>
            </a:fld>
            <a:endParaRPr lang="en-US" altLang="zh-CN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create table aa (a1 </a:t>
            </a:r>
            <a:r>
              <a:rPr lang="en-US" altLang="zh-CN" dirty="0" err="1"/>
              <a:t>int</a:t>
            </a:r>
            <a:r>
              <a:rPr lang="en-US" altLang="zh-CN" dirty="0"/>
              <a:t> primary key, a2 </a:t>
            </a:r>
            <a:r>
              <a:rPr lang="en-US" altLang="zh-CN" dirty="0" err="1"/>
              <a:t>int</a:t>
            </a:r>
            <a:r>
              <a:rPr lang="en-US" altLang="zh-CN" dirty="0"/>
              <a:t> unique);</a:t>
            </a:r>
          </a:p>
          <a:p>
            <a:r>
              <a:rPr lang="en-US" altLang="zh-CN" dirty="0"/>
              <a:t>create table bb (b1 </a:t>
            </a:r>
            <a:r>
              <a:rPr lang="en-US" altLang="zh-CN" dirty="0" err="1"/>
              <a:t>int</a:t>
            </a:r>
            <a:r>
              <a:rPr lang="en-US" altLang="zh-CN" dirty="0"/>
              <a:t> primary key, b2 </a:t>
            </a:r>
            <a:r>
              <a:rPr lang="en-US" altLang="zh-CN" dirty="0" err="1"/>
              <a:t>int</a:t>
            </a:r>
            <a:r>
              <a:rPr lang="en-US" altLang="zh-CN" dirty="0"/>
              <a:t> unique references aa);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4AD7A-647B-40BC-95CF-E2390BD563F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838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4AD7A-647B-40BC-95CF-E2390BD563F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088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5861B90-90CD-4BF2-96C6-C537BB63250C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Null values in foreign key attributes complicate SQL referential integrity semantics, and are best prevented using </a:t>
            </a:r>
            <a:r>
              <a:rPr lang="en-US" altLang="zh-CN" b="1"/>
              <a:t>not null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447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1950D-6535-4D81-9E96-6724A2E47C92}" type="slidenum">
              <a:rPr lang="en-US" altLang="zh-CN" sz="1200" smtClean="0"/>
              <a:pPr/>
              <a:t>58</a:t>
            </a:fld>
            <a:endParaRPr lang="en-US" altLang="zh-CN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5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F338A4-66F8-4FA5-B2E8-6DE1DC8AF86E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1497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603C8F-A604-4BA3-899A-DD337043D723}" type="slidenum">
              <a:rPr lang="en-US" altLang="zh-CN" sz="1200" smtClean="0"/>
              <a:pPr/>
              <a:t>59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5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5FF4FC-7F68-496D-B830-C8B31A1E57CF}" type="slidenum">
              <a:rPr lang="en-US" altLang="zh-CN" sz="1200" smtClean="0"/>
              <a:pPr/>
              <a:t>63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81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4AD7A-647B-40BC-95CF-E2390BD563F3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08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33E917-1838-44A4-BE43-445B014792E5}" type="slidenum">
              <a:rPr lang="en-US" altLang="zh-CN" sz="1200" smtClean="0"/>
              <a:pPr/>
              <a:t>66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32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1950D-6535-4D81-9E96-6724A2E47C92}" type="slidenum">
              <a:rPr lang="en-US" altLang="zh-CN" sz="1200" smtClean="0"/>
              <a:pPr/>
              <a:t>67</a:t>
            </a:fld>
            <a:endParaRPr lang="en-US" altLang="zh-CN" sz="12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66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B96B330-3F1F-45E1-B8A5-C468343DB20C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There is an authorization ID PUBLIC</a:t>
            </a:r>
          </a:p>
          <a:p>
            <a:pPr lvl="1" eaLnBrk="1" hangingPunct="1"/>
            <a:r>
              <a:rPr lang="en-US" altLang="zh-CN"/>
              <a:t>Granting a privilege to PUBLIC makes it available to any authorization ID</a:t>
            </a:r>
          </a:p>
        </p:txBody>
      </p:sp>
    </p:spTree>
    <p:extLst>
      <p:ext uri="{BB962C8B-B14F-4D97-AF65-F5344CB8AC3E}">
        <p14:creationId xmlns:p14="http://schemas.microsoft.com/office/powerpoint/2010/main" val="10741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07AB180-38ED-4E71-8BAA-402073BEF281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There is an authorization ID PUBLIC</a:t>
            </a:r>
          </a:p>
          <a:p>
            <a:pPr lvl="1" eaLnBrk="1" hangingPunct="1"/>
            <a:r>
              <a:rPr lang="en-US" altLang="zh-CN"/>
              <a:t>Granting a privilege to PUBLIC makes it available to any authorization ID</a:t>
            </a:r>
          </a:p>
        </p:txBody>
      </p:sp>
    </p:spTree>
    <p:extLst>
      <p:ext uri="{BB962C8B-B14F-4D97-AF65-F5344CB8AC3E}">
        <p14:creationId xmlns:p14="http://schemas.microsoft.com/office/powerpoint/2010/main" val="2196465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A136570-AA98-4620-9168-0845DF491BDC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70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There is an authorization ID PUBLIC</a:t>
            </a:r>
          </a:p>
          <a:p>
            <a:pPr lvl="1" eaLnBrk="1" hangingPunct="1"/>
            <a:r>
              <a:rPr lang="en-US" altLang="zh-CN"/>
              <a:t>Granting a privilege to PUBLIC makes it available to any authorization ID</a:t>
            </a:r>
          </a:p>
        </p:txBody>
      </p:sp>
    </p:spTree>
    <p:extLst>
      <p:ext uri="{BB962C8B-B14F-4D97-AF65-F5344CB8AC3E}">
        <p14:creationId xmlns:p14="http://schemas.microsoft.com/office/powerpoint/2010/main" val="150729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8755DD-D8DE-47CC-8B15-04A313863FA7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13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 into instructor select replace(</a:t>
            </a:r>
            <a:r>
              <a:rPr lang="en-US" altLang="zh-CN" dirty="0" err="1"/>
              <a:t>id,left</a:t>
            </a:r>
            <a:r>
              <a:rPr lang="en-US" altLang="zh-CN" dirty="0"/>
              <a:t>(id,1),'A'),</a:t>
            </a:r>
            <a:r>
              <a:rPr lang="en-US" altLang="zh-CN" dirty="0" err="1"/>
              <a:t>name,dept_name,salary</a:t>
            </a:r>
            <a:r>
              <a:rPr lang="en-US" altLang="zh-CN" dirty="0"/>
              <a:t> from instructor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4AD7A-647B-40BC-95CF-E2390BD563F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75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314CB9-55A2-42F6-AD4D-38F63B33EC0D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A8398E-45FF-42C0-9C73-6EDF2C4C5A8E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0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 into instructor select replace(</a:t>
            </a:r>
            <a:r>
              <a:rPr lang="en-US" altLang="zh-CN" dirty="0" err="1"/>
              <a:t>id,left</a:t>
            </a:r>
            <a:r>
              <a:rPr lang="en-US" altLang="zh-CN" dirty="0"/>
              <a:t>(id,1),'A'),</a:t>
            </a:r>
            <a:r>
              <a:rPr lang="en-US" altLang="zh-CN" dirty="0" err="1"/>
              <a:t>name,dept_name,salary</a:t>
            </a:r>
            <a:r>
              <a:rPr lang="en-US" altLang="zh-CN" dirty="0"/>
              <a:t> from instructor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4AD7A-647B-40BC-95CF-E2390BD563F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ABB5A9-886F-4FD3-A2F8-6AEDC06EB091}" type="slidenum">
              <a:rPr lang="en-US" altLang="zh-CN" sz="1200" smtClean="0"/>
              <a:pPr/>
              <a:t>13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伪代码表示</a:t>
            </a:r>
            <a:r>
              <a:rPr lang="en-US" altLang="zh-CN" dirty="0">
                <a:latin typeface="Times New Roman" panose="02020603050405020304" pitchFamily="18" charset="0"/>
              </a:rPr>
              <a:t>~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8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B32C0-F191-44D6-BB9D-B1F701474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69C81-3612-4153-925C-2DC450CA45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2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582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5822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947E0-9431-4784-A966-A2DD5DE07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55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92DE9-0C2D-4CFF-88B8-E8F8321BD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48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55AD-F44D-4371-8492-66174AEDE3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9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A611-6856-4C92-9AC1-0940479A9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43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49DF-3747-4050-BE05-A855D3BD8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6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A663-A4AA-43B5-924C-714AE1227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29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3C958-0BFC-456D-8A58-3CA90B152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77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B6AED-E07F-4B69-8977-BDD71B743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51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E99F7-F4AF-4954-9C44-288D83638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78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EAD80-0E71-43C5-BE0C-3CA3D7691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3B326-F369-4236-904B-E85B54274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8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E1D3C1-AF92-4E67-9615-1763BD65FD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79375">
            <a:pattFill prst="lgCheck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20064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800B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800B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800B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800B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800B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mgnews.baidu.com/i?ct=520093696&amp;z=0&amp;tn=baiduimagenewsdetail&amp;word=%D5%BD%B6%B7%BB%FA&amp;in=16796&amp;cl=2&amp;lm=-1&amp;pn=28&amp;rn=1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12" Type="http://schemas.openxmlformats.org/officeDocument/2006/relationships/hyperlink" Target="http://image.baidu.com/i?ct=503316480&amp;z=1&amp;tn=baiduimagedetail&amp;word=%D5%BD%B6%B7%BB%FA+%B7%C9%D0%D0%D4%B1&amp;in=1256&amp;cl=2&amp;cm=1&amp;sc=0&amp;lm=-1&amp;pn=11&amp;rn=1&amp;di=1929319488&amp;ln=99" TargetMode="External"/><Relationship Id="rId2" Type="http://schemas.openxmlformats.org/officeDocument/2006/relationships/hyperlink" Target="http://image.baidu.com/i?ct=503316480&amp;z=1&amp;tn=baiduimagedetail&amp;word=%D5%BD%B6%B7%BB%FA&amp;in=20121&amp;cl=2&amp;cm=1&amp;sc=0&amp;lm=-1&amp;pn=10&amp;rn=1&amp;di=2395957900&amp;ln=2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.baidu.com/i?ct=503316480&amp;z=1&amp;tn=baiduimagedetail&amp;word=%D5%BD%B6%B7%BB%FA&amp;in=20121&amp;cl=2&amp;cm=1&amp;sc=0&amp;lm=-1&amp;pn=11&amp;rn=1&amp;di=2407667420&amp;ln=2000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hyperlink" Target="http://imgnews.baidu.com/i?ct=520093696&amp;z=0&amp;tn=baiduimagenewsdetail&amp;word=%D5%BD%B6%B7%BB%FA&amp;in=8610&amp;cl=2&amp;lm=-1&amp;pn=25&amp;rn=1" TargetMode="External"/><Relationship Id="rId4" Type="http://schemas.openxmlformats.org/officeDocument/2006/relationships/hyperlink" Target="http://image.baidu.com/i?ct=503316480&amp;z=1&amp;tn=baiduimagedetail&amp;word=%D5%BD%B6%B7%BB%FA&amp;in=20121&amp;cl=2&amp;cm=1&amp;sc=0&amp;lm=-1&amp;pn=8&amp;rn=1&amp;di=2430933540&amp;ln=2000" TargetMode="External"/><Relationship Id="rId9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image.baidu.com/i?ct=503316480&amp;z=1&amp;tn=baiduimagedetail&amp;word=%D5%BD%B6%B7%BB%FA+%B7%C9%D0%D0%D4%B1&amp;in=1256&amp;cl=2&amp;cm=1&amp;sc=0&amp;lm=-1&amp;pn=11&amp;rn=1&amp;di=1929319488&amp;ln=99" TargetMode="External"/><Relationship Id="rId7" Type="http://schemas.openxmlformats.org/officeDocument/2006/relationships/hyperlink" Target="http://image.baidu.com/i?ct=503316480&amp;z=1&amp;tn=baiduimagedetail&amp;word=%D5%BD%B6%B7%BB%FA&amp;in=20121&amp;cl=2&amp;cm=1&amp;sc=0&amp;lm=-1&amp;pn=8&amp;rn=1&amp;di=2430933540&amp;ln=20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image.baidu.com/i?ct=503316480&amp;z=1&amp;tn=baiduimagedetail&amp;word=%D5%BD%B6%B7%BB%FA&amp;in=20121&amp;cl=2&amp;cm=1&amp;sc=0&amp;lm=-1&amp;pn=10&amp;rn=1&amp;di=2395957900&amp;ln=2000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8.jpeg"/><Relationship Id="rId9" Type="http://schemas.openxmlformats.org/officeDocument/2006/relationships/hyperlink" Target="http://image.baidu.com/i?ct=503316480&amp;z=1&amp;tn=baiduimagedetail&amp;word=%D5%BD%B6%B7%BB%FA&amp;in=20121&amp;cl=2&amp;cm=1&amp;sc=0&amp;lm=-1&amp;pn=11&amp;rn=1&amp;di=2407667420&amp;ln=200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814388" y="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数 据 库 原 理</a:t>
            </a:r>
          </a:p>
        </p:txBody>
      </p:sp>
      <p:sp>
        <p:nvSpPr>
          <p:cNvPr id="307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王 建 民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清 华 大 学 软 件 学 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/</a:t>
            </a:r>
            <a:r>
              <a:rPr lang="zh-CN" altLang="en-US" dirty="0"/>
              <a:t>春</a:t>
            </a:r>
          </a:p>
        </p:txBody>
      </p:sp>
      <p:sp>
        <p:nvSpPr>
          <p:cNvPr id="139268" name="Rectangle 2052"/>
          <p:cNvSpPr>
            <a:spLocks noChangeArrowheads="1"/>
          </p:cNvSpPr>
          <p:nvPr/>
        </p:nvSpPr>
        <p:spPr bwMode="auto">
          <a:xfrm>
            <a:off x="814388" y="2368550"/>
            <a:ext cx="77724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838200" indent="-838200" algn="ctr">
              <a:defRPr/>
            </a:pP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Lecture 4      </a:t>
            </a:r>
          </a:p>
          <a:p>
            <a:pPr marL="838200" indent="-838200" algn="ctr">
              <a:defRPr/>
            </a:pP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Intermediate SQL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外连接</a:t>
            </a:r>
            <a:endParaRPr lang="en-US" altLang="zh-CN" dirty="0"/>
          </a:p>
        </p:txBody>
      </p:sp>
      <p:sp>
        <p:nvSpPr>
          <p:cNvPr id="979997" name="Text Box 29"/>
          <p:cNvSpPr txBox="1">
            <a:spLocks noChangeArrowheads="1"/>
          </p:cNvSpPr>
          <p:nvPr/>
        </p:nvSpPr>
        <p:spPr bwMode="auto">
          <a:xfrm>
            <a:off x="755575" y="1988840"/>
            <a:ext cx="7880955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 count(distinct i1.id)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from instructor as i1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 outer join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instructor as i2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i1.salary &gt; i2.salary;</a:t>
            </a:r>
            <a:endParaRPr kumimoji="1"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398" name="灯片编号占位符 3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DEEBAEC1-ECA6-48B9-A59C-7538D734DED3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E59F4EA7-63CE-4F75-B1AE-5FC2521A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33" y="1411401"/>
            <a:ext cx="763284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left join </a:t>
            </a:r>
            <a:r>
              <a:rPr lang="zh-CN" altLang="en-US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等价于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left outer </a:t>
            </a:r>
            <a:r>
              <a:rPr lang="en-US" altLang="zh-CN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join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1FAC8C5E-8C09-48E1-9594-B6921D68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4005064"/>
            <a:ext cx="8280921" cy="25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count(distinct id) from instructor</a:t>
            </a: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endParaRPr kumimoji="1" lang="en-US" altLang="zh-CN" sz="28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count(distinct salary) from instructor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的返回值都是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，那么上面语句的返回结果是多少？</a:t>
            </a:r>
            <a:endParaRPr kumimoji="1" lang="en-US" altLang="zh-CN" sz="28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count(distinct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salry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，上面语句最少是多少？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EDC0C-F0E5-4A5E-B9FA-55CE20D7E906}"/>
              </a:ext>
            </a:extLst>
          </p:cNvPr>
          <p:cNvSpPr txBox="1"/>
          <p:nvPr/>
        </p:nvSpPr>
        <p:spPr>
          <a:xfrm>
            <a:off x="788841" y="3458617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——</a:t>
            </a:r>
            <a:r>
              <a:rPr lang="zh-CN" altLang="en-US" sz="2400" b="1" dirty="0"/>
              <a:t>拿非最低工资的教师人数</a:t>
            </a:r>
          </a:p>
        </p:txBody>
      </p:sp>
    </p:spTree>
    <p:extLst>
      <p:ext uri="{BB962C8B-B14F-4D97-AF65-F5344CB8AC3E}">
        <p14:creationId xmlns:p14="http://schemas.microsoft.com/office/powerpoint/2010/main" val="2685250427"/>
      </p:ext>
    </p:extLst>
  </p:cSld>
  <p:clrMapOvr>
    <a:masterClrMapping/>
  </p:clrMapOvr>
  <p:transition advTm="23164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关系除法</a:t>
            </a:r>
            <a:endParaRPr lang="en-US" altLang="zh-CN" sz="4000" dirty="0"/>
          </a:p>
        </p:txBody>
      </p:sp>
      <p:sp>
        <p:nvSpPr>
          <p:cNvPr id="136197" name="Rectangle 7"/>
          <p:cNvSpPr>
            <a:spLocks noChangeArrowheads="1"/>
          </p:cNvSpPr>
          <p:nvPr/>
        </p:nvSpPr>
        <p:spPr bwMode="auto">
          <a:xfrm>
            <a:off x="0" y="730250"/>
            <a:ext cx="91440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br>
              <a:rPr kumimoji="1"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endParaRPr kumimoji="1"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8" name="Rectangle 8"/>
          <p:cNvSpPr>
            <a:spLocks noChangeArrowheads="1"/>
          </p:cNvSpPr>
          <p:nvPr/>
        </p:nvSpPr>
        <p:spPr bwMode="auto">
          <a:xfrm>
            <a:off x="-2720975" y="668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01" name="Rectangle 11"/>
          <p:cNvSpPr>
            <a:spLocks noChangeArrowheads="1"/>
          </p:cNvSpPr>
          <p:nvPr/>
        </p:nvSpPr>
        <p:spPr bwMode="auto">
          <a:xfrm>
            <a:off x="-31750" y="1196752"/>
            <a:ext cx="91440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Table </a:t>
            </a:r>
            <a:r>
              <a:rPr kumimoji="1" lang="en-US" altLang="zh-CN" sz="2400" b="1" i="1" dirty="0" err="1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PilotSkills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被除数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) is about the pilots and the planes they can fly, 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table Hangar 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除数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) is about planes in the hangar,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1" lang="en-US" altLang="zh-CN" sz="2400" b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	we want the names of the pilots who can fly every plane (</a:t>
            </a:r>
            <a:r>
              <a:rPr kumimoji="1" lang="zh-CN" altLang="en-US" sz="2400" b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商</a:t>
            </a:r>
            <a:r>
              <a:rPr kumimoji="1" lang="en-US" altLang="zh-CN" sz="2400" b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) in the hangar.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584376" y="335699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584376" y="3890392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5576" y="3356992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212776" y="3356992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755576" y="3966592"/>
            <a:ext cx="4572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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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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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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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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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212776" y="3966592"/>
            <a:ext cx="4572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3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1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3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4</a:t>
            </a:r>
          </a:p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060376" y="6404992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800" i="1">
                <a:latin typeface="Helvetica" panose="020B0604020202020204" pitchFamily="34" charset="0"/>
              </a:rPr>
              <a:t>r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660576" y="472859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800" i="1">
                <a:latin typeface="Helvetica" panose="020B0604020202020204" pitchFamily="34" charset="0"/>
              </a:rPr>
              <a:t>s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212776" y="3966592"/>
            <a:ext cx="457200" cy="8382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1212776" y="6100192"/>
            <a:ext cx="457200" cy="304800"/>
          </a:xfrm>
          <a:prstGeom prst="rect">
            <a:avLst/>
          </a:prstGeom>
          <a:solidFill>
            <a:srgbClr val="80008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212776" y="4804792"/>
            <a:ext cx="457200" cy="304800"/>
          </a:xfrm>
          <a:prstGeom prst="rect">
            <a:avLst/>
          </a:prstGeom>
          <a:solidFill>
            <a:srgbClr val="80008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212776" y="5109592"/>
            <a:ext cx="457200" cy="304800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1212776" y="5414392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19840" y="2798638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CN" sz="2000" dirty="0">
                <a:latin typeface="Helvetica" panose="020B0604020202020204" pitchFamily="34" charset="0"/>
              </a:rPr>
              <a:t>Relations </a:t>
            </a:r>
            <a:r>
              <a:rPr lang="en-US" altLang="zh-CN" sz="2000" i="1" dirty="0">
                <a:latin typeface="Helvetica" panose="020B0604020202020204" pitchFamily="34" charset="0"/>
              </a:rPr>
              <a:t>r, s</a:t>
            </a:r>
            <a:r>
              <a:rPr lang="en-US" altLang="zh-CN" sz="2000" dirty="0">
                <a:latin typeface="Helvetica" panose="020B0604020202020204" pitchFamily="34" charset="0"/>
              </a:rPr>
              <a:t>: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4572000" y="335699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800" i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572000" y="3876105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800" i="1">
                <a:latin typeface="Helvetica" panose="020B0604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283968" y="2766412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CN" sz="2000" i="1" dirty="0">
                <a:latin typeface="Helvetica" panose="020B0604020202020204" pitchFamily="34" charset="0"/>
              </a:rPr>
              <a:t>Q=r</a:t>
            </a:r>
            <a:r>
              <a:rPr lang="en-US" altLang="zh-CN" sz="2000" dirty="0">
                <a:latin typeface="Helvetica" panose="020B0604020202020204" pitchFamily="34" charset="0"/>
              </a:rPr>
              <a:t> </a:t>
            </a:r>
            <a:r>
              <a:rPr lang="en-US" altLang="zh-CN" sz="2000" dirty="0">
                <a:latin typeface="Helvetica" panose="020B0604020202020204" pitchFamily="34" charset="0"/>
                <a:sym typeface="Symbol" panose="05050102010706020507" pitchFamily="18" charset="2"/>
              </a:rPr>
              <a:t> </a:t>
            </a:r>
            <a:r>
              <a:rPr lang="en-US" altLang="zh-CN" sz="2000" i="1" dirty="0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latin typeface="Helvetica" panose="020B0604020202020204" pitchFamily="34" charset="0"/>
              </a:rPr>
              <a:t>:</a:t>
            </a:r>
          </a:p>
        </p:txBody>
      </p:sp>
      <p:sp>
        <p:nvSpPr>
          <p:cNvPr id="2" name="矩形 1"/>
          <p:cNvSpPr/>
          <p:nvPr/>
        </p:nvSpPr>
        <p:spPr>
          <a:xfrm>
            <a:off x="6454993" y="280663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i="1" dirty="0">
                <a:latin typeface="Helvetica" panose="020B0604020202020204" pitchFamily="34" charset="0"/>
              </a:rPr>
              <a:t>QX</a:t>
            </a:r>
            <a:r>
              <a:rPr lang="en-US" altLang="zh-CN" dirty="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Helvetica" panose="020B0604020202020204" pitchFamily="34" charset="0"/>
              </a:rPr>
              <a:t>:</a:t>
            </a:r>
            <a:endParaRPr lang="zh-CN" altLang="en-US" dirty="0"/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559624" y="3280792"/>
            <a:ext cx="914400" cy="1905000"/>
            <a:chOff x="3456" y="2688"/>
            <a:chExt cx="576" cy="1200"/>
          </a:xfrm>
        </p:grpSpPr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456" y="268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744" y="268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3456" y="3024"/>
              <a:ext cx="28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3744" y="3024"/>
              <a:ext cx="28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 eaLnBrk="0" hangingPunct="0"/>
              <a:r>
                <a:rPr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8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z="4000" dirty="0" err="1"/>
              <a:t>PilotSkills</a:t>
            </a:r>
            <a:r>
              <a:rPr lang="zh-CN" altLang="en-US" sz="4000" dirty="0"/>
              <a:t>和</a:t>
            </a:r>
            <a:r>
              <a:rPr lang="en-US" altLang="zh-CN" sz="4000" dirty="0"/>
              <a:t>Hangar</a:t>
            </a:r>
            <a:r>
              <a:rPr lang="zh-CN" altLang="en-US" sz="4000" dirty="0"/>
              <a:t>表定义</a:t>
            </a:r>
            <a:endParaRPr lang="en-US" altLang="zh-CN" sz="4000" dirty="0"/>
          </a:p>
        </p:txBody>
      </p:sp>
      <p:grpSp>
        <p:nvGrpSpPr>
          <p:cNvPr id="136195" name="Group 3"/>
          <p:cNvGrpSpPr>
            <a:grpSpLocks noChangeAspect="1"/>
          </p:cNvGrpSpPr>
          <p:nvPr/>
        </p:nvGrpSpPr>
        <p:grpSpPr bwMode="auto">
          <a:xfrm>
            <a:off x="2492552" y="3343947"/>
            <a:ext cx="3238624" cy="3176165"/>
            <a:chOff x="2432" y="4505"/>
            <a:chExt cx="7359" cy="9646"/>
          </a:xfrm>
        </p:grpSpPr>
        <p:sp>
          <p:nvSpPr>
            <p:cNvPr id="13620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432" y="4523"/>
              <a:ext cx="7200" cy="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10" name="Text Box 5"/>
            <p:cNvSpPr txBox="1">
              <a:spLocks noChangeArrowheads="1"/>
            </p:cNvSpPr>
            <p:nvPr/>
          </p:nvSpPr>
          <p:spPr bwMode="auto">
            <a:xfrm>
              <a:off x="2591" y="4505"/>
              <a:ext cx="7200" cy="9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pilot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plane 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=========================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</a:t>
              </a:r>
              <a:r>
                <a:rPr kumimoji="1" lang="en-US" altLang="zh-CN" sz="1200" b="1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Celko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'Piper Cub'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'Higgins'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'Higgins'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'Higgins'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'Piper Cub'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'Jones'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'Jones'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'Smith'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'B-1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'Smith'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'Smith'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'B-1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'F-117 Fighter'</a:t>
              </a:r>
              <a:endPara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36196" name="Text Box 6"/>
          <p:cNvSpPr txBox="1">
            <a:spLocks noChangeArrowheads="1"/>
          </p:cNvSpPr>
          <p:nvPr/>
        </p:nvSpPr>
        <p:spPr bwMode="auto">
          <a:xfrm>
            <a:off x="6020274" y="3351139"/>
            <a:ext cx="1828800" cy="2117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 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=============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'B-1 Bomber'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'B-52 Bomber'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'F-14 Fighter'</a:t>
            </a:r>
            <a:endParaRPr kumimoji="1" lang="en-US" altLang="zh-CN" sz="17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7" name="Rectangle 7"/>
          <p:cNvSpPr>
            <a:spLocks noChangeArrowheads="1"/>
          </p:cNvSpPr>
          <p:nvPr/>
        </p:nvSpPr>
        <p:spPr bwMode="auto">
          <a:xfrm>
            <a:off x="0" y="730250"/>
            <a:ext cx="91440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br>
              <a:rPr kumimoji="1"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endParaRPr kumimoji="1"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8" name="Rectangle 8"/>
          <p:cNvSpPr>
            <a:spLocks noChangeArrowheads="1"/>
          </p:cNvSpPr>
          <p:nvPr/>
        </p:nvSpPr>
        <p:spPr bwMode="auto">
          <a:xfrm>
            <a:off x="-2720975" y="668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9" name="Rectangle 9"/>
          <p:cNvSpPr>
            <a:spLocks noChangeArrowheads="1"/>
          </p:cNvSpPr>
          <p:nvPr/>
        </p:nvSpPr>
        <p:spPr bwMode="auto">
          <a:xfrm>
            <a:off x="6135864" y="2916487"/>
            <a:ext cx="1250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Hangar</a:t>
            </a:r>
          </a:p>
        </p:txBody>
      </p:sp>
      <p:sp>
        <p:nvSpPr>
          <p:cNvPr id="136200" name="Rectangle 10"/>
          <p:cNvSpPr>
            <a:spLocks noChangeArrowheads="1"/>
          </p:cNvSpPr>
          <p:nvPr/>
        </p:nvSpPr>
        <p:spPr bwMode="auto">
          <a:xfrm>
            <a:off x="2492552" y="2845049"/>
            <a:ext cx="2139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PilotSkills</a:t>
            </a:r>
          </a:p>
        </p:txBody>
      </p:sp>
      <p:pic>
        <p:nvPicPr>
          <p:cNvPr id="136202" name="Picture 12" descr="u=2836955313,1592703133&amp;fm=0&amp;gp=-46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64" y="5578724"/>
            <a:ext cx="11874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3" name="Picture 13" descr="u=349412900,173956457&amp;fm=0&amp;gp=-6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64" y="4719887"/>
            <a:ext cx="11874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4" name="Picture 14" descr="u=3244468543,953743132&amp;fm=0&amp;gp=-26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64" y="3854699"/>
            <a:ext cx="11874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5" name="Picture 15" descr="it?u=1385484618,3004501577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64" y="3349873"/>
            <a:ext cx="1187450" cy="4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6" name="Picture 16" descr="it?u=2303368790,1854478379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" y="3349873"/>
            <a:ext cx="2484438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7" name="Picture 17" descr="u=823428368,1857618332&amp;fm=0&amp;gp=38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" y="4486524"/>
            <a:ext cx="248443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0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465314" y="5807324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7700997-BEDA-42DF-8550-E6940C1D3561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899" y="1389136"/>
            <a:ext cx="5062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PilotSkills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zh-CN" sz="2000" i="1" dirty="0"/>
              <a:t>pilot</a:t>
            </a:r>
            <a:r>
              <a:rPr lang="en-US" altLang="en-US" sz="2000" dirty="0"/>
              <a:t>       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zh-CN" sz="2000" i="1" dirty="0"/>
              <a:t>plane</a:t>
            </a:r>
            <a:r>
              <a:rPr lang="en-US" altLang="en-US" sz="2000" dirty="0"/>
              <a:t>    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primary key </a:t>
            </a:r>
            <a:r>
              <a:rPr lang="en-US" altLang="en-US" sz="2000" i="1" dirty="0"/>
              <a:t>(</a:t>
            </a:r>
            <a:r>
              <a:rPr lang="en-US" altLang="zh-CN" sz="2000" i="1" dirty="0"/>
              <a:t>pilot, plane</a:t>
            </a:r>
            <a:r>
              <a:rPr lang="en-US" altLang="en-US" sz="2000" i="1" dirty="0"/>
              <a:t>)</a:t>
            </a:r>
            <a:r>
              <a:rPr lang="en-US" altLang="en-US" sz="2000" dirty="0"/>
              <a:t>);</a:t>
            </a:r>
          </a:p>
        </p:txBody>
      </p:sp>
      <p:sp>
        <p:nvSpPr>
          <p:cNvPr id="20" name="矩形 19"/>
          <p:cNvSpPr/>
          <p:nvPr/>
        </p:nvSpPr>
        <p:spPr>
          <a:xfrm>
            <a:off x="5299021" y="1451570"/>
            <a:ext cx="376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Hangar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zh-CN" sz="2000" i="1" dirty="0"/>
              <a:t>plane</a:t>
            </a:r>
            <a:r>
              <a:rPr lang="en-US" altLang="en-US" sz="2000" dirty="0"/>
              <a:t>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	</a:t>
            </a:r>
            <a:r>
              <a:rPr lang="en-US" altLang="en-US" sz="2000" b="1" dirty="0"/>
              <a:t>primary key </a:t>
            </a:r>
            <a:r>
              <a:rPr lang="en-US" altLang="en-US" sz="2000" i="1" dirty="0"/>
              <a:t>(</a:t>
            </a:r>
            <a:r>
              <a:rPr lang="en-US" altLang="zh-CN" sz="2000" i="1" dirty="0"/>
              <a:t>plane</a:t>
            </a:r>
            <a:r>
              <a:rPr lang="en-US" altLang="en-US" sz="2000" i="1" dirty="0"/>
              <a:t>)</a:t>
            </a:r>
            <a:r>
              <a:rPr lang="en-US" alt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890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用</a:t>
            </a:r>
            <a:r>
              <a:rPr lang="en-US" altLang="zh-CN" dirty="0">
                <a:ea typeface="+mj-ea"/>
              </a:rPr>
              <a:t>Not Exists</a:t>
            </a:r>
            <a:r>
              <a:rPr lang="zh-CN" altLang="en-US" dirty="0">
                <a:ea typeface="+mj-ea"/>
              </a:rPr>
              <a:t>实现除法（</a:t>
            </a:r>
            <a:r>
              <a:rPr lang="en-US" altLang="zh-CN" dirty="0">
                <a:ea typeface="+mj-ea"/>
              </a:rPr>
              <a:t>1</a:t>
            </a:r>
            <a:r>
              <a:rPr lang="zh-CN" altLang="en-US" dirty="0">
                <a:ea typeface="+mj-ea"/>
              </a:rPr>
              <a:t>）</a:t>
            </a:r>
            <a:endParaRPr lang="en-US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78" y="1258888"/>
            <a:ext cx="8059043" cy="548248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SELECT DISTINCT pilot  </a:t>
            </a:r>
            <a:br>
              <a:rPr lang="en-US" altLang="zh-CN" sz="1800" dirty="0"/>
            </a:br>
            <a:r>
              <a:rPr lang="en-US" altLang="zh-CN" sz="1800" dirty="0"/>
              <a:t>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PS1</a:t>
            </a:r>
            <a:br>
              <a:rPr lang="en-US" altLang="zh-CN" sz="1800" dirty="0"/>
            </a:br>
            <a:r>
              <a:rPr lang="en-US" altLang="zh-CN" sz="1800" dirty="0"/>
              <a:t>WHERE NOT EXISTS </a:t>
            </a:r>
            <a:br>
              <a:rPr lang="en-US" altLang="zh-CN" sz="1800" dirty="0"/>
            </a:br>
            <a:r>
              <a:rPr lang="en-US" altLang="zh-CN" sz="1800" dirty="0"/>
              <a:t>	((SELECT * FROM Hangar)</a:t>
            </a:r>
            <a:br>
              <a:rPr lang="en-US" altLang="zh-CN" sz="1800" dirty="0"/>
            </a:br>
            <a:r>
              <a:rPr lang="en-US" altLang="zh-CN" sz="1800" dirty="0"/>
              <a:t>	 except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	 (SELECT Plane 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PS2</a:t>
            </a:r>
            <a:br>
              <a:rPr lang="en-US" altLang="zh-CN" sz="1800" dirty="0"/>
            </a:br>
            <a:r>
              <a:rPr lang="en-US" altLang="zh-CN" sz="1800" dirty="0"/>
              <a:t>	  WHERE (PS1.pilot = PS2.pilot)));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5940152" y="12588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所有机库中的飞机</a:t>
            </a:r>
            <a:r>
              <a:rPr lang="zh-CN" altLang="en-US" dirty="0">
                <a:solidFill>
                  <a:srgbClr val="FF0000"/>
                </a:solidFill>
              </a:rPr>
              <a:t>都在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该飞行员的技能列表中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3807038"/>
            <a:ext cx="72683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 = {}</a:t>
            </a:r>
          </a:p>
          <a:p>
            <a:r>
              <a:rPr lang="en-US" altLang="zh-CN" sz="2000" dirty="0"/>
              <a:t>For PS1 in </a:t>
            </a:r>
            <a:r>
              <a:rPr lang="en-US" altLang="zh-CN" sz="2000" dirty="0" err="1"/>
              <a:t>PilotSkills</a:t>
            </a:r>
            <a:r>
              <a:rPr lang="en-US" altLang="zh-CN" sz="2000" dirty="0"/>
              <a:t> { </a:t>
            </a:r>
          </a:p>
          <a:p>
            <a:r>
              <a:rPr lang="en-US" altLang="zh-CN" sz="2000" dirty="0"/>
              <a:t>       R1 = {}, R2 = {};</a:t>
            </a:r>
          </a:p>
          <a:p>
            <a:r>
              <a:rPr lang="en-US" altLang="zh-CN" sz="2000" dirty="0"/>
              <a:t>       For t in Hanger {R1 = R1 U {t} };</a:t>
            </a:r>
          </a:p>
          <a:p>
            <a:r>
              <a:rPr lang="en-US" altLang="zh-CN" sz="2000" dirty="0"/>
              <a:t>       For PS2 in </a:t>
            </a:r>
            <a:r>
              <a:rPr lang="en-US" altLang="zh-CN" sz="2000" dirty="0" err="1"/>
              <a:t>PilotSkills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          if PS1.Pilot = PS2.Pilot then R2 = R2 U {PS2.plane}  }</a:t>
            </a:r>
          </a:p>
          <a:p>
            <a:r>
              <a:rPr lang="en-US" altLang="zh-CN" sz="2000" dirty="0"/>
              <a:t>       if R1 &lt;= R2 then R = R U PS1.pilot;</a:t>
            </a:r>
          </a:p>
          <a:p>
            <a:r>
              <a:rPr lang="en-US" altLang="zh-CN" sz="2000" dirty="0"/>
              <a:t>} </a:t>
            </a:r>
          </a:p>
          <a:p>
            <a:r>
              <a:rPr lang="en-US" altLang="zh-CN" sz="2000" dirty="0"/>
              <a:t>Return 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690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用</a:t>
            </a:r>
            <a:r>
              <a:rPr lang="en-US" altLang="zh-CN" dirty="0">
                <a:ea typeface="+mj-ea"/>
              </a:rPr>
              <a:t>Not Exists</a:t>
            </a:r>
            <a:r>
              <a:rPr lang="zh-CN" altLang="en-US" dirty="0">
                <a:ea typeface="+mj-ea"/>
              </a:rPr>
              <a:t>实现除法（</a:t>
            </a:r>
            <a:r>
              <a:rPr lang="en-US" altLang="zh-CN" dirty="0">
                <a:ea typeface="+mj-ea"/>
              </a:rPr>
              <a:t>2</a:t>
            </a:r>
            <a:r>
              <a:rPr lang="zh-CN" altLang="en-US" dirty="0">
                <a:ea typeface="+mj-ea"/>
              </a:rPr>
              <a:t>）</a:t>
            </a:r>
            <a:endParaRPr lang="en-US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78" y="1258888"/>
            <a:ext cx="8059043" cy="548248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SELECT DISTINCT pilot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PS1</a:t>
            </a:r>
            <a:br>
              <a:rPr lang="en-US" altLang="zh-CN" sz="1800" dirty="0"/>
            </a:br>
            <a:r>
              <a:rPr lang="en-US" altLang="zh-CN" sz="1800" dirty="0"/>
              <a:t>WHERE NOT EXISTS </a:t>
            </a:r>
            <a:br>
              <a:rPr lang="en-US" altLang="zh-CN" sz="1800" dirty="0"/>
            </a:br>
            <a:r>
              <a:rPr lang="en-US" altLang="zh-CN" sz="1800" dirty="0"/>
              <a:t>	(SELECT * FROM Hangar</a:t>
            </a:r>
            <a:br>
              <a:rPr lang="en-US" altLang="zh-CN" sz="1800" dirty="0"/>
            </a:br>
            <a:r>
              <a:rPr lang="en-US" altLang="zh-CN" sz="1800" dirty="0"/>
              <a:t>	 WHERE NOT EXISTS </a:t>
            </a:r>
            <a:br>
              <a:rPr lang="en-US" altLang="zh-CN" sz="1800" dirty="0"/>
            </a:br>
            <a:r>
              <a:rPr lang="en-US" altLang="zh-CN" sz="1800" dirty="0"/>
              <a:t>		(SELECT * 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PS2</a:t>
            </a:r>
            <a:br>
              <a:rPr lang="en-US" altLang="zh-CN" sz="1800" dirty="0"/>
            </a:br>
            <a:r>
              <a:rPr lang="en-US" altLang="zh-CN" sz="1800" dirty="0"/>
              <a:t> 		 WHERE (PS2.pilot = PS1.pilot)</a:t>
            </a:r>
            <a:br>
              <a:rPr lang="en-US" altLang="zh-CN" sz="1800" dirty="0"/>
            </a:br>
            <a:r>
              <a:rPr lang="en-US" altLang="zh-CN" sz="1800" dirty="0"/>
              <a:t>                  		 AND (PS2.plane = </a:t>
            </a:r>
            <a:r>
              <a:rPr lang="en-US" altLang="zh-CN" sz="1800" dirty="0" err="1"/>
              <a:t>Hangar.plane</a:t>
            </a:r>
            <a:r>
              <a:rPr lang="en-US" altLang="zh-CN" sz="1800" dirty="0"/>
              <a:t>)));</a:t>
            </a: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77698" y="1258888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机库中飞机</a:t>
            </a:r>
            <a:r>
              <a:rPr lang="zh-CN" altLang="en-US" dirty="0">
                <a:solidFill>
                  <a:srgbClr val="FF0000"/>
                </a:solidFill>
              </a:rPr>
              <a:t>没有不在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该飞行员的技能列表中的</a:t>
            </a:r>
            <a:endParaRPr lang="en-US" altLang="zh-CN" dirty="0"/>
          </a:p>
          <a:p>
            <a:r>
              <a:rPr lang="zh-CN" altLang="en-US" dirty="0"/>
              <a:t>飞行员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1947" y="4067027"/>
            <a:ext cx="7760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 = {};</a:t>
            </a:r>
          </a:p>
          <a:p>
            <a:r>
              <a:rPr lang="en-US" altLang="zh-CN" sz="1400" dirty="0"/>
              <a:t>For PS1 in </a:t>
            </a:r>
            <a:r>
              <a:rPr lang="en-US" altLang="zh-CN" sz="1400" dirty="0" err="1"/>
              <a:t>PilotSkills</a:t>
            </a:r>
            <a:r>
              <a:rPr lang="en-US" altLang="zh-CN" sz="1400" dirty="0"/>
              <a:t> { </a:t>
            </a:r>
          </a:p>
          <a:p>
            <a:r>
              <a:rPr lang="en-US" altLang="zh-CN" sz="1400" dirty="0"/>
              <a:t>       R1 = {};</a:t>
            </a:r>
          </a:p>
          <a:p>
            <a:r>
              <a:rPr lang="en-US" altLang="zh-CN" sz="1400" dirty="0"/>
              <a:t>       For t in Hanger {</a:t>
            </a:r>
          </a:p>
          <a:p>
            <a:r>
              <a:rPr lang="en-US" altLang="zh-CN" sz="1400" dirty="0"/>
              <a:t>	R2 = {};</a:t>
            </a:r>
          </a:p>
          <a:p>
            <a:r>
              <a:rPr lang="en-US" altLang="zh-CN" sz="1400" dirty="0"/>
              <a:t>             For PS2 in </a:t>
            </a:r>
            <a:r>
              <a:rPr lang="en-US" altLang="zh-CN" sz="1400" dirty="0" err="1"/>
              <a:t>PilotSkills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     	if PS1.Pilot = PS2.Pilot and PS2.plane = </a:t>
            </a:r>
            <a:r>
              <a:rPr lang="en-US" altLang="zh-CN" sz="1400" dirty="0" err="1"/>
              <a:t>Hanger.plane</a:t>
            </a:r>
            <a:r>
              <a:rPr lang="en-US" altLang="zh-CN" sz="1400" dirty="0"/>
              <a:t>} then R2 = R2 U PS2}</a:t>
            </a:r>
          </a:p>
          <a:p>
            <a:r>
              <a:rPr lang="en-US" altLang="zh-CN" sz="1400" dirty="0"/>
              <a:t>	if R2 &lt;&gt; {} then R1 = R1 U t;</a:t>
            </a:r>
          </a:p>
          <a:p>
            <a:r>
              <a:rPr lang="en-US" altLang="zh-CN" sz="1400" dirty="0"/>
              <a:t>      }</a:t>
            </a:r>
          </a:p>
          <a:p>
            <a:r>
              <a:rPr lang="en-US" altLang="zh-CN" sz="1400" dirty="0"/>
              <a:t>       if R1 = {} then R = R U PS1.pilot;</a:t>
            </a:r>
          </a:p>
          <a:p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Return R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7FD3F1-23BE-8DDA-7FE5-34A3012E068B}"/>
              </a:ext>
            </a:extLst>
          </p:cNvPr>
          <p:cNvSpPr/>
          <p:nvPr/>
        </p:nvSpPr>
        <p:spPr>
          <a:xfrm>
            <a:off x="1475656" y="2348880"/>
            <a:ext cx="5688632" cy="17181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74DC1E8-A6E1-FE9E-E26A-2CD8D73A3304}"/>
              </a:ext>
            </a:extLst>
          </p:cNvPr>
          <p:cNvCxnSpPr>
            <a:stCxn id="2" idx="3"/>
          </p:cNvCxnSpPr>
          <p:nvPr/>
        </p:nvCxnSpPr>
        <p:spPr>
          <a:xfrm flipV="1">
            <a:off x="7164288" y="2852936"/>
            <a:ext cx="576064" cy="3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5F42F78-D86C-B600-E2C3-8D39013BD61C}"/>
              </a:ext>
            </a:extLst>
          </p:cNvPr>
          <p:cNvSpPr txBox="1"/>
          <p:nvPr/>
        </p:nvSpPr>
        <p:spPr>
          <a:xfrm>
            <a:off x="7947997" y="26369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不会开的飞机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1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用</a:t>
            </a:r>
            <a:r>
              <a:rPr lang="en-US" altLang="zh-CN" dirty="0">
                <a:ea typeface="+mj-ea"/>
              </a:rPr>
              <a:t>Count</a:t>
            </a:r>
            <a:r>
              <a:rPr lang="zh-CN" altLang="en-US" dirty="0">
                <a:ea typeface="+mj-ea"/>
              </a:rPr>
              <a:t>实现除法（</a:t>
            </a:r>
            <a:r>
              <a:rPr lang="en-US" altLang="zh-CN" dirty="0"/>
              <a:t>3</a:t>
            </a:r>
            <a:r>
              <a:rPr lang="zh-CN" altLang="en-US" dirty="0">
                <a:ea typeface="+mj-ea"/>
              </a:rPr>
              <a:t>）</a:t>
            </a:r>
            <a:endParaRPr lang="en-US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78" y="1258888"/>
            <a:ext cx="8059043" cy="548248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SELECT DISTINCT pilot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PS1</a:t>
            </a:r>
            <a:br>
              <a:rPr lang="en-US" altLang="zh-CN" sz="1800" dirty="0"/>
            </a:br>
            <a:r>
              <a:rPr lang="en-US" altLang="zh-CN" sz="1800" dirty="0"/>
              <a:t>WHERE	(SELECT count(DISTINCT plane) FROM Hangar</a:t>
            </a:r>
            <a:br>
              <a:rPr lang="en-US" altLang="zh-CN" sz="1800" dirty="0"/>
            </a:br>
            <a:r>
              <a:rPr lang="en-US" altLang="zh-CN" sz="1800" dirty="0"/>
              <a:t>	 WHERE plane in</a:t>
            </a:r>
            <a:br>
              <a:rPr lang="en-US" altLang="zh-CN" sz="1800" dirty="0"/>
            </a:br>
            <a:r>
              <a:rPr lang="en-US" altLang="zh-CN" sz="1800" dirty="0"/>
              <a:t>		(SELECT plane 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PS2</a:t>
            </a:r>
            <a:br>
              <a:rPr lang="en-US" altLang="zh-CN" sz="1800" dirty="0"/>
            </a:br>
            <a:r>
              <a:rPr lang="en-US" altLang="zh-CN" sz="1800" dirty="0"/>
              <a:t> 		 WHERE (PS2.pilot = PS1.pilot)))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	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	(SELECT count(plane) From Hangar)</a:t>
            </a: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176" y="3076798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机库中的飞机</a:t>
            </a:r>
            <a:r>
              <a:rPr lang="zh-CN" altLang="en-US" dirty="0">
                <a:solidFill>
                  <a:srgbClr val="FF0000"/>
                </a:solidFill>
              </a:rPr>
              <a:t>都在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该飞行员的技能列表中的</a:t>
            </a:r>
            <a:endParaRPr lang="en-US" altLang="zh-CN" dirty="0"/>
          </a:p>
          <a:p>
            <a:r>
              <a:rPr lang="zh-CN" altLang="en-US" dirty="0"/>
              <a:t>飞行员</a:t>
            </a:r>
          </a:p>
        </p:txBody>
      </p:sp>
    </p:spTree>
    <p:extLst>
      <p:ext uri="{BB962C8B-B14F-4D97-AF65-F5344CB8AC3E}">
        <p14:creationId xmlns:p14="http://schemas.microsoft.com/office/powerpoint/2010/main" val="330642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用</a:t>
            </a:r>
            <a:r>
              <a:rPr lang="en-US" altLang="zh-CN" dirty="0">
                <a:ea typeface="+mj-ea"/>
              </a:rPr>
              <a:t>Natural Join</a:t>
            </a:r>
            <a:r>
              <a:rPr lang="zh-CN" altLang="en-US" dirty="0">
                <a:ea typeface="+mj-ea"/>
              </a:rPr>
              <a:t>实现除法（</a:t>
            </a:r>
            <a:r>
              <a:rPr lang="en-US" altLang="zh-CN" dirty="0"/>
              <a:t>4</a:t>
            </a:r>
            <a:r>
              <a:rPr lang="zh-CN" altLang="en-US" dirty="0">
                <a:ea typeface="+mj-ea"/>
              </a:rPr>
              <a:t>）</a:t>
            </a:r>
            <a:endParaRPr lang="en-US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78" y="1258888"/>
            <a:ext cx="8059043" cy="548248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SELECT DISTINCT pilot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PS1</a:t>
            </a:r>
            <a:br>
              <a:rPr lang="en-US" altLang="zh-CN" sz="1800" dirty="0"/>
            </a:br>
            <a:r>
              <a:rPr lang="en-US" altLang="zh-CN" sz="1800" dirty="0"/>
              <a:t>WHERE	(SELECT count(DISTINCT plane)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	 	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PS2 natural join Hangar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		where PS2.pilot = PS1.pilot)</a:t>
            </a:r>
            <a:br>
              <a:rPr lang="en-US" altLang="zh-CN" sz="1800" dirty="0"/>
            </a:br>
            <a:r>
              <a:rPr lang="en-US" altLang="zh-CN" sz="1800" dirty="0"/>
              <a:t>	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	(SELECT count(plane) From Hangar)</a:t>
            </a: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endParaRPr lang="zh-CN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6084168" y="2852936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机库中的飞机</a:t>
            </a:r>
            <a:r>
              <a:rPr lang="zh-CN" altLang="en-US" dirty="0">
                <a:solidFill>
                  <a:srgbClr val="FF0000"/>
                </a:solidFill>
              </a:rPr>
              <a:t>都在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该飞行员的技能列表中的</a:t>
            </a:r>
            <a:endParaRPr lang="en-US" altLang="zh-CN" dirty="0"/>
          </a:p>
          <a:p>
            <a:r>
              <a:rPr lang="zh-CN" altLang="en-US" dirty="0"/>
              <a:t>飞行员</a:t>
            </a:r>
          </a:p>
        </p:txBody>
      </p:sp>
    </p:spTree>
    <p:extLst>
      <p:ext uri="{BB962C8B-B14F-4D97-AF65-F5344CB8AC3E}">
        <p14:creationId xmlns:p14="http://schemas.microsoft.com/office/powerpoint/2010/main" val="44428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整除的关系除法</a:t>
            </a:r>
            <a:endParaRPr lang="en-US" altLang="zh-CN" sz="4000" dirty="0"/>
          </a:p>
        </p:txBody>
      </p:sp>
      <p:sp>
        <p:nvSpPr>
          <p:cNvPr id="136197" name="Rectangle 7"/>
          <p:cNvSpPr>
            <a:spLocks noChangeArrowheads="1"/>
          </p:cNvSpPr>
          <p:nvPr/>
        </p:nvSpPr>
        <p:spPr bwMode="auto">
          <a:xfrm>
            <a:off x="0" y="730250"/>
            <a:ext cx="91440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br>
              <a:rPr kumimoji="1"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endParaRPr kumimoji="1"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8" name="Rectangle 8"/>
          <p:cNvSpPr>
            <a:spLocks noChangeArrowheads="1"/>
          </p:cNvSpPr>
          <p:nvPr/>
        </p:nvSpPr>
        <p:spPr bwMode="auto">
          <a:xfrm>
            <a:off x="-2720975" y="668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01" name="Rectangle 11"/>
          <p:cNvSpPr>
            <a:spLocks noChangeArrowheads="1"/>
          </p:cNvSpPr>
          <p:nvPr/>
        </p:nvSpPr>
        <p:spPr bwMode="auto">
          <a:xfrm>
            <a:off x="-31750" y="1269048"/>
            <a:ext cx="91440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Table </a:t>
            </a:r>
            <a:r>
              <a:rPr kumimoji="1" lang="en-US" altLang="zh-CN" sz="2400" b="1" i="1" dirty="0" err="1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PilotSkills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被除数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) is about the pilots and the planes they can fly, 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table Hangar 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除数</a:t>
            </a: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) is about planes in the hangar,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en-US" altLang="zh-CN" sz="2400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en-US" altLang="zh-CN" sz="2400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	we want the names of the pilots (</a:t>
            </a:r>
            <a:r>
              <a:rPr kumimoji="1" lang="zh-CN" altLang="en-US" sz="2400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商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who  must have 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the same number of certificates</a:t>
            </a:r>
            <a:r>
              <a:rPr kumimoji="1" lang="en-US" altLang="zh-CN" sz="2400" i="1" dirty="0">
                <a:solidFill>
                  <a:srgbClr val="33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Times New Roman" panose="02020603050405020304" pitchFamily="18" charset="0"/>
              </a:rPr>
              <a:t> as there planes in the hangar, not something else.</a:t>
            </a:r>
          </a:p>
        </p:txBody>
      </p:sp>
      <p:sp>
        <p:nvSpPr>
          <p:cNvPr id="13620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7700997-BEDA-42DF-8550-E6940C1D3561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20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用</a:t>
            </a:r>
            <a:r>
              <a:rPr lang="en-US" dirty="0">
                <a:ea typeface="+mj-ea"/>
              </a:rPr>
              <a:t>Left Outer Join</a:t>
            </a:r>
            <a:r>
              <a:rPr lang="zh-CN" altLang="en-US" dirty="0">
                <a:ea typeface="+mj-ea"/>
              </a:rPr>
              <a:t>实现除法（</a:t>
            </a:r>
            <a:r>
              <a:rPr lang="en-US" altLang="zh-CN" dirty="0">
                <a:ea typeface="+mj-ea"/>
              </a:rPr>
              <a:t>5</a:t>
            </a:r>
            <a:r>
              <a:rPr lang="zh-CN" altLang="en-US" dirty="0">
                <a:ea typeface="+mj-ea"/>
              </a:rPr>
              <a:t>）</a:t>
            </a:r>
            <a:endParaRPr lang="en-US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78" y="1258888"/>
            <a:ext cx="8059043" cy="49371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SELECT PS1.pilot </a:t>
            </a:r>
            <a:br>
              <a:rPr lang="en-US" altLang="zh-CN" sz="1800" dirty="0"/>
            </a:br>
            <a:r>
              <a:rPr lang="en-US" altLang="zh-CN" sz="1800" dirty="0"/>
              <a:t>FROM </a:t>
            </a:r>
            <a:r>
              <a:rPr lang="en-US" altLang="zh-CN" sz="1800" dirty="0" err="1"/>
              <a:t>PilotSkills</a:t>
            </a:r>
            <a:r>
              <a:rPr lang="en-US" altLang="zh-CN" sz="1800" dirty="0"/>
              <a:t> AS PS1  	LEFT OUTER JOIN Hangar AS H1</a:t>
            </a:r>
            <a:br>
              <a:rPr lang="en-US" altLang="zh-CN" sz="1800" dirty="0"/>
            </a:br>
            <a:r>
              <a:rPr lang="en-US" altLang="zh-CN" sz="1800" dirty="0"/>
              <a:t>       			ON PS1.plane = H1.plane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GROUP BY PS1.pilot </a:t>
            </a:r>
            <a:br>
              <a:rPr lang="en-US" altLang="zh-CN" sz="1800" dirty="0"/>
            </a:br>
            <a:r>
              <a:rPr lang="en-US" altLang="zh-CN" sz="1800" dirty="0"/>
              <a:t>HAVING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	COUNT(PS1.plane) = (SELECT COUNT(plane) FROM Hangar)</a:t>
            </a:r>
            <a:br>
              <a:rPr lang="en-US" altLang="zh-CN" sz="1800" dirty="0"/>
            </a:br>
            <a:r>
              <a:rPr lang="en-US" altLang="zh-CN" sz="1800" dirty="0"/>
              <a:t>	AND COUNT(H1.plane) = (SELECT COUNT(plane) FROM Hangar);</a:t>
            </a:r>
            <a:endParaRPr lang="zh-CN" altLang="zh-CN" sz="18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2483470" y="3787775"/>
            <a:ext cx="3168650" cy="3170238"/>
            <a:chOff x="2432" y="4523"/>
            <a:chExt cx="7200" cy="9628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432" y="4523"/>
              <a:ext cx="7200" cy="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32" y="4523"/>
              <a:ext cx="7200" cy="93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pilot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plane 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=========================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</a:t>
              </a:r>
              <a:r>
                <a:rPr kumimoji="1" lang="en-US" altLang="zh-CN" sz="1200" b="1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Celko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'Piper Cub'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'Higgins'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'Higgins'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'Higgins'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'Piper Cub'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'Jones'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'Jones'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'Smith'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'B-1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'Smith'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'Smith'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'B-1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'B-52 Bomber'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'F-14 Fighter'</a:t>
              </a:r>
              <a:b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</a:b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'Wilson'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Courier New" panose="02070309020205020404" pitchFamily="49" charset="0"/>
                </a:rPr>
                <a:t>  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 'F-117 Fighter'</a:t>
              </a:r>
              <a:endPara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5697" y="3785137"/>
            <a:ext cx="1828800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 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=============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'B-1 Bomber'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'B-52 Bomber'</a:t>
            </a:r>
            <a:b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1"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'F-14 Fighter‘</a:t>
            </a:r>
            <a:endParaRPr kumimoji="1" lang="en-US" altLang="zh-CN" sz="17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717136" y="3785137"/>
            <a:ext cx="127150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Hangar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7504" y="3787775"/>
            <a:ext cx="217719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PilotSkills</a:t>
            </a:r>
            <a:endParaRPr kumimoji="1"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17" descr="u=823428368,1857618332&amp;fm=0&amp;gp=38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4425"/>
            <a:ext cx="248443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u=2836955313,1592703133&amp;fm=0&amp;gp=-46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016625"/>
            <a:ext cx="11874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u=349412900,173956457&amp;fm=0&amp;gp=-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157788"/>
            <a:ext cx="11874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u=3244468543,953743132&amp;fm=0&amp;gp=-26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292600"/>
            <a:ext cx="11874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49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a typeface="+mj-ea"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7" y="1412776"/>
            <a:ext cx="7413625" cy="4732338"/>
          </a:xfrm>
          <a:noFill/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zh-CN" dirty="0"/>
              <a:t>Join  Expressions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Views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Transactions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Integrity Constraints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SQL Data Types and Schemas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43089644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a typeface="+mj-ea"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7" y="1412776"/>
            <a:ext cx="7413625" cy="4732338"/>
          </a:xfrm>
          <a:noFill/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zh-CN" b="1" dirty="0"/>
              <a:t>Join  Expressions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Views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Transactions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Integrity Constraints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SQL Data Types and Schemas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28963944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1B0785C-BFDB-45D2-96EE-14F1406C78BC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zh-CN" altLang="en-US" dirty="0"/>
              <a:t>数据抽象</a:t>
            </a:r>
            <a:endParaRPr lang="en-US" altLang="zh-CN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21413" r="2733" b="13895"/>
          <a:stretch>
            <a:fillRect/>
          </a:stretch>
        </p:blipFill>
        <p:spPr bwMode="auto">
          <a:xfrm>
            <a:off x="1727200" y="1814513"/>
            <a:ext cx="7308850" cy="42783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468313" y="5400675"/>
            <a:ext cx="2473325" cy="4762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Administrator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49263" y="4292600"/>
            <a:ext cx="2262187" cy="4762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Programmer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1744662" cy="4762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38396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nimBg="1" autoUpdateAnimBg="0"/>
      <p:bldP spid="199686" grpId="0" animBg="1" autoUpdateAnimBg="0"/>
      <p:bldP spid="19968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视图</a:t>
            </a:r>
            <a:endParaRPr lang="en-US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78" y="1258888"/>
            <a:ext cx="8059043" cy="4937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r>
              <a:rPr lang="en-US" altLang="zh-CN" sz="2800" dirty="0"/>
              <a:t>In some cases, it is not desirable for all users to see the entire logical model (that is, all the actual relations stored in the database.)</a:t>
            </a:r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r>
              <a:rPr lang="en-US" altLang="zh-CN" sz="2800" b="1" dirty="0"/>
              <a:t>A </a:t>
            </a:r>
            <a:r>
              <a:rPr lang="en-US" altLang="zh-CN" sz="2800" b="1" dirty="0">
                <a:solidFill>
                  <a:srgbClr val="000099"/>
                </a:solidFill>
              </a:rPr>
              <a:t>view</a:t>
            </a:r>
            <a:r>
              <a:rPr lang="en-US" altLang="zh-CN" sz="2800" b="1" dirty="0"/>
              <a:t> provides a mechanism to hide certain data from the view of certain users. </a:t>
            </a:r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r>
              <a:rPr lang="en-US" altLang="zh-CN" sz="2800" dirty="0"/>
              <a:t>Any relation that is </a:t>
            </a:r>
            <a:r>
              <a:rPr lang="en-US" altLang="zh-CN" sz="2800" b="1" dirty="0"/>
              <a:t>not</a:t>
            </a:r>
            <a:r>
              <a:rPr lang="en-US" altLang="zh-CN" sz="2800" dirty="0"/>
              <a:t> of the logical model but is made visible to a user as a “virtual relation” is called a </a:t>
            </a:r>
            <a:r>
              <a:rPr lang="en-US" altLang="zh-CN" sz="2800" b="1" dirty="0">
                <a:solidFill>
                  <a:srgbClr val="000099"/>
                </a:solidFill>
              </a:rPr>
              <a:t>view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39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理解视图</a:t>
            </a:r>
            <a:endParaRPr lang="en-US" dirty="0">
              <a:ea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78" y="1258888"/>
            <a:ext cx="8059043" cy="4937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r>
              <a:rPr lang="zh-CN" altLang="en-US" dirty="0"/>
              <a:t>视图是一种虚表，它依赖数据库表而存在，这个数据库表也称为实表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r>
              <a:rPr lang="zh-CN" altLang="en-US" dirty="0"/>
              <a:t>视图是供程序员或最终用户使用数据库的一个窗口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  <a:tabLst>
                <a:tab pos="3205163" algn="ctr"/>
              </a:tabLst>
            </a:pPr>
            <a:r>
              <a:rPr lang="zh-CN" altLang="en-US" sz="2800" dirty="0"/>
              <a:t>视图提供了独立于实表的，数据逻辑独立性；它与数据的物理独立性相对应。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5124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视图定义</a:t>
            </a:r>
            <a:endParaRPr lang="en-US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7099"/>
            <a:ext cx="8507288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tabLst>
                <a:tab pos="3432175" algn="ctr"/>
              </a:tabLst>
            </a:pPr>
            <a:r>
              <a:rPr lang="en-US" altLang="zh-CN" sz="2800" dirty="0"/>
              <a:t>A view is defined using the </a:t>
            </a:r>
            <a:r>
              <a:rPr lang="en-US" altLang="zh-CN" sz="2800" b="1" dirty="0"/>
              <a:t>create view </a:t>
            </a:r>
            <a:r>
              <a:rPr lang="en-US" altLang="zh-CN" sz="2800" dirty="0"/>
              <a:t>statement which has the form</a:t>
            </a:r>
            <a:endParaRPr lang="en-US" altLang="zh-CN" sz="4000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zh-CN" sz="4000" dirty="0"/>
          </a:p>
          <a:p>
            <a:pPr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CN" sz="4000" dirty="0"/>
              <a:t>		</a:t>
            </a:r>
            <a:r>
              <a:rPr lang="en-US" altLang="zh-CN" sz="2800" b="1" dirty="0"/>
              <a:t>create view </a:t>
            </a:r>
            <a:r>
              <a:rPr lang="en-US" altLang="zh-CN" sz="2800" i="1" dirty="0"/>
              <a:t>v </a:t>
            </a:r>
            <a:r>
              <a:rPr lang="en-US" altLang="zh-CN" sz="2800" b="1" dirty="0"/>
              <a:t>as </a:t>
            </a:r>
            <a:r>
              <a:rPr lang="en-US" altLang="zh-CN" sz="2800" i="1" dirty="0"/>
              <a:t>&lt; </a:t>
            </a:r>
            <a:r>
              <a:rPr lang="en-US" altLang="zh-CN" sz="2800" dirty="0"/>
              <a:t>query expression &gt;</a:t>
            </a:r>
            <a:endParaRPr lang="en-US" altLang="zh-CN" sz="4000" dirty="0"/>
          </a:p>
          <a:p>
            <a:pPr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n-US" altLang="zh-CN" sz="4000" dirty="0"/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CN" sz="4000" dirty="0"/>
              <a:t>	</a:t>
            </a:r>
            <a:r>
              <a:rPr lang="en-US" altLang="zh-CN" sz="2800" dirty="0"/>
              <a:t>where &lt;query expression&gt; is any legal SQL expression.  The view name is represented by </a:t>
            </a:r>
            <a:r>
              <a:rPr lang="en-US" altLang="zh-CN" sz="2800" i="1" dirty="0"/>
              <a:t>v.</a:t>
            </a:r>
            <a:endParaRPr lang="en-US" altLang="zh-CN" sz="4000" dirty="0"/>
          </a:p>
          <a:p>
            <a:pPr>
              <a:tabLst>
                <a:tab pos="3432175" algn="ctr"/>
              </a:tabLst>
            </a:pPr>
            <a:endParaRPr lang="en-US" altLang="zh-CN" sz="2800" b="1" dirty="0"/>
          </a:p>
          <a:p>
            <a:pPr>
              <a:buFont typeface="Wingdings" panose="05000000000000000000" pitchFamily="2" charset="2"/>
              <a:buChar char="n"/>
              <a:tabLst>
                <a:tab pos="3432175" algn="ctr"/>
              </a:tabLst>
            </a:pPr>
            <a:r>
              <a:rPr lang="en-US" altLang="zh-CN" sz="2800" b="1" dirty="0"/>
              <a:t>Once a view is defined, the view name can be used to refer to the virtual relation that the view generates.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30342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Create &amp; Drop View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tabLst>
                <a:tab pos="1489075" algn="l"/>
              </a:tabLst>
            </a:pPr>
            <a:r>
              <a:rPr lang="en-US" altLang="zh-CN" b="1" dirty="0">
                <a:solidFill>
                  <a:srgbClr val="006600"/>
                </a:solidFill>
              </a:rPr>
              <a:t>create view</a:t>
            </a:r>
            <a:r>
              <a:rPr lang="en-US" altLang="zh-CN" b="1" dirty="0"/>
              <a:t> </a:t>
            </a:r>
            <a:r>
              <a:rPr lang="en-US" altLang="zh-CN" b="1" dirty="0" err="1"/>
              <a:t>Perryridge</a:t>
            </a:r>
            <a:r>
              <a:rPr lang="en-US" altLang="zh-CN" b="1" i="1" dirty="0"/>
              <a:t>-branch</a:t>
            </a:r>
            <a:r>
              <a:rPr lang="en-US" altLang="zh-CN" i="1" dirty="0">
                <a:solidFill>
                  <a:srgbClr val="006600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as</a:t>
            </a:r>
            <a:br>
              <a:rPr lang="en-US" altLang="zh-CN" b="1" dirty="0">
                <a:solidFill>
                  <a:srgbClr val="3333CC"/>
                </a:solidFill>
              </a:rPr>
            </a:br>
            <a:r>
              <a:rPr lang="en-US" altLang="zh-CN" b="1" dirty="0">
                <a:solidFill>
                  <a:srgbClr val="3333CC"/>
                </a:solidFill>
              </a:rPr>
              <a:t>   select </a:t>
            </a:r>
            <a:r>
              <a:rPr lang="en-US" altLang="zh-CN" i="1" dirty="0">
                <a:solidFill>
                  <a:srgbClr val="3333CC"/>
                </a:solidFill>
              </a:rPr>
              <a:t>branch-name, assets</a:t>
            </a:r>
            <a:br>
              <a:rPr lang="en-US" altLang="zh-CN" i="1" dirty="0">
                <a:solidFill>
                  <a:srgbClr val="3333CC"/>
                </a:solidFill>
              </a:rPr>
            </a:br>
            <a:r>
              <a:rPr lang="en-US" altLang="zh-CN" i="1" dirty="0">
                <a:solidFill>
                  <a:srgbClr val="3333CC"/>
                </a:solidFill>
              </a:rPr>
              <a:t>   </a:t>
            </a:r>
            <a:r>
              <a:rPr lang="en-US" altLang="zh-CN" b="1" dirty="0">
                <a:solidFill>
                  <a:srgbClr val="3333CC"/>
                </a:solidFill>
              </a:rPr>
              <a:t>from </a:t>
            </a:r>
            <a:r>
              <a:rPr lang="en-US" altLang="zh-CN" i="1" dirty="0">
                <a:solidFill>
                  <a:srgbClr val="3333CC"/>
                </a:solidFill>
              </a:rPr>
              <a:t>branch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489075" algn="l"/>
              </a:tabLst>
            </a:pPr>
            <a:r>
              <a:rPr lang="en-US" altLang="zh-CN" i="1" dirty="0">
                <a:solidFill>
                  <a:srgbClr val="3333CC"/>
                </a:solidFill>
              </a:rPr>
              <a:t>      </a:t>
            </a:r>
            <a:r>
              <a:rPr lang="en-US" altLang="zh-CN" b="1" dirty="0">
                <a:solidFill>
                  <a:srgbClr val="3333CC"/>
                </a:solidFill>
              </a:rPr>
              <a:t>where </a:t>
            </a:r>
            <a:r>
              <a:rPr lang="en-US" altLang="zh-CN" i="1" dirty="0">
                <a:solidFill>
                  <a:srgbClr val="3333CC"/>
                </a:solidFill>
              </a:rPr>
              <a:t>branch-city = ‘</a:t>
            </a:r>
            <a:r>
              <a:rPr lang="en-US" altLang="zh-CN" i="1" dirty="0" err="1">
                <a:solidFill>
                  <a:srgbClr val="3333CC"/>
                </a:solidFill>
              </a:rPr>
              <a:t>Perryridge</a:t>
            </a:r>
            <a:r>
              <a:rPr lang="en-US" altLang="zh-CN" i="1" dirty="0">
                <a:solidFill>
                  <a:srgbClr val="3333CC"/>
                </a:solidFill>
              </a:rPr>
              <a:t>’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489075" algn="l"/>
              </a:tabLst>
            </a:pPr>
            <a:endParaRPr lang="en-US" altLang="zh-CN" i="1" dirty="0">
              <a:solidFill>
                <a:srgbClr val="3333CC"/>
              </a:solidFill>
            </a:endParaRPr>
          </a:p>
          <a:p>
            <a:pPr eaLnBrk="1" hangingPunct="1">
              <a:tabLst>
                <a:tab pos="2232025" algn="l"/>
              </a:tabLst>
            </a:pPr>
            <a:r>
              <a:rPr lang="en-US" altLang="zh-CN" dirty="0"/>
              <a:t>The </a:t>
            </a:r>
            <a:r>
              <a:rPr lang="en-US" altLang="zh-CN" b="1" dirty="0"/>
              <a:t>drop view </a:t>
            </a:r>
            <a:r>
              <a:rPr lang="en-US" altLang="zh-CN" dirty="0"/>
              <a:t>command deletes the view definition from the database</a:t>
            </a:r>
            <a:endParaRPr lang="en-US" altLang="zh-CN" b="1" dirty="0"/>
          </a:p>
          <a:p>
            <a:pPr lvl="1" eaLnBrk="1" hangingPunct="1">
              <a:tabLst>
                <a:tab pos="2232025" algn="l"/>
              </a:tabLst>
            </a:pPr>
            <a:r>
              <a:rPr lang="en-US" altLang="zh-CN" dirty="0"/>
              <a:t>Drop view </a:t>
            </a:r>
            <a:r>
              <a:rPr lang="en-US" altLang="zh-CN" dirty="0" err="1"/>
              <a:t>Perryridge</a:t>
            </a:r>
            <a:r>
              <a:rPr lang="en-US" altLang="zh-CN" dirty="0"/>
              <a:t>-branch</a:t>
            </a:r>
          </a:p>
          <a:p>
            <a:pPr lvl="1" eaLnBrk="1" hangingPunct="1">
              <a:tabLst>
                <a:tab pos="2232025" algn="l"/>
              </a:tabLst>
            </a:pPr>
            <a:r>
              <a:rPr lang="en-US" altLang="zh-CN" dirty="0"/>
              <a:t>Drop view </a:t>
            </a:r>
            <a:r>
              <a:rPr lang="en-US" altLang="zh-CN" dirty="0" err="1"/>
              <a:t>Perryridge</a:t>
            </a:r>
            <a:r>
              <a:rPr lang="en-US" altLang="zh-CN" dirty="0"/>
              <a:t>-branch </a:t>
            </a:r>
            <a:r>
              <a:rPr lang="en-US" altLang="zh-CN" b="1" dirty="0"/>
              <a:t>CASCADE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489075" algn="l"/>
              </a:tabLst>
            </a:pPr>
            <a:endParaRPr lang="en-US" altLang="zh-CN" dirty="0"/>
          </a:p>
          <a:p>
            <a:pPr eaLnBrk="1" hangingPunct="1">
              <a:tabLst>
                <a:tab pos="1489075" algn="l"/>
              </a:tabLst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defRPr kumimoji="1" sz="2800" i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7C8AD0-67A9-469A-BDBA-F489A07AFBBE}" type="slidenum">
              <a:rPr kumimoji="0" lang="en-US" altLang="zh-CN" sz="1400" i="0">
                <a:latin typeface="Times New Roman" panose="02020603050405020304" pitchFamily="18" charset="0"/>
              </a:rPr>
              <a:pPr eaLnBrk="1" hangingPunct="1"/>
              <a:t>24</a:t>
            </a:fld>
            <a:endParaRPr kumimoji="0" lang="en-US" altLang="zh-CN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9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视图举例</a:t>
            </a:r>
            <a:endParaRPr lang="en-US" dirty="0">
              <a:ea typeface="+mj-ea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892480" cy="5565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tabLst>
                <a:tab pos="1370013" algn="l"/>
              </a:tabLst>
            </a:pPr>
            <a:r>
              <a:rPr lang="en-US" altLang="zh-CN" sz="2400" dirty="0"/>
              <a:t>A view of instructors without their salary</a:t>
            </a:r>
            <a:br>
              <a:rPr lang="en-US" altLang="zh-CN" sz="2400" dirty="0"/>
            </a:br>
            <a:r>
              <a:rPr lang="en-US" altLang="zh-CN" sz="2800" dirty="0"/>
              <a:t> </a:t>
            </a:r>
            <a:r>
              <a:rPr kumimoji="0" lang="en-US" altLang="zh-CN" sz="2400" b="1" dirty="0"/>
              <a:t>create view </a:t>
            </a:r>
            <a:r>
              <a:rPr kumimoji="0" lang="en-US" altLang="zh-CN" sz="2400" i="1" dirty="0"/>
              <a:t>faculty </a:t>
            </a:r>
            <a:r>
              <a:rPr kumimoji="0" lang="en-US" altLang="zh-CN" sz="2400" b="1" dirty="0"/>
              <a:t>as</a:t>
            </a:r>
            <a:r>
              <a:rPr lang="en-US" altLang="zh-CN" sz="2400" b="1" dirty="0"/>
              <a:t> 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kumimoji="0" lang="en-US" altLang="zh-CN" sz="2400" b="1" dirty="0"/>
              <a:t>select </a:t>
            </a:r>
            <a:r>
              <a:rPr kumimoji="0" lang="en-US" altLang="zh-CN" sz="2400" i="1" dirty="0"/>
              <a:t>ID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/>
              <a:t>name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dept_name</a:t>
            </a:r>
            <a:br>
              <a:rPr kumimoji="0" lang="en-US" altLang="zh-CN" sz="2400" i="1" dirty="0"/>
            </a:br>
            <a:r>
              <a:rPr kumimoji="0" lang="en-US" altLang="zh-CN" sz="2400" i="1" dirty="0"/>
              <a:t>    </a:t>
            </a:r>
            <a:r>
              <a:rPr kumimoji="0" lang="en-US" altLang="zh-CN" sz="2400" b="1" dirty="0"/>
              <a:t>from </a:t>
            </a:r>
            <a:r>
              <a:rPr kumimoji="0" lang="en-US" altLang="zh-CN" sz="2400" i="1" dirty="0"/>
              <a:t>instructor</a:t>
            </a:r>
            <a:endParaRPr kumimoji="0" lang="en-US" altLang="zh-CN" sz="2400" dirty="0"/>
          </a:p>
          <a:p>
            <a:pPr lvl="1">
              <a:buFont typeface="Wingdings" panose="05000000000000000000" pitchFamily="2" charset="2"/>
              <a:buChar char="Ø"/>
              <a:tabLst>
                <a:tab pos="1370013" algn="l"/>
              </a:tabLst>
            </a:pPr>
            <a:r>
              <a:rPr lang="en-US" altLang="zh-CN" sz="2000" dirty="0"/>
              <a:t>Find all instructors in the Biology department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000" b="1" dirty="0"/>
              <a:t> select name from faculty where </a:t>
            </a:r>
            <a:r>
              <a:rPr lang="en-US" altLang="zh-CN" sz="2000" b="1" dirty="0" err="1"/>
              <a:t>dept_name</a:t>
            </a:r>
            <a:r>
              <a:rPr lang="en-US" altLang="zh-CN" sz="2000" b="1" dirty="0"/>
              <a:t> = 'Biology’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370013" algn="l"/>
              </a:tabLst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  <a:tabLst>
                <a:tab pos="1370013" algn="l"/>
              </a:tabLst>
            </a:pPr>
            <a:r>
              <a:rPr lang="en-US" altLang="zh-CN" sz="2400" dirty="0"/>
              <a:t>Create a view of department salary totals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b="1" dirty="0"/>
              <a:t>create view </a:t>
            </a:r>
            <a:r>
              <a:rPr lang="en-US" altLang="zh-CN" sz="2400" i="1" dirty="0" err="1"/>
              <a:t>departments_total_salary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, 							</a:t>
            </a:r>
            <a:r>
              <a:rPr lang="en-US" altLang="zh-CN" sz="2400" i="1" dirty="0" err="1"/>
              <a:t>total_salary</a:t>
            </a:r>
            <a:r>
              <a:rPr lang="en-US" altLang="zh-CN" sz="2400" dirty="0"/>
              <a:t>) </a:t>
            </a:r>
            <a:r>
              <a:rPr lang="en-US" altLang="zh-CN" sz="2400" b="1" dirty="0"/>
              <a:t>as</a:t>
            </a:r>
            <a:br>
              <a:rPr lang="en-US" altLang="zh-CN" sz="2400" b="1" dirty="0"/>
            </a:br>
            <a:r>
              <a:rPr lang="en-US" altLang="zh-CN" sz="2400" b="1" dirty="0"/>
              <a:t>       select 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, </a:t>
            </a:r>
            <a:r>
              <a:rPr lang="en-US" altLang="zh-CN" sz="2400" b="1" dirty="0"/>
              <a:t>sum </a:t>
            </a:r>
            <a:r>
              <a:rPr lang="en-US" altLang="zh-CN" sz="2400" dirty="0"/>
              <a:t>(</a:t>
            </a:r>
            <a:r>
              <a:rPr lang="en-US" altLang="zh-CN" sz="2400" i="1" dirty="0"/>
              <a:t>salary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instructor</a:t>
            </a:r>
            <a:br>
              <a:rPr lang="en-US" altLang="zh-CN" sz="2400" i="1" dirty="0"/>
            </a:br>
            <a:r>
              <a:rPr lang="en-US" altLang="zh-CN" sz="2400" i="1" dirty="0"/>
              <a:t>      </a:t>
            </a:r>
            <a:r>
              <a:rPr lang="en-US" altLang="zh-CN" sz="2400" b="1" dirty="0"/>
              <a:t>group by 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;</a:t>
            </a:r>
            <a:endParaRPr lang="en-US" altLang="zh-CN" sz="2800" dirty="0"/>
          </a:p>
          <a:p>
            <a:pPr>
              <a:tabLst>
                <a:tab pos="1370013" algn="l"/>
              </a:tabLst>
            </a:pPr>
            <a:endParaRPr lang="en-US" altLang="zh-CN" sz="2800" dirty="0"/>
          </a:p>
          <a:p>
            <a:pPr>
              <a:tabLst>
                <a:tab pos="1370013" algn="l"/>
              </a:tabLst>
            </a:pPr>
            <a:endParaRPr lang="en-US" altLang="zh-CN" sz="2400" dirty="0"/>
          </a:p>
          <a:p>
            <a:pPr>
              <a:tabLst>
                <a:tab pos="1370013" algn="l"/>
              </a:tabLs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6841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5888"/>
            <a:ext cx="8928992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视图调用视图</a:t>
            </a:r>
            <a:endParaRPr lang="en-US" dirty="0">
              <a:ea typeface="+mj-ea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8888"/>
            <a:ext cx="8686800" cy="56169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b="1" dirty="0"/>
              <a:t>create view </a:t>
            </a:r>
            <a:r>
              <a:rPr lang="en-US" altLang="zh-CN" sz="2400" i="1" dirty="0">
                <a:solidFill>
                  <a:srgbClr val="000099"/>
                </a:solidFill>
              </a:rPr>
              <a:t>physics_fall_2009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as</a:t>
            </a:r>
            <a:br>
              <a:rPr lang="en-US" altLang="zh-CN" sz="2400" b="1" dirty="0"/>
            </a:br>
            <a:r>
              <a:rPr lang="en-US" altLang="zh-CN" sz="2400" b="1" dirty="0"/>
              <a:t>   select </a:t>
            </a:r>
            <a:r>
              <a:rPr lang="en-US" altLang="zh-CN" sz="2400" i="1" dirty="0" err="1"/>
              <a:t>course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course_id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sec_id</a:t>
            </a:r>
            <a:r>
              <a:rPr lang="en-US" altLang="zh-CN" sz="2400" dirty="0"/>
              <a:t>, </a:t>
            </a:r>
            <a:r>
              <a:rPr lang="en-US" altLang="zh-CN" sz="2400" i="1" dirty="0"/>
              <a:t>building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room_number</a:t>
            </a:r>
            <a:br>
              <a:rPr lang="en-US" altLang="zh-CN" sz="2400" i="1" dirty="0"/>
            </a:br>
            <a:r>
              <a:rPr lang="en-US" altLang="zh-CN" sz="2400" i="1" dirty="0"/>
              <a:t>  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course</a:t>
            </a:r>
            <a:r>
              <a:rPr lang="en-US" altLang="zh-CN" sz="2400" dirty="0"/>
              <a:t>, </a:t>
            </a:r>
            <a:r>
              <a:rPr lang="en-US" altLang="zh-CN" sz="2400" i="1" dirty="0"/>
              <a:t>section</a:t>
            </a:r>
            <a:br>
              <a:rPr lang="en-US" altLang="zh-CN" sz="2400" i="1" dirty="0"/>
            </a:br>
            <a:r>
              <a:rPr lang="en-US" altLang="zh-CN" sz="2400" i="1" dirty="0"/>
              <a:t>  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course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course_id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section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course_id</a:t>
            </a:r>
            <a:br>
              <a:rPr lang="en-US" altLang="zh-CN" sz="2400" i="1" dirty="0"/>
            </a:br>
            <a:r>
              <a:rPr lang="en-US" altLang="zh-CN" sz="2400" i="1" dirty="0"/>
              <a:t>              </a:t>
            </a:r>
            <a:r>
              <a:rPr lang="en-US" altLang="zh-CN" sz="2400" b="1" dirty="0"/>
              <a:t>and </a:t>
            </a:r>
            <a:r>
              <a:rPr lang="en-US" altLang="zh-CN" sz="2400" i="1" dirty="0" err="1"/>
              <a:t>course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dept_name</a:t>
            </a:r>
            <a:r>
              <a:rPr lang="en-US" altLang="zh-CN" sz="2400" i="1" dirty="0"/>
              <a:t> </a:t>
            </a:r>
            <a:r>
              <a:rPr lang="en-US" altLang="zh-CN" sz="2400" dirty="0"/>
              <a:t>= ’Physics’</a:t>
            </a:r>
            <a:br>
              <a:rPr lang="en-US" altLang="zh-CN" sz="2400" dirty="0"/>
            </a:br>
            <a:r>
              <a:rPr lang="en-US" altLang="zh-CN" sz="2400" dirty="0"/>
              <a:t>              </a:t>
            </a:r>
            <a:r>
              <a:rPr lang="en-US" altLang="zh-CN" sz="2400" b="1" dirty="0"/>
              <a:t>and </a:t>
            </a:r>
            <a:r>
              <a:rPr lang="en-US" altLang="zh-CN" sz="2400" i="1" dirty="0" err="1"/>
              <a:t>section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semester</a:t>
            </a:r>
            <a:r>
              <a:rPr lang="en-US" altLang="zh-CN" sz="2400" i="1" dirty="0"/>
              <a:t> </a:t>
            </a:r>
            <a:r>
              <a:rPr lang="en-US" altLang="zh-CN" sz="2400" dirty="0"/>
              <a:t>= ’Fall’</a:t>
            </a:r>
            <a:br>
              <a:rPr lang="en-US" altLang="zh-CN" sz="2400" dirty="0"/>
            </a:br>
            <a:r>
              <a:rPr lang="en-US" altLang="zh-CN" sz="2400" dirty="0"/>
              <a:t>              </a:t>
            </a:r>
            <a:r>
              <a:rPr lang="en-US" altLang="zh-CN" sz="2400" b="1" dirty="0"/>
              <a:t>and </a:t>
            </a:r>
            <a:r>
              <a:rPr lang="en-US" altLang="zh-CN" sz="2400" i="1" dirty="0" err="1"/>
              <a:t>section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year</a:t>
            </a:r>
            <a:r>
              <a:rPr lang="en-US" altLang="zh-CN" sz="2400" i="1" dirty="0"/>
              <a:t> </a:t>
            </a:r>
            <a:r>
              <a:rPr lang="en-US" altLang="zh-CN" sz="2400" dirty="0"/>
              <a:t>= ’2009’;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36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accent2"/>
                </a:solidFill>
              </a:rPr>
              <a:t>create view </a:t>
            </a:r>
            <a:r>
              <a:rPr lang="en-US" altLang="zh-CN" sz="2800" b="1" i="1" dirty="0">
                <a:solidFill>
                  <a:schemeClr val="accent2"/>
                </a:solidFill>
              </a:rPr>
              <a:t>physics_fall_2009_watson </a:t>
            </a:r>
            <a:r>
              <a:rPr lang="en-US" altLang="zh-CN" sz="2800" b="1" dirty="0">
                <a:solidFill>
                  <a:schemeClr val="accent2"/>
                </a:solidFill>
              </a:rPr>
              <a:t>as</a:t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r>
              <a:rPr lang="en-US" altLang="zh-CN" sz="2400" b="1" dirty="0"/>
              <a:t>    select </a:t>
            </a:r>
            <a:r>
              <a:rPr lang="en-US" altLang="zh-CN" sz="2400" i="1" dirty="0" err="1"/>
              <a:t>course_id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room_number</a:t>
            </a:r>
            <a:br>
              <a:rPr lang="en-US" altLang="zh-CN" sz="2400" i="1" dirty="0"/>
            </a:br>
            <a:r>
              <a:rPr lang="en-US" altLang="zh-CN" sz="2400" i="1" dirty="0"/>
              <a:t>    </a:t>
            </a:r>
            <a:r>
              <a:rPr lang="en-US" altLang="zh-CN" sz="2400" b="1" dirty="0"/>
              <a:t>from </a:t>
            </a:r>
            <a:r>
              <a:rPr lang="en-US" altLang="zh-CN" sz="2400" i="1" dirty="0">
                <a:solidFill>
                  <a:srgbClr val="000099"/>
                </a:solidFill>
              </a:rPr>
              <a:t>physics_fall_2009</a:t>
            </a:r>
            <a:br>
              <a:rPr lang="en-US" altLang="zh-CN" sz="2400" i="1" dirty="0"/>
            </a:br>
            <a:r>
              <a:rPr lang="en-US" altLang="zh-CN" sz="2400" i="1" dirty="0"/>
              <a:t>    </a:t>
            </a:r>
            <a:r>
              <a:rPr lang="en-US" altLang="zh-CN" sz="2400" b="1" dirty="0"/>
              <a:t>where </a:t>
            </a:r>
            <a:r>
              <a:rPr lang="en-US" altLang="zh-CN" sz="2400" i="1" dirty="0"/>
              <a:t>building</a:t>
            </a:r>
            <a:r>
              <a:rPr lang="en-US" altLang="zh-CN" sz="2400" dirty="0"/>
              <a:t>= ’Watson’;</a:t>
            </a:r>
            <a:endParaRPr lang="en-US" altLang="zh-CN" sz="3600" dirty="0"/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21792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From</a:t>
            </a:r>
            <a:r>
              <a:rPr lang="zh-CN" altLang="en-US" dirty="0">
                <a:ea typeface="+mj-ea"/>
              </a:rPr>
              <a:t>子句中视图展开</a:t>
            </a:r>
            <a:endParaRPr lang="en-US" dirty="0">
              <a:ea typeface="+mj-ea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1700808"/>
            <a:ext cx="841709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5800B0"/>
                </a:solidFill>
                <a:latin typeface="+mn-lt"/>
                <a:ea typeface="+mn-ea"/>
              </a:rPr>
              <a:t>create view physics_fall_2009_watson 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5800B0"/>
                </a:solidFill>
                <a:latin typeface="+mn-lt"/>
                <a:ea typeface="+mn-ea"/>
              </a:rPr>
              <a:t>select </a:t>
            </a:r>
            <a:r>
              <a:rPr lang="en-US" altLang="zh-CN" sz="2400" b="1" dirty="0" err="1">
                <a:solidFill>
                  <a:srgbClr val="5800B0"/>
                </a:solidFill>
                <a:latin typeface="+mn-lt"/>
                <a:ea typeface="+mn-ea"/>
              </a:rPr>
              <a:t>course_id</a:t>
            </a:r>
            <a:r>
              <a:rPr lang="en-US" altLang="zh-CN" sz="2400" b="1" dirty="0">
                <a:solidFill>
                  <a:srgbClr val="5800B0"/>
                </a:solidFill>
                <a:latin typeface="+mn-lt"/>
                <a:ea typeface="+mn-ea"/>
              </a:rPr>
              <a:t>, </a:t>
            </a:r>
            <a:r>
              <a:rPr lang="en-US" altLang="zh-CN" sz="2400" b="1" dirty="0" err="1">
                <a:solidFill>
                  <a:srgbClr val="5800B0"/>
                </a:solidFill>
                <a:latin typeface="+mn-lt"/>
                <a:ea typeface="+mn-ea"/>
              </a:rPr>
              <a:t>room_number</a:t>
            </a:r>
            <a:endParaRPr lang="en-US" altLang="zh-CN" sz="2400" b="1" dirty="0">
              <a:solidFill>
                <a:srgbClr val="5800B0"/>
              </a:solidFill>
              <a:latin typeface="+mn-lt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5800B0"/>
              </a:solidFill>
              <a:latin typeface="+mn-lt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from</a:t>
            </a:r>
            <a:r>
              <a:rPr lang="en-US" altLang="zh-CN" sz="2400" b="1" dirty="0">
                <a:solidFill>
                  <a:srgbClr val="5800B0"/>
                </a:solidFill>
                <a:latin typeface="+mn-lt"/>
                <a:ea typeface="+mn-ea"/>
              </a:rPr>
              <a:t> </a:t>
            </a: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(select </a:t>
            </a:r>
            <a:r>
              <a:rPr lang="en-US" altLang="zh-CN" sz="2400" b="1" i="1" dirty="0" err="1">
                <a:solidFill>
                  <a:srgbClr val="5800B0"/>
                </a:solidFill>
                <a:latin typeface="+mn-lt"/>
                <a:ea typeface="+mn-ea"/>
              </a:rPr>
              <a:t>course.course_id</a:t>
            </a: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, building, </a:t>
            </a:r>
            <a:r>
              <a:rPr lang="en-US" altLang="zh-CN" sz="2400" b="1" i="1" dirty="0" err="1">
                <a:solidFill>
                  <a:srgbClr val="5800B0"/>
                </a:solidFill>
                <a:latin typeface="+mn-lt"/>
                <a:ea typeface="+mn-ea"/>
              </a:rPr>
              <a:t>room_number</a:t>
            </a:r>
            <a:endParaRPr lang="en-US" altLang="zh-CN" sz="2400" b="1" i="1" dirty="0">
              <a:solidFill>
                <a:srgbClr val="5800B0"/>
              </a:solidFill>
              <a:latin typeface="+mn-lt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         from course,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         where </a:t>
            </a:r>
            <a:r>
              <a:rPr lang="en-US" altLang="zh-CN" sz="2400" b="1" i="1" dirty="0" err="1">
                <a:solidFill>
                  <a:srgbClr val="5800B0"/>
                </a:solidFill>
                <a:latin typeface="+mn-lt"/>
                <a:ea typeface="+mn-ea"/>
              </a:rPr>
              <a:t>course.course_id</a:t>
            </a: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= </a:t>
            </a:r>
            <a:r>
              <a:rPr lang="en-US" altLang="zh-CN" sz="2400" b="1" i="1" dirty="0" err="1">
                <a:solidFill>
                  <a:srgbClr val="5800B0"/>
                </a:solidFill>
                <a:latin typeface="+mn-lt"/>
                <a:ea typeface="+mn-ea"/>
              </a:rPr>
              <a:t>section.course_id</a:t>
            </a:r>
            <a:endParaRPr lang="en-US" altLang="zh-CN" sz="2400" b="1" i="1" dirty="0">
              <a:solidFill>
                <a:srgbClr val="5800B0"/>
              </a:solidFill>
              <a:latin typeface="+mn-lt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              and </a:t>
            </a:r>
            <a:r>
              <a:rPr lang="en-US" altLang="zh-CN" sz="2400" b="1" i="1" dirty="0" err="1">
                <a:solidFill>
                  <a:srgbClr val="5800B0"/>
                </a:solidFill>
                <a:latin typeface="+mn-lt"/>
                <a:ea typeface="+mn-ea"/>
              </a:rPr>
              <a:t>course.dept_name</a:t>
            </a: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= ’Physics’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              and </a:t>
            </a:r>
            <a:r>
              <a:rPr lang="en-US" altLang="zh-CN" sz="2400" b="1" i="1" dirty="0" err="1">
                <a:solidFill>
                  <a:srgbClr val="5800B0"/>
                </a:solidFill>
                <a:latin typeface="+mn-lt"/>
                <a:ea typeface="+mn-ea"/>
              </a:rPr>
              <a:t>section.semester</a:t>
            </a: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= ’Fall’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              and </a:t>
            </a:r>
            <a:r>
              <a:rPr lang="en-US" altLang="zh-CN" sz="2400" b="1" i="1" dirty="0" err="1">
                <a:solidFill>
                  <a:srgbClr val="5800B0"/>
                </a:solidFill>
                <a:latin typeface="+mn-lt"/>
                <a:ea typeface="+mn-ea"/>
              </a:rPr>
              <a:t>section.year</a:t>
            </a:r>
            <a:r>
              <a:rPr lang="en-US" altLang="zh-CN" sz="2400" b="1" i="1" dirty="0">
                <a:solidFill>
                  <a:srgbClr val="5800B0"/>
                </a:solidFill>
                <a:latin typeface="+mn-lt"/>
                <a:ea typeface="+mn-ea"/>
              </a:rPr>
              <a:t> = ’2009’)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 dirty="0">
              <a:solidFill>
                <a:srgbClr val="5800B0"/>
              </a:solidFill>
              <a:latin typeface="+mn-lt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5800B0"/>
                </a:solidFill>
                <a:latin typeface="+mn-lt"/>
                <a:ea typeface="+mn-ea"/>
              </a:rPr>
              <a:t>where building= ’Watson’;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5800B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31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视图</a:t>
            </a:r>
            <a:r>
              <a:rPr lang="zh-CN" altLang="en-US" dirty="0"/>
              <a:t>层次</a:t>
            </a:r>
            <a:r>
              <a:rPr lang="zh-CN" altLang="en-US" dirty="0">
                <a:ea typeface="+mj-ea"/>
              </a:rPr>
              <a:t>展开算法</a:t>
            </a:r>
            <a:endParaRPr lang="en-US" dirty="0">
              <a:ea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54085"/>
            <a:ext cx="8856984" cy="4903787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zh-CN" sz="2800" dirty="0"/>
              <a:t>View expansion of an expression repeats the following replacement step:</a:t>
            </a:r>
            <a:endParaRPr lang="en-US" altLang="zh-CN" sz="4000" dirty="0"/>
          </a:p>
          <a:p>
            <a:pPr>
              <a:buFont typeface="Monotype Sorts" pitchFamily="2" charset="2"/>
              <a:buNone/>
              <a:tabLst>
                <a:tab pos="681038" algn="l"/>
              </a:tabLst>
            </a:pPr>
            <a:r>
              <a:rPr lang="en-US" altLang="zh-CN" sz="4000" dirty="0"/>
              <a:t>		</a:t>
            </a:r>
            <a:r>
              <a:rPr lang="en-US" altLang="zh-CN" sz="2800" b="1" dirty="0"/>
              <a:t>repeat</a:t>
            </a:r>
            <a:br>
              <a:rPr lang="en-US" altLang="zh-CN" sz="2800" b="1" dirty="0"/>
            </a:br>
            <a:r>
              <a:rPr lang="en-US" altLang="zh-CN" sz="2800" b="1" dirty="0"/>
              <a:t>		</a:t>
            </a:r>
            <a:r>
              <a:rPr lang="en-US" altLang="zh-CN" sz="2800" dirty="0"/>
              <a:t>Find any view relation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br>
              <a:rPr lang="en-US" altLang="zh-CN" sz="2800" dirty="0"/>
            </a:br>
            <a:r>
              <a:rPr lang="en-US" altLang="zh-CN" sz="2800" dirty="0"/>
              <a:t>		Replace the view relation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by the expression defining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b="1" dirty="0"/>
              <a:t>until</a:t>
            </a:r>
            <a:r>
              <a:rPr lang="en-US" altLang="zh-CN" sz="2800" dirty="0"/>
              <a:t> no more view relations are present in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endParaRPr lang="en-US" altLang="zh-CN" sz="2400" dirty="0"/>
          </a:p>
          <a:p>
            <a:pPr>
              <a:tabLst>
                <a:tab pos="681038" algn="l"/>
              </a:tabLst>
            </a:pPr>
            <a:r>
              <a:rPr lang="en-US" altLang="zh-CN" sz="2800" b="1" dirty="0"/>
              <a:t>As long as the view definitions are not recursive, this loop will terminate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179095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视图更新</a:t>
            </a:r>
            <a:endParaRPr lang="en-US" dirty="0">
              <a:ea typeface="+mj-e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2251"/>
            <a:ext cx="8784975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CN" sz="2800" dirty="0"/>
              <a:t>Add a new tuple to </a:t>
            </a:r>
            <a:r>
              <a:rPr lang="en-US" altLang="zh-CN" sz="2800" i="1" dirty="0"/>
              <a:t>faculty </a:t>
            </a:r>
            <a:r>
              <a:rPr lang="en-US" altLang="zh-CN" sz="2800" dirty="0"/>
              <a:t>view which we defined earlier</a:t>
            </a:r>
            <a:endParaRPr lang="en-US" altLang="zh-CN" sz="2800" b="1" dirty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800" dirty="0"/>
              <a:t>		</a:t>
            </a:r>
            <a:r>
              <a:rPr lang="en-US" altLang="zh-CN" sz="2800" b="1" dirty="0"/>
              <a:t>insert into faculty values ('30765', 'Green', 'Music');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endParaRPr lang="en-US" altLang="zh-CN" sz="2800" b="1" dirty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800" dirty="0"/>
              <a:t>	This insertion must be represented by the insertion of the tuple</a:t>
            </a:r>
            <a:endParaRPr lang="en-US" altLang="zh-CN" sz="2800" b="1" dirty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800" dirty="0"/>
              <a:t>			('30765', 'Green', 'Music', null)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800" dirty="0"/>
              <a:t>	into the </a:t>
            </a:r>
            <a:r>
              <a:rPr lang="en-US" altLang="zh-CN" sz="2800" i="1" dirty="0"/>
              <a:t>instructor</a:t>
            </a:r>
            <a:r>
              <a:rPr lang="en-US" altLang="zh-CN" sz="2800" dirty="0"/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250786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450"/>
            <a:ext cx="8763000" cy="793750"/>
          </a:xfrm>
        </p:spPr>
        <p:txBody>
          <a:bodyPr/>
          <a:lstStyle/>
          <a:p>
            <a:pPr eaLnBrk="1" hangingPunct="1"/>
            <a:r>
              <a:rPr lang="en-US" altLang="zh-CN" dirty="0"/>
              <a:t>From </a:t>
            </a:r>
            <a:r>
              <a:rPr lang="zh-CN" altLang="en-US" dirty="0"/>
              <a:t>子句中的连接操作</a:t>
            </a:r>
            <a:endParaRPr lang="en-US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6388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本节讨论</a:t>
            </a:r>
            <a:r>
              <a:rPr lang="en-US" altLang="zh-CN" sz="2800" b="1" dirty="0">
                <a:solidFill>
                  <a:srgbClr val="FF0000"/>
                </a:solidFill>
              </a:rPr>
              <a:t>SQL</a:t>
            </a:r>
            <a:r>
              <a:rPr lang="zh-CN" altLang="en-US" sz="2800" b="1" dirty="0">
                <a:solidFill>
                  <a:srgbClr val="FF0000"/>
                </a:solidFill>
              </a:rPr>
              <a:t>语言中笛卡尔积之外的附加链接操作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/>
              <a:t>From r, s </a:t>
            </a:r>
            <a:r>
              <a:rPr lang="zh-CN" altLang="en-US" sz="2400" b="1" dirty="0"/>
              <a:t>等价于 </a:t>
            </a:r>
            <a:r>
              <a:rPr lang="en-US" altLang="zh-CN" sz="2400" b="1" dirty="0"/>
              <a:t>From r </a:t>
            </a:r>
            <a:r>
              <a:rPr lang="en-US" altLang="zh-CN" sz="2400" b="1" dirty="0">
                <a:solidFill>
                  <a:srgbClr val="FF0000"/>
                </a:solidFill>
              </a:rPr>
              <a:t>cross join</a:t>
            </a:r>
            <a:r>
              <a:rPr lang="en-US" altLang="zh-CN" sz="2400" b="1" dirty="0"/>
              <a:t> s</a:t>
            </a:r>
          </a:p>
          <a:p>
            <a:pPr lvl="1"/>
            <a:endParaRPr lang="en-US" altLang="zh-CN" sz="2400" b="1" dirty="0"/>
          </a:p>
          <a:p>
            <a:r>
              <a:rPr lang="zh-CN" altLang="en-US" sz="3000" b="1" dirty="0"/>
              <a:t>主要考虑以下两个方面：</a:t>
            </a:r>
            <a:endParaRPr lang="en-US" altLang="zh-CN" sz="3000" b="1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b="1" i="1" dirty="0"/>
              <a:t>A join operation is a Cartesian product which requires that tuples in the two relations </a:t>
            </a:r>
            <a:r>
              <a:rPr lang="en-US" altLang="zh-CN" sz="2400" b="1" i="1" dirty="0">
                <a:solidFill>
                  <a:srgbClr val="FF0000"/>
                </a:solidFill>
              </a:rPr>
              <a:t>match under some condition</a:t>
            </a:r>
            <a:r>
              <a:rPr lang="en-US" altLang="zh-CN" sz="2400" b="1" i="1" dirty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400" b="1" i="1" dirty="0"/>
              <a:t>It also specifies </a:t>
            </a:r>
            <a:r>
              <a:rPr lang="en-US" altLang="zh-CN" sz="2400" b="1" i="1" dirty="0">
                <a:solidFill>
                  <a:srgbClr val="FF0000"/>
                </a:solidFill>
              </a:rPr>
              <a:t>the attributes that are present </a:t>
            </a:r>
            <a:r>
              <a:rPr lang="en-US" altLang="zh-CN" sz="2400" b="1" i="1" dirty="0"/>
              <a:t>in the result of the join </a:t>
            </a:r>
          </a:p>
          <a:p>
            <a:pPr lvl="2" eaLnBrk="1" hangingPunct="1"/>
            <a:endParaRPr lang="en-US" altLang="zh-CN" sz="2000" dirty="0"/>
          </a:p>
          <a:p>
            <a:pPr eaLnBrk="1" hangingPunct="1"/>
            <a:r>
              <a:rPr lang="en-US" altLang="zh-CN" sz="2800" dirty="0"/>
              <a:t>These </a:t>
            </a:r>
            <a:r>
              <a:rPr lang="en-US" altLang="zh-CN" sz="2800" b="1" dirty="0"/>
              <a:t>additional operations </a:t>
            </a:r>
            <a:r>
              <a:rPr lang="en-US" altLang="zh-CN" sz="2800" dirty="0"/>
              <a:t>are typically used as </a:t>
            </a:r>
            <a:r>
              <a:rPr lang="en-US" altLang="zh-CN" sz="2800" b="1" dirty="0"/>
              <a:t>subquery expressions(</a:t>
            </a:r>
            <a:r>
              <a:rPr lang="zh-CN" altLang="en-US" sz="2800" b="1" dirty="0"/>
              <a:t>子查询</a:t>
            </a:r>
            <a:r>
              <a:rPr lang="en-US" altLang="zh-CN" sz="2800" b="1" dirty="0"/>
              <a:t>) in the </a:t>
            </a:r>
            <a:r>
              <a:rPr lang="en-US" altLang="zh-CN" sz="2800" b="1" dirty="0">
                <a:solidFill>
                  <a:srgbClr val="FF0000"/>
                </a:solidFill>
              </a:rPr>
              <a:t>from</a:t>
            </a:r>
            <a:r>
              <a:rPr lang="en-US" altLang="zh-CN" sz="2800" b="1" dirty="0"/>
              <a:t> clause</a:t>
            </a: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49F4A20-AADB-43BF-8343-F3FF4EF0A409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7362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视图二义性操作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82836"/>
            <a:ext cx="8496944" cy="5270500"/>
          </a:xfrm>
        </p:spPr>
        <p:txBody>
          <a:bodyPr/>
          <a:lstStyle/>
          <a:p>
            <a:r>
              <a:rPr lang="en-US" altLang="zh-CN" sz="3600" dirty="0"/>
              <a:t> </a:t>
            </a:r>
            <a:r>
              <a:rPr lang="en-US" altLang="zh-CN" sz="2400" b="1" dirty="0"/>
              <a:t>create view </a:t>
            </a:r>
            <a:r>
              <a:rPr lang="en-US" altLang="zh-CN" sz="2400" i="1" dirty="0" err="1"/>
              <a:t>instructor_info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as</a:t>
            </a:r>
            <a:br>
              <a:rPr lang="en-US" altLang="zh-CN" sz="2400" b="1" dirty="0"/>
            </a:br>
            <a:r>
              <a:rPr lang="en-US" altLang="zh-CN" sz="2400" b="1" dirty="0"/>
              <a:t>      select </a:t>
            </a:r>
            <a:r>
              <a:rPr lang="en-US" altLang="zh-CN" sz="2400" i="1" dirty="0"/>
              <a:t>ID</a:t>
            </a:r>
            <a:r>
              <a:rPr lang="en-US" altLang="zh-CN" sz="2400" dirty="0"/>
              <a:t>, </a:t>
            </a:r>
            <a:r>
              <a:rPr lang="en-US" altLang="zh-CN" sz="2400" i="1" dirty="0"/>
              <a:t>name</a:t>
            </a:r>
            <a:r>
              <a:rPr lang="en-US" altLang="zh-CN" sz="2400" dirty="0"/>
              <a:t>, </a:t>
            </a:r>
            <a:r>
              <a:rPr lang="en-US" altLang="zh-CN" sz="2400" i="1" dirty="0"/>
              <a:t>building</a:t>
            </a:r>
            <a:br>
              <a:rPr lang="en-US" altLang="zh-CN" sz="2400" i="1" dirty="0"/>
            </a:br>
            <a:r>
              <a:rPr lang="en-US" altLang="zh-CN" sz="2400" i="1" dirty="0"/>
              <a:t>      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instructor</a:t>
            </a:r>
            <a:r>
              <a:rPr lang="en-US" altLang="zh-CN" sz="2400" dirty="0"/>
              <a:t>, </a:t>
            </a:r>
            <a:r>
              <a:rPr lang="en-US" altLang="zh-CN" sz="2400" i="1" dirty="0"/>
              <a:t>department</a:t>
            </a:r>
            <a:br>
              <a:rPr lang="en-US" altLang="zh-CN" sz="2400" i="1" dirty="0"/>
            </a:br>
            <a:r>
              <a:rPr lang="en-US" altLang="zh-CN" sz="2400" i="1" dirty="0"/>
              <a:t>      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instructor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department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dept_name</a:t>
            </a:r>
            <a:r>
              <a:rPr lang="en-US" altLang="zh-CN" sz="2400" dirty="0"/>
              <a:t>;</a:t>
            </a:r>
          </a:p>
          <a:p>
            <a:endParaRPr lang="en-US" altLang="zh-CN" sz="36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b="1" dirty="0">
                <a:sym typeface="Symbol" panose="05050102010706020507" pitchFamily="18" charset="2"/>
              </a:rPr>
              <a:t>insert into </a:t>
            </a:r>
            <a:r>
              <a:rPr lang="en-US" altLang="zh-CN" sz="2400" b="1" dirty="0" err="1">
                <a:sym typeface="Symbol" panose="05050102010706020507" pitchFamily="18" charset="2"/>
              </a:rPr>
              <a:t>instructor_info</a:t>
            </a:r>
            <a:r>
              <a:rPr lang="en-US" altLang="zh-CN" sz="2400" b="1" dirty="0">
                <a:sym typeface="Symbol" panose="05050102010706020507" pitchFamily="18" charset="2"/>
              </a:rPr>
              <a:t> values ('69987', 'White', 'Taylor')</a:t>
            </a:r>
            <a:r>
              <a:rPr lang="en-US" altLang="zh-CN" sz="2400" dirty="0">
                <a:sym typeface="Symbol" panose="05050102010706020507" pitchFamily="18" charset="2"/>
              </a:rPr>
              <a:t>;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lvl="2"/>
            <a:r>
              <a:rPr lang="en-US" altLang="zh-CN" dirty="0"/>
              <a:t>which department, if multiple departments in Taylor?</a:t>
            </a:r>
            <a:endParaRPr lang="en-US" altLang="zh-CN" sz="2800" dirty="0"/>
          </a:p>
          <a:p>
            <a:pPr lvl="2"/>
            <a:r>
              <a:rPr lang="en-US" altLang="zh-CN" dirty="0"/>
              <a:t>what if no department is in Taylor?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20190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视图更新的条件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9144000" cy="52705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/>
              <a:t>Most DBMSs allow updates only on simple views</a:t>
            </a:r>
            <a:r>
              <a:rPr lang="en-US" altLang="zh-CN" sz="3600" b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The </a:t>
            </a:r>
            <a:r>
              <a:rPr lang="en-US" altLang="zh-CN" sz="2400" b="1" dirty="0"/>
              <a:t>from </a:t>
            </a:r>
            <a:r>
              <a:rPr lang="en-US" altLang="zh-CN" sz="2400" dirty="0"/>
              <a:t>clause has only one database relation.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The </a:t>
            </a:r>
            <a:r>
              <a:rPr lang="en-US" altLang="zh-CN" sz="2400" b="1" dirty="0"/>
              <a:t>select </a:t>
            </a:r>
            <a:r>
              <a:rPr lang="en-US" altLang="zh-CN" sz="2400" dirty="0"/>
              <a:t>clause contains only attribute names of the relation, and does not have any expressions, aggregates, or </a:t>
            </a:r>
            <a:r>
              <a:rPr lang="en-US" altLang="zh-CN" sz="2400" b="1" dirty="0"/>
              <a:t>distinct </a:t>
            </a:r>
            <a:r>
              <a:rPr lang="en-US" altLang="zh-CN" sz="2400" dirty="0"/>
              <a:t>specification.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Any attribute not listed in the </a:t>
            </a:r>
            <a:r>
              <a:rPr lang="en-US" altLang="zh-CN" sz="2400" b="1" dirty="0"/>
              <a:t>select </a:t>
            </a:r>
            <a:r>
              <a:rPr lang="en-US" altLang="zh-CN" sz="2400" dirty="0"/>
              <a:t>clause can be set to null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The query does not have a </a:t>
            </a:r>
            <a:r>
              <a:rPr lang="en-US" altLang="zh-CN" sz="2400" b="1" dirty="0"/>
              <a:t>group </a:t>
            </a:r>
            <a:r>
              <a:rPr lang="en-US" altLang="zh-CN" sz="2400" dirty="0"/>
              <a:t>by or </a:t>
            </a:r>
            <a:r>
              <a:rPr lang="en-US" altLang="zh-CN" sz="2400" b="1" dirty="0"/>
              <a:t>having </a:t>
            </a:r>
            <a:r>
              <a:rPr lang="en-US" altLang="zh-CN" sz="2400" dirty="0"/>
              <a:t>clause</a:t>
            </a:r>
            <a:r>
              <a:rPr lang="en-US" altLang="zh-CN" sz="3200" dirty="0"/>
              <a:t>.</a:t>
            </a:r>
          </a:p>
          <a:p>
            <a:pPr lvl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3136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a typeface="+mj-ea"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7" y="1412776"/>
            <a:ext cx="7413625" cy="4732338"/>
          </a:xfrm>
          <a:noFill/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zh-CN" dirty="0"/>
              <a:t>Join  Expressions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Views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Transactions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Integrity Constraints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SQL Data Types and Schemas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35527694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/>
              </a:rPr>
              <a:t>事务操作</a:t>
            </a:r>
            <a:endParaRPr lang="en-US" altLang="zh-CN" dirty="0">
              <a:effectLst/>
            </a:endParaRP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96752"/>
            <a:ext cx="7897812" cy="5276850"/>
          </a:xfrm>
        </p:spPr>
        <p:txBody>
          <a:bodyPr/>
          <a:lstStyle/>
          <a:p>
            <a:r>
              <a:rPr lang="en-US" altLang="zh-CN" sz="2400" dirty="0"/>
              <a:t>Atomic transaction</a:t>
            </a:r>
          </a:p>
          <a:p>
            <a:pPr lvl="1"/>
            <a:r>
              <a:rPr lang="en-US" altLang="zh-CN" sz="2000" dirty="0"/>
              <a:t>Unit of work</a:t>
            </a:r>
          </a:p>
          <a:p>
            <a:pPr lvl="1"/>
            <a:r>
              <a:rPr lang="en-US" altLang="zh-CN" sz="2000" dirty="0"/>
              <a:t>either fully executed or rolled back as if it never occurred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Isolation from concurrent transactions</a:t>
            </a:r>
          </a:p>
          <a:p>
            <a:r>
              <a:rPr lang="en-US" altLang="zh-CN" sz="2400" dirty="0"/>
              <a:t>Transactions begin implicitly</a:t>
            </a:r>
          </a:p>
          <a:p>
            <a:pPr lvl="1"/>
            <a:r>
              <a:rPr lang="en-US" altLang="zh-CN" sz="2000" dirty="0"/>
              <a:t>Ended by </a:t>
            </a:r>
            <a:r>
              <a:rPr lang="en-US" altLang="zh-CN" sz="2000" b="1" dirty="0"/>
              <a:t>commit</a:t>
            </a:r>
            <a:r>
              <a:rPr lang="en-US" altLang="zh-CN" sz="2000" dirty="0"/>
              <a:t> </a:t>
            </a:r>
            <a:r>
              <a:rPr lang="en-US" altLang="zh-CN" sz="2000" b="1" dirty="0"/>
              <a:t>work</a:t>
            </a:r>
            <a:r>
              <a:rPr lang="en-US" altLang="zh-CN" sz="2000" dirty="0"/>
              <a:t> or </a:t>
            </a:r>
            <a:r>
              <a:rPr lang="en-US" altLang="zh-CN" sz="2000" b="1" dirty="0"/>
              <a:t>rollback</a:t>
            </a:r>
            <a:r>
              <a:rPr lang="en-US" altLang="zh-CN" sz="2000" dirty="0"/>
              <a:t> </a:t>
            </a:r>
            <a:r>
              <a:rPr lang="en-US" altLang="zh-CN" sz="2000" b="1" dirty="0"/>
              <a:t>work</a:t>
            </a:r>
          </a:p>
          <a:p>
            <a:pPr lvl="1"/>
            <a:endParaRPr lang="en-US" altLang="zh-CN" sz="2000" b="1" dirty="0"/>
          </a:p>
          <a:p>
            <a:r>
              <a:rPr lang="en-US" altLang="zh-CN" sz="2400" dirty="0"/>
              <a:t>But default on most databases: each SQL statement commits automatically</a:t>
            </a:r>
          </a:p>
          <a:p>
            <a:pPr lvl="1"/>
            <a:r>
              <a:rPr lang="en-US" altLang="zh-CN" sz="2000" dirty="0"/>
              <a:t>Can turn off auto commit for a session (e.g. using API)</a:t>
            </a:r>
          </a:p>
          <a:p>
            <a:pPr lvl="1"/>
            <a:r>
              <a:rPr lang="en-US" altLang="zh-CN" sz="2000" dirty="0"/>
              <a:t>In SQL:1999, can use:  </a:t>
            </a:r>
            <a:r>
              <a:rPr lang="en-US" altLang="zh-CN" sz="2000" b="1" dirty="0"/>
              <a:t>begin</a:t>
            </a:r>
            <a:r>
              <a:rPr lang="en-US" altLang="zh-CN" sz="2000" dirty="0"/>
              <a:t> </a:t>
            </a:r>
            <a:r>
              <a:rPr lang="en-US" altLang="zh-CN" sz="2000" b="1" dirty="0"/>
              <a:t>atomic</a:t>
            </a:r>
            <a:r>
              <a:rPr lang="en-US" altLang="zh-CN" sz="2000" dirty="0"/>
              <a:t>  ….  </a:t>
            </a:r>
            <a:r>
              <a:rPr lang="en-US" altLang="zh-CN" sz="2000" b="1" dirty="0"/>
              <a:t>end</a:t>
            </a:r>
          </a:p>
          <a:p>
            <a:pPr lvl="2"/>
            <a:r>
              <a:rPr lang="en-US" altLang="zh-CN" sz="1800" dirty="0"/>
              <a:t>Not supported on most databases</a:t>
            </a:r>
          </a:p>
        </p:txBody>
      </p:sp>
    </p:spTree>
    <p:extLst>
      <p:ext uri="{BB962C8B-B14F-4D97-AF65-F5344CB8AC3E}">
        <p14:creationId xmlns:p14="http://schemas.microsoft.com/office/powerpoint/2010/main" val="357376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4FF81C7-DEB3-4931-A42A-BB0459107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9074150" cy="1143000"/>
          </a:xfrm>
        </p:spPr>
        <p:txBody>
          <a:bodyPr/>
          <a:lstStyle/>
          <a:p>
            <a:r>
              <a:rPr lang="en-US" altLang="zh-CN" dirty="0"/>
              <a:t>SQL-92</a:t>
            </a:r>
            <a:r>
              <a:rPr lang="zh-CN" altLang="en-US" dirty="0"/>
              <a:t>中事务的一致性级别</a:t>
            </a:r>
            <a:endParaRPr lang="en-US" altLang="zh-CN" dirty="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C6CF245-CFB3-4BAF-99E2-4C2338250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856662" cy="51244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Serializable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— default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Repeatable read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—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Read committed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—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only committed records can be read, but successive reads of record may return different (but committed) values.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Read uncommitted</a:t>
            </a:r>
            <a:r>
              <a:rPr lang="en-US" altLang="zh-CN" sz="2400" dirty="0">
                <a:ea typeface="ＭＳ Ｐゴシック" panose="020B0600070205080204" pitchFamily="34" charset="-128"/>
              </a:rPr>
              <a:t> —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even uncommitted records may be read. </a:t>
            </a:r>
            <a:endParaRPr lang="en-US" altLang="zh-CN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507FF9BD-4A48-4547-8B6E-BD7F3F59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093296"/>
            <a:ext cx="9144000" cy="103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800" b="1" dirty="0">
                <a:solidFill>
                  <a:srgbClr val="0066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Set transaction isolation level </a:t>
            </a:r>
            <a:r>
              <a:rPr lang="en-US" altLang="zh-CN" sz="2800" b="1" dirty="0">
                <a:solidFill>
                  <a:srgbClr val="00206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serializable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/>
              </a:rPr>
              <a:t>基于</a:t>
            </a:r>
            <a:r>
              <a:rPr lang="en-US" altLang="zh-CN" dirty="0">
                <a:effectLst/>
              </a:rPr>
              <a:t>HSQLDB</a:t>
            </a:r>
            <a:r>
              <a:rPr lang="zh-CN" altLang="en-US" dirty="0">
                <a:effectLst/>
              </a:rPr>
              <a:t>的实验</a:t>
            </a:r>
            <a:endParaRPr lang="en-US" altLang="zh-CN" dirty="0">
              <a:effectLst/>
            </a:endParaRP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124744"/>
            <a:ext cx="9036496" cy="2684562"/>
          </a:xfrm>
        </p:spPr>
        <p:txBody>
          <a:bodyPr/>
          <a:lstStyle/>
          <a:p>
            <a:r>
              <a:rPr lang="en-US" altLang="zh-CN" sz="2000" dirty="0"/>
              <a:t>transfer $500 from the account balance of </a:t>
            </a:r>
            <a:r>
              <a:rPr lang="en-US" altLang="zh-CN" sz="2000" i="1" dirty="0"/>
              <a:t>A </a:t>
            </a:r>
            <a:r>
              <a:rPr lang="en-US" altLang="zh-CN" sz="2000" dirty="0"/>
              <a:t>to the account balance of </a:t>
            </a:r>
            <a:r>
              <a:rPr lang="en-US" altLang="zh-CN" sz="2000" i="1" dirty="0"/>
              <a:t>B</a:t>
            </a:r>
            <a:r>
              <a:rPr lang="en-US" altLang="zh-CN" sz="2000" dirty="0"/>
              <a:t>.</a:t>
            </a:r>
            <a:endParaRPr lang="en-US" altLang="zh-CN" sz="1600" b="1" dirty="0"/>
          </a:p>
        </p:txBody>
      </p:sp>
      <p:sp>
        <p:nvSpPr>
          <p:cNvPr id="2" name="矩形 1"/>
          <p:cNvSpPr/>
          <p:nvPr/>
        </p:nvSpPr>
        <p:spPr>
          <a:xfrm>
            <a:off x="381490" y="1599178"/>
            <a:ext cx="8381020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Helvetica" panose="020B0604020202020204" pitchFamily="34" charset="0"/>
              </a:rPr>
              <a:t>create table account( </a:t>
            </a:r>
            <a:r>
              <a:rPr lang="en-US" altLang="zh-CN" sz="1400" b="1" dirty="0" err="1">
                <a:latin typeface="Helvetica" panose="020B0604020202020204" pitchFamily="34" charset="0"/>
              </a:rPr>
              <a:t>account_number</a:t>
            </a:r>
            <a:r>
              <a:rPr lang="en-US" altLang="zh-CN" sz="1400" b="1" dirty="0">
                <a:latin typeface="Helvetica" panose="020B0604020202020204" pitchFamily="34" charset="0"/>
              </a:rPr>
              <a:t> char(10) primary key,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Helvetica" panose="020B0604020202020204" pitchFamily="34" charset="0"/>
              </a:rPr>
              <a:t>		        </a:t>
            </a:r>
            <a:r>
              <a:rPr lang="en-US" altLang="zh-CN" sz="1400" b="1" dirty="0" err="1">
                <a:latin typeface="Helvetica" panose="020B0604020202020204" pitchFamily="34" charset="0"/>
              </a:rPr>
              <a:t>branch_name</a:t>
            </a:r>
            <a:r>
              <a:rPr lang="en-US" altLang="zh-CN" sz="1400" b="1" dirty="0">
                <a:latin typeface="Helvetica" panose="020B0604020202020204" pitchFamily="34" charset="0"/>
              </a:rPr>
              <a:t> varchar(20), balance numeric(12,2));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Helvetica" panose="020B0604020202020204" pitchFamily="34" charset="0"/>
              </a:rPr>
              <a:t>Insert into account values ('A', 'THU', 1000);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Helvetica" panose="020B0604020202020204" pitchFamily="34" charset="0"/>
              </a:rPr>
              <a:t>Insert into account values ('B', 'PKU', 1000);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3773" y="3677107"/>
            <a:ext cx="45304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Client 1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Update account set balance = balance - 500 </a:t>
            </a:r>
          </a:p>
          <a:p>
            <a:r>
              <a:rPr lang="en-US" altLang="zh-CN" sz="1600" b="1" dirty="0"/>
              <a:t>Where </a:t>
            </a:r>
            <a:r>
              <a:rPr lang="en-US" altLang="zh-CN" sz="1600" b="1" dirty="0" err="1"/>
              <a:t>account_number</a:t>
            </a:r>
            <a:r>
              <a:rPr lang="en-US" altLang="zh-CN" sz="1600" b="1" dirty="0"/>
              <a:t> = 'A';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Update account set balance = balance + 500 </a:t>
            </a:r>
          </a:p>
          <a:p>
            <a:r>
              <a:rPr lang="en-US" altLang="zh-CN" sz="1600" b="1" dirty="0"/>
              <a:t>Where </a:t>
            </a:r>
            <a:r>
              <a:rPr lang="en-US" altLang="zh-CN" sz="1600" b="1" dirty="0" err="1"/>
              <a:t>account_number</a:t>
            </a:r>
            <a:r>
              <a:rPr lang="en-US" altLang="zh-CN" sz="1600" b="1" dirty="0"/>
              <a:t> = 'B';</a:t>
            </a:r>
          </a:p>
          <a:p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019753" y="3573016"/>
            <a:ext cx="4293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Client 2</a:t>
            </a:r>
          </a:p>
          <a:p>
            <a:r>
              <a:rPr lang="en-US" altLang="zh-CN" sz="1600" b="1" dirty="0"/>
              <a:t>Select sum(balance) from account Where </a:t>
            </a:r>
            <a:r>
              <a:rPr lang="en-US" altLang="zh-CN" sz="1600" b="1" dirty="0" err="1"/>
              <a:t>account_number</a:t>
            </a:r>
            <a:r>
              <a:rPr lang="en-US" altLang="zh-CN" sz="1600" b="1" dirty="0"/>
              <a:t> in ('A', 'B');</a:t>
            </a:r>
          </a:p>
        </p:txBody>
      </p:sp>
      <p:sp>
        <p:nvSpPr>
          <p:cNvPr id="5" name="矩形 4"/>
          <p:cNvSpPr/>
          <p:nvPr/>
        </p:nvSpPr>
        <p:spPr>
          <a:xfrm>
            <a:off x="5019753" y="5132799"/>
            <a:ext cx="4124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Select sum(balance) from account Where </a:t>
            </a:r>
            <a:r>
              <a:rPr lang="en-US" altLang="zh-CN" sz="1600" b="1" dirty="0" err="1"/>
              <a:t>account_number</a:t>
            </a:r>
            <a:r>
              <a:rPr lang="en-US" altLang="zh-CN" sz="1600" b="1" dirty="0"/>
              <a:t> in ('A', 'B');</a:t>
            </a:r>
          </a:p>
        </p:txBody>
      </p:sp>
      <p:sp>
        <p:nvSpPr>
          <p:cNvPr id="6" name="矩形 5"/>
          <p:cNvSpPr/>
          <p:nvPr/>
        </p:nvSpPr>
        <p:spPr>
          <a:xfrm>
            <a:off x="1187624" y="4122946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Courier"/>
              </a:rPr>
              <a:t>START TRANSACTION</a:t>
            </a:r>
            <a:endParaRPr lang="zh-CN" altLang="en-US" sz="1200" b="1" dirty="0"/>
          </a:p>
        </p:txBody>
      </p:sp>
      <p:sp>
        <p:nvSpPr>
          <p:cNvPr id="8" name="矩形 7"/>
          <p:cNvSpPr/>
          <p:nvPr/>
        </p:nvSpPr>
        <p:spPr>
          <a:xfrm>
            <a:off x="1260449" y="503879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Courier"/>
              </a:rPr>
              <a:t>ROLLBACK</a:t>
            </a:r>
            <a:endParaRPr lang="zh-CN" altLang="en-US" sz="1200" b="1" dirty="0">
              <a:latin typeface="Courie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59383" y="6304966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Courier"/>
              </a:rPr>
              <a:t>COMMIT</a:t>
            </a:r>
            <a:endParaRPr lang="zh-CN" altLang="en-US" sz="1200" b="1" dirty="0">
              <a:latin typeface="Courier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1490" y="3145974"/>
            <a:ext cx="869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</a:t>
            </a:r>
            <a:r>
              <a:rPr lang="en-US" altLang="zh-CN" dirty="0"/>
              <a:t>HSQLDB </a:t>
            </a:r>
            <a:r>
              <a:rPr lang="zh-CN" altLang="en-US" dirty="0"/>
              <a:t>服务器，启动客户端 </a:t>
            </a:r>
            <a:r>
              <a:rPr lang="en-US" altLang="zh-CN" dirty="0"/>
              <a:t>Client 1 </a:t>
            </a:r>
            <a:r>
              <a:rPr lang="zh-CN" altLang="en-US" dirty="0"/>
              <a:t>，关掉</a:t>
            </a:r>
            <a:r>
              <a:rPr lang="en-US" altLang="zh-CN" dirty="0" err="1"/>
              <a:t>AutoCommit</a:t>
            </a:r>
            <a:r>
              <a:rPr lang="zh-CN" altLang="en-US" dirty="0"/>
              <a:t>选项，启动</a:t>
            </a:r>
            <a:r>
              <a:rPr lang="en-US" altLang="zh-CN" dirty="0"/>
              <a:t>Client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404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a typeface="+mj-ea"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7" y="1412776"/>
            <a:ext cx="7413625" cy="4732338"/>
          </a:xfrm>
          <a:noFill/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zh-CN" dirty="0"/>
              <a:t>Join  Expressions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Views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Transactions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Integrity Constraints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SQL Data Types and Schemas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12409839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完整性约束</a:t>
            </a:r>
            <a:endParaRPr lang="en-US" alt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5063"/>
            <a:ext cx="9144000" cy="5722937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dirty="0">
                <a:latin typeface="Franklin Gothic Medium" panose="020B0603020102020204" pitchFamily="34" charset="0"/>
              </a:rPr>
              <a:t>Integrity constraints guard against accidental damage to the database, by ensuring that </a:t>
            </a:r>
            <a:r>
              <a:rPr lang="en-US" altLang="zh-CN" sz="2800" dirty="0">
                <a:solidFill>
                  <a:srgbClr val="3333CC"/>
                </a:solidFill>
                <a:latin typeface="Franklin Gothic Medium" panose="020B0603020102020204" pitchFamily="34" charset="0"/>
              </a:rPr>
              <a:t>authorized changes</a:t>
            </a:r>
            <a:r>
              <a:rPr lang="en-US" altLang="zh-CN" sz="2800" dirty="0">
                <a:latin typeface="Franklin Gothic Medium" panose="020B0603020102020204" pitchFamily="34" charset="0"/>
              </a:rPr>
              <a:t> to the database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3333CC"/>
                </a:solidFill>
                <a:latin typeface="Franklin Gothic Medium" panose="020B0603020102020204" pitchFamily="34" charset="0"/>
              </a:rPr>
              <a:t>do not result in a loss of data consistency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CC"/>
                </a:solidFill>
                <a:latin typeface="Franklin Gothic Medium" panose="020B0603020102020204" pitchFamily="34" charset="0"/>
              </a:rPr>
              <a:t>Examples: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b="1" dirty="0"/>
              <a:t>A checking account must have a balance greater than $10,000.00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b="1" dirty="0"/>
              <a:t>A salary of a bank employee must be at least $4.00 an hour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 b="1" dirty="0"/>
              <a:t>A customer must have a (non-null) phone number</a:t>
            </a:r>
          </a:p>
        </p:txBody>
      </p:sp>
    </p:spTree>
    <p:extLst>
      <p:ext uri="{BB962C8B-B14F-4D97-AF65-F5344CB8AC3E}">
        <p14:creationId xmlns:p14="http://schemas.microsoft.com/office/powerpoint/2010/main" val="2307419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971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r>
              <a:rPr lang="zh-CN" altLang="en-US" dirty="0"/>
              <a:t>单表上的约束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547813"/>
            <a:ext cx="8664575" cy="43672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not null</a:t>
            </a:r>
          </a:p>
          <a:p>
            <a:pPr marL="0" indent="0" eaLnBrk="1" hangingPunct="1">
              <a:buNone/>
            </a:pPr>
            <a:r>
              <a:rPr lang="en-US" altLang="zh-CN" i="1" dirty="0"/>
              <a:t>   </a:t>
            </a:r>
            <a:r>
              <a:rPr lang="en-US" altLang="zh-CN" sz="2800" i="1" dirty="0" err="1"/>
              <a:t>branch_name</a:t>
            </a:r>
            <a:r>
              <a:rPr lang="en-US" altLang="zh-CN" sz="2800" i="1" dirty="0"/>
              <a:t>  </a:t>
            </a:r>
            <a:r>
              <a:rPr lang="en-US" altLang="zh-CN" sz="2800" b="1" dirty="0"/>
              <a:t>char</a:t>
            </a:r>
            <a:r>
              <a:rPr lang="en-US" altLang="zh-CN" sz="2800" dirty="0"/>
              <a:t>(15) </a:t>
            </a:r>
            <a:r>
              <a:rPr lang="en-US" altLang="zh-CN" sz="2800" b="1" dirty="0"/>
              <a:t>not null,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primary key</a:t>
            </a:r>
          </a:p>
          <a:p>
            <a:pPr marL="0" indent="0" eaLnBrk="1" hangingPunct="1">
              <a:buNone/>
            </a:pPr>
            <a:r>
              <a:rPr lang="en-US" altLang="zh-CN" i="1" dirty="0"/>
              <a:t>   </a:t>
            </a:r>
            <a:r>
              <a:rPr lang="en-US" altLang="zh-CN" i="1" dirty="0" err="1"/>
              <a:t>branch_name</a:t>
            </a:r>
            <a:r>
              <a:rPr lang="en-US" altLang="zh-CN" i="1" dirty="0"/>
              <a:t>  </a:t>
            </a:r>
            <a:r>
              <a:rPr lang="en-US" altLang="zh-CN" b="1" dirty="0"/>
              <a:t>char</a:t>
            </a:r>
            <a:r>
              <a:rPr lang="en-US" altLang="zh-CN" dirty="0"/>
              <a:t>(15) primary key,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unique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check </a:t>
            </a:r>
            <a:r>
              <a:rPr lang="en-US" altLang="zh-CN" dirty="0"/>
              <a:t>(</a:t>
            </a:r>
            <a:r>
              <a:rPr lang="en-US" altLang="zh-CN" i="1" dirty="0"/>
              <a:t>P </a:t>
            </a:r>
            <a:r>
              <a:rPr lang="en-US" altLang="zh-CN" dirty="0"/>
              <a:t>)</a:t>
            </a:r>
            <a:r>
              <a:rPr lang="en-US" altLang="zh-CN" i="1" dirty="0"/>
              <a:t>,</a:t>
            </a:r>
            <a:r>
              <a:rPr lang="en-US" altLang="zh-CN" dirty="0"/>
              <a:t> where </a:t>
            </a:r>
            <a:r>
              <a:rPr lang="en-US" altLang="zh-CN" i="1" dirty="0"/>
              <a:t>P</a:t>
            </a:r>
            <a:r>
              <a:rPr lang="en-US" altLang="zh-CN" dirty="0"/>
              <a:t> is a predicate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Tx/>
              <a:buFont typeface="Monotype Sorts" charset="2"/>
              <a:buNone/>
            </a:pPr>
            <a:endParaRPr lang="zh-CN" altLang="zh-CN" sz="2000" b="1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35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971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唯一性约束</a:t>
            </a:r>
            <a:r>
              <a:rPr lang="en-US" altLang="zh-CN" dirty="0"/>
              <a:t>-Unique Constraint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040907"/>
          </a:xfrm>
        </p:spPr>
        <p:txBody>
          <a:bodyPr/>
          <a:lstStyle/>
          <a:p>
            <a:pPr eaLnBrk="1" hangingPunct="1"/>
            <a:r>
              <a:rPr kumimoji="0" lang="en-US" altLang="zh-CN" dirty="0"/>
              <a:t>The unique specification states that the attributes, </a:t>
            </a:r>
            <a:r>
              <a:rPr kumimoji="0" lang="en-US" altLang="zh-CN" i="1" dirty="0"/>
              <a:t>A</a:t>
            </a:r>
            <a:r>
              <a:rPr kumimoji="0" lang="en-US" altLang="zh-CN" dirty="0"/>
              <a:t>1, </a:t>
            </a:r>
            <a:r>
              <a:rPr kumimoji="0" lang="en-US" altLang="zh-CN" dirty="0">
                <a:latin typeface="Helvetica" panose="020B0604020202020204" pitchFamily="34" charset="0"/>
              </a:rPr>
              <a:t>…</a:t>
            </a:r>
            <a:r>
              <a:rPr kumimoji="0" lang="en-US" altLang="zh-CN" dirty="0"/>
              <a:t> </a:t>
            </a:r>
            <a:r>
              <a:rPr kumimoji="0" lang="en-US" altLang="zh-CN" i="1" dirty="0"/>
              <a:t>A</a:t>
            </a:r>
            <a:r>
              <a:rPr kumimoji="0" lang="en-US" altLang="zh-CN" dirty="0"/>
              <a:t>m, </a:t>
            </a:r>
            <a:r>
              <a:rPr kumimoji="0" lang="en-US" altLang="zh-CN" dirty="0">
                <a:latin typeface="Franklin Gothic Medium" panose="020B0603020102020204" pitchFamily="34" charset="0"/>
              </a:rPr>
              <a:t>forms </a:t>
            </a:r>
            <a:r>
              <a:rPr kumimoji="0" lang="en-US" altLang="zh-CN" dirty="0"/>
              <a:t>a candidate key</a:t>
            </a:r>
          </a:p>
          <a:p>
            <a:pPr marL="1257300" lvl="3" indent="0">
              <a:buNone/>
            </a:pPr>
            <a:endParaRPr lang="en-US" altLang="zh-CN" b="1" dirty="0"/>
          </a:p>
          <a:p>
            <a:pPr marL="1257300" lvl="3" indent="0">
              <a:buNone/>
            </a:pPr>
            <a:endParaRPr lang="en-US" altLang="zh-CN" b="1" dirty="0"/>
          </a:p>
          <a:p>
            <a:pPr marL="1257300" lvl="3" indent="0">
              <a:buNone/>
            </a:pPr>
            <a:endParaRPr lang="en-US" altLang="zh-CN" b="1" dirty="0"/>
          </a:p>
          <a:p>
            <a:pPr marL="1257300" lvl="3" indent="0">
              <a:buNone/>
            </a:pPr>
            <a:endParaRPr lang="en-US" altLang="zh-CN" b="1" dirty="0"/>
          </a:p>
          <a:p>
            <a:pPr marL="1257300" lvl="3" indent="0">
              <a:buNone/>
            </a:pPr>
            <a:endParaRPr lang="en-US" altLang="zh-CN" b="1" dirty="0"/>
          </a:p>
          <a:p>
            <a:pPr marL="1257300" lvl="3" indent="0">
              <a:buNone/>
            </a:pPr>
            <a:endParaRPr lang="en-US" altLang="zh-CN" b="1" dirty="0"/>
          </a:p>
          <a:p>
            <a:pPr eaLnBrk="1" hangingPunct="1"/>
            <a:endParaRPr kumimoji="0" lang="en-US" altLang="zh-CN" dirty="0">
              <a:latin typeface="Franklin Gothic Medium" panose="020B0603020102020204" pitchFamily="34" charset="0"/>
            </a:endParaRPr>
          </a:p>
          <a:p>
            <a:pPr eaLnBrk="1" hangingPunct="1"/>
            <a:r>
              <a:rPr kumimoji="0" lang="en-US" altLang="zh-CN" dirty="0">
                <a:latin typeface="Franklin Gothic Medium" panose="020B0603020102020204" pitchFamily="34" charset="0"/>
              </a:rPr>
              <a:t>Candidate keys</a:t>
            </a:r>
            <a:r>
              <a:rPr kumimoji="0" lang="en-US" altLang="zh-CN" dirty="0"/>
              <a:t> are permitted to be null (in contrast to primary keys)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22350" y="1960563"/>
            <a:ext cx="7678738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000">
              <a:latin typeface="Helvetica" panose="020B0604020202020204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Tx/>
              <a:buFont typeface="Monotype Sorts" charset="2"/>
              <a:buNone/>
            </a:pPr>
            <a:endParaRPr lang="zh-CN" altLang="zh-CN" sz="2000" b="1">
              <a:latin typeface="Helvetica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2602157"/>
            <a:ext cx="5292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3" indent="0">
              <a:buNone/>
            </a:pPr>
            <a:r>
              <a:rPr lang="en-US" altLang="zh-CN" b="1" dirty="0"/>
              <a:t>create table </a:t>
            </a:r>
            <a:r>
              <a:rPr lang="en-US" altLang="zh-CN" i="1" dirty="0"/>
              <a:t>department</a:t>
            </a:r>
          </a:p>
          <a:p>
            <a:pPr marL="1714500" lvl="4"/>
            <a:r>
              <a:rPr lang="en-US" altLang="zh-CN" dirty="0"/>
              <a:t>(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varchar </a:t>
            </a:r>
            <a:r>
              <a:rPr lang="en-US" altLang="zh-CN" dirty="0"/>
              <a:t>(20),</a:t>
            </a:r>
          </a:p>
          <a:p>
            <a:pPr marL="1714500" lvl="4"/>
            <a:r>
              <a:rPr lang="en-US" altLang="zh-CN" i="1" dirty="0"/>
              <a:t>building </a:t>
            </a:r>
            <a:r>
              <a:rPr lang="en-US" altLang="zh-CN" b="1" dirty="0"/>
              <a:t>varchar </a:t>
            </a:r>
            <a:r>
              <a:rPr lang="en-US" altLang="zh-CN" dirty="0"/>
              <a:t>(15),</a:t>
            </a:r>
          </a:p>
          <a:p>
            <a:pPr marL="1714500" lvl="4"/>
            <a:r>
              <a:rPr lang="en-US" altLang="zh-CN" i="1" dirty="0"/>
              <a:t>budget </a:t>
            </a:r>
            <a:r>
              <a:rPr lang="en-US" altLang="zh-CN" b="1" dirty="0"/>
              <a:t>numeric </a:t>
            </a:r>
            <a:r>
              <a:rPr lang="en-US" altLang="zh-CN" dirty="0"/>
              <a:t>(12,2),</a:t>
            </a:r>
          </a:p>
          <a:p>
            <a:pPr marL="1714500" lvl="4"/>
            <a:r>
              <a:rPr lang="en-US" altLang="zh-CN" b="1" dirty="0">
                <a:solidFill>
                  <a:srgbClr val="FF0000"/>
                </a:solidFill>
              </a:rPr>
              <a:t>primary key</a:t>
            </a:r>
            <a:r>
              <a:rPr lang="en-US" altLang="zh-CN" dirty="0"/>
              <a:t>(</a:t>
            </a:r>
            <a:r>
              <a:rPr lang="en-US" altLang="zh-CN" dirty="0" err="1"/>
              <a:t>dept_name</a:t>
            </a:r>
            <a:r>
              <a:rPr lang="en-US" altLang="zh-CN" dirty="0"/>
              <a:t>));</a:t>
            </a:r>
          </a:p>
        </p:txBody>
      </p:sp>
      <p:sp>
        <p:nvSpPr>
          <p:cNvPr id="3" name="矩形 2"/>
          <p:cNvSpPr/>
          <p:nvPr/>
        </p:nvSpPr>
        <p:spPr>
          <a:xfrm>
            <a:off x="1" y="2708920"/>
            <a:ext cx="4211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0">
              <a:buNone/>
            </a:pPr>
            <a:r>
              <a:rPr lang="en-US" altLang="zh-CN" b="1" dirty="0"/>
              <a:t>create table </a:t>
            </a:r>
            <a:r>
              <a:rPr lang="en-US" altLang="zh-CN" i="1" dirty="0"/>
              <a:t>department</a:t>
            </a:r>
          </a:p>
          <a:p>
            <a:pPr marL="1257300" lvl="3"/>
            <a:r>
              <a:rPr lang="en-US" altLang="zh-CN" dirty="0"/>
              <a:t>(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varchar </a:t>
            </a:r>
            <a:r>
              <a:rPr lang="en-US" altLang="zh-CN" dirty="0"/>
              <a:t>(20),</a:t>
            </a:r>
          </a:p>
          <a:p>
            <a:pPr marL="1257300" lvl="3"/>
            <a:r>
              <a:rPr lang="en-US" altLang="zh-CN" i="1" dirty="0"/>
              <a:t>building </a:t>
            </a:r>
            <a:r>
              <a:rPr lang="en-US" altLang="zh-CN" b="1" dirty="0"/>
              <a:t>varchar </a:t>
            </a:r>
            <a:r>
              <a:rPr lang="en-US" altLang="zh-CN" dirty="0"/>
              <a:t>(15),</a:t>
            </a:r>
          </a:p>
          <a:p>
            <a:pPr marL="1257300" lvl="3"/>
            <a:r>
              <a:rPr lang="en-US" altLang="zh-CN" i="1" dirty="0"/>
              <a:t>budget </a:t>
            </a:r>
            <a:r>
              <a:rPr lang="en-US" altLang="zh-CN" b="1" dirty="0"/>
              <a:t>numeric </a:t>
            </a:r>
            <a:r>
              <a:rPr lang="en-US" altLang="zh-CN" dirty="0"/>
              <a:t>(12,2),</a:t>
            </a:r>
          </a:p>
          <a:p>
            <a:pPr marL="1257300" lvl="3"/>
            <a:r>
              <a:rPr lang="en-US" altLang="zh-CN" b="1" dirty="0">
                <a:solidFill>
                  <a:srgbClr val="FF0000"/>
                </a:solidFill>
              </a:rPr>
              <a:t>unique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dept_name</a:t>
            </a:r>
            <a:r>
              <a:rPr lang="en-US" altLang="zh-CN" dirty="0"/>
              <a:t>));</a:t>
            </a:r>
          </a:p>
          <a:p>
            <a:pPr marL="800100" lvl="2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27784" y="450190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这两个语句有什么区别？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379101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450"/>
            <a:ext cx="8763000" cy="936278"/>
          </a:xfrm>
        </p:spPr>
        <p:txBody>
          <a:bodyPr/>
          <a:lstStyle/>
          <a:p>
            <a:pPr eaLnBrk="1" hangingPunct="1"/>
            <a:r>
              <a:rPr lang="zh-CN" altLang="en-US" dirty="0"/>
              <a:t>连接类型与条件</a:t>
            </a:r>
            <a:endParaRPr lang="en-US" altLang="zh-CN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0768"/>
            <a:ext cx="5495528" cy="3962400"/>
          </a:xfrm>
        </p:spPr>
        <p:txBody>
          <a:bodyPr/>
          <a:lstStyle/>
          <a:p>
            <a:pPr eaLnBrk="1" hangingPunct="1"/>
            <a:r>
              <a:rPr lang="en-US" altLang="zh-CN" dirty="0"/>
              <a:t>Join type (</a:t>
            </a:r>
            <a:r>
              <a:rPr lang="zh-CN" altLang="en-US" dirty="0">
                <a:solidFill>
                  <a:srgbClr val="FF0000"/>
                </a:solidFill>
              </a:rPr>
              <a:t>连接类型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sz="2400" dirty="0"/>
              <a:t> defines how tuples in each relation </a:t>
            </a:r>
            <a:r>
              <a:rPr lang="en-US" altLang="zh-CN" sz="2400" b="1" dirty="0"/>
              <a:t>that </a:t>
            </a:r>
            <a:r>
              <a:rPr lang="en-US" altLang="zh-CN" sz="2400" b="1" dirty="0">
                <a:solidFill>
                  <a:srgbClr val="FF0000"/>
                </a:solidFill>
              </a:rPr>
              <a:t>do not match any tuple</a:t>
            </a:r>
            <a:r>
              <a:rPr lang="en-US" altLang="zh-CN" sz="2400" b="1" dirty="0"/>
              <a:t> in the other relation</a:t>
            </a:r>
            <a:r>
              <a:rPr lang="en-US" altLang="zh-CN" sz="2400" dirty="0"/>
              <a:t> based on the join condition are treated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dirty="0"/>
              <a:t>Join condition(</a:t>
            </a:r>
            <a:r>
              <a:rPr lang="zh-CN" altLang="en-US" dirty="0">
                <a:solidFill>
                  <a:srgbClr val="FF0000"/>
                </a:solidFill>
              </a:rPr>
              <a:t>连接条件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sz="2400" dirty="0"/>
              <a:t> defines which tuples in the two relations match, and what attributes are present in the result of the join</a:t>
            </a:r>
          </a:p>
        </p:txBody>
      </p:sp>
      <p:sp>
        <p:nvSpPr>
          <p:cNvPr id="977924" name="Rectangle 4"/>
          <p:cNvSpPr>
            <a:spLocks noChangeArrowheads="1"/>
          </p:cNvSpPr>
          <p:nvPr/>
        </p:nvSpPr>
        <p:spPr bwMode="auto">
          <a:xfrm>
            <a:off x="6228184" y="1282752"/>
            <a:ext cx="2590800" cy="381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Join Types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6228184" y="1663752"/>
            <a:ext cx="2590800" cy="183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            inner join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left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right    outer join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full</a:t>
            </a:r>
          </a:p>
        </p:txBody>
      </p:sp>
      <p:sp>
        <p:nvSpPr>
          <p:cNvPr id="977926" name="Rectangle 6"/>
          <p:cNvSpPr>
            <a:spLocks noChangeArrowheads="1"/>
          </p:cNvSpPr>
          <p:nvPr/>
        </p:nvSpPr>
        <p:spPr bwMode="auto">
          <a:xfrm>
            <a:off x="5940152" y="3980656"/>
            <a:ext cx="32004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Join Conditions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5940152" y="4361656"/>
            <a:ext cx="32004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natural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on &lt;predicate&gt;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using (A1, A2, ..., An)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chemeClr val="tx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6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AB04F24-9AD8-4FBD-9646-27366DB3F785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7092280" y="2348880"/>
            <a:ext cx="144016" cy="8442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3466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Check</a:t>
            </a:r>
            <a:r>
              <a:rPr lang="zh-CN" altLang="en-US" dirty="0"/>
              <a:t>子句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273175"/>
            <a:ext cx="7302500" cy="792163"/>
          </a:xfrm>
        </p:spPr>
        <p:txBody>
          <a:bodyPr/>
          <a:lstStyle/>
          <a:p>
            <a:pPr eaLnBrk="1" hangingPunct="1"/>
            <a:r>
              <a:rPr lang="en-US" altLang="zh-CN" b="1"/>
              <a:t>check </a:t>
            </a:r>
            <a:r>
              <a:rPr lang="en-US" altLang="zh-CN"/>
              <a:t>(</a:t>
            </a:r>
            <a:r>
              <a:rPr lang="en-US" altLang="zh-CN" i="1"/>
              <a:t>P </a:t>
            </a:r>
            <a:r>
              <a:rPr lang="en-US" altLang="zh-CN"/>
              <a:t>)</a:t>
            </a:r>
            <a:r>
              <a:rPr lang="en-US" altLang="zh-CN" i="1"/>
              <a:t>,</a:t>
            </a:r>
            <a:r>
              <a:rPr lang="en-US" altLang="zh-CN"/>
              <a:t> where </a:t>
            </a:r>
            <a:r>
              <a:rPr lang="en-US" altLang="zh-CN" i="1"/>
              <a:t>P</a:t>
            </a:r>
            <a:r>
              <a:rPr lang="en-US" altLang="zh-CN"/>
              <a:t> is a predicate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23309" y="1916832"/>
            <a:ext cx="8351837" cy="381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Helvetica" panose="020B0604020202020204" pitchFamily="34" charset="0"/>
              </a:rPr>
              <a:t>	</a:t>
            </a:r>
            <a:r>
              <a:rPr kumimoji="0" lang="en-US" altLang="zh-CN" b="1" dirty="0">
                <a:latin typeface="Helvetica" panose="020B0604020202020204" pitchFamily="34" charset="0"/>
              </a:rPr>
              <a:t>create table </a:t>
            </a:r>
            <a:r>
              <a:rPr kumimoji="0" lang="en-US" altLang="zh-CN" i="1" dirty="0">
                <a:latin typeface="Helvetica" panose="020B0604020202020204" pitchFamily="34" charset="0"/>
              </a:rPr>
              <a:t>branch</a:t>
            </a:r>
            <a:br>
              <a:rPr kumimoji="0" lang="en-US" altLang="zh-CN" i="1" dirty="0">
                <a:latin typeface="Helvetica" panose="020B0604020202020204" pitchFamily="34" charset="0"/>
              </a:rPr>
            </a:br>
            <a:r>
              <a:rPr kumimoji="0" lang="en-US" altLang="zh-CN" i="1" dirty="0">
                <a:latin typeface="Helvetica" panose="020B0604020202020204" pitchFamily="34" charset="0"/>
              </a:rPr>
              <a:t>		      </a:t>
            </a:r>
            <a:r>
              <a:rPr lang="en-US" altLang="zh-CN" dirty="0">
                <a:latin typeface="Helvetica" panose="020B0604020202020204" pitchFamily="34" charset="0"/>
              </a:rPr>
              <a:t>(</a:t>
            </a:r>
            <a:r>
              <a:rPr kumimoji="0" lang="en-US" altLang="zh-CN" i="1" dirty="0" err="1">
                <a:latin typeface="Helvetica" panose="020B0604020202020204" pitchFamily="34" charset="0"/>
              </a:rPr>
              <a:t>branch_name</a:t>
            </a:r>
            <a:r>
              <a:rPr kumimoji="0" lang="en-US" altLang="zh-CN" i="1" dirty="0">
                <a:latin typeface="Helvetica" panose="020B0604020202020204" pitchFamily="34" charset="0"/>
              </a:rPr>
              <a:t>     </a:t>
            </a:r>
            <a:r>
              <a:rPr kumimoji="0" lang="en-US" altLang="zh-CN" b="1" dirty="0">
                <a:latin typeface="Helvetica" panose="020B0604020202020204" pitchFamily="34" charset="0"/>
              </a:rPr>
              <a:t>char</a:t>
            </a:r>
            <a:r>
              <a:rPr kumimoji="0" lang="en-US" altLang="zh-CN" dirty="0">
                <a:latin typeface="Helvetica" panose="020B0604020202020204" pitchFamily="34" charset="0"/>
              </a:rPr>
              <a:t>(15)</a:t>
            </a:r>
            <a:r>
              <a:rPr kumimoji="0" lang="en-US" altLang="zh-CN" b="1" dirty="0">
                <a:latin typeface="Helvetica" panose="020B0604020202020204" pitchFamily="34" charset="0"/>
              </a:rPr>
              <a:t>,</a:t>
            </a:r>
            <a:br>
              <a:rPr kumimoji="0" lang="en-US" altLang="zh-CN" b="1" dirty="0">
                <a:latin typeface="Helvetica" panose="020B0604020202020204" pitchFamily="34" charset="0"/>
              </a:rPr>
            </a:br>
            <a:r>
              <a:rPr kumimoji="0" lang="en-US" altLang="zh-CN" b="1" dirty="0">
                <a:latin typeface="Helvetica" panose="020B0604020202020204" pitchFamily="34" charset="0"/>
              </a:rPr>
              <a:t>		       </a:t>
            </a:r>
            <a:r>
              <a:rPr kumimoji="0" lang="en-US" altLang="zh-CN" i="1" dirty="0" err="1">
                <a:latin typeface="Helvetica" panose="020B0604020202020204" pitchFamily="34" charset="0"/>
              </a:rPr>
              <a:t>branch_city</a:t>
            </a:r>
            <a:r>
              <a:rPr kumimoji="0" lang="en-US" altLang="zh-CN" i="1" dirty="0">
                <a:latin typeface="Helvetica" panose="020B0604020202020204" pitchFamily="34" charset="0"/>
              </a:rPr>
              <a:t>	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char</a:t>
            </a:r>
            <a:r>
              <a:rPr kumimoji="0" lang="en-US" altLang="zh-CN" dirty="0">
                <a:latin typeface="Helvetica" panose="020B0604020202020204" pitchFamily="34" charset="0"/>
              </a:rPr>
              <a:t>(30),</a:t>
            </a:r>
            <a:br>
              <a:rPr kumimoji="0" lang="en-US" altLang="zh-CN" dirty="0">
                <a:latin typeface="Helvetica" panose="020B0604020202020204" pitchFamily="34" charset="0"/>
              </a:rPr>
            </a:br>
            <a:r>
              <a:rPr kumimoji="0" lang="en-US" altLang="zh-CN" dirty="0">
                <a:latin typeface="Helvetica" panose="020B0604020202020204" pitchFamily="34" charset="0"/>
              </a:rPr>
              <a:t>		       </a:t>
            </a:r>
            <a:r>
              <a:rPr kumimoji="0" lang="en-US" altLang="zh-CN" i="1" dirty="0">
                <a:latin typeface="Helvetica" panose="020B0604020202020204" pitchFamily="34" charset="0"/>
              </a:rPr>
              <a:t>assets	     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integer</a:t>
            </a:r>
            <a:r>
              <a:rPr kumimoji="0" lang="en-US" altLang="zh-CN" dirty="0">
                <a:latin typeface="Helvetica" panose="020B0604020202020204" pitchFamily="34" charset="0"/>
              </a:rPr>
              <a:t>,</a:t>
            </a:r>
            <a:br>
              <a:rPr kumimoji="0" lang="en-US" altLang="zh-CN" dirty="0">
                <a:latin typeface="Helvetica" panose="020B0604020202020204" pitchFamily="34" charset="0"/>
              </a:rPr>
            </a:br>
            <a:r>
              <a:rPr kumimoji="0" lang="en-US" altLang="zh-CN" dirty="0">
                <a:latin typeface="Helvetica" panose="020B0604020202020204" pitchFamily="34" charset="0"/>
              </a:rPr>
              <a:t>		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primary key </a:t>
            </a:r>
            <a:r>
              <a:rPr lang="en-US" altLang="zh-CN" dirty="0">
                <a:latin typeface="Helvetica" panose="020B0604020202020204" pitchFamily="34" charset="0"/>
              </a:rPr>
              <a:t>(</a:t>
            </a:r>
            <a:r>
              <a:rPr kumimoji="0" lang="en-US" altLang="zh-CN" i="1" dirty="0" err="1">
                <a:latin typeface="Helvetica" panose="020B0604020202020204" pitchFamily="34" charset="0"/>
              </a:rPr>
              <a:t>branch_name</a:t>
            </a:r>
            <a:r>
              <a:rPr lang="en-US" altLang="zh-CN" dirty="0">
                <a:latin typeface="Helvetica" panose="020B0604020202020204" pitchFamily="34" charset="0"/>
              </a:rPr>
              <a:t>)</a:t>
            </a:r>
            <a:r>
              <a:rPr kumimoji="0" lang="en-US" altLang="zh-CN" i="1" dirty="0">
                <a:latin typeface="Helvetica" panose="020B0604020202020204" pitchFamily="34" charset="0"/>
              </a:rPr>
              <a:t>,</a:t>
            </a:r>
            <a:br>
              <a:rPr kumimoji="0" lang="en-US" altLang="zh-CN" i="1" dirty="0">
                <a:latin typeface="Helvetica" panose="020B0604020202020204" pitchFamily="34" charset="0"/>
              </a:rPr>
            </a:br>
            <a:r>
              <a:rPr kumimoji="0" lang="en-US" altLang="zh-CN" i="1" dirty="0">
                <a:latin typeface="Helvetica" panose="020B0604020202020204" pitchFamily="34" charset="0"/>
              </a:rPr>
              <a:t>		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check</a:t>
            </a:r>
            <a:r>
              <a:rPr lang="en-US" altLang="zh-CN" dirty="0">
                <a:latin typeface="Helvetica" panose="020B0604020202020204" pitchFamily="34" charset="0"/>
              </a:rPr>
              <a:t> (</a:t>
            </a:r>
            <a:r>
              <a:rPr kumimoji="0" lang="en-US" altLang="zh-CN" i="1" dirty="0">
                <a:latin typeface="Helvetica" panose="020B0604020202020204" pitchFamily="34" charset="0"/>
              </a:rPr>
              <a:t>assets &gt;= </a:t>
            </a:r>
            <a:r>
              <a:rPr kumimoji="0" lang="en-US" altLang="zh-CN" dirty="0">
                <a:latin typeface="Helvetica" panose="020B0604020202020204" pitchFamily="34" charset="0"/>
              </a:rPr>
              <a:t>0))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13769" y="6056908"/>
            <a:ext cx="8405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Tx/>
              <a:buFont typeface="Monotype Sorts" charset="2"/>
              <a:buNone/>
            </a:pPr>
            <a:r>
              <a:rPr lang="zh-CN" altLang="en-US" sz="2400" b="1" dirty="0">
                <a:latin typeface="Helvetica" panose="020B0604020202020204" pitchFamily="34" charset="0"/>
              </a:rPr>
              <a:t>说明营业所资产</a:t>
            </a:r>
            <a:r>
              <a:rPr lang="en-US" altLang="zh-CN" sz="2400" b="1" dirty="0">
                <a:latin typeface="Helvetica" panose="020B0604020202020204" pitchFamily="34" charset="0"/>
              </a:rPr>
              <a:t>assets</a:t>
            </a:r>
            <a:r>
              <a:rPr lang="zh-CN" altLang="en-US" sz="2400" b="1" dirty="0">
                <a:latin typeface="Helvetica" panose="020B0604020202020204" pitchFamily="34" charset="0"/>
              </a:rPr>
              <a:t>不能为负值，</a:t>
            </a:r>
            <a:r>
              <a:rPr lang="en-US" altLang="zh-CN" sz="2400" b="1" dirty="0" err="1">
                <a:latin typeface="Helvetica" panose="020B0604020202020204" pitchFamily="34" charset="0"/>
              </a:rPr>
              <a:t>branch_name</a:t>
            </a:r>
            <a:r>
              <a:rPr lang="zh-CN" altLang="en-US" sz="2400" b="1" dirty="0">
                <a:latin typeface="Helvetica" panose="020B0604020202020204" pitchFamily="34" charset="0"/>
              </a:rPr>
              <a:t>不能为空</a:t>
            </a:r>
            <a:endParaRPr lang="zh-CN" altLang="zh-CN" sz="2400" b="1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84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Check</a:t>
            </a:r>
            <a:r>
              <a:rPr lang="zh-CN" altLang="en-US" dirty="0"/>
              <a:t>子句举例</a:t>
            </a:r>
            <a:endParaRPr lang="en-US" altLang="zh-CN" dirty="0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68313" y="1268760"/>
            <a:ext cx="83518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Helvetica" panose="020B0604020202020204" pitchFamily="34" charset="0"/>
              </a:rPr>
              <a:t>create table </a:t>
            </a:r>
            <a:r>
              <a:rPr kumimoji="0" lang="en-US" altLang="zh-CN" i="1" dirty="0">
                <a:latin typeface="Helvetica" panose="020B0604020202020204" pitchFamily="34" charset="0"/>
              </a:rPr>
              <a:t>branch</a:t>
            </a:r>
            <a:br>
              <a:rPr kumimoji="0" lang="en-US" altLang="zh-CN" i="1" dirty="0">
                <a:latin typeface="Helvetica" panose="020B0604020202020204" pitchFamily="34" charset="0"/>
              </a:rPr>
            </a:br>
            <a:r>
              <a:rPr kumimoji="0" lang="en-US" altLang="zh-CN" i="1" dirty="0">
                <a:latin typeface="Helvetica" panose="020B0604020202020204" pitchFamily="34" charset="0"/>
              </a:rPr>
              <a:t>		      </a:t>
            </a:r>
            <a:r>
              <a:rPr lang="en-US" altLang="zh-CN" dirty="0">
                <a:latin typeface="Helvetica" panose="020B0604020202020204" pitchFamily="34" charset="0"/>
              </a:rPr>
              <a:t>(</a:t>
            </a:r>
            <a:r>
              <a:rPr kumimoji="0" lang="en-US" altLang="zh-CN" i="1" dirty="0" err="1">
                <a:latin typeface="Helvetica" panose="020B0604020202020204" pitchFamily="34" charset="0"/>
              </a:rPr>
              <a:t>branch_name</a:t>
            </a:r>
            <a:r>
              <a:rPr kumimoji="0" lang="en-US" altLang="zh-CN" i="1" dirty="0">
                <a:latin typeface="Helvetica" panose="020B0604020202020204" pitchFamily="34" charset="0"/>
              </a:rPr>
              <a:t>     </a:t>
            </a:r>
            <a:r>
              <a:rPr kumimoji="0" lang="en-US" altLang="zh-CN" b="1" dirty="0">
                <a:latin typeface="Helvetica" panose="020B0604020202020204" pitchFamily="34" charset="0"/>
              </a:rPr>
              <a:t>char</a:t>
            </a:r>
            <a:r>
              <a:rPr kumimoji="0" lang="en-US" altLang="zh-CN" dirty="0">
                <a:latin typeface="Helvetica" panose="020B0604020202020204" pitchFamily="34" charset="0"/>
              </a:rPr>
              <a:t>(15)</a:t>
            </a:r>
            <a:r>
              <a:rPr kumimoji="0" lang="en-US" altLang="zh-CN" b="1" dirty="0">
                <a:latin typeface="Helvetica" panose="020B0604020202020204" pitchFamily="34" charset="0"/>
              </a:rPr>
              <a:t>,</a:t>
            </a:r>
            <a:br>
              <a:rPr kumimoji="0" lang="en-US" altLang="zh-CN" b="1" dirty="0">
                <a:latin typeface="Helvetica" panose="020B0604020202020204" pitchFamily="34" charset="0"/>
              </a:rPr>
            </a:br>
            <a:r>
              <a:rPr kumimoji="0" lang="en-US" altLang="zh-CN" b="1" dirty="0">
                <a:latin typeface="Helvetica" panose="020B0604020202020204" pitchFamily="34" charset="0"/>
              </a:rPr>
              <a:t>		       </a:t>
            </a:r>
            <a:r>
              <a:rPr kumimoji="0" lang="en-US" altLang="zh-CN" i="1" dirty="0" err="1">
                <a:latin typeface="Helvetica" panose="020B0604020202020204" pitchFamily="34" charset="0"/>
              </a:rPr>
              <a:t>branch_city</a:t>
            </a:r>
            <a:r>
              <a:rPr kumimoji="0" lang="en-US" altLang="zh-CN" i="1" dirty="0">
                <a:latin typeface="Helvetica" panose="020B0604020202020204" pitchFamily="34" charset="0"/>
              </a:rPr>
              <a:t>	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char</a:t>
            </a:r>
            <a:r>
              <a:rPr kumimoji="0" lang="en-US" altLang="zh-CN" dirty="0">
                <a:latin typeface="Helvetica" panose="020B0604020202020204" pitchFamily="34" charset="0"/>
              </a:rPr>
              <a:t>(30),</a:t>
            </a:r>
            <a:br>
              <a:rPr kumimoji="0" lang="en-US" altLang="zh-CN" dirty="0">
                <a:latin typeface="Helvetica" panose="020B0604020202020204" pitchFamily="34" charset="0"/>
              </a:rPr>
            </a:br>
            <a:r>
              <a:rPr kumimoji="0" lang="en-US" altLang="zh-CN" dirty="0">
                <a:latin typeface="Helvetica" panose="020B0604020202020204" pitchFamily="34" charset="0"/>
              </a:rPr>
              <a:t>		       </a:t>
            </a:r>
            <a:r>
              <a:rPr kumimoji="0" lang="en-US" altLang="zh-CN" i="1" dirty="0">
                <a:latin typeface="Helvetica" panose="020B0604020202020204" pitchFamily="34" charset="0"/>
              </a:rPr>
              <a:t>assets	     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integer</a:t>
            </a:r>
            <a:r>
              <a:rPr kumimoji="0" lang="en-US" altLang="zh-CN" dirty="0">
                <a:latin typeface="Helvetica" panose="020B0604020202020204" pitchFamily="34" charset="0"/>
              </a:rPr>
              <a:t>,</a:t>
            </a:r>
            <a:br>
              <a:rPr kumimoji="0" lang="en-US" altLang="zh-CN" dirty="0">
                <a:latin typeface="Helvetica" panose="020B0604020202020204" pitchFamily="34" charset="0"/>
              </a:rPr>
            </a:br>
            <a:r>
              <a:rPr kumimoji="0" lang="en-US" altLang="zh-CN" dirty="0">
                <a:latin typeface="Helvetica" panose="020B0604020202020204" pitchFamily="34" charset="0"/>
              </a:rPr>
              <a:t>		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primary key </a:t>
            </a:r>
            <a:r>
              <a:rPr lang="en-US" altLang="zh-CN" dirty="0">
                <a:latin typeface="Helvetica" panose="020B0604020202020204" pitchFamily="34" charset="0"/>
              </a:rPr>
              <a:t>(</a:t>
            </a:r>
            <a:r>
              <a:rPr kumimoji="0" lang="en-US" altLang="zh-CN" i="1" dirty="0" err="1">
                <a:latin typeface="Helvetica" panose="020B0604020202020204" pitchFamily="34" charset="0"/>
              </a:rPr>
              <a:t>branch_name</a:t>
            </a:r>
            <a:r>
              <a:rPr lang="en-US" altLang="zh-CN" dirty="0">
                <a:latin typeface="Helvetica" panose="020B0604020202020204" pitchFamily="34" charset="0"/>
              </a:rPr>
              <a:t>)</a:t>
            </a:r>
            <a:r>
              <a:rPr kumimoji="0" lang="en-US" altLang="zh-CN" i="1" dirty="0">
                <a:latin typeface="Helvetica" panose="020B0604020202020204" pitchFamily="34" charset="0"/>
              </a:rPr>
              <a:t>,</a:t>
            </a:r>
            <a:br>
              <a:rPr kumimoji="0" lang="en-US" altLang="zh-CN" i="1" dirty="0">
                <a:latin typeface="Helvetica" panose="020B0604020202020204" pitchFamily="34" charset="0"/>
              </a:rPr>
            </a:br>
            <a:r>
              <a:rPr kumimoji="0" lang="en-US" altLang="zh-CN" i="1" dirty="0">
                <a:latin typeface="Helvetica" panose="020B0604020202020204" pitchFamily="34" charset="0"/>
              </a:rPr>
              <a:t>		       </a:t>
            </a:r>
            <a:r>
              <a:rPr kumimoji="0" lang="en-US" altLang="zh-CN" b="1" dirty="0">
                <a:latin typeface="Helvetica" panose="020B0604020202020204" pitchFamily="34" charset="0"/>
              </a:rPr>
              <a:t>check</a:t>
            </a:r>
            <a:r>
              <a:rPr lang="en-US" altLang="zh-CN" dirty="0">
                <a:latin typeface="Helvetica" panose="020B0604020202020204" pitchFamily="34" charset="0"/>
              </a:rPr>
              <a:t> (</a:t>
            </a:r>
            <a:r>
              <a:rPr kumimoji="0" lang="en-US" altLang="zh-CN" i="1" dirty="0">
                <a:latin typeface="Helvetica" panose="020B0604020202020204" pitchFamily="34" charset="0"/>
              </a:rPr>
              <a:t>assets &gt;= </a:t>
            </a:r>
            <a:r>
              <a:rPr kumimoji="0" lang="en-US" altLang="zh-CN" dirty="0">
                <a:latin typeface="Helvetica" panose="020B0604020202020204" pitchFamily="34" charset="0"/>
              </a:rPr>
              <a:t>0))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Tx/>
              <a:buFont typeface="Monotype Sorts" charset="2"/>
              <a:buNone/>
            </a:pPr>
            <a:endParaRPr lang="zh-CN" altLang="zh-CN" sz="2000" b="1">
              <a:latin typeface="Helvetica" panose="020B0604020202020204" pitchFamily="34" charset="0"/>
            </a:endParaRPr>
          </a:p>
        </p:txBody>
      </p:sp>
      <p:sp>
        <p:nvSpPr>
          <p:cNvPr id="22533" name="内容占位符 5"/>
          <p:cNvSpPr>
            <a:spLocks noGrp="1"/>
          </p:cNvSpPr>
          <p:nvPr>
            <p:ph idx="1"/>
          </p:nvPr>
        </p:nvSpPr>
        <p:spPr>
          <a:xfrm>
            <a:off x="262731" y="4456112"/>
            <a:ext cx="8763000" cy="2232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Insert into branch values(‘TS’, null, -10);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Insert into branch values(‘TS’, null, 10);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Insert into branch values(‘TS’, ‘BJ’, 0);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17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复杂</a:t>
            </a:r>
            <a:r>
              <a:rPr lang="en-US" dirty="0">
                <a:ea typeface="+mj-ea"/>
              </a:rPr>
              <a:t>Check</a:t>
            </a:r>
            <a:r>
              <a:rPr lang="zh-CN" altLang="en-US" dirty="0">
                <a:ea typeface="+mj-ea"/>
              </a:rPr>
              <a:t>子句</a:t>
            </a:r>
            <a:endParaRPr lang="en-US" dirty="0">
              <a:ea typeface="+mj-ea"/>
            </a:endParaRPr>
          </a:p>
        </p:txBody>
      </p:sp>
      <p:pic>
        <p:nvPicPr>
          <p:cNvPr id="6656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5011"/>
            <a:ext cx="6552728" cy="38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752" y="5337653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+mn-lt"/>
              </a:rPr>
              <a:t>check (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+mn-lt"/>
              </a:rPr>
              <a:t>time_slot_id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</a:rPr>
              <a:t> in (select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+mn-lt"/>
              </a:rPr>
              <a:t>time_slot_id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</a:rPr>
              <a:t> from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+mn-lt"/>
              </a:rPr>
              <a:t>time_slot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</a:rPr>
              <a:t>))</a:t>
            </a:r>
          </a:p>
          <a:p>
            <a:pPr marL="800100" lvl="1" indent="-342900">
              <a:buFont typeface="Wingdings" panose="05000000000000000000" pitchFamily="2" charset="2"/>
              <a:buChar char="n"/>
              <a:defRPr/>
            </a:pPr>
            <a:r>
              <a:rPr lang="en-US" altLang="zh-CN" sz="2400" dirty="0"/>
              <a:t>why not use a foreign key here?</a:t>
            </a:r>
          </a:p>
        </p:txBody>
      </p:sp>
      <p:sp>
        <p:nvSpPr>
          <p:cNvPr id="2" name="右箭头 1"/>
          <p:cNvSpPr/>
          <p:nvPr/>
        </p:nvSpPr>
        <p:spPr>
          <a:xfrm rot="16200000">
            <a:off x="1897740" y="3309444"/>
            <a:ext cx="196385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8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参照完整性</a:t>
            </a:r>
            <a:endParaRPr lang="en-US" altLang="zh-CN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94" y="1794063"/>
            <a:ext cx="8382000" cy="55626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Ensures that a value that appears </a:t>
            </a:r>
            <a:r>
              <a:rPr lang="en-US" altLang="zh-CN" sz="2800" dirty="0">
                <a:solidFill>
                  <a:srgbClr val="FF0000"/>
                </a:solidFill>
              </a:rPr>
              <a:t>in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one relation</a:t>
            </a:r>
            <a:r>
              <a:rPr lang="en-US" altLang="zh-CN" sz="2800" dirty="0"/>
              <a:t> for a given set of attributes also appears for a certain set of attributes </a:t>
            </a:r>
            <a:r>
              <a:rPr lang="en-US" altLang="zh-CN" sz="2800" dirty="0">
                <a:solidFill>
                  <a:srgbClr val="FF0000"/>
                </a:solidFill>
              </a:rPr>
              <a:t>in another relation</a:t>
            </a:r>
            <a:endParaRPr lang="en-US" altLang="zh-CN" sz="28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9658"/>
              </p:ext>
            </p:extLst>
          </p:nvPr>
        </p:nvGraphicFramePr>
        <p:xfrm>
          <a:off x="791134" y="3504594"/>
          <a:ext cx="7056438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2429214" imgH="885949" progId="Paint.Picture">
                  <p:embed/>
                </p:oleObj>
              </mc:Choice>
              <mc:Fallback>
                <p:oleObj name="位图图像" r:id="rId2" imgW="2429214" imgH="885949" progId="Paint.Picture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34" y="3504594"/>
                        <a:ext cx="7056438" cy="214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4319353" y="5765194"/>
            <a:ext cx="3565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(A-101,“Perryridge”,1200)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492684" y="5765194"/>
            <a:ext cx="28739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?(“</a:t>
            </a:r>
            <a:r>
              <a:rPr lang="en-US" altLang="zh-CN" sz="2000" dirty="0" err="1">
                <a:latin typeface="Verdana" panose="020B0604030504040204" pitchFamily="34" charset="0"/>
              </a:rPr>
              <a:t>Perryridge</a:t>
            </a:r>
            <a:r>
              <a:rPr lang="en-US" altLang="zh-CN" sz="2000" dirty="0">
                <a:latin typeface="Verdana" panose="020B0604030504040204" pitchFamily="34" charset="0"/>
              </a:rPr>
              <a:t>”, …, …)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79512" y="1258888"/>
            <a:ext cx="756084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2075" tIns="46038" rIns="92075" bIns="46038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A42D0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外键约束，即两个关系之间属性取值的约束</a:t>
            </a:r>
            <a:endParaRPr lang="en-US" altLang="zh-CN" b="1" dirty="0">
              <a:solidFill>
                <a:srgbClr val="A42D0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2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5" grpId="0"/>
      <p:bldP spid="84480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参照完整性的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5589587"/>
          </a:xfrm>
        </p:spPr>
        <p:txBody>
          <a:bodyPr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b="1" dirty="0"/>
              <a:t>primary key</a:t>
            </a:r>
            <a:r>
              <a:rPr lang="en-US" altLang="zh-CN" dirty="0"/>
              <a:t> clause of the </a:t>
            </a:r>
            <a:r>
              <a:rPr lang="en-US" altLang="zh-CN" b="1" dirty="0"/>
              <a:t>create table</a:t>
            </a:r>
            <a:r>
              <a:rPr lang="en-US" altLang="zh-CN" dirty="0"/>
              <a:t> statement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foreign key</a:t>
            </a:r>
            <a:r>
              <a:rPr lang="en-US" altLang="zh-CN" dirty="0"/>
              <a:t> clause of the </a:t>
            </a:r>
            <a:r>
              <a:rPr lang="en-US" altLang="zh-CN" b="1" dirty="0"/>
              <a:t>create table</a:t>
            </a:r>
            <a:r>
              <a:rPr lang="en-US" altLang="zh-CN" dirty="0"/>
              <a:t> statement includes both </a:t>
            </a:r>
            <a:r>
              <a:rPr lang="en-US" altLang="zh-CN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a list of the attributes</a:t>
            </a:r>
            <a:r>
              <a:rPr lang="en-US" altLang="zh-CN" dirty="0"/>
              <a:t> that </a:t>
            </a:r>
            <a:r>
              <a:rPr lang="en-US" altLang="zh-CN" dirty="0">
                <a:latin typeface="Franklin Gothic Medium" panose="020B0603020102020204" pitchFamily="34" charset="0"/>
              </a:rPr>
              <a:t>comprise the foreign key</a:t>
            </a:r>
            <a:r>
              <a:rPr lang="en-US" altLang="zh-CN" dirty="0"/>
              <a:t> and the name of </a:t>
            </a:r>
            <a:r>
              <a:rPr lang="en-US" altLang="zh-CN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the relation referenced by the foreign key</a:t>
            </a:r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48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定义外码</a:t>
            </a:r>
            <a:r>
              <a:rPr lang="en-US" altLang="zh-CN" dirty="0"/>
              <a:t>/</a:t>
            </a:r>
            <a:r>
              <a:rPr lang="zh-CN" altLang="en-US" dirty="0"/>
              <a:t>外键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40768"/>
            <a:ext cx="8362950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tabLst>
                <a:tab pos="2173288" algn="l"/>
              </a:tabLst>
            </a:pPr>
            <a:r>
              <a:rPr lang="en-US" altLang="zh-CN" sz="2800" b="1" dirty="0">
                <a:latin typeface="Helvetica" panose="020B0604020202020204" pitchFamily="34" charset="0"/>
              </a:rPr>
              <a:t>create table </a:t>
            </a:r>
            <a:r>
              <a:rPr lang="en-US" altLang="zh-CN" sz="2800" i="1" dirty="0">
                <a:latin typeface="Helvetica" panose="020B0604020202020204" pitchFamily="34" charset="0"/>
              </a:rPr>
              <a:t>branch</a:t>
            </a:r>
            <a:br>
              <a:rPr lang="en-US" altLang="zh-CN" sz="2800" i="1" dirty="0">
                <a:latin typeface="Helvetica" panose="020B0604020202020204" pitchFamily="34" charset="0"/>
              </a:rPr>
            </a:br>
            <a:r>
              <a:rPr lang="en-US" altLang="zh-CN" sz="2800" i="1" dirty="0">
                <a:latin typeface="Helvetica" panose="020B0604020202020204" pitchFamily="34" charset="0"/>
              </a:rPr>
              <a:t>  </a:t>
            </a:r>
            <a:r>
              <a:rPr lang="en-US" altLang="zh-CN" sz="2800" dirty="0">
                <a:latin typeface="Helvetica" panose="020B0604020202020204" pitchFamily="34" charset="0"/>
              </a:rPr>
              <a:t>(</a:t>
            </a:r>
            <a:r>
              <a:rPr lang="en-US" altLang="zh-CN" sz="2800" i="1" dirty="0" err="1">
                <a:latin typeface="Helvetica" panose="020B0604020202020204" pitchFamily="34" charset="0"/>
              </a:rPr>
              <a:t>branch_name</a:t>
            </a:r>
            <a:r>
              <a:rPr lang="en-US" altLang="zh-CN" sz="2800" i="1" dirty="0">
                <a:latin typeface="Helvetica" panose="020B0604020202020204" pitchFamily="34" charset="0"/>
              </a:rPr>
              <a:t>     </a:t>
            </a:r>
            <a:r>
              <a:rPr lang="en-US" altLang="zh-CN" sz="2800" b="1" dirty="0">
                <a:latin typeface="Helvetica" panose="020B0604020202020204" pitchFamily="34" charset="0"/>
              </a:rPr>
              <a:t>char</a:t>
            </a:r>
            <a:r>
              <a:rPr lang="en-US" altLang="zh-CN" sz="2800" dirty="0">
                <a:latin typeface="Helvetica" panose="020B0604020202020204" pitchFamily="34" charset="0"/>
              </a:rPr>
              <a:t>(15)</a:t>
            </a:r>
            <a:r>
              <a:rPr lang="en-US" altLang="zh-CN" sz="2800" b="1" dirty="0">
                <a:latin typeface="Helvetica" panose="020B0604020202020204" pitchFamily="34" charset="0"/>
              </a:rPr>
              <a:t>,</a:t>
            </a:r>
            <a:br>
              <a:rPr lang="en-US" altLang="zh-CN" sz="2800" b="1" dirty="0">
                <a:latin typeface="Helvetica" panose="020B0604020202020204" pitchFamily="34" charset="0"/>
              </a:rPr>
            </a:br>
            <a:r>
              <a:rPr lang="en-US" altLang="zh-CN" sz="2800" b="1" dirty="0">
                <a:latin typeface="Helvetica" panose="020B0604020202020204" pitchFamily="34" charset="0"/>
              </a:rPr>
              <a:t>   </a:t>
            </a:r>
            <a:r>
              <a:rPr lang="en-US" altLang="zh-CN" sz="2800" i="1" dirty="0" err="1">
                <a:latin typeface="Helvetica" panose="020B0604020202020204" pitchFamily="34" charset="0"/>
              </a:rPr>
              <a:t>branch_city</a:t>
            </a:r>
            <a:r>
              <a:rPr lang="en-US" altLang="zh-CN" sz="2800" i="1" dirty="0">
                <a:latin typeface="Helvetica" panose="020B0604020202020204" pitchFamily="34" charset="0"/>
              </a:rPr>
              <a:t>	       </a:t>
            </a:r>
            <a:r>
              <a:rPr lang="en-US" altLang="zh-CN" sz="2800" b="1" dirty="0">
                <a:latin typeface="Helvetica" panose="020B0604020202020204" pitchFamily="34" charset="0"/>
              </a:rPr>
              <a:t>char</a:t>
            </a:r>
            <a:r>
              <a:rPr lang="en-US" altLang="zh-CN" sz="2800" dirty="0">
                <a:latin typeface="Helvetica" panose="020B0604020202020204" pitchFamily="34" charset="0"/>
              </a:rPr>
              <a:t>(30),</a:t>
            </a:r>
          </a:p>
          <a:p>
            <a:pPr eaLnBrk="1" hangingPunct="1">
              <a:lnSpc>
                <a:spcPct val="90000"/>
              </a:lnSpc>
              <a:buNone/>
              <a:tabLst>
                <a:tab pos="2173288" algn="l"/>
              </a:tabLst>
            </a:pPr>
            <a:r>
              <a:rPr lang="en-US" altLang="zh-CN" sz="2800" dirty="0">
                <a:latin typeface="Helvetica" panose="020B0604020202020204" pitchFamily="34" charset="0"/>
              </a:rPr>
              <a:t>	   </a:t>
            </a:r>
            <a:r>
              <a:rPr lang="en-US" altLang="zh-CN" sz="2800" i="1" dirty="0">
                <a:latin typeface="Helvetica" panose="020B0604020202020204" pitchFamily="34" charset="0"/>
              </a:rPr>
              <a:t>assets	            </a:t>
            </a:r>
            <a:r>
              <a:rPr lang="en-US" altLang="zh-CN" sz="2800" b="1" dirty="0">
                <a:latin typeface="Helvetica" panose="020B0604020202020204" pitchFamily="34" charset="0"/>
              </a:rPr>
              <a:t>integer</a:t>
            </a:r>
            <a:r>
              <a:rPr lang="en-US" altLang="zh-CN" sz="2800" dirty="0">
                <a:latin typeface="Helvetica" panose="020B0604020202020204" pitchFamily="34" charset="0"/>
              </a:rPr>
              <a:t>,</a:t>
            </a:r>
            <a:br>
              <a:rPr lang="en-US" altLang="zh-CN" sz="2800" dirty="0">
                <a:latin typeface="Helvetica" panose="020B0604020202020204" pitchFamily="34" charset="0"/>
              </a:rPr>
            </a:br>
            <a:r>
              <a:rPr lang="en-US" altLang="zh-CN" sz="2800" dirty="0">
                <a:latin typeface="Helvetica" panose="020B0604020202020204" pitchFamily="34" charset="0"/>
              </a:rPr>
              <a:t>   </a:t>
            </a:r>
            <a:r>
              <a:rPr lang="en-US" altLang="zh-CN" sz="2800" b="1" dirty="0">
                <a:latin typeface="Helvetica" panose="020B0604020202020204" pitchFamily="34" charset="0"/>
              </a:rPr>
              <a:t>primary key </a:t>
            </a:r>
            <a:r>
              <a:rPr lang="en-US" altLang="zh-CN" sz="2800" dirty="0">
                <a:latin typeface="Helvetica" panose="020B0604020202020204" pitchFamily="34" charset="0"/>
              </a:rPr>
              <a:t>(</a:t>
            </a:r>
            <a:r>
              <a:rPr lang="en-US" altLang="zh-CN" sz="2800" i="1" dirty="0" err="1">
                <a:latin typeface="Helvetica" panose="020B0604020202020204" pitchFamily="34" charset="0"/>
              </a:rPr>
              <a:t>branch_name</a:t>
            </a:r>
            <a:r>
              <a:rPr lang="en-US" altLang="zh-CN" sz="2800" dirty="0">
                <a:latin typeface="Helvetica" panose="020B0604020202020204" pitchFamily="34" charset="0"/>
              </a:rPr>
              <a:t>)</a:t>
            </a:r>
            <a:r>
              <a:rPr lang="en-US" altLang="zh-CN" sz="2800" i="1" dirty="0">
                <a:latin typeface="Helvetica" panose="020B0604020202020204" pitchFamily="34" charset="0"/>
              </a:rPr>
              <a:t>)</a:t>
            </a:r>
            <a:br>
              <a:rPr lang="en-US" altLang="zh-CN" sz="2800" i="1" dirty="0">
                <a:latin typeface="Helvetica" panose="020B0604020202020204" pitchFamily="34" charset="0"/>
              </a:rPr>
            </a:br>
            <a:endParaRPr lang="en-US" altLang="zh-CN" sz="2800" i="1" dirty="0">
              <a:latin typeface="Helvetica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  <a:tabLst>
                <a:tab pos="2173288" algn="l"/>
              </a:tabLst>
            </a:pPr>
            <a:r>
              <a:rPr lang="en-US" altLang="zh-CN" sz="2800" b="1" dirty="0"/>
              <a:t>create table</a:t>
            </a:r>
            <a:r>
              <a:rPr lang="en-US" altLang="zh-CN" sz="2800" i="1" dirty="0"/>
              <a:t> account</a:t>
            </a:r>
            <a:br>
              <a:rPr lang="en-US" altLang="zh-CN" sz="2800" i="1" dirty="0"/>
            </a:br>
            <a:r>
              <a:rPr lang="en-US" altLang="zh-CN" sz="2800" i="1" dirty="0"/>
              <a:t>(account-number	</a:t>
            </a:r>
            <a:r>
              <a:rPr lang="en-US" altLang="zh-CN" sz="2800" dirty="0"/>
              <a:t>char(10)</a:t>
            </a:r>
            <a:r>
              <a:rPr lang="en-US" altLang="zh-CN" sz="2800" b="1" dirty="0"/>
              <a:t>,</a:t>
            </a:r>
            <a:br>
              <a:rPr lang="en-US" altLang="zh-CN" sz="2800" b="1" dirty="0"/>
            </a:br>
            <a:r>
              <a:rPr lang="en-US" altLang="zh-CN" sz="2800" i="1" dirty="0"/>
              <a:t>branch-name	</a:t>
            </a:r>
            <a:r>
              <a:rPr lang="en-US" altLang="zh-CN" sz="2800" dirty="0"/>
              <a:t>char(15),</a:t>
            </a:r>
            <a:br>
              <a:rPr lang="en-US" altLang="zh-CN" sz="2800" dirty="0"/>
            </a:br>
            <a:r>
              <a:rPr lang="en-US" altLang="zh-CN" sz="2800" i="1" dirty="0"/>
              <a:t>balance	</a:t>
            </a:r>
            <a:r>
              <a:rPr lang="en-US" altLang="zh-CN" sz="2800" dirty="0"/>
              <a:t>integer,</a:t>
            </a:r>
            <a:br>
              <a:rPr lang="en-US" altLang="zh-CN" sz="2800" dirty="0"/>
            </a:br>
            <a:r>
              <a:rPr lang="en-US" altLang="zh-CN" sz="2800" b="1" dirty="0"/>
              <a:t>primary key</a:t>
            </a:r>
            <a:r>
              <a:rPr lang="en-US" altLang="zh-CN" sz="2800" dirty="0"/>
              <a:t> (</a:t>
            </a:r>
            <a:r>
              <a:rPr lang="en-US" altLang="zh-CN" sz="2800" i="1" dirty="0" err="1"/>
              <a:t>account_number</a:t>
            </a:r>
            <a:r>
              <a:rPr lang="en-US" altLang="zh-CN" sz="2800" i="1" dirty="0"/>
              <a:t>), </a:t>
            </a:r>
            <a:br>
              <a:rPr lang="en-US" altLang="zh-CN" sz="2800" i="1" dirty="0"/>
            </a:br>
            <a:r>
              <a:rPr lang="en-US" altLang="zh-CN" sz="2800" b="1" dirty="0">
                <a:solidFill>
                  <a:srgbClr val="FF0000"/>
                </a:solidFill>
              </a:rPr>
              <a:t>foreign key</a:t>
            </a:r>
            <a:r>
              <a:rPr lang="en-US" altLang="zh-CN" sz="2800" dirty="0">
                <a:solidFill>
                  <a:srgbClr val="FF0000"/>
                </a:solidFill>
              </a:rPr>
              <a:t> (</a:t>
            </a:r>
            <a:r>
              <a:rPr lang="en-US" altLang="zh-CN" sz="2800" i="1" dirty="0" err="1">
                <a:solidFill>
                  <a:srgbClr val="FF0000"/>
                </a:solidFill>
              </a:rPr>
              <a:t>branch_name</a:t>
            </a:r>
            <a:r>
              <a:rPr lang="en-US" altLang="zh-CN" sz="2800" i="1" dirty="0">
                <a:solidFill>
                  <a:srgbClr val="FF0000"/>
                </a:solidFill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</a:rPr>
              <a:t>references </a:t>
            </a:r>
            <a:r>
              <a:rPr lang="en-US" altLang="zh-CN" sz="2800" i="1" dirty="0">
                <a:solidFill>
                  <a:srgbClr val="FF0000"/>
                </a:solidFill>
              </a:rPr>
              <a:t>branch</a:t>
            </a:r>
            <a:r>
              <a:rPr lang="en-US" altLang="zh-CN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871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08504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外码</a:t>
            </a:r>
            <a:r>
              <a:rPr lang="en-US" altLang="zh-CN" dirty="0"/>
              <a:t>/</a:t>
            </a:r>
            <a:r>
              <a:rPr lang="zh-CN" altLang="en-US" dirty="0"/>
              <a:t>外键完整性约束的形式化定义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28637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Helvetica" panose="020B0604020202020204" pitchFamily="34" charset="0"/>
              </a:rPr>
              <a:t>Let r1(R1) with primary keys K1,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Helvetica" panose="020B0604020202020204" pitchFamily="34" charset="0"/>
              </a:rPr>
              <a:t>The subset </a:t>
            </a:r>
            <a:r>
              <a:rPr lang="en-US" altLang="zh-CN" sz="2400" b="1" dirty="0">
                <a:latin typeface="Helvetica" panose="020B0604020202020204" pitchFamily="34" charset="0"/>
                <a:sym typeface="Symbol" panose="05050102010706020507" pitchFamily="18" charset="2"/>
              </a:rPr>
              <a:t> of R2 is a foreign key (from R2) referencing </a:t>
            </a:r>
            <a:r>
              <a:rPr lang="en-US" altLang="zh-CN" sz="2400" b="1" dirty="0">
                <a:latin typeface="Helvetica" panose="020B0604020202020204" pitchFamily="34" charset="0"/>
              </a:rPr>
              <a:t>K1</a:t>
            </a:r>
            <a:r>
              <a:rPr lang="en-US" altLang="zh-CN" sz="2400" b="1" dirty="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Helvetica" panose="020B0604020202020204" pitchFamily="34" charset="0"/>
              </a:rPr>
              <a:t>in relation r1</a:t>
            </a:r>
          </a:p>
          <a:p>
            <a:pPr marL="2209800" lvl="4" indent="-381000" eaLnBrk="1" hangingPunct="1">
              <a:buFontTx/>
              <a:buNone/>
            </a:pPr>
            <a:endParaRPr lang="en-US" altLang="zh-CN" sz="1800" dirty="0">
              <a:latin typeface="Rockwell Condensed" panose="02060603050405020104" pitchFamily="18" charset="0"/>
            </a:endParaRPr>
          </a:p>
          <a:p>
            <a:pPr marL="609600" indent="-609600" eaLnBrk="1" hangingPunct="1"/>
            <a:r>
              <a:rPr lang="en-US" altLang="zh-CN" sz="2800" dirty="0"/>
              <a:t>For every </a:t>
            </a:r>
            <a:r>
              <a:rPr lang="en-US" altLang="zh-CN" sz="2800" i="1" dirty="0"/>
              <a:t>t</a:t>
            </a:r>
            <a:r>
              <a:rPr lang="en-US" altLang="zh-CN" sz="3600" baseline="-25000" dirty="0"/>
              <a:t>2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r</a:t>
            </a:r>
            <a:r>
              <a:rPr lang="en-US" altLang="zh-CN" sz="3600" baseline="-25000" dirty="0"/>
              <a:t>2</a:t>
            </a:r>
            <a:r>
              <a:rPr lang="en-US" altLang="zh-CN" sz="2800" dirty="0"/>
              <a:t> there must be a tuple </a:t>
            </a:r>
            <a:r>
              <a:rPr lang="en-US" altLang="zh-CN" sz="2800" i="1" dirty="0"/>
              <a:t>t</a:t>
            </a:r>
            <a:r>
              <a:rPr lang="en-US" altLang="zh-CN" sz="3600" baseline="-25000" dirty="0"/>
              <a:t>1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r</a:t>
            </a:r>
            <a:r>
              <a:rPr lang="en-US" altLang="zh-CN" sz="3600" baseline="-25000" dirty="0"/>
              <a:t>1</a:t>
            </a:r>
            <a:r>
              <a:rPr lang="en-US" altLang="zh-CN" sz="2800" dirty="0"/>
              <a:t> such that </a:t>
            </a:r>
            <a:r>
              <a:rPr lang="en-US" altLang="zh-CN" sz="2800" i="1" dirty="0"/>
              <a:t>t</a:t>
            </a:r>
            <a:r>
              <a:rPr lang="en-US" altLang="zh-CN" sz="3600" baseline="-25000" dirty="0"/>
              <a:t>1</a:t>
            </a:r>
            <a:r>
              <a:rPr lang="en-US" altLang="zh-CN" sz="2800" dirty="0"/>
              <a:t>[</a:t>
            </a:r>
            <a:r>
              <a:rPr lang="en-US" altLang="zh-CN" sz="2800" i="1" dirty="0"/>
              <a:t>K</a:t>
            </a:r>
            <a:r>
              <a:rPr lang="en-US" altLang="zh-CN" sz="3600" baseline="-25000" dirty="0"/>
              <a:t>1</a:t>
            </a:r>
            <a:r>
              <a:rPr lang="en-US" altLang="zh-CN" sz="2800" dirty="0"/>
              <a:t>] = </a:t>
            </a:r>
            <a:r>
              <a:rPr lang="en-US" altLang="zh-CN" sz="2800" i="1" dirty="0"/>
              <a:t>t</a:t>
            </a:r>
            <a:r>
              <a:rPr lang="en-US" altLang="zh-CN" sz="3600" baseline="-25000" dirty="0"/>
              <a:t>2</a:t>
            </a:r>
            <a:r>
              <a:rPr lang="en-US" altLang="zh-CN" sz="2800" dirty="0"/>
              <a:t>[</a:t>
            </a:r>
            <a:r>
              <a:rPr lang="en-US" altLang="zh-CN" sz="2800" dirty="0">
                <a:sym typeface="Symbol" panose="05050102010706020507" pitchFamily="18" charset="2"/>
              </a:rPr>
              <a:t>]</a:t>
            </a:r>
          </a:p>
          <a:p>
            <a:pPr marL="609600" indent="-609600" eaLnBrk="1" hangingPunct="1"/>
            <a:endParaRPr lang="en-US" altLang="zh-CN" sz="2800" dirty="0">
              <a:sym typeface="Symbol" panose="05050102010706020507" pitchFamily="18" charset="2"/>
            </a:endParaRPr>
          </a:p>
          <a:p>
            <a:pPr marL="609600" indent="-609600" eaLnBrk="1" hangingPunct="1"/>
            <a:r>
              <a:rPr lang="en-US" altLang="zh-CN" sz="2800" dirty="0">
                <a:sym typeface="Symbol" panose="05050102010706020507" pitchFamily="18" charset="2"/>
              </a:rPr>
              <a:t>Referential integrity constraint also called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subset dependency</a:t>
            </a:r>
            <a:r>
              <a:rPr lang="en-US" altLang="zh-CN" sz="2800" dirty="0">
                <a:sym typeface="Symbol" panose="05050102010706020507" pitchFamily="18" charset="2"/>
              </a:rPr>
              <a:t> since its can be written as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     </a:t>
            </a:r>
            <a:r>
              <a:rPr lang="en-US" altLang="zh-CN" sz="3600" baseline="-25000" dirty="0">
                <a:sym typeface="Symbol" panose="05050102010706020507" pitchFamily="18" charset="2"/>
              </a:rPr>
              <a:t>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r</a:t>
            </a:r>
            <a:r>
              <a:rPr lang="en-US" altLang="zh-CN" sz="36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 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K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(</a:t>
            </a:r>
            <a:r>
              <a:rPr lang="en-US" altLang="zh-CN" sz="2800" i="1" dirty="0">
                <a:sym typeface="Symbol" panose="05050102010706020507" pitchFamily="18" charset="2"/>
              </a:rPr>
              <a:t>r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br>
              <a:rPr lang="en-US" altLang="zh-CN" sz="2800" dirty="0">
                <a:sym typeface="Symbol" panose="05050102010706020507" pitchFamily="18" charset="2"/>
              </a:rPr>
            </a:b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9740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Insert</a:t>
            </a:r>
            <a:r>
              <a:rPr lang="zh-CN" altLang="en-US" dirty="0"/>
              <a:t>操作的检测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279" y="1484784"/>
            <a:ext cx="8458201" cy="5638800"/>
          </a:xfrm>
        </p:spPr>
        <p:txBody>
          <a:bodyPr/>
          <a:lstStyle/>
          <a:p>
            <a:pPr eaLnBrk="1" hangingPunct="1">
              <a:tabLst>
                <a:tab pos="2976563" algn="ctr"/>
              </a:tabLst>
            </a:pPr>
            <a:endParaRPr lang="en-US" altLang="zh-CN" dirty="0"/>
          </a:p>
          <a:p>
            <a:pPr eaLnBrk="1" hangingPunct="1">
              <a:tabLst>
                <a:tab pos="2976563" algn="ctr"/>
              </a:tabLst>
            </a:pPr>
            <a:endParaRPr lang="en-US" altLang="zh-CN" dirty="0"/>
          </a:p>
          <a:p>
            <a:pPr eaLnBrk="1" hangingPunct="1">
              <a:tabLst>
                <a:tab pos="2976563" algn="ctr"/>
              </a:tabLst>
            </a:pPr>
            <a:r>
              <a:rPr lang="en-US" altLang="zh-CN" dirty="0"/>
              <a:t>The following constraint must be satisfied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976563" algn="ctr"/>
              </a:tabLst>
            </a:pPr>
            <a:r>
              <a:rPr lang="en-US" altLang="zh-CN" dirty="0"/>
              <a:t>		</a:t>
            </a:r>
            <a:r>
              <a:rPr lang="en-US" altLang="zh-CN" dirty="0">
                <a:sym typeface="Symbol" panose="05050102010706020507" pitchFamily="18" charset="2"/>
              </a:rPr>
              <a:t></a:t>
            </a:r>
            <a:r>
              <a:rPr lang="en-US" altLang="zh-CN" sz="3600" baseline="-25000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sz="3600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 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976563" algn="ctr"/>
              </a:tabLst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tabLst>
                <a:tab pos="2976563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If a tuple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is inserted into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the system must ensure that there is a tuple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in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such that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] =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sz="3600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[].  That is 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2976563" algn="ctr"/>
              </a:tabLst>
            </a:pPr>
            <a:r>
              <a:rPr lang="en-US" altLang="zh-CN" baseline="-25000" dirty="0">
                <a:sym typeface="Symbol" panose="05050102010706020507" pitchFamily="18" charset="2"/>
              </a:rPr>
              <a:t>		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sz="3600" baseline="-25000" dirty="0">
                <a:sym typeface="Symbol" panose="05050102010706020507" pitchFamily="18" charset="2"/>
              </a:rPr>
              <a:t>2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[]  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-252536" y="126876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Helvetica" panose="020B0604020202020204" pitchFamily="34" charset="0"/>
              </a:rPr>
              <a:t>	Let r1(R1) with primary keys K1,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Helvetica" panose="020B0604020202020204" pitchFamily="34" charset="0"/>
              </a:rPr>
              <a:t>	The subset </a:t>
            </a:r>
            <a:r>
              <a:rPr lang="en-US" altLang="zh-CN" sz="2400" b="1" dirty="0">
                <a:latin typeface="Helvetica" panose="020B0604020202020204" pitchFamily="34" charset="0"/>
                <a:sym typeface="Symbol" panose="05050102010706020507" pitchFamily="18" charset="2"/>
              </a:rPr>
              <a:t> of R2 is a foreign key (from R2) referencing </a:t>
            </a:r>
            <a:r>
              <a:rPr lang="en-US" altLang="zh-CN" sz="2400" b="1" dirty="0">
                <a:latin typeface="Helvetica" panose="020B0604020202020204" pitchFamily="34" charset="0"/>
              </a:rPr>
              <a:t>K1</a:t>
            </a:r>
            <a:r>
              <a:rPr lang="en-US" altLang="zh-CN" sz="2400" b="1" dirty="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Helvetica" panose="020B0604020202020204" pitchFamily="34" charset="0"/>
              </a:rPr>
              <a:t>in relation r1</a:t>
            </a:r>
          </a:p>
        </p:txBody>
      </p:sp>
    </p:spTree>
    <p:extLst>
      <p:ext uri="{BB962C8B-B14F-4D97-AF65-F5344CB8AC3E}">
        <p14:creationId xmlns:p14="http://schemas.microsoft.com/office/powerpoint/2010/main" val="2317064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Delete</a:t>
            </a:r>
            <a:r>
              <a:rPr lang="zh-CN" altLang="en-US" dirty="0"/>
              <a:t>操作的检测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eaLnBrk="1" hangingPunct="1">
              <a:tabLst>
                <a:tab pos="3036888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If a tuple,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sz="3600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is deleted from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the system must compute the set of tuples in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that reference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3036888" algn="ctr"/>
              </a:tabLst>
            </a:pPr>
            <a:r>
              <a:rPr lang="en-US" altLang="zh-CN" baseline="-25000" dirty="0">
                <a:sym typeface="Symbol" panose="05050102010706020507" pitchFamily="18" charset="2"/>
              </a:rPr>
              <a:t>		</a:t>
            </a:r>
            <a:r>
              <a:rPr lang="en-US" altLang="zh-CN" sz="3600" dirty="0">
                <a:sym typeface="Symbol" panose="05050102010706020507" pitchFamily="18" charset="2"/>
              </a:rPr>
              <a:t></a:t>
            </a:r>
            <a:r>
              <a:rPr lang="en-US" altLang="zh-CN" sz="3600" baseline="-25000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sym typeface="Symbol" panose="05050102010706020507" pitchFamily="18" charset="2"/>
              </a:rPr>
              <a:t>= 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4000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baseline="-25000" dirty="0">
                <a:sym typeface="Symbol" panose="05050102010706020507" pitchFamily="18" charset="2"/>
              </a:rPr>
              <a:t>[K]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sz="3600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Tx/>
              <a:buNone/>
              <a:tabLst>
                <a:tab pos="3036888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</a:p>
          <a:p>
            <a:pPr lvl="1" eaLnBrk="1" hangingPunct="1">
              <a:tabLst>
                <a:tab pos="3036888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If this set is </a:t>
            </a:r>
            <a:r>
              <a:rPr lang="en-US" altLang="zh-CN" b="1" dirty="0">
                <a:sym typeface="Symbol" panose="05050102010706020507" pitchFamily="18" charset="2"/>
              </a:rPr>
              <a:t>not </a:t>
            </a:r>
            <a:r>
              <a:rPr lang="en-US" altLang="zh-CN" dirty="0">
                <a:sym typeface="Symbol" panose="05050102010706020507" pitchFamily="18" charset="2"/>
              </a:rPr>
              <a:t>empty, </a:t>
            </a:r>
          </a:p>
          <a:p>
            <a:pPr lvl="1" eaLnBrk="1" hangingPunct="1">
              <a:buFontTx/>
              <a:buNone/>
              <a:tabLst>
                <a:tab pos="3036888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either</a:t>
            </a:r>
            <a:r>
              <a:rPr lang="en-US" altLang="zh-CN" dirty="0">
                <a:sym typeface="Symbol" panose="05050102010706020507" pitchFamily="18" charset="2"/>
              </a:rPr>
              <a:t> the delete command </a:t>
            </a:r>
            <a:r>
              <a:rPr lang="en-US" altLang="zh-CN" b="1" dirty="0">
                <a:sym typeface="Symbol" panose="05050102010706020507" pitchFamily="18" charset="2"/>
              </a:rPr>
              <a:t>is rejected</a:t>
            </a:r>
            <a:r>
              <a:rPr lang="en-US" altLang="zh-CN" dirty="0">
                <a:sym typeface="Symbol" panose="05050102010706020507" pitchFamily="18" charset="2"/>
              </a:rPr>
              <a:t> as an error, </a:t>
            </a:r>
          </a:p>
          <a:p>
            <a:pPr lvl="1" eaLnBrk="1" hangingPunct="1">
              <a:buFontTx/>
              <a:buNone/>
              <a:tabLst>
                <a:tab pos="3036888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or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the tuples that reference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must themselves be </a:t>
            </a:r>
            <a:r>
              <a:rPr lang="en-US" altLang="zh-CN" b="1" dirty="0">
                <a:sym typeface="Symbol" panose="05050102010706020507" pitchFamily="18" charset="2"/>
              </a:rPr>
              <a:t>deleted </a:t>
            </a:r>
            <a:r>
              <a:rPr lang="en-US" altLang="zh-CN" dirty="0">
                <a:sym typeface="Symbol" panose="05050102010706020507" pitchFamily="18" charset="2"/>
              </a:rPr>
              <a:t>(cascading deletions are possible)</a:t>
            </a:r>
          </a:p>
        </p:txBody>
      </p:sp>
    </p:spTree>
    <p:extLst>
      <p:ext uri="{BB962C8B-B14F-4D97-AF65-F5344CB8AC3E}">
        <p14:creationId xmlns:p14="http://schemas.microsoft.com/office/powerpoint/2010/main" val="1349766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098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Update</a:t>
            </a:r>
            <a:r>
              <a:rPr lang="zh-CN" altLang="en-US" dirty="0"/>
              <a:t>操作的检测</a:t>
            </a:r>
            <a:r>
              <a:rPr lang="en-US" altLang="zh-CN" dirty="0"/>
              <a:t>-</a:t>
            </a:r>
            <a:r>
              <a:rPr lang="en-US" altLang="zh-CN" b="1" dirty="0"/>
              <a:t>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8"/>
            <a:ext cx="8640959" cy="54403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dirty="0"/>
              <a:t>If a tuple </a:t>
            </a:r>
            <a:r>
              <a:rPr lang="en-US" altLang="zh-CN" i="1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 is updated in relation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and the update modifies values for foreign key </a:t>
            </a:r>
            <a:r>
              <a:rPr lang="en-US" altLang="zh-CN" dirty="0">
                <a:sym typeface="Symbol" panose="05050102010706020507" pitchFamily="18" charset="2"/>
              </a:rPr>
              <a:t>, then a test similar to the insert case is made </a:t>
            </a:r>
          </a:p>
          <a:p>
            <a:pPr eaLnBrk="1" hangingPunct="1">
              <a:lnSpc>
                <a:spcPct val="110000"/>
              </a:lnSpc>
              <a:tabLst>
                <a:tab pos="3036888" algn="ctr"/>
              </a:tabLst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Let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dirty="0">
                <a:sym typeface="Symbol" panose="05050102010706020507" pitchFamily="18" charset="2"/>
              </a:rPr>
              <a:t> denote the new value of tuple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sz="3600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 The system must ensure that </a:t>
            </a:r>
          </a:p>
          <a:p>
            <a:pPr marL="1085850" lvl="2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3036888" algn="ctr"/>
              </a:tabLst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	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[]  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  <a:buFontTx/>
              <a:buNone/>
              <a:tabLst>
                <a:tab pos="3036888" algn="ctr"/>
              </a:tabLst>
            </a:pP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522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自然连接及其悬浮元组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61120"/>
            <a:ext cx="7848600" cy="481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已知：关系</a:t>
            </a:r>
            <a:r>
              <a:rPr lang="en-US" altLang="zh-CN" sz="2800" dirty="0"/>
              <a:t> </a:t>
            </a:r>
            <a:r>
              <a:rPr lang="en-US" altLang="zh-CN" sz="2800" i="1" dirty="0"/>
              <a:t>loan  </a:t>
            </a:r>
            <a:r>
              <a:rPr lang="zh-CN" altLang="en-US" sz="2800" dirty="0"/>
              <a:t>和</a:t>
            </a:r>
            <a:r>
              <a:rPr lang="en-US" altLang="zh-CN" sz="2800" dirty="0"/>
              <a:t> </a:t>
            </a:r>
            <a:r>
              <a:rPr lang="en-US" altLang="zh-CN" sz="2800" i="1" dirty="0"/>
              <a:t>borrower</a:t>
            </a:r>
            <a:endParaRPr lang="en-US" altLang="zh-CN" sz="28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47800" y="5246712"/>
            <a:ext cx="6019800" cy="990600"/>
            <a:chOff x="960" y="1392"/>
            <a:chExt cx="3792" cy="624"/>
          </a:xfrm>
        </p:grpSpPr>
        <p:sp>
          <p:nvSpPr>
            <p:cNvPr id="101403" name="Rectangle 1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loan-number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404" name="Rectangle 1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amount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405" name="Rectangle 17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L-170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L-230</a:t>
              </a:r>
            </a:p>
          </p:txBody>
        </p:sp>
        <p:sp>
          <p:nvSpPr>
            <p:cNvPr id="101406" name="Rectangle 18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4000</a:t>
              </a:r>
            </a:p>
          </p:txBody>
        </p:sp>
        <p:sp>
          <p:nvSpPr>
            <p:cNvPr id="101407" name="Rectangle 19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 dirty="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customer-name</a:t>
              </a:r>
              <a:endParaRPr lang="en-US" altLang="zh-CN" sz="1800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408" name="Rectangle 20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Jones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Smith</a:t>
              </a:r>
            </a:p>
          </p:txBody>
        </p:sp>
        <p:sp>
          <p:nvSpPr>
            <p:cNvPr id="101409" name="Rectangle 21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branch-name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410" name="Rectangle 22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Downtown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Redwood</a:t>
              </a:r>
            </a:p>
          </p:txBody>
        </p:sp>
      </p:grpSp>
      <p:sp>
        <p:nvSpPr>
          <p:cNvPr id="101401" name="Rectangle 24"/>
          <p:cNvSpPr>
            <a:spLocks noChangeArrowheads="1"/>
          </p:cNvSpPr>
          <p:nvPr/>
        </p:nvSpPr>
        <p:spPr bwMode="auto">
          <a:xfrm>
            <a:off x="228600" y="4451707"/>
            <a:ext cx="5999584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loan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natural join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Borrower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2E31DF-7920-4219-9221-9EB89F013473}"/>
              </a:ext>
            </a:extLst>
          </p:cNvPr>
          <p:cNvGrpSpPr/>
          <p:nvPr/>
        </p:nvGrpSpPr>
        <p:grpSpPr>
          <a:xfrm>
            <a:off x="528638" y="2223120"/>
            <a:ext cx="8005762" cy="2286000"/>
            <a:chOff x="528638" y="2223120"/>
            <a:chExt cx="8005762" cy="2286000"/>
          </a:xfrm>
        </p:grpSpPr>
        <p:sp>
          <p:nvSpPr>
            <p:cNvPr id="101380" name="Rectangle 4"/>
            <p:cNvSpPr>
              <a:spLocks noChangeArrowheads="1"/>
            </p:cNvSpPr>
            <p:nvPr/>
          </p:nvSpPr>
          <p:spPr bwMode="auto">
            <a:xfrm>
              <a:off x="528638" y="2227883"/>
              <a:ext cx="16002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loan-number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3729038" y="2227883"/>
              <a:ext cx="11430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amount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528638" y="2608883"/>
              <a:ext cx="16002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L-170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L-230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66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L-260</a:t>
              </a: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3729038" y="2608883"/>
              <a:ext cx="11430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66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1700</a:t>
              </a: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5257800" y="2223120"/>
              <a:ext cx="16764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customer-name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6934200" y="2223120"/>
              <a:ext cx="16002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loan-number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5257800" y="2604120"/>
              <a:ext cx="16764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Jones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Smith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Hayes</a:t>
              </a:r>
            </a:p>
          </p:txBody>
        </p: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6934200" y="2604120"/>
              <a:ext cx="16002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L-170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L-230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L-155</a:t>
              </a:r>
            </a:p>
          </p:txBody>
        </p:sp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2133600" y="2223120"/>
              <a:ext cx="16002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branch-name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2133600" y="2604120"/>
              <a:ext cx="16002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Downtown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Redwood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66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Perryridge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648200" y="3899520"/>
              <a:ext cx="3048000" cy="609600"/>
              <a:chOff x="2976" y="2352"/>
              <a:chExt cx="1920" cy="384"/>
            </a:xfrm>
          </p:grpSpPr>
          <p:sp>
            <p:nvSpPr>
              <p:cNvPr id="101399" name="AutoShape 27"/>
              <p:cNvSpPr>
                <a:spLocks noChangeArrowheads="1"/>
              </p:cNvSpPr>
              <p:nvPr/>
            </p:nvSpPr>
            <p:spPr bwMode="auto">
              <a:xfrm>
                <a:off x="2976" y="2352"/>
                <a:ext cx="1920" cy="384"/>
              </a:xfrm>
              <a:prstGeom prst="wedgeRoundRectCallout">
                <a:avLst>
                  <a:gd name="adj1" fmla="val -147032"/>
                  <a:gd name="adj2" fmla="val -143750"/>
                  <a:gd name="adj3" fmla="val 16667"/>
                </a:avLst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Dangling Tuple</a:t>
                </a:r>
              </a:p>
            </p:txBody>
          </p:sp>
          <p:sp>
            <p:nvSpPr>
              <p:cNvPr id="101400" name="AutoShape 28"/>
              <p:cNvSpPr>
                <a:spLocks noChangeArrowheads="1"/>
              </p:cNvSpPr>
              <p:nvPr/>
            </p:nvSpPr>
            <p:spPr bwMode="auto">
              <a:xfrm>
                <a:off x="2976" y="2352"/>
                <a:ext cx="1920" cy="384"/>
              </a:xfrm>
              <a:prstGeom prst="wedgeRoundRectCallout">
                <a:avLst>
                  <a:gd name="adj1" fmla="val 30208"/>
                  <a:gd name="adj2" fmla="val -149218"/>
                  <a:gd name="adj3" fmla="val 16667"/>
                </a:avLst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5800B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Dangling Tuple</a:t>
                </a:r>
              </a:p>
            </p:txBody>
          </p:sp>
        </p:grpSp>
      </p:grpSp>
      <p:sp>
        <p:nvSpPr>
          <p:cNvPr id="101398" name="灯片编号占位符 3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DEEBAEC1-ECA6-48B9-A59C-7538D734DED3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494546"/>
      </p:ext>
    </p:extLst>
  </p:cSld>
  <p:clrMapOvr>
    <a:masterClrMapping/>
  </p:clrMapOvr>
  <p:transition advTm="231648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Update</a:t>
            </a:r>
            <a:r>
              <a:rPr lang="zh-CN" altLang="en-US" dirty="0"/>
              <a:t>操作的检测</a:t>
            </a:r>
            <a:r>
              <a:rPr lang="en-US" altLang="zh-CN" dirty="0"/>
              <a:t>-</a:t>
            </a:r>
            <a:r>
              <a:rPr lang="en-US" altLang="zh-CN" b="1" dirty="0"/>
              <a:t> 2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06016"/>
            <a:ext cx="9144000" cy="5867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If a tuple </a:t>
            </a:r>
            <a:r>
              <a:rPr lang="en-US" altLang="zh-CN" sz="2800" i="1" dirty="0">
                <a:sym typeface="Symbol" panose="05050102010706020507" pitchFamily="18" charset="2"/>
              </a:rPr>
              <a:t>t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is updated in </a:t>
            </a:r>
            <a:r>
              <a:rPr lang="en-US" altLang="zh-CN" sz="2800" i="1" dirty="0"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, and the update modifies values for the primary key (</a:t>
            </a:r>
            <a:r>
              <a:rPr lang="en-US" altLang="zh-CN" sz="2800" i="1" dirty="0"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ym typeface="Symbol" panose="05050102010706020507" pitchFamily="18" charset="2"/>
              </a:rPr>
              <a:t>), then a test similar to the delete case is made.  The system must compute</a:t>
            </a:r>
          </a:p>
          <a:p>
            <a:pPr lvl="1" eaLnBrk="1" hangingPunct="1">
              <a:lnSpc>
                <a:spcPct val="110000"/>
              </a:lnSpc>
              <a:buFontTx/>
              <a:buNone/>
              <a:tabLst>
                <a:tab pos="3036888" algn="ctr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32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[K]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3036888" algn="ctr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	using the old value of </a:t>
            </a:r>
            <a:r>
              <a:rPr lang="en-US" altLang="zh-CN" sz="2800" i="1" dirty="0">
                <a:sym typeface="Symbol" panose="05050102010706020507" pitchFamily="18" charset="2"/>
              </a:rPr>
              <a:t>t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(the value before the update is applied)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3036888" algn="ctr"/>
              </a:tabLst>
            </a:pP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2800" dirty="0">
                <a:sym typeface="Symbol" panose="05050102010706020507" pitchFamily="18" charset="2"/>
              </a:rPr>
              <a:t>If this set is </a:t>
            </a:r>
            <a:r>
              <a:rPr lang="en-US" altLang="zh-CN" sz="2800" b="1" dirty="0">
                <a:sym typeface="Symbol" panose="05050102010706020507" pitchFamily="18" charset="2"/>
              </a:rPr>
              <a:t>not</a:t>
            </a:r>
            <a:r>
              <a:rPr lang="en-US" altLang="zh-CN" sz="2800" dirty="0">
                <a:sym typeface="Symbol" panose="05050102010706020507" pitchFamily="18" charset="2"/>
              </a:rPr>
              <a:t> empty</a:t>
            </a:r>
          </a:p>
          <a:p>
            <a:pPr lvl="1" eaLnBrk="1" hangingPunct="1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2400" dirty="0">
                <a:sym typeface="Symbol" panose="05050102010706020507" pitchFamily="18" charset="2"/>
              </a:rPr>
              <a:t> the update may be</a:t>
            </a:r>
            <a:r>
              <a:rPr lang="en-US" altLang="zh-CN" sz="2400" b="1" dirty="0">
                <a:sym typeface="Symbol" panose="05050102010706020507" pitchFamily="18" charset="2"/>
              </a:rPr>
              <a:t> rejected</a:t>
            </a:r>
            <a:r>
              <a:rPr lang="en-US" altLang="zh-CN" sz="2400" dirty="0">
                <a:sym typeface="Symbol" panose="05050102010706020507" pitchFamily="18" charset="2"/>
              </a:rPr>
              <a:t> as an error, </a:t>
            </a:r>
          </a:p>
          <a:p>
            <a:pPr lvl="1" eaLnBrk="1" hangingPunct="1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2400" b="1" dirty="0">
                <a:sym typeface="Symbol" panose="05050102010706020507" pitchFamily="18" charset="2"/>
              </a:rPr>
              <a:t>Or</a:t>
            </a:r>
            <a:r>
              <a:rPr lang="en-US" altLang="zh-CN" sz="2400" dirty="0">
                <a:sym typeface="Symbol" panose="05050102010706020507" pitchFamily="18" charset="2"/>
              </a:rPr>
              <a:t> the </a:t>
            </a:r>
            <a:r>
              <a:rPr lang="en-US" altLang="zh-CN" sz="2400" b="1" dirty="0">
                <a:sym typeface="Symbol" panose="05050102010706020507" pitchFamily="18" charset="2"/>
              </a:rPr>
              <a:t>update may be cascaded</a:t>
            </a:r>
            <a:r>
              <a:rPr lang="en-US" altLang="zh-CN" sz="2400" dirty="0">
                <a:sym typeface="Symbol" panose="05050102010706020507" pitchFamily="18" charset="2"/>
              </a:rPr>
              <a:t> to the tuples in the set</a:t>
            </a:r>
          </a:p>
        </p:txBody>
      </p:sp>
    </p:spTree>
    <p:extLst>
      <p:ext uri="{BB962C8B-B14F-4D97-AF65-F5344CB8AC3E}">
        <p14:creationId xmlns:p14="http://schemas.microsoft.com/office/powerpoint/2010/main" val="17312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级联操作</a:t>
            </a:r>
            <a:r>
              <a:rPr lang="en-US" altLang="zh-CN" dirty="0"/>
              <a:t>- Cascading Actions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715000"/>
          </a:xfrm>
        </p:spPr>
        <p:txBody>
          <a:bodyPr/>
          <a:lstStyle/>
          <a:p>
            <a:pPr eaLnBrk="1" hangingPunct="1">
              <a:tabLst>
                <a:tab pos="461963" algn="l"/>
                <a:tab pos="3319463" algn="l"/>
              </a:tabLst>
            </a:pPr>
            <a:r>
              <a:rPr lang="en-US" altLang="zh-CN" sz="2800" b="1" dirty="0"/>
              <a:t>create table </a:t>
            </a:r>
            <a:r>
              <a:rPr lang="en-US" altLang="zh-CN" sz="2800" i="1" dirty="0"/>
              <a:t>account </a:t>
            </a:r>
            <a:r>
              <a:rPr lang="en-US" altLang="zh-CN" sz="2800" b="1" i="1" dirty="0"/>
              <a:t>(</a:t>
            </a:r>
            <a:r>
              <a:rPr lang="en-US" altLang="zh-CN" sz="2800" i="1" dirty="0"/>
              <a:t>. . .</a:t>
            </a:r>
            <a:br>
              <a:rPr lang="en-US" altLang="zh-CN" sz="2800" i="1" dirty="0"/>
            </a:br>
            <a:r>
              <a:rPr lang="en-US" altLang="zh-CN" sz="2800" i="1" dirty="0"/>
              <a:t>	</a:t>
            </a:r>
            <a:r>
              <a:rPr lang="en-US" altLang="zh-CN" sz="2800" b="1" dirty="0"/>
              <a:t>foreign key</a:t>
            </a:r>
            <a:r>
              <a:rPr lang="en-US" altLang="zh-CN" sz="2800" i="1" dirty="0"/>
              <a:t>(branch-name) </a:t>
            </a:r>
            <a:r>
              <a:rPr lang="en-US" altLang="zh-CN" sz="2800" b="1" dirty="0"/>
              <a:t>references </a:t>
            </a:r>
            <a:r>
              <a:rPr lang="en-US" altLang="zh-CN" sz="2800" i="1" dirty="0"/>
              <a:t>branch</a:t>
            </a:r>
            <a:br>
              <a:rPr lang="en-US" altLang="zh-CN" sz="2800" i="1" dirty="0"/>
            </a:br>
            <a:r>
              <a:rPr lang="en-US" altLang="zh-CN" sz="2800" i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on delete cascade</a:t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on update cascade</a:t>
            </a:r>
            <a:br>
              <a:rPr lang="en-US" altLang="zh-CN" sz="2800" b="1" dirty="0"/>
            </a:br>
            <a:r>
              <a:rPr lang="en-US" altLang="zh-CN" sz="2800" b="1" dirty="0"/>
              <a:t>	</a:t>
            </a:r>
            <a:r>
              <a:rPr lang="en-US" altLang="zh-CN" sz="2800" dirty="0"/>
              <a:t>. . .</a:t>
            </a:r>
            <a:r>
              <a:rPr lang="en-US" altLang="zh-CN" sz="2800" b="1" dirty="0"/>
              <a:t> )</a:t>
            </a:r>
          </a:p>
          <a:p>
            <a:pPr eaLnBrk="1" hangingPunct="1">
              <a:tabLst>
                <a:tab pos="461963" algn="l"/>
                <a:tab pos="3319463" algn="l"/>
              </a:tabLst>
            </a:pPr>
            <a:endParaRPr lang="en-US" altLang="zh-CN" sz="2800" b="1" dirty="0"/>
          </a:p>
          <a:p>
            <a:pPr eaLnBrk="1" hangingPunct="1">
              <a:tabLst>
                <a:tab pos="461963" algn="l"/>
                <a:tab pos="3319463" algn="l"/>
              </a:tabLst>
            </a:pPr>
            <a:r>
              <a:rPr lang="en-US" altLang="zh-CN" sz="2800" dirty="0"/>
              <a:t>If a delete of a tuple in </a:t>
            </a:r>
            <a:r>
              <a:rPr lang="en-US" altLang="zh-CN" sz="2800" i="1" dirty="0"/>
              <a:t>branch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results in </a:t>
            </a:r>
            <a:r>
              <a:rPr lang="en-US" altLang="zh-CN" sz="2800" b="1" dirty="0"/>
              <a:t>referential-integrity constraint violation</a:t>
            </a:r>
            <a:r>
              <a:rPr lang="en-US" altLang="zh-CN" sz="2800" dirty="0"/>
              <a:t>, the delete </a:t>
            </a:r>
            <a:r>
              <a:rPr lang="en-US" altLang="zh-CN" sz="2800" b="1" dirty="0">
                <a:latin typeface="Helvetica" panose="020B0604020202020204" pitchFamily="34" charset="0"/>
              </a:rPr>
              <a:t>“</a:t>
            </a:r>
            <a:r>
              <a:rPr lang="en-US" altLang="zh-CN" sz="2800" b="1" dirty="0"/>
              <a:t>cascades</a:t>
            </a:r>
            <a:r>
              <a:rPr lang="en-US" altLang="zh-CN" sz="2800" b="1" dirty="0">
                <a:latin typeface="Helvetica" panose="020B0604020202020204" pitchFamily="34" charset="0"/>
              </a:rPr>
              <a:t>”</a:t>
            </a:r>
            <a:r>
              <a:rPr lang="en-US" altLang="zh-CN" sz="2800" dirty="0"/>
              <a:t> to the </a:t>
            </a:r>
            <a:r>
              <a:rPr lang="en-US" altLang="zh-CN" sz="2800" i="1" dirty="0"/>
              <a:t>account</a:t>
            </a:r>
            <a:r>
              <a:rPr lang="en-US" altLang="zh-CN" sz="2800" dirty="0"/>
              <a:t> relation, deleting the tuple that refers to the branch that was deleted</a:t>
            </a:r>
            <a:r>
              <a:rPr lang="zh-CN" altLang="en-US" sz="2800" dirty="0"/>
              <a:t>（受株连）</a:t>
            </a:r>
          </a:p>
          <a:p>
            <a:pPr eaLnBrk="1" hangingPunct="1">
              <a:tabLst>
                <a:tab pos="461963" algn="l"/>
                <a:tab pos="3319463" algn="l"/>
              </a:tabLst>
            </a:pPr>
            <a:r>
              <a:rPr lang="en-US" altLang="zh-CN" sz="2800" dirty="0"/>
              <a:t>Cascading updates are similar</a:t>
            </a:r>
          </a:p>
        </p:txBody>
      </p:sp>
    </p:spTree>
    <p:extLst>
      <p:ext uri="{BB962C8B-B14F-4D97-AF65-F5344CB8AC3E}">
        <p14:creationId xmlns:p14="http://schemas.microsoft.com/office/powerpoint/2010/main" val="22763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45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设置</a:t>
            </a:r>
            <a:r>
              <a:rPr lang="en-US" altLang="zh-CN" dirty="0"/>
              <a:t>Null</a:t>
            </a:r>
            <a:r>
              <a:rPr lang="zh-CN" altLang="en-US" dirty="0"/>
              <a:t>或默认值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534400" cy="5589587"/>
          </a:xfrm>
        </p:spPr>
        <p:txBody>
          <a:bodyPr/>
          <a:lstStyle/>
          <a:p>
            <a:pPr eaLnBrk="1" hangingPunct="1"/>
            <a:r>
              <a:rPr lang="en-US" altLang="zh-CN" dirty="0"/>
              <a:t>Alternative to cascading</a:t>
            </a:r>
          </a:p>
          <a:p>
            <a:pPr lvl="1" eaLnBrk="1" hangingPunct="1"/>
            <a:r>
              <a:rPr lang="en-US" altLang="zh-CN" b="1" dirty="0">
                <a:latin typeface="Franklin Gothic Medium" panose="020B0603020102020204" pitchFamily="34" charset="0"/>
              </a:rPr>
              <a:t>on delete set null</a:t>
            </a:r>
          </a:p>
          <a:p>
            <a:pPr lvl="1" eaLnBrk="1" hangingPunct="1"/>
            <a:r>
              <a:rPr lang="en-US" altLang="zh-CN" b="1" dirty="0">
                <a:latin typeface="Franklin Gothic Medium" panose="020B0603020102020204" pitchFamily="34" charset="0"/>
              </a:rPr>
              <a:t>on delete set default</a:t>
            </a:r>
          </a:p>
          <a:p>
            <a:pPr lvl="1" eaLnBrk="1" hangingPunct="1"/>
            <a:endParaRPr lang="en-US" altLang="zh-CN" b="1" dirty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US" altLang="zh-CN" dirty="0"/>
              <a:t>if any attribute of a foreign key is null, the tuple is defined to satisfy the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1641696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级联链</a:t>
            </a:r>
            <a:r>
              <a:rPr lang="en-US" altLang="zh-CN" dirty="0"/>
              <a:t>- Cascading Chains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638800"/>
          </a:xfrm>
        </p:spPr>
        <p:txBody>
          <a:bodyPr/>
          <a:lstStyle/>
          <a:p>
            <a:pPr eaLnBrk="1" hangingPunct="1"/>
            <a:r>
              <a:rPr lang="en-US" altLang="zh-CN" dirty="0"/>
              <a:t>If there is a chain of foreign-key dependencies across multiple relations, with </a:t>
            </a:r>
            <a:r>
              <a:rPr lang="en-US" altLang="zh-CN" b="1" dirty="0"/>
              <a:t>on cascade</a:t>
            </a:r>
            <a:r>
              <a:rPr lang="en-US" altLang="zh-CN" dirty="0"/>
              <a:t> specified for each dependency, a deletion or update at one end of the chain </a:t>
            </a:r>
            <a:r>
              <a:rPr lang="en-US" altLang="zh-CN" dirty="0">
                <a:solidFill>
                  <a:srgbClr val="000099"/>
                </a:solidFill>
                <a:latin typeface="Franklin Gothic Medium" panose="020B0603020102020204" pitchFamily="34" charset="0"/>
              </a:rPr>
              <a:t>can propagate</a:t>
            </a:r>
            <a:r>
              <a:rPr lang="en-US" altLang="zh-CN" dirty="0"/>
              <a:t> across the entire chain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If a cascading update or delete causes a constraint violation that cannot be handled by a further cascading operation, the system aborts the </a:t>
            </a:r>
            <a:r>
              <a:rPr lang="en-US" altLang="zh-CN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transaction</a:t>
            </a:r>
            <a:r>
              <a:rPr lang="zh-CN" altLang="en-US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（</a:t>
            </a:r>
            <a:r>
              <a:rPr lang="zh-CN" altLang="en-US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事务</a:t>
            </a:r>
            <a:r>
              <a:rPr lang="zh-CN" altLang="en-US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152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检测的时机</a:t>
            </a:r>
            <a:r>
              <a:rPr lang="en-US" altLang="zh-CN" dirty="0"/>
              <a:t>- Checking Time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458200" cy="5459412"/>
          </a:xfrm>
        </p:spPr>
        <p:txBody>
          <a:bodyPr/>
          <a:lstStyle/>
          <a:p>
            <a:pPr marL="609600" indent="-609600" eaLnBrk="1" hangingPunct="1"/>
            <a:r>
              <a:rPr lang="en-US" altLang="zh-CN" dirty="0"/>
              <a:t>In SQL92</a:t>
            </a:r>
            <a:r>
              <a:rPr lang="zh-CN" altLang="en-US" dirty="0"/>
              <a:t>，</a:t>
            </a:r>
            <a:r>
              <a:rPr lang="en-US" altLang="zh-CN" dirty="0"/>
              <a:t>databases check Referential integrity at the end of a transaction, </a:t>
            </a:r>
          </a:p>
          <a:p>
            <a:pPr marL="990600" lvl="1" indent="-533400" eaLnBrk="1" hangingPunct="1"/>
            <a:r>
              <a:rPr lang="en-US" altLang="zh-CN" dirty="0"/>
              <a:t>However, seldom DBMSs abbey this rules</a:t>
            </a:r>
          </a:p>
          <a:p>
            <a:pPr marL="990600" lvl="1" indent="-533400" eaLnBrk="1" hangingPunct="1"/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Partners table whose foreign key references its primary key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066800" y="5121275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066800" y="5578475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700338" y="51562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971550" y="517842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Player1_name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700338" y="5151438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Player2_name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495800" y="5162550"/>
            <a:ext cx="4763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716463" y="5102225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gender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705600" y="5102225"/>
            <a:ext cx="569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age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6156325" y="5162550"/>
            <a:ext cx="15875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900113" y="6092825"/>
            <a:ext cx="7296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Write SQL, Create table 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,insert into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endParaRPr lang="en-US" altLang="zh-CN"/>
          </a:p>
        </p:txBody>
      </p:sp>
      <p:sp>
        <p:nvSpPr>
          <p:cNvPr id="34830" name="Freeform 16"/>
          <p:cNvSpPr>
            <a:spLocks/>
          </p:cNvSpPr>
          <p:nvPr/>
        </p:nvSpPr>
        <p:spPr bwMode="auto">
          <a:xfrm>
            <a:off x="1608138" y="4725988"/>
            <a:ext cx="2338387" cy="503237"/>
          </a:xfrm>
          <a:custGeom>
            <a:avLst/>
            <a:gdLst>
              <a:gd name="T0" fmla="*/ 2147483647 w 1473"/>
              <a:gd name="T1" fmla="*/ 2147483647 h 317"/>
              <a:gd name="T2" fmla="*/ 2147483647 w 1473"/>
              <a:gd name="T3" fmla="*/ 2147483647 h 317"/>
              <a:gd name="T4" fmla="*/ 2147483647 w 1473"/>
              <a:gd name="T5" fmla="*/ 2147483647 h 317"/>
              <a:gd name="T6" fmla="*/ 2147483647 w 1473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473"/>
              <a:gd name="T13" fmla="*/ 0 h 317"/>
              <a:gd name="T14" fmla="*/ 1473 w 1473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3" h="317">
                <a:moveTo>
                  <a:pt x="1368" y="317"/>
                </a:moveTo>
                <a:cubicBezTo>
                  <a:pt x="1420" y="203"/>
                  <a:pt x="1473" y="90"/>
                  <a:pt x="1277" y="45"/>
                </a:cubicBezTo>
                <a:cubicBezTo>
                  <a:pt x="1081" y="0"/>
                  <a:pt x="378" y="0"/>
                  <a:pt x="189" y="45"/>
                </a:cubicBezTo>
                <a:cubicBezTo>
                  <a:pt x="0" y="90"/>
                  <a:pt x="151" y="272"/>
                  <a:pt x="143" y="317"/>
                </a:cubicBezTo>
              </a:path>
            </a:pathLst>
          </a:custGeom>
          <a:noFill/>
          <a:ln w="15875">
            <a:solidFill>
              <a:srgbClr val="993300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0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HSQL</a:t>
            </a:r>
            <a:r>
              <a:rPr lang="zh-CN" altLang="en-US" dirty="0"/>
              <a:t>做实验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41400"/>
            <a:ext cx="87630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Franklin Gothic Medium" panose="020B0603020102020204" pitchFamily="34" charset="0"/>
              </a:rPr>
              <a:t>Create table partners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Franklin Gothic Medium" panose="020B0603020102020204" pitchFamily="34" charset="0"/>
              </a:rPr>
              <a:t>	player1_name char(15) primary key, player2_name char(15),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Franklin Gothic Medium" panose="020B0603020102020204" pitchFamily="34" charset="0"/>
              </a:rPr>
              <a:t>	gender 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int</a:t>
            </a:r>
            <a:r>
              <a:rPr lang="en-US" altLang="zh-CN" sz="2400" dirty="0">
                <a:latin typeface="Franklin Gothic Medium" panose="020B0603020102020204" pitchFamily="34" charset="0"/>
              </a:rPr>
              <a:t>, age 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int</a:t>
            </a:r>
            <a:r>
              <a:rPr lang="en-US" altLang="zh-CN" sz="2400" dirty="0">
                <a:latin typeface="Franklin Gothic Medium" panose="020B0603020102020204" pitchFamily="34" charset="0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Franklin Gothic Medium" panose="020B0603020102020204" pitchFamily="34" charset="0"/>
              </a:rPr>
              <a:t>	foreign key (player2_name) references partners);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Franklin Gothic Medium" panose="020B06030201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Franklin Gothic Medium" panose="020B0603020102020204" pitchFamily="34" charset="0"/>
              </a:rPr>
              <a:t>Insert into partners values (‘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zhangsan</a:t>
            </a:r>
            <a:r>
              <a:rPr lang="en-US" altLang="zh-CN" sz="2400" dirty="0">
                <a:latin typeface="Franklin Gothic Medium" panose="020B0603020102020204" pitchFamily="34" charset="0"/>
              </a:rPr>
              <a:t>’, ‘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zhangsan</a:t>
            </a:r>
            <a:r>
              <a:rPr lang="en-US" altLang="zh-CN" sz="2400" dirty="0">
                <a:latin typeface="Franklin Gothic Medium" panose="020B0603020102020204" pitchFamily="34" charset="0"/>
              </a:rPr>
              <a:t>’, 1, 24);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Franklin Gothic Medium" panose="020B0603020102020204" pitchFamily="34" charset="0"/>
              </a:rPr>
              <a:t>Insert into partners values(‘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lisi</a:t>
            </a:r>
            <a:r>
              <a:rPr lang="en-US" altLang="zh-CN" sz="2400" dirty="0">
                <a:latin typeface="Franklin Gothic Medium" panose="020B0603020102020204" pitchFamily="34" charset="0"/>
              </a:rPr>
              <a:t>’, ‘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zhangsan</a:t>
            </a:r>
            <a:r>
              <a:rPr lang="en-US" altLang="zh-CN" sz="2400" dirty="0">
                <a:latin typeface="Franklin Gothic Medium" panose="020B0603020102020204" pitchFamily="34" charset="0"/>
              </a:rPr>
              <a:t>’, 1, 23);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Franklin Gothic Medium" panose="020B06030201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Franklin Gothic Medium" panose="020B0603020102020204" pitchFamily="34" charset="0"/>
              </a:rPr>
              <a:t>Update partners set player2_name = ‘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lisi</a:t>
            </a:r>
            <a:r>
              <a:rPr lang="en-US" altLang="zh-CN" sz="2400" dirty="0">
                <a:latin typeface="Franklin Gothic Medium" panose="020B0603020102020204" pitchFamily="34" charset="0"/>
              </a:rPr>
              <a:t>’ where player1_name = ‘</a:t>
            </a:r>
            <a:r>
              <a:rPr lang="en-US" altLang="zh-CN" sz="2400" dirty="0" err="1">
                <a:latin typeface="Franklin Gothic Medium" panose="020B0603020102020204" pitchFamily="34" charset="0"/>
              </a:rPr>
              <a:t>zhangsan</a:t>
            </a:r>
            <a:r>
              <a:rPr lang="en-US" altLang="zh-CN" sz="2400" dirty="0">
                <a:latin typeface="Franklin Gothic Medium" panose="020B0603020102020204" pitchFamily="34" charset="0"/>
              </a:rPr>
              <a:t>’;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066800" y="5842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066800" y="6299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700338" y="587692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71550" y="5899150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Player1_name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700338" y="5872163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Player2_name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495800" y="5883275"/>
            <a:ext cx="4763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716463" y="5822950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gender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705600" y="5822950"/>
            <a:ext cx="569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/>
              <a:t>age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6156325" y="5883275"/>
            <a:ext cx="15875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1608138" y="5446713"/>
            <a:ext cx="2338387" cy="503237"/>
          </a:xfrm>
          <a:custGeom>
            <a:avLst/>
            <a:gdLst>
              <a:gd name="T0" fmla="*/ 2147483647 w 1473"/>
              <a:gd name="T1" fmla="*/ 2147483647 h 317"/>
              <a:gd name="T2" fmla="*/ 2147483647 w 1473"/>
              <a:gd name="T3" fmla="*/ 2147483647 h 317"/>
              <a:gd name="T4" fmla="*/ 2147483647 w 1473"/>
              <a:gd name="T5" fmla="*/ 2147483647 h 317"/>
              <a:gd name="T6" fmla="*/ 2147483647 w 1473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473"/>
              <a:gd name="T13" fmla="*/ 0 h 317"/>
              <a:gd name="T14" fmla="*/ 1473 w 1473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73" h="317">
                <a:moveTo>
                  <a:pt x="1368" y="317"/>
                </a:moveTo>
                <a:cubicBezTo>
                  <a:pt x="1420" y="203"/>
                  <a:pt x="1473" y="90"/>
                  <a:pt x="1277" y="45"/>
                </a:cubicBezTo>
                <a:cubicBezTo>
                  <a:pt x="1081" y="0"/>
                  <a:pt x="378" y="0"/>
                  <a:pt x="189" y="45"/>
                </a:cubicBezTo>
                <a:cubicBezTo>
                  <a:pt x="0" y="90"/>
                  <a:pt x="151" y="272"/>
                  <a:pt x="143" y="317"/>
                </a:cubicBezTo>
              </a:path>
            </a:pathLst>
          </a:custGeom>
          <a:noFill/>
          <a:ln w="15875">
            <a:solidFill>
              <a:srgbClr val="993300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64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450"/>
            <a:ext cx="8763000" cy="793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断言</a:t>
            </a:r>
            <a:r>
              <a:rPr lang="en-US" altLang="zh-CN" dirty="0"/>
              <a:t>- Assertions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4773"/>
            <a:ext cx="9144000" cy="49545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25475" algn="l"/>
              </a:tabLst>
            </a:pPr>
            <a:r>
              <a:rPr lang="en-US" altLang="zh-CN" sz="2800" dirty="0"/>
              <a:t>An </a:t>
            </a:r>
            <a:r>
              <a:rPr lang="en-US" altLang="zh-CN" sz="2800" b="1" i="1" dirty="0"/>
              <a:t>assertion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a predicate expressing a condition that we wish the database always to satisfy</a:t>
            </a:r>
          </a:p>
          <a:p>
            <a:pPr eaLnBrk="1" hangingPunct="1">
              <a:lnSpc>
                <a:spcPct val="150000"/>
              </a:lnSpc>
              <a:tabLst>
                <a:tab pos="625475" algn="l"/>
              </a:tabLst>
            </a:pPr>
            <a:r>
              <a:rPr lang="en-US" altLang="zh-CN" sz="2800" dirty="0"/>
              <a:t>When an assertion is made, the system tests it for validity, and tests it again on every update that may violate the assertion</a:t>
            </a:r>
          </a:p>
          <a:p>
            <a:pPr lvl="1" eaLnBrk="1" hangingPunct="1">
              <a:lnSpc>
                <a:spcPct val="150000"/>
              </a:lnSpc>
              <a:tabLst>
                <a:tab pos="625475" algn="l"/>
              </a:tabLst>
            </a:pPr>
            <a:r>
              <a:rPr lang="en-US" altLang="zh-CN" sz="2400" dirty="0"/>
              <a:t>This testing may introduce a significant amount of overhead;</a:t>
            </a:r>
          </a:p>
          <a:p>
            <a:pPr lvl="1" eaLnBrk="1" hangingPunct="1">
              <a:lnSpc>
                <a:spcPct val="150000"/>
              </a:lnSpc>
              <a:tabLst>
                <a:tab pos="625475" algn="l"/>
              </a:tabLst>
            </a:pPr>
            <a:r>
              <a:rPr lang="en-US" altLang="zh-CN" sz="2400" dirty="0"/>
              <a:t>hence </a:t>
            </a:r>
            <a:r>
              <a:rPr lang="en-US" altLang="zh-CN" sz="2400" b="1" dirty="0">
                <a:solidFill>
                  <a:srgbClr val="FF0000"/>
                </a:solidFill>
              </a:rPr>
              <a:t>assertions should be used with great care</a:t>
            </a:r>
            <a:endParaRPr lang="en-US" altLang="zh-CN" sz="2400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1196752"/>
            <a:ext cx="914400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2075" tIns="46038" rIns="92075" bIns="46038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Constraints on whole database</a:t>
            </a:r>
          </a:p>
        </p:txBody>
      </p:sp>
    </p:spTree>
    <p:extLst>
      <p:ext uri="{BB962C8B-B14F-4D97-AF65-F5344CB8AC3E}">
        <p14:creationId xmlns:p14="http://schemas.microsoft.com/office/powerpoint/2010/main" val="33136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断言举例</a:t>
            </a:r>
            <a:endParaRPr lang="en-US" altLang="zh-CN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14400"/>
            <a:ext cx="8915400" cy="5715000"/>
          </a:xfrm>
        </p:spPr>
        <p:txBody>
          <a:bodyPr/>
          <a:lstStyle/>
          <a:p>
            <a:pPr eaLnBrk="1" hangingPunct="1">
              <a:tabLst>
                <a:tab pos="625475" algn="l"/>
                <a:tab pos="966788" algn="l"/>
              </a:tabLst>
            </a:pPr>
            <a:r>
              <a:rPr lang="en-US" altLang="zh-CN" sz="2400" dirty="0"/>
              <a:t>The sum of </a:t>
            </a:r>
            <a:r>
              <a:rPr lang="en-US" altLang="zh-CN" sz="2400" dirty="0">
                <a:solidFill>
                  <a:srgbClr val="FF0000"/>
                </a:solidFill>
              </a:rPr>
              <a:t>all</a:t>
            </a:r>
            <a:r>
              <a:rPr lang="en-US" altLang="zh-CN" sz="2400" dirty="0"/>
              <a:t> loan amounts for each branch must be </a:t>
            </a:r>
            <a:r>
              <a:rPr lang="en-US" altLang="zh-CN" sz="2400" dirty="0">
                <a:solidFill>
                  <a:srgbClr val="FF0000"/>
                </a:solidFill>
              </a:rPr>
              <a:t>less than</a:t>
            </a:r>
            <a:r>
              <a:rPr lang="en-US" altLang="zh-CN" sz="2400" dirty="0"/>
              <a:t> the sum of all account balances at the branch</a:t>
            </a:r>
          </a:p>
          <a:p>
            <a:pPr eaLnBrk="1" hangingPunct="1">
              <a:tabLst>
                <a:tab pos="625475" algn="l"/>
                <a:tab pos="966788" algn="l"/>
              </a:tabLst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sz="2400" b="1" dirty="0"/>
              <a:t>     create assertion</a:t>
            </a:r>
            <a:r>
              <a:rPr lang="en-US" altLang="zh-CN" sz="2400" i="1" dirty="0"/>
              <a:t> sum-constraint </a:t>
            </a:r>
            <a:r>
              <a:rPr lang="en-US" altLang="zh-CN" sz="2400" b="1" dirty="0"/>
              <a:t>check</a:t>
            </a:r>
            <a:br>
              <a:rPr lang="en-US" altLang="zh-CN" sz="2400" b="1" dirty="0"/>
            </a:br>
            <a:r>
              <a:rPr lang="en-US" altLang="zh-CN" sz="2400" b="1" dirty="0"/>
              <a:t>     (</a:t>
            </a:r>
            <a:r>
              <a:rPr lang="en-US" altLang="zh-CN" sz="2400" b="1" dirty="0">
                <a:solidFill>
                  <a:srgbClr val="FF0000"/>
                </a:solidFill>
              </a:rPr>
              <a:t>not exists</a:t>
            </a:r>
            <a:r>
              <a:rPr lang="en-US" altLang="zh-CN" sz="2400" b="1" dirty="0"/>
              <a:t> (select * from </a:t>
            </a:r>
            <a:r>
              <a:rPr lang="en-US" altLang="zh-CN" sz="2400" i="1" dirty="0"/>
              <a:t>branch</a:t>
            </a:r>
            <a:br>
              <a:rPr lang="en-US" altLang="zh-CN" sz="2400" i="1" dirty="0"/>
            </a:br>
            <a:r>
              <a:rPr lang="en-US" altLang="zh-CN" sz="2400" i="1" dirty="0"/>
              <a:t>	                     </a:t>
            </a:r>
            <a:r>
              <a:rPr lang="en-US" altLang="zh-CN" sz="2400" b="1" dirty="0"/>
              <a:t>where (select sum</a:t>
            </a:r>
            <a:r>
              <a:rPr lang="en-US" altLang="zh-CN" sz="2400" i="1" dirty="0"/>
              <a:t>(amount)</a:t>
            </a:r>
            <a:r>
              <a:rPr lang="en-US" altLang="zh-CN" sz="2400" b="1" dirty="0"/>
              <a:t> from </a:t>
            </a:r>
            <a:r>
              <a:rPr lang="en-US" altLang="zh-CN" sz="2400" i="1" dirty="0"/>
              <a:t>loan</a:t>
            </a:r>
            <a:br>
              <a:rPr lang="en-US" altLang="zh-CN" sz="2400" i="1" dirty="0"/>
            </a:br>
            <a:r>
              <a:rPr lang="en-US" altLang="zh-CN" sz="2400" i="1" dirty="0"/>
              <a:t>		                            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loan.branch</a:t>
            </a:r>
            <a:r>
              <a:rPr lang="en-US" altLang="zh-CN" sz="2400" i="1" dirty="0"/>
              <a:t>-name = </a:t>
            </a:r>
            <a:br>
              <a:rPr lang="en-US" altLang="zh-CN" sz="2400" i="1" dirty="0"/>
            </a:br>
            <a:r>
              <a:rPr lang="en-US" altLang="zh-CN" sz="2400" i="1" dirty="0"/>
              <a:t>                                                 </a:t>
            </a:r>
            <a:r>
              <a:rPr lang="en-US" altLang="zh-CN" sz="2400" i="1" dirty="0" err="1"/>
              <a:t>branch.branch</a:t>
            </a:r>
            <a:r>
              <a:rPr lang="en-US" altLang="zh-CN" sz="2400" i="1" dirty="0"/>
              <a:t>-name)</a:t>
            </a:r>
            <a:br>
              <a:rPr lang="en-US" altLang="zh-CN" sz="2400" i="1" dirty="0"/>
            </a:br>
            <a:r>
              <a:rPr lang="en-US" altLang="zh-CN" sz="2400" i="1" dirty="0"/>
              <a:t>	                            </a:t>
            </a:r>
            <a:r>
              <a:rPr lang="en-US" altLang="zh-CN" sz="2400" i="1" dirty="0">
                <a:solidFill>
                  <a:srgbClr val="FF0000"/>
                </a:solidFill>
              </a:rPr>
              <a:t>&gt;=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(select sum</a:t>
            </a:r>
            <a:r>
              <a:rPr lang="en-US" altLang="zh-CN" sz="2400" i="1" dirty="0"/>
              <a:t>(amount)</a:t>
            </a:r>
            <a:r>
              <a:rPr lang="en-US" altLang="zh-CN" sz="2400" b="1" dirty="0"/>
              <a:t> from</a:t>
            </a:r>
            <a:r>
              <a:rPr lang="en-US" altLang="zh-CN" sz="2400" i="1" dirty="0"/>
              <a:t> account</a:t>
            </a:r>
            <a:br>
              <a:rPr lang="en-US" altLang="zh-CN" sz="2400" i="1" dirty="0"/>
            </a:br>
            <a:r>
              <a:rPr lang="en-US" altLang="zh-CN" sz="2400" i="1" dirty="0"/>
              <a:t>		                             </a:t>
            </a:r>
            <a:r>
              <a:rPr lang="en-US" altLang="zh-CN" sz="2400" b="1" dirty="0"/>
              <a:t>where </a:t>
            </a:r>
            <a:r>
              <a:rPr lang="en-US" altLang="zh-CN" sz="2400" i="1" dirty="0" err="1"/>
              <a:t>loan.branch</a:t>
            </a:r>
            <a:r>
              <a:rPr lang="en-US" altLang="zh-CN" sz="2400" i="1" dirty="0"/>
              <a:t>-name = </a:t>
            </a:r>
            <a:br>
              <a:rPr lang="en-US" altLang="zh-CN" sz="2400" i="1" dirty="0"/>
            </a:br>
            <a:r>
              <a:rPr lang="en-US" altLang="zh-CN" sz="2400" i="1" dirty="0"/>
              <a:t>                                                 </a:t>
            </a:r>
            <a:r>
              <a:rPr lang="en-US" altLang="zh-CN" sz="2400" i="1" dirty="0" err="1"/>
              <a:t>branch.branch</a:t>
            </a:r>
            <a:r>
              <a:rPr lang="en-US" altLang="zh-CN" sz="2400" i="1" dirty="0"/>
              <a:t>-name)))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A62E16-A3C2-4425-9B8A-EB5265CBFEC8}"/>
              </a:ext>
            </a:extLst>
          </p:cNvPr>
          <p:cNvSpPr/>
          <p:nvPr/>
        </p:nvSpPr>
        <p:spPr>
          <a:xfrm>
            <a:off x="647564" y="594928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This feature may be supported in a future version of </a:t>
            </a:r>
            <a:r>
              <a:rPr lang="en-US" altLang="zh-CN" b="1" dirty="0" err="1">
                <a:solidFill>
                  <a:srgbClr val="FF0000"/>
                </a:solidFill>
              </a:rPr>
              <a:t>HyperSQL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43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a typeface="+mj-ea"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7" y="1412776"/>
            <a:ext cx="7413625" cy="4732338"/>
          </a:xfrm>
          <a:noFill/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zh-CN" dirty="0"/>
              <a:t>Join  Expressions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Views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Transactions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Integrity Constraints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SQL Data Types and Schemas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761289774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264400" cy="5524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838200" indent="-838200" eaLnBrk="1" hangingPunct="1"/>
            <a:r>
              <a:rPr lang="en-US" sz="4000" dirty="0"/>
              <a:t>SQL </a:t>
            </a:r>
            <a:r>
              <a:rPr lang="zh-CN" altLang="en-US" sz="4000" dirty="0"/>
              <a:t>内嵌的时间数据类型</a:t>
            </a:r>
            <a:r>
              <a:rPr lang="en-US" sz="4000" dirty="0"/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496944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zh-CN" sz="2400" b="1" dirty="0">
                <a:solidFill>
                  <a:srgbClr val="000099"/>
                </a:solidFill>
              </a:rPr>
              <a:t>date</a:t>
            </a:r>
            <a:r>
              <a:rPr lang="en-US" altLang="zh-CN" sz="2400" b="1" dirty="0">
                <a:solidFill>
                  <a:schemeClr val="tx2"/>
                </a:solidFill>
              </a:rPr>
              <a:t>:</a:t>
            </a:r>
            <a:r>
              <a:rPr lang="en-US" altLang="zh-CN" sz="2400" dirty="0"/>
              <a:t>  Dates, containing a (4 digit) year, month and date</a:t>
            </a:r>
            <a:endParaRPr lang="en-US" altLang="zh-CN" sz="3600" dirty="0"/>
          </a:p>
          <a:p>
            <a:pPr lvl="1">
              <a:tabLst>
                <a:tab pos="1250950" algn="l"/>
              </a:tabLst>
            </a:pPr>
            <a:r>
              <a:rPr lang="en-US" altLang="zh-CN" sz="2400" dirty="0"/>
              <a:t>Example:  </a:t>
            </a:r>
            <a:r>
              <a:rPr lang="en-US" altLang="zh-CN" sz="2400" b="1" dirty="0"/>
              <a:t>date</a:t>
            </a:r>
            <a:r>
              <a:rPr lang="en-US" altLang="zh-CN" sz="2400" dirty="0"/>
              <a:t> ‘2005-7-27’</a:t>
            </a:r>
            <a:endParaRPr lang="en-US" altLang="zh-CN" sz="3200" dirty="0"/>
          </a:p>
          <a:p>
            <a:pPr>
              <a:tabLst>
                <a:tab pos="1250950" algn="l"/>
              </a:tabLst>
            </a:pPr>
            <a:r>
              <a:rPr lang="en-US" altLang="zh-CN" sz="2400" b="1" dirty="0">
                <a:solidFill>
                  <a:srgbClr val="000099"/>
                </a:solidFill>
              </a:rPr>
              <a:t>time</a:t>
            </a:r>
            <a:r>
              <a:rPr lang="en-US" altLang="zh-CN" sz="2400" b="1" dirty="0">
                <a:solidFill>
                  <a:schemeClr val="tx2"/>
                </a:solidFill>
              </a:rPr>
              <a:t>:</a:t>
            </a:r>
            <a:r>
              <a:rPr lang="en-US" altLang="zh-CN" sz="2400" b="1" dirty="0"/>
              <a:t> </a:t>
            </a:r>
            <a:r>
              <a:rPr lang="en-US" altLang="zh-CN" sz="2400" dirty="0"/>
              <a:t> Time of day, in hours, minutes and seconds.</a:t>
            </a:r>
            <a:endParaRPr lang="en-US" altLang="zh-CN" sz="3600" dirty="0"/>
          </a:p>
          <a:p>
            <a:pPr lvl="1">
              <a:tabLst>
                <a:tab pos="1250950" algn="l"/>
              </a:tabLst>
            </a:pPr>
            <a:r>
              <a:rPr lang="en-US" altLang="zh-CN" sz="2400" dirty="0"/>
              <a:t>Example: </a:t>
            </a:r>
            <a:r>
              <a:rPr lang="en-US" altLang="zh-CN" sz="2400" b="1" dirty="0"/>
              <a:t> time</a:t>
            </a:r>
            <a:r>
              <a:rPr lang="en-US" altLang="zh-CN" sz="2400" dirty="0"/>
              <a:t> ‘09:00:30’        </a:t>
            </a:r>
            <a:r>
              <a:rPr lang="en-US" altLang="zh-CN" sz="2400" b="1" dirty="0"/>
              <a:t> time</a:t>
            </a:r>
            <a:r>
              <a:rPr lang="en-US" altLang="zh-CN" sz="2400" dirty="0"/>
              <a:t> ‘09:00:30.75’</a:t>
            </a:r>
            <a:endParaRPr lang="en-US" altLang="zh-CN" sz="3200" dirty="0"/>
          </a:p>
          <a:p>
            <a:pPr>
              <a:tabLst>
                <a:tab pos="1250950" algn="l"/>
              </a:tabLst>
            </a:pPr>
            <a:r>
              <a:rPr lang="en-US" altLang="zh-CN" sz="2400" b="1" dirty="0">
                <a:solidFill>
                  <a:srgbClr val="000099"/>
                </a:solidFill>
              </a:rPr>
              <a:t>timestamp</a:t>
            </a:r>
            <a:r>
              <a:rPr lang="en-US" altLang="zh-CN" sz="2400" dirty="0"/>
              <a:t>: date plus time of day</a:t>
            </a:r>
            <a:endParaRPr lang="en-US" altLang="zh-CN" sz="3600" dirty="0"/>
          </a:p>
          <a:p>
            <a:pPr lvl="1">
              <a:tabLst>
                <a:tab pos="1250950" algn="l"/>
              </a:tabLst>
            </a:pPr>
            <a:r>
              <a:rPr lang="en-US" altLang="zh-CN" sz="2400" dirty="0"/>
              <a:t>Example:  </a:t>
            </a:r>
            <a:r>
              <a:rPr lang="en-US" altLang="zh-CN" sz="2400" b="1" dirty="0"/>
              <a:t>timestamp</a:t>
            </a:r>
            <a:r>
              <a:rPr lang="en-US" altLang="zh-CN" sz="2400" dirty="0"/>
              <a:t>  ‘2005-7-27 09:00:30.75’</a:t>
            </a:r>
            <a:endParaRPr lang="en-US" altLang="zh-CN" sz="3200" dirty="0"/>
          </a:p>
          <a:p>
            <a:pPr>
              <a:tabLst>
                <a:tab pos="1250950" algn="l"/>
              </a:tabLst>
            </a:pPr>
            <a:r>
              <a:rPr lang="en-US" altLang="zh-CN" sz="2400" b="1" dirty="0">
                <a:solidFill>
                  <a:srgbClr val="000099"/>
                </a:solidFill>
              </a:rPr>
              <a:t>interval</a:t>
            </a:r>
            <a:r>
              <a:rPr lang="en-US" altLang="zh-CN" sz="2400" b="1" dirty="0">
                <a:solidFill>
                  <a:schemeClr val="tx2"/>
                </a:solidFill>
              </a:rPr>
              <a:t>:</a:t>
            </a:r>
            <a:r>
              <a:rPr lang="en-US" altLang="zh-CN" sz="2400" dirty="0"/>
              <a:t>  period of time</a:t>
            </a:r>
            <a:endParaRPr lang="en-US" altLang="zh-CN" sz="3600" dirty="0"/>
          </a:p>
          <a:p>
            <a:pPr lvl="1">
              <a:tabLst>
                <a:tab pos="1250950" algn="l"/>
              </a:tabLst>
            </a:pPr>
            <a:r>
              <a:rPr lang="en-US" altLang="zh-CN" sz="2400" dirty="0"/>
              <a:t>Example:   interval  ‘1’ day</a:t>
            </a:r>
            <a:endParaRPr lang="en-US" altLang="zh-CN" sz="3200" dirty="0"/>
          </a:p>
          <a:p>
            <a:pPr lvl="1">
              <a:tabLst>
                <a:tab pos="1250950" algn="l"/>
              </a:tabLst>
            </a:pPr>
            <a:r>
              <a:rPr lang="en-US" altLang="zh-CN" sz="2400" dirty="0"/>
              <a:t>Subtracting a date/time/timestamp value from another gives an interval value</a:t>
            </a:r>
            <a:endParaRPr lang="en-US" altLang="zh-CN" sz="3200" dirty="0"/>
          </a:p>
          <a:p>
            <a:pPr lvl="1">
              <a:tabLst>
                <a:tab pos="1250950" algn="l"/>
              </a:tabLst>
            </a:pPr>
            <a:r>
              <a:rPr lang="en-US" altLang="zh-CN" sz="2400" dirty="0"/>
              <a:t>Interval values can be added to date/time/timestamp values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3725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内连接</a:t>
            </a:r>
            <a:r>
              <a:rPr lang="en-US" altLang="zh-CN" dirty="0"/>
              <a:t>-</a:t>
            </a:r>
            <a:r>
              <a:rPr lang="zh-CN" altLang="en-US" dirty="0"/>
              <a:t>自然连接的扩展</a:t>
            </a:r>
            <a:endParaRPr lang="en-US" altLang="zh-CN" dirty="0"/>
          </a:p>
        </p:txBody>
      </p:sp>
      <p:sp>
        <p:nvSpPr>
          <p:cNvPr id="101401" name="Rectangle 24"/>
          <p:cNvSpPr>
            <a:spLocks noChangeArrowheads="1"/>
          </p:cNvSpPr>
          <p:nvPr/>
        </p:nvSpPr>
        <p:spPr bwMode="auto">
          <a:xfrm>
            <a:off x="251520" y="1217386"/>
            <a:ext cx="504056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natural Join </a:t>
            </a:r>
            <a:r>
              <a:rPr lang="zh-CN" altLang="en-US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的等价形式</a:t>
            </a:r>
            <a:endParaRPr lang="en-US" altLang="zh-CN" sz="2800" b="1" dirty="0">
              <a:solidFill>
                <a:srgbClr val="32006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9997" name="Text Box 29"/>
          <p:cNvSpPr txBox="1">
            <a:spLocks noChangeArrowheads="1"/>
          </p:cNvSpPr>
          <p:nvPr/>
        </p:nvSpPr>
        <p:spPr bwMode="auto">
          <a:xfrm>
            <a:off x="1043608" y="4576649"/>
            <a:ext cx="6934200" cy="869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loan </a:t>
            </a:r>
            <a:r>
              <a:rPr kumimoji="1" lang="en-US" altLang="zh-CN" sz="2800" b="1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inner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join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borrower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b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loan.loan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-number = </a:t>
            </a:r>
            <a:r>
              <a:rPr kumimoji="1"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borrower.loan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-number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9998" name="Text Box 30"/>
          <p:cNvSpPr txBox="1">
            <a:spLocks noChangeArrowheads="1"/>
          </p:cNvSpPr>
          <p:nvPr/>
        </p:nvSpPr>
        <p:spPr bwMode="auto">
          <a:xfrm>
            <a:off x="971600" y="1700808"/>
            <a:ext cx="693420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loan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natural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inner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join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borrower</a:t>
            </a:r>
          </a:p>
        </p:txBody>
      </p:sp>
      <p:sp>
        <p:nvSpPr>
          <p:cNvPr id="980000" name="Text Box 32"/>
          <p:cNvSpPr txBox="1">
            <a:spLocks noChangeArrowheads="1"/>
          </p:cNvSpPr>
          <p:nvPr/>
        </p:nvSpPr>
        <p:spPr bwMode="auto">
          <a:xfrm>
            <a:off x="971600" y="2177391"/>
            <a:ext cx="693420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loan </a:t>
            </a:r>
            <a:r>
              <a:rPr kumimoji="1" lang="en-US" altLang="zh-CN" sz="2800" b="1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inner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join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borrower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(loan-number)</a:t>
            </a:r>
          </a:p>
        </p:txBody>
      </p:sp>
      <p:sp>
        <p:nvSpPr>
          <p:cNvPr id="101398" name="灯片编号占位符 3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DEEBAEC1-ECA6-48B9-A59C-7538D734DED3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73EE635-848D-4617-8B8C-600097460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640614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loan-number</a:t>
            </a:r>
            <a:endParaRPr lang="en-US" altLang="zh-CN" sz="1800" dirty="0">
              <a:solidFill>
                <a:schemeClr val="tx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B296AD6-A48B-43BB-A9CA-4B3020089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016" y="5640614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amount</a:t>
            </a:r>
            <a:endParaRPr lang="en-US" altLang="zh-CN" sz="1800">
              <a:solidFill>
                <a:schemeClr val="tx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9A7219B-AF1C-45D2-87C2-C48DB803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6021614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L-170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L-230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FE5A3E94-7C20-4EEF-BC9C-32F8AF04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016" y="6021614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3000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4000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10F81EBF-AC0D-48B2-A19B-F49B90643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16" y="5640614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customer-name</a:t>
            </a:r>
            <a:endParaRPr lang="en-US" altLang="zh-CN" sz="1800" dirty="0">
              <a:solidFill>
                <a:schemeClr val="tx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3FAC7A08-EA4B-47B8-ADAE-51E21226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16" y="6021614"/>
            <a:ext cx="1676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Jones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Smith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E770FDEF-F0D3-4A65-99DB-57E5241E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816" y="5640614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branch-name</a:t>
            </a:r>
            <a:endParaRPr lang="en-US" altLang="zh-CN" sz="1800">
              <a:solidFill>
                <a:schemeClr val="tx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4F4871AD-2FE4-492F-8909-EDB78136E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816" y="6021614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Downtown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Redwood</a:t>
            </a: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9AD5D101-5AFF-4EB6-A5C4-8919A5F6C243}"/>
              </a:ext>
            </a:extLst>
          </p:cNvPr>
          <p:cNvGrpSpPr>
            <a:grpSpLocks/>
          </p:cNvGrpSpPr>
          <p:nvPr/>
        </p:nvGrpSpPr>
        <p:grpSpPr bwMode="auto">
          <a:xfrm>
            <a:off x="1653208" y="2780928"/>
            <a:ext cx="6019800" cy="990600"/>
            <a:chOff x="960" y="1392"/>
            <a:chExt cx="3792" cy="624"/>
          </a:xfrm>
        </p:grpSpPr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801A094C-B849-4F7E-A875-DBB98186B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 dirty="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loan-number</a:t>
              </a:r>
              <a:endParaRPr lang="en-US" altLang="zh-CN" sz="1800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51548564-824A-40C8-8BD4-30D7D73C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amount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1F4ED97F-CCC2-4F2A-AEFC-2242E3431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L-170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L-230</a:t>
              </a:r>
            </a:p>
          </p:txBody>
        </p:sp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A0176670-BDC4-4D7F-B8A7-8179D88D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3000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4000</a:t>
              </a: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BC082AFC-7B76-465F-8A40-DB0926F8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 dirty="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customer-name</a:t>
              </a:r>
              <a:endParaRPr lang="en-US" altLang="zh-CN" sz="1800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84F2CF16-48B1-447D-BD48-C4783512D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Jones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Smith</a:t>
              </a:r>
            </a:p>
          </p:txBody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40B79896-7C8E-406E-B8AF-462C287EF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branch-name</a:t>
              </a:r>
              <a:endPara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22">
              <a:extLst>
                <a:ext uri="{FF2B5EF4-FFF2-40B4-BE49-F238E27FC236}">
                  <a16:creationId xmlns:a16="http://schemas.microsoft.com/office/drawing/2014/main" id="{CB30C0B2-07AA-406A-8FB9-2351A312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800B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Downtown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Redwood</a:t>
              </a:r>
            </a:p>
          </p:txBody>
        </p:sp>
      </p:grpSp>
      <p:sp>
        <p:nvSpPr>
          <p:cNvPr id="43" name="Rectangle 15">
            <a:extLst>
              <a:ext uri="{FF2B5EF4-FFF2-40B4-BE49-F238E27FC236}">
                <a16:creationId xmlns:a16="http://schemas.microsoft.com/office/drawing/2014/main" id="{1EC22316-19CD-4090-A0FB-8E4BD2B7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974" y="5635802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loan-number</a:t>
            </a:r>
            <a:endParaRPr lang="en-US" altLang="zh-CN" sz="1800" dirty="0">
              <a:solidFill>
                <a:schemeClr val="tx1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A83BDBF9-A1CB-42FD-BAC3-C63F864B7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974" y="6016802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L-170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L-230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E59F4EA7-63CE-4F75-B1AE-5FC2521A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972742"/>
            <a:ext cx="763284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Inner join </a:t>
            </a:r>
            <a:r>
              <a:rPr lang="zh-CN" altLang="en-US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的一般形式 </a:t>
            </a:r>
            <a:r>
              <a:rPr lang="en-US" altLang="zh-CN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inner theta join</a:t>
            </a:r>
          </a:p>
        </p:txBody>
      </p:sp>
    </p:spTree>
    <p:extLst>
      <p:ext uri="{BB962C8B-B14F-4D97-AF65-F5344CB8AC3E}">
        <p14:creationId xmlns:p14="http://schemas.microsoft.com/office/powerpoint/2010/main" val="4280088959"/>
      </p:ext>
    </p:extLst>
  </p:cSld>
  <p:clrMapOvr>
    <a:masterClrMapping/>
  </p:clrMapOvr>
  <p:transition advTm="231648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en-US" altLang="zh-CN" sz="4000" dirty="0"/>
              <a:t>Date &amp; Time Built-in Functions/</a:t>
            </a:r>
            <a:br>
              <a:rPr lang="en-US" altLang="zh-CN" sz="4000" dirty="0"/>
            </a:br>
            <a:r>
              <a:rPr lang="en-US" altLang="zh-CN" sz="4000" dirty="0"/>
              <a:t>Stored Procedures of HSQL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7630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CURDATE()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CURTIME()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DAY(date)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MONTH(date)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QUARTER(date)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YEAR(date)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HOUR(time)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MINUTE(time)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SECOND(time)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140200" y="2852738"/>
            <a:ext cx="50038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NOW </a:t>
            </a:r>
          </a:p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CURRENT_DATE </a:t>
            </a:r>
          </a:p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CURRENT_TIME </a:t>
            </a:r>
          </a:p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CURRENT_TIMESTAMP</a:t>
            </a:r>
          </a:p>
        </p:txBody>
      </p:sp>
    </p:spTree>
    <p:extLst>
      <p:ext uri="{BB962C8B-B14F-4D97-AF65-F5344CB8AC3E}">
        <p14:creationId xmlns:p14="http://schemas.microsoft.com/office/powerpoint/2010/main" val="2028716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创建索引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887" y="1258888"/>
            <a:ext cx="9145016" cy="5410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create table </a:t>
            </a:r>
            <a:r>
              <a:rPr lang="en-US" altLang="zh-CN" sz="2800" i="1" dirty="0"/>
              <a:t>student	</a:t>
            </a:r>
            <a:br>
              <a:rPr lang="en-US" altLang="zh-CN" sz="2800" i="1" dirty="0"/>
            </a:br>
            <a:r>
              <a:rPr lang="en-US" altLang="zh-CN" sz="2800" dirty="0"/>
              <a:t>(</a:t>
            </a:r>
            <a:r>
              <a:rPr lang="en-US" altLang="zh-CN" sz="2800" i="1" dirty="0"/>
              <a:t>ID </a:t>
            </a:r>
            <a:r>
              <a:rPr lang="en-US" altLang="zh-CN" sz="2800" b="1" dirty="0"/>
              <a:t>varchar </a:t>
            </a:r>
            <a:r>
              <a:rPr lang="en-US" altLang="zh-CN" sz="2800" dirty="0"/>
              <a:t>(5),</a:t>
            </a:r>
            <a:br>
              <a:rPr lang="en-US" altLang="zh-CN" sz="2800" dirty="0"/>
            </a:br>
            <a:r>
              <a:rPr lang="en-US" altLang="zh-CN" sz="2800" i="1" dirty="0"/>
              <a:t>name </a:t>
            </a:r>
            <a:r>
              <a:rPr lang="en-US" altLang="zh-CN" sz="2800" b="1" dirty="0"/>
              <a:t>varchar </a:t>
            </a:r>
            <a:r>
              <a:rPr lang="en-US" altLang="zh-CN" sz="2800" dirty="0"/>
              <a:t>(20) </a:t>
            </a:r>
            <a:r>
              <a:rPr lang="en-US" altLang="zh-CN" sz="2800" b="1" dirty="0"/>
              <a:t>not null</a:t>
            </a:r>
            <a:r>
              <a:rPr lang="en-US" altLang="zh-CN" sz="2800" dirty="0"/>
              <a:t>,</a:t>
            </a:r>
            <a:br>
              <a:rPr lang="en-US" altLang="zh-CN" sz="2800" dirty="0"/>
            </a:br>
            <a:r>
              <a:rPr lang="en-US" altLang="zh-CN" sz="2800" i="1" dirty="0" err="1"/>
              <a:t>dept_name</a:t>
            </a:r>
            <a:r>
              <a:rPr lang="en-US" altLang="zh-CN" sz="2800" i="1" dirty="0"/>
              <a:t> </a:t>
            </a:r>
            <a:r>
              <a:rPr lang="en-US" altLang="zh-CN" sz="2800" b="1" dirty="0"/>
              <a:t>varchar </a:t>
            </a:r>
            <a:r>
              <a:rPr lang="en-US" altLang="zh-CN" sz="2800" dirty="0"/>
              <a:t>(20),</a:t>
            </a:r>
            <a:br>
              <a:rPr lang="en-US" altLang="zh-CN" sz="2800" dirty="0"/>
            </a:br>
            <a:r>
              <a:rPr lang="en-US" altLang="zh-CN" sz="2800" i="1" dirty="0" err="1"/>
              <a:t>tot_cred</a:t>
            </a:r>
            <a:r>
              <a:rPr lang="en-US" altLang="zh-CN" sz="2800" i="1" dirty="0"/>
              <a:t> </a:t>
            </a:r>
            <a:r>
              <a:rPr lang="en-US" altLang="zh-CN" sz="2800" b="1" dirty="0"/>
              <a:t>numeric </a:t>
            </a:r>
            <a:r>
              <a:rPr lang="en-US" altLang="zh-CN" sz="2800" dirty="0"/>
              <a:t>(3,0) </a:t>
            </a:r>
            <a:r>
              <a:rPr lang="en-US" altLang="zh-CN" sz="2800" b="1" dirty="0"/>
              <a:t>default </a:t>
            </a:r>
            <a:r>
              <a:rPr lang="en-US" altLang="zh-CN" sz="2800" dirty="0"/>
              <a:t>0,</a:t>
            </a:r>
            <a:br>
              <a:rPr lang="en-US" altLang="zh-CN" sz="2800" dirty="0"/>
            </a:br>
            <a:r>
              <a:rPr lang="en-US" altLang="zh-CN" sz="2800" b="1" dirty="0"/>
              <a:t>primary key </a:t>
            </a:r>
            <a:r>
              <a:rPr lang="en-US" altLang="zh-CN" sz="2800" dirty="0"/>
              <a:t>(</a:t>
            </a:r>
            <a:r>
              <a:rPr lang="en-US" altLang="zh-CN" sz="2800" i="1" dirty="0"/>
              <a:t>ID</a:t>
            </a:r>
            <a:r>
              <a:rPr lang="en-US" altLang="zh-CN" sz="2800" dirty="0"/>
              <a:t>))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create index </a:t>
            </a:r>
            <a:r>
              <a:rPr lang="en-US" altLang="zh-CN" sz="2800" i="1" dirty="0" err="1">
                <a:solidFill>
                  <a:srgbClr val="FF0000"/>
                </a:solidFill>
              </a:rPr>
              <a:t>studentID_index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on </a:t>
            </a:r>
            <a:r>
              <a:rPr lang="en-US" altLang="zh-CN" sz="2800" i="1" dirty="0">
                <a:solidFill>
                  <a:srgbClr val="FF0000"/>
                </a:solidFill>
              </a:rPr>
              <a:t>student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</a:rPr>
              <a:t>dept_name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21778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创建索引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 Index Creation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c1)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338" y="1258888"/>
            <a:ext cx="8229600" cy="5410472"/>
          </a:xfrm>
        </p:spPr>
        <p:txBody>
          <a:bodyPr/>
          <a:lstStyle/>
          <a:p>
            <a:r>
              <a:rPr lang="en-US" altLang="zh-CN" sz="2800" dirty="0"/>
              <a:t>Indices are data structures used to speed up access to records with specified values for index attributes</a:t>
            </a:r>
            <a:endParaRPr lang="en-US" altLang="zh-CN" sz="4000" dirty="0"/>
          </a:p>
          <a:p>
            <a:pPr lvl="1"/>
            <a:r>
              <a:rPr lang="en-US" altLang="zh-CN" dirty="0"/>
              <a:t>e.g. </a:t>
            </a:r>
            <a:r>
              <a:rPr lang="en-US" altLang="zh-CN" b="1" dirty="0"/>
              <a:t>select * </a:t>
            </a:r>
            <a:br>
              <a:rPr lang="en-US" altLang="zh-CN" b="1" dirty="0"/>
            </a:br>
            <a:r>
              <a:rPr lang="en-US" altLang="zh-CN" b="1" dirty="0"/>
              <a:t>       from </a:t>
            </a:r>
            <a:r>
              <a:rPr lang="en-US" altLang="zh-CN" dirty="0"/>
              <a:t> </a:t>
            </a:r>
            <a:r>
              <a:rPr lang="en-US" altLang="zh-CN" i="1" dirty="0"/>
              <a:t>student</a:t>
            </a:r>
            <a:br>
              <a:rPr lang="en-US" altLang="zh-CN" i="1" dirty="0"/>
            </a:br>
            <a:r>
              <a:rPr lang="en-US" altLang="zh-CN" i="1" dirty="0"/>
              <a:t>       </a:t>
            </a:r>
            <a:r>
              <a:rPr lang="en-US" altLang="zh-CN" b="1" dirty="0"/>
              <a:t>where </a:t>
            </a:r>
            <a:r>
              <a:rPr lang="en-US" altLang="zh-CN" i="1" dirty="0"/>
              <a:t> ID = </a:t>
            </a:r>
            <a:r>
              <a:rPr lang="en-US" altLang="zh-CN" dirty="0"/>
              <a:t>‘12345’</a:t>
            </a:r>
            <a:endParaRPr lang="en-US" altLang="zh-CN" sz="3600" dirty="0"/>
          </a:p>
          <a:p>
            <a:pPr lvl="1">
              <a:buFont typeface="Monotype Sorts" pitchFamily="2" charset="2"/>
              <a:buNone/>
            </a:pPr>
            <a:r>
              <a:rPr lang="en-US" altLang="zh-CN" dirty="0"/>
              <a:t>can be executed by using the index to find the required record, without looking at all records of </a:t>
            </a:r>
            <a:r>
              <a:rPr lang="en-US" altLang="zh-CN" i="1" dirty="0"/>
              <a:t>student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i="1" dirty="0"/>
              <a:t>More on indices in Chapter 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86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用户定义类型</a:t>
            </a:r>
            <a:endParaRPr lang="en-US" dirty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412776"/>
            <a:ext cx="7845425" cy="5082612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sz="2800" b="1" dirty="0">
                <a:solidFill>
                  <a:srgbClr val="000099"/>
                </a:solidFill>
              </a:rPr>
              <a:t>create type</a:t>
            </a: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dirty="0"/>
              <a:t>construct in SQL creates user-defined type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 altLang="zh-CN" sz="2800" dirty="0"/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b="1" dirty="0"/>
              <a:t>create type </a:t>
            </a:r>
            <a:r>
              <a:rPr lang="en-US" altLang="zh-CN" i="1" dirty="0"/>
              <a:t>Dollars</a:t>
            </a:r>
            <a:r>
              <a:rPr lang="en-US" altLang="zh-CN" b="1" dirty="0"/>
              <a:t> as numeric (12,2) final </a:t>
            </a:r>
            <a:br>
              <a:rPr lang="en-US" altLang="zh-CN" b="1" dirty="0"/>
            </a:br>
            <a:endParaRPr lang="en-US" altLang="zh-CN" dirty="0"/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b="1" dirty="0"/>
              <a:t>create table </a:t>
            </a:r>
            <a:r>
              <a:rPr lang="en-US" altLang="zh-CN" i="1" dirty="0"/>
              <a:t>department</a:t>
            </a:r>
            <a:br>
              <a:rPr lang="en-US" altLang="zh-CN" i="1" dirty="0"/>
            </a:br>
            <a:r>
              <a:rPr lang="en-US" altLang="zh-CN" dirty="0"/>
              <a:t>(</a:t>
            </a:r>
            <a:r>
              <a:rPr lang="en-US" altLang="zh-CN" i="1" dirty="0" err="1"/>
              <a:t>dept_name</a:t>
            </a:r>
            <a:r>
              <a:rPr lang="en-US" altLang="zh-CN" i="1" dirty="0"/>
              <a:t> </a:t>
            </a:r>
            <a:r>
              <a:rPr lang="en-US" altLang="zh-CN" b="1" dirty="0"/>
              <a:t>varchar </a:t>
            </a:r>
            <a:r>
              <a:rPr lang="en-US" altLang="zh-CN" dirty="0"/>
              <a:t>(20),</a:t>
            </a:r>
            <a:br>
              <a:rPr lang="en-US" altLang="zh-CN" dirty="0"/>
            </a:br>
            <a:r>
              <a:rPr lang="en-US" altLang="zh-CN" i="1" dirty="0"/>
              <a:t>building </a:t>
            </a:r>
            <a:r>
              <a:rPr lang="en-US" altLang="zh-CN" b="1" dirty="0"/>
              <a:t>varchar </a:t>
            </a:r>
            <a:r>
              <a:rPr lang="en-US" altLang="zh-CN" dirty="0"/>
              <a:t>(15),</a:t>
            </a:r>
            <a:br>
              <a:rPr lang="en-US" altLang="zh-CN" dirty="0"/>
            </a:br>
            <a:r>
              <a:rPr lang="en-US" altLang="zh-CN" i="1" dirty="0"/>
              <a:t>budget Dollars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3809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域的定义</a:t>
            </a:r>
            <a:endParaRPr lang="en-US" dirty="0">
              <a:ea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426" y="1124744"/>
            <a:ext cx="8229600" cy="5328592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create domain</a:t>
            </a:r>
            <a:r>
              <a:rPr lang="en-US" altLang="zh-CN" sz="2800" dirty="0"/>
              <a:t> construct in SQL-92 creates user-defined domain types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dirty="0"/>
              <a:t>		</a:t>
            </a:r>
            <a:r>
              <a:rPr lang="en-US" altLang="zh-CN" sz="2400" b="1" dirty="0"/>
              <a:t>create domain </a:t>
            </a:r>
            <a:r>
              <a:rPr lang="en-US" altLang="zh-CN" sz="2400" i="1" dirty="0" err="1"/>
              <a:t>person_name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(20) </a:t>
            </a:r>
            <a:r>
              <a:rPr lang="en-US" altLang="zh-CN" sz="2400" b="1" dirty="0"/>
              <a:t>not null</a:t>
            </a:r>
          </a:p>
          <a:p>
            <a:endParaRPr lang="en-US" altLang="zh-CN" sz="2800" dirty="0"/>
          </a:p>
          <a:p>
            <a:r>
              <a:rPr lang="en-US" altLang="zh-CN" sz="2800" dirty="0"/>
              <a:t>Types and domains are similar.  Domains can have constraints, such as </a:t>
            </a:r>
            <a:r>
              <a:rPr lang="en-US" altLang="zh-CN" sz="2800" b="1" dirty="0"/>
              <a:t>not null</a:t>
            </a:r>
            <a:r>
              <a:rPr lang="en-US" altLang="zh-CN" sz="2800" dirty="0"/>
              <a:t>, specified on them.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create domain </a:t>
            </a:r>
            <a:r>
              <a:rPr lang="en-US" altLang="zh-CN" sz="2800" b="1" dirty="0" err="1"/>
              <a:t>degree_level</a:t>
            </a:r>
            <a:r>
              <a:rPr lang="en-US" altLang="zh-CN" sz="2800" b="1" dirty="0"/>
              <a:t> varchar(10) constraint </a:t>
            </a:r>
            <a:r>
              <a:rPr lang="en-US" altLang="zh-CN" sz="2800" b="1" dirty="0" err="1"/>
              <a:t>degree_level_test</a:t>
            </a:r>
            <a:r>
              <a:rPr lang="en-US" altLang="zh-CN" sz="2800" b="1" dirty="0"/>
              <a:t> check (value in ('Bachelors', 'Masters', 'Doctorate'));																				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85860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450"/>
            <a:ext cx="8884096" cy="1116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accent2"/>
                </a:solidFill>
              </a:rPr>
              <a:t>The check clause with Domain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5063"/>
            <a:ext cx="9144000" cy="5722937"/>
          </a:xfrm>
        </p:spPr>
        <p:txBody>
          <a:bodyPr/>
          <a:lstStyle/>
          <a:p>
            <a:pPr eaLnBrk="1" hangingPunct="1">
              <a:tabLst>
                <a:tab pos="1146175" algn="l"/>
                <a:tab pos="1890713" algn="l"/>
              </a:tabLst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check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clause in SQL-92 permits domains to be restricted:</a:t>
            </a:r>
          </a:p>
          <a:p>
            <a:pPr lvl="1" eaLnBrk="1" hangingPunct="1">
              <a:tabLst>
                <a:tab pos="1146175" algn="l"/>
                <a:tab pos="1890713" algn="l"/>
              </a:tabLst>
            </a:pPr>
            <a:r>
              <a:rPr lang="en-US" altLang="zh-CN" dirty="0"/>
              <a:t>Use </a:t>
            </a:r>
            <a:r>
              <a:rPr lang="en-US" altLang="zh-CN" b="1" dirty="0"/>
              <a:t>check</a:t>
            </a:r>
            <a:r>
              <a:rPr lang="en-US" altLang="zh-CN" dirty="0"/>
              <a:t> clause to ensure that an </a:t>
            </a:r>
            <a:r>
              <a:rPr lang="en-US" altLang="zh-CN" dirty="0" err="1"/>
              <a:t>hourly_wage</a:t>
            </a:r>
            <a:r>
              <a:rPr lang="en-US" altLang="zh-CN" dirty="0"/>
              <a:t> domain allows only values greater than a specified value</a:t>
            </a:r>
          </a:p>
          <a:p>
            <a:pPr lvl="1" eaLnBrk="1" hangingPunct="1">
              <a:buFontTx/>
              <a:buNone/>
              <a:tabLst>
                <a:tab pos="1146175" algn="l"/>
                <a:tab pos="1890713" algn="l"/>
              </a:tabLst>
            </a:pPr>
            <a:r>
              <a:rPr lang="en-US" altLang="zh-CN" dirty="0"/>
              <a:t>		</a:t>
            </a:r>
            <a:r>
              <a:rPr lang="en-US" altLang="zh-CN" b="1" dirty="0"/>
              <a:t>create domain</a:t>
            </a:r>
            <a:r>
              <a:rPr lang="en-US" altLang="zh-CN" i="1" dirty="0"/>
              <a:t> </a:t>
            </a:r>
            <a:r>
              <a:rPr lang="en-US" altLang="zh-CN" i="1" dirty="0" err="1"/>
              <a:t>hourly_wage</a:t>
            </a:r>
            <a:r>
              <a:rPr lang="en-US" altLang="zh-CN" i="1" dirty="0"/>
              <a:t> </a:t>
            </a:r>
            <a:r>
              <a:rPr lang="en-US" altLang="zh-CN" b="1" dirty="0"/>
              <a:t>numeric(5,2)</a:t>
            </a:r>
            <a:br>
              <a:rPr lang="en-US" altLang="zh-CN" b="1" dirty="0"/>
            </a:br>
            <a:r>
              <a:rPr lang="en-US" altLang="zh-CN" b="1" dirty="0"/>
              <a:t>		constraint</a:t>
            </a:r>
            <a:r>
              <a:rPr lang="en-US" altLang="zh-CN" dirty="0"/>
              <a:t> </a:t>
            </a:r>
            <a:r>
              <a:rPr lang="en-US" altLang="zh-CN" i="1" dirty="0" err="1"/>
              <a:t>value_test</a:t>
            </a:r>
            <a:r>
              <a:rPr lang="en-US" altLang="zh-CN" i="1" dirty="0"/>
              <a:t> </a:t>
            </a:r>
            <a:r>
              <a:rPr lang="en-US" altLang="zh-CN" b="1" dirty="0"/>
              <a:t>check</a:t>
            </a:r>
            <a:r>
              <a:rPr lang="en-US" altLang="zh-CN" dirty="0"/>
              <a:t>(</a:t>
            </a:r>
            <a:r>
              <a:rPr lang="en-US" altLang="zh-CN" i="1" dirty="0"/>
              <a:t>value </a:t>
            </a:r>
            <a:r>
              <a:rPr lang="en-US" altLang="zh-CN" dirty="0"/>
              <a:t>&gt;= 4.00)</a:t>
            </a:r>
          </a:p>
          <a:p>
            <a:pPr lvl="1" eaLnBrk="1" hangingPunct="1">
              <a:tabLst>
                <a:tab pos="1146175" algn="l"/>
                <a:tab pos="1890713" algn="l"/>
              </a:tabLst>
            </a:pPr>
            <a:r>
              <a:rPr lang="en-US" altLang="zh-CN" dirty="0"/>
              <a:t>The domain has a constraint that ensures that the </a:t>
            </a:r>
            <a:r>
              <a:rPr lang="en-US" altLang="zh-CN" dirty="0" err="1"/>
              <a:t>hourly_wage</a:t>
            </a:r>
            <a:r>
              <a:rPr lang="en-US" altLang="zh-CN" dirty="0"/>
              <a:t> is greater than 4.00</a:t>
            </a:r>
          </a:p>
          <a:p>
            <a:pPr lvl="2" eaLnBrk="1" hangingPunct="1">
              <a:tabLst>
                <a:tab pos="1146175" algn="l"/>
                <a:tab pos="1890713" algn="l"/>
              </a:tabLst>
            </a:pPr>
            <a:r>
              <a:rPr lang="en-US" altLang="zh-CN" dirty="0"/>
              <a:t>The clause </a:t>
            </a:r>
            <a:r>
              <a:rPr lang="en-US" altLang="zh-CN" sz="2800" b="1" dirty="0">
                <a:solidFill>
                  <a:srgbClr val="FF0000"/>
                </a:solidFill>
              </a:rPr>
              <a:t>constraint</a:t>
            </a:r>
            <a:r>
              <a:rPr lang="en-US" altLang="zh-CN" dirty="0"/>
              <a:t> </a:t>
            </a:r>
            <a:r>
              <a:rPr lang="en-US" altLang="zh-CN" i="1" dirty="0" err="1"/>
              <a:t>value_test</a:t>
            </a:r>
            <a:r>
              <a:rPr lang="en-US" altLang="zh-CN" dirty="0"/>
              <a:t> is </a:t>
            </a:r>
            <a:r>
              <a:rPr lang="en-US" altLang="zh-CN" dirty="0">
                <a:latin typeface="Franklin Gothic Medium" panose="020B0603020102020204" pitchFamily="34" charset="0"/>
              </a:rPr>
              <a:t>optional</a:t>
            </a:r>
            <a:r>
              <a:rPr lang="en-US" altLang="zh-CN" dirty="0"/>
              <a:t>; useful to indicate which constraint an update violated</a:t>
            </a:r>
          </a:p>
        </p:txBody>
      </p:sp>
    </p:spTree>
    <p:extLst>
      <p:ext uri="{BB962C8B-B14F-4D97-AF65-F5344CB8AC3E}">
        <p14:creationId xmlns:p14="http://schemas.microsoft.com/office/powerpoint/2010/main" val="424916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大对象类型</a:t>
            </a:r>
            <a:r>
              <a:rPr lang="en-US" altLang="zh-CN" dirty="0">
                <a:ea typeface="+mj-ea"/>
              </a:rPr>
              <a:t>- </a:t>
            </a:r>
            <a:r>
              <a:rPr lang="en-US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323" y="1258888"/>
            <a:ext cx="8229600" cy="4896445"/>
          </a:xfrm>
        </p:spPr>
        <p:txBody>
          <a:bodyPr/>
          <a:lstStyle/>
          <a:p>
            <a:r>
              <a:rPr lang="en-US" altLang="zh-CN" sz="2800" dirty="0"/>
              <a:t>Large objects (photos, videos, CAD files, etc.) are stored as a </a:t>
            </a:r>
            <a:r>
              <a:rPr lang="en-US" altLang="zh-CN" sz="2800" i="1" dirty="0"/>
              <a:t>large object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b="1" dirty="0">
                <a:solidFill>
                  <a:srgbClr val="000099"/>
                </a:solidFill>
              </a:rPr>
              <a:t>blob</a:t>
            </a:r>
            <a:r>
              <a:rPr lang="en-US" altLang="zh-CN" dirty="0"/>
              <a:t>: binary large object -- object is a large collection of </a:t>
            </a:r>
            <a:r>
              <a:rPr lang="en-US" altLang="zh-CN" dirty="0" err="1"/>
              <a:t>uninterpreted</a:t>
            </a:r>
            <a:r>
              <a:rPr lang="en-US" altLang="zh-CN" dirty="0"/>
              <a:t> binary data (whose interpretation is left to an application outside of the database system)</a:t>
            </a:r>
          </a:p>
          <a:p>
            <a:pPr lvl="1"/>
            <a:r>
              <a:rPr lang="en-US" altLang="zh-CN" b="1" dirty="0" err="1">
                <a:solidFill>
                  <a:srgbClr val="000099"/>
                </a:solidFill>
              </a:rPr>
              <a:t>clob</a:t>
            </a:r>
            <a:r>
              <a:rPr lang="en-US" altLang="zh-CN" dirty="0"/>
              <a:t>: character large object -- object is a large collection of character data</a:t>
            </a:r>
          </a:p>
          <a:p>
            <a:r>
              <a:rPr lang="en-US" altLang="zh-CN" b="1" dirty="0"/>
              <a:t>When a query returns a large object, a pointer is returned rather than the large object itself.</a:t>
            </a:r>
          </a:p>
        </p:txBody>
      </p:sp>
    </p:spTree>
    <p:extLst>
      <p:ext uri="{BB962C8B-B14F-4D97-AF65-F5344CB8AC3E}">
        <p14:creationId xmlns:p14="http://schemas.microsoft.com/office/powerpoint/2010/main" val="37794625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a typeface="+mj-ea"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7" y="1412776"/>
            <a:ext cx="7413625" cy="4732338"/>
          </a:xfrm>
          <a:noFill/>
        </p:spPr>
        <p:txBody>
          <a:bodyPr lIns="90488" tIns="44450" rIns="90488" bIns="44450"/>
          <a:lstStyle/>
          <a:p>
            <a:pPr>
              <a:lnSpc>
                <a:spcPct val="150000"/>
              </a:lnSpc>
            </a:pPr>
            <a:r>
              <a:rPr lang="en-US" altLang="zh-CN" dirty="0"/>
              <a:t>Join  Expressions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Views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Transactions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Integrity Constraints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SQL Data Types and Schemas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686437911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授权的主体标识</a:t>
            </a:r>
            <a:r>
              <a:rPr lang="en-US" altLang="zh-CN" dirty="0"/>
              <a:t>—</a:t>
            </a:r>
            <a:r>
              <a:rPr lang="zh-CN" altLang="en-US" dirty="0"/>
              <a:t>用户名</a:t>
            </a:r>
            <a:endParaRPr lang="en-US" altLang="zh-CN" dirty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371600"/>
            <a:ext cx="8884096" cy="4876800"/>
          </a:xfrm>
        </p:spPr>
        <p:txBody>
          <a:bodyPr/>
          <a:lstStyle/>
          <a:p>
            <a:pPr eaLnBrk="1" hangingPunct="1"/>
            <a:r>
              <a:rPr lang="en-US" altLang="zh-CN" dirty="0"/>
              <a:t>A user is referred to by </a:t>
            </a:r>
            <a:r>
              <a:rPr lang="en-US" altLang="zh-CN" b="1" i="1" dirty="0"/>
              <a:t>ID</a:t>
            </a:r>
            <a:r>
              <a:rPr lang="en-US" altLang="zh-CN" dirty="0"/>
              <a:t>, typically user name</a:t>
            </a:r>
          </a:p>
          <a:p>
            <a:pPr lvl="1" eaLnBrk="1" hangingPunct="1"/>
            <a:r>
              <a:rPr lang="en-US" altLang="zh-CN" dirty="0"/>
              <a:t>However, a user may have several </a:t>
            </a:r>
            <a:r>
              <a:rPr lang="en-US" altLang="zh-CN" dirty="0" err="1"/>
              <a:t>AuthID</a:t>
            </a:r>
            <a:r>
              <a:rPr lang="en-US" altLang="zh-CN" dirty="0"/>
              <a:t> and a </a:t>
            </a:r>
            <a:r>
              <a:rPr lang="en-US" altLang="zh-CN" dirty="0" err="1"/>
              <a:t>AuthID</a:t>
            </a:r>
            <a:r>
              <a:rPr lang="en-US" altLang="zh-CN" dirty="0"/>
              <a:t> may be shared by several users in the real world</a:t>
            </a:r>
          </a:p>
          <a:p>
            <a:pPr lvl="2" eaLnBrk="1" hangingPunct="1"/>
            <a:r>
              <a:rPr lang="zh-CN" altLang="en-US" b="1" dirty="0">
                <a:solidFill>
                  <a:srgbClr val="0066FF"/>
                </a:solidFill>
              </a:rPr>
              <a:t>一个用户可以有多个用户名</a:t>
            </a:r>
            <a:r>
              <a:rPr lang="en-US" altLang="zh-CN" b="1" dirty="0">
                <a:solidFill>
                  <a:srgbClr val="0066FF"/>
                </a:solidFill>
              </a:rPr>
              <a:t>/</a:t>
            </a:r>
            <a:r>
              <a:rPr lang="zh-CN" altLang="en-US" b="1" dirty="0">
                <a:solidFill>
                  <a:srgbClr val="0066FF"/>
                </a:solidFill>
              </a:rPr>
              <a:t>注册名</a:t>
            </a:r>
            <a:endParaRPr lang="en-US" altLang="zh-CN" b="1" dirty="0">
              <a:solidFill>
                <a:srgbClr val="0066FF"/>
              </a:solidFill>
            </a:endParaRPr>
          </a:p>
          <a:p>
            <a:pPr lvl="2" eaLnBrk="1" hangingPunct="1"/>
            <a:endParaRPr lang="en-US" altLang="zh-CN" b="1" dirty="0"/>
          </a:p>
          <a:p>
            <a:pPr lvl="1" eaLnBrk="1" hangingPunct="1"/>
            <a:r>
              <a:rPr lang="en-US" altLang="zh-CN" dirty="0"/>
              <a:t>An &lt; identifier&gt; identifies a set of privileges, can be either &lt;user identifier&gt; or &lt;role name&gt;</a:t>
            </a:r>
          </a:p>
          <a:p>
            <a:pPr lvl="2" eaLnBrk="1" hangingPunct="1"/>
            <a:r>
              <a:rPr lang="zh-CN" altLang="en-US" b="1" dirty="0">
                <a:solidFill>
                  <a:srgbClr val="0066FF"/>
                </a:solidFill>
              </a:rPr>
              <a:t>主体可以是用户名也可以是角色名</a:t>
            </a:r>
            <a:r>
              <a:rPr lang="en-US" altLang="zh-CN" b="1" dirty="0">
                <a:solidFill>
                  <a:srgbClr val="00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4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Users in HSQL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4876800"/>
          </a:xfrm>
        </p:spPr>
        <p:txBody>
          <a:bodyPr/>
          <a:lstStyle/>
          <a:p>
            <a:pPr eaLnBrk="1" hangingPunct="1"/>
            <a:r>
              <a:rPr lang="en-US" altLang="zh-CN" dirty="0"/>
              <a:t>Create User</a:t>
            </a:r>
          </a:p>
          <a:p>
            <a:pPr lvl="1" eaLnBrk="1" hangingPunct="1"/>
            <a:r>
              <a:rPr lang="en-US" altLang="zh-CN" dirty="0">
                <a:latin typeface="Arial Unicode MS" panose="020B0604020202020204" pitchFamily="34" charset="-122"/>
              </a:rPr>
              <a:t>CREATE USER TEST PASSWORD ‘test’; </a:t>
            </a:r>
          </a:p>
          <a:p>
            <a:pPr eaLnBrk="1" hangingPunct="1"/>
            <a:r>
              <a:rPr lang="en-US" altLang="zh-CN" dirty="0"/>
              <a:t>Alter User</a:t>
            </a:r>
          </a:p>
          <a:p>
            <a:pPr lvl="1" eaLnBrk="1" hangingPunct="1"/>
            <a:r>
              <a:rPr lang="en-US" altLang="zh-CN" dirty="0">
                <a:latin typeface="Arial Unicode MS" panose="020B0604020202020204" pitchFamily="34" charset="-122"/>
              </a:rPr>
              <a:t>ALTER USER test  SET PASSWORD new;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Drop User</a:t>
            </a:r>
          </a:p>
          <a:p>
            <a:pPr lvl="1" eaLnBrk="1" hangingPunct="1"/>
            <a:r>
              <a:rPr lang="en-US" altLang="zh-CN" dirty="0"/>
              <a:t>DROP USER test</a:t>
            </a:r>
          </a:p>
        </p:txBody>
      </p:sp>
    </p:spTree>
    <p:extLst>
      <p:ext uri="{BB962C8B-B14F-4D97-AF65-F5344CB8AC3E}">
        <p14:creationId xmlns:p14="http://schemas.microsoft.com/office/powerpoint/2010/main" val="13605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内连接</a:t>
            </a:r>
            <a:r>
              <a:rPr lang="en-US" altLang="zh-CN" dirty="0"/>
              <a:t>-</a:t>
            </a:r>
            <a:r>
              <a:rPr lang="zh-CN" altLang="en-US" dirty="0"/>
              <a:t>自然连接的扩展</a:t>
            </a:r>
            <a:endParaRPr lang="en-US" altLang="zh-CN" dirty="0"/>
          </a:p>
        </p:txBody>
      </p:sp>
      <p:sp>
        <p:nvSpPr>
          <p:cNvPr id="979997" name="Text Box 29"/>
          <p:cNvSpPr txBox="1">
            <a:spLocks noChangeArrowheads="1"/>
          </p:cNvSpPr>
          <p:nvPr/>
        </p:nvSpPr>
        <p:spPr bwMode="auto">
          <a:xfrm>
            <a:off x="755575" y="1988840"/>
            <a:ext cx="7880955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 count(distinct i1.id)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from instructor as i1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inner join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instructor as i2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i1.salary &gt; i2.salary;</a:t>
            </a:r>
            <a:endParaRPr kumimoji="1"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398" name="灯片编号占位符 3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DEEBAEC1-ECA6-48B9-A59C-7538D734DED3}" type="slidenum">
              <a:rPr lang="en-US" altLang="zh-CN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E59F4EA7-63CE-4F75-B1AE-5FC2521A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33" y="1411401"/>
            <a:ext cx="763284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Inner join </a:t>
            </a:r>
            <a:r>
              <a:rPr lang="zh-CN" altLang="en-US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的一般形式 </a:t>
            </a:r>
            <a:r>
              <a:rPr lang="en-US" altLang="zh-CN" sz="2800" b="1" dirty="0">
                <a:solidFill>
                  <a:srgbClr val="320064"/>
                </a:solidFill>
                <a:latin typeface="+mj-lt"/>
                <a:ea typeface="+mj-ea"/>
                <a:cs typeface="+mj-cs"/>
              </a:rPr>
              <a:t>inner theta join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1FAC8C5E-8C09-48E1-9594-B6921D68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4005064"/>
            <a:ext cx="8280921" cy="25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800B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count(distinct id) from instructor</a:t>
            </a: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endParaRPr kumimoji="1" lang="en-US" altLang="zh-CN" sz="28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count(distinct salary) from instructor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的返回值都是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，那么上面语句的返回结果是多少？</a:t>
            </a:r>
            <a:endParaRPr kumimoji="1" lang="en-US" altLang="zh-CN" sz="28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count(distinct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salry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，上面语句最少是多少？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EDC0C-F0E5-4A5E-B9FA-55CE20D7E906}"/>
              </a:ext>
            </a:extLst>
          </p:cNvPr>
          <p:cNvSpPr txBox="1"/>
          <p:nvPr/>
        </p:nvSpPr>
        <p:spPr>
          <a:xfrm>
            <a:off x="788841" y="3458617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——</a:t>
            </a:r>
            <a:r>
              <a:rPr lang="zh-CN" altLang="en-US" sz="2400" b="1" dirty="0"/>
              <a:t>拿非最低工资的教师人数</a:t>
            </a:r>
          </a:p>
        </p:txBody>
      </p:sp>
    </p:spTree>
    <p:extLst>
      <p:ext uri="{BB962C8B-B14F-4D97-AF65-F5344CB8AC3E}">
        <p14:creationId xmlns:p14="http://schemas.microsoft.com/office/powerpoint/2010/main" val="2072275599"/>
      </p:ext>
    </p:extLst>
  </p:cSld>
  <p:clrMapOvr>
    <a:masterClrMapping/>
  </p:clrMapOvr>
  <p:transition advTm="231648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DBMS</a:t>
            </a:r>
            <a:r>
              <a:rPr lang="zh-CN" altLang="en-US" dirty="0"/>
              <a:t>的对象及其权限</a:t>
            </a:r>
            <a:endParaRPr lang="en-US" altLang="zh-CN" dirty="0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4876800"/>
          </a:xfrm>
        </p:spPr>
        <p:txBody>
          <a:bodyPr/>
          <a:lstStyle/>
          <a:p>
            <a:pPr eaLnBrk="1" hangingPunct="1"/>
            <a:r>
              <a:rPr lang="en-US" altLang="zh-CN" dirty="0"/>
              <a:t>Objects in DBMS</a:t>
            </a:r>
          </a:p>
          <a:p>
            <a:pPr lvl="1" eaLnBrk="1" hangingPunct="1"/>
            <a:r>
              <a:rPr lang="en-US" altLang="zh-CN" dirty="0"/>
              <a:t>Database\Domain\Schema\Table\View\Procedure\</a:t>
            </a:r>
            <a:r>
              <a:rPr lang="en-US" altLang="zh-CN" dirty="0">
                <a:latin typeface="Tahoma" panose="020B0604030504040204" pitchFamily="34" charset="0"/>
              </a:rPr>
              <a:t>……</a:t>
            </a:r>
            <a:endParaRPr lang="en-US" altLang="zh-CN" dirty="0"/>
          </a:p>
          <a:p>
            <a:pPr eaLnBrk="1" hangingPunct="1"/>
            <a:r>
              <a:rPr lang="en-US" altLang="zh-CN" dirty="0"/>
              <a:t>Object privileges</a:t>
            </a:r>
          </a:p>
          <a:p>
            <a:pPr lvl="1" eaLnBrk="1" hangingPunct="1"/>
            <a:r>
              <a:rPr lang="en-US" altLang="zh-CN" dirty="0"/>
              <a:t>Object privileges </a:t>
            </a:r>
            <a:r>
              <a:rPr lang="en-US" altLang="zh-CN" b="1" dirty="0">
                <a:solidFill>
                  <a:srgbClr val="000099"/>
                </a:solidFill>
              </a:rPr>
              <a:t>vary</a:t>
            </a:r>
            <a:r>
              <a:rPr lang="en-US" altLang="zh-CN" dirty="0"/>
              <a:t> from object to object</a:t>
            </a:r>
          </a:p>
          <a:p>
            <a:pPr lvl="1" eaLnBrk="1" hangingPunct="1"/>
            <a:r>
              <a:rPr lang="en-US" altLang="zh-CN" dirty="0"/>
              <a:t>An </a:t>
            </a:r>
            <a:r>
              <a:rPr lang="en-US" altLang="zh-CN" b="1" dirty="0">
                <a:solidFill>
                  <a:srgbClr val="000099"/>
                </a:solidFill>
              </a:rPr>
              <a:t>owner</a:t>
            </a:r>
            <a:r>
              <a:rPr lang="en-US" altLang="zh-CN" dirty="0"/>
              <a:t> has all the privileges on the object</a:t>
            </a:r>
          </a:p>
          <a:p>
            <a:pPr lvl="1" eaLnBrk="1" hangingPunct="1"/>
            <a:r>
              <a:rPr lang="en-US" altLang="zh-CN" dirty="0"/>
              <a:t>An </a:t>
            </a:r>
            <a:r>
              <a:rPr lang="en-US" altLang="zh-CN" b="1" dirty="0">
                <a:solidFill>
                  <a:srgbClr val="000099"/>
                </a:solidFill>
                <a:latin typeface="Franklin Gothic Medium" panose="020B0603020102020204" pitchFamily="34" charset="0"/>
              </a:rPr>
              <a:t>owner</a:t>
            </a:r>
            <a:r>
              <a:rPr lang="en-US" altLang="zh-CN" dirty="0"/>
              <a:t> can give </a:t>
            </a:r>
            <a:r>
              <a:rPr lang="en-US" altLang="zh-CN" b="1" dirty="0">
                <a:solidFill>
                  <a:srgbClr val="000099"/>
                </a:solidFill>
              </a:rPr>
              <a:t>someone</a:t>
            </a:r>
            <a:r>
              <a:rPr lang="en-US" altLang="zh-CN" dirty="0"/>
              <a:t> specific privileges on that owner</a:t>
            </a:r>
            <a:r>
              <a:rPr lang="en-US" altLang="zh-CN" dirty="0">
                <a:latin typeface="Tahoma" panose="020B0604030504040204" pitchFamily="34" charset="0"/>
              </a:rPr>
              <a:t>’</a:t>
            </a:r>
            <a:r>
              <a:rPr lang="en-US" altLang="zh-CN" dirty="0"/>
              <a:t>s object</a:t>
            </a:r>
          </a:p>
          <a:p>
            <a:pPr lvl="1" eaLnBrk="1" hangingPunct="1"/>
            <a:r>
              <a:rPr lang="zh-CN" altLang="en-US" b="1" dirty="0">
                <a:solidFill>
                  <a:srgbClr val="0066FF"/>
                </a:solidFill>
              </a:rPr>
              <a:t>如何成为</a:t>
            </a:r>
            <a:r>
              <a:rPr lang="en-US" altLang="zh-CN" b="1" dirty="0">
                <a:solidFill>
                  <a:srgbClr val="0066FF"/>
                </a:solidFill>
              </a:rPr>
              <a:t>owner?</a:t>
            </a:r>
            <a:r>
              <a:rPr lang="zh-CN" altLang="en-US" b="1" dirty="0">
                <a:solidFill>
                  <a:srgbClr val="0066FF"/>
                </a:solidFill>
              </a:rPr>
              <a:t>客体的</a:t>
            </a:r>
            <a:r>
              <a:rPr lang="en-US" altLang="zh-CN" b="1" dirty="0">
                <a:solidFill>
                  <a:srgbClr val="0066FF"/>
                </a:solidFill>
              </a:rPr>
              <a:t>owner</a:t>
            </a:r>
            <a:r>
              <a:rPr lang="zh-CN" altLang="en-US" b="1" dirty="0">
                <a:solidFill>
                  <a:srgbClr val="0066FF"/>
                </a:solidFill>
              </a:rPr>
              <a:t>是怎么来的</a:t>
            </a:r>
            <a:r>
              <a:rPr lang="en-US" altLang="zh-CN" b="1" dirty="0">
                <a:solidFill>
                  <a:srgbClr val="0066FF"/>
                </a:solidFill>
              </a:rPr>
              <a:t>?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05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r>
              <a:rPr lang="zh-CN" altLang="en-US" dirty="0"/>
              <a:t>关系的权限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zh-CN" b="1"/>
              <a:t>SELECT</a:t>
            </a:r>
            <a:r>
              <a:rPr lang="en-US" altLang="zh-CN"/>
              <a:t> 	right to query the relation</a:t>
            </a:r>
          </a:p>
          <a:p>
            <a:pPr eaLnBrk="1" hangingPunct="1"/>
            <a:r>
              <a:rPr lang="en-US" altLang="zh-CN" b="1"/>
              <a:t>INSERT(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en-US" altLang="zh-CN"/>
              <a:t> 	right to insert tuples</a:t>
            </a:r>
          </a:p>
          <a:p>
            <a:pPr lvl="1" eaLnBrk="1" hangingPunct="1"/>
            <a:r>
              <a:rPr lang="en-US" altLang="zh-CN"/>
              <a:t>May apply to only one attribute</a:t>
            </a:r>
          </a:p>
          <a:p>
            <a:pPr eaLnBrk="1" hangingPunct="1"/>
            <a:r>
              <a:rPr lang="en-US" altLang="zh-CN" b="1"/>
              <a:t>DELETE</a:t>
            </a:r>
            <a:r>
              <a:rPr lang="en-US" altLang="zh-CN"/>
              <a:t>  	right to delete tuples</a:t>
            </a:r>
          </a:p>
          <a:p>
            <a:pPr eaLnBrk="1" hangingPunct="1"/>
            <a:r>
              <a:rPr lang="en-US" altLang="zh-CN" b="1"/>
              <a:t>UPDATE(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en-US" altLang="zh-CN"/>
              <a:t> 	right to update tuples</a:t>
            </a:r>
          </a:p>
          <a:p>
            <a:pPr lvl="1" eaLnBrk="1" hangingPunct="1"/>
            <a:r>
              <a:rPr lang="en-US" altLang="zh-CN"/>
              <a:t>May apply to only one attribute</a:t>
            </a:r>
          </a:p>
          <a:p>
            <a:pPr eaLnBrk="1" hangingPunct="1"/>
            <a:r>
              <a:rPr lang="en-US" altLang="zh-CN" sz="2800" b="1">
                <a:solidFill>
                  <a:srgbClr val="000099"/>
                </a:solidFill>
                <a:latin typeface="Franklin Gothic Medium" panose="020B0603020102020204" pitchFamily="34" charset="0"/>
              </a:rPr>
              <a:t>REFERENCE</a:t>
            </a:r>
            <a:r>
              <a:rPr lang="en-US" altLang="zh-CN" b="1">
                <a:solidFill>
                  <a:srgbClr val="000099"/>
                </a:solidFill>
                <a:latin typeface="Franklin Gothic Medium" panose="020B0603020102020204" pitchFamily="34" charset="0"/>
              </a:rPr>
              <a:t>(</a:t>
            </a:r>
            <a:r>
              <a:rPr lang="en-US" altLang="zh-CN" b="1" i="1">
                <a:solidFill>
                  <a:srgbClr val="000099"/>
                </a:solidFill>
                <a:latin typeface="Franklin Gothic Medium" panose="020B0603020102020204" pitchFamily="34" charset="0"/>
              </a:rPr>
              <a:t>X</a:t>
            </a:r>
            <a:r>
              <a:rPr lang="en-US" altLang="zh-CN" b="1">
                <a:solidFill>
                  <a:srgbClr val="000099"/>
                </a:solidFill>
                <a:latin typeface="Franklin Gothic Medium" panose="020B0603020102020204" pitchFamily="34" charset="0"/>
              </a:rPr>
              <a:t>)</a:t>
            </a:r>
            <a:r>
              <a:rPr lang="en-US" altLang="zh-CN" sz="2800" b="1"/>
              <a:t> </a:t>
            </a:r>
            <a:r>
              <a:rPr lang="en-US" altLang="zh-CN"/>
              <a:t>right to reference to relation</a:t>
            </a:r>
          </a:p>
          <a:p>
            <a:pPr lvl="1" eaLnBrk="1" hangingPunct="1"/>
            <a:r>
              <a:rPr lang="en-US" altLang="zh-CN"/>
              <a:t>May apply to only one attribute</a:t>
            </a:r>
          </a:p>
        </p:txBody>
      </p:sp>
    </p:spTree>
    <p:extLst>
      <p:ext uri="{BB962C8B-B14F-4D97-AF65-F5344CB8AC3E}">
        <p14:creationId xmlns:p14="http://schemas.microsoft.com/office/powerpoint/2010/main" val="2390875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SQL</a:t>
            </a:r>
            <a:r>
              <a:rPr lang="zh-CN" altLang="en-US" dirty="0"/>
              <a:t>执行权限举例</a:t>
            </a:r>
            <a:endParaRPr lang="en-US" altLang="zh-CN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insert into </a:t>
            </a:r>
            <a:r>
              <a:rPr lang="en-US" altLang="zh-CN" i="1" dirty="0"/>
              <a:t>depositor</a:t>
            </a:r>
            <a:br>
              <a:rPr lang="en-US" altLang="zh-CN" i="1" dirty="0"/>
            </a:br>
            <a:r>
              <a:rPr lang="en-US" altLang="zh-CN" i="1" dirty="0">
                <a:solidFill>
                  <a:srgbClr val="3333CC"/>
                </a:solidFill>
              </a:rPr>
              <a:t>	</a:t>
            </a:r>
            <a:r>
              <a:rPr lang="en-US" altLang="zh-CN" b="1" dirty="0">
                <a:solidFill>
                  <a:srgbClr val="3333CC"/>
                </a:solidFill>
              </a:rPr>
              <a:t>select </a:t>
            </a:r>
            <a:r>
              <a:rPr lang="en-US" altLang="zh-CN" i="1" dirty="0">
                <a:solidFill>
                  <a:srgbClr val="3333CC"/>
                </a:solidFill>
              </a:rPr>
              <a:t>customer-name, loan-number</a:t>
            </a:r>
            <a:br>
              <a:rPr lang="en-US" altLang="zh-CN" i="1" dirty="0">
                <a:solidFill>
                  <a:srgbClr val="3333CC"/>
                </a:solidFill>
              </a:rPr>
            </a:br>
            <a:r>
              <a:rPr lang="en-US" altLang="zh-CN" i="1" dirty="0">
                <a:solidFill>
                  <a:srgbClr val="3333CC"/>
                </a:solidFill>
              </a:rPr>
              <a:t>	</a:t>
            </a:r>
            <a:r>
              <a:rPr lang="en-US" altLang="zh-CN" b="1" dirty="0">
                <a:solidFill>
                  <a:srgbClr val="3333CC"/>
                </a:solidFill>
              </a:rPr>
              <a:t>from </a:t>
            </a:r>
            <a:r>
              <a:rPr lang="en-US" altLang="zh-CN" i="1" dirty="0">
                <a:solidFill>
                  <a:srgbClr val="3333CC"/>
                </a:solidFill>
              </a:rPr>
              <a:t>loan, borrower</a:t>
            </a:r>
            <a:br>
              <a:rPr lang="en-US" altLang="zh-CN" i="1" dirty="0">
                <a:solidFill>
                  <a:srgbClr val="3333CC"/>
                </a:solidFill>
              </a:rPr>
            </a:br>
            <a:r>
              <a:rPr lang="en-US" altLang="zh-CN" i="1" dirty="0">
                <a:solidFill>
                  <a:srgbClr val="3333CC"/>
                </a:solidFill>
              </a:rPr>
              <a:t>	</a:t>
            </a:r>
            <a:r>
              <a:rPr lang="en-US" altLang="zh-CN" b="1" dirty="0">
                <a:solidFill>
                  <a:srgbClr val="3333CC"/>
                </a:solidFill>
              </a:rPr>
              <a:t>where </a:t>
            </a:r>
            <a:r>
              <a:rPr lang="en-US" altLang="zh-CN" dirty="0">
                <a:solidFill>
                  <a:srgbClr val="3333CC"/>
                </a:solidFill>
              </a:rPr>
              <a:t>branch-name = </a:t>
            </a:r>
            <a:r>
              <a:rPr lang="en-US" altLang="zh-CN" i="1" dirty="0">
                <a:solidFill>
                  <a:srgbClr val="3333CC"/>
                </a:solidFill>
                <a:latin typeface="Helvetica" panose="020B0604020202020204" pitchFamily="34" charset="0"/>
              </a:rPr>
              <a:t>‘</a:t>
            </a:r>
            <a:r>
              <a:rPr lang="en-US" altLang="zh-CN" dirty="0" err="1">
                <a:solidFill>
                  <a:srgbClr val="3333CC"/>
                </a:solidFill>
              </a:rPr>
              <a:t>Perryridge</a:t>
            </a:r>
            <a:r>
              <a:rPr lang="en-US" altLang="zh-CN" dirty="0">
                <a:solidFill>
                  <a:srgbClr val="3333CC"/>
                </a:solidFill>
                <a:latin typeface="Helvetica" panose="020B0604020202020204" pitchFamily="34" charset="0"/>
              </a:rPr>
              <a:t>’</a:t>
            </a:r>
            <a:br>
              <a:rPr lang="en-US" altLang="zh-CN" dirty="0">
                <a:solidFill>
                  <a:srgbClr val="3333CC"/>
                </a:solidFill>
              </a:rPr>
            </a:br>
            <a:r>
              <a:rPr lang="en-US" altLang="zh-CN" dirty="0">
                <a:solidFill>
                  <a:srgbClr val="3333CC"/>
                </a:solidFill>
              </a:rPr>
              <a:t>	</a:t>
            </a:r>
            <a:r>
              <a:rPr lang="en-US" altLang="zh-CN" b="1" dirty="0">
                <a:solidFill>
                  <a:srgbClr val="3333CC"/>
                </a:solidFill>
              </a:rPr>
              <a:t>          and</a:t>
            </a:r>
            <a:r>
              <a:rPr lang="en-US" altLang="zh-CN" i="1" dirty="0">
                <a:solidFill>
                  <a:srgbClr val="3333CC"/>
                </a:solidFill>
              </a:rPr>
              <a:t> </a:t>
            </a:r>
            <a:r>
              <a:rPr lang="en-US" altLang="zh-CN" i="1" dirty="0" err="1">
                <a:solidFill>
                  <a:srgbClr val="3333CC"/>
                </a:solidFill>
              </a:rPr>
              <a:t>loan.account</a:t>
            </a:r>
            <a:r>
              <a:rPr lang="en-US" altLang="zh-CN" i="1" dirty="0">
                <a:solidFill>
                  <a:srgbClr val="3333CC"/>
                </a:solidFill>
              </a:rPr>
              <a:t>-number = 					</a:t>
            </a:r>
            <a:r>
              <a:rPr lang="en-US" altLang="zh-CN" i="1" dirty="0" err="1">
                <a:solidFill>
                  <a:srgbClr val="3333CC"/>
                </a:solidFill>
              </a:rPr>
              <a:t>borrower.account</a:t>
            </a:r>
            <a:r>
              <a:rPr lang="en-US" altLang="zh-CN" i="1" dirty="0">
                <a:solidFill>
                  <a:srgbClr val="3333CC"/>
                </a:solidFill>
              </a:rPr>
              <a:t>-number</a:t>
            </a:r>
          </a:p>
          <a:p>
            <a:pPr lvl="3" eaLnBrk="1" hangingPunct="1">
              <a:buFontTx/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We require privileges SELECT on Loan and Borrower, and INSERT on Depositor</a:t>
            </a:r>
          </a:p>
        </p:txBody>
      </p:sp>
    </p:spTree>
    <p:extLst>
      <p:ext uri="{BB962C8B-B14F-4D97-AF65-F5344CB8AC3E}">
        <p14:creationId xmlns:p14="http://schemas.microsoft.com/office/powerpoint/2010/main" val="34941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表的授权</a:t>
            </a: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295400"/>
            <a:ext cx="8115300" cy="4876800"/>
          </a:xfrm>
        </p:spPr>
        <p:txBody>
          <a:bodyPr/>
          <a:lstStyle/>
          <a:p>
            <a:pPr eaLnBrk="1" hangingPunct="1"/>
            <a:r>
              <a:rPr lang="en-US" altLang="zh-CN" b="1"/>
              <a:t>Read authorization</a:t>
            </a:r>
          </a:p>
          <a:p>
            <a:pPr lvl="1" eaLnBrk="1" hangingPunct="1"/>
            <a:r>
              <a:rPr lang="en-US" altLang="zh-CN"/>
              <a:t>allows reading, but not modification of data</a:t>
            </a:r>
          </a:p>
          <a:p>
            <a:pPr eaLnBrk="1" hangingPunct="1"/>
            <a:r>
              <a:rPr lang="en-US" altLang="zh-CN" b="1"/>
              <a:t>Insert authorization </a:t>
            </a:r>
            <a:endParaRPr lang="en-US" altLang="zh-CN"/>
          </a:p>
          <a:p>
            <a:pPr lvl="1" eaLnBrk="1" hangingPunct="1"/>
            <a:r>
              <a:rPr lang="en-US" altLang="zh-CN"/>
              <a:t>allows insertion of new data, but not modification of existing data</a:t>
            </a:r>
          </a:p>
          <a:p>
            <a:pPr eaLnBrk="1" hangingPunct="1"/>
            <a:r>
              <a:rPr lang="en-US" altLang="zh-CN" b="1"/>
              <a:t>Update authorization</a:t>
            </a:r>
          </a:p>
          <a:p>
            <a:pPr lvl="1" eaLnBrk="1" hangingPunct="1"/>
            <a:r>
              <a:rPr lang="en-US" altLang="zh-CN"/>
              <a:t>allows modification, but not deletion of data</a:t>
            </a:r>
          </a:p>
          <a:p>
            <a:pPr eaLnBrk="1" hangingPunct="1"/>
            <a:r>
              <a:rPr lang="en-US" altLang="zh-CN" b="1"/>
              <a:t>Delete authorization</a:t>
            </a:r>
          </a:p>
          <a:p>
            <a:pPr lvl="1" eaLnBrk="1" hangingPunct="1"/>
            <a:r>
              <a:rPr lang="en-US" altLang="zh-CN"/>
              <a:t>allows deletion of data</a:t>
            </a:r>
          </a:p>
        </p:txBody>
      </p:sp>
    </p:spTree>
    <p:extLst>
      <p:ext uri="{BB962C8B-B14F-4D97-AF65-F5344CB8AC3E}">
        <p14:creationId xmlns:p14="http://schemas.microsoft.com/office/powerpoint/2010/main" val="1103389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模式授权</a:t>
            </a:r>
            <a:r>
              <a:rPr lang="en-US" altLang="zh-CN" dirty="0"/>
              <a:t>- Schema Authorization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343025"/>
            <a:ext cx="8610600" cy="5514975"/>
          </a:xfrm>
        </p:spPr>
        <p:txBody>
          <a:bodyPr/>
          <a:lstStyle/>
          <a:p>
            <a:pPr eaLnBrk="1" hangingPunct="1"/>
            <a:r>
              <a:rPr lang="en-US" altLang="zh-CN" sz="3600" b="1" dirty="0"/>
              <a:t>Index authorization </a:t>
            </a:r>
            <a:endParaRPr lang="en-US" altLang="zh-CN" sz="3600" dirty="0"/>
          </a:p>
          <a:p>
            <a:pPr lvl="1" eaLnBrk="1" hangingPunct="1"/>
            <a:r>
              <a:rPr lang="en-US" altLang="zh-CN" sz="3200" dirty="0"/>
              <a:t> allows creation and deletion of indices</a:t>
            </a:r>
          </a:p>
          <a:p>
            <a:pPr eaLnBrk="1" hangingPunct="1"/>
            <a:r>
              <a:rPr lang="en-US" altLang="zh-CN" sz="3600" b="1" dirty="0"/>
              <a:t>Resources</a:t>
            </a:r>
            <a:r>
              <a:rPr lang="en-US" altLang="zh-CN" sz="3600" dirty="0"/>
              <a:t> </a:t>
            </a:r>
            <a:r>
              <a:rPr lang="en-US" altLang="zh-CN" sz="3600" b="1" dirty="0"/>
              <a:t>authorization</a:t>
            </a:r>
            <a:r>
              <a:rPr lang="en-US" altLang="zh-CN" sz="3600" dirty="0"/>
              <a:t> </a:t>
            </a:r>
          </a:p>
          <a:p>
            <a:pPr lvl="1" eaLnBrk="1" hangingPunct="1"/>
            <a:r>
              <a:rPr lang="en-US" altLang="zh-CN" sz="3200" dirty="0"/>
              <a:t>allows creation of new relations</a:t>
            </a:r>
          </a:p>
          <a:p>
            <a:pPr eaLnBrk="1" hangingPunct="1"/>
            <a:r>
              <a:rPr lang="en-US" altLang="zh-CN" sz="3600" b="1" dirty="0"/>
              <a:t>Alteration</a:t>
            </a:r>
            <a:r>
              <a:rPr lang="en-US" altLang="zh-CN" sz="3600" dirty="0"/>
              <a:t> </a:t>
            </a:r>
            <a:r>
              <a:rPr lang="en-US" altLang="zh-CN" sz="3600" b="1" dirty="0"/>
              <a:t>authorization</a:t>
            </a:r>
            <a:r>
              <a:rPr lang="en-US" altLang="zh-CN" sz="3600" dirty="0"/>
              <a:t> </a:t>
            </a:r>
          </a:p>
          <a:p>
            <a:pPr lvl="1" eaLnBrk="1" hangingPunct="1"/>
            <a:r>
              <a:rPr lang="en-US" altLang="zh-CN" sz="3200" dirty="0"/>
              <a:t>allows addition or deletion of attributes in a relation</a:t>
            </a:r>
          </a:p>
          <a:p>
            <a:pPr eaLnBrk="1" hangingPunct="1"/>
            <a:r>
              <a:rPr lang="en-US" altLang="zh-CN" sz="3600" b="1" dirty="0"/>
              <a:t>Drop</a:t>
            </a:r>
            <a:r>
              <a:rPr lang="en-US" altLang="zh-CN" sz="3600" dirty="0"/>
              <a:t> </a:t>
            </a:r>
            <a:r>
              <a:rPr lang="en-US" altLang="zh-CN" sz="3600" b="1" dirty="0"/>
              <a:t>authorization</a:t>
            </a:r>
            <a:r>
              <a:rPr lang="en-US" altLang="zh-CN" sz="3600" dirty="0"/>
              <a:t> </a:t>
            </a:r>
          </a:p>
          <a:p>
            <a:pPr lvl="1" eaLnBrk="1" hangingPunct="1"/>
            <a:r>
              <a:rPr lang="en-US" altLang="zh-CN" sz="3200" dirty="0"/>
              <a:t>allows deletion of relations</a:t>
            </a:r>
          </a:p>
        </p:txBody>
      </p:sp>
    </p:spTree>
    <p:extLst>
      <p:ext uri="{BB962C8B-B14F-4D97-AF65-F5344CB8AC3E}">
        <p14:creationId xmlns:p14="http://schemas.microsoft.com/office/powerpoint/2010/main" val="11329344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关于视图的授权</a:t>
            </a:r>
            <a:endParaRPr lang="en-US" altLang="zh-CN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58888"/>
            <a:ext cx="8534400" cy="528478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Users can be given authorization on views, </a:t>
            </a:r>
            <a:r>
              <a:rPr lang="en-US" altLang="zh-CN" sz="2800" dirty="0">
                <a:solidFill>
                  <a:srgbClr val="FF0000"/>
                </a:solidFill>
              </a:rPr>
              <a:t>without being given any authorization on the relations </a:t>
            </a:r>
            <a:r>
              <a:rPr lang="en-US" altLang="zh-CN" sz="2800" dirty="0"/>
              <a:t>used in the view definition</a:t>
            </a:r>
          </a:p>
          <a:p>
            <a:pPr eaLnBrk="1" hangingPunct="1"/>
            <a:endParaRPr lang="en-US" altLang="zh-CN" sz="1800" dirty="0"/>
          </a:p>
          <a:p>
            <a:pPr eaLnBrk="1" hangingPunct="1"/>
            <a:r>
              <a:rPr lang="en-US" altLang="zh-CN" sz="2800" dirty="0"/>
              <a:t>Ability of views to hide data serves </a:t>
            </a:r>
            <a:r>
              <a:rPr lang="en-US" altLang="zh-CN" sz="2800" b="1" dirty="0"/>
              <a:t>both </a:t>
            </a:r>
            <a:r>
              <a:rPr lang="en-US" altLang="zh-CN" sz="2800" dirty="0">
                <a:solidFill>
                  <a:srgbClr val="FF0000"/>
                </a:solidFill>
              </a:rPr>
              <a:t>to simplify usage</a:t>
            </a:r>
            <a:r>
              <a:rPr lang="en-US" altLang="zh-CN" sz="2800" b="1" dirty="0"/>
              <a:t> </a:t>
            </a:r>
            <a:r>
              <a:rPr lang="en-US" altLang="zh-CN" sz="2800" dirty="0"/>
              <a:t>of the system </a:t>
            </a:r>
            <a:r>
              <a:rPr lang="en-US" altLang="zh-CN" sz="2800" b="1" dirty="0"/>
              <a:t>and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to enhance security </a:t>
            </a:r>
            <a:r>
              <a:rPr lang="en-US" altLang="zh-CN" sz="2800" dirty="0"/>
              <a:t>by allowing users access only to data they need for their job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800" dirty="0"/>
              <a:t>A  combination of relational-level security and view-level security can be used </a:t>
            </a:r>
            <a:r>
              <a:rPr lang="en-US" altLang="zh-CN" sz="2800" dirty="0">
                <a:solidFill>
                  <a:srgbClr val="FF0000"/>
                </a:solidFill>
              </a:rPr>
              <a:t>to limit a user</a:t>
            </a:r>
            <a:r>
              <a:rPr lang="en-US" altLang="zh-CN" sz="2800" dirty="0">
                <a:solidFill>
                  <a:srgbClr val="FF0000"/>
                </a:solidFill>
                <a:latin typeface="Helvetica" panose="020B0604020202020204" pitchFamily="34" charset="0"/>
              </a:rPr>
              <a:t>’</a:t>
            </a:r>
            <a:r>
              <a:rPr lang="en-US" altLang="zh-CN" sz="2800" dirty="0">
                <a:solidFill>
                  <a:srgbClr val="FF0000"/>
                </a:solidFill>
              </a:rPr>
              <a:t>s access to precisely  the data that user needs</a:t>
            </a:r>
          </a:p>
        </p:txBody>
      </p:sp>
    </p:spTree>
    <p:extLst>
      <p:ext uri="{BB962C8B-B14F-4D97-AF65-F5344CB8AC3E}">
        <p14:creationId xmlns:p14="http://schemas.microsoft.com/office/powerpoint/2010/main" val="226204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视图授权举例</a:t>
            </a:r>
            <a:r>
              <a:rPr lang="en-US" altLang="zh-CN" dirty="0"/>
              <a:t>-View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pPr eaLnBrk="1" hangingPunct="1"/>
            <a:r>
              <a:rPr lang="en-US" altLang="zh-CN" dirty="0"/>
              <a:t>Suppose a  bank clerk needs to know the names of the customers of each branch, but is </a:t>
            </a:r>
            <a:r>
              <a:rPr lang="en-US" altLang="zh-CN" b="1" dirty="0"/>
              <a:t>not </a:t>
            </a:r>
            <a:r>
              <a:rPr lang="en-US" altLang="zh-CN" dirty="0"/>
              <a:t>authorized to see specific loan information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The </a:t>
            </a:r>
            <a:r>
              <a:rPr lang="en-US" altLang="zh-CN" i="1" dirty="0" err="1"/>
              <a:t>cust</a:t>
            </a:r>
            <a:r>
              <a:rPr lang="en-US" altLang="zh-CN" i="1" dirty="0"/>
              <a:t>-loan </a:t>
            </a:r>
            <a:r>
              <a:rPr lang="en-US" altLang="zh-CN" dirty="0"/>
              <a:t>view is defined in SQL as follows: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		create view </a:t>
            </a:r>
            <a:r>
              <a:rPr lang="en-US" altLang="zh-CN" sz="2800" i="1" dirty="0" err="1"/>
              <a:t>cust</a:t>
            </a:r>
            <a:r>
              <a:rPr lang="en-US" altLang="zh-CN" sz="2800" i="1" dirty="0"/>
              <a:t>-loan </a:t>
            </a:r>
            <a:r>
              <a:rPr lang="en-US" altLang="zh-CN" sz="2800" b="1" dirty="0"/>
              <a:t>as</a:t>
            </a:r>
            <a:br>
              <a:rPr lang="en-US" altLang="zh-CN" sz="2800" dirty="0"/>
            </a:br>
            <a:r>
              <a:rPr lang="en-US" altLang="zh-CN" sz="2800" dirty="0"/>
              <a:t>	    </a:t>
            </a:r>
            <a:r>
              <a:rPr lang="en-US" altLang="zh-CN" sz="2800" b="1" dirty="0"/>
              <a:t>select </a:t>
            </a:r>
            <a:r>
              <a:rPr lang="en-US" altLang="zh-CN" sz="2800" i="1" dirty="0"/>
              <a:t>branch-name</a:t>
            </a:r>
            <a:r>
              <a:rPr lang="en-US" altLang="zh-CN" sz="2800" dirty="0"/>
              <a:t>, </a:t>
            </a:r>
            <a:r>
              <a:rPr lang="en-US" altLang="zh-CN" sz="2800" i="1" dirty="0"/>
              <a:t>customer-name</a:t>
            </a:r>
            <a:br>
              <a:rPr lang="en-US" altLang="zh-CN" sz="2800" dirty="0"/>
            </a:br>
            <a:r>
              <a:rPr lang="en-US" altLang="zh-CN" sz="2800" b="1" dirty="0"/>
              <a:t>	    from   </a:t>
            </a:r>
            <a:r>
              <a:rPr lang="en-US" altLang="zh-CN" sz="2800" i="1" dirty="0"/>
              <a:t>borrower, loan</a:t>
            </a:r>
            <a:br>
              <a:rPr lang="en-US" altLang="zh-CN" sz="2800" dirty="0"/>
            </a:br>
            <a:r>
              <a:rPr lang="en-US" altLang="zh-CN" sz="2800" b="1" dirty="0"/>
              <a:t>	    where </a:t>
            </a:r>
            <a:r>
              <a:rPr lang="en-US" altLang="zh-CN" sz="2800" i="1" dirty="0" err="1"/>
              <a:t>borrower.loan</a:t>
            </a:r>
            <a:r>
              <a:rPr lang="en-US" altLang="zh-CN" sz="2800" i="1" dirty="0"/>
              <a:t>-number </a:t>
            </a:r>
            <a:r>
              <a:rPr lang="en-US" altLang="zh-CN" sz="2800" dirty="0"/>
              <a:t>=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loan.loan</a:t>
            </a:r>
            <a:r>
              <a:rPr lang="en-US" altLang="zh-CN" sz="2800" i="1" dirty="0"/>
              <a:t>-number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24295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系统中授权检测时机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8569325" cy="558958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Franklin Gothic Medium" panose="020B0603020102020204" pitchFamily="34" charset="0"/>
              </a:rPr>
              <a:t>The clerk is authorized to see the result of the query</a:t>
            </a:r>
          </a:p>
          <a:p>
            <a:pPr eaLnBrk="1" hangingPunct="1"/>
            <a:endParaRPr lang="en-US" altLang="zh-CN" sz="2000" dirty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US" altLang="zh-CN" sz="2800" dirty="0"/>
              <a:t>When the query  processor translates the result into a query on the actual relations in the database, we obtain a query on </a:t>
            </a:r>
            <a:r>
              <a:rPr lang="en-US" altLang="zh-CN" sz="2800" i="1" dirty="0"/>
              <a:t>borrower </a:t>
            </a:r>
            <a:r>
              <a:rPr lang="en-US" altLang="zh-CN" sz="2800" dirty="0"/>
              <a:t>and </a:t>
            </a:r>
            <a:r>
              <a:rPr lang="en-US" altLang="zh-CN" sz="2800" i="1" dirty="0"/>
              <a:t>loan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Authorization must be checked </a:t>
            </a:r>
            <a:r>
              <a:rPr lang="en-US" altLang="zh-CN" dirty="0"/>
              <a:t>on the clerk</a:t>
            </a:r>
            <a:r>
              <a:rPr lang="en-US" altLang="zh-CN" dirty="0">
                <a:latin typeface="Helvetica" panose="020B0604020202020204" pitchFamily="34" charset="0"/>
              </a:rPr>
              <a:t>’</a:t>
            </a:r>
            <a:r>
              <a:rPr lang="en-US" altLang="zh-CN" dirty="0"/>
              <a:t>s query  </a:t>
            </a:r>
            <a:r>
              <a:rPr lang="en-US" altLang="zh-CN" b="1" dirty="0">
                <a:solidFill>
                  <a:srgbClr val="FF0000"/>
                </a:solidFill>
              </a:rPr>
              <a:t>before</a:t>
            </a:r>
            <a:r>
              <a:rPr lang="en-US" altLang="zh-CN" dirty="0"/>
              <a:t> query processing begins</a:t>
            </a:r>
          </a:p>
        </p:txBody>
      </p:sp>
    </p:spTree>
    <p:extLst>
      <p:ext uri="{BB962C8B-B14F-4D97-AF65-F5344CB8AC3E}">
        <p14:creationId xmlns:p14="http://schemas.microsoft.com/office/powerpoint/2010/main" val="7415303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视图权限再讨论</a:t>
            </a:r>
            <a:endParaRPr lang="en-US" altLang="zh-CN" dirty="0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96752"/>
            <a:ext cx="8731696" cy="513397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Creation of view does not require </a:t>
            </a:r>
            <a:r>
              <a:rPr lang="en-US" altLang="zh-CN" sz="2800" b="1" dirty="0"/>
              <a:t>resources(</a:t>
            </a:r>
            <a:r>
              <a:rPr lang="zh-CN" altLang="en-US" sz="2800" b="1" dirty="0"/>
              <a:t>建表</a:t>
            </a:r>
            <a:r>
              <a:rPr lang="en-US" altLang="zh-CN" sz="2800" b="1" dirty="0"/>
              <a:t>) </a:t>
            </a:r>
            <a:r>
              <a:rPr lang="en-US" altLang="zh-CN" sz="2800" dirty="0"/>
              <a:t>authorization since no real relation is being created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The </a:t>
            </a:r>
            <a:r>
              <a:rPr lang="en-US" altLang="zh-CN" sz="2800" dirty="0">
                <a:latin typeface="Franklin Gothic Medium" panose="020B0603020102020204" pitchFamily="34" charset="0"/>
              </a:rPr>
              <a:t>creator of a view</a:t>
            </a:r>
            <a:r>
              <a:rPr lang="en-US" altLang="zh-CN" sz="2800" dirty="0"/>
              <a:t> gets </a:t>
            </a:r>
            <a:r>
              <a:rPr lang="en-US" altLang="zh-CN" sz="2800" dirty="0">
                <a:latin typeface="Franklin Gothic Medium" panose="020B0603020102020204" pitchFamily="34" charset="0"/>
              </a:rPr>
              <a:t>only those privileges</a:t>
            </a:r>
            <a:r>
              <a:rPr lang="en-US" altLang="zh-CN" sz="2800" dirty="0"/>
              <a:t> that he already had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/>
              <a:t>If </a:t>
            </a:r>
            <a:r>
              <a:rPr lang="en-US" altLang="zh-CN" sz="2400" b="1" dirty="0">
                <a:solidFill>
                  <a:srgbClr val="FF0000"/>
                </a:solidFill>
              </a:rPr>
              <a:t>creator</a:t>
            </a:r>
            <a:r>
              <a:rPr lang="en-US" altLang="zh-CN" sz="2400" dirty="0"/>
              <a:t> of view </a:t>
            </a:r>
            <a:r>
              <a:rPr lang="en-US" altLang="zh-CN" sz="2400" i="1" dirty="0" err="1"/>
              <a:t>cust</a:t>
            </a:r>
            <a:r>
              <a:rPr lang="en-US" altLang="zh-CN" sz="2400" i="1" dirty="0"/>
              <a:t>-loan</a:t>
            </a:r>
            <a:r>
              <a:rPr lang="en-US" altLang="zh-CN" sz="2400" dirty="0"/>
              <a:t> had only </a:t>
            </a:r>
            <a:r>
              <a:rPr lang="en-US" altLang="zh-CN" sz="2400" b="1" dirty="0"/>
              <a:t>read</a:t>
            </a:r>
            <a:r>
              <a:rPr lang="en-US" altLang="zh-CN" sz="2400" dirty="0"/>
              <a:t> authorization on </a:t>
            </a:r>
            <a:r>
              <a:rPr lang="en-US" altLang="zh-CN" sz="2400" i="1" dirty="0"/>
              <a:t>borrower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loan</a:t>
            </a:r>
            <a:r>
              <a:rPr lang="en-US" altLang="zh-CN" sz="2400" dirty="0"/>
              <a:t>, he gets only </a:t>
            </a:r>
            <a:r>
              <a:rPr lang="en-US" altLang="zh-CN" sz="2400" b="1" dirty="0"/>
              <a:t>read</a:t>
            </a:r>
            <a:r>
              <a:rPr lang="en-US" altLang="zh-CN" sz="2400" dirty="0"/>
              <a:t> authorization on </a:t>
            </a:r>
            <a:r>
              <a:rPr lang="en-US" altLang="zh-CN" sz="2400" i="1" dirty="0" err="1"/>
              <a:t>cust</a:t>
            </a:r>
            <a:r>
              <a:rPr lang="en-US" altLang="zh-CN" sz="2400" dirty="0"/>
              <a:t>-</a:t>
            </a:r>
            <a:r>
              <a:rPr lang="en-US" altLang="zh-CN" sz="2400" i="1" dirty="0"/>
              <a:t>loan</a:t>
            </a:r>
          </a:p>
        </p:txBody>
      </p:sp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-85948" y="4941168"/>
            <a:ext cx="911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533400" indent="-5334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		create view </a:t>
            </a:r>
            <a:r>
              <a:rPr lang="en-US" altLang="zh-CN" sz="2400" b="1" i="1" dirty="0" err="1">
                <a:solidFill>
                  <a:srgbClr val="006600"/>
                </a:solidFill>
                <a:latin typeface="Franklin Gothic Medium" panose="020B0603020102020204" pitchFamily="34" charset="0"/>
              </a:rPr>
              <a:t>cust</a:t>
            </a:r>
            <a:r>
              <a:rPr lang="en-US" altLang="zh-CN" sz="2400" b="1" i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-loan </a:t>
            </a:r>
            <a: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as</a:t>
            </a:r>
            <a:b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</a:br>
            <a: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	select </a:t>
            </a:r>
            <a:r>
              <a:rPr lang="en-US" altLang="zh-CN" sz="2400" b="1" i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branch-name</a:t>
            </a:r>
            <a: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, </a:t>
            </a:r>
            <a:r>
              <a:rPr lang="en-US" altLang="zh-CN" sz="2400" b="1" i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customer-name</a:t>
            </a:r>
            <a:b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</a:br>
            <a: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	from   </a:t>
            </a:r>
            <a:r>
              <a:rPr lang="en-US" altLang="zh-CN" sz="2400" b="1" i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borrower, loan</a:t>
            </a:r>
            <a:b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</a:br>
            <a: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	where </a:t>
            </a:r>
            <a:r>
              <a:rPr lang="en-US" altLang="zh-CN" sz="2400" b="1" i="1" dirty="0" err="1">
                <a:solidFill>
                  <a:srgbClr val="006600"/>
                </a:solidFill>
                <a:latin typeface="Franklin Gothic Medium" panose="020B0603020102020204" pitchFamily="34" charset="0"/>
              </a:rPr>
              <a:t>borrower.loan</a:t>
            </a:r>
            <a:r>
              <a:rPr lang="en-US" altLang="zh-CN" sz="2400" b="1" i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-number </a:t>
            </a:r>
            <a:r>
              <a:rPr lang="en-US" altLang="zh-CN" sz="2400" b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=</a:t>
            </a:r>
            <a:r>
              <a:rPr lang="en-US" altLang="zh-CN" sz="2400" b="1" i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 </a:t>
            </a:r>
            <a:r>
              <a:rPr lang="en-US" altLang="zh-CN" sz="2400" b="1" i="1" dirty="0" err="1">
                <a:solidFill>
                  <a:srgbClr val="006600"/>
                </a:solidFill>
                <a:latin typeface="Franklin Gothic Medium" panose="020B0603020102020204" pitchFamily="34" charset="0"/>
              </a:rPr>
              <a:t>loan.loan</a:t>
            </a:r>
            <a:r>
              <a:rPr lang="en-US" altLang="zh-CN" sz="2400" b="1" i="1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-number</a:t>
            </a:r>
          </a:p>
        </p:txBody>
      </p:sp>
    </p:spTree>
    <p:extLst>
      <p:ext uri="{BB962C8B-B14F-4D97-AF65-F5344CB8AC3E}">
        <p14:creationId xmlns:p14="http://schemas.microsoft.com/office/powerpoint/2010/main" val="3700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 autoUpdateAnimBg="0"/>
      <p:bldP spid="89395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权限的授予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4911725"/>
          </a:xfrm>
        </p:spPr>
        <p:txBody>
          <a:bodyPr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passage of authorization </a:t>
            </a:r>
            <a:r>
              <a:rPr lang="en-US" altLang="zh-CN" dirty="0"/>
              <a:t>from one user to another may be represented by an </a:t>
            </a:r>
            <a:r>
              <a:rPr lang="en-US" altLang="zh-CN" dirty="0">
                <a:solidFill>
                  <a:srgbClr val="006600"/>
                </a:solidFill>
                <a:latin typeface="Franklin Gothic Medium" panose="020B0603020102020204" pitchFamily="34" charset="0"/>
              </a:rPr>
              <a:t>authorization / grant graph</a:t>
            </a:r>
          </a:p>
          <a:p>
            <a:pPr eaLnBrk="1" hangingPunct="1"/>
            <a:r>
              <a:rPr lang="en-US" altLang="zh-CN" dirty="0"/>
              <a:t>The nodes of this graph are the users</a:t>
            </a:r>
          </a:p>
          <a:p>
            <a:pPr lvl="1" eaLnBrk="1" hangingPunct="1"/>
            <a:r>
              <a:rPr lang="en-US" altLang="zh-CN" dirty="0"/>
              <a:t>&lt;</a:t>
            </a:r>
            <a:r>
              <a:rPr lang="en-US" altLang="zh-CN" dirty="0" err="1"/>
              <a:t>authID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The root of the graph is the 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421465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3684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+mj-ea"/>
              </a:rPr>
              <a:t>外连接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58888"/>
            <a:ext cx="7776864" cy="4876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/>
                </a:solidFill>
              </a:rPr>
              <a:t>An extension of the inner join operation that avoids </a:t>
            </a:r>
            <a:r>
              <a:rPr lang="en-US" altLang="zh-CN" sz="2400" b="1" dirty="0">
                <a:solidFill>
                  <a:srgbClr val="FF0000"/>
                </a:solidFill>
              </a:rPr>
              <a:t>loss of information</a:t>
            </a:r>
            <a:r>
              <a:rPr lang="en-US" altLang="zh-CN" sz="2400" b="1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/>
              <a:t>Computes the inner join </a:t>
            </a:r>
            <a:r>
              <a:rPr lang="en-US" altLang="zh-CN" sz="2400" b="1" dirty="0">
                <a:solidFill>
                  <a:srgbClr val="FF0000"/>
                </a:solidFill>
              </a:rPr>
              <a:t>and then </a:t>
            </a:r>
            <a:r>
              <a:rPr lang="en-US" altLang="zh-CN" sz="2400" b="1" dirty="0"/>
              <a:t>adds tuples form one relation that does not match tuples in the other relation to the result of the join.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Uses </a:t>
            </a:r>
            <a:r>
              <a:rPr lang="en-US" altLang="zh-CN" sz="2400" i="1" dirty="0"/>
              <a:t>null</a:t>
            </a:r>
            <a:r>
              <a:rPr lang="en-US" altLang="zh-CN" sz="2400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496336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Loan</a:t>
            </a:r>
            <a:r>
              <a:rPr lang="zh-CN" altLang="en-US" dirty="0"/>
              <a:t>表</a:t>
            </a:r>
            <a:r>
              <a:rPr lang="en-US" altLang="zh-CN" dirty="0"/>
              <a:t>Update</a:t>
            </a:r>
            <a:r>
              <a:rPr lang="zh-CN" altLang="en-US" dirty="0"/>
              <a:t>操作的授权</a:t>
            </a:r>
            <a:endParaRPr lang="en-US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839200" cy="4835525"/>
          </a:xfrm>
        </p:spPr>
        <p:txBody>
          <a:bodyPr/>
          <a:lstStyle/>
          <a:p>
            <a:pPr eaLnBrk="1" hangingPunct="1"/>
            <a:r>
              <a:rPr lang="en-US" altLang="zh-CN"/>
              <a:t>An edge U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U</a:t>
            </a:r>
            <a:r>
              <a:rPr lang="en-US" altLang="zh-CN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 indicates that user U</a:t>
            </a:r>
            <a:r>
              <a:rPr lang="en-US" altLang="zh-CN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 has granted update authorization on loan to U</a:t>
            </a:r>
            <a:r>
              <a:rPr lang="en-US" altLang="zh-CN" baseline="-25000">
                <a:sym typeface="Symbol" panose="05050102010706020507" pitchFamily="18" charset="2"/>
              </a:rPr>
              <a:t>j.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2314575" y="2819400"/>
            <a:ext cx="4695825" cy="2854325"/>
            <a:chOff x="1458" y="1776"/>
            <a:chExt cx="2958" cy="1798"/>
          </a:xfrm>
        </p:grpSpPr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 flipV="1">
              <a:off x="1932" y="1960"/>
              <a:ext cx="72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 flipV="1">
              <a:off x="2940" y="1924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 flipV="1">
              <a:off x="1980" y="268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1932" y="2776"/>
              <a:ext cx="81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V="1">
              <a:off x="3132" y="270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2952" y="1990"/>
              <a:ext cx="1092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2636" y="177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0" lang="en-US" altLang="zh-CN" sz="2400" baseline="-25000">
                  <a:latin typeface="Times New Roman" panose="02020603050405020304" pitchFamily="18" charset="0"/>
                </a:rPr>
                <a:t>1</a:t>
              </a:r>
              <a:endParaRPr kumimoji="0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684" y="178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0" lang="en-US" altLang="zh-CN" sz="2400" baseline="-25000">
                  <a:latin typeface="Times New Roman" panose="02020603050405020304" pitchFamily="18" charset="0"/>
                </a:rPr>
                <a:t>4</a:t>
              </a:r>
              <a:endParaRPr kumimoji="0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2750" y="254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0" lang="en-US" altLang="zh-CN" sz="2400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4097" y="256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0" lang="en-US" altLang="zh-CN" sz="2400" baseline="-25000">
                  <a:latin typeface="Times New Roman" panose="02020603050405020304" pitchFamily="18" charset="0"/>
                </a:rPr>
                <a:t>5</a:t>
              </a:r>
              <a:endParaRPr kumimoji="0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0" y="328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</a:rPr>
                <a:t>U</a:t>
              </a:r>
              <a:r>
                <a:rPr kumimoji="0" lang="en-US" altLang="zh-CN" sz="2400" baseline="-25000">
                  <a:latin typeface="Times New Roman" panose="02020603050405020304" pitchFamily="18" charset="0"/>
                </a:rPr>
                <a:t>3</a:t>
              </a:r>
              <a:endParaRPr kumimoji="0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1458" y="2536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latin typeface="Times New Roman" panose="02020603050405020304" pitchFamily="18" charset="0"/>
                </a:rPr>
                <a:t>DBA</a:t>
              </a:r>
              <a:endParaRPr kumimoji="0" lang="en-US" altLang="zh-CN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45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授权图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4731"/>
            <a:ext cx="8382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i="1" dirty="0"/>
              <a:t>Requirement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All edges in an authorization graph must be part of some path </a:t>
            </a:r>
            <a:r>
              <a:rPr lang="en-US" altLang="zh-CN" b="1" dirty="0"/>
              <a:t>originating</a:t>
            </a:r>
            <a:r>
              <a:rPr lang="en-US" altLang="zh-CN" dirty="0"/>
              <a:t> with the database administrator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DBA revokes grant from U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Grant must be revoked from U</a:t>
            </a:r>
            <a:r>
              <a:rPr lang="en-US" altLang="zh-CN" baseline="-25000" dirty="0"/>
              <a:t>4</a:t>
            </a:r>
            <a:r>
              <a:rPr lang="en-US" altLang="zh-CN" dirty="0"/>
              <a:t> since U</a:t>
            </a:r>
            <a:r>
              <a:rPr lang="en-US" altLang="zh-CN" baseline="-25000" dirty="0"/>
              <a:t>1</a:t>
            </a:r>
            <a:r>
              <a:rPr lang="en-US" altLang="zh-CN" dirty="0"/>
              <a:t> no longer has 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Grant must</a:t>
            </a:r>
            <a:r>
              <a:rPr lang="en-US" altLang="zh-CN" b="1" dirty="0"/>
              <a:t> NOT </a:t>
            </a:r>
            <a:r>
              <a:rPr lang="en-US" altLang="zh-CN" dirty="0"/>
              <a:t>be revoked from U</a:t>
            </a:r>
            <a:r>
              <a:rPr lang="en-US" altLang="zh-CN" baseline="-25000" dirty="0"/>
              <a:t>5</a:t>
            </a:r>
            <a:r>
              <a:rPr lang="en-US" altLang="zh-CN" dirty="0"/>
              <a:t> since U</a:t>
            </a:r>
            <a:r>
              <a:rPr lang="en-US" altLang="zh-CN" baseline="-25000" dirty="0"/>
              <a:t>5</a:t>
            </a:r>
            <a:r>
              <a:rPr lang="en-US" altLang="zh-CN" dirty="0"/>
              <a:t> has another </a:t>
            </a:r>
            <a:r>
              <a:rPr lang="en-US" altLang="zh-CN" dirty="0">
                <a:solidFill>
                  <a:srgbClr val="FF0000"/>
                </a:solidFill>
              </a:rPr>
              <a:t>authorization path </a:t>
            </a:r>
            <a:r>
              <a:rPr lang="en-US" altLang="zh-CN" dirty="0"/>
              <a:t>from DBA through U</a:t>
            </a:r>
            <a:r>
              <a:rPr lang="en-US" altLang="zh-CN" baseline="-25000" dirty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60917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授权图</a:t>
            </a:r>
            <a:r>
              <a:rPr lang="en-US" altLang="zh-CN" dirty="0"/>
              <a:t>(c1)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68760"/>
            <a:ext cx="8305800" cy="48355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Must prevent cycles of grants with no path from the root</a:t>
            </a:r>
          </a:p>
          <a:p>
            <a:pPr lvl="1" eaLnBrk="1" hangingPunct="1"/>
            <a:r>
              <a:rPr lang="en-US" altLang="zh-CN" dirty="0"/>
              <a:t>DBA grants authorization to U</a:t>
            </a:r>
            <a:r>
              <a:rPr lang="en-US" altLang="zh-CN" baseline="-25000" dirty="0"/>
              <a:t>7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U7 grants authorization to U</a:t>
            </a:r>
            <a:r>
              <a:rPr lang="en-US" altLang="zh-CN" baseline="-25000" dirty="0"/>
              <a:t>8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U8 grants authorization to U</a:t>
            </a:r>
            <a:r>
              <a:rPr lang="en-US" altLang="zh-CN" baseline="-25000" dirty="0"/>
              <a:t>7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DBA revokes authorization from U</a:t>
            </a:r>
            <a:r>
              <a:rPr lang="en-US" altLang="zh-CN" baseline="-25000" dirty="0"/>
              <a:t>7</a:t>
            </a:r>
            <a:endParaRPr lang="en-US" altLang="zh-CN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b="1" dirty="0"/>
              <a:t>Must  revoke grant U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 to U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 and from U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 to U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 since there is no path from DBA to U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 or to U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 any more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7086600" y="2438400"/>
            <a:ext cx="9144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7086600" y="2209800"/>
            <a:ext cx="9144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DBA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172200" y="3505200"/>
            <a:ext cx="9144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U7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924800" y="3505200"/>
            <a:ext cx="9144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U8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H="1">
            <a:off x="6858000" y="2667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71628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71628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994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SQL</a:t>
            </a:r>
            <a:r>
              <a:rPr lang="zh-CN" altLang="en-US" dirty="0"/>
              <a:t>中的授权语句</a:t>
            </a:r>
            <a:endParaRPr lang="en-US" altLang="zh-CN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68413"/>
            <a:ext cx="8305800" cy="536098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 grant statement is used to confer authorization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grant &lt;privilege list&gt;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on &lt;relation name or view name&gt; to </a:t>
            </a:r>
            <a:r>
              <a:rPr lang="en-US" altLang="zh-CN" sz="2800" b="1" dirty="0">
                <a:solidFill>
                  <a:srgbClr val="006600"/>
                </a:solidFill>
              </a:rPr>
              <a:t>&lt;user list&gt;</a:t>
            </a:r>
          </a:p>
          <a:p>
            <a:pPr eaLnBrk="1" hangingPunct="1"/>
            <a:r>
              <a:rPr lang="en-US" altLang="zh-CN" sz="2800" b="1" dirty="0">
                <a:solidFill>
                  <a:srgbClr val="006600"/>
                </a:solidFill>
              </a:rPr>
              <a:t>&lt;user list&gt;</a:t>
            </a:r>
            <a:r>
              <a:rPr lang="en-US" altLang="zh-CN" sz="2800" dirty="0"/>
              <a:t> is:</a:t>
            </a:r>
          </a:p>
          <a:p>
            <a:pPr lvl="1" eaLnBrk="1" hangingPunct="1"/>
            <a:r>
              <a:rPr lang="en-US" altLang="zh-CN" sz="2400" dirty="0"/>
              <a:t>a user-id</a:t>
            </a:r>
          </a:p>
          <a:p>
            <a:pPr lvl="1" eaLnBrk="1" hangingPunct="1"/>
            <a:r>
              <a:rPr lang="en-US" altLang="zh-CN" sz="2400" b="1" i="1" dirty="0"/>
              <a:t>public</a:t>
            </a:r>
            <a:r>
              <a:rPr lang="en-US" altLang="zh-CN" sz="2400" dirty="0"/>
              <a:t>, which allows all valid </a:t>
            </a:r>
            <a:r>
              <a:rPr lang="en-US" altLang="zh-CN" sz="2400" dirty="0" err="1"/>
              <a:t>usersthe</a:t>
            </a:r>
            <a:r>
              <a:rPr lang="en-US" altLang="zh-CN" sz="2400" dirty="0"/>
              <a:t> privilege granted	 (</a:t>
            </a:r>
            <a:r>
              <a:rPr lang="en-US" altLang="zh-CN" sz="2400" b="1" dirty="0"/>
              <a:t>including the users defined in the future</a:t>
            </a:r>
            <a:r>
              <a:rPr lang="en-US" altLang="zh-CN" sz="2400" dirty="0"/>
              <a:t>) </a:t>
            </a:r>
          </a:p>
          <a:p>
            <a:pPr lvl="1" eaLnBrk="1" hangingPunct="1"/>
            <a:r>
              <a:rPr lang="en-US" altLang="zh-CN" sz="2400" dirty="0"/>
              <a:t>A role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6540096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445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SQL</a:t>
            </a:r>
            <a:r>
              <a:rPr lang="zh-CN" altLang="en-US" dirty="0"/>
              <a:t>中的授权语句</a:t>
            </a:r>
            <a:r>
              <a:rPr lang="en-US" altLang="zh-CN" dirty="0"/>
              <a:t>(c1)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524000"/>
            <a:ext cx="8002587" cy="48355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Granting a privilege on a view does not imply granting any privileges on the underlying relations</a:t>
            </a: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对视图的授权绝不影响对基表的授权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The grantor of the privilege must already hold the privilege on the specified item (or be the database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3764254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SQL</a:t>
            </a:r>
            <a:r>
              <a:rPr lang="zh-CN" altLang="en-US" dirty="0"/>
              <a:t>中的权限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79513"/>
            <a:ext cx="8458200" cy="55626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Select</a:t>
            </a:r>
          </a:p>
          <a:p>
            <a:pPr lvl="1" eaLnBrk="1" hangingPunct="1"/>
            <a:r>
              <a:rPr lang="en-US" altLang="zh-CN" dirty="0"/>
              <a:t>allows read access to </a:t>
            </a:r>
            <a:r>
              <a:rPr lang="en-US" altLang="zh-CN" dirty="0" err="1"/>
              <a:t>relation,or</a:t>
            </a:r>
            <a:r>
              <a:rPr lang="en-US" altLang="zh-CN" dirty="0"/>
              <a:t> the ability to query using the view</a:t>
            </a:r>
          </a:p>
          <a:p>
            <a:pPr marL="1085850" lvl="2" eaLnBrk="1" hangingPunct="1"/>
            <a:r>
              <a:rPr lang="en-US" altLang="zh-CN" dirty="0"/>
              <a:t>grant users U</a:t>
            </a:r>
            <a:r>
              <a:rPr lang="en-US" altLang="zh-CN" baseline="-25000" dirty="0"/>
              <a:t>1</a:t>
            </a:r>
            <a:r>
              <a:rPr lang="en-US" altLang="zh-CN" dirty="0"/>
              <a:t>, U</a:t>
            </a:r>
            <a:r>
              <a:rPr lang="en-US" altLang="zh-CN" baseline="-25000" dirty="0"/>
              <a:t>2</a:t>
            </a:r>
            <a:r>
              <a:rPr lang="en-US" altLang="zh-CN" dirty="0"/>
              <a:t>, and U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en-US" altLang="zh-CN" b="1" dirty="0"/>
              <a:t>select</a:t>
            </a:r>
            <a:r>
              <a:rPr lang="en-US" altLang="zh-CN" dirty="0"/>
              <a:t> authorization on the </a:t>
            </a:r>
            <a:r>
              <a:rPr lang="en-US" altLang="zh-CN" i="1" dirty="0"/>
              <a:t>branch </a:t>
            </a:r>
            <a:r>
              <a:rPr lang="en-US" altLang="zh-CN" dirty="0"/>
              <a:t>relation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sz="2800" b="1" dirty="0"/>
              <a:t>grant select on </a:t>
            </a:r>
            <a:r>
              <a:rPr lang="en-US" altLang="zh-CN" sz="2800" i="1" dirty="0"/>
              <a:t>branch </a:t>
            </a:r>
            <a:r>
              <a:rPr lang="en-US" altLang="zh-CN" sz="2800" b="1" dirty="0"/>
              <a:t>to </a:t>
            </a:r>
            <a:r>
              <a:rPr lang="en-US" altLang="zh-CN" sz="2800" i="1" dirty="0"/>
              <a:t>U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, U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, U</a:t>
            </a:r>
            <a:r>
              <a:rPr lang="en-US" altLang="zh-CN" sz="2800" i="1" baseline="-25000" dirty="0"/>
              <a:t>3</a:t>
            </a:r>
            <a:endParaRPr lang="en-US" altLang="zh-CN" sz="2800" dirty="0"/>
          </a:p>
          <a:p>
            <a:pPr eaLnBrk="1" hangingPunct="1"/>
            <a:r>
              <a:rPr lang="en-US" altLang="zh-CN" b="1" dirty="0"/>
              <a:t>Insert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the ability to insert tuples</a:t>
            </a:r>
          </a:p>
          <a:p>
            <a:pPr eaLnBrk="1" hangingPunct="1"/>
            <a:r>
              <a:rPr lang="en-US" altLang="zh-CN" b="1" dirty="0"/>
              <a:t>Update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ability  to update using the SQL update statement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34204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SQL</a:t>
            </a:r>
            <a:r>
              <a:rPr lang="zh-CN" altLang="en-US" dirty="0"/>
              <a:t>中的权限</a:t>
            </a:r>
            <a:r>
              <a:rPr lang="en-US" altLang="zh-CN" dirty="0"/>
              <a:t>(c1)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19200"/>
            <a:ext cx="851148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Delete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the ability to delete tuples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References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ability to declare foreign keys when creating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Usage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In SQL-92, authorizes a user to use a specified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all privileges (all in HSQL 2.7.1)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used as a short form for </a:t>
            </a:r>
            <a:r>
              <a:rPr lang="en-US" altLang="zh-CN" b="1" dirty="0"/>
              <a:t>all the allowable privileges of </a:t>
            </a:r>
            <a:r>
              <a:rPr lang="en-US" altLang="zh-CN" b="1" dirty="0">
                <a:solidFill>
                  <a:srgbClr val="FF0000"/>
                </a:solidFill>
              </a:rPr>
              <a:t>current ID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58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关于授权操作的再授权</a:t>
            </a:r>
            <a:endParaRPr lang="en-US" altLang="zh-CN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68413"/>
            <a:ext cx="8763000" cy="4370387"/>
          </a:xfrm>
        </p:spPr>
        <p:txBody>
          <a:bodyPr/>
          <a:lstStyle/>
          <a:p>
            <a:pPr eaLnBrk="1" hangingPunct="1"/>
            <a:r>
              <a:rPr lang="en-US" altLang="zh-CN" b="1"/>
              <a:t>with grant option</a:t>
            </a:r>
            <a:endParaRPr lang="en-US" altLang="zh-CN"/>
          </a:p>
          <a:p>
            <a:pPr lvl="1" eaLnBrk="1" hangingPunct="1"/>
            <a:r>
              <a:rPr lang="en-US" altLang="zh-CN"/>
              <a:t>allows a user who is granted a privilege to pass the privilege on to other users </a:t>
            </a:r>
          </a:p>
          <a:p>
            <a:pPr lvl="1" eaLnBrk="1" hangingPunct="1"/>
            <a:r>
              <a:rPr lang="en-US" altLang="zh-CN"/>
              <a:t>Example</a:t>
            </a:r>
          </a:p>
          <a:p>
            <a:pPr lvl="3" eaLnBrk="1" hangingPunct="1">
              <a:buFontTx/>
              <a:buNone/>
            </a:pPr>
            <a:r>
              <a:rPr lang="en-US" altLang="zh-CN" sz="2400" b="1"/>
              <a:t>grant select on </a:t>
            </a:r>
            <a:r>
              <a:rPr lang="en-US" altLang="zh-CN" sz="2400" i="1"/>
              <a:t>branch </a:t>
            </a:r>
            <a:r>
              <a:rPr lang="en-US" altLang="zh-CN" sz="2400" b="1"/>
              <a:t>to </a:t>
            </a:r>
            <a:r>
              <a:rPr lang="en-US" altLang="zh-CN" sz="2400" i="1"/>
              <a:t>U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 </a:t>
            </a:r>
            <a:r>
              <a:rPr lang="en-US" altLang="zh-CN" sz="2400" b="1"/>
              <a:t>with grant option</a:t>
            </a:r>
            <a:endParaRPr lang="en-US" altLang="zh-CN" sz="2400"/>
          </a:p>
          <a:p>
            <a:pPr lvl="1" eaLnBrk="1" hangingPunct="1">
              <a:buFontTx/>
              <a:buNone/>
            </a:pPr>
            <a:r>
              <a:rPr lang="en-US" altLang="zh-CN"/>
              <a:t>	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	Gives U</a:t>
            </a:r>
            <a:r>
              <a:rPr lang="en-US" altLang="zh-CN" baseline="-25000"/>
              <a:t>1</a:t>
            </a:r>
            <a:r>
              <a:rPr lang="en-US" altLang="zh-CN"/>
              <a:t> the </a:t>
            </a:r>
            <a:r>
              <a:rPr lang="en-US" altLang="zh-CN" b="1"/>
              <a:t>select </a:t>
            </a:r>
            <a:r>
              <a:rPr lang="en-US" altLang="zh-CN"/>
              <a:t>privileges on branch and allows U</a:t>
            </a:r>
            <a:r>
              <a:rPr lang="en-US" altLang="zh-CN" baseline="-25000"/>
              <a:t>1</a:t>
            </a:r>
            <a:r>
              <a:rPr lang="en-US" altLang="zh-CN"/>
              <a:t> to grant this privilege to others</a:t>
            </a:r>
          </a:p>
        </p:txBody>
      </p:sp>
    </p:spTree>
    <p:extLst>
      <p:ext uri="{BB962C8B-B14F-4D97-AF65-F5344CB8AC3E}">
        <p14:creationId xmlns:p14="http://schemas.microsoft.com/office/powerpoint/2010/main" val="20229737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级联的收回授权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68413"/>
            <a:ext cx="8686800" cy="5360987"/>
          </a:xfrm>
        </p:spPr>
        <p:txBody>
          <a:bodyPr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b="1" dirty="0"/>
              <a:t>revoke </a:t>
            </a:r>
            <a:r>
              <a:rPr lang="en-US" altLang="zh-CN" dirty="0"/>
              <a:t>statement is used to revoke authorization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revoke</a:t>
            </a:r>
            <a:r>
              <a:rPr lang="en-US" altLang="zh-CN" dirty="0"/>
              <a:t>&lt;privilege list&gt;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on </a:t>
            </a:r>
            <a:r>
              <a:rPr lang="en-US" altLang="zh-CN" dirty="0"/>
              <a:t>&lt;relation name or view name&gt; </a:t>
            </a:r>
            <a:r>
              <a:rPr lang="en-US" altLang="zh-CN" b="1" dirty="0"/>
              <a:t>from </a:t>
            </a:r>
            <a:r>
              <a:rPr lang="en-US" altLang="zh-CN" dirty="0"/>
              <a:t>&lt;user list&gt; [</a:t>
            </a:r>
            <a:r>
              <a:rPr lang="en-US" altLang="zh-CN" b="1" dirty="0" err="1"/>
              <a:t>restrict</a:t>
            </a:r>
            <a:r>
              <a:rPr lang="en-US" altLang="zh-CN" dirty="0" err="1"/>
              <a:t>|</a:t>
            </a:r>
            <a:r>
              <a:rPr lang="en-US" altLang="zh-CN" b="1" dirty="0" err="1"/>
              <a:t>cascade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en-US" altLang="zh-CN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revoke select on </a:t>
            </a:r>
            <a:r>
              <a:rPr lang="en-US" altLang="zh-CN" i="1" dirty="0"/>
              <a:t>branch  </a:t>
            </a:r>
            <a:r>
              <a:rPr lang="en-US" altLang="zh-CN" b="1" dirty="0"/>
              <a:t>from 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U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U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 </a:t>
            </a:r>
            <a:r>
              <a:rPr lang="en-US" altLang="zh-CN" b="1" dirty="0"/>
              <a:t>cascade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Revocation of a privilege from a user may cause other users also to lose that privilege; referred to as </a:t>
            </a:r>
            <a:r>
              <a:rPr lang="en-US" altLang="zh-CN" b="1" dirty="0">
                <a:solidFill>
                  <a:srgbClr val="FF0000"/>
                </a:solidFill>
              </a:rPr>
              <a:t>cascading of the revoke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10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谨慎的收回授权</a:t>
            </a:r>
            <a:endParaRPr lang="en-US" altLang="zh-CN" dirty="0"/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96752"/>
            <a:ext cx="8663880" cy="5589587"/>
          </a:xfrm>
        </p:spPr>
        <p:txBody>
          <a:bodyPr/>
          <a:lstStyle/>
          <a:p>
            <a:pPr eaLnBrk="1" hangingPunct="1"/>
            <a:r>
              <a:rPr lang="en-US" altLang="zh-CN" dirty="0"/>
              <a:t>We can prevent cascading by </a:t>
            </a:r>
            <a:r>
              <a:rPr lang="en-US" altLang="zh-CN" b="1" dirty="0"/>
              <a:t>specifying restrict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en-US" altLang="zh-CN" sz="2400" b="1" dirty="0"/>
              <a:t>revoke select on </a:t>
            </a:r>
            <a:r>
              <a:rPr lang="en-US" altLang="zh-CN" sz="2400" i="1" dirty="0"/>
              <a:t>branch </a:t>
            </a:r>
            <a:r>
              <a:rPr lang="en-US" altLang="zh-CN" sz="2400" b="1" dirty="0"/>
              <a:t>from </a:t>
            </a:r>
            <a:r>
              <a:rPr lang="en-US" altLang="zh-CN" sz="2400" i="1" dirty="0"/>
              <a:t>U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, U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, U</a:t>
            </a:r>
            <a:r>
              <a:rPr lang="en-US" altLang="zh-CN" sz="2400" i="1" baseline="-25000" dirty="0"/>
              <a:t>3</a:t>
            </a:r>
            <a:r>
              <a:rPr lang="en-US" altLang="zh-CN" sz="2400" i="1" dirty="0"/>
              <a:t> </a:t>
            </a:r>
            <a:r>
              <a:rPr lang="en-US" altLang="zh-CN" sz="2400" b="1" dirty="0"/>
              <a:t>restrict</a:t>
            </a:r>
            <a:endParaRPr lang="en-US" altLang="zh-CN" sz="2400" dirty="0"/>
          </a:p>
          <a:p>
            <a:pPr lvl="1" eaLnBrk="1" hangingPunct="1"/>
            <a:r>
              <a:rPr lang="en-US" altLang="zh-CN" dirty="0"/>
              <a:t>	</a:t>
            </a:r>
            <a:r>
              <a:rPr lang="en-US" altLang="zh-CN" b="1" dirty="0"/>
              <a:t>With restrict, the revoke command fails if  cascading revokes are required</a:t>
            </a: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&lt;privilege-list&gt; may be </a:t>
            </a:r>
            <a:r>
              <a:rPr lang="en-US" altLang="zh-CN" b="1" dirty="0">
                <a:solidFill>
                  <a:srgbClr val="FF0000"/>
                </a:solidFill>
              </a:rPr>
              <a:t>all</a:t>
            </a:r>
            <a:r>
              <a:rPr lang="en-US" altLang="zh-CN" b="1" dirty="0">
                <a:solidFill>
                  <a:schemeClr val="accent2"/>
                </a:solidFill>
              </a:rPr>
              <a:t> to revoke all privileges the </a:t>
            </a:r>
            <a:r>
              <a:rPr lang="en-US" altLang="zh-CN" b="1" dirty="0" err="1">
                <a:solidFill>
                  <a:schemeClr val="accent2"/>
                </a:solidFill>
              </a:rPr>
              <a:t>revokee</a:t>
            </a:r>
            <a:r>
              <a:rPr lang="en-US" altLang="zh-CN" b="1" dirty="0">
                <a:solidFill>
                  <a:schemeClr val="accent2"/>
                </a:solidFill>
              </a:rPr>
              <a:t> may hold</a:t>
            </a:r>
          </a:p>
          <a:p>
            <a:pPr eaLnBrk="1" hangingPunct="1"/>
            <a:r>
              <a:rPr lang="en-US" altLang="zh-CN" dirty="0"/>
              <a:t>If &lt;</a:t>
            </a:r>
            <a:r>
              <a:rPr lang="en-US" altLang="zh-CN" dirty="0" err="1"/>
              <a:t>revokee</a:t>
            </a:r>
            <a:r>
              <a:rPr lang="en-US" altLang="zh-CN" dirty="0"/>
              <a:t>-list&gt; includes </a:t>
            </a:r>
            <a:r>
              <a:rPr lang="en-US" altLang="zh-CN" b="1" dirty="0"/>
              <a:t>public </a:t>
            </a:r>
            <a:r>
              <a:rPr lang="en-US" altLang="zh-CN" dirty="0"/>
              <a:t>all users lose the privilege except those granted it explicitly</a:t>
            </a:r>
          </a:p>
        </p:txBody>
      </p:sp>
    </p:spTree>
    <p:extLst>
      <p:ext uri="{BB962C8B-B14F-4D97-AF65-F5344CB8AC3E}">
        <p14:creationId xmlns:p14="http://schemas.microsoft.com/office/powerpoint/2010/main" val="12515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外连接操作举例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8760"/>
            <a:ext cx="6861175" cy="4873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zh-CN" sz="2000" kern="1200" dirty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Relation </a:t>
            </a:r>
            <a:r>
              <a:rPr kumimoji="1" lang="en-US" altLang="zh-CN" sz="2000" i="1" kern="1200" dirty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course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98513" y="3245464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Relation </a:t>
            </a:r>
            <a:r>
              <a:rPr lang="en-US" altLang="zh-CN" sz="2000" i="1" dirty="0" err="1"/>
              <a:t>prereq</a:t>
            </a:r>
            <a:endParaRPr lang="en-US" altLang="zh-CN" sz="18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98513" y="5306144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2000" dirty="0"/>
              <a:t>   Observe that 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zh-CN" sz="2000" dirty="0"/>
              <a:t>         </a:t>
            </a:r>
            <a:r>
              <a:rPr lang="en-US" altLang="zh-CN" sz="1800" dirty="0"/>
              <a:t> </a:t>
            </a:r>
            <a:r>
              <a:rPr lang="en-US" altLang="zh-CN" sz="2000" dirty="0" err="1"/>
              <a:t>prereq</a:t>
            </a:r>
            <a:r>
              <a:rPr lang="en-US" altLang="zh-CN" sz="2000" dirty="0"/>
              <a:t> information</a:t>
            </a:r>
            <a:r>
              <a:rPr lang="en-US" altLang="zh-CN" sz="1800" dirty="0"/>
              <a:t> </a:t>
            </a:r>
            <a:r>
              <a:rPr lang="en-US" altLang="zh-CN" sz="2000" dirty="0"/>
              <a:t>is missing for CS-315 and</a:t>
            </a:r>
            <a:r>
              <a:rPr lang="en-US" altLang="zh-CN" sz="1800" dirty="0"/>
              <a:t> </a:t>
            </a:r>
            <a:endParaRPr lang="en-US" altLang="zh-CN" sz="2000" dirty="0"/>
          </a:p>
          <a:p>
            <a:pPr>
              <a:buSzTx/>
              <a:buFont typeface="Monotype Sorts" pitchFamily="2" charset="2"/>
              <a:buNone/>
            </a:pPr>
            <a:r>
              <a:rPr lang="en-US" altLang="zh-CN" sz="2000" dirty="0"/>
              <a:t>          course</a:t>
            </a:r>
            <a:r>
              <a:rPr lang="en-US" altLang="zh-CN" sz="1800" dirty="0"/>
              <a:t> </a:t>
            </a:r>
            <a:r>
              <a:rPr lang="en-US" altLang="zh-CN" sz="2000" dirty="0"/>
              <a:t>information</a:t>
            </a:r>
            <a:r>
              <a:rPr lang="en-US" altLang="zh-CN" sz="1800" dirty="0"/>
              <a:t> </a:t>
            </a:r>
            <a:r>
              <a:rPr lang="en-US" altLang="zh-CN" sz="2000" dirty="0"/>
              <a:t>is missing  for  CS-437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9" y="1863084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6" y="3770254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3A54FD8-F691-44BC-8CB4-26575B8DD30C}"/>
              </a:ext>
            </a:extLst>
          </p:cNvPr>
          <p:cNvCxnSpPr/>
          <p:nvPr/>
        </p:nvCxnSpPr>
        <p:spPr>
          <a:xfrm>
            <a:off x="1259632" y="2924944"/>
            <a:ext cx="6072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2ECD0A-EA92-499E-A330-556EFE24A203}"/>
              </a:ext>
            </a:extLst>
          </p:cNvPr>
          <p:cNvCxnSpPr/>
          <p:nvPr/>
        </p:nvCxnSpPr>
        <p:spPr>
          <a:xfrm>
            <a:off x="2051720" y="5013176"/>
            <a:ext cx="6072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5A17690-D6BA-434A-BFA1-360B1AEB9EC9}"/>
              </a:ext>
            </a:extLst>
          </p:cNvPr>
          <p:cNvSpPr/>
          <p:nvPr/>
        </p:nvSpPr>
        <p:spPr>
          <a:xfrm>
            <a:off x="1403648" y="46187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悬浮元组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2994EE-27A5-4A91-BAAF-DEAC5FB1C742}"/>
              </a:ext>
            </a:extLst>
          </p:cNvPr>
          <p:cNvSpPr/>
          <p:nvPr/>
        </p:nvSpPr>
        <p:spPr>
          <a:xfrm>
            <a:off x="705634" y="25449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悬浮元组</a:t>
            </a:r>
          </a:p>
        </p:txBody>
      </p:sp>
    </p:spTree>
    <p:extLst>
      <p:ext uri="{BB962C8B-B14F-4D97-AF65-F5344CB8AC3E}">
        <p14:creationId xmlns:p14="http://schemas.microsoft.com/office/powerpoint/2010/main" val="40088472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收回授权的再讨论</a:t>
            </a:r>
            <a:endParaRPr lang="en-US" altLang="zh-CN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1" y="1268760"/>
            <a:ext cx="8511480" cy="4835525"/>
          </a:xfrm>
        </p:spPr>
        <p:txBody>
          <a:bodyPr/>
          <a:lstStyle/>
          <a:p>
            <a:pPr eaLnBrk="1" hangingPunct="1"/>
            <a:r>
              <a:rPr lang="en-US" altLang="zh-CN" dirty="0"/>
              <a:t>If the same privilege was granted twice to the same user by different grantees, the user  may  retain the privilege after the revocation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All privileges </a:t>
            </a:r>
            <a:r>
              <a:rPr lang="en-US" altLang="zh-CN" b="1" dirty="0">
                <a:solidFill>
                  <a:srgbClr val="FF0000"/>
                </a:solidFill>
              </a:rPr>
              <a:t>that depend on the privilege being revoked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are also revoked</a:t>
            </a:r>
          </a:p>
        </p:txBody>
      </p:sp>
    </p:spTree>
    <p:extLst>
      <p:ext uri="{BB962C8B-B14F-4D97-AF65-F5344CB8AC3E}">
        <p14:creationId xmlns:p14="http://schemas.microsoft.com/office/powerpoint/2010/main" val="26708467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44550"/>
          </a:xfrm>
        </p:spPr>
        <p:txBody>
          <a:bodyPr/>
          <a:lstStyle/>
          <a:p>
            <a:r>
              <a:rPr lang="zh-CN" altLang="en-US"/>
              <a:t>本节课的内容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6313" y="1341438"/>
          <a:ext cx="7699375" cy="5186363"/>
        </p:xfrm>
        <a:graphic>
          <a:graphicData uri="http://schemas.openxmlformats.org/drawingml/2006/table">
            <a:tbl>
              <a:tblPr/>
              <a:tblGrid>
                <a:gridCol w="1411287">
                  <a:extLst>
                    <a:ext uri="{9D8B030D-6E8A-4147-A177-3AD203B41FA5}">
                      <a16:colId xmlns:a16="http://schemas.microsoft.com/office/drawing/2014/main" val="3267383680"/>
                    </a:ext>
                  </a:extLst>
                </a:gridCol>
                <a:gridCol w="3706813">
                  <a:extLst>
                    <a:ext uri="{9D8B030D-6E8A-4147-A177-3AD203B41FA5}">
                      <a16:colId xmlns:a16="http://schemas.microsoft.com/office/drawing/2014/main" val="102820804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663557299"/>
                    </a:ext>
                  </a:extLst>
                </a:gridCol>
              </a:tblGrid>
              <a:tr h="830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理论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核心知识点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对应章节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3783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数据库理论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关系模型、关系代数、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关系演算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CHP. 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2124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数据库应用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kumimoji="0" lang="zh-CN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JDBC</a:t>
                      </a: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49496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数据库设计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实体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联系图、关系范式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24376"/>
                  </a:ext>
                </a:extLst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数据库实现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存贮、索引、查询、优化、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事务、并发、恢复</a:t>
                      </a: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5800B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CHP10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1441" marR="91441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63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9917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6516</Words>
  <Application>Microsoft Office PowerPoint</Application>
  <PresentationFormat>全屏显示(4:3)</PresentationFormat>
  <Paragraphs>861</Paragraphs>
  <Slides>91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8" baseType="lpstr">
      <vt:lpstr>Arial Unicode MS</vt:lpstr>
      <vt:lpstr>Batang</vt:lpstr>
      <vt:lpstr>Courier</vt:lpstr>
      <vt:lpstr>Monotype Sorts</vt:lpstr>
      <vt:lpstr>宋体</vt:lpstr>
      <vt:lpstr>Arial</vt:lpstr>
      <vt:lpstr>Arial Black</vt:lpstr>
      <vt:lpstr>Courier New</vt:lpstr>
      <vt:lpstr>Franklin Gothic Medium</vt:lpstr>
      <vt:lpstr>Helvetica</vt:lpstr>
      <vt:lpstr>Rockwell Condensed</vt:lpstr>
      <vt:lpstr>Tahoma</vt:lpstr>
      <vt:lpstr>Times New Roman</vt:lpstr>
      <vt:lpstr>Verdana</vt:lpstr>
      <vt:lpstr>Wingdings</vt:lpstr>
      <vt:lpstr>默认设计模板</vt:lpstr>
      <vt:lpstr>位图图像</vt:lpstr>
      <vt:lpstr>数 据 库 原 理</vt:lpstr>
      <vt:lpstr>Content</vt:lpstr>
      <vt:lpstr>From 子句中的连接操作</vt:lpstr>
      <vt:lpstr>连接类型与条件</vt:lpstr>
      <vt:lpstr>自然连接及其悬浮元组</vt:lpstr>
      <vt:lpstr>内连接-自然连接的扩展</vt:lpstr>
      <vt:lpstr>内连接-自然连接的扩展</vt:lpstr>
      <vt:lpstr>外连接</vt:lpstr>
      <vt:lpstr>外连接操作举例</vt:lpstr>
      <vt:lpstr>外连接</vt:lpstr>
      <vt:lpstr>关系除法</vt:lpstr>
      <vt:lpstr>PilotSkills和Hangar表定义</vt:lpstr>
      <vt:lpstr>用Not Exists实现除法（1）</vt:lpstr>
      <vt:lpstr>用Not Exists实现除法（2）</vt:lpstr>
      <vt:lpstr>用Count实现除法（3）</vt:lpstr>
      <vt:lpstr>用Natural Join实现除法（4）</vt:lpstr>
      <vt:lpstr>整除的关系除法</vt:lpstr>
      <vt:lpstr>用Left Outer Join实现除法（5）</vt:lpstr>
      <vt:lpstr>Content</vt:lpstr>
      <vt:lpstr>数据抽象</vt:lpstr>
      <vt:lpstr>视图</vt:lpstr>
      <vt:lpstr>理解视图</vt:lpstr>
      <vt:lpstr>视图定义</vt:lpstr>
      <vt:lpstr>Create &amp; Drop View</vt:lpstr>
      <vt:lpstr>视图举例</vt:lpstr>
      <vt:lpstr>视图调用视图</vt:lpstr>
      <vt:lpstr>From子句中视图展开</vt:lpstr>
      <vt:lpstr>视图层次展开算法</vt:lpstr>
      <vt:lpstr>视图更新</vt:lpstr>
      <vt:lpstr>视图二义性操作</vt:lpstr>
      <vt:lpstr>视图更新的条件</vt:lpstr>
      <vt:lpstr>Content</vt:lpstr>
      <vt:lpstr>事务操作</vt:lpstr>
      <vt:lpstr>SQL-92中事务的一致性级别</vt:lpstr>
      <vt:lpstr>基于HSQLDB的实验</vt:lpstr>
      <vt:lpstr>Content</vt:lpstr>
      <vt:lpstr>完整性约束</vt:lpstr>
      <vt:lpstr> 单表上的约束</vt:lpstr>
      <vt:lpstr>唯一性约束-Unique Constraint</vt:lpstr>
      <vt:lpstr>Check子句</vt:lpstr>
      <vt:lpstr>Check子句举例</vt:lpstr>
      <vt:lpstr>复杂Check子句</vt:lpstr>
      <vt:lpstr>参照完整性</vt:lpstr>
      <vt:lpstr>参照完整性的SQL语句</vt:lpstr>
      <vt:lpstr>定义外码/外键</vt:lpstr>
      <vt:lpstr>外码/外键完整性约束的形式化定义</vt:lpstr>
      <vt:lpstr>Insert操作的检测</vt:lpstr>
      <vt:lpstr>Delete操作的检测</vt:lpstr>
      <vt:lpstr>Update操作的检测- 1</vt:lpstr>
      <vt:lpstr>Update操作的检测- 2</vt:lpstr>
      <vt:lpstr>级联操作- Cascading Actions</vt:lpstr>
      <vt:lpstr>设置Null或默认值</vt:lpstr>
      <vt:lpstr>级联链- Cascading Chains</vt:lpstr>
      <vt:lpstr>检测的时机- Checking Time</vt:lpstr>
      <vt:lpstr>使用HSQL做实验</vt:lpstr>
      <vt:lpstr>断言- Assertions</vt:lpstr>
      <vt:lpstr>断言举例</vt:lpstr>
      <vt:lpstr>Content</vt:lpstr>
      <vt:lpstr>SQL 内嵌的时间数据类型 </vt:lpstr>
      <vt:lpstr>Date &amp; Time Built-in Functions/ Stored Procedures of HSQL</vt:lpstr>
      <vt:lpstr>创建索引- Index Creation</vt:lpstr>
      <vt:lpstr>创建索引- Index Creation（c1)</vt:lpstr>
      <vt:lpstr>用户定义类型</vt:lpstr>
      <vt:lpstr>域的定义</vt:lpstr>
      <vt:lpstr>The check clause with Domain</vt:lpstr>
      <vt:lpstr>大对象类型- Large-Object Types</vt:lpstr>
      <vt:lpstr>Content</vt:lpstr>
      <vt:lpstr>授权的主体标识—用户名</vt:lpstr>
      <vt:lpstr>Users in HSQL</vt:lpstr>
      <vt:lpstr>DBMS的对象及其权限</vt:lpstr>
      <vt:lpstr> 关系的权限</vt:lpstr>
      <vt:lpstr>SQL执行权限举例</vt:lpstr>
      <vt:lpstr>表的授权</vt:lpstr>
      <vt:lpstr>模式授权- Schema Authorization</vt:lpstr>
      <vt:lpstr>关于视图的授权</vt:lpstr>
      <vt:lpstr>视图授权举例-View Example</vt:lpstr>
      <vt:lpstr>系统中授权检测时机</vt:lpstr>
      <vt:lpstr>视图权限再讨论</vt:lpstr>
      <vt:lpstr>权限的授予</vt:lpstr>
      <vt:lpstr>Loan表Update操作的授权</vt:lpstr>
      <vt:lpstr>授权图</vt:lpstr>
      <vt:lpstr>授权图(c1)</vt:lpstr>
      <vt:lpstr>SQL中的授权语句</vt:lpstr>
      <vt:lpstr>SQL中的授权语句(c1)</vt:lpstr>
      <vt:lpstr>SQL中的权限</vt:lpstr>
      <vt:lpstr>SQL中的权限(c1)</vt:lpstr>
      <vt:lpstr>关于授权操作的再授权</vt:lpstr>
      <vt:lpstr>级联的收回授权</vt:lpstr>
      <vt:lpstr>谨慎的收回授权</vt:lpstr>
      <vt:lpstr>收回授权的再讨论</vt:lpstr>
      <vt:lpstr>本节课的内容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Unstructured Data Management System</dc:title>
  <dc:creator>zyq</dc:creator>
  <cp:lastModifiedBy>Haobo</cp:lastModifiedBy>
  <cp:revision>354</cp:revision>
  <dcterms:created xsi:type="dcterms:W3CDTF">2009-03-07T13:09:59Z</dcterms:created>
  <dcterms:modified xsi:type="dcterms:W3CDTF">2023-06-12T08:17:27Z</dcterms:modified>
</cp:coreProperties>
</file>