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438" r:id="rId3"/>
    <p:sldId id="510" r:id="rId4"/>
    <p:sldId id="592" r:id="rId5"/>
    <p:sldId id="572" r:id="rId6"/>
    <p:sldId id="594" r:id="rId7"/>
    <p:sldId id="577" r:id="rId8"/>
    <p:sldId id="562" r:id="rId9"/>
    <p:sldId id="578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96" r:id="rId20"/>
    <p:sldId id="574" r:id="rId21"/>
    <p:sldId id="575" r:id="rId22"/>
    <p:sldId id="514" r:id="rId23"/>
    <p:sldId id="579" r:id="rId24"/>
    <p:sldId id="515" r:id="rId25"/>
    <p:sldId id="580" r:id="rId26"/>
    <p:sldId id="516" r:id="rId27"/>
    <p:sldId id="517" r:id="rId28"/>
    <p:sldId id="518" r:id="rId29"/>
    <p:sldId id="519" r:id="rId30"/>
    <p:sldId id="576" r:id="rId31"/>
    <p:sldId id="593" r:id="rId32"/>
    <p:sldId id="581" r:id="rId33"/>
    <p:sldId id="582" r:id="rId34"/>
    <p:sldId id="522" r:id="rId35"/>
    <p:sldId id="587" r:id="rId36"/>
    <p:sldId id="523" r:id="rId37"/>
    <p:sldId id="524" r:id="rId38"/>
    <p:sldId id="525" r:id="rId39"/>
    <p:sldId id="597" r:id="rId40"/>
    <p:sldId id="526" r:id="rId41"/>
    <p:sldId id="589" r:id="rId42"/>
    <p:sldId id="527" r:id="rId43"/>
    <p:sldId id="528" r:id="rId44"/>
    <p:sldId id="588" r:id="rId45"/>
    <p:sldId id="529" r:id="rId46"/>
    <p:sldId id="530" r:id="rId47"/>
    <p:sldId id="531" r:id="rId48"/>
    <p:sldId id="590" r:id="rId49"/>
    <p:sldId id="584" r:id="rId50"/>
    <p:sldId id="585" r:id="rId51"/>
    <p:sldId id="535" r:id="rId52"/>
    <p:sldId id="583" r:id="rId53"/>
    <p:sldId id="536" r:id="rId54"/>
    <p:sldId id="537" r:id="rId55"/>
    <p:sldId id="586" r:id="rId56"/>
    <p:sldId id="539" r:id="rId57"/>
    <p:sldId id="591" r:id="rId58"/>
    <p:sldId id="541" r:id="rId59"/>
    <p:sldId id="542" r:id="rId60"/>
    <p:sldId id="543" r:id="rId61"/>
    <p:sldId id="595" r:id="rId62"/>
    <p:sldId id="545" r:id="rId63"/>
    <p:sldId id="547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99FF"/>
    <a:srgbClr val="008000"/>
    <a:srgbClr val="A42D0C"/>
    <a:srgbClr val="660066"/>
    <a:srgbClr val="FFCCCC"/>
    <a:srgbClr val="66FF33"/>
    <a:srgbClr val="32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1615" autoAdjust="0"/>
  </p:normalViewPr>
  <p:slideViewPr>
    <p:cSldViewPr>
      <p:cViewPr varScale="1">
        <p:scale>
          <a:sx n="79" d="100"/>
          <a:sy n="79" d="100"/>
        </p:scale>
        <p:origin x="158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44AD7A-647B-40BC-95CF-E2390BD56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bing.com/search?q=Simba+Technologies&amp;filters=sid:63760016-f9a6-db5a-9548-d219c5e1909d&amp;form=ENTLNK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n.bing.com/search?q=Unix&amp;filters=sid:b5967418-46d1-2f7e-470b-d1af3ce18cc8&amp;form=ENTLNK" TargetMode="External"/><Relationship Id="rId4" Type="http://schemas.openxmlformats.org/officeDocument/2006/relationships/hyperlink" Target="https://cn.bing.com/search?q=Call+Level+Interface&amp;filters=sid:330ef4ca-60ec-857b-4f04-6eba83aa5e8d&amp;form=ENTLNK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bing.com/search?q=Simba+Technologies&amp;filters=sid:63760016-f9a6-db5a-9548-d219c5e1909d&amp;form=ENTL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n.bing.com/search?q=Unix&amp;filters=sid:b5967418-46d1-2f7e-470b-d1af3ce18cc8&amp;form=ENTLNK" TargetMode="External"/><Relationship Id="rId4" Type="http://schemas.openxmlformats.org/officeDocument/2006/relationships/hyperlink" Target="https://cn.bing.com/search?q=Call+Level+Interface&amp;filters=sid:330ef4ca-60ec-857b-4f04-6eba83aa5e8d&amp;form=ENTLNK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.bing.com/search?q=Simba+Technologies&amp;filters=sid:63760016-f9a6-db5a-9548-d219c5e1909d&amp;form=ENTLN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n.bing.com/search?q=Unix&amp;filters=sid:b5967418-46d1-2f7e-470b-d1af3ce18cc8&amp;form=ENTLNK" TargetMode="External"/><Relationship Id="rId4" Type="http://schemas.openxmlformats.org/officeDocument/2006/relationships/hyperlink" Target="https://cn.bing.com/search?q=Call+Level+Interface&amp;filters=sid:330ef4ca-60ec-857b-4f04-6eba83aa5e8d&amp;form=ENTLNK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2F66A1-637F-47BA-8D33-57BEA277AB7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0801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2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6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3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73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5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E451BF7-CB49-4F3F-9BB2-D06341372030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ODBC was originally developed by Microsoft and </a:t>
            </a:r>
            <a:r>
              <a:rPr lang="en-US" altLang="zh-CN" dirty="0">
                <a:hlinkClick r:id="rId3"/>
              </a:rPr>
              <a:t>Simba Technologies</a:t>
            </a:r>
            <a:r>
              <a:rPr lang="en-US" altLang="zh-CN" dirty="0"/>
              <a:t> during the </a:t>
            </a:r>
            <a:r>
              <a:rPr lang="en-US" altLang="zh-CN" b="1" dirty="0"/>
              <a:t>early 1990s</a:t>
            </a:r>
            <a:r>
              <a:rPr lang="en-US" altLang="zh-CN" dirty="0"/>
              <a:t>, and became the basis for the </a:t>
            </a:r>
            <a:r>
              <a:rPr lang="en-US" altLang="zh-CN" dirty="0">
                <a:hlinkClick r:id="rId4"/>
              </a:rPr>
              <a:t>Call Level Interface</a:t>
            </a:r>
            <a:r>
              <a:rPr lang="en-US" altLang="zh-CN" dirty="0"/>
              <a:t> (CLI) standardized by SQL Access Group in the </a:t>
            </a:r>
            <a:r>
              <a:rPr lang="en-US" altLang="zh-CN" dirty="0">
                <a:hlinkClick r:id="rId5"/>
              </a:rPr>
              <a:t>Unix</a:t>
            </a:r>
            <a:r>
              <a:rPr lang="en-US" altLang="zh-CN" dirty="0"/>
              <a:t> and mainframe field. </a:t>
            </a:r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146587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E451BF7-CB49-4F3F-9BB2-D06341372030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693718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04DEE1-B2DE-4C41-BFB4-33B37896E697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833367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04DEE1-B2DE-4C41-BFB4-33B37896E697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36860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0BB1DA-31AA-4954-B4D2-AE658D1D5ADD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 dirty="0"/>
              <a:t>ODBC was originally developed by Microsoft and </a:t>
            </a:r>
            <a:r>
              <a:rPr lang="en-US" altLang="zh-CN" i="1" dirty="0">
                <a:hlinkClick r:id="rId3"/>
              </a:rPr>
              <a:t>Simba Technologies</a:t>
            </a:r>
            <a:r>
              <a:rPr lang="en-US" altLang="zh-CN" i="1" dirty="0"/>
              <a:t> during the </a:t>
            </a:r>
            <a:r>
              <a:rPr lang="en-US" altLang="zh-CN" b="1" i="1" dirty="0"/>
              <a:t>early 1990s</a:t>
            </a:r>
            <a:r>
              <a:rPr lang="en-US" altLang="zh-CN" i="1" dirty="0"/>
              <a:t>, and became the basis for the </a:t>
            </a:r>
            <a:r>
              <a:rPr lang="en-US" altLang="zh-CN" i="1" dirty="0">
                <a:hlinkClick r:id="rId4"/>
              </a:rPr>
              <a:t>Call Level Interface</a:t>
            </a:r>
            <a:r>
              <a:rPr lang="en-US" altLang="zh-CN" i="1" dirty="0"/>
              <a:t> (CLI) standardized by SQL Access Group in the </a:t>
            </a:r>
            <a:r>
              <a:rPr lang="en-US" altLang="zh-CN" i="1" dirty="0">
                <a:hlinkClick r:id="rId5"/>
              </a:rPr>
              <a:t>Unix</a:t>
            </a:r>
            <a:r>
              <a:rPr lang="en-US" altLang="zh-CN" i="1" dirty="0"/>
              <a:t> and mainframe field. </a:t>
            </a:r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2088592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B974CA7-C501-4E5D-9FDE-198C17947524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033281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B974CA7-C501-4E5D-9FDE-198C17947524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611619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D8D23E-07D2-4591-BD30-406372F0766C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887011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D5D7AE-AE5B-4D80-A8D9-0FC15CDB1CCB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69403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708A00-53AC-4C15-835F-643FD6B82784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642884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863866F-C28E-49CF-BDBD-D69D4EDC9488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281272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2F66A1-637F-47BA-8D33-57BEA277AB7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50606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1DC030-F04E-4FDA-B8D3-9812674F6236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1138912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1DC030-F04E-4FDA-B8D3-9812674F6236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CREATE PROCEDURE </a:t>
            </a:r>
            <a:r>
              <a:rPr lang="en-US" altLang="zh-CN" dirty="0" err="1"/>
              <a:t>get_instructor</a:t>
            </a:r>
            <a:r>
              <a:rPr lang="en-US" altLang="zh-CN" dirty="0"/>
              <a:t>(IN </a:t>
            </a:r>
            <a:r>
              <a:rPr lang="en-US" altLang="zh-CN" dirty="0" err="1"/>
              <a:t>p_id</a:t>
            </a:r>
            <a:r>
              <a:rPr lang="en-US" altLang="zh-CN" dirty="0"/>
              <a:t> INT, OUT </a:t>
            </a:r>
            <a:r>
              <a:rPr lang="en-US" altLang="zh-CN" dirty="0" err="1"/>
              <a:t>deptname</a:t>
            </a:r>
            <a:r>
              <a:rPr lang="en-US" altLang="zh-CN" dirty="0"/>
              <a:t> VARCHAR(20)) </a:t>
            </a:r>
          </a:p>
          <a:p>
            <a:r>
              <a:rPr lang="en-US" altLang="zh-CN" dirty="0"/>
              <a:t> READS SQL DATA</a:t>
            </a:r>
          </a:p>
          <a:p>
            <a:r>
              <a:rPr lang="en-US" altLang="zh-CN" dirty="0"/>
              <a:t> BEGIN ATOMIC</a:t>
            </a:r>
          </a:p>
          <a:p>
            <a:r>
              <a:rPr lang="en-US" altLang="zh-CN" dirty="0"/>
              <a:t> SELECT </a:t>
            </a:r>
            <a:r>
              <a:rPr lang="en-US" altLang="zh-CN" dirty="0" err="1"/>
              <a:t>dept_name</a:t>
            </a:r>
            <a:r>
              <a:rPr lang="en-US" altLang="zh-CN" dirty="0"/>
              <a:t> INTO </a:t>
            </a:r>
            <a:r>
              <a:rPr lang="en-US" altLang="zh-CN" dirty="0" err="1"/>
              <a:t>deptname</a:t>
            </a:r>
            <a:r>
              <a:rPr lang="en-US" altLang="zh-CN" dirty="0"/>
              <a:t> FROM instructor WHERE id = </a:t>
            </a:r>
            <a:r>
              <a:rPr lang="en-US" altLang="zh-CN" dirty="0" err="1"/>
              <a:t>p_id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END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796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A9BEB2F-9D6E-4299-8BC3-C6BE4A662C4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CREATE PROCEDURE </a:t>
            </a:r>
            <a:r>
              <a:rPr lang="en-US" altLang="zh-CN" dirty="0" err="1"/>
              <a:t>get_customer</a:t>
            </a:r>
            <a:r>
              <a:rPr lang="en-US" altLang="zh-CN" dirty="0"/>
              <a:t>(IN </a:t>
            </a:r>
            <a:r>
              <a:rPr lang="en-US" altLang="zh-CN" dirty="0" err="1"/>
              <a:t>p_id</a:t>
            </a:r>
            <a:r>
              <a:rPr lang="en-US" altLang="zh-CN" dirty="0"/>
              <a:t> INT, OUT </a:t>
            </a:r>
            <a:r>
              <a:rPr lang="en-US" altLang="zh-CN" dirty="0" err="1"/>
              <a:t>p_firstname</a:t>
            </a:r>
            <a:r>
              <a:rPr lang="en-US" altLang="zh-CN" dirty="0"/>
              <a:t> VARCHAR(50), OUT </a:t>
            </a:r>
            <a:r>
              <a:rPr lang="en-US" altLang="zh-CN" dirty="0" err="1"/>
              <a:t>p_lastname</a:t>
            </a:r>
            <a:r>
              <a:rPr lang="en-US" altLang="zh-CN" dirty="0"/>
              <a:t> VARCHAR(50)) READS SQL DATA BEGIN ATOMIC -- this statement uses the </a:t>
            </a:r>
            <a:r>
              <a:rPr lang="en-US" altLang="zh-CN" dirty="0" err="1"/>
              <a:t>p_id</a:t>
            </a:r>
            <a:r>
              <a:rPr lang="en-US" altLang="zh-CN" dirty="0"/>
              <a:t> to get </a:t>
            </a:r>
            <a:r>
              <a:rPr lang="en-US" altLang="zh-CN" dirty="0" err="1"/>
              <a:t>firstname</a:t>
            </a:r>
            <a:r>
              <a:rPr lang="en-US" altLang="zh-CN" dirty="0"/>
              <a:t> and </a:t>
            </a:r>
            <a:r>
              <a:rPr lang="en-US" altLang="zh-CN" dirty="0" err="1"/>
              <a:t>lastname</a:t>
            </a:r>
            <a:r>
              <a:rPr lang="en-US" altLang="zh-CN" dirty="0"/>
              <a:t> SELECT </a:t>
            </a:r>
            <a:r>
              <a:rPr lang="en-US" altLang="zh-CN" dirty="0" err="1"/>
              <a:t>firstname</a:t>
            </a:r>
            <a:r>
              <a:rPr lang="en-US" altLang="zh-CN" dirty="0"/>
              <a:t>, </a:t>
            </a:r>
            <a:r>
              <a:rPr lang="en-US" altLang="zh-CN" dirty="0" err="1"/>
              <a:t>lastname</a:t>
            </a:r>
            <a:r>
              <a:rPr lang="en-US" altLang="zh-CN" dirty="0"/>
              <a:t> INTO </a:t>
            </a:r>
            <a:r>
              <a:rPr lang="en-US" altLang="zh-CN" dirty="0" err="1"/>
              <a:t>p_firstname</a:t>
            </a:r>
            <a:r>
              <a:rPr lang="en-US" altLang="zh-CN" dirty="0"/>
              <a:t>, </a:t>
            </a:r>
            <a:r>
              <a:rPr lang="en-US" altLang="zh-CN" dirty="0" err="1"/>
              <a:t>p_lastname</a:t>
            </a:r>
            <a:r>
              <a:rPr lang="en-US" altLang="zh-CN" dirty="0"/>
              <a:t> FROM customers WHERE id = </a:t>
            </a:r>
            <a:r>
              <a:rPr lang="en-US" altLang="zh-CN" dirty="0" err="1"/>
              <a:t>p_id</a:t>
            </a:r>
            <a:r>
              <a:rPr lang="en-US" altLang="zh-CN" dirty="0"/>
              <a:t>; END</a:t>
            </a:r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382061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0BB1DA-31AA-4954-B4D2-AE658D1D5ADD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 dirty="0"/>
              <a:t>ODBC was originally developed by Microsoft and </a:t>
            </a:r>
            <a:r>
              <a:rPr lang="en-US" altLang="zh-CN" i="1" dirty="0">
                <a:hlinkClick r:id="rId3"/>
              </a:rPr>
              <a:t>Simba Technologies</a:t>
            </a:r>
            <a:r>
              <a:rPr lang="en-US" altLang="zh-CN" i="1" dirty="0"/>
              <a:t> during the </a:t>
            </a:r>
            <a:r>
              <a:rPr lang="en-US" altLang="zh-CN" b="1" i="1" dirty="0"/>
              <a:t>early 1990s</a:t>
            </a:r>
            <a:r>
              <a:rPr lang="en-US" altLang="zh-CN" i="1" dirty="0"/>
              <a:t>, and became the basis for the </a:t>
            </a:r>
            <a:r>
              <a:rPr lang="en-US" altLang="zh-CN" i="1" dirty="0">
                <a:hlinkClick r:id="rId4"/>
              </a:rPr>
              <a:t>Call Level Interface</a:t>
            </a:r>
            <a:r>
              <a:rPr lang="en-US" altLang="zh-CN" i="1" dirty="0"/>
              <a:t> (CLI) standardized by SQL Access Group in the </a:t>
            </a:r>
            <a:r>
              <a:rPr lang="en-US" altLang="zh-CN" i="1" dirty="0">
                <a:hlinkClick r:id="rId5"/>
              </a:rPr>
              <a:t>Unix</a:t>
            </a:r>
            <a:r>
              <a:rPr lang="en-US" altLang="zh-CN" i="1" dirty="0"/>
              <a:t> and mainframe field. </a:t>
            </a:r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541453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2278019-F938-4F84-839E-0BD0DB8FF39E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dirty="0"/>
          </a:p>
        </p:txBody>
      </p:sp>
    </p:spTree>
    <p:extLst>
      <p:ext uri="{BB962C8B-B14F-4D97-AF65-F5344CB8AC3E}">
        <p14:creationId xmlns:p14="http://schemas.microsoft.com/office/powerpoint/2010/main" val="552374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4BEC472-F198-46C6-A300-124AE887873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1720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4BEC472-F198-46C6-A300-124AE887873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311674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8AEAEB4-109B-4E50-AC24-57814A64F8D6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248457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8AEAEB4-109B-4E50-AC24-57814A64F8D6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078177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B752D7-3141-4F73-9008-BF002CF0CF0B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124611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D9F97A2-189D-4E28-8F59-E45A986CA7F1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112287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D9F97A2-189D-4E28-8F59-E45A986CA7F1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89732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551502-CF2B-495E-B428-3E1710D13EC9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787540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31B2D3-BD57-477B-AAD6-6228E054CDEB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7545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66F74-39FB-48DD-A38D-C4DF24992114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90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6BB3F6-2886-4BDC-A79C-BD4C27D07EE8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931953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2F66A1-637F-47BA-8D33-57BEA277AB7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08881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30EB646-F00C-4719-BEB6-FCCD4087779D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868314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30EB646-F00C-4719-BEB6-FCCD4087779D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272089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4349193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A1CEDE0-6C8D-41E5-8062-109115F5CC76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755247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9CB9C7E-1673-4A48-8528-4813668BD443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78542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A99B53-D960-44A9-A339-5F05C32CBAAE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83313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2F66A1-637F-47BA-8D33-57BEA277AB7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332034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82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82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82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82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088DD1E-3544-4919-A6C3-44F24AB8A917}" type="slidenum">
              <a:rPr lang="en-US" altLang="en-US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3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66F74-39FB-48DD-A38D-C4DF24992114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98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B726E17-48DC-4220-B709-C2C23E2EAB2E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123407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D1D92D-9383-4718-91D4-468DA884B044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185352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D1D92D-9383-4718-91D4-468DA884B044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618422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2E920E-57E9-48F1-8666-F33F599F4DC0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62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323722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7419294-7B6C-4D55-BFE8-BE95AA50A49F}" type="slidenum">
              <a:rPr lang="en-US" altLang="zh-CN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9792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939233-1732-48BC-B314-3D60FD80A232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15DE66-C0EC-49AF-927B-23EB09BF3526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5B50C1-8205-4EA8-85EB-18D2F3E02546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zh-CN" dirty="0" err="1">
                <a:latin typeface="Times New Roman" panose="02020603050405020304" pitchFamily="18" charset="0"/>
              </a:rPr>
              <a:t>PreparedStatement</a:t>
            </a:r>
            <a:r>
              <a:rPr lang="en-IN" altLang="zh-CN" dirty="0">
                <a:latin typeface="Times New Roman" panose="02020603050405020304" pitchFamily="18" charset="0"/>
              </a:rPr>
              <a:t> </a:t>
            </a:r>
            <a:r>
              <a:rPr lang="en-IN" altLang="zh-CN" dirty="0" err="1">
                <a:latin typeface="Times New Roman" panose="02020603050405020304" pitchFamily="18" charset="0"/>
              </a:rPr>
              <a:t>pStmt</a:t>
            </a:r>
            <a:r>
              <a:rPr lang="en-IN" altLang="zh-CN" dirty="0">
                <a:latin typeface="Times New Roman" panose="02020603050405020304" pitchFamily="18" charset="0"/>
              </a:rPr>
              <a:t> = </a:t>
            </a:r>
            <a:r>
              <a:rPr lang="en-IN" altLang="zh-CN" dirty="0" err="1">
                <a:latin typeface="Times New Roman" panose="02020603050405020304" pitchFamily="18" charset="0"/>
              </a:rPr>
              <a:t>conn.prepareStatement</a:t>
            </a:r>
            <a:r>
              <a:rPr lang="en-IN" altLang="zh-CN" dirty="0">
                <a:latin typeface="Times New Roman" panose="02020603050405020304" pitchFamily="18" charset="0"/>
              </a:rPr>
              <a:t>( 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>
                <a:latin typeface="Times New Roman" panose="02020603050405020304" pitchFamily="18" charset="0"/>
              </a:rPr>
              <a:t>                                               "insert into instructor values(?,?,?,?)");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 err="1">
                <a:latin typeface="Times New Roman" panose="02020603050405020304" pitchFamily="18" charset="0"/>
              </a:rPr>
              <a:t>pStmt.setString</a:t>
            </a:r>
            <a:r>
              <a:rPr lang="en-IN" altLang="zh-CN" dirty="0">
                <a:latin typeface="Times New Roman" panose="02020603050405020304" pitchFamily="18" charset="0"/>
              </a:rPr>
              <a:t>(1, "88877");      </a:t>
            </a:r>
            <a:r>
              <a:rPr lang="en-IN" altLang="zh-CN" dirty="0" err="1">
                <a:latin typeface="Times New Roman" panose="02020603050405020304" pitchFamily="18" charset="0"/>
              </a:rPr>
              <a:t>pStmt.setString</a:t>
            </a:r>
            <a:r>
              <a:rPr lang="en-IN" altLang="zh-CN" dirty="0">
                <a:latin typeface="Times New Roman" panose="02020603050405020304" pitchFamily="18" charset="0"/>
              </a:rPr>
              <a:t>(2, "Perry");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 err="1">
                <a:latin typeface="Times New Roman" panose="02020603050405020304" pitchFamily="18" charset="0"/>
              </a:rPr>
              <a:t>pStmt.setString</a:t>
            </a:r>
            <a:r>
              <a:rPr lang="en-IN" altLang="zh-CN" dirty="0">
                <a:latin typeface="Times New Roman" panose="02020603050405020304" pitchFamily="18" charset="0"/>
              </a:rPr>
              <a:t>(3, "Finance");   </a:t>
            </a:r>
            <a:r>
              <a:rPr lang="en-IN" altLang="zh-CN" dirty="0" err="1">
                <a:latin typeface="Times New Roman" panose="02020603050405020304" pitchFamily="18" charset="0"/>
              </a:rPr>
              <a:t>pStmt.setInt</a:t>
            </a:r>
            <a:r>
              <a:rPr lang="en-IN" altLang="zh-CN" dirty="0">
                <a:latin typeface="Times New Roman" panose="02020603050405020304" pitchFamily="18" charset="0"/>
              </a:rPr>
              <a:t>(4, 125000);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 err="1">
                <a:latin typeface="Times New Roman" panose="02020603050405020304" pitchFamily="18" charset="0"/>
              </a:rPr>
              <a:t>pStmt.executeUpdate</a:t>
            </a:r>
            <a:r>
              <a:rPr lang="en-IN" altLang="zh-CN" dirty="0">
                <a:latin typeface="Times New Roman" panose="02020603050405020304" pitchFamily="18" charset="0"/>
              </a:rPr>
              <a:t>();    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 err="1">
                <a:latin typeface="Times New Roman" panose="02020603050405020304" pitchFamily="18" charset="0"/>
              </a:rPr>
              <a:t>pStmt.setString</a:t>
            </a:r>
            <a:r>
              <a:rPr lang="en-IN" altLang="zh-CN" dirty="0">
                <a:latin typeface="Times New Roman" panose="02020603050405020304" pitchFamily="18" charset="0"/>
              </a:rPr>
              <a:t>(1, "88878");</a:t>
            </a:r>
            <a:br>
              <a:rPr lang="en-IN" altLang="zh-CN" dirty="0">
                <a:latin typeface="Times New Roman" panose="02020603050405020304" pitchFamily="18" charset="0"/>
              </a:rPr>
            </a:br>
            <a:r>
              <a:rPr lang="en-IN" altLang="zh-CN" dirty="0" err="1">
                <a:latin typeface="Times New Roman" panose="02020603050405020304" pitchFamily="18" charset="0"/>
              </a:rPr>
              <a:t>pStmt.executeUpdate</a:t>
            </a:r>
            <a:r>
              <a:rPr lang="en-IN" altLang="zh-CN" dirty="0">
                <a:latin typeface="Times New Roman" panose="02020603050405020304" pitchFamily="18" charset="0"/>
              </a:rPr>
              <a:t>();</a:t>
            </a:r>
          </a:p>
          <a:p>
            <a:endParaRPr lang="en-I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32C0-F191-44D6-BB9D-B1F701474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69C81-3612-4153-925C-2DC450CA4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82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82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947E0-9431-4784-A966-A2DD5DE07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55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2DE9-0C2D-4CFF-88B8-E8F8321BD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8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55AD-F44D-4371-8492-66174AEDE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9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A611-6856-4C92-9AC1-0940479A9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4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49DF-3747-4050-BE05-A855D3BD8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A663-A4AA-43B5-924C-714AE1227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29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3C958-0BFC-456D-8A58-3CA90B152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7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B6AED-E07F-4B69-8977-BDD71B743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5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99F7-F4AF-4954-9C44-288D83638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7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EAD80-0E71-43C5-BE0C-3CA3D7691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B326-F369-4236-904B-E85B54274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8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E1D3C1-AF92-4E67-9615-1763BD65F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79375">
            <a:pattFill prst="lgCheck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800B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800B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B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800B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4%B8%8D%E5%8F%AF%E5%84%BF%E6%88%8F/10666509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814388" y="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数 据 库 原 理</a:t>
            </a:r>
          </a:p>
        </p:txBody>
      </p:sp>
      <p:sp>
        <p:nvSpPr>
          <p:cNvPr id="307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王 建 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清 华 大 学 软 件 学 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/</a:t>
            </a:r>
            <a:r>
              <a:rPr lang="zh-CN" altLang="en-US" dirty="0"/>
              <a:t>春</a:t>
            </a:r>
          </a:p>
        </p:txBody>
      </p:sp>
      <p:sp>
        <p:nvSpPr>
          <p:cNvPr id="139268" name="Rectangle 2052"/>
          <p:cNvSpPr>
            <a:spLocks noChangeArrowheads="1"/>
          </p:cNvSpPr>
          <p:nvPr/>
        </p:nvSpPr>
        <p:spPr bwMode="auto">
          <a:xfrm>
            <a:off x="814388" y="2368550"/>
            <a:ext cx="77724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838200" indent="-838200" algn="ctr"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Chp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5      </a:t>
            </a:r>
          </a:p>
          <a:p>
            <a:pPr marL="838200" indent="-838200" algn="ctr">
              <a:defRPr/>
            </a:pP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Advanced SQL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2816"/>
            <a:ext cx="8856984" cy="523875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public static void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JDBCexample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(String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dbid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, String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userid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, String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passwd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Class.forName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("</a:t>
            </a:r>
            <a:r>
              <a:rPr lang="zh-CN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org.hsqldb.jdbc.JDBCDriver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"); </a:t>
            </a:r>
          </a:p>
          <a:p>
            <a:pPr lvl="2"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Connection conn =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DriverManager.getConnection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     </a:t>
            </a:r>
            <a:b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</a:t>
            </a:r>
            <a:r>
              <a:rPr lang="zh-CN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"jdbc:hsqldb:hsql://localhost/","SA",""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Statement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stmt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conn.createStatement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   … Do Actual Work ….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stmt.close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conn.close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catch (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SQLException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sqle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("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SQLException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: " + </a:t>
            </a:r>
            <a:r>
              <a:rPr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sqle</a:t>
            </a: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</a:rPr>
              <a:t>   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4D5DCA-D5C0-44E7-BB99-3544E79B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7ED5A7-5D5D-424A-ACED-21788E9C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5E642-99CF-4540-B188-C6153F108B16}"/>
              </a:ext>
            </a:extLst>
          </p:cNvPr>
          <p:cNvSpPr txBox="1"/>
          <p:nvPr/>
        </p:nvSpPr>
        <p:spPr>
          <a:xfrm>
            <a:off x="457200" y="1265301"/>
            <a:ext cx="525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</a:rPr>
              <a:t>透过</a:t>
            </a:r>
            <a:r>
              <a:rPr lang="en-US" altLang="zh-CN" sz="2400" b="1" dirty="0">
                <a:solidFill>
                  <a:srgbClr val="0066FF"/>
                </a:solidFill>
              </a:rPr>
              <a:t>JDBC</a:t>
            </a:r>
            <a:r>
              <a:rPr lang="zh-CN" altLang="en-US" sz="2400" b="1" dirty="0">
                <a:solidFill>
                  <a:srgbClr val="0066FF"/>
                </a:solidFill>
              </a:rPr>
              <a:t>连接</a:t>
            </a:r>
            <a:r>
              <a:rPr lang="en-US" altLang="zh-CN" sz="2400" b="1" dirty="0">
                <a:solidFill>
                  <a:srgbClr val="0066FF"/>
                </a:solidFill>
              </a:rPr>
              <a:t>HSQLDB</a:t>
            </a:r>
            <a:r>
              <a:rPr lang="zh-CN" altLang="en-US" sz="2400" b="1" dirty="0">
                <a:solidFill>
                  <a:srgbClr val="0066FF"/>
                </a:solidFill>
              </a:rPr>
              <a:t>的</a:t>
            </a:r>
            <a:r>
              <a:rPr lang="en-US" altLang="zh-CN" sz="2400" b="1" dirty="0">
                <a:solidFill>
                  <a:srgbClr val="0066FF"/>
                </a:solidFill>
              </a:rPr>
              <a:t>JAVA</a:t>
            </a:r>
            <a:r>
              <a:rPr lang="zh-CN" altLang="en-US" sz="2400" b="1" dirty="0">
                <a:solidFill>
                  <a:srgbClr val="0066FF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0679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(C1)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60" y="1258888"/>
            <a:ext cx="8892480" cy="5341937"/>
          </a:xfrm>
        </p:spPr>
        <p:txBody>
          <a:bodyPr/>
          <a:lstStyle/>
          <a:p>
            <a:r>
              <a:rPr lang="en-US" altLang="zh-CN" sz="2000" b="1" dirty="0"/>
              <a:t>Update to database</a:t>
            </a:r>
            <a:br>
              <a:rPr lang="en-US" altLang="zh-CN" sz="2000" b="1" dirty="0"/>
            </a:br>
            <a:r>
              <a:rPr kumimoji="0" lang="en-US" altLang="zh-CN" sz="2000" b="1" dirty="0">
                <a:solidFill>
                  <a:srgbClr val="993300"/>
                </a:solidFill>
              </a:rPr>
              <a:t>try {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     </a:t>
            </a:r>
            <a:r>
              <a:rPr kumimoji="0" lang="en-US" altLang="zh-CN" sz="2000" b="1" dirty="0" err="1">
                <a:solidFill>
                  <a:srgbClr val="993300"/>
                </a:solidFill>
              </a:rPr>
              <a:t>stmt.executeUpdate</a:t>
            </a:r>
            <a:r>
              <a:rPr kumimoji="0" lang="en-US" altLang="zh-CN" sz="2000" b="1" dirty="0">
                <a:solidFill>
                  <a:srgbClr val="993300"/>
                </a:solidFill>
              </a:rPr>
              <a:t>(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          "insert into instructor values(’77987’, ’Kim’, ’Physics’, 98000)");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} catch (</a:t>
            </a:r>
            <a:r>
              <a:rPr kumimoji="0" lang="en-US" altLang="zh-CN" sz="2000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zh-CN" sz="2000" b="1" dirty="0">
                <a:solidFill>
                  <a:srgbClr val="993300"/>
                </a:solidFill>
              </a:rPr>
              <a:t> </a:t>
            </a:r>
            <a:r>
              <a:rPr kumimoji="0" lang="en-US" altLang="zh-CN" sz="2000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sz="2000" b="1" dirty="0">
                <a:solidFill>
                  <a:srgbClr val="993300"/>
                </a:solidFill>
              </a:rPr>
              <a:t>)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{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    </a:t>
            </a:r>
            <a:r>
              <a:rPr kumimoji="0" lang="en-US" altLang="zh-CN" sz="2000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CN" sz="2000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zh-CN" sz="2000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sz="2000" b="1" dirty="0">
                <a:solidFill>
                  <a:srgbClr val="993300"/>
                </a:solidFill>
              </a:rPr>
              <a:t>);</a:t>
            </a:r>
            <a:br>
              <a:rPr kumimoji="0" lang="en-US" altLang="zh-CN" sz="2000" b="1" dirty="0">
                <a:solidFill>
                  <a:srgbClr val="993300"/>
                </a:solidFill>
              </a:rPr>
            </a:br>
            <a:r>
              <a:rPr kumimoji="0" lang="en-US" altLang="zh-CN" sz="2000" b="1" dirty="0">
                <a:solidFill>
                  <a:srgbClr val="993300"/>
                </a:solidFill>
              </a:rPr>
              <a:t>}</a:t>
            </a:r>
          </a:p>
          <a:p>
            <a:r>
              <a:rPr lang="en-US" altLang="zh-CN" sz="2000" b="1" dirty="0"/>
              <a:t>Execute query and fetch and print results</a:t>
            </a:r>
          </a:p>
          <a:p>
            <a:pPr lvl="1">
              <a:buFont typeface="Monotype Sorts" pitchFamily="2" charset="2"/>
              <a:buNone/>
            </a:pPr>
            <a:r>
              <a:rPr kumimoji="0" lang="en-US" altLang="zh-CN" sz="1800" b="1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ResultSet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=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dept_name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,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avg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(salary)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dept_name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");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while (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rset.next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()) {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rset.getString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("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dept_name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") + " " +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zh-CN" sz="18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rset.getFloat</a:t>
            </a: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(2));</a:t>
            </a:r>
            <a:b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</a:br>
            <a:r>
              <a:rPr kumimoji="0" lang="en-US" altLang="zh-CN" sz="18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}</a:t>
            </a:r>
          </a:p>
          <a:p>
            <a:endParaRPr lang="en-US" altLang="zh-CN" sz="2000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6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Details      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2755"/>
            <a:ext cx="8892480" cy="4903787"/>
          </a:xfrm>
        </p:spPr>
        <p:txBody>
          <a:bodyPr/>
          <a:lstStyle/>
          <a:p>
            <a:r>
              <a:rPr lang="en-US" altLang="zh-CN" sz="2400" b="1" dirty="0"/>
              <a:t>Getting result fields</a:t>
            </a:r>
            <a:endParaRPr lang="en-US" altLang="zh-CN" sz="3600" b="1" dirty="0"/>
          </a:p>
          <a:p>
            <a:pPr lvl="1"/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rset.getString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(“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”)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and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rset.getString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(1)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equivalent if </a:t>
            </a:r>
            <a:r>
              <a:rPr lang="en-US" altLang="zh-CN" sz="2400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is the first argument of select result.</a:t>
            </a:r>
            <a:endParaRPr lang="en-US" altLang="zh-CN" sz="3200" b="1" dirty="0">
              <a:ea typeface="ＭＳ Ｐゴシック" panose="020B0600070205080204" pitchFamily="34" charset="-128"/>
            </a:endParaRPr>
          </a:p>
          <a:p>
            <a:endParaRPr lang="en-US" altLang="zh-CN" sz="2400" b="1" dirty="0"/>
          </a:p>
          <a:p>
            <a:r>
              <a:rPr lang="en-US" altLang="zh-CN" sz="2400" b="1" dirty="0"/>
              <a:t>Dealing with Null values</a:t>
            </a:r>
            <a:endParaRPr lang="en-US" altLang="zh-CN" sz="3600" b="1" dirty="0"/>
          </a:p>
          <a:p>
            <a:pPr lvl="1"/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int a =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rset.getInt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(“a”);</a:t>
            </a:r>
            <a:endParaRPr lang="en-US" altLang="zh-CN" sz="3200" b="1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if (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rset.wasNull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())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Systems.out.println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(“Got null value”);</a:t>
            </a:r>
            <a:endParaRPr lang="en-US" altLang="zh-CN" sz="3200" b="1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15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788"/>
            <a:ext cx="9144000" cy="5222875"/>
          </a:xfrm>
        </p:spPr>
        <p:txBody>
          <a:bodyPr/>
          <a:lstStyle/>
          <a:p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"insert into instructor values(?,?,?,?)");</a:t>
            </a:r>
            <a:b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"88877");      </a:t>
            </a: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"Finance");   </a:t>
            </a: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 </a:t>
            </a:r>
            <a:br>
              <a:rPr lang="en-US" altLang="zh-CN" sz="2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1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zh-CN" sz="1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2800" b="1" dirty="0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For queries, use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pStmt.executeQuery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(), which returns a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altLang="zh-CN" sz="28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800" b="1" dirty="0"/>
              <a:t>WARNING: always use prepared statements when taking an input from the user and adding it to a query</a:t>
            </a:r>
            <a:endParaRPr lang="en-US" altLang="zh-CN" sz="2800" b="1" dirty="0"/>
          </a:p>
          <a:p>
            <a:pPr lvl="1"/>
            <a:r>
              <a:rPr lang="en-US" altLang="zh-CN" sz="1800" b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NEVER create a query by concatenating strings which you get as inputs</a:t>
            </a:r>
            <a:endParaRPr lang="en-US" altLang="zh-CN" sz="2400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values(’ "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ID + </a:t>
            </a:r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’, ’ "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name + </a:t>
            </a:r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’, "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b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                             </a:t>
            </a:r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’ "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</a:t>
            </a:r>
            <a:r>
              <a:rPr lang="en-US" altLang="zh-CN" sz="1800" b="1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dept_name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</a:t>
            </a:r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’, "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balance + </a:t>
            </a:r>
            <a:r>
              <a:rPr lang="en-US" altLang="zh-CN" sz="18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") "</a:t>
            </a:r>
          </a:p>
          <a:p>
            <a:pPr lvl="1"/>
            <a:r>
              <a:rPr lang="en-US" altLang="zh-CN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“D’Souza”?</a:t>
            </a:r>
            <a:endParaRPr lang="en-US" altLang="zh-CN" sz="24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zh-CN" sz="24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0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58888"/>
            <a:ext cx="9036496" cy="5445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Suppose query is constructed using</a:t>
            </a:r>
            <a:endParaRPr lang="en-US" altLang="zh-CN" sz="36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993300"/>
                </a:solidFill>
                <a:latin typeface="+mj-lt"/>
                <a:ea typeface="ＭＳ Ｐゴシック" panose="020B0600070205080204" pitchFamily="34" charset="-128"/>
              </a:rPr>
              <a:t>"select * from instructor where name = ’" + name + "’"</a:t>
            </a:r>
            <a:endParaRPr lang="en-US" altLang="zh-CN" sz="3200" dirty="0">
              <a:solidFill>
                <a:srgbClr val="993300"/>
              </a:solidFill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Suppose the user, instead of entering a name, enters:</a:t>
            </a:r>
            <a:endParaRPr lang="en-US" altLang="zh-CN" sz="36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X’ or ’Y’ = ’Y</a:t>
            </a:r>
            <a:endParaRPr lang="en-US" altLang="zh-CN" sz="3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then the resulting statement becomes:</a:t>
            </a:r>
            <a:endParaRPr lang="en-US" altLang="zh-CN" sz="36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993300"/>
                </a:solidFill>
                <a:latin typeface="+mj-lt"/>
                <a:ea typeface="ＭＳ Ｐゴシック" panose="020B0600070205080204" pitchFamily="34" charset="-128"/>
              </a:rPr>
              <a:t>"select * from instructor where name = ’" + "X’ or ’Y’ = ’Y" + "’"</a:t>
            </a:r>
            <a:endParaRPr lang="en-US" altLang="zh-CN" b="1" dirty="0">
              <a:solidFill>
                <a:srgbClr val="993300"/>
              </a:solidFill>
              <a:latin typeface="+mj-lt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+mj-lt"/>
                <a:ea typeface="ＭＳ Ｐゴシック" panose="020B0600070205080204" pitchFamily="34" charset="-128"/>
              </a:rPr>
              <a:t>which is:</a:t>
            </a:r>
            <a:endParaRPr lang="en-US" altLang="zh-CN" b="1" dirty="0">
              <a:latin typeface="+mj-lt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993300"/>
                </a:solidFill>
                <a:latin typeface="+mj-lt"/>
                <a:ea typeface="ＭＳ Ｐゴシック" panose="020B0600070205080204" pitchFamily="34" charset="-128"/>
              </a:rPr>
              <a:t>select * from instructor where name = ’X’ or ’Y’ = ’Y’</a:t>
            </a:r>
            <a:endParaRPr lang="en-US" altLang="zh-CN" b="1" dirty="0">
              <a:solidFill>
                <a:srgbClr val="993300"/>
              </a:solidFill>
              <a:latin typeface="+mj-lt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+mj-lt"/>
                <a:ea typeface="ＭＳ Ｐゴシック" panose="020B0600070205080204" pitchFamily="34" charset="-128"/>
              </a:rPr>
              <a:t>User could have even used</a:t>
            </a:r>
            <a:endParaRPr lang="en-US" altLang="zh-CN" b="1" dirty="0">
              <a:latin typeface="+mj-lt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X’; update instructor set salary = salary + 10000; --</a:t>
            </a:r>
            <a:endParaRPr lang="en-US" altLang="zh-CN" b="1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Prepared statement internally uses:</a:t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solidFill>
                  <a:srgbClr val="993300"/>
                </a:solidFill>
                <a:latin typeface="+mj-lt"/>
              </a:rPr>
              <a:t>"select * from instructor where name = ’X\’ or \’Y\’ = \’Y’</a:t>
            </a:r>
            <a:endParaRPr lang="en-US" altLang="zh-CN" sz="3600" dirty="0">
              <a:solidFill>
                <a:srgbClr val="9933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  <a:ea typeface="ＭＳ Ｐゴシック" panose="020B0600070205080204" pitchFamily="34" charset="-128"/>
              </a:rPr>
              <a:t>Always use prepared statements, with user inputs as parameters</a:t>
            </a:r>
            <a:endParaRPr lang="en-US" altLang="zh-CN" sz="3200" b="1" dirty="0">
              <a:solidFill>
                <a:srgbClr val="000099"/>
              </a:solidFill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02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Features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875"/>
            <a:ext cx="8928992" cy="4525963"/>
          </a:xfrm>
        </p:spPr>
        <p:txBody>
          <a:bodyPr/>
          <a:lstStyle/>
          <a:p>
            <a:r>
              <a:rPr lang="en-US" altLang="zh-CN" sz="2400" b="1" dirty="0" err="1"/>
              <a:t>ResultSet</a:t>
            </a:r>
            <a:r>
              <a:rPr lang="en-US" altLang="zh-CN" sz="2400" b="1" dirty="0"/>
              <a:t> metadata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2400" b="1" dirty="0"/>
              <a:t>     after executing query to get a </a:t>
            </a:r>
            <a:r>
              <a:rPr lang="en-US" altLang="zh-CN" sz="2400" b="1" dirty="0" err="1"/>
              <a:t>ResultSet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rs</a:t>
            </a:r>
            <a:r>
              <a:rPr lang="en-US" altLang="zh-CN" sz="2400" b="1" dirty="0"/>
              <a:t>:</a:t>
            </a:r>
            <a:endParaRPr lang="en-US" altLang="zh-CN" sz="3600" b="1" dirty="0"/>
          </a:p>
          <a:p>
            <a:pPr lvl="1"/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ResultSetMetaData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rsmd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rset.getMetaData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</a:t>
            </a:r>
            <a:endParaRPr lang="en-US" altLang="zh-CN" sz="3200" b="1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for(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= 1;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&lt;=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rsmd.getColumnCount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++) {</a:t>
            </a:r>
            <a:endParaRPr lang="en-US" altLang="zh-CN" sz="3200" b="1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          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rsmd.getColumnName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CN" sz="2400" b="1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));</a:t>
            </a:r>
            <a:endParaRPr lang="en-US" altLang="zh-CN" sz="3200" b="1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		 </a:t>
            </a:r>
            <a:r>
              <a:rPr lang="en-US" altLang="zh-CN" sz="24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993300"/>
                </a:solidFill>
              </a:rPr>
              <a:t>(</a:t>
            </a:r>
            <a:r>
              <a:rPr lang="en-US" altLang="zh-CN" sz="2400" b="1" dirty="0" err="1">
                <a:solidFill>
                  <a:srgbClr val="993300"/>
                </a:solidFill>
              </a:rPr>
              <a:t>rsmd.getColumnTypeName</a:t>
            </a:r>
            <a:r>
              <a:rPr lang="en-US" altLang="zh-CN" sz="2400" b="1" dirty="0">
                <a:solidFill>
                  <a:srgbClr val="993300"/>
                </a:solidFill>
              </a:rPr>
              <a:t>(</a:t>
            </a:r>
            <a:r>
              <a:rPr lang="en-US" altLang="zh-CN" sz="2400" b="1" dirty="0" err="1">
                <a:solidFill>
                  <a:srgbClr val="993300"/>
                </a:solidFill>
              </a:rPr>
              <a:t>i</a:t>
            </a:r>
            <a:r>
              <a:rPr lang="en-US" altLang="zh-CN" sz="2400" b="1" dirty="0">
                <a:solidFill>
                  <a:srgbClr val="993300"/>
                </a:solidFill>
              </a:rPr>
              <a:t>));</a:t>
            </a:r>
            <a:endParaRPr lang="en-US" altLang="zh-CN" sz="3600" b="1" dirty="0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b="1" dirty="0">
                <a:solidFill>
                  <a:srgbClr val="993300"/>
                </a:solidFill>
              </a:rPr>
              <a:t>	       </a:t>
            </a:r>
            <a:r>
              <a:rPr lang="en-US" altLang="zh-CN" sz="2400" b="1" dirty="0">
                <a:solidFill>
                  <a:srgbClr val="993300"/>
                </a:solidFill>
              </a:rPr>
              <a:t>}</a:t>
            </a:r>
            <a:endParaRPr lang="en-US" altLang="zh-CN" sz="3600" b="1" dirty="0">
              <a:solidFill>
                <a:srgbClr val="993300"/>
              </a:solidFill>
            </a:endParaRPr>
          </a:p>
          <a:p>
            <a:r>
              <a:rPr lang="en-US" altLang="zh-CN" sz="2400" b="1" dirty="0"/>
              <a:t>How is this useful?</a:t>
            </a:r>
            <a:endParaRPr lang="en-US" altLang="zh-CN" sz="3600" b="1" dirty="0"/>
          </a:p>
          <a:p>
            <a:pPr>
              <a:buFont typeface="Monotype Sorts" pitchFamily="2" charset="2"/>
              <a:buNone/>
            </a:pPr>
            <a:endParaRPr lang="en-US" altLang="zh-CN" sz="3600" b="1" dirty="0"/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90974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Metadata (C1)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8074"/>
            <a:ext cx="9143999" cy="5749925"/>
          </a:xfrm>
        </p:spPr>
        <p:txBody>
          <a:bodyPr/>
          <a:lstStyle/>
          <a:p>
            <a:r>
              <a:rPr lang="en-US" altLang="zh-CN" sz="2400" b="1" dirty="0"/>
              <a:t>Database metadata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993300"/>
                </a:solidFill>
              </a:rPr>
              <a:t>      </a:t>
            </a:r>
            <a:r>
              <a:rPr lang="en-US" altLang="zh-CN" sz="1800" b="1" dirty="0" err="1">
                <a:solidFill>
                  <a:srgbClr val="993300"/>
                </a:solidFill>
              </a:rPr>
              <a:t>DatabaseMetaData</a:t>
            </a:r>
            <a:r>
              <a:rPr lang="en-US" altLang="zh-CN" sz="1800" b="1" dirty="0">
                <a:solidFill>
                  <a:srgbClr val="993300"/>
                </a:solidFill>
              </a:rPr>
              <a:t> </a:t>
            </a:r>
            <a:r>
              <a:rPr lang="en-US" altLang="zh-CN" sz="1800" b="1" dirty="0" err="1">
                <a:solidFill>
                  <a:srgbClr val="993300"/>
                </a:solidFill>
              </a:rPr>
              <a:t>dbmd</a:t>
            </a:r>
            <a:r>
              <a:rPr lang="en-US" altLang="zh-CN" sz="1800" b="1" dirty="0">
                <a:solidFill>
                  <a:srgbClr val="993300"/>
                </a:solidFill>
              </a:rPr>
              <a:t> = </a:t>
            </a:r>
            <a:r>
              <a:rPr lang="en-US" altLang="zh-CN" sz="1800" b="1" dirty="0" err="1">
                <a:solidFill>
                  <a:srgbClr val="993300"/>
                </a:solidFill>
              </a:rPr>
              <a:t>conn.getMetaData</a:t>
            </a:r>
            <a:r>
              <a:rPr lang="en-US" altLang="zh-CN" sz="1800" b="1" dirty="0">
                <a:solidFill>
                  <a:srgbClr val="993300"/>
                </a:solidFill>
              </a:rPr>
              <a:t>();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</a:rPr>
              <a:t>	</a:t>
            </a:r>
            <a:r>
              <a:rPr lang="en-US" altLang="zh-CN" sz="1800" b="1" dirty="0" err="1">
                <a:solidFill>
                  <a:srgbClr val="993300"/>
                </a:solidFill>
              </a:rPr>
              <a:t>ResultSet</a:t>
            </a:r>
            <a:r>
              <a:rPr lang="en-US" altLang="zh-CN" sz="1800" b="1" dirty="0">
                <a:solidFill>
                  <a:srgbClr val="993300"/>
                </a:solidFill>
              </a:rPr>
              <a:t> </a:t>
            </a:r>
            <a:r>
              <a:rPr lang="en-US" altLang="zh-CN" sz="1800" b="1" dirty="0" err="1">
                <a:solidFill>
                  <a:srgbClr val="993300"/>
                </a:solidFill>
              </a:rPr>
              <a:t>rs</a:t>
            </a:r>
            <a:r>
              <a:rPr lang="en-US" altLang="zh-CN" sz="1800" b="1" dirty="0">
                <a:solidFill>
                  <a:srgbClr val="993300"/>
                </a:solidFill>
              </a:rPr>
              <a:t> = </a:t>
            </a:r>
            <a:r>
              <a:rPr lang="en-US" altLang="zh-CN" sz="1800" b="1" dirty="0" err="1">
                <a:solidFill>
                  <a:srgbClr val="993300"/>
                </a:solidFill>
              </a:rPr>
              <a:t>dbmd.getColumns</a:t>
            </a:r>
            <a:r>
              <a:rPr lang="en-US" altLang="zh-CN" sz="1800" b="1" dirty="0">
                <a:solidFill>
                  <a:srgbClr val="993300"/>
                </a:solidFill>
              </a:rPr>
              <a:t>(null, "</a:t>
            </a:r>
            <a:r>
              <a:rPr lang="en-US" altLang="zh-CN" sz="1800" b="1" dirty="0" err="1">
                <a:solidFill>
                  <a:srgbClr val="993300"/>
                </a:solidFill>
              </a:rPr>
              <a:t>univdb</a:t>
            </a:r>
            <a:r>
              <a:rPr lang="en-US" altLang="zh-CN" sz="1800" b="1" dirty="0">
                <a:solidFill>
                  <a:srgbClr val="993300"/>
                </a:solidFill>
              </a:rPr>
              <a:t>", "department", "%");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	// Arguments to </a:t>
            </a:r>
            <a:r>
              <a:rPr lang="en-US" altLang="zh-CN" sz="1800" b="1" dirty="0" err="1">
                <a:solidFill>
                  <a:schemeClr val="bg2"/>
                </a:solidFill>
              </a:rPr>
              <a:t>getColumns</a:t>
            </a:r>
            <a:r>
              <a:rPr lang="en-US" altLang="zh-CN" sz="1800" b="1" dirty="0">
                <a:solidFill>
                  <a:schemeClr val="bg2"/>
                </a:solidFill>
              </a:rPr>
              <a:t>: Catalog, Schema-pattern, Table-pattern,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	// and Column-Pattern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	// Returns: One row for each column; row has a number of attributes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	// such as COLUMN_NAME, TYPE_NAME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</a:rPr>
              <a:t>	</a:t>
            </a:r>
            <a:r>
              <a:rPr lang="en-US" altLang="zh-CN" sz="1800" b="1" dirty="0">
                <a:solidFill>
                  <a:srgbClr val="993300"/>
                </a:solidFill>
              </a:rPr>
              <a:t>while( </a:t>
            </a:r>
            <a:r>
              <a:rPr lang="en-US" altLang="zh-CN" sz="1800" b="1" dirty="0" err="1">
                <a:solidFill>
                  <a:srgbClr val="993300"/>
                </a:solidFill>
              </a:rPr>
              <a:t>rs.next</a:t>
            </a:r>
            <a:r>
              <a:rPr lang="en-US" altLang="zh-CN" sz="1800" b="1" dirty="0">
                <a:solidFill>
                  <a:srgbClr val="993300"/>
                </a:solidFill>
              </a:rPr>
              <a:t>()) {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</a:rPr>
              <a:t>	      </a:t>
            </a:r>
            <a:r>
              <a:rPr lang="en-US" altLang="zh-CN" sz="18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sz="1800" b="1" dirty="0">
                <a:solidFill>
                  <a:srgbClr val="993300"/>
                </a:solidFill>
              </a:rPr>
              <a:t>(</a:t>
            </a:r>
            <a:r>
              <a:rPr lang="en-US" altLang="zh-CN" sz="1800" b="1" dirty="0" err="1">
                <a:solidFill>
                  <a:srgbClr val="993300"/>
                </a:solidFill>
              </a:rPr>
              <a:t>rs.getString</a:t>
            </a:r>
            <a:r>
              <a:rPr lang="en-US" altLang="zh-CN" sz="1800" b="1" dirty="0">
                <a:solidFill>
                  <a:srgbClr val="993300"/>
                </a:solidFill>
              </a:rPr>
              <a:t>("COLUMN_NAME");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solidFill>
                  <a:srgbClr val="993300"/>
                </a:solidFill>
              </a:rPr>
              <a:t> 		</a:t>
            </a:r>
            <a:r>
              <a:rPr lang="en-US" altLang="zh-CN" sz="18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sz="1800" b="1" dirty="0">
                <a:solidFill>
                  <a:srgbClr val="993300"/>
                </a:solidFill>
              </a:rPr>
              <a:t>( </a:t>
            </a:r>
            <a:r>
              <a:rPr lang="en-US" altLang="zh-CN" sz="1800" b="1" dirty="0" err="1">
                <a:solidFill>
                  <a:srgbClr val="993300"/>
                </a:solidFill>
              </a:rPr>
              <a:t>rs.getString</a:t>
            </a:r>
            <a:r>
              <a:rPr lang="en-US" altLang="zh-CN" sz="1800" b="1" dirty="0">
                <a:solidFill>
                  <a:srgbClr val="993300"/>
                </a:solidFill>
              </a:rPr>
              <a:t>("TYPE_NAME");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</a:rPr>
              <a:t>     </a:t>
            </a:r>
            <a:r>
              <a:rPr lang="en-US" altLang="zh-CN" sz="1800" b="1" dirty="0">
                <a:solidFill>
                  <a:srgbClr val="993300"/>
                </a:solidFill>
              </a:rPr>
              <a:t>}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7742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2050"/>
            <a:ext cx="9144000" cy="5695950"/>
          </a:xfrm>
        </p:spPr>
        <p:txBody>
          <a:bodyPr/>
          <a:lstStyle/>
          <a:p>
            <a:r>
              <a:rPr lang="en-US" altLang="zh-CN" sz="2800" dirty="0"/>
              <a:t>By default, each SQL statement is treated as a separate transaction that is committed automatically</a:t>
            </a:r>
          </a:p>
          <a:p>
            <a:endParaRPr lang="en-US" altLang="zh-CN" sz="2800" dirty="0"/>
          </a:p>
          <a:p>
            <a:r>
              <a:rPr lang="en-US" altLang="zh-CN" sz="2800" dirty="0"/>
              <a:t>Can turn off automatic commit on a connection</a:t>
            </a:r>
          </a:p>
          <a:p>
            <a:pPr lvl="1"/>
            <a:r>
              <a:rPr lang="en-US" altLang="zh-CN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zh-CN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zh-CN" sz="2800" dirty="0"/>
              <a:t>Transactions must then be committed or rolled back explicitly</a:t>
            </a:r>
          </a:p>
          <a:p>
            <a:pPr lvl="1"/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conn.commit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</a:t>
            </a:r>
            <a:r>
              <a:rPr lang="en-US" altLang="zh-CN" dirty="0">
                <a:ea typeface="ＭＳ Ｐゴシック" panose="020B0600070205080204" pitchFamily="34" charset="-128"/>
              </a:rPr>
              <a:t>     or</a:t>
            </a:r>
          </a:p>
          <a:p>
            <a:pPr lvl="1"/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conn.rollback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zh-CN" dirty="0">
              <a:solidFill>
                <a:srgbClr val="993300"/>
              </a:solidFill>
              <a:ea typeface="ＭＳ Ｐゴシック" panose="020B0600070205080204" pitchFamily="34" charset="-128"/>
            </a:endParaRPr>
          </a:p>
          <a:p>
            <a:r>
              <a:rPr lang="en-US" altLang="zh-CN" sz="2800" dirty="0" err="1"/>
              <a:t>conn.setAutoCommit</a:t>
            </a:r>
            <a:r>
              <a:rPr lang="en-US" altLang="zh-CN" sz="2800" dirty="0"/>
              <a:t>(true) turns on automatic commit.</a:t>
            </a:r>
          </a:p>
          <a:p>
            <a:pPr lvl="2"/>
            <a:endParaRPr lang="en-US" altLang="zh-CN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6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JDBC Features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124744"/>
            <a:ext cx="8712968" cy="4903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Calling functions and procedures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CallableStatement</a:t>
            </a:r>
            <a:r>
              <a:rPr lang="en-US" altLang="zh-CN" sz="2400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cStmt1 = </a:t>
            </a:r>
            <a:r>
              <a:rPr lang="en-US" altLang="zh-CN" sz="2400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conn.prepareCall</a:t>
            </a:r>
            <a:r>
              <a:rPr lang="en-US" altLang="zh-CN" sz="2400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CallableStatement</a:t>
            </a:r>
            <a:r>
              <a:rPr lang="en-US" altLang="zh-CN" sz="2400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cStmt2 = </a:t>
            </a:r>
            <a:r>
              <a:rPr lang="en-US" altLang="zh-CN" sz="2400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conn.prepareCall</a:t>
            </a:r>
            <a:r>
              <a:rPr lang="en-US" altLang="zh-CN" sz="2400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("{call some procedure(?,?)}");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9381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JDBC Features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124744"/>
            <a:ext cx="8712968" cy="4903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Handling large object types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ea typeface="ＭＳ Ｐゴシック" panose="020B0600070205080204" pitchFamily="34" charset="-128"/>
              </a:rPr>
              <a:t>getBlob</a:t>
            </a:r>
            <a:r>
              <a:rPr lang="en-US" altLang="zh-CN" sz="2400" dirty="0">
                <a:ea typeface="ＭＳ Ｐゴシック" panose="020B0600070205080204" pitchFamily="34" charset="-128"/>
              </a:rPr>
              <a:t>() and </a:t>
            </a:r>
            <a:r>
              <a:rPr lang="en-US" altLang="zh-CN" sz="2400" dirty="0" err="1">
                <a:ea typeface="ＭＳ Ｐゴシック" panose="020B0600070205080204" pitchFamily="34" charset="-128"/>
              </a:rPr>
              <a:t>getClob</a:t>
            </a:r>
            <a:r>
              <a:rPr lang="en-US" altLang="zh-CN" sz="2400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zh-CN" sz="2400" dirty="0" err="1">
                <a:ea typeface="ＭＳ Ｐゴシック" panose="020B0600070205080204" pitchFamily="34" charset="-128"/>
              </a:rPr>
              <a:t>getString</a:t>
            </a:r>
            <a:r>
              <a:rPr lang="en-US" altLang="zh-CN" sz="2400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zh-CN" sz="2400" dirty="0" err="1">
                <a:ea typeface="ＭＳ Ｐゴシック" panose="020B0600070205080204" pitchFamily="34" charset="-128"/>
              </a:rPr>
              <a:t>Clob</a:t>
            </a:r>
            <a:r>
              <a:rPr lang="en-US" altLang="zh-CN" sz="2400" dirty="0">
                <a:ea typeface="ＭＳ Ｐゴシック" panose="020B0600070205080204" pitchFamily="34" charset="-128"/>
              </a:rPr>
              <a:t>, respectively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zh-CN" sz="2400" dirty="0" err="1">
                <a:ea typeface="ＭＳ Ｐゴシック" panose="020B0600070205080204" pitchFamily="34" charset="-128"/>
              </a:rPr>
              <a:t>getBytes</a:t>
            </a:r>
            <a:r>
              <a:rPr lang="en-US" altLang="zh-CN" sz="2400" dirty="0">
                <a:ea typeface="ＭＳ Ｐゴシック" panose="020B0600070205080204" pitchFamily="34" charset="-128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zh-CN" sz="2400" dirty="0" err="1">
                <a:ea typeface="ＭＳ Ｐゴシック" panose="020B0600070205080204" pitchFamily="34" charset="-128"/>
              </a:rPr>
              <a:t>Clob</a:t>
            </a:r>
            <a:r>
              <a:rPr lang="en-US" altLang="zh-CN" sz="2400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blob.setBlob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parameterIndex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InputStream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 err="1">
                <a:solidFill>
                  <a:srgbClr val="993300"/>
                </a:solidFill>
                <a:ea typeface="ＭＳ Ｐゴシック" panose="020B0600070205080204" pitchFamily="34" charset="-128"/>
              </a:rPr>
              <a:t>inputStream</a:t>
            </a:r>
            <a:r>
              <a:rPr lang="en-US" altLang="zh-CN" dirty="0">
                <a:solidFill>
                  <a:srgbClr val="993300"/>
                </a:solidFill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993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44550"/>
          </a:xfrm>
        </p:spPr>
        <p:txBody>
          <a:bodyPr/>
          <a:lstStyle/>
          <a:p>
            <a:r>
              <a:rPr lang="zh-CN" altLang="en-US"/>
              <a:t>本节课的内容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65574"/>
              </p:ext>
            </p:extLst>
          </p:nvPr>
        </p:nvGraphicFramePr>
        <p:xfrm>
          <a:off x="976313" y="1341438"/>
          <a:ext cx="7699375" cy="5186363"/>
        </p:xfrm>
        <a:graphic>
          <a:graphicData uri="http://schemas.openxmlformats.org/drawingml/2006/table">
            <a:tbl>
              <a:tblPr/>
              <a:tblGrid>
                <a:gridCol w="1411287">
                  <a:extLst>
                    <a:ext uri="{9D8B030D-6E8A-4147-A177-3AD203B41FA5}">
                      <a16:colId xmlns:a16="http://schemas.microsoft.com/office/drawing/2014/main" val="3267383680"/>
                    </a:ext>
                  </a:extLst>
                </a:gridCol>
                <a:gridCol w="3706813">
                  <a:extLst>
                    <a:ext uri="{9D8B030D-6E8A-4147-A177-3AD203B41FA5}">
                      <a16:colId xmlns:a16="http://schemas.microsoft.com/office/drawing/2014/main" val="102820804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663557299"/>
                    </a:ext>
                  </a:extLst>
                </a:gridCol>
              </a:tblGrid>
              <a:tr h="830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理论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核心知识点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对应章节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3783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数据库理论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关系模型、关系代数、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关系演算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CHP. 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2124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数据库应用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语言、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JDBC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CHP3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49496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数据库设计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实体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联系图、关系范式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24376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数据库实现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存贮、索引、查询、优化、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事务、并发、恢复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63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7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ODBC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5063"/>
            <a:ext cx="9144000" cy="4876800"/>
          </a:xfrm>
        </p:spPr>
        <p:txBody>
          <a:bodyPr/>
          <a:lstStyle/>
          <a:p>
            <a:r>
              <a:rPr lang="en-US" altLang="zh-CN" dirty="0"/>
              <a:t>Open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 (ODBC) standard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zh-CN" dirty="0"/>
              <a:t>Applications such as GUI, spreadsheets, etc. can use ODBC</a:t>
            </a:r>
          </a:p>
          <a:p>
            <a:r>
              <a:rPr lang="en-US" altLang="zh-CN" sz="2800" b="1" dirty="0"/>
              <a:t>ODBC was originally developed by Microsoft and </a:t>
            </a:r>
            <a:r>
              <a:rPr lang="en-US" altLang="zh-CN" sz="2800" b="1" i="1" dirty="0"/>
              <a:t>Simba Technologies</a:t>
            </a:r>
            <a:r>
              <a:rPr lang="en-US" altLang="zh-CN" sz="2800" b="1" dirty="0"/>
              <a:t> during the early 1990s</a:t>
            </a:r>
          </a:p>
        </p:txBody>
      </p:sp>
    </p:spTree>
    <p:extLst>
      <p:ext uri="{BB962C8B-B14F-4D97-AF65-F5344CB8AC3E}">
        <p14:creationId xmlns:p14="http://schemas.microsoft.com/office/powerpoint/2010/main" val="3727307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ODBC </a:t>
            </a:r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58888"/>
            <a:ext cx="5222640" cy="55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dirty="0"/>
              <a:t>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2050"/>
            <a:ext cx="91440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800" dirty="0"/>
              <a:t>The SQL standard defines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of SQL in a variety of programming languages such as C, C++, Java, Fortran, etc.</a:t>
            </a:r>
          </a:p>
          <a:p>
            <a:pPr>
              <a:tabLst>
                <a:tab pos="744538" algn="l"/>
              </a:tabLst>
            </a:pPr>
            <a:endParaRPr lang="en-US" altLang="zh-CN" sz="2800" dirty="0"/>
          </a:p>
          <a:p>
            <a:pPr>
              <a:tabLst>
                <a:tab pos="744538" algn="l"/>
              </a:tabLst>
            </a:pPr>
            <a:r>
              <a:rPr lang="en-US" altLang="zh-CN" sz="2800" dirty="0"/>
              <a:t>A language to which SQL queries are embedded is referred to as a </a:t>
            </a:r>
            <a:r>
              <a:rPr lang="en-US" altLang="zh-CN" sz="2800" b="1" dirty="0">
                <a:solidFill>
                  <a:srgbClr val="000099"/>
                </a:solidFill>
              </a:rPr>
              <a:t>host language</a:t>
            </a:r>
            <a:r>
              <a:rPr lang="en-US" altLang="zh-CN" sz="2800" dirty="0"/>
              <a:t>, and the SQL structures permitted in the host language comprise </a:t>
            </a:r>
            <a:r>
              <a:rPr lang="en-US" altLang="zh-CN" sz="2800" i="1" dirty="0"/>
              <a:t>embedded </a:t>
            </a:r>
            <a:r>
              <a:rPr lang="en-US" altLang="zh-CN" sz="2800" dirty="0"/>
              <a:t>SQL.</a:t>
            </a:r>
          </a:p>
          <a:p>
            <a:pPr>
              <a:tabLst>
                <a:tab pos="744538" algn="l"/>
              </a:tabLst>
            </a:pPr>
            <a:endParaRPr lang="en-US" altLang="zh-CN" sz="2800" dirty="0"/>
          </a:p>
          <a:p>
            <a:pPr>
              <a:tabLst>
                <a:tab pos="744538" algn="l"/>
              </a:tabLst>
            </a:pPr>
            <a:r>
              <a:rPr lang="en-US" altLang="zh-CN" sz="2800" dirty="0"/>
              <a:t>The basic form of these languages follows that of the </a:t>
            </a:r>
            <a:r>
              <a:rPr lang="en-US" altLang="zh-CN" sz="2800" b="1" dirty="0">
                <a:solidFill>
                  <a:srgbClr val="FF0000"/>
                </a:solidFill>
              </a:rPr>
              <a:t>System R</a:t>
            </a:r>
            <a:r>
              <a:rPr lang="en-US" altLang="zh-CN" sz="2800" dirty="0"/>
              <a:t> embedding of SQL into </a:t>
            </a:r>
            <a:r>
              <a:rPr lang="en-US" altLang="zh-CN" sz="2800" b="1" dirty="0">
                <a:solidFill>
                  <a:srgbClr val="FF0000"/>
                </a:solidFill>
              </a:rPr>
              <a:t>PL/1</a:t>
            </a:r>
            <a:r>
              <a:rPr lang="en-US" altLang="zh-CN" sz="2800" dirty="0"/>
              <a:t>.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66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SQL(C1)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2050"/>
            <a:ext cx="9144000" cy="48768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744538" algn="l"/>
              </a:tabLst>
            </a:pPr>
            <a:r>
              <a:rPr lang="en-US" altLang="zh-CN" sz="2400" b="1" dirty="0">
                <a:solidFill>
                  <a:srgbClr val="000099"/>
                </a:solidFill>
              </a:rPr>
              <a:t>EXEC SQL</a:t>
            </a:r>
            <a:r>
              <a:rPr lang="en-US" altLang="zh-CN" sz="2400" dirty="0"/>
              <a:t> statement is used to identify embedded SQL request to the preprocessor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400" dirty="0"/>
              <a:t>               EXEC SQL &lt;embedded SQL statement &gt;;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400" dirty="0"/>
              <a:t>      Note:  this varies by language: 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353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en-US" dirty="0"/>
              <a:t>(C2)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3"/>
            <a:ext cx="9144001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800" dirty="0"/>
              <a:t>Before executing any SQL statements, the program must first connect to the database.  This is done using: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800" dirty="0"/>
              <a:t>         EXEC-SQL </a:t>
            </a:r>
            <a:r>
              <a:rPr lang="en-US" altLang="zh-CN" sz="2800" b="1" dirty="0"/>
              <a:t>connect to  </a:t>
            </a:r>
            <a:r>
              <a:rPr lang="en-US" altLang="zh-CN" sz="2800" i="1" dirty="0"/>
              <a:t>server</a:t>
            </a:r>
            <a:r>
              <a:rPr lang="en-US" altLang="zh-CN" sz="2800" b="1" dirty="0"/>
              <a:t> </a:t>
            </a:r>
            <a:r>
              <a:rPr lang="en-US" altLang="zh-CN" sz="2800" dirty="0"/>
              <a:t> </a:t>
            </a:r>
            <a:r>
              <a:rPr lang="en-US" altLang="zh-CN" sz="2800" b="1" dirty="0"/>
              <a:t>user</a:t>
            </a:r>
            <a:r>
              <a:rPr lang="en-US" altLang="zh-CN" sz="2800" dirty="0"/>
              <a:t> </a:t>
            </a:r>
            <a:r>
              <a:rPr lang="en-US" altLang="zh-CN" sz="2800" i="1" dirty="0"/>
              <a:t>user-name </a:t>
            </a:r>
            <a:r>
              <a:rPr lang="en-US" altLang="zh-CN" sz="2800" b="1" dirty="0"/>
              <a:t>using</a:t>
            </a:r>
            <a:r>
              <a:rPr lang="en-US" altLang="zh-CN" sz="2800" dirty="0"/>
              <a:t> </a:t>
            </a:r>
            <a:r>
              <a:rPr lang="en-US" altLang="zh-CN" sz="2800" i="1" dirty="0"/>
              <a:t>password</a:t>
            </a:r>
            <a:r>
              <a:rPr lang="en-US" altLang="zh-CN" sz="2800" dirty="0"/>
              <a:t>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800" dirty="0"/>
              <a:t>      Here, </a:t>
            </a:r>
            <a:r>
              <a:rPr lang="en-US" altLang="zh-CN" sz="2800" i="1" dirty="0"/>
              <a:t>server</a:t>
            </a:r>
            <a:r>
              <a:rPr lang="en-US" altLang="zh-CN" sz="2800" dirty="0"/>
              <a:t> identifies the server to which a connection is to be established.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800" dirty="0"/>
          </a:p>
          <a:p>
            <a:pPr>
              <a:tabLst>
                <a:tab pos="744538" algn="l"/>
              </a:tabLst>
            </a:pPr>
            <a:r>
              <a:rPr lang="en-US" altLang="zh-CN" sz="2800" dirty="0"/>
              <a:t>Variables of the host language can be used within embedded SQL statements.  </a:t>
            </a:r>
            <a:r>
              <a:rPr lang="en-US" altLang="zh-CN" sz="2800" b="1" dirty="0"/>
              <a:t>They are preceded  by a colon  (:) </a:t>
            </a:r>
            <a:r>
              <a:rPr lang="en-US" altLang="zh-CN" sz="2800" dirty="0"/>
              <a:t>to distinguish from SQL variables (e.g.,  :</a:t>
            </a:r>
            <a:r>
              <a:rPr lang="en-US" altLang="zh-CN" sz="2800" i="1" dirty="0" err="1"/>
              <a:t>credit_amount</a:t>
            </a:r>
            <a:r>
              <a:rPr lang="en-US" altLang="zh-CN" sz="2800" i="1" dirty="0"/>
              <a:t> )</a:t>
            </a:r>
            <a:endParaRPr lang="en-US" altLang="zh-CN" sz="2800" dirty="0"/>
          </a:p>
          <a:p>
            <a:pPr>
              <a:tabLst>
                <a:tab pos="744538" algn="l"/>
              </a:tabLst>
            </a:pPr>
            <a:endParaRPr lang="en-US" altLang="zh-CN" sz="2400" dirty="0"/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34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en-US" dirty="0"/>
              <a:t>(C3)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3"/>
            <a:ext cx="91440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400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400" dirty="0"/>
              <a:t>              EXEC-SQL BEGIN DECLARE SECTION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400" dirty="0"/>
              <a:t>            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i="1" dirty="0"/>
              <a:t>credit-amount </a:t>
            </a:r>
            <a:r>
              <a:rPr lang="en-US" altLang="zh-CN" sz="2400" dirty="0"/>
              <a:t>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400" dirty="0"/>
              <a:t>              EXEC-SQL END DECLARE SECTION;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400" dirty="0"/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altLang="zh-CN" sz="2400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altLang="zh-CN" sz="2400" b="1" dirty="0"/>
              <a:t>             declare </a:t>
            </a:r>
            <a:r>
              <a:rPr lang="en-US" altLang="zh-CN" sz="2400" i="1" dirty="0"/>
              <a:t>c</a:t>
            </a:r>
            <a:r>
              <a:rPr lang="en-US" altLang="zh-CN" sz="2400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altLang="zh-CN" sz="2400" b="1" dirty="0"/>
              <a:t>      </a:t>
            </a:r>
            <a:r>
              <a:rPr lang="en-US" altLang="zh-CN" sz="2400" dirty="0"/>
              <a:t>statement.  </a:t>
            </a:r>
            <a:r>
              <a:rPr lang="en-US" altLang="zh-CN" sz="2400" kern="1200" dirty="0"/>
              <a:t>The  variable </a:t>
            </a:r>
            <a:r>
              <a:rPr lang="en-US" altLang="zh-CN" sz="2400" i="1" kern="1200" dirty="0"/>
              <a:t>c</a:t>
            </a:r>
            <a:r>
              <a:rPr lang="en-US" altLang="zh-CN" sz="2400" kern="1200" dirty="0"/>
              <a:t>  is used to identify the query</a:t>
            </a:r>
          </a:p>
          <a:p>
            <a:pPr>
              <a:tabLst>
                <a:tab pos="744538" algn="l"/>
              </a:tabLst>
            </a:pPr>
            <a:endParaRPr lang="en-US" altLang="zh-CN" sz="2400" dirty="0"/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604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en-US" dirty="0"/>
              <a:t>(C4)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2050"/>
            <a:ext cx="9144000" cy="5695950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sz="2400" dirty="0"/>
              <a:t>Example:</a:t>
            </a:r>
          </a:p>
          <a:p>
            <a:pPr lvl="1">
              <a:buFont typeface="Monotype Sorts" charset="2"/>
              <a:buChar char="l"/>
              <a:tabLst>
                <a:tab pos="3140075" algn="ctr"/>
              </a:tabLst>
              <a:defRPr/>
            </a:pPr>
            <a:r>
              <a:rPr lang="en-US" sz="2000" dirty="0"/>
              <a:t>From within a host language, find the ID and name of students who have completed more than the number of credits stored in variable </a:t>
            </a:r>
            <a:r>
              <a:rPr lang="en-US" sz="2000" dirty="0" err="1">
                <a:solidFill>
                  <a:srgbClr val="993300"/>
                </a:solidFill>
              </a:rPr>
              <a:t>credit_amount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in the host langue</a:t>
            </a:r>
          </a:p>
          <a:p>
            <a:pPr lvl="1">
              <a:buFont typeface="Monotype Sorts" charset="2"/>
              <a:buChar char="l"/>
              <a:tabLst>
                <a:tab pos="966788" algn="l"/>
              </a:tabLst>
              <a:defRPr/>
            </a:pPr>
            <a:r>
              <a:rPr lang="en-US" sz="2000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99330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sz="2000" dirty="0">
                <a:solidFill>
                  <a:srgbClr val="993300"/>
                </a:solidFill>
              </a:rPr>
              <a:t>	           </a:t>
            </a:r>
            <a:r>
              <a:rPr lang="en-US" sz="2000" b="1" dirty="0">
                <a:solidFill>
                  <a:srgbClr val="993300"/>
                </a:solidFill>
              </a:rPr>
              <a:t>declare </a:t>
            </a:r>
            <a:r>
              <a:rPr lang="en-US" sz="2000" i="1" dirty="0">
                <a:solidFill>
                  <a:srgbClr val="993300"/>
                </a:solidFill>
              </a:rPr>
              <a:t>c</a:t>
            </a:r>
            <a:r>
              <a:rPr lang="en-US" sz="2000" b="1" dirty="0">
                <a:solidFill>
                  <a:srgbClr val="993300"/>
                </a:solidFill>
              </a:rPr>
              <a:t> cursor for </a:t>
            </a:r>
            <a:br>
              <a:rPr lang="en-US" sz="2000" b="1" dirty="0">
                <a:solidFill>
                  <a:srgbClr val="993300"/>
                </a:solidFill>
              </a:rPr>
            </a:br>
            <a:r>
              <a:rPr lang="en-US" sz="2000" b="1" dirty="0">
                <a:solidFill>
                  <a:srgbClr val="993300"/>
                </a:solidFill>
              </a:rPr>
              <a:t>           select </a:t>
            </a:r>
            <a:r>
              <a:rPr lang="en-US" sz="2000" i="1" dirty="0">
                <a:solidFill>
                  <a:srgbClr val="993300"/>
                </a:solidFill>
              </a:rPr>
              <a:t>ID, name</a:t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>           </a:t>
            </a:r>
            <a:r>
              <a:rPr lang="en-US" sz="2000" b="1" dirty="0">
                <a:solidFill>
                  <a:srgbClr val="993300"/>
                </a:solidFill>
              </a:rPr>
              <a:t>from </a:t>
            </a:r>
            <a:r>
              <a:rPr lang="en-US" sz="2000" i="1" dirty="0">
                <a:solidFill>
                  <a:srgbClr val="993300"/>
                </a:solidFill>
              </a:rPr>
              <a:t>student</a:t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>           </a:t>
            </a:r>
            <a:r>
              <a:rPr lang="en-US" sz="2000" b="1" dirty="0">
                <a:solidFill>
                  <a:srgbClr val="993300"/>
                </a:solidFill>
              </a:rPr>
              <a:t>where </a:t>
            </a:r>
            <a:r>
              <a:rPr lang="en-US" sz="2000" b="1" dirty="0" err="1">
                <a:solidFill>
                  <a:srgbClr val="993300"/>
                </a:solidFill>
              </a:rPr>
              <a:t>tot_cred</a:t>
            </a:r>
            <a:r>
              <a:rPr lang="en-US" sz="2000" i="1" dirty="0">
                <a:solidFill>
                  <a:srgbClr val="993300"/>
                </a:solidFill>
              </a:rPr>
              <a:t> &gt; :</a:t>
            </a:r>
            <a:r>
              <a:rPr lang="en-US" sz="2000" i="1" dirty="0" err="1">
                <a:solidFill>
                  <a:srgbClr val="993300"/>
                </a:solidFill>
              </a:rPr>
              <a:t>credit_amount</a:t>
            </a:r>
            <a:endParaRPr lang="en-US" sz="2000" i="1" dirty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sz="2000" dirty="0">
                <a:solidFill>
                  <a:srgbClr val="993300"/>
                </a:solidFill>
              </a:rPr>
              <a:t>             END_EXEC</a:t>
            </a:r>
          </a:p>
          <a:p>
            <a:pPr lvl="1">
              <a:buFont typeface="Monotype Sorts" charset="2"/>
              <a:buChar char="l"/>
              <a:tabLst>
                <a:tab pos="966788" algn="l"/>
              </a:tabLst>
              <a:defRPr/>
            </a:pPr>
            <a:r>
              <a:rPr lang="en-US" altLang="zh-CN" sz="2000" kern="1200" dirty="0"/>
              <a:t>The  variable </a:t>
            </a:r>
            <a:r>
              <a:rPr lang="en-US" altLang="zh-CN" sz="2000" i="1" kern="1200" dirty="0"/>
              <a:t>c</a:t>
            </a:r>
            <a:r>
              <a:rPr lang="en-US" altLang="zh-CN" sz="2000" kern="1200" dirty="0"/>
              <a:t> (used in the cursor declaration) is used to identify the query</a:t>
            </a:r>
            <a:endParaRPr lang="en-US" sz="2000" dirty="0"/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sz="2400" dirty="0"/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20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en-US" dirty="0"/>
              <a:t>(C5)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3"/>
            <a:ext cx="9144000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CN" sz="2400" dirty="0"/>
              <a:t>The</a:t>
            </a:r>
            <a:r>
              <a:rPr lang="en-US" altLang="zh-CN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rgbClr val="000099"/>
                </a:solidFill>
              </a:rPr>
              <a:t>open</a:t>
            </a:r>
            <a:r>
              <a:rPr lang="en-US" altLang="zh-CN" sz="1600" dirty="0"/>
              <a:t> </a:t>
            </a:r>
            <a:r>
              <a:rPr lang="en-US" altLang="zh-CN" sz="2400" dirty="0"/>
              <a:t>statement for our example is as follows: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993300"/>
                </a:solidFill>
              </a:rPr>
              <a:t>EXEC SQL </a:t>
            </a:r>
            <a:r>
              <a:rPr lang="en-US" altLang="zh-CN" sz="1600" b="1" dirty="0">
                <a:solidFill>
                  <a:srgbClr val="993300"/>
                </a:solidFill>
              </a:rPr>
              <a:t>open</a:t>
            </a:r>
            <a:r>
              <a:rPr lang="en-US" altLang="zh-CN" sz="1600" dirty="0">
                <a:solidFill>
                  <a:srgbClr val="993300"/>
                </a:solidFill>
              </a:rPr>
              <a:t> </a:t>
            </a:r>
            <a:r>
              <a:rPr lang="en-US" altLang="zh-CN" sz="1600" i="1" dirty="0">
                <a:solidFill>
                  <a:srgbClr val="993300"/>
                </a:solidFill>
              </a:rPr>
              <a:t>c</a:t>
            </a:r>
            <a:r>
              <a:rPr lang="en-US" altLang="zh-CN" sz="1600" b="1" i="1" dirty="0">
                <a:solidFill>
                  <a:srgbClr val="993300"/>
                </a:solidFill>
              </a:rPr>
              <a:t> </a:t>
            </a:r>
            <a:r>
              <a:rPr lang="en-US" altLang="zh-CN" sz="1600" dirty="0">
                <a:solidFill>
                  <a:srgbClr val="993300"/>
                </a:solidFill>
              </a:rPr>
              <a:t>;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600" dirty="0">
                <a:solidFill>
                  <a:srgbClr val="993300"/>
                </a:solidFill>
              </a:rPr>
              <a:t>      </a:t>
            </a:r>
            <a:r>
              <a:rPr lang="en-US" altLang="zh-CN" sz="2400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zh-CN" sz="2400" i="1" dirty="0"/>
              <a:t>credit-amount</a:t>
            </a:r>
            <a:r>
              <a:rPr lang="en-US" altLang="zh-CN" sz="2400" dirty="0"/>
              <a:t> at the time the </a:t>
            </a:r>
            <a:r>
              <a:rPr lang="en-US" altLang="zh-CN" sz="2400" b="1" dirty="0"/>
              <a:t>open</a:t>
            </a:r>
            <a:r>
              <a:rPr lang="en-US" altLang="zh-CN" sz="2400" dirty="0"/>
              <a:t> statement is executed</a:t>
            </a:r>
            <a:r>
              <a:rPr lang="en-US" altLang="zh-CN" sz="1600" dirty="0"/>
              <a:t>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zh-CN" sz="1600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zh-CN" sz="2400" dirty="0"/>
              <a:t>The fetch 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993300"/>
                </a:solidFill>
              </a:rPr>
              <a:t>EXEC SQL</a:t>
            </a:r>
            <a:r>
              <a:rPr lang="en-US" altLang="zh-CN" sz="1600" b="1" dirty="0">
                <a:solidFill>
                  <a:srgbClr val="993300"/>
                </a:solidFill>
              </a:rPr>
              <a:t> fetch </a:t>
            </a:r>
            <a:r>
              <a:rPr lang="en-US" altLang="zh-CN" sz="1600" i="1" dirty="0">
                <a:solidFill>
                  <a:srgbClr val="993300"/>
                </a:solidFill>
              </a:rPr>
              <a:t>c </a:t>
            </a:r>
            <a:r>
              <a:rPr lang="en-US" altLang="zh-CN" sz="1600" b="1" dirty="0">
                <a:solidFill>
                  <a:srgbClr val="993300"/>
                </a:solidFill>
              </a:rPr>
              <a:t>into </a:t>
            </a:r>
            <a:r>
              <a:rPr lang="en-US" altLang="zh-CN" sz="1600" dirty="0">
                <a:solidFill>
                  <a:srgbClr val="993300"/>
                </a:solidFill>
              </a:rPr>
              <a:t>:</a:t>
            </a:r>
            <a:r>
              <a:rPr lang="en-US" altLang="zh-CN" sz="1600" i="1" dirty="0" err="1">
                <a:solidFill>
                  <a:srgbClr val="993300"/>
                </a:solidFill>
              </a:rPr>
              <a:t>si</a:t>
            </a:r>
            <a:r>
              <a:rPr lang="en-US" altLang="zh-CN" sz="1600" i="1" dirty="0">
                <a:solidFill>
                  <a:srgbClr val="993300"/>
                </a:solidFill>
              </a:rPr>
              <a:t>, :</a:t>
            </a:r>
            <a:r>
              <a:rPr lang="en-US" altLang="zh-CN" sz="1600" i="1" dirty="0" err="1">
                <a:solidFill>
                  <a:srgbClr val="993300"/>
                </a:solidFill>
              </a:rPr>
              <a:t>sn</a:t>
            </a:r>
            <a:r>
              <a:rPr lang="en-US" altLang="zh-CN" sz="1600" dirty="0">
                <a:solidFill>
                  <a:srgbClr val="993300"/>
                </a:solidFill>
              </a:rPr>
              <a:t> END_EXEC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br>
              <a:rPr lang="en-US" altLang="zh-CN" sz="1600" dirty="0">
                <a:solidFill>
                  <a:srgbClr val="993300"/>
                </a:solidFill>
              </a:rPr>
            </a:br>
            <a:r>
              <a:rPr lang="en-US" altLang="zh-CN" sz="2400" dirty="0"/>
              <a:t>Repeated calls to fetch get successive tuples in the query result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991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en-US" dirty="0"/>
              <a:t>(C6)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8888"/>
            <a:ext cx="9144000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CN" sz="2400" dirty="0"/>
              <a:t>A variable called SQLSTATE in the SQL communication area (SQLCA) gets set to ‘02000’ to indicate no more data is available</a:t>
            </a:r>
          </a:p>
          <a:p>
            <a:pPr>
              <a:tabLst>
                <a:tab pos="3140075" algn="ctr"/>
              </a:tabLst>
            </a:pPr>
            <a:endParaRPr lang="en-US" altLang="zh-CN" sz="2400" dirty="0"/>
          </a:p>
          <a:p>
            <a:pPr>
              <a:tabLst>
                <a:tab pos="3140075" algn="ctr"/>
              </a:tabLst>
            </a:pPr>
            <a:r>
              <a:rPr lang="en-US" altLang="zh-CN" sz="2400" dirty="0"/>
              <a:t>The </a:t>
            </a:r>
            <a:r>
              <a:rPr lang="en-US" altLang="zh-CN" sz="2400" b="1" dirty="0"/>
              <a:t>close</a:t>
            </a:r>
            <a:r>
              <a:rPr lang="en-US" altLang="zh-CN" sz="2400" dirty="0"/>
              <a:t> 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993300"/>
                </a:solidFill>
              </a:rPr>
              <a:t>EXEC SQL </a:t>
            </a:r>
            <a:r>
              <a:rPr lang="en-US" altLang="zh-CN" sz="1600" b="1" dirty="0">
                <a:solidFill>
                  <a:srgbClr val="993300"/>
                </a:solidFill>
              </a:rPr>
              <a:t>close</a:t>
            </a:r>
            <a:r>
              <a:rPr lang="en-US" altLang="zh-CN" sz="1600" dirty="0">
                <a:solidFill>
                  <a:srgbClr val="993300"/>
                </a:solidFill>
              </a:rPr>
              <a:t> </a:t>
            </a:r>
            <a:r>
              <a:rPr lang="en-US" altLang="zh-CN" sz="1600" i="1" dirty="0">
                <a:solidFill>
                  <a:srgbClr val="993300"/>
                </a:solidFill>
              </a:rPr>
              <a:t>c</a:t>
            </a:r>
            <a:r>
              <a:rPr lang="en-US" altLang="zh-CN" sz="1600" dirty="0">
                <a:solidFill>
                  <a:srgbClr val="993300"/>
                </a:solidFill>
              </a:rPr>
              <a:t> ;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400" dirty="0"/>
              <a:t>     Note: above details vary with language.  For example, the Java              embedding defines Java iterators to step through result tuples</a:t>
            </a:r>
            <a:r>
              <a:rPr lang="en-US" altLang="zh-C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926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Updates Through Embedded SQL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5556" y="1258888"/>
            <a:ext cx="9108444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3140075" algn="ctr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3140075" algn="ctr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3140075" algn="ct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140075" algn="ctr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Embedded SQL expressions for database modification (</a:t>
            </a:r>
            <a:r>
              <a:rPr lang="en-US" altLang="zh-CN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update</a:t>
            </a: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zh-CN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insert</a:t>
            </a: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zh-CN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delete</a:t>
            </a: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Can update tuples fetched by cursor by declaring that the cursor is for update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EXEC SQL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     declare </a:t>
            </a: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c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cursor for</a:t>
            </a:r>
            <a:b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select </a:t>
            </a: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*</a:t>
            </a:r>
            <a:b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from </a:t>
            </a: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instructor</a:t>
            </a:r>
            <a:b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where</a:t>
            </a: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 err="1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dept_name</a:t>
            </a: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= ‘Music’</a:t>
            </a:r>
            <a:b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for update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We then iterate through the tuples by performing  </a:t>
            </a:r>
            <a:r>
              <a:rPr lang="en-US" altLang="zh-CN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fetch</a:t>
            </a:r>
            <a:r>
              <a:rPr lang="en-US" altLang="zh-CN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operations on the cursor (as illustrated earlier), and after fetching each tuple we execute the following code: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     update </a:t>
            </a: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instructor</a:t>
            </a:r>
            <a:b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set</a:t>
            </a: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salary = salary</a:t>
            </a: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+ 1000</a:t>
            </a:r>
            <a:b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zh-CN" sz="2000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where current of </a:t>
            </a:r>
            <a:r>
              <a:rPr lang="en-US" altLang="zh-CN" sz="2000" i="1" dirty="0">
                <a:solidFill>
                  <a:srgbClr val="9933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c</a:t>
            </a:r>
          </a:p>
          <a:p>
            <a:pPr eaLnBrk="1" hangingPunct="1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solidFill>
                <a:srgbClr val="9933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1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Main Contents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7" y="1412776"/>
            <a:ext cx="7845425" cy="48879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Accessing SQL From a Programming Language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Functions and Procedural Constructs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Triggers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Recursive Queries</a:t>
            </a:r>
          </a:p>
          <a:p>
            <a:endParaRPr lang="en-US" altLang="zh-CN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61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Main Contents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7" y="1412776"/>
            <a:ext cx="7845425" cy="48879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Accessing SQL From a Programming Language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Functions and Procedural Constructs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Triggers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Recursive Queries</a:t>
            </a:r>
          </a:p>
          <a:p>
            <a:endParaRPr lang="en-US" altLang="zh-CN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7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35B49E5-F373-48F0-8BAE-1DA5BA180DC4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8077200" cy="863600"/>
          </a:xfrm>
        </p:spPr>
        <p:txBody>
          <a:bodyPr/>
          <a:lstStyle/>
          <a:p>
            <a:pPr eaLnBrk="1" hangingPunct="1"/>
            <a:r>
              <a:rPr lang="zh-CN" altLang="en-US"/>
              <a:t>数据库系统</a:t>
            </a:r>
            <a:endParaRPr lang="en-US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3" y="54864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Two-tier architecture</a:t>
            </a: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:  E.g. client programs using ODBC/JDBC to  </a:t>
            </a:r>
            <a:b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communicate with a database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Three-tier architecture</a:t>
            </a: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: E.g. web-based applications, and </a:t>
            </a:r>
            <a:b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applications built using “middleware”</a:t>
            </a: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196975"/>
            <a:ext cx="9063037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矩形 4"/>
          <p:cNvSpPr>
            <a:spLocks noChangeArrowheads="1"/>
          </p:cNvSpPr>
          <p:nvPr/>
        </p:nvSpPr>
        <p:spPr bwMode="auto">
          <a:xfrm>
            <a:off x="2335213" y="630872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Database System Architectures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2445" y="1708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前端编程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72445" y="396864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后端编程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存储过程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07926951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函数与过程</a:t>
            </a: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79351"/>
            <a:ext cx="8784976" cy="5534025"/>
          </a:xfrm>
        </p:spPr>
        <p:txBody>
          <a:bodyPr/>
          <a:lstStyle/>
          <a:p>
            <a:pPr eaLnBrk="1" hangingPunct="1"/>
            <a:r>
              <a:rPr lang="en-US" altLang="zh-CN" dirty="0"/>
              <a:t>SQL:1999 supports functions and procedures</a:t>
            </a:r>
          </a:p>
          <a:p>
            <a:pPr lvl="1" eaLnBrk="1" hangingPunct="1"/>
            <a:r>
              <a:rPr lang="en-US" altLang="zh-CN" dirty="0"/>
              <a:t>Functions/procedures can be written in SQL itself, or in an external programming language</a:t>
            </a:r>
          </a:p>
          <a:p>
            <a:pPr lvl="1" eaLnBrk="1" hangingPunct="1"/>
            <a:r>
              <a:rPr lang="en-US" altLang="zh-CN" b="1" dirty="0">
                <a:solidFill>
                  <a:srgbClr val="000099"/>
                </a:solidFill>
              </a:rPr>
              <a:t>Functions are particularly useful with specialized data types such as images and geometric objects</a:t>
            </a:r>
          </a:p>
          <a:p>
            <a:pPr lvl="2" eaLnBrk="1" hangingPunct="1"/>
            <a:r>
              <a:rPr lang="en-US" altLang="zh-CN" dirty="0"/>
              <a:t>Example: functions to check if polygons overlap, or to compare images for similarity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Some database systems </a:t>
            </a:r>
            <a:r>
              <a:rPr lang="en-US" altLang="zh-CN" dirty="0"/>
              <a:t>support </a:t>
            </a:r>
            <a:r>
              <a:rPr lang="en-US" altLang="zh-CN" b="1" dirty="0">
                <a:solidFill>
                  <a:srgbClr val="000099"/>
                </a:solidFill>
                <a:latin typeface="Franklin Gothic Medium" panose="020B0603020102020204" pitchFamily="34" charset="0"/>
              </a:rPr>
              <a:t>table-valued functions</a:t>
            </a:r>
            <a:r>
              <a:rPr lang="en-US" altLang="zh-CN" dirty="0"/>
              <a:t>, which can return a relation as a result</a:t>
            </a:r>
          </a:p>
        </p:txBody>
      </p:sp>
    </p:spTree>
    <p:extLst>
      <p:ext uri="{BB962C8B-B14F-4D97-AF65-F5344CB8AC3E}">
        <p14:creationId xmlns:p14="http://schemas.microsoft.com/office/powerpoint/2010/main" val="901209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函数与过程</a:t>
            </a:r>
            <a:r>
              <a:rPr lang="en-US" altLang="zh-CN" dirty="0"/>
              <a:t>(c1)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135938" cy="4876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CREATE PROCEDURE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 err="1"/>
              <a:t>get_instructor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p_id</a:t>
            </a:r>
            <a:r>
              <a:rPr lang="en-US" altLang="zh-CN" sz="2400" dirty="0"/>
              <a:t> INT, OUT </a:t>
            </a:r>
            <a:r>
              <a:rPr lang="en-US" altLang="zh-CN" sz="2400" dirty="0" err="1"/>
              <a:t>deptname</a:t>
            </a:r>
            <a:r>
              <a:rPr lang="en-US" altLang="zh-CN" sz="2400" dirty="0"/>
              <a:t> VARCHAR(20))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READS SQL DATA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BEGIN ATOMIC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SELECT </a:t>
            </a:r>
            <a:r>
              <a:rPr lang="en-US" altLang="zh-CN" sz="2400" dirty="0" err="1"/>
              <a:t>dept_name</a:t>
            </a:r>
            <a:r>
              <a:rPr lang="en-US" altLang="zh-CN" sz="2400" dirty="0"/>
              <a:t> INTO </a:t>
            </a:r>
            <a:r>
              <a:rPr lang="en-US" altLang="zh-CN" sz="2400" dirty="0" err="1"/>
              <a:t>deptname</a:t>
            </a:r>
            <a:r>
              <a:rPr lang="en-US" altLang="zh-CN" sz="2400" dirty="0"/>
              <a:t> FROM instructor WHERE id = </a:t>
            </a:r>
            <a:r>
              <a:rPr lang="en-US" altLang="zh-CN" sz="2400" dirty="0" err="1"/>
              <a:t>p_id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END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E1BC76-C127-4FF6-9196-FCDD35B47292}"/>
              </a:ext>
            </a:extLst>
          </p:cNvPr>
          <p:cNvSpPr txBox="1"/>
          <p:nvPr/>
        </p:nvSpPr>
        <p:spPr>
          <a:xfrm>
            <a:off x="457200" y="133118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66FF"/>
                </a:solidFill>
              </a:defRPr>
            </a:lvl1pPr>
          </a:lstStyle>
          <a:p>
            <a:r>
              <a:rPr lang="en-US" altLang="zh-CN" dirty="0"/>
              <a:t>HSQL</a:t>
            </a:r>
            <a:r>
              <a:rPr lang="zh-CN" altLang="en-US" dirty="0"/>
              <a:t>的存储过程</a:t>
            </a:r>
          </a:p>
        </p:txBody>
      </p:sp>
    </p:spTree>
    <p:extLst>
      <p:ext uri="{BB962C8B-B14F-4D97-AF65-F5344CB8AC3E}">
        <p14:creationId xmlns:p14="http://schemas.microsoft.com/office/powerpoint/2010/main" val="3596632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258888"/>
            <a:ext cx="8964488" cy="5842520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	create function </a:t>
            </a:r>
            <a:r>
              <a:rPr lang="en-US" altLang="zh-CN" sz="2400" b="1" dirty="0" err="1"/>
              <a:t>dept_count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dept_name</a:t>
            </a:r>
            <a:r>
              <a:rPr lang="en-US" altLang="zh-CN" sz="2400" b="1" dirty="0"/>
              <a:t> varchar(20))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 returns integer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		   </a:t>
            </a:r>
            <a:r>
              <a:rPr lang="en-US" altLang="zh-CN" sz="2400" b="1" dirty="0">
                <a:solidFill>
                  <a:srgbClr val="FF0000"/>
                </a:solidFill>
              </a:rPr>
              <a:t>READS SQL DATA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begin </a:t>
            </a:r>
            <a:r>
              <a:rPr lang="en-US" altLang="zh-CN" sz="2400" b="1" dirty="0">
                <a:solidFill>
                  <a:srgbClr val="FF0000"/>
                </a:solidFill>
              </a:rPr>
              <a:t>ATOMIC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declare </a:t>
            </a:r>
            <a:r>
              <a:rPr lang="en-US" altLang="zh-CN" sz="2400" b="1" dirty="0" err="1"/>
              <a:t>d_count</a:t>
            </a:r>
            <a:r>
              <a:rPr lang="en-US" altLang="zh-CN" sz="2400" b="1" dirty="0"/>
              <a:t>  integer;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       select count (* ) into </a:t>
            </a:r>
            <a:r>
              <a:rPr lang="en-US" altLang="zh-CN" sz="2400" b="1" dirty="0" err="1"/>
              <a:t>d_count</a:t>
            </a:r>
            <a:endParaRPr lang="en-US" altLang="zh-CN" sz="2400" b="1" dirty="0"/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       from instructor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       where </a:t>
            </a:r>
            <a:r>
              <a:rPr lang="en-US" altLang="zh-CN" sz="2400" b="1" dirty="0" err="1"/>
              <a:t>instructor.dept_name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dept_name</a:t>
            </a:r>
            <a:r>
              <a:rPr lang="en-US" altLang="zh-CN" sz="2400" b="1" dirty="0"/>
              <a:t>;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        return </a:t>
            </a:r>
            <a:r>
              <a:rPr lang="en-US" altLang="zh-CN" sz="2400" b="1" dirty="0" err="1"/>
              <a:t>d_count</a:t>
            </a:r>
            <a:r>
              <a:rPr lang="en-US" altLang="zh-CN" sz="2400" b="1" dirty="0"/>
              <a:t>;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b="1" dirty="0"/>
              <a:t>       	   end</a:t>
            </a:r>
            <a:endParaRPr lang="en-US" altLang="zh-CN" sz="4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E8F744-63C7-4BA1-BB2A-D7ADAF01D833}"/>
              </a:ext>
            </a:extLst>
          </p:cNvPr>
          <p:cNvSpPr txBox="1"/>
          <p:nvPr/>
        </p:nvSpPr>
        <p:spPr>
          <a:xfrm>
            <a:off x="5436096" y="3284984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66FF"/>
                </a:solidFill>
              </a:defRPr>
            </a:lvl1pPr>
          </a:lstStyle>
          <a:p>
            <a:r>
              <a:rPr lang="en-US" altLang="zh-CN" dirty="0"/>
              <a:t>HSQL</a:t>
            </a:r>
            <a:r>
              <a:rPr lang="zh-CN" altLang="en-US" dirty="0"/>
              <a:t>的函数定义</a:t>
            </a:r>
          </a:p>
        </p:txBody>
      </p:sp>
    </p:spTree>
    <p:extLst>
      <p:ext uri="{BB962C8B-B14F-4D97-AF65-F5344CB8AC3E}">
        <p14:creationId xmlns:p14="http://schemas.microsoft.com/office/powerpoint/2010/main" val="1712826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zh-CN" altLang="en-US" dirty="0"/>
              <a:t>函数</a:t>
            </a:r>
            <a:r>
              <a:rPr lang="en-US" dirty="0"/>
              <a:t>(C1)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258888"/>
            <a:ext cx="8964488" cy="490378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dirty="0"/>
              <a:t>The function </a:t>
            </a:r>
            <a:r>
              <a:rPr lang="en-US" altLang="zh-CN" sz="2400" i="1" dirty="0" err="1"/>
              <a:t>dept_</a:t>
            </a:r>
            <a:r>
              <a:rPr lang="en-US" altLang="zh-CN" sz="2400" dirty="0" err="1"/>
              <a:t>count</a:t>
            </a:r>
            <a:r>
              <a:rPr lang="en-US" altLang="zh-CN" sz="2400" dirty="0"/>
              <a:t> can be used to find the department names and budget of all departments with more that 10 instructors.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400" dirty="0"/>
              <a:t>		</a:t>
            </a:r>
            <a:r>
              <a:rPr lang="en-US" altLang="zh-CN" sz="2400" b="1" dirty="0"/>
              <a:t>select 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, budget</a:t>
            </a:r>
            <a:br>
              <a:rPr lang="en-US" altLang="zh-CN" sz="2400" i="1" dirty="0"/>
            </a:br>
            <a:r>
              <a:rPr lang="en-US" altLang="zh-CN" sz="2400" i="1" dirty="0"/>
              <a:t>	</a:t>
            </a:r>
            <a:r>
              <a:rPr lang="en-US" altLang="zh-CN" sz="2400" b="1" dirty="0"/>
              <a:t>from</a:t>
            </a:r>
            <a:r>
              <a:rPr lang="en-US" altLang="zh-CN" sz="2400" i="1" dirty="0"/>
              <a:t> department</a:t>
            </a:r>
            <a:br>
              <a:rPr lang="en-US" altLang="zh-CN" sz="2400" i="1" dirty="0"/>
            </a:br>
            <a:r>
              <a:rPr lang="en-US" altLang="zh-CN" sz="2400" i="1" dirty="0"/>
              <a:t>	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dept_</a:t>
            </a:r>
            <a:r>
              <a:rPr lang="en-US" altLang="zh-CN" sz="2400" dirty="0" err="1"/>
              <a:t>count</a:t>
            </a:r>
            <a:r>
              <a:rPr lang="en-US" altLang="zh-CN" sz="2400" dirty="0"/>
              <a:t> (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dirty="0"/>
              <a:t>) &gt; 10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404044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zh-CN" altLang="en-US" dirty="0"/>
              <a:t>函数</a:t>
            </a:r>
            <a:r>
              <a:rPr lang="en-US" dirty="0"/>
              <a:t> (C2)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196752"/>
            <a:ext cx="9144000" cy="5302250"/>
          </a:xfrm>
        </p:spPr>
        <p:txBody>
          <a:bodyPr/>
          <a:lstStyle/>
          <a:p>
            <a:r>
              <a:rPr lang="en-US" altLang="zh-CN" sz="2800" dirty="0">
                <a:latin typeface="Tahoma" panose="020B0604030504040204" pitchFamily="34" charset="0"/>
              </a:rPr>
              <a:t>Compound statement:  </a:t>
            </a:r>
            <a:r>
              <a:rPr lang="en-US" altLang="zh-CN" sz="2800" b="1" dirty="0">
                <a:latin typeface="Tahoma" panose="020B0604030504040204" pitchFamily="34" charset="0"/>
              </a:rPr>
              <a:t>begin … end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May contain multiple SQL statements between </a:t>
            </a: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begin </a:t>
            </a: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end</a:t>
            </a: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CN" sz="2800" b="1" dirty="0">
                <a:latin typeface="Tahoma" panose="020B0604030504040204" pitchFamily="34" charset="0"/>
              </a:rPr>
              <a:t>returns</a:t>
            </a:r>
            <a:r>
              <a:rPr lang="en-US" altLang="zh-CN" sz="2800" dirty="0">
                <a:latin typeface="Tahoma" panose="020B0604030504040204" pitchFamily="34" charset="0"/>
              </a:rPr>
              <a:t>   -- indicates the variable-type that is returned (e.g., integer)</a:t>
            </a:r>
          </a:p>
          <a:p>
            <a:r>
              <a:rPr lang="en-US" altLang="zh-CN" sz="2800" b="1" dirty="0">
                <a:latin typeface="Tahoma" panose="020B0604030504040204" pitchFamily="34" charset="0"/>
              </a:rPr>
              <a:t>return  -- </a:t>
            </a:r>
            <a:r>
              <a:rPr lang="en-US" altLang="zh-CN" sz="2800" dirty="0">
                <a:latin typeface="Tahoma" panose="020B0604030504040204" pitchFamily="34" charset="0"/>
              </a:rPr>
              <a:t>specifies the values that are to be returned as result of invoking the function</a:t>
            </a:r>
          </a:p>
          <a:p>
            <a:endParaRPr lang="en-US" altLang="zh-CN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SQL function  are  in fact </a:t>
            </a:r>
            <a:r>
              <a:rPr lang="en-US" altLang="zh-CN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parameterized views</a:t>
            </a:r>
            <a:r>
              <a:rPr lang="en-US" altLang="zh-CN" sz="2800" dirty="0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</a:rPr>
              <a:t>that generalize the regular notion of views by allowing 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114" y="1258888"/>
            <a:ext cx="8807772" cy="5508625"/>
          </a:xfrm>
        </p:spPr>
        <p:txBody>
          <a:bodyPr/>
          <a:lstStyle/>
          <a:p>
            <a:r>
              <a:rPr lang="en-US" altLang="zh-CN" sz="2000" b="1" dirty="0"/>
              <a:t>SQL:2003 added functions that return a relation as a result</a:t>
            </a:r>
          </a:p>
          <a:p>
            <a:r>
              <a:rPr lang="en-US" altLang="zh-CN" sz="2000" dirty="0"/>
              <a:t>Example: Return all instructors in a given department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create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instructor_of</a:t>
            </a:r>
            <a:r>
              <a:rPr lang="en-US" altLang="zh-CN" sz="2000" dirty="0"/>
              <a:t> (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char</a:t>
            </a:r>
            <a:r>
              <a:rPr lang="en-US" altLang="zh-CN" sz="2000" dirty="0"/>
              <a:t>(20))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/>
              <a:t>returns</a:t>
            </a:r>
            <a:r>
              <a:rPr lang="en-US" altLang="zh-CN" sz="2000" dirty="0"/>
              <a:t> </a:t>
            </a:r>
            <a:r>
              <a:rPr lang="en-US" altLang="zh-CN" sz="2000" b="1" dirty="0"/>
              <a:t>table  </a:t>
            </a:r>
            <a:r>
              <a:rPr lang="en-US" altLang="zh-CN" sz="2000" dirty="0"/>
              <a:t>(</a:t>
            </a:r>
            <a:r>
              <a:rPr lang="en-US" altLang="zh-CN" sz="2000" b="1" dirty="0"/>
              <a:t> </a:t>
            </a:r>
            <a:r>
              <a:rPr lang="en-US" altLang="zh-CN" sz="20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                        </a:t>
            </a:r>
            <a:r>
              <a:rPr lang="en-US" altLang="zh-CN" sz="2000" i="1" dirty="0"/>
              <a:t>ID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(5),</a:t>
            </a:r>
            <a:br>
              <a:rPr lang="en-US" altLang="zh-CN" sz="2000" dirty="0"/>
            </a:br>
            <a:r>
              <a:rPr lang="en-US" altLang="zh-CN" sz="2000" dirty="0"/>
              <a:t>	          </a:t>
            </a:r>
            <a:r>
              <a:rPr lang="en-US" altLang="zh-CN" sz="2000" i="1" dirty="0"/>
              <a:t>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en-US" altLang="zh-CN" sz="2000" dirty="0"/>
              <a:t>                   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en-US" altLang="zh-CN" sz="2000" dirty="0"/>
              <a:t>	          </a:t>
            </a:r>
            <a:r>
              <a:rPr lang="en-US" altLang="zh-CN" sz="2000" i="1" dirty="0"/>
              <a:t>salary</a:t>
            </a:r>
            <a:r>
              <a:rPr lang="en-US" altLang="zh-CN" sz="2000" dirty="0"/>
              <a:t> </a:t>
            </a:r>
            <a:r>
              <a:rPr lang="en-US" altLang="zh-CN" sz="2000" b="1" dirty="0"/>
              <a:t>numeric</a:t>
            </a:r>
            <a:r>
              <a:rPr lang="en-US" altLang="zh-CN" sz="2000" dirty="0"/>
              <a:t>(8,2))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	        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/>
              <a:t>table</a:t>
            </a:r>
            <a:br>
              <a:rPr lang="en-US" altLang="zh-CN" sz="2000" dirty="0"/>
            </a:br>
            <a:r>
              <a:rPr lang="en-US" altLang="zh-CN" sz="2000" dirty="0"/>
              <a:t>	         (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</a:t>
            </a:r>
            <a:r>
              <a:rPr lang="en-US" altLang="zh-CN" sz="2000" i="1" dirty="0"/>
              <a:t>ID, name,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, salary</a:t>
            </a:r>
            <a:br>
              <a:rPr lang="en-US" altLang="zh-CN" sz="2000" dirty="0"/>
            </a:br>
            <a:r>
              <a:rPr lang="en-US" altLang="zh-CN" sz="2000" dirty="0"/>
              <a:t>	         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dirty="0"/>
              <a:t>	          </a:t>
            </a:r>
            <a:r>
              <a:rPr lang="en-US" altLang="zh-CN" sz="2000" b="1" dirty="0"/>
              <a:t>where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instructor.dept_name</a:t>
            </a:r>
            <a:r>
              <a:rPr lang="en-US" altLang="zh-CN" sz="2000" i="1" dirty="0"/>
              <a:t> = </a:t>
            </a:r>
            <a:r>
              <a:rPr lang="en-US" altLang="zh-CN" sz="2000" i="1" dirty="0" err="1"/>
              <a:t>instructor_of.dept_name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Usage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/>
              <a:t>select *</a:t>
            </a:r>
            <a:br>
              <a:rPr lang="en-US" altLang="zh-CN" sz="2000" b="1" dirty="0"/>
            </a:br>
            <a:r>
              <a:rPr lang="en-US" altLang="zh-CN" sz="2000" b="1" dirty="0"/>
              <a:t>	from table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instructor_of</a:t>
            </a:r>
            <a:r>
              <a:rPr lang="en-US" altLang="zh-CN" sz="2000" i="1" dirty="0"/>
              <a:t> </a:t>
            </a:r>
            <a:r>
              <a:rPr lang="en-US" altLang="zh-CN" sz="2000" dirty="0"/>
              <a:t>(‘Music’))</a:t>
            </a:r>
          </a:p>
        </p:txBody>
      </p:sp>
    </p:spTree>
    <p:extLst>
      <p:ext uri="{BB962C8B-B14F-4D97-AF65-F5344CB8AC3E}">
        <p14:creationId xmlns:p14="http://schemas.microsoft.com/office/powerpoint/2010/main" val="132931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674"/>
            <a:ext cx="9086850" cy="986061"/>
          </a:xfrm>
        </p:spPr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zh-CN" altLang="en-US" dirty="0"/>
              <a:t>存储过程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835329" cy="5281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i="1" dirty="0" err="1"/>
              <a:t>dept_count</a:t>
            </a:r>
            <a:r>
              <a:rPr lang="en-US" altLang="zh-CN" sz="2400" i="1" dirty="0"/>
              <a:t> </a:t>
            </a:r>
            <a:r>
              <a:rPr lang="en-US" altLang="zh-CN" sz="2400" dirty="0"/>
              <a:t>function could instead be written as procedure: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/>
              <a:t>	create procedure </a:t>
            </a:r>
            <a:r>
              <a:rPr lang="en-US" altLang="zh-CN" sz="2400" i="1" dirty="0" err="1"/>
              <a:t>dept_count_proc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b="1" dirty="0"/>
              <a:t>in 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varchar</a:t>
            </a:r>
            <a:r>
              <a:rPr lang="en-US" altLang="zh-CN" sz="2400" dirty="0"/>
              <a:t>(20), </a:t>
            </a:r>
            <a:r>
              <a:rPr lang="en-US" altLang="zh-CN" sz="2400" b="1" dirty="0"/>
              <a:t>out </a:t>
            </a:r>
            <a:r>
              <a:rPr lang="en-US" altLang="zh-CN" sz="2400" i="1" dirty="0" err="1"/>
              <a:t>d_count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integer)</a:t>
            </a:r>
            <a:br>
              <a:rPr lang="en-US" altLang="zh-CN" sz="2400" b="1" dirty="0"/>
            </a:br>
            <a:r>
              <a:rPr lang="en-US" altLang="zh-CN" sz="2400" b="1" dirty="0"/>
              <a:t>   begin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/>
              <a:t>	       select count</a:t>
            </a:r>
            <a:r>
              <a:rPr lang="en-US" altLang="zh-CN" sz="2400" dirty="0"/>
              <a:t>(</a:t>
            </a:r>
            <a:r>
              <a:rPr lang="en-US" altLang="zh-CN" sz="2400" i="1" dirty="0"/>
              <a:t>*</a:t>
            </a:r>
            <a:r>
              <a:rPr lang="en-US" altLang="zh-CN" sz="2400" dirty="0"/>
              <a:t>) </a:t>
            </a:r>
            <a:r>
              <a:rPr lang="en-US" altLang="zh-CN" sz="2400" b="1" dirty="0"/>
              <a:t>into </a:t>
            </a:r>
            <a:r>
              <a:rPr lang="en-US" altLang="zh-CN" sz="2400" i="1" dirty="0" err="1"/>
              <a:t>d_count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instructor.dept_name</a:t>
            </a:r>
            <a:r>
              <a:rPr lang="en-US" altLang="zh-CN" sz="2400" i="1" dirty="0"/>
              <a:t> = 						</a:t>
            </a:r>
            <a:r>
              <a:rPr lang="en-US" altLang="zh-CN" sz="2400" i="1" dirty="0" err="1"/>
              <a:t>dept_count_proc.dept_name</a:t>
            </a:r>
            <a:endParaRPr lang="en-US" altLang="zh-CN" sz="2400" i="1" dirty="0"/>
          </a:p>
          <a:p>
            <a:pPr>
              <a:buFont typeface="Monotype Sorts" pitchFamily="2" charset="2"/>
              <a:buNone/>
            </a:pPr>
            <a:r>
              <a:rPr lang="en-US" altLang="zh-CN" sz="2400" i="1" dirty="0"/>
              <a:t>        </a:t>
            </a:r>
            <a:r>
              <a:rPr lang="en-US" altLang="zh-CN" sz="2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7705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674"/>
            <a:ext cx="9086850" cy="986061"/>
          </a:xfrm>
        </p:spPr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zh-CN" altLang="en-US" dirty="0"/>
              <a:t>存储过程</a:t>
            </a:r>
            <a:r>
              <a:rPr lang="en-US" altLang="zh-CN" dirty="0"/>
              <a:t>(C1)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835329" cy="5281613"/>
          </a:xfrm>
        </p:spPr>
        <p:txBody>
          <a:bodyPr/>
          <a:lstStyle/>
          <a:p>
            <a:r>
              <a:rPr lang="en-US" altLang="zh-CN" sz="2400" dirty="0"/>
              <a:t>Procedures can be invoked either from an SQL procedure or from embedded SQL, using the </a:t>
            </a:r>
            <a:r>
              <a:rPr lang="en-US" altLang="zh-CN" sz="2400" b="1" dirty="0"/>
              <a:t>call</a:t>
            </a:r>
            <a:r>
              <a:rPr lang="en-US" altLang="zh-CN" sz="2400" dirty="0"/>
              <a:t> statement.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/>
              <a:t>		declare </a:t>
            </a:r>
            <a:r>
              <a:rPr lang="en-US" altLang="zh-CN" sz="2400" i="1" dirty="0" err="1"/>
              <a:t>d_count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integer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1" dirty="0"/>
              <a:t>call </a:t>
            </a:r>
            <a:r>
              <a:rPr lang="en-US" altLang="zh-CN" sz="2400" i="1" dirty="0" err="1"/>
              <a:t>dept_count_proc</a:t>
            </a:r>
            <a:r>
              <a:rPr lang="en-US" altLang="zh-CN" sz="2400" dirty="0"/>
              <a:t>( ‘Physics’, </a:t>
            </a:r>
            <a:r>
              <a:rPr lang="en-US" altLang="zh-CN" sz="2400" i="1" dirty="0" err="1"/>
              <a:t>d_count</a:t>
            </a:r>
            <a:r>
              <a:rPr lang="en-US" altLang="zh-CN" sz="24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/>
              <a:t>	Procedures and functions can be invoked also from dynamic SQL</a:t>
            </a:r>
          </a:p>
          <a:p>
            <a:pPr>
              <a:buFont typeface="Monotype Sorts" pitchFamily="2" charset="2"/>
              <a:buNone/>
            </a:pPr>
            <a:endParaRPr lang="en-US" altLang="zh-CN" sz="2400" dirty="0"/>
          </a:p>
          <a:p>
            <a:r>
              <a:rPr lang="en-US" altLang="zh-CN" sz="2400" dirty="0"/>
              <a:t>SQL:1999 allows more than one function/procedure of the same name (called name </a:t>
            </a:r>
            <a:r>
              <a:rPr lang="en-US" altLang="zh-CN" sz="2400" b="1" dirty="0">
                <a:solidFill>
                  <a:srgbClr val="000099"/>
                </a:solidFill>
              </a:rPr>
              <a:t>overloading</a:t>
            </a:r>
            <a:r>
              <a:rPr lang="en-US" altLang="zh-CN" sz="2400" dirty="0"/>
              <a:t>), as long as the number of arguments differ, or at least the types of the arguments differ</a:t>
            </a:r>
          </a:p>
        </p:txBody>
      </p:sp>
    </p:spTree>
    <p:extLst>
      <p:ext uri="{BB962C8B-B14F-4D97-AF65-F5344CB8AC3E}">
        <p14:creationId xmlns:p14="http://schemas.microsoft.com/office/powerpoint/2010/main" val="39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35B49E5-F373-48F0-8BAE-1DA5BA180DC4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8077200" cy="863600"/>
          </a:xfrm>
        </p:spPr>
        <p:txBody>
          <a:bodyPr/>
          <a:lstStyle/>
          <a:p>
            <a:pPr eaLnBrk="1" hangingPunct="1"/>
            <a:r>
              <a:rPr lang="zh-CN" altLang="en-US"/>
              <a:t>数据库系统</a:t>
            </a:r>
            <a:endParaRPr lang="en-US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3" y="54864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Two-tier architecture</a:t>
            </a: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:  E.g. client programs using ODBC/JDBC to  </a:t>
            </a:r>
            <a:b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communicate with a database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Three-tier architecture</a:t>
            </a: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: E.g. web-based applications, and </a:t>
            </a:r>
            <a:b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applications built using “middleware”</a:t>
            </a: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196975"/>
            <a:ext cx="9063037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矩形 4"/>
          <p:cNvSpPr>
            <a:spLocks noChangeArrowheads="1"/>
          </p:cNvSpPr>
          <p:nvPr/>
        </p:nvSpPr>
        <p:spPr bwMode="auto">
          <a:xfrm>
            <a:off x="2335213" y="630872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Database System Architectures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3888" y="1484784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前端编程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JDBC/ODBC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512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0801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控制结构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96752"/>
            <a:ext cx="9036495" cy="530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ahoma" panose="020B0604030504040204" pitchFamily="34" charset="0"/>
              </a:rPr>
              <a:t>SQL supports constructs that gives it almost all the power of a general-purpose programming language.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Warning: most database systems implement their own variant of the standard syntax below.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ahoma" panose="020B0604030504040204" pitchFamily="34" charset="0"/>
              </a:rPr>
              <a:t>Compound statement: </a:t>
            </a:r>
            <a:r>
              <a:rPr lang="en-US" altLang="zh-CN" sz="2800" b="1" dirty="0">
                <a:latin typeface="Tahoma" panose="020B0604030504040204" pitchFamily="34" charset="0"/>
              </a:rPr>
              <a:t>begin … end</a:t>
            </a:r>
            <a:r>
              <a:rPr lang="en-US" altLang="zh-CN" sz="2800" dirty="0">
                <a:latin typeface="Tahoma" panose="020B0604030504040204" pitchFamily="34" charset="0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May contain multiple SQL statements between </a:t>
            </a: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begin </a:t>
            </a: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end</a:t>
            </a: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Local variables can be declared within a compound statements</a:t>
            </a:r>
          </a:p>
        </p:txBody>
      </p:sp>
    </p:spTree>
    <p:extLst>
      <p:ext uri="{BB962C8B-B14F-4D97-AF65-F5344CB8AC3E}">
        <p14:creationId xmlns:p14="http://schemas.microsoft.com/office/powerpoint/2010/main" val="1122821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96752"/>
            <a:ext cx="9036495" cy="5302250"/>
          </a:xfrm>
        </p:spPr>
        <p:txBody>
          <a:bodyPr/>
          <a:lstStyle/>
          <a:p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</a:t>
            </a:r>
            <a:r>
              <a:rPr lang="en-US" altLang="zh-CN" sz="2400" i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boolean</a:t>
            </a:r>
            <a:r>
              <a:rPr lang="en-US" altLang="zh-CN" sz="24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expression </a:t>
            </a: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zh-CN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sequence of statements </a:t>
            </a:r>
            <a:r>
              <a:rPr lang="en-US" altLang="zh-CN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end while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repeat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zh-CN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sequence of statements </a:t>
            </a:r>
            <a:r>
              <a:rPr lang="en-US" altLang="zh-CN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until </a:t>
            </a:r>
            <a:r>
              <a:rPr lang="en-US" altLang="zh-CN" sz="2400" i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boolean</a:t>
            </a:r>
            <a:r>
              <a:rPr lang="en-US" altLang="zh-CN" sz="24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expression </a:t>
            </a:r>
            <a:endParaRPr lang="en-US" altLang="zh-CN" sz="24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end repeat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控制结构</a:t>
            </a:r>
            <a:r>
              <a:rPr lang="en-US" dirty="0"/>
              <a:t>(C1)</a:t>
            </a:r>
          </a:p>
        </p:txBody>
      </p:sp>
    </p:spTree>
    <p:extLst>
      <p:ext uri="{BB962C8B-B14F-4D97-AF65-F5344CB8AC3E}">
        <p14:creationId xmlns:p14="http://schemas.microsoft.com/office/powerpoint/2010/main" val="1772542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控制结构</a:t>
            </a:r>
            <a:r>
              <a:rPr lang="en-US" dirty="0"/>
              <a:t>(C2)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For</a:t>
            </a:r>
            <a:r>
              <a:rPr lang="en-US" altLang="zh-CN" sz="2800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zh-CN" sz="2800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zh-CN" sz="2800" dirty="0">
                <a:latin typeface="Tahoma" panose="020B0604030504040204" pitchFamily="34" charset="0"/>
              </a:rPr>
            </a:br>
            <a:br>
              <a:rPr lang="en-US" altLang="zh-CN" sz="2800" dirty="0">
                <a:latin typeface="Tahoma" panose="020B0604030504040204" pitchFamily="34" charset="0"/>
              </a:rPr>
            </a:br>
            <a:r>
              <a:rPr lang="en-US" altLang="zh-CN" sz="2800" dirty="0">
                <a:latin typeface="Tahoma" panose="020B0604030504040204" pitchFamily="34" charset="0"/>
              </a:rPr>
              <a:t>  </a:t>
            </a:r>
            <a:r>
              <a:rPr lang="en-US" altLang="zh-CN" sz="2800" b="1" dirty="0"/>
              <a:t>declare </a:t>
            </a:r>
            <a:r>
              <a:rPr lang="en-US" altLang="zh-CN" sz="2800" i="1" dirty="0"/>
              <a:t>n  </a:t>
            </a:r>
            <a:r>
              <a:rPr lang="en-US" altLang="zh-CN" sz="2800" b="1" dirty="0"/>
              <a:t>integer default </a:t>
            </a:r>
            <a:r>
              <a:rPr lang="en-US" altLang="zh-CN" sz="2800" dirty="0"/>
              <a:t>0;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800" b="1" dirty="0"/>
              <a:t>for </a:t>
            </a:r>
            <a:r>
              <a:rPr lang="en-US" altLang="zh-CN" sz="2800" i="1" dirty="0"/>
              <a:t>r  </a:t>
            </a:r>
            <a:r>
              <a:rPr lang="en-US" altLang="zh-CN" sz="2800" b="1" dirty="0"/>
              <a:t>as</a:t>
            </a:r>
            <a:br>
              <a:rPr lang="en-US" altLang="zh-CN" sz="2800" b="1" dirty="0"/>
            </a:br>
            <a:r>
              <a:rPr lang="en-US" altLang="zh-CN" sz="2800" b="1" dirty="0"/>
              <a:t>         select </a:t>
            </a:r>
            <a:r>
              <a:rPr lang="en-US" altLang="zh-CN" sz="2800" i="1" dirty="0"/>
              <a:t>budget </a:t>
            </a:r>
            <a:r>
              <a:rPr lang="en-US" altLang="zh-CN" sz="2800" b="1" dirty="0"/>
              <a:t>from </a:t>
            </a:r>
            <a:r>
              <a:rPr lang="en-US" altLang="zh-CN" sz="2800" i="1" dirty="0"/>
              <a:t>department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800" b="1" dirty="0"/>
              <a:t>do</a:t>
            </a:r>
            <a:br>
              <a:rPr lang="en-US" altLang="zh-CN" sz="2800" b="1" dirty="0"/>
            </a:br>
            <a:r>
              <a:rPr lang="en-US" altLang="zh-CN" sz="2800" b="1" dirty="0"/>
              <a:t>	       set </a:t>
            </a:r>
            <a:r>
              <a:rPr lang="en-US" altLang="zh-CN" sz="2800" i="1" dirty="0"/>
              <a:t>n </a:t>
            </a:r>
            <a:r>
              <a:rPr lang="en-US" altLang="zh-CN" sz="2800" dirty="0"/>
              <a:t>= </a:t>
            </a:r>
            <a:r>
              <a:rPr lang="en-US" altLang="zh-CN" sz="2800" i="1" dirty="0"/>
              <a:t>n </a:t>
            </a:r>
            <a:r>
              <a:rPr lang="en-US" altLang="zh-CN" sz="2800" dirty="0"/>
              <a:t>+ </a:t>
            </a:r>
            <a:r>
              <a:rPr lang="en-US" altLang="zh-CN" sz="2800" dirty="0" err="1"/>
              <a:t>r.</a:t>
            </a:r>
            <a:r>
              <a:rPr lang="en-US" altLang="zh-CN" sz="2800" i="1" dirty="0" err="1"/>
              <a:t>budget</a:t>
            </a:r>
            <a:br>
              <a:rPr lang="en-US" altLang="zh-CN" sz="2800" i="1" dirty="0"/>
            </a:br>
            <a:r>
              <a:rPr lang="en-US" altLang="zh-CN" sz="2800" i="1" dirty="0"/>
              <a:t>   </a:t>
            </a:r>
            <a:r>
              <a:rPr lang="en-US" altLang="zh-CN" sz="2800" b="1" dirty="0"/>
              <a:t>end for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8520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控制结构</a:t>
            </a:r>
            <a:r>
              <a:rPr lang="en-US" dirty="0"/>
              <a:t>(C3)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35063"/>
            <a:ext cx="8712968" cy="5435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Conditional statements  (</a:t>
            </a:r>
            <a:r>
              <a:rPr lang="en-US" altLang="zh-CN" sz="2800" b="1" dirty="0"/>
              <a:t>if-then-else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SQL:1999 also supports a </a:t>
            </a:r>
            <a:r>
              <a:rPr lang="en-US" altLang="zh-CN" sz="2800" b="1" dirty="0"/>
              <a:t>case</a:t>
            </a:r>
            <a:r>
              <a:rPr lang="en-US" altLang="zh-CN" sz="2800" dirty="0"/>
              <a:t> statement similar to C case statement</a:t>
            </a:r>
          </a:p>
        </p:txBody>
      </p:sp>
    </p:spTree>
    <p:extLst>
      <p:ext uri="{BB962C8B-B14F-4D97-AF65-F5344CB8AC3E}">
        <p14:creationId xmlns:p14="http://schemas.microsoft.com/office/powerpoint/2010/main" val="1972154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控制结构</a:t>
            </a:r>
            <a:r>
              <a:rPr lang="en-US" dirty="0"/>
              <a:t>(C4)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35063"/>
            <a:ext cx="8712968" cy="5435600"/>
          </a:xfrm>
        </p:spPr>
        <p:txBody>
          <a:bodyPr/>
          <a:lstStyle/>
          <a:p>
            <a:r>
              <a:rPr lang="en-US" altLang="zh-CN" sz="2800" dirty="0"/>
              <a:t>Signaling of exception conditions, and declaring handlers for exceptions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 dirty="0"/>
              <a:t>	declare </a:t>
            </a:r>
            <a:r>
              <a:rPr lang="en-US" altLang="zh-CN" sz="2800" i="1" dirty="0" err="1"/>
              <a:t>out_of_classroom_seats</a:t>
            </a:r>
            <a:r>
              <a:rPr lang="en-US" altLang="zh-CN" sz="2800" i="1" dirty="0"/>
              <a:t>  </a:t>
            </a:r>
            <a:r>
              <a:rPr lang="en-US" altLang="zh-CN" sz="2800" b="1" dirty="0"/>
              <a:t>condition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b="1" dirty="0"/>
              <a:t>	declare exit handler for </a:t>
            </a:r>
            <a:r>
              <a:rPr lang="en-US" altLang="zh-CN" sz="2800" i="1" dirty="0" err="1"/>
              <a:t>out_of_classroom_seats</a:t>
            </a:r>
            <a:br>
              <a:rPr lang="en-US" altLang="zh-CN" sz="2800" i="1" dirty="0"/>
            </a:br>
            <a:r>
              <a:rPr lang="en-US" altLang="zh-CN" sz="2800" i="1" dirty="0"/>
              <a:t>	</a:t>
            </a:r>
            <a:r>
              <a:rPr lang="en-US" altLang="zh-CN" sz="2800" b="1" dirty="0"/>
              <a:t>begin</a:t>
            </a:r>
            <a:br>
              <a:rPr lang="en-US" altLang="zh-CN" sz="2800" b="1" dirty="0"/>
            </a:br>
            <a:r>
              <a:rPr lang="en-US" altLang="zh-CN" sz="2800" b="1" dirty="0"/>
              <a:t>	</a:t>
            </a:r>
            <a:r>
              <a:rPr lang="en-US" altLang="zh-CN" sz="2800" dirty="0"/>
              <a:t>…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b="1" dirty="0"/>
              <a:t>end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The handler here is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exit </a:t>
            </a:r>
            <a:r>
              <a:rPr lang="en-US" altLang="zh-CN" sz="2400" dirty="0">
                <a:ea typeface="ＭＳ Ｐゴシック" panose="020B0600070205080204" pitchFamily="34" charset="-128"/>
              </a:rPr>
              <a:t>-- causes enclosing </a:t>
            </a:r>
            <a:r>
              <a:rPr lang="en-US" altLang="zh-CN" sz="2400" b="1" dirty="0" err="1">
                <a:ea typeface="ＭＳ Ｐゴシック" panose="020B0600070205080204" pitchFamily="34" charset="-128"/>
              </a:rPr>
              <a:t>begin..end</a:t>
            </a:r>
            <a:r>
              <a:rPr lang="en-US" altLang="zh-CN" sz="2400" dirty="0">
                <a:ea typeface="ＭＳ Ｐゴシック" panose="020B0600070205080204" pitchFamily="34" charset="-128"/>
              </a:rPr>
              <a:t> to be exited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Other actions possible on exception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415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外部语言程序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686" y="1484784"/>
            <a:ext cx="8632627" cy="4729162"/>
          </a:xfrm>
        </p:spPr>
        <p:txBody>
          <a:bodyPr/>
          <a:lstStyle/>
          <a:p>
            <a:r>
              <a:rPr kumimoji="0" lang="en-US" altLang="zh-CN" sz="2400" dirty="0"/>
              <a:t>SQL:1999 permits the use of functions and procedures written in other languages such as C or C++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Declaring </a:t>
            </a:r>
            <a:r>
              <a:rPr lang="en-US" altLang="zh-CN" sz="2400" b="1" dirty="0">
                <a:solidFill>
                  <a:srgbClr val="FF0000"/>
                </a:solidFill>
              </a:rPr>
              <a:t>external language procedures and functions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b="1" dirty="0"/>
              <a:t>create procedure </a:t>
            </a:r>
            <a:r>
              <a:rPr lang="en-US" altLang="zh-CN" sz="2400" dirty="0" err="1"/>
              <a:t>dept_count_proc</a:t>
            </a:r>
            <a:r>
              <a:rPr lang="en-US" altLang="zh-CN" sz="2400" dirty="0"/>
              <a:t>(</a:t>
            </a:r>
            <a:r>
              <a:rPr lang="en-US" altLang="zh-CN" sz="2400" b="1" dirty="0"/>
              <a:t>in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varchar</a:t>
            </a:r>
            <a:r>
              <a:rPr lang="en-US" altLang="zh-CN" sz="2400" dirty="0"/>
              <a:t>(20), </a:t>
            </a:r>
            <a:r>
              <a:rPr lang="en-US" altLang="zh-CN" sz="2400" b="1" dirty="0"/>
              <a:t>out </a:t>
            </a:r>
            <a:r>
              <a:rPr lang="en-US" altLang="zh-CN" sz="2400" dirty="0"/>
              <a:t>count </a:t>
            </a:r>
            <a:r>
              <a:rPr lang="en-US" altLang="zh-CN" sz="2400" b="1" dirty="0"/>
              <a:t>integer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b="1" dirty="0"/>
              <a:t>language </a:t>
            </a:r>
            <a:r>
              <a:rPr lang="en-US" altLang="zh-CN" sz="2400" dirty="0"/>
              <a:t>C</a:t>
            </a:r>
            <a:br>
              <a:rPr lang="en-US" altLang="zh-CN" sz="2400" dirty="0"/>
            </a:br>
            <a:r>
              <a:rPr lang="en-US" altLang="zh-CN" sz="2400" b="1" dirty="0"/>
              <a:t>external name </a:t>
            </a:r>
            <a:r>
              <a:rPr lang="en-US" altLang="zh-CN" sz="2400" dirty="0"/>
              <a:t>’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avi</a:t>
            </a:r>
            <a:r>
              <a:rPr lang="en-US" altLang="zh-CN" sz="2400" dirty="0"/>
              <a:t>/bin/</a:t>
            </a:r>
            <a:r>
              <a:rPr lang="en-US" altLang="zh-CN" sz="2400" dirty="0" err="1"/>
              <a:t>dept_count_proc</a:t>
            </a:r>
            <a:r>
              <a:rPr lang="en-US" altLang="zh-CN" sz="2400" dirty="0"/>
              <a:t>’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b="1" dirty="0"/>
              <a:t>create function </a:t>
            </a:r>
            <a:r>
              <a:rPr lang="en-US" altLang="zh-CN" sz="2400" dirty="0" err="1"/>
              <a:t>dept_count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varchar</a:t>
            </a:r>
            <a:r>
              <a:rPr lang="en-US" altLang="zh-CN" sz="2400" dirty="0"/>
              <a:t>(20))</a:t>
            </a:r>
            <a:br>
              <a:rPr lang="en-US" altLang="zh-CN" sz="2400" dirty="0"/>
            </a:br>
            <a:r>
              <a:rPr lang="en-US" altLang="zh-CN" sz="2400" b="1" dirty="0"/>
              <a:t>returns </a:t>
            </a:r>
            <a:r>
              <a:rPr lang="en-US" altLang="zh-CN" sz="2400" dirty="0"/>
              <a:t>integer</a:t>
            </a:r>
            <a:br>
              <a:rPr lang="en-US" altLang="zh-CN" sz="2400" dirty="0"/>
            </a:br>
            <a:r>
              <a:rPr lang="en-US" altLang="zh-CN" sz="2400" b="1" dirty="0"/>
              <a:t>language </a:t>
            </a:r>
            <a:r>
              <a:rPr lang="en-US" altLang="zh-CN" sz="2400" dirty="0"/>
              <a:t>C</a:t>
            </a:r>
            <a:br>
              <a:rPr lang="en-US" altLang="zh-CN" sz="2400" dirty="0"/>
            </a:br>
            <a:r>
              <a:rPr lang="en-US" altLang="zh-CN" sz="2400" b="1" dirty="0"/>
              <a:t>external name </a:t>
            </a:r>
            <a:r>
              <a:rPr lang="en-US" altLang="zh-CN" sz="2400" dirty="0"/>
              <a:t>‘/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avi</a:t>
            </a:r>
            <a:r>
              <a:rPr lang="en-US" altLang="zh-CN" sz="2400" dirty="0"/>
              <a:t>/bin/</a:t>
            </a:r>
            <a:r>
              <a:rPr lang="en-US" altLang="zh-CN" sz="2400" dirty="0" err="1"/>
              <a:t>dept_count</a:t>
            </a:r>
            <a:r>
              <a:rPr lang="en-US" altLang="zh-CN" sz="2400" dirty="0"/>
              <a:t>’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65953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外部语言程序</a:t>
            </a:r>
            <a:r>
              <a:rPr lang="en-US" altLang="zh-CN" dirty="0"/>
              <a:t>- ELR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2251"/>
            <a:ext cx="9144000" cy="4729162"/>
          </a:xfrm>
        </p:spPr>
        <p:txBody>
          <a:bodyPr/>
          <a:lstStyle/>
          <a:p>
            <a:r>
              <a:rPr kumimoji="0" lang="en-US" altLang="zh-CN" sz="2000" dirty="0"/>
              <a:t>SQL:1999  allows the definition of procedures in an imperative programming language, (Java, C#, C or C++) which can be invoked from SQL queries.</a:t>
            </a:r>
          </a:p>
          <a:p>
            <a:r>
              <a:rPr kumimoji="0" lang="en-US" altLang="zh-CN" sz="2000" dirty="0"/>
              <a:t>Functions defined in this fashion can be more efficient than functions defined in SQL, and computations that cannot be carried out in SQL can be executed by these functions.</a:t>
            </a:r>
          </a:p>
          <a:p>
            <a:r>
              <a:rPr lang="en-US" altLang="zh-CN" sz="2000" dirty="0"/>
              <a:t>Declaring external language procedures and functions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	     </a:t>
            </a:r>
            <a:r>
              <a:rPr lang="en-US" altLang="zh-CN" sz="2000" b="1" dirty="0"/>
              <a:t>create procedure </a:t>
            </a:r>
            <a:r>
              <a:rPr lang="en-US" altLang="zh-CN" sz="2000" dirty="0" err="1"/>
              <a:t>dept_count_proc</a:t>
            </a:r>
            <a:r>
              <a:rPr lang="en-US" altLang="zh-CN" sz="2000" dirty="0"/>
              <a:t>(</a:t>
            </a:r>
            <a:r>
              <a:rPr lang="en-US" altLang="zh-CN" sz="2000" b="1" dirty="0"/>
              <a:t>in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                             </a:t>
            </a:r>
            <a:r>
              <a:rPr lang="en-US" altLang="zh-CN" sz="2000" b="1" dirty="0"/>
              <a:t>out </a:t>
            </a:r>
            <a:r>
              <a:rPr lang="en-US" altLang="zh-CN" sz="2000" dirty="0"/>
              <a:t>count </a:t>
            </a:r>
            <a:r>
              <a:rPr lang="en-US" altLang="zh-CN" sz="2000" b="1" dirty="0"/>
              <a:t>integer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language </a:t>
            </a:r>
            <a:r>
              <a:rPr lang="en-US" altLang="zh-CN" sz="2000" dirty="0"/>
              <a:t>C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external name </a:t>
            </a:r>
            <a:r>
              <a:rPr lang="en-US" altLang="zh-CN" sz="2000" dirty="0"/>
              <a:t>’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avi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dept_count_proc</a:t>
            </a:r>
            <a:r>
              <a:rPr lang="en-US" altLang="zh-CN" sz="2000" dirty="0"/>
              <a:t>’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create function </a:t>
            </a:r>
            <a:r>
              <a:rPr lang="en-US" altLang="zh-CN" sz="2000" dirty="0" err="1"/>
              <a:t>dept_count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(20))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returns </a:t>
            </a:r>
            <a:r>
              <a:rPr lang="en-US" altLang="zh-CN" sz="2000" dirty="0"/>
              <a:t>integer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language </a:t>
            </a:r>
            <a:r>
              <a:rPr lang="en-US" altLang="zh-CN" sz="2000" dirty="0"/>
              <a:t>C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b="1" dirty="0"/>
              <a:t>external name </a:t>
            </a:r>
            <a:r>
              <a:rPr lang="en-US" altLang="zh-CN" sz="2000" dirty="0"/>
              <a:t>‘/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avi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dept_count</a:t>
            </a:r>
            <a:r>
              <a:rPr lang="en-US" altLang="zh-CN" sz="2000" dirty="0"/>
              <a:t>’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570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外部语言程序</a:t>
            </a:r>
            <a:r>
              <a:rPr lang="en-US" altLang="zh-CN" dirty="0"/>
              <a:t>-Drawbacks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088" y="1115616"/>
            <a:ext cx="8928992" cy="5486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system’s address space.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>
                <a:ea typeface="ＭＳ Ｐゴシック" panose="020B0600070205080204" pitchFamily="34" charset="-128"/>
              </a:rPr>
              <a:t>Direct execution in the database system’s space is used when efficiency is more important than security.</a:t>
            </a:r>
          </a:p>
        </p:txBody>
      </p:sp>
    </p:spTree>
    <p:extLst>
      <p:ext uri="{BB962C8B-B14F-4D97-AF65-F5344CB8AC3E}">
        <p14:creationId xmlns:p14="http://schemas.microsoft.com/office/powerpoint/2010/main" val="330968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Main Contents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7" y="1412776"/>
            <a:ext cx="7845425" cy="48879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Accessing SQL From a Programming Language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Functions and Procedural Constructs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Triggers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Recursive Queries</a:t>
            </a:r>
          </a:p>
          <a:p>
            <a:endParaRPr lang="en-US" altLang="zh-CN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328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250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触发器</a:t>
            </a:r>
            <a:r>
              <a:rPr lang="en-US" altLang="zh-CN" dirty="0"/>
              <a:t>- Triggers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894388"/>
          </a:xfrm>
        </p:spPr>
        <p:txBody>
          <a:bodyPr/>
          <a:lstStyle/>
          <a:p>
            <a:pPr eaLnBrk="1" hangingPunct="1"/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trigger</a:t>
            </a:r>
            <a:r>
              <a:rPr lang="en-US" altLang="zh-CN" dirty="0"/>
              <a:t> is a statement that is executed automatically by the system as a side effect of a </a:t>
            </a:r>
            <a:r>
              <a:rPr lang="en-US" altLang="zh-CN" dirty="0">
                <a:solidFill>
                  <a:srgbClr val="000099"/>
                </a:solidFill>
                <a:latin typeface="Franklin Gothic Medium" panose="020B0603020102020204" pitchFamily="34" charset="0"/>
              </a:rPr>
              <a:t>modification </a:t>
            </a:r>
            <a:r>
              <a:rPr lang="en-US" altLang="zh-CN" dirty="0"/>
              <a:t>to the database</a:t>
            </a:r>
          </a:p>
          <a:p>
            <a:pPr eaLnBrk="1" hangingPunct="1"/>
            <a:r>
              <a:rPr lang="en-US" altLang="zh-CN" dirty="0"/>
              <a:t>To design a trigger mechanism, we must</a:t>
            </a:r>
          </a:p>
          <a:p>
            <a:pPr lvl="1" eaLnBrk="1" hangingPunct="1"/>
            <a:r>
              <a:rPr lang="en-US" altLang="zh-CN" dirty="0"/>
              <a:t>Specify the </a:t>
            </a:r>
            <a:r>
              <a:rPr lang="en-US" altLang="zh-CN" dirty="0">
                <a:solidFill>
                  <a:srgbClr val="FF0000"/>
                </a:solidFill>
              </a:rPr>
              <a:t>conditions</a:t>
            </a:r>
            <a:r>
              <a:rPr lang="en-US" altLang="zh-CN" dirty="0"/>
              <a:t> under which the trigger is to be executed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Specify the </a:t>
            </a:r>
            <a:r>
              <a:rPr lang="en-US" altLang="zh-CN" dirty="0">
                <a:solidFill>
                  <a:srgbClr val="FF0000"/>
                </a:solidFill>
              </a:rPr>
              <a:t>actions</a:t>
            </a:r>
            <a:r>
              <a:rPr lang="en-US" altLang="zh-CN" dirty="0"/>
              <a:t> to be taken when the trigger executes</a:t>
            </a:r>
          </a:p>
        </p:txBody>
      </p:sp>
      <p:pic>
        <p:nvPicPr>
          <p:cNvPr id="96260" name="Picture 4" descr="PE0193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1076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10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18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488"/>
            <a:ext cx="9144000" cy="87630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/>
              <a:t>用高级程序语言访问数据库</a:t>
            </a:r>
            <a:endParaRPr lang="en-US" sz="3000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5892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API (application-program interface) for a program to interact with a </a:t>
            </a:r>
            <a:r>
              <a:rPr lang="en-US" altLang="zh-CN" sz="2800" b="1" dirty="0"/>
              <a:t>database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Application makes calls to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Connect with the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database server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Send SQL commands to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the database server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Fetch tuples of result one-by-one into program variables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5733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注意：今天的数据库服务器都是运行在网上、云上的</a:t>
            </a:r>
          </a:p>
        </p:txBody>
      </p:sp>
    </p:spTree>
    <p:extLst>
      <p:ext uri="{BB962C8B-B14F-4D97-AF65-F5344CB8AC3E}">
        <p14:creationId xmlns:p14="http://schemas.microsoft.com/office/powerpoint/2010/main" val="3598421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250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Event-Condition-Action Rules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818188"/>
          </a:xfrm>
        </p:spPr>
        <p:txBody>
          <a:bodyPr/>
          <a:lstStyle/>
          <a:p>
            <a:pPr eaLnBrk="1" hangingPunct="1"/>
            <a:r>
              <a:rPr lang="en-US" altLang="zh-CN" dirty="0"/>
              <a:t>Another name for </a:t>
            </a:r>
            <a:r>
              <a:rPr lang="en-US" altLang="zh-CN" dirty="0">
                <a:latin typeface="Tahoma" panose="020B0604030504040204" pitchFamily="34" charset="0"/>
              </a:rPr>
              <a:t>“</a:t>
            </a:r>
            <a:r>
              <a:rPr lang="en-US" altLang="zh-CN" dirty="0"/>
              <a:t>trigger</a:t>
            </a:r>
            <a:r>
              <a:rPr lang="en-US" altLang="zh-CN" dirty="0">
                <a:latin typeface="Tahoma" panose="020B0604030504040204" pitchFamily="34" charset="0"/>
              </a:rPr>
              <a:t>”</a:t>
            </a:r>
            <a:r>
              <a:rPr lang="en-US" altLang="zh-CN" dirty="0"/>
              <a:t> is </a:t>
            </a:r>
            <a:r>
              <a:rPr lang="en-US" altLang="zh-CN" i="1" dirty="0"/>
              <a:t>ECA rule</a:t>
            </a:r>
            <a:r>
              <a:rPr lang="en-US" altLang="zh-CN" dirty="0"/>
              <a:t>, or event-condition-action rule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800" b="1" i="1" dirty="0"/>
              <a:t>Event</a:t>
            </a:r>
            <a:r>
              <a:rPr lang="en-US" altLang="zh-CN" sz="2800" dirty="0"/>
              <a:t> :  typically a type of database modification</a:t>
            </a:r>
          </a:p>
          <a:p>
            <a:pPr lvl="1" eaLnBrk="1" hangingPunct="1"/>
            <a:r>
              <a:rPr lang="en-US" altLang="zh-CN" dirty="0"/>
              <a:t>Insert, Update, Delete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sz="2800" b="1" i="1" dirty="0"/>
              <a:t>Condition</a:t>
            </a:r>
            <a:r>
              <a:rPr lang="en-US" altLang="zh-CN" sz="2800" dirty="0"/>
              <a:t> : Any SQL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-valued expression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b="1" i="1" dirty="0"/>
              <a:t>Action</a:t>
            </a:r>
            <a:r>
              <a:rPr lang="en-US" altLang="zh-CN" sz="2800" dirty="0"/>
              <a:t> : Any SQL statements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81333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25252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Triggering Events and Actions in SQL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772" y="1258888"/>
            <a:ext cx="8784975" cy="5373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Triggers on update can be restricted to specific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For example,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takes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on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Values of attributes before and after an update can be referenced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: </a:t>
            </a:r>
            <a:r>
              <a:rPr lang="en-US" altLang="zh-CN" sz="2400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zh-CN" sz="2400" dirty="0">
                <a:ea typeface="ＭＳ Ｐゴシック" panose="020B0600070205080204" pitchFamily="34" charset="-128"/>
              </a:rPr>
              <a:t>for inserts and updates</a:t>
            </a:r>
            <a:endParaRPr lang="en-US" altLang="zh-CN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966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25252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Triggering Events and Actions in SQL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196752"/>
            <a:ext cx="9111055" cy="5373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400" b="1" dirty="0"/>
              <a:t>		create trigger </a:t>
            </a:r>
            <a:r>
              <a:rPr lang="en-US" altLang="zh-CN" sz="2400" i="1" dirty="0" err="1"/>
              <a:t>setnull_trigger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before update of </a:t>
            </a:r>
            <a:r>
              <a:rPr lang="en-US" altLang="zh-CN" sz="2400" i="1" dirty="0"/>
              <a:t>takes</a:t>
            </a:r>
            <a:br>
              <a:rPr lang="en-US" altLang="zh-CN" sz="2400" i="1" dirty="0"/>
            </a:br>
            <a:r>
              <a:rPr lang="en-US" altLang="zh-CN" sz="2400" b="1" dirty="0"/>
              <a:t>	referencing new row as </a:t>
            </a:r>
            <a:r>
              <a:rPr lang="en-US" altLang="zh-CN" sz="2400" i="1" dirty="0" err="1"/>
              <a:t>nrow</a:t>
            </a:r>
            <a:br>
              <a:rPr lang="en-US" altLang="zh-CN" sz="2400" i="1" dirty="0"/>
            </a:br>
            <a:r>
              <a:rPr lang="en-US" altLang="zh-CN" sz="2400" b="1" dirty="0"/>
              <a:t>	for each row</a:t>
            </a:r>
            <a:br>
              <a:rPr lang="en-US" altLang="zh-CN" sz="2400" b="1" dirty="0"/>
            </a:br>
            <a:r>
              <a:rPr lang="en-US" altLang="zh-CN" sz="2400" b="1" dirty="0"/>
              <a:t>	when (</a:t>
            </a:r>
            <a:r>
              <a:rPr lang="en-US" altLang="zh-CN" sz="2400" i="1" dirty="0" err="1"/>
              <a:t>nrow.grade</a:t>
            </a:r>
            <a:r>
              <a:rPr lang="en-US" altLang="zh-CN" sz="2400" dirty="0"/>
              <a:t> = ‘ ‘)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b="1" dirty="0"/>
              <a:t>begin atomic</a:t>
            </a:r>
            <a:br>
              <a:rPr lang="en-US" altLang="zh-CN" sz="2400" i="1" dirty="0"/>
            </a:br>
            <a:r>
              <a:rPr lang="en-US" altLang="zh-CN" sz="2400" b="1" dirty="0"/>
              <a:t>	          set </a:t>
            </a:r>
            <a:r>
              <a:rPr lang="en-US" altLang="zh-CN" sz="2400" i="1" dirty="0" err="1"/>
              <a:t>nrow.grade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null;</a:t>
            </a:r>
            <a:br>
              <a:rPr lang="en-US" altLang="zh-CN" sz="2400" b="1" dirty="0"/>
            </a:br>
            <a:r>
              <a:rPr lang="en-US" altLang="zh-CN" sz="2400" b="1" dirty="0"/>
              <a:t>         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210746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895191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3600" dirty="0">
                <a:effectLst/>
              </a:rPr>
              <a:t>Trigger to Maintain </a:t>
            </a:r>
            <a:r>
              <a:rPr lang="en-US" altLang="zh-CN" sz="3600" dirty="0" err="1">
                <a:effectLst/>
              </a:rPr>
              <a:t>credits_earned</a:t>
            </a:r>
            <a:r>
              <a:rPr lang="en-US" altLang="zh-CN" sz="3600" dirty="0">
                <a:effectLst/>
              </a:rPr>
              <a:t> value</a:t>
            </a:r>
            <a:endParaRPr lang="en-IN" altLang="zh-CN" sz="3600" dirty="0">
              <a:effectLst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156" y="126876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altLang="zh-CN" sz="2000" b="1" dirty="0"/>
              <a:t>create trigger </a:t>
            </a:r>
            <a:r>
              <a:rPr lang="en-IN" altLang="zh-CN" sz="2000" i="1" dirty="0" err="1"/>
              <a:t>credits_earned</a:t>
            </a:r>
            <a:r>
              <a:rPr lang="en-IN" altLang="zh-CN" sz="2000" i="1" dirty="0"/>
              <a:t> </a:t>
            </a:r>
            <a:r>
              <a:rPr lang="en-IN" altLang="zh-CN" sz="2000" b="1" dirty="0"/>
              <a:t>after update of </a:t>
            </a:r>
            <a:r>
              <a:rPr lang="en-IN" altLang="zh-CN" sz="2000" i="1" dirty="0"/>
              <a:t>takes </a:t>
            </a:r>
            <a:r>
              <a:rPr lang="en-IN" altLang="zh-CN" sz="2000" b="1" dirty="0"/>
              <a:t>on </a:t>
            </a:r>
            <a:r>
              <a:rPr lang="en-IN" altLang="zh-CN" sz="2000" dirty="0"/>
              <a:t>(</a:t>
            </a:r>
            <a:r>
              <a:rPr lang="en-IN" altLang="zh-CN" sz="2000" i="1" dirty="0"/>
              <a:t>grade</a:t>
            </a:r>
            <a:r>
              <a:rPr lang="en-IN" altLang="zh-CN" sz="2000" dirty="0"/>
              <a:t>)</a:t>
            </a:r>
            <a:br>
              <a:rPr lang="en-IN" altLang="zh-CN" sz="2000" dirty="0"/>
            </a:br>
            <a:r>
              <a:rPr lang="en-IN" altLang="zh-CN" sz="2000" b="1" dirty="0"/>
              <a:t>referencing new row as </a:t>
            </a:r>
            <a:r>
              <a:rPr lang="en-IN" altLang="zh-CN" sz="2000" i="1" dirty="0" err="1"/>
              <a:t>nrow</a:t>
            </a:r>
            <a:br>
              <a:rPr lang="en-IN" altLang="zh-CN" sz="2000" i="1" dirty="0"/>
            </a:br>
            <a:r>
              <a:rPr lang="en-IN" altLang="zh-CN" sz="2000" b="1" dirty="0"/>
              <a:t>referencing old row as </a:t>
            </a:r>
            <a:r>
              <a:rPr lang="en-IN" altLang="zh-CN" sz="2000" i="1" dirty="0" err="1"/>
              <a:t>orow</a:t>
            </a:r>
            <a:br>
              <a:rPr lang="en-IN" altLang="zh-CN" sz="2000" i="1" dirty="0"/>
            </a:br>
            <a:r>
              <a:rPr lang="en-IN" altLang="zh-CN" sz="2000" b="1" dirty="0"/>
              <a:t>for each row</a:t>
            </a:r>
            <a:br>
              <a:rPr lang="en-IN" altLang="zh-CN" sz="2000" b="1" dirty="0"/>
            </a:br>
            <a:r>
              <a:rPr lang="en-IN" altLang="zh-CN" sz="2000" b="1" dirty="0"/>
              <a:t>when </a:t>
            </a:r>
            <a:r>
              <a:rPr lang="en-IN" altLang="zh-CN" sz="2000" i="1" dirty="0" err="1"/>
              <a:t>nrow.grade</a:t>
            </a:r>
            <a:r>
              <a:rPr lang="en-IN" altLang="zh-CN" sz="2000" i="1" dirty="0"/>
              <a:t> </a:t>
            </a:r>
            <a:r>
              <a:rPr lang="en-IN" altLang="zh-CN" sz="2000" dirty="0"/>
              <a:t>&lt;&gt; ’F’ </a:t>
            </a:r>
            <a:r>
              <a:rPr lang="en-IN" altLang="zh-CN" sz="2000" b="1" dirty="0"/>
              <a:t>and </a:t>
            </a:r>
            <a:r>
              <a:rPr lang="en-IN" altLang="zh-CN" sz="2000" i="1" dirty="0" err="1"/>
              <a:t>nrow.grade</a:t>
            </a:r>
            <a:r>
              <a:rPr lang="en-IN" altLang="zh-CN" sz="2000" i="1" dirty="0"/>
              <a:t> </a:t>
            </a:r>
            <a:r>
              <a:rPr lang="en-IN" altLang="zh-CN" sz="2000" b="1" dirty="0"/>
              <a:t>is not null</a:t>
            </a:r>
            <a:br>
              <a:rPr lang="en-IN" altLang="zh-CN" sz="2000" b="1" dirty="0"/>
            </a:br>
            <a:r>
              <a:rPr lang="en-IN" altLang="zh-CN" sz="2000" b="1" dirty="0"/>
              <a:t>    and </a:t>
            </a:r>
            <a:r>
              <a:rPr lang="en-IN" altLang="zh-CN" sz="2000" dirty="0"/>
              <a:t>(</a:t>
            </a:r>
            <a:r>
              <a:rPr lang="en-IN" altLang="zh-CN" sz="2000" i="1" dirty="0" err="1"/>
              <a:t>orow.grade</a:t>
            </a:r>
            <a:r>
              <a:rPr lang="en-IN" altLang="zh-CN" sz="2000" i="1" dirty="0"/>
              <a:t> </a:t>
            </a:r>
            <a:r>
              <a:rPr lang="en-IN" altLang="zh-CN" sz="2000" dirty="0"/>
              <a:t>= ’F’ </a:t>
            </a:r>
            <a:r>
              <a:rPr lang="en-IN" altLang="zh-CN" sz="2000" b="1" dirty="0"/>
              <a:t>or </a:t>
            </a:r>
            <a:r>
              <a:rPr lang="en-IN" altLang="zh-CN" sz="2000" i="1" dirty="0" err="1"/>
              <a:t>orow.grade</a:t>
            </a:r>
            <a:r>
              <a:rPr lang="en-IN" altLang="zh-CN" sz="2000" i="1" dirty="0"/>
              <a:t> </a:t>
            </a:r>
            <a:r>
              <a:rPr lang="en-IN" altLang="zh-CN" sz="2000" b="1" dirty="0"/>
              <a:t>is null</a:t>
            </a:r>
            <a:r>
              <a:rPr lang="en-IN" altLang="zh-CN" sz="2000" dirty="0"/>
              <a:t>)</a:t>
            </a:r>
            <a:br>
              <a:rPr lang="en-IN" altLang="zh-CN" sz="2000" dirty="0"/>
            </a:br>
            <a:r>
              <a:rPr lang="en-IN" altLang="zh-CN" sz="2000" b="1" dirty="0"/>
              <a:t>begin atomic</a:t>
            </a:r>
            <a:br>
              <a:rPr lang="en-IN" altLang="zh-CN" sz="2000" b="1" dirty="0"/>
            </a:br>
            <a:r>
              <a:rPr lang="en-IN" altLang="zh-CN" sz="2000" b="1" dirty="0"/>
              <a:t>     update </a:t>
            </a:r>
            <a:r>
              <a:rPr lang="en-IN" altLang="zh-CN" sz="2000" i="1" dirty="0"/>
              <a:t>student</a:t>
            </a:r>
            <a:br>
              <a:rPr lang="en-IN" altLang="zh-CN" sz="2000" i="1" dirty="0"/>
            </a:br>
            <a:r>
              <a:rPr lang="en-IN" altLang="zh-CN" sz="2000" i="1" dirty="0"/>
              <a:t>     </a:t>
            </a:r>
            <a:r>
              <a:rPr lang="en-IN" altLang="zh-CN" sz="2000" b="1" dirty="0"/>
              <a:t>set </a:t>
            </a:r>
            <a:r>
              <a:rPr lang="en-IN" altLang="zh-CN" sz="2000" i="1" dirty="0" err="1"/>
              <a:t>tot_cred</a:t>
            </a:r>
            <a:r>
              <a:rPr lang="en-IN" altLang="zh-CN" sz="2000" dirty="0"/>
              <a:t>= </a:t>
            </a:r>
            <a:r>
              <a:rPr lang="en-IN" altLang="zh-CN" sz="2000" i="1" dirty="0" err="1"/>
              <a:t>tot_cred</a:t>
            </a:r>
            <a:r>
              <a:rPr lang="en-IN" altLang="zh-CN" sz="2000" i="1" dirty="0"/>
              <a:t> </a:t>
            </a:r>
            <a:r>
              <a:rPr lang="en-IN" altLang="zh-CN" sz="2000" dirty="0"/>
              <a:t>+ </a:t>
            </a:r>
            <a:br>
              <a:rPr lang="en-IN" altLang="zh-CN" sz="2000" dirty="0"/>
            </a:br>
            <a:r>
              <a:rPr lang="en-IN" altLang="zh-CN" sz="2000" dirty="0"/>
              <a:t>           (</a:t>
            </a:r>
            <a:r>
              <a:rPr lang="en-IN" altLang="zh-CN" sz="2000" b="1" dirty="0"/>
              <a:t>select </a:t>
            </a:r>
            <a:r>
              <a:rPr lang="en-IN" altLang="zh-CN" sz="2000" i="1" dirty="0"/>
              <a:t>credits</a:t>
            </a:r>
            <a:br>
              <a:rPr lang="en-IN" altLang="zh-CN" sz="2000" i="1" dirty="0"/>
            </a:br>
            <a:r>
              <a:rPr lang="en-IN" altLang="zh-CN" sz="2000" i="1" dirty="0"/>
              <a:t>            </a:t>
            </a:r>
            <a:r>
              <a:rPr lang="en-IN" altLang="zh-CN" sz="2000" b="1" dirty="0"/>
              <a:t>from </a:t>
            </a:r>
            <a:r>
              <a:rPr lang="en-IN" altLang="zh-CN" sz="2000" i="1" dirty="0"/>
              <a:t>course</a:t>
            </a:r>
            <a:br>
              <a:rPr lang="en-IN" altLang="zh-CN" sz="2000" i="1" dirty="0"/>
            </a:br>
            <a:r>
              <a:rPr lang="en-IN" altLang="zh-CN" sz="2000" i="1" dirty="0"/>
              <a:t>            </a:t>
            </a:r>
            <a:r>
              <a:rPr lang="en-IN" altLang="zh-CN" sz="2000" b="1" dirty="0"/>
              <a:t>where </a:t>
            </a:r>
            <a:r>
              <a:rPr lang="en-IN" altLang="zh-CN" sz="2000" i="1" dirty="0" err="1"/>
              <a:t>course</a:t>
            </a:r>
            <a:r>
              <a:rPr lang="en-IN" altLang="zh-CN" sz="2000" dirty="0" err="1"/>
              <a:t>.</a:t>
            </a:r>
            <a:r>
              <a:rPr lang="en-IN" altLang="zh-CN" sz="2000" i="1" dirty="0" err="1"/>
              <a:t>course_id</a:t>
            </a:r>
            <a:r>
              <a:rPr lang="en-IN" altLang="zh-CN" sz="2000" dirty="0"/>
              <a:t>= </a:t>
            </a:r>
            <a:r>
              <a:rPr lang="en-IN" altLang="zh-CN" sz="2000" i="1" dirty="0" err="1"/>
              <a:t>nrow.course_id</a:t>
            </a:r>
            <a:r>
              <a:rPr lang="en-IN" altLang="zh-CN" sz="2000" dirty="0"/>
              <a:t>)</a:t>
            </a:r>
            <a:br>
              <a:rPr lang="en-IN" altLang="zh-CN" sz="2000" dirty="0"/>
            </a:br>
            <a:r>
              <a:rPr lang="en-IN" altLang="zh-CN" sz="2000" dirty="0"/>
              <a:t>     </a:t>
            </a:r>
            <a:r>
              <a:rPr lang="en-IN" altLang="zh-CN" sz="2000" b="1" dirty="0"/>
              <a:t>where </a:t>
            </a:r>
            <a:r>
              <a:rPr lang="en-IN" altLang="zh-CN" sz="2000" i="1" dirty="0"/>
              <a:t>student.id </a:t>
            </a:r>
            <a:r>
              <a:rPr lang="en-IN" altLang="zh-CN" sz="2000" dirty="0"/>
              <a:t>= </a:t>
            </a:r>
            <a:r>
              <a:rPr lang="en-IN" altLang="zh-CN" sz="2000" i="1" dirty="0"/>
              <a:t>nrow.id</a:t>
            </a:r>
            <a:r>
              <a:rPr lang="en-IN" altLang="zh-CN" sz="2000" dirty="0"/>
              <a:t>;</a:t>
            </a:r>
            <a:br>
              <a:rPr lang="en-IN" altLang="zh-CN" sz="2000" dirty="0"/>
            </a:br>
            <a:r>
              <a:rPr lang="en-IN" altLang="zh-CN" sz="2000" b="1" dirty="0"/>
              <a:t>end</a:t>
            </a:r>
            <a:r>
              <a:rPr lang="en-IN" altLang="zh-C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687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Statement Level Triggers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4903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Instead of executing a separate action for each affected row, a single action can be executed for all rows affected by a transaction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Use 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zh-CN" sz="2400" dirty="0">
                <a:ea typeface="ＭＳ Ｐゴシック" panose="020B0600070205080204" pitchFamily="34" charset="-128"/>
              </a:rPr>
              <a:t>instead of   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for each row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Use 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or   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zh-CN" sz="2400" b="1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zh-CN" sz="2400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47587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Not To Use Triggers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89550"/>
          </a:xfrm>
        </p:spPr>
        <p:txBody>
          <a:bodyPr/>
          <a:lstStyle/>
          <a:p>
            <a:r>
              <a:rPr lang="en-US" altLang="zh-CN" sz="2800" dirty="0"/>
              <a:t>Triggers were used earlier for tasks such as 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zh-CN" sz="2400" dirty="0">
                <a:ea typeface="ＭＳ Ｐゴシック" panose="020B0600070205080204" pitchFamily="34" charset="-128"/>
              </a:rPr>
              <a:t> or </a:t>
            </a: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zh-CN" sz="2400" dirty="0">
                <a:ea typeface="ＭＳ Ｐゴシック" panose="020B0600070205080204" pitchFamily="34" charset="-128"/>
              </a:rPr>
              <a:t> relations) and having a separate process that applies the changes over to a replica</a:t>
            </a:r>
          </a:p>
          <a:p>
            <a:pPr lvl="1"/>
            <a:endParaRPr lang="en-US" altLang="zh-CN" sz="2400" dirty="0">
              <a:ea typeface="ＭＳ Ｐゴシック" panose="020B0600070205080204" pitchFamily="34" charset="-128"/>
            </a:endParaRPr>
          </a:p>
          <a:p>
            <a:r>
              <a:rPr lang="en-US" altLang="zh-CN" sz="2800" dirty="0"/>
              <a:t>There are better ways of doing these now: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Databases provide built-in support for replication</a:t>
            </a:r>
          </a:p>
        </p:txBody>
      </p:sp>
    </p:spTree>
    <p:extLst>
      <p:ext uri="{BB962C8B-B14F-4D97-AF65-F5344CB8AC3E}">
        <p14:creationId xmlns:p14="http://schemas.microsoft.com/office/powerpoint/2010/main" val="1814502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When Not To Use Triggers (C1)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144000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Encapsulation facilities can be used instead of triggers in many cases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zh-CN" sz="2400" dirty="0">
                <a:ea typeface="ＭＳ Ｐゴシック" panose="020B0600070205080204" pitchFamily="34" charset="-128"/>
              </a:rPr>
            </a:br>
            <a:r>
              <a:rPr lang="en-US" altLang="zh-CN" sz="2400" dirty="0">
                <a:ea typeface="ＭＳ Ｐゴシック" panose="020B0600070205080204" pitchFamily="34" charset="-128"/>
              </a:rPr>
              <a:t>through a trigger </a:t>
            </a:r>
          </a:p>
          <a:p>
            <a:pPr lvl="1">
              <a:lnSpc>
                <a:spcPct val="80000"/>
              </a:lnSpc>
            </a:pPr>
            <a:endParaRPr lang="en-US" altLang="zh-CN" sz="2400" dirty="0">
              <a:ea typeface="ＭＳ Ｐゴシック" panose="020B0600070205080204" pitchFamily="34" charset="-128"/>
            </a:endParaRPr>
          </a:p>
          <a:p>
            <a:r>
              <a:rPr lang="en-US" altLang="zh-CN" sz="2800" dirty="0"/>
              <a:t>Risk of unintended execution of triggers, for example, when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2"/>
            <a:r>
              <a:rPr lang="en-US" altLang="zh-CN" sz="2000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</p:txBody>
      </p:sp>
    </p:spTree>
    <p:extLst>
      <p:ext uri="{BB962C8B-B14F-4D97-AF65-F5344CB8AC3E}">
        <p14:creationId xmlns:p14="http://schemas.microsoft.com/office/powerpoint/2010/main" val="1432440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Main Contents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7" y="1412776"/>
            <a:ext cx="7845425" cy="48879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Accessing SQL From a Programming Language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Functions and Procedural Constructs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Triggers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Recursive Queries</a:t>
            </a:r>
          </a:p>
          <a:p>
            <a:endParaRPr lang="en-US" altLang="zh-CN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158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093200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A question in </a:t>
            </a:r>
            <a:r>
              <a:rPr lang="en-US" altLang="zh-CN" sz="4000" dirty="0" err="1"/>
              <a:t>Chp</a:t>
            </a:r>
            <a:r>
              <a:rPr lang="en-US" altLang="zh-CN" sz="4000" dirty="0"/>
              <a:t> 3. Slides Page 24</a:t>
            </a:r>
            <a:endParaRPr lang="en-US" sz="4000" dirty="0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798513" y="1421234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Monotype Sorts" pitchFamily="2" charset="2"/>
              <a:buChar char="n"/>
            </a:pPr>
            <a:r>
              <a:rPr lang="en-US" altLang="en-US" sz="2800">
                <a:latin typeface="Helvetica" panose="020B0604020202020204" pitchFamily="34" charset="0"/>
                <a:ea typeface="ＭＳ Ｐゴシック" panose="020B0600070205080204" pitchFamily="34" charset="-128"/>
              </a:rPr>
              <a:t> Relation </a:t>
            </a:r>
            <a:r>
              <a:rPr lang="en-US" altLang="en-US" sz="2800" i="1">
                <a:latin typeface="Helvetica" panose="020B0604020202020204" pitchFamily="34" charset="0"/>
                <a:ea typeface="ＭＳ Ｐゴシック" panose="020B0600070205080204" pitchFamily="34" charset="-128"/>
              </a:rPr>
              <a:t>emp-super</a:t>
            </a:r>
            <a:endParaRPr lang="en-US" altLang="en-US" sz="28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3967584"/>
            <a:ext cx="90932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pitchFamily="2" charset="2"/>
              <a:buChar char="n"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Find the supervisor of “Bob”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pitchFamily="2" charset="2"/>
              <a:buChar char="n"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Find the supervisor of the supervisor of “Bob”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pitchFamily="2" charset="2"/>
              <a:buChar char="n"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Find  ALL the supervisors (direct and indirect) of “Bob”</a:t>
            </a:r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2228850" y="1968921"/>
            <a:ext cx="2443163" cy="1744663"/>
            <a:chOff x="3555721" y="1565274"/>
            <a:chExt cx="2443162" cy="1744663"/>
          </a:xfrm>
        </p:grpSpPr>
        <p:sp>
          <p:nvSpPr>
            <p:cNvPr id="71686" name="Rectangle 1"/>
            <p:cNvSpPr>
              <a:spLocks noChangeArrowheads="1"/>
            </p:cNvSpPr>
            <p:nvPr/>
          </p:nvSpPr>
          <p:spPr bwMode="auto">
            <a:xfrm>
              <a:off x="3555721" y="1619249"/>
              <a:ext cx="2360612" cy="360363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800">
                <a:latin typeface="Helvetica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3566833" y="2020887"/>
              <a:ext cx="2360613" cy="1239837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800">
                <a:latin typeface="Helvetica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71688" name="Straight Connector 3"/>
            <p:cNvCxnSpPr>
              <a:cxnSpLocks noChangeShapeType="1"/>
            </p:cNvCxnSpPr>
            <p:nvPr/>
          </p:nvCxnSpPr>
          <p:spPr bwMode="auto">
            <a:xfrm>
              <a:off x="4635221" y="1619249"/>
              <a:ext cx="0" cy="3603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89" name="Straight Connector 9"/>
            <p:cNvCxnSpPr>
              <a:cxnSpLocks noChangeShapeType="1"/>
            </p:cNvCxnSpPr>
            <p:nvPr/>
          </p:nvCxnSpPr>
          <p:spPr bwMode="auto">
            <a:xfrm flipH="1">
              <a:off x="4635221" y="2028824"/>
              <a:ext cx="3175" cy="12319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90" name="TextBox 5"/>
            <p:cNvSpPr txBox="1">
              <a:spLocks noChangeArrowheads="1"/>
            </p:cNvSpPr>
            <p:nvPr/>
          </p:nvSpPr>
          <p:spPr bwMode="auto">
            <a:xfrm>
              <a:off x="3649383" y="1565274"/>
              <a:ext cx="2349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800" i="1">
                  <a:latin typeface="Helvetica" panose="020B0604020202020204" pitchFamily="34" charset="0"/>
                  <a:ea typeface="ＭＳ Ｐゴシック" panose="020B0600070205080204" pitchFamily="34" charset="-128"/>
                </a:rPr>
                <a:t> </a:t>
              </a:r>
              <a:r>
                <a:rPr kumimoji="0" lang="en-US" altLang="en-US" sz="2000" i="1">
                  <a:latin typeface="Palatino Linotype" panose="02040502050505030304" pitchFamily="18" charset="0"/>
                  <a:ea typeface="ＭＳ Ｐゴシック" panose="020B0600070205080204" pitchFamily="34" charset="-128"/>
                </a:rPr>
                <a:t>person    supervisor</a:t>
              </a:r>
            </a:p>
          </p:txBody>
        </p:sp>
        <p:sp>
          <p:nvSpPr>
            <p:cNvPr id="71691" name="TextBox 7"/>
            <p:cNvSpPr txBox="1">
              <a:spLocks noChangeArrowheads="1"/>
            </p:cNvSpPr>
            <p:nvPr/>
          </p:nvSpPr>
          <p:spPr bwMode="auto">
            <a:xfrm>
              <a:off x="3590646" y="1987549"/>
              <a:ext cx="2330450" cy="132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Palatino Linotype" panose="02040502050505030304" pitchFamily="18" charset="0"/>
                  <a:ea typeface="ＭＳ Ｐゴシック" panose="020B0600070205080204" pitchFamily="34" charset="-128"/>
                </a:rPr>
                <a:t>Bob	   Alice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Palatino Linotype" panose="02040502050505030304" pitchFamily="18" charset="0"/>
                  <a:ea typeface="ＭＳ Ｐゴシック" panose="020B0600070205080204" pitchFamily="34" charset="-128"/>
                </a:rPr>
                <a:t>Mary	   Susan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Palatino Linotype" panose="02040502050505030304" pitchFamily="18" charset="0"/>
                  <a:ea typeface="ＭＳ Ｐゴシック" panose="020B0600070205080204" pitchFamily="34" charset="-128"/>
                </a:rPr>
                <a:t>Alice	   David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Palatino Linotype" panose="02040502050505030304" pitchFamily="18" charset="0"/>
                  <a:ea typeface="ＭＳ Ｐゴシック" panose="020B0600070205080204" pitchFamily="34" charset="-128"/>
                </a:rPr>
                <a:t>David   	   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51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441" y="-161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Simple </a:t>
            </a:r>
            <a:r>
              <a:rPr lang="en-US" sz="3600" dirty="0"/>
              <a:t>Recursion </a:t>
            </a:r>
            <a:r>
              <a:rPr lang="en-US" altLang="zh-CN" sz="3600" dirty="0"/>
              <a:t>Example</a:t>
            </a:r>
            <a:r>
              <a:rPr lang="en-US" sz="3600" dirty="0"/>
              <a:t> in </a:t>
            </a:r>
            <a:r>
              <a:rPr lang="en-US" altLang="zh-CN" sz="3600" dirty="0"/>
              <a:t>H</a:t>
            </a:r>
            <a:r>
              <a:rPr lang="en-US" sz="3600" dirty="0"/>
              <a:t>SQL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441" y="1412776"/>
            <a:ext cx="8229600" cy="4903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800" dirty="0"/>
              <a:t>CREATE TABLE </a:t>
            </a:r>
            <a:r>
              <a:rPr lang="en-US" altLang="zh-CN" sz="2800" dirty="0" err="1"/>
              <a:t>proptree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pid</a:t>
            </a:r>
            <a:r>
              <a:rPr lang="en-US" altLang="zh-CN" sz="2800" dirty="0"/>
              <a:t> INT, id INT);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sz="2800" dirty="0"/>
          </a:p>
          <a:p>
            <a:pPr>
              <a:buFont typeface="Monotype Sorts" charset="2"/>
              <a:buChar char="n"/>
              <a:defRPr/>
            </a:pPr>
            <a:r>
              <a:rPr lang="en-US" altLang="zh-CN" sz="2800" dirty="0"/>
              <a:t>INSERT INTO </a:t>
            </a:r>
            <a:r>
              <a:rPr lang="en-US" altLang="zh-CN" sz="2800" dirty="0" err="1"/>
              <a:t>proptree</a:t>
            </a:r>
            <a:r>
              <a:rPr lang="en-US" altLang="zh-CN" sz="2800" dirty="0"/>
              <a:t> VALUES  (1,2), (1,3),(2,4);</a:t>
            </a:r>
            <a:endParaRPr lang="en-US" altLang="zh-CN" sz="1800" dirty="0"/>
          </a:p>
          <a:p>
            <a:pPr>
              <a:buFont typeface="Monotype Sorts" charset="2"/>
              <a:buChar char="n"/>
              <a:defRPr/>
            </a:pPr>
            <a:endParaRPr lang="en-US" altLang="zh-CN" sz="1800" dirty="0"/>
          </a:p>
          <a:p>
            <a:pPr>
              <a:buFont typeface="Monotype Sorts" charset="2"/>
              <a:buChar char="n"/>
              <a:defRPr/>
            </a:pPr>
            <a:r>
              <a:rPr lang="en-US" altLang="zh-CN" sz="1800" dirty="0"/>
              <a:t>WITH RECURSIVE tree (par, child) AS (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1800" dirty="0"/>
              <a:t>	select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, id from </a:t>
            </a:r>
            <a:r>
              <a:rPr lang="en-US" altLang="zh-CN" sz="1800" dirty="0" err="1"/>
              <a:t>pptree</a:t>
            </a:r>
            <a:endParaRPr lang="en-US" altLang="zh-CN" sz="1800" dirty="0"/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1800" dirty="0"/>
              <a:t>	UNION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1800" dirty="0"/>
              <a:t>	SELECT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tree.child</a:t>
            </a:r>
            <a:r>
              <a:rPr lang="en-US" altLang="zh-CN" sz="1800" dirty="0"/>
              <a:t> FROM </a:t>
            </a:r>
            <a:r>
              <a:rPr lang="en-US" altLang="zh-CN" sz="1800" dirty="0" err="1"/>
              <a:t>proptree</a:t>
            </a:r>
            <a:r>
              <a:rPr lang="en-US" altLang="zh-CN" sz="1800" dirty="0"/>
              <a:t>, tree WHERE id = 			par) SELECT * FROM tree;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zh-CN" sz="1800" dirty="0"/>
          </a:p>
          <a:p>
            <a:pPr>
              <a:buFont typeface="Monotype Sorts" charset="2"/>
              <a:buChar char="n"/>
              <a:defRPr/>
            </a:pPr>
            <a:r>
              <a:rPr lang="en-US" altLang="zh-CN" sz="1800" dirty="0"/>
              <a:t>INSERT INTO PROPTREE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1800" dirty="0"/>
              <a:t>     WITH …</a:t>
            </a:r>
          </a:p>
        </p:txBody>
      </p:sp>
    </p:spTree>
    <p:extLst>
      <p:ext uri="{BB962C8B-B14F-4D97-AF65-F5344CB8AC3E}">
        <p14:creationId xmlns:p14="http://schemas.microsoft.com/office/powerpoint/2010/main" val="1584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E9580E-F691-4799-83C4-09DEE35A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2200" r="12200" b="8003"/>
          <a:stretch/>
        </p:blipFill>
        <p:spPr>
          <a:xfrm>
            <a:off x="111559" y="1168160"/>
            <a:ext cx="6570761" cy="55732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5B963D-B69E-44CC-84B9-141E2FA0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75" y="296314"/>
            <a:ext cx="8229600" cy="1143000"/>
          </a:xfrm>
        </p:spPr>
        <p:txBody>
          <a:bodyPr/>
          <a:lstStyle/>
          <a:p>
            <a:r>
              <a:rPr lang="zh-CN" altLang="en-US" dirty="0"/>
              <a:t>有趣的网站</a:t>
            </a:r>
            <a:r>
              <a:rPr lang="en-US" altLang="zh-CN" sz="2400" dirty="0"/>
              <a:t>https://www.tiobe.com/tiobe-index/</a:t>
            </a:r>
            <a:br>
              <a:rPr lang="zh-CN" altLang="en-US" sz="2400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D854AF-7BA1-4946-AF61-38C6F60958A0}"/>
              </a:ext>
            </a:extLst>
          </p:cNvPr>
          <p:cNvSpPr/>
          <p:nvPr/>
        </p:nvSpPr>
        <p:spPr>
          <a:xfrm>
            <a:off x="1115616" y="120711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/>
              </a:rPr>
              <a:t>the popularity of PL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770D8-C3FA-4154-AF98-17BB4ED648B4}"/>
              </a:ext>
            </a:extLst>
          </p:cNvPr>
          <p:cNvSpPr/>
          <p:nvPr/>
        </p:nvSpPr>
        <p:spPr>
          <a:xfrm>
            <a:off x="6884515" y="1391781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The Importance Of </a:t>
            </a: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Being Earnest</a:t>
            </a:r>
            <a:endParaRPr lang="zh-CN" altLang="en-US" dirty="0"/>
          </a:p>
        </p:txBody>
      </p:sp>
      <p:pic>
        <p:nvPicPr>
          <p:cNvPr id="1026" name="Picture 2" descr="https://bkimg.cdn.bcebos.com/pic/b3fb43166d224f4a3594626d09f790529822d1ba?x-bce-process=image/watermark,image_d2F0ZXIvYmFpa2U4MA==,g_7,xp_5,yp_5/format,f_auto">
            <a:extLst>
              <a:ext uri="{FF2B5EF4-FFF2-40B4-BE49-F238E27FC236}">
                <a16:creationId xmlns:a16="http://schemas.microsoft.com/office/drawing/2014/main" id="{98A50FAA-D5AB-4D8B-BD8D-7C7F847C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98" y="3160231"/>
            <a:ext cx="1850086" cy="25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4534DF5-D084-4F7A-BEFB-20A64FFBBF03}"/>
              </a:ext>
            </a:extLst>
          </p:cNvPr>
          <p:cNvSpPr/>
          <p:nvPr/>
        </p:nvSpPr>
        <p:spPr>
          <a:xfrm>
            <a:off x="7034788" y="26369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《</a:t>
            </a:r>
            <a:r>
              <a:rPr lang="zh-CN" altLang="en-US" dirty="0">
                <a:solidFill>
                  <a:srgbClr val="136EC2"/>
                </a:solidFill>
                <a:latin typeface="Helvetica Neue"/>
                <a:hlinkClick r:id="rId4"/>
              </a:rPr>
              <a:t>不可儿戏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》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E4E59-7E21-4D08-9787-7DA21B42F111}"/>
              </a:ext>
            </a:extLst>
          </p:cNvPr>
          <p:cNvSpPr/>
          <p:nvPr/>
        </p:nvSpPr>
        <p:spPr>
          <a:xfrm>
            <a:off x="7003670" y="5942607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奥斯卡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王尔德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648955-B89E-41A0-8896-4F4FCBCF33D0}"/>
              </a:ext>
            </a:extLst>
          </p:cNvPr>
          <p:cNvSpPr/>
          <p:nvPr/>
        </p:nvSpPr>
        <p:spPr>
          <a:xfrm>
            <a:off x="6769099" y="6239439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19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世纪英国</a:t>
            </a:r>
            <a:r>
              <a:rPr lang="zh-CN" altLang="en-US" dirty="0"/>
              <a:t>最伟大的</a:t>
            </a:r>
            <a:endParaRPr lang="en-US" altLang="zh-CN" dirty="0"/>
          </a:p>
          <a:p>
            <a:r>
              <a:rPr lang="zh-CN" altLang="en-US" dirty="0"/>
              <a:t>作家与艺术家之一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8C1FD4-CD7A-43FE-8EED-8690F8AC4B7C}"/>
              </a:ext>
            </a:extLst>
          </p:cNvPr>
          <p:cNvSpPr/>
          <p:nvPr/>
        </p:nvSpPr>
        <p:spPr>
          <a:xfrm>
            <a:off x="6769099" y="70193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9BF"/>
                </a:solidFill>
                <a:latin typeface="Roboto"/>
              </a:rPr>
              <a:t>March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200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 </a:t>
            </a:r>
            <a:r>
              <a:rPr lang="en-US" altLang="zh-CN" dirty="0"/>
              <a:t>Example</a:t>
            </a:r>
            <a:r>
              <a:rPr lang="en-US" dirty="0"/>
              <a:t> in SQL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7956"/>
            <a:ext cx="9144000" cy="4903787"/>
          </a:xfrm>
        </p:spPr>
        <p:txBody>
          <a:bodyPr/>
          <a:lstStyle/>
          <a:p>
            <a:r>
              <a:rPr lang="en-US" altLang="zh-CN" sz="2000" b="1" dirty="0"/>
              <a:t>find which courses are a prerequisite, whether directly or indirectly, for a specific course </a:t>
            </a:r>
            <a:br>
              <a:rPr lang="en-US" altLang="zh-CN" sz="2000" b="1" dirty="0"/>
            </a:br>
            <a:r>
              <a:rPr lang="en-US" altLang="zh-CN" sz="2000" b="1" dirty="0"/>
              <a:t>with recursive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prereq_id</a:t>
            </a:r>
            <a:r>
              <a:rPr lang="en-US" altLang="zh-CN" sz="2000" b="1" dirty="0"/>
              <a:t>) as</a:t>
            </a:r>
            <a:r>
              <a:rPr lang="en-US" altLang="zh-CN" sz="2800" b="1" dirty="0"/>
              <a:t> </a:t>
            </a:r>
            <a:r>
              <a:rPr lang="en-US" altLang="zh-CN" sz="2000" b="1" dirty="0"/>
              <a:t>(</a:t>
            </a:r>
            <a:br>
              <a:rPr lang="en-US" altLang="zh-CN" sz="2000" b="1" dirty="0"/>
            </a:br>
            <a:r>
              <a:rPr lang="en-US" altLang="zh-CN" sz="2000" b="1" dirty="0"/>
              <a:t>        select 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prereq_id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from </a:t>
            </a:r>
            <a:r>
              <a:rPr lang="en-US" altLang="zh-CN" sz="2000" b="1" i="1" dirty="0" err="1"/>
              <a:t>prereq</a:t>
            </a:r>
            <a:br>
              <a:rPr lang="en-US" altLang="zh-CN" sz="2000" b="1" i="1" dirty="0"/>
            </a:br>
            <a:r>
              <a:rPr lang="en-US" altLang="zh-CN" sz="2000" b="1" i="1" dirty="0"/>
              <a:t>    </a:t>
            </a:r>
            <a:r>
              <a:rPr lang="en-US" altLang="zh-CN" sz="2000" b="1" dirty="0"/>
              <a:t>union</a:t>
            </a:r>
            <a:br>
              <a:rPr lang="en-US" altLang="zh-CN" sz="2000" b="1" dirty="0"/>
            </a:br>
            <a:r>
              <a:rPr lang="en-US" altLang="zh-CN" sz="2000" b="1" dirty="0"/>
              <a:t>        select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prereq_id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from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where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prereq_id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i="1" dirty="0" err="1"/>
              <a:t>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course_id</a:t>
            </a:r>
            <a:br>
              <a:rPr lang="en-US" altLang="zh-CN" sz="2000" b="1" i="1" dirty="0"/>
            </a:br>
            <a:r>
              <a:rPr lang="en-US" altLang="zh-CN" sz="2000" b="1" i="1" dirty="0"/>
              <a:t>    </a:t>
            </a:r>
            <a:r>
              <a:rPr lang="en-US" altLang="zh-CN" sz="2000" b="1" dirty="0"/>
              <a:t>)</a:t>
            </a:r>
            <a:br>
              <a:rPr lang="en-US" altLang="zh-CN" sz="2000" b="1" dirty="0"/>
            </a:br>
            <a:r>
              <a:rPr lang="en-US" altLang="zh-CN" sz="2000" b="1" dirty="0"/>
              <a:t>select </a:t>
            </a:r>
            <a:r>
              <a:rPr lang="zh-CN" altLang="en-US" sz="2000" b="1" dirty="0"/>
              <a:t>*</a:t>
            </a:r>
            <a:br>
              <a:rPr lang="en-US" altLang="zh-CN" sz="2000" b="1" dirty="0"/>
            </a:br>
            <a:r>
              <a:rPr lang="en-US" altLang="zh-CN" sz="2000" b="1" dirty="0"/>
              <a:t>from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zh-CN" sz="2000" b="1" i="1" dirty="0"/>
          </a:p>
          <a:p>
            <a:pPr>
              <a:buFont typeface="Monotype Sorts" pitchFamily="2" charset="2"/>
              <a:buNone/>
            </a:pPr>
            <a:r>
              <a:rPr lang="en-US" altLang="zh-CN" sz="2000" b="1" i="1" dirty="0"/>
              <a:t>	</a:t>
            </a:r>
            <a:r>
              <a:rPr lang="en-US" altLang="zh-CN" sz="2000" b="1" dirty="0"/>
              <a:t>This example view, </a:t>
            </a:r>
            <a:r>
              <a:rPr lang="en-US" altLang="zh-CN" sz="2000" b="1" i="1" dirty="0" err="1"/>
              <a:t>rec_prereq</a:t>
            </a:r>
            <a:r>
              <a:rPr lang="en-US" altLang="zh-CN" sz="2000" b="1" i="1" dirty="0"/>
              <a:t>,</a:t>
            </a:r>
            <a:r>
              <a:rPr lang="en-US" altLang="zh-CN" sz="2000" b="1" dirty="0"/>
              <a:t> is called the </a:t>
            </a:r>
            <a:r>
              <a:rPr lang="en-US" altLang="zh-CN" sz="2000" b="1" i="1" dirty="0">
                <a:solidFill>
                  <a:srgbClr val="7030A0"/>
                </a:solidFill>
              </a:rPr>
              <a:t>transitive closure</a:t>
            </a:r>
            <a:r>
              <a:rPr lang="en-US" altLang="zh-CN" sz="2000" b="1" dirty="0"/>
              <a:t> of the </a:t>
            </a:r>
            <a:r>
              <a:rPr lang="en-US" altLang="zh-CN" sz="2000" b="1" i="1" dirty="0" err="1"/>
              <a:t>prereq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473937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 </a:t>
            </a:r>
            <a:r>
              <a:rPr lang="en-US" altLang="zh-CN" dirty="0"/>
              <a:t>Example</a:t>
            </a:r>
            <a:r>
              <a:rPr lang="en-US" dirty="0"/>
              <a:t> in SQL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7956"/>
            <a:ext cx="9144000" cy="4903787"/>
          </a:xfrm>
        </p:spPr>
        <p:txBody>
          <a:bodyPr/>
          <a:lstStyle/>
          <a:p>
            <a:r>
              <a:rPr lang="en-US" altLang="zh-CN" sz="2000" b="1" dirty="0"/>
              <a:t>find which courses are a prerequisite, whether directly or indirectly, for a specific course </a:t>
            </a:r>
            <a:br>
              <a:rPr lang="en-US" altLang="zh-CN" sz="2000" b="1" dirty="0"/>
            </a:br>
            <a:r>
              <a:rPr lang="en-US" altLang="zh-CN" sz="2000" b="1" dirty="0"/>
              <a:t>with recursive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prereq_id</a:t>
            </a:r>
            <a:r>
              <a:rPr lang="en-US" altLang="zh-CN" sz="2000" b="1" dirty="0"/>
              <a:t>) as</a:t>
            </a:r>
            <a:r>
              <a:rPr lang="en-US" altLang="zh-CN" sz="2800" b="1" dirty="0"/>
              <a:t> </a:t>
            </a:r>
            <a:r>
              <a:rPr lang="en-US" altLang="zh-CN" sz="2000" b="1" dirty="0"/>
              <a:t>(</a:t>
            </a:r>
            <a:br>
              <a:rPr lang="en-US" altLang="zh-CN" sz="2000" b="1" dirty="0"/>
            </a:br>
            <a:r>
              <a:rPr lang="en-US" altLang="zh-CN" sz="2000" b="1" dirty="0"/>
              <a:t>        select 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prereq_id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from </a:t>
            </a:r>
            <a:r>
              <a:rPr lang="en-US" altLang="zh-CN" sz="2000" b="1" i="1" dirty="0" err="1"/>
              <a:t>prereq</a:t>
            </a:r>
            <a:br>
              <a:rPr lang="en-US" altLang="zh-CN" sz="2000" b="1" i="1" dirty="0"/>
            </a:br>
            <a:r>
              <a:rPr lang="en-US" altLang="zh-CN" sz="2000" b="1" i="1" dirty="0"/>
              <a:t>    </a:t>
            </a:r>
            <a:r>
              <a:rPr lang="en-US" altLang="zh-CN" sz="2000" b="1" dirty="0"/>
              <a:t>union</a:t>
            </a:r>
            <a:br>
              <a:rPr lang="en-US" altLang="zh-CN" sz="2000" b="1" dirty="0"/>
            </a:br>
            <a:r>
              <a:rPr lang="en-US" altLang="zh-CN" sz="2000" b="1" dirty="0"/>
              <a:t>        select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course_id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prereq_id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from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prereq</a:t>
            </a:r>
            <a:br>
              <a:rPr lang="en-US" altLang="zh-CN" sz="2000" b="1" i="1" dirty="0"/>
            </a:br>
            <a:r>
              <a:rPr lang="en-US" altLang="zh-CN" sz="2000" b="1" i="1" dirty="0"/>
              <a:t>        </a:t>
            </a:r>
            <a:r>
              <a:rPr lang="en-US" altLang="zh-CN" sz="2000" b="1" dirty="0"/>
              <a:t>where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prereq_id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i="1" dirty="0" err="1"/>
              <a:t>prereq</a:t>
            </a:r>
            <a:r>
              <a:rPr lang="en-US" altLang="zh-CN" sz="2000" b="1" dirty="0" err="1"/>
              <a:t>.</a:t>
            </a:r>
            <a:r>
              <a:rPr lang="en-US" altLang="zh-CN" sz="2000" b="1" i="1" dirty="0" err="1"/>
              <a:t>course_id</a:t>
            </a:r>
            <a:br>
              <a:rPr lang="en-US" altLang="zh-CN" sz="2000" b="1" i="1" dirty="0"/>
            </a:br>
            <a:r>
              <a:rPr lang="en-US" altLang="zh-CN" sz="2000" b="1" i="1" dirty="0"/>
              <a:t>    </a:t>
            </a:r>
            <a:r>
              <a:rPr lang="en-US" altLang="zh-CN" sz="2000" b="1" dirty="0"/>
              <a:t>)</a:t>
            </a:r>
            <a:br>
              <a:rPr lang="en-US" altLang="zh-CN" sz="2000" b="1" dirty="0"/>
            </a:br>
            <a:r>
              <a:rPr lang="en-US" altLang="zh-CN" sz="2000" b="1" dirty="0"/>
              <a:t>select </a:t>
            </a:r>
            <a:r>
              <a:rPr lang="zh-CN" altLang="en-US" sz="2000" b="1" dirty="0"/>
              <a:t>*</a:t>
            </a:r>
            <a:br>
              <a:rPr lang="en-US" altLang="zh-CN" sz="2000" b="1" dirty="0"/>
            </a:br>
            <a:r>
              <a:rPr lang="en-US" altLang="zh-CN" sz="2000" b="1" dirty="0"/>
              <a:t>from </a:t>
            </a:r>
            <a:r>
              <a:rPr lang="en-US" altLang="zh-CN" sz="2000" b="1" i="1" dirty="0" err="1"/>
              <a:t>rec_prereq</a:t>
            </a:r>
            <a:r>
              <a:rPr lang="en-US" altLang="zh-CN" sz="2000" b="1" dirty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zh-CN" sz="2000" b="1" i="1" dirty="0"/>
          </a:p>
          <a:p>
            <a:pPr>
              <a:buFont typeface="Monotype Sorts" pitchFamily="2" charset="2"/>
              <a:buNone/>
            </a:pPr>
            <a:r>
              <a:rPr lang="en-US" altLang="zh-CN" sz="2000" b="1" i="1" dirty="0"/>
              <a:t>	</a:t>
            </a:r>
            <a:r>
              <a:rPr lang="en-US" altLang="zh-CN" sz="2000" b="1" dirty="0"/>
              <a:t>This example view, </a:t>
            </a:r>
            <a:r>
              <a:rPr lang="en-US" altLang="zh-CN" sz="2000" b="1" i="1" dirty="0" err="1"/>
              <a:t>rec_prereq</a:t>
            </a:r>
            <a:r>
              <a:rPr lang="en-US" altLang="zh-CN" sz="2000" b="1" i="1" dirty="0"/>
              <a:t>,</a:t>
            </a:r>
            <a:r>
              <a:rPr lang="en-US" altLang="zh-CN" sz="2000" b="1" dirty="0"/>
              <a:t> is called the </a:t>
            </a:r>
            <a:r>
              <a:rPr lang="en-US" altLang="zh-CN" sz="2000" b="1" i="1" dirty="0">
                <a:solidFill>
                  <a:srgbClr val="7030A0"/>
                </a:solidFill>
              </a:rPr>
              <a:t>transitive closure</a:t>
            </a:r>
            <a:r>
              <a:rPr lang="en-US" altLang="zh-CN" sz="2000" b="1" dirty="0"/>
              <a:t> of the </a:t>
            </a:r>
            <a:r>
              <a:rPr lang="en-US" altLang="zh-CN" sz="2000" b="1" i="1" dirty="0" err="1"/>
              <a:t>prereq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relation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8C08A-6854-444C-AB00-CCAC8C7688E2}"/>
              </a:ext>
            </a:extLst>
          </p:cNvPr>
          <p:cNvSpPr txBox="1"/>
          <p:nvPr/>
        </p:nvSpPr>
        <p:spPr>
          <a:xfrm>
            <a:off x="4644008" y="2348880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基础查询，</a:t>
            </a:r>
            <a:r>
              <a:rPr lang="en-US" altLang="zh-CN" dirty="0"/>
              <a:t>Anchor member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A19400-302F-4DE1-95D5-482072C323AD}"/>
              </a:ext>
            </a:extLst>
          </p:cNvPr>
          <p:cNvSpPr/>
          <p:nvPr/>
        </p:nvSpPr>
        <p:spPr>
          <a:xfrm>
            <a:off x="6660232" y="3244334"/>
            <a:ext cx="234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递归成员，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Recursive member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45DB33-B2E6-4886-93BF-8A1F2CBF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member</a:t>
            </a:r>
            <a:r>
              <a:rPr kumimoji="0" lang="zh-CN" altLang="zh-CN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03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Power of Recursion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756" y="1258888"/>
            <a:ext cx="8964488" cy="5237163"/>
          </a:xfrm>
        </p:spPr>
        <p:txBody>
          <a:bodyPr/>
          <a:lstStyle/>
          <a:p>
            <a:r>
              <a:rPr lang="en-US" altLang="zh-CN" sz="2800" dirty="0"/>
              <a:t>Computing transitive closure using iteration, adding successive tuples to </a:t>
            </a:r>
            <a:r>
              <a:rPr lang="en-US" altLang="zh-CN" sz="2800" i="1" dirty="0" err="1"/>
              <a:t>rec_prereq</a:t>
            </a:r>
            <a:endParaRPr lang="en-US" altLang="zh-CN" sz="2800" i="1" dirty="0"/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zh-CN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zh-CN" i="1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zh-CN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zh-CN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zh-CN" sz="2800" dirty="0"/>
              <a:t>Recursive views are required to be </a:t>
            </a:r>
            <a:r>
              <a:rPr lang="en-US" altLang="zh-CN" sz="2800" b="1" dirty="0">
                <a:solidFill>
                  <a:srgbClr val="0000CC"/>
                </a:solidFill>
              </a:rPr>
              <a:t>monotonic</a:t>
            </a:r>
            <a:r>
              <a:rPr lang="en-US" altLang="zh-CN" sz="2800" i="1" dirty="0"/>
              <a:t>.  </a:t>
            </a:r>
            <a:r>
              <a:rPr lang="en-US" altLang="zh-CN" sz="2800" dirty="0"/>
              <a:t>That is, if we add tuples to </a:t>
            </a:r>
            <a:r>
              <a:rPr lang="en-US" altLang="zh-CN" sz="2800" i="1" dirty="0" err="1"/>
              <a:t>prereq</a:t>
            </a:r>
            <a:r>
              <a:rPr lang="en-US" altLang="zh-CN" sz="2800" dirty="0"/>
              <a:t> the view </a:t>
            </a:r>
            <a:r>
              <a:rPr lang="en-US" altLang="zh-CN" sz="2800" i="1" dirty="0" err="1"/>
              <a:t>rec_prereq</a:t>
            </a:r>
            <a:r>
              <a:rPr lang="en-US" altLang="zh-CN" sz="2800" i="1" dirty="0"/>
              <a:t> </a:t>
            </a:r>
            <a:r>
              <a:rPr lang="en-US" altLang="zh-CN" sz="2800" dirty="0"/>
              <a:t>contains all of the tuples it contained before, plus possibly more</a:t>
            </a:r>
          </a:p>
        </p:txBody>
      </p:sp>
    </p:spTree>
    <p:extLst>
      <p:ext uri="{BB962C8B-B14F-4D97-AF65-F5344CB8AC3E}">
        <p14:creationId xmlns:p14="http://schemas.microsoft.com/office/powerpoint/2010/main" val="388224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End of Chapter 5</a:t>
            </a:r>
          </a:p>
        </p:txBody>
      </p:sp>
    </p:spTree>
    <p:extLst>
      <p:ext uri="{BB962C8B-B14F-4D97-AF65-F5344CB8AC3E}">
        <p14:creationId xmlns:p14="http://schemas.microsoft.com/office/powerpoint/2010/main" val="320265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488"/>
            <a:ext cx="9144000" cy="87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计算机程序访问数据库三种机制</a:t>
            </a:r>
            <a:endParaRPr lang="en-US" altLang="zh-CN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58924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JDBC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ea typeface="ＭＳ Ｐゴシック" panose="020B0600070205080204" pitchFamily="34" charset="-128"/>
              </a:rPr>
              <a:t> (Java Database Connectivity) works with Java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ODBC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(Open Database Connectivity) works with C, C++, C#, and Visual Basic.  Other API’s such as ADO.NET sit on top of ODBC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Embedded SQL</a:t>
            </a:r>
          </a:p>
        </p:txBody>
      </p:sp>
    </p:spTree>
    <p:extLst>
      <p:ext uri="{BB962C8B-B14F-4D97-AF65-F5344CB8AC3E}">
        <p14:creationId xmlns:p14="http://schemas.microsoft.com/office/powerpoint/2010/main" val="417792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2"/>
            <a:ext cx="8507287" cy="5722937"/>
          </a:xfrm>
        </p:spPr>
        <p:txBody>
          <a:bodyPr/>
          <a:lstStyle/>
          <a:p>
            <a:pPr marL="0" indent="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99"/>
                </a:solidFill>
              </a:rPr>
              <a:t>JDBC</a:t>
            </a:r>
            <a:r>
              <a:rPr lang="en-US" altLang="zh-CN" sz="2400" dirty="0"/>
              <a:t> is a Java API for communicating with database systems supporting SQL.</a:t>
            </a:r>
            <a:endParaRPr lang="en-US" altLang="zh-CN" sz="3600" dirty="0"/>
          </a:p>
          <a:p>
            <a:pPr marL="0" indent="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99"/>
                </a:solidFill>
              </a:rPr>
              <a:t>JDBC supports a variety of features for querying and updating data, and for retrieving query results.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- Data Manipulation Language</a:t>
            </a:r>
          </a:p>
          <a:p>
            <a:pPr marL="0" indent="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99"/>
                </a:solidFill>
              </a:rPr>
              <a:t>JDBC also supports metadata retrieval, such as querying about relations present in the database and the names and types of relation attributes.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- 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337338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2"/>
            <a:ext cx="8507287" cy="5722937"/>
          </a:xfrm>
        </p:spPr>
        <p:txBody>
          <a:bodyPr/>
          <a:lstStyle/>
          <a:p>
            <a:pPr marL="0" indent="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99"/>
                </a:solidFill>
              </a:rPr>
              <a:t>Steps for communicating with the database:</a:t>
            </a: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Open a connection</a:t>
            </a:r>
            <a:endParaRPr lang="en-US" altLang="zh-CN" sz="3200" dirty="0">
              <a:ea typeface="ＭＳ Ｐゴシック" panose="020B0600070205080204" pitchFamily="34" charset="-128"/>
            </a:endParaRP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Create a “statement” object</a:t>
            </a:r>
            <a:endParaRPr lang="en-US" altLang="zh-CN" sz="3200" dirty="0">
              <a:ea typeface="ＭＳ Ｐゴシック" panose="020B0600070205080204" pitchFamily="34" charset="-128"/>
            </a:endParaRP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  <a:endParaRPr lang="en-US" altLang="zh-CN" sz="3200" dirty="0">
              <a:ea typeface="ＭＳ Ｐゴシック" panose="020B0600070205080204" pitchFamily="34" charset="-128"/>
            </a:endParaRPr>
          </a:p>
          <a:p>
            <a:pPr marL="4572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400" dirty="0">
                <a:ea typeface="ＭＳ Ｐゴシック" panose="020B0600070205080204" pitchFamily="34" charset="-128"/>
              </a:rPr>
              <a:t>Exception mechanism to handle errors</a:t>
            </a:r>
            <a:endParaRPr lang="en-US" altLang="zh-CN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8299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4886</Words>
  <Application>Microsoft Office PowerPoint</Application>
  <PresentationFormat>全屏显示(4:3)</PresentationFormat>
  <Paragraphs>491</Paragraphs>
  <Slides>63</Slides>
  <Notes>54</Notes>
  <HiddenSlides>7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Helvetica Neue</vt:lpstr>
      <vt:lpstr>Arial</vt:lpstr>
      <vt:lpstr>Arial Black</vt:lpstr>
      <vt:lpstr>Courier New</vt:lpstr>
      <vt:lpstr>Franklin Gothic Medium</vt:lpstr>
      <vt:lpstr>Helvetica</vt:lpstr>
      <vt:lpstr>Monotype Sorts</vt:lpstr>
      <vt:lpstr>Palatino Linotype</vt:lpstr>
      <vt:lpstr>Roboto</vt:lpstr>
      <vt:lpstr>Tahoma</vt:lpstr>
      <vt:lpstr>Times New Roman</vt:lpstr>
      <vt:lpstr>Verdana</vt:lpstr>
      <vt:lpstr>Webdings</vt:lpstr>
      <vt:lpstr>Wingdings</vt:lpstr>
      <vt:lpstr>默认设计模板</vt:lpstr>
      <vt:lpstr>数 据 库 原 理</vt:lpstr>
      <vt:lpstr>本节课的内容</vt:lpstr>
      <vt:lpstr>Main Contents</vt:lpstr>
      <vt:lpstr>数据库系统</vt:lpstr>
      <vt:lpstr>用高级程序语言访问数据库</vt:lpstr>
      <vt:lpstr>有趣的网站https://www.tiobe.com/tiobe-index/ </vt:lpstr>
      <vt:lpstr>计算机程序访问数据库三种机制</vt:lpstr>
      <vt:lpstr>JDBC</vt:lpstr>
      <vt:lpstr>JDBC</vt:lpstr>
      <vt:lpstr>JDBC Code</vt:lpstr>
      <vt:lpstr>JDBC Code (C1)</vt:lpstr>
      <vt:lpstr>JDBC Code Details       </vt:lpstr>
      <vt:lpstr>Prepared Statement</vt:lpstr>
      <vt:lpstr>SQL Injection</vt:lpstr>
      <vt:lpstr>Metadata Features</vt:lpstr>
      <vt:lpstr>Metadata (C1)</vt:lpstr>
      <vt:lpstr>Transaction Control in JDBC</vt:lpstr>
      <vt:lpstr>Other JDBC Features</vt:lpstr>
      <vt:lpstr>Other JDBC Features</vt:lpstr>
      <vt:lpstr>ODBC</vt:lpstr>
      <vt:lpstr>ODBC Architecture</vt:lpstr>
      <vt:lpstr>嵌入式SQL</vt:lpstr>
      <vt:lpstr>嵌入式SQL(C1)</vt:lpstr>
      <vt:lpstr>嵌入式SQL(C2)</vt:lpstr>
      <vt:lpstr>嵌入式SQL(C3)</vt:lpstr>
      <vt:lpstr>嵌入式SQL(C4)</vt:lpstr>
      <vt:lpstr>嵌入式SQL(C5)</vt:lpstr>
      <vt:lpstr>嵌入式SQL(C6)</vt:lpstr>
      <vt:lpstr>Updates Through Embedded SQL</vt:lpstr>
      <vt:lpstr>Main Contents</vt:lpstr>
      <vt:lpstr>数据库系统</vt:lpstr>
      <vt:lpstr>函数与过程</vt:lpstr>
      <vt:lpstr>函数与过程(c1)</vt:lpstr>
      <vt:lpstr>SQL 函数</vt:lpstr>
      <vt:lpstr>SQL 函数(C1)</vt:lpstr>
      <vt:lpstr>SQL 函数 (C2)</vt:lpstr>
      <vt:lpstr>Table 函数</vt:lpstr>
      <vt:lpstr>SQL 存储过程</vt:lpstr>
      <vt:lpstr>SQL 存储过程(C1)</vt:lpstr>
      <vt:lpstr>控制结构</vt:lpstr>
      <vt:lpstr>控制结构(C1)</vt:lpstr>
      <vt:lpstr>控制结构(C2)</vt:lpstr>
      <vt:lpstr>控制结构(C3)</vt:lpstr>
      <vt:lpstr>控制结构(C4)</vt:lpstr>
      <vt:lpstr>外部语言程序</vt:lpstr>
      <vt:lpstr>外部语言程序- ELR</vt:lpstr>
      <vt:lpstr>外部语言程序-Drawbacks</vt:lpstr>
      <vt:lpstr>Main Contents</vt:lpstr>
      <vt:lpstr>触发器- Triggers</vt:lpstr>
      <vt:lpstr>Event-Condition-Action Rules</vt:lpstr>
      <vt:lpstr>Triggering Events and Actions in SQL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(C1)</vt:lpstr>
      <vt:lpstr>Main Contents</vt:lpstr>
      <vt:lpstr>A question in Chp 3. Slides Page 24</vt:lpstr>
      <vt:lpstr>Simple Recursion Example in HSQL</vt:lpstr>
      <vt:lpstr>Recursion Example in SQL</vt:lpstr>
      <vt:lpstr>Recursion Example in SQL</vt:lpstr>
      <vt:lpstr>The Power of Recursion</vt:lpstr>
      <vt:lpstr>End of Chapter 5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 Management System</dc:title>
  <dc:creator>zyq</dc:creator>
  <cp:lastModifiedBy>Haobo</cp:lastModifiedBy>
  <cp:revision>343</cp:revision>
  <dcterms:created xsi:type="dcterms:W3CDTF">2009-03-07T13:09:59Z</dcterms:created>
  <dcterms:modified xsi:type="dcterms:W3CDTF">2023-06-12T08:53:10Z</dcterms:modified>
</cp:coreProperties>
</file>