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897" r:id="rId3"/>
    <p:sldId id="898" r:id="rId4"/>
    <p:sldId id="899" r:id="rId5"/>
    <p:sldId id="900" r:id="rId6"/>
    <p:sldId id="879" r:id="rId7"/>
    <p:sldId id="880" r:id="rId8"/>
    <p:sldId id="878" r:id="rId9"/>
    <p:sldId id="881" r:id="rId10"/>
    <p:sldId id="866" r:id="rId11"/>
    <p:sldId id="915" r:id="rId12"/>
    <p:sldId id="916" r:id="rId13"/>
    <p:sldId id="901" r:id="rId14"/>
    <p:sldId id="902" r:id="rId15"/>
    <p:sldId id="903" r:id="rId16"/>
    <p:sldId id="904" r:id="rId17"/>
    <p:sldId id="905" r:id="rId18"/>
    <p:sldId id="906" r:id="rId19"/>
    <p:sldId id="918" r:id="rId20"/>
    <p:sldId id="907" r:id="rId21"/>
    <p:sldId id="908" r:id="rId22"/>
    <p:sldId id="909" r:id="rId23"/>
    <p:sldId id="876" r:id="rId24"/>
    <p:sldId id="885" r:id="rId25"/>
    <p:sldId id="920" r:id="rId26"/>
    <p:sldId id="921" r:id="rId27"/>
    <p:sldId id="922" r:id="rId28"/>
    <p:sldId id="923" r:id="rId29"/>
    <p:sldId id="924" r:id="rId30"/>
    <p:sldId id="893" r:id="rId31"/>
    <p:sldId id="800" r:id="rId32"/>
    <p:sldId id="801" r:id="rId33"/>
    <p:sldId id="828" r:id="rId34"/>
    <p:sldId id="829" r:id="rId35"/>
    <p:sldId id="867" r:id="rId36"/>
    <p:sldId id="868" r:id="rId37"/>
    <p:sldId id="830" r:id="rId38"/>
    <p:sldId id="831" r:id="rId39"/>
    <p:sldId id="833" r:id="rId40"/>
    <p:sldId id="832" r:id="rId41"/>
    <p:sldId id="838" r:id="rId42"/>
    <p:sldId id="834" r:id="rId43"/>
    <p:sldId id="872" r:id="rId44"/>
    <p:sldId id="835" r:id="rId45"/>
    <p:sldId id="836" r:id="rId46"/>
    <p:sldId id="837" r:id="rId47"/>
    <p:sldId id="816" r:id="rId48"/>
    <p:sldId id="818" r:id="rId49"/>
    <p:sldId id="817" r:id="rId50"/>
    <p:sldId id="819" r:id="rId51"/>
    <p:sldId id="894" r:id="rId52"/>
    <p:sldId id="895" r:id="rId53"/>
    <p:sldId id="896" r:id="rId5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CCFF99"/>
    <a:srgbClr val="00823B"/>
    <a:srgbClr val="009242"/>
    <a:srgbClr val="FF66FF"/>
    <a:srgbClr val="CCE5FF"/>
    <a:srgbClr val="FFCCCC"/>
    <a:srgbClr val="FFFFCC"/>
    <a:srgbClr val="99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7188" autoAdjust="0"/>
  </p:normalViewPr>
  <p:slideViewPr>
    <p:cSldViewPr>
      <p:cViewPr varScale="1">
        <p:scale>
          <a:sx n="75" d="100"/>
          <a:sy n="75" d="100"/>
        </p:scale>
        <p:origin x="156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59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183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3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84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95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62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70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1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449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第一项：节点数和边数</a:t>
            </a:r>
            <a:endParaRPr lang="en-US" altLang="zh-CN" dirty="0"/>
          </a:p>
          <a:p>
            <a:r>
              <a:rPr lang="zh-CN" altLang="en-US" dirty="0"/>
              <a:t>后面：节点和节点之间的连接权值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94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2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10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769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5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169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084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240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571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836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abedfc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90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6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409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7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855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653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58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743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535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764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20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096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25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017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8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71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4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3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17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12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0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2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4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第十一讲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图（下）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广度与深度搜索框架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51520" y="112474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14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基于队列的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7504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下箭头 7"/>
          <p:cNvSpPr/>
          <p:nvPr/>
        </p:nvSpPr>
        <p:spPr bwMode="auto">
          <a:xfrm>
            <a:off x="1187624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914226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915816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>
            <a:off x="3995936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5816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27784" y="1635857"/>
            <a:ext cx="6408712" cy="4876103"/>
            <a:chOff x="2627784" y="1635857"/>
            <a:chExt cx="6408712" cy="4876103"/>
          </a:xfrm>
        </p:grpSpPr>
        <p:sp>
          <p:nvSpPr>
            <p:cNvPr id="14" name="右箭头 13"/>
            <p:cNvSpPr/>
            <p:nvPr/>
          </p:nvSpPr>
          <p:spPr bwMode="auto">
            <a:xfrm>
              <a:off x="5652120" y="3861048"/>
              <a:ext cx="720080" cy="576064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156176" y="1635857"/>
              <a:ext cx="2880320" cy="8242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基于优先级队列的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优先搜索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64188" y="2512012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遍历顶点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取优先级最高点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上下箭头 16"/>
            <p:cNvSpPr/>
            <p:nvPr/>
          </p:nvSpPr>
          <p:spPr bwMode="auto">
            <a:xfrm>
              <a:off x="7242887" y="3551341"/>
              <a:ext cx="504056" cy="733418"/>
            </a:xfrm>
            <a:prstGeom prst="upDownArrow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367425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邻域顶点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优先级更新</a:t>
              </a:r>
            </a:p>
          </p:txBody>
        </p:sp>
        <p:sp>
          <p:nvSpPr>
            <p:cNvPr id="3" name="上弧形箭头 2"/>
            <p:cNvSpPr/>
            <p:nvPr/>
          </p:nvSpPr>
          <p:spPr bwMode="auto">
            <a:xfrm flipH="1" flipV="1">
              <a:off x="2627784" y="5332780"/>
              <a:ext cx="5100938" cy="717276"/>
            </a:xfrm>
            <a:prstGeom prst="curvedDownArrow">
              <a:avLst>
                <a:gd name="adj1" fmla="val 15027"/>
                <a:gd name="adj2" fmla="val 50000"/>
                <a:gd name="adj3" fmla="val 37664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4129" y="5680963"/>
              <a:ext cx="3268248" cy="83099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统一的处理框架，支持更复杂的优先计数方法</a:t>
              </a:r>
              <a:endParaRPr lang="zh-CN" altLang="en-US" sz="24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970010" y="5675410"/>
            <a:ext cx="3888432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使用队列和栈，简化选取最高优先级顶点步骤复杂度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566561" y="35000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733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回顾：最小生成树</a:t>
            </a:r>
          </a:p>
        </p:txBody>
      </p:sp>
      <p:sp>
        <p:nvSpPr>
          <p:cNvPr id="78" name="椭圆 77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/>
          <p:cNvCxnSpPr>
            <a:stCxn id="78" idx="4"/>
            <a:endCxn id="81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>
            <a:stCxn id="81" idx="4"/>
            <a:endCxn id="87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9" name="直接连接符 88"/>
          <p:cNvCxnSpPr>
            <a:stCxn id="83" idx="3"/>
            <a:endCxn id="87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>
            <a:stCxn id="82" idx="3"/>
            <a:endCxn id="87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6"/>
            <a:endCxn id="85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78" idx="6"/>
            <a:endCxn id="83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>
            <a:stCxn id="83" idx="6"/>
            <a:endCxn id="80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84" idx="1"/>
            <a:endCxn id="82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0" idx="3"/>
            <a:endCxn id="82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0" idx="4"/>
            <a:endCxn id="84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弧形 99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弧形 100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0" name="直接连接符 109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1" name="矩形 110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>
            <a:endCxn id="83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6" name="直接连接符 115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7" name="矩形 116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/>
          <p:cNvCxnSpPr>
            <a:stCxn id="115" idx="3"/>
            <a:endCxn id="87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0" name="矩形 119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/>
          <p:cNvCxnSpPr>
            <a:stCxn id="82" idx="3"/>
            <a:endCxn id="121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5" name="直接连接符 124"/>
          <p:cNvCxnSpPr>
            <a:endCxn id="127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6" name="矩形 125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椭圆 126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/>
          <p:cNvCxnSpPr>
            <a:stCxn id="84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9" name="矩形 128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441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2" grpId="0" animBg="1"/>
      <p:bldP spid="115" grpId="0" animBg="1"/>
      <p:bldP spid="118" grpId="0" animBg="1"/>
      <p:bldP spid="121" grpId="0" animBg="1"/>
      <p:bldP spid="124" grpId="0" animBg="1"/>
      <p:bldP spid="127" grpId="0" animBg="1"/>
      <p:bldP spid="130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0" grpId="0"/>
      <p:bldP spid="141" grpId="0"/>
      <p:bldP spid="141" grpId="1"/>
      <p:bldP spid="142" grpId="0"/>
      <p:bldP spid="143" grpId="0"/>
      <p:bldP spid="143" grpId="1"/>
      <p:bldP spid="144" grpId="0"/>
      <p:bldP spid="145" grpId="0"/>
      <p:bldP spid="145" grpId="1"/>
      <p:bldP spid="146" grpId="0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1" grpId="1"/>
      <p:bldP spid="152" grpId="0"/>
      <p:bldP spid="152" grpId="1"/>
      <p:bldP spid="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24744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查找最小割边加入节点加入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更新最小割边权重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加入后，各顶点割边是否权重是否更新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5868144" y="109807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80491" y="4717202"/>
            <a:ext cx="6459591" cy="156050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67370" y="4717202"/>
            <a:ext cx="2391446" cy="442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83568" y="3447595"/>
            <a:ext cx="5883802" cy="1026521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31943" y="396085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2971199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0254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2955005636"/>
      </p:ext>
    </p:extLst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给定一个带权有向图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中其他顶点的最短路径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限定各边上的权值大于或等于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按路径长度的递增次序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逐步产生最短路径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首先求出长度最短的一条最短路径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的顶点集及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到其他各边的最短距离（更新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的邻域），再求出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到其它顶点长度次短的一条最短路径，依次类推，直到所有顶点进入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45739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296857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550093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2968577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4241071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4241071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550093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4241071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3148577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296857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3148577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3275856" y="2793187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3275856" y="3932745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4421071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4421071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3328577" y="491536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3328577" y="2665908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4601071" y="2665908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4601071" y="491536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4548350" y="3932745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4548350" y="2793187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5680937" y="2845908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3148577" y="23207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3161324" y="4929235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3003899" y="41879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4292265" y="31009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4922961" y="30676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397223" y="36488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4906326" y="41775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270079" y="5100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268229" y="21319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3148576" y="2845908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2711855" y="22849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4544451" y="23188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03727" y="212582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4616972" y="3722351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639918" y="51668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584807" y="455822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615582" y="37473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2774551" y="504032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710507" y="228345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973817" y="294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262387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4051452" y="23362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5710603" y="23815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2967678" y="36250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77015" y="484019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3328617" y="2665908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3602658" y="2521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4246311" y="248775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458162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710507" y="46338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4816393" y="2517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4394768" y="339148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5759952" y="499405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3275856" y="2795031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3653399" y="35736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2972495" y="473070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4077039" y="342041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4060535" y="45682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3279774" y="3932745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3682407" y="41947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4244199" y="362686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3330609" y="4915900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4270079" y="42688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236207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5683273" y="2845908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851649" y="47561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503273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705254" y="47401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3159623" y="231805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5507790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2967229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7924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4236" y="630526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44" y="1102568"/>
            <a:ext cx="88080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节点的初始最短距离为与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的直接距离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179210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293166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391428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166482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166482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391428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293166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179210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184482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31968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392815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1868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0998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0665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264776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1764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0997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130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184482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28389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3177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1247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272126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1657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355713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2746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0392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28236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19416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3352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13804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26239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38391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166482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15207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14866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36327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15159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239040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399297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179394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257255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372961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24193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35671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293166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193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262577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391481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2677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184482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37550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37390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31697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009204" y="6439592"/>
            <a:ext cx="5132743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384129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与最小支撑树</a:t>
            </a:r>
          </a:p>
        </p:txBody>
      </p:sp>
      <p:sp>
        <p:nvSpPr>
          <p:cNvPr id="3" name="矩形 2"/>
          <p:cNvSpPr/>
          <p:nvPr/>
        </p:nvSpPr>
        <p:spPr>
          <a:xfrm>
            <a:off x="198276" y="1412776"/>
            <a:ext cx="927026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&gt;::prim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与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唯一不同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选出下一极短跨边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68" y="4180344"/>
            <a:ext cx="100623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最短路径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算法：适用于一般的有向图</a:t>
            </a:r>
          </a:p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0 &lt;= s &lt; n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priority 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+ weight(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j)))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选出下一最近顶点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72" y="3861048"/>
            <a:ext cx="811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926" y="1108501"/>
            <a:ext cx="738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604827"/>
      </p:ext>
    </p:extLst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5536" y="635000"/>
            <a:ext cx="849694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以下图从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点出发的最短路径树，按迪杰斯特拉算法，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节点的父亲节点为：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897150" y="2314441"/>
            <a:ext cx="81638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897150" y="3171691"/>
            <a:ext cx="9430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897150" y="4028941"/>
            <a:ext cx="7036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897150" y="4886191"/>
            <a:ext cx="7036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182775" y="237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182775" y="3235984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182775" y="409323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182775" y="495048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等腰三角形 22"/>
          <p:cNvSpPr/>
          <p:nvPr/>
        </p:nvSpPr>
        <p:spPr bwMode="auto">
          <a:xfrm>
            <a:off x="7290949" y="4107932"/>
            <a:ext cx="1138676" cy="131417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5472002" y="255805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8004362" y="255805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472002" y="369761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6744496" y="369761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744496" y="255805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8004362" y="4807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6744496" y="4807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2" idx="4"/>
            <a:endCxn id="44" idx="0"/>
          </p:cNvCxnSpPr>
          <p:nvPr/>
        </p:nvCxnSpPr>
        <p:spPr bwMode="auto">
          <a:xfrm>
            <a:off x="5652002" y="2918055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5472002" y="4807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44" idx="4"/>
            <a:endCxn id="50" idx="0"/>
          </p:cNvCxnSpPr>
          <p:nvPr/>
        </p:nvCxnSpPr>
        <p:spPr bwMode="auto">
          <a:xfrm>
            <a:off x="5652002" y="4057613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连接符 51"/>
          <p:cNvCxnSpPr>
            <a:stCxn id="46" idx="3"/>
            <a:endCxn id="50" idx="7"/>
          </p:cNvCxnSpPr>
          <p:nvPr/>
        </p:nvCxnSpPr>
        <p:spPr bwMode="auto">
          <a:xfrm flipH="1">
            <a:off x="5779281" y="2865334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直接连接符 52"/>
          <p:cNvCxnSpPr>
            <a:stCxn id="45" idx="3"/>
            <a:endCxn id="50" idx="7"/>
          </p:cNvCxnSpPr>
          <p:nvPr/>
        </p:nvCxnSpPr>
        <p:spPr bwMode="auto">
          <a:xfrm flipH="1">
            <a:off x="5779281" y="4004892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6924496" y="2918055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924496" y="4057613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50" idx="6"/>
            <a:endCxn id="48" idx="2"/>
          </p:cNvCxnSpPr>
          <p:nvPr/>
        </p:nvCxnSpPr>
        <p:spPr bwMode="auto">
          <a:xfrm>
            <a:off x="5832002" y="498751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2" idx="6"/>
            <a:endCxn id="46" idx="2"/>
          </p:cNvCxnSpPr>
          <p:nvPr/>
        </p:nvCxnSpPr>
        <p:spPr bwMode="auto">
          <a:xfrm>
            <a:off x="5832002" y="273805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>
            <a:stCxn id="46" idx="6"/>
            <a:endCxn id="43" idx="2"/>
          </p:cNvCxnSpPr>
          <p:nvPr/>
        </p:nvCxnSpPr>
        <p:spPr bwMode="auto">
          <a:xfrm>
            <a:off x="7104496" y="273805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104496" y="498751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直接连接符 59"/>
          <p:cNvCxnSpPr>
            <a:stCxn id="47" idx="1"/>
            <a:endCxn id="45" idx="5"/>
          </p:cNvCxnSpPr>
          <p:nvPr/>
        </p:nvCxnSpPr>
        <p:spPr bwMode="auto">
          <a:xfrm flipH="1" flipV="1">
            <a:off x="7051775" y="4004892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>
            <a:stCxn id="43" idx="3"/>
            <a:endCxn id="45" idx="7"/>
          </p:cNvCxnSpPr>
          <p:nvPr/>
        </p:nvCxnSpPr>
        <p:spPr bwMode="auto">
          <a:xfrm flipH="1">
            <a:off x="7051775" y="2865334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2" name="直接连接符 61"/>
          <p:cNvCxnSpPr>
            <a:stCxn id="43" idx="4"/>
            <a:endCxn id="47" idx="0"/>
          </p:cNvCxnSpPr>
          <p:nvPr/>
        </p:nvCxnSpPr>
        <p:spPr bwMode="auto">
          <a:xfrm>
            <a:off x="8184362" y="2918055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弧形 62"/>
          <p:cNvSpPr/>
          <p:nvPr/>
        </p:nvSpPr>
        <p:spPr bwMode="auto">
          <a:xfrm>
            <a:off x="5652002" y="2392918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弧形 63"/>
          <p:cNvSpPr/>
          <p:nvPr/>
        </p:nvSpPr>
        <p:spPr bwMode="auto">
          <a:xfrm flipV="1">
            <a:off x="5664749" y="5001382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 bwMode="auto">
          <a:xfrm>
            <a:off x="5507324" y="42600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795690" y="317306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426386" y="31397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16990" y="370810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409751" y="42496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773504" y="51729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771654" y="22040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70654" y="255805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511935" y="31273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5471103" y="36971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106083" y="25939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6749736" y="255989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319818" y="258917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8011215" y="255805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156824" y="3645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475920" y="480284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185832" y="426689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747624" y="369900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773504" y="43409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6739632" y="48080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355074" y="48283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8006698" y="48080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208679" y="48122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1501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81" grpId="0" animBg="1"/>
      <p:bldP spid="84" grpId="0" animBg="1"/>
      <p:bldP spid="87" grpId="0" animBg="1"/>
      <p:bldP spid="90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2"/>
            <a:endCxn id="24" idx="6"/>
          </p:cNvCxnSpPr>
          <p:nvPr/>
        </p:nvCxnSpPr>
        <p:spPr bwMode="auto">
          <a:xfrm flipH="1">
            <a:off x="887641" y="284497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73" name="椭圆 72"/>
          <p:cNvSpPr/>
          <p:nvPr/>
        </p:nvSpPr>
        <p:spPr bwMode="auto">
          <a:xfrm>
            <a:off x="4284016" y="177400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19920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4284016" y="3505232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148016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2"/>
            <a:endCxn id="74" idx="6"/>
          </p:cNvCxnSpPr>
          <p:nvPr/>
        </p:nvCxnSpPr>
        <p:spPr bwMode="auto">
          <a:xfrm flipH="1">
            <a:off x="3851920" y="283494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直接箭头连接符 77"/>
          <p:cNvCxnSpPr>
            <a:stCxn id="76" idx="1"/>
            <a:endCxn id="73" idx="5"/>
          </p:cNvCxnSpPr>
          <p:nvPr/>
        </p:nvCxnSpPr>
        <p:spPr bwMode="auto">
          <a:xfrm flipH="1" flipV="1">
            <a:off x="4652751" y="214274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3" idx="3"/>
            <a:endCxn id="74" idx="7"/>
          </p:cNvCxnSpPr>
          <p:nvPr/>
        </p:nvCxnSpPr>
        <p:spPr bwMode="auto">
          <a:xfrm flipH="1">
            <a:off x="3788655" y="214274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75" idx="1"/>
            <a:endCxn id="74" idx="5"/>
          </p:cNvCxnSpPr>
          <p:nvPr/>
        </p:nvCxnSpPr>
        <p:spPr bwMode="auto">
          <a:xfrm flipH="1" flipV="1">
            <a:off x="3788655" y="2987675"/>
            <a:ext cx="558626" cy="58082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7299283" y="1772816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435187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299283" y="350703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63283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4" idx="2"/>
            <a:endCxn id="82" idx="6"/>
          </p:cNvCxnSpPr>
          <p:nvPr/>
        </p:nvCxnSpPr>
        <p:spPr bwMode="auto">
          <a:xfrm flipH="1">
            <a:off x="6867187" y="2833748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 flipV="1">
            <a:off x="7628717" y="2185552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7" name="直接箭头连接符 86"/>
          <p:cNvCxnSpPr>
            <a:stCxn id="81" idx="3"/>
            <a:endCxn id="82" idx="7"/>
          </p:cNvCxnSpPr>
          <p:nvPr/>
        </p:nvCxnSpPr>
        <p:spPr bwMode="auto">
          <a:xfrm flipH="1">
            <a:off x="6803922" y="2141551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707319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H="1" flipV="1">
            <a:off x="6764902" y="3078476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6843504" y="294248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7914657" y="208391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86842" y="23500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11535" y="21746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380959" y="28412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79368" y="29930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51553" y="325918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971600" y="4655273"/>
            <a:ext cx="1800200" cy="15820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表格 97"/>
              <p:cNvGraphicFramePr>
                <a:graphicFrameLocks noGrp="1"/>
              </p:cNvGraphicFramePr>
              <p:nvPr/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07692" r="-3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107692" r="-2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204545" r="-202703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309231" r="-2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309231" r="-1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409231" r="-27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/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107692" r="-3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107692" r="-2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107692" r="-2703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204545" r="-20270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309231" r="-2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309231" r="-1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309231" r="-270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409231" r="-3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409231" r="-1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409231" r="-270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890249" y="35162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4809539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7833938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7504" y="6385007"/>
            <a:ext cx="89289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A[n][n]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表示由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个顶点构成的图；对于不存在的边，通常统一取值为无穷或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268392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4847" y="1124744"/>
            <a:ext cx="880802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278687" y="1123057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36" name="矩形 135"/>
          <p:cNvSpPr/>
          <p:nvPr/>
        </p:nvSpPr>
        <p:spPr>
          <a:xfrm>
            <a:off x="5076056" y="1878631"/>
            <a:ext cx="3793642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顶点优先级更新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 bwMode="auto">
          <a:xfrm>
            <a:off x="107504" y="5397772"/>
            <a:ext cx="6459591" cy="1196929"/>
          </a:xfrm>
          <a:prstGeom prst="ellipse">
            <a:avLst/>
          </a:prstGeom>
          <a:noFill/>
          <a:ln w="1905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6474307"/>
            <a:ext cx="2391446" cy="442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51520" y="3905871"/>
            <a:ext cx="5883802" cy="1026521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6769" y="426451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8241" y="2848973"/>
            <a:ext cx="206145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通过邻接表可将顶点优先级更新降低为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62144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58451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1687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584515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6857009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857009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11687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5764515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58451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5764515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5891794" y="1803701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5891794" y="2943259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037009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037009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5944515" y="392587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5944515" y="167642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217009" y="167642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217009" y="392587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164288" y="2943259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164288" y="1803701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296875" y="1856422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5764515" y="133128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5777262" y="3939749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619837" y="31984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908203" y="21114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38899" y="20781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297888" y="26464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522264" y="31880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886017" y="411133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71192" y="109192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764514" y="1856422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624448" y="2065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5944555" y="1676422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218596" y="153231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432331" y="15275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5891794" y="1805545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269337" y="25841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5895712" y="2943259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298345" y="32052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5946547" y="3926414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886017" y="32793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852145" y="37464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299211" y="1856422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467587" y="376668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321192" y="37506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5775561" y="13285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8 15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4 7 2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3 5 1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1 7 7</a:t>
            </a:r>
            <a:endParaRPr lang="en-US" altLang="zh-CN" dirty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158119" y="3550708"/>
            <a:ext cx="63267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&amp;m);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+ 1);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&amp;a, &amp;b, &amp;c);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(1, n);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76" y="1565276"/>
            <a:ext cx="47945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friend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 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visited[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m, n;</a:t>
            </a:r>
          </a:p>
          <a:p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&gt; G;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构建邻接表</a:t>
            </a:r>
          </a:p>
        </p:txBody>
      </p:sp>
    </p:spTree>
    <p:extLst>
      <p:ext uri="{BB962C8B-B14F-4D97-AF65-F5344CB8AC3E}">
        <p14:creationId xmlns:p14="http://schemas.microsoft.com/office/powerpoint/2010/main" val="1398852459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98" y="1589640"/>
            <a:ext cx="93610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把顶点放入优先级队列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P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提取优先级最高顶点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若该顶点被访问过，则返回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设置该顶点访问标记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找到目标节点则返回退出函数 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该顶点的邻域表个数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 nEdge;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个邻域顶点的秩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.weight +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对应权重修改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若该邻域顶点未被访问，则放入队列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3039083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维护堆序性，下滤，复杂度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O(</a:t>
            </a:r>
            <a:r>
              <a:rPr lang="en-US" altLang="zh-CN" sz="1600" b="1" kern="0" dirty="0" err="1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))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5301208"/>
            <a:ext cx="6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放入该顶点进入优先级队列，不对重复顶点进行合并，</a:t>
            </a:r>
          </a:p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每个顶点可能重复放入，队列中元素至多为边的数目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2780928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至多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次提取</a:t>
            </a:r>
            <a:endParaRPr lang="en-US" altLang="zh-CN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47864" y="5973991"/>
            <a:ext cx="504056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整体时间复杂度：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37557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基于优先级队列的优先搜索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图的优先级搜索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优先考虑当前所有被发现点中，最早被发现的点；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优先考虑当前所有被发现点中，最后被发现的点；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考虑当前被发现点中，优先级最高的点；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的优先级更新：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父亲与该点之间的路径权重；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的优先级更新：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父亲与该点之间的路径权重；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每种策略等效于选取当前约定的优先级策略下的最高者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优先级搜索提供统一的框架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806030"/>
      </p:ext>
    </p:extLst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56" y="138336"/>
            <a:ext cx="8209408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基于优先级队列的最小生成树与最短路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0569" y="115334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854005" y="111359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8432" y="1700808"/>
            <a:ext cx="5364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(v, u))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status 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v.priority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512" y="1772816"/>
            <a:ext cx="45275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Prim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(v, u))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status 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21322"/>
      </p:ext>
    </p:extLst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28800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顶点类型、边类型、优先级更新器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优先级搜索（单个连通域）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将下一顶点和边加至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的优先级及其父顶点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从尚未加入遍历树的顶点中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选出下一个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优先级最高的顶点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表明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for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循环内无更新，所有节点都是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及与其父的联边加入遍历树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通过定义具体的优先级更新策略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prioUpdater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，即可实现不同的算法功能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436477" y="6300391"/>
            <a:ext cx="648072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12908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广度优先的优先级搜索实现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 flipV="1">
            <a:off x="6669128" y="257814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6667684" y="340730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2" name="任意多边形 41"/>
          <p:cNvSpPr/>
          <p:nvPr/>
        </p:nvSpPr>
        <p:spPr bwMode="auto">
          <a:xfrm>
            <a:off x="5736778" y="1653628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 bwMode="auto">
          <a:xfrm>
            <a:off x="5433551" y="1760694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 bwMode="auto">
          <a:xfrm>
            <a:off x="6162514" y="2357496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4892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优先级比父亲降低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如此效果等同于，先被发现者优先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8972" y="6309320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07298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42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深度优先的优先级搜索实现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163059" y="1783042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9743" y="4276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85770" y="6394072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- 1 )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优先级比父亲提高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- 1;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如此效果等同于，后被发现者优先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271641" y="34432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5" idx="6"/>
            <a:endCxn id="66" idx="2"/>
          </p:cNvCxnSpPr>
          <p:nvPr/>
        </p:nvCxnSpPr>
        <p:spPr bwMode="auto">
          <a:xfrm>
            <a:off x="6730949" y="4046973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011795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4248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优先级为边的权重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 weight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35385" y="11944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8" name="直接连接符 247"/>
          <p:cNvCxnSpPr/>
          <p:nvPr/>
        </p:nvCxnSpPr>
        <p:spPr bwMode="auto">
          <a:xfrm>
            <a:off x="7428630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6928339" y="241180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833853" y="268865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914041" y="35740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648521" y="365452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523579" y="35333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161" idx="2"/>
          </p:cNvCxnSpPr>
          <p:nvPr/>
        </p:nvCxnSpPr>
        <p:spPr bwMode="auto">
          <a:xfrm flipH="1">
            <a:off x="7422493" y="391424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950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8" grpId="1"/>
      <p:bldP spid="239" grpId="0" animBg="1"/>
      <p:bldP spid="240" grpId="0"/>
      <p:bldP spid="240" grpId="1"/>
      <p:bldP spid="244" grpId="0" animBg="1"/>
      <p:bldP spid="245" grpId="0"/>
      <p:bldP spid="246" grpId="0"/>
      <p:bldP spid="246" grpId="1"/>
      <p:bldP spid="247" grpId="0"/>
      <p:bldP spid="249" grpId="0" animBg="1"/>
      <p:bldP spid="250" grpId="0"/>
      <p:bldP spid="250" grpId="1"/>
      <p:bldP spid="251" grpId="0"/>
      <p:bldP spid="251" grpId="1"/>
      <p:bldP spid="255" grpId="0" animBg="1"/>
      <p:bldP spid="256" grpId="0"/>
      <p:bldP spid="257" grpId="0"/>
      <p:bldP spid="261" grpId="0" animBg="1"/>
      <p:bldP spid="262" grpId="0"/>
      <p:bldP spid="262" grpId="1"/>
      <p:bldP spid="265" grpId="0" animBg="1"/>
      <p:bldP spid="266" grpId="0"/>
      <p:bldP spid="2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5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原长度加新增长度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222327" y="23903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904598" y="24192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888094" y="3567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510832" y="184478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5987182" y="131693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4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顶点与边类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285" y="1702549"/>
            <a:ext cx="88382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出入度数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status;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顶点遍历的状态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包括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UNDISCOVERED, DISCOVERED, VISITED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时间标签，用于遍历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priority;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在遍历树中的父节点、优先级数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Vertex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)0 ) :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构造新顶点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parent(-1), priority(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权重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边遍历类型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UNDETERMINED, TREE, CROSS, FORWARD, BACKWARD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Edge 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: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weight(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type(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34149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</a:t>
            </a:r>
            <a:endParaRPr lang="en-US" altLang="zh-CN" dirty="0"/>
          </a:p>
          <a:p>
            <a:pPr lvl="1"/>
            <a:r>
              <a:rPr lang="zh-CN" altLang="en-US" dirty="0"/>
              <a:t>无向图</a:t>
            </a:r>
            <a:r>
              <a:rPr lang="en-US" altLang="zh-CN" b="1" dirty="0"/>
              <a:t>G=(V, E)</a:t>
            </a:r>
            <a:r>
              <a:rPr lang="zh-CN" altLang="en-US" dirty="0"/>
              <a:t>，其中：</a:t>
            </a:r>
            <a:r>
              <a:rPr lang="en-US" altLang="zh-CN" b="1" dirty="0"/>
              <a:t>V={a, b, c, d, e, f}, E={(a, b), (a, e), (a, c), (b, e), (c, f), (f, d), (e, d)}</a:t>
            </a:r>
            <a:r>
              <a:rPr lang="zh-CN" altLang="en-US" dirty="0"/>
              <a:t>，对该图进行深度优先遍历（优先访问编号小的结点），得到的顶点序列为？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195380385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74805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3929425932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71296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边权值为负，使用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则代价为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462676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8235453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44010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478810" y="2361355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137859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5530353" y="3315611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弧形 116"/>
          <p:cNvSpPr/>
          <p:nvPr/>
        </p:nvSpPr>
        <p:spPr bwMode="auto">
          <a:xfrm>
            <a:off x="4860032" y="2780928"/>
            <a:ext cx="3608685" cy="543391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6935181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 bwMode="auto">
          <a:xfrm>
            <a:off x="7375391" y="3243604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3704024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解决负值问题。限制条件：图中不能包含负权回路（回路的权值和为负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7" name="椭圆 126"/>
          <p:cNvSpPr/>
          <p:nvPr/>
        </p:nvSpPr>
        <p:spPr bwMode="auto">
          <a:xfrm>
            <a:off x="291581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524500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472915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819399" y="4730786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 bwMode="auto">
          <a:xfrm>
            <a:off x="3426906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3819400" y="5773900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弧形 136"/>
          <p:cNvSpPr/>
          <p:nvPr/>
        </p:nvSpPr>
        <p:spPr bwMode="auto">
          <a:xfrm>
            <a:off x="3227870" y="5227322"/>
            <a:ext cx="1795402" cy="492257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5224228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5664438" y="5701893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6322" y="6258814"/>
            <a:ext cx="237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负值和回路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78183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234281" y="1176747"/>
            <a:ext cx="8784976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没有负权和回路时，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个顶点的图中任意两个顶点之间如果存在最短路径，此路径最多有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构造最短路径长度数组序列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…, dist</a:t>
            </a:r>
            <a:r>
              <a:rPr lang="en-US" altLang="zh-CN" sz="2400" b="1" i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到终点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的只经过一条边的最短路径的长度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 = Edge[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出发最多经过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条边到达终点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的最短路径长度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算法的最终目的是计算出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递推计算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算法需判断是否存在负权和回路，可在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次迭代后再做一迭代，若某节点最小距离仍能更新，则存在负权和回路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4686" y="5453786"/>
            <a:ext cx="7632848" cy="45493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609600" indent="-609600" algn="ctr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>
                <a:spAutoFit/>
              </a:bodyPr>
              <a:lstStyle/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仿宋_GB2312" pitchFamily="49" charset="-122"/>
                  </a:rPr>
                  <a:t>	    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= 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u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；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仿宋_GB2312" pitchFamily="49" charset="-122"/>
                </a:endParaRPr>
              </a:p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 err="1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 err="1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= min {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min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{ 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]+Edge[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} }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blipFill>
                <a:blip r:embed="rId3"/>
                <a:stretch>
                  <a:fillRect t="-8784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60032" y="5620134"/>
            <a:ext cx="234360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36230"/>
      </p:ext>
    </p:extLst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5317"/>
              </p:ext>
            </p:extLst>
          </p:nvPr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5456"/>
              </p:ext>
            </p:extLst>
          </p:nvPr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80990"/>
              </p:ext>
            </p:extLst>
          </p:nvPr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7796"/>
              </p:ext>
            </p:extLst>
          </p:nvPr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432575" y="1340768"/>
            <a:ext cx="2513536" cy="2586112"/>
            <a:chOff x="3432575" y="1340768"/>
            <a:chExt cx="2513536" cy="2586112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211008" y="164462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222269" y="2537425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4211642" y="3364573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3432575" y="2510837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5004766" y="1631383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5572754" y="2572923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5017595" y="3388248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3792934" y="2688558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3712700" y="1897910"/>
              <a:ext cx="522239" cy="6619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3697214" y="2848088"/>
              <a:ext cx="561654" cy="6143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3757080" y="2748260"/>
              <a:ext cx="1317683" cy="746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4222269" y="1340768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534630" y="25560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4489772" y="361910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3746038" y="1921608"/>
              <a:ext cx="1271113" cy="6674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39401" y="341291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252513" y="1404335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2" name="弧形 71"/>
            <p:cNvSpPr/>
            <p:nvPr/>
          </p:nvSpPr>
          <p:spPr bwMode="auto">
            <a:xfrm>
              <a:off x="3757080" y="2512162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96335" y="222998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372200" y="1268760"/>
            <a:ext cx="2507577" cy="2528397"/>
            <a:chOff x="6372200" y="1268760"/>
            <a:chExt cx="2507577" cy="2528397"/>
          </a:xfrm>
        </p:grpSpPr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7150633" y="152548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161894" y="2418291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7184811" y="324495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6372200" y="2391703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944391" y="1512249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8512379" y="2453789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7957220" y="3269114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6732559" y="256942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 flipV="1">
              <a:off x="7318719" y="188233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6636838" y="2728954"/>
              <a:ext cx="573613" cy="5767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6" name="弧形 95"/>
            <p:cNvSpPr/>
            <p:nvPr/>
          </p:nvSpPr>
          <p:spPr bwMode="auto">
            <a:xfrm>
              <a:off x="6696705" y="2393028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 flipV="1">
              <a:off x="7339597" y="2805017"/>
              <a:ext cx="17062" cy="42588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7510834" y="1681565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510834" y="343278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7151585" y="126876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7463946" y="24840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7427797" y="348938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287152" y="33409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00264" y="13323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525651" y="215798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420757" y="4146373"/>
            <a:ext cx="2507577" cy="2528397"/>
            <a:chOff x="6420757" y="4146373"/>
            <a:chExt cx="2507577" cy="2528397"/>
          </a:xfrm>
        </p:grpSpPr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7199190" y="44031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210451" y="52959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7199190" y="61075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420757" y="52693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7992948" y="43898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8560936" y="53314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8005777" y="61467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6781116" y="544703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 flipH="1" flipV="1">
              <a:off x="7325678" y="4758007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6685395" y="56065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H="1" flipV="1">
              <a:off x="7377606" y="56712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7559391" y="63103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7200142" y="41463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7512503" y="53616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7476354" y="63669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8335709" y="62185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248821" y="42099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2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592643" y="50355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7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8" name="Line 16"/>
            <p:cNvSpPr>
              <a:spLocks noChangeShapeType="1"/>
            </p:cNvSpPr>
            <p:nvPr/>
          </p:nvSpPr>
          <p:spPr bwMode="auto">
            <a:xfrm flipH="1" flipV="1">
              <a:off x="7428072" y="476502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7558336" y="4569913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V="1">
              <a:off x="8318299" y="5699438"/>
              <a:ext cx="356973" cy="4859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116" name="Line 16"/>
          <p:cNvSpPr>
            <a:spLocks noChangeShapeType="1"/>
          </p:cNvSpPr>
          <p:nvPr/>
        </p:nvSpPr>
        <p:spPr bwMode="auto">
          <a:xfrm flipV="1">
            <a:off x="6652796" y="1754130"/>
            <a:ext cx="522239" cy="6619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492674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96647" y="5598356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93010" y="5961708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93010" y="6328490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426698" y="1463379"/>
            <a:ext cx="2507577" cy="2528397"/>
            <a:chOff x="3334478" y="1463379"/>
            <a:chExt cx="2507577" cy="2528397"/>
          </a:xfrm>
        </p:grpSpPr>
        <p:sp>
          <p:nvSpPr>
            <p:cNvPr id="133" name="Oval 6"/>
            <p:cNvSpPr>
              <a:spLocks noChangeArrowheads="1"/>
            </p:cNvSpPr>
            <p:nvPr/>
          </p:nvSpPr>
          <p:spPr bwMode="auto">
            <a:xfrm>
              <a:off x="4112911" y="1720107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" name="Oval 7"/>
            <p:cNvSpPr>
              <a:spLocks noChangeArrowheads="1"/>
            </p:cNvSpPr>
            <p:nvPr/>
          </p:nvSpPr>
          <p:spPr bwMode="auto">
            <a:xfrm>
              <a:off x="4124172" y="2612910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Oval 8"/>
            <p:cNvSpPr>
              <a:spLocks noChangeArrowheads="1"/>
            </p:cNvSpPr>
            <p:nvPr/>
          </p:nvSpPr>
          <p:spPr bwMode="auto">
            <a:xfrm>
              <a:off x="4112911" y="342456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6" name="Oval 9"/>
            <p:cNvSpPr>
              <a:spLocks noChangeArrowheads="1"/>
            </p:cNvSpPr>
            <p:nvPr/>
          </p:nvSpPr>
          <p:spPr bwMode="auto">
            <a:xfrm>
              <a:off x="3334478" y="2586322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" name="Oval 10"/>
            <p:cNvSpPr>
              <a:spLocks noChangeArrowheads="1"/>
            </p:cNvSpPr>
            <p:nvPr/>
          </p:nvSpPr>
          <p:spPr bwMode="auto">
            <a:xfrm>
              <a:off x="4906669" y="1706868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8" name="Oval 11"/>
            <p:cNvSpPr>
              <a:spLocks noChangeArrowheads="1"/>
            </p:cNvSpPr>
            <p:nvPr/>
          </p:nvSpPr>
          <p:spPr bwMode="auto">
            <a:xfrm>
              <a:off x="5474657" y="2648408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Oval 12"/>
            <p:cNvSpPr>
              <a:spLocks noChangeArrowheads="1"/>
            </p:cNvSpPr>
            <p:nvPr/>
          </p:nvSpPr>
          <p:spPr bwMode="auto">
            <a:xfrm>
              <a:off x="4919498" y="3463733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3694837" y="276404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H="1" flipV="1">
              <a:off x="4239399" y="2075013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>
              <a:off x="3599116" y="2923573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H="1" flipV="1">
              <a:off x="4291327" y="2988207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4473112" y="362740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113863" y="14633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48" name="Text Box 24"/>
            <p:cNvSpPr txBox="1">
              <a:spLocks noChangeArrowheads="1"/>
            </p:cNvSpPr>
            <p:nvPr/>
          </p:nvSpPr>
          <p:spPr bwMode="auto">
            <a:xfrm>
              <a:off x="4426224" y="2678685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4390075" y="368399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49430" y="353552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62542" y="1526946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506364" y="235259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3" name="Line 16"/>
            <p:cNvSpPr>
              <a:spLocks noChangeShapeType="1"/>
            </p:cNvSpPr>
            <p:nvPr/>
          </p:nvSpPr>
          <p:spPr bwMode="auto">
            <a:xfrm flipH="1" flipV="1">
              <a:off x="4341793" y="2082026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4456410" y="1924690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>
              <a:off x="5218085" y="2082026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7" name="Line 16"/>
            <p:cNvSpPr>
              <a:spLocks noChangeShapeType="1"/>
            </p:cNvSpPr>
            <p:nvPr/>
          </p:nvSpPr>
          <p:spPr bwMode="auto">
            <a:xfrm>
              <a:off x="4463434" y="1812949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30932" y="1242288"/>
            <a:ext cx="2507577" cy="2528397"/>
            <a:chOff x="6349029" y="1347673"/>
            <a:chExt cx="2507577" cy="2528397"/>
          </a:xfrm>
        </p:grpSpPr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8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0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5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9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430932" y="3991141"/>
            <a:ext cx="2507577" cy="2528397"/>
            <a:chOff x="6349029" y="1347673"/>
            <a:chExt cx="2507577" cy="2528397"/>
          </a:xfrm>
        </p:grpSpPr>
        <p:sp>
          <p:nvSpPr>
            <p:cNvPr id="184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1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2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3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4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96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200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379527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3" y="1196752"/>
            <a:ext cx="5529508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情况下，计算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min { dist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k-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]+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Edge[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 }</a:t>
            </a:r>
            <a:r>
              <a:rPr lang="zh-CN" altLang="en-US" sz="2200" b="1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仍需遍历每个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，内层遍历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，复杂度为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可直接遍历所有边，只对每条的终端节点距离进行更新，为此复杂度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O(ne)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52826"/>
              </p:ext>
            </p:extLst>
          </p:nvPr>
        </p:nvGraphicFramePr>
        <p:xfrm>
          <a:off x="-624262" y="4178757"/>
          <a:ext cx="73533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Document" r:id="rId4" imgW="4057143" imgH="1598817" progId="Word.Document.8">
                  <p:embed/>
                </p:oleObj>
              </mc:Choice>
              <mc:Fallback>
                <p:oleObj name="Document" r:id="rId4" imgW="4057143" imgH="1598817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4262" y="4178757"/>
                        <a:ext cx="73533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96136" y="1246761"/>
            <a:ext cx="2831105" cy="2771220"/>
            <a:chOff x="5796136" y="1052736"/>
            <a:chExt cx="2831105" cy="2771220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/>
                <a:t>3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781034" y="4301713"/>
            <a:ext cx="2362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进一步优化：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Shortest Path Faster Algorithm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（可自学）</a:t>
            </a:r>
          </a:p>
        </p:txBody>
      </p:sp>
    </p:spTree>
    <p:extLst>
      <p:ext uri="{BB962C8B-B14F-4D97-AF65-F5344CB8AC3E}">
        <p14:creationId xmlns:p14="http://schemas.microsoft.com/office/powerpoint/2010/main" val="36318896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0x3f3f3f3f  </a:t>
            </a:r>
          </a:p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1010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original;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点，边，起点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u, v;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为起点，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为终点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cost;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edge[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dis[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], pre[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打印最短路的路径（反向）  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前驱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"%d--&gt;"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472201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533" y="1673668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scanf(</a:t>
            </a:r>
            <a:r>
              <a:rPr lang="pt-BR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"%d%d%d"</a:t>
            </a:r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&amp;nodenum, &amp;edgenum, &amp;original);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pre[original] = original;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edgenum; ++j)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d%d%d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,&amp;edge[j].u, &amp;edge[j].v, &amp;edge[j].cost);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{//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每个点最短路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dis[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"Path:"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"have negative circle\n"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6004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68" y="1772816"/>
            <a:ext cx="85376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基于向量，以邻接矩阵形式实现的图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 V;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&gt;*&gt;&gt; 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边集（邻接矩阵）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GraphMatrix() { n = e = 0; }         </a:t>
            </a:r>
            <a:r>
              <a:rPr lang="pt-BR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pt-BR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pt-BR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~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所有动态创建的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k &lt; n; k++ )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边记录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E[j][k];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逐条清除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7556" y="2924944"/>
            <a:ext cx="7721151" cy="576064"/>
          </a:xfrm>
          <a:prstGeom prst="rect">
            <a:avLst/>
          </a:prstGeom>
          <a:solidFill>
            <a:schemeClr val="accent1">
              <a:alpha val="2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基于邻接矩阵定义的图模板类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/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60373"/>
                  </p:ext>
                </p:extLst>
              </p:nvPr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108333" r="-3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108333" r="-2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108333" r="-3125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204918" r="-20312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310000" r="-2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310000" r="-1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310000" r="-312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410000" r="-3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410000" r="-1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410000" r="-3125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>
          <a:xfrm>
            <a:off x="6444208" y="55198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5254522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91647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9629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&lt;= nodenum; ++i)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  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original ? 0 :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1; k &lt;= nodenum - 1; ++k)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次迭代</a:t>
            </a:r>
            <a:endParaRPr lang="nn-NO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</a:t>
            </a:r>
          </a:p>
          <a:p>
            <a:r>
              <a:rPr lang="en-US" altLang="zh-CN" sz="20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对原公式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en-US" altLang="zh-CN" sz="2000" b="1" kern="0" baseline="3000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次松弛，简化为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次边的松弛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[edge[j].v]&gt;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[edge[j].u]+edge[j].cost){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[edge[j].v]=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[edge[j].u]+edge[j].cost;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pre[edge[j].v] = edge[j].u;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判断是否含有负权回路  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edgenum; ++j) </a:t>
            </a:r>
          </a:p>
          <a:p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再做一次迭代看是否有任意边可改进，若是则有负权和回路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(dis[edge[j].v] &gt; dis[edge[j].u]+edge[j].cost){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151961"/>
      </p:ext>
    </p:extLst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20"/>
              <p:cNvSpPr txBox="1">
                <a:spLocks noChangeArrowheads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Bellman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Ford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算法正确性证明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为何能检测负权和环路并返回正确的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negative=0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negative=1,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若图中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负权和环路，而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</a:t>
                </a: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则设该环路为包含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&lt;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。假设算法返回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，则对任意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𝒄𝒐𝒔𝒕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将环路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上的所有这些不等式相加，有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，上式得到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，与环路为负权和的结论矛盾，故算法必定返回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1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blipFill>
                <a:blip r:embed="rId3"/>
                <a:stretch>
                  <a:fillRect l="-1217" t="-1350" r="-4395" b="-10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0834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寻找图中多源点之间（任意两点之间）最短路径的算法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Robert W. 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引入第三顶点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，是否能缩短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究竟是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中哪个呢？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引入多个顶点呢？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</a:t>
            </a:r>
            <a:r>
              <a:rPr lang="en-US" altLang="zh-CN" sz="2400" b="1" baseline="-25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-&gt;k</a:t>
            </a:r>
            <a:r>
              <a:rPr lang="en-US" altLang="zh-CN" sz="2400" b="1" baseline="-25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e[4][3]=12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e[4][1]+e[1][3]=5+6=11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再引入节点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e[4][1]+e[1][2]+e[2][3]=5+2+3=10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29573"/>
            <a:ext cx="2142795" cy="1656184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544715" y="2492896"/>
            <a:ext cx="2179413" cy="1660361"/>
            <a:chOff x="4768851" y="2706495"/>
            <a:chExt cx="2179413" cy="1660361"/>
          </a:xfrm>
        </p:grpSpPr>
        <p:sp>
          <p:nvSpPr>
            <p:cNvPr id="4" name="矩形 3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38577" y="319185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677783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7783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7783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3787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3787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9791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49791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9791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49791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860311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860311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860311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84983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20987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56991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929958" y="24826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61806" y="281536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60796" y="316049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60963" y="350562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560796" y="385075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13686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3686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77783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860311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068718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号顶点中转，求任意两点最小距离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4526061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</p:txBody>
      </p:sp>
      <p:sp>
        <p:nvSpPr>
          <p:cNvPr id="34" name="矩形 33"/>
          <p:cNvSpPr/>
          <p:nvPr/>
        </p:nvSpPr>
        <p:spPr>
          <a:xfrm>
            <a:off x="4788024" y="522326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8326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5091837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5091837"/>
                <a:ext cx="360040" cy="360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545355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581359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5090085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545355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5813599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5090085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5090085"/>
                <a:ext cx="360040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545355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581359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451159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451159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451159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45140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48467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519191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553704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588217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5453559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5813599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5220793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2503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544940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580944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544940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544940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580944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4509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4509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4509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4511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4844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5189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5534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5879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5449401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5809441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5091837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5809441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0" y="1819352"/>
            <a:ext cx="2142795" cy="1656184"/>
          </a:xfrm>
          <a:prstGeom prst="rect">
            <a:avLst/>
          </a:prstGeom>
        </p:spPr>
      </p:pic>
      <p:grpSp>
        <p:nvGrpSpPr>
          <p:cNvPr id="141" name="组合 140"/>
          <p:cNvGrpSpPr/>
          <p:nvPr/>
        </p:nvGrpSpPr>
        <p:grpSpPr>
          <a:xfrm>
            <a:off x="3875397" y="1782675"/>
            <a:ext cx="2179413" cy="1660361"/>
            <a:chOff x="4768851" y="2706495"/>
            <a:chExt cx="2179413" cy="1660361"/>
          </a:xfrm>
        </p:grpSpPr>
        <p:sp>
          <p:nvSpPr>
            <p:cNvPr id="142" name="矩形 141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矩形 156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6369259" y="248162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 bwMode="auto">
          <a:xfrm>
            <a:off x="7108512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108512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108512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7468552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468552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828592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828592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828592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828592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8190993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8190993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8190993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180520" y="176995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540560" y="176995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7900600" y="176995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8260640" y="17723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892488" y="210514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91478" y="245027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891645" y="27954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891478" y="314053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467542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467542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7108512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8190993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202756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号顶点中转，求任意两点最小距离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号顶点中转的任意两点最小距离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2130585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</p:txBody>
      </p:sp>
      <p:sp>
        <p:nvSpPr>
          <p:cNvPr id="34" name="矩形 33"/>
          <p:cNvSpPr/>
          <p:nvPr/>
        </p:nvSpPr>
        <p:spPr>
          <a:xfrm>
            <a:off x="4788024" y="282779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8326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269460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2118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2451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2796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3141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3486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3058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282531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250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211606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244882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279395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313909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34842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3053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269636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5659" y="4257077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][1];}</a:t>
            </a:r>
          </a:p>
        </p:txBody>
      </p:sp>
      <p:sp>
        <p:nvSpPr>
          <p:cNvPr id="88" name="矩形 87"/>
          <p:cNvSpPr/>
          <p:nvPr/>
        </p:nvSpPr>
        <p:spPr>
          <a:xfrm>
            <a:off x="355251" y="5426628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][2]+e[2][j];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][2];}</a:t>
            </a:r>
          </a:p>
        </p:txBody>
      </p:sp>
      <p:sp>
        <p:nvSpPr>
          <p:cNvPr id="89" name="矩形 88"/>
          <p:cNvSpPr/>
          <p:nvPr/>
        </p:nvSpPr>
        <p:spPr>
          <a:xfrm>
            <a:off x="4755963" y="50337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 bwMode="auto">
          <a:xfrm>
            <a:off x="535120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 bwMode="auto">
          <a:xfrm>
            <a:off x="535120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5120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71124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071280" y="453965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71280" y="49005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07128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071280" y="5624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43132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 bwMode="auto">
          <a:xfrm>
            <a:off x="643132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43132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320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8324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4328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503328" y="43245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135176" y="465726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134166" y="500239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134333" y="534752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34166" y="569265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09752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709752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854142" y="503127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 bwMode="auto">
          <a:xfrm>
            <a:off x="744044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44044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44044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0048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80048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522" y="4537177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6052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16052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160522" y="5619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522923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522923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522923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51245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7249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23253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8592570" y="432202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224418" y="465478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23408" y="499991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223575" y="534505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223408" y="56901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9947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79947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44044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522923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5711240" y="490232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767022" y="6073772"/>
            <a:ext cx="33794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P[4][3]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P[2][3]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故最短路径为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endParaRPr lang="zh-CN" altLang="en-US" sz="1400" dirty="0"/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05" y="12052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0442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疑问：方案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），是否能获得与方案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）相同的正确的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可以找到！原因如下两点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中转时，因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为最短路，为此得到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的最短路径必经过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搜索时已证明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，基于这结论，方案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所以此时可得到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最短路径代价为路径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的代价，即找到该最短路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17939407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为此，最终算法如下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465" y="2226135"/>
            <a:ext cx="8952715" cy="3397095"/>
            <a:chOff x="-132243" y="3279468"/>
            <a:chExt cx="8952715" cy="3397095"/>
          </a:xfrm>
        </p:grpSpPr>
        <p:sp>
          <p:nvSpPr>
            <p:cNvPr id="86" name="矩形 85"/>
            <p:cNvSpPr/>
            <p:nvPr/>
          </p:nvSpPr>
          <p:spPr>
            <a:xfrm>
              <a:off x="-132243" y="3578798"/>
              <a:ext cx="451790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(k = 1; k &lt;= n; k++)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(i = 1; i &lt;= n; i++)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for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(j = 1; j &lt;= n; 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j++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)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if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][j]&gt;e[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][k]+e[k][j]){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][j]=e[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][k]+e[k][j];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p[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][j]=p[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}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4669980" y="399114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26521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26521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526521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562525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98529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598529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598529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98529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34533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634533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34533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33722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69726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05730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417345" y="328189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049193" y="361465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048183" y="395978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5048350" y="430491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048183" y="465004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623769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23769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791651" y="4004481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37795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7795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37795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73799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3799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09803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09803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809803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809803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8460432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8460432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8460432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44995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80999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17003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8530079" y="329523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61927" y="362799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7160917" y="397312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7161084" y="431825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160917" y="466338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773698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773698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377951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460432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562525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81726" y="3457331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526420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634533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669980" y="5714535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526521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265217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26521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62525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598529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8529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98529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598529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34533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34533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34533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33722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569726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05730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417345" y="500528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049193" y="533804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5048183" y="568317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048350" y="60283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048183" y="637343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623769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623769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791651" y="5727875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737795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7795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737795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73799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773799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809803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809803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8098031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809803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8460432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8460432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8460432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744995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780999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817003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8530079" y="501862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7161927" y="535138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7160917" y="569651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161084" y="604164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160917" y="63867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73698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73698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7377951" y="559381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460432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62525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264207" y="5584442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634533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181726" y="5221474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9503" y="4564230"/>
            <a:ext cx="4689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例如，从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的最短路径，查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P[2][1]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P[3][1]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P[4][1]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，因此最短路径为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2-&gt;3-&gt;4-&gt;1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E[2][1]=9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77" y="434143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74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04363"/>
            <a:ext cx="8856984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AOV(Activity on Vertex)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顶点表示活动，有向边代表优先级，有向边起始端活动须早于末端活动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53061" y="2410870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高等数学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2410870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55778" y="3243164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信号系统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9084" y="3243164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707086" y="4114473"/>
            <a:ext cx="172819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011342" y="4366501"/>
            <a:ext cx="203301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95365" y="3243164"/>
            <a:ext cx="187220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计算摄像学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53061" y="3243164"/>
            <a:ext cx="1617722" cy="64445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3062" y="4114473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C++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55776" y="4114473"/>
            <a:ext cx="1575243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994548" y="2410870"/>
            <a:ext cx="1784197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傅里叶光学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79951" y="2138867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大学物理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1979712" y="2652201"/>
            <a:ext cx="57606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>
            <a:stCxn id="15" idx="0"/>
            <a:endCxn id="13" idx="2"/>
          </p:cNvCxnSpPr>
          <p:nvPr/>
        </p:nvCxnSpPr>
        <p:spPr bwMode="auto">
          <a:xfrm flipH="1" flipV="1">
            <a:off x="1161922" y="3887618"/>
            <a:ext cx="1" cy="2268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13" idx="3"/>
          </p:cNvCxnSpPr>
          <p:nvPr/>
        </p:nvCxnSpPr>
        <p:spPr bwMode="auto">
          <a:xfrm flipH="1" flipV="1">
            <a:off x="1970783" y="3565391"/>
            <a:ext cx="584994" cy="549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>
            <a:stCxn id="16" idx="1"/>
          </p:cNvCxnSpPr>
          <p:nvPr/>
        </p:nvCxnSpPr>
        <p:spPr bwMode="auto">
          <a:xfrm flipH="1" flipV="1">
            <a:off x="1964775" y="4360372"/>
            <a:ext cx="591001" cy="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endCxn id="4" idx="3"/>
          </p:cNvCxnSpPr>
          <p:nvPr/>
        </p:nvCxnSpPr>
        <p:spPr bwMode="auto">
          <a:xfrm flipH="1" flipV="1">
            <a:off x="1970783" y="2662898"/>
            <a:ext cx="576064" cy="574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0"/>
            <a:endCxn id="7" idx="2"/>
          </p:cNvCxnSpPr>
          <p:nvPr/>
        </p:nvCxnSpPr>
        <p:spPr bwMode="auto">
          <a:xfrm flipH="1" flipV="1">
            <a:off x="3343398" y="291492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1964776" y="2132856"/>
            <a:ext cx="2742310" cy="277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300131" y="2261657"/>
            <a:ext cx="691779" cy="310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4123298" y="2762635"/>
            <a:ext cx="2871383" cy="4781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箭头连接符 45"/>
          <p:cNvCxnSpPr>
            <a:stCxn id="17" idx="1"/>
          </p:cNvCxnSpPr>
          <p:nvPr/>
        </p:nvCxnSpPr>
        <p:spPr bwMode="auto">
          <a:xfrm flipH="1">
            <a:off x="4123298" y="2662898"/>
            <a:ext cx="2871250" cy="24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9" idx="1"/>
            <a:endCxn id="8" idx="3"/>
          </p:cNvCxnSpPr>
          <p:nvPr/>
        </p:nvCxnSpPr>
        <p:spPr bwMode="auto">
          <a:xfrm flipH="1">
            <a:off x="4131022" y="349519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4131022" y="436037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>
            <a:stCxn id="10" idx="0"/>
            <a:endCxn id="9" idx="2"/>
          </p:cNvCxnSpPr>
          <p:nvPr/>
        </p:nvCxnSpPr>
        <p:spPr bwMode="auto">
          <a:xfrm flipH="1" flipV="1">
            <a:off x="5519174" y="3747220"/>
            <a:ext cx="52008" cy="367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4139950" y="3741093"/>
            <a:ext cx="576061" cy="361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8" name="直接箭头连接符 57"/>
          <p:cNvCxnSpPr>
            <a:stCxn id="12" idx="1"/>
          </p:cNvCxnSpPr>
          <p:nvPr/>
        </p:nvCxnSpPr>
        <p:spPr bwMode="auto">
          <a:xfrm flipH="1" flipV="1">
            <a:off x="6322338" y="3487719"/>
            <a:ext cx="673027" cy="7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7929748" y="291526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>
            <a:off x="7940242" y="3735500"/>
            <a:ext cx="15515" cy="57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 flipV="1">
            <a:off x="6318582" y="3753382"/>
            <a:ext cx="692760" cy="6069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>
            <a:off x="6435279" y="3735024"/>
            <a:ext cx="576063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4123298" y="4593226"/>
            <a:ext cx="2907888" cy="271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H="1">
            <a:off x="4139950" y="3735024"/>
            <a:ext cx="576061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8605" y="4725144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G=(V,E)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个顶点的有向图，若序列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中每条有向边的活动时间先后要求，则称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存在拓扑排序必定保证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的拓扑排序不唯一：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ABCDEFGHIJLK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为上图的其中一个拓扑排序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728940"/>
      </p:ext>
    </p:extLst>
  </p:cSld>
  <p:clrMapOvr>
    <a:masterClrMapping/>
  </p:clrMapOvr>
  <p:transition advTm="157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同时删去所有它发出的有向边，更新邻域入度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图中还有未输出的顶点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必存在有向环</a:t>
            </a:r>
          </a:p>
        </p:txBody>
      </p:sp>
      <p:sp>
        <p:nvSpPr>
          <p:cNvPr id="70" name="椭圆 69"/>
          <p:cNvSpPr/>
          <p:nvPr/>
        </p:nvSpPr>
        <p:spPr bwMode="auto">
          <a:xfrm>
            <a:off x="4788024" y="56653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5305720" y="629884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265298" y="630936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830310" y="4327472"/>
            <a:ext cx="1485292" cy="843893"/>
            <a:chOff x="5027720" y="4169307"/>
            <a:chExt cx="1485292" cy="843893"/>
          </a:xfrm>
        </p:grpSpPr>
        <p:sp>
          <p:nvSpPr>
            <p:cNvPr id="10" name="椭圆 9"/>
            <p:cNvSpPr/>
            <p:nvPr/>
          </p:nvSpPr>
          <p:spPr bwMode="auto">
            <a:xfrm>
              <a:off x="5027720" y="4169307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>
              <a:stCxn id="68" idx="2"/>
              <a:endCxn id="10" idx="6"/>
            </p:cNvCxnSpPr>
            <p:nvPr/>
          </p:nvCxnSpPr>
          <p:spPr bwMode="auto">
            <a:xfrm flipH="1" flipV="1">
              <a:off x="5459720" y="4385307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85" name="直接箭头连接符 84"/>
            <p:cNvCxnSpPr>
              <a:stCxn id="67" idx="1"/>
              <a:endCxn id="10" idx="5"/>
            </p:cNvCxnSpPr>
            <p:nvPr/>
          </p:nvCxnSpPr>
          <p:spPr bwMode="auto">
            <a:xfrm flipH="1" flipV="1">
              <a:off x="5396455" y="4538042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156759" y="4944839"/>
            <a:ext cx="611054" cy="855767"/>
            <a:chOff x="5354169" y="4786674"/>
            <a:chExt cx="611054" cy="855767"/>
          </a:xfrm>
        </p:grpSpPr>
        <p:sp>
          <p:nvSpPr>
            <p:cNvPr id="67" name="椭圆 66"/>
            <p:cNvSpPr/>
            <p:nvPr/>
          </p:nvSpPr>
          <p:spPr bwMode="auto">
            <a:xfrm>
              <a:off x="5533223" y="478667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70" idx="7"/>
              <a:endCxn id="67" idx="3"/>
            </p:cNvCxnSpPr>
            <p:nvPr/>
          </p:nvCxnSpPr>
          <p:spPr bwMode="auto">
            <a:xfrm flipV="1">
              <a:off x="5354169" y="5155409"/>
              <a:ext cx="242319" cy="487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5206126" y="5675859"/>
            <a:ext cx="993687" cy="432000"/>
            <a:chOff x="5403536" y="5517694"/>
            <a:chExt cx="993687" cy="432000"/>
          </a:xfrm>
        </p:grpSpPr>
        <p:sp>
          <p:nvSpPr>
            <p:cNvPr id="71" name="椭圆 70"/>
            <p:cNvSpPr/>
            <p:nvPr/>
          </p:nvSpPr>
          <p:spPr bwMode="auto">
            <a:xfrm>
              <a:off x="5965223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5403536" y="573895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733989" y="4955365"/>
            <a:ext cx="993402" cy="432000"/>
            <a:chOff x="6931399" y="4797200"/>
            <a:chExt cx="993402" cy="432000"/>
          </a:xfrm>
        </p:grpSpPr>
        <p:sp>
          <p:nvSpPr>
            <p:cNvPr id="69" name="椭圆 68"/>
            <p:cNvSpPr/>
            <p:nvPr/>
          </p:nvSpPr>
          <p:spPr bwMode="auto">
            <a:xfrm>
              <a:off x="7492801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>
              <a:off x="6931399" y="500793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7221888" y="4348524"/>
            <a:ext cx="979789" cy="1967087"/>
            <a:chOff x="7419298" y="4190359"/>
            <a:chExt cx="979789" cy="1967087"/>
          </a:xfrm>
        </p:grpSpPr>
        <p:sp>
          <p:nvSpPr>
            <p:cNvPr id="66" name="椭圆 65"/>
            <p:cNvSpPr/>
            <p:nvPr/>
          </p:nvSpPr>
          <p:spPr bwMode="auto">
            <a:xfrm>
              <a:off x="7967087" y="41903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stCxn id="65" idx="6"/>
              <a:endCxn id="66" idx="2"/>
            </p:cNvCxnSpPr>
            <p:nvPr/>
          </p:nvCxnSpPr>
          <p:spPr bwMode="auto">
            <a:xfrm>
              <a:off x="7419298" y="439583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7638671" y="4604268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5737720" y="5675859"/>
            <a:ext cx="1989671" cy="910991"/>
            <a:chOff x="5935130" y="5517694"/>
            <a:chExt cx="1989671" cy="910991"/>
          </a:xfrm>
        </p:grpSpPr>
        <p:sp>
          <p:nvSpPr>
            <p:cNvPr id="72" name="椭圆 71"/>
            <p:cNvSpPr/>
            <p:nvPr/>
          </p:nvSpPr>
          <p:spPr bwMode="auto">
            <a:xfrm>
              <a:off x="6945012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73" idx="2"/>
              <a:endCxn id="72" idx="6"/>
            </p:cNvCxnSpPr>
            <p:nvPr/>
          </p:nvCxnSpPr>
          <p:spPr bwMode="auto">
            <a:xfrm flipH="1" flipV="1">
              <a:off x="7377012" y="57336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7" name="直接箭头连接符 106"/>
            <p:cNvCxnSpPr>
              <a:stCxn id="74" idx="6"/>
              <a:endCxn id="72" idx="3"/>
            </p:cNvCxnSpPr>
            <p:nvPr/>
          </p:nvCxnSpPr>
          <p:spPr bwMode="auto">
            <a:xfrm flipV="1">
              <a:off x="5935130" y="5886429"/>
              <a:ext cx="1073147" cy="5422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6136915" y="4955365"/>
            <a:ext cx="610687" cy="1354003"/>
            <a:chOff x="6334325" y="4797200"/>
            <a:chExt cx="610687" cy="1354003"/>
          </a:xfrm>
        </p:grpSpPr>
        <p:sp>
          <p:nvSpPr>
            <p:cNvPr id="68" name="椭圆 67"/>
            <p:cNvSpPr/>
            <p:nvPr/>
          </p:nvSpPr>
          <p:spPr bwMode="auto">
            <a:xfrm>
              <a:off x="6513012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68" idx="3"/>
            </p:cNvCxnSpPr>
            <p:nvPr/>
          </p:nvCxnSpPr>
          <p:spPr bwMode="auto">
            <a:xfrm flipV="1">
              <a:off x="6334325" y="5165935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1" name="直接箭头连接符 110"/>
            <p:cNvCxnSpPr>
              <a:stCxn id="75" idx="0"/>
              <a:endCxn id="68" idx="4"/>
            </p:cNvCxnSpPr>
            <p:nvPr/>
          </p:nvCxnSpPr>
          <p:spPr bwMode="auto">
            <a:xfrm flipV="1">
              <a:off x="6698919" y="5229200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7648788" y="5686385"/>
            <a:ext cx="510603" cy="725720"/>
            <a:chOff x="7846198" y="5528220"/>
            <a:chExt cx="510603" cy="725720"/>
          </a:xfrm>
        </p:grpSpPr>
        <p:sp>
          <p:nvSpPr>
            <p:cNvPr id="73" name="椭圆 72"/>
            <p:cNvSpPr/>
            <p:nvPr/>
          </p:nvSpPr>
          <p:spPr bwMode="auto">
            <a:xfrm>
              <a:off x="7924801" y="55282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7846198" y="5942043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6285509" y="6266024"/>
            <a:ext cx="480683" cy="475344"/>
            <a:chOff x="6482919" y="6107859"/>
            <a:chExt cx="480683" cy="475344"/>
          </a:xfrm>
        </p:grpSpPr>
        <p:sp>
          <p:nvSpPr>
            <p:cNvPr id="75" name="椭圆 74"/>
            <p:cNvSpPr/>
            <p:nvPr/>
          </p:nvSpPr>
          <p:spPr bwMode="auto">
            <a:xfrm>
              <a:off x="6482919" y="615120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>
              <a:stCxn id="72" idx="4"/>
            </p:cNvCxnSpPr>
            <p:nvPr/>
          </p:nvCxnSpPr>
          <p:spPr bwMode="auto">
            <a:xfrm flipH="1">
              <a:off x="6654244" y="6107859"/>
              <a:ext cx="309358" cy="2664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7" name="组合 126"/>
          <p:cNvGrpSpPr/>
          <p:nvPr/>
        </p:nvGrpSpPr>
        <p:grpSpPr>
          <a:xfrm>
            <a:off x="5704548" y="4337998"/>
            <a:ext cx="1093898" cy="1409869"/>
            <a:chOff x="5901958" y="4179833"/>
            <a:chExt cx="1093898" cy="1409869"/>
          </a:xfrm>
        </p:grpSpPr>
        <p:sp>
          <p:nvSpPr>
            <p:cNvPr id="64" name="椭圆 63"/>
            <p:cNvSpPr/>
            <p:nvPr/>
          </p:nvSpPr>
          <p:spPr bwMode="auto">
            <a:xfrm>
              <a:off x="6007509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>
              <a:stCxn id="67" idx="7"/>
              <a:endCxn id="64" idx="3"/>
            </p:cNvCxnSpPr>
            <p:nvPr/>
          </p:nvCxnSpPr>
          <p:spPr bwMode="auto">
            <a:xfrm flipV="1">
              <a:off x="5901958" y="4548568"/>
              <a:ext cx="168816" cy="3733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91" name="直接箭头连接符 90"/>
            <p:cNvCxnSpPr>
              <a:stCxn id="71" idx="0"/>
              <a:endCxn id="64" idx="4"/>
            </p:cNvCxnSpPr>
            <p:nvPr/>
          </p:nvCxnSpPr>
          <p:spPr bwMode="auto">
            <a:xfrm flipV="1">
              <a:off x="6181223" y="4611833"/>
              <a:ext cx="42286" cy="9778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 flipV="1">
              <a:off x="6448067" y="4390222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6684337" y="4337998"/>
            <a:ext cx="689823" cy="1336752"/>
            <a:chOff x="6881747" y="4179833"/>
            <a:chExt cx="689823" cy="1336752"/>
          </a:xfrm>
        </p:grpSpPr>
        <p:sp>
          <p:nvSpPr>
            <p:cNvPr id="65" name="椭圆 64"/>
            <p:cNvSpPr/>
            <p:nvPr/>
          </p:nvSpPr>
          <p:spPr bwMode="auto">
            <a:xfrm>
              <a:off x="6987298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/>
            <p:cNvCxnSpPr>
              <a:stCxn id="68" idx="7"/>
              <a:endCxn id="65" idx="3"/>
            </p:cNvCxnSpPr>
            <p:nvPr/>
          </p:nvCxnSpPr>
          <p:spPr bwMode="auto">
            <a:xfrm flipV="1">
              <a:off x="6881747" y="4548568"/>
              <a:ext cx="168816" cy="3839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7371537" y="4548568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9" name="直接箭头连接符 118"/>
            <p:cNvCxnSpPr>
              <a:endCxn id="65" idx="4"/>
            </p:cNvCxnSpPr>
            <p:nvPr/>
          </p:nvCxnSpPr>
          <p:spPr bwMode="auto">
            <a:xfrm flipV="1">
              <a:off x="7166473" y="4611833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23" name="椭圆 122"/>
          <p:cNvSpPr/>
          <p:nvPr/>
        </p:nvSpPr>
        <p:spPr bwMode="auto">
          <a:xfrm>
            <a:off x="46754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942392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1450249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94551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2467248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972751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468016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46664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967716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1468792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1969868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2470944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297202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473095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131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6" grpId="0" animBg="1"/>
      <p:bldP spid="123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9859" y="4563130"/>
            <a:ext cx="8912739" cy="1026110"/>
            <a:chOff x="251520" y="5183347"/>
            <a:chExt cx="9073008" cy="1026110"/>
          </a:xfrm>
        </p:grpSpPr>
        <p:sp>
          <p:nvSpPr>
            <p:cNvPr id="40" name="矩形 39"/>
            <p:cNvSpPr/>
            <p:nvPr/>
          </p:nvSpPr>
          <p:spPr bwMode="auto">
            <a:xfrm>
              <a:off x="251520" y="5183347"/>
              <a:ext cx="9073008" cy="1026110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优先级搜索</a:t>
              </a:r>
              <a:endPara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顶点邻域优先级更新          选取最高优先级顶点入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 bwMode="auto">
            <a:xfrm rot="5400000">
              <a:off x="3999668" y="5437978"/>
              <a:ext cx="432048" cy="1008112"/>
            </a:xfrm>
            <a:prstGeom prst="upDownArrow">
              <a:avLst>
                <a:gd name="adj1" fmla="val 70852"/>
                <a:gd name="adj2" fmla="val 50000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vert270" lIns="91446" tIns="91446" rIns="91446" bIns="91446" rtlCol="0" anchor="ctr"/>
            <a:lstStyle/>
            <a:p>
              <a:pPr algn="ctr"/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504" y="5013176"/>
            <a:ext cx="3528392" cy="1608740"/>
            <a:chOff x="107504" y="4751449"/>
            <a:chExt cx="3528392" cy="1870467"/>
          </a:xfrm>
        </p:grpSpPr>
        <p:sp>
          <p:nvSpPr>
            <p:cNvPr id="3" name="椭圆 2"/>
            <p:cNvSpPr/>
            <p:nvPr/>
          </p:nvSpPr>
          <p:spPr bwMode="auto">
            <a:xfrm>
              <a:off x="107504" y="4751449"/>
              <a:ext cx="3528392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5975585"/>
              <a:ext cx="2952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顶点优先值为该顶点的入度，每次对顶点邻域的入度降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871700" y="5698990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4472115" y="4941167"/>
            <a:ext cx="4572606" cy="1726451"/>
            <a:chOff x="4472115" y="4778573"/>
            <a:chExt cx="4572606" cy="1889046"/>
          </a:xfrm>
        </p:grpSpPr>
        <p:sp>
          <p:nvSpPr>
            <p:cNvPr id="43" name="椭圆 42"/>
            <p:cNvSpPr/>
            <p:nvPr/>
          </p:nvSpPr>
          <p:spPr bwMode="auto">
            <a:xfrm>
              <a:off x="4472115" y="4778573"/>
              <a:ext cx="4572606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63241" y="6021288"/>
              <a:ext cx="2990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采用栈结构降低选取复杂度，所有入度为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的顶点入栈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6732240" y="5727816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同时删去所有它发出的有向边，更新邻域入度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图中还有未输出的顶点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必存在有向环</a:t>
            </a:r>
          </a:p>
        </p:txBody>
      </p:sp>
    </p:spTree>
    <p:extLst>
      <p:ext uri="{BB962C8B-B14F-4D97-AF65-F5344CB8AC3E}">
        <p14:creationId xmlns:p14="http://schemas.microsoft.com/office/powerpoint/2010/main" val="3841099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220072" y="1281954"/>
            <a:ext cx="1008112" cy="286340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7" idx="0"/>
            <a:endCxn id="23" idx="4"/>
          </p:cNvCxnSpPr>
          <p:nvPr/>
        </p:nvCxnSpPr>
        <p:spPr bwMode="auto">
          <a:xfrm flipV="1">
            <a:off x="1535737" y="2216038"/>
            <a:ext cx="0" cy="128914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771800" y="1988840"/>
          <a:ext cx="22491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3382352194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851799795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14705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93546" y="3584949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6031" y="20908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059" y="21492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097" y="26865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1012" y="3246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82741" y="2380036"/>
            <a:ext cx="529801" cy="906818"/>
          </a:xfrm>
          <a:custGeom>
            <a:avLst/>
            <a:gdLst>
              <a:gd name="connsiteX0" fmla="*/ 466266 w 472010"/>
              <a:gd name="connsiteY0" fmla="*/ 248581 h 930601"/>
              <a:gd name="connsiteX1" fmla="*/ 430870 w 472010"/>
              <a:gd name="connsiteY1" fmla="*/ 30305 h 930601"/>
              <a:gd name="connsiteX2" fmla="*/ 159500 w 472010"/>
              <a:gd name="connsiteY2" fmla="*/ 30305 h 930601"/>
              <a:gd name="connsiteX3" fmla="*/ 23814 w 472010"/>
              <a:gd name="connsiteY3" fmla="*/ 295776 h 930601"/>
              <a:gd name="connsiteX4" fmla="*/ 17915 w 472010"/>
              <a:gd name="connsiteY4" fmla="*/ 596643 h 930601"/>
              <a:gd name="connsiteX5" fmla="*/ 206694 w 472010"/>
              <a:gd name="connsiteY5" fmla="*/ 826718 h 930601"/>
              <a:gd name="connsiteX6" fmla="*/ 383675 w 472010"/>
              <a:gd name="connsiteY6" fmla="*/ 927007 h 930601"/>
              <a:gd name="connsiteX7" fmla="*/ 454467 w 472010"/>
              <a:gd name="connsiteY7" fmla="*/ 708731 h 9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010" h="930601">
                <a:moveTo>
                  <a:pt x="466266" y="248581"/>
                </a:moveTo>
                <a:cubicBezTo>
                  <a:pt x="474132" y="157632"/>
                  <a:pt x="481998" y="66684"/>
                  <a:pt x="430870" y="30305"/>
                </a:cubicBezTo>
                <a:cubicBezTo>
                  <a:pt x="379742" y="-6074"/>
                  <a:pt x="227343" y="-13940"/>
                  <a:pt x="159500" y="30305"/>
                </a:cubicBezTo>
                <a:cubicBezTo>
                  <a:pt x="91657" y="74550"/>
                  <a:pt x="47411" y="201386"/>
                  <a:pt x="23814" y="295776"/>
                </a:cubicBezTo>
                <a:cubicBezTo>
                  <a:pt x="216" y="390166"/>
                  <a:pt x="-12565" y="508153"/>
                  <a:pt x="17915" y="596643"/>
                </a:cubicBezTo>
                <a:cubicBezTo>
                  <a:pt x="48395" y="685133"/>
                  <a:pt x="145734" y="771657"/>
                  <a:pt x="206694" y="826718"/>
                </a:cubicBezTo>
                <a:cubicBezTo>
                  <a:pt x="267654" y="881779"/>
                  <a:pt x="342380" y="946671"/>
                  <a:pt x="383675" y="927007"/>
                </a:cubicBezTo>
                <a:cubicBezTo>
                  <a:pt x="424970" y="907343"/>
                  <a:pt x="439718" y="808037"/>
                  <a:pt x="454467" y="708731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704" y="251928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364088" y="14259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364088" y="21732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364088" y="29205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372066" y="36678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6372200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372200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730830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&amp;C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30830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824976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824976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6372200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6372200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30830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730830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824976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824976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6372200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6372200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7308304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/>
        </p:nvGraphicFramePr>
        <p:xfrm>
          <a:off x="7308304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/>
        </p:nvGraphicFramePr>
        <p:xfrm>
          <a:off x="6372200" y="278110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372200" y="309154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886188" y="1569986"/>
            <a:ext cx="511372" cy="108000"/>
            <a:chOff x="5886188" y="1484784"/>
            <a:chExt cx="511372" cy="108000"/>
          </a:xfrm>
        </p:grpSpPr>
        <p:sp>
          <p:nvSpPr>
            <p:cNvPr id="8" name="椭圆 7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850151" y="1385766"/>
            <a:ext cx="473545" cy="108000"/>
            <a:chOff x="5108402" y="5373216"/>
            <a:chExt cx="473545" cy="108000"/>
          </a:xfrm>
        </p:grpSpPr>
        <p:sp>
          <p:nvSpPr>
            <p:cNvPr id="112" name="椭圆 111"/>
            <p:cNvSpPr/>
            <p:nvPr/>
          </p:nvSpPr>
          <p:spPr bwMode="auto">
            <a:xfrm>
              <a:off x="5108402" y="53732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5146229" y="5427216"/>
              <a:ext cx="43571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7816529" y="1392555"/>
            <a:ext cx="426402" cy="108000"/>
            <a:chOff x="7816529" y="1307353"/>
            <a:chExt cx="426402" cy="108000"/>
          </a:xfrm>
        </p:grpSpPr>
        <p:sp>
          <p:nvSpPr>
            <p:cNvPr id="115" name="椭圆 114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6892367" y="2145919"/>
            <a:ext cx="426402" cy="108000"/>
            <a:chOff x="7816529" y="1307353"/>
            <a:chExt cx="426402" cy="108000"/>
          </a:xfrm>
        </p:grpSpPr>
        <p:sp>
          <p:nvSpPr>
            <p:cNvPr id="118" name="椭圆 117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7814281" y="2154903"/>
            <a:ext cx="426402" cy="108000"/>
            <a:chOff x="7816529" y="1307353"/>
            <a:chExt cx="426402" cy="108000"/>
          </a:xfrm>
        </p:grpSpPr>
        <p:sp>
          <p:nvSpPr>
            <p:cNvPr id="121" name="椭圆 120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6892367" y="3652797"/>
            <a:ext cx="426402" cy="108000"/>
            <a:chOff x="7816529" y="1307353"/>
            <a:chExt cx="426402" cy="108000"/>
          </a:xfrm>
        </p:grpSpPr>
        <p:sp>
          <p:nvSpPr>
            <p:cNvPr id="124" name="椭圆 123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5860828" y="2322041"/>
            <a:ext cx="511372" cy="108000"/>
            <a:chOff x="5886188" y="1484784"/>
            <a:chExt cx="511372" cy="108000"/>
          </a:xfrm>
        </p:grpSpPr>
        <p:sp>
          <p:nvSpPr>
            <p:cNvPr id="127" name="椭圆 126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5860828" y="3064689"/>
            <a:ext cx="511372" cy="108000"/>
            <a:chOff x="5886188" y="1484784"/>
            <a:chExt cx="511372" cy="108000"/>
          </a:xfrm>
        </p:grpSpPr>
        <p:sp>
          <p:nvSpPr>
            <p:cNvPr id="130" name="椭圆 129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32" name="组合 131"/>
          <p:cNvGrpSpPr/>
          <p:nvPr/>
        </p:nvGrpSpPr>
        <p:grpSpPr>
          <a:xfrm>
            <a:off x="5873187" y="3825985"/>
            <a:ext cx="511372" cy="108000"/>
            <a:chOff x="5886188" y="1484784"/>
            <a:chExt cx="511372" cy="108000"/>
          </a:xfrm>
        </p:grpSpPr>
        <p:sp>
          <p:nvSpPr>
            <p:cNvPr id="133" name="椭圆 132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313471" y="1422634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8145147" y="3663999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109" y="4094119"/>
            <a:ext cx="55770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&gt; V;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*&gt; &gt; 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边集（邻接表）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30031" y="5026797"/>
            <a:ext cx="4730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b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</a:b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边指向的顶点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新增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20176" y="4896975"/>
            <a:ext cx="4588328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空间总量较低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为同量级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5788122" y="5350710"/>
            <a:ext cx="3320382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v,u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38" name="矩形 137"/>
          <p:cNvSpPr/>
          <p:nvPr/>
        </p:nvSpPr>
        <p:spPr>
          <a:xfrm>
            <a:off x="3430395" y="5840217"/>
            <a:ext cx="268588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顶点插入操作降低为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71780" y="5841692"/>
            <a:ext cx="29367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顶点删除复杂度仍较高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7008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 animBg="1"/>
      <p:bldP spid="137" grpId="0" animBg="1"/>
      <p:bldP spid="138" grpId="0" animBg="1"/>
      <p:bldP spid="7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693" y="1676551"/>
            <a:ext cx="6047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&gt;::TS ()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==0)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()==0)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if((--V[u].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)==0)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!=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5220072" y="267862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37768" y="33121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697346" y="33226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262358" y="1340768"/>
            <a:ext cx="1485292" cy="843893"/>
            <a:chOff x="5262358" y="1340768"/>
            <a:chExt cx="1485292" cy="843893"/>
          </a:xfrm>
        </p:grpSpPr>
        <p:sp>
          <p:nvSpPr>
            <p:cNvPr id="11" name="椭圆 10"/>
            <p:cNvSpPr/>
            <p:nvPr/>
          </p:nvSpPr>
          <p:spPr bwMode="auto">
            <a:xfrm>
              <a:off x="5262358" y="1340768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2" idx="2"/>
              <a:endCxn id="11" idx="6"/>
            </p:cNvCxnSpPr>
            <p:nvPr/>
          </p:nvCxnSpPr>
          <p:spPr bwMode="auto">
            <a:xfrm flipH="1" flipV="1">
              <a:off x="5694358" y="1556768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3" name="直接箭头连接符 12"/>
            <p:cNvCxnSpPr>
              <a:stCxn id="15" idx="1"/>
              <a:endCxn id="11" idx="5"/>
            </p:cNvCxnSpPr>
            <p:nvPr/>
          </p:nvCxnSpPr>
          <p:spPr bwMode="auto">
            <a:xfrm flipH="1" flipV="1">
              <a:off x="5631093" y="1709503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5588807" y="1958135"/>
            <a:ext cx="611054" cy="783759"/>
            <a:chOff x="5588807" y="1958135"/>
            <a:chExt cx="611054" cy="783759"/>
          </a:xfrm>
        </p:grpSpPr>
        <p:sp>
          <p:nvSpPr>
            <p:cNvPr id="15" name="椭圆 14"/>
            <p:cNvSpPr/>
            <p:nvPr/>
          </p:nvSpPr>
          <p:spPr bwMode="auto">
            <a:xfrm>
              <a:off x="5767861" y="19581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7"/>
              <a:endCxn id="15" idx="3"/>
            </p:cNvCxnSpPr>
            <p:nvPr/>
          </p:nvCxnSpPr>
          <p:spPr bwMode="auto">
            <a:xfrm flipV="1">
              <a:off x="5588807" y="2326870"/>
              <a:ext cx="242319" cy="415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5" name="组合 114"/>
          <p:cNvGrpSpPr/>
          <p:nvPr/>
        </p:nvGrpSpPr>
        <p:grpSpPr>
          <a:xfrm>
            <a:off x="5638174" y="2682416"/>
            <a:ext cx="993687" cy="432000"/>
            <a:chOff x="5638174" y="2682416"/>
            <a:chExt cx="993687" cy="432000"/>
          </a:xfrm>
        </p:grpSpPr>
        <p:sp>
          <p:nvSpPr>
            <p:cNvPr id="18" name="椭圆 17"/>
            <p:cNvSpPr/>
            <p:nvPr/>
          </p:nvSpPr>
          <p:spPr bwMode="auto">
            <a:xfrm>
              <a:off x="6199861" y="268241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638174" y="2903679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7166037" y="1968661"/>
            <a:ext cx="993402" cy="432000"/>
            <a:chOff x="7166037" y="1968661"/>
            <a:chExt cx="993402" cy="432000"/>
          </a:xfrm>
        </p:grpSpPr>
        <p:sp>
          <p:nvSpPr>
            <p:cNvPr id="21" name="椭圆 20"/>
            <p:cNvSpPr/>
            <p:nvPr/>
          </p:nvSpPr>
          <p:spPr bwMode="auto">
            <a:xfrm>
              <a:off x="7727439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7166037" y="2179398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7653936" y="1361820"/>
            <a:ext cx="979789" cy="1969749"/>
            <a:chOff x="7653936" y="1361820"/>
            <a:chExt cx="979789" cy="1969749"/>
          </a:xfrm>
        </p:grpSpPr>
        <p:sp>
          <p:nvSpPr>
            <p:cNvPr id="24" name="椭圆 23"/>
            <p:cNvSpPr/>
            <p:nvPr/>
          </p:nvSpPr>
          <p:spPr bwMode="auto">
            <a:xfrm>
              <a:off x="8201725" y="13618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47" idx="6"/>
              <a:endCxn id="24" idx="2"/>
            </p:cNvCxnSpPr>
            <p:nvPr/>
          </p:nvCxnSpPr>
          <p:spPr bwMode="auto">
            <a:xfrm>
              <a:off x="7653936" y="15672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7893325" y="1778391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6106503" y="2689155"/>
            <a:ext cx="2052936" cy="686248"/>
            <a:chOff x="6106503" y="2689155"/>
            <a:chExt cx="2052936" cy="686248"/>
          </a:xfrm>
        </p:grpSpPr>
        <p:sp>
          <p:nvSpPr>
            <p:cNvPr id="28" name="椭圆 27"/>
            <p:cNvSpPr/>
            <p:nvPr/>
          </p:nvSpPr>
          <p:spPr bwMode="auto">
            <a:xfrm>
              <a:off x="7179650" y="268915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36" idx="2"/>
              <a:endCxn id="28" idx="6"/>
            </p:cNvCxnSpPr>
            <p:nvPr/>
          </p:nvCxnSpPr>
          <p:spPr bwMode="auto">
            <a:xfrm flipH="1" flipV="1">
              <a:off x="7611650" y="2905155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0" name="直接箭头连接符 29"/>
            <p:cNvCxnSpPr>
              <a:stCxn id="8" idx="7"/>
              <a:endCxn id="28" idx="3"/>
            </p:cNvCxnSpPr>
            <p:nvPr/>
          </p:nvCxnSpPr>
          <p:spPr bwMode="auto">
            <a:xfrm flipV="1">
              <a:off x="6106503" y="3057890"/>
              <a:ext cx="1136412" cy="3175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568963" y="1968661"/>
            <a:ext cx="610687" cy="1354003"/>
            <a:chOff x="6568963" y="1968661"/>
            <a:chExt cx="610687" cy="1354003"/>
          </a:xfrm>
        </p:grpSpPr>
        <p:sp>
          <p:nvSpPr>
            <p:cNvPr id="32" name="椭圆 31"/>
            <p:cNvSpPr/>
            <p:nvPr/>
          </p:nvSpPr>
          <p:spPr bwMode="auto">
            <a:xfrm>
              <a:off x="6747650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endCxn id="32" idx="3"/>
            </p:cNvCxnSpPr>
            <p:nvPr/>
          </p:nvCxnSpPr>
          <p:spPr bwMode="auto">
            <a:xfrm flipV="1">
              <a:off x="6568963" y="2337396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4" name="直接箭头连接符 33"/>
            <p:cNvCxnSpPr>
              <a:stCxn id="39" idx="0"/>
              <a:endCxn id="32" idx="4"/>
            </p:cNvCxnSpPr>
            <p:nvPr/>
          </p:nvCxnSpPr>
          <p:spPr bwMode="auto">
            <a:xfrm flipV="1">
              <a:off x="6933557" y="2400661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8080836" y="2699681"/>
            <a:ext cx="510603" cy="725720"/>
            <a:chOff x="8080836" y="2699681"/>
            <a:chExt cx="510603" cy="725720"/>
          </a:xfrm>
        </p:grpSpPr>
        <p:sp>
          <p:nvSpPr>
            <p:cNvPr id="36" name="椭圆 35"/>
            <p:cNvSpPr/>
            <p:nvPr/>
          </p:nvSpPr>
          <p:spPr bwMode="auto">
            <a:xfrm>
              <a:off x="8159439" y="269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8080836" y="3113504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6717557" y="3067026"/>
            <a:ext cx="573864" cy="687638"/>
            <a:chOff x="6717557" y="3067026"/>
            <a:chExt cx="573864" cy="687638"/>
          </a:xfrm>
        </p:grpSpPr>
        <p:sp>
          <p:nvSpPr>
            <p:cNvPr id="39" name="椭圆 38"/>
            <p:cNvSpPr/>
            <p:nvPr/>
          </p:nvSpPr>
          <p:spPr bwMode="auto">
            <a:xfrm>
              <a:off x="6717557" y="332266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39" idx="7"/>
            </p:cNvCxnSpPr>
            <p:nvPr/>
          </p:nvCxnSpPr>
          <p:spPr bwMode="auto">
            <a:xfrm flipH="1">
              <a:off x="7086292" y="3067026"/>
              <a:ext cx="205129" cy="318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6136596" y="1351294"/>
            <a:ext cx="1093898" cy="1331122"/>
            <a:chOff x="6136596" y="1351294"/>
            <a:chExt cx="1093898" cy="1331122"/>
          </a:xfrm>
        </p:grpSpPr>
        <p:sp>
          <p:nvSpPr>
            <p:cNvPr id="42" name="椭圆 41"/>
            <p:cNvSpPr/>
            <p:nvPr/>
          </p:nvSpPr>
          <p:spPr bwMode="auto">
            <a:xfrm>
              <a:off x="6242147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15" idx="7"/>
              <a:endCxn id="42" idx="3"/>
            </p:cNvCxnSpPr>
            <p:nvPr/>
          </p:nvCxnSpPr>
          <p:spPr bwMode="auto">
            <a:xfrm flipV="1">
              <a:off x="6136596" y="1720029"/>
              <a:ext cx="168816" cy="3013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4" name="直接箭头连接符 43"/>
            <p:cNvCxnSpPr>
              <a:stCxn id="18" idx="0"/>
              <a:endCxn id="42" idx="4"/>
            </p:cNvCxnSpPr>
            <p:nvPr/>
          </p:nvCxnSpPr>
          <p:spPr bwMode="auto">
            <a:xfrm flipV="1">
              <a:off x="6415861" y="1783294"/>
              <a:ext cx="42286" cy="8991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6682705" y="156168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044377" y="1351294"/>
            <a:ext cx="761831" cy="1336752"/>
            <a:chOff x="7044377" y="1351294"/>
            <a:chExt cx="761831" cy="1336752"/>
          </a:xfrm>
        </p:grpSpPr>
        <p:sp>
          <p:nvSpPr>
            <p:cNvPr id="47" name="椭圆 46"/>
            <p:cNvSpPr/>
            <p:nvPr/>
          </p:nvSpPr>
          <p:spPr bwMode="auto">
            <a:xfrm>
              <a:off x="7221936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32" idx="7"/>
              <a:endCxn id="47" idx="3"/>
            </p:cNvCxnSpPr>
            <p:nvPr/>
          </p:nvCxnSpPr>
          <p:spPr bwMode="auto">
            <a:xfrm flipV="1">
              <a:off x="7044377" y="1720029"/>
              <a:ext cx="240824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7606175" y="1720029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0" name="直接箭头连接符 49"/>
            <p:cNvCxnSpPr>
              <a:endCxn id="47" idx="4"/>
            </p:cNvCxnSpPr>
            <p:nvPr/>
          </p:nvCxnSpPr>
          <p:spPr bwMode="auto">
            <a:xfrm flipV="1">
              <a:off x="7401111" y="1783294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908860" y="4794813"/>
            <a:ext cx="2952328" cy="576064"/>
            <a:chOff x="683568" y="6165304"/>
            <a:chExt cx="3943201" cy="57606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5" name="椭圆 64"/>
          <p:cNvSpPr/>
          <p:nvPr/>
        </p:nvSpPr>
        <p:spPr bwMode="auto">
          <a:xfrm>
            <a:off x="5708947" y="5813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175649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42350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09052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575754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80424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85091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08947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7313799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175648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642349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7109050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575751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042452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8509156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986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5" grpId="0" animBg="1"/>
      <p:bldP spid="69" grpId="0" animBg="1"/>
      <p:bldP spid="72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7" grpId="0" animBg="1"/>
      <p:bldP spid="87" grpId="1" animBg="1"/>
      <p:bldP spid="93" grpId="0" animBg="1"/>
      <p:bldP spid="93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0" grpId="0" animBg="1"/>
      <p:bldP spid="100" grpId="1" animBg="1"/>
      <p:bldP spid="104" grpId="0" animBg="1"/>
      <p:bldP spid="104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  <p:bldP spid="110" grpId="1" animBg="1"/>
      <p:bldP spid="112" grpId="0" animBg="1"/>
      <p:bldP spid="113" grpId="0" animBg="1"/>
      <p:bldP spid="116" grpId="0" animBg="1"/>
      <p:bldP spid="118" grpId="0" animBg="1"/>
      <p:bldP spid="118" grpId="1" animBg="1"/>
      <p:bldP spid="1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确定比赛名次</a:t>
            </a:r>
            <a:endParaRPr lang="en-US" altLang="zh-CN" sz="2000" dirty="0"/>
          </a:p>
          <a:p>
            <a:pPr lvl="1"/>
            <a:r>
              <a:rPr lang="zh-CN" altLang="en-US" sz="1600" dirty="0"/>
              <a:t>题目描述：有</a:t>
            </a:r>
            <a:r>
              <a:rPr lang="en-US" altLang="zh-CN" sz="1600" dirty="0"/>
              <a:t>N</a:t>
            </a:r>
            <a:r>
              <a:rPr lang="zh-CN" altLang="en-US" sz="1600" dirty="0"/>
              <a:t>个比赛队（</a:t>
            </a:r>
            <a:r>
              <a:rPr lang="en-US" altLang="zh-CN" sz="1600" dirty="0"/>
              <a:t>1&lt;=N&lt;=500</a:t>
            </a:r>
            <a:r>
              <a:rPr lang="zh-CN" altLang="en-US" sz="1600" dirty="0"/>
              <a:t>），编号依次为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</a:t>
            </a:r>
            <a:r>
              <a:rPr lang="zh-CN" altLang="en-US" sz="1600" dirty="0"/>
              <a:t>，。。。。，</a:t>
            </a:r>
            <a:r>
              <a:rPr lang="en-US" altLang="zh-CN" sz="1600" dirty="0"/>
              <a:t>N</a:t>
            </a:r>
            <a:r>
              <a:rPr lang="zh-CN" altLang="en-US" sz="1600" dirty="0"/>
              <a:t>进行比赛，比赛结束后，裁判委员会要将所有参赛队伍从前往后依次排名，但现在裁判委员会不能直接获得每个队的比赛成绩，只知道每场比赛的结果，即</a:t>
            </a:r>
            <a:r>
              <a:rPr lang="en-US" altLang="zh-CN" sz="1600" dirty="0"/>
              <a:t>P1</a:t>
            </a:r>
            <a:r>
              <a:rPr lang="zh-CN" altLang="en-US" sz="1600" dirty="0"/>
              <a:t>赢</a:t>
            </a:r>
            <a:r>
              <a:rPr lang="en-US" altLang="zh-CN" sz="1600" dirty="0"/>
              <a:t>P2</a:t>
            </a:r>
            <a:r>
              <a:rPr lang="zh-CN" altLang="en-US" sz="1600" dirty="0"/>
              <a:t>，用</a:t>
            </a:r>
            <a:r>
              <a:rPr lang="en-US" altLang="zh-CN" sz="1600" dirty="0"/>
              <a:t>P1</a:t>
            </a:r>
            <a:r>
              <a:rPr lang="zh-CN" altLang="en-US" sz="1600" dirty="0"/>
              <a:t>，</a:t>
            </a:r>
            <a:r>
              <a:rPr lang="en-US" altLang="zh-CN" sz="1600" dirty="0"/>
              <a:t>P2</a:t>
            </a:r>
            <a:r>
              <a:rPr lang="zh-CN" altLang="en-US" sz="1600" dirty="0"/>
              <a:t>表示，排名时</a:t>
            </a:r>
            <a:r>
              <a:rPr lang="en-US" altLang="zh-CN" sz="1600" dirty="0"/>
              <a:t>P1</a:t>
            </a:r>
            <a:r>
              <a:rPr lang="zh-CN" altLang="en-US" sz="1600" dirty="0"/>
              <a:t>在</a:t>
            </a:r>
            <a:r>
              <a:rPr lang="en-US" altLang="zh-CN" sz="1600" dirty="0"/>
              <a:t>P2</a:t>
            </a:r>
            <a:r>
              <a:rPr lang="zh-CN" altLang="en-US" sz="1600" dirty="0"/>
              <a:t>之前。现在请你编程序确定排名。输入：输入有若干组，每组中的第一行为二个数</a:t>
            </a:r>
            <a:r>
              <a:rPr lang="en-US" altLang="zh-CN" sz="1600" dirty="0"/>
              <a:t>N</a:t>
            </a:r>
            <a:r>
              <a:rPr lang="zh-CN" altLang="en-US" sz="1600" dirty="0"/>
              <a:t>（</a:t>
            </a:r>
            <a:r>
              <a:rPr lang="en-US" altLang="zh-CN" sz="1600" dirty="0"/>
              <a:t>1&lt;=N&lt;=500</a:t>
            </a:r>
            <a:r>
              <a:rPr lang="zh-CN" altLang="en-US" sz="1600" dirty="0"/>
              <a:t>），</a:t>
            </a:r>
            <a:r>
              <a:rPr lang="en-US" altLang="zh-CN" sz="1600" dirty="0"/>
              <a:t>M</a:t>
            </a:r>
            <a:r>
              <a:rPr lang="zh-CN" altLang="en-US" sz="1600" dirty="0"/>
              <a:t>；其中</a:t>
            </a:r>
            <a:r>
              <a:rPr lang="en-US" altLang="zh-CN" sz="1600" dirty="0"/>
              <a:t>N</a:t>
            </a:r>
            <a:r>
              <a:rPr lang="zh-CN" altLang="en-US" sz="1600" dirty="0"/>
              <a:t>表示队伍的个数，</a:t>
            </a:r>
            <a:r>
              <a:rPr lang="en-US" altLang="zh-CN" sz="1600" dirty="0"/>
              <a:t>M</a:t>
            </a:r>
            <a:r>
              <a:rPr lang="zh-CN" altLang="en-US" sz="1600" dirty="0"/>
              <a:t>表示接着有</a:t>
            </a:r>
            <a:r>
              <a:rPr lang="en-US" altLang="zh-CN" sz="1600" dirty="0"/>
              <a:t>M</a:t>
            </a:r>
            <a:r>
              <a:rPr lang="zh-CN" altLang="en-US" sz="1600" dirty="0"/>
              <a:t>行的输入数据。接下来的</a:t>
            </a:r>
            <a:r>
              <a:rPr lang="en-US" altLang="zh-CN" sz="1600" dirty="0"/>
              <a:t>M</a:t>
            </a:r>
            <a:r>
              <a:rPr lang="zh-CN" altLang="en-US" sz="1600" dirty="0"/>
              <a:t>行数据中，每行也有两个整数</a:t>
            </a:r>
            <a:r>
              <a:rPr lang="en-US" altLang="zh-CN" sz="1600" dirty="0"/>
              <a:t>P1</a:t>
            </a:r>
            <a:r>
              <a:rPr lang="zh-CN" altLang="en-US" sz="1600" dirty="0"/>
              <a:t>，</a:t>
            </a:r>
            <a:r>
              <a:rPr lang="en-US" altLang="zh-CN" sz="1600" dirty="0"/>
              <a:t>P2</a:t>
            </a:r>
            <a:r>
              <a:rPr lang="zh-CN" altLang="en-US" sz="1600" dirty="0"/>
              <a:t>表示即</a:t>
            </a:r>
            <a:r>
              <a:rPr lang="en-US" altLang="zh-CN" sz="1600" dirty="0"/>
              <a:t>P1</a:t>
            </a:r>
            <a:r>
              <a:rPr lang="zh-CN" altLang="en-US" sz="1600" dirty="0"/>
              <a:t>队赢了</a:t>
            </a:r>
            <a:r>
              <a:rPr lang="en-US" altLang="zh-CN" sz="1600" dirty="0"/>
              <a:t>P2</a:t>
            </a:r>
            <a:r>
              <a:rPr lang="zh-CN" altLang="en-US" sz="1600" dirty="0"/>
              <a:t>队。输出：给出一个符合要求的排名。输出时队伍号之间有空格，最后一名后面没有空格。其他说明：符合条件的排名可能不是唯一的，此时要求输出时编号小的队伍在前；输入数据保证是正确的，即输入数据确保一定能有一个符合要求的排名。</a:t>
            </a:r>
            <a:endParaRPr lang="en-US" altLang="zh-CN" sz="1600" dirty="0"/>
          </a:p>
          <a:p>
            <a:pPr lvl="1"/>
            <a:r>
              <a:rPr lang="zh-CN" altLang="en-US" sz="1400" dirty="0"/>
              <a:t>样例输入：</a:t>
            </a:r>
            <a:endParaRPr lang="en-US" altLang="zh-CN" sz="1400" dirty="0"/>
          </a:p>
          <a:p>
            <a:pPr lvl="3"/>
            <a:r>
              <a:rPr lang="en-US" altLang="zh-CN" sz="1400" dirty="0"/>
              <a:t>4 3</a:t>
            </a:r>
          </a:p>
          <a:p>
            <a:pPr lvl="3"/>
            <a:r>
              <a:rPr lang="en-US" altLang="zh-CN" sz="1400" dirty="0"/>
              <a:t>1 2</a:t>
            </a:r>
          </a:p>
          <a:p>
            <a:pPr lvl="3"/>
            <a:r>
              <a:rPr lang="en-US" altLang="zh-CN" sz="1400" dirty="0"/>
              <a:t>2 3</a:t>
            </a:r>
          </a:p>
          <a:p>
            <a:pPr lvl="3"/>
            <a:r>
              <a:rPr lang="en-US" altLang="zh-CN" sz="1400" dirty="0"/>
              <a:t>4 3</a:t>
            </a:r>
          </a:p>
          <a:p>
            <a:pPr lvl="1"/>
            <a:r>
              <a:rPr lang="zh-CN" altLang="en-US" sz="1400" dirty="0"/>
              <a:t>样例输出：</a:t>
            </a:r>
            <a:r>
              <a:rPr lang="en-US" altLang="zh-CN" sz="1400" dirty="0"/>
              <a:t>1 2 4 3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0010323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827088" y="1196752"/>
            <a:ext cx="705728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9525370"/>
      </p:ext>
    </p:extLst>
  </p:cSld>
  <p:clrMapOvr>
    <a:masterClrMapping/>
  </p:clrMapOvr>
  <p:transition advTm="157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73899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95536" y="4980933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图搜索的统一框架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95536" y="2276872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顶点邻域优先级更新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2324698" y="3326098"/>
            <a:ext cx="1224139" cy="1904547"/>
          </a:xfrm>
          <a:prstGeom prst="upDownArrow">
            <a:avLst>
              <a:gd name="adj1" fmla="val 52896"/>
              <a:gd name="adj2" fmla="val 50499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vert="eaVert" lIns="91446" tIns="91446" rIns="91446" bIns="91446" rtlCol="0" anchor="ctr"/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64" y="1252381"/>
            <a:ext cx="3570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图的遍历搜索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76801" y="297379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69579" y="441899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113579" y="322213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9911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52993" y="402561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23528" y="420296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998594" y="5404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04400" y="5260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37297" y="574397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066686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736518" y="463907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454941" y="539489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019932" y="424570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55740" y="389110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418942" y="4202966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66149" y="4811816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735981" y="463907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19932" y="4240887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976801" y="297346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6" idx="0"/>
            <a:endCxn id="32" idx="4"/>
          </p:cNvCxnSpPr>
          <p:nvPr/>
        </p:nvCxnSpPr>
        <p:spPr bwMode="auto">
          <a:xfrm flipV="1">
            <a:off x="7562942" y="3766750"/>
            <a:ext cx="10719" cy="4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flipV="1">
            <a:off x="7706942" y="3583121"/>
            <a:ext cx="173039" cy="2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8454941" y="3893406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109774" y="3122286"/>
            <a:ext cx="198158" cy="34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51" idx="5"/>
          </p:cNvCxnSpPr>
          <p:nvPr/>
        </p:nvCxnSpPr>
        <p:spPr bwMode="auto">
          <a:xfrm flipH="1" flipV="1">
            <a:off x="7914167" y="2666711"/>
            <a:ext cx="363224" cy="249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0561188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6" grpId="0" animBg="1"/>
      <p:bldP spid="48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806" y="1714016"/>
            <a:ext cx="60473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821662" y="2944536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821638" y="2944536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164384" y="257580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846917" y="4269066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516288" y="343509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84464" y="343509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948288" y="5277154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604496" y="4269066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516288" y="343509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164336" y="426911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516288" y="506115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84464" y="506115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97823" y="380382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533119" y="2944536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244408" y="3795443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100464" y="3867093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85023" y="380382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95314" y="46289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85023" y="4637604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90890" y="46467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380336" y="3007801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399552" y="1292388"/>
            <a:ext cx="3615791" cy="126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 flipV="1">
            <a:off x="5399552" y="1842754"/>
            <a:ext cx="3615791" cy="104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873795" y="380382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885224" y="3811500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6191429" y="3807855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883780" y="4640661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7533119" y="2944536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8255824" y="3797382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8100464" y="3867093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165032" y="42670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516288" y="505976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846917" y="42665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83221" y="50647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61378" y="25681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85097" y="343151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604496" y="42665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8511287" y="13530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463313" y="3068995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8574068" y="200882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8511287" y="136224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8015184" y="135925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515276" y="135467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8142047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017271" y="136224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710025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6517363" y="137041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7278003" y="201872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6017455" y="136895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517547" y="135302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845981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3959" y="2019934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981937" y="201500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5549915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6042573" y="2957112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661573" y="2897241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215507" y="3642912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4742981" y="602133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4742981" y="5661296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4742981" y="641883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450" y="607508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764" y="645618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77695" y="5661248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flipV="1">
            <a:off x="7380703" y="3007801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6192209" y="462586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8283652" y="464596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6947045" y="527576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6896284" y="5871953"/>
            <a:ext cx="359123" cy="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 flipH="1">
            <a:off x="6891417" y="6274172"/>
            <a:ext cx="3493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6893465" y="6639140"/>
            <a:ext cx="342831" cy="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1" name="矩形 130"/>
          <p:cNvSpPr/>
          <p:nvPr/>
        </p:nvSpPr>
        <p:spPr>
          <a:xfrm>
            <a:off x="7312817" y="6456185"/>
            <a:ext cx="18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UNDETERMINDED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9374" y="56612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7312817" y="608400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endParaRPr lang="zh-CN" altLang="en-US" b="1" dirty="0"/>
          </a:p>
        </p:txBody>
      </p:sp>
      <p:sp>
        <p:nvSpPr>
          <p:cNvPr id="80" name="TextBox 20"/>
          <p:cNvSpPr txBox="1">
            <a:spLocks noChangeArrowheads="1"/>
          </p:cNvSpPr>
          <p:nvPr/>
        </p:nvSpPr>
        <p:spPr bwMode="auto">
          <a:xfrm>
            <a:off x="82771" y="1139702"/>
            <a:ext cx="2617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55857" y="5853171"/>
            <a:ext cx="4430755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借助队列实现隐式、高效的优先级更新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4077" y="3315373"/>
            <a:ext cx="5367188" cy="1417146"/>
            <a:chOff x="414077" y="3315373"/>
            <a:chExt cx="5367188" cy="1417146"/>
          </a:xfrm>
        </p:grpSpPr>
        <p:sp>
          <p:nvSpPr>
            <p:cNvPr id="84" name="椭圆 83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9903" y="2772446"/>
            <a:ext cx="5477387" cy="714870"/>
            <a:chOff x="-9903" y="2772446"/>
            <a:chExt cx="5477387" cy="714870"/>
          </a:xfrm>
        </p:grpSpPr>
        <p:sp>
          <p:nvSpPr>
            <p:cNvPr id="104" name="椭圆 103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348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8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6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7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6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4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96296E-6 L 0.46927 -0.00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8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1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9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7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7 2.77556E-17 L 0.46285 0.0025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3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1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4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9200"/>
                            </p:stCondLst>
                            <p:childTnLst>
                              <p:par>
                                <p:cTn id="95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100"/>
                            </p:stCondLst>
                            <p:childTnLst>
                              <p:par>
                                <p:cTn id="10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2222E-6 4.44444E-6 L 0.46788 0.0032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3400"/>
                            </p:stCondLst>
                            <p:childTnLst>
                              <p:par>
                                <p:cTn id="11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42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-2.96296E-6 L 0.46719 0.0009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800"/>
                            </p:stCondLst>
                            <p:childTnLst>
                              <p:par>
                                <p:cTn id="12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6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79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8700"/>
                            </p:stCondLst>
                            <p:childTnLst>
                              <p:par>
                                <p:cTn id="13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9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98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6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900"/>
                            </p:stCondLst>
                            <p:childTnLst>
                              <p:par>
                                <p:cTn id="14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44444E-6 -3.7037E-7 L 0.46684 -0.0004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32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54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1.11111E-6 L 0.46632 -0.0027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8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6100"/>
                            </p:stCondLst>
                            <p:childTnLst>
                              <p:par>
                                <p:cTn id="160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84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9200"/>
                            </p:stCondLst>
                            <p:childTnLst>
                              <p:par>
                                <p:cTn id="167" presetID="18" presetClass="entr" presetSubtype="3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300"/>
                            </p:stCondLst>
                            <p:childTnLst>
                              <p:par>
                                <p:cTn id="174" presetID="18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1100"/>
                            </p:stCondLst>
                            <p:childTnLst>
                              <p:par>
                                <p:cTn id="178" presetID="18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1900"/>
                            </p:stCondLst>
                            <p:childTnLst>
                              <p:par>
                                <p:cTn id="182" presetID="18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270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79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8" grpId="0" animBg="1"/>
      <p:bldP spid="99" grpId="0" animBg="1"/>
      <p:bldP spid="93" grpId="0" animBg="1"/>
      <p:bldP spid="94" grpId="0" animBg="1"/>
      <p:bldP spid="100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优先选取最后一个被访问到的顶点的邻居进行访问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以下代码使用递归实现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900785" y="4115264"/>
            <a:ext cx="1119601" cy="45981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897089" y="5149976"/>
            <a:ext cx="1115273" cy="495286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628456" y="5141065"/>
            <a:ext cx="1112984" cy="49738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628009" y="4108645"/>
            <a:ext cx="1112983" cy="46041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651321" y="6199620"/>
            <a:ext cx="1078389" cy="46837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124202" y="6168729"/>
            <a:ext cx="1107711" cy="466349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33030" y="5153434"/>
            <a:ext cx="1067979" cy="48530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39" idx="0"/>
            <a:endCxn id="47" idx="2"/>
          </p:cNvCxnSpPr>
          <p:nvPr/>
        </p:nvCxnSpPr>
        <p:spPr bwMode="auto">
          <a:xfrm flipV="1">
            <a:off x="8183701" y="4568459"/>
            <a:ext cx="799" cy="575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8198598" y="5645262"/>
            <a:ext cx="0" cy="5353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661723" y="5658857"/>
            <a:ext cx="0" cy="504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6444208" y="4581128"/>
            <a:ext cx="0" cy="55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32" idx="3"/>
            <a:endCxn id="38" idx="1"/>
          </p:cNvCxnSpPr>
          <p:nvPr/>
        </p:nvCxnSpPr>
        <p:spPr bwMode="auto">
          <a:xfrm>
            <a:off x="5235444" y="6406488"/>
            <a:ext cx="2423960" cy="20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6954735" y="5610775"/>
            <a:ext cx="709525" cy="62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5208194" y="5594874"/>
            <a:ext cx="730779" cy="619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5216820" y="5398086"/>
            <a:ext cx="667788" cy="1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7020271" y="4321462"/>
            <a:ext cx="6092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40" idx="3"/>
          </p:cNvCxnSpPr>
          <p:nvPr/>
        </p:nvCxnSpPr>
        <p:spPr bwMode="auto">
          <a:xfrm flipH="1" flipV="1">
            <a:off x="7016689" y="5395327"/>
            <a:ext cx="612919" cy="8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5" name="圆角矩形 24"/>
          <p:cNvSpPr/>
          <p:nvPr/>
        </p:nvSpPr>
        <p:spPr bwMode="auto">
          <a:xfrm>
            <a:off x="5897465" y="5152268"/>
            <a:ext cx="1115273" cy="495286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129499" y="5159246"/>
            <a:ext cx="1067979" cy="48530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201048" y="5394415"/>
            <a:ext cx="707456" cy="5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8" name="圆角矩形 27"/>
          <p:cNvSpPr/>
          <p:nvPr/>
        </p:nvSpPr>
        <p:spPr bwMode="auto">
          <a:xfrm>
            <a:off x="4127733" y="6173313"/>
            <a:ext cx="1107711" cy="466349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4661723" y="5627040"/>
            <a:ext cx="0" cy="538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4698536" y="565885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31" name="矩形 30"/>
          <p:cNvSpPr/>
          <p:nvPr/>
        </p:nvSpPr>
        <p:spPr>
          <a:xfrm>
            <a:off x="5226445" y="492797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4127733" y="6173313"/>
            <a:ext cx="1107711" cy="466349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127734" y="5155726"/>
            <a:ext cx="1067979" cy="48530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7628455" y="5146795"/>
            <a:ext cx="1112984" cy="49738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endCxn id="40" idx="3"/>
          </p:cNvCxnSpPr>
          <p:nvPr/>
        </p:nvCxnSpPr>
        <p:spPr bwMode="auto">
          <a:xfrm flipH="1" flipV="1">
            <a:off x="7016689" y="5395327"/>
            <a:ext cx="612919" cy="3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7654852" y="6202958"/>
            <a:ext cx="1078389" cy="46837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8198598" y="5637948"/>
            <a:ext cx="0" cy="5656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7659404" y="6192705"/>
            <a:ext cx="1078389" cy="46837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7629608" y="5144403"/>
            <a:ext cx="1108185" cy="49738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901416" y="5147684"/>
            <a:ext cx="1115273" cy="495286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900670" y="4115264"/>
            <a:ext cx="1119601" cy="45981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7628008" y="4106551"/>
            <a:ext cx="1112983" cy="46041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7020931" y="4317007"/>
            <a:ext cx="612916" cy="2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圆角矩形 46"/>
          <p:cNvSpPr/>
          <p:nvPr/>
        </p:nvSpPr>
        <p:spPr bwMode="auto">
          <a:xfrm>
            <a:off x="7628008" y="4108049"/>
            <a:ext cx="1112983" cy="46041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5897088" y="4116410"/>
            <a:ext cx="1119601" cy="45981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7544" y="2428521"/>
            <a:ext cx="89347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</a:p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DFS ( u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5937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30" grpId="0"/>
      <p:bldP spid="30" grpId="1"/>
      <p:bldP spid="31" grpId="0"/>
      <p:bldP spid="31" grpId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栈实现（非递归版本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8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564703" y="3634831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7122220" y="3706689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5934494" y="4498150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 flipV="1">
            <a:off x="7276184" y="3634831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 flipV="1">
            <a:off x="7987473" y="4492997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364845" y="33023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736488" y="418807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080623" y="50040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613220" y="608936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12760" y="53591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21519" y="4260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576225" y="54387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033955" y="60870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36488" y="418807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364845" y="33237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220494" y="5363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080623" y="50194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22917" y="4252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618070" y="605567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576225" y="5438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033353" y="60870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230802" y="53668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32" idx="6"/>
            <a:endCxn id="55" idx="2"/>
          </p:cNvCxnSpPr>
          <p:nvPr/>
        </p:nvCxnSpPr>
        <p:spPr bwMode="auto">
          <a:xfrm>
            <a:off x="6690110" y="5970620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5820047" y="1533887"/>
            <a:ext cx="2952328" cy="576064"/>
            <a:chOff x="683568" y="6165304"/>
            <a:chExt cx="3943201" cy="576064"/>
          </a:xfrm>
        </p:grpSpPr>
        <p:sp>
          <p:nvSpPr>
            <p:cNvPr id="59" name="矩形 58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1" name="椭圆 60"/>
          <p:cNvSpPr/>
          <p:nvPr/>
        </p:nvSpPr>
        <p:spPr bwMode="auto">
          <a:xfrm>
            <a:off x="5937581" y="15994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293945" y="245218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942540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03001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868222" y="160591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575904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864495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7335652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229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7335652" y="159948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812787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90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17160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7339081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639623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8107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8579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parent (v) = -1;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 = parent(v);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(p!=-1) type(p, v)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9104" y="5791698"/>
            <a:ext cx="537929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借助栈，实现隐式、高效的优先级更新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01118" y="3995772"/>
            <a:ext cx="5739034" cy="1119842"/>
            <a:chOff x="309616" y="3392667"/>
            <a:chExt cx="5739034" cy="1119842"/>
          </a:xfrm>
        </p:grpSpPr>
        <p:sp>
          <p:nvSpPr>
            <p:cNvPr id="81" name="椭圆 80"/>
            <p:cNvSpPr/>
            <p:nvPr/>
          </p:nvSpPr>
          <p:spPr bwMode="auto">
            <a:xfrm>
              <a:off x="309616" y="3454464"/>
              <a:ext cx="4863354" cy="1058045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48157" y="3392667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4526" y="2721342"/>
            <a:ext cx="4995025" cy="714870"/>
            <a:chOff x="-9903" y="2772446"/>
            <a:chExt cx="5477387" cy="714870"/>
          </a:xfrm>
        </p:grpSpPr>
        <p:sp>
          <p:nvSpPr>
            <p:cNvPr id="84" name="椭圆 83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509104" y="6327066"/>
            <a:ext cx="537929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与广度优先搜索的区别？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68105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4" grpId="1" animBg="1"/>
      <p:bldP spid="75" grpId="0" animBg="1"/>
      <p:bldP spid="76" grpId="0" animBg="1"/>
      <p:bldP spid="77" grpId="0" animBg="1"/>
      <p:bldP spid="79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27499</TotalTime>
  <Words>10815</Words>
  <Application>Microsoft Office PowerPoint</Application>
  <PresentationFormat>全屏显示(4:3)</PresentationFormat>
  <Paragraphs>2278</Paragraphs>
  <Slides>53</Slides>
  <Notes>42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黑体</vt:lpstr>
      <vt:lpstr>隶书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Document</vt:lpstr>
      <vt:lpstr>PowerPoint 演示文稿</vt:lpstr>
      <vt:lpstr>回顾：图的存储表示</vt:lpstr>
      <vt:lpstr>回顾：图的基本接口实现</vt:lpstr>
      <vt:lpstr>回顾：图的基本接口实现</vt:lpstr>
      <vt:lpstr>回顾：图的存储表示</vt:lpstr>
      <vt:lpstr>图搜索的统一框架</vt:lpstr>
      <vt:lpstr>回顾：广度优先搜索</vt:lpstr>
      <vt:lpstr>回顾：深度优先搜索</vt:lpstr>
      <vt:lpstr>深度优先搜索</vt:lpstr>
      <vt:lpstr>广度与深度搜索框架</vt:lpstr>
      <vt:lpstr>回顾：最小生成树</vt:lpstr>
      <vt:lpstr>回顾：最小生成树</vt:lpstr>
      <vt:lpstr>最短路径(树)</vt:lpstr>
      <vt:lpstr>最短路径(树)</vt:lpstr>
      <vt:lpstr>最短路径(树)</vt:lpstr>
      <vt:lpstr>最短路径(树)</vt:lpstr>
      <vt:lpstr>最短路径(树)</vt:lpstr>
      <vt:lpstr>最短路径(树)与最小支撑树</vt:lpstr>
      <vt:lpstr>PowerPoint 演示文稿</vt:lpstr>
      <vt:lpstr>优先级队列在最短路径问题应用</vt:lpstr>
      <vt:lpstr>优先级队列在最短路径问题应用</vt:lpstr>
      <vt:lpstr>优先级队列在最短路径问题应用</vt:lpstr>
      <vt:lpstr>基于优先级队列的优先搜索</vt:lpstr>
      <vt:lpstr>基于优先级队列的最小生成树与最短路</vt:lpstr>
      <vt:lpstr>优先级搜索</vt:lpstr>
      <vt:lpstr>优先级搜索</vt:lpstr>
      <vt:lpstr>优先级搜索</vt:lpstr>
      <vt:lpstr>优先级搜索</vt:lpstr>
      <vt:lpstr>优先级搜索</vt:lpstr>
      <vt:lpstr>深度优先遍历</vt:lpstr>
      <vt:lpstr>最短路径(树)</vt:lpstr>
      <vt:lpstr>最短路径(树)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多源最短路径问题</vt:lpstr>
      <vt:lpstr>多源最短路径问题</vt:lpstr>
      <vt:lpstr>多源最短路径问题</vt:lpstr>
      <vt:lpstr>多源最短路径问题</vt:lpstr>
      <vt:lpstr>多源最短路径问题</vt:lpstr>
      <vt:lpstr>拓扑排序</vt:lpstr>
      <vt:lpstr>拓扑排序</vt:lpstr>
      <vt:lpstr>拓扑排序</vt:lpstr>
      <vt:lpstr>拓扑排序</vt:lpstr>
      <vt:lpstr>拓扑排序</vt:lpstr>
      <vt:lpstr>总结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Haobo</cp:lastModifiedBy>
  <cp:revision>2709</cp:revision>
  <dcterms:created xsi:type="dcterms:W3CDTF">2011-01-31T10:16:12Z</dcterms:created>
  <dcterms:modified xsi:type="dcterms:W3CDTF">2021-12-29T14:40:53Z</dcterms:modified>
</cp:coreProperties>
</file>