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760" r:id="rId2"/>
    <p:sldId id="707" r:id="rId3"/>
    <p:sldId id="729" r:id="rId4"/>
    <p:sldId id="753" r:id="rId5"/>
    <p:sldId id="752" r:id="rId6"/>
    <p:sldId id="687" r:id="rId7"/>
    <p:sldId id="697" r:id="rId8"/>
    <p:sldId id="695" r:id="rId9"/>
    <p:sldId id="750" r:id="rId10"/>
    <p:sldId id="688" r:id="rId11"/>
    <p:sldId id="700" r:id="rId12"/>
    <p:sldId id="701" r:id="rId13"/>
    <p:sldId id="689" r:id="rId14"/>
    <p:sldId id="809" r:id="rId15"/>
    <p:sldId id="702" r:id="rId16"/>
    <p:sldId id="703" r:id="rId17"/>
    <p:sldId id="704" r:id="rId18"/>
    <p:sldId id="705" r:id="rId19"/>
    <p:sldId id="744" r:id="rId20"/>
    <p:sldId id="706" r:id="rId21"/>
    <p:sldId id="709" r:id="rId22"/>
    <p:sldId id="710" r:id="rId23"/>
    <p:sldId id="711" r:id="rId24"/>
    <p:sldId id="754" r:id="rId25"/>
    <p:sldId id="755" r:id="rId26"/>
    <p:sldId id="756" r:id="rId27"/>
    <p:sldId id="757" r:id="rId28"/>
    <p:sldId id="758" r:id="rId29"/>
    <p:sldId id="810" r:id="rId30"/>
    <p:sldId id="719" r:id="rId31"/>
    <p:sldId id="720" r:id="rId32"/>
    <p:sldId id="721" r:id="rId33"/>
    <p:sldId id="722" r:id="rId34"/>
    <p:sldId id="723" r:id="rId35"/>
    <p:sldId id="724" r:id="rId36"/>
    <p:sldId id="725" r:id="rId37"/>
    <p:sldId id="726" r:id="rId38"/>
    <p:sldId id="738" r:id="rId39"/>
    <p:sldId id="728" r:id="rId40"/>
    <p:sldId id="811" r:id="rId41"/>
    <p:sldId id="759" r:id="rId4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9900"/>
    <a:srgbClr val="009242"/>
    <a:srgbClr val="FFFFCC"/>
    <a:srgbClr val="CCFF99"/>
    <a:srgbClr val="99FF33"/>
    <a:srgbClr val="CCFF66"/>
    <a:srgbClr val="99FF66"/>
    <a:srgbClr val="CC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8" autoAdjust="0"/>
    <p:restoredTop sz="85935" autoAdjust="0"/>
  </p:normalViewPr>
  <p:slideViewPr>
    <p:cSldViewPr>
      <p:cViewPr varScale="1">
        <p:scale>
          <a:sx n="84" d="100"/>
          <a:sy n="84" d="100"/>
        </p:scale>
        <p:origin x="8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___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___2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11</cx:pt>
          <cx:pt idx="1">27</cx:pt>
          <cx:pt idx="2">3</cx:pt>
          <cx:pt idx="3">12</cx:pt>
          <cx:pt idx="4">22</cx:pt>
          <cx:pt idx="5">7</cx:pt>
          <cx:pt idx="6">31</cx:pt>
          <cx:pt idx="7">19</cx:pt>
          <cx:pt idx="8">39</cx:pt>
          <cx:pt idx="9">16</cx:pt>
          <cx:pt idx="10">32</cx:pt>
          <cx:pt idx="11">20</cx:pt>
          <cx:pt idx="12">26</cx:pt>
          <cx:pt idx="13">38</cx:pt>
          <cx:pt idx="14">5</cx:pt>
          <cx:pt idx="15">8</cx:pt>
          <cx:pt idx="16">31</cx:pt>
          <cx:pt idx="17">19</cx:pt>
          <cx:pt idx="18">35</cx:pt>
          <cx:pt idx="19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 41)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92D050"/>
            </a:solidFill>
          </cx:spPr>
          <cx:dataId val="0"/>
          <cx:layoutPr>
            <cx:binning intervalClosed="r" underflow="auto" overflow="auto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2"/>
        <cx:majorGridlines/>
        <cx:tickLabels/>
        <cx:numFmt formatCode="@" sourceLinked="0"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4</cx:pt>
          <cx:pt idx="1">20</cx:pt>
          <cx:pt idx="2">14</cx:pt>
          <cx:pt idx="3">17</cx:pt>
          <cx:pt idx="4">20</cx:pt>
          <cx:pt idx="5">16</cx:pt>
          <cx:pt idx="6">0</cx:pt>
          <cx:pt idx="7">10</cx:pt>
          <cx:pt idx="8">7</cx:pt>
          <cx:pt idx="9">2</cx:pt>
          <cx:pt idx="10">19</cx:pt>
          <cx:pt idx="11">14</cx:pt>
          <cx:pt idx="12">11</cx:pt>
          <cx:pt idx="13">0</cx:pt>
          <cx:pt idx="14">8</cx:pt>
          <cx:pt idx="15">20</cx:pt>
          <cx:pt idx="16">18</cx:pt>
          <cx:pt idx="17">17</cx:pt>
          <cx:pt idx="18">15</cx:pt>
          <cx:pt idx="19">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23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FF9900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3"/>
        <cx:majorGridlines/>
        <cx:tickLabels/>
        <cx:numFmt formatCode="@" sourceLinked="0"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4</cx:pt>
          <cx:pt idx="1">20</cx:pt>
          <cx:pt idx="2">14</cx:pt>
          <cx:pt idx="3">17</cx:pt>
          <cx:pt idx="4">20</cx:pt>
          <cx:pt idx="5">16</cx:pt>
          <cx:pt idx="6">0</cx:pt>
          <cx:pt idx="7">10</cx:pt>
          <cx:pt idx="8">7</cx:pt>
          <cx:pt idx="9">2</cx:pt>
          <cx:pt idx="10">19</cx:pt>
          <cx:pt idx="11">14</cx:pt>
          <cx:pt idx="12">11</cx:pt>
          <cx:pt idx="13">0</cx:pt>
          <cx:pt idx="14">8</cx:pt>
          <cx:pt idx="15">20</cx:pt>
          <cx:pt idx="16">18</cx:pt>
          <cx:pt idx="17">17</cx:pt>
          <cx:pt idx="18">15</cx:pt>
          <cx:pt idx="19">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23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FF9900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3"/>
        <cx:majorGridlines/>
        <cx:tickLabels/>
        <cx:numFmt formatCode="@" sourceLinked="0"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17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20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质数（</a:t>
            </a:r>
            <a:r>
              <a:rPr lang="en-US" altLang="zh-CN" dirty="0" smtClean="0"/>
              <a:t>prime number</a:t>
            </a:r>
            <a:r>
              <a:rPr lang="zh-CN" altLang="en-US" dirty="0" smtClean="0"/>
              <a:t>）又称素数，有无限个。</a:t>
            </a:r>
          </a:p>
          <a:p>
            <a:r>
              <a:rPr lang="zh-CN" altLang="en-US" dirty="0" smtClean="0"/>
              <a:t>质数定义为在大于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的自然数中，除了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和它本身以外不再有其他因数。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650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788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生日问题是指，如果在一个房间要多少人，则两个人的生日相同的概率要大于</a:t>
            </a:r>
            <a:r>
              <a:rPr lang="en-US" altLang="zh-CN" dirty="0" smtClean="0"/>
              <a:t>50%? </a:t>
            </a:r>
            <a:r>
              <a:rPr lang="zh-CN" altLang="en-US" dirty="0" smtClean="0"/>
              <a:t>答案是</a:t>
            </a:r>
            <a:r>
              <a:rPr lang="en-US" altLang="zh-CN" dirty="0" smtClean="0"/>
              <a:t>23</a:t>
            </a:r>
            <a:r>
              <a:rPr lang="zh-CN" altLang="en-US" dirty="0" smtClean="0"/>
              <a:t>人。 这就意味着在一个典型的标准小学班级（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人）中，存在两人生日相同的可能性更高。对于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或者更多的人，这种概率要大于</a:t>
            </a:r>
            <a:r>
              <a:rPr lang="en-US" altLang="zh-CN" dirty="0" smtClean="0"/>
              <a:t>99%</a:t>
            </a:r>
            <a:r>
              <a:rPr lang="zh-CN" altLang="en-US" dirty="0" smtClean="0"/>
              <a:t>。从引起逻辑矛盾的角度来说生日悖论并不是一种悖论，从这个数学事实与一般直觉相抵触的意义上，它才称得上是一个悖论。大多数人会认为，</a:t>
            </a:r>
            <a:r>
              <a:rPr lang="en-US" altLang="zh-CN" dirty="0" smtClean="0"/>
              <a:t>23</a:t>
            </a:r>
            <a:r>
              <a:rPr lang="zh-CN" altLang="en-US" dirty="0" smtClean="0"/>
              <a:t>人中有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人生日相同的概率应该远远小于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。计算与此相关的概率被称为生日问题，在这个问题之后的数学理论已被用于设计著名的密码攻击方法：生日攻击。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544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09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048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945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555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4952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6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34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7203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3786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859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90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559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229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263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0 51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1 26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2 67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3 16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4 54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5 41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8 8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9 22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11 11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43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92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19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031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317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055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135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502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579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68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866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11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706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45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920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14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97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39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2.xml"/><Relationship Id="rId5" Type="http://schemas.openxmlformats.org/officeDocument/2006/relationships/image" Target="../media/image21.png"/><Relationship Id="rId4" Type="http://schemas.microsoft.com/office/2014/relationships/chartEx" Target="../charts/chartEx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14/relationships/chartEx" Target="../charts/chartEx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第十二讲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  散列</a:t>
            </a:r>
            <a:endParaRPr lang="en-US" altLang="zh-CN" sz="4800" b="1" dirty="0" smtClean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743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直接定址方法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 bwMode="auto">
              <a:xfrm>
                <a:off x="395536" y="1822717"/>
                <a:ext cx="3888432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Cambria Math" panose="02040503050406030204" pitchFamily="18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822717"/>
                <a:ext cx="388843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208592" y="5117714"/>
            <a:ext cx="43881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使用年龄作为关键码直接得到地址和相关记录信息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所有记录信息分布均匀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0004"/>
              </p:ext>
            </p:extLst>
          </p:nvPr>
        </p:nvGraphicFramePr>
        <p:xfrm>
          <a:off x="535338" y="2420888"/>
          <a:ext cx="36814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82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600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450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1500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41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 bwMode="auto">
              <a:xfrm>
                <a:off x="4756559" y="1473313"/>
                <a:ext cx="3888432" cy="830997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Microsoft YaHei" charset="0"/>
                  <a:cs typeface="Microsoft YaHei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𝒂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∗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𝐛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6559" y="1473313"/>
                <a:ext cx="3888432" cy="830997"/>
              </a:xfrm>
              <a:prstGeom prst="rect">
                <a:avLst/>
              </a:prstGeom>
              <a:blipFill>
                <a:blip r:embed="rId4"/>
                <a:stretch>
                  <a:fillRect b="-1029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3431"/>
              </p:ext>
            </p:extLst>
          </p:nvPr>
        </p:nvGraphicFramePr>
        <p:xfrm>
          <a:off x="4860032" y="2420888"/>
          <a:ext cx="36814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82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1600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1400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800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41709"/>
                  </a:ext>
                </a:extLst>
              </a:tr>
            </a:tbl>
          </a:graphicData>
        </a:graphic>
      </p:graphicFrame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4572000" y="5126650"/>
            <a:ext cx="4321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使用出生年份作为关键码由年份减去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得到地址即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f(key)=key-1980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5825600"/>
            <a:ext cx="8424936" cy="92333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对于学生信息查询问题，使用</a:t>
            </a:r>
            <a:r>
              <a:rPr kumimoji="1" lang="en-US" altLang="zh-CN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f(key)=key-2012000000</a:t>
            </a:r>
          </a:p>
          <a:p>
            <a:pPr algn="ctr"/>
            <a:r>
              <a:rPr kumimoji="1" lang="zh-CN" altLang="en-US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需建立</a:t>
            </a:r>
            <a:r>
              <a:rPr kumimoji="1" lang="en-US" altLang="zh-CN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2017000000-2012000000=5000000</a:t>
            </a:r>
            <a:r>
              <a:rPr kumimoji="1" lang="zh-CN" altLang="en-US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个存储单元记录可能信息</a:t>
            </a:r>
            <a:endParaRPr kumimoji="1" lang="en-US" altLang="zh-CN" b="1" dirty="0" smtClean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（实际仅</a:t>
            </a:r>
            <a:r>
              <a:rPr kumimoji="1" lang="en-US" altLang="zh-CN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kumimoji="1" lang="zh-CN" altLang="en-US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个），空间利用率极低</a:t>
            </a:r>
            <a:endParaRPr kumimoji="1" lang="en-US" altLang="zh-CN" b="1" dirty="0" smtClean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5362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9512" y="3933056"/>
            <a:ext cx="873457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设计准则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确定性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快速可计算性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高空间利用率（装填因子）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随机性（均匀性），关键码映射到各桶的概率尽可能为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1/M,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最大限度地避免冲突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4032448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散列函数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关键码到整数的转换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假设关键码为整数，范围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[0,R)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列地址空间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[0,M)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&gt;&gt; M</a:t>
            </a:r>
          </a:p>
        </p:txBody>
      </p:sp>
      <p:sp>
        <p:nvSpPr>
          <p:cNvPr id="5" name="流程图: 资料带 4"/>
          <p:cNvSpPr/>
          <p:nvPr/>
        </p:nvSpPr>
        <p:spPr bwMode="auto">
          <a:xfrm>
            <a:off x="5076056" y="2420888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流程图: 资料带 16"/>
          <p:cNvSpPr/>
          <p:nvPr/>
        </p:nvSpPr>
        <p:spPr bwMode="auto">
          <a:xfrm>
            <a:off x="5076056" y="1557300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流程图: 资料带 17"/>
          <p:cNvSpPr/>
          <p:nvPr/>
        </p:nvSpPr>
        <p:spPr bwMode="auto">
          <a:xfrm>
            <a:off x="5076056" y="3276020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76056" y="1484784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0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76056" y="3699182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R-1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76056" y="2575124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key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流程图: 资料带 21"/>
          <p:cNvSpPr/>
          <p:nvPr/>
        </p:nvSpPr>
        <p:spPr bwMode="auto">
          <a:xfrm>
            <a:off x="7259698" y="2428393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流程图: 资料带 24"/>
          <p:cNvSpPr/>
          <p:nvPr/>
        </p:nvSpPr>
        <p:spPr bwMode="auto">
          <a:xfrm>
            <a:off x="7259698" y="1564805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流程图: 资料带 26"/>
          <p:cNvSpPr/>
          <p:nvPr/>
        </p:nvSpPr>
        <p:spPr bwMode="auto">
          <a:xfrm>
            <a:off x="7259698" y="3283525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259698" y="1492289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0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259698" y="3706687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M-1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59698" y="2582629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&amp;entry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箭头连接符 31"/>
          <p:cNvCxnSpPr>
            <a:stCxn id="21" idx="3"/>
            <a:endCxn id="31" idx="1"/>
          </p:cNvCxnSpPr>
          <p:nvPr/>
        </p:nvCxnSpPr>
        <p:spPr bwMode="auto">
          <a:xfrm>
            <a:off x="6300192" y="2805957"/>
            <a:ext cx="959506" cy="750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4932040" y="4245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键码空间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0774" y="424238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散列地址空间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17201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73448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除余法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为散列表表长，一般取质数以减小散列冲突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个学号取模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，分别得到以下分布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 bwMode="auto">
              <a:xfrm>
                <a:off x="2987824" y="1196752"/>
                <a:ext cx="4536504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% 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1196752"/>
                <a:ext cx="4536504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/>
              <p:cNvGraphicFramePr/>
              <p:nvPr>
                <p:extLst>
                  <p:ext uri="{D42A27DB-BD31-4B8C-83A1-F6EECF244321}">
                    <p14:modId xmlns:p14="http://schemas.microsoft.com/office/powerpoint/2010/main" val="792197129"/>
                  </p:ext>
                </p:extLst>
              </p:nvPr>
            </p:nvGraphicFramePr>
            <p:xfrm>
              <a:off x="3458078" y="2768472"/>
              <a:ext cx="5685942" cy="16190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图表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8078" y="2768472"/>
                <a:ext cx="5685942" cy="161901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11673"/>
              </p:ext>
            </p:extLst>
          </p:nvPr>
        </p:nvGraphicFramePr>
        <p:xfrm>
          <a:off x="1811440" y="2825812"/>
          <a:ext cx="16561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3">
                  <a:extLst>
                    <a:ext uri="{9D8B030D-6E8A-4147-A177-3AD203B41FA5}">
                      <a16:colId xmlns:a16="http://schemas.microsoft.com/office/drawing/2014/main" val="252806782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100" b="1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9581"/>
              </p:ext>
            </p:extLst>
          </p:nvPr>
        </p:nvGraphicFramePr>
        <p:xfrm>
          <a:off x="171680" y="2825812"/>
          <a:ext cx="16561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1200060861"/>
                    </a:ext>
                  </a:extLst>
                </a:gridCol>
              </a:tblGrid>
              <a:tr h="2234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/>
              <p:cNvGraphicFramePr/>
              <p:nvPr>
                <p:extLst>
                  <p:ext uri="{D42A27DB-BD31-4B8C-83A1-F6EECF244321}">
                    <p14:modId xmlns:p14="http://schemas.microsoft.com/office/powerpoint/2010/main" val="1097009619"/>
                  </p:ext>
                </p:extLst>
              </p:nvPr>
            </p:nvGraphicFramePr>
            <p:xfrm>
              <a:off x="3493594" y="4268086"/>
              <a:ext cx="5685942" cy="16091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0" name="图表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3594" y="4268086"/>
                <a:ext cx="5685942" cy="160918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矩形 10"/>
          <p:cNvSpPr/>
          <p:nvPr/>
        </p:nvSpPr>
        <p:spPr>
          <a:xfrm>
            <a:off x="159334" y="5995064"/>
            <a:ext cx="8934869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使用除余法各桶被映射的概率相对均匀，选取合适的表长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下空间利用率高，并且散列冲突情况小</a:t>
            </a:r>
            <a:endParaRPr kumimoji="1" lang="en-US" altLang="zh-CN" sz="2000" b="1" dirty="0" smtClean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3311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为何取质数？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假设关键码之间常具有周期性增长的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的周期性增长进行除余操作，可覆盖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[0,M-1]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的所有桶单元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00898" y="3217134"/>
            <a:ext cx="9455334" cy="1652026"/>
            <a:chOff x="-370056" y="1930625"/>
            <a:chExt cx="9455334" cy="1652026"/>
          </a:xfrm>
        </p:grpSpPr>
        <p:sp>
          <p:nvSpPr>
            <p:cNvPr id="9" name="弧形 8"/>
            <p:cNvSpPr/>
            <p:nvPr/>
          </p:nvSpPr>
          <p:spPr bwMode="auto">
            <a:xfrm>
              <a:off x="1259632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/>
            <p:cNvSpPr/>
            <p:nvPr/>
          </p:nvSpPr>
          <p:spPr bwMode="auto">
            <a:xfrm>
              <a:off x="2542490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 bwMode="auto">
            <a:xfrm>
              <a:off x="3838634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 bwMode="auto">
            <a:xfrm>
              <a:off x="5149788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 bwMode="auto">
            <a:xfrm>
              <a:off x="6461956" y="2349488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 bwMode="auto">
            <a:xfrm flipV="1">
              <a:off x="1043608" y="2384884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 bwMode="auto">
            <a:xfrm flipV="1">
              <a:off x="2354762" y="2384884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 bwMode="auto">
            <a:xfrm flipV="1">
              <a:off x="3655520" y="2388738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弧形 46"/>
            <p:cNvSpPr/>
            <p:nvPr/>
          </p:nvSpPr>
          <p:spPr bwMode="auto">
            <a:xfrm flipV="1">
              <a:off x="4953438" y="2398677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/>
            <p:cNvSpPr/>
            <p:nvPr/>
          </p:nvSpPr>
          <p:spPr bwMode="auto">
            <a:xfrm flipV="1">
              <a:off x="6248417" y="2398677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641681" y="2577573"/>
              <a:ext cx="0" cy="1896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2" name="弧形 51"/>
            <p:cNvSpPr/>
            <p:nvPr/>
          </p:nvSpPr>
          <p:spPr bwMode="auto">
            <a:xfrm>
              <a:off x="7756934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8389591" y="2276872"/>
              <a:ext cx="695687" cy="57606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630578" y="2766379"/>
              <a:ext cx="7992888" cy="430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弧形 62"/>
            <p:cNvSpPr/>
            <p:nvPr/>
          </p:nvSpPr>
          <p:spPr bwMode="auto">
            <a:xfrm flipV="1">
              <a:off x="-268053" y="2375249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-370056" y="2780928"/>
              <a:ext cx="915108" cy="57606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41875" y="1966772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1521896" y="3182541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948264" y="1930625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459123" y="2184723"/>
              <a:ext cx="3433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8389591" y="2591274"/>
              <a:ext cx="0" cy="1896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71" name="矩形 70"/>
            <p:cNvSpPr/>
            <p:nvPr/>
          </p:nvSpPr>
          <p:spPr>
            <a:xfrm>
              <a:off x="8100392" y="2802021"/>
              <a:ext cx="4491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13387" y="5002048"/>
            <a:ext cx="8479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Greatest Common Divisor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最大公约数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(M,S)=1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600" y="5985691"/>
            <a:ext cx="892899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考虑各种不同可能的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取值，为此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取素数，可使得</a:t>
            </a:r>
            <a:r>
              <a:rPr kumimoji="1" lang="en-US" altLang="zh-CN" sz="2400" b="1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gcd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(M,S)=1</a:t>
            </a:r>
            <a:endParaRPr kumimoji="1" lang="en-US" altLang="zh-CN" sz="2400" b="1" dirty="0" smtClean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3871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124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555666"/>
                </a:solidFill>
                <a:latin typeface="-apple-system"/>
              </a:rPr>
              <a:t>数列</a:t>
            </a:r>
            <a:r>
              <a:rPr lang="en-US" altLang="zh-CN" b="1" dirty="0">
                <a:solidFill>
                  <a:srgbClr val="555666"/>
                </a:solidFill>
                <a:latin typeface="-apple-system"/>
              </a:rPr>
              <a:t>1</a:t>
            </a:r>
            <a:r>
              <a:rPr lang="zh-CN" altLang="en-US" b="1" dirty="0">
                <a:solidFill>
                  <a:srgbClr val="555666"/>
                </a:solidFill>
                <a:latin typeface="-apple-system"/>
              </a:rPr>
              <a:t>（因子</a:t>
            </a:r>
            <a:r>
              <a:rPr lang="en-US" altLang="zh-CN" b="1" dirty="0">
                <a:solidFill>
                  <a:srgbClr val="555666"/>
                </a:solidFill>
                <a:latin typeface="-apple-system"/>
              </a:rPr>
              <a:t>2</a:t>
            </a:r>
            <a:r>
              <a:rPr lang="zh-CN" altLang="en-US" b="1" dirty="0">
                <a:solidFill>
                  <a:srgbClr val="555666"/>
                </a:solidFill>
                <a:latin typeface="-apple-system"/>
              </a:rPr>
              <a:t>）：</a:t>
            </a:r>
            <a:endParaRPr lang="zh-CN" altLang="en-US" dirty="0">
              <a:solidFill>
                <a:srgbClr val="555666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​ 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5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7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9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11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13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15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，</a:t>
            </a:r>
            <a:r>
              <a:rPr lang="en-US" altLang="zh-CN" dirty="0" smtClean="0">
                <a:solidFill>
                  <a:srgbClr val="555666"/>
                </a:solidFill>
                <a:latin typeface="-apple-system"/>
              </a:rPr>
              <a:t>17</a:t>
            </a:r>
            <a:endParaRPr lang="en-US" altLang="zh-CN" dirty="0">
              <a:solidFill>
                <a:srgbClr val="555666"/>
              </a:solidFill>
              <a:latin typeface="-apple-system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31970"/>
              </p:ext>
            </p:extLst>
          </p:nvPr>
        </p:nvGraphicFramePr>
        <p:xfrm>
          <a:off x="395536" y="2564904"/>
          <a:ext cx="4968551" cy="150368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32401965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3859088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33149280"/>
                    </a:ext>
                  </a:extLst>
                </a:gridCol>
                <a:gridCol w="534916">
                  <a:extLst>
                    <a:ext uri="{9D8B030D-6E8A-4147-A177-3AD203B41FA5}">
                      <a16:colId xmlns:a16="http://schemas.microsoft.com/office/drawing/2014/main" val="3037142185"/>
                    </a:ext>
                  </a:extLst>
                </a:gridCol>
                <a:gridCol w="709793">
                  <a:extLst>
                    <a:ext uri="{9D8B030D-6E8A-4147-A177-3AD203B41FA5}">
                      <a16:colId xmlns:a16="http://schemas.microsoft.com/office/drawing/2014/main" val="950948196"/>
                    </a:ext>
                  </a:extLst>
                </a:gridCol>
                <a:gridCol w="709793">
                  <a:extLst>
                    <a:ext uri="{9D8B030D-6E8A-4147-A177-3AD203B41FA5}">
                      <a16:colId xmlns:a16="http://schemas.microsoft.com/office/drawing/2014/main" val="4245699228"/>
                    </a:ext>
                  </a:extLst>
                </a:gridCol>
                <a:gridCol w="709793">
                  <a:extLst>
                    <a:ext uri="{9D8B030D-6E8A-4147-A177-3AD203B41FA5}">
                      <a16:colId xmlns:a16="http://schemas.microsoft.com/office/drawing/2014/main" val="2804210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余数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哈希表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501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哈希表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7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9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99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哈希表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15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17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11331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95536" y="213285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M=6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6315"/>
              </p:ext>
            </p:extLst>
          </p:nvPr>
        </p:nvGraphicFramePr>
        <p:xfrm>
          <a:off x="467544" y="5013176"/>
          <a:ext cx="5373968" cy="1127760"/>
        </p:xfrm>
        <a:graphic>
          <a:graphicData uri="http://schemas.openxmlformats.org/drawingml/2006/table">
            <a:tbl>
              <a:tblPr/>
              <a:tblGrid>
                <a:gridCol w="797727">
                  <a:extLst>
                    <a:ext uri="{9D8B030D-6E8A-4147-A177-3AD203B41FA5}">
                      <a16:colId xmlns:a16="http://schemas.microsoft.com/office/drawing/2014/main" val="2302936899"/>
                    </a:ext>
                  </a:extLst>
                </a:gridCol>
                <a:gridCol w="545765">
                  <a:extLst>
                    <a:ext uri="{9D8B030D-6E8A-4147-A177-3AD203B41FA5}">
                      <a16:colId xmlns:a16="http://schemas.microsoft.com/office/drawing/2014/main" val="3565379583"/>
                    </a:ext>
                  </a:extLst>
                </a:gridCol>
                <a:gridCol w="671746">
                  <a:extLst>
                    <a:ext uri="{9D8B030D-6E8A-4147-A177-3AD203B41FA5}">
                      <a16:colId xmlns:a16="http://schemas.microsoft.com/office/drawing/2014/main" val="2689843415"/>
                    </a:ext>
                  </a:extLst>
                </a:gridCol>
                <a:gridCol w="671746">
                  <a:extLst>
                    <a:ext uri="{9D8B030D-6E8A-4147-A177-3AD203B41FA5}">
                      <a16:colId xmlns:a16="http://schemas.microsoft.com/office/drawing/2014/main" val="3763166292"/>
                    </a:ext>
                  </a:extLst>
                </a:gridCol>
                <a:gridCol w="671746">
                  <a:extLst>
                    <a:ext uri="{9D8B030D-6E8A-4147-A177-3AD203B41FA5}">
                      <a16:colId xmlns:a16="http://schemas.microsoft.com/office/drawing/2014/main" val="225373164"/>
                    </a:ext>
                  </a:extLst>
                </a:gridCol>
                <a:gridCol w="671746">
                  <a:extLst>
                    <a:ext uri="{9D8B030D-6E8A-4147-A177-3AD203B41FA5}">
                      <a16:colId xmlns:a16="http://schemas.microsoft.com/office/drawing/2014/main" val="714554367"/>
                    </a:ext>
                  </a:extLst>
                </a:gridCol>
                <a:gridCol w="671746">
                  <a:extLst>
                    <a:ext uri="{9D8B030D-6E8A-4147-A177-3AD203B41FA5}">
                      <a16:colId xmlns:a16="http://schemas.microsoft.com/office/drawing/2014/main" val="410726490"/>
                    </a:ext>
                  </a:extLst>
                </a:gridCol>
                <a:gridCol w="671746">
                  <a:extLst>
                    <a:ext uri="{9D8B030D-6E8A-4147-A177-3AD203B41FA5}">
                      <a16:colId xmlns:a16="http://schemas.microsoft.com/office/drawing/2014/main" val="1127849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余数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哈希表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7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9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55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哈希表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15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17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19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0861947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439988" y="224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0500" y="461996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M=7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6909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冲突的普遍性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学生生日例子：按生日日期检索学生，同一月日出生认为相同的生日，构建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个桶对应长度为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的散列表，只要学生人数大于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，则发生至少一次以上冲突的大于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，此时的空间利用率仅为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23/365=6.3%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列函数设计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散列冲突排解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是散列的两大核心问题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7544" y="1772817"/>
            <a:ext cx="8208912" cy="12961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的基本构思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：开辟物理地址连续的桶数组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，借助散列函数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()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，将词条关键码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映射到桶地址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(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，从而快速确定待操作词条的物理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12894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749223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多槽位法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将各桶分解为更细小的槽位单元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(slot)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，每一槽位可组织成向量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操作，可先通过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定位桶单元，然后查询该桶内槽位单元是否有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。若无，则创建词条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，并将其插入到桶单元内的空闲槽位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get(key)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remove(key)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操作类似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6847" y="5805839"/>
            <a:ext cx="8406680" cy="904107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每个桶细分为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个槽位，则空间利用率为原来的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1/k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难以预测并设定合适的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50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2013011635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850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2014010525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850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2016110057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8450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450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450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2051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2013012235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2051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051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651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5651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5651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9251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2012010518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19251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9251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852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852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852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6452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6452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6452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0053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2013012217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0053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0053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3653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2014010533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3653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3653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7253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7253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7253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0854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2013012197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0854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0854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4454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2014010513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4454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4454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48055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48055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055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1655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1655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1655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5255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2012011494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5255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5255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8856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2014013392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8856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8856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23324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2013010340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23324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3324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59328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2012012118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59328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2014012474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59328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95332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2014012199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95332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95332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31336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2013012620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31336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1336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67340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2012012374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7340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2012012374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767340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2014011971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03344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803344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803344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39348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39348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39348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78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1202016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1569252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1936488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2303724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267096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3038196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3405432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37" name="矩形 136"/>
          <p:cNvSpPr/>
          <p:nvPr/>
        </p:nvSpPr>
        <p:spPr>
          <a:xfrm>
            <a:off x="377267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38" name="矩形 137"/>
          <p:cNvSpPr/>
          <p:nvPr/>
        </p:nvSpPr>
        <p:spPr>
          <a:xfrm>
            <a:off x="40941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44541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48141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517423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42" name="矩形 141"/>
          <p:cNvSpPr/>
          <p:nvPr/>
        </p:nvSpPr>
        <p:spPr>
          <a:xfrm>
            <a:off x="553427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58943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62543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467544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46" name="矩形 145"/>
          <p:cNvSpPr/>
          <p:nvPr/>
        </p:nvSpPr>
        <p:spPr>
          <a:xfrm>
            <a:off x="66143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1400" dirty="0"/>
          </a:p>
        </p:txBody>
      </p:sp>
      <p:sp>
        <p:nvSpPr>
          <p:cNvPr id="147" name="矩形 146"/>
          <p:cNvSpPr/>
          <p:nvPr/>
        </p:nvSpPr>
        <p:spPr>
          <a:xfrm>
            <a:off x="697443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400" dirty="0"/>
          </a:p>
        </p:txBody>
      </p:sp>
      <p:sp>
        <p:nvSpPr>
          <p:cNvPr id="148" name="矩形 147"/>
          <p:cNvSpPr/>
          <p:nvPr/>
        </p:nvSpPr>
        <p:spPr>
          <a:xfrm>
            <a:off x="733447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1400" dirty="0"/>
          </a:p>
        </p:txBody>
      </p:sp>
      <p:sp>
        <p:nvSpPr>
          <p:cNvPr id="149" name="矩形 148"/>
          <p:cNvSpPr/>
          <p:nvPr/>
        </p:nvSpPr>
        <p:spPr>
          <a:xfrm>
            <a:off x="76945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400" dirty="0"/>
          </a:p>
        </p:txBody>
      </p:sp>
      <p:sp>
        <p:nvSpPr>
          <p:cNvPr id="150" name="矩形 149"/>
          <p:cNvSpPr/>
          <p:nvPr/>
        </p:nvSpPr>
        <p:spPr>
          <a:xfrm>
            <a:off x="80545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1400" dirty="0"/>
          </a:p>
        </p:txBody>
      </p:sp>
      <p:sp>
        <p:nvSpPr>
          <p:cNvPr id="151" name="矩形 150"/>
          <p:cNvSpPr/>
          <p:nvPr/>
        </p:nvSpPr>
        <p:spPr>
          <a:xfrm>
            <a:off x="84145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157388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独立链法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将各桶相互冲突的词条串成一个列表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于多槽位法，空间利用率高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查询类似多槽位法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对于学生学号查询问题，使用模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的除余法及散列冲突排解方法，平均每个学号的查询复杂度为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(1+2+3+1+1+1+1+1+1+1+2+1+1+1+2+1+1+1+2+3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/20 = 1.4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，接近常数复杂度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0305" y="4797152"/>
            <a:ext cx="8352928" cy="1638401"/>
            <a:chOff x="467544" y="3806823"/>
            <a:chExt cx="8352928" cy="1638401"/>
          </a:xfrm>
        </p:grpSpPr>
        <p:sp>
          <p:nvSpPr>
            <p:cNvPr id="5" name="矩形 4"/>
            <p:cNvSpPr/>
            <p:nvPr/>
          </p:nvSpPr>
          <p:spPr bwMode="auto">
            <a:xfrm>
              <a:off x="485023" y="4398421"/>
              <a:ext cx="360040" cy="28842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85023" y="4130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2014010525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85023" y="3842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2016110057</a:t>
              </a: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205103" y="440041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1925183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3005303" y="4397757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365342" y="440127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4086062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4439894" y="439705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5525583" y="438587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5525583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2013013305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885623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23324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659328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6593287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2014012474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695332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1336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67340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7673407" y="409629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7673407" y="380682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2014011971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3478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20201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56925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936488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30372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67096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03819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0543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77267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0941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44541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141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51742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5342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8943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2543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754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6143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69744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73344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76945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80545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84145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9043" y="4907502"/>
              <a:ext cx="252000" cy="159603"/>
              <a:chOff x="539043" y="5047847"/>
              <a:chExt cx="252000" cy="159603"/>
            </a:xfrm>
          </p:grpSpPr>
          <p:sp>
            <p:nvSpPr>
              <p:cNvPr id="127" name="矩形 12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75" name="矩形 174"/>
            <p:cNvSpPr/>
            <p:nvPr/>
          </p:nvSpPr>
          <p:spPr bwMode="auto">
            <a:xfrm>
              <a:off x="8996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260213" y="4907502"/>
              <a:ext cx="252000" cy="159603"/>
              <a:chOff x="539043" y="5047847"/>
              <a:chExt cx="252000" cy="159603"/>
            </a:xfrm>
          </p:grpSpPr>
          <p:sp>
            <p:nvSpPr>
              <p:cNvPr id="178" name="矩形 17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80" name="矩形 179"/>
            <p:cNvSpPr/>
            <p:nvPr/>
          </p:nvSpPr>
          <p:spPr bwMode="auto">
            <a:xfrm>
              <a:off x="162079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1981383" y="4907502"/>
              <a:ext cx="252000" cy="159603"/>
              <a:chOff x="539043" y="5047847"/>
              <a:chExt cx="252000" cy="159603"/>
            </a:xfrm>
          </p:grpSpPr>
          <p:sp>
            <p:nvSpPr>
              <p:cNvPr id="182" name="矩形 18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84" name="矩形 183"/>
            <p:cNvSpPr/>
            <p:nvPr/>
          </p:nvSpPr>
          <p:spPr bwMode="auto">
            <a:xfrm>
              <a:off x="234196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270255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3063138" y="4907502"/>
              <a:ext cx="252000" cy="159603"/>
              <a:chOff x="539043" y="5047847"/>
              <a:chExt cx="252000" cy="159603"/>
            </a:xfrm>
          </p:grpSpPr>
          <p:sp>
            <p:nvSpPr>
              <p:cNvPr id="187" name="矩形 18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423723" y="4907502"/>
              <a:ext cx="252000" cy="159603"/>
              <a:chOff x="539043" y="5047847"/>
              <a:chExt cx="252000" cy="159603"/>
            </a:xfrm>
          </p:grpSpPr>
          <p:sp>
            <p:nvSpPr>
              <p:cNvPr id="190" name="矩形 18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4144893" y="4907502"/>
              <a:ext cx="252000" cy="159603"/>
              <a:chOff x="539043" y="5047847"/>
              <a:chExt cx="252000" cy="159603"/>
            </a:xfrm>
          </p:grpSpPr>
          <p:sp>
            <p:nvSpPr>
              <p:cNvPr id="193" name="矩形 192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4505478" y="4907502"/>
              <a:ext cx="252000" cy="159603"/>
              <a:chOff x="539043" y="5047847"/>
              <a:chExt cx="252000" cy="159603"/>
            </a:xfrm>
          </p:grpSpPr>
          <p:sp>
            <p:nvSpPr>
              <p:cNvPr id="196" name="矩形 19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5587233" y="4907502"/>
              <a:ext cx="252000" cy="159603"/>
              <a:chOff x="539043" y="5047847"/>
              <a:chExt cx="252000" cy="159603"/>
            </a:xfrm>
          </p:grpSpPr>
          <p:sp>
            <p:nvSpPr>
              <p:cNvPr id="199" name="矩形 198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947818" y="4907502"/>
              <a:ext cx="252000" cy="159603"/>
              <a:chOff x="539043" y="5047847"/>
              <a:chExt cx="252000" cy="159603"/>
            </a:xfrm>
          </p:grpSpPr>
          <p:sp>
            <p:nvSpPr>
              <p:cNvPr id="202" name="矩形 20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6308403" y="4907502"/>
              <a:ext cx="252000" cy="159603"/>
              <a:chOff x="539043" y="5047847"/>
              <a:chExt cx="252000" cy="159603"/>
            </a:xfrm>
          </p:grpSpPr>
          <p:sp>
            <p:nvSpPr>
              <p:cNvPr id="205" name="矩形 204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6668988" y="4907502"/>
              <a:ext cx="252000" cy="159603"/>
              <a:chOff x="539043" y="5047847"/>
              <a:chExt cx="252000" cy="159603"/>
            </a:xfrm>
          </p:grpSpPr>
          <p:sp>
            <p:nvSpPr>
              <p:cNvPr id="208" name="矩形 20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7029573" y="4907502"/>
              <a:ext cx="252000" cy="159603"/>
              <a:chOff x="539043" y="5047847"/>
              <a:chExt cx="252000" cy="159603"/>
            </a:xfrm>
          </p:grpSpPr>
          <p:sp>
            <p:nvSpPr>
              <p:cNvPr id="211" name="矩形 210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390158" y="4907502"/>
              <a:ext cx="252000" cy="159603"/>
              <a:chOff x="539043" y="5047847"/>
              <a:chExt cx="252000" cy="159603"/>
            </a:xfrm>
          </p:grpSpPr>
          <p:sp>
            <p:nvSpPr>
              <p:cNvPr id="214" name="矩形 21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7750743" y="4907502"/>
              <a:ext cx="252000" cy="159603"/>
              <a:chOff x="539043" y="5047847"/>
              <a:chExt cx="252000" cy="159603"/>
            </a:xfrm>
          </p:grpSpPr>
          <p:sp>
            <p:nvSpPr>
              <p:cNvPr id="217" name="矩形 21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219" name="矩形 218"/>
            <p:cNvSpPr/>
            <p:nvPr/>
          </p:nvSpPr>
          <p:spPr bwMode="auto">
            <a:xfrm>
              <a:off x="378430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486606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矩形 220"/>
            <p:cNvSpPr/>
            <p:nvPr/>
          </p:nvSpPr>
          <p:spPr bwMode="auto">
            <a:xfrm>
              <a:off x="522664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矩形 221"/>
            <p:cNvSpPr/>
            <p:nvPr/>
          </p:nvSpPr>
          <p:spPr bwMode="auto">
            <a:xfrm>
              <a:off x="81113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矩形 222"/>
            <p:cNvSpPr/>
            <p:nvPr/>
          </p:nvSpPr>
          <p:spPr bwMode="auto">
            <a:xfrm>
              <a:off x="8471909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4" name="直接箭头连接符 223"/>
            <p:cNvCxnSpPr>
              <a:stCxn id="127" idx="0"/>
              <a:endCxn id="5" idx="2"/>
            </p:cNvCxnSpPr>
            <p:nvPr/>
          </p:nvCxnSpPr>
          <p:spPr bwMode="auto">
            <a:xfrm flipV="1">
              <a:off x="66504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138512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6" name="直接箭头连接符 225"/>
            <p:cNvCxnSpPr/>
            <p:nvPr/>
          </p:nvCxnSpPr>
          <p:spPr bwMode="auto">
            <a:xfrm flipV="1">
              <a:off x="210520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318532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8" name="直接箭头连接符 227"/>
            <p:cNvCxnSpPr/>
            <p:nvPr/>
          </p:nvCxnSpPr>
          <p:spPr bwMode="auto">
            <a:xfrm flipV="1">
              <a:off x="3545362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462548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V="1">
              <a:off x="426544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57056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V="1">
              <a:off x="607381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64344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679498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V="1">
              <a:off x="715557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751615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V="1">
              <a:off x="7873931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39942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在原散列表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之外另设一词典结构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作为公共溢出区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凡冲突的词条进入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查找时，若在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中查找不成功，可在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中顺序查找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适合冲突数据很少的情况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51" y="3861048"/>
            <a:ext cx="8831748" cy="1489567"/>
            <a:chOff x="191086" y="3065125"/>
            <a:chExt cx="8831748" cy="1489567"/>
          </a:xfrm>
        </p:grpSpPr>
        <p:sp>
          <p:nvSpPr>
            <p:cNvPr id="113" name="矩形 112"/>
            <p:cNvSpPr/>
            <p:nvPr/>
          </p:nvSpPr>
          <p:spPr bwMode="auto">
            <a:xfrm>
              <a:off x="6873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8198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2014010525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140123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2016110057</a:t>
              </a: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10474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283974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14074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319937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7675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355900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21275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91863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24875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427826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28476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463788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32076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499751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35677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535714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39277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571677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42877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607640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46478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643602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矩形 237"/>
            <p:cNvSpPr/>
            <p:nvPr/>
          </p:nvSpPr>
          <p:spPr bwMode="auto">
            <a:xfrm>
              <a:off x="50078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矩形 239"/>
            <p:cNvSpPr/>
            <p:nvPr/>
          </p:nvSpPr>
          <p:spPr bwMode="auto">
            <a:xfrm>
              <a:off x="679564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矩形 240"/>
            <p:cNvSpPr/>
            <p:nvPr/>
          </p:nvSpPr>
          <p:spPr bwMode="auto">
            <a:xfrm>
              <a:off x="53679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4" name="矩形 243"/>
            <p:cNvSpPr/>
            <p:nvPr/>
          </p:nvSpPr>
          <p:spPr bwMode="auto">
            <a:xfrm>
              <a:off x="57279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/>
            <p:cNvSpPr/>
            <p:nvPr/>
          </p:nvSpPr>
          <p:spPr bwMode="auto">
            <a:xfrm>
              <a:off x="104160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2013013305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 bwMode="auto">
            <a:xfrm>
              <a:off x="60879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/>
            <p:cNvSpPr/>
            <p:nvPr/>
          </p:nvSpPr>
          <p:spPr bwMode="auto">
            <a:xfrm>
              <a:off x="643560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3" name="矩形 252"/>
            <p:cNvSpPr/>
            <p:nvPr/>
          </p:nvSpPr>
          <p:spPr bwMode="auto">
            <a:xfrm>
              <a:off x="679564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4" name="矩形 253"/>
            <p:cNvSpPr/>
            <p:nvPr/>
          </p:nvSpPr>
          <p:spPr bwMode="auto">
            <a:xfrm>
              <a:off x="176086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2014012474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" name="矩形 255"/>
            <p:cNvSpPr/>
            <p:nvPr/>
          </p:nvSpPr>
          <p:spPr bwMode="auto">
            <a:xfrm>
              <a:off x="715568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751572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2" name="矩形 261"/>
            <p:cNvSpPr/>
            <p:nvPr/>
          </p:nvSpPr>
          <p:spPr bwMode="auto">
            <a:xfrm>
              <a:off x="787576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矩形 262"/>
            <p:cNvSpPr/>
            <p:nvPr/>
          </p:nvSpPr>
          <p:spPr bwMode="auto">
            <a:xfrm>
              <a:off x="212049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矩形 263"/>
            <p:cNvSpPr/>
            <p:nvPr/>
          </p:nvSpPr>
          <p:spPr bwMode="auto">
            <a:xfrm>
              <a:off x="248012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2014011971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矩形 264"/>
            <p:cNvSpPr/>
            <p:nvPr/>
          </p:nvSpPr>
          <p:spPr bwMode="auto">
            <a:xfrm>
              <a:off x="823580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859584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103714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1404378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1771614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2138850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2506086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287332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3240558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3607794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397503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42964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46565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0165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537659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573663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60966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64567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669906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68167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717679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753683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78968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82569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86169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106322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1430458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1797694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2164930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2532166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89940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3266638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633874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0111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32255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468259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04263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540267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576271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612275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648279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95986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84283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210565" y="3141570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1400" dirty="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191086" y="3804811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05924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：学生学号查询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83832" y="1253850"/>
            <a:ext cx="5521188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除余法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为散列表表长，一般取质数以减小散列冲突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个学号取模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，分别得到以下分布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 bwMode="auto">
              <a:xfrm>
                <a:off x="2699792" y="1223718"/>
                <a:ext cx="4346648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% 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1223718"/>
                <a:ext cx="4346648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043"/>
              </p:ext>
            </p:extLst>
          </p:nvPr>
        </p:nvGraphicFramePr>
        <p:xfrm>
          <a:off x="7391252" y="1976440"/>
          <a:ext cx="16561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3">
                  <a:extLst>
                    <a:ext uri="{9D8B030D-6E8A-4147-A177-3AD203B41FA5}">
                      <a16:colId xmlns:a16="http://schemas.microsoft.com/office/drawing/2014/main" val="252806782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100" b="1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71904"/>
              </p:ext>
            </p:extLst>
          </p:nvPr>
        </p:nvGraphicFramePr>
        <p:xfrm>
          <a:off x="5751492" y="1976440"/>
          <a:ext cx="16561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1200060861"/>
                    </a:ext>
                  </a:extLst>
                </a:gridCol>
              </a:tblGrid>
              <a:tr h="2234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/>
              <p:cNvGraphicFramePr/>
              <p:nvPr>
                <p:extLst>
                  <p:ext uri="{D42A27DB-BD31-4B8C-83A1-F6EECF244321}">
                    <p14:modId xmlns:p14="http://schemas.microsoft.com/office/powerpoint/2010/main" val="3962010823"/>
                  </p:ext>
                </p:extLst>
              </p:nvPr>
            </p:nvGraphicFramePr>
            <p:xfrm>
              <a:off x="70394" y="3242263"/>
              <a:ext cx="5535886" cy="16247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图表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94" y="3242263"/>
                <a:ext cx="5535886" cy="1624789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组合 11"/>
          <p:cNvGrpSpPr/>
          <p:nvPr/>
        </p:nvGrpSpPr>
        <p:grpSpPr>
          <a:xfrm>
            <a:off x="539552" y="5207841"/>
            <a:ext cx="8352928" cy="1638401"/>
            <a:chOff x="467544" y="3806823"/>
            <a:chExt cx="8352928" cy="1638401"/>
          </a:xfrm>
        </p:grpSpPr>
        <p:sp>
          <p:nvSpPr>
            <p:cNvPr id="13" name="矩形 12"/>
            <p:cNvSpPr/>
            <p:nvPr/>
          </p:nvSpPr>
          <p:spPr bwMode="auto">
            <a:xfrm>
              <a:off x="485023" y="4398421"/>
              <a:ext cx="360040" cy="28842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85023" y="4130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2014010525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85023" y="3842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2016110057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205103" y="440041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925183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005303" y="4397757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365342" y="440127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086062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439894" y="439705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525583" y="438587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25583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2013013305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885623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23324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59328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593287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2014012474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95332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31336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7340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673407" y="409629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673407" y="380682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2014011971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3478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0201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56925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36488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0372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7096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03819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0543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77267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0941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44541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8141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1742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5342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943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2543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6754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6143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69744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3344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6945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80545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84145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39043" y="4907502"/>
              <a:ext cx="252000" cy="159603"/>
              <a:chOff x="539043" y="5047847"/>
              <a:chExt cx="252000" cy="159603"/>
            </a:xfrm>
          </p:grpSpPr>
          <p:sp>
            <p:nvSpPr>
              <p:cNvPr id="120" name="矩形 11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 bwMode="auto">
            <a:xfrm>
              <a:off x="8996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60213" y="4907502"/>
              <a:ext cx="252000" cy="159603"/>
              <a:chOff x="539043" y="5047847"/>
              <a:chExt cx="252000" cy="159603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 bwMode="auto">
            <a:xfrm>
              <a:off x="162079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981383" y="4907502"/>
              <a:ext cx="252000" cy="159603"/>
              <a:chOff x="539043" y="5047847"/>
              <a:chExt cx="252000" cy="159603"/>
            </a:xfrm>
          </p:grpSpPr>
          <p:sp>
            <p:nvSpPr>
              <p:cNvPr id="116" name="矩形 11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 bwMode="auto">
            <a:xfrm>
              <a:off x="234196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270255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063138" y="4907502"/>
              <a:ext cx="252000" cy="159603"/>
              <a:chOff x="539043" y="5047847"/>
              <a:chExt cx="252000" cy="159603"/>
            </a:xfrm>
          </p:grpSpPr>
          <p:sp>
            <p:nvSpPr>
              <p:cNvPr id="114" name="矩形 11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423723" y="4907502"/>
              <a:ext cx="252000" cy="159603"/>
              <a:chOff x="539043" y="5047847"/>
              <a:chExt cx="252000" cy="159603"/>
            </a:xfrm>
          </p:grpSpPr>
          <p:sp>
            <p:nvSpPr>
              <p:cNvPr id="112" name="矩形 11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144893" y="4907502"/>
              <a:ext cx="252000" cy="159603"/>
              <a:chOff x="539043" y="5047847"/>
              <a:chExt cx="252000" cy="159603"/>
            </a:xfrm>
          </p:grpSpPr>
          <p:sp>
            <p:nvSpPr>
              <p:cNvPr id="110" name="矩形 10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505478" y="4907502"/>
              <a:ext cx="252000" cy="159603"/>
              <a:chOff x="539043" y="5047847"/>
              <a:chExt cx="252000" cy="159603"/>
            </a:xfrm>
          </p:grpSpPr>
          <p:sp>
            <p:nvSpPr>
              <p:cNvPr id="108" name="矩形 10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87233" y="4907502"/>
              <a:ext cx="252000" cy="159603"/>
              <a:chOff x="539043" y="5047847"/>
              <a:chExt cx="252000" cy="159603"/>
            </a:xfrm>
          </p:grpSpPr>
          <p:sp>
            <p:nvSpPr>
              <p:cNvPr id="106" name="矩形 10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947818" y="4907502"/>
              <a:ext cx="252000" cy="159603"/>
              <a:chOff x="539043" y="5047847"/>
              <a:chExt cx="252000" cy="159603"/>
            </a:xfrm>
          </p:grpSpPr>
          <p:sp>
            <p:nvSpPr>
              <p:cNvPr id="104" name="矩形 10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308403" y="4907502"/>
              <a:ext cx="252000" cy="159603"/>
              <a:chOff x="539043" y="5047847"/>
              <a:chExt cx="252000" cy="159603"/>
            </a:xfrm>
          </p:grpSpPr>
          <p:sp>
            <p:nvSpPr>
              <p:cNvPr id="102" name="矩形 10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668988" y="4907502"/>
              <a:ext cx="252000" cy="159603"/>
              <a:chOff x="539043" y="5047847"/>
              <a:chExt cx="252000" cy="159603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029573" y="4907502"/>
              <a:ext cx="252000" cy="159603"/>
              <a:chOff x="539043" y="5047847"/>
              <a:chExt cx="252000" cy="159603"/>
            </a:xfrm>
          </p:grpSpPr>
          <p:sp>
            <p:nvSpPr>
              <p:cNvPr id="98" name="矩形 9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390158" y="4907502"/>
              <a:ext cx="252000" cy="159603"/>
              <a:chOff x="539043" y="5047847"/>
              <a:chExt cx="252000" cy="159603"/>
            </a:xfrm>
          </p:grpSpPr>
          <p:sp>
            <p:nvSpPr>
              <p:cNvPr id="96" name="矩形 9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7750743" y="4907502"/>
              <a:ext cx="252000" cy="159603"/>
              <a:chOff x="539043" y="5047847"/>
              <a:chExt cx="252000" cy="159603"/>
            </a:xfrm>
          </p:grpSpPr>
          <p:sp>
            <p:nvSpPr>
              <p:cNvPr id="94" name="矩形 9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 bwMode="auto">
            <a:xfrm>
              <a:off x="378430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86606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522664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81113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471909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箭头连接符 79"/>
            <p:cNvCxnSpPr>
              <a:stCxn id="120" idx="0"/>
              <a:endCxn id="13" idx="2"/>
            </p:cNvCxnSpPr>
            <p:nvPr/>
          </p:nvCxnSpPr>
          <p:spPr bwMode="auto">
            <a:xfrm flipV="1">
              <a:off x="66504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138512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210520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318532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3545362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462548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426544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7056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607381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64344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679498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715557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751615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flipV="1">
              <a:off x="7873931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22" name="TextBox 20"/>
          <p:cNvSpPr txBox="1">
            <a:spLocks noChangeArrowheads="1"/>
          </p:cNvSpPr>
          <p:nvPr/>
        </p:nvSpPr>
        <p:spPr bwMode="auto">
          <a:xfrm>
            <a:off x="1024070" y="4821085"/>
            <a:ext cx="5521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独立链法解决冲突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7828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3024336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971"/>
              </p:ext>
            </p:extLst>
          </p:nvPr>
        </p:nvGraphicFramePr>
        <p:xfrm>
          <a:off x="211752" y="1812188"/>
          <a:ext cx="432047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258680632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水工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8946504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力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23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7800851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基科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42967243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en-US" altLang="zh-CN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321615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5696"/>
              </p:ext>
            </p:extLst>
          </p:nvPr>
        </p:nvGraphicFramePr>
        <p:xfrm>
          <a:off x="4676248" y="1812188"/>
          <a:ext cx="432047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258680632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计科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材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89465048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23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7800851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生医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42967243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  <a:endParaRPr lang="en-US" altLang="zh-CN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321615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059832" y="1211718"/>
            <a:ext cx="5832648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给定学号，查询学生信息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910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65972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(multiply-add-divide method)</a:t>
            </a:r>
          </a:p>
          <a:p>
            <a:pPr lvl="2" indent="-457200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相邻关键码在除余法中依然相邻，连续性导致局部聚集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法可克服原有方法连续性问题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238" y="4005064"/>
            <a:ext cx="8812269" cy="1572612"/>
            <a:chOff x="126983" y="1772816"/>
            <a:chExt cx="8812269" cy="1572612"/>
          </a:xfrm>
        </p:grpSpPr>
        <p:sp>
          <p:nvSpPr>
            <p:cNvPr id="9" name="矩形 8"/>
            <p:cNvSpPr/>
            <p:nvPr/>
          </p:nvSpPr>
          <p:spPr bwMode="auto">
            <a:xfrm>
              <a:off x="6038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9638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3238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6839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0439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4040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7640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1240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4841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2102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441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2042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5642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9242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2843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6443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60044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35202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71206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07210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43214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779218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15222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851226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5356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320796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688032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055268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22504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78974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156976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524212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89145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2128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5729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9329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29301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65305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0130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731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586324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7331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709321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745325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78132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81733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5333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126983" y="1849261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1400" dirty="0"/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6038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9638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13238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16839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20439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24040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27640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31240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34841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38441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2042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45642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49242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52843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6443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60044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35202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71206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07210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43214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79218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815222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51226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5356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1320796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1688032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055268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422504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278974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56976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524212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389145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2128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5729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9329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529301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65305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0130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3731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86324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7331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709321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745325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8132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81733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85333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26983" y="2747828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/>
              <p:cNvSpPr/>
              <p:nvPr/>
            </p:nvSpPr>
            <p:spPr bwMode="auto">
              <a:xfrm>
                <a:off x="1181831" y="2859284"/>
                <a:ext cx="6406591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𝐡𝐚𝐬𝐡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=</m:t>
                    </m:r>
                    <m:r>
                      <a:rPr kumimoji="1" lang="en-US" altLang="zh-C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dPr>
                      <m:e>
                        <m:r>
                          <a:rPr kumimoji="1" lang="en-US" altLang="zh-C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𝐤𝐞𝐲</m:t>
                        </m:r>
                      </m:e>
                    </m:d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=(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𝐚</m:t>
                    </m:r>
                  </m:oMath>
                </a14:m>
                <a:r>
                  <a:rPr kumimoji="1" lang="en-US" altLang="zh-CN" sz="2400" b="1" dirty="0">
                    <a:solidFill>
                      <a:schemeClr val="bg1"/>
                    </a:solidFill>
                    <a:ea typeface="Cambria Math" panose="02040503050406030204" pitchFamily="18" charset="0"/>
                    <a:cs typeface="Microsoft YaHei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charset="0"/>
                      </a:rPr>
                      <m:t>× 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𝐤𝐞𝐲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+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𝐛</m:t>
                    </m:r>
                    <m:r>
                      <a:rPr kumimoji="1"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) 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% 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𝐌</m:t>
                    </m:r>
                  </m:oMath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1831" y="2859284"/>
                <a:ext cx="6406591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8856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5328593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数字分析法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抽取关键码的若干位作为散列函数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位的手机号码，前面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位对应运营商，中间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位对应归属地，后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位才是真正的用户号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位作为散列地址是不错的选择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可进一步对抽取数字反转、移位等操作增加随机性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适用于关键码位数比较多，并且事先知道关键码若干位分布比较均匀的情况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6210"/>
              </p:ext>
            </p:extLst>
          </p:nvPr>
        </p:nvGraphicFramePr>
        <p:xfrm>
          <a:off x="6084168" y="1742215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130xxxx1234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96282"/>
              </p:ext>
            </p:extLst>
          </p:nvPr>
        </p:nvGraphicFramePr>
        <p:xfrm>
          <a:off x="6084168" y="2136458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130xxxx2345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98803"/>
              </p:ext>
            </p:extLst>
          </p:nvPr>
        </p:nvGraphicFramePr>
        <p:xfrm>
          <a:off x="6084168" y="2924944"/>
          <a:ext cx="20863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327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139xxxx9840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89961"/>
              </p:ext>
            </p:extLst>
          </p:nvPr>
        </p:nvGraphicFramePr>
        <p:xfrm>
          <a:off x="6084168" y="3319188"/>
          <a:ext cx="20882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0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139xxxx7765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sp>
        <p:nvSpPr>
          <p:cNvPr id="11" name="左大括号 10"/>
          <p:cNvSpPr/>
          <p:nvPr/>
        </p:nvSpPr>
        <p:spPr bwMode="auto">
          <a:xfrm rot="5400000" flipH="1">
            <a:off x="6644240" y="3448797"/>
            <a:ext cx="318041" cy="847307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5400000" flipH="1">
            <a:off x="7581205" y="3514258"/>
            <a:ext cx="318041" cy="716383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1404"/>
              </p:ext>
            </p:extLst>
          </p:nvPr>
        </p:nvGraphicFramePr>
        <p:xfrm>
          <a:off x="6084168" y="2530701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136xxxx4721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 bwMode="auto">
          <a:xfrm>
            <a:off x="7315711" y="1737469"/>
            <a:ext cx="0" cy="20779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5984585" y="4107675"/>
            <a:ext cx="114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易重复分布太集中某几个数字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45554" y="4110056"/>
            <a:ext cx="129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分布均匀，可用作散列地址</a:t>
            </a:r>
          </a:p>
        </p:txBody>
      </p:sp>
    </p:spTree>
    <p:extLst>
      <p:ext uri="{BB962C8B-B14F-4D97-AF65-F5344CB8AC3E}">
        <p14:creationId xmlns:p14="http://schemas.microsoft.com/office/powerpoint/2010/main" val="284296954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424937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平方取中法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f(123) =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512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f(1234) =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227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227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适用于关键码位数不大，但不明分布的情况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788024" y="18448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580112" y="18448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5004048" y="227687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5940152" y="227687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148904" y="3140968"/>
            <a:ext cx="84249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折叠法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将关键码从左至右分为位数相等的几部分，然后将几部分叠加求和，并按照散列表表长取后几位作为地址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f(9876543210) = 987+654+321+0 =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962 = 962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可回折提高随机性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789+654+123+0=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566=566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适用于关键码位数较大，但不明分布的情况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139952" y="501317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6804248" y="551723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9630480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856985" cy="312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（伪）随机数法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散列函数追求随机，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f(key)=random(key) 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函数再将其映射到桶地址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当关键码长度不等时，采用该方法比较合适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需注意不同计算环境的伪随机数发生器各不相同，代码在不同平台间移植需要格外小心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 bwMode="auto">
              <a:xfrm>
                <a:off x="1763688" y="2492896"/>
                <a:ext cx="5405372" cy="400110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𝐫𝐚𝐧𝐝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(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) 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% 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2492896"/>
                <a:ext cx="540537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 bwMode="auto">
          <a:xfrm>
            <a:off x="3491880" y="4331799"/>
            <a:ext cx="1728192" cy="93610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计算散列地址时间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4896036" y="5062629"/>
            <a:ext cx="1728192" cy="742635"/>
          </a:xfrm>
          <a:prstGeom prst="roundRect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关键码长度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412976" y="4376163"/>
            <a:ext cx="1728192" cy="93610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散列表大小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91580" y="4313036"/>
            <a:ext cx="1728192" cy="936104"/>
          </a:xfrm>
          <a:prstGeom prst="roundRect">
            <a:avLst/>
          </a:prstGeom>
          <a:solidFill>
            <a:schemeClr val="accent5">
              <a:lumMod val="2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关键码分布情况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087724" y="5067092"/>
            <a:ext cx="1728192" cy="738172"/>
          </a:xfrm>
          <a:prstGeom prst="roundRect">
            <a:avLst/>
          </a:prstGeom>
          <a:solidFill>
            <a:srgbClr val="00823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查找频率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7824" y="591793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散列函数设计需考虑的因素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323528" y="6324756"/>
            <a:ext cx="8406680" cy="422676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关键码为字符串，可将其转化为数字进行处理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0046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独立链等结构需要额外的内存空间，并且物理内存不连续，在散列表较大情况下，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处理消耗大量时间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就地排解散列冲突，为每个冲突码在散列表内部选择空的桶（即使不是散列函数计算出的地址）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因此，每个词条均有可能落到任意的散列地址，称作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开放定址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 addressing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）同时，因可用的散列地址仅限于散列表所覆盖的范围内，所以称为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闭散列策略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(closed hashing)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在插入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时，若发现桶单元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[hash(key)]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已经被占用，则转而试探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[hash(key)+1]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；若也被占用，则试探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[hash(key)+2]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次试探的桶单元为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% M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5886723"/>
            <a:ext cx="8352928" cy="720858"/>
            <a:chOff x="395536" y="5805264"/>
            <a:chExt cx="8352928" cy="720858"/>
          </a:xfrm>
        </p:grpSpPr>
        <p:sp>
          <p:nvSpPr>
            <p:cNvPr id="89" name="矩形 88"/>
            <p:cNvSpPr/>
            <p:nvPr/>
          </p:nvSpPr>
          <p:spPr bwMode="auto">
            <a:xfrm>
              <a:off x="3955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7555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11156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756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8356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21957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5557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29158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2758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36358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39959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43559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47160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50760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4360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7961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14376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50380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686384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722388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758392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794396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830400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6277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130008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497244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864480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231716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59895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66188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333424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70066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0221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821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7421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510222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6226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8223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1823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95536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5423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90242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726246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6225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9825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83425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</p:grpSp>
      <p:sp>
        <p:nvSpPr>
          <p:cNvPr id="146" name="矩形 145"/>
          <p:cNvSpPr/>
          <p:nvPr/>
        </p:nvSpPr>
        <p:spPr bwMode="auto">
          <a:xfrm>
            <a:off x="5436096" y="551723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5796136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614376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50380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686384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223880" y="55172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7586622" y="551723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7943960" y="5886719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71202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3" grpId="0" animBg="1"/>
      <p:bldP spid="153" grpId="1" animBg="1"/>
      <p:bldP spid="1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749223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试探法：查找链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采用除余法散列函数，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M=17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(a)(b)(c),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线性试探法排解冲突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查找过程可能终止于以下三种情况：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1.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当前桶单元命中目标关键码，则成功返回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2.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当前桶单元非空，但其关键码与目标关键码不等，则转入下一桶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单元试探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3.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当前桶单元为空，则返回查找失败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6514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192440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8367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264293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0219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361463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20727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4079991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439255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5778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51704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87631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23557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59483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95410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731336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84" name="矩形 83"/>
          <p:cNvSpPr/>
          <p:nvPr/>
        </p:nvSpPr>
        <p:spPr>
          <a:xfrm>
            <a:off x="191490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28213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64937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3016608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338384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375108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11831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48555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85279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22" name="矩形 121"/>
          <p:cNvSpPr/>
          <p:nvPr/>
        </p:nvSpPr>
        <p:spPr>
          <a:xfrm>
            <a:off x="51742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23" name="矩形 122"/>
          <p:cNvSpPr/>
          <p:nvPr/>
        </p:nvSpPr>
        <p:spPr>
          <a:xfrm>
            <a:off x="55342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589431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625435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661439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69744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73344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52" name="矩形 151"/>
          <p:cNvSpPr/>
          <p:nvPr/>
        </p:nvSpPr>
        <p:spPr>
          <a:xfrm>
            <a:off x="154766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1088323" y="235331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209" name="矩形 208"/>
          <p:cNvSpPr/>
          <p:nvPr/>
        </p:nvSpPr>
        <p:spPr bwMode="auto">
          <a:xfrm>
            <a:off x="15651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19251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22852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2" name="矩形 211"/>
          <p:cNvSpPr/>
          <p:nvPr/>
        </p:nvSpPr>
        <p:spPr bwMode="auto">
          <a:xfrm>
            <a:off x="26452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30053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33653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5" name="矩形 214"/>
          <p:cNvSpPr/>
          <p:nvPr/>
        </p:nvSpPr>
        <p:spPr bwMode="auto">
          <a:xfrm>
            <a:off x="37253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40854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44546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80550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16554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552558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588562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62456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66057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69657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7313367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6" name="矩形 225"/>
          <p:cNvSpPr/>
          <p:nvPr/>
        </p:nvSpPr>
        <p:spPr>
          <a:xfrm>
            <a:off x="191490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7" name="矩形 226"/>
          <p:cNvSpPr/>
          <p:nvPr/>
        </p:nvSpPr>
        <p:spPr>
          <a:xfrm>
            <a:off x="228213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264937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29" name="矩形 228"/>
          <p:cNvSpPr/>
          <p:nvPr/>
        </p:nvSpPr>
        <p:spPr>
          <a:xfrm>
            <a:off x="3016608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30" name="矩形 229"/>
          <p:cNvSpPr/>
          <p:nvPr/>
        </p:nvSpPr>
        <p:spPr>
          <a:xfrm>
            <a:off x="338384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31" name="矩形 230"/>
          <p:cNvSpPr/>
          <p:nvPr/>
        </p:nvSpPr>
        <p:spPr>
          <a:xfrm>
            <a:off x="375108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32" name="矩形 231"/>
          <p:cNvSpPr/>
          <p:nvPr/>
        </p:nvSpPr>
        <p:spPr>
          <a:xfrm>
            <a:off x="411831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448555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34" name="矩形 233"/>
          <p:cNvSpPr/>
          <p:nvPr/>
        </p:nvSpPr>
        <p:spPr>
          <a:xfrm>
            <a:off x="485279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35" name="矩形 234"/>
          <p:cNvSpPr/>
          <p:nvPr/>
        </p:nvSpPr>
        <p:spPr>
          <a:xfrm>
            <a:off x="51742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36" name="矩形 235"/>
          <p:cNvSpPr/>
          <p:nvPr/>
        </p:nvSpPr>
        <p:spPr>
          <a:xfrm>
            <a:off x="55342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37" name="矩形 236"/>
          <p:cNvSpPr/>
          <p:nvPr/>
        </p:nvSpPr>
        <p:spPr>
          <a:xfrm>
            <a:off x="589431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38" name="矩形 237"/>
          <p:cNvSpPr/>
          <p:nvPr/>
        </p:nvSpPr>
        <p:spPr>
          <a:xfrm>
            <a:off x="625435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39" name="矩形 238"/>
          <p:cNvSpPr/>
          <p:nvPr/>
        </p:nvSpPr>
        <p:spPr>
          <a:xfrm>
            <a:off x="661439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40" name="矩形 239"/>
          <p:cNvSpPr/>
          <p:nvPr/>
        </p:nvSpPr>
        <p:spPr>
          <a:xfrm>
            <a:off x="69744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41" name="矩形 240"/>
          <p:cNvSpPr/>
          <p:nvPr/>
        </p:nvSpPr>
        <p:spPr>
          <a:xfrm>
            <a:off x="73344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42" name="矩形 241"/>
          <p:cNvSpPr/>
          <p:nvPr/>
        </p:nvSpPr>
        <p:spPr>
          <a:xfrm>
            <a:off x="154766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43" name="矩形 242"/>
          <p:cNvSpPr/>
          <p:nvPr/>
        </p:nvSpPr>
        <p:spPr>
          <a:xfrm>
            <a:off x="1088323" y="313827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62" name="矩形 261"/>
          <p:cNvSpPr/>
          <p:nvPr/>
        </p:nvSpPr>
        <p:spPr>
          <a:xfrm>
            <a:off x="228213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63" name="矩形 262"/>
          <p:cNvSpPr/>
          <p:nvPr/>
        </p:nvSpPr>
        <p:spPr>
          <a:xfrm>
            <a:off x="264937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64" name="矩形 263"/>
          <p:cNvSpPr/>
          <p:nvPr/>
        </p:nvSpPr>
        <p:spPr>
          <a:xfrm>
            <a:off x="3016608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65" name="矩形 264"/>
          <p:cNvSpPr/>
          <p:nvPr/>
        </p:nvSpPr>
        <p:spPr>
          <a:xfrm>
            <a:off x="338384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6" name="矩形 265"/>
          <p:cNvSpPr/>
          <p:nvPr/>
        </p:nvSpPr>
        <p:spPr>
          <a:xfrm>
            <a:off x="375108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67" name="矩形 266"/>
          <p:cNvSpPr/>
          <p:nvPr/>
        </p:nvSpPr>
        <p:spPr>
          <a:xfrm>
            <a:off x="411831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68" name="矩形 267"/>
          <p:cNvSpPr/>
          <p:nvPr/>
        </p:nvSpPr>
        <p:spPr>
          <a:xfrm>
            <a:off x="448555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69" name="矩形 268"/>
          <p:cNvSpPr/>
          <p:nvPr/>
        </p:nvSpPr>
        <p:spPr>
          <a:xfrm>
            <a:off x="485279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70" name="矩形 269"/>
          <p:cNvSpPr/>
          <p:nvPr/>
        </p:nvSpPr>
        <p:spPr>
          <a:xfrm>
            <a:off x="51742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71" name="矩形 270"/>
          <p:cNvSpPr/>
          <p:nvPr/>
        </p:nvSpPr>
        <p:spPr>
          <a:xfrm>
            <a:off x="55342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72" name="矩形 271"/>
          <p:cNvSpPr/>
          <p:nvPr/>
        </p:nvSpPr>
        <p:spPr>
          <a:xfrm>
            <a:off x="589431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73" name="矩形 272"/>
          <p:cNvSpPr/>
          <p:nvPr/>
        </p:nvSpPr>
        <p:spPr>
          <a:xfrm>
            <a:off x="625435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74" name="矩形 273"/>
          <p:cNvSpPr/>
          <p:nvPr/>
        </p:nvSpPr>
        <p:spPr>
          <a:xfrm>
            <a:off x="661439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75" name="矩形 274"/>
          <p:cNvSpPr/>
          <p:nvPr/>
        </p:nvSpPr>
        <p:spPr>
          <a:xfrm>
            <a:off x="69744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76" name="矩形 275"/>
          <p:cNvSpPr/>
          <p:nvPr/>
        </p:nvSpPr>
        <p:spPr>
          <a:xfrm>
            <a:off x="73344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77" name="矩形 276"/>
          <p:cNvSpPr/>
          <p:nvPr/>
        </p:nvSpPr>
        <p:spPr>
          <a:xfrm>
            <a:off x="154766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78" name="矩形 277"/>
          <p:cNvSpPr/>
          <p:nvPr/>
        </p:nvSpPr>
        <p:spPr>
          <a:xfrm>
            <a:off x="1109120" y="3950561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4798519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97053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936625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开放定址：线性试探法：查找链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采用除余法散列函数，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M=17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(a)(b)(c),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线性试探法排解冲突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个冲突关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键码构成长度为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的查找链，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针对任一关键码的查找都将从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开始，平均查找长度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个冲突关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的查找链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针对任一关键码的查找都将从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，平均查找长度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多组各自冲突的关键码所对应的查找链，有可能相互交织和重叠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((1+2+3+7+9)+(1+2+3+5+7))/10=4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6514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192440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8367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264293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0219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361463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20727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4079991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439255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5778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51704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87631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23557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59483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95410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731336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84" name="矩形 83"/>
          <p:cNvSpPr/>
          <p:nvPr/>
        </p:nvSpPr>
        <p:spPr>
          <a:xfrm>
            <a:off x="191490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28213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64937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3016608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338384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375108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11831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48555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85279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22" name="矩形 121"/>
          <p:cNvSpPr/>
          <p:nvPr/>
        </p:nvSpPr>
        <p:spPr>
          <a:xfrm>
            <a:off x="51742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23" name="矩形 122"/>
          <p:cNvSpPr/>
          <p:nvPr/>
        </p:nvSpPr>
        <p:spPr>
          <a:xfrm>
            <a:off x="55342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589431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625435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661439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69744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73344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52" name="矩形 151"/>
          <p:cNvSpPr/>
          <p:nvPr/>
        </p:nvSpPr>
        <p:spPr>
          <a:xfrm>
            <a:off x="154766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1088323" y="235331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209" name="矩形 208"/>
          <p:cNvSpPr/>
          <p:nvPr/>
        </p:nvSpPr>
        <p:spPr bwMode="auto">
          <a:xfrm>
            <a:off x="15651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19251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22852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2" name="矩形 211"/>
          <p:cNvSpPr/>
          <p:nvPr/>
        </p:nvSpPr>
        <p:spPr bwMode="auto">
          <a:xfrm>
            <a:off x="26452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30053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33653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5" name="矩形 214"/>
          <p:cNvSpPr/>
          <p:nvPr/>
        </p:nvSpPr>
        <p:spPr bwMode="auto">
          <a:xfrm>
            <a:off x="37253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40854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44546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80550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16554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552558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588562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62456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66057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69657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7313367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6" name="矩形 225"/>
          <p:cNvSpPr/>
          <p:nvPr/>
        </p:nvSpPr>
        <p:spPr>
          <a:xfrm>
            <a:off x="191490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7" name="矩形 226"/>
          <p:cNvSpPr/>
          <p:nvPr/>
        </p:nvSpPr>
        <p:spPr>
          <a:xfrm>
            <a:off x="228213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264937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29" name="矩形 228"/>
          <p:cNvSpPr/>
          <p:nvPr/>
        </p:nvSpPr>
        <p:spPr>
          <a:xfrm>
            <a:off x="3016608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30" name="矩形 229"/>
          <p:cNvSpPr/>
          <p:nvPr/>
        </p:nvSpPr>
        <p:spPr>
          <a:xfrm>
            <a:off x="338384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31" name="矩形 230"/>
          <p:cNvSpPr/>
          <p:nvPr/>
        </p:nvSpPr>
        <p:spPr>
          <a:xfrm>
            <a:off x="375108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32" name="矩形 231"/>
          <p:cNvSpPr/>
          <p:nvPr/>
        </p:nvSpPr>
        <p:spPr>
          <a:xfrm>
            <a:off x="411831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448555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34" name="矩形 233"/>
          <p:cNvSpPr/>
          <p:nvPr/>
        </p:nvSpPr>
        <p:spPr>
          <a:xfrm>
            <a:off x="485279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35" name="矩形 234"/>
          <p:cNvSpPr/>
          <p:nvPr/>
        </p:nvSpPr>
        <p:spPr>
          <a:xfrm>
            <a:off x="51742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36" name="矩形 235"/>
          <p:cNvSpPr/>
          <p:nvPr/>
        </p:nvSpPr>
        <p:spPr>
          <a:xfrm>
            <a:off x="55342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37" name="矩形 236"/>
          <p:cNvSpPr/>
          <p:nvPr/>
        </p:nvSpPr>
        <p:spPr>
          <a:xfrm>
            <a:off x="589431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38" name="矩形 237"/>
          <p:cNvSpPr/>
          <p:nvPr/>
        </p:nvSpPr>
        <p:spPr>
          <a:xfrm>
            <a:off x="625435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39" name="矩形 238"/>
          <p:cNvSpPr/>
          <p:nvPr/>
        </p:nvSpPr>
        <p:spPr>
          <a:xfrm>
            <a:off x="661439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40" name="矩形 239"/>
          <p:cNvSpPr/>
          <p:nvPr/>
        </p:nvSpPr>
        <p:spPr>
          <a:xfrm>
            <a:off x="69744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41" name="矩形 240"/>
          <p:cNvSpPr/>
          <p:nvPr/>
        </p:nvSpPr>
        <p:spPr>
          <a:xfrm>
            <a:off x="73344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42" name="矩形 241"/>
          <p:cNvSpPr/>
          <p:nvPr/>
        </p:nvSpPr>
        <p:spPr>
          <a:xfrm>
            <a:off x="154766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43" name="矩形 242"/>
          <p:cNvSpPr/>
          <p:nvPr/>
        </p:nvSpPr>
        <p:spPr>
          <a:xfrm>
            <a:off x="1088323" y="313827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62" name="矩形 261"/>
          <p:cNvSpPr/>
          <p:nvPr/>
        </p:nvSpPr>
        <p:spPr>
          <a:xfrm>
            <a:off x="228213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63" name="矩形 262"/>
          <p:cNvSpPr/>
          <p:nvPr/>
        </p:nvSpPr>
        <p:spPr>
          <a:xfrm>
            <a:off x="264937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64" name="矩形 263"/>
          <p:cNvSpPr/>
          <p:nvPr/>
        </p:nvSpPr>
        <p:spPr>
          <a:xfrm>
            <a:off x="3016608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65" name="矩形 264"/>
          <p:cNvSpPr/>
          <p:nvPr/>
        </p:nvSpPr>
        <p:spPr>
          <a:xfrm>
            <a:off x="338384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6" name="矩形 265"/>
          <p:cNvSpPr/>
          <p:nvPr/>
        </p:nvSpPr>
        <p:spPr>
          <a:xfrm>
            <a:off x="375108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67" name="矩形 266"/>
          <p:cNvSpPr/>
          <p:nvPr/>
        </p:nvSpPr>
        <p:spPr>
          <a:xfrm>
            <a:off x="411831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68" name="矩形 267"/>
          <p:cNvSpPr/>
          <p:nvPr/>
        </p:nvSpPr>
        <p:spPr>
          <a:xfrm>
            <a:off x="448555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69" name="矩形 268"/>
          <p:cNvSpPr/>
          <p:nvPr/>
        </p:nvSpPr>
        <p:spPr>
          <a:xfrm>
            <a:off x="485279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70" name="矩形 269"/>
          <p:cNvSpPr/>
          <p:nvPr/>
        </p:nvSpPr>
        <p:spPr>
          <a:xfrm>
            <a:off x="51742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71" name="矩形 270"/>
          <p:cNvSpPr/>
          <p:nvPr/>
        </p:nvSpPr>
        <p:spPr>
          <a:xfrm>
            <a:off x="55342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72" name="矩形 271"/>
          <p:cNvSpPr/>
          <p:nvPr/>
        </p:nvSpPr>
        <p:spPr>
          <a:xfrm>
            <a:off x="589431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73" name="矩形 272"/>
          <p:cNvSpPr/>
          <p:nvPr/>
        </p:nvSpPr>
        <p:spPr>
          <a:xfrm>
            <a:off x="625435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74" name="矩形 273"/>
          <p:cNvSpPr/>
          <p:nvPr/>
        </p:nvSpPr>
        <p:spPr>
          <a:xfrm>
            <a:off x="661439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75" name="矩形 274"/>
          <p:cNvSpPr/>
          <p:nvPr/>
        </p:nvSpPr>
        <p:spPr>
          <a:xfrm>
            <a:off x="69744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76" name="矩形 275"/>
          <p:cNvSpPr/>
          <p:nvPr/>
        </p:nvSpPr>
        <p:spPr>
          <a:xfrm>
            <a:off x="73344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77" name="矩形 276"/>
          <p:cNvSpPr/>
          <p:nvPr/>
        </p:nvSpPr>
        <p:spPr>
          <a:xfrm>
            <a:off x="154766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78" name="矩形 277"/>
          <p:cNvSpPr/>
          <p:nvPr/>
        </p:nvSpPr>
        <p:spPr>
          <a:xfrm>
            <a:off x="1109120" y="3950561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4798519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04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93662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：动态删除词条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删除词条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[9]=2031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，桶的内容缺失导致查找链断裂，后继词条查找失败（如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2048,2065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等，尽管它们真实存在）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将后继词条悉数取出重新插入，复杂度过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只需简单地设置一标记位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lazyRemoval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，表示该桶仍位于查找链中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后续插入可进入该桶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62" name="矩形 261"/>
          <p:cNvSpPr/>
          <p:nvPr/>
        </p:nvSpPr>
        <p:spPr>
          <a:xfrm>
            <a:off x="2282136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63" name="矩形 262"/>
          <p:cNvSpPr/>
          <p:nvPr/>
        </p:nvSpPr>
        <p:spPr>
          <a:xfrm>
            <a:off x="2649372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64" name="矩形 263"/>
          <p:cNvSpPr/>
          <p:nvPr/>
        </p:nvSpPr>
        <p:spPr>
          <a:xfrm>
            <a:off x="3016608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65" name="矩形 264"/>
          <p:cNvSpPr/>
          <p:nvPr/>
        </p:nvSpPr>
        <p:spPr>
          <a:xfrm>
            <a:off x="3383844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6" name="矩形 265"/>
          <p:cNvSpPr/>
          <p:nvPr/>
        </p:nvSpPr>
        <p:spPr>
          <a:xfrm>
            <a:off x="375108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67" name="矩形 266"/>
          <p:cNvSpPr/>
          <p:nvPr/>
        </p:nvSpPr>
        <p:spPr>
          <a:xfrm>
            <a:off x="4118316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68" name="矩形 267"/>
          <p:cNvSpPr/>
          <p:nvPr/>
        </p:nvSpPr>
        <p:spPr>
          <a:xfrm>
            <a:off x="4485552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69" name="矩形 268"/>
          <p:cNvSpPr/>
          <p:nvPr/>
        </p:nvSpPr>
        <p:spPr>
          <a:xfrm>
            <a:off x="485279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70" name="矩形 269"/>
          <p:cNvSpPr/>
          <p:nvPr/>
        </p:nvSpPr>
        <p:spPr>
          <a:xfrm>
            <a:off x="517423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71" name="矩形 270"/>
          <p:cNvSpPr/>
          <p:nvPr/>
        </p:nvSpPr>
        <p:spPr>
          <a:xfrm>
            <a:off x="553427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72" name="矩形 271"/>
          <p:cNvSpPr/>
          <p:nvPr/>
        </p:nvSpPr>
        <p:spPr>
          <a:xfrm>
            <a:off x="589431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73" name="矩形 272"/>
          <p:cNvSpPr/>
          <p:nvPr/>
        </p:nvSpPr>
        <p:spPr>
          <a:xfrm>
            <a:off x="625435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74" name="矩形 273"/>
          <p:cNvSpPr/>
          <p:nvPr/>
        </p:nvSpPr>
        <p:spPr>
          <a:xfrm>
            <a:off x="661439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75" name="矩形 274"/>
          <p:cNvSpPr/>
          <p:nvPr/>
        </p:nvSpPr>
        <p:spPr>
          <a:xfrm>
            <a:off x="697443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76" name="矩形 275"/>
          <p:cNvSpPr/>
          <p:nvPr/>
        </p:nvSpPr>
        <p:spPr>
          <a:xfrm>
            <a:off x="733447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77" name="矩形 276"/>
          <p:cNvSpPr/>
          <p:nvPr/>
        </p:nvSpPr>
        <p:spPr>
          <a:xfrm>
            <a:off x="1547664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78" name="矩形 277"/>
          <p:cNvSpPr/>
          <p:nvPr/>
        </p:nvSpPr>
        <p:spPr>
          <a:xfrm>
            <a:off x="1109120" y="272780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256372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1585940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1" name="矩形 110"/>
          <p:cNvSpPr/>
          <p:nvPr/>
        </p:nvSpPr>
        <p:spPr bwMode="auto">
          <a:xfrm>
            <a:off x="1945204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2304468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663732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022996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9" name="矩形 118"/>
          <p:cNvSpPr/>
          <p:nvPr/>
        </p:nvSpPr>
        <p:spPr bwMode="auto">
          <a:xfrm>
            <a:off x="4460052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819316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178580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5897108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6974900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8" name="矩形 127"/>
          <p:cNvSpPr/>
          <p:nvPr/>
        </p:nvSpPr>
        <p:spPr bwMode="auto">
          <a:xfrm>
            <a:off x="7334164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30" name="矩形 129"/>
          <p:cNvSpPr/>
          <p:nvPr/>
        </p:nvSpPr>
        <p:spPr>
          <a:xfrm>
            <a:off x="191490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2282136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2649372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3016608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3383844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375108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4118316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37" name="矩形 136"/>
          <p:cNvSpPr/>
          <p:nvPr/>
        </p:nvSpPr>
        <p:spPr>
          <a:xfrm>
            <a:off x="4485552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38" name="矩形 137"/>
          <p:cNvSpPr/>
          <p:nvPr/>
        </p:nvSpPr>
        <p:spPr>
          <a:xfrm>
            <a:off x="485279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517423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553427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589431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42" name="矩形 141"/>
          <p:cNvSpPr/>
          <p:nvPr/>
        </p:nvSpPr>
        <p:spPr>
          <a:xfrm>
            <a:off x="625435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61439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6" name="矩形 145"/>
          <p:cNvSpPr/>
          <p:nvPr/>
        </p:nvSpPr>
        <p:spPr>
          <a:xfrm>
            <a:off x="697443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7" name="矩形 146"/>
          <p:cNvSpPr/>
          <p:nvPr/>
        </p:nvSpPr>
        <p:spPr>
          <a:xfrm>
            <a:off x="733447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48" name="矩形 147"/>
          <p:cNvSpPr/>
          <p:nvPr/>
        </p:nvSpPr>
        <p:spPr>
          <a:xfrm>
            <a:off x="1547664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49" name="矩形 148"/>
          <p:cNvSpPr/>
          <p:nvPr/>
        </p:nvSpPr>
        <p:spPr>
          <a:xfrm>
            <a:off x="1109120" y="3471878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150" name="矩形 149"/>
          <p:cNvSpPr/>
          <p:nvPr/>
        </p:nvSpPr>
        <p:spPr bwMode="auto">
          <a:xfrm>
            <a:off x="3382260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741524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153" name="矩形 152"/>
          <p:cNvSpPr/>
          <p:nvPr/>
        </p:nvSpPr>
        <p:spPr bwMode="auto">
          <a:xfrm>
            <a:off x="4100788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537844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6615636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6249322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1578890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58" name="矩形 157"/>
          <p:cNvSpPr/>
          <p:nvPr/>
        </p:nvSpPr>
        <p:spPr bwMode="auto">
          <a:xfrm>
            <a:off x="1938154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297418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0" name="矩形 159"/>
          <p:cNvSpPr/>
          <p:nvPr/>
        </p:nvSpPr>
        <p:spPr bwMode="auto">
          <a:xfrm>
            <a:off x="2656682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015946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3" name="矩形 162"/>
          <p:cNvSpPr/>
          <p:nvPr/>
        </p:nvSpPr>
        <p:spPr bwMode="auto">
          <a:xfrm>
            <a:off x="4453002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4812266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2096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5171530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5890058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6967850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327114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9" name="矩形 168"/>
          <p:cNvSpPr/>
          <p:nvPr/>
        </p:nvSpPr>
        <p:spPr>
          <a:xfrm>
            <a:off x="190785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2275086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71" name="矩形 170"/>
          <p:cNvSpPr/>
          <p:nvPr/>
        </p:nvSpPr>
        <p:spPr>
          <a:xfrm>
            <a:off x="2642322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72" name="矩形 171"/>
          <p:cNvSpPr/>
          <p:nvPr/>
        </p:nvSpPr>
        <p:spPr>
          <a:xfrm>
            <a:off x="3009558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73" name="矩形 172"/>
          <p:cNvSpPr/>
          <p:nvPr/>
        </p:nvSpPr>
        <p:spPr>
          <a:xfrm>
            <a:off x="3376794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74" name="矩形 173"/>
          <p:cNvSpPr/>
          <p:nvPr/>
        </p:nvSpPr>
        <p:spPr>
          <a:xfrm>
            <a:off x="374403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75" name="矩形 174"/>
          <p:cNvSpPr/>
          <p:nvPr/>
        </p:nvSpPr>
        <p:spPr>
          <a:xfrm>
            <a:off x="4111266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4478502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77" name="矩形 176"/>
          <p:cNvSpPr/>
          <p:nvPr/>
        </p:nvSpPr>
        <p:spPr>
          <a:xfrm>
            <a:off x="484574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516718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79" name="矩形 178"/>
          <p:cNvSpPr/>
          <p:nvPr/>
        </p:nvSpPr>
        <p:spPr>
          <a:xfrm>
            <a:off x="552722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80" name="矩形 179"/>
          <p:cNvSpPr/>
          <p:nvPr/>
        </p:nvSpPr>
        <p:spPr>
          <a:xfrm>
            <a:off x="588726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81" name="矩形 180"/>
          <p:cNvSpPr/>
          <p:nvPr/>
        </p:nvSpPr>
        <p:spPr>
          <a:xfrm>
            <a:off x="624730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82" name="矩形 181"/>
          <p:cNvSpPr/>
          <p:nvPr/>
        </p:nvSpPr>
        <p:spPr>
          <a:xfrm>
            <a:off x="660734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83" name="矩形 182"/>
          <p:cNvSpPr/>
          <p:nvPr/>
        </p:nvSpPr>
        <p:spPr>
          <a:xfrm>
            <a:off x="696738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84" name="矩形 183"/>
          <p:cNvSpPr/>
          <p:nvPr/>
        </p:nvSpPr>
        <p:spPr>
          <a:xfrm>
            <a:off x="732742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85" name="矩形 184"/>
          <p:cNvSpPr/>
          <p:nvPr/>
        </p:nvSpPr>
        <p:spPr>
          <a:xfrm>
            <a:off x="1540614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86" name="矩形 185"/>
          <p:cNvSpPr/>
          <p:nvPr/>
        </p:nvSpPr>
        <p:spPr>
          <a:xfrm>
            <a:off x="1102070" y="421884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187" name="矩形 186"/>
          <p:cNvSpPr/>
          <p:nvPr/>
        </p:nvSpPr>
        <p:spPr bwMode="auto">
          <a:xfrm>
            <a:off x="3375210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3734474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189" name="矩形 188"/>
          <p:cNvSpPr/>
          <p:nvPr/>
        </p:nvSpPr>
        <p:spPr bwMode="auto">
          <a:xfrm>
            <a:off x="4093738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5530794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608586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36373" y="2837488"/>
            <a:ext cx="125926" cy="160847"/>
            <a:chOff x="9466992" y="2935819"/>
            <a:chExt cx="125926" cy="160847"/>
          </a:xfrm>
        </p:grpSpPr>
        <p:cxnSp>
          <p:nvCxnSpPr>
            <p:cNvPr id="192" name="直接连接符 191"/>
            <p:cNvCxnSpPr/>
            <p:nvPr/>
          </p:nvCxnSpPr>
          <p:spPr bwMode="auto">
            <a:xfrm>
              <a:off x="9466992" y="2940738"/>
              <a:ext cx="125926" cy="1559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>
              <a:off x="9466992" y="2935819"/>
              <a:ext cx="125926" cy="1608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873274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171879" y="1196752"/>
                <a:ext cx="8576585" cy="3493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开放定址：线性试探法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：性能与优缺点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12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理论分析和实验表明，对于闭散列策略而言，散列表的空间利用率（填装因子）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𝝀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保持在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𝝀</m:t>
                    </m:r>
                  </m:oMath>
                </a14:m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&lt;0.5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，会获得较理想的水平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12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当填装因子过大时，采用重散列方法，即扩容策略，将原散列整体搬迁到新的容量扩充散列中（详见教材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9.3.8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12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闭散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列策略保持连续的物理存储空间，查找操作几乎不涉及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I/O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79" y="1196752"/>
                <a:ext cx="8576585" cy="3493264"/>
              </a:xfrm>
              <a:prstGeom prst="rect">
                <a:avLst/>
              </a:prstGeom>
              <a:blipFill>
                <a:blip r:embed="rId3"/>
                <a:stretch>
                  <a:fillRect l="-1208" t="-1745" r="-4264" b="-31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0698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r>
              <a:rPr lang="zh-CN" altLang="en-US" dirty="0"/>
              <a:t>一组关键字序列为（</a:t>
            </a:r>
            <a:r>
              <a:rPr lang="en-US" altLang="zh-CN" dirty="0"/>
              <a:t>25</a:t>
            </a:r>
            <a:r>
              <a:rPr lang="zh-CN" altLang="en-US" dirty="0"/>
              <a:t>，</a:t>
            </a:r>
            <a:r>
              <a:rPr lang="en-US" altLang="zh-CN" dirty="0"/>
              <a:t>51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22</a:t>
            </a:r>
            <a:r>
              <a:rPr lang="zh-CN" altLang="en-US" dirty="0"/>
              <a:t>，</a:t>
            </a:r>
            <a:r>
              <a:rPr lang="en-US" altLang="zh-CN" dirty="0"/>
              <a:t>26</a:t>
            </a:r>
            <a:r>
              <a:rPr lang="zh-CN" altLang="en-US" dirty="0"/>
              <a:t>，</a:t>
            </a:r>
            <a:r>
              <a:rPr lang="en-US" altLang="zh-CN" dirty="0"/>
              <a:t>67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54</a:t>
            </a:r>
            <a:r>
              <a:rPr lang="zh-CN" altLang="en-US" dirty="0"/>
              <a:t>，</a:t>
            </a:r>
            <a:r>
              <a:rPr lang="en-US" altLang="zh-CN" dirty="0"/>
              <a:t>41</a:t>
            </a:r>
            <a:r>
              <a:rPr lang="zh-CN" altLang="en-US" dirty="0"/>
              <a:t>），其散列地址空间为</a:t>
            </a:r>
            <a:r>
              <a:rPr lang="en-US" altLang="zh-CN" dirty="0"/>
              <a:t>[0,…,12]</a:t>
            </a:r>
            <a:r>
              <a:rPr lang="zh-CN" altLang="en-US" dirty="0"/>
              <a:t>，若</a:t>
            </a:r>
            <a:r>
              <a:rPr lang="en-US" altLang="zh-CN" dirty="0"/>
              <a:t>Hash</a:t>
            </a:r>
            <a:r>
              <a:rPr lang="zh-CN" altLang="en-US" dirty="0"/>
              <a:t>函数定义为：</a:t>
            </a:r>
            <a:r>
              <a:rPr lang="en-US" altLang="zh-CN" dirty="0"/>
              <a:t>H(key) = key MOD 13</a:t>
            </a:r>
            <a:r>
              <a:rPr lang="zh-CN" altLang="en-US" dirty="0"/>
              <a:t>，采用线性探测法处理冲突，请画出它们对应的哈希表</a:t>
            </a:r>
          </a:p>
        </p:txBody>
      </p:sp>
    </p:spTree>
    <p:extLst>
      <p:ext uri="{BB962C8B-B14F-4D97-AF65-F5344CB8AC3E}">
        <p14:creationId xmlns:p14="http://schemas.microsoft.com/office/powerpoint/2010/main" val="36665416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回顾：常规向量（无序）查找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865884" y="5373216"/>
            <a:ext cx="20162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94459" y="5373216"/>
            <a:ext cx="40186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83968" y="5373216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compared &amp; failed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018026" y="5115710"/>
            <a:ext cx="491704" cy="267681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349477" y="5373216"/>
            <a:ext cx="504056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lo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>
            <a:stCxn id="9" idx="1"/>
          </p:cNvCxnSpPr>
          <p:nvPr/>
        </p:nvCxnSpPr>
        <p:spPr bwMode="auto">
          <a:xfrm flipV="1">
            <a:off x="3894459" y="5068509"/>
            <a:ext cx="0" cy="4487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6978452" y="5105535"/>
            <a:ext cx="0" cy="5197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3882108" y="5249551"/>
            <a:ext cx="3096344" cy="3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stealth" w="lg" len="lg"/>
            <a:tailEnd type="stealth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62228" y="4883843"/>
            <a:ext cx="12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scan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296" y="2760185"/>
            <a:ext cx="8424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find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无序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向量的顺序查找：返回最后一个元素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的位置；失败时，返回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lo - 1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&lt;= lo &lt; hi &lt;= _size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从后向前，顺序查找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&lt; lo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，则意味着失败；否则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即命中元素的秩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、插入、删除、去重、遍历、判序、排序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1600" y="6165304"/>
            <a:ext cx="6984776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时间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复杂度：最坏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07504" y="2197084"/>
            <a:ext cx="2088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6414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57658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：平方试探法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线性试探的聚集现象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平方试探法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45850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305114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64378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023642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82906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742170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01434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60698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19962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257018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616282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975546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34810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6694074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" name="矩形 20"/>
          <p:cNvSpPr/>
          <p:nvPr/>
        </p:nvSpPr>
        <p:spPr>
          <a:xfrm>
            <a:off x="129560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1662843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2030079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2397315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2764551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13178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499023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866259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23349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55493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91497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27501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563505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99509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635513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671517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928371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469030" y="2360443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469030" y="325359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474691" y="4401965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 bwMode="auto">
          <a:xfrm>
            <a:off x="4179226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4538490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897754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963329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3" name="矩形 112"/>
          <p:cNvSpPr/>
          <p:nvPr/>
        </p:nvSpPr>
        <p:spPr bwMode="auto">
          <a:xfrm>
            <a:off x="1322593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681857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041121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400385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7" name="矩形 116"/>
          <p:cNvSpPr/>
          <p:nvPr/>
        </p:nvSpPr>
        <p:spPr bwMode="auto">
          <a:xfrm>
            <a:off x="2759649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118913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3478177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37441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274497" y="317715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3456</a:t>
            </a:r>
          </a:p>
        </p:txBody>
      </p:sp>
      <p:sp>
        <p:nvSpPr>
          <p:cNvPr id="122" name="矩形 121"/>
          <p:cNvSpPr/>
          <p:nvPr/>
        </p:nvSpPr>
        <p:spPr bwMode="auto">
          <a:xfrm>
            <a:off x="5633761" y="317715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</a:p>
        </p:txBody>
      </p:sp>
      <p:sp>
        <p:nvSpPr>
          <p:cNvPr id="123" name="矩形 122"/>
          <p:cNvSpPr/>
          <p:nvPr/>
        </p:nvSpPr>
        <p:spPr bwMode="auto">
          <a:xfrm>
            <a:off x="5993025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352289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5" name="矩形 124"/>
          <p:cNvSpPr/>
          <p:nvPr/>
        </p:nvSpPr>
        <p:spPr bwMode="auto">
          <a:xfrm>
            <a:off x="6711553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6" name="矩形 125"/>
          <p:cNvSpPr/>
          <p:nvPr/>
        </p:nvSpPr>
        <p:spPr>
          <a:xfrm>
            <a:off x="131308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1680322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28" name="矩形 127"/>
          <p:cNvSpPr/>
          <p:nvPr/>
        </p:nvSpPr>
        <p:spPr>
          <a:xfrm>
            <a:off x="2047558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2414794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2782030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314926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3516502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3883738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425097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457241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493245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37" name="矩形 136"/>
          <p:cNvSpPr/>
          <p:nvPr/>
        </p:nvSpPr>
        <p:spPr>
          <a:xfrm>
            <a:off x="529249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38" name="矩形 137"/>
          <p:cNvSpPr/>
          <p:nvPr/>
        </p:nvSpPr>
        <p:spPr>
          <a:xfrm>
            <a:off x="565253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601257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637261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673265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42" name="矩形 141"/>
          <p:cNvSpPr/>
          <p:nvPr/>
        </p:nvSpPr>
        <p:spPr>
          <a:xfrm>
            <a:off x="945850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 bwMode="auto">
          <a:xfrm>
            <a:off x="4196705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555969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915233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弧形 151"/>
          <p:cNvSpPr/>
          <p:nvPr/>
        </p:nvSpPr>
        <p:spPr bwMode="auto">
          <a:xfrm rot="18673340">
            <a:off x="2929037" y="3071258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弧形 159"/>
          <p:cNvSpPr/>
          <p:nvPr/>
        </p:nvSpPr>
        <p:spPr bwMode="auto">
          <a:xfrm rot="18673340">
            <a:off x="3297691" y="3073697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弧形 160"/>
          <p:cNvSpPr/>
          <p:nvPr/>
        </p:nvSpPr>
        <p:spPr bwMode="auto">
          <a:xfrm rot="18673340">
            <a:off x="3655507" y="3069116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弧形 161"/>
          <p:cNvSpPr/>
          <p:nvPr/>
        </p:nvSpPr>
        <p:spPr bwMode="auto">
          <a:xfrm rot="18673340">
            <a:off x="4024161" y="3071555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弧形 162"/>
          <p:cNvSpPr/>
          <p:nvPr/>
        </p:nvSpPr>
        <p:spPr bwMode="auto">
          <a:xfrm rot="18673340">
            <a:off x="4388225" y="3069115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弧形 163"/>
          <p:cNvSpPr/>
          <p:nvPr/>
        </p:nvSpPr>
        <p:spPr bwMode="auto">
          <a:xfrm rot="18673340">
            <a:off x="4756879" y="3071554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弧形 164"/>
          <p:cNvSpPr/>
          <p:nvPr/>
        </p:nvSpPr>
        <p:spPr bwMode="auto">
          <a:xfrm rot="18673340">
            <a:off x="5114695" y="3066973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弧形 165"/>
          <p:cNvSpPr/>
          <p:nvPr/>
        </p:nvSpPr>
        <p:spPr bwMode="auto">
          <a:xfrm rot="18673340">
            <a:off x="5483349" y="3069412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3877163" y="1861387"/>
            <a:ext cx="547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除余法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个关键码以此插入形成聚集区段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[5,12)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175772" y="2681811"/>
            <a:ext cx="1980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3456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hash(3456)=5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次试探后方可插入，同理插入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963329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1322593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1681857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73" name="矩形 172"/>
          <p:cNvSpPr/>
          <p:nvPr/>
        </p:nvSpPr>
        <p:spPr bwMode="auto">
          <a:xfrm>
            <a:off x="2041121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2759649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118913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3478177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3837441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5989318" y="4358027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3456</a:t>
            </a:r>
          </a:p>
        </p:txBody>
      </p:sp>
      <p:sp>
        <p:nvSpPr>
          <p:cNvPr id="180" name="矩形 179"/>
          <p:cNvSpPr/>
          <p:nvPr/>
        </p:nvSpPr>
        <p:spPr bwMode="auto">
          <a:xfrm>
            <a:off x="2404548" y="4358027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</a:p>
        </p:txBody>
      </p:sp>
      <p:sp>
        <p:nvSpPr>
          <p:cNvPr id="182" name="矩形 181"/>
          <p:cNvSpPr/>
          <p:nvPr/>
        </p:nvSpPr>
        <p:spPr bwMode="auto">
          <a:xfrm>
            <a:off x="6352289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83" name="矩形 182"/>
          <p:cNvSpPr/>
          <p:nvPr/>
        </p:nvSpPr>
        <p:spPr bwMode="auto">
          <a:xfrm>
            <a:off x="6711553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01" name="矩形 200"/>
          <p:cNvSpPr/>
          <p:nvPr/>
        </p:nvSpPr>
        <p:spPr bwMode="auto">
          <a:xfrm>
            <a:off x="4196705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4555969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4915233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弧形 203"/>
          <p:cNvSpPr/>
          <p:nvPr/>
        </p:nvSpPr>
        <p:spPr bwMode="auto">
          <a:xfrm rot="18673340">
            <a:off x="2929037" y="4252132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弧形 204"/>
          <p:cNvSpPr/>
          <p:nvPr/>
        </p:nvSpPr>
        <p:spPr bwMode="auto">
          <a:xfrm rot="18950992">
            <a:off x="3057933" y="4127817"/>
            <a:ext cx="1544693" cy="1563103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弧形 211"/>
          <p:cNvSpPr/>
          <p:nvPr/>
        </p:nvSpPr>
        <p:spPr bwMode="auto">
          <a:xfrm rot="19016820">
            <a:off x="3909595" y="4008773"/>
            <a:ext cx="2630558" cy="245989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 bwMode="auto">
          <a:xfrm>
            <a:off x="5268098" y="4358027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5627362" y="4358027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5" name="弧形 214"/>
          <p:cNvSpPr/>
          <p:nvPr/>
        </p:nvSpPr>
        <p:spPr bwMode="auto">
          <a:xfrm rot="16200000" flipH="1" flipV="1">
            <a:off x="702101" y="3127555"/>
            <a:ext cx="570566" cy="3199919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3769190" y="4762155"/>
            <a:ext cx="4664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采用平方试探，可尽快跳离聚集区域的试探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3564906" y="5157192"/>
            <a:ext cx="11720551" cy="1152128"/>
            <a:chOff x="-3564906" y="5157192"/>
            <a:chExt cx="11720551" cy="1152128"/>
          </a:xfrm>
        </p:grpSpPr>
        <p:sp>
          <p:nvSpPr>
            <p:cNvPr id="146" name="矩形 145"/>
            <p:cNvSpPr/>
            <p:nvPr/>
          </p:nvSpPr>
          <p:spPr bwMode="auto">
            <a:xfrm>
              <a:off x="95948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131874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1678011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203727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275580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311506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3474331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83359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98547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240070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634844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70770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4192859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455212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491138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26425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5623516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7432634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79560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070678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cxnSp>
          <p:nvCxnSpPr>
            <p:cNvPr id="13" name="直接连接符 12"/>
            <p:cNvCxnSpPr>
              <a:endCxn id="149" idx="0"/>
            </p:cNvCxnSpPr>
            <p:nvPr/>
          </p:nvCxnSpPr>
          <p:spPr bwMode="auto">
            <a:xfrm>
              <a:off x="2216492" y="5157192"/>
              <a:ext cx="803" cy="600503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/>
              <a:tailEnd type="none"/>
            </a:ln>
            <a:effectLst/>
          </p:spPr>
        </p:cxnSp>
        <p:sp>
          <p:nvSpPr>
            <p:cNvPr id="189" name="弧形 188"/>
            <p:cNvSpPr/>
            <p:nvPr/>
          </p:nvSpPr>
          <p:spPr bwMode="auto">
            <a:xfrm rot="16200000" flipV="1">
              <a:off x="2052715" y="5386811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/>
            <p:cNvSpPr/>
            <p:nvPr/>
          </p:nvSpPr>
          <p:spPr bwMode="auto">
            <a:xfrm rot="16200000" flipV="1">
              <a:off x="1954473" y="4304463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弧形 190"/>
            <p:cNvSpPr/>
            <p:nvPr/>
          </p:nvSpPr>
          <p:spPr bwMode="auto">
            <a:xfrm rot="16200000" flipV="1">
              <a:off x="1805380" y="2496465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弧形 191"/>
            <p:cNvSpPr/>
            <p:nvPr/>
          </p:nvSpPr>
          <p:spPr bwMode="auto">
            <a:xfrm rot="16200000" flipV="1">
              <a:off x="1638690" y="-8368"/>
              <a:ext cx="1114092" cy="11521283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3" name="矩形 192"/>
          <p:cNvSpPr/>
          <p:nvPr/>
        </p:nvSpPr>
        <p:spPr>
          <a:xfrm>
            <a:off x="1900573" y="550283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896949" y="534176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900573" y="519309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1901014" y="50333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29523" y="5094529"/>
            <a:ext cx="1437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平方试探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各次的位置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345006" y="6310923"/>
            <a:ext cx="836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次试探地址：（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hash(key)+k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M,  k=0,1,2….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318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576585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定址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：双向平方试探方法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平方试探无法遍历散列表所有空桶（即使表长为素数）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双向平方试探法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列冲突排解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2056376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2774904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00" name="矩形 199"/>
          <p:cNvSpPr/>
          <p:nvPr/>
        </p:nvSpPr>
        <p:spPr bwMode="auto">
          <a:xfrm>
            <a:off x="3134168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+25</a:t>
            </a:r>
          </a:p>
        </p:txBody>
      </p:sp>
      <p:sp>
        <p:nvSpPr>
          <p:cNvPr id="206" name="矩形 205"/>
          <p:cNvSpPr/>
          <p:nvPr/>
        </p:nvSpPr>
        <p:spPr bwMode="auto">
          <a:xfrm>
            <a:off x="3493432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3852696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+16</a:t>
            </a:r>
          </a:p>
        </p:txBody>
      </p:sp>
      <p:sp>
        <p:nvSpPr>
          <p:cNvPr id="209" name="矩形 208"/>
          <p:cNvSpPr/>
          <p:nvPr/>
        </p:nvSpPr>
        <p:spPr bwMode="auto">
          <a:xfrm>
            <a:off x="2419803" y="2620573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4211960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1" name="矩形 210"/>
          <p:cNvSpPr/>
          <p:nvPr/>
        </p:nvSpPr>
        <p:spPr bwMode="auto">
          <a:xfrm>
            <a:off x="4571224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4930488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8" name="矩形 217"/>
          <p:cNvSpPr/>
          <p:nvPr/>
        </p:nvSpPr>
        <p:spPr bwMode="auto">
          <a:xfrm>
            <a:off x="5283353" y="2620573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+9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642617" y="262057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0" name="矩形 219"/>
          <p:cNvSpPr/>
          <p:nvPr/>
        </p:nvSpPr>
        <p:spPr>
          <a:xfrm>
            <a:off x="2436636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1" name="矩形 220"/>
          <p:cNvSpPr/>
          <p:nvPr/>
        </p:nvSpPr>
        <p:spPr>
          <a:xfrm>
            <a:off x="2801468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22" name="矩形 221"/>
          <p:cNvSpPr/>
          <p:nvPr/>
        </p:nvSpPr>
        <p:spPr>
          <a:xfrm>
            <a:off x="3166300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23" name="矩形 222"/>
          <p:cNvSpPr/>
          <p:nvPr/>
        </p:nvSpPr>
        <p:spPr>
          <a:xfrm>
            <a:off x="3531132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24" name="矩形 223"/>
          <p:cNvSpPr/>
          <p:nvPr/>
        </p:nvSpPr>
        <p:spPr>
          <a:xfrm>
            <a:off x="3895964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25" name="矩形 224"/>
          <p:cNvSpPr/>
          <p:nvPr/>
        </p:nvSpPr>
        <p:spPr>
          <a:xfrm>
            <a:off x="4260796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4625628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27" name="矩形 226"/>
          <p:cNvSpPr/>
          <p:nvPr/>
        </p:nvSpPr>
        <p:spPr>
          <a:xfrm>
            <a:off x="4990460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5355294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29" name="矩形 228"/>
          <p:cNvSpPr/>
          <p:nvPr/>
        </p:nvSpPr>
        <p:spPr>
          <a:xfrm>
            <a:off x="5604728" y="2986304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30" name="矩形 229"/>
          <p:cNvSpPr/>
          <p:nvPr/>
        </p:nvSpPr>
        <p:spPr>
          <a:xfrm>
            <a:off x="2071804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31" name="矩形 230"/>
          <p:cNvSpPr/>
          <p:nvPr/>
        </p:nvSpPr>
        <p:spPr>
          <a:xfrm>
            <a:off x="4191238" y="3253384"/>
            <a:ext cx="547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长为素数，仍只能遍历约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的桶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3134270" y="2251085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+36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3851880" y="2249460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+49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5284573" y="2249460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+64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3493432" y="2251083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+81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2420145" y="2251085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+100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68707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38" name="矩形 237"/>
          <p:cNvSpPr/>
          <p:nvPr/>
        </p:nvSpPr>
        <p:spPr bwMode="auto">
          <a:xfrm>
            <a:off x="104633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1405600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0" name="矩形 239"/>
          <p:cNvSpPr/>
          <p:nvPr/>
        </p:nvSpPr>
        <p:spPr bwMode="auto">
          <a:xfrm>
            <a:off x="1764864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1" name="矩形 240"/>
          <p:cNvSpPr/>
          <p:nvPr/>
        </p:nvSpPr>
        <p:spPr bwMode="auto">
          <a:xfrm>
            <a:off x="248339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2" name="矩形 241"/>
          <p:cNvSpPr/>
          <p:nvPr/>
        </p:nvSpPr>
        <p:spPr bwMode="auto">
          <a:xfrm>
            <a:off x="284265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3201920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4" name="矩形 243"/>
          <p:cNvSpPr/>
          <p:nvPr/>
        </p:nvSpPr>
        <p:spPr bwMode="auto">
          <a:xfrm>
            <a:off x="3561184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5713061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128291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607603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8" name="矩形 247"/>
          <p:cNvSpPr/>
          <p:nvPr/>
        </p:nvSpPr>
        <p:spPr bwMode="auto">
          <a:xfrm>
            <a:off x="643529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9" name="矩形 248"/>
          <p:cNvSpPr/>
          <p:nvPr/>
        </p:nvSpPr>
        <p:spPr bwMode="auto">
          <a:xfrm>
            <a:off x="3920448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427971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463897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4991841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3" name="矩形 252"/>
          <p:cNvSpPr/>
          <p:nvPr/>
        </p:nvSpPr>
        <p:spPr bwMode="auto">
          <a:xfrm>
            <a:off x="5351105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4" name="矩形 253"/>
          <p:cNvSpPr/>
          <p:nvPr/>
        </p:nvSpPr>
        <p:spPr bwMode="auto">
          <a:xfrm>
            <a:off x="7160223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5" name="矩形 254"/>
          <p:cNvSpPr/>
          <p:nvPr/>
        </p:nvSpPr>
        <p:spPr bwMode="auto">
          <a:xfrm>
            <a:off x="7523194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798267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209806" y="3717032"/>
            <a:ext cx="6480721" cy="987415"/>
            <a:chOff x="1210673" y="3926090"/>
            <a:chExt cx="6480721" cy="780709"/>
          </a:xfrm>
        </p:grpSpPr>
        <p:sp>
          <p:nvSpPr>
            <p:cNvPr id="257" name="弧形 256"/>
            <p:cNvSpPr/>
            <p:nvPr/>
          </p:nvSpPr>
          <p:spPr bwMode="auto">
            <a:xfrm rot="16200000" flipV="1">
              <a:off x="4297427" y="3934325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弧形 257"/>
            <p:cNvSpPr/>
            <p:nvPr/>
          </p:nvSpPr>
          <p:spPr bwMode="auto">
            <a:xfrm rot="16200000" flipV="1">
              <a:off x="4199185" y="2851977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弧形 258"/>
            <p:cNvSpPr/>
            <p:nvPr/>
          </p:nvSpPr>
          <p:spPr bwMode="auto">
            <a:xfrm rot="16200000" flipV="1">
              <a:off x="4060679" y="1076084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 flipH="1" flipV="1">
            <a:off x="1178926" y="3910469"/>
            <a:ext cx="6544215" cy="1360657"/>
            <a:chOff x="1851087" y="5417404"/>
            <a:chExt cx="6480721" cy="780709"/>
          </a:xfrm>
        </p:grpSpPr>
        <p:sp>
          <p:nvSpPr>
            <p:cNvPr id="260" name="弧形 259"/>
            <p:cNvSpPr/>
            <p:nvPr/>
          </p:nvSpPr>
          <p:spPr bwMode="auto">
            <a:xfrm rot="16200000" flipV="1">
              <a:off x="4937841" y="5425639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弧形 260"/>
            <p:cNvSpPr/>
            <p:nvPr/>
          </p:nvSpPr>
          <p:spPr bwMode="auto">
            <a:xfrm rot="16200000" flipV="1">
              <a:off x="4839599" y="4343291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弧形 261"/>
            <p:cNvSpPr/>
            <p:nvPr/>
          </p:nvSpPr>
          <p:spPr bwMode="auto">
            <a:xfrm rot="16200000" flipV="1">
              <a:off x="4701093" y="2567398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矩形 262"/>
          <p:cNvSpPr/>
          <p:nvPr/>
        </p:nvSpPr>
        <p:spPr>
          <a:xfrm>
            <a:off x="4639752" y="4632762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hash(key)+1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4639752" y="4943889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 -1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4639752" y="5255016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hash(key)+2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4639752" y="5566143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 -2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4639752" y="5877272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hash(key)+3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9962" y="5600141"/>
            <a:ext cx="3954232" cy="673508"/>
            <a:chOff x="327808" y="5537254"/>
            <a:chExt cx="3954232" cy="673508"/>
          </a:xfrm>
        </p:grpSpPr>
        <p:sp>
          <p:nvSpPr>
            <p:cNvPr id="268" name="矩形 267"/>
            <p:cNvSpPr/>
            <p:nvPr/>
          </p:nvSpPr>
          <p:spPr bwMode="auto">
            <a:xfrm>
              <a:off x="327808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+0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矩形 268"/>
            <p:cNvSpPr/>
            <p:nvPr/>
          </p:nvSpPr>
          <p:spPr bwMode="auto">
            <a:xfrm>
              <a:off x="1046336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-9</a:t>
              </a:r>
            </a:p>
          </p:txBody>
        </p:sp>
        <p:sp>
          <p:nvSpPr>
            <p:cNvPr id="270" name="矩形 269"/>
            <p:cNvSpPr/>
            <p:nvPr/>
          </p:nvSpPr>
          <p:spPr bwMode="auto">
            <a:xfrm>
              <a:off x="1405600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+25</a:t>
              </a:r>
            </a:p>
          </p:txBody>
        </p:sp>
        <p:sp>
          <p:nvSpPr>
            <p:cNvPr id="271" name="矩形 270"/>
            <p:cNvSpPr/>
            <p:nvPr/>
          </p:nvSpPr>
          <p:spPr bwMode="auto">
            <a:xfrm>
              <a:off x="1764864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+4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2124128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+16</a:t>
              </a: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691235" y="5537254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2483392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-16</a:t>
              </a: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2842656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-4</a:t>
              </a: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3201920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-25</a:t>
              </a: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3554785" y="5537254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+9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3914049" y="5537254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</a:p>
          </p:txBody>
        </p:sp>
        <p:sp>
          <p:nvSpPr>
            <p:cNvPr id="279" name="矩形 278"/>
            <p:cNvSpPr/>
            <p:nvPr/>
          </p:nvSpPr>
          <p:spPr>
            <a:xfrm>
              <a:off x="708068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1072900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1437732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802564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2167396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2532228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897060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3261892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3626726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3876160" y="590298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343236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</p:grpSp>
      <p:sp>
        <p:nvSpPr>
          <p:cNvPr id="290" name="矩形 289"/>
          <p:cNvSpPr/>
          <p:nvPr/>
        </p:nvSpPr>
        <p:spPr bwMode="auto">
          <a:xfrm>
            <a:off x="389962" y="6352873"/>
            <a:ext cx="8462541" cy="438237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数论证明：若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取模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，则在前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次试探必可遍历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中的所有桶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4394642" y="46789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394642" y="488960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4156223" y="39021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4156223" y="37192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4141750" y="352545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4394642" y="512352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6017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35496" y="1196752"/>
                <a:ext cx="8972121" cy="4532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散列码转换：针对不同类型关键码进行散列函数计算的预处理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强制转换为整数：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short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不超过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成员对象求和：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long </a:t>
                </a:r>
                <a:r>
                  <a:rPr lang="en-US" altLang="zh-CN" sz="24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long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double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，可分多个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位相加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字符串多项式转换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”data structure”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，可先将各字母对应整数   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(x</a:t>
                </a:r>
                <a:r>
                  <a:rPr lang="en-US" altLang="zh-CN" sz="2400" b="1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=1,2,3…26)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进而使用多项式转换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p>
                    </m:sSup>
                  </m:oMath>
                </a14:m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实验证明对于英文字符串，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33,37,39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41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较合适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1196752"/>
                <a:ext cx="8972121" cy="4532651"/>
              </a:xfrm>
              <a:prstGeom prst="rect">
                <a:avLst/>
              </a:prstGeom>
              <a:blipFill>
                <a:blip r:embed="rId3"/>
                <a:stretch>
                  <a:fillRect l="-1223" t="-1344" r="-68" b="-20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列码转换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74792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55021" y="1340768"/>
            <a:ext cx="3175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散列查找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55021" y="3632631"/>
            <a:ext cx="47770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桶排序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829754" y="4233282"/>
            <a:ext cx="35528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求解最大间隙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2411760" y="3385923"/>
            <a:ext cx="373036" cy="1217176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829754" y="3031980"/>
            <a:ext cx="23632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42687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回顾：排 序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072" y="4818762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/>
          <p:cNvSpPr/>
          <p:nvPr/>
        </p:nvSpPr>
        <p:spPr bwMode="auto">
          <a:xfrm>
            <a:off x="1152624" y="3996552"/>
            <a:ext cx="355845" cy="2672807"/>
          </a:xfrm>
          <a:prstGeom prst="leftBrace">
            <a:avLst>
              <a:gd name="adj1" fmla="val 37037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449193" y="2981270"/>
            <a:ext cx="864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75656" y="638248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外部排序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907704" y="1700808"/>
            <a:ext cx="373036" cy="432047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232896" y="141297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232896" y="2835714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32896" y="413185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交换排序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226893" y="507667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242626" y="571603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sp>
        <p:nvSpPr>
          <p:cNvPr id="44" name="左大括号 43"/>
          <p:cNvSpPr/>
          <p:nvPr/>
        </p:nvSpPr>
        <p:spPr bwMode="auto">
          <a:xfrm>
            <a:off x="3856669" y="1304676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143940" y="1149256"/>
            <a:ext cx="193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133109" y="1801653"/>
            <a:ext cx="19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希尔排序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111689" y="2454050"/>
            <a:ext cx="144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100858" y="3758844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冒泡排序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116516" y="4411241"/>
            <a:ext cx="142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快速排序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387133" y="3106447"/>
            <a:ext cx="11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堆排序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928917" y="6438526"/>
            <a:ext cx="29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内外存结合使用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17241" y="2196327"/>
            <a:ext cx="91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00" y="1200468"/>
            <a:ext cx="1053985" cy="56474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4100858" y="5085184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111689" y="5751957"/>
            <a:ext cx="153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851920" y="5315086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V="1">
            <a:off x="3851920" y="5949280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69" y="1835825"/>
            <a:ext cx="1063049" cy="5515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74" y="3121785"/>
            <a:ext cx="1041046" cy="5530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551017" y="1297134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46" y="3745406"/>
            <a:ext cx="1046076" cy="584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59" y="5001243"/>
            <a:ext cx="1063049" cy="622378"/>
          </a:xfrm>
          <a:prstGeom prst="rect">
            <a:avLst/>
          </a:prstGeom>
        </p:spPr>
      </p:pic>
      <p:sp>
        <p:nvSpPr>
          <p:cNvPr id="78" name="左大括号 77"/>
          <p:cNvSpPr/>
          <p:nvPr/>
        </p:nvSpPr>
        <p:spPr bwMode="auto">
          <a:xfrm>
            <a:off x="3820455" y="2681079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 bwMode="auto">
          <a:xfrm>
            <a:off x="3806297" y="3958473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0469"/>
          <a:stretch/>
        </p:blipFill>
        <p:spPr>
          <a:xfrm>
            <a:off x="5628745" y="4364358"/>
            <a:ext cx="1041039" cy="545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4" y="5688374"/>
            <a:ext cx="1071426" cy="6596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4" y="2433148"/>
            <a:ext cx="1063460" cy="633441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727901" y="3877922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727901" y="5168315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727901" y="25875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 bwMode="auto">
          <a:xfrm>
            <a:off x="1911403" y="5623621"/>
            <a:ext cx="3812725" cy="694115"/>
          </a:xfrm>
          <a:prstGeom prst="ellipse">
            <a:avLst/>
          </a:prstGeom>
          <a:noFill/>
          <a:ln w="412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左大括号 68"/>
          <p:cNvSpPr/>
          <p:nvPr/>
        </p:nvSpPr>
        <p:spPr bwMode="auto">
          <a:xfrm flipH="1">
            <a:off x="8043838" y="1359753"/>
            <a:ext cx="449257" cy="402102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88891" y="1690127"/>
            <a:ext cx="6648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基于关键码间的比较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734923" y="3198232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3643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散列应用：桶排序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864617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[0,M)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个整数，如何排序？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不需要进行关键字比较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比较小的情况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引入长度为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的散列表，以下为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M=11,n=5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使用散列函数对每个待排序整数进行散列映射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算法占用空间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O(M)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算法创建散列表时间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O(M)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，关键码插入耗时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，依次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关键码耗时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O(max(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，整体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O(max(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051720" y="3170742"/>
            <a:ext cx="4896544" cy="1406047"/>
            <a:chOff x="2051720" y="3170742"/>
            <a:chExt cx="4896544" cy="1406047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2051720" y="3717032"/>
              <a:ext cx="4896544" cy="859757"/>
            </a:xfrm>
            <a:prstGeom prst="roundRect">
              <a:avLst/>
            </a:prstGeom>
            <a:solidFill>
              <a:srgbClr val="FF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964727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619811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4274895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4929979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5585064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477799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3196327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555591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914855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74119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841226" y="3903281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633383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992647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351911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704776" y="3903281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064040" y="3903281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2858059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222891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87723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52555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317387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682219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047051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11883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76717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026151" y="4269012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93227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cxnSp>
          <p:nvCxnSpPr>
            <p:cNvPr id="59" name="直接箭头连接符 58"/>
            <p:cNvCxnSpPr>
              <a:stCxn id="30" idx="5"/>
              <a:endCxn id="39" idx="0"/>
            </p:cNvCxnSpPr>
            <p:nvPr/>
          </p:nvCxnSpPr>
          <p:spPr bwMode="auto">
            <a:xfrm>
              <a:off x="3272040" y="3478055"/>
              <a:ext cx="463571" cy="425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3" name="直接箭头连接符 62"/>
            <p:cNvCxnSpPr>
              <a:stCxn id="32" idx="5"/>
            </p:cNvCxnSpPr>
            <p:nvPr/>
          </p:nvCxnSpPr>
          <p:spPr bwMode="auto">
            <a:xfrm>
              <a:off x="3927124" y="3478055"/>
              <a:ext cx="1997230" cy="4086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6" name="直接箭头连接符 65"/>
            <p:cNvCxnSpPr>
              <a:stCxn id="33" idx="4"/>
              <a:endCxn id="41" idx="0"/>
            </p:cNvCxnSpPr>
            <p:nvPr/>
          </p:nvCxnSpPr>
          <p:spPr bwMode="auto">
            <a:xfrm flipH="1">
              <a:off x="4454139" y="3530782"/>
              <a:ext cx="776" cy="3725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9" name="直接箭头连接符 68"/>
            <p:cNvCxnSpPr>
              <a:stCxn id="34" idx="5"/>
              <a:endCxn id="45" idx="0"/>
            </p:cNvCxnSpPr>
            <p:nvPr/>
          </p:nvCxnSpPr>
          <p:spPr bwMode="auto">
            <a:xfrm>
              <a:off x="5237292" y="3478055"/>
              <a:ext cx="294639" cy="425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72" name="直接箭头连接符 71"/>
            <p:cNvCxnSpPr>
              <a:stCxn id="35" idx="3"/>
            </p:cNvCxnSpPr>
            <p:nvPr/>
          </p:nvCxnSpPr>
          <p:spPr bwMode="auto">
            <a:xfrm flipH="1">
              <a:off x="3362194" y="3478055"/>
              <a:ext cx="2275597" cy="4086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161061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86461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[0,M)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，如何排序？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若允许输入整数重复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可采用独立链方法排解冲突，读取排序时按每独立链读取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散列应用：桶排序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55576" y="3356992"/>
            <a:ext cx="4896544" cy="859757"/>
          </a:xfrm>
          <a:prstGeom prst="roundRect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932101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946847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454220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468966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4976336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181655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00183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259447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618711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977975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545082" y="3543241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3337239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696503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4055767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408632" y="3543241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767896" y="3543241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8" name="矩形 47"/>
          <p:cNvSpPr/>
          <p:nvPr/>
        </p:nvSpPr>
        <p:spPr>
          <a:xfrm>
            <a:off x="1561915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926747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291579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2656411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021243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3386075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3750907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4115739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4480573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4730007" y="390897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197083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stCxn id="60" idx="5"/>
          </p:cNvCxnSpPr>
          <p:nvPr/>
        </p:nvCxnSpPr>
        <p:spPr bwMode="auto">
          <a:xfrm>
            <a:off x="1224668" y="3053769"/>
            <a:ext cx="1933327" cy="459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3" name="直接箭头连接符 62"/>
          <p:cNvCxnSpPr>
            <a:stCxn id="62" idx="4"/>
            <a:endCxn id="38" idx="0"/>
          </p:cNvCxnSpPr>
          <p:nvPr/>
        </p:nvCxnSpPr>
        <p:spPr bwMode="auto">
          <a:xfrm flipH="1">
            <a:off x="2080203" y="3106496"/>
            <a:ext cx="539291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6" name="直接箭头连接符 65"/>
          <p:cNvCxnSpPr>
            <a:stCxn id="33" idx="3"/>
            <a:endCxn id="41" idx="0"/>
          </p:cNvCxnSpPr>
          <p:nvPr/>
        </p:nvCxnSpPr>
        <p:spPr bwMode="auto">
          <a:xfrm flipH="1">
            <a:off x="3157995" y="3053769"/>
            <a:ext cx="348952" cy="4894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9" name="直接箭头连接符 68"/>
          <p:cNvCxnSpPr>
            <a:stCxn id="64" idx="5"/>
          </p:cNvCxnSpPr>
          <p:nvPr/>
        </p:nvCxnSpPr>
        <p:spPr bwMode="auto">
          <a:xfrm>
            <a:off x="4268906" y="3053769"/>
            <a:ext cx="340850" cy="4852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60" name="椭圆 59"/>
          <p:cNvSpPr/>
          <p:nvPr/>
        </p:nvSpPr>
        <p:spPr bwMode="auto">
          <a:xfrm>
            <a:off x="917355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1424728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39474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961593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>
            <a:stCxn id="61" idx="5"/>
            <a:endCxn id="38" idx="0"/>
          </p:cNvCxnSpPr>
          <p:nvPr/>
        </p:nvCxnSpPr>
        <p:spPr bwMode="auto">
          <a:xfrm>
            <a:off x="1732041" y="3053769"/>
            <a:ext cx="348162" cy="4894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7" name="直接箭头连接符 66"/>
          <p:cNvCxnSpPr>
            <a:stCxn id="30" idx="4"/>
            <a:endCxn id="39" idx="0"/>
          </p:cNvCxnSpPr>
          <p:nvPr/>
        </p:nvCxnSpPr>
        <p:spPr bwMode="auto">
          <a:xfrm>
            <a:off x="2112121" y="3106496"/>
            <a:ext cx="327346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8" name="直接箭头连接符 67"/>
          <p:cNvCxnSpPr>
            <a:stCxn id="32" idx="4"/>
            <a:endCxn id="46" idx="0"/>
          </p:cNvCxnSpPr>
          <p:nvPr/>
        </p:nvCxnSpPr>
        <p:spPr bwMode="auto">
          <a:xfrm>
            <a:off x="3126867" y="3106496"/>
            <a:ext cx="1461785" cy="4367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0" name="直接箭头连接符 69"/>
          <p:cNvCxnSpPr>
            <a:stCxn id="34" idx="4"/>
            <a:endCxn id="45" idx="0"/>
          </p:cNvCxnSpPr>
          <p:nvPr/>
        </p:nvCxnSpPr>
        <p:spPr bwMode="auto">
          <a:xfrm flipH="1">
            <a:off x="4235787" y="3106496"/>
            <a:ext cx="413199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1" name="直接箭头连接符 70"/>
          <p:cNvCxnSpPr>
            <a:stCxn id="35" idx="4"/>
            <a:endCxn id="38" idx="0"/>
          </p:cNvCxnSpPr>
          <p:nvPr/>
        </p:nvCxnSpPr>
        <p:spPr bwMode="auto">
          <a:xfrm flipH="1">
            <a:off x="2080203" y="3106496"/>
            <a:ext cx="3076153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3" name="直接箭头连接符 72"/>
          <p:cNvCxnSpPr>
            <a:endCxn id="74" idx="0"/>
          </p:cNvCxnSpPr>
          <p:nvPr/>
        </p:nvCxnSpPr>
        <p:spPr bwMode="auto">
          <a:xfrm flipH="1">
            <a:off x="2049942" y="4216749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4" name="椭圆 73"/>
          <p:cNvSpPr/>
          <p:nvPr/>
        </p:nvSpPr>
        <p:spPr bwMode="auto">
          <a:xfrm>
            <a:off x="1869922" y="441337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endCxn id="77" idx="0"/>
          </p:cNvCxnSpPr>
          <p:nvPr/>
        </p:nvCxnSpPr>
        <p:spPr bwMode="auto">
          <a:xfrm flipH="1">
            <a:off x="2037991" y="4773416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7" name="椭圆 76"/>
          <p:cNvSpPr/>
          <p:nvPr/>
        </p:nvSpPr>
        <p:spPr bwMode="auto">
          <a:xfrm>
            <a:off x="1857971" y="4970043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endCxn id="79" idx="0"/>
          </p:cNvCxnSpPr>
          <p:nvPr/>
        </p:nvCxnSpPr>
        <p:spPr bwMode="auto">
          <a:xfrm flipH="1">
            <a:off x="2037209" y="5330083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9" name="椭圆 78"/>
          <p:cNvSpPr/>
          <p:nvPr/>
        </p:nvSpPr>
        <p:spPr bwMode="auto">
          <a:xfrm>
            <a:off x="1857189" y="5526710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2c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2238109" y="4427040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flipH="1">
            <a:off x="2431865" y="4233912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flipH="1">
            <a:off x="3162244" y="4218673"/>
            <a:ext cx="2328" cy="2099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3" name="椭圆 82"/>
          <p:cNvSpPr/>
          <p:nvPr/>
        </p:nvSpPr>
        <p:spPr bwMode="auto">
          <a:xfrm>
            <a:off x="2978419" y="4430540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>
            <a:endCxn id="85" idx="0"/>
          </p:cNvCxnSpPr>
          <p:nvPr/>
        </p:nvCxnSpPr>
        <p:spPr bwMode="auto">
          <a:xfrm flipH="1">
            <a:off x="3146488" y="4790580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5" name="椭圆 84"/>
          <p:cNvSpPr/>
          <p:nvPr/>
        </p:nvSpPr>
        <p:spPr bwMode="auto">
          <a:xfrm>
            <a:off x="2966468" y="4987207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4066048" y="4417659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/>
          <p:cNvCxnSpPr>
            <a:endCxn id="89" idx="0"/>
          </p:cNvCxnSpPr>
          <p:nvPr/>
        </p:nvCxnSpPr>
        <p:spPr bwMode="auto">
          <a:xfrm flipH="1">
            <a:off x="4614461" y="4225315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9" name="椭圆 88"/>
          <p:cNvSpPr/>
          <p:nvPr/>
        </p:nvSpPr>
        <p:spPr bwMode="auto">
          <a:xfrm>
            <a:off x="4434441" y="4421942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箭头连接符 89"/>
          <p:cNvCxnSpPr>
            <a:endCxn id="91" idx="0"/>
          </p:cNvCxnSpPr>
          <p:nvPr/>
        </p:nvCxnSpPr>
        <p:spPr bwMode="auto">
          <a:xfrm flipH="1">
            <a:off x="4602510" y="4781982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4422490" y="4978609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 flipH="1">
            <a:off x="4246068" y="4218673"/>
            <a:ext cx="2328" cy="2099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4" name="TextBox 20"/>
          <p:cNvSpPr txBox="1">
            <a:spLocks noChangeArrowheads="1"/>
          </p:cNvSpPr>
          <p:nvPr/>
        </p:nvSpPr>
        <p:spPr bwMode="auto">
          <a:xfrm>
            <a:off x="171879" y="5986524"/>
            <a:ext cx="88646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应用：如对全校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n=30000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人按生日排序，则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M=365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5999076" y="2820541"/>
            <a:ext cx="2751750" cy="896491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复杂度，为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9293239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864617" cy="491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关键码由多个域（字段）组成，可按照优先级从低到高进行桶排序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日期型关键码：年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日，优先级从高到低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扑克牌：花色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整数：千位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优先级从高到低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散列应用：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基数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74436"/>
              </p:ext>
            </p:extLst>
          </p:nvPr>
        </p:nvGraphicFramePr>
        <p:xfrm>
          <a:off x="251520" y="3989388"/>
          <a:ext cx="7814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21428863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584782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618749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251957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2664909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79490591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833471865"/>
                    </a:ext>
                  </a:extLst>
                </a:gridCol>
                <a:gridCol w="830112">
                  <a:extLst>
                    <a:ext uri="{9D8B030D-6E8A-4147-A177-3AD203B41FA5}">
                      <a16:colId xmlns:a16="http://schemas.microsoft.com/office/drawing/2014/main" val="99102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输入序列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以个位排序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以十位排序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9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以百位排序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9473"/>
                  </a:ext>
                </a:extLst>
              </a:tr>
            </a:tbl>
          </a:graphicData>
        </a:graphic>
      </p:graphicFrame>
      <p:sp>
        <p:nvSpPr>
          <p:cNvPr id="93" name="矩形 92"/>
          <p:cNvSpPr/>
          <p:nvPr/>
        </p:nvSpPr>
        <p:spPr bwMode="auto">
          <a:xfrm>
            <a:off x="7702327" y="436357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772282" y="436357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842237" y="4343821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937998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033759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103714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195736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558311" y="470201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628266" y="470201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698221" y="4682261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93982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3889743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959698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051720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7414295" y="506205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484250" y="506205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554205" y="5042301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649966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745727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2815682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907704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TextBox 20"/>
          <p:cNvSpPr txBox="1">
            <a:spLocks noChangeArrowheads="1"/>
          </p:cNvSpPr>
          <p:nvPr/>
        </p:nvSpPr>
        <p:spPr bwMode="auto">
          <a:xfrm>
            <a:off x="86695" y="5653593"/>
            <a:ext cx="930984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各字段取值范围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[0,M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M=max(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O(n+M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O(n+M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 … + 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n+M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O(t*(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n+M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8316416" y="4013497"/>
            <a:ext cx="0" cy="14401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823B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" name="矩形 6"/>
          <p:cNvSpPr/>
          <p:nvPr/>
        </p:nvSpPr>
        <p:spPr>
          <a:xfrm>
            <a:off x="8406283" y="4082096"/>
            <a:ext cx="466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先低后高</a:t>
            </a:r>
            <a:endParaRPr lang="zh-CN" alt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381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3096344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除余法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数字分析法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平方取中法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折叠法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本章总结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63888" y="1196752"/>
            <a:ext cx="4464496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函数冲突排解及散列查找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多槽位法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定址法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（闭散列策略）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6532212" y="2574052"/>
            <a:ext cx="373036" cy="1558920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3635896" y="4606931"/>
            <a:ext cx="489654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散列应用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散列查找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桶排序（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散列的特例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散列的特例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6930358" y="2273965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930358" y="2708920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平方试探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6930358" y="3155229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双向平方试探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6930358" y="3590184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随机试探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6930358" y="4036493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再散列法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5442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相比于其他查找方法，散列查找回避了关键码之间的反复比较的繁琐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，必须采用线性散列映射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 结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9512" y="3356992"/>
            <a:ext cx="86409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缺点：基于数组实现，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数组创建后难于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扩展；散列表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被基本填满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时性能下降严重，需要扩容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4797152"/>
            <a:ext cx="828092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缺点：记录或词条之间没有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关联关系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无法实现有序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遍历（桶排序为散列特例）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85329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3923128"/>
            <a:ext cx="9144000" cy="2924944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回顾：平衡二叉搜索树查找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4" y="1124744"/>
            <a:ext cx="9033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二叉搜索树查找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57540" y="2271963"/>
            <a:ext cx="5396245" cy="360040"/>
            <a:chOff x="2357540" y="2437746"/>
            <a:chExt cx="5396245" cy="360040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23575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7175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0776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343766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9770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41577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45177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48778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52335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55935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595358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631362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667366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70337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73937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0470" y="226731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search(3)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029895" y="1717430"/>
            <a:ext cx="388442" cy="538721"/>
            <a:chOff x="5025083" y="1733242"/>
            <a:chExt cx="388442" cy="538721"/>
          </a:xfrm>
        </p:grpSpPr>
        <p:cxnSp>
          <p:nvCxnSpPr>
            <p:cNvPr id="5" name="直接箭头连接符 4"/>
            <p:cNvCxnSpPr>
              <a:endCxn id="51" idx="0"/>
            </p:cNvCxnSpPr>
            <p:nvPr/>
          </p:nvCxnSpPr>
          <p:spPr bwMode="auto">
            <a:xfrm>
              <a:off x="5057839" y="1752125"/>
              <a:ext cx="1" cy="51983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 flipH="1">
              <a:off x="502508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82513" y="1567459"/>
            <a:ext cx="388442" cy="699858"/>
            <a:chOff x="3582513" y="1733242"/>
            <a:chExt cx="388442" cy="699858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3624843" y="2066885"/>
              <a:ext cx="1618" cy="36621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 flipH="1">
              <a:off x="358251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713410" y="1556792"/>
            <a:ext cx="388442" cy="710525"/>
            <a:chOff x="2713410" y="1722575"/>
            <a:chExt cx="388442" cy="710525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2897600" y="207306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 flipH="1">
              <a:off x="2713410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66075" y="1556792"/>
            <a:ext cx="388442" cy="710525"/>
            <a:chOff x="3066075" y="1722575"/>
            <a:chExt cx="388442" cy="710525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3253297" y="2183552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7" name="矩形 66"/>
            <p:cNvSpPr/>
            <p:nvPr/>
          </p:nvSpPr>
          <p:spPr>
            <a:xfrm flipH="1">
              <a:off x="3066075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10470" y="3352177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3718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7319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0919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34519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52478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029895" y="2686384"/>
            <a:ext cx="388442" cy="662775"/>
            <a:chOff x="5036209" y="2683000"/>
            <a:chExt cx="388442" cy="662775"/>
          </a:xfrm>
        </p:grpSpPr>
        <p:cxnSp>
          <p:nvCxnSpPr>
            <p:cNvPr id="84" name="直接箭头连接符 83"/>
            <p:cNvCxnSpPr>
              <a:endCxn id="76" idx="0"/>
            </p:cNvCxnSpPr>
            <p:nvPr/>
          </p:nvCxnSpPr>
          <p:spPr bwMode="auto">
            <a:xfrm>
              <a:off x="5065410" y="2758890"/>
              <a:ext cx="6765" cy="58688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5" name="矩形 84"/>
            <p:cNvSpPr/>
            <p:nvPr/>
          </p:nvSpPr>
          <p:spPr>
            <a:xfrm flipH="1">
              <a:off x="5036209" y="2683000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95843" y="2688411"/>
            <a:ext cx="388442" cy="651954"/>
            <a:chOff x="3596014" y="2907148"/>
            <a:chExt cx="388442" cy="651954"/>
          </a:xfrm>
        </p:grpSpPr>
        <p:cxnSp>
          <p:nvCxnSpPr>
            <p:cNvPr id="86" name="直接箭头连接符 85"/>
            <p:cNvCxnSpPr/>
            <p:nvPr/>
          </p:nvCxnSpPr>
          <p:spPr bwMode="auto">
            <a:xfrm>
              <a:off x="3632014" y="3117499"/>
              <a:ext cx="7163" cy="441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 flipH="1">
              <a:off x="3596014" y="290714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31915" y="2673903"/>
            <a:ext cx="388442" cy="669323"/>
            <a:chOff x="2724359" y="2889779"/>
            <a:chExt cx="388442" cy="669323"/>
          </a:xfrm>
        </p:grpSpPr>
        <p:cxnSp>
          <p:nvCxnSpPr>
            <p:cNvPr id="88" name="直接箭头连接符 87"/>
            <p:cNvCxnSpPr/>
            <p:nvPr/>
          </p:nvCxnSpPr>
          <p:spPr bwMode="auto">
            <a:xfrm>
              <a:off x="2911935" y="319906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 flipH="1">
              <a:off x="2724359" y="2889779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80968" y="2700571"/>
            <a:ext cx="388442" cy="638214"/>
            <a:chOff x="3078474" y="2920888"/>
            <a:chExt cx="388442" cy="638214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3267632" y="3309554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 flipH="1">
              <a:off x="3078474" y="292088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圆角矩形 91"/>
          <p:cNvSpPr/>
          <p:nvPr/>
        </p:nvSpPr>
        <p:spPr bwMode="auto">
          <a:xfrm>
            <a:off x="77681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2521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3451994" y="334811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38149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274153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310157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3461615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382165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418169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454173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49017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525746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61750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97754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6337580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669762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05766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41770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23814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27415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31015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346161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82165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41816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5417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2574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56175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97754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633758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69762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70576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74177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32014" y="4403773"/>
            <a:ext cx="1269761" cy="216024"/>
            <a:chOff x="3632014" y="4509120"/>
            <a:chExt cx="1269761" cy="21602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0" name="组合 129"/>
          <p:cNvGrpSpPr/>
          <p:nvPr/>
        </p:nvGrpSpPr>
        <p:grpSpPr>
          <a:xfrm>
            <a:off x="2915816" y="4795879"/>
            <a:ext cx="545799" cy="255965"/>
            <a:chOff x="3632014" y="4509120"/>
            <a:chExt cx="1269761" cy="216024"/>
          </a:xfrm>
        </p:grpSpPr>
        <p:cxnSp>
          <p:nvCxnSpPr>
            <p:cNvPr id="138" name="直接连接符 1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 flipH="1">
            <a:off x="3101573" y="5227928"/>
            <a:ext cx="174281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3457008" y="5735921"/>
            <a:ext cx="106880" cy="367706"/>
            <a:chOff x="3457008" y="5841268"/>
            <a:chExt cx="69966" cy="327973"/>
          </a:xfrm>
        </p:grpSpPr>
        <p:cxnSp>
          <p:nvCxnSpPr>
            <p:cNvPr id="151" name="直接连接符 1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3383868" y="610362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5660" y="4221088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25610" y="4911813"/>
            <a:ext cx="1668638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67744" y="6161628"/>
            <a:ext cx="5680396" cy="435724"/>
            <a:chOff x="2267744" y="6161628"/>
            <a:chExt cx="5680396" cy="435724"/>
          </a:xfrm>
        </p:grpSpPr>
        <p:cxnSp>
          <p:nvCxnSpPr>
            <p:cNvPr id="26" name="直接箭头连接符 25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6" name="文本框 155"/>
            <p:cNvSpPr txBox="1"/>
            <p:nvPr/>
          </p:nvSpPr>
          <p:spPr>
            <a:xfrm>
              <a:off x="4420599" y="616162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 flipH="1">
            <a:off x="5257460" y="4401744"/>
            <a:ext cx="1258756" cy="216024"/>
            <a:chOff x="3632014" y="4509120"/>
            <a:chExt cx="1269761" cy="216024"/>
          </a:xfrm>
        </p:grpSpPr>
        <p:cxnSp>
          <p:nvCxnSpPr>
            <p:cNvPr id="158" name="直接连接符 1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791781" y="4799817"/>
            <a:ext cx="545799" cy="255965"/>
            <a:chOff x="3632014" y="4509120"/>
            <a:chExt cx="1269761" cy="216024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 flipH="1">
            <a:off x="6701597" y="4795879"/>
            <a:ext cx="552295" cy="255965"/>
            <a:chOff x="3632014" y="4509120"/>
            <a:chExt cx="1269761" cy="216024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6" name="组合 165"/>
          <p:cNvGrpSpPr/>
          <p:nvPr/>
        </p:nvGrpSpPr>
        <p:grpSpPr>
          <a:xfrm flipH="1">
            <a:off x="3823939" y="4792000"/>
            <a:ext cx="552295" cy="255965"/>
            <a:chOff x="3632014" y="4509120"/>
            <a:chExt cx="1269761" cy="216024"/>
          </a:xfrm>
        </p:grpSpPr>
        <p:cxnSp>
          <p:nvCxnSpPr>
            <p:cNvPr id="167" name="直接连接符 1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4539628" y="5227927"/>
            <a:ext cx="174281" cy="327973"/>
            <a:chOff x="3632014" y="4509120"/>
            <a:chExt cx="1269761" cy="216024"/>
          </a:xfrm>
        </p:grpSpPr>
        <p:cxnSp>
          <p:nvCxnSpPr>
            <p:cNvPr id="170" name="直接连接符 1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 flipH="1">
            <a:off x="5979136" y="5225792"/>
            <a:ext cx="174281" cy="327973"/>
            <a:chOff x="3632014" y="4509120"/>
            <a:chExt cx="1269761" cy="216024"/>
          </a:xfrm>
        </p:grpSpPr>
        <p:cxnSp>
          <p:nvCxnSpPr>
            <p:cNvPr id="173" name="直接连接符 1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5" name="组合 174"/>
          <p:cNvGrpSpPr/>
          <p:nvPr/>
        </p:nvGrpSpPr>
        <p:grpSpPr>
          <a:xfrm flipH="1">
            <a:off x="7416801" y="5225791"/>
            <a:ext cx="174281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6881131" y="5221614"/>
            <a:ext cx="177658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5438672" y="5238666"/>
            <a:ext cx="177658" cy="327973"/>
            <a:chOff x="3632014" y="4509120"/>
            <a:chExt cx="1269761" cy="216024"/>
          </a:xfrm>
        </p:grpSpPr>
        <p:cxnSp>
          <p:nvCxnSpPr>
            <p:cNvPr id="182" name="直接连接符 1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4" name="组合 183"/>
          <p:cNvGrpSpPr/>
          <p:nvPr/>
        </p:nvGrpSpPr>
        <p:grpSpPr>
          <a:xfrm>
            <a:off x="4004974" y="5225791"/>
            <a:ext cx="177658" cy="327973"/>
            <a:chOff x="3632014" y="4509120"/>
            <a:chExt cx="1269761" cy="216024"/>
          </a:xfrm>
        </p:grpSpPr>
        <p:cxnSp>
          <p:nvCxnSpPr>
            <p:cNvPr id="185" name="直接连接符 1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2566268" y="5231865"/>
            <a:ext cx="177658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0" name="文本框 189"/>
          <p:cNvSpPr txBox="1"/>
          <p:nvPr/>
        </p:nvSpPr>
        <p:spPr>
          <a:xfrm>
            <a:off x="8449255" y="4530412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flipH="1" flipV="1">
            <a:off x="5082653" y="396512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082163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</a:t>
            </a:r>
            <a:r>
              <a:rPr lang="zh-CN" altLang="en-US" dirty="0" smtClean="0"/>
              <a:t>堂小测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429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34862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</a:t>
            </a:r>
            <a:r>
              <a:rPr lang="en-US" altLang="zh-CN" sz="3600" dirty="0" err="1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kd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-tree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3528" y="1196752"/>
            <a:ext cx="864096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：一种平衡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种二叉空间分割树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(BSP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  一种高维几何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数据结构（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J.L.Bentley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1975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年发明）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：范围查询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080652" y="2123202"/>
            <a:ext cx="3965966" cy="3706026"/>
            <a:chOff x="4729471" y="2083930"/>
            <a:chExt cx="4193650" cy="396447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471" y="2083930"/>
              <a:ext cx="3566418" cy="396447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 bwMode="auto">
            <a:xfrm>
              <a:off x="6228184" y="3063210"/>
              <a:ext cx="936104" cy="90236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38986" y="2773436"/>
              <a:ext cx="784135" cy="3144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号楼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150</a:t>
              </a: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米以内有哪些</a:t>
              </a:r>
              <a:r>
                <a:rPr lang="zh-CN" alt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食堂</a:t>
              </a:r>
              <a:endPara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0032" y="4417184"/>
              <a:ext cx="1012158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距离中央主楼最近的食堂是哪个？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乘号 10"/>
            <p:cNvSpPr/>
            <p:nvPr/>
          </p:nvSpPr>
          <p:spPr bwMode="auto">
            <a:xfrm rot="2606340">
              <a:off x="7168729" y="4310932"/>
              <a:ext cx="360040" cy="365790"/>
            </a:xfrm>
            <a:prstGeom prst="mathMultiply">
              <a:avLst>
                <a:gd name="adj1" fmla="val 11054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294098" y="2699966"/>
            <a:ext cx="911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找出身高在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区间，年龄在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区间，工资在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e,f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区间的员工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23528" y="6025763"/>
            <a:ext cx="841753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高维数据的两类查找问题：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）与某个点最近的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个点；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）在某个范围区间内的所有点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176629" y="2605484"/>
            <a:ext cx="3544704" cy="3307390"/>
            <a:chOff x="1176629" y="2605484"/>
            <a:chExt cx="3544704" cy="3307390"/>
          </a:xfrm>
        </p:grpSpPr>
        <p:grpSp>
          <p:nvGrpSpPr>
            <p:cNvPr id="76" name="组合 75"/>
            <p:cNvGrpSpPr/>
            <p:nvPr/>
          </p:nvGrpSpPr>
          <p:grpSpPr>
            <a:xfrm>
              <a:off x="1176629" y="2605484"/>
              <a:ext cx="3544704" cy="3307390"/>
              <a:chOff x="476842" y="2602647"/>
              <a:chExt cx="3832247" cy="363466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49195" y="2698252"/>
                <a:ext cx="3759894" cy="3356315"/>
                <a:chOff x="388949" y="2713604"/>
                <a:chExt cx="3759894" cy="3356315"/>
              </a:xfrm>
            </p:grpSpPr>
            <p:cxnSp>
              <p:nvCxnSpPr>
                <p:cNvPr id="8" name="直接箭头连接符 7"/>
                <p:cNvCxnSpPr/>
                <p:nvPr/>
              </p:nvCxnSpPr>
              <p:spPr bwMode="auto">
                <a:xfrm>
                  <a:off x="388949" y="5853895"/>
                  <a:ext cx="345638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9" name="直接箭头连接符 8"/>
                <p:cNvCxnSpPr/>
                <p:nvPr/>
              </p:nvCxnSpPr>
              <p:spPr bwMode="auto">
                <a:xfrm flipV="1">
                  <a:off x="604973" y="3034589"/>
                  <a:ext cx="0" cy="303533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16" name="直接箭头连接符 15"/>
                <p:cNvCxnSpPr/>
                <p:nvPr/>
              </p:nvCxnSpPr>
              <p:spPr bwMode="auto">
                <a:xfrm flipV="1">
                  <a:off x="604973" y="3514392"/>
                  <a:ext cx="1873080" cy="23441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20" name="直接箭头连接符 19"/>
                <p:cNvCxnSpPr/>
                <p:nvPr/>
              </p:nvCxnSpPr>
              <p:spPr bwMode="auto">
                <a:xfrm flipV="1">
                  <a:off x="1870969" y="422374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2" name="直接箭头连接符 21"/>
                <p:cNvCxnSpPr/>
                <p:nvPr/>
              </p:nvCxnSpPr>
              <p:spPr bwMode="auto">
                <a:xfrm flipH="1" flipV="1">
                  <a:off x="1309290" y="3477731"/>
                  <a:ext cx="15765" cy="148315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5" name="直接箭头连接符 24"/>
                <p:cNvCxnSpPr/>
                <p:nvPr/>
              </p:nvCxnSpPr>
              <p:spPr bwMode="auto">
                <a:xfrm flipH="1" flipV="1">
                  <a:off x="1890851" y="2713604"/>
                  <a:ext cx="2" cy="152825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7" name="直接箭头连接符 26"/>
                <p:cNvCxnSpPr/>
                <p:nvPr/>
              </p:nvCxnSpPr>
              <p:spPr bwMode="auto">
                <a:xfrm flipV="1">
                  <a:off x="1325053" y="4917791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3" name="直接箭头连接符 32"/>
                <p:cNvCxnSpPr/>
                <p:nvPr/>
              </p:nvCxnSpPr>
              <p:spPr bwMode="auto">
                <a:xfrm flipV="1">
                  <a:off x="1899093" y="4223744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6" name="直接箭头连接符 35"/>
                <p:cNvCxnSpPr/>
                <p:nvPr/>
              </p:nvCxnSpPr>
              <p:spPr bwMode="auto">
                <a:xfrm flipV="1">
                  <a:off x="2825446" y="423306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7" name="直接箭头连接符 36"/>
                <p:cNvCxnSpPr/>
                <p:nvPr/>
              </p:nvCxnSpPr>
              <p:spPr bwMode="auto">
                <a:xfrm flipV="1">
                  <a:off x="607775" y="327837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8" name="直接箭头连接符 37"/>
                <p:cNvCxnSpPr/>
                <p:nvPr/>
              </p:nvCxnSpPr>
              <p:spPr bwMode="auto">
                <a:xfrm flipV="1">
                  <a:off x="597839" y="278475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0" name="直接箭头连接符 39"/>
                <p:cNvCxnSpPr/>
                <p:nvPr/>
              </p:nvCxnSpPr>
              <p:spPr bwMode="auto">
                <a:xfrm flipV="1">
                  <a:off x="1325809" y="3986208"/>
                  <a:ext cx="1278211" cy="1601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1" name="直接箭头连接符 40"/>
                <p:cNvCxnSpPr/>
                <p:nvPr/>
              </p:nvCxnSpPr>
              <p:spPr bwMode="auto">
                <a:xfrm flipV="1">
                  <a:off x="1289566" y="3487005"/>
                  <a:ext cx="1314454" cy="699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2" name="直接箭头连接符 41"/>
                <p:cNvCxnSpPr/>
                <p:nvPr/>
              </p:nvCxnSpPr>
              <p:spPr bwMode="auto">
                <a:xfrm flipV="1">
                  <a:off x="3159234" y="3310413"/>
                  <a:ext cx="4284" cy="92683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3" name="直接箭头连接符 42"/>
                <p:cNvCxnSpPr/>
                <p:nvPr/>
              </p:nvCxnSpPr>
              <p:spPr bwMode="auto">
                <a:xfrm flipH="1" flipV="1">
                  <a:off x="4111448" y="3278375"/>
                  <a:ext cx="3419" cy="93135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4" name="直接箭头连接符 43"/>
                <p:cNvCxnSpPr/>
                <p:nvPr/>
              </p:nvCxnSpPr>
              <p:spPr bwMode="auto">
                <a:xfrm flipH="1" flipV="1">
                  <a:off x="2609207" y="3974248"/>
                  <a:ext cx="6776" cy="975581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5" name="直接箭头连接符 44"/>
                <p:cNvCxnSpPr/>
                <p:nvPr/>
              </p:nvCxnSpPr>
              <p:spPr bwMode="auto">
                <a:xfrm flipH="1" flipV="1">
                  <a:off x="3559651" y="3965574"/>
                  <a:ext cx="4809" cy="94272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sp>
              <p:nvSpPr>
                <p:cNvPr id="47" name="平行四边形 46"/>
                <p:cNvSpPr/>
                <p:nvPr/>
              </p:nvSpPr>
              <p:spPr bwMode="auto">
                <a:xfrm rot="5400000" flipV="1">
                  <a:off x="3212870" y="3118226"/>
                  <a:ext cx="1242755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49" name="平行四边形 48"/>
                <p:cNvSpPr/>
                <p:nvPr/>
              </p:nvSpPr>
              <p:spPr bwMode="auto">
                <a:xfrm rot="5400000" flipV="1">
                  <a:off x="2269930" y="3088595"/>
                  <a:ext cx="1215758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50" name="平行四边形 49"/>
                <p:cNvSpPr/>
                <p:nvPr/>
              </p:nvSpPr>
              <p:spPr bwMode="auto">
                <a:xfrm flipH="1" flipV="1">
                  <a:off x="2577830" y="2765977"/>
                  <a:ext cx="1530205" cy="711754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51" name="平行四边形 50"/>
                <p:cNvSpPr/>
                <p:nvPr/>
              </p:nvSpPr>
              <p:spPr bwMode="auto">
                <a:xfrm flipH="1" flipV="1">
                  <a:off x="2586781" y="3305754"/>
                  <a:ext cx="1528084" cy="679316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cxnSp>
              <p:nvCxnSpPr>
                <p:cNvPr id="52" name="直接箭头连接符 51"/>
                <p:cNvCxnSpPr/>
                <p:nvPr/>
              </p:nvCxnSpPr>
              <p:spPr bwMode="auto">
                <a:xfrm flipV="1">
                  <a:off x="1883772" y="2769962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54" name="直接箭头连接符 53"/>
                <p:cNvCxnSpPr/>
                <p:nvPr/>
              </p:nvCxnSpPr>
              <p:spPr bwMode="auto">
                <a:xfrm flipV="1">
                  <a:off x="1885189" y="3301726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</p:grpSp>
          <p:sp>
            <p:nvSpPr>
              <p:cNvPr id="66" name="矩形 65"/>
              <p:cNvSpPr/>
              <p:nvPr/>
            </p:nvSpPr>
            <p:spPr>
              <a:xfrm>
                <a:off x="3557684" y="5378920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身高</a:t>
                </a:r>
                <a:endParaRPr lang="zh-CN" altLang="en-US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10873" y="2602647"/>
                <a:ext cx="421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工资</a:t>
                </a:r>
                <a:endParaRPr lang="zh-CN" alt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136983" y="2928605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年龄</a:t>
                </a:r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78020" y="5852695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93286" y="586798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115616" y="4725144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661996" y="3995772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76842" y="4671122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93298" y="4201627"/>
                <a:ext cx="277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dirty="0"/>
              </a:p>
            </p:txBody>
          </p:sp>
        </p:grpSp>
        <p:cxnSp>
          <p:nvCxnSpPr>
            <p:cNvPr id="79" name="直接连接符 78"/>
            <p:cNvCxnSpPr/>
            <p:nvPr/>
          </p:nvCxnSpPr>
          <p:spPr bwMode="auto">
            <a:xfrm>
              <a:off x="2643377" y="5536687"/>
              <a:ext cx="858068" cy="6003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450340" y="4213941"/>
              <a:ext cx="9935" cy="43789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H="1">
              <a:off x="2125812" y="4086752"/>
              <a:ext cx="505152" cy="61815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05903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回顾：平衡二叉搜索树查找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4752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对于学生信息查询问题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3168" y="5268733"/>
            <a:ext cx="8424936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使用学号作为关键码，</a:t>
            </a:r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建立二叉搜索树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，复杂度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O(</a:t>
            </a:r>
            <a:r>
              <a:rPr kumimoji="1" lang="en-US" altLang="zh-CN" sz="2400" b="1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logn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；</a:t>
            </a:r>
            <a:endParaRPr kumimoji="1" lang="en-US" altLang="zh-CN" sz="2400" b="1" dirty="0" smtClean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建立过程及维护平衡性难度大</a:t>
            </a:r>
            <a:endParaRPr kumimoji="1" lang="en-US" altLang="zh-CN" sz="2400" b="1" dirty="0" smtClean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有没有复杂度更低的查找算法？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3816774" y="204377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2013012235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195735" y="2226457"/>
            <a:ext cx="1621039" cy="469496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4824886" y="2224427"/>
            <a:ext cx="1763338" cy="471526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54" name="直接连接符 53"/>
          <p:cNvCxnSpPr/>
          <p:nvPr/>
        </p:nvCxnSpPr>
        <p:spPr bwMode="auto">
          <a:xfrm flipH="1" flipV="1">
            <a:off x="4320830" y="178780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56" name="圆角矩形 55"/>
          <p:cNvSpPr/>
          <p:nvPr/>
        </p:nvSpPr>
        <p:spPr bwMode="auto">
          <a:xfrm>
            <a:off x="1691679" y="2695953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2012012118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15616" y="2892261"/>
            <a:ext cx="576063" cy="45998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0" name="组合 59"/>
          <p:cNvGrpSpPr/>
          <p:nvPr/>
        </p:nvGrpSpPr>
        <p:grpSpPr>
          <a:xfrm flipH="1">
            <a:off x="2699789" y="2872732"/>
            <a:ext cx="645359" cy="479512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63" name="圆角矩形 62"/>
          <p:cNvSpPr/>
          <p:nvPr/>
        </p:nvSpPr>
        <p:spPr bwMode="auto">
          <a:xfrm>
            <a:off x="6084168" y="270669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2014011971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402562" y="2903007"/>
            <a:ext cx="681606" cy="449238"/>
            <a:chOff x="3632014" y="4509120"/>
            <a:chExt cx="1269761" cy="216024"/>
          </a:xfrm>
        </p:grpSpPr>
        <p:cxnSp>
          <p:nvCxnSpPr>
            <p:cNvPr id="65" name="直接连接符 6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 flipH="1">
            <a:off x="7092276" y="2883477"/>
            <a:ext cx="792089" cy="425535"/>
            <a:chOff x="3632014" y="4509120"/>
            <a:chExt cx="1269761" cy="216024"/>
          </a:xfrm>
        </p:grpSpPr>
        <p:cxnSp>
          <p:nvCxnSpPr>
            <p:cNvPr id="68" name="直接连接符 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1" name="圆角矩形 70"/>
          <p:cNvSpPr/>
          <p:nvPr/>
        </p:nvSpPr>
        <p:spPr bwMode="auto">
          <a:xfrm>
            <a:off x="515115" y="3359071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2012011477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54007" y="3544634"/>
            <a:ext cx="152755" cy="459983"/>
            <a:chOff x="3632014" y="4509120"/>
            <a:chExt cx="1269761" cy="21602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 flipH="1">
            <a:off x="1523227" y="3520510"/>
            <a:ext cx="224762" cy="479512"/>
            <a:chOff x="3632014" y="4509120"/>
            <a:chExt cx="1269761" cy="21602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圆角矩形 77"/>
          <p:cNvSpPr/>
          <p:nvPr/>
        </p:nvSpPr>
        <p:spPr bwMode="auto">
          <a:xfrm>
            <a:off x="2822275" y="3352244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2013012197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654054" y="3532515"/>
            <a:ext cx="177233" cy="459983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 flipH="1">
            <a:off x="3830387" y="3513683"/>
            <a:ext cx="224762" cy="479512"/>
            <a:chOff x="3632014" y="4509120"/>
            <a:chExt cx="1269761" cy="216024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5" name="圆角矩形 84"/>
          <p:cNvSpPr/>
          <p:nvPr/>
        </p:nvSpPr>
        <p:spPr bwMode="auto">
          <a:xfrm>
            <a:off x="4914624" y="334504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753516" y="3530612"/>
            <a:ext cx="160169" cy="459983"/>
            <a:chOff x="3632014" y="4509120"/>
            <a:chExt cx="1269761" cy="216024"/>
          </a:xfrm>
        </p:grpSpPr>
        <p:cxnSp>
          <p:nvCxnSpPr>
            <p:cNvPr id="87" name="直接连接符 8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 flipH="1">
            <a:off x="5922736" y="3506488"/>
            <a:ext cx="224762" cy="479512"/>
            <a:chOff x="3632014" y="4509120"/>
            <a:chExt cx="1269761" cy="216024"/>
          </a:xfrm>
        </p:grpSpPr>
        <p:cxnSp>
          <p:nvCxnSpPr>
            <p:cNvPr id="90" name="直接连接符 8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2" name="圆角矩形 91"/>
          <p:cNvSpPr/>
          <p:nvPr/>
        </p:nvSpPr>
        <p:spPr bwMode="auto">
          <a:xfrm>
            <a:off x="7418338" y="3320925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2014012474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7265583" y="3501893"/>
            <a:ext cx="152755" cy="45998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6" name="组合 95"/>
          <p:cNvGrpSpPr/>
          <p:nvPr/>
        </p:nvGrpSpPr>
        <p:grpSpPr>
          <a:xfrm flipH="1">
            <a:off x="8426450" y="3482364"/>
            <a:ext cx="224762" cy="479512"/>
            <a:chOff x="3632014" y="4509120"/>
            <a:chExt cx="1269761" cy="216024"/>
          </a:xfrm>
        </p:grpSpPr>
        <p:cxnSp>
          <p:nvCxnSpPr>
            <p:cNvPr id="97" name="直接连接符 9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9" name="圆角矩形 98"/>
          <p:cNvSpPr/>
          <p:nvPr/>
        </p:nvSpPr>
        <p:spPr bwMode="auto">
          <a:xfrm>
            <a:off x="65402" y="400002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2012010518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1187624" y="398810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2012011494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2317935" y="3998475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2013010340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487524" y="398656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2013012217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570468" y="3992214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2013012620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5740057" y="3980301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2014010525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6904390" y="397378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2014012199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8073979" y="3961876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2016110057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243103" y="4198793"/>
            <a:ext cx="108854" cy="427226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 flipH="1">
            <a:off x="3331302" y="4198792"/>
            <a:ext cx="69285" cy="427226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1747049" y="462601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2012012374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2934656" y="463279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2013011635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673256" y="4181321"/>
            <a:ext cx="69415" cy="45998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 flipH="1">
            <a:off x="6748471" y="4173704"/>
            <a:ext cx="52323" cy="479512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5172017" y="462601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2014010513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6359624" y="463279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2014010533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989167" y="4167050"/>
            <a:ext cx="79556" cy="479512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6" name="圆角矩形 125"/>
          <p:cNvSpPr/>
          <p:nvPr/>
        </p:nvSpPr>
        <p:spPr bwMode="auto">
          <a:xfrm>
            <a:off x="7588873" y="4642050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2014013392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444208" y="1229544"/>
            <a:ext cx="2539107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散列！</a:t>
            </a:r>
            <a:endParaRPr kumimoji="1" lang="zh-CN" altLang="en-US" sz="4000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38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-73106" y="3495118"/>
            <a:ext cx="157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187624" y="1556792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72540" y="1295901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572540" y="571702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散列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72540" y="2401183"/>
            <a:ext cx="307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二分（折半）查找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545677" y="4059105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二叉树查找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634928" y="13700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 smtClean="0"/>
              <a:t>O(n)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545677" y="1770138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适合无序序列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92710" y="287542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针对有序序列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82445" y="247531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882444" y="4129967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652120" y="57170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 smtClean="0"/>
              <a:t>O(1)</a:t>
            </a:r>
            <a:endParaRPr lang="zh-CN" altLang="en-US" sz="2000" dirty="0"/>
          </a:p>
        </p:txBody>
      </p:sp>
      <p:sp>
        <p:nvSpPr>
          <p:cNvPr id="22" name="左大括号 21"/>
          <p:cNvSpPr/>
          <p:nvPr/>
        </p:nvSpPr>
        <p:spPr bwMode="auto">
          <a:xfrm>
            <a:off x="3521484" y="3468273"/>
            <a:ext cx="373036" cy="1723499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95937" y="3241628"/>
            <a:ext cx="128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980381" y="4059105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红黑树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971726" y="4876582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28" name="左大括号 27"/>
          <p:cNvSpPr/>
          <p:nvPr/>
        </p:nvSpPr>
        <p:spPr bwMode="auto">
          <a:xfrm flipH="1">
            <a:off x="7298131" y="1484784"/>
            <a:ext cx="517153" cy="372005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93817" y="1987810"/>
            <a:ext cx="651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7030A0"/>
                </a:solidFill>
              </a:rPr>
              <a:t>按关键字</a:t>
            </a:r>
            <a:r>
              <a:rPr lang="zh-CN" altLang="en-US" dirty="0" smtClean="0">
                <a:solidFill>
                  <a:srgbClr val="FF0000"/>
                </a:solidFill>
              </a:rPr>
              <a:t>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88221" y="5501584"/>
            <a:ext cx="182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7030A0"/>
                </a:solidFill>
              </a:rPr>
              <a:t>无需</a:t>
            </a:r>
            <a:r>
              <a:rPr lang="zh-CN" altLang="en-US" dirty="0" smtClean="0">
                <a:solidFill>
                  <a:srgbClr val="FF0000"/>
                </a:solidFill>
              </a:rPr>
              <a:t>比较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直接命中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513941" y="1895477"/>
            <a:ext cx="651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r>
              <a:rPr lang="zh-CN" altLang="en-US" sz="2000" dirty="0" smtClean="0"/>
              <a:t>次数决定复杂度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800819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散列（哈希）表方法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无需比较，直接定位目标记录的存储地址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tx2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kumimoji="1" lang="zh-CN" altLang="en-US" sz="3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存储</a:t>
                </a:r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位置</a:t>
                </a:r>
                <a:r>
                  <a:rPr kumimoji="1" lang="en-US" altLang="zh-CN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</m:oMath>
                </a14:m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（</a:t>
                </a:r>
                <a:r>
                  <a:rPr kumimoji="1" lang="zh-CN" altLang="en-US" sz="3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关键码）</a:t>
                </a:r>
                <a:endParaRPr kumimoji="1" lang="zh-CN" altLang="en-US" sz="3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blipFill>
                <a:blip r:embed="rId3"/>
                <a:stretch>
                  <a:fillRect t="-13402" b="-3195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195834" y="2564904"/>
            <a:ext cx="87686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散列技术在记录的存储位置和关键码之间建立一确定的对应关系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，使得每个关键码对应一个存储位置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95834" y="3783177"/>
            <a:ext cx="5672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（哈希函数）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088" y="4705980"/>
            <a:ext cx="7200800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俗称：</a:t>
            </a:r>
            <a:r>
              <a:rPr kumimoji="1" lang="en-US" altLang="zh-CN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桶查找</a:t>
            </a:r>
            <a:r>
              <a:rPr kumimoji="1" lang="en-US" altLang="zh-CN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9301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散列（哈希）表方法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无需比较，直接定位目标记录的存储地址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tx2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kumimoji="1" lang="zh-CN" altLang="en-US" sz="3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存储</a:t>
                </a:r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位置</a:t>
                </a:r>
                <a:r>
                  <a:rPr kumimoji="1" lang="en-US" altLang="zh-CN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</m:oMath>
                </a14:m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（</a:t>
                </a:r>
                <a:r>
                  <a:rPr kumimoji="1" lang="zh-CN" altLang="en-US" sz="3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关键码）</a:t>
                </a:r>
                <a:endParaRPr kumimoji="1" lang="zh-CN" altLang="en-US" sz="3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blipFill>
                <a:blip r:embed="rId3"/>
                <a:stretch>
                  <a:fillRect t="-13402" b="-3195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195834" y="2564904"/>
            <a:ext cx="90566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散列技术将所有记录存储在一片连续空间（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使用向量作为支撑结构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），这块连续空间称为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（哈希表）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95834" y="3789040"/>
            <a:ext cx="8768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散列技术既是一种存储技术，也是一种查找技术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195834" y="4563125"/>
            <a:ext cx="87686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与线性表、树、图不同，元素之间不存在逻辑关系，只与关键码关联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20"/>
          <p:cNvSpPr txBox="1">
            <a:spLocks noChangeArrowheads="1"/>
          </p:cNvSpPr>
          <p:nvPr/>
        </p:nvSpPr>
        <p:spPr bwMode="auto">
          <a:xfrm>
            <a:off x="173563" y="5805264"/>
            <a:ext cx="8768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存储结构只面向查找（无遍历、排序等考虑）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7215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20978</TotalTime>
  <Words>5175</Words>
  <Application>Microsoft Office PowerPoint</Application>
  <PresentationFormat>全屏显示(4:3)</PresentationFormat>
  <Paragraphs>1862</Paragraphs>
  <Slides>41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-apple-system</vt:lpstr>
      <vt:lpstr>Baoli SC</vt:lpstr>
      <vt:lpstr>黑体</vt:lpstr>
      <vt:lpstr>隶书</vt:lpstr>
      <vt:lpstr>宋体</vt:lpstr>
      <vt:lpstr>微软雅黑</vt:lpstr>
      <vt:lpstr>微软雅黑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问题的提出</vt:lpstr>
      <vt:lpstr>回顾：常规向量（无序）查找</vt:lpstr>
      <vt:lpstr>回顾：平衡二叉搜索树查找</vt:lpstr>
      <vt:lpstr>回顾：kd-tree查找</vt:lpstr>
      <vt:lpstr>回顾：平衡二叉搜索树查找</vt:lpstr>
      <vt:lpstr>查 找</vt:lpstr>
      <vt:lpstr>散列（哈希）表方法</vt:lpstr>
      <vt:lpstr>散列（哈希）表方法</vt:lpstr>
      <vt:lpstr>散列函数</vt:lpstr>
      <vt:lpstr>散列函数</vt:lpstr>
      <vt:lpstr>散列函数(1)</vt:lpstr>
      <vt:lpstr>散列函数(1)</vt:lpstr>
      <vt:lpstr>散列函数(1)</vt:lpstr>
      <vt:lpstr>散列冲突</vt:lpstr>
      <vt:lpstr>散列冲突排解(1)</vt:lpstr>
      <vt:lpstr>散列冲突排解(2)</vt:lpstr>
      <vt:lpstr>散列冲突排解(3)</vt:lpstr>
      <vt:lpstr>问题1：学生学号查询</vt:lpstr>
      <vt:lpstr>散列函数(2)</vt:lpstr>
      <vt:lpstr>散列函数(3)</vt:lpstr>
      <vt:lpstr>散列函数(4)</vt:lpstr>
      <vt:lpstr>散列函数(5)</vt:lpstr>
      <vt:lpstr>散列冲突排解(4)</vt:lpstr>
      <vt:lpstr>散列冲突排解(4)</vt:lpstr>
      <vt:lpstr>散列冲突排解(4)</vt:lpstr>
      <vt:lpstr>散列冲突排解(4)</vt:lpstr>
      <vt:lpstr>散列冲突排解(4)</vt:lpstr>
      <vt:lpstr>散列冲突排解(4)</vt:lpstr>
      <vt:lpstr>散列冲突排解(5)</vt:lpstr>
      <vt:lpstr>散列冲突排解(5)</vt:lpstr>
      <vt:lpstr>散列码转换</vt:lpstr>
      <vt:lpstr>散列应用</vt:lpstr>
      <vt:lpstr>回顾：排 序</vt:lpstr>
      <vt:lpstr>散列应用：桶排序</vt:lpstr>
      <vt:lpstr>散列应用：桶排序</vt:lpstr>
      <vt:lpstr>散列应用：基数排序</vt:lpstr>
      <vt:lpstr>本章总结</vt:lpstr>
      <vt:lpstr>总 结</vt:lpstr>
      <vt:lpstr>PowerPoint 演示文稿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dinggg</cp:lastModifiedBy>
  <cp:revision>1827</cp:revision>
  <dcterms:created xsi:type="dcterms:W3CDTF">2011-01-31T10:16:12Z</dcterms:created>
  <dcterms:modified xsi:type="dcterms:W3CDTF">2021-11-29T02:40:10Z</dcterms:modified>
</cp:coreProperties>
</file>