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handoutMasterIdLst>
    <p:handoutMasterId r:id="rId123"/>
  </p:handoutMasterIdLst>
  <p:sldIdLst>
    <p:sldId id="256" r:id="rId2"/>
    <p:sldId id="604" r:id="rId3"/>
    <p:sldId id="964" r:id="rId4"/>
    <p:sldId id="966" r:id="rId5"/>
    <p:sldId id="965" r:id="rId6"/>
    <p:sldId id="597" r:id="rId7"/>
    <p:sldId id="562" r:id="rId8"/>
    <p:sldId id="688" r:id="rId9"/>
    <p:sldId id="561" r:id="rId10"/>
    <p:sldId id="602" r:id="rId11"/>
    <p:sldId id="581" r:id="rId12"/>
    <p:sldId id="689" r:id="rId13"/>
    <p:sldId id="690" r:id="rId14"/>
    <p:sldId id="691" r:id="rId15"/>
    <p:sldId id="606" r:id="rId16"/>
    <p:sldId id="551" r:id="rId17"/>
    <p:sldId id="693" r:id="rId18"/>
    <p:sldId id="555" r:id="rId19"/>
    <p:sldId id="554" r:id="rId20"/>
    <p:sldId id="694" r:id="rId21"/>
    <p:sldId id="695" r:id="rId22"/>
    <p:sldId id="616" r:id="rId23"/>
    <p:sldId id="697" r:id="rId24"/>
    <p:sldId id="698" r:id="rId25"/>
    <p:sldId id="556" r:id="rId26"/>
    <p:sldId id="699" r:id="rId27"/>
    <p:sldId id="623" r:id="rId28"/>
    <p:sldId id="610" r:id="rId29"/>
    <p:sldId id="700" r:id="rId30"/>
    <p:sldId id="702" r:id="rId31"/>
    <p:sldId id="701" r:id="rId32"/>
    <p:sldId id="626" r:id="rId33"/>
    <p:sldId id="613" r:id="rId34"/>
    <p:sldId id="705" r:id="rId35"/>
    <p:sldId id="704" r:id="rId36"/>
    <p:sldId id="703" r:id="rId37"/>
    <p:sldId id="706" r:id="rId38"/>
    <p:sldId id="707" r:id="rId39"/>
    <p:sldId id="708" r:id="rId40"/>
    <p:sldId id="633" r:id="rId41"/>
    <p:sldId id="634" r:id="rId42"/>
    <p:sldId id="709" r:id="rId43"/>
    <p:sldId id="710" r:id="rId44"/>
    <p:sldId id="640" r:id="rId45"/>
    <p:sldId id="641" r:id="rId46"/>
    <p:sldId id="622" r:id="rId47"/>
    <p:sldId id="711" r:id="rId48"/>
    <p:sldId id="712" r:id="rId49"/>
    <p:sldId id="625" r:id="rId50"/>
    <p:sldId id="714" r:id="rId51"/>
    <p:sldId id="643" r:id="rId52"/>
    <p:sldId id="645" r:id="rId53"/>
    <p:sldId id="715" r:id="rId54"/>
    <p:sldId id="647" r:id="rId55"/>
    <p:sldId id="961" r:id="rId56"/>
    <p:sldId id="716" r:id="rId57"/>
    <p:sldId id="648" r:id="rId58"/>
    <p:sldId id="649" r:id="rId59"/>
    <p:sldId id="769" r:id="rId60"/>
    <p:sldId id="768" r:id="rId61"/>
    <p:sldId id="767" r:id="rId62"/>
    <p:sldId id="674" r:id="rId63"/>
    <p:sldId id="724" r:id="rId64"/>
    <p:sldId id="726" r:id="rId65"/>
    <p:sldId id="744" r:id="rId66"/>
    <p:sldId id="650" r:id="rId67"/>
    <p:sldId id="746" r:id="rId68"/>
    <p:sldId id="770" r:id="rId69"/>
    <p:sldId id="668" r:id="rId70"/>
    <p:sldId id="894" r:id="rId71"/>
    <p:sldId id="903" r:id="rId72"/>
    <p:sldId id="942" r:id="rId73"/>
    <p:sldId id="946" r:id="rId74"/>
    <p:sldId id="948" r:id="rId75"/>
    <p:sldId id="951" r:id="rId76"/>
    <p:sldId id="954" r:id="rId77"/>
    <p:sldId id="955" r:id="rId78"/>
    <p:sldId id="956" r:id="rId79"/>
    <p:sldId id="754" r:id="rId80"/>
    <p:sldId id="729" r:id="rId81"/>
    <p:sldId id="752" r:id="rId82"/>
    <p:sldId id="753" r:id="rId83"/>
    <p:sldId id="654" r:id="rId84"/>
    <p:sldId id="655" r:id="rId85"/>
    <p:sldId id="656" r:id="rId86"/>
    <p:sldId id="807" r:id="rId87"/>
    <p:sldId id="760" r:id="rId88"/>
    <p:sldId id="666" r:id="rId89"/>
    <p:sldId id="957" r:id="rId90"/>
    <p:sldId id="784" r:id="rId91"/>
    <p:sldId id="958" r:id="rId92"/>
    <p:sldId id="657" r:id="rId93"/>
    <p:sldId id="659" r:id="rId94"/>
    <p:sldId id="780" r:id="rId95"/>
    <p:sldId id="660" r:id="rId96"/>
    <p:sldId id="781" r:id="rId97"/>
    <p:sldId id="787" r:id="rId98"/>
    <p:sldId id="661" r:id="rId99"/>
    <p:sldId id="662" r:id="rId100"/>
    <p:sldId id="798" r:id="rId101"/>
    <p:sldId id="663" r:id="rId102"/>
    <p:sldId id="664" r:id="rId103"/>
    <p:sldId id="817" r:id="rId104"/>
    <p:sldId id="879" r:id="rId105"/>
    <p:sldId id="866" r:id="rId106"/>
    <p:sldId id="675" r:id="rId107"/>
    <p:sldId id="676" r:id="rId108"/>
    <p:sldId id="959" r:id="rId109"/>
    <p:sldId id="678" r:id="rId110"/>
    <p:sldId id="680" r:id="rId111"/>
    <p:sldId id="682" r:id="rId112"/>
    <p:sldId id="683" r:id="rId113"/>
    <p:sldId id="681" r:id="rId114"/>
    <p:sldId id="686" r:id="rId115"/>
    <p:sldId id="687" r:id="rId116"/>
    <p:sldId id="853" r:id="rId117"/>
    <p:sldId id="847" r:id="rId118"/>
    <p:sldId id="960" r:id="rId119"/>
    <p:sldId id="963" r:id="rId120"/>
    <p:sldId id="685" r:id="rId121"/>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CCFFCC"/>
    <a:srgbClr val="FFFFCC"/>
    <a:srgbClr val="FFFF99"/>
    <a:srgbClr val="009242"/>
    <a:srgbClr val="000066"/>
    <a:srgbClr val="0000CC"/>
    <a:srgbClr val="00823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80277" autoAdjust="0"/>
  </p:normalViewPr>
  <p:slideViewPr>
    <p:cSldViewPr>
      <p:cViewPr varScale="1">
        <p:scale>
          <a:sx n="92" d="100"/>
          <a:sy n="92" d="100"/>
        </p:scale>
        <p:origin x="164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12/20/2021</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2021/12/20</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有没有非线性的存储结构？？？</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5327044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104</a:t>
            </a:fld>
            <a:endParaRPr lang="en-US" altLang="zh-CN"/>
          </a:p>
        </p:txBody>
      </p:sp>
    </p:spTree>
    <p:extLst>
      <p:ext uri="{BB962C8B-B14F-4D97-AF65-F5344CB8AC3E}">
        <p14:creationId xmlns:p14="http://schemas.microsoft.com/office/powerpoint/2010/main" val="28453454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思考题：如何用堆来实现</a:t>
            </a:r>
            <a:r>
              <a:rPr lang="en-US" altLang="zh-CN" dirty="0"/>
              <a:t>BFS</a:t>
            </a:r>
            <a:r>
              <a:rPr lang="zh-CN" altLang="en-US" dirty="0"/>
              <a:t>和</a:t>
            </a:r>
            <a:r>
              <a:rPr lang="en-US" altLang="zh-CN" dirty="0"/>
              <a:t>DFS</a:t>
            </a:r>
            <a:r>
              <a:rPr lang="zh-CN" altLang="en-US" dirty="0"/>
              <a:t>？</a:t>
            </a:r>
            <a:endParaRPr lang="en-US" altLang="zh-CN" dirty="0"/>
          </a:p>
          <a:p>
            <a:endParaRPr lang="en-US" altLang="zh-CN" dirty="0"/>
          </a:p>
          <a:p>
            <a:r>
              <a:rPr lang="zh-CN" altLang="en-US" dirty="0"/>
              <a:t>关键在于定义优先级？</a:t>
            </a:r>
            <a:endParaRPr lang="en-US" altLang="zh-CN" dirty="0"/>
          </a:p>
          <a:p>
            <a:r>
              <a:rPr lang="zh-CN" altLang="en-US" dirty="0"/>
              <a:t>观察发现：</a:t>
            </a:r>
            <a:r>
              <a:rPr lang="en-US" altLang="zh-CN" dirty="0"/>
              <a:t>BFS</a:t>
            </a:r>
            <a:r>
              <a:rPr lang="zh-CN" altLang="en-US" dirty="0"/>
              <a:t>基于队列，</a:t>
            </a:r>
            <a:r>
              <a:rPr lang="en-US" altLang="zh-CN" dirty="0"/>
              <a:t>DFS</a:t>
            </a:r>
            <a:r>
              <a:rPr lang="zh-CN" altLang="en-US" dirty="0"/>
              <a:t>基于栈，而队列是先进先出，而栈是后进先出，所以只要定义优先级是节点进入堆的时间，然后</a:t>
            </a:r>
            <a:r>
              <a:rPr lang="en-US" altLang="zh-CN" dirty="0"/>
              <a:t>BFS</a:t>
            </a:r>
            <a:r>
              <a:rPr lang="zh-CN" altLang="en-US" dirty="0"/>
              <a:t>采用小顶堆（越小，说明越早，应先出），</a:t>
            </a:r>
            <a:r>
              <a:rPr lang="en-US" altLang="zh-CN" dirty="0"/>
              <a:t>DFS</a:t>
            </a:r>
            <a:r>
              <a:rPr lang="zh-CN" altLang="en-US" dirty="0"/>
              <a:t>采用大顶堆（越大，说明越后，应先出）</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105</a:t>
            </a:fld>
            <a:endParaRPr lang="en-US" altLang="zh-CN"/>
          </a:p>
        </p:txBody>
      </p:sp>
    </p:spTree>
    <p:extLst>
      <p:ext uri="{BB962C8B-B14F-4D97-AF65-F5344CB8AC3E}">
        <p14:creationId xmlns:p14="http://schemas.microsoft.com/office/powerpoint/2010/main" val="336119999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红色是重点</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106</a:t>
            </a:fld>
            <a:endParaRPr lang="en-US" altLang="zh-CN"/>
          </a:p>
        </p:txBody>
      </p:sp>
    </p:spTree>
    <p:extLst>
      <p:ext uri="{BB962C8B-B14F-4D97-AF65-F5344CB8AC3E}">
        <p14:creationId xmlns:p14="http://schemas.microsoft.com/office/powerpoint/2010/main" val="36161897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散列存储</a:t>
            </a:r>
            <a:endParaRPr lang="en-US" altLang="zh-CN" dirty="0"/>
          </a:p>
          <a:p>
            <a:endParaRPr lang="en-US" altLang="zh-CN" dirty="0"/>
          </a:p>
          <a:p>
            <a:r>
              <a:rPr lang="zh-CN" altLang="en-US" dirty="0"/>
              <a:t>向量：需要用搜索算法确定元素的索引</a:t>
            </a:r>
            <a:endParaRPr lang="en-US" altLang="zh-CN" dirty="0"/>
          </a:p>
          <a:p>
            <a:r>
              <a:rPr lang="zh-CN" altLang="en-US" dirty="0"/>
              <a:t>散列：只要知道元素，就可以用过哈希函数确定元素索引，复杂度是</a:t>
            </a:r>
            <a:r>
              <a:rPr lang="en-US" altLang="zh-CN" dirty="0"/>
              <a:t>O(1)</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107</a:t>
            </a:fld>
            <a:endParaRPr lang="en-US" altLang="zh-CN" dirty="0"/>
          </a:p>
        </p:txBody>
      </p:sp>
    </p:spTree>
    <p:extLst>
      <p:ext uri="{BB962C8B-B14F-4D97-AF65-F5344CB8AC3E}">
        <p14:creationId xmlns:p14="http://schemas.microsoft.com/office/powerpoint/2010/main" val="31241900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108</a:t>
            </a:fld>
            <a:endParaRPr lang="en-US" altLang="zh-CN" dirty="0"/>
          </a:p>
        </p:txBody>
      </p:sp>
    </p:spTree>
    <p:extLst>
      <p:ext uri="{BB962C8B-B14F-4D97-AF65-F5344CB8AC3E}">
        <p14:creationId xmlns:p14="http://schemas.microsoft.com/office/powerpoint/2010/main" val="92530504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生日问题是指，如果在一个房间要多少人，则两个人的生日相同的概率要大于</a:t>
            </a:r>
            <a:r>
              <a:rPr lang="en-US" altLang="zh-CN" dirty="0"/>
              <a:t>50%? </a:t>
            </a:r>
            <a:r>
              <a:rPr lang="zh-CN" altLang="en-US" dirty="0"/>
              <a:t>答案是</a:t>
            </a:r>
            <a:r>
              <a:rPr lang="en-US" altLang="zh-CN" dirty="0"/>
              <a:t>23</a:t>
            </a:r>
            <a:r>
              <a:rPr lang="zh-CN" altLang="en-US" dirty="0"/>
              <a:t>人。 这就意味着在一个典型的标准小学班级（</a:t>
            </a:r>
            <a:r>
              <a:rPr lang="en-US" altLang="zh-CN" dirty="0"/>
              <a:t>30</a:t>
            </a:r>
            <a:r>
              <a:rPr lang="zh-CN" altLang="en-US" dirty="0"/>
              <a:t>人）中，存在两人生日相同的可能性更高。对于</a:t>
            </a:r>
            <a:r>
              <a:rPr lang="en-US" altLang="zh-CN" dirty="0"/>
              <a:t>60</a:t>
            </a:r>
            <a:r>
              <a:rPr lang="zh-CN" altLang="en-US" dirty="0"/>
              <a:t>或者更多的人，这种概率要大于</a:t>
            </a:r>
            <a:r>
              <a:rPr lang="en-US" altLang="zh-CN" dirty="0"/>
              <a:t>99%</a:t>
            </a:r>
            <a:r>
              <a:rPr lang="zh-CN" altLang="en-US" dirty="0"/>
              <a:t>。从引起逻辑矛盾的角度来说生日悖论并不是一种悖论，从这个数学事实与一般直觉相抵触的意义上，它才称得上是一个悖论。大多数人会认为，</a:t>
            </a:r>
            <a:r>
              <a:rPr lang="en-US" altLang="zh-CN" dirty="0"/>
              <a:t>23</a:t>
            </a:r>
            <a:r>
              <a:rPr lang="zh-CN" altLang="en-US" dirty="0"/>
              <a:t>人中有</a:t>
            </a:r>
            <a:r>
              <a:rPr lang="en-US" altLang="zh-CN" dirty="0"/>
              <a:t>2</a:t>
            </a:r>
            <a:r>
              <a:rPr lang="zh-CN" altLang="en-US" dirty="0"/>
              <a:t>人生日相同的概率应该远远小于</a:t>
            </a:r>
            <a:r>
              <a:rPr lang="en-US" altLang="zh-CN" dirty="0"/>
              <a:t>50%</a:t>
            </a:r>
            <a:r>
              <a:rPr lang="zh-CN" altLang="en-US" dirty="0"/>
              <a:t>。计算与此相关的概率被称为生日问题，在这个问题之后的数学理论已被用于设计著名的密码攻击方法：生日攻击。</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109</a:t>
            </a:fld>
            <a:endParaRPr lang="en-US" altLang="zh-CN"/>
          </a:p>
        </p:txBody>
      </p:sp>
    </p:spTree>
    <p:extLst>
      <p:ext uri="{BB962C8B-B14F-4D97-AF65-F5344CB8AC3E}">
        <p14:creationId xmlns:p14="http://schemas.microsoft.com/office/powerpoint/2010/main" val="40830913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110</a:t>
            </a:fld>
            <a:endParaRPr lang="en-US" altLang="zh-CN"/>
          </a:p>
        </p:txBody>
      </p:sp>
    </p:spTree>
    <p:extLst>
      <p:ext uri="{BB962C8B-B14F-4D97-AF65-F5344CB8AC3E}">
        <p14:creationId xmlns:p14="http://schemas.microsoft.com/office/powerpoint/2010/main" val="139199051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111</a:t>
            </a:fld>
            <a:endParaRPr lang="en-US" altLang="zh-CN"/>
          </a:p>
        </p:txBody>
      </p:sp>
    </p:spTree>
    <p:extLst>
      <p:ext uri="{BB962C8B-B14F-4D97-AF65-F5344CB8AC3E}">
        <p14:creationId xmlns:p14="http://schemas.microsoft.com/office/powerpoint/2010/main" val="242524864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112</a:t>
            </a:fld>
            <a:endParaRPr lang="en-US" altLang="zh-CN"/>
          </a:p>
        </p:txBody>
      </p:sp>
    </p:spTree>
    <p:extLst>
      <p:ext uri="{BB962C8B-B14F-4D97-AF65-F5344CB8AC3E}">
        <p14:creationId xmlns:p14="http://schemas.microsoft.com/office/powerpoint/2010/main" val="371766432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串的匹配问题是实际应用中十分重要的一类问题。</a:t>
            </a:r>
            <a:endParaRPr lang="en-US" altLang="zh-CN" dirty="0"/>
          </a:p>
          <a:p>
            <a:r>
              <a:rPr lang="zh-CN" altLang="en-US" dirty="0"/>
              <a:t>暴力匹配</a:t>
            </a:r>
            <a:endParaRPr lang="en-US" altLang="zh-CN" dirty="0"/>
          </a:p>
          <a:p>
            <a:r>
              <a:rPr lang="zh-CN" altLang="en-US" dirty="0"/>
              <a:t>到利用已匹配的结果进行加速的方案，</a:t>
            </a:r>
            <a:endParaRPr lang="en-US" altLang="zh-CN" dirty="0"/>
          </a:p>
          <a:p>
            <a:r>
              <a:rPr lang="zh-CN" altLang="en-US" dirty="0"/>
              <a:t>再到利用匹配失败的经验进行改进的方案。</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113</a:t>
            </a:fld>
            <a:endParaRPr lang="en-US" altLang="zh-CN"/>
          </a:p>
        </p:txBody>
      </p:sp>
    </p:spTree>
    <p:extLst>
      <p:ext uri="{BB962C8B-B14F-4D97-AF65-F5344CB8AC3E}">
        <p14:creationId xmlns:p14="http://schemas.microsoft.com/office/powerpoint/2010/main" val="2122803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684853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114</a:t>
            </a:fld>
            <a:endParaRPr lang="en-US" altLang="zh-CN"/>
          </a:p>
        </p:txBody>
      </p:sp>
    </p:spTree>
    <p:extLst>
      <p:ext uri="{BB962C8B-B14F-4D97-AF65-F5344CB8AC3E}">
        <p14:creationId xmlns:p14="http://schemas.microsoft.com/office/powerpoint/2010/main" val="32457726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115</a:t>
            </a:fld>
            <a:endParaRPr lang="en-US" altLang="zh-CN"/>
          </a:p>
        </p:txBody>
      </p:sp>
    </p:spTree>
    <p:extLst>
      <p:ext uri="{BB962C8B-B14F-4D97-AF65-F5344CB8AC3E}">
        <p14:creationId xmlns:p14="http://schemas.microsoft.com/office/powerpoint/2010/main" val="803511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116</a:t>
            </a:fld>
            <a:endParaRPr lang="en-US" altLang="zh-CN"/>
          </a:p>
        </p:txBody>
      </p:sp>
    </p:spTree>
    <p:extLst>
      <p:ext uri="{BB962C8B-B14F-4D97-AF65-F5344CB8AC3E}">
        <p14:creationId xmlns:p14="http://schemas.microsoft.com/office/powerpoint/2010/main" val="32715693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117</a:t>
            </a:fld>
            <a:endParaRPr lang="en-US" altLang="zh-CN"/>
          </a:p>
        </p:txBody>
      </p:sp>
    </p:spTree>
    <p:extLst>
      <p:ext uri="{BB962C8B-B14F-4D97-AF65-F5344CB8AC3E}">
        <p14:creationId xmlns:p14="http://schemas.microsoft.com/office/powerpoint/2010/main" val="38883409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118</a:t>
            </a:fld>
            <a:endParaRPr lang="en-US" altLang="zh-CN"/>
          </a:p>
        </p:txBody>
      </p:sp>
    </p:spTree>
    <p:extLst>
      <p:ext uri="{BB962C8B-B14F-4D97-AF65-F5344CB8AC3E}">
        <p14:creationId xmlns:p14="http://schemas.microsoft.com/office/powerpoint/2010/main" val="13825798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宏观到局部：大的知识点到小的知识点</a:t>
            </a:r>
            <a:endParaRPr lang="en-US" altLang="zh-CN" dirty="0"/>
          </a:p>
          <a:p>
            <a:r>
              <a:rPr lang="zh-CN" altLang="en-US" dirty="0"/>
              <a:t>层次化分析：概念定义，表示法，运算，应用</a:t>
            </a:r>
            <a:endParaRPr lang="en-US" altLang="zh-CN" dirty="0"/>
          </a:p>
          <a:p>
            <a:r>
              <a:rPr lang="zh-CN" altLang="en-US" dirty="0"/>
              <a:t>多维度对比：定义（树，二叉树，平衡二叉树，高级搜索树），实现（递归、优先队列；不同算法复杂度），应用问题（搜索，排序，查找）</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119</a:t>
            </a:fld>
            <a:endParaRPr lang="en-US" altLang="zh-CN"/>
          </a:p>
        </p:txBody>
      </p:sp>
    </p:spTree>
    <p:extLst>
      <p:ext uri="{BB962C8B-B14F-4D97-AF65-F5344CB8AC3E}">
        <p14:creationId xmlns:p14="http://schemas.microsoft.com/office/powerpoint/2010/main" val="2880382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1921121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）通项公式</a:t>
            </a:r>
            <a:endParaRPr lang="en-US" altLang="zh-CN" dirty="0"/>
          </a:p>
          <a:p>
            <a:r>
              <a:rPr lang="zh-CN" altLang="en-US" dirty="0"/>
              <a:t>（</a:t>
            </a:r>
            <a:r>
              <a:rPr lang="en-US" altLang="zh-CN" dirty="0"/>
              <a:t>2</a:t>
            </a:r>
            <a:r>
              <a:rPr lang="zh-CN" altLang="en-US" dirty="0"/>
              <a:t>）递归函数图</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66141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a:p>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386482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45537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351712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分摊平均至单次操作的时间成本，称为分摊运行时间</a:t>
            </a:r>
            <a:endParaRPr lang="en-US" altLang="zh-CN" dirty="0"/>
          </a:p>
          <a:p>
            <a:endParaRPr lang="en-US" altLang="zh-CN" dirty="0"/>
          </a:p>
          <a:p>
            <a:r>
              <a:rPr lang="en-US" altLang="zh-CN" dirty="0"/>
              <a:t>1+2+3.</a:t>
            </a:r>
            <a:r>
              <a:rPr lang="zh-CN" altLang="en-US" dirty="0"/>
              <a:t>。。</a:t>
            </a:r>
            <a:r>
              <a:rPr lang="en-US" altLang="zh-CN" dirty="0"/>
              <a:t>=</a:t>
            </a:r>
            <a:r>
              <a:rPr lang="zh-CN" altLang="en-US" dirty="0"/>
              <a:t>（</a:t>
            </a:r>
            <a:r>
              <a:rPr lang="en-US" altLang="zh-CN" dirty="0"/>
              <a:t>1+N)*N/2</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17</a:t>
            </a:fld>
            <a:endParaRPr lang="zh-CN" altLang="en-US"/>
          </a:p>
        </p:txBody>
      </p:sp>
    </p:spTree>
    <p:extLst>
      <p:ext uri="{BB962C8B-B14F-4D97-AF65-F5344CB8AC3E}">
        <p14:creationId xmlns:p14="http://schemas.microsoft.com/office/powerpoint/2010/main" val="1713013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向量知识点：查找和排序</a:t>
            </a:r>
            <a:endParaRPr lang="en-US" altLang="zh-CN" dirty="0"/>
          </a:p>
          <a:p>
            <a:r>
              <a:rPr lang="zh-CN" altLang="en-US" dirty="0"/>
              <a:t>这里排序包括顺序查找，二分查找。</a:t>
            </a:r>
            <a:endParaRPr lang="en-US" altLang="zh-CN" dirty="0"/>
          </a:p>
          <a:p>
            <a:r>
              <a:rPr lang="zh-CN" altLang="en-US" dirty="0"/>
              <a:t>第</a:t>
            </a:r>
            <a:r>
              <a:rPr lang="en-US" altLang="zh-CN" dirty="0"/>
              <a:t>7</a:t>
            </a:r>
            <a:r>
              <a:rPr lang="zh-CN" altLang="en-US" dirty="0"/>
              <a:t>，</a:t>
            </a:r>
            <a:r>
              <a:rPr lang="en-US" altLang="zh-CN" dirty="0"/>
              <a:t>8</a:t>
            </a:r>
            <a:r>
              <a:rPr lang="zh-CN" altLang="en-US" dirty="0"/>
              <a:t>，</a:t>
            </a:r>
            <a:r>
              <a:rPr lang="en-US" altLang="zh-CN" dirty="0"/>
              <a:t>9</a:t>
            </a:r>
            <a:r>
              <a:rPr lang="zh-CN" altLang="en-US" dirty="0"/>
              <a:t>讲会讲到的二叉树查找。第</a:t>
            </a:r>
            <a:r>
              <a:rPr lang="en-US" altLang="zh-CN" dirty="0"/>
              <a:t>11</a:t>
            </a:r>
            <a:r>
              <a:rPr lang="zh-CN" altLang="en-US" dirty="0"/>
              <a:t>讲的哈希查找。</a:t>
            </a:r>
            <a:endParaRPr lang="en-US" altLang="zh-CN" dirty="0"/>
          </a:p>
          <a:p>
            <a:endParaRPr lang="en-US" altLang="zh-CN" dirty="0"/>
          </a:p>
          <a:p>
            <a:r>
              <a:rPr lang="zh-CN" altLang="en-US" dirty="0"/>
              <a:t>但是向量最大的问题是空间受限，不灵活，如果有频繁的插入、删除、查询操作的话，无法保证一直有序，复杂度会很高。</a:t>
            </a:r>
            <a:endParaRPr lang="en-US" altLang="zh-CN" dirty="0"/>
          </a:p>
          <a:p>
            <a:endParaRPr lang="en-US" altLang="zh-CN" dirty="0"/>
          </a:p>
          <a:p>
            <a:r>
              <a:rPr lang="zh-CN" altLang="en-US" dirty="0"/>
              <a:t>有什么方法代替顺序查找呢？</a:t>
            </a:r>
            <a:endParaRPr lang="en-US" altLang="zh-CN" dirty="0"/>
          </a:p>
          <a:p>
            <a:endParaRPr lang="en-US" altLang="zh-CN" dirty="0"/>
          </a:p>
          <a:p>
            <a:r>
              <a:rPr lang="zh-CN" altLang="en-US" dirty="0"/>
              <a:t>基于向量建平衡二叉树，然后使用二叉树搜索算法。</a:t>
            </a:r>
            <a:endParaRPr lang="en-US" altLang="zh-CN" dirty="0"/>
          </a:p>
          <a:p>
            <a:endParaRPr lang="en-US" altLang="zh-CN" dirty="0"/>
          </a:p>
          <a:p>
            <a:r>
              <a:rPr lang="zh-CN" altLang="en-US" dirty="0"/>
              <a:t>使用哈希查找。</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958531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417017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7CF8ECB-0A11-4379-8D01-C7743DF66AFC}" type="slidenum">
              <a:rPr lang="en-US" altLang="zh-CN" smtClean="0"/>
              <a:pPr/>
              <a:t>2</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altLang="zh-CN"/>
              <a:t> </a:t>
            </a:r>
          </a:p>
        </p:txBody>
      </p:sp>
    </p:spTree>
    <p:extLst>
      <p:ext uri="{BB962C8B-B14F-4D97-AF65-F5344CB8AC3E}">
        <p14:creationId xmlns:p14="http://schemas.microsoft.com/office/powerpoint/2010/main" val="1572676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kern="0" dirty="0">
              <a:solidFill>
                <a:srgbClr val="CC0000"/>
              </a:solidFill>
              <a:latin typeface="Times New Roman" pitchFamily="18" charset="0"/>
              <a:ea typeface="隶书" pitchFamily="49" charset="-122"/>
              <a:cs typeface="+mn-cs"/>
            </a:endParaRP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21</a:t>
            </a:fld>
            <a:endParaRPr lang="zh-CN" altLang="en-US"/>
          </a:p>
        </p:txBody>
      </p:sp>
    </p:spTree>
    <p:extLst>
      <p:ext uri="{BB962C8B-B14F-4D97-AF65-F5344CB8AC3E}">
        <p14:creationId xmlns:p14="http://schemas.microsoft.com/office/powerpoint/2010/main" val="40282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要知道核心的思想，还要知道怎么实现，以及复杂度分析</a:t>
            </a:r>
            <a:endParaRPr kumimoji="1" lang="en-US" altLang="zh-CN" dirty="0"/>
          </a:p>
          <a:p>
            <a:endParaRPr kumimoji="1" lang="en-US" altLang="zh-CN" dirty="0"/>
          </a:p>
          <a:p>
            <a:r>
              <a:rPr kumimoji="1" lang="zh-CN" altLang="en-US" dirty="0"/>
              <a:t>除了这些之外，针对不同问题，懂得如何优化。比如第一次课堂测试第一题针对不同的查询条件，修改二分查找的实现。</a:t>
            </a:r>
            <a:endParaRPr kumimoji="1" lang="en-US" altLang="zh-CN" dirty="0"/>
          </a:p>
          <a:p>
            <a:endParaRPr kumimoji="1" lang="zh-CN" altLang="en-US" dirty="0"/>
          </a:p>
          <a:p>
            <a:endParaRPr kumimoji="1" lang="zh-CN" altLang="en-US" dirty="0"/>
          </a:p>
          <a:p>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1537463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4160814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3477394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current-&gt;link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26</a:t>
            </a:fld>
            <a:endParaRPr lang="zh-CN" altLang="en-US"/>
          </a:p>
        </p:txBody>
      </p:sp>
    </p:spTree>
    <p:extLst>
      <p:ext uri="{BB962C8B-B14F-4D97-AF65-F5344CB8AC3E}">
        <p14:creationId xmlns:p14="http://schemas.microsoft.com/office/powerpoint/2010/main" val="1263253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685382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1228557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2199233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663487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16947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7CF8ECB-0A11-4379-8D01-C7743DF66AFC}" type="slidenum">
              <a:rPr lang="en-US" altLang="zh-CN" smtClean="0"/>
              <a:pPr/>
              <a:t>3</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altLang="zh-CN" dirty="0"/>
              <a:t> </a:t>
            </a:r>
          </a:p>
        </p:txBody>
      </p:sp>
    </p:spTree>
    <p:extLst>
      <p:ext uri="{BB962C8B-B14F-4D97-AF65-F5344CB8AC3E}">
        <p14:creationId xmlns:p14="http://schemas.microsoft.com/office/powerpoint/2010/main" val="2420681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2374512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162074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1299453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2697730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3877573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2142452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3793605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36623201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38431826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406515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7CF8ECB-0A11-4379-8D01-C7743DF66AFC}" type="slidenum">
              <a:rPr lang="en-US" altLang="zh-CN" smtClean="0"/>
              <a:pPr/>
              <a:t>4</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ltLang="zh-CN" dirty="0"/>
          </a:p>
        </p:txBody>
      </p:sp>
    </p:spTree>
    <p:extLst>
      <p:ext uri="{BB962C8B-B14F-4D97-AF65-F5344CB8AC3E}">
        <p14:creationId xmlns:p14="http://schemas.microsoft.com/office/powerpoint/2010/main" val="2853279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1734007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3765387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1320826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403819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14237908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2623481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根节点没有父节点，用</a:t>
            </a:r>
            <a:r>
              <a:rPr lang="en-US" altLang="zh-CN" dirty="0"/>
              <a:t>-1</a:t>
            </a:r>
            <a:r>
              <a:rPr lang="zh-CN" altLang="en-US" dirty="0"/>
              <a:t>表示。另一种理解方式，</a:t>
            </a:r>
            <a:r>
              <a:rPr lang="en-US" altLang="zh-CN" dirty="0"/>
              <a:t>-1</a:t>
            </a:r>
            <a:r>
              <a:rPr lang="zh-CN" altLang="en-US" dirty="0"/>
              <a:t>表示某个超节点，只指向根节点。</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785604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100709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4700670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kern="0" dirty="0">
                <a:solidFill>
                  <a:srgbClr val="CC0000"/>
                </a:solidFill>
                <a:latin typeface="Consolas" panose="020B0609020204030204" pitchFamily="49" charset="0"/>
                <a:ea typeface="隶书" pitchFamily="49" charset="-122"/>
                <a:cs typeface="+mn-cs"/>
              </a:rPr>
              <a:t>前序</a:t>
            </a:r>
            <a:r>
              <a:rPr lang="en-US" altLang="zh-CN" sz="2000" kern="0" dirty="0">
                <a:solidFill>
                  <a:srgbClr val="CC0000"/>
                </a:solidFill>
                <a:latin typeface="Consolas" panose="020B0609020204030204" pitchFamily="49" charset="0"/>
                <a:ea typeface="隶书" pitchFamily="49" charset="-122"/>
                <a:cs typeface="+mn-cs"/>
              </a:rPr>
              <a:t>/</a:t>
            </a:r>
            <a:r>
              <a:rPr lang="zh-CN" altLang="en-US" sz="2000" kern="0" dirty="0">
                <a:solidFill>
                  <a:srgbClr val="CC0000"/>
                </a:solidFill>
                <a:latin typeface="Consolas" panose="020B0609020204030204" pitchFamily="49" charset="0"/>
                <a:ea typeface="隶书" pitchFamily="49" charset="-122"/>
                <a:cs typeface="+mn-cs"/>
              </a:rPr>
              <a:t>后序</a:t>
            </a:r>
            <a:r>
              <a:rPr lang="en-US" altLang="zh-CN" sz="2000" kern="0" dirty="0">
                <a:solidFill>
                  <a:srgbClr val="CC0000"/>
                </a:solidFill>
                <a:latin typeface="Consolas" panose="020B0609020204030204" pitchFamily="49" charset="0"/>
                <a:ea typeface="隶书" pitchFamily="49" charset="-122"/>
                <a:cs typeface="+mn-cs"/>
              </a:rPr>
              <a:t>+</a:t>
            </a:r>
            <a:r>
              <a:rPr lang="zh-CN" altLang="en-US" sz="2000" kern="0" dirty="0">
                <a:solidFill>
                  <a:srgbClr val="CC0000"/>
                </a:solidFill>
                <a:latin typeface="Consolas" panose="020B0609020204030204" pitchFamily="49" charset="0"/>
                <a:ea typeface="隶书" pitchFamily="49" charset="-122"/>
                <a:cs typeface="+mn-cs"/>
              </a:rPr>
              <a:t>中序可以重构</a:t>
            </a:r>
            <a:endParaRPr lang="en-US" altLang="zh-CN" sz="2000" kern="0" dirty="0">
              <a:solidFill>
                <a:srgbClr val="CC0000"/>
              </a:solidFill>
              <a:latin typeface="Consolas" panose="020B0609020204030204" pitchFamily="49" charset="0"/>
              <a:ea typeface="隶书" pitchFamily="49" charset="-122"/>
              <a:cs typeface="+mn-cs"/>
            </a:endParaRPr>
          </a:p>
          <a:p>
            <a:r>
              <a:rPr lang="zh-CN" altLang="en-US" sz="2000" kern="0" dirty="0">
                <a:solidFill>
                  <a:srgbClr val="CC0000"/>
                </a:solidFill>
                <a:latin typeface="Consolas" panose="020B0609020204030204" pitchFamily="49" charset="0"/>
                <a:ea typeface="隶书" pitchFamily="49" charset="-122"/>
                <a:cs typeface="+mn-cs"/>
              </a:rPr>
              <a:t>前序</a:t>
            </a:r>
            <a:r>
              <a:rPr lang="en-US" altLang="zh-CN" sz="2000" kern="0" dirty="0">
                <a:solidFill>
                  <a:srgbClr val="CC0000"/>
                </a:solidFill>
                <a:latin typeface="Consolas" panose="020B0609020204030204" pitchFamily="49" charset="0"/>
                <a:ea typeface="隶书" pitchFamily="49" charset="-122"/>
                <a:cs typeface="+mn-cs"/>
              </a:rPr>
              <a:t>+</a:t>
            </a:r>
            <a:r>
              <a:rPr lang="zh-CN" altLang="en-US" sz="2000" kern="0" dirty="0">
                <a:solidFill>
                  <a:srgbClr val="CC0000"/>
                </a:solidFill>
                <a:latin typeface="Consolas" panose="020B0609020204030204" pitchFamily="49" charset="0"/>
                <a:ea typeface="隶书" pitchFamily="49" charset="-122"/>
                <a:cs typeface="+mn-cs"/>
              </a:rPr>
              <a:t>后序不可以重构</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2878352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7CF8ECB-0A11-4379-8D01-C7743DF66AFC}" type="slidenum">
              <a:rPr lang="en-US" altLang="zh-CN" smtClean="0"/>
              <a:pPr/>
              <a:t>5</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ltLang="zh-CN" dirty="0"/>
          </a:p>
        </p:txBody>
      </p:sp>
    </p:spTree>
    <p:extLst>
      <p:ext uri="{BB962C8B-B14F-4D97-AF65-F5344CB8AC3E}">
        <p14:creationId xmlns:p14="http://schemas.microsoft.com/office/powerpoint/2010/main" val="1046264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kern="0" dirty="0">
                <a:solidFill>
                  <a:srgbClr val="CC0000"/>
                </a:solidFill>
                <a:latin typeface="Consolas" panose="020B0609020204030204" pitchFamily="49" charset="0"/>
                <a:ea typeface="隶书" pitchFamily="49" charset="-122"/>
                <a:cs typeface="+mn-cs"/>
              </a:rPr>
              <a:t>N</a:t>
            </a:r>
            <a:r>
              <a:rPr lang="zh-CN" altLang="en-US" sz="2000" kern="0" dirty="0">
                <a:solidFill>
                  <a:srgbClr val="CC0000"/>
                </a:solidFill>
                <a:latin typeface="Consolas" panose="020B0609020204030204" pitchFamily="49" charset="0"/>
                <a:ea typeface="隶书" pitchFamily="49" charset="-122"/>
                <a:cs typeface="+mn-cs"/>
              </a:rPr>
              <a:t>个叶子节点，每个节点带权，如何得到一个树具有最小的带权路径长度。</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565657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39170080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27541379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12374633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34588812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2217203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24713495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32061872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9731326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358575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逻辑的逻辑：反应数据之间的关系。</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19336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27663842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3911580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37784049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20340724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68</a:t>
            </a:fld>
            <a:endParaRPr lang="en-US" altLang="zh-CN"/>
          </a:p>
        </p:txBody>
      </p:sp>
    </p:spTree>
    <p:extLst>
      <p:ext uri="{BB962C8B-B14F-4D97-AF65-F5344CB8AC3E}">
        <p14:creationId xmlns:p14="http://schemas.microsoft.com/office/powerpoint/2010/main" val="41667820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1743929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70</a:t>
            </a:fld>
            <a:endParaRPr lang="en-US" altLang="zh-CN"/>
          </a:p>
        </p:txBody>
      </p:sp>
    </p:spTree>
    <p:extLst>
      <p:ext uri="{BB962C8B-B14F-4D97-AF65-F5344CB8AC3E}">
        <p14:creationId xmlns:p14="http://schemas.microsoft.com/office/powerpoint/2010/main" val="20763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3295516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16078495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3659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20007353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26480379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75</a:t>
            </a:fld>
            <a:endParaRPr lang="en-US" altLang="zh-CN"/>
          </a:p>
        </p:txBody>
      </p:sp>
    </p:spTree>
    <p:extLst>
      <p:ext uri="{BB962C8B-B14F-4D97-AF65-F5344CB8AC3E}">
        <p14:creationId xmlns:p14="http://schemas.microsoft.com/office/powerpoint/2010/main" val="42189960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76</a:t>
            </a:fld>
            <a:endParaRPr lang="en-US" altLang="zh-CN"/>
          </a:p>
        </p:txBody>
      </p:sp>
    </p:spTree>
    <p:extLst>
      <p:ext uri="{BB962C8B-B14F-4D97-AF65-F5344CB8AC3E}">
        <p14:creationId xmlns:p14="http://schemas.microsoft.com/office/powerpoint/2010/main" val="24763677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77</a:t>
            </a:fld>
            <a:endParaRPr lang="en-US" altLang="zh-CN"/>
          </a:p>
        </p:txBody>
      </p:sp>
    </p:spTree>
    <p:extLst>
      <p:ext uri="{BB962C8B-B14F-4D97-AF65-F5344CB8AC3E}">
        <p14:creationId xmlns:p14="http://schemas.microsoft.com/office/powerpoint/2010/main" val="25421337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78</a:t>
            </a:fld>
            <a:endParaRPr lang="en-US" altLang="zh-CN"/>
          </a:p>
        </p:txBody>
      </p:sp>
    </p:spTree>
    <p:extLst>
      <p:ext uri="{BB962C8B-B14F-4D97-AF65-F5344CB8AC3E}">
        <p14:creationId xmlns:p14="http://schemas.microsoft.com/office/powerpoint/2010/main" val="830348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79</a:t>
            </a:fld>
            <a:endParaRPr lang="en-US" altLang="zh-CN"/>
          </a:p>
        </p:txBody>
      </p:sp>
    </p:spTree>
    <p:extLst>
      <p:ext uri="{BB962C8B-B14F-4D97-AF65-F5344CB8AC3E}">
        <p14:creationId xmlns:p14="http://schemas.microsoft.com/office/powerpoint/2010/main" val="6058479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实际应用中，我们常常会遇到一个需求，就是按照重要性程度进行服务。比如你去银行办业务。</a:t>
            </a:r>
            <a:endParaRPr kumimoji="1" lang="en-US" altLang="zh-CN" dirty="0"/>
          </a:p>
        </p:txBody>
      </p:sp>
      <p:sp>
        <p:nvSpPr>
          <p:cNvPr id="4" name="灯片编号占位符 3"/>
          <p:cNvSpPr>
            <a:spLocks noGrp="1"/>
          </p:cNvSpPr>
          <p:nvPr>
            <p:ph type="sldNum" sz="quarter" idx="5"/>
          </p:nvPr>
        </p:nvSpPr>
        <p:spPr/>
        <p:txBody>
          <a:bodyPr/>
          <a:lstStyle/>
          <a:p>
            <a:fld id="{B267870B-A8BC-4B7C-94AB-E17DF4DCC17D}" type="slidenum">
              <a:rPr lang="zh-CN" altLang="en-US" smtClean="0"/>
              <a:pPr/>
              <a:t>80</a:t>
            </a:fld>
            <a:endParaRPr lang="zh-CN" altLang="en-US"/>
          </a:p>
        </p:txBody>
      </p:sp>
    </p:spTree>
    <p:extLst>
      <p:ext uri="{BB962C8B-B14F-4D97-AF65-F5344CB8AC3E}">
        <p14:creationId xmlns:p14="http://schemas.microsoft.com/office/powerpoint/2010/main" val="402295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我们只需要对</a:t>
            </a:r>
            <a:r>
              <a:rPr lang="en-US" altLang="zh-CN" dirty="0"/>
              <a:t>top</a:t>
            </a:r>
            <a:r>
              <a:rPr lang="zh-CN" altLang="en-US" dirty="0"/>
              <a:t>的元素进行操作，</a:t>
            </a:r>
            <a:endParaRPr lang="en-US" altLang="zh-CN" dirty="0"/>
          </a:p>
          <a:p>
            <a:r>
              <a:rPr lang="zh-CN" altLang="en-US" dirty="0"/>
              <a:t>平横二叉树的优点是：矮胖型，各个操作平均为</a:t>
            </a:r>
            <a:r>
              <a:rPr lang="en-US" altLang="zh-CN" dirty="0"/>
              <a:t>O</a:t>
            </a:r>
            <a:r>
              <a:rPr lang="zh-CN" altLang="en-US" dirty="0"/>
              <a:t>（</a:t>
            </a:r>
            <a:r>
              <a:rPr lang="en-US" altLang="zh-CN" dirty="0"/>
              <a:t>log</a:t>
            </a:r>
            <a:r>
              <a:rPr lang="zh-CN" altLang="en-US" dirty="0"/>
              <a:t> </a:t>
            </a:r>
            <a:r>
              <a:rPr lang="en-US" altLang="zh-CN" dirty="0"/>
              <a:t>n</a:t>
            </a:r>
            <a:r>
              <a:rPr lang="zh-CN" altLang="en-US" dirty="0"/>
              <a:t>）</a:t>
            </a:r>
            <a:endParaRPr lang="en-US" altLang="zh-CN" dirty="0"/>
          </a:p>
          <a:p>
            <a:r>
              <a:rPr lang="zh-CN" altLang="en-US" dirty="0"/>
              <a:t>缺点是：严格的顺序限制了取</a:t>
            </a:r>
            <a:r>
              <a:rPr lang="en-US" altLang="zh-CN" dirty="0"/>
              <a:t>TOP</a:t>
            </a:r>
            <a:r>
              <a:rPr lang="zh-CN" altLang="en-US" dirty="0"/>
              <a:t>这个操作</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81</a:t>
            </a:fld>
            <a:endParaRPr lang="en-US" altLang="zh-CN"/>
          </a:p>
        </p:txBody>
      </p:sp>
    </p:spTree>
    <p:extLst>
      <p:ext uri="{BB962C8B-B14F-4D97-AF65-F5344CB8AC3E}">
        <p14:creationId xmlns:p14="http://schemas.microsoft.com/office/powerpoint/2010/main" val="7690114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堆：保证平衡的优点外，突破序的限制，时刻保证最大值在头部</a:t>
            </a:r>
            <a:endParaRPr lang="en-US" altLang="zh-CN" dirty="0"/>
          </a:p>
          <a:p>
            <a:r>
              <a:rPr lang="zh-CN" altLang="en-US" dirty="0"/>
              <a:t>另外，堆是完全二叉树，可以很容易基于向量实现。</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82</a:t>
            </a:fld>
            <a:endParaRPr lang="en-US" altLang="zh-CN"/>
          </a:p>
        </p:txBody>
      </p:sp>
    </p:spTree>
    <p:extLst>
      <p:ext uri="{BB962C8B-B14F-4D97-AF65-F5344CB8AC3E}">
        <p14:creationId xmlns:p14="http://schemas.microsoft.com/office/powerpoint/2010/main" val="1447509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Note</a:t>
            </a:r>
            <a:r>
              <a:rPr lang="zh-CN" altLang="en-US" dirty="0"/>
              <a:t>：堆一定是完全二叉树。</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83</a:t>
            </a:fld>
            <a:endParaRPr lang="en-US" altLang="zh-CN"/>
          </a:p>
        </p:txBody>
      </p:sp>
    </p:spTree>
    <p:extLst>
      <p:ext uri="{BB962C8B-B14F-4D97-AF65-F5344CB8AC3E}">
        <p14:creationId xmlns:p14="http://schemas.microsoft.com/office/powerpoint/2010/main" val="200455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8877757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84</a:t>
            </a:fld>
            <a:endParaRPr lang="en-US" altLang="zh-CN"/>
          </a:p>
        </p:txBody>
      </p:sp>
    </p:spTree>
    <p:extLst>
      <p:ext uri="{BB962C8B-B14F-4D97-AF65-F5344CB8AC3E}">
        <p14:creationId xmlns:p14="http://schemas.microsoft.com/office/powerpoint/2010/main" val="16399747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85</a:t>
            </a:fld>
            <a:endParaRPr lang="en-US" altLang="zh-CN"/>
          </a:p>
        </p:txBody>
      </p:sp>
    </p:spTree>
    <p:extLst>
      <p:ext uri="{BB962C8B-B14F-4D97-AF65-F5344CB8AC3E}">
        <p14:creationId xmlns:p14="http://schemas.microsoft.com/office/powerpoint/2010/main" val="23797834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86</a:t>
            </a:fld>
            <a:endParaRPr lang="en-US" altLang="zh-CN"/>
          </a:p>
        </p:txBody>
      </p:sp>
    </p:spTree>
    <p:extLst>
      <p:ext uri="{BB962C8B-B14F-4D97-AF65-F5344CB8AC3E}">
        <p14:creationId xmlns:p14="http://schemas.microsoft.com/office/powerpoint/2010/main" val="15069000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87</a:t>
            </a:fld>
            <a:endParaRPr lang="en-US" altLang="zh-CN"/>
          </a:p>
        </p:txBody>
      </p:sp>
    </p:spTree>
    <p:extLst>
      <p:ext uri="{BB962C8B-B14F-4D97-AF65-F5344CB8AC3E}">
        <p14:creationId xmlns:p14="http://schemas.microsoft.com/office/powerpoint/2010/main" val="24677709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88</a:t>
            </a:fld>
            <a:endParaRPr lang="en-US" altLang="zh-CN"/>
          </a:p>
        </p:txBody>
      </p:sp>
    </p:spTree>
    <p:extLst>
      <p:ext uri="{BB962C8B-B14F-4D97-AF65-F5344CB8AC3E}">
        <p14:creationId xmlns:p14="http://schemas.microsoft.com/office/powerpoint/2010/main" val="9936024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89</a:t>
            </a:fld>
            <a:endParaRPr lang="en-US" altLang="zh-CN"/>
          </a:p>
        </p:txBody>
      </p:sp>
    </p:spTree>
    <p:extLst>
      <p:ext uri="{BB962C8B-B14F-4D97-AF65-F5344CB8AC3E}">
        <p14:creationId xmlns:p14="http://schemas.microsoft.com/office/powerpoint/2010/main" val="11118904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dirty="0">
                <a:latin typeface="微软雅黑" panose="020B0503020204020204" pitchFamily="34" charset="-122"/>
                <a:ea typeface="微软雅黑" panose="020B0503020204020204" pitchFamily="34" charset="-122"/>
              </a:rPr>
              <a:t>(WPL)</a:t>
            </a: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90</a:t>
            </a:fld>
            <a:endParaRPr lang="en-US" altLang="zh-CN"/>
          </a:p>
        </p:txBody>
      </p:sp>
    </p:spTree>
    <p:extLst>
      <p:ext uri="{BB962C8B-B14F-4D97-AF65-F5344CB8AC3E}">
        <p14:creationId xmlns:p14="http://schemas.microsoft.com/office/powerpoint/2010/main" val="233505145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91</a:t>
            </a:fld>
            <a:endParaRPr lang="en-US" altLang="zh-CN"/>
          </a:p>
        </p:txBody>
      </p:sp>
    </p:spTree>
    <p:extLst>
      <p:ext uri="{BB962C8B-B14F-4D97-AF65-F5344CB8AC3E}">
        <p14:creationId xmlns:p14="http://schemas.microsoft.com/office/powerpoint/2010/main" val="16496819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92</a:t>
            </a:fld>
            <a:endParaRPr lang="en-US" altLang="zh-CN"/>
          </a:p>
        </p:txBody>
      </p:sp>
    </p:spTree>
    <p:extLst>
      <p:ext uri="{BB962C8B-B14F-4D97-AF65-F5344CB8AC3E}">
        <p14:creationId xmlns:p14="http://schemas.microsoft.com/office/powerpoint/2010/main" val="8091397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93</a:t>
            </a:fld>
            <a:endParaRPr lang="en-US" altLang="zh-CN"/>
          </a:p>
        </p:txBody>
      </p:sp>
    </p:spTree>
    <p:extLst>
      <p:ext uri="{BB962C8B-B14F-4D97-AF65-F5344CB8AC3E}">
        <p14:creationId xmlns:p14="http://schemas.microsoft.com/office/powerpoint/2010/main" val="428681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7361299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94</a:t>
            </a:fld>
            <a:endParaRPr lang="en-US" altLang="zh-CN"/>
          </a:p>
        </p:txBody>
      </p:sp>
    </p:spTree>
    <p:extLst>
      <p:ext uri="{BB962C8B-B14F-4D97-AF65-F5344CB8AC3E}">
        <p14:creationId xmlns:p14="http://schemas.microsoft.com/office/powerpoint/2010/main" val="19560685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在图的遍历过程中，将用边来表示节点访问的先后顺序，那么图的遍历就会形成树或者森林。</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95</a:t>
            </a:fld>
            <a:endParaRPr lang="en-US" altLang="zh-CN"/>
          </a:p>
        </p:txBody>
      </p:sp>
    </p:spTree>
    <p:extLst>
      <p:ext uri="{BB962C8B-B14F-4D97-AF65-F5344CB8AC3E}">
        <p14:creationId xmlns:p14="http://schemas.microsoft.com/office/powerpoint/2010/main" val="3079988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96</a:t>
            </a:fld>
            <a:endParaRPr lang="en-US" altLang="zh-CN"/>
          </a:p>
        </p:txBody>
      </p:sp>
    </p:spTree>
    <p:extLst>
      <p:ext uri="{BB962C8B-B14F-4D97-AF65-F5344CB8AC3E}">
        <p14:creationId xmlns:p14="http://schemas.microsoft.com/office/powerpoint/2010/main" val="34359705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97</a:t>
            </a:fld>
            <a:endParaRPr lang="en-US" altLang="zh-CN"/>
          </a:p>
        </p:txBody>
      </p:sp>
    </p:spTree>
    <p:extLst>
      <p:ext uri="{BB962C8B-B14F-4D97-AF65-F5344CB8AC3E}">
        <p14:creationId xmlns:p14="http://schemas.microsoft.com/office/powerpoint/2010/main" val="27445238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98</a:t>
            </a:fld>
            <a:endParaRPr lang="en-US" altLang="zh-CN"/>
          </a:p>
        </p:txBody>
      </p:sp>
    </p:spTree>
    <p:extLst>
      <p:ext uri="{BB962C8B-B14F-4D97-AF65-F5344CB8AC3E}">
        <p14:creationId xmlns:p14="http://schemas.microsoft.com/office/powerpoint/2010/main" val="24665854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99</a:t>
            </a:fld>
            <a:endParaRPr lang="en-US" altLang="zh-CN"/>
          </a:p>
        </p:txBody>
      </p:sp>
    </p:spTree>
    <p:extLst>
      <p:ext uri="{BB962C8B-B14F-4D97-AF65-F5344CB8AC3E}">
        <p14:creationId xmlns:p14="http://schemas.microsoft.com/office/powerpoint/2010/main" val="29840460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100</a:t>
            </a:fld>
            <a:endParaRPr lang="en-US" altLang="zh-CN"/>
          </a:p>
        </p:txBody>
      </p:sp>
    </p:spTree>
    <p:extLst>
      <p:ext uri="{BB962C8B-B14F-4D97-AF65-F5344CB8AC3E}">
        <p14:creationId xmlns:p14="http://schemas.microsoft.com/office/powerpoint/2010/main" val="21123477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101</a:t>
            </a:fld>
            <a:endParaRPr lang="en-US" altLang="zh-CN"/>
          </a:p>
        </p:txBody>
      </p:sp>
    </p:spTree>
    <p:extLst>
      <p:ext uri="{BB962C8B-B14F-4D97-AF65-F5344CB8AC3E}">
        <p14:creationId xmlns:p14="http://schemas.microsoft.com/office/powerpoint/2010/main" val="107974999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用边的序定义节点之间的序</a:t>
            </a:r>
            <a:endParaRPr lang="en-US" altLang="zh-CN" dirty="0"/>
          </a:p>
          <a:p>
            <a:endParaRPr lang="en-US" altLang="zh-CN" dirty="0"/>
          </a:p>
          <a:p>
            <a:r>
              <a:rPr lang="zh-CN" altLang="en-US" dirty="0"/>
              <a:t>拓扑排序将图转化为满足序的序列。</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102</a:t>
            </a:fld>
            <a:endParaRPr lang="en-US" altLang="zh-CN"/>
          </a:p>
        </p:txBody>
      </p:sp>
    </p:spTree>
    <p:extLst>
      <p:ext uri="{BB962C8B-B14F-4D97-AF65-F5344CB8AC3E}">
        <p14:creationId xmlns:p14="http://schemas.microsoft.com/office/powerpoint/2010/main" val="987666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103</a:t>
            </a:fld>
            <a:endParaRPr lang="en-US" altLang="zh-CN"/>
          </a:p>
        </p:txBody>
      </p:sp>
    </p:spTree>
    <p:extLst>
      <p:ext uri="{BB962C8B-B14F-4D97-AF65-F5344CB8AC3E}">
        <p14:creationId xmlns:p14="http://schemas.microsoft.com/office/powerpoint/2010/main" val="3435502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4103440" y="3039583"/>
            <a:ext cx="504056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软件学院</a:t>
            </a:r>
          </a:p>
          <a:p>
            <a:pPr>
              <a:defRPr/>
            </a:pPr>
            <a:r>
              <a:rPr lang="en-US" altLang="zh-CN"/>
              <a:t>2003</a:t>
            </a:r>
            <a:r>
              <a:rPr lang="zh-CN" altLang="en-US"/>
              <a:t>年</a:t>
            </a:r>
            <a:r>
              <a:rPr lang="en-US" altLang="zh-CN"/>
              <a:t>12</a:t>
            </a:r>
            <a:r>
              <a:rPr lang="zh-CN" altLang="en-US"/>
              <a:t>月</a:t>
            </a:r>
            <a:r>
              <a:rPr lang="en-US" altLang="zh-CN"/>
              <a:t>20</a:t>
            </a:r>
            <a:r>
              <a:rPr lang="zh-CN" altLang="en-US"/>
              <a:t>日</a:t>
            </a:r>
          </a:p>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98F9FD0-A972-4087-B4B0-C5CAF69BFE06}" type="slidenum">
              <a:rPr lang="en-US" altLang="zh-CN"/>
              <a:pPr>
                <a:defRPr/>
              </a:pPr>
              <a:t>‹#›</a:t>
            </a:fld>
            <a:endParaRPr lang="en-US" altLang="zh-CN"/>
          </a:p>
        </p:txBody>
      </p:sp>
    </p:spTree>
    <p:extLst>
      <p:ext uri="{BB962C8B-B14F-4D97-AF65-F5344CB8AC3E}">
        <p14:creationId xmlns:p14="http://schemas.microsoft.com/office/powerpoint/2010/main" val="192085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2021/12/20</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6"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gif"/><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181.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1.png"/><Relationship Id="rId4" Type="http://schemas.openxmlformats.org/officeDocument/2006/relationships/image" Target="../media/image1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800.png"/><Relationship Id="rId3" Type="http://schemas.openxmlformats.org/officeDocument/2006/relationships/image" Target="../media/image1310.png"/><Relationship Id="rId7" Type="http://schemas.openxmlformats.org/officeDocument/2006/relationships/image" Target="../media/image1700.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1600.png"/><Relationship Id="rId5" Type="http://schemas.openxmlformats.org/officeDocument/2006/relationships/image" Target="../media/image150.png"/><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8" Type="http://schemas.openxmlformats.org/officeDocument/2006/relationships/image" Target="../media/image1800.png"/><Relationship Id="rId3" Type="http://schemas.openxmlformats.org/officeDocument/2006/relationships/image" Target="../media/image1310.png"/><Relationship Id="rId7" Type="http://schemas.openxmlformats.org/officeDocument/2006/relationships/image" Target="../media/image1700.png"/><Relationship Id="rId2" Type="http://schemas.openxmlformats.org/officeDocument/2006/relationships/image" Target="../media/image182.png"/><Relationship Id="rId1" Type="http://schemas.openxmlformats.org/officeDocument/2006/relationships/slideLayout" Target="../slideLayouts/slideLayout2.xml"/><Relationship Id="rId6" Type="http://schemas.openxmlformats.org/officeDocument/2006/relationships/image" Target="../media/image1600.png"/><Relationship Id="rId5" Type="http://schemas.openxmlformats.org/officeDocument/2006/relationships/image" Target="../media/image150.png"/><Relationship Id="rId4" Type="http://schemas.openxmlformats.org/officeDocument/2006/relationships/image" Target="../media/image14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0.PNG"/><Relationship Id="rId7" Type="http://schemas.openxmlformats.org/officeDocument/2006/relationships/image" Target="../media/image25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 Id="rId9" Type="http://schemas.openxmlformats.org/officeDocument/2006/relationships/image" Target="../media/image270.png"/></Relationships>
</file>

<file path=ppt/slides/_rels/slide3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00.png"/><Relationship Id="rId4" Type="http://schemas.openxmlformats.org/officeDocument/2006/relationships/image" Target="../media/image29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21.png"/><Relationship Id="rId5" Type="http://schemas.openxmlformats.org/officeDocument/2006/relationships/image" Target="../media/image21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0.png"/><Relationship Id="rId7"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NUL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1.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2.png"/><Relationship Id="rId4" Type="http://schemas.openxmlformats.org/officeDocument/2006/relationships/image" Target="../media/image212.png"/></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1500.png"/><Relationship Id="rId4" Type="http://schemas.openxmlformats.org/officeDocument/2006/relationships/image" Target="../media/image140.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475656" y="1268760"/>
            <a:ext cx="6048672"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第十五讲    </a:t>
            </a:r>
            <a:endParaRPr lang="en-US" altLang="zh-CN" sz="5400" b="1" dirty="0">
              <a:solidFill>
                <a:srgbClr val="FF0000"/>
              </a:solidFill>
              <a:latin typeface="微软雅黑"/>
              <a:ea typeface="微软雅黑"/>
              <a:cs typeface="微软雅黑"/>
            </a:endParaRPr>
          </a:p>
          <a:p>
            <a:pPr algn="r" eaLnBrk="1" hangingPunct="1">
              <a:spcBef>
                <a:spcPts val="0"/>
              </a:spcBef>
              <a:spcAft>
                <a:spcPts val="1200"/>
              </a:spcAft>
              <a:defRPr/>
            </a:pPr>
            <a:r>
              <a:rPr lang="zh-CN" altLang="en-US" sz="5400" b="1" dirty="0">
                <a:solidFill>
                  <a:srgbClr val="0000CC"/>
                </a:solidFill>
                <a:latin typeface="微软雅黑"/>
                <a:ea typeface="微软雅黑"/>
                <a:cs typeface="微软雅黑"/>
              </a:rPr>
              <a:t>课程总结</a:t>
            </a:r>
            <a:endParaRPr lang="en-US" altLang="zh-CN" sz="5400" b="1" dirty="0">
              <a:solidFill>
                <a:srgbClr val="0000CC"/>
              </a:solidFill>
              <a:latin typeface="微软雅黑"/>
              <a:ea typeface="微软雅黑"/>
              <a:cs typeface="微软雅黑"/>
            </a:endParaRPr>
          </a:p>
        </p:txBody>
      </p:sp>
      <p:sp>
        <p:nvSpPr>
          <p:cNvPr id="7" name="副标题 2">
            <a:extLst>
              <a:ext uri="{FF2B5EF4-FFF2-40B4-BE49-F238E27FC236}">
                <a16:creationId xmlns:a16="http://schemas.microsoft.com/office/drawing/2014/main" id="{AF59C459-FFEB-4C54-833D-4B4F0BBD83B8}"/>
              </a:ext>
            </a:extLst>
          </p:cNvPr>
          <p:cNvSpPr txBox="1">
            <a:spLocks/>
          </p:cNvSpPr>
          <p:nvPr/>
        </p:nvSpPr>
        <p:spPr>
          <a:xfrm>
            <a:off x="2771800" y="4293096"/>
            <a:ext cx="4032448"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郝天翔</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数据结构分类</a:t>
            </a:r>
          </a:p>
        </p:txBody>
      </p:sp>
      <p:sp>
        <p:nvSpPr>
          <p:cNvPr id="5" name="矩形 4"/>
          <p:cNvSpPr/>
          <p:nvPr/>
        </p:nvSpPr>
        <p:spPr bwMode="auto">
          <a:xfrm>
            <a:off x="199775" y="3284984"/>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29180" y="2262377"/>
            <a:ext cx="576064" cy="3413366"/>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867320" y="1912665"/>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867320" y="342781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873796" y="4939984"/>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482976" y="1643380"/>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163464" y="2418213"/>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763739" y="1912665"/>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093123" y="1342135"/>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093124" y="2825326"/>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257412" y="6038962"/>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101107" y="350100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2707620" y="1189952"/>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463601" y="326301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763739" y="4891323"/>
            <a:ext cx="1819348" cy="1446861"/>
          </a:xfrm>
          <a:prstGeom prst="rect">
            <a:avLst/>
          </a:prstGeom>
          <a:solidFill>
            <a:schemeClr val="accent1"/>
          </a:solidFill>
          <a:ln>
            <a:noFill/>
          </a:ln>
        </p:spPr>
      </p:pic>
    </p:spTree>
    <p:extLst>
      <p:ext uri="{BB962C8B-B14F-4D97-AF65-F5344CB8AC3E}">
        <p14:creationId xmlns:p14="http://schemas.microsoft.com/office/powerpoint/2010/main" val="1713446961"/>
      </p:ext>
    </p:extLst>
  </p:cSld>
  <p:clrMapOvr>
    <a:masterClrMapping/>
  </p:clrMapOvr>
  <p:transition advTm="157">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07504" y="1116595"/>
            <a:ext cx="8856984"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普里姆算法（</a:t>
            </a:r>
            <a:r>
              <a:rPr lang="en-US" altLang="zh-CN" sz="2800" b="1" dirty="0">
                <a:latin typeface="微软雅黑" panose="020B0503020204020204" pitchFamily="34" charset="-122"/>
                <a:ea typeface="微软雅黑" panose="020B0503020204020204" pitchFamily="34" charset="-122"/>
              </a:rPr>
              <a:t> Prim </a:t>
            </a:r>
            <a:r>
              <a:rPr lang="zh-CN" altLang="en-US" sz="2800" b="1" dirty="0">
                <a:latin typeface="微软雅黑" panose="020B0503020204020204" pitchFamily="34" charset="-122"/>
                <a:ea typeface="微软雅黑" panose="020B0503020204020204" pitchFamily="34" charset="-122"/>
              </a:rPr>
              <a:t>）正确性证明</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反证：假设</a:t>
            </a:r>
            <a:r>
              <a:rPr lang="en-US" altLang="zh-CN" sz="2000" b="1" dirty="0" err="1">
                <a:latin typeface="微软雅黑" panose="020B0503020204020204" pitchFamily="34" charset="-122"/>
                <a:ea typeface="微软雅黑" panose="020B0503020204020204" pitchFamily="34" charset="-122"/>
              </a:rPr>
              <a:t>uv</a:t>
            </a:r>
            <a:r>
              <a:rPr lang="zh-CN" altLang="en-US" sz="2000" b="1" dirty="0">
                <a:latin typeface="微软雅黑" panose="020B0503020204020204" pitchFamily="34" charset="-122"/>
                <a:ea typeface="微软雅黑" panose="020B0503020204020204" pitchFamily="34" charset="-122"/>
              </a:rPr>
              <a:t>是割</a:t>
            </a:r>
            <a:r>
              <a:rPr lang="en-US" altLang="zh-CN" sz="2000" b="1" dirty="0">
                <a:latin typeface="微软雅黑" panose="020B0503020204020204" pitchFamily="34" charset="-122"/>
                <a:ea typeface="微软雅黑" panose="020B0503020204020204" pitchFamily="34" charset="-122"/>
              </a:rPr>
              <a:t>(U:G\U)</a:t>
            </a:r>
            <a:r>
              <a:rPr lang="zh-CN" altLang="en-US" sz="2000" b="1" dirty="0">
                <a:latin typeface="微软雅黑" panose="020B0503020204020204" pitchFamily="34" charset="-122"/>
                <a:ea typeface="微软雅黑" panose="020B0503020204020204" pitchFamily="34" charset="-122"/>
              </a:rPr>
              <a:t>的最小跨越边，而最小生成树未采用</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则必有另一跨越边</a:t>
            </a:r>
            <a:r>
              <a:rPr lang="en-US" altLang="zh-CN" sz="2000" b="1" dirty="0" err="1">
                <a:latin typeface="微软雅黑" panose="020B0503020204020204" pitchFamily="34" charset="-122"/>
                <a:ea typeface="微软雅黑" panose="020B0503020204020204" pitchFamily="34" charset="-122"/>
              </a:rPr>
              <a:t>st</a:t>
            </a:r>
            <a:r>
              <a:rPr lang="zh-CN" altLang="en-US" sz="2000" b="1" dirty="0">
                <a:latin typeface="微软雅黑" panose="020B0503020204020204" pitchFamily="34" charset="-122"/>
                <a:ea typeface="微软雅黑" panose="020B0503020204020204" pitchFamily="34" charset="-122"/>
              </a:rPr>
              <a:t>联接该割（可能</a:t>
            </a:r>
            <a:r>
              <a:rPr lang="en-US" altLang="zh-CN" sz="2000" b="1" dirty="0">
                <a:latin typeface="微软雅黑" panose="020B0503020204020204" pitchFamily="34" charset="-122"/>
                <a:ea typeface="微软雅黑" panose="020B0503020204020204" pitchFamily="34" charset="-122"/>
              </a:rPr>
              <a:t>s=u</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v=t</a:t>
            </a:r>
            <a:r>
              <a:rPr lang="zh-CN" altLang="en-US" sz="2000" b="1" dirty="0">
                <a:latin typeface="微软雅黑" panose="020B0503020204020204" pitchFamily="34" charset="-122"/>
                <a:ea typeface="微软雅黑" panose="020B0503020204020204" pitchFamily="34" charset="-122"/>
              </a:rPr>
              <a:t>，但不同时成立）</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(c) </a:t>
            </a:r>
            <a:r>
              <a:rPr lang="zh-CN" altLang="en-US" sz="2000" b="1" dirty="0">
                <a:latin typeface="微软雅黑" panose="020B0503020204020204" pitchFamily="34" charset="-122"/>
                <a:ea typeface="微软雅黑" panose="020B0503020204020204" pitchFamily="34" charset="-122"/>
              </a:rPr>
              <a:t>若</a:t>
            </a:r>
            <a:r>
              <a:rPr lang="en-US" altLang="zh-CN" sz="2000" b="1" dirty="0" err="1">
                <a:latin typeface="微软雅黑" panose="020B0503020204020204" pitchFamily="34" charset="-122"/>
                <a:ea typeface="微软雅黑" panose="020B0503020204020204" pitchFamily="34" charset="-122"/>
              </a:rPr>
              <a:t>uv</a:t>
            </a:r>
            <a:r>
              <a:rPr lang="zh-CN" altLang="en-US" sz="2000" b="1" dirty="0">
                <a:latin typeface="微软雅黑" panose="020B0503020204020204" pitchFamily="34" charset="-122"/>
                <a:ea typeface="微软雅黑" panose="020B0503020204020204" pitchFamily="34" charset="-122"/>
              </a:rPr>
              <a:t>和</a:t>
            </a:r>
            <a:r>
              <a:rPr lang="en-US" altLang="zh-CN" sz="2000" b="1" dirty="0" err="1">
                <a:latin typeface="微软雅黑" panose="020B0503020204020204" pitchFamily="34" charset="-122"/>
                <a:ea typeface="微软雅黑" panose="020B0503020204020204" pitchFamily="34" charset="-122"/>
              </a:rPr>
              <a:t>st</a:t>
            </a:r>
            <a:r>
              <a:rPr lang="zh-CN" altLang="en-US" sz="2000" b="1" dirty="0">
                <a:latin typeface="微软雅黑" panose="020B0503020204020204" pitchFamily="34" charset="-122"/>
                <a:ea typeface="微软雅黑" panose="020B0503020204020204" pitchFamily="34" charset="-122"/>
              </a:rPr>
              <a:t>同时存在，则构成环</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(d) </a:t>
            </a:r>
            <a:r>
              <a:rPr lang="zh-CN" altLang="en-US" sz="2000" b="1" dirty="0">
                <a:latin typeface="微软雅黑" panose="020B0503020204020204" pitchFamily="34" charset="-122"/>
                <a:ea typeface="微软雅黑" panose="020B0503020204020204" pitchFamily="34" charset="-122"/>
              </a:rPr>
              <a:t>与</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实现相同的功能，相同的边数，但代价比</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小，所以</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不成立</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最小支撑树</a:t>
            </a:r>
          </a:p>
        </p:txBody>
      </p:sp>
      <p:sp>
        <p:nvSpPr>
          <p:cNvPr id="4" name="椭圆 3"/>
          <p:cNvSpPr/>
          <p:nvPr/>
        </p:nvSpPr>
        <p:spPr bwMode="auto">
          <a:xfrm>
            <a:off x="627074" y="3862311"/>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1455662" y="3862312"/>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2675337" y="3861047"/>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椭圆 60"/>
          <p:cNvSpPr/>
          <p:nvPr/>
        </p:nvSpPr>
        <p:spPr bwMode="auto">
          <a:xfrm>
            <a:off x="3503925" y="3861048"/>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4787861" y="3861046"/>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5616449" y="3861047"/>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6948101" y="3861045"/>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5" name="椭圆 64"/>
          <p:cNvSpPr/>
          <p:nvPr/>
        </p:nvSpPr>
        <p:spPr bwMode="auto">
          <a:xfrm>
            <a:off x="7776689" y="3861046"/>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818616" y="410422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69" name="直接箭头连接符 68"/>
          <p:cNvCxnSpPr/>
          <p:nvPr/>
        </p:nvCxnSpPr>
        <p:spPr bwMode="auto">
          <a:xfrm>
            <a:off x="1059122" y="426170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75" name="椭圆 74"/>
          <p:cNvSpPr/>
          <p:nvPr/>
        </p:nvSpPr>
        <p:spPr bwMode="auto">
          <a:xfrm>
            <a:off x="1631942"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7" name="矩形 76"/>
          <p:cNvSpPr/>
          <p:nvPr/>
        </p:nvSpPr>
        <p:spPr>
          <a:xfrm>
            <a:off x="765921" y="4842669"/>
            <a:ext cx="383438"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U</a:t>
            </a:r>
            <a:endParaRPr lang="zh-CN" altLang="en-US" sz="2000" baseline="-25000" dirty="0"/>
          </a:p>
        </p:txBody>
      </p:sp>
      <p:sp>
        <p:nvSpPr>
          <p:cNvPr id="79" name="矩形 78"/>
          <p:cNvSpPr/>
          <p:nvPr/>
        </p:nvSpPr>
        <p:spPr>
          <a:xfrm>
            <a:off x="1311369" y="4836805"/>
            <a:ext cx="107593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V=G\U</a:t>
            </a:r>
            <a:endParaRPr lang="zh-CN" altLang="en-US" sz="2000" baseline="-25000" dirty="0"/>
          </a:p>
        </p:txBody>
      </p:sp>
      <p:sp>
        <p:nvSpPr>
          <p:cNvPr id="82" name="椭圆 81"/>
          <p:cNvSpPr/>
          <p:nvPr/>
        </p:nvSpPr>
        <p:spPr bwMode="auto">
          <a:xfrm>
            <a:off x="2860811" y="4106982"/>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p:nvPr/>
        </p:nvCxnSpPr>
        <p:spPr bwMode="auto">
          <a:xfrm>
            <a:off x="3107385" y="496831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11" name="椭圆 110"/>
          <p:cNvSpPr/>
          <p:nvPr/>
        </p:nvSpPr>
        <p:spPr bwMode="auto">
          <a:xfrm>
            <a:off x="2850156" y="481985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3" name="椭圆 112"/>
          <p:cNvSpPr/>
          <p:nvPr/>
        </p:nvSpPr>
        <p:spPr bwMode="auto">
          <a:xfrm>
            <a:off x="3663482" y="481985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t</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任意多边形 7"/>
          <p:cNvSpPr/>
          <p:nvPr/>
        </p:nvSpPr>
        <p:spPr bwMode="auto">
          <a:xfrm rot="167659">
            <a:off x="2747344" y="4320244"/>
            <a:ext cx="124069" cy="663383"/>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114" name="任意多边形 113"/>
          <p:cNvSpPr/>
          <p:nvPr/>
        </p:nvSpPr>
        <p:spPr bwMode="auto">
          <a:xfrm flipH="1">
            <a:off x="3971481" y="4320457"/>
            <a:ext cx="113213" cy="674586"/>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84" name="椭圆 83"/>
          <p:cNvSpPr/>
          <p:nvPr/>
        </p:nvSpPr>
        <p:spPr bwMode="auto">
          <a:xfrm>
            <a:off x="3684484"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1" name="椭圆 120"/>
          <p:cNvSpPr/>
          <p:nvPr/>
        </p:nvSpPr>
        <p:spPr bwMode="auto">
          <a:xfrm>
            <a:off x="4970788" y="4106982"/>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22" name="直接箭头连接符 121"/>
          <p:cNvCxnSpPr/>
          <p:nvPr/>
        </p:nvCxnSpPr>
        <p:spPr bwMode="auto">
          <a:xfrm>
            <a:off x="5217362" y="496831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23" name="椭圆 122"/>
          <p:cNvSpPr/>
          <p:nvPr/>
        </p:nvSpPr>
        <p:spPr bwMode="auto">
          <a:xfrm>
            <a:off x="4960133" y="481985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5773459" y="481985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t</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5" name="任意多边形 124"/>
          <p:cNvSpPr/>
          <p:nvPr/>
        </p:nvSpPr>
        <p:spPr bwMode="auto">
          <a:xfrm rot="167659">
            <a:off x="4857321" y="4320244"/>
            <a:ext cx="124069" cy="663383"/>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126" name="任意多边形 125"/>
          <p:cNvSpPr/>
          <p:nvPr/>
        </p:nvSpPr>
        <p:spPr bwMode="auto">
          <a:xfrm flipH="1">
            <a:off x="6081458" y="4320457"/>
            <a:ext cx="113213" cy="674586"/>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cxnSp>
        <p:nvCxnSpPr>
          <p:cNvPr id="128" name="直接箭头连接符 127"/>
          <p:cNvCxnSpPr/>
          <p:nvPr/>
        </p:nvCxnSpPr>
        <p:spPr bwMode="auto">
          <a:xfrm>
            <a:off x="5260027" y="426170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27" name="椭圆 126"/>
          <p:cNvSpPr/>
          <p:nvPr/>
        </p:nvSpPr>
        <p:spPr bwMode="auto">
          <a:xfrm>
            <a:off x="5794461"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37" name="椭圆 136"/>
          <p:cNvSpPr/>
          <p:nvPr/>
        </p:nvSpPr>
        <p:spPr bwMode="auto">
          <a:xfrm>
            <a:off x="7149673" y="4106982"/>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39" name="椭圆 138"/>
          <p:cNvSpPr/>
          <p:nvPr/>
        </p:nvSpPr>
        <p:spPr bwMode="auto">
          <a:xfrm>
            <a:off x="7139018" y="481985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0" name="椭圆 139"/>
          <p:cNvSpPr/>
          <p:nvPr/>
        </p:nvSpPr>
        <p:spPr bwMode="auto">
          <a:xfrm>
            <a:off x="7952344" y="481985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t</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1" name="任意多边形 140"/>
          <p:cNvSpPr/>
          <p:nvPr/>
        </p:nvSpPr>
        <p:spPr bwMode="auto">
          <a:xfrm rot="167659">
            <a:off x="7036206" y="4320244"/>
            <a:ext cx="124069" cy="663383"/>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142" name="任意多边形 141"/>
          <p:cNvSpPr/>
          <p:nvPr/>
        </p:nvSpPr>
        <p:spPr bwMode="auto">
          <a:xfrm flipH="1">
            <a:off x="8260343" y="4320457"/>
            <a:ext cx="113213" cy="674586"/>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cxnSp>
        <p:nvCxnSpPr>
          <p:cNvPr id="143" name="直接箭头连接符 142"/>
          <p:cNvCxnSpPr/>
          <p:nvPr/>
        </p:nvCxnSpPr>
        <p:spPr bwMode="auto">
          <a:xfrm>
            <a:off x="7438912" y="426170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44" name="椭圆 143"/>
          <p:cNvSpPr/>
          <p:nvPr/>
        </p:nvSpPr>
        <p:spPr bwMode="auto">
          <a:xfrm>
            <a:off x="7973346"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5" name="矩形 144"/>
          <p:cNvSpPr/>
          <p:nvPr/>
        </p:nvSpPr>
        <p:spPr>
          <a:xfrm>
            <a:off x="1132312" y="5462768"/>
            <a:ext cx="429926"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(a)</a:t>
            </a:r>
            <a:endParaRPr lang="zh-CN" altLang="en-US" sz="2000" baseline="-25000" dirty="0"/>
          </a:p>
        </p:txBody>
      </p:sp>
      <p:sp>
        <p:nvSpPr>
          <p:cNvPr id="146" name="矩形 145"/>
          <p:cNvSpPr/>
          <p:nvPr/>
        </p:nvSpPr>
        <p:spPr>
          <a:xfrm>
            <a:off x="3224205" y="5462767"/>
            <a:ext cx="445956"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(b)</a:t>
            </a:r>
            <a:endParaRPr lang="zh-CN" altLang="en-US" sz="2000" baseline="-25000" dirty="0"/>
          </a:p>
        </p:txBody>
      </p:sp>
      <p:sp>
        <p:nvSpPr>
          <p:cNvPr id="147" name="矩形 146"/>
          <p:cNvSpPr/>
          <p:nvPr/>
        </p:nvSpPr>
        <p:spPr>
          <a:xfrm>
            <a:off x="5322619" y="5402488"/>
            <a:ext cx="418704"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(c)</a:t>
            </a:r>
            <a:endParaRPr lang="zh-CN" altLang="en-US" sz="2000" baseline="-25000" dirty="0"/>
          </a:p>
        </p:txBody>
      </p:sp>
      <p:sp>
        <p:nvSpPr>
          <p:cNvPr id="148" name="矩形 147"/>
          <p:cNvSpPr/>
          <p:nvPr/>
        </p:nvSpPr>
        <p:spPr>
          <a:xfrm>
            <a:off x="7463369" y="5402488"/>
            <a:ext cx="444352"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(d)</a:t>
            </a:r>
            <a:endParaRPr lang="zh-CN" altLang="en-US" sz="2000" baseline="-25000" dirty="0"/>
          </a:p>
        </p:txBody>
      </p:sp>
    </p:spTree>
    <p:extLst>
      <p:ext uri="{BB962C8B-B14F-4D97-AF65-F5344CB8AC3E}">
        <p14:creationId xmlns:p14="http://schemas.microsoft.com/office/powerpoint/2010/main" val="2485850716"/>
      </p:ext>
    </p:extLst>
  </p:cSld>
  <p:clrMapOvr>
    <a:masterClrMapping/>
  </p:clrMapOvr>
  <p:transition advTm="157">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79512" y="1196752"/>
            <a:ext cx="8856984" cy="170816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最短路径</a:t>
            </a:r>
            <a:r>
              <a:rPr lang="en-US" altLang="zh-CN" sz="2800" b="1" dirty="0">
                <a:latin typeface="微软雅黑" panose="020B0503020204020204" pitchFamily="34" charset="-122"/>
                <a:ea typeface="微软雅黑" panose="020B0503020204020204" pitchFamily="34" charset="-122"/>
              </a:rPr>
              <a:t>(Shortest Path)</a:t>
            </a:r>
            <a:r>
              <a:rPr lang="zh-CN" altLang="en-US"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如果从图中某一顶点（称为源点）到另一顶点（称为终点）的路径可能不止一条，如何找到一条路径使得沿此路径上各边上的权值总和达到最小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最短路径</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43" name="TextBox 20"/>
          <p:cNvSpPr txBox="1">
            <a:spLocks noChangeArrowheads="1"/>
          </p:cNvSpPr>
          <p:nvPr/>
        </p:nvSpPr>
        <p:spPr bwMode="auto">
          <a:xfrm>
            <a:off x="179512" y="3053527"/>
            <a:ext cx="8856984"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边上权值非负情形的单源最短路径问题</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Dijkstra</a:t>
            </a:r>
            <a:r>
              <a:rPr lang="zh-CN" altLang="en-US" sz="2400" b="1" dirty="0">
                <a:latin typeface="微软雅黑" panose="020B0503020204020204" pitchFamily="34" charset="-122"/>
                <a:ea typeface="微软雅黑" panose="020B0503020204020204" pitchFamily="34" charset="-122"/>
              </a:rPr>
              <a:t>算法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重点算法</a:t>
            </a:r>
            <a:r>
              <a:rPr lang="en-US" altLang="zh-CN" sz="2400" b="1" dirty="0">
                <a:latin typeface="微软雅黑" panose="020B0503020204020204" pitchFamily="34" charset="-122"/>
                <a:ea typeface="微软雅黑" panose="020B0503020204020204" pitchFamily="34" charset="-122"/>
              </a:rPr>
              <a:t>)</a:t>
            </a:r>
          </a:p>
        </p:txBody>
      </p:sp>
      <p:sp>
        <p:nvSpPr>
          <p:cNvPr id="44" name="TextBox 20"/>
          <p:cNvSpPr txBox="1">
            <a:spLocks noChangeArrowheads="1"/>
          </p:cNvSpPr>
          <p:nvPr/>
        </p:nvSpPr>
        <p:spPr bwMode="auto">
          <a:xfrm>
            <a:off x="168377" y="4171638"/>
            <a:ext cx="8856984"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边上权值为任意值的单源最短路径问题</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Bellman</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Ford</a:t>
            </a:r>
            <a:r>
              <a:rPr lang="zh-CN" altLang="en-US" sz="2400" b="1" dirty="0">
                <a:latin typeface="微软雅黑" panose="020B0503020204020204" pitchFamily="34" charset="-122"/>
                <a:ea typeface="微软雅黑" panose="020B0503020204020204" pitchFamily="34" charset="-122"/>
              </a:rPr>
              <a:t>算法</a:t>
            </a:r>
            <a:endParaRPr lang="en-US" altLang="zh-CN" sz="2400" b="1" dirty="0">
              <a:latin typeface="微软雅黑" panose="020B0503020204020204" pitchFamily="34" charset="-122"/>
              <a:ea typeface="微软雅黑" panose="020B0503020204020204" pitchFamily="34" charset="-122"/>
            </a:endParaRPr>
          </a:p>
        </p:txBody>
      </p:sp>
      <p:sp>
        <p:nvSpPr>
          <p:cNvPr id="45" name="TextBox 20"/>
          <p:cNvSpPr txBox="1">
            <a:spLocks noChangeArrowheads="1"/>
          </p:cNvSpPr>
          <p:nvPr/>
        </p:nvSpPr>
        <p:spPr bwMode="auto">
          <a:xfrm>
            <a:off x="153718" y="5314282"/>
            <a:ext cx="8856984"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所有顶点之间的最短路径</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Floyd</a:t>
            </a:r>
            <a:r>
              <a:rPr lang="zh-CN" altLang="en-US" sz="2400" b="1" dirty="0">
                <a:latin typeface="微软雅黑" panose="020B0503020204020204" pitchFamily="34" charset="-122"/>
                <a:ea typeface="微软雅黑" panose="020B0503020204020204" pitchFamily="34" charset="-122"/>
              </a:rPr>
              <a:t>算法</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9913195"/>
      </p:ext>
    </p:extLst>
  </p:cSld>
  <p:clrMapOvr>
    <a:masterClrMapping/>
  </p:clrMapOvr>
  <p:transition advTm="157">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04363"/>
            <a:ext cx="8856984" cy="90794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AOV(Activity on Vertex)</a:t>
            </a:r>
            <a:r>
              <a:rPr lang="zh-CN" altLang="en-US" sz="2800" b="1" dirty="0">
                <a:latin typeface="微软雅黑" panose="020B0503020204020204" pitchFamily="34" charset="-122"/>
                <a:ea typeface="微软雅黑" panose="020B0503020204020204" pitchFamily="34" charset="-122"/>
              </a:rPr>
              <a:t>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顶点表示活动，有向边代表优先级，有向边起始端活动须早于末端活动</a:t>
            </a:r>
            <a:endParaRPr lang="en-US" altLang="zh-CN"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拓扑排序</a:t>
            </a:r>
          </a:p>
        </p:txBody>
      </p:sp>
      <p:sp>
        <p:nvSpPr>
          <p:cNvPr id="4" name="矩形 3"/>
          <p:cNvSpPr/>
          <p:nvPr/>
        </p:nvSpPr>
        <p:spPr bwMode="auto">
          <a:xfrm>
            <a:off x="353061" y="2410870"/>
            <a:ext cx="1617722"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高等数学</a:t>
            </a: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555776" y="2410870"/>
            <a:ext cx="1575244"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D. </a:t>
            </a:r>
            <a:r>
              <a:rPr lang="zh-CN" altLang="en-US" sz="2000" b="1" dirty="0">
                <a:latin typeface="微软雅黑" panose="020B0503020204020204" pitchFamily="34" charset="-122"/>
                <a:ea typeface="微软雅黑" panose="020B0503020204020204" pitchFamily="34" charset="-122"/>
              </a:rPr>
              <a:t>线性代数</a:t>
            </a:r>
          </a:p>
        </p:txBody>
      </p:sp>
      <p:sp>
        <p:nvSpPr>
          <p:cNvPr id="8" name="矩形 7"/>
          <p:cNvSpPr/>
          <p:nvPr/>
        </p:nvSpPr>
        <p:spPr bwMode="auto">
          <a:xfrm>
            <a:off x="2555778" y="3243164"/>
            <a:ext cx="1575244"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 </a:t>
            </a:r>
            <a:r>
              <a:rPr lang="zh-CN" altLang="en-US" sz="2000" b="1" dirty="0">
                <a:latin typeface="微软雅黑" panose="020B0503020204020204" pitchFamily="34" charset="-122"/>
                <a:ea typeface="微软雅黑" panose="020B0503020204020204" pitchFamily="34" charset="-122"/>
              </a:rPr>
              <a:t>信号系统</a:t>
            </a:r>
          </a:p>
        </p:txBody>
      </p:sp>
      <p:sp>
        <p:nvSpPr>
          <p:cNvPr id="9" name="矩形 8"/>
          <p:cNvSpPr/>
          <p:nvPr/>
        </p:nvSpPr>
        <p:spPr bwMode="auto">
          <a:xfrm>
            <a:off x="4709084" y="3243164"/>
            <a:ext cx="1620180"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H. </a:t>
            </a:r>
            <a:r>
              <a:rPr lang="zh-CN" altLang="en-US" sz="2000" b="1" dirty="0">
                <a:latin typeface="微软雅黑" panose="020B0503020204020204" pitchFamily="34" charset="-122"/>
                <a:ea typeface="微软雅黑" panose="020B0503020204020204" pitchFamily="34" charset="-122"/>
              </a:rPr>
              <a:t>图像处理</a:t>
            </a:r>
          </a:p>
        </p:txBody>
      </p:sp>
      <p:sp>
        <p:nvSpPr>
          <p:cNvPr id="10" name="矩形 9"/>
          <p:cNvSpPr/>
          <p:nvPr/>
        </p:nvSpPr>
        <p:spPr bwMode="auto">
          <a:xfrm>
            <a:off x="4707086" y="4114473"/>
            <a:ext cx="1728192"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I. </a:t>
            </a:r>
            <a:r>
              <a:rPr lang="zh-CN" altLang="en-US" sz="2000" b="1" dirty="0">
                <a:latin typeface="微软雅黑" panose="020B0503020204020204" pitchFamily="34" charset="-122"/>
                <a:ea typeface="微软雅黑" panose="020B0503020204020204" pitchFamily="34" charset="-122"/>
              </a:rPr>
              <a:t>计算机视觉</a:t>
            </a:r>
          </a:p>
        </p:txBody>
      </p:sp>
      <p:sp>
        <p:nvSpPr>
          <p:cNvPr id="11" name="矩形 10"/>
          <p:cNvSpPr/>
          <p:nvPr/>
        </p:nvSpPr>
        <p:spPr bwMode="auto">
          <a:xfrm>
            <a:off x="7011342" y="4366501"/>
            <a:ext cx="2033018"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L. </a:t>
            </a:r>
            <a:r>
              <a:rPr lang="zh-CN" altLang="en-US" sz="2000" b="1" dirty="0">
                <a:latin typeface="微软雅黑" panose="020B0503020204020204" pitchFamily="34" charset="-122"/>
                <a:ea typeface="微软雅黑" panose="020B0503020204020204" pitchFamily="34" charset="-122"/>
              </a:rPr>
              <a:t>计算机图形学</a:t>
            </a:r>
          </a:p>
        </p:txBody>
      </p:sp>
      <p:sp>
        <p:nvSpPr>
          <p:cNvPr id="12" name="矩形 11"/>
          <p:cNvSpPr/>
          <p:nvPr/>
        </p:nvSpPr>
        <p:spPr bwMode="auto">
          <a:xfrm>
            <a:off x="6995365" y="3243164"/>
            <a:ext cx="1872208"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K. </a:t>
            </a:r>
            <a:r>
              <a:rPr lang="zh-CN" altLang="en-US" sz="2000" b="1" dirty="0">
                <a:latin typeface="微软雅黑" panose="020B0503020204020204" pitchFamily="34" charset="-122"/>
                <a:ea typeface="微软雅黑" panose="020B0503020204020204" pitchFamily="34" charset="-122"/>
              </a:rPr>
              <a:t>计算摄像学</a:t>
            </a:r>
          </a:p>
        </p:txBody>
      </p:sp>
      <p:sp>
        <p:nvSpPr>
          <p:cNvPr id="13" name="矩形 12"/>
          <p:cNvSpPr/>
          <p:nvPr/>
        </p:nvSpPr>
        <p:spPr bwMode="auto">
          <a:xfrm>
            <a:off x="353061" y="3243164"/>
            <a:ext cx="1617722" cy="644454"/>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程序设计基础</a:t>
            </a:r>
          </a:p>
        </p:txBody>
      </p:sp>
      <p:sp>
        <p:nvSpPr>
          <p:cNvPr id="15" name="矩形 14"/>
          <p:cNvSpPr/>
          <p:nvPr/>
        </p:nvSpPr>
        <p:spPr bwMode="auto">
          <a:xfrm>
            <a:off x="353062" y="4114473"/>
            <a:ext cx="1617722"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C. C++</a:t>
            </a:r>
            <a:endParaRPr lang="zh-CN" altLang="en-US" sz="2000" b="1" dirty="0">
              <a:latin typeface="微软雅黑" panose="020B0503020204020204" pitchFamily="34" charset="-122"/>
              <a:ea typeface="微软雅黑" panose="020B0503020204020204" pitchFamily="34" charset="-122"/>
            </a:endParaRPr>
          </a:p>
        </p:txBody>
      </p:sp>
      <p:sp>
        <p:nvSpPr>
          <p:cNvPr id="16" name="矩形 15"/>
          <p:cNvSpPr/>
          <p:nvPr/>
        </p:nvSpPr>
        <p:spPr bwMode="auto">
          <a:xfrm>
            <a:off x="2555776" y="4114473"/>
            <a:ext cx="1575243"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F. </a:t>
            </a:r>
            <a:r>
              <a:rPr lang="zh-CN" altLang="en-US" sz="2000" b="1" dirty="0">
                <a:latin typeface="微软雅黑" panose="020B0503020204020204" pitchFamily="34" charset="-122"/>
                <a:ea typeface="微软雅黑" panose="020B0503020204020204" pitchFamily="34" charset="-122"/>
              </a:rPr>
              <a:t>数据结构</a:t>
            </a:r>
          </a:p>
        </p:txBody>
      </p:sp>
      <p:sp>
        <p:nvSpPr>
          <p:cNvPr id="17" name="矩形 16"/>
          <p:cNvSpPr/>
          <p:nvPr/>
        </p:nvSpPr>
        <p:spPr bwMode="auto">
          <a:xfrm>
            <a:off x="6994548" y="2410870"/>
            <a:ext cx="1784197"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J. </a:t>
            </a:r>
            <a:r>
              <a:rPr lang="zh-CN" altLang="en-US" sz="2000" b="1" dirty="0">
                <a:latin typeface="微软雅黑" panose="020B0503020204020204" pitchFamily="34" charset="-122"/>
                <a:ea typeface="微软雅黑" panose="020B0503020204020204" pitchFamily="34" charset="-122"/>
              </a:rPr>
              <a:t>傅里叶光学</a:t>
            </a:r>
          </a:p>
        </p:txBody>
      </p:sp>
      <p:sp>
        <p:nvSpPr>
          <p:cNvPr id="18" name="矩形 17"/>
          <p:cNvSpPr/>
          <p:nvPr/>
        </p:nvSpPr>
        <p:spPr bwMode="auto">
          <a:xfrm>
            <a:off x="4679951" y="2138867"/>
            <a:ext cx="1620180"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G. </a:t>
            </a:r>
            <a:r>
              <a:rPr lang="zh-CN" altLang="en-US" sz="2000" b="1" dirty="0">
                <a:latin typeface="微软雅黑" panose="020B0503020204020204" pitchFamily="34" charset="-122"/>
                <a:ea typeface="微软雅黑" panose="020B0503020204020204" pitchFamily="34" charset="-122"/>
              </a:rPr>
              <a:t>大学物理</a:t>
            </a:r>
          </a:p>
        </p:txBody>
      </p:sp>
      <p:cxnSp>
        <p:nvCxnSpPr>
          <p:cNvPr id="19" name="直接箭头连接符 18"/>
          <p:cNvCxnSpPr/>
          <p:nvPr/>
        </p:nvCxnSpPr>
        <p:spPr bwMode="auto">
          <a:xfrm flipH="1">
            <a:off x="1979712" y="2652201"/>
            <a:ext cx="576064" cy="1"/>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20" name="直接箭头连接符 19"/>
          <p:cNvCxnSpPr>
            <a:stCxn id="15" idx="0"/>
            <a:endCxn id="13" idx="2"/>
          </p:cNvCxnSpPr>
          <p:nvPr/>
        </p:nvCxnSpPr>
        <p:spPr bwMode="auto">
          <a:xfrm flipH="1" flipV="1">
            <a:off x="1161922" y="3887618"/>
            <a:ext cx="1" cy="226855"/>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26" name="直接箭头连接符 25"/>
          <p:cNvCxnSpPr>
            <a:endCxn id="13" idx="3"/>
          </p:cNvCxnSpPr>
          <p:nvPr/>
        </p:nvCxnSpPr>
        <p:spPr bwMode="auto">
          <a:xfrm flipH="1" flipV="1">
            <a:off x="1970783" y="3565391"/>
            <a:ext cx="584994" cy="54908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29" name="直接箭头连接符 28"/>
          <p:cNvCxnSpPr>
            <a:stCxn id="16" idx="1"/>
          </p:cNvCxnSpPr>
          <p:nvPr/>
        </p:nvCxnSpPr>
        <p:spPr bwMode="auto">
          <a:xfrm flipH="1" flipV="1">
            <a:off x="1964775" y="4360372"/>
            <a:ext cx="591001" cy="6129"/>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31" name="直接箭头连接符 30"/>
          <p:cNvCxnSpPr>
            <a:endCxn id="4" idx="3"/>
          </p:cNvCxnSpPr>
          <p:nvPr/>
        </p:nvCxnSpPr>
        <p:spPr bwMode="auto">
          <a:xfrm flipH="1" flipV="1">
            <a:off x="1970783" y="2662898"/>
            <a:ext cx="576064" cy="574255"/>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34" name="直接箭头连接符 33"/>
          <p:cNvCxnSpPr>
            <a:stCxn id="8" idx="0"/>
            <a:endCxn id="7" idx="2"/>
          </p:cNvCxnSpPr>
          <p:nvPr/>
        </p:nvCxnSpPr>
        <p:spPr bwMode="auto">
          <a:xfrm flipH="1" flipV="1">
            <a:off x="3343398" y="2914926"/>
            <a:ext cx="2" cy="328238"/>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37" name="直接箭头连接符 36"/>
          <p:cNvCxnSpPr/>
          <p:nvPr/>
        </p:nvCxnSpPr>
        <p:spPr bwMode="auto">
          <a:xfrm flipH="1">
            <a:off x="1964776" y="2132856"/>
            <a:ext cx="2742310" cy="277078"/>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2" name="直接箭头连接符 41"/>
          <p:cNvCxnSpPr/>
          <p:nvPr/>
        </p:nvCxnSpPr>
        <p:spPr bwMode="auto">
          <a:xfrm flipH="1" flipV="1">
            <a:off x="6300131" y="2261657"/>
            <a:ext cx="691779" cy="310622"/>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4" name="直接箭头连接符 43"/>
          <p:cNvCxnSpPr/>
          <p:nvPr/>
        </p:nvCxnSpPr>
        <p:spPr bwMode="auto">
          <a:xfrm flipH="1">
            <a:off x="4123298" y="2762635"/>
            <a:ext cx="2871383" cy="478167"/>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6" name="直接箭头连接符 45"/>
          <p:cNvCxnSpPr>
            <a:stCxn id="17" idx="1"/>
          </p:cNvCxnSpPr>
          <p:nvPr/>
        </p:nvCxnSpPr>
        <p:spPr bwMode="auto">
          <a:xfrm flipH="1">
            <a:off x="4123298" y="2662898"/>
            <a:ext cx="2871250" cy="249666"/>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9" name="直接箭头连接符 48"/>
          <p:cNvCxnSpPr>
            <a:stCxn id="9" idx="1"/>
            <a:endCxn id="8" idx="3"/>
          </p:cNvCxnSpPr>
          <p:nvPr/>
        </p:nvCxnSpPr>
        <p:spPr bwMode="auto">
          <a:xfrm flipH="1">
            <a:off x="4131022" y="3495192"/>
            <a:ext cx="578062" cy="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2" name="直接箭头连接符 51"/>
          <p:cNvCxnSpPr/>
          <p:nvPr/>
        </p:nvCxnSpPr>
        <p:spPr bwMode="auto">
          <a:xfrm flipH="1">
            <a:off x="4131022" y="4360372"/>
            <a:ext cx="578062" cy="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3" name="直接箭头连接符 52"/>
          <p:cNvCxnSpPr>
            <a:stCxn id="10" idx="0"/>
            <a:endCxn id="9" idx="2"/>
          </p:cNvCxnSpPr>
          <p:nvPr/>
        </p:nvCxnSpPr>
        <p:spPr bwMode="auto">
          <a:xfrm flipH="1" flipV="1">
            <a:off x="5519174" y="3747220"/>
            <a:ext cx="52008" cy="36725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6" name="直接箭头连接符 55"/>
          <p:cNvCxnSpPr/>
          <p:nvPr/>
        </p:nvCxnSpPr>
        <p:spPr bwMode="auto">
          <a:xfrm flipH="1" flipV="1">
            <a:off x="4139950" y="3741093"/>
            <a:ext cx="576061" cy="36112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8" name="直接箭头连接符 57"/>
          <p:cNvCxnSpPr>
            <a:stCxn id="12" idx="1"/>
          </p:cNvCxnSpPr>
          <p:nvPr/>
        </p:nvCxnSpPr>
        <p:spPr bwMode="auto">
          <a:xfrm flipH="1" flipV="1">
            <a:off x="6322338" y="3487719"/>
            <a:ext cx="673027" cy="747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0" name="直接箭头连接符 59"/>
          <p:cNvCxnSpPr/>
          <p:nvPr/>
        </p:nvCxnSpPr>
        <p:spPr bwMode="auto">
          <a:xfrm flipH="1" flipV="1">
            <a:off x="7929748" y="2915266"/>
            <a:ext cx="2" cy="328238"/>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1" name="直接箭头连接符 60"/>
          <p:cNvCxnSpPr/>
          <p:nvPr/>
        </p:nvCxnSpPr>
        <p:spPr bwMode="auto">
          <a:xfrm flipH="1">
            <a:off x="7940242" y="3735500"/>
            <a:ext cx="15515" cy="57668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8" name="直接箭头连接符 67"/>
          <p:cNvCxnSpPr/>
          <p:nvPr/>
        </p:nvCxnSpPr>
        <p:spPr bwMode="auto">
          <a:xfrm flipH="1" flipV="1">
            <a:off x="6318582" y="3753382"/>
            <a:ext cx="692760" cy="60699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70" name="直接箭头连接符 69"/>
          <p:cNvCxnSpPr/>
          <p:nvPr/>
        </p:nvCxnSpPr>
        <p:spPr bwMode="auto">
          <a:xfrm flipH="1">
            <a:off x="6435279" y="3735024"/>
            <a:ext cx="576063" cy="378044"/>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73" name="直接箭头连接符 72"/>
          <p:cNvCxnSpPr/>
          <p:nvPr/>
        </p:nvCxnSpPr>
        <p:spPr bwMode="auto">
          <a:xfrm flipH="1" flipV="1">
            <a:off x="4123298" y="4593226"/>
            <a:ext cx="2907888" cy="27120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75" name="直接箭头连接符 74"/>
          <p:cNvCxnSpPr/>
          <p:nvPr/>
        </p:nvCxnSpPr>
        <p:spPr bwMode="auto">
          <a:xfrm flipH="1">
            <a:off x="4139950" y="3735024"/>
            <a:ext cx="576061" cy="378044"/>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38" name="TextBox 20"/>
          <p:cNvSpPr txBox="1">
            <a:spLocks noChangeArrowheads="1"/>
          </p:cNvSpPr>
          <p:nvPr/>
        </p:nvSpPr>
        <p:spPr bwMode="auto">
          <a:xfrm>
            <a:off x="178605" y="4725144"/>
            <a:ext cx="8856984"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拓扑排序</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设</a:t>
            </a:r>
            <a:r>
              <a:rPr lang="en-US" altLang="zh-CN" sz="2000" b="1" dirty="0">
                <a:latin typeface="微软雅黑" panose="020B0503020204020204" pitchFamily="34" charset="-122"/>
                <a:ea typeface="微软雅黑" panose="020B0503020204020204" pitchFamily="34" charset="-122"/>
              </a:rPr>
              <a:t>G=(V,E)</a:t>
            </a:r>
            <a:r>
              <a:rPr lang="zh-CN" altLang="en-US" sz="2000" b="1" dirty="0">
                <a:latin typeface="微软雅黑" panose="020B0503020204020204" pitchFamily="34" charset="-122"/>
                <a:ea typeface="微软雅黑" panose="020B0503020204020204" pitchFamily="34" charset="-122"/>
              </a:rPr>
              <a:t>是一个具有</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个顶点的有向图，若序列</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a:t>
            </a:r>
            <a:r>
              <a:rPr lang="en-US" altLang="zh-CN" sz="2000" b="1" baseline="-25000" dirty="0" err="1">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满足</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中每条有向边的活动时间先后要求，则称</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a:t>
            </a:r>
            <a:r>
              <a:rPr lang="en-US" altLang="zh-CN" sz="2000" b="1" baseline="-25000" dirty="0" err="1">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为</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的拓扑排序</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存在拓扑排序必定保证</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无环</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的拓扑排序不唯一：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ABCDEFGHIJLK</a:t>
            </a:r>
            <a:r>
              <a:rPr lang="zh-CN" altLang="en-US" sz="2000" b="1" dirty="0">
                <a:latin typeface="微软雅黑" panose="020B0503020204020204" pitchFamily="34" charset="-122"/>
                <a:ea typeface="微软雅黑" panose="020B0503020204020204" pitchFamily="34" charset="-122"/>
              </a:rPr>
              <a:t>为上图的其中一个拓扑排序</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2847263"/>
      </p:ext>
    </p:extLst>
  </p:cSld>
  <p:clrMapOvr>
    <a:masterClrMapping/>
  </p:clrMapOvr>
  <p:transition advTm="157">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77588"/>
            <a:ext cx="885698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拓扑排序算法</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拓扑排序</a:t>
            </a:r>
          </a:p>
        </p:txBody>
      </p:sp>
      <p:grpSp>
        <p:nvGrpSpPr>
          <p:cNvPr id="39" name="组合 38"/>
          <p:cNvGrpSpPr/>
          <p:nvPr/>
        </p:nvGrpSpPr>
        <p:grpSpPr>
          <a:xfrm>
            <a:off x="159859" y="4563130"/>
            <a:ext cx="8912739" cy="1026110"/>
            <a:chOff x="251520" y="5183347"/>
            <a:chExt cx="9073008" cy="1026110"/>
          </a:xfrm>
        </p:grpSpPr>
        <p:sp>
          <p:nvSpPr>
            <p:cNvPr id="40" name="矩形 39"/>
            <p:cNvSpPr/>
            <p:nvPr/>
          </p:nvSpPr>
          <p:spPr bwMode="auto">
            <a:xfrm>
              <a:off x="251520" y="5183347"/>
              <a:ext cx="9073008" cy="1026110"/>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优先级搜索</a:t>
              </a:r>
              <a:endParaRPr lang="en-US" altLang="zh-CN" sz="3200" b="1" dirty="0">
                <a:solidFill>
                  <a:srgbClr val="C00000"/>
                </a:solidFill>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顶点邻域优先级更新          选取最高优先级顶点入</a:t>
              </a:r>
              <a:r>
                <a:rPr lang="en-US" altLang="zh-CN" sz="2800" b="1" dirty="0">
                  <a:latin typeface="微软雅黑" panose="020B0503020204020204" pitchFamily="34" charset="-122"/>
                  <a:ea typeface="微软雅黑" panose="020B0503020204020204" pitchFamily="34" charset="-122"/>
                </a:rPr>
                <a:t>TS</a:t>
              </a:r>
              <a:r>
                <a:rPr lang="zh-CN" altLang="en-US" sz="2800" b="1" dirty="0">
                  <a:latin typeface="微软雅黑" panose="020B0503020204020204" pitchFamily="34" charset="-122"/>
                  <a:ea typeface="微软雅黑" panose="020B0503020204020204" pitchFamily="34" charset="-122"/>
                </a:rPr>
                <a:t>集</a:t>
              </a:r>
              <a:endParaRPr lang="en-US" altLang="zh-CN" sz="2800" b="1" dirty="0">
                <a:latin typeface="微软雅黑" panose="020B0503020204020204" pitchFamily="34" charset="-122"/>
                <a:ea typeface="微软雅黑" panose="020B0503020204020204" pitchFamily="34" charset="-122"/>
              </a:endParaRPr>
            </a:p>
          </p:txBody>
        </p:sp>
        <p:sp>
          <p:nvSpPr>
            <p:cNvPr id="41" name="上下箭头 40"/>
            <p:cNvSpPr/>
            <p:nvPr/>
          </p:nvSpPr>
          <p:spPr bwMode="auto">
            <a:xfrm rot="5400000">
              <a:off x="3999668" y="5437978"/>
              <a:ext cx="432048" cy="1008112"/>
            </a:xfrm>
            <a:prstGeom prst="upDownArrow">
              <a:avLst>
                <a:gd name="adj1" fmla="val 70852"/>
                <a:gd name="adj2" fmla="val 50000"/>
              </a:avLst>
            </a:prstGeom>
            <a:solidFill>
              <a:srgbClr val="C00000"/>
            </a:solidFill>
            <a:ln w="3175" algn="ctr">
              <a:noFill/>
              <a:miter lim="800000"/>
              <a:headEnd/>
              <a:tailEnd/>
            </a:ln>
            <a:effectLst/>
          </p:spPr>
          <p:txBody>
            <a:bodyPr vert="vert270" lIns="91446" tIns="91446" rIns="91446" bIns="91446" rtlCol="0" anchor="ctr"/>
            <a:lstStyle/>
            <a:p>
              <a:pPr algn="ctr"/>
              <a:r>
                <a:rPr lang="zh-CN" altLang="en-US" b="1" dirty="0">
                  <a:solidFill>
                    <a:srgbClr val="FFFF00"/>
                  </a:solidFill>
                  <a:latin typeface="微软雅黑" panose="020B0503020204020204" pitchFamily="34" charset="-122"/>
                  <a:ea typeface="微软雅黑" panose="020B0503020204020204" pitchFamily="34" charset="-122"/>
                </a:rPr>
                <a:t>迭代</a:t>
              </a:r>
            </a:p>
          </p:txBody>
        </p:sp>
      </p:grpSp>
      <p:grpSp>
        <p:nvGrpSpPr>
          <p:cNvPr id="23" name="组合 22"/>
          <p:cNvGrpSpPr/>
          <p:nvPr/>
        </p:nvGrpSpPr>
        <p:grpSpPr>
          <a:xfrm>
            <a:off x="107504" y="5013176"/>
            <a:ext cx="3528392" cy="1608740"/>
            <a:chOff x="107504" y="4751449"/>
            <a:chExt cx="3528392" cy="1870467"/>
          </a:xfrm>
        </p:grpSpPr>
        <p:sp>
          <p:nvSpPr>
            <p:cNvPr id="3" name="椭圆 2"/>
            <p:cNvSpPr/>
            <p:nvPr/>
          </p:nvSpPr>
          <p:spPr bwMode="auto">
            <a:xfrm>
              <a:off x="107504" y="4751449"/>
              <a:ext cx="3528392" cy="947541"/>
            </a:xfrm>
            <a:prstGeom prst="ellipse">
              <a:avLst/>
            </a:prstGeom>
            <a:noFill/>
            <a:ln w="31750"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395536" y="5975585"/>
              <a:ext cx="2952328" cy="646331"/>
            </a:xfrm>
            <a:prstGeom prst="rect">
              <a:avLst/>
            </a:prstGeom>
          </p:spPr>
          <p:txBody>
            <a:bodyPr wrap="square">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顶点优先值为该顶点的入度，每次对顶点邻域的入度降</a:t>
              </a:r>
              <a:r>
                <a:rPr lang="en-US" altLang="zh-CN" b="1" dirty="0">
                  <a:solidFill>
                    <a:srgbClr val="7030A0"/>
                  </a:solidFill>
                  <a:latin typeface="微软雅黑" panose="020B0503020204020204" pitchFamily="34" charset="-122"/>
                  <a:ea typeface="微软雅黑" panose="020B0503020204020204" pitchFamily="34" charset="-122"/>
                </a:rPr>
                <a:t>1</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bwMode="auto">
            <a:xfrm flipV="1">
              <a:off x="1871700" y="5698990"/>
              <a:ext cx="1" cy="276595"/>
            </a:xfrm>
            <a:prstGeom prst="straightConnector1">
              <a:avLst/>
            </a:prstGeom>
            <a:solidFill>
              <a:schemeClr val="accent1"/>
            </a:solidFill>
            <a:ln w="38100" cap="flat" cmpd="sng" algn="ctr">
              <a:solidFill>
                <a:srgbClr val="7030A0"/>
              </a:solidFill>
              <a:prstDash val="solid"/>
              <a:round/>
              <a:headEnd type="stealth" w="lg" len="lg"/>
              <a:tailEnd type="none" w="lg" len="lg"/>
            </a:ln>
            <a:effectLst/>
          </p:spPr>
        </p:cxnSp>
      </p:grpSp>
      <p:grpSp>
        <p:nvGrpSpPr>
          <p:cNvPr id="24" name="组合 23"/>
          <p:cNvGrpSpPr/>
          <p:nvPr/>
        </p:nvGrpSpPr>
        <p:grpSpPr>
          <a:xfrm>
            <a:off x="4472115" y="4941167"/>
            <a:ext cx="4572606" cy="1726451"/>
            <a:chOff x="4472115" y="4778573"/>
            <a:chExt cx="4572606" cy="1889046"/>
          </a:xfrm>
        </p:grpSpPr>
        <p:sp>
          <p:nvSpPr>
            <p:cNvPr id="43" name="椭圆 42"/>
            <p:cNvSpPr/>
            <p:nvPr/>
          </p:nvSpPr>
          <p:spPr bwMode="auto">
            <a:xfrm>
              <a:off x="4472115" y="4778573"/>
              <a:ext cx="4572606" cy="947541"/>
            </a:xfrm>
            <a:prstGeom prst="ellipse">
              <a:avLst/>
            </a:prstGeom>
            <a:noFill/>
            <a:ln w="31750"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a:xfrm>
              <a:off x="5263241" y="6021288"/>
              <a:ext cx="2990354" cy="646331"/>
            </a:xfrm>
            <a:prstGeom prst="rect">
              <a:avLst/>
            </a:prstGeom>
          </p:spPr>
          <p:txBody>
            <a:bodyPr wrap="square">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采用栈结构降低选取复杂度，所有入度为</a:t>
              </a:r>
              <a:r>
                <a:rPr lang="en-US" altLang="zh-CN" b="1" dirty="0">
                  <a:solidFill>
                    <a:srgbClr val="7030A0"/>
                  </a:solidFill>
                  <a:latin typeface="微软雅黑" panose="020B0503020204020204" pitchFamily="34" charset="-122"/>
                  <a:ea typeface="微软雅黑" panose="020B0503020204020204" pitchFamily="34" charset="-122"/>
                </a:rPr>
                <a:t>0</a:t>
              </a:r>
              <a:r>
                <a:rPr lang="zh-CN" altLang="en-US" b="1" dirty="0">
                  <a:solidFill>
                    <a:srgbClr val="7030A0"/>
                  </a:solidFill>
                  <a:latin typeface="微软雅黑" panose="020B0503020204020204" pitchFamily="34" charset="-122"/>
                  <a:ea typeface="微软雅黑" panose="020B0503020204020204" pitchFamily="34" charset="-122"/>
                </a:rPr>
                <a:t>的顶点入栈</a:t>
              </a:r>
              <a:endParaRPr lang="zh-CN" altLang="en-US" dirty="0">
                <a:solidFill>
                  <a:srgbClr val="7030A0"/>
                </a:solidFill>
              </a:endParaRPr>
            </a:p>
          </p:txBody>
        </p:sp>
        <p:cxnSp>
          <p:nvCxnSpPr>
            <p:cNvPr id="50" name="直接箭头连接符 49"/>
            <p:cNvCxnSpPr/>
            <p:nvPr/>
          </p:nvCxnSpPr>
          <p:spPr bwMode="auto">
            <a:xfrm flipV="1">
              <a:off x="6732240" y="5727816"/>
              <a:ext cx="1" cy="276595"/>
            </a:xfrm>
            <a:prstGeom prst="straightConnector1">
              <a:avLst/>
            </a:prstGeom>
            <a:solidFill>
              <a:schemeClr val="accent1"/>
            </a:solidFill>
            <a:ln w="38100" cap="flat" cmpd="sng" algn="ctr">
              <a:solidFill>
                <a:srgbClr val="7030A0"/>
              </a:solidFill>
              <a:prstDash val="solid"/>
              <a:round/>
              <a:headEnd type="stealth" w="lg" len="lg"/>
              <a:tailEnd type="none" w="lg" len="lg"/>
            </a:ln>
            <a:effectLst/>
          </p:spPr>
        </p:cxnSp>
      </p:grpSp>
      <p:sp>
        <p:nvSpPr>
          <p:cNvPr id="16" name="TextBox 20"/>
          <p:cNvSpPr txBox="1">
            <a:spLocks noChangeArrowheads="1"/>
          </p:cNvSpPr>
          <p:nvPr/>
        </p:nvSpPr>
        <p:spPr bwMode="auto">
          <a:xfrm>
            <a:off x="107504" y="1700808"/>
            <a:ext cx="8496944" cy="2862322"/>
          </a:xfrm>
          <a:prstGeom prst="rect">
            <a:avLst/>
          </a:prstGeom>
          <a:noFill/>
          <a:ln w="9525">
            <a:noFill/>
            <a:miter lim="800000"/>
            <a:headEnd/>
            <a:tailEnd/>
          </a:ln>
        </p:spPr>
        <p:txBody>
          <a:bodyPr wrap="square">
            <a:spAutoFit/>
          </a:bodyPr>
          <a:lstStyle/>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AOV</a:t>
            </a:r>
            <a:r>
              <a:rPr lang="zh-CN" altLang="en-US" sz="2000" b="1" dirty="0">
                <a:latin typeface="微软雅黑" panose="020B0503020204020204" pitchFamily="34" charset="-122"/>
                <a:ea typeface="微软雅黑" panose="020B0503020204020204" pitchFamily="34" charset="-122"/>
              </a:rPr>
              <a:t>网络中选一个没有直接前驱的顶点</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并放入已排序集</a:t>
            </a:r>
            <a:r>
              <a:rPr lang="en-US" altLang="zh-CN" sz="2000" b="1" dirty="0">
                <a:latin typeface="微软雅黑" panose="020B0503020204020204" pitchFamily="34" charset="-122"/>
                <a:ea typeface="微软雅黑" panose="020B0503020204020204" pitchFamily="34" charset="-122"/>
              </a:rPr>
              <a:t>TS; (</a:t>
            </a:r>
            <a:r>
              <a:rPr lang="zh-CN" altLang="en-US" sz="2000" b="1" dirty="0">
                <a:solidFill>
                  <a:srgbClr val="FF0000"/>
                </a:solidFill>
                <a:latin typeface="微软雅黑" panose="020B0503020204020204" pitchFamily="34" charset="-122"/>
                <a:ea typeface="微软雅黑" panose="020B0503020204020204" pitchFamily="34" charset="-122"/>
              </a:rPr>
              <a:t>选取最优</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从图中删去该顶点</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同时删去所有它发出的有向边，更新邻域入度</a:t>
            </a: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邻域更新</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重复以上直到</a:t>
            </a:r>
          </a:p>
          <a:p>
            <a:pPr lvl="1">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全部顶点均已输出，拓扑有序序列形成，</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拓扑排序完成</a:t>
            </a:r>
            <a:r>
              <a:rPr lang="zh-CN" altLang="en-US" sz="2000" b="1" dirty="0">
                <a:latin typeface="微软雅黑" panose="020B0503020204020204" pitchFamily="34" charset="-122"/>
                <a:ea typeface="微软雅黑" panose="020B0503020204020204" pitchFamily="34" charset="-122"/>
              </a:rPr>
              <a:t>；或</a:t>
            </a:r>
            <a:endParaRPr lang="en-US" altLang="zh-CN" sz="20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000" b="1" dirty="0">
                <a:latin typeface="微软雅黑" panose="020B0503020204020204" pitchFamily="34" charset="-122"/>
                <a:ea typeface="微软雅黑" panose="020B0503020204020204" pitchFamily="34" charset="-122"/>
              </a:rPr>
              <a:t>     b) </a:t>
            </a:r>
            <a:r>
              <a:rPr lang="zh-CN" altLang="en-US" sz="2000" b="1" dirty="0">
                <a:latin typeface="微软雅黑" panose="020B0503020204020204" pitchFamily="34" charset="-122"/>
                <a:ea typeface="微软雅黑" panose="020B0503020204020204" pitchFamily="34" charset="-122"/>
              </a:rPr>
              <a:t>图中还有未输出的顶点</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所有剩余顶点入度都不为</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，这时网络中</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必存在有向环</a:t>
            </a:r>
          </a:p>
        </p:txBody>
      </p:sp>
    </p:spTree>
    <p:extLst>
      <p:ext uri="{BB962C8B-B14F-4D97-AF65-F5344CB8AC3E}">
        <p14:creationId xmlns:p14="http://schemas.microsoft.com/office/powerpoint/2010/main" val="70865045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down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trips(down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95536" y="4980933"/>
            <a:ext cx="5082461" cy="1224136"/>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4000" b="1" dirty="0">
                <a:latin typeface="微软雅黑" panose="020B0503020204020204" pitchFamily="34" charset="-122"/>
                <a:ea typeface="微软雅黑" panose="020B0503020204020204" pitchFamily="34" charset="-122"/>
              </a:rPr>
              <a:t>选取最高优先级顶点</a:t>
            </a:r>
            <a:endParaRPr lang="en-US" altLang="zh-CN" sz="4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图搜索的统一框架</a:t>
            </a:r>
          </a:p>
        </p:txBody>
      </p:sp>
      <p:sp>
        <p:nvSpPr>
          <p:cNvPr id="44" name="矩形 43"/>
          <p:cNvSpPr/>
          <p:nvPr/>
        </p:nvSpPr>
        <p:spPr bwMode="auto">
          <a:xfrm>
            <a:off x="395536" y="2276872"/>
            <a:ext cx="5082461" cy="1224136"/>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4000" b="1" dirty="0">
                <a:latin typeface="微软雅黑" panose="020B0503020204020204" pitchFamily="34" charset="-122"/>
                <a:ea typeface="微软雅黑" panose="020B0503020204020204" pitchFamily="34" charset="-122"/>
              </a:rPr>
              <a:t>顶点邻域优先级更新</a:t>
            </a:r>
            <a:endParaRPr lang="en-US" altLang="zh-CN" sz="4000" b="1" dirty="0">
              <a:latin typeface="微软雅黑" panose="020B0503020204020204" pitchFamily="34" charset="-122"/>
              <a:ea typeface="微软雅黑" panose="020B0503020204020204" pitchFamily="34" charset="-122"/>
            </a:endParaRPr>
          </a:p>
        </p:txBody>
      </p:sp>
      <p:sp>
        <p:nvSpPr>
          <p:cNvPr id="45" name="上下箭头 44"/>
          <p:cNvSpPr/>
          <p:nvPr/>
        </p:nvSpPr>
        <p:spPr bwMode="auto">
          <a:xfrm>
            <a:off x="2324698" y="3326098"/>
            <a:ext cx="1224139" cy="1904547"/>
          </a:xfrm>
          <a:prstGeom prst="upDownArrow">
            <a:avLst>
              <a:gd name="adj1" fmla="val 52896"/>
              <a:gd name="adj2" fmla="val 50499"/>
            </a:avLst>
          </a:prstGeom>
          <a:solidFill>
            <a:srgbClr val="C00000"/>
          </a:solidFill>
          <a:ln w="3175" algn="ctr">
            <a:noFill/>
            <a:miter lim="800000"/>
            <a:headEnd/>
            <a:tailEnd/>
          </a:ln>
          <a:effectLst/>
        </p:spPr>
        <p:txBody>
          <a:bodyPr vert="eaVert" lIns="91446" tIns="91446" rIns="91446" bIns="91446" rtlCol="0" anchor="ctr"/>
          <a:lstStyle/>
          <a:p>
            <a:pPr algn="ctr"/>
            <a:r>
              <a:rPr lang="zh-CN" altLang="en-US" sz="4000" b="1" dirty="0">
                <a:solidFill>
                  <a:srgbClr val="FFFF00"/>
                </a:solidFill>
                <a:latin typeface="微软雅黑" panose="020B0503020204020204" pitchFamily="34" charset="-122"/>
                <a:ea typeface="微软雅黑" panose="020B0503020204020204" pitchFamily="34" charset="-122"/>
              </a:rPr>
              <a:t>迭代</a:t>
            </a:r>
          </a:p>
        </p:txBody>
      </p:sp>
      <p:sp>
        <p:nvSpPr>
          <p:cNvPr id="3" name="矩形 2"/>
          <p:cNvSpPr/>
          <p:nvPr/>
        </p:nvSpPr>
        <p:spPr>
          <a:xfrm>
            <a:off x="1151664" y="1252381"/>
            <a:ext cx="3570209" cy="769441"/>
          </a:xfrm>
          <a:prstGeom prst="rect">
            <a:avLst/>
          </a:prstGeom>
        </p:spPr>
        <p:txBody>
          <a:bodyPr wrap="none">
            <a:spAutoFit/>
          </a:bodyPr>
          <a:lstStyle/>
          <a:p>
            <a:pPr algn="ctr"/>
            <a:r>
              <a:rPr lang="zh-CN" altLang="en-US" sz="4400" b="1" dirty="0">
                <a:solidFill>
                  <a:srgbClr val="C00000"/>
                </a:solidFill>
                <a:latin typeface="微软雅黑" panose="020B0503020204020204" pitchFamily="34" charset="-122"/>
                <a:ea typeface="微软雅黑" panose="020B0503020204020204" pitchFamily="34" charset="-122"/>
              </a:rPr>
              <a:t>图的遍历搜索</a:t>
            </a:r>
            <a:endParaRPr lang="en-US" altLang="zh-CN" sz="4400" b="1" dirty="0">
              <a:solidFill>
                <a:srgbClr val="C00000"/>
              </a:solidFill>
              <a:latin typeface="微软雅黑" panose="020B0503020204020204" pitchFamily="34" charset="-122"/>
              <a:ea typeface="微软雅黑" panose="020B0503020204020204" pitchFamily="34" charset="-122"/>
            </a:endParaRPr>
          </a:p>
        </p:txBody>
      </p:sp>
      <p:sp>
        <p:nvSpPr>
          <p:cNvPr id="7" name="椭圆 6"/>
          <p:cNvSpPr/>
          <p:nvPr/>
        </p:nvSpPr>
        <p:spPr bwMode="auto">
          <a:xfrm>
            <a:off x="6976801" y="297379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5969579" y="4418990"/>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6113579" y="3222132"/>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7429661" y="3478750"/>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6399911" y="4808722"/>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6252993" y="4025619"/>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7423528" y="4202966"/>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5998594" y="540482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6804099" y="3627217"/>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7504400" y="526082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6837297" y="5743970"/>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8" name="椭圆 17"/>
          <p:cNvSpPr/>
          <p:nvPr/>
        </p:nvSpPr>
        <p:spPr bwMode="auto">
          <a:xfrm>
            <a:off x="7066686" y="4808722"/>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9" name="椭圆 18"/>
          <p:cNvSpPr/>
          <p:nvPr/>
        </p:nvSpPr>
        <p:spPr bwMode="auto">
          <a:xfrm>
            <a:off x="8232470" y="2858599"/>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7736518" y="4639077"/>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1" name="椭圆 20"/>
          <p:cNvSpPr/>
          <p:nvPr/>
        </p:nvSpPr>
        <p:spPr bwMode="auto">
          <a:xfrm>
            <a:off x="7879981" y="3439121"/>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2" name="椭圆 21"/>
          <p:cNvSpPr/>
          <p:nvPr/>
        </p:nvSpPr>
        <p:spPr bwMode="auto">
          <a:xfrm>
            <a:off x="8454941" y="5394891"/>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3" name="椭圆 22"/>
          <p:cNvSpPr/>
          <p:nvPr/>
        </p:nvSpPr>
        <p:spPr bwMode="auto">
          <a:xfrm>
            <a:off x="8019932" y="4245706"/>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7668344" y="242088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8455740" y="3891109"/>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7418942" y="4202966"/>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6804099" y="3627217"/>
            <a:ext cx="288000" cy="288000"/>
          </a:xfrm>
          <a:prstGeom prst="ellipse">
            <a:avLst/>
          </a:prstGeom>
          <a:solidFill>
            <a:schemeClr val="accent4">
              <a:lumMod val="65000"/>
              <a:lumOff val="3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429661" y="3478750"/>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7066149" y="4811816"/>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735981" y="4639077"/>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19932" y="4240887"/>
            <a:ext cx="288000" cy="288000"/>
          </a:xfrm>
          <a:prstGeom prst="ellipse">
            <a:avLst/>
          </a:prstGeom>
          <a:solidFill>
            <a:schemeClr val="accent4">
              <a:lumMod val="75000"/>
              <a:lumOff val="2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7429661" y="3478750"/>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976801" y="2973467"/>
            <a:ext cx="288000" cy="288000"/>
          </a:xfrm>
          <a:prstGeom prst="ellipse">
            <a:avLst/>
          </a:prstGeom>
          <a:solidFill>
            <a:schemeClr val="accent4">
              <a:lumMod val="65000"/>
              <a:lumOff val="3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7879981" y="3439121"/>
            <a:ext cx="288000" cy="288000"/>
          </a:xfrm>
          <a:prstGeom prst="ellipse">
            <a:avLst/>
          </a:prstGeom>
          <a:solidFill>
            <a:schemeClr val="accent4">
              <a:lumMod val="75000"/>
              <a:lumOff val="2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5" name="椭圆 34"/>
          <p:cNvSpPr/>
          <p:nvPr/>
        </p:nvSpPr>
        <p:spPr bwMode="auto">
          <a:xfrm>
            <a:off x="6804099" y="3627217"/>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5" name="直接箭头连接符 4"/>
          <p:cNvCxnSpPr>
            <a:stCxn id="26" idx="0"/>
            <a:endCxn id="32" idx="4"/>
          </p:cNvCxnSpPr>
          <p:nvPr/>
        </p:nvCxnSpPr>
        <p:spPr bwMode="auto">
          <a:xfrm flipV="1">
            <a:off x="7562942" y="3766750"/>
            <a:ext cx="10719" cy="436216"/>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
        <p:nvSpPr>
          <p:cNvPr id="39" name="椭圆 38"/>
          <p:cNvSpPr/>
          <p:nvPr/>
        </p:nvSpPr>
        <p:spPr bwMode="auto">
          <a:xfrm>
            <a:off x="7879981" y="3439121"/>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0" name="直接箭头连接符 39"/>
          <p:cNvCxnSpPr>
            <a:endCxn id="39" idx="2"/>
          </p:cNvCxnSpPr>
          <p:nvPr/>
        </p:nvCxnSpPr>
        <p:spPr bwMode="auto">
          <a:xfrm flipV="1">
            <a:off x="7706942" y="3583121"/>
            <a:ext cx="173039" cy="28426"/>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
        <p:nvSpPr>
          <p:cNvPr id="43" name="椭圆 42"/>
          <p:cNvSpPr/>
          <p:nvPr/>
        </p:nvSpPr>
        <p:spPr bwMode="auto">
          <a:xfrm>
            <a:off x="8454941" y="3893406"/>
            <a:ext cx="288000" cy="288000"/>
          </a:xfrm>
          <a:prstGeom prst="ellipse">
            <a:avLst/>
          </a:prstGeom>
          <a:solidFill>
            <a:schemeClr val="accent4">
              <a:lumMod val="75000"/>
              <a:lumOff val="2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8232470" y="2858599"/>
            <a:ext cx="288000" cy="288000"/>
          </a:xfrm>
          <a:prstGeom prst="ellipse">
            <a:avLst/>
          </a:prstGeom>
          <a:solidFill>
            <a:schemeClr val="accent4">
              <a:lumMod val="65000"/>
              <a:lumOff val="3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8" name="椭圆 47"/>
          <p:cNvSpPr/>
          <p:nvPr/>
        </p:nvSpPr>
        <p:spPr bwMode="auto">
          <a:xfrm>
            <a:off x="8232470" y="2858599"/>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9" name="直接箭头连接符 48"/>
          <p:cNvCxnSpPr/>
          <p:nvPr/>
        </p:nvCxnSpPr>
        <p:spPr bwMode="auto">
          <a:xfrm flipV="1">
            <a:off x="8109774" y="3122286"/>
            <a:ext cx="198158" cy="341148"/>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
        <p:nvSpPr>
          <p:cNvPr id="50" name="椭圆 49"/>
          <p:cNvSpPr/>
          <p:nvPr/>
        </p:nvSpPr>
        <p:spPr bwMode="auto">
          <a:xfrm>
            <a:off x="7668344" y="2420888"/>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1" name="椭圆 50"/>
          <p:cNvSpPr/>
          <p:nvPr/>
        </p:nvSpPr>
        <p:spPr bwMode="auto">
          <a:xfrm>
            <a:off x="7668344" y="2420888"/>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52" name="直接箭头连接符 51"/>
          <p:cNvCxnSpPr>
            <a:endCxn id="51" idx="5"/>
          </p:cNvCxnSpPr>
          <p:nvPr/>
        </p:nvCxnSpPr>
        <p:spPr bwMode="auto">
          <a:xfrm flipH="1" flipV="1">
            <a:off x="7914167" y="2666711"/>
            <a:ext cx="363224" cy="249618"/>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Tree>
    <p:extLst>
      <p:ext uri="{BB962C8B-B14F-4D97-AF65-F5344CB8AC3E}">
        <p14:creationId xmlns:p14="http://schemas.microsoft.com/office/powerpoint/2010/main" val="399803252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8" presetClass="entr" presetSubtype="9"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up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childTnLst>
                                </p:cTn>
                              </p:par>
                              <p:par>
                                <p:cTn id="38" presetID="18" presetClass="entr" presetSubtype="9"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strips(up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8" presetClass="entr" presetSubtype="9"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strips(upLeft)">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childTnLst>
                                </p:cTn>
                              </p:par>
                              <p:par>
                                <p:cTn id="62" presetID="18" presetClass="entr" presetSubtype="9"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strips(upLeft)">
                                      <p:cBhvr>
                                        <p:cTn id="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9" grpId="0" animBg="1"/>
      <p:bldP spid="43" grpId="0" animBg="1"/>
      <p:bldP spid="46" grpId="0" animBg="1"/>
      <p:bldP spid="48" grpId="0" animBg="1"/>
      <p:bldP spid="50" grpId="0" animBg="1"/>
      <p:bldP spid="5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广度与深度搜索框架</a:t>
            </a:r>
          </a:p>
        </p:txBody>
      </p:sp>
      <p:sp>
        <p:nvSpPr>
          <p:cNvPr id="6" name="TextBox 20"/>
          <p:cNvSpPr txBox="1">
            <a:spLocks noChangeArrowheads="1"/>
          </p:cNvSpPr>
          <p:nvPr/>
        </p:nvSpPr>
        <p:spPr bwMode="auto">
          <a:xfrm>
            <a:off x="251520" y="1124744"/>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搜索框架</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105914" y="1628800"/>
            <a:ext cx="2664296" cy="824281"/>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基于队列的</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广度优先搜索</a:t>
            </a:r>
          </a:p>
        </p:txBody>
      </p:sp>
      <p:sp>
        <p:nvSpPr>
          <p:cNvPr id="7" name="矩形 6"/>
          <p:cNvSpPr/>
          <p:nvPr/>
        </p:nvSpPr>
        <p:spPr bwMode="auto">
          <a:xfrm>
            <a:off x="107504" y="2510161"/>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从队列中取顶点</a:t>
            </a:r>
            <a:r>
              <a:rPr lang="en-US" altLang="zh-CN" sz="2400" b="1" dirty="0">
                <a:latin typeface="微软雅黑" panose="020B0503020204020204" pitchFamily="34" charset="-122"/>
                <a:ea typeface="微软雅黑" panose="020B0503020204020204" pitchFamily="34" charset="-122"/>
              </a:rPr>
              <a:t>v</a:t>
            </a:r>
            <a:endParaRPr lang="zh-CN" altLang="en-US" sz="2400" b="1" dirty="0">
              <a:latin typeface="微软雅黑" panose="020B0503020204020204" pitchFamily="34" charset="-122"/>
              <a:ea typeface="微软雅黑" panose="020B0503020204020204" pitchFamily="34" charset="-122"/>
            </a:endParaRPr>
          </a:p>
        </p:txBody>
      </p:sp>
      <p:sp>
        <p:nvSpPr>
          <p:cNvPr id="8" name="上下箭头 7"/>
          <p:cNvSpPr/>
          <p:nvPr/>
        </p:nvSpPr>
        <p:spPr bwMode="auto">
          <a:xfrm>
            <a:off x="1187624" y="3504935"/>
            <a:ext cx="504056" cy="733418"/>
          </a:xfrm>
          <a:prstGeom prst="up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107504" y="4367425"/>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对</a:t>
            </a:r>
            <a:r>
              <a:rPr lang="en-US" altLang="zh-CN" sz="2400" b="1" dirty="0">
                <a:latin typeface="微软雅黑" panose="020B0503020204020204" pitchFamily="34" charset="-122"/>
                <a:ea typeface="微软雅黑" panose="020B0503020204020204" pitchFamily="34" charset="-122"/>
              </a:rPr>
              <a:t>v</a:t>
            </a:r>
            <a:r>
              <a:rPr lang="zh-CN" altLang="en-US" sz="2400" b="1" dirty="0">
                <a:latin typeface="微软雅黑" panose="020B0503020204020204" pitchFamily="34" charset="-122"/>
                <a:ea typeface="微软雅黑" panose="020B0503020204020204" pitchFamily="34" charset="-122"/>
              </a:rPr>
              <a:t>邻域顶点</a:t>
            </a:r>
            <a:r>
              <a:rPr lang="en-US" altLang="zh-CN" sz="2400" b="1" dirty="0">
                <a:latin typeface="微软雅黑" panose="020B0503020204020204" pitchFamily="34" charset="-122"/>
                <a:ea typeface="微软雅黑" panose="020B0503020204020204" pitchFamily="34" charset="-122"/>
              </a:rPr>
              <a:t>u</a:t>
            </a:r>
          </a:p>
          <a:p>
            <a:pPr algn="ctr"/>
            <a:r>
              <a:rPr lang="zh-CN" altLang="en-US" sz="2400" b="1" dirty="0">
                <a:latin typeface="微软雅黑" panose="020B0503020204020204" pitchFamily="34" charset="-122"/>
                <a:ea typeface="微软雅黑" panose="020B0503020204020204" pitchFamily="34" charset="-122"/>
              </a:rPr>
              <a:t>入队列</a:t>
            </a:r>
          </a:p>
        </p:txBody>
      </p:sp>
      <p:sp>
        <p:nvSpPr>
          <p:cNvPr id="10" name="矩形 9"/>
          <p:cNvSpPr/>
          <p:nvPr/>
        </p:nvSpPr>
        <p:spPr bwMode="auto">
          <a:xfrm>
            <a:off x="2914226" y="1628800"/>
            <a:ext cx="2664296" cy="824281"/>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基于栈的</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深度优先搜索</a:t>
            </a:r>
          </a:p>
        </p:txBody>
      </p:sp>
      <p:sp>
        <p:nvSpPr>
          <p:cNvPr id="11" name="矩形 10"/>
          <p:cNvSpPr/>
          <p:nvPr/>
        </p:nvSpPr>
        <p:spPr bwMode="auto">
          <a:xfrm>
            <a:off x="2915816" y="2510161"/>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从栈中取顶点</a:t>
            </a:r>
            <a:r>
              <a:rPr lang="en-US" altLang="zh-CN" sz="2400" b="1" dirty="0">
                <a:latin typeface="微软雅黑" panose="020B0503020204020204" pitchFamily="34" charset="-122"/>
                <a:ea typeface="微软雅黑" panose="020B0503020204020204" pitchFamily="34" charset="-122"/>
              </a:rPr>
              <a:t>v</a:t>
            </a:r>
            <a:endParaRPr lang="zh-CN" altLang="en-US" sz="2400" b="1" dirty="0">
              <a:latin typeface="微软雅黑" panose="020B0503020204020204" pitchFamily="34" charset="-122"/>
              <a:ea typeface="微软雅黑" panose="020B0503020204020204" pitchFamily="34" charset="-122"/>
            </a:endParaRPr>
          </a:p>
        </p:txBody>
      </p:sp>
      <p:sp>
        <p:nvSpPr>
          <p:cNvPr id="12" name="上下箭头 11"/>
          <p:cNvSpPr/>
          <p:nvPr/>
        </p:nvSpPr>
        <p:spPr bwMode="auto">
          <a:xfrm>
            <a:off x="3995936" y="3504935"/>
            <a:ext cx="504056" cy="733418"/>
          </a:xfrm>
          <a:prstGeom prst="up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2915816" y="4367425"/>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对</a:t>
            </a:r>
            <a:r>
              <a:rPr lang="en-US" altLang="zh-CN" sz="2400" b="1" dirty="0">
                <a:latin typeface="微软雅黑" panose="020B0503020204020204" pitchFamily="34" charset="-122"/>
                <a:ea typeface="微软雅黑" panose="020B0503020204020204" pitchFamily="34" charset="-122"/>
              </a:rPr>
              <a:t>v</a:t>
            </a:r>
            <a:r>
              <a:rPr lang="zh-CN" altLang="en-US" sz="2400" b="1" dirty="0">
                <a:latin typeface="微软雅黑" panose="020B0503020204020204" pitchFamily="34" charset="-122"/>
                <a:ea typeface="微软雅黑" panose="020B0503020204020204" pitchFamily="34" charset="-122"/>
              </a:rPr>
              <a:t>邻域顶点</a:t>
            </a:r>
            <a:r>
              <a:rPr lang="en-US" altLang="zh-CN" sz="2400" b="1" dirty="0">
                <a:latin typeface="微软雅黑" panose="020B0503020204020204" pitchFamily="34" charset="-122"/>
                <a:ea typeface="微软雅黑" panose="020B0503020204020204" pitchFamily="34" charset="-122"/>
              </a:rPr>
              <a:t>u</a:t>
            </a:r>
          </a:p>
          <a:p>
            <a:pPr algn="ctr"/>
            <a:r>
              <a:rPr lang="zh-CN" altLang="en-US" sz="2400" b="1" dirty="0">
                <a:latin typeface="微软雅黑" panose="020B0503020204020204" pitchFamily="34" charset="-122"/>
                <a:ea typeface="微软雅黑" panose="020B0503020204020204" pitchFamily="34" charset="-122"/>
              </a:rPr>
              <a:t>入栈</a:t>
            </a:r>
          </a:p>
        </p:txBody>
      </p:sp>
      <p:grpSp>
        <p:nvGrpSpPr>
          <p:cNvPr id="5" name="组合 4"/>
          <p:cNvGrpSpPr/>
          <p:nvPr/>
        </p:nvGrpSpPr>
        <p:grpSpPr>
          <a:xfrm>
            <a:off x="2627784" y="1635857"/>
            <a:ext cx="6408712" cy="4876103"/>
            <a:chOff x="2627784" y="1635857"/>
            <a:chExt cx="6408712" cy="4876103"/>
          </a:xfrm>
        </p:grpSpPr>
        <p:sp>
          <p:nvSpPr>
            <p:cNvPr id="14" name="右箭头 13"/>
            <p:cNvSpPr/>
            <p:nvPr/>
          </p:nvSpPr>
          <p:spPr bwMode="auto">
            <a:xfrm>
              <a:off x="5652120" y="3861048"/>
              <a:ext cx="720080" cy="576064"/>
            </a:xfrm>
            <a:prstGeom prst="rightArrow">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6156176" y="1635857"/>
              <a:ext cx="2880320" cy="824281"/>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基于优先级队列的</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优先搜索</a:t>
              </a:r>
            </a:p>
          </p:txBody>
        </p:sp>
        <p:sp>
          <p:nvSpPr>
            <p:cNvPr id="16" name="矩形 15"/>
            <p:cNvSpPr/>
            <p:nvPr/>
          </p:nvSpPr>
          <p:spPr bwMode="auto">
            <a:xfrm>
              <a:off x="6264188" y="2512012"/>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遍历顶点</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取优先级最高点</a:t>
              </a:r>
              <a:r>
                <a:rPr lang="en-US" altLang="zh-CN" sz="2400" b="1" dirty="0">
                  <a:latin typeface="微软雅黑" panose="020B0503020204020204" pitchFamily="34" charset="-122"/>
                  <a:ea typeface="微软雅黑" panose="020B0503020204020204" pitchFamily="34" charset="-122"/>
                </a:rPr>
                <a:t>v</a:t>
              </a:r>
              <a:endParaRPr lang="zh-CN" altLang="en-US" sz="2400" b="1" dirty="0">
                <a:latin typeface="微软雅黑" panose="020B0503020204020204" pitchFamily="34" charset="-122"/>
                <a:ea typeface="微软雅黑" panose="020B0503020204020204" pitchFamily="34" charset="-122"/>
              </a:endParaRPr>
            </a:p>
          </p:txBody>
        </p:sp>
        <p:sp>
          <p:nvSpPr>
            <p:cNvPr id="17" name="上下箭头 16"/>
            <p:cNvSpPr/>
            <p:nvPr/>
          </p:nvSpPr>
          <p:spPr bwMode="auto">
            <a:xfrm>
              <a:off x="7242887" y="3551341"/>
              <a:ext cx="504056" cy="733418"/>
            </a:xfrm>
            <a:prstGeom prst="up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6228184" y="4367425"/>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对</a:t>
              </a:r>
              <a:r>
                <a:rPr lang="en-US" altLang="zh-CN" sz="2400" b="1" dirty="0">
                  <a:latin typeface="微软雅黑" panose="020B0503020204020204" pitchFamily="34" charset="-122"/>
                  <a:ea typeface="微软雅黑" panose="020B0503020204020204" pitchFamily="34" charset="-122"/>
                </a:rPr>
                <a:t>v</a:t>
              </a:r>
              <a:r>
                <a:rPr lang="zh-CN" altLang="en-US" sz="2400" b="1" dirty="0">
                  <a:latin typeface="微软雅黑" panose="020B0503020204020204" pitchFamily="34" charset="-122"/>
                  <a:ea typeface="微软雅黑" panose="020B0503020204020204" pitchFamily="34" charset="-122"/>
                </a:rPr>
                <a:t>邻域顶点</a:t>
              </a:r>
              <a:r>
                <a:rPr lang="en-US" altLang="zh-CN" sz="2400" b="1" dirty="0">
                  <a:latin typeface="微软雅黑" panose="020B0503020204020204" pitchFamily="34" charset="-122"/>
                  <a:ea typeface="微软雅黑" panose="020B0503020204020204" pitchFamily="34" charset="-122"/>
                </a:rPr>
                <a:t>u</a:t>
              </a:r>
            </a:p>
            <a:p>
              <a:pPr algn="ctr"/>
              <a:r>
                <a:rPr lang="zh-CN" altLang="en-US" sz="2400" b="1" dirty="0">
                  <a:latin typeface="微软雅黑" panose="020B0503020204020204" pitchFamily="34" charset="-122"/>
                  <a:ea typeface="微软雅黑" panose="020B0503020204020204" pitchFamily="34" charset="-122"/>
                </a:rPr>
                <a:t>优先级更新</a:t>
              </a:r>
            </a:p>
          </p:txBody>
        </p:sp>
        <p:sp>
          <p:nvSpPr>
            <p:cNvPr id="3" name="上弧形箭头 2"/>
            <p:cNvSpPr/>
            <p:nvPr/>
          </p:nvSpPr>
          <p:spPr bwMode="auto">
            <a:xfrm flipH="1" flipV="1">
              <a:off x="2627784" y="5332780"/>
              <a:ext cx="5100938" cy="717276"/>
            </a:xfrm>
            <a:prstGeom prst="curvedDownArrow">
              <a:avLst>
                <a:gd name="adj1" fmla="val 15027"/>
                <a:gd name="adj2" fmla="val 50000"/>
                <a:gd name="adj3" fmla="val 37664"/>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a:xfrm>
              <a:off x="5724129" y="5680963"/>
              <a:ext cx="3268248"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统一的处理框架，支持更复杂的优先计数方法</a:t>
              </a:r>
              <a:endParaRPr lang="zh-CN" altLang="en-US" sz="2400" dirty="0"/>
            </a:p>
          </p:txBody>
        </p:sp>
      </p:grpSp>
      <p:sp>
        <p:nvSpPr>
          <p:cNvPr id="20" name="矩形 19"/>
          <p:cNvSpPr/>
          <p:nvPr/>
        </p:nvSpPr>
        <p:spPr>
          <a:xfrm>
            <a:off x="970010" y="5675410"/>
            <a:ext cx="38884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使用队列和栈，简化选取最高优先级顶点步骤复杂度</a:t>
            </a:r>
            <a:endParaRPr lang="zh-CN" altLang="en-US" sz="2400" dirty="0"/>
          </a:p>
        </p:txBody>
      </p:sp>
      <p:sp>
        <p:nvSpPr>
          <p:cNvPr id="21" name="矩形 20"/>
          <p:cNvSpPr/>
          <p:nvPr/>
        </p:nvSpPr>
        <p:spPr>
          <a:xfrm>
            <a:off x="5566561" y="3500004"/>
            <a:ext cx="697627" cy="400110"/>
          </a:xfrm>
          <a:prstGeom prst="rect">
            <a:avLst/>
          </a:prstGeom>
        </p:spPr>
        <p:txBody>
          <a:bodyPr wrap="none">
            <a:spAutoFit/>
          </a:bodyPr>
          <a:lstStyle/>
          <a:p>
            <a:pPr>
              <a:spcAft>
                <a:spcPts val="600"/>
              </a:spcAft>
              <a:buClr>
                <a:srgbClr val="C00000"/>
              </a:buClr>
              <a:defRPr/>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推广</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4006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04363"/>
            <a:ext cx="8856984" cy="407803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图的基本概念</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图的存储</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图的遍历</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最小支撑树</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最短路径</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拓扑排序</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优先级搜索</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图搜索统一框架</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9</a:t>
            </a:r>
            <a:r>
              <a:rPr lang="zh-CN" altLang="en-US" sz="3600" dirty="0">
                <a:solidFill>
                  <a:srgbClr val="003366"/>
                </a:solidFill>
                <a:latin typeface="微软雅黑" pitchFamily="34" charset="-122"/>
                <a:ea typeface="微软雅黑" pitchFamily="34" charset="-122"/>
              </a:rPr>
              <a:t>、</a:t>
            </a:r>
            <a:r>
              <a:rPr lang="en-US" altLang="zh-CN" sz="3600" dirty="0">
                <a:solidFill>
                  <a:srgbClr val="003366"/>
                </a:solidFill>
                <a:latin typeface="微软雅黑" pitchFamily="34" charset="-122"/>
                <a:ea typeface="微软雅黑" pitchFamily="34" charset="-122"/>
              </a:rPr>
              <a:t>10</a:t>
            </a:r>
            <a:r>
              <a:rPr lang="zh-CN" altLang="en-US" sz="3600" dirty="0">
                <a:solidFill>
                  <a:srgbClr val="003366"/>
                </a:solidFill>
                <a:latin typeface="微软雅黑" pitchFamily="34" charset="-122"/>
                <a:ea typeface="微软雅黑" pitchFamily="34" charset="-122"/>
              </a:rPr>
              <a:t>讲小结 图</a:t>
            </a:r>
          </a:p>
        </p:txBody>
      </p:sp>
    </p:spTree>
    <p:extLst>
      <p:ext uri="{BB962C8B-B14F-4D97-AF65-F5344CB8AC3E}">
        <p14:creationId xmlns:p14="http://schemas.microsoft.com/office/powerpoint/2010/main" val="292286234"/>
      </p:ext>
    </p:extLst>
  </p:cSld>
  <p:clrMapOvr>
    <a:masterClrMapping/>
  </p:clrMapOvr>
  <p:transition advTm="157">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12</a:t>
            </a:r>
            <a:r>
              <a:rPr lang="zh-CN" altLang="en-US" sz="3600" dirty="0">
                <a:solidFill>
                  <a:srgbClr val="003366"/>
                </a:solidFill>
                <a:latin typeface="微软雅黑" pitchFamily="34" charset="-122"/>
                <a:ea typeface="微软雅黑" pitchFamily="34" charset="-122"/>
              </a:rPr>
              <a:t>讲 散列（哈希）表方法</a:t>
            </a:r>
          </a:p>
        </p:txBody>
      </p:sp>
      <p:sp>
        <p:nvSpPr>
          <p:cNvPr id="73" name="TextBox 20"/>
          <p:cNvSpPr txBox="1">
            <a:spLocks noChangeArrowheads="1"/>
          </p:cNvSpPr>
          <p:nvPr/>
        </p:nvSpPr>
        <p:spPr bwMode="auto">
          <a:xfrm>
            <a:off x="195834" y="1124744"/>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无需比较，直接定位目标记录的存储地址</a:t>
            </a:r>
            <a:endParaRPr lang="en-US" altLang="zh-CN"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bwMode="auto">
              <a:xfrm>
                <a:off x="1907704" y="1689595"/>
                <a:ext cx="5222602" cy="587277"/>
              </a:xfrm>
              <a:prstGeom prst="rect">
                <a:avLst/>
              </a:prstGeom>
              <a:solidFill>
                <a:srgbClr val="C00000"/>
              </a:solidFill>
              <a:ln w="31750">
                <a:noFill/>
              </a:ln>
            </p:spPr>
            <p:txBody>
              <a:bodyPr wrap="square" rtlCol="0">
                <a:spAutoFit/>
              </a:bodyPr>
              <a:lstStyle/>
              <a:p>
                <a:pPr algn="ctr"/>
                <a:r>
                  <a:rPr kumimoji="1" lang="en-US" altLang="zh-CN" sz="2400" b="1" dirty="0">
                    <a:solidFill>
                      <a:schemeClr val="tx2"/>
                    </a:solidFill>
                    <a:latin typeface="Microsoft YaHei" charset="0"/>
                    <a:ea typeface="Microsoft YaHei" charset="0"/>
                    <a:cs typeface="Microsoft YaHei" charset="0"/>
                  </a:rPr>
                  <a:t> </a:t>
                </a:r>
                <a:r>
                  <a:rPr kumimoji="1" lang="zh-CN" altLang="en-US" sz="3200" b="1" dirty="0">
                    <a:solidFill>
                      <a:schemeClr val="bg1"/>
                    </a:solidFill>
                    <a:latin typeface="Microsoft YaHei" charset="0"/>
                    <a:ea typeface="Microsoft YaHei" charset="0"/>
                    <a:cs typeface="Microsoft YaHei" charset="0"/>
                  </a:rPr>
                  <a:t>存储位置</a:t>
                </a:r>
                <a:r>
                  <a:rPr kumimoji="1" lang="en-US" altLang="zh-CN" sz="3200" b="1" dirty="0">
                    <a:solidFill>
                      <a:schemeClr val="bg1"/>
                    </a:solidFill>
                    <a:latin typeface="Microsoft YaHei" charset="0"/>
                    <a:ea typeface="Microsoft YaHei" charset="0"/>
                    <a:cs typeface="Microsoft YaHei" charset="0"/>
                  </a:rPr>
                  <a:t>=</a:t>
                </a:r>
                <a14:m>
                  <m:oMath xmlns:m="http://schemas.openxmlformats.org/officeDocument/2006/math">
                    <m:r>
                      <a:rPr kumimoji="1" lang="en-US" altLang="zh-CN" sz="3200" b="1">
                        <a:solidFill>
                          <a:schemeClr val="bg1"/>
                        </a:solidFill>
                        <a:latin typeface="Cambria Math" panose="02040503050406030204" pitchFamily="18" charset="0"/>
                        <a:ea typeface="Microsoft YaHei" charset="0"/>
                        <a:cs typeface="Microsoft YaHei" charset="0"/>
                      </a:rPr>
                      <m:t>𝒇</m:t>
                    </m:r>
                  </m:oMath>
                </a14:m>
                <a:r>
                  <a:rPr kumimoji="1" lang="zh-CN" altLang="en-US" sz="3200" b="1" dirty="0">
                    <a:solidFill>
                      <a:schemeClr val="bg1"/>
                    </a:solidFill>
                    <a:latin typeface="Microsoft YaHei" charset="0"/>
                    <a:ea typeface="Microsoft YaHei" charset="0"/>
                    <a:cs typeface="Microsoft YaHei" charset="0"/>
                  </a:rPr>
                  <a:t>（关键码）</a:t>
                </a:r>
              </a:p>
            </p:txBody>
          </p:sp>
        </mc:Choice>
        <mc:Fallback xmlns="">
          <p:sp>
            <p:nvSpPr>
              <p:cNvPr id="3" name="矩形 2"/>
              <p:cNvSpPr>
                <a:spLocks noRot="1" noChangeAspect="1" noMove="1" noResize="1" noEditPoints="1" noAdjustHandles="1" noChangeArrowheads="1" noChangeShapeType="1" noTextEdit="1"/>
              </p:cNvSpPr>
              <p:nvPr/>
            </p:nvSpPr>
            <p:spPr bwMode="auto">
              <a:xfrm>
                <a:off x="1907704" y="1689595"/>
                <a:ext cx="5222602" cy="587277"/>
              </a:xfrm>
              <a:prstGeom prst="rect">
                <a:avLst/>
              </a:prstGeom>
              <a:blipFill>
                <a:blip r:embed="rId3"/>
                <a:stretch>
                  <a:fillRect t="-13402" b="-31959"/>
                </a:stretch>
              </a:blipFill>
              <a:ln w="31750">
                <a:noFill/>
              </a:ln>
            </p:spPr>
            <p:txBody>
              <a:bodyPr/>
              <a:lstStyle/>
              <a:p>
                <a:r>
                  <a:rPr lang="zh-CN" altLang="en-US">
                    <a:noFill/>
                  </a:rPr>
                  <a:t> </a:t>
                </a:r>
              </a:p>
            </p:txBody>
          </p:sp>
        </mc:Fallback>
      </mc:AlternateContent>
      <p:sp>
        <p:nvSpPr>
          <p:cNvPr id="53" name="TextBox 20"/>
          <p:cNvSpPr txBox="1">
            <a:spLocks noChangeArrowheads="1"/>
          </p:cNvSpPr>
          <p:nvPr/>
        </p:nvSpPr>
        <p:spPr bwMode="auto">
          <a:xfrm>
            <a:off x="195834" y="2564904"/>
            <a:ext cx="8768654"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散列技术在记录的存储位置和关键码之间建立一确定的对应关系</a:t>
            </a:r>
            <a:r>
              <a:rPr lang="en-US" altLang="zh-CN" sz="2800" b="1" dirty="0">
                <a:latin typeface="微软雅黑" panose="020B0503020204020204" pitchFamily="34" charset="-122"/>
                <a:ea typeface="微软雅黑" panose="020B0503020204020204" pitchFamily="34" charset="-122"/>
              </a:rPr>
              <a:t>f</a:t>
            </a:r>
            <a:r>
              <a:rPr lang="zh-CN" altLang="en-US" sz="2800" b="1" dirty="0">
                <a:latin typeface="微软雅黑" panose="020B0503020204020204" pitchFamily="34" charset="-122"/>
                <a:ea typeface="微软雅黑" panose="020B0503020204020204" pitchFamily="34" charset="-122"/>
              </a:rPr>
              <a:t>，使得每个关键码对应一个存储位置</a:t>
            </a:r>
            <a:endParaRPr lang="en-US" altLang="zh-CN" sz="28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195834" y="3783177"/>
            <a:ext cx="567231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 f </a:t>
            </a:r>
            <a:r>
              <a:rPr lang="zh-CN" altLang="en-US" sz="2800" b="1" dirty="0">
                <a:latin typeface="微软雅黑" panose="020B0503020204020204" pitchFamily="34" charset="-122"/>
                <a:ea typeface="微软雅黑" panose="020B0503020204020204" pitchFamily="34" charset="-122"/>
              </a:rPr>
              <a:t>称为</a:t>
            </a:r>
            <a:r>
              <a:rPr lang="zh-CN" altLang="en-US" sz="2800" b="1" dirty="0">
                <a:solidFill>
                  <a:srgbClr val="C00000"/>
                </a:solidFill>
                <a:latin typeface="微软雅黑" panose="020B0503020204020204" pitchFamily="34" charset="-122"/>
                <a:ea typeface="微软雅黑" panose="020B0503020204020204" pitchFamily="34" charset="-122"/>
              </a:rPr>
              <a:t>散列函数</a:t>
            </a:r>
            <a:r>
              <a:rPr lang="zh-CN" altLang="en-US" sz="2800" b="1" dirty="0">
                <a:latin typeface="微软雅黑" panose="020B0503020204020204" pitchFamily="34" charset="-122"/>
                <a:ea typeface="微软雅黑" panose="020B0503020204020204" pitchFamily="34" charset="-122"/>
              </a:rPr>
              <a:t>（哈希函数）</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78171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20"/>
          <p:cNvSpPr txBox="1">
            <a:spLocks noChangeArrowheads="1"/>
          </p:cNvSpPr>
          <p:nvPr/>
        </p:nvSpPr>
        <p:spPr bwMode="auto">
          <a:xfrm>
            <a:off x="179512" y="3933056"/>
            <a:ext cx="8734570" cy="273921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设计准则</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确定性</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快速可计算性</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高空间利用率（装填因子）</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随机性（均匀性），关键码映射到各桶的概率尽可能为</a:t>
            </a:r>
            <a:r>
              <a:rPr lang="en-US" altLang="zh-CN" sz="2400" b="1" dirty="0">
                <a:latin typeface="微软雅黑" panose="020B0503020204020204" pitchFamily="34" charset="-122"/>
                <a:ea typeface="微软雅黑" panose="020B0503020204020204" pitchFamily="34" charset="-122"/>
              </a:rPr>
              <a:t>1/M, </a:t>
            </a:r>
            <a:r>
              <a:rPr lang="zh-CN" altLang="en-US" sz="2400" b="1" dirty="0">
                <a:latin typeface="微软雅黑" panose="020B0503020204020204" pitchFamily="34" charset="-122"/>
                <a:ea typeface="微软雅黑" panose="020B0503020204020204" pitchFamily="34" charset="-122"/>
              </a:rPr>
              <a:t>最大限度地避免冲突</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散列函数</a:t>
            </a:r>
          </a:p>
        </p:txBody>
      </p:sp>
      <p:sp>
        <p:nvSpPr>
          <p:cNvPr id="15" name="TextBox 20"/>
          <p:cNvSpPr txBox="1">
            <a:spLocks noChangeArrowheads="1"/>
          </p:cNvSpPr>
          <p:nvPr/>
        </p:nvSpPr>
        <p:spPr bwMode="auto">
          <a:xfrm>
            <a:off x="179512" y="1196752"/>
            <a:ext cx="4032448" cy="266226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散列函数</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关键码到整数的转换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假设关键码为整数，范围</a:t>
            </a:r>
            <a:r>
              <a:rPr lang="en-US" altLang="zh-CN" sz="2400" b="1" dirty="0">
                <a:latin typeface="微软雅黑" panose="020B0503020204020204" pitchFamily="34" charset="-122"/>
                <a:ea typeface="微软雅黑" panose="020B0503020204020204" pitchFamily="34" charset="-122"/>
              </a:rPr>
              <a:t>[0,R)</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散列地址空间</a:t>
            </a:r>
            <a:r>
              <a:rPr lang="en-US" altLang="zh-CN" sz="2400" b="1" dirty="0">
                <a:latin typeface="微软雅黑" panose="020B0503020204020204" pitchFamily="34" charset="-122"/>
                <a:ea typeface="微软雅黑" panose="020B0503020204020204" pitchFamily="34" charset="-122"/>
              </a:rPr>
              <a:t>[0,M)</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R &gt;&gt; M</a:t>
            </a:r>
          </a:p>
        </p:txBody>
      </p:sp>
      <p:sp>
        <p:nvSpPr>
          <p:cNvPr id="5" name="流程图: 资料带 4"/>
          <p:cNvSpPr/>
          <p:nvPr/>
        </p:nvSpPr>
        <p:spPr bwMode="auto">
          <a:xfrm>
            <a:off x="5076056" y="2420888"/>
            <a:ext cx="1224136" cy="765274"/>
          </a:xfrm>
          <a:prstGeom prst="flowChartPunchedTape">
            <a:avLst/>
          </a:prstGeom>
          <a:solidFill>
            <a:srgbClr val="7030A0"/>
          </a:solidFill>
          <a:ln w="38100">
            <a:solidFill>
              <a:srgbClr val="7030A0"/>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17" name="流程图: 资料带 16"/>
          <p:cNvSpPr/>
          <p:nvPr/>
        </p:nvSpPr>
        <p:spPr bwMode="auto">
          <a:xfrm>
            <a:off x="5076056" y="1557300"/>
            <a:ext cx="1224136" cy="765274"/>
          </a:xfrm>
          <a:prstGeom prst="flowChartPunchedTape">
            <a:avLst/>
          </a:prstGeom>
          <a:solidFill>
            <a:srgbClr val="7030A0"/>
          </a:solidFill>
          <a:ln w="38100">
            <a:solidFill>
              <a:srgbClr val="7030A0"/>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18" name="流程图: 资料带 17"/>
          <p:cNvSpPr/>
          <p:nvPr/>
        </p:nvSpPr>
        <p:spPr bwMode="auto">
          <a:xfrm>
            <a:off x="5076056" y="3276020"/>
            <a:ext cx="1224136" cy="765274"/>
          </a:xfrm>
          <a:prstGeom prst="flowChartPunchedTape">
            <a:avLst/>
          </a:prstGeom>
          <a:solidFill>
            <a:srgbClr val="7030A0"/>
          </a:solidFill>
          <a:ln w="38100">
            <a:solidFill>
              <a:srgbClr val="7030A0"/>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6" name="矩形 5"/>
          <p:cNvSpPr/>
          <p:nvPr/>
        </p:nvSpPr>
        <p:spPr bwMode="auto">
          <a:xfrm>
            <a:off x="5076056" y="1484784"/>
            <a:ext cx="1224136" cy="461665"/>
          </a:xfrm>
          <a:prstGeom prst="rect">
            <a:avLst/>
          </a:prstGeom>
          <a:solidFill>
            <a:schemeClr val="tx2"/>
          </a:solidFill>
          <a:ln w="38100">
            <a:solidFill>
              <a:srgbClr val="7030A0"/>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0</a:t>
            </a:r>
            <a:endParaRPr kumimoji="1" lang="zh-CN" altLang="en-US" sz="2400" b="1" dirty="0">
              <a:latin typeface="Cambria Math" panose="02040503050406030204" pitchFamily="18" charset="0"/>
              <a:ea typeface="Microsoft YaHei" charset="0"/>
              <a:cs typeface="Microsoft YaHei" charset="0"/>
            </a:endParaRPr>
          </a:p>
        </p:txBody>
      </p:sp>
      <p:sp>
        <p:nvSpPr>
          <p:cNvPr id="20" name="矩形 19"/>
          <p:cNvSpPr/>
          <p:nvPr/>
        </p:nvSpPr>
        <p:spPr bwMode="auto">
          <a:xfrm>
            <a:off x="5076056" y="3699182"/>
            <a:ext cx="1224136" cy="461665"/>
          </a:xfrm>
          <a:prstGeom prst="rect">
            <a:avLst/>
          </a:prstGeom>
          <a:solidFill>
            <a:schemeClr val="tx2"/>
          </a:solidFill>
          <a:ln w="38100">
            <a:solidFill>
              <a:srgbClr val="7030A0"/>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R-1</a:t>
            </a:r>
            <a:endParaRPr kumimoji="1" lang="zh-CN" altLang="en-US" sz="2400" b="1" dirty="0">
              <a:latin typeface="Cambria Math" panose="02040503050406030204" pitchFamily="18" charset="0"/>
              <a:ea typeface="Microsoft YaHei" charset="0"/>
              <a:cs typeface="Microsoft YaHei" charset="0"/>
            </a:endParaRPr>
          </a:p>
        </p:txBody>
      </p:sp>
      <p:sp>
        <p:nvSpPr>
          <p:cNvPr id="21" name="矩形 20"/>
          <p:cNvSpPr/>
          <p:nvPr/>
        </p:nvSpPr>
        <p:spPr bwMode="auto">
          <a:xfrm>
            <a:off x="5076056" y="2575124"/>
            <a:ext cx="1224136" cy="461665"/>
          </a:xfrm>
          <a:prstGeom prst="rect">
            <a:avLst/>
          </a:prstGeom>
          <a:solidFill>
            <a:schemeClr val="tx2"/>
          </a:solidFill>
          <a:ln w="38100">
            <a:solidFill>
              <a:srgbClr val="7030A0"/>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key</a:t>
            </a:r>
            <a:endParaRPr kumimoji="1" lang="zh-CN" altLang="en-US" sz="2400" b="1" dirty="0">
              <a:latin typeface="Cambria Math" panose="02040503050406030204" pitchFamily="18" charset="0"/>
              <a:ea typeface="Microsoft YaHei" charset="0"/>
              <a:cs typeface="Microsoft YaHei" charset="0"/>
            </a:endParaRPr>
          </a:p>
        </p:txBody>
      </p:sp>
      <p:sp>
        <p:nvSpPr>
          <p:cNvPr id="22" name="流程图: 资料带 21"/>
          <p:cNvSpPr/>
          <p:nvPr/>
        </p:nvSpPr>
        <p:spPr bwMode="auto">
          <a:xfrm>
            <a:off x="7259698" y="2428393"/>
            <a:ext cx="1224136" cy="765274"/>
          </a:xfrm>
          <a:prstGeom prst="flowChartPunchedTape">
            <a:avLst/>
          </a:prstGeom>
          <a:solidFill>
            <a:srgbClr val="009242"/>
          </a:solidFill>
          <a:ln w="38100">
            <a:solidFill>
              <a:srgbClr val="009242"/>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25" name="流程图: 资料带 24"/>
          <p:cNvSpPr/>
          <p:nvPr/>
        </p:nvSpPr>
        <p:spPr bwMode="auto">
          <a:xfrm>
            <a:off x="7259698" y="1564805"/>
            <a:ext cx="1224136" cy="765274"/>
          </a:xfrm>
          <a:prstGeom prst="flowChartPunchedTape">
            <a:avLst/>
          </a:prstGeom>
          <a:solidFill>
            <a:srgbClr val="009242"/>
          </a:solidFill>
          <a:ln w="38100">
            <a:solidFill>
              <a:srgbClr val="009242"/>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27" name="流程图: 资料带 26"/>
          <p:cNvSpPr/>
          <p:nvPr/>
        </p:nvSpPr>
        <p:spPr bwMode="auto">
          <a:xfrm>
            <a:off x="7259698" y="3283525"/>
            <a:ext cx="1224136" cy="765274"/>
          </a:xfrm>
          <a:prstGeom prst="flowChartPunchedTape">
            <a:avLst/>
          </a:prstGeom>
          <a:solidFill>
            <a:srgbClr val="009242"/>
          </a:solidFill>
          <a:ln w="38100">
            <a:solidFill>
              <a:srgbClr val="009242"/>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28" name="矩形 27"/>
          <p:cNvSpPr/>
          <p:nvPr/>
        </p:nvSpPr>
        <p:spPr bwMode="auto">
          <a:xfrm>
            <a:off x="7259698" y="1492289"/>
            <a:ext cx="1224136" cy="461665"/>
          </a:xfrm>
          <a:prstGeom prst="rect">
            <a:avLst/>
          </a:prstGeom>
          <a:solidFill>
            <a:schemeClr val="tx2"/>
          </a:solidFill>
          <a:ln w="38100">
            <a:solidFill>
              <a:srgbClr val="009242"/>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0</a:t>
            </a:r>
            <a:endParaRPr kumimoji="1" lang="zh-CN" altLang="en-US" sz="2400" b="1" dirty="0">
              <a:latin typeface="Cambria Math" panose="02040503050406030204" pitchFamily="18" charset="0"/>
              <a:ea typeface="Microsoft YaHei" charset="0"/>
              <a:cs typeface="Microsoft YaHei" charset="0"/>
            </a:endParaRPr>
          </a:p>
        </p:txBody>
      </p:sp>
      <p:sp>
        <p:nvSpPr>
          <p:cNvPr id="29" name="矩形 28"/>
          <p:cNvSpPr/>
          <p:nvPr/>
        </p:nvSpPr>
        <p:spPr bwMode="auto">
          <a:xfrm>
            <a:off x="7259698" y="3706687"/>
            <a:ext cx="1224136" cy="461665"/>
          </a:xfrm>
          <a:prstGeom prst="rect">
            <a:avLst/>
          </a:prstGeom>
          <a:solidFill>
            <a:schemeClr val="tx2"/>
          </a:solidFill>
          <a:ln w="38100">
            <a:solidFill>
              <a:srgbClr val="009242"/>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M-1</a:t>
            </a:r>
            <a:endParaRPr kumimoji="1" lang="zh-CN" altLang="en-US" sz="2400" b="1" dirty="0">
              <a:latin typeface="Cambria Math" panose="02040503050406030204" pitchFamily="18" charset="0"/>
              <a:ea typeface="Microsoft YaHei" charset="0"/>
              <a:cs typeface="Microsoft YaHei" charset="0"/>
            </a:endParaRPr>
          </a:p>
        </p:txBody>
      </p:sp>
      <p:sp>
        <p:nvSpPr>
          <p:cNvPr id="31" name="矩形 30"/>
          <p:cNvSpPr/>
          <p:nvPr/>
        </p:nvSpPr>
        <p:spPr bwMode="auto">
          <a:xfrm>
            <a:off x="7259698" y="2582629"/>
            <a:ext cx="1224136" cy="461665"/>
          </a:xfrm>
          <a:prstGeom prst="rect">
            <a:avLst/>
          </a:prstGeom>
          <a:solidFill>
            <a:schemeClr val="tx2"/>
          </a:solidFill>
          <a:ln w="38100">
            <a:solidFill>
              <a:srgbClr val="009242"/>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&amp;entry</a:t>
            </a:r>
            <a:endParaRPr kumimoji="1" lang="zh-CN" altLang="en-US" sz="2400" b="1" dirty="0">
              <a:latin typeface="Cambria Math" panose="02040503050406030204" pitchFamily="18" charset="0"/>
              <a:ea typeface="Microsoft YaHei" charset="0"/>
              <a:cs typeface="Microsoft YaHei" charset="0"/>
            </a:endParaRPr>
          </a:p>
        </p:txBody>
      </p:sp>
      <p:cxnSp>
        <p:nvCxnSpPr>
          <p:cNvPr id="32" name="直接箭头连接符 31"/>
          <p:cNvCxnSpPr>
            <a:stCxn id="21" idx="3"/>
            <a:endCxn id="31" idx="1"/>
          </p:cNvCxnSpPr>
          <p:nvPr/>
        </p:nvCxnSpPr>
        <p:spPr bwMode="auto">
          <a:xfrm>
            <a:off x="6300192" y="2805957"/>
            <a:ext cx="959506" cy="7505"/>
          </a:xfrm>
          <a:prstGeom prst="straightConnector1">
            <a:avLst/>
          </a:prstGeom>
          <a:solidFill>
            <a:schemeClr val="accent1"/>
          </a:solidFill>
          <a:ln w="31750" cap="flat" cmpd="sng" algn="ctr">
            <a:solidFill>
              <a:schemeClr val="tx1"/>
            </a:solidFill>
            <a:prstDash val="solid"/>
            <a:round/>
            <a:headEnd type="none"/>
            <a:tailEnd type="stealth" w="lg" len="lg"/>
          </a:ln>
          <a:effectLst/>
        </p:spPr>
      </p:cxnSp>
      <p:sp>
        <p:nvSpPr>
          <p:cNvPr id="16" name="矩形 15"/>
          <p:cNvSpPr/>
          <p:nvPr/>
        </p:nvSpPr>
        <p:spPr>
          <a:xfrm>
            <a:off x="4932040" y="4245638"/>
            <a:ext cx="1467068" cy="400110"/>
          </a:xfrm>
          <a:prstGeom prst="rect">
            <a:avLst/>
          </a:prstGeom>
        </p:spPr>
        <p:txBody>
          <a:bodyPr wrap="none">
            <a:spAutoFit/>
          </a:bodyPr>
          <a:lstStyle/>
          <a:p>
            <a:pPr marL="0" lvl="1">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关键码空间</a:t>
            </a:r>
            <a:endParaRPr lang="en-US" altLang="zh-CN" sz="2000" b="1" dirty="0">
              <a:latin typeface="微软雅黑" panose="020B0503020204020204" pitchFamily="34" charset="-122"/>
              <a:ea typeface="微软雅黑" panose="020B0503020204020204" pitchFamily="34" charset="-122"/>
            </a:endParaRPr>
          </a:p>
        </p:txBody>
      </p:sp>
      <p:sp>
        <p:nvSpPr>
          <p:cNvPr id="33" name="矩形 32"/>
          <p:cNvSpPr/>
          <p:nvPr/>
        </p:nvSpPr>
        <p:spPr>
          <a:xfrm>
            <a:off x="7080774" y="4242389"/>
            <a:ext cx="1723549" cy="400110"/>
          </a:xfrm>
          <a:prstGeom prst="rect">
            <a:avLst/>
          </a:prstGeom>
        </p:spPr>
        <p:txBody>
          <a:bodyPr wrap="none">
            <a:spAutoFit/>
          </a:bodyPr>
          <a:lstStyle/>
          <a:p>
            <a:pPr marL="0" lvl="1">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散列地址空间</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2002701"/>
      </p:ext>
    </p:extLst>
  </p:cSld>
  <p:clrMapOvr>
    <a:masterClrMapping/>
  </p:clrMapOvr>
  <p:transition advTm="157">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215265" y="1177587"/>
            <a:ext cx="8658959" cy="449353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冲突的普遍性</a:t>
            </a:r>
            <a:endParaRPr lang="en-US" altLang="zh-CN" sz="28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学生生日例子：按生日日期检索学生，同一月日出生认为相同的生日，构建</a:t>
            </a:r>
            <a:r>
              <a:rPr lang="en-US" altLang="zh-CN" sz="2400" b="1" dirty="0">
                <a:latin typeface="微软雅黑" panose="020B0503020204020204" pitchFamily="34" charset="-122"/>
                <a:ea typeface="微软雅黑" panose="020B0503020204020204" pitchFamily="34" charset="-122"/>
              </a:rPr>
              <a:t>365</a:t>
            </a:r>
            <a:r>
              <a:rPr lang="zh-CN" altLang="en-US" sz="2400" b="1" dirty="0">
                <a:latin typeface="微软雅黑" panose="020B0503020204020204" pitchFamily="34" charset="-122"/>
                <a:ea typeface="微软雅黑" panose="020B0503020204020204" pitchFamily="34" charset="-122"/>
              </a:rPr>
              <a:t>个桶对应长度为</a:t>
            </a:r>
            <a:r>
              <a:rPr lang="en-US" altLang="zh-CN" sz="2400" b="1" dirty="0">
                <a:latin typeface="微软雅黑" panose="020B0503020204020204" pitchFamily="34" charset="-122"/>
                <a:ea typeface="微软雅黑" panose="020B0503020204020204" pitchFamily="34" charset="-122"/>
              </a:rPr>
              <a:t>365</a:t>
            </a:r>
            <a:r>
              <a:rPr lang="zh-CN" altLang="en-US" sz="2400" b="1" dirty="0">
                <a:latin typeface="微软雅黑" panose="020B0503020204020204" pitchFamily="34" charset="-122"/>
                <a:ea typeface="微软雅黑" panose="020B0503020204020204" pitchFamily="34" charset="-122"/>
              </a:rPr>
              <a:t>的散列表，只要学生人数大于</a:t>
            </a:r>
            <a:r>
              <a:rPr lang="en-US" altLang="zh-CN" sz="2400" b="1" dirty="0">
                <a:latin typeface="微软雅黑" panose="020B0503020204020204" pitchFamily="34" charset="-122"/>
                <a:ea typeface="微软雅黑" panose="020B0503020204020204" pitchFamily="34" charset="-122"/>
              </a:rPr>
              <a:t>23</a:t>
            </a:r>
            <a:r>
              <a:rPr lang="zh-CN" altLang="en-US" sz="2400" b="1" dirty="0">
                <a:latin typeface="微软雅黑" panose="020B0503020204020204" pitchFamily="34" charset="-122"/>
                <a:ea typeface="微软雅黑" panose="020B0503020204020204" pitchFamily="34" charset="-122"/>
              </a:rPr>
              <a:t>，则发生至少一次以上冲突的大于</a:t>
            </a:r>
            <a:r>
              <a:rPr lang="en-US" altLang="zh-CN" sz="2400" b="1" dirty="0">
                <a:latin typeface="微软雅黑" panose="020B0503020204020204" pitchFamily="34" charset="-122"/>
                <a:ea typeface="微软雅黑" panose="020B0503020204020204" pitchFamily="34" charset="-122"/>
              </a:rPr>
              <a:t>50%</a:t>
            </a:r>
            <a:r>
              <a:rPr lang="zh-CN" altLang="en-US" sz="2400" b="1" dirty="0">
                <a:latin typeface="微软雅黑" panose="020B0503020204020204" pitchFamily="34" charset="-122"/>
                <a:ea typeface="微软雅黑" panose="020B0503020204020204" pitchFamily="34" charset="-122"/>
              </a:rPr>
              <a:t>，此时的空间利用率仅为</a:t>
            </a:r>
            <a:r>
              <a:rPr lang="en-US" altLang="zh-CN" sz="2400" b="1" dirty="0">
                <a:latin typeface="微软雅黑" panose="020B0503020204020204" pitchFamily="34" charset="-122"/>
                <a:ea typeface="微软雅黑" panose="020B0503020204020204" pitchFamily="34" charset="-122"/>
              </a:rPr>
              <a:t>23/365=6.3%</a:t>
            </a:r>
          </a:p>
          <a:p>
            <a:pPr lvl="2" indent="-457200">
              <a:spcAft>
                <a:spcPts val="600"/>
              </a:spcAft>
              <a:buClr>
                <a:srgbClr val="C00000"/>
              </a:buClr>
              <a:buFont typeface="Wingdings" panose="05000000000000000000"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散列函数设计</a:t>
            </a:r>
            <a:r>
              <a:rPr lang="zh-CN" altLang="en-US" sz="2400" b="1" dirty="0">
                <a:latin typeface="微软雅黑" panose="020B0503020204020204" pitchFamily="34" charset="-122"/>
                <a:ea typeface="微软雅黑" panose="020B0503020204020204" pitchFamily="34" charset="-122"/>
              </a:rPr>
              <a:t>与</a:t>
            </a:r>
            <a:r>
              <a:rPr lang="zh-CN" altLang="en-US" sz="2400" b="1" dirty="0">
                <a:solidFill>
                  <a:srgbClr val="C00000"/>
                </a:solidFill>
                <a:latin typeface="微软雅黑" panose="020B0503020204020204" pitchFamily="34" charset="-122"/>
                <a:ea typeface="微软雅黑" panose="020B0503020204020204" pitchFamily="34" charset="-122"/>
              </a:rPr>
              <a:t>散列冲突排解</a:t>
            </a:r>
            <a:r>
              <a:rPr lang="zh-CN" altLang="en-US" sz="2400" b="1" dirty="0">
                <a:latin typeface="微软雅黑" panose="020B0503020204020204" pitchFamily="34" charset="-122"/>
                <a:ea typeface="微软雅黑" panose="020B0503020204020204" pitchFamily="34" charset="-122"/>
              </a:rPr>
              <a:t>是散列的两大核心问题</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a:solidFill>
                  <a:srgbClr val="003366"/>
                </a:solidFill>
                <a:latin typeface="微软雅黑" pitchFamily="34" charset="-122"/>
                <a:ea typeface="微软雅黑" pitchFamily="34" charset="-122"/>
              </a:rPr>
              <a:t>散列冲突</a:t>
            </a:r>
            <a:endParaRPr lang="zh-CN" altLang="en-US" sz="3600" dirty="0">
              <a:solidFill>
                <a:srgbClr val="003366"/>
              </a:solidFill>
              <a:latin typeface="微软雅黑" pitchFamily="34" charset="-122"/>
              <a:ea typeface="微软雅黑" pitchFamily="34" charset="-122"/>
            </a:endParaRPr>
          </a:p>
        </p:txBody>
      </p:sp>
      <p:sp>
        <p:nvSpPr>
          <p:cNvPr id="4" name="矩形 3"/>
          <p:cNvSpPr/>
          <p:nvPr/>
        </p:nvSpPr>
        <p:spPr bwMode="auto">
          <a:xfrm>
            <a:off x="467544" y="1772817"/>
            <a:ext cx="8208912" cy="1296143"/>
          </a:xfrm>
          <a:prstGeom prst="rect">
            <a:avLst/>
          </a:prstGeom>
          <a:solidFill>
            <a:schemeClr val="accent2">
              <a:lumMod val="50000"/>
            </a:schemeClr>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rgbClr val="FFFF00"/>
                </a:solidFill>
                <a:latin typeface="微软雅黑" panose="020B0503020204020204" pitchFamily="34" charset="-122"/>
                <a:ea typeface="微软雅黑" panose="020B0503020204020204" pitchFamily="34" charset="-122"/>
              </a:rPr>
              <a:t>散列表的基本构思</a:t>
            </a:r>
            <a:r>
              <a:rPr lang="zh-CN" altLang="en-US" sz="2400" b="1" dirty="0">
                <a:solidFill>
                  <a:schemeClr val="bg1"/>
                </a:solidFill>
                <a:latin typeface="微软雅黑" panose="020B0503020204020204" pitchFamily="34" charset="-122"/>
                <a:ea typeface="微软雅黑" panose="020B0503020204020204" pitchFamily="34" charset="-122"/>
              </a:rPr>
              <a:t>：开辟物理地址连续的桶数组</a:t>
            </a:r>
            <a:r>
              <a:rPr lang="en-US" altLang="zh-CN" sz="2400" b="1" dirty="0" err="1">
                <a:solidFill>
                  <a:schemeClr val="bg1"/>
                </a:solidFill>
                <a:latin typeface="微软雅黑" panose="020B0503020204020204" pitchFamily="34" charset="-122"/>
                <a:ea typeface="微软雅黑" panose="020B0503020204020204" pitchFamily="34" charset="-122"/>
              </a:rPr>
              <a:t>ht</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，借助散列函数</a:t>
            </a:r>
            <a:r>
              <a:rPr lang="en-US" altLang="zh-CN" sz="2400" b="1" dirty="0">
                <a:solidFill>
                  <a:schemeClr val="bg1"/>
                </a:solidFill>
                <a:latin typeface="微软雅黑" panose="020B0503020204020204" pitchFamily="34" charset="-122"/>
                <a:ea typeface="微软雅黑" panose="020B0503020204020204" pitchFamily="34" charset="-122"/>
              </a:rPr>
              <a:t>hash ()</a:t>
            </a:r>
            <a:r>
              <a:rPr lang="zh-CN" altLang="en-US" sz="2400" b="1" dirty="0">
                <a:solidFill>
                  <a:schemeClr val="bg1"/>
                </a:solidFill>
                <a:latin typeface="微软雅黑" panose="020B0503020204020204" pitchFamily="34" charset="-122"/>
                <a:ea typeface="微软雅黑" panose="020B0503020204020204" pitchFamily="34" charset="-122"/>
              </a:rPr>
              <a:t>，将词条关键码</a:t>
            </a:r>
            <a:r>
              <a:rPr lang="en-US" altLang="zh-CN" sz="2400" b="1" dirty="0">
                <a:solidFill>
                  <a:schemeClr val="bg1"/>
                </a:solidFill>
                <a:latin typeface="微软雅黑" panose="020B0503020204020204" pitchFamily="34" charset="-122"/>
                <a:ea typeface="微软雅黑" panose="020B0503020204020204" pitchFamily="34" charset="-122"/>
              </a:rPr>
              <a:t>key</a:t>
            </a:r>
            <a:r>
              <a:rPr lang="zh-CN" altLang="en-US" sz="2400" b="1" dirty="0">
                <a:solidFill>
                  <a:schemeClr val="bg1"/>
                </a:solidFill>
                <a:latin typeface="微软雅黑" panose="020B0503020204020204" pitchFamily="34" charset="-122"/>
                <a:ea typeface="微软雅黑" panose="020B0503020204020204" pitchFamily="34" charset="-122"/>
              </a:rPr>
              <a:t>映射到桶地址</a:t>
            </a:r>
            <a:r>
              <a:rPr lang="en-US" altLang="zh-CN" sz="2400" b="1" dirty="0">
                <a:solidFill>
                  <a:schemeClr val="bg1"/>
                </a:solidFill>
                <a:latin typeface="微软雅黑" panose="020B0503020204020204" pitchFamily="34" charset="-122"/>
                <a:ea typeface="微软雅黑" panose="020B0503020204020204" pitchFamily="34" charset="-122"/>
              </a:rPr>
              <a:t>hash (key)</a:t>
            </a:r>
            <a:r>
              <a:rPr lang="zh-CN" altLang="en-US" sz="2400" b="1" dirty="0">
                <a:solidFill>
                  <a:schemeClr val="bg1"/>
                </a:solidFill>
                <a:latin typeface="微软雅黑" panose="020B0503020204020204" pitchFamily="34" charset="-122"/>
                <a:ea typeface="微软雅黑" panose="020B0503020204020204" pitchFamily="34" charset="-122"/>
              </a:rPr>
              <a:t>，从而快速确定待操作词条的物理位置</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36414"/>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70" name="TextBox 20"/>
          <p:cNvSpPr txBox="1">
            <a:spLocks noChangeArrowheads="1"/>
          </p:cNvSpPr>
          <p:nvPr/>
        </p:nvSpPr>
        <p:spPr bwMode="auto">
          <a:xfrm>
            <a:off x="179512" y="1196752"/>
            <a:ext cx="9162255" cy="4708981"/>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运算：定义在数据结构之上的数据进行操作的总称</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建立：建立某种制定的数据结构</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清除：把某个指定的数据结构置为空</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求长：求指定的数据结构中数据元素的个数</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判空：判定数据结构是否为空</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判满：判定数据结构是否达到逻辑或存储的最大允许容量</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获取：获取数据结构中某个制定位置的数据元素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更新：修改数据结构中某个数据元素的值</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插入：在数据结构指定位置插入一个新的数据元素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删除：在数据结构指定位置删除一个数据元素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查找：在数据结构中查找某个满足条件的数据元素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遍历：遍历数据结构中所有数据元素，处理方法由函数对象指定</a:t>
            </a:r>
            <a:endParaRPr lang="en-US" altLang="zh-CN" sz="2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1746315"/>
      </p:ext>
    </p:extLst>
  </p:cSld>
  <p:clrMapOvr>
    <a:masterClrMapping/>
  </p:clrMapOvr>
  <p:transition advTm="157">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3096344"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散列函数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直接定址法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除余法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MAD</a:t>
            </a:r>
            <a:r>
              <a:rPr lang="zh-CN" altLang="en-US" sz="2400" b="1" dirty="0">
                <a:latin typeface="微软雅黑" panose="020B0503020204020204" pitchFamily="34" charset="-122"/>
                <a:ea typeface="微软雅黑" panose="020B0503020204020204" pitchFamily="34" charset="-122"/>
              </a:rPr>
              <a:t>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数字分析法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平方取中法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折叠法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伪</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随机法</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散列</a:t>
            </a:r>
          </a:p>
        </p:txBody>
      </p:sp>
      <p:sp>
        <p:nvSpPr>
          <p:cNvPr id="6" name="TextBox 20"/>
          <p:cNvSpPr txBox="1">
            <a:spLocks noChangeArrowheads="1"/>
          </p:cNvSpPr>
          <p:nvPr/>
        </p:nvSpPr>
        <p:spPr bwMode="auto">
          <a:xfrm>
            <a:off x="3563888" y="1196752"/>
            <a:ext cx="4464496" cy="275460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函数冲突排解及散列查找</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多槽位法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独立链法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公共溢出区法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开放定址法</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（闭散列策略）</a:t>
            </a:r>
            <a:endParaRPr lang="en-US" altLang="zh-CN" sz="2400" b="1" dirty="0">
              <a:latin typeface="微软雅黑" panose="020B0503020204020204" pitchFamily="34" charset="-122"/>
              <a:ea typeface="微软雅黑" panose="020B0503020204020204" pitchFamily="34" charset="-122"/>
            </a:endParaRPr>
          </a:p>
        </p:txBody>
      </p:sp>
      <p:sp>
        <p:nvSpPr>
          <p:cNvPr id="7" name="左大括号 6"/>
          <p:cNvSpPr/>
          <p:nvPr/>
        </p:nvSpPr>
        <p:spPr bwMode="auto">
          <a:xfrm>
            <a:off x="6532212" y="2574052"/>
            <a:ext cx="373036" cy="1558920"/>
          </a:xfrm>
          <a:prstGeom prst="leftBrace">
            <a:avLst>
              <a:gd name="adj1" fmla="val 3180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8" name="TextBox 20"/>
          <p:cNvSpPr txBox="1">
            <a:spLocks noChangeArrowheads="1"/>
          </p:cNvSpPr>
          <p:nvPr/>
        </p:nvSpPr>
        <p:spPr bwMode="auto">
          <a:xfrm>
            <a:off x="3635896" y="4606931"/>
            <a:ext cx="4896544"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散列应用</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散列查找</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桶排序（</a:t>
            </a:r>
            <a:r>
              <a:rPr lang="zh-CN" altLang="en-US" sz="2400" b="1" dirty="0">
                <a:solidFill>
                  <a:srgbClr val="C00000"/>
                </a:solidFill>
                <a:latin typeface="微软雅黑" panose="020B0503020204020204" pitchFamily="34" charset="-122"/>
                <a:ea typeface="微软雅黑" panose="020B0503020204020204" pitchFamily="34" charset="-122"/>
              </a:rPr>
              <a:t>散列的特例</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基数排序（</a:t>
            </a:r>
            <a:r>
              <a:rPr lang="zh-CN" altLang="en-US" sz="2400" b="1" dirty="0">
                <a:solidFill>
                  <a:srgbClr val="C00000"/>
                </a:solidFill>
                <a:latin typeface="微软雅黑" panose="020B0503020204020204" pitchFamily="34" charset="-122"/>
                <a:ea typeface="微软雅黑" panose="020B0503020204020204" pitchFamily="34" charset="-122"/>
              </a:rPr>
              <a:t>散列的特例</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6930358" y="2273965"/>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线性试探</a:t>
            </a:r>
            <a:endParaRPr lang="en-US" altLang="zh-CN" sz="2400" b="1" dirty="0">
              <a:latin typeface="微软雅黑" panose="020B0503020204020204" pitchFamily="34" charset="-122"/>
              <a:ea typeface="微软雅黑" panose="020B0503020204020204" pitchFamily="34" charset="-122"/>
            </a:endParaRPr>
          </a:p>
        </p:txBody>
      </p:sp>
      <p:sp>
        <p:nvSpPr>
          <p:cNvPr id="10" name="TextBox 20"/>
          <p:cNvSpPr txBox="1">
            <a:spLocks noChangeArrowheads="1"/>
          </p:cNvSpPr>
          <p:nvPr/>
        </p:nvSpPr>
        <p:spPr bwMode="auto">
          <a:xfrm>
            <a:off x="6930358" y="2708920"/>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平方试探</a:t>
            </a:r>
            <a:endParaRPr lang="en-US" altLang="zh-CN" sz="2400" b="1" dirty="0">
              <a:latin typeface="微软雅黑" panose="020B0503020204020204" pitchFamily="34" charset="-122"/>
              <a:ea typeface="微软雅黑" panose="020B0503020204020204" pitchFamily="34" charset="-122"/>
            </a:endParaRPr>
          </a:p>
        </p:txBody>
      </p:sp>
      <p:sp>
        <p:nvSpPr>
          <p:cNvPr id="11" name="TextBox 20"/>
          <p:cNvSpPr txBox="1">
            <a:spLocks noChangeArrowheads="1"/>
          </p:cNvSpPr>
          <p:nvPr/>
        </p:nvSpPr>
        <p:spPr bwMode="auto">
          <a:xfrm>
            <a:off x="6930358" y="3155229"/>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双向平方试探</a:t>
            </a:r>
            <a:endParaRPr lang="en-US" altLang="zh-CN" sz="2400" b="1" dirty="0">
              <a:latin typeface="微软雅黑" panose="020B0503020204020204" pitchFamily="34" charset="-122"/>
              <a:ea typeface="微软雅黑" panose="020B0503020204020204" pitchFamily="34" charset="-122"/>
            </a:endParaRPr>
          </a:p>
        </p:txBody>
      </p:sp>
      <p:sp>
        <p:nvSpPr>
          <p:cNvPr id="12" name="TextBox 20"/>
          <p:cNvSpPr txBox="1">
            <a:spLocks noChangeArrowheads="1"/>
          </p:cNvSpPr>
          <p:nvPr/>
        </p:nvSpPr>
        <p:spPr bwMode="auto">
          <a:xfrm>
            <a:off x="6930358" y="3590184"/>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伪</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随机试探</a:t>
            </a:r>
            <a:endParaRPr lang="en-US" altLang="zh-CN" sz="2400" b="1" dirty="0">
              <a:latin typeface="微软雅黑" panose="020B0503020204020204" pitchFamily="34" charset="-122"/>
              <a:ea typeface="微软雅黑" panose="020B0503020204020204" pitchFamily="34" charset="-122"/>
            </a:endParaRPr>
          </a:p>
        </p:txBody>
      </p:sp>
      <p:sp>
        <p:nvSpPr>
          <p:cNvPr id="13" name="TextBox 20"/>
          <p:cNvSpPr txBox="1">
            <a:spLocks noChangeArrowheads="1"/>
          </p:cNvSpPr>
          <p:nvPr/>
        </p:nvSpPr>
        <p:spPr bwMode="auto">
          <a:xfrm>
            <a:off x="6930358" y="4036493"/>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再散列法</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5510158"/>
      </p:ext>
    </p:extLst>
  </p:cSld>
  <p:clrMapOvr>
    <a:masterClrMapping/>
  </p:clrMapOvr>
  <p:transition advTm="157">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串：基本概念</a:t>
            </a:r>
          </a:p>
        </p:txBody>
      </p:sp>
      <mc:AlternateContent xmlns:mc="http://schemas.openxmlformats.org/markup-compatibility/2006" xmlns:a14="http://schemas.microsoft.com/office/drawing/2010/main">
        <mc:Choice Requires="a14">
          <p:sp>
            <p:nvSpPr>
              <p:cNvPr id="61" name="TextBox 20"/>
              <p:cNvSpPr txBox="1">
                <a:spLocks noChangeArrowheads="1"/>
              </p:cNvSpPr>
              <p:nvPr/>
            </p:nvSpPr>
            <p:spPr bwMode="auto">
              <a:xfrm>
                <a:off x="165718" y="1196752"/>
                <a:ext cx="8712968" cy="543225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solidFill>
                      <a:srgbClr val="C00000"/>
                    </a:solidFill>
                    <a:latin typeface="微软雅黑" panose="020B0503020204020204" pitchFamily="34" charset="-122"/>
                    <a:ea typeface="微软雅黑" panose="020B0503020204020204" pitchFamily="34" charset="-122"/>
                  </a:rPr>
                  <a:t>串</a:t>
                </a:r>
                <a:r>
                  <a:rPr lang="zh-CN" altLang="en-US" sz="3200" b="1" dirty="0">
                    <a:latin typeface="微软雅黑" panose="020B0503020204020204" pitchFamily="34" charset="-122"/>
                    <a:ea typeface="微软雅黑" panose="020B0503020204020204" pitchFamily="34" charset="-122"/>
                  </a:rPr>
                  <a:t>：由字符组成的有限序列</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记作</a:t>
                </a:r>
                <a:r>
                  <a:rPr lang="en-US" altLang="zh-CN" sz="2800" b="1" dirty="0">
                    <a:latin typeface="微软雅黑" panose="020B0503020204020204" pitchFamily="34" charset="-122"/>
                    <a:ea typeface="微软雅黑" panose="020B0503020204020204" pitchFamily="34" charset="-122"/>
                  </a:rPr>
                  <a:t>S=“a</a:t>
                </a:r>
                <a:r>
                  <a:rPr lang="en-US" altLang="zh-CN" sz="2800" b="1" baseline="-25000" dirty="0">
                    <a:latin typeface="微软雅黑" panose="020B0503020204020204" pitchFamily="34" charset="-122"/>
                    <a:ea typeface="微软雅黑" panose="020B0503020204020204" pitchFamily="34" charset="-122"/>
                  </a:rPr>
                  <a:t>0 </a:t>
                </a:r>
                <a:r>
                  <a:rPr lang="en-US" altLang="zh-CN" sz="2800" b="1" dirty="0">
                    <a:latin typeface="微软雅黑" panose="020B0503020204020204" pitchFamily="34" charset="-122"/>
                    <a:ea typeface="微软雅黑" panose="020B0503020204020204" pitchFamily="34" charset="-122"/>
                  </a:rPr>
                  <a:t>a</a:t>
                </a:r>
                <a:r>
                  <a:rPr lang="en-US" altLang="zh-CN" sz="2800" b="1" baseline="-25000" dirty="0">
                    <a:latin typeface="微软雅黑" panose="020B0503020204020204" pitchFamily="34" charset="-122"/>
                    <a:ea typeface="微软雅黑" panose="020B0503020204020204" pitchFamily="34" charset="-122"/>
                  </a:rPr>
                  <a:t>1 </a:t>
                </a:r>
                <a:r>
                  <a:rPr lang="en-US" altLang="zh-CN" sz="2800" b="1" dirty="0">
                    <a:latin typeface="微软雅黑" panose="020B0503020204020204" pitchFamily="34" charset="-122"/>
                    <a:ea typeface="微软雅黑" panose="020B0503020204020204" pitchFamily="34" charset="-122"/>
                  </a:rPr>
                  <a:t>… a</a:t>
                </a:r>
                <a:r>
                  <a:rPr lang="en-US" altLang="zh-CN" sz="2800" b="1" baseline="-25000" dirty="0">
                    <a:latin typeface="微软雅黑" panose="020B0503020204020204" pitchFamily="34" charset="-122"/>
                    <a:ea typeface="微软雅黑" panose="020B0503020204020204" pitchFamily="34" charset="-122"/>
                  </a:rPr>
                  <a:t>n-1</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其中</a:t>
                </a:r>
                <a:r>
                  <a:rPr lang="en-US" altLang="zh-CN" sz="2800" b="1" dirty="0">
                    <a:latin typeface="微软雅黑" panose="020B0503020204020204" pitchFamily="34" charset="-122"/>
                    <a:ea typeface="微软雅黑" panose="020B0503020204020204" pitchFamily="34" charset="-122"/>
                  </a:rPr>
                  <a:t>a</a:t>
                </a:r>
                <a:r>
                  <a:rPr lang="en-US" altLang="zh-CN" sz="2800" b="1" baseline="-25000" dirty="0">
                    <a:latin typeface="微软雅黑" panose="020B0503020204020204" pitchFamily="34" charset="-122"/>
                    <a:ea typeface="微软雅黑" panose="020B0503020204020204" pitchFamily="34" charset="-122"/>
                  </a:rPr>
                  <a:t>i</a:t>
                </a:r>
                <a14:m>
                  <m:oMath xmlns:m="http://schemas.openxmlformats.org/officeDocument/2006/math">
                    <m:r>
                      <a:rPr lang="zh-CN" altLang="en-US" sz="2800" b="1" i="1" smtClean="0">
                        <a:latin typeface="Cambria Math" panose="02040503050406030204" pitchFamily="18" charset="0"/>
                        <a:ea typeface="微软雅黑" panose="020B0503020204020204" pitchFamily="34" charset="-122"/>
                      </a:rPr>
                      <m:t>∈</m:t>
                    </m:r>
                    <m:r>
                      <a:rPr lang="zh-CN" altLang="en-US" sz="2800" b="1" i="1" smtClean="0">
                        <a:latin typeface="Cambria Math" panose="02040503050406030204" pitchFamily="18" charset="0"/>
                        <a:ea typeface="微软雅黑" panose="020B0503020204020204" pitchFamily="34" charset="-122"/>
                      </a:rPr>
                      <m:t>𝚺</m:t>
                    </m:r>
                  </m:oMath>
                </a14:m>
                <a:r>
                  <a:rPr lang="en-US" altLang="zh-CN" sz="2800" b="1"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𝟎</m:t>
                    </m:r>
                    <m:r>
                      <a:rPr lang="en-US" altLang="zh-CN" sz="2800" b="1" i="1" smtClean="0">
                        <a:latin typeface="Cambria Math" panose="02040503050406030204" pitchFamily="18" charset="0"/>
                        <a:ea typeface="Cambria Math" panose="02040503050406030204" pitchFamily="18" charset="0"/>
                      </a:rPr>
                      <m:t>≤</m:t>
                    </m:r>
                  </m:oMath>
                </a14:m>
                <a:r>
                  <a:rPr lang="en-US" altLang="zh-CN" sz="2800" b="1" dirty="0">
                    <a:latin typeface="微软雅黑" panose="020B0503020204020204" pitchFamily="34" charset="-122"/>
                    <a:ea typeface="微软雅黑" panose="020B0503020204020204" pitchFamily="34" charset="-122"/>
                  </a:rPr>
                  <a:t> i </a:t>
                </a:r>
                <a14:m>
                  <m:oMath xmlns:m="http://schemas.openxmlformats.org/officeDocument/2006/math">
                    <m:r>
                      <a:rPr lang="en-US" altLang="zh-CN" sz="2800" b="1" i="1" smtClean="0">
                        <a:latin typeface="Cambria Math" panose="02040503050406030204" pitchFamily="18" charset="0"/>
                        <a:ea typeface="Cambria Math" panose="02040503050406030204" pitchFamily="18" charset="0"/>
                      </a:rPr>
                      <m:t>&lt;</m:t>
                    </m:r>
                  </m:oMath>
                </a14:m>
                <a:r>
                  <a:rPr lang="en-US" altLang="zh-CN" sz="2800" b="1" dirty="0">
                    <a:latin typeface="微软雅黑" panose="020B0503020204020204" pitchFamily="34" charset="-122"/>
                    <a:ea typeface="微软雅黑" panose="020B0503020204020204" pitchFamily="34" charset="-122"/>
                  </a:rPr>
                  <a:t>n</a:t>
                </a:r>
                <a:endParaRPr lang="en-US" altLang="zh-CN" sz="2800" b="1" baseline="-25000"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串中的每个成员称作一个</a:t>
                </a:r>
                <a:r>
                  <a:rPr lang="zh-CN" altLang="en-US" sz="2800" b="1" dirty="0">
                    <a:solidFill>
                      <a:srgbClr val="C00000"/>
                    </a:solidFill>
                    <a:latin typeface="微软雅黑" panose="020B0503020204020204" pitchFamily="34" charset="-122"/>
                    <a:ea typeface="微软雅黑" panose="020B0503020204020204" pitchFamily="34" charset="-122"/>
                  </a:rPr>
                  <a:t>字符（字符集</a:t>
                </a:r>
                <a14:m>
                  <m:oMath xmlns:m="http://schemas.openxmlformats.org/officeDocument/2006/math">
                    <m:r>
                      <a:rPr lang="zh-CN" altLang="en-US" sz="2800" b="1" i="1" smtClean="0">
                        <a:solidFill>
                          <a:srgbClr val="C00000"/>
                        </a:solidFill>
                        <a:latin typeface="Cambria Math" panose="02040503050406030204" pitchFamily="18" charset="0"/>
                        <a:ea typeface="微软雅黑" panose="020B0503020204020204" pitchFamily="34" charset="-122"/>
                      </a:rPr>
                      <m:t>𝚺</m:t>
                    </m:r>
                  </m:oMath>
                </a14:m>
                <a:r>
                  <a:rPr lang="zh-CN" altLang="en-US" sz="2800" b="1" dirty="0">
                    <a:solidFill>
                      <a:srgbClr val="C00000"/>
                    </a:solidFill>
                    <a:latin typeface="微软雅黑" panose="020B0503020204020204" pitchFamily="34" charset="-122"/>
                    <a:ea typeface="微软雅黑" panose="020B0503020204020204" pitchFamily="34" charset="-122"/>
                  </a:rPr>
                  <a:t>）</a:t>
                </a:r>
                <a:endParaRPr lang="en-US" altLang="zh-CN" sz="28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8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8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串可用向量或列表来实现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例如英文文章可以看成由</a:t>
                </a:r>
                <a:r>
                  <a:rPr lang="en-US" altLang="zh-CN" sz="2800" b="1" dirty="0">
                    <a:latin typeface="微软雅黑" panose="020B0503020204020204" pitchFamily="34" charset="-122"/>
                    <a:ea typeface="微软雅黑" panose="020B0503020204020204" pitchFamily="34" charset="-122"/>
                  </a:rPr>
                  <a:t>(“a-z”,“A-Z“,“0-9”,‘ ’,</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字符串，源代码文件可以看成字符串</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长度为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的串称为空串“”，注意与空白串“  ”的区别</a:t>
                </a:r>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61" name="TextBox 20"/>
              <p:cNvSpPr txBox="1">
                <a:spLocks noRot="1" noChangeAspect="1" noMove="1" noResize="1" noEditPoints="1" noAdjustHandles="1" noChangeArrowheads="1" noChangeShapeType="1" noTextEdit="1"/>
              </p:cNvSpPr>
              <p:nvPr/>
            </p:nvSpPr>
            <p:spPr bwMode="auto">
              <a:xfrm>
                <a:off x="165718" y="1196752"/>
                <a:ext cx="8712968" cy="5432256"/>
              </a:xfrm>
              <a:prstGeom prst="rect">
                <a:avLst/>
              </a:prstGeom>
              <a:blipFill>
                <a:blip r:embed="rId3"/>
                <a:stretch>
                  <a:fillRect l="-1540" t="-1459" r="-630" b="-2245"/>
                </a:stretch>
              </a:blipFill>
              <a:ln w="9525">
                <a:noFill/>
                <a:miter lim="800000"/>
                <a:headEnd/>
                <a:tailEnd/>
              </a:ln>
            </p:spPr>
            <p:txBody>
              <a:bodyPr/>
              <a:lstStyle/>
              <a:p>
                <a:r>
                  <a:rPr lang="zh-CN" altLang="en-US">
                    <a:noFill/>
                  </a:rPr>
                  <a:t> </a:t>
                </a:r>
              </a:p>
            </p:txBody>
          </p:sp>
        </mc:Fallback>
      </mc:AlternateContent>
      <p:grpSp>
        <p:nvGrpSpPr>
          <p:cNvPr id="5" name="组合 4"/>
          <p:cNvGrpSpPr/>
          <p:nvPr/>
        </p:nvGrpSpPr>
        <p:grpSpPr>
          <a:xfrm>
            <a:off x="790218" y="2996952"/>
            <a:ext cx="7673102" cy="853573"/>
            <a:chOff x="948406" y="4015587"/>
            <a:chExt cx="7673102" cy="853573"/>
          </a:xfrm>
        </p:grpSpPr>
        <p:sp>
          <p:nvSpPr>
            <p:cNvPr id="62" name="矩形 61"/>
            <p:cNvSpPr/>
            <p:nvPr/>
          </p:nvSpPr>
          <p:spPr bwMode="auto">
            <a:xfrm>
              <a:off x="1472380"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D</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1976904"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a</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2481428"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985952"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a</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3490476"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3995000"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S</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4499524"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004048"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r</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508572"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u</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013096"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c</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6517620"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7022144"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u</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7526668"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r</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8031187"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e</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948406" y="4015587"/>
              <a:ext cx="432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S :</a:t>
              </a:r>
              <a:endParaRPr lang="zh-CN" altLang="en-US" sz="2400" b="1" dirty="0">
                <a:latin typeface="微软雅黑" panose="020B0503020204020204" pitchFamily="34" charset="-122"/>
                <a:ea typeface="微软雅黑" panose="020B0503020204020204" pitchFamily="34" charset="-122"/>
              </a:endParaRPr>
            </a:p>
          </p:txBody>
        </p:sp>
        <p:sp>
          <p:nvSpPr>
            <p:cNvPr id="84" name="矩形 83"/>
            <p:cNvSpPr/>
            <p:nvPr/>
          </p:nvSpPr>
          <p:spPr bwMode="auto">
            <a:xfrm>
              <a:off x="1533655"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0</a:t>
              </a:r>
              <a:endParaRPr lang="zh-CN" altLang="en-US" sz="1600" b="1" dirty="0">
                <a:latin typeface="微软雅黑" panose="020B0503020204020204" pitchFamily="34" charset="-122"/>
                <a:ea typeface="微软雅黑" panose="020B0503020204020204" pitchFamily="34" charset="-122"/>
              </a:endParaRPr>
            </a:p>
          </p:txBody>
        </p:sp>
        <p:sp>
          <p:nvSpPr>
            <p:cNvPr id="85" name="矩形 84"/>
            <p:cNvSpPr/>
            <p:nvPr/>
          </p:nvSpPr>
          <p:spPr bwMode="auto">
            <a:xfrm>
              <a:off x="2055771"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86" name="矩形 85"/>
            <p:cNvSpPr/>
            <p:nvPr/>
          </p:nvSpPr>
          <p:spPr bwMode="auto">
            <a:xfrm>
              <a:off x="2577887"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2</a:t>
              </a:r>
              <a:endParaRPr lang="zh-CN" altLang="en-US" sz="1600" b="1" dirty="0">
                <a:latin typeface="微软雅黑" panose="020B0503020204020204" pitchFamily="34" charset="-122"/>
                <a:ea typeface="微软雅黑" panose="020B0503020204020204" pitchFamily="34" charset="-122"/>
              </a:endParaRPr>
            </a:p>
          </p:txBody>
        </p:sp>
        <p:sp>
          <p:nvSpPr>
            <p:cNvPr id="87" name="矩形 86"/>
            <p:cNvSpPr/>
            <p:nvPr/>
          </p:nvSpPr>
          <p:spPr bwMode="auto">
            <a:xfrm>
              <a:off x="3052815"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3</a:t>
              </a:r>
              <a:endParaRPr lang="zh-CN" altLang="en-US" sz="1600" b="1" dirty="0">
                <a:latin typeface="微软雅黑" panose="020B0503020204020204" pitchFamily="34" charset="-122"/>
                <a:ea typeface="微软雅黑" panose="020B0503020204020204" pitchFamily="34" charset="-122"/>
              </a:endParaRPr>
            </a:p>
          </p:txBody>
        </p:sp>
        <p:sp>
          <p:nvSpPr>
            <p:cNvPr id="88" name="矩形 87"/>
            <p:cNvSpPr/>
            <p:nvPr/>
          </p:nvSpPr>
          <p:spPr bwMode="auto">
            <a:xfrm>
              <a:off x="3574931"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4</a:t>
              </a:r>
              <a:endParaRPr lang="zh-CN" altLang="en-US" sz="1600" b="1" dirty="0">
                <a:latin typeface="微软雅黑" panose="020B0503020204020204" pitchFamily="34" charset="-122"/>
                <a:ea typeface="微软雅黑" panose="020B0503020204020204" pitchFamily="34" charset="-122"/>
              </a:endParaRPr>
            </a:p>
          </p:txBody>
        </p:sp>
        <p:sp>
          <p:nvSpPr>
            <p:cNvPr id="89" name="矩形 88"/>
            <p:cNvSpPr/>
            <p:nvPr/>
          </p:nvSpPr>
          <p:spPr bwMode="auto">
            <a:xfrm>
              <a:off x="4097047"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5</a:t>
              </a:r>
              <a:endParaRPr lang="zh-CN" altLang="en-US" sz="1600" b="1" dirty="0">
                <a:latin typeface="微软雅黑" panose="020B0503020204020204" pitchFamily="34" charset="-122"/>
                <a:ea typeface="微软雅黑" panose="020B0503020204020204" pitchFamily="34" charset="-122"/>
              </a:endParaRPr>
            </a:p>
          </p:txBody>
        </p:sp>
        <p:sp>
          <p:nvSpPr>
            <p:cNvPr id="90" name="矩形 89"/>
            <p:cNvSpPr/>
            <p:nvPr/>
          </p:nvSpPr>
          <p:spPr bwMode="auto">
            <a:xfrm>
              <a:off x="4595088"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6</a:t>
              </a:r>
              <a:endParaRPr lang="zh-CN" altLang="en-US" sz="1600" b="1" dirty="0">
                <a:latin typeface="微软雅黑" panose="020B0503020204020204" pitchFamily="34" charset="-122"/>
                <a:ea typeface="微软雅黑" panose="020B0503020204020204" pitchFamily="34" charset="-122"/>
              </a:endParaRPr>
            </a:p>
          </p:txBody>
        </p:sp>
        <p:sp>
          <p:nvSpPr>
            <p:cNvPr id="91" name="矩形 90"/>
            <p:cNvSpPr/>
            <p:nvPr/>
          </p:nvSpPr>
          <p:spPr bwMode="auto">
            <a:xfrm>
              <a:off x="5117204"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7</a:t>
              </a:r>
              <a:endParaRPr lang="zh-CN" altLang="en-US" sz="1600" b="1" dirty="0">
                <a:latin typeface="微软雅黑" panose="020B0503020204020204" pitchFamily="34" charset="-122"/>
                <a:ea typeface="微软雅黑" panose="020B0503020204020204" pitchFamily="34" charset="-122"/>
              </a:endParaRPr>
            </a:p>
          </p:txBody>
        </p:sp>
        <p:sp>
          <p:nvSpPr>
            <p:cNvPr id="94" name="矩形 93"/>
            <p:cNvSpPr/>
            <p:nvPr/>
          </p:nvSpPr>
          <p:spPr bwMode="auto">
            <a:xfrm>
              <a:off x="6636363" y="4378236"/>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96" name="矩形 95"/>
            <p:cNvSpPr/>
            <p:nvPr/>
          </p:nvSpPr>
          <p:spPr bwMode="auto">
            <a:xfrm>
              <a:off x="7370235" y="4424577"/>
              <a:ext cx="730157"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n-2</a:t>
              </a:r>
              <a:endParaRPr lang="zh-CN" altLang="en-US" sz="1600" b="1" dirty="0">
                <a:latin typeface="微软雅黑" panose="020B0503020204020204" pitchFamily="34" charset="-122"/>
                <a:ea typeface="微软雅黑" panose="020B0503020204020204" pitchFamily="34" charset="-122"/>
              </a:endParaRPr>
            </a:p>
          </p:txBody>
        </p:sp>
        <p:sp>
          <p:nvSpPr>
            <p:cNvPr id="97" name="矩形 96"/>
            <p:cNvSpPr/>
            <p:nvPr/>
          </p:nvSpPr>
          <p:spPr bwMode="auto">
            <a:xfrm>
              <a:off x="7884368" y="4424577"/>
              <a:ext cx="73714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n-1</a:t>
              </a:r>
              <a:endParaRPr lang="zh-CN" altLang="en-US" sz="1600" b="1" dirty="0">
                <a:latin typeface="微软雅黑" panose="020B0503020204020204" pitchFamily="34" charset="-122"/>
                <a:ea typeface="微软雅黑" panose="020B0503020204020204" pitchFamily="34" charset="-122"/>
              </a:endParaRPr>
            </a:p>
          </p:txBody>
        </p:sp>
        <p:sp>
          <p:nvSpPr>
            <p:cNvPr id="98" name="矩形 97"/>
            <p:cNvSpPr/>
            <p:nvPr/>
          </p:nvSpPr>
          <p:spPr bwMode="auto">
            <a:xfrm>
              <a:off x="5745725" y="4378236"/>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2744079"/>
      </p:ext>
    </p:extLst>
  </p:cSld>
  <p:clrMapOvr>
    <a:masterClrMapping/>
  </p:clrMapOvr>
  <p:transition advTm="157">
    <p:zo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13</a:t>
            </a:r>
            <a:r>
              <a:rPr lang="zh-CN" altLang="en-US" sz="3600" dirty="0">
                <a:solidFill>
                  <a:srgbClr val="003366"/>
                </a:solidFill>
                <a:latin typeface="微软雅黑" pitchFamily="34" charset="-122"/>
                <a:ea typeface="微软雅黑" pitchFamily="34" charset="-122"/>
              </a:rPr>
              <a:t>讲 串</a:t>
            </a:r>
          </a:p>
        </p:txBody>
      </p:sp>
      <p:sp>
        <p:nvSpPr>
          <p:cNvPr id="61" name="TextBox 20"/>
          <p:cNvSpPr txBox="1">
            <a:spLocks noChangeArrowheads="1"/>
          </p:cNvSpPr>
          <p:nvPr/>
        </p:nvSpPr>
        <p:spPr bwMode="auto">
          <a:xfrm>
            <a:off x="165718" y="1201832"/>
            <a:ext cx="8712968"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两字符串相等</a:t>
            </a:r>
            <a:endParaRPr lang="en-US" altLang="zh-CN" sz="2800" b="1" dirty="0">
              <a:latin typeface="微软雅黑" panose="020B0503020204020204" pitchFamily="34" charset="-122"/>
              <a:ea typeface="微软雅黑" panose="020B0503020204020204" pitchFamily="34" charset="-122"/>
            </a:endParaRPr>
          </a:p>
          <a:p>
            <a:pPr lvl="2" indent="-4572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S[0,n) = T[0,m) </a:t>
            </a:r>
            <a:r>
              <a:rPr lang="zh-CN" altLang="en-US" sz="2400" b="1" dirty="0">
                <a:latin typeface="微软雅黑" panose="020B0503020204020204" pitchFamily="34" charset="-122"/>
                <a:ea typeface="微软雅黑" panose="020B0503020204020204" pitchFamily="34" charset="-122"/>
              </a:rPr>
              <a:t>意味着</a:t>
            </a:r>
            <a:r>
              <a:rPr lang="en-US" altLang="zh-CN" sz="2400" b="1" dirty="0">
                <a:latin typeface="微软雅黑" panose="020B0503020204020204" pitchFamily="34" charset="-122"/>
                <a:ea typeface="微软雅黑" panose="020B0503020204020204" pitchFamily="34" charset="-122"/>
              </a:rPr>
              <a:t>m=n</a:t>
            </a:r>
            <a:r>
              <a:rPr lang="zh-CN" altLang="en-US" sz="2400" b="1" dirty="0">
                <a:latin typeface="微软雅黑" panose="020B0503020204020204" pitchFamily="34" charset="-122"/>
                <a:ea typeface="微软雅黑" panose="020B0503020204020204" pitchFamily="34" charset="-122"/>
              </a:rPr>
              <a:t>且</a:t>
            </a:r>
            <a:r>
              <a:rPr lang="en-US" altLang="zh-CN" sz="2400" b="1" dirty="0">
                <a:latin typeface="微软雅黑" panose="020B0503020204020204" pitchFamily="34" charset="-122"/>
                <a:ea typeface="微软雅黑" panose="020B0503020204020204" pitchFamily="34" charset="-122"/>
              </a:rPr>
              <a:t>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]=T[</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p>
        </p:txBody>
      </p:sp>
      <p:sp>
        <p:nvSpPr>
          <p:cNvPr id="32" name="TextBox 20"/>
          <p:cNvSpPr txBox="1">
            <a:spLocks noChangeArrowheads="1"/>
          </p:cNvSpPr>
          <p:nvPr/>
        </p:nvSpPr>
        <p:spPr bwMode="auto">
          <a:xfrm>
            <a:off x="165718" y="2209944"/>
            <a:ext cx="8870778"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子串</a:t>
            </a:r>
            <a:r>
              <a:rPr lang="en-US" altLang="zh-CN" sz="28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S.substr</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i </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i+1 </a:t>
            </a:r>
            <a:r>
              <a:rPr lang="en-US" altLang="zh-CN" sz="2400" b="1" dirty="0">
                <a:latin typeface="微软雅黑" panose="020B0503020204020204" pitchFamily="34" charset="-122"/>
                <a:ea typeface="微软雅黑" panose="020B0503020204020204" pitchFamily="34" charset="-122"/>
              </a:rPr>
              <a:t>… a</a:t>
            </a:r>
            <a:r>
              <a:rPr lang="en-US" altLang="zh-CN" sz="2400" b="1" baseline="-25000" dirty="0">
                <a:latin typeface="微软雅黑" panose="020B0503020204020204" pitchFamily="34" charset="-122"/>
                <a:ea typeface="微软雅黑" panose="020B0503020204020204" pitchFamily="34" charset="-122"/>
              </a:rPr>
              <a:t>i+k-1</a:t>
            </a:r>
            <a:r>
              <a:rPr lang="en-US" altLang="zh-CN" sz="2400" b="1" dirty="0">
                <a:latin typeface="微软雅黑" panose="020B0503020204020204" pitchFamily="34" charset="-122"/>
                <a:ea typeface="微软雅黑" panose="020B0503020204020204" pitchFamily="34" charset="-122"/>
              </a:rPr>
              <a:t>”=S[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2" indent="-4572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起的连续</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个字符</a:t>
            </a:r>
            <a:endParaRPr lang="en-US" altLang="zh-CN" sz="2400" b="1" dirty="0">
              <a:latin typeface="微软雅黑" panose="020B0503020204020204" pitchFamily="34" charset="-122"/>
              <a:ea typeface="微软雅黑" panose="020B0503020204020204" pitchFamily="34" charset="-122"/>
            </a:endParaRPr>
          </a:p>
        </p:txBody>
      </p:sp>
      <p:sp>
        <p:nvSpPr>
          <p:cNvPr id="33" name="TextBox 20"/>
          <p:cNvSpPr txBox="1">
            <a:spLocks noChangeArrowheads="1"/>
          </p:cNvSpPr>
          <p:nvPr/>
        </p:nvSpPr>
        <p:spPr bwMode="auto">
          <a:xfrm>
            <a:off x="165718" y="3284984"/>
            <a:ext cx="7646642"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前缀</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S.prefix</a:t>
            </a:r>
            <a:r>
              <a:rPr lang="en-US" altLang="zh-CN" sz="2400" b="1" dirty="0">
                <a:latin typeface="微软雅黑" panose="020B0503020204020204" pitchFamily="34" charset="-122"/>
                <a:ea typeface="微软雅黑" panose="020B0503020204020204" pitchFamily="34" charset="-122"/>
              </a:rPr>
              <a:t>(k) = </a:t>
            </a:r>
            <a:r>
              <a:rPr lang="en-US" altLang="zh-CN" sz="2400" b="1" dirty="0" err="1">
                <a:latin typeface="微软雅黑" panose="020B0503020204020204" pitchFamily="34" charset="-122"/>
                <a:ea typeface="微软雅黑" panose="020B0503020204020204" pitchFamily="34" charset="-122"/>
              </a:rPr>
              <a:t>S.substr</a:t>
            </a:r>
            <a:r>
              <a:rPr lang="en-US" altLang="zh-CN" sz="2400" b="1" dirty="0">
                <a:latin typeface="微软雅黑" panose="020B0503020204020204" pitchFamily="34" charset="-122"/>
                <a:ea typeface="微软雅黑" panose="020B0503020204020204" pitchFamily="34" charset="-122"/>
              </a:rPr>
              <a:t>(0,k)=S[0, k)</a:t>
            </a:r>
          </a:p>
          <a:p>
            <a:pPr marL="800100" lvl="2" indent="-3429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 S</a:t>
            </a:r>
            <a:r>
              <a:rPr lang="zh-CN" altLang="en-US" sz="2400" b="1" dirty="0">
                <a:latin typeface="微软雅黑" panose="020B0503020204020204" pitchFamily="34" charset="-122"/>
                <a:ea typeface="微软雅黑" panose="020B0503020204020204" pitchFamily="34" charset="-122"/>
              </a:rPr>
              <a:t>中最靠前的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个字符</a:t>
            </a:r>
            <a:endParaRPr lang="en-US" altLang="zh-CN" sz="2400" b="1" dirty="0">
              <a:latin typeface="微软雅黑" panose="020B0503020204020204" pitchFamily="34" charset="-122"/>
              <a:ea typeface="微软雅黑" panose="020B0503020204020204" pitchFamily="34" charset="-122"/>
            </a:endParaRPr>
          </a:p>
        </p:txBody>
      </p:sp>
      <p:sp>
        <p:nvSpPr>
          <p:cNvPr id="34" name="TextBox 20"/>
          <p:cNvSpPr txBox="1">
            <a:spLocks noChangeArrowheads="1"/>
          </p:cNvSpPr>
          <p:nvPr/>
        </p:nvSpPr>
        <p:spPr bwMode="auto">
          <a:xfrm>
            <a:off x="165718" y="4365104"/>
            <a:ext cx="8712968"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后缀</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S.suffix</a:t>
            </a:r>
            <a:r>
              <a:rPr lang="en-US" altLang="zh-CN" sz="2400" b="1" dirty="0">
                <a:latin typeface="微软雅黑" panose="020B0503020204020204" pitchFamily="34" charset="-122"/>
                <a:ea typeface="微软雅黑" panose="020B0503020204020204" pitchFamily="34" charset="-122"/>
              </a:rPr>
              <a:t>(k) = </a:t>
            </a:r>
            <a:r>
              <a:rPr lang="en-US" altLang="zh-CN" sz="2400" b="1" dirty="0" err="1">
                <a:latin typeface="微软雅黑" panose="020B0503020204020204" pitchFamily="34" charset="-122"/>
                <a:ea typeface="微软雅黑" panose="020B0503020204020204" pitchFamily="34" charset="-122"/>
              </a:rPr>
              <a:t>S.substr</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k,k</a:t>
            </a:r>
            <a:r>
              <a:rPr lang="en-US" altLang="zh-CN" sz="2400" b="1" dirty="0">
                <a:latin typeface="微软雅黑" panose="020B0503020204020204" pitchFamily="34" charset="-122"/>
                <a:ea typeface="微软雅黑" panose="020B0503020204020204" pitchFamily="34" charset="-122"/>
              </a:rPr>
              <a:t>)= S[n-k, n)</a:t>
            </a:r>
          </a:p>
          <a:p>
            <a:pPr marL="800100" lvl="2" indent="-3429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 S</a:t>
            </a:r>
            <a:r>
              <a:rPr lang="zh-CN" altLang="en-US" sz="2400" b="1" dirty="0">
                <a:latin typeface="微软雅黑" panose="020B0503020204020204" pitchFamily="34" charset="-122"/>
                <a:ea typeface="微软雅黑" panose="020B0503020204020204" pitchFamily="34" charset="-122"/>
              </a:rPr>
              <a:t>中最靠后的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个字符</a:t>
            </a:r>
            <a:endParaRPr lang="en-US" altLang="zh-CN" sz="2400" b="1" dirty="0">
              <a:latin typeface="微软雅黑" panose="020B0503020204020204" pitchFamily="34" charset="-122"/>
              <a:ea typeface="微软雅黑" panose="020B0503020204020204" pitchFamily="34" charset="-122"/>
            </a:endParaRPr>
          </a:p>
        </p:txBody>
      </p:sp>
      <p:sp>
        <p:nvSpPr>
          <p:cNvPr id="3" name="圆角矩形 2"/>
          <p:cNvSpPr/>
          <p:nvPr/>
        </p:nvSpPr>
        <p:spPr bwMode="auto">
          <a:xfrm>
            <a:off x="4788024" y="2852936"/>
            <a:ext cx="778294"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[0,i)</a:t>
            </a:r>
            <a:endParaRPr lang="zh-CN" altLang="en-US" sz="2800" b="1" dirty="0">
              <a:latin typeface="微软雅黑" panose="020B0503020204020204" pitchFamily="34" charset="-122"/>
              <a:ea typeface="微软雅黑" panose="020B0503020204020204" pitchFamily="34" charset="-122"/>
            </a:endParaRPr>
          </a:p>
        </p:txBody>
      </p:sp>
      <p:sp>
        <p:nvSpPr>
          <p:cNvPr id="36" name="圆角矩形 35"/>
          <p:cNvSpPr/>
          <p:nvPr/>
        </p:nvSpPr>
        <p:spPr bwMode="auto">
          <a:xfrm>
            <a:off x="5587768" y="2852936"/>
            <a:ext cx="1656184"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err="1">
                <a:solidFill>
                  <a:schemeClr val="bg1"/>
                </a:solidFill>
                <a:latin typeface="微软雅黑" panose="020B0503020204020204" pitchFamily="34" charset="-122"/>
                <a:ea typeface="微软雅黑" panose="020B0503020204020204" pitchFamily="34" charset="-122"/>
              </a:rPr>
              <a:t>i</a:t>
            </a:r>
            <a:r>
              <a:rPr lang="en-US" altLang="zh-CN" b="1" dirty="0">
                <a:solidFill>
                  <a:schemeClr val="bg1"/>
                </a:solidFill>
                <a:latin typeface="微软雅黑" panose="020B0503020204020204" pitchFamily="34" charset="-122"/>
                <a:ea typeface="微软雅黑" panose="020B0503020204020204" pitchFamily="34" charset="-122"/>
              </a:rPr>
              <a:t>, </a:t>
            </a:r>
            <a:r>
              <a:rPr lang="en-US" altLang="zh-CN" b="1" dirty="0" err="1">
                <a:solidFill>
                  <a:schemeClr val="bg1"/>
                </a:solidFill>
                <a:latin typeface="微软雅黑" panose="020B0503020204020204" pitchFamily="34" charset="-122"/>
                <a:ea typeface="微软雅黑" panose="020B0503020204020204" pitchFamily="34" charset="-122"/>
              </a:rPr>
              <a:t>i+k</a:t>
            </a: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7" name="圆角矩形 36"/>
          <p:cNvSpPr/>
          <p:nvPr/>
        </p:nvSpPr>
        <p:spPr bwMode="auto">
          <a:xfrm>
            <a:off x="7265403" y="2852936"/>
            <a:ext cx="1051013"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i+k,n</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40" name="圆角矩形 39"/>
          <p:cNvSpPr/>
          <p:nvPr/>
        </p:nvSpPr>
        <p:spPr bwMode="auto">
          <a:xfrm>
            <a:off x="4788024" y="3861048"/>
            <a:ext cx="1944216"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[0, k)</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bwMode="auto">
          <a:xfrm>
            <a:off x="6732240" y="3861048"/>
            <a:ext cx="1584177"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k,n</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42" name="圆角矩形 41"/>
          <p:cNvSpPr/>
          <p:nvPr/>
        </p:nvSpPr>
        <p:spPr bwMode="auto">
          <a:xfrm>
            <a:off x="6395098" y="4941168"/>
            <a:ext cx="1944216"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[n-k, n)</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bwMode="auto">
          <a:xfrm>
            <a:off x="4788024" y="4941168"/>
            <a:ext cx="1584177"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[0,n-k)</a:t>
            </a:r>
            <a:endParaRPr lang="zh-CN" altLang="en-US"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169524" y="5441012"/>
            <a:ext cx="8712968" cy="1300356"/>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联系</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S. </a:t>
            </a:r>
            <a:r>
              <a:rPr lang="en-US" altLang="zh-CN" sz="2400" b="1" dirty="0" err="1">
                <a:latin typeface="微软雅黑" panose="020B0503020204020204" pitchFamily="34" charset="-122"/>
                <a:ea typeface="微软雅黑" panose="020B0503020204020204" pitchFamily="34" charset="-122"/>
              </a:rPr>
              <a:t>substr</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S.prefix</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).suffix(k)= 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空串是任何串的子串、前缀、后缀，任何串也是自身的子串、前缀、后缀</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2921511"/>
      </p:ext>
    </p:extLst>
  </p:cSld>
  <p:clrMapOvr>
    <a:masterClrMapping/>
  </p:clrMapOvr>
  <p:transition advTm="157">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KMP</a:t>
            </a:r>
            <a:r>
              <a:rPr lang="zh-CN" altLang="en-US" sz="3600" dirty="0">
                <a:solidFill>
                  <a:srgbClr val="003366"/>
                </a:solidFill>
                <a:latin typeface="微软雅黑" pitchFamily="34" charset="-122"/>
                <a:ea typeface="微软雅黑" pitchFamily="34" charset="-122"/>
              </a:rPr>
              <a:t>算法</a:t>
            </a:r>
          </a:p>
        </p:txBody>
      </p:sp>
      <p:sp>
        <p:nvSpPr>
          <p:cNvPr id="135" name="TextBox 20"/>
          <p:cNvSpPr txBox="1">
            <a:spLocks noChangeArrowheads="1"/>
          </p:cNvSpPr>
          <p:nvPr/>
        </p:nvSpPr>
        <p:spPr bwMode="auto">
          <a:xfrm>
            <a:off x="135444" y="1134333"/>
            <a:ext cx="8731733" cy="9694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进一步改进</a:t>
            </a:r>
            <a:endParaRPr lang="en-US" altLang="zh-CN" sz="2800" b="1" dirty="0">
              <a:latin typeface="微软雅黑" panose="020B0503020204020204" pitchFamily="34" charset="-122"/>
              <a:ea typeface="微软雅黑" panose="020B0503020204020204" pitchFamily="34" charset="-122"/>
            </a:endParaRPr>
          </a:p>
          <a:p>
            <a:pPr lvl="2"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引入失配的经验教训：选定的</a:t>
            </a:r>
            <a:r>
              <a:rPr lang="en-US" altLang="zh-CN" sz="2400" b="1" dirty="0">
                <a:latin typeface="微软雅黑" panose="020B0503020204020204" pitchFamily="34" charset="-122"/>
                <a:ea typeface="微软雅黑" panose="020B0503020204020204" pitchFamily="34" charset="-122"/>
              </a:rPr>
              <a:t>t</a:t>
            </a:r>
            <a:r>
              <a:rPr lang="zh-CN" altLang="en-US" sz="2400" b="1" dirty="0">
                <a:latin typeface="微软雅黑" panose="020B0503020204020204" pitchFamily="34" charset="-122"/>
                <a:ea typeface="微软雅黑" panose="020B0503020204020204" pitchFamily="34" charset="-122"/>
              </a:rPr>
              <a:t>不能使得</a:t>
            </a:r>
            <a:r>
              <a:rPr lang="en-US" altLang="zh-CN" sz="2400" b="1" dirty="0">
                <a:latin typeface="微软雅黑" panose="020B0503020204020204" pitchFamily="34" charset="-122"/>
                <a:ea typeface="微软雅黑" panose="020B0503020204020204" pitchFamily="34" charset="-122"/>
              </a:rPr>
              <a:t>P[t]=P[j]</a:t>
            </a:r>
          </a:p>
        </p:txBody>
      </p:sp>
      <p:sp>
        <p:nvSpPr>
          <p:cNvPr id="139" name="矩形 138"/>
          <p:cNvSpPr/>
          <p:nvPr/>
        </p:nvSpPr>
        <p:spPr>
          <a:xfrm>
            <a:off x="-29907" y="2118140"/>
            <a:ext cx="1217484" cy="784830"/>
          </a:xfrm>
          <a:prstGeom prst="rect">
            <a:avLst/>
          </a:prstGeom>
        </p:spPr>
        <p:txBody>
          <a:bodyPr wrap="square">
            <a:spAutoFit/>
          </a:bodyPr>
          <a:lstStyle/>
          <a:p>
            <a:pPr marL="0" lvl="1" algn="ctr">
              <a:spcAft>
                <a:spcPts val="600"/>
              </a:spcAft>
              <a:buClr>
                <a:srgbClr val="C00000"/>
              </a:buClr>
            </a:pPr>
            <a:r>
              <a:rPr lang="zh-CN" altLang="en-US" sz="2000" b="1" dirty="0">
                <a:solidFill>
                  <a:srgbClr val="C00000"/>
                </a:solidFill>
                <a:latin typeface="微软雅黑" panose="020B0503020204020204" pitchFamily="34" charset="-122"/>
                <a:ea typeface="微软雅黑" panose="020B0503020204020204" pitchFamily="34" charset="-122"/>
              </a:rPr>
              <a:t>原</a:t>
            </a:r>
            <a:r>
              <a:rPr lang="en-US" altLang="zh-CN" sz="2000" b="1" dirty="0">
                <a:solidFill>
                  <a:srgbClr val="C00000"/>
                </a:solidFill>
                <a:latin typeface="微软雅黑" panose="020B0503020204020204" pitchFamily="34" charset="-122"/>
                <a:ea typeface="微软雅黑" panose="020B0503020204020204" pitchFamily="34" charset="-122"/>
              </a:rPr>
              <a:t>Next</a:t>
            </a:r>
          </a:p>
          <a:p>
            <a:pPr marL="0" lvl="1" algn="ctr">
              <a:spcAft>
                <a:spcPts val="600"/>
              </a:spcAft>
              <a:buClr>
                <a:srgbClr val="C00000"/>
              </a:buClr>
            </a:pPr>
            <a:r>
              <a:rPr lang="zh-CN" altLang="en-US" sz="2000" b="1" dirty="0">
                <a:solidFill>
                  <a:srgbClr val="C00000"/>
                </a:solidFill>
                <a:latin typeface="微软雅黑" panose="020B0503020204020204" pitchFamily="34" charset="-122"/>
                <a:ea typeface="微软雅黑" panose="020B0503020204020204" pitchFamily="34" charset="-122"/>
              </a:rPr>
              <a:t>表</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a:xfrm>
            <a:off x="39283" y="3501008"/>
            <a:ext cx="1080072" cy="784830"/>
          </a:xfrm>
          <a:prstGeom prst="rect">
            <a:avLst/>
          </a:prstGeom>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改进的</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0" lvl="1"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Next</a:t>
            </a:r>
            <a:r>
              <a:rPr lang="zh-CN" altLang="en-US" sz="2000" b="1" dirty="0">
                <a:solidFill>
                  <a:srgbClr val="C00000"/>
                </a:solidFill>
                <a:latin typeface="微软雅黑" panose="020B0503020204020204" pitchFamily="34" charset="-122"/>
                <a:ea typeface="微软雅黑" panose="020B0503020204020204" pitchFamily="34" charset="-122"/>
              </a:rPr>
              <a:t>表</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42" name="下箭头 141"/>
          <p:cNvSpPr/>
          <p:nvPr/>
        </p:nvSpPr>
        <p:spPr bwMode="auto">
          <a:xfrm>
            <a:off x="4725659" y="3180978"/>
            <a:ext cx="754587" cy="319225"/>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aphicFrame>
        <p:nvGraphicFramePr>
          <p:cNvPr id="11" name="表格 10"/>
          <p:cNvGraphicFramePr>
            <a:graphicFrameLocks noGrp="1"/>
          </p:cNvGraphicFramePr>
          <p:nvPr/>
        </p:nvGraphicFramePr>
        <p:xfrm>
          <a:off x="1187577" y="2156055"/>
          <a:ext cx="7811463" cy="1005840"/>
        </p:xfrm>
        <a:graphic>
          <a:graphicData uri="http://schemas.openxmlformats.org/drawingml/2006/table">
            <a:tbl>
              <a:tblPr firstRow="1" bandRow="1">
                <a:tableStyleId>{5C22544A-7EE6-4342-B048-85BDC9FD1C3A}</a:tableStyleId>
              </a:tblPr>
              <a:tblGrid>
                <a:gridCol w="923998">
                  <a:extLst>
                    <a:ext uri="{9D8B030D-6E8A-4147-A177-3AD203B41FA5}">
                      <a16:colId xmlns:a16="http://schemas.microsoft.com/office/drawing/2014/main" val="2992513745"/>
                    </a:ext>
                  </a:extLst>
                </a:gridCol>
                <a:gridCol w="576064">
                  <a:extLst>
                    <a:ext uri="{9D8B030D-6E8A-4147-A177-3AD203B41FA5}">
                      <a16:colId xmlns:a16="http://schemas.microsoft.com/office/drawing/2014/main" val="2848256200"/>
                    </a:ext>
                  </a:extLst>
                </a:gridCol>
                <a:gridCol w="648072">
                  <a:extLst>
                    <a:ext uri="{9D8B030D-6E8A-4147-A177-3AD203B41FA5}">
                      <a16:colId xmlns:a16="http://schemas.microsoft.com/office/drawing/2014/main" val="1665109201"/>
                    </a:ext>
                  </a:extLst>
                </a:gridCol>
                <a:gridCol w="720080">
                  <a:extLst>
                    <a:ext uri="{9D8B030D-6E8A-4147-A177-3AD203B41FA5}">
                      <a16:colId xmlns:a16="http://schemas.microsoft.com/office/drawing/2014/main" val="334782443"/>
                    </a:ext>
                  </a:extLst>
                </a:gridCol>
                <a:gridCol w="682451">
                  <a:extLst>
                    <a:ext uri="{9D8B030D-6E8A-4147-A177-3AD203B41FA5}">
                      <a16:colId xmlns:a16="http://schemas.microsoft.com/office/drawing/2014/main" val="3898426874"/>
                    </a:ext>
                  </a:extLst>
                </a:gridCol>
                <a:gridCol w="710133">
                  <a:extLst>
                    <a:ext uri="{9D8B030D-6E8A-4147-A177-3AD203B41FA5}">
                      <a16:colId xmlns:a16="http://schemas.microsoft.com/office/drawing/2014/main" val="900706033"/>
                    </a:ext>
                  </a:extLst>
                </a:gridCol>
                <a:gridCol w="710133">
                  <a:extLst>
                    <a:ext uri="{9D8B030D-6E8A-4147-A177-3AD203B41FA5}">
                      <a16:colId xmlns:a16="http://schemas.microsoft.com/office/drawing/2014/main" val="178603446"/>
                    </a:ext>
                  </a:extLst>
                </a:gridCol>
                <a:gridCol w="710133">
                  <a:extLst>
                    <a:ext uri="{9D8B030D-6E8A-4147-A177-3AD203B41FA5}">
                      <a16:colId xmlns:a16="http://schemas.microsoft.com/office/drawing/2014/main" val="193989287"/>
                    </a:ext>
                  </a:extLst>
                </a:gridCol>
                <a:gridCol w="710133">
                  <a:extLst>
                    <a:ext uri="{9D8B030D-6E8A-4147-A177-3AD203B41FA5}">
                      <a16:colId xmlns:a16="http://schemas.microsoft.com/office/drawing/2014/main" val="824325392"/>
                    </a:ext>
                  </a:extLst>
                </a:gridCol>
                <a:gridCol w="710133">
                  <a:extLst>
                    <a:ext uri="{9D8B030D-6E8A-4147-A177-3AD203B41FA5}">
                      <a16:colId xmlns:a16="http://schemas.microsoft.com/office/drawing/2014/main" val="3997135400"/>
                    </a:ext>
                  </a:extLst>
                </a:gridCol>
                <a:gridCol w="710133">
                  <a:extLst>
                    <a:ext uri="{9D8B030D-6E8A-4147-A177-3AD203B41FA5}">
                      <a16:colId xmlns:a16="http://schemas.microsoft.com/office/drawing/2014/main" val="4118491662"/>
                    </a:ext>
                  </a:extLst>
                </a:gridCol>
              </a:tblGrid>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4</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6</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7</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8</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9</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855679408"/>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P[j]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990341322"/>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Next[j]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16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48939177"/>
                  </a:ext>
                </a:extLst>
              </a:tr>
            </a:tbl>
          </a:graphicData>
        </a:graphic>
      </p:graphicFrame>
      <p:graphicFrame>
        <p:nvGraphicFramePr>
          <p:cNvPr id="12" name="表格 11"/>
          <p:cNvGraphicFramePr>
            <a:graphicFrameLocks noGrp="1"/>
          </p:cNvGraphicFramePr>
          <p:nvPr/>
        </p:nvGraphicFramePr>
        <p:xfrm>
          <a:off x="1217484" y="3501008"/>
          <a:ext cx="7811463" cy="1005840"/>
        </p:xfrm>
        <a:graphic>
          <a:graphicData uri="http://schemas.openxmlformats.org/drawingml/2006/table">
            <a:tbl>
              <a:tblPr firstRow="1" bandRow="1">
                <a:tableStyleId>{5C22544A-7EE6-4342-B048-85BDC9FD1C3A}</a:tableStyleId>
              </a:tblPr>
              <a:tblGrid>
                <a:gridCol w="923998">
                  <a:extLst>
                    <a:ext uri="{9D8B030D-6E8A-4147-A177-3AD203B41FA5}">
                      <a16:colId xmlns:a16="http://schemas.microsoft.com/office/drawing/2014/main" val="2992513745"/>
                    </a:ext>
                  </a:extLst>
                </a:gridCol>
                <a:gridCol w="576064">
                  <a:extLst>
                    <a:ext uri="{9D8B030D-6E8A-4147-A177-3AD203B41FA5}">
                      <a16:colId xmlns:a16="http://schemas.microsoft.com/office/drawing/2014/main" val="2848256200"/>
                    </a:ext>
                  </a:extLst>
                </a:gridCol>
                <a:gridCol w="648072">
                  <a:extLst>
                    <a:ext uri="{9D8B030D-6E8A-4147-A177-3AD203B41FA5}">
                      <a16:colId xmlns:a16="http://schemas.microsoft.com/office/drawing/2014/main" val="1665109201"/>
                    </a:ext>
                  </a:extLst>
                </a:gridCol>
                <a:gridCol w="720080">
                  <a:extLst>
                    <a:ext uri="{9D8B030D-6E8A-4147-A177-3AD203B41FA5}">
                      <a16:colId xmlns:a16="http://schemas.microsoft.com/office/drawing/2014/main" val="334782443"/>
                    </a:ext>
                  </a:extLst>
                </a:gridCol>
                <a:gridCol w="682451">
                  <a:extLst>
                    <a:ext uri="{9D8B030D-6E8A-4147-A177-3AD203B41FA5}">
                      <a16:colId xmlns:a16="http://schemas.microsoft.com/office/drawing/2014/main" val="3898426874"/>
                    </a:ext>
                  </a:extLst>
                </a:gridCol>
                <a:gridCol w="710133">
                  <a:extLst>
                    <a:ext uri="{9D8B030D-6E8A-4147-A177-3AD203B41FA5}">
                      <a16:colId xmlns:a16="http://schemas.microsoft.com/office/drawing/2014/main" val="900706033"/>
                    </a:ext>
                  </a:extLst>
                </a:gridCol>
                <a:gridCol w="710133">
                  <a:extLst>
                    <a:ext uri="{9D8B030D-6E8A-4147-A177-3AD203B41FA5}">
                      <a16:colId xmlns:a16="http://schemas.microsoft.com/office/drawing/2014/main" val="178603446"/>
                    </a:ext>
                  </a:extLst>
                </a:gridCol>
                <a:gridCol w="710133">
                  <a:extLst>
                    <a:ext uri="{9D8B030D-6E8A-4147-A177-3AD203B41FA5}">
                      <a16:colId xmlns:a16="http://schemas.microsoft.com/office/drawing/2014/main" val="193989287"/>
                    </a:ext>
                  </a:extLst>
                </a:gridCol>
                <a:gridCol w="710133">
                  <a:extLst>
                    <a:ext uri="{9D8B030D-6E8A-4147-A177-3AD203B41FA5}">
                      <a16:colId xmlns:a16="http://schemas.microsoft.com/office/drawing/2014/main" val="824325392"/>
                    </a:ext>
                  </a:extLst>
                </a:gridCol>
                <a:gridCol w="710133">
                  <a:extLst>
                    <a:ext uri="{9D8B030D-6E8A-4147-A177-3AD203B41FA5}">
                      <a16:colId xmlns:a16="http://schemas.microsoft.com/office/drawing/2014/main" val="3997135400"/>
                    </a:ext>
                  </a:extLst>
                </a:gridCol>
                <a:gridCol w="710133">
                  <a:extLst>
                    <a:ext uri="{9D8B030D-6E8A-4147-A177-3AD203B41FA5}">
                      <a16:colId xmlns:a16="http://schemas.microsoft.com/office/drawing/2014/main" val="4118491662"/>
                    </a:ext>
                  </a:extLst>
                </a:gridCol>
              </a:tblGrid>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4</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6</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7</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8</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9</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855679408"/>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P[j]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990341322"/>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Next[j]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16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48939177"/>
                  </a:ext>
                </a:extLst>
              </a:tr>
            </a:tbl>
          </a:graphicData>
        </a:graphic>
      </p:graphicFrame>
      <p:sp>
        <p:nvSpPr>
          <p:cNvPr id="13" name="矩形 12"/>
          <p:cNvSpPr/>
          <p:nvPr/>
        </p:nvSpPr>
        <p:spPr bwMode="auto">
          <a:xfrm>
            <a:off x="791376"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14" name="矩形 13"/>
          <p:cNvSpPr/>
          <p:nvPr/>
        </p:nvSpPr>
        <p:spPr bwMode="auto">
          <a:xfrm>
            <a:off x="1296267"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1801158"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16" name="矩形 15"/>
          <p:cNvSpPr/>
          <p:nvPr/>
        </p:nvSpPr>
        <p:spPr bwMode="auto">
          <a:xfrm>
            <a:off x="2306049"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17" name="矩形 16"/>
          <p:cNvSpPr/>
          <p:nvPr/>
        </p:nvSpPr>
        <p:spPr bwMode="auto">
          <a:xfrm>
            <a:off x="2810940"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18" name="矩形 17"/>
          <p:cNvSpPr/>
          <p:nvPr/>
        </p:nvSpPr>
        <p:spPr bwMode="auto">
          <a:xfrm>
            <a:off x="3315831"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19" name="矩形 18"/>
          <p:cNvSpPr/>
          <p:nvPr/>
        </p:nvSpPr>
        <p:spPr bwMode="auto">
          <a:xfrm>
            <a:off x="3820722"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20" name="矩形 19"/>
          <p:cNvSpPr/>
          <p:nvPr/>
        </p:nvSpPr>
        <p:spPr bwMode="auto">
          <a:xfrm>
            <a:off x="4325613"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bwMode="auto">
          <a:xfrm>
            <a:off x="4830504"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c</a:t>
            </a:r>
            <a:endParaRPr lang="zh-CN" altLang="en-US" sz="2400" b="1" dirty="0">
              <a:latin typeface="微软雅黑" panose="020B0503020204020204" pitchFamily="34" charset="-122"/>
              <a:ea typeface="微软雅黑" panose="020B0503020204020204" pitchFamily="34" charset="-122"/>
            </a:endParaRPr>
          </a:p>
        </p:txBody>
      </p:sp>
      <p:sp>
        <p:nvSpPr>
          <p:cNvPr id="22" name="矩形 21"/>
          <p:cNvSpPr/>
          <p:nvPr/>
        </p:nvSpPr>
        <p:spPr bwMode="auto">
          <a:xfrm>
            <a:off x="5335395"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23" name="矩形 22"/>
          <p:cNvSpPr/>
          <p:nvPr/>
        </p:nvSpPr>
        <p:spPr bwMode="auto">
          <a:xfrm>
            <a:off x="5840286"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bwMode="auto">
          <a:xfrm>
            <a:off x="6345177"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25" name="矩形 24"/>
          <p:cNvSpPr/>
          <p:nvPr/>
        </p:nvSpPr>
        <p:spPr bwMode="auto">
          <a:xfrm>
            <a:off x="6850068"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c</a:t>
            </a:r>
            <a:endParaRPr lang="zh-CN" altLang="en-US" sz="2400" b="1" dirty="0">
              <a:latin typeface="微软雅黑" panose="020B0503020204020204" pitchFamily="34" charset="-122"/>
              <a:ea typeface="微软雅黑" panose="020B0503020204020204" pitchFamily="34" charset="-122"/>
            </a:endParaRPr>
          </a:p>
        </p:txBody>
      </p:sp>
      <p:sp>
        <p:nvSpPr>
          <p:cNvPr id="26" name="矩形 25"/>
          <p:cNvSpPr/>
          <p:nvPr/>
        </p:nvSpPr>
        <p:spPr bwMode="auto">
          <a:xfrm>
            <a:off x="7354959"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27" name="矩形 26"/>
          <p:cNvSpPr/>
          <p:nvPr/>
        </p:nvSpPr>
        <p:spPr bwMode="auto">
          <a:xfrm>
            <a:off x="238336" y="5062722"/>
            <a:ext cx="432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T :</a:t>
            </a:r>
            <a:endParaRPr lang="zh-CN" altLang="en-US" sz="2400" b="1"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852651"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0</a:t>
            </a:r>
            <a:endParaRPr lang="zh-CN" altLang="en-US" sz="1600" b="1" dirty="0">
              <a:latin typeface="微软雅黑" panose="020B0503020204020204" pitchFamily="34" charset="-122"/>
              <a:ea typeface="微软雅黑" panose="020B0503020204020204" pitchFamily="34" charset="-122"/>
            </a:endParaRPr>
          </a:p>
        </p:txBody>
      </p:sp>
      <p:sp>
        <p:nvSpPr>
          <p:cNvPr id="29" name="矩形 28"/>
          <p:cNvSpPr/>
          <p:nvPr/>
        </p:nvSpPr>
        <p:spPr bwMode="auto">
          <a:xfrm>
            <a:off x="1374767"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896883"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2</a:t>
            </a:r>
            <a:endParaRPr lang="zh-CN" altLang="en-US" sz="1600" b="1" dirty="0">
              <a:latin typeface="微软雅黑" panose="020B0503020204020204" pitchFamily="34" charset="-122"/>
              <a:ea typeface="微软雅黑" panose="020B0503020204020204" pitchFamily="34" charset="-122"/>
            </a:endParaRPr>
          </a:p>
        </p:txBody>
      </p:sp>
      <p:sp>
        <p:nvSpPr>
          <p:cNvPr id="31" name="矩形 30"/>
          <p:cNvSpPr/>
          <p:nvPr/>
        </p:nvSpPr>
        <p:spPr bwMode="auto">
          <a:xfrm>
            <a:off x="2371811"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3</a:t>
            </a:r>
            <a:endParaRPr lang="zh-CN" altLang="en-US" sz="1600" b="1" dirty="0">
              <a:latin typeface="微软雅黑" panose="020B0503020204020204" pitchFamily="34" charset="-122"/>
              <a:ea typeface="微软雅黑" panose="020B0503020204020204" pitchFamily="34" charset="-122"/>
            </a:endParaRPr>
          </a:p>
        </p:txBody>
      </p:sp>
      <p:sp>
        <p:nvSpPr>
          <p:cNvPr id="32" name="矩形 31"/>
          <p:cNvSpPr/>
          <p:nvPr/>
        </p:nvSpPr>
        <p:spPr bwMode="auto">
          <a:xfrm>
            <a:off x="2893927"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4</a:t>
            </a:r>
            <a:endParaRPr lang="zh-CN" altLang="en-US" sz="1600" b="1" dirty="0">
              <a:latin typeface="微软雅黑" panose="020B0503020204020204" pitchFamily="34" charset="-122"/>
              <a:ea typeface="微软雅黑" panose="020B0503020204020204" pitchFamily="34" charset="-122"/>
            </a:endParaRPr>
          </a:p>
        </p:txBody>
      </p:sp>
      <p:sp>
        <p:nvSpPr>
          <p:cNvPr id="33" name="矩形 32"/>
          <p:cNvSpPr/>
          <p:nvPr/>
        </p:nvSpPr>
        <p:spPr bwMode="auto">
          <a:xfrm>
            <a:off x="3416043"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b="1" dirty="0">
                <a:latin typeface="微软雅黑" panose="020B0503020204020204" pitchFamily="34" charset="-122"/>
                <a:ea typeface="微软雅黑" panose="020B0503020204020204" pitchFamily="34" charset="-122"/>
              </a:rPr>
              <a:t>5</a:t>
            </a:r>
            <a:endParaRPr lang="zh-CN" altLang="en-US"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3914084"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6</a:t>
            </a:r>
            <a:endParaRPr lang="zh-CN" altLang="en-US" sz="1600" b="1" dirty="0">
              <a:latin typeface="微软雅黑" panose="020B0503020204020204" pitchFamily="34" charset="-122"/>
              <a:ea typeface="微软雅黑" panose="020B0503020204020204" pitchFamily="34" charset="-122"/>
            </a:endParaRPr>
          </a:p>
        </p:txBody>
      </p:sp>
      <p:sp>
        <p:nvSpPr>
          <p:cNvPr id="35" name="矩形 34"/>
          <p:cNvSpPr/>
          <p:nvPr/>
        </p:nvSpPr>
        <p:spPr bwMode="auto">
          <a:xfrm>
            <a:off x="4436200"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7</a:t>
            </a:r>
            <a:endParaRPr lang="zh-CN" altLang="en-US" sz="1600" b="1" dirty="0">
              <a:latin typeface="微软雅黑" panose="020B0503020204020204" pitchFamily="34" charset="-122"/>
              <a:ea typeface="微软雅黑" panose="020B0503020204020204" pitchFamily="34" charset="-122"/>
            </a:endParaRPr>
          </a:p>
        </p:txBody>
      </p:sp>
      <p:sp>
        <p:nvSpPr>
          <p:cNvPr id="36" name="矩形 35"/>
          <p:cNvSpPr/>
          <p:nvPr/>
        </p:nvSpPr>
        <p:spPr bwMode="auto">
          <a:xfrm>
            <a:off x="5955359" y="4630674"/>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7" name="矩形 36"/>
          <p:cNvSpPr/>
          <p:nvPr/>
        </p:nvSpPr>
        <p:spPr bwMode="auto">
          <a:xfrm>
            <a:off x="6689231" y="4677015"/>
            <a:ext cx="730157"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n-2</a:t>
            </a:r>
            <a:endParaRPr lang="zh-CN" altLang="en-US" sz="1600" b="1" dirty="0">
              <a:latin typeface="微软雅黑" panose="020B0503020204020204" pitchFamily="34" charset="-122"/>
              <a:ea typeface="微软雅黑" panose="020B0503020204020204" pitchFamily="34" charset="-122"/>
            </a:endParaRPr>
          </a:p>
        </p:txBody>
      </p:sp>
      <p:sp>
        <p:nvSpPr>
          <p:cNvPr id="38" name="矩形 37"/>
          <p:cNvSpPr/>
          <p:nvPr/>
        </p:nvSpPr>
        <p:spPr bwMode="auto">
          <a:xfrm>
            <a:off x="7203364" y="4677015"/>
            <a:ext cx="73714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n-3</a:t>
            </a:r>
            <a:endParaRPr lang="zh-CN" altLang="en-US" sz="1600" b="1"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5064721" y="4630674"/>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40" name="矩形 39"/>
          <p:cNvSpPr/>
          <p:nvPr/>
        </p:nvSpPr>
        <p:spPr bwMode="auto">
          <a:xfrm>
            <a:off x="7859850" y="5062722"/>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1" name="矩形 40"/>
          <p:cNvSpPr/>
          <p:nvPr/>
        </p:nvSpPr>
        <p:spPr bwMode="auto">
          <a:xfrm>
            <a:off x="8364746" y="5062722"/>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42" name="矩形 41"/>
          <p:cNvSpPr/>
          <p:nvPr/>
        </p:nvSpPr>
        <p:spPr bwMode="auto">
          <a:xfrm>
            <a:off x="7703794" y="4667088"/>
            <a:ext cx="730157"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n-2</a:t>
            </a:r>
            <a:endParaRPr lang="zh-CN" altLang="en-US" sz="1600" b="1" dirty="0">
              <a:latin typeface="微软雅黑" panose="020B0503020204020204" pitchFamily="34" charset="-122"/>
              <a:ea typeface="微软雅黑" panose="020B0503020204020204" pitchFamily="34" charset="-122"/>
            </a:endParaRPr>
          </a:p>
        </p:txBody>
      </p:sp>
      <p:sp>
        <p:nvSpPr>
          <p:cNvPr id="43" name="矩形 42"/>
          <p:cNvSpPr/>
          <p:nvPr/>
        </p:nvSpPr>
        <p:spPr bwMode="auto">
          <a:xfrm>
            <a:off x="8192858" y="4677014"/>
            <a:ext cx="73714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n-1</a:t>
            </a:r>
            <a:endParaRPr lang="zh-CN" altLang="en-US" sz="1600" b="1" dirty="0">
              <a:latin typeface="微软雅黑" panose="020B0503020204020204" pitchFamily="34" charset="-122"/>
              <a:ea typeface="微软雅黑" panose="020B0503020204020204" pitchFamily="34" charset="-122"/>
            </a:endParaRPr>
          </a:p>
        </p:txBody>
      </p:sp>
      <p:sp>
        <p:nvSpPr>
          <p:cNvPr id="44" name="矩形 43"/>
          <p:cNvSpPr/>
          <p:nvPr/>
        </p:nvSpPr>
        <p:spPr bwMode="auto">
          <a:xfrm>
            <a:off x="791376"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5" name="矩形 44"/>
          <p:cNvSpPr/>
          <p:nvPr/>
        </p:nvSpPr>
        <p:spPr bwMode="auto">
          <a:xfrm>
            <a:off x="1296267"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46" name="矩形 45"/>
          <p:cNvSpPr/>
          <p:nvPr/>
        </p:nvSpPr>
        <p:spPr bwMode="auto">
          <a:xfrm>
            <a:off x="1801158"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7" name="矩形 46"/>
          <p:cNvSpPr/>
          <p:nvPr/>
        </p:nvSpPr>
        <p:spPr bwMode="auto">
          <a:xfrm>
            <a:off x="2306049"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48" name="矩形 47"/>
          <p:cNvSpPr/>
          <p:nvPr/>
        </p:nvSpPr>
        <p:spPr bwMode="auto">
          <a:xfrm>
            <a:off x="2810940" y="5517232"/>
            <a:ext cx="432000" cy="336412"/>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9" name="矩形 48"/>
          <p:cNvSpPr/>
          <p:nvPr/>
        </p:nvSpPr>
        <p:spPr bwMode="auto">
          <a:xfrm>
            <a:off x="237818" y="5525095"/>
            <a:ext cx="432000" cy="352137"/>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P :</a:t>
            </a:r>
            <a:endParaRPr lang="zh-CN" altLang="en-US" sz="2400" b="1" dirty="0">
              <a:latin typeface="微软雅黑" panose="020B0503020204020204" pitchFamily="34" charset="-122"/>
              <a:ea typeface="微软雅黑" panose="020B0503020204020204" pitchFamily="34" charset="-122"/>
            </a:endParaRPr>
          </a:p>
        </p:txBody>
      </p:sp>
      <p:sp>
        <p:nvSpPr>
          <p:cNvPr id="50" name="矩形 49"/>
          <p:cNvSpPr/>
          <p:nvPr/>
        </p:nvSpPr>
        <p:spPr bwMode="auto">
          <a:xfrm>
            <a:off x="3315831"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1" name="矩形 50"/>
          <p:cNvSpPr/>
          <p:nvPr/>
        </p:nvSpPr>
        <p:spPr bwMode="auto">
          <a:xfrm>
            <a:off x="3820722"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2" name="矩形 51"/>
          <p:cNvSpPr/>
          <p:nvPr/>
        </p:nvSpPr>
        <p:spPr bwMode="auto">
          <a:xfrm>
            <a:off x="4325613"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3" name="矩形 52"/>
          <p:cNvSpPr/>
          <p:nvPr/>
        </p:nvSpPr>
        <p:spPr bwMode="auto">
          <a:xfrm>
            <a:off x="4830504"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4" name="矩形 53"/>
          <p:cNvSpPr/>
          <p:nvPr/>
        </p:nvSpPr>
        <p:spPr bwMode="auto">
          <a:xfrm>
            <a:off x="5314482" y="551723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5" name="矩形 54"/>
          <p:cNvSpPr/>
          <p:nvPr/>
        </p:nvSpPr>
        <p:spPr bwMode="auto">
          <a:xfrm>
            <a:off x="1796559" y="5953953"/>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6" name="矩形 55"/>
          <p:cNvSpPr/>
          <p:nvPr/>
        </p:nvSpPr>
        <p:spPr bwMode="auto">
          <a:xfrm>
            <a:off x="2301450" y="5953953"/>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7" name="矩形 56"/>
          <p:cNvSpPr/>
          <p:nvPr/>
        </p:nvSpPr>
        <p:spPr bwMode="auto">
          <a:xfrm>
            <a:off x="2806341" y="5953953"/>
            <a:ext cx="432000" cy="336412"/>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8" name="矩形 57"/>
          <p:cNvSpPr/>
          <p:nvPr/>
        </p:nvSpPr>
        <p:spPr bwMode="auto">
          <a:xfrm>
            <a:off x="3311232" y="5953953"/>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9" name="矩形 58"/>
          <p:cNvSpPr/>
          <p:nvPr/>
        </p:nvSpPr>
        <p:spPr bwMode="auto">
          <a:xfrm>
            <a:off x="3816123" y="5946090"/>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0" name="矩形 59"/>
          <p:cNvSpPr/>
          <p:nvPr/>
        </p:nvSpPr>
        <p:spPr bwMode="auto">
          <a:xfrm>
            <a:off x="1243001" y="5953953"/>
            <a:ext cx="432000" cy="352137"/>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P :</a:t>
            </a:r>
            <a:endParaRPr lang="zh-CN" altLang="en-US" sz="2400" b="1" dirty="0">
              <a:latin typeface="微软雅黑" panose="020B0503020204020204" pitchFamily="34" charset="-122"/>
              <a:ea typeface="微软雅黑" panose="020B0503020204020204" pitchFamily="34" charset="-122"/>
            </a:endParaRPr>
          </a:p>
        </p:txBody>
      </p:sp>
      <p:sp>
        <p:nvSpPr>
          <p:cNvPr id="61" name="矩形 60"/>
          <p:cNvSpPr/>
          <p:nvPr/>
        </p:nvSpPr>
        <p:spPr bwMode="auto">
          <a:xfrm>
            <a:off x="4321014"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2" name="矩形 61"/>
          <p:cNvSpPr/>
          <p:nvPr/>
        </p:nvSpPr>
        <p:spPr bwMode="auto">
          <a:xfrm>
            <a:off x="4825905"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3" name="矩形 62"/>
          <p:cNvSpPr/>
          <p:nvPr/>
        </p:nvSpPr>
        <p:spPr bwMode="auto">
          <a:xfrm>
            <a:off x="5330796"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64" name="矩形 63"/>
          <p:cNvSpPr/>
          <p:nvPr/>
        </p:nvSpPr>
        <p:spPr bwMode="auto">
          <a:xfrm>
            <a:off x="5835687"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5" name="矩形 64"/>
          <p:cNvSpPr/>
          <p:nvPr/>
        </p:nvSpPr>
        <p:spPr bwMode="auto">
          <a:xfrm>
            <a:off x="6319665" y="5946090"/>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3" name="矩形 2"/>
          <p:cNvSpPr/>
          <p:nvPr/>
        </p:nvSpPr>
        <p:spPr>
          <a:xfrm>
            <a:off x="8291850" y="5953953"/>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原方案</a:t>
            </a:r>
            <a:endParaRPr lang="zh-CN" altLang="en-US" dirty="0"/>
          </a:p>
        </p:txBody>
      </p:sp>
      <p:sp>
        <p:nvSpPr>
          <p:cNvPr id="67" name="矩形 66"/>
          <p:cNvSpPr/>
          <p:nvPr/>
        </p:nvSpPr>
        <p:spPr bwMode="auto">
          <a:xfrm>
            <a:off x="2806341"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sp>
        <p:nvSpPr>
          <p:cNvPr id="68" name="矩形 67"/>
          <p:cNvSpPr/>
          <p:nvPr/>
        </p:nvSpPr>
        <p:spPr bwMode="auto">
          <a:xfrm>
            <a:off x="3311232"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3816123"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70" name="矩形 69"/>
          <p:cNvSpPr/>
          <p:nvPr/>
        </p:nvSpPr>
        <p:spPr bwMode="auto">
          <a:xfrm>
            <a:off x="4321014"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1" name="矩形 70"/>
          <p:cNvSpPr/>
          <p:nvPr/>
        </p:nvSpPr>
        <p:spPr bwMode="auto">
          <a:xfrm>
            <a:off x="4825905" y="6369076"/>
            <a:ext cx="432000" cy="336412"/>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72" name="矩形 71"/>
          <p:cNvSpPr/>
          <p:nvPr/>
        </p:nvSpPr>
        <p:spPr bwMode="auto">
          <a:xfrm>
            <a:off x="2252783" y="6376939"/>
            <a:ext cx="432000" cy="352137"/>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P :</a:t>
            </a:r>
            <a:endParaRPr lang="zh-CN" altLang="en-US" sz="24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5330796"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4" name="矩形 73"/>
          <p:cNvSpPr/>
          <p:nvPr/>
        </p:nvSpPr>
        <p:spPr bwMode="auto">
          <a:xfrm>
            <a:off x="5835687"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5" name="矩形 74"/>
          <p:cNvSpPr/>
          <p:nvPr/>
        </p:nvSpPr>
        <p:spPr bwMode="auto">
          <a:xfrm>
            <a:off x="6340578"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6" name="矩形 75"/>
          <p:cNvSpPr/>
          <p:nvPr/>
        </p:nvSpPr>
        <p:spPr bwMode="auto">
          <a:xfrm>
            <a:off x="6845469"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77" name="矩形 76"/>
          <p:cNvSpPr/>
          <p:nvPr/>
        </p:nvSpPr>
        <p:spPr bwMode="auto">
          <a:xfrm>
            <a:off x="7329447" y="636907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8" name="矩形 77"/>
          <p:cNvSpPr/>
          <p:nvPr/>
        </p:nvSpPr>
        <p:spPr>
          <a:xfrm>
            <a:off x="8291850" y="6336156"/>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现方案</a:t>
            </a:r>
            <a:endParaRPr lang="zh-CN" altLang="en-US" dirty="0"/>
          </a:p>
        </p:txBody>
      </p:sp>
      <p:sp>
        <p:nvSpPr>
          <p:cNvPr id="79" name="矩形 78"/>
          <p:cNvSpPr/>
          <p:nvPr/>
        </p:nvSpPr>
        <p:spPr bwMode="auto">
          <a:xfrm>
            <a:off x="7832484" y="6379677"/>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755427"/>
      </p:ext>
    </p:extLst>
  </p:cSld>
  <p:clrMapOvr>
    <a:masterClrMapping/>
  </p:clrMapOvr>
  <p:transition advTm="157">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14</a:t>
            </a:r>
            <a:r>
              <a:rPr lang="zh-CN" altLang="en-US" sz="3600" dirty="0">
                <a:solidFill>
                  <a:srgbClr val="003366"/>
                </a:solidFill>
                <a:latin typeface="微软雅黑" pitchFamily="34" charset="-122"/>
                <a:ea typeface="微软雅黑" pitchFamily="34" charset="-122"/>
              </a:rPr>
              <a:t>讲 希尔排序</a:t>
            </a:r>
          </a:p>
        </p:txBody>
      </p:sp>
      <p:sp>
        <p:nvSpPr>
          <p:cNvPr id="8" name="TextBox 20"/>
          <p:cNvSpPr txBox="1">
            <a:spLocks noChangeArrowheads="1"/>
          </p:cNvSpPr>
          <p:nvPr/>
        </p:nvSpPr>
        <p:spPr bwMode="auto">
          <a:xfrm>
            <a:off x="169890" y="1196752"/>
            <a:ext cx="8506566" cy="495520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首先取一整数 </a:t>
            </a:r>
            <a:r>
              <a:rPr lang="en-US" altLang="zh-CN" sz="2400" b="1" dirty="0">
                <a:latin typeface="微软雅黑" panose="020B0503020204020204" pitchFamily="34" charset="-122"/>
                <a:ea typeface="微软雅黑" panose="020B0503020204020204" pitchFamily="34" charset="-122"/>
              </a:rPr>
              <a:t>gap &lt; n </a:t>
            </a:r>
            <a:r>
              <a:rPr lang="zh-CN" altLang="en-US" sz="2400" b="1" dirty="0">
                <a:latin typeface="微软雅黑" panose="020B0503020204020204" pitchFamily="34" charset="-122"/>
                <a:ea typeface="微软雅黑" panose="020B0503020204020204" pitchFamily="34" charset="-122"/>
              </a:rPr>
              <a:t>作为间隔，将全部元素分为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组，所有距离为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的元素放在同一组中，在每组中分别施行插入排序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然后缩小间隔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如取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，重复上述的组划分和排序工作，直到最后取 </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，将所有元素放在同一组中排序为止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开始时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值较大，组中元素较少，排序速度较快</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单次交换可减少整体的更多逆序对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随着排序进展，</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值逐渐变小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组中元素个数逐渐变多，由于前面工作的基础，大多数元素已基本有序，所以排序速度仍然很快</a:t>
            </a:r>
          </a:p>
        </p:txBody>
      </p:sp>
      <p:sp>
        <p:nvSpPr>
          <p:cNvPr id="4" name="矩形 3"/>
          <p:cNvSpPr/>
          <p:nvPr/>
        </p:nvSpPr>
        <p:spPr bwMode="auto">
          <a:xfrm>
            <a:off x="318716" y="6161579"/>
            <a:ext cx="8357740" cy="512328"/>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核心思想：在粗尺度进行排序可减少更多的逆序对</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13311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19082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快速排序</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C. A. R. Hoare</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1980</a:t>
            </a:r>
            <a:r>
              <a:rPr lang="zh-CN" altLang="en-US" sz="2000" b="1" dirty="0">
                <a:latin typeface="微软雅黑" panose="020B0503020204020204" pitchFamily="34" charset="-122"/>
                <a:ea typeface="微软雅黑" panose="020B0503020204020204" pitchFamily="34" charset="-122"/>
              </a:rPr>
              <a:t>图灵奖）于</a:t>
            </a:r>
            <a:r>
              <a:rPr lang="en-US" altLang="zh-CN" sz="2000" b="1" dirty="0">
                <a:latin typeface="微软雅黑" panose="020B0503020204020204" pitchFamily="34" charset="-122"/>
                <a:ea typeface="微软雅黑" panose="020B0503020204020204" pitchFamily="34" charset="-122"/>
              </a:rPr>
              <a:t>1962</a:t>
            </a:r>
            <a:r>
              <a:rPr lang="zh-CN" altLang="en-US" sz="2000" b="1" dirty="0">
                <a:latin typeface="微软雅黑" panose="020B0503020204020204" pitchFamily="34" charset="-122"/>
                <a:ea typeface="微软雅黑" panose="020B0503020204020204" pitchFamily="34" charset="-122"/>
              </a:rPr>
              <a:t>年提出</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快速排序入选</a:t>
            </a:r>
            <a:r>
              <a:rPr lang="en-US" altLang="zh-CN" sz="2000" b="1" dirty="0">
                <a:latin typeface="微软雅黑" panose="020B0503020204020204" pitchFamily="34" charset="-122"/>
                <a:ea typeface="微软雅黑" panose="020B0503020204020204" pitchFamily="34" charset="-122"/>
              </a:rPr>
              <a:t>Barry A. </a:t>
            </a:r>
            <a:r>
              <a:rPr lang="en-US" altLang="zh-CN" sz="2000" b="1" dirty="0" err="1">
                <a:latin typeface="微软雅黑" panose="020B0503020204020204" pitchFamily="34" charset="-122"/>
                <a:ea typeface="微软雅黑" panose="020B0503020204020204" pitchFamily="34" charset="-122"/>
              </a:rPr>
              <a:t>Cipra</a:t>
            </a:r>
            <a:r>
              <a:rPr lang="zh-CN" altLang="en-US" sz="2000" b="1" dirty="0">
                <a:latin typeface="微软雅黑" panose="020B0503020204020204" pitchFamily="34" charset="-122"/>
                <a:ea typeface="微软雅黑" panose="020B0503020204020204" pitchFamily="34" charset="-122"/>
              </a:rPr>
              <a:t>于</a:t>
            </a:r>
            <a:r>
              <a:rPr lang="en-US" altLang="zh-CN" sz="2000" b="1" dirty="0">
                <a:latin typeface="微软雅黑" panose="020B0503020204020204" pitchFamily="34" charset="-122"/>
                <a:ea typeface="微软雅黑" panose="020B0503020204020204" pitchFamily="34" charset="-122"/>
              </a:rPr>
              <a:t>2000</a:t>
            </a:r>
            <a:r>
              <a:rPr lang="zh-CN" altLang="en-US" sz="2000" b="1" dirty="0">
                <a:latin typeface="微软雅黑" panose="020B0503020204020204" pitchFamily="34" charset="-122"/>
                <a:ea typeface="微软雅黑" panose="020B0503020204020204" pitchFamily="34" charset="-122"/>
              </a:rPr>
              <a:t>年发表于</a:t>
            </a:r>
            <a:r>
              <a:rPr lang="en-US" altLang="zh-CN" sz="2000" b="1" dirty="0">
                <a:latin typeface="微软雅黑" panose="020B0503020204020204" pitchFamily="34" charset="-122"/>
                <a:ea typeface="微软雅黑" panose="020B0503020204020204" pitchFamily="34" charset="-122"/>
              </a:rPr>
              <a:t>SIAM</a:t>
            </a:r>
            <a:r>
              <a:rPr lang="zh-CN" altLang="en-US" sz="2000" b="1" dirty="0">
                <a:latin typeface="微软雅黑" panose="020B0503020204020204" pitchFamily="34" charset="-122"/>
                <a:ea typeface="微软雅黑" panose="020B0503020204020204" pitchFamily="34" charset="-122"/>
              </a:rPr>
              <a:t>上的文章</a:t>
            </a:r>
            <a:r>
              <a:rPr lang="en-US" altLang="zh-CN" sz="2000" b="1" dirty="0">
                <a:latin typeface="微软雅黑" panose="020B0503020204020204" pitchFamily="34" charset="-122"/>
                <a:ea typeface="微软雅黑" panose="020B0503020204020204" pitchFamily="34" charset="-122"/>
              </a:rPr>
              <a:t>The Best of the 20th Century: Editors Name Top 10 Algorithms</a:t>
            </a:r>
            <a:r>
              <a:rPr lang="zh-CN" altLang="en-US" sz="2000" b="1" dirty="0">
                <a:latin typeface="微软雅黑" panose="020B0503020204020204" pitchFamily="34" charset="-122"/>
                <a:ea typeface="微软雅黑" panose="020B0503020204020204" pitchFamily="34" charset="-122"/>
              </a:rPr>
              <a:t>，即</a:t>
            </a:r>
            <a:r>
              <a:rPr lang="en-US" altLang="zh-CN" sz="2000" b="1" dirty="0">
                <a:solidFill>
                  <a:srgbClr val="C00000"/>
                </a:solidFill>
                <a:latin typeface="微软雅黑" panose="020B0503020204020204" pitchFamily="34" charset="-122"/>
                <a:ea typeface="微软雅黑" panose="020B0503020204020204" pitchFamily="34" charset="-122"/>
              </a:rPr>
              <a:t>20</a:t>
            </a:r>
            <a:r>
              <a:rPr lang="zh-CN" altLang="en-US" sz="2000" b="1" dirty="0">
                <a:solidFill>
                  <a:srgbClr val="C00000"/>
                </a:solidFill>
                <a:latin typeface="微软雅黑" panose="020B0503020204020204" pitchFamily="34" charset="-122"/>
                <a:ea typeface="微软雅黑" panose="020B0503020204020204" pitchFamily="34" charset="-122"/>
              </a:rPr>
              <a:t>世纪最伟大十大算法</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4741" y="3104967"/>
            <a:ext cx="8722590" cy="426270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基本思想</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任取待排序元素序列中的某个元素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例如取第一个元素</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作为基准，按照该元素的排序码大小，将整个元素序列划分为左右两个子序列</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分治策略</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左侧子序列中所有元素的排序码都小于或等于基准元素的排序码  </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右侧子序列中所有元素的排序码都大于基准元素的排序码</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基准元素置于两个子序列中间</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这也是该元素最终应安放的位置</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分别对这两个子序列重复施行上述方法，直到所有的元素都排在相应位置上为止</a:t>
            </a:r>
          </a:p>
          <a:p>
            <a:pPr lvl="2" indent="-4572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5897878"/>
      </p:ext>
    </p:extLst>
  </p:cSld>
  <p:clrMapOvr>
    <a:masterClrMapping/>
  </p:clrMapOvr>
  <p:transition advTm="157">
    <p:zo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86849" y="3140968"/>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16" name="矩形 15"/>
          <p:cNvSpPr/>
          <p:nvPr/>
        </p:nvSpPr>
        <p:spPr>
          <a:xfrm>
            <a:off x="359532" y="4523636"/>
            <a:ext cx="8424936"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l,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if(k==pivot) return data[pivot];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if(k&lt;pivot)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endParaRPr lang="zh-CN" altLang="en-US"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k-pivot-1, pivot+1,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8" name="矩形 17"/>
          <p:cNvSpPr/>
          <p:nvPr/>
        </p:nvSpPr>
        <p:spPr>
          <a:xfrm>
            <a:off x="359532" y="6302117"/>
            <a:ext cx="8352928" cy="400110"/>
          </a:xfrm>
          <a:prstGeom prst="rect">
            <a:avLst/>
          </a:prstGeom>
          <a:solidFill>
            <a:srgbClr val="C00000"/>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中位数提取 </a:t>
            </a:r>
            <a:r>
              <a:rPr lang="en-US" altLang="zh-CN" sz="2000" b="1" dirty="0">
                <a:solidFill>
                  <a:schemeClr val="bg1"/>
                </a:solidFill>
                <a:latin typeface="微软雅黑" panose="020B0503020204020204" pitchFamily="34" charset="-122"/>
                <a:ea typeface="微软雅黑" panose="020B0503020204020204" pitchFamily="34" charset="-122"/>
              </a:rPr>
              <a:t>(k=n/2)</a:t>
            </a:r>
            <a:r>
              <a:rPr lang="zh-CN" altLang="en-US" sz="2000" b="1" dirty="0">
                <a:solidFill>
                  <a:schemeClr val="bg1"/>
                </a:solidFill>
                <a:latin typeface="微软雅黑" panose="020B0503020204020204" pitchFamily="34" charset="-122"/>
                <a:ea typeface="微软雅黑" panose="020B0503020204020204" pitchFamily="34" charset="-122"/>
              </a:rPr>
              <a:t>，每次去掉约一半不到的数据量，平均复杂度</a:t>
            </a:r>
            <a:r>
              <a:rPr lang="en-US" altLang="zh-CN" sz="2000" b="1" dirty="0">
                <a:solidFill>
                  <a:schemeClr val="bg1"/>
                </a:solidFill>
                <a:latin typeface="Script MT Bold" panose="03040602040607080904" pitchFamily="66" charset="0"/>
                <a:ea typeface="微软雅黑" panose="020B0503020204020204" pitchFamily="34" charset="-122"/>
              </a:rPr>
              <a:t>O</a:t>
            </a:r>
            <a:r>
              <a:rPr lang="en-US" altLang="zh-CN" sz="2000" b="1"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endParaRPr>
          </a:p>
        </p:txBody>
      </p:sp>
    </p:spTree>
    <p:extLst>
      <p:ext uri="{BB962C8B-B14F-4D97-AF65-F5344CB8AC3E}">
        <p14:creationId xmlns:p14="http://schemas.microsoft.com/office/powerpoint/2010/main" val="246619741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排序算法比较</a:t>
            </a:r>
          </a:p>
        </p:txBody>
      </p:sp>
      <p:graphicFrame>
        <p:nvGraphicFramePr>
          <p:cNvPr id="5" name="表格 4"/>
          <p:cNvGraphicFramePr>
            <a:graphicFrameLocks noGrp="1"/>
          </p:cNvGraphicFramePr>
          <p:nvPr/>
        </p:nvGraphicFramePr>
        <p:xfrm>
          <a:off x="323528" y="1340768"/>
          <a:ext cx="8352930" cy="347472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764025022"/>
                    </a:ext>
                  </a:extLst>
                </a:gridCol>
                <a:gridCol w="1872208">
                  <a:extLst>
                    <a:ext uri="{9D8B030D-6E8A-4147-A177-3AD203B41FA5}">
                      <a16:colId xmlns:a16="http://schemas.microsoft.com/office/drawing/2014/main" val="4157181270"/>
                    </a:ext>
                  </a:extLst>
                </a:gridCol>
                <a:gridCol w="1152128">
                  <a:extLst>
                    <a:ext uri="{9D8B030D-6E8A-4147-A177-3AD203B41FA5}">
                      <a16:colId xmlns:a16="http://schemas.microsoft.com/office/drawing/2014/main" val="3919430198"/>
                    </a:ext>
                  </a:extLst>
                </a:gridCol>
                <a:gridCol w="1248140">
                  <a:extLst>
                    <a:ext uri="{9D8B030D-6E8A-4147-A177-3AD203B41FA5}">
                      <a16:colId xmlns:a16="http://schemas.microsoft.com/office/drawing/2014/main" val="3826716434"/>
                    </a:ext>
                  </a:extLst>
                </a:gridCol>
                <a:gridCol w="1632180">
                  <a:extLst>
                    <a:ext uri="{9D8B030D-6E8A-4147-A177-3AD203B41FA5}">
                      <a16:colId xmlns:a16="http://schemas.microsoft.com/office/drawing/2014/main" val="1677438766"/>
                    </a:ext>
                  </a:extLst>
                </a:gridCol>
                <a:gridCol w="1152130">
                  <a:extLst>
                    <a:ext uri="{9D8B030D-6E8A-4147-A177-3AD203B41FA5}">
                      <a16:colId xmlns:a16="http://schemas.microsoft.com/office/drawing/2014/main" val="3472490981"/>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排序方法</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平均情况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最好情况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最差情况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辅助空间</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稳定性</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不</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1.3</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496520771"/>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17573857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logn</a:t>
                      </a: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870749725"/>
                  </a:ext>
                </a:extLst>
              </a:tr>
            </a:tbl>
          </a:graphicData>
        </a:graphic>
      </p:graphicFrame>
      <p:sp>
        <p:nvSpPr>
          <p:cNvPr id="62" name="矩形 61"/>
          <p:cNvSpPr/>
          <p:nvPr/>
        </p:nvSpPr>
        <p:spPr>
          <a:xfrm>
            <a:off x="882353" y="4941168"/>
            <a:ext cx="74888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从指标上看，快速排序在与堆排序、归并排序的比较中性能并不占优势，为何快速排序实际中更快？</a:t>
            </a:r>
          </a:p>
        </p:txBody>
      </p:sp>
    </p:spTree>
    <p:extLst>
      <p:ext uri="{BB962C8B-B14F-4D97-AF65-F5344CB8AC3E}">
        <p14:creationId xmlns:p14="http://schemas.microsoft.com/office/powerpoint/2010/main" val="103350009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04363"/>
            <a:ext cx="8856984" cy="581697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散列函数</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散列冲突解决方案</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散列应用（排序，查找）</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串</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字符串匹配</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延伸知识：</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最小编辑距离</a:t>
            </a:r>
            <a:endParaRPr lang="en-US" altLang="zh-CN" sz="24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排序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快速排序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en-US" altLang="zh-CN" sz="2400" b="1" dirty="0">
                <a:solidFill>
                  <a:srgbClr val="FF0000"/>
                </a:solidFill>
                <a:latin typeface="微软雅黑" panose="020B0503020204020204" pitchFamily="34" charset="-122"/>
                <a:ea typeface="微软雅黑" panose="020B0503020204020204" pitchFamily="34" charset="-122"/>
              </a:rPr>
              <a:t>K</a:t>
            </a:r>
            <a:r>
              <a:rPr lang="zh-CN" altLang="en-US" sz="2400" b="1" dirty="0">
                <a:solidFill>
                  <a:srgbClr val="FF0000"/>
                </a:solidFill>
                <a:latin typeface="微软雅黑" panose="020B0503020204020204" pitchFamily="34" charset="-122"/>
                <a:ea typeface="微软雅黑" panose="020B0503020204020204" pitchFamily="34" charset="-122"/>
              </a:rPr>
              <a:t>选取、中位数</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各个排序的对比分析</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12</a:t>
            </a:r>
            <a:r>
              <a:rPr lang="zh-CN" altLang="en-US" sz="3600" dirty="0">
                <a:solidFill>
                  <a:srgbClr val="003366"/>
                </a:solidFill>
                <a:latin typeface="微软雅黑" pitchFamily="34" charset="-122"/>
                <a:ea typeface="微软雅黑" pitchFamily="34" charset="-122"/>
              </a:rPr>
              <a:t>，</a:t>
            </a:r>
            <a:r>
              <a:rPr lang="en-US" altLang="zh-CN" sz="3600" dirty="0">
                <a:solidFill>
                  <a:srgbClr val="003366"/>
                </a:solidFill>
                <a:latin typeface="微软雅黑" pitchFamily="34" charset="-122"/>
                <a:ea typeface="微软雅黑" pitchFamily="34" charset="-122"/>
              </a:rPr>
              <a:t>13</a:t>
            </a:r>
            <a:r>
              <a:rPr lang="zh-CN" altLang="en-US" sz="3600" dirty="0">
                <a:solidFill>
                  <a:srgbClr val="003366"/>
                </a:solidFill>
                <a:latin typeface="微软雅黑" pitchFamily="34" charset="-122"/>
                <a:ea typeface="微软雅黑" pitchFamily="34" charset="-122"/>
              </a:rPr>
              <a:t>，</a:t>
            </a:r>
            <a:r>
              <a:rPr lang="en-US" altLang="zh-CN" sz="3600" dirty="0">
                <a:solidFill>
                  <a:srgbClr val="003366"/>
                </a:solidFill>
                <a:latin typeface="微软雅黑" pitchFamily="34" charset="-122"/>
                <a:ea typeface="微软雅黑" pitchFamily="34" charset="-122"/>
              </a:rPr>
              <a:t>14</a:t>
            </a:r>
            <a:r>
              <a:rPr lang="zh-CN" altLang="en-US" sz="3600" dirty="0">
                <a:solidFill>
                  <a:srgbClr val="003366"/>
                </a:solidFill>
                <a:latin typeface="微软雅黑" pitchFamily="34" charset="-122"/>
                <a:ea typeface="微软雅黑" pitchFamily="34" charset="-122"/>
              </a:rPr>
              <a:t>讲 小结</a:t>
            </a:r>
          </a:p>
        </p:txBody>
      </p:sp>
    </p:spTree>
    <p:extLst>
      <p:ext uri="{BB962C8B-B14F-4D97-AF65-F5344CB8AC3E}">
        <p14:creationId xmlns:p14="http://schemas.microsoft.com/office/powerpoint/2010/main" val="2455826793"/>
      </p:ext>
    </p:extLst>
  </p:cSld>
  <p:clrMapOvr>
    <a:masterClrMapping/>
  </p:clrMapOvr>
  <p:transition advTm="157">
    <p:zo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332910" y="1196752"/>
            <a:ext cx="8478179" cy="492442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知识点梳理</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宏观到局部归纳</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知识点由大到小，由粗到细</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层次化分析</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“是什么”，“做什么”，“怎么用”</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多维度对比</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定义，实现，应用问题</a:t>
            </a:r>
            <a:endParaRPr lang="en-US" altLang="zh-CN" sz="24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复习内容</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PPT</a:t>
            </a:r>
            <a:r>
              <a:rPr lang="zh-CN" altLang="en-US" sz="2400" b="1" dirty="0">
                <a:latin typeface="微软雅黑" panose="020B0503020204020204" pitchFamily="34" charset="-122"/>
                <a:ea typeface="微软雅黑" panose="020B0503020204020204" pitchFamily="34" charset="-122"/>
              </a:rPr>
              <a:t>、教材</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作业</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代码</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复习建议</a:t>
            </a:r>
          </a:p>
        </p:txBody>
      </p:sp>
    </p:spTree>
    <p:extLst>
      <p:ext uri="{BB962C8B-B14F-4D97-AF65-F5344CB8AC3E}">
        <p14:creationId xmlns:p14="http://schemas.microsoft.com/office/powerpoint/2010/main" val="3838256345"/>
      </p:ext>
    </p:extLst>
  </p:cSld>
  <p:clrMapOvr>
    <a:masterClrMapping/>
  </p:clrMapOvr>
  <p:transition advTm="157">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渐进复杂度分析</a:t>
            </a:r>
          </a:p>
        </p:txBody>
      </p:sp>
      <p:sp>
        <p:nvSpPr>
          <p:cNvPr id="70" name="TextBox 20"/>
          <p:cNvSpPr txBox="1">
            <a:spLocks noChangeArrowheads="1"/>
          </p:cNvSpPr>
          <p:nvPr/>
        </p:nvSpPr>
        <p:spPr bwMode="auto">
          <a:xfrm>
            <a:off x="179512" y="1196752"/>
            <a:ext cx="9162255" cy="430887"/>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endParaRPr lang="en-US" altLang="zh-CN" sz="22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CA5BB3A-8952-504F-B31B-F762BF955CCD}"/>
              </a:ext>
            </a:extLst>
          </p:cNvPr>
          <p:cNvSpPr txBox="1"/>
          <p:nvPr/>
        </p:nvSpPr>
        <p:spPr>
          <a:xfrm>
            <a:off x="251520" y="2332037"/>
            <a:ext cx="8352927" cy="1384995"/>
          </a:xfrm>
          <a:prstGeom prst="rect">
            <a:avLst/>
          </a:prstGeom>
          <a:noFill/>
        </p:spPr>
        <p:txBody>
          <a:bodyPr wrap="square" rtlCol="0">
            <a:spAutoFit/>
          </a:bodyPr>
          <a:lstStyle/>
          <a:p>
            <a:pPr marL="285750" lvl="1" indent="-28575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小心非常大的系数</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pP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10000n</a:t>
            </a:r>
            <a:r>
              <a:rPr lang="zh-CN" altLang="en-US" sz="2200" b="1" dirty="0">
                <a:latin typeface="微软雅黑" panose="020B0503020204020204" pitchFamily="34" charset="-122"/>
                <a:ea typeface="微软雅黑" panose="020B0503020204020204" pitchFamily="34" charset="-122"/>
              </a:rPr>
              <a:t>与</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2n</a:t>
            </a:r>
            <a:r>
              <a:rPr lang="en-US" altLang="zh-CN" sz="2200" b="1" i="1" baseline="30000" dirty="0">
                <a:latin typeface="Times New Roman" panose="02020603050405020304" pitchFamily="18" charset="0"/>
                <a:ea typeface="微软雅黑" panose="020B0503020204020204" pitchFamily="34" charset="-122"/>
                <a:cs typeface="Times New Roman" panose="02020603050405020304" pitchFamily="18" charset="0"/>
              </a:rPr>
              <a:t>2</a:t>
            </a:r>
          </a:p>
          <a:p>
            <a:pPr marL="800100" lvl="1" indent="-342900">
              <a:buClr>
                <a:srgbClr val="C00000"/>
              </a:buClr>
              <a:buFont typeface="Wingdings" panose="05000000000000000000" pitchFamily="2" charset="2"/>
              <a:buChar char="ü"/>
            </a:pPr>
            <a:endParaRPr lang="en-US" altLang="zh-CN" sz="2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C1E7C17F-1236-3E46-B512-0D877EF78D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517927"/>
            <a:ext cx="4099341" cy="2592288"/>
          </a:xfrm>
          <a:prstGeom prst="rect">
            <a:avLst/>
          </a:prstGeom>
          <a:ln w="19050">
            <a:solidFill>
              <a:srgbClr val="00823B"/>
            </a:solidFill>
          </a:ln>
        </p:spPr>
      </p:pic>
      <p:pic>
        <p:nvPicPr>
          <p:cNvPr id="6" name="图片 5">
            <a:extLst>
              <a:ext uri="{FF2B5EF4-FFF2-40B4-BE49-F238E27FC236}">
                <a16:creationId xmlns:a16="http://schemas.microsoft.com/office/drawing/2014/main" id="{0A518781-8921-CA4F-9593-F5FF40673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6885" y="3516021"/>
            <a:ext cx="4225658" cy="2594194"/>
          </a:xfrm>
          <a:prstGeom prst="rect">
            <a:avLst/>
          </a:prstGeom>
          <a:ln w="19050">
            <a:solidFill>
              <a:srgbClr val="00823B"/>
            </a:solidFill>
          </a:ln>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7D79326-1078-8A44-9269-B6E4FA5F0FF6}"/>
                  </a:ext>
                </a:extLst>
              </p:cNvPr>
              <p:cNvSpPr txBox="1"/>
              <p:nvPr/>
            </p:nvSpPr>
            <p:spPr>
              <a:xfrm>
                <a:off x="221780" y="1196752"/>
                <a:ext cx="9361040" cy="1877437"/>
              </a:xfrm>
              <a:prstGeom prst="rect">
                <a:avLst/>
              </a:prstGeom>
              <a:noFill/>
            </p:spPr>
            <p:txBody>
              <a:bodyPr wrap="square" rtlCol="0">
                <a:spAutoFit/>
              </a:bodyPr>
              <a:lstStyle/>
              <a:p>
                <a:pPr marL="285750" indent="-28575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记号表示随着问题规模增大，算法的复杂度层次：</a:t>
                </a:r>
                <a:endParaRPr lang="en-US" altLang="zh-CN" sz="2400" b="1" dirty="0">
                  <a:latin typeface="微软雅黑" panose="020B0503020204020204" pitchFamily="34" charset="-122"/>
                  <a:ea typeface="微软雅黑" panose="020B0503020204020204" pitchFamily="34" charset="-122"/>
                </a:endParaRPr>
              </a:p>
              <a:p>
                <a:pPr>
                  <a:spcAft>
                    <a:spcPts val="600"/>
                  </a:spcAft>
                  <a:buClr>
                    <a:srgbClr val="C00000"/>
                  </a:buClr>
                </a:pPr>
                <a:r>
                  <a:rPr lang="en-US" altLang="zh-CN" sz="24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logn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nlogn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微软雅黑" panose="020B0503020204020204" pitchFamily="34" charset="-122"/>
                    <a:ea typeface="微软雅黑" panose="020B0503020204020204" pitchFamily="34" charset="-122"/>
                  </a:rPr>
                  <a:t>)</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latin typeface="微软雅黑" panose="020B0503020204020204" pitchFamily="34" charset="-122"/>
                    <a:ea typeface="微软雅黑" panose="020B0503020204020204" pitchFamily="34" charset="-122"/>
                  </a:rPr>
                  <a:t>)</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p>
              <a:p>
                <a:pPr marL="800100" lvl="1" indent="-342900">
                  <a:lnSpc>
                    <a:spcPct val="150000"/>
                  </a:lnSpc>
                  <a:buClr>
                    <a:srgbClr val="C00000"/>
                  </a:buClr>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endParaRPr lang="en-US" altLang="zh-CN" sz="2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C7D79326-1078-8A44-9269-B6E4FA5F0FF6}"/>
                  </a:ext>
                </a:extLst>
              </p:cNvPr>
              <p:cNvSpPr txBox="1">
                <a:spLocks noRot="1" noChangeAspect="1" noMove="1" noResize="1" noEditPoints="1" noAdjustHandles="1" noChangeArrowheads="1" noChangeShapeType="1" noTextEdit="1"/>
              </p:cNvSpPr>
              <p:nvPr/>
            </p:nvSpPr>
            <p:spPr>
              <a:xfrm>
                <a:off x="221780" y="1196752"/>
                <a:ext cx="9361040" cy="1877437"/>
              </a:xfrm>
              <a:prstGeom prst="rect">
                <a:avLst/>
              </a:prstGeom>
              <a:blipFill>
                <a:blip r:embed="rId5"/>
                <a:stretch>
                  <a:fillRect l="-814" t="-2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6770122"/>
      </p:ext>
    </p:extLst>
  </p:cSld>
  <p:clrMapOvr>
    <a:masterClrMapping/>
  </p:clrMapOvr>
  <p:transition advTm="157">
    <p:zo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1988840"/>
            <a:ext cx="710963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祝大家期末考试顺利！</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89186282"/>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渐进复杂度分析</a:t>
            </a:r>
          </a:p>
        </p:txBody>
      </p:sp>
      <p:sp>
        <p:nvSpPr>
          <p:cNvPr id="70" name="TextBox 20"/>
          <p:cNvSpPr txBox="1">
            <a:spLocks noChangeArrowheads="1"/>
          </p:cNvSpPr>
          <p:nvPr/>
        </p:nvSpPr>
        <p:spPr bwMode="auto">
          <a:xfrm>
            <a:off x="179512" y="1196752"/>
            <a:ext cx="9162255" cy="430887"/>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endParaRPr lang="en-US" altLang="zh-CN" sz="2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7D79326-1078-8A44-9269-B6E4FA5F0FF6}"/>
              </a:ext>
            </a:extLst>
          </p:cNvPr>
          <p:cNvSpPr txBox="1"/>
          <p:nvPr/>
        </p:nvSpPr>
        <p:spPr>
          <a:xfrm>
            <a:off x="221780" y="1196752"/>
            <a:ext cx="9361040" cy="4524315"/>
          </a:xfrm>
          <a:prstGeom prst="rect">
            <a:avLst/>
          </a:prstGeom>
          <a:noFill/>
        </p:spPr>
        <p:txBody>
          <a:bodyPr wrap="square" rtlCol="0">
            <a:spAutoFit/>
          </a:bodyPr>
          <a:lstStyle/>
          <a:p>
            <a:pPr marL="285750" indent="-285750">
              <a:spcAft>
                <a:spcPts val="600"/>
              </a:spcAft>
              <a:buClr>
                <a:srgbClr val="C00000"/>
              </a:buClr>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要求掌握</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给定一段程序会分析时间复杂度和空间复杂度</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限定时间复杂度和空间复杂度，设计相应算法</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经典算法的时间复杂度的推导</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排序算法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查找</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搜索算法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等等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PPT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其他内容</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539CE2CE-0C06-1A40-A4E6-4773FF3E5FB5}"/>
              </a:ext>
            </a:extLst>
          </p:cNvPr>
          <p:cNvPicPr>
            <a:picLocks noChangeAspect="1"/>
          </p:cNvPicPr>
          <p:nvPr/>
        </p:nvPicPr>
        <p:blipFill>
          <a:blip r:embed="rId3"/>
          <a:stretch>
            <a:fillRect/>
          </a:stretch>
        </p:blipFill>
        <p:spPr>
          <a:xfrm>
            <a:off x="323528" y="4797152"/>
            <a:ext cx="6159500" cy="1562100"/>
          </a:xfrm>
          <a:prstGeom prst="rect">
            <a:avLst/>
          </a:prstGeom>
        </p:spPr>
      </p:pic>
      <p:pic>
        <p:nvPicPr>
          <p:cNvPr id="8" name="图片 7">
            <a:extLst>
              <a:ext uri="{FF2B5EF4-FFF2-40B4-BE49-F238E27FC236}">
                <a16:creationId xmlns:a16="http://schemas.microsoft.com/office/drawing/2014/main" id="{29656C13-CA48-6F42-B5C3-85992DF5A008}"/>
              </a:ext>
            </a:extLst>
          </p:cNvPr>
          <p:cNvPicPr>
            <a:picLocks noChangeAspect="1"/>
          </p:cNvPicPr>
          <p:nvPr/>
        </p:nvPicPr>
        <p:blipFill>
          <a:blip r:embed="rId4"/>
          <a:stretch>
            <a:fillRect/>
          </a:stretch>
        </p:blipFill>
        <p:spPr>
          <a:xfrm>
            <a:off x="4308546" y="3212976"/>
            <a:ext cx="4143304" cy="3397374"/>
          </a:xfrm>
          <a:prstGeom prst="rect">
            <a:avLst/>
          </a:prstGeom>
        </p:spPr>
      </p:pic>
    </p:spTree>
    <p:extLst>
      <p:ext uri="{BB962C8B-B14F-4D97-AF65-F5344CB8AC3E}">
        <p14:creationId xmlns:p14="http://schemas.microsoft.com/office/powerpoint/2010/main" val="8150505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1</a:t>
            </a:r>
            <a:r>
              <a:rPr lang="zh-CN" altLang="en-US" dirty="0">
                <a:solidFill>
                  <a:srgbClr val="003366"/>
                </a:solidFill>
                <a:latin typeface="微软雅黑" pitchFamily="34" charset="-122"/>
                <a:ea typeface="微软雅黑" pitchFamily="34" charset="-122"/>
              </a:rPr>
              <a:t>讲小结</a:t>
            </a:r>
            <a:endParaRPr lang="zh-CN" altLang="en-US" dirty="0">
              <a:latin typeface="微软雅黑" pitchFamily="34" charset="-122"/>
              <a:ea typeface="微软雅黑" pitchFamily="34" charset="-122"/>
            </a:endParaRPr>
          </a:p>
        </p:txBody>
      </p:sp>
      <p:sp>
        <p:nvSpPr>
          <p:cNvPr id="25" name="椭圆 24"/>
          <p:cNvSpPr/>
          <p:nvPr/>
        </p:nvSpPr>
        <p:spPr bwMode="auto">
          <a:xfrm>
            <a:off x="2612674" y="2852936"/>
            <a:ext cx="3721027" cy="1156284"/>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研究数据关系与计算规律</a:t>
            </a:r>
          </a:p>
        </p:txBody>
      </p:sp>
      <p:sp>
        <p:nvSpPr>
          <p:cNvPr id="31" name="右箭头 30"/>
          <p:cNvSpPr/>
          <p:nvPr/>
        </p:nvSpPr>
        <p:spPr bwMode="auto">
          <a:xfrm>
            <a:off x="6117677" y="3197934"/>
            <a:ext cx="768222" cy="500198"/>
          </a:xfrm>
          <a:prstGeom prst="rightArrow">
            <a:avLst/>
          </a:prstGeom>
          <a:solidFill>
            <a:srgbClr val="FF0000"/>
          </a:solidFill>
          <a:ln w="9525">
            <a:noFill/>
            <a:miter lim="800000"/>
            <a:headEnd/>
            <a:tailEnd/>
          </a:ln>
        </p:spPr>
        <p:txBody>
          <a:bodyPr lIns="91446" tIns="91446" rIns="91446" bIns="91446" rtlCol="0" anchor="ctr"/>
          <a:lstStyle/>
          <a:p>
            <a:pPr algn="ctr"/>
            <a:endParaRPr kumimoji="1"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椭圆 9"/>
          <p:cNvSpPr/>
          <p:nvPr/>
        </p:nvSpPr>
        <p:spPr bwMode="auto">
          <a:xfrm>
            <a:off x="6708855" y="2852936"/>
            <a:ext cx="2217134" cy="1152128"/>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提高</a:t>
            </a:r>
          </a:p>
          <a:p>
            <a:pPr algn="ctr"/>
            <a:r>
              <a:rPr lang="zh-CN" altLang="en-US" sz="3200" b="1" dirty="0">
                <a:latin typeface="微软雅黑" pitchFamily="34" charset="-122"/>
                <a:ea typeface="微软雅黑" pitchFamily="34" charset="-122"/>
                <a:cs typeface="Arial Unicode MS" pitchFamily="34" charset="-122"/>
              </a:rPr>
              <a:t>效率</a:t>
            </a:r>
            <a:endParaRPr lang="zh-CN" altLang="en-US" sz="3200" b="1" dirty="0">
              <a:solidFill>
                <a:srgbClr val="FF0000"/>
              </a:solidFill>
              <a:latin typeface="微软雅黑" pitchFamily="34" charset="-122"/>
              <a:ea typeface="微软雅黑" pitchFamily="34" charset="-122"/>
              <a:cs typeface="Arial Unicode MS" pitchFamily="34" charset="-122"/>
            </a:endParaRPr>
          </a:p>
        </p:txBody>
      </p:sp>
      <p:sp>
        <p:nvSpPr>
          <p:cNvPr id="11" name="椭圆 10"/>
          <p:cNvSpPr/>
          <p:nvPr/>
        </p:nvSpPr>
        <p:spPr bwMode="auto">
          <a:xfrm>
            <a:off x="141013" y="2924944"/>
            <a:ext cx="2217134" cy="1128439"/>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复杂度</a:t>
            </a:r>
          </a:p>
          <a:p>
            <a:pPr algn="ctr"/>
            <a:r>
              <a:rPr lang="zh-CN" altLang="en-US" sz="3200" b="1" dirty="0">
                <a:latin typeface="微软雅黑" pitchFamily="34" charset="-122"/>
                <a:ea typeface="微软雅黑" pitchFamily="34" charset="-122"/>
                <a:cs typeface="Arial Unicode MS" pitchFamily="34" charset="-122"/>
              </a:rPr>
              <a:t>分析</a:t>
            </a:r>
          </a:p>
        </p:txBody>
      </p:sp>
      <p:sp>
        <p:nvSpPr>
          <p:cNvPr id="12" name="右箭头 11"/>
          <p:cNvSpPr/>
          <p:nvPr/>
        </p:nvSpPr>
        <p:spPr bwMode="auto">
          <a:xfrm>
            <a:off x="2229245" y="3170089"/>
            <a:ext cx="768222" cy="500198"/>
          </a:xfrm>
          <a:prstGeom prst="rightArrow">
            <a:avLst/>
          </a:prstGeom>
          <a:solidFill>
            <a:srgbClr val="FF0000"/>
          </a:solidFill>
          <a:ln w="9525">
            <a:noFill/>
            <a:miter lim="800000"/>
            <a:headEnd/>
            <a:tailEnd/>
          </a:ln>
        </p:spPr>
        <p:txBody>
          <a:bodyPr lIns="91446" tIns="91446" rIns="91446" bIns="91446" rtlCol="0" anchor="ctr"/>
          <a:lstStyle/>
          <a:p>
            <a:pPr algn="ctr"/>
            <a:endParaRPr kumimoji="1"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 name="矩形 2"/>
          <p:cNvSpPr/>
          <p:nvPr/>
        </p:nvSpPr>
        <p:spPr>
          <a:xfrm>
            <a:off x="323526" y="1247088"/>
            <a:ext cx="8784977" cy="1231106"/>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数据结构基本概念：数据结构、抽象数据类型</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算法与算法复杂度</a:t>
            </a:r>
            <a:endParaRPr lang="en-US" altLang="zh-CN" sz="3200" b="1" dirty="0">
              <a:latin typeface="微软雅黑" panose="020B0503020204020204" pitchFamily="34" charset="-122"/>
              <a:ea typeface="微软雅黑" panose="020B0503020204020204" pitchFamily="34" charset="-122"/>
            </a:endParaRPr>
          </a:p>
        </p:txBody>
      </p:sp>
      <p:sp>
        <p:nvSpPr>
          <p:cNvPr id="14" name="矩形 13"/>
          <p:cNvSpPr/>
          <p:nvPr/>
        </p:nvSpPr>
        <p:spPr>
          <a:xfrm>
            <a:off x="323526" y="4601418"/>
            <a:ext cx="8344747" cy="58477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算法的复杂度分析：调用实例图与递推方程</a:t>
            </a:r>
            <a:endParaRPr lang="en-US" altLang="zh-CN" sz="3200" b="1" dirty="0">
              <a:latin typeface="微软雅黑" panose="020B0503020204020204" pitchFamily="34" charset="-122"/>
              <a:ea typeface="微软雅黑" panose="020B0503020204020204" pitchFamily="34" charset="-122"/>
            </a:endParaRPr>
          </a:p>
        </p:txBody>
      </p:sp>
      <p:sp>
        <p:nvSpPr>
          <p:cNvPr id="15" name="矩形 14"/>
          <p:cNvSpPr/>
          <p:nvPr/>
        </p:nvSpPr>
        <p:spPr>
          <a:xfrm>
            <a:off x="323526" y="5441840"/>
            <a:ext cx="8344747" cy="58477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chemeClr val="bg1">
                    <a:lumMod val="75000"/>
                  </a:schemeClr>
                </a:solidFill>
                <a:latin typeface="微软雅黑" panose="020B0503020204020204" pitchFamily="34" charset="-122"/>
                <a:ea typeface="微软雅黑" panose="020B0503020204020204" pitchFamily="34" charset="-122"/>
              </a:rPr>
              <a:t>迭代与递归（分治与减治）</a:t>
            </a:r>
            <a:endParaRPr lang="en-US" altLang="zh-CN" sz="3200" b="1"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141929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0"/>
          <p:cNvSpPr txBox="1">
            <a:spLocks noChangeArrowheads="1"/>
          </p:cNvSpPr>
          <p:nvPr/>
        </p:nvSpPr>
        <p:spPr bwMode="auto">
          <a:xfrm>
            <a:off x="397050" y="1268760"/>
            <a:ext cx="8279406" cy="4093428"/>
          </a:xfrm>
          <a:prstGeom prst="rect">
            <a:avLst/>
          </a:prstGeom>
          <a:solidFill>
            <a:schemeClr val="bg1"/>
          </a:solidFill>
          <a:ln w="9525">
            <a:noFill/>
            <a:miter lim="800000"/>
            <a:headEnd/>
            <a:tailEnd/>
          </a:ln>
        </p:spPr>
        <p:txBody>
          <a:bodyPr wrap="square">
            <a:spAutoFit/>
          </a:bodyPr>
          <a:lstStyle/>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将线性表中的元素相继存放在一片连续的存储空间中（线性表基于数组的存储表示）           </a:t>
            </a: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可利用一维数组描述存储结构顺序表</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所有元素的逻辑顺序与其物理存放顺序一致，即第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rPr>
              <a:t>个表项存储于第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rPr>
              <a:t>个物理位置</a:t>
            </a: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既可顺序访问</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也可随机访问</a:t>
            </a:r>
          </a:p>
          <a:p>
            <a:pPr>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2</a:t>
            </a:r>
            <a:r>
              <a:rPr lang="zh-CN" altLang="en-US" sz="3600" dirty="0">
                <a:solidFill>
                  <a:srgbClr val="003366"/>
                </a:solidFill>
                <a:latin typeface="微软雅黑" pitchFamily="34" charset="-122"/>
                <a:ea typeface="微软雅黑" pitchFamily="34" charset="-122"/>
              </a:rPr>
              <a:t>讲 向 量</a:t>
            </a:r>
          </a:p>
        </p:txBody>
      </p:sp>
      <p:sp>
        <p:nvSpPr>
          <p:cNvPr id="39" name="矩形 38"/>
          <p:cNvSpPr/>
          <p:nvPr/>
        </p:nvSpPr>
        <p:spPr bwMode="auto">
          <a:xfrm>
            <a:off x="19807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212472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22692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241324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25567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270078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28452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298931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31328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327684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342136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356537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矩形 50"/>
          <p:cNvSpPr/>
          <p:nvPr/>
        </p:nvSpPr>
        <p:spPr bwMode="auto">
          <a:xfrm>
            <a:off x="37088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385291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399742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414144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5" name="矩形 54"/>
          <p:cNvSpPr/>
          <p:nvPr/>
        </p:nvSpPr>
        <p:spPr bwMode="auto">
          <a:xfrm>
            <a:off x="428496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442897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457348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47175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486102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矩形 59"/>
          <p:cNvSpPr/>
          <p:nvPr/>
        </p:nvSpPr>
        <p:spPr bwMode="auto">
          <a:xfrm>
            <a:off x="500504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514955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矩形 61"/>
          <p:cNvSpPr/>
          <p:nvPr/>
        </p:nvSpPr>
        <p:spPr bwMode="auto">
          <a:xfrm>
            <a:off x="52935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矩形 62"/>
          <p:cNvSpPr/>
          <p:nvPr/>
        </p:nvSpPr>
        <p:spPr bwMode="auto">
          <a:xfrm>
            <a:off x="543708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矩形 63"/>
          <p:cNvSpPr/>
          <p:nvPr/>
        </p:nvSpPr>
        <p:spPr bwMode="auto">
          <a:xfrm>
            <a:off x="55811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5" name="矩形 64"/>
          <p:cNvSpPr/>
          <p:nvPr/>
        </p:nvSpPr>
        <p:spPr bwMode="auto">
          <a:xfrm>
            <a:off x="572561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8696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601315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矩形 67"/>
          <p:cNvSpPr/>
          <p:nvPr/>
        </p:nvSpPr>
        <p:spPr bwMode="auto">
          <a:xfrm>
            <a:off x="61571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9" name="矩形 68"/>
          <p:cNvSpPr/>
          <p:nvPr/>
        </p:nvSpPr>
        <p:spPr bwMode="auto">
          <a:xfrm>
            <a:off x="630168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4456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矩形 70"/>
          <p:cNvSpPr/>
          <p:nvPr/>
        </p:nvSpPr>
        <p:spPr bwMode="auto">
          <a:xfrm>
            <a:off x="658255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矩形 71"/>
          <p:cNvSpPr/>
          <p:nvPr/>
        </p:nvSpPr>
        <p:spPr bwMode="auto">
          <a:xfrm>
            <a:off x="672657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矩形 72"/>
          <p:cNvSpPr/>
          <p:nvPr/>
        </p:nvSpPr>
        <p:spPr bwMode="auto">
          <a:xfrm>
            <a:off x="687108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01510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715862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730263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744715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759116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773468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787870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802321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816723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831075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845476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859927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183718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2981662" y="5373216"/>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8" name="矩形 87"/>
          <p:cNvSpPr/>
          <p:nvPr/>
        </p:nvSpPr>
        <p:spPr bwMode="auto">
          <a:xfrm>
            <a:off x="3557726" y="5373216"/>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9" name="矩形 88"/>
          <p:cNvSpPr/>
          <p:nvPr/>
        </p:nvSpPr>
        <p:spPr bwMode="auto">
          <a:xfrm>
            <a:off x="4133790" y="5373216"/>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0" name="矩形 89"/>
          <p:cNvSpPr/>
          <p:nvPr/>
        </p:nvSpPr>
        <p:spPr bwMode="auto">
          <a:xfrm>
            <a:off x="4716016" y="5373216"/>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91" name="直接连接符 90"/>
          <p:cNvCxnSpPr/>
          <p:nvPr/>
        </p:nvCxnSpPr>
        <p:spPr bwMode="auto">
          <a:xfrm>
            <a:off x="3054716" y="578666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92" name="矩形 91"/>
          <p:cNvSpPr/>
          <p:nvPr/>
        </p:nvSpPr>
        <p:spPr bwMode="auto">
          <a:xfrm>
            <a:off x="2772792" y="593067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93" name="矩形 92"/>
          <p:cNvSpPr/>
          <p:nvPr/>
        </p:nvSpPr>
        <p:spPr>
          <a:xfrm>
            <a:off x="633412" y="5425906"/>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Tree>
    <p:extLst>
      <p:ext uri="{BB962C8B-B14F-4D97-AF65-F5344CB8AC3E}">
        <p14:creationId xmlns:p14="http://schemas.microsoft.com/office/powerpoint/2010/main" val="2587045194"/>
      </p:ext>
    </p:extLst>
  </p:cSld>
  <p:clrMapOvr>
    <a:masterClrMapping/>
  </p:clrMapOvr>
  <p:transition advTm="157">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755576" y="1556792"/>
            <a:ext cx="7848872" cy="2016224"/>
          </a:xfrm>
          <a:prstGeom prst="rect">
            <a:avLst/>
          </a:prstGeom>
          <a:solidFill>
            <a:schemeClr val="accent1">
              <a:alpha val="30000"/>
            </a:scheme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20"/>
          <p:cNvSpPr txBox="1">
            <a:spLocks noChangeArrowheads="1"/>
          </p:cNvSpPr>
          <p:nvPr/>
        </p:nvSpPr>
        <p:spPr bwMode="auto">
          <a:xfrm>
            <a:off x="359024" y="1124835"/>
            <a:ext cx="8784976" cy="44858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向量运算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：建立向量数据结构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：报告向量当前的规模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判空</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isempty</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判满</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isfull</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：判定向量是否达到存储最大允许容量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获取</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get(r)</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：获取向量中秩为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更新</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put(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：用元素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替换秩为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元素的数值</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插入</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insert(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作为秩为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元素插入，原后继元素一次后移</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remove(r)</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的元素，返回该元素中原存放的对象</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：查找等于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125" name="矩形 124"/>
          <p:cNvSpPr/>
          <p:nvPr/>
        </p:nvSpPr>
        <p:spPr bwMode="auto">
          <a:xfrm>
            <a:off x="751255" y="3573016"/>
            <a:ext cx="7848872" cy="2016224"/>
          </a:xfrm>
          <a:prstGeom prst="rect">
            <a:avLst/>
          </a:prstGeom>
          <a:solidFill>
            <a:srgbClr val="FFFF00">
              <a:alpha val="14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123" name="TextBox 20"/>
          <p:cNvSpPr txBox="1">
            <a:spLocks noChangeArrowheads="1"/>
          </p:cNvSpPr>
          <p:nvPr/>
        </p:nvSpPr>
        <p:spPr bwMode="auto">
          <a:xfrm>
            <a:off x="359024" y="5599836"/>
            <a:ext cx="8784976" cy="1069524"/>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针对有序向量的额外运算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unquify</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Tree>
    <p:extLst>
      <p:ext uri="{BB962C8B-B14F-4D97-AF65-F5344CB8AC3E}">
        <p14:creationId xmlns:p14="http://schemas.microsoft.com/office/powerpoint/2010/main" val="30334031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xEl>
                                              <p:pRg st="12" end="12"/>
                                            </p:txEl>
                                          </p:spTgt>
                                        </p:tgtEl>
                                        <p:attrNameLst>
                                          <p:attrName>style.visibility</p:attrName>
                                        </p:attrNameLst>
                                      </p:cBhvr>
                                      <p:to>
                                        <p:strVal val="visible"/>
                                      </p:to>
                                    </p:set>
                                    <p:anim calcmode="lin" valueType="num">
                                      <p:cBhvr additive="base">
                                        <p:cTn id="7" dur="500" fill="hold"/>
                                        <p:tgtEl>
                                          <p:spTgt spid="70">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
                                            <p:txEl>
                                              <p:pRg st="13" end="13"/>
                                            </p:txEl>
                                          </p:spTgt>
                                        </p:tgtEl>
                                        <p:attrNameLst>
                                          <p:attrName>style.visibility</p:attrName>
                                        </p:attrNameLst>
                                      </p:cBhvr>
                                      <p:to>
                                        <p:strVal val="visible"/>
                                      </p:to>
                                    </p:set>
                                    <p:anim calcmode="lin" valueType="num">
                                      <p:cBhvr additive="base">
                                        <p:cTn id="11" dur="500" fill="hold"/>
                                        <p:tgtEl>
                                          <p:spTgt spid="70">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xEl>
                                              <p:pRg st="14" end="14"/>
                                            </p:txEl>
                                          </p:spTgt>
                                        </p:tgtEl>
                                        <p:attrNameLst>
                                          <p:attrName>style.visibility</p:attrName>
                                        </p:attrNameLst>
                                      </p:cBhvr>
                                      <p:to>
                                        <p:strVal val="visible"/>
                                      </p:to>
                                    </p:set>
                                    <p:anim calcmode="lin" valueType="num">
                                      <p:cBhvr additive="base">
                                        <p:cTn id="15" dur="500" fill="hold"/>
                                        <p:tgtEl>
                                          <p:spTgt spid="70">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500" fill="hold"/>
                                        <p:tgtEl>
                                          <p:spTgt spid="125"/>
                                        </p:tgtEl>
                                        <p:attrNameLst>
                                          <p:attrName>ppt_x</p:attrName>
                                        </p:attrNameLst>
                                      </p:cBhvr>
                                      <p:tavLst>
                                        <p:tav tm="0">
                                          <p:val>
                                            <p:strVal val="#ppt_x"/>
                                          </p:val>
                                        </p:tav>
                                        <p:tav tm="100000">
                                          <p:val>
                                            <p:strVal val="#ppt_x"/>
                                          </p:val>
                                        </p:tav>
                                      </p:tavLst>
                                    </p:anim>
                                    <p:anim calcmode="lin" valueType="num">
                                      <p:cBhvr additive="base">
                                        <p:cTn id="2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anim calcmode="lin" valueType="num">
                                      <p:cBhvr additive="base">
                                        <p:cTn id="33" dur="500" fill="hold"/>
                                        <p:tgtEl>
                                          <p:spTgt spid="123"/>
                                        </p:tgtEl>
                                        <p:attrNameLst>
                                          <p:attrName>ppt_x</p:attrName>
                                        </p:attrNameLst>
                                      </p:cBhvr>
                                      <p:tavLst>
                                        <p:tav tm="0">
                                          <p:val>
                                            <p:strVal val="#ppt_x"/>
                                          </p:val>
                                        </p:tav>
                                        <p:tav tm="100000">
                                          <p:val>
                                            <p:strVal val="#ppt_x"/>
                                          </p:val>
                                        </p:tav>
                                      </p:tavLst>
                                    </p:anim>
                                    <p:anim calcmode="lin" valueType="num">
                                      <p:cBhvr additive="base">
                                        <p:cTn id="3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5" grpId="0" animBg="1"/>
      <p:bldP spid="1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扩容的时间复杂度分析</a:t>
            </a:r>
          </a:p>
        </p:txBody>
      </p:sp>
      <p:sp>
        <p:nvSpPr>
          <p:cNvPr id="4" name="TextBox 3"/>
          <p:cNvSpPr txBox="1"/>
          <p:nvPr/>
        </p:nvSpPr>
        <p:spPr>
          <a:xfrm>
            <a:off x="251520" y="1268760"/>
            <a:ext cx="2808312"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每次扩容一倍</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9" name="TextBox 3"/>
          <p:cNvSpPr txBox="1"/>
          <p:nvPr/>
        </p:nvSpPr>
        <p:spPr>
          <a:xfrm>
            <a:off x="4860032" y="1271786"/>
            <a:ext cx="3312368"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每次扩容固定容量</a:t>
            </a:r>
            <a:r>
              <a:rPr lang="en-US" altLang="zh-CN" sz="2400" b="1" kern="1200" dirty="0">
                <a:solidFill>
                  <a:schemeClr val="tx1"/>
                </a:solidFill>
                <a:latin typeface="微软雅黑" panose="020B0503020204020204" pitchFamily="34" charset="-122"/>
                <a:ea typeface="微软雅黑" panose="020B0503020204020204" pitchFamily="34" charset="-122"/>
              </a:rPr>
              <a:t>x</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494302" y="3039915"/>
            <a:ext cx="3667840" cy="2322828"/>
            <a:chOff x="467542" y="2422184"/>
            <a:chExt cx="3667840" cy="2322828"/>
          </a:xfrm>
        </p:grpSpPr>
        <p:sp>
          <p:nvSpPr>
            <p:cNvPr id="11" name="圆角矩形 10"/>
            <p:cNvSpPr/>
            <p:nvPr/>
          </p:nvSpPr>
          <p:spPr bwMode="auto">
            <a:xfrm>
              <a:off x="467544" y="2834367"/>
              <a:ext cx="892833"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467544" y="2422184"/>
              <a:ext cx="432048"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圆角矩形 19"/>
            <p:cNvSpPr/>
            <p:nvPr/>
          </p:nvSpPr>
          <p:spPr bwMode="auto">
            <a:xfrm>
              <a:off x="467544" y="3234804"/>
              <a:ext cx="1814677"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圆角矩形 20"/>
            <p:cNvSpPr/>
            <p:nvPr/>
          </p:nvSpPr>
          <p:spPr bwMode="auto">
            <a:xfrm>
              <a:off x="467544" y="3625246"/>
              <a:ext cx="3667838"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右大括号 38"/>
            <p:cNvSpPr/>
            <p:nvPr/>
          </p:nvSpPr>
          <p:spPr bwMode="auto">
            <a:xfrm rot="16200000" flipH="1">
              <a:off x="2150859" y="2332371"/>
              <a:ext cx="301206" cy="3667840"/>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40" name="文本框 39"/>
            <p:cNvSpPr txBox="1"/>
            <p:nvPr/>
          </p:nvSpPr>
          <p:spPr>
            <a:xfrm>
              <a:off x="2085438" y="4283347"/>
              <a:ext cx="432048" cy="461665"/>
            </a:xfrm>
            <a:prstGeom prst="rect">
              <a:avLst/>
            </a:prstGeom>
            <a:noFill/>
          </p:spPr>
          <p:txBody>
            <a:bodyPr wrap="square" rtlCol="0">
              <a:spAutoFit/>
            </a:bodyPr>
            <a:lstStyle/>
            <a:p>
              <a:r>
                <a:rPr lang="en-US" altLang="zh-CN" sz="2400" dirty="0">
                  <a:solidFill>
                    <a:srgbClr val="C00000"/>
                  </a:solidFill>
                </a:rPr>
                <a:t>N</a:t>
              </a:r>
              <a:endParaRPr lang="zh-CN" altLang="en-US" sz="1400" dirty="0">
                <a:solidFill>
                  <a:srgbClr val="C00000"/>
                </a:solidFill>
              </a:endParaRPr>
            </a:p>
          </p:txBody>
        </p:sp>
      </p:grpSp>
      <p:grpSp>
        <p:nvGrpSpPr>
          <p:cNvPr id="48" name="组合 47"/>
          <p:cNvGrpSpPr/>
          <p:nvPr/>
        </p:nvGrpSpPr>
        <p:grpSpPr>
          <a:xfrm>
            <a:off x="5004339" y="2516631"/>
            <a:ext cx="3669630" cy="2845334"/>
            <a:chOff x="5277706" y="1893183"/>
            <a:chExt cx="3669630" cy="2845334"/>
          </a:xfrm>
        </p:grpSpPr>
        <p:grpSp>
          <p:nvGrpSpPr>
            <p:cNvPr id="47" name="组合 46"/>
            <p:cNvGrpSpPr/>
            <p:nvPr/>
          </p:nvGrpSpPr>
          <p:grpSpPr>
            <a:xfrm>
              <a:off x="5277706" y="1893183"/>
              <a:ext cx="3669630" cy="2434000"/>
              <a:chOff x="5292080" y="1876399"/>
              <a:chExt cx="3669630" cy="2434000"/>
            </a:xfrm>
          </p:grpSpPr>
          <p:sp>
            <p:nvSpPr>
              <p:cNvPr id="23" name="圆角矩形 22"/>
              <p:cNvSpPr/>
              <p:nvPr/>
            </p:nvSpPr>
            <p:spPr bwMode="auto">
              <a:xfrm>
                <a:off x="5292080" y="2421924"/>
                <a:ext cx="432048"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圆角矩形 23"/>
              <p:cNvSpPr/>
              <p:nvPr/>
            </p:nvSpPr>
            <p:spPr bwMode="auto">
              <a:xfrm>
                <a:off x="5292080" y="3646060"/>
                <a:ext cx="3667838"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圆角矩形 32"/>
              <p:cNvSpPr/>
              <p:nvPr/>
            </p:nvSpPr>
            <p:spPr bwMode="auto">
              <a:xfrm>
                <a:off x="5292080" y="2829969"/>
                <a:ext cx="1503156"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圆角矩形 33"/>
              <p:cNvSpPr/>
              <p:nvPr/>
            </p:nvSpPr>
            <p:spPr bwMode="auto">
              <a:xfrm>
                <a:off x="5292080" y="3238014"/>
                <a:ext cx="2574264"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右大括号 1"/>
              <p:cNvSpPr/>
              <p:nvPr/>
            </p:nvSpPr>
            <p:spPr bwMode="auto">
              <a:xfrm rot="16200000">
                <a:off x="6122797" y="2053097"/>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 name="文本框 2"/>
              <p:cNvSpPr txBox="1"/>
              <p:nvPr/>
            </p:nvSpPr>
            <p:spPr>
              <a:xfrm>
                <a:off x="6084168" y="1876399"/>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35" name="右大括号 34"/>
              <p:cNvSpPr/>
              <p:nvPr/>
            </p:nvSpPr>
            <p:spPr bwMode="auto">
              <a:xfrm rot="16200000">
                <a:off x="7166419" y="2453609"/>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7127790" y="2276911"/>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37" name="右大括号 36"/>
              <p:cNvSpPr/>
              <p:nvPr/>
            </p:nvSpPr>
            <p:spPr bwMode="auto">
              <a:xfrm rot="16200000">
                <a:off x="8245465" y="2861655"/>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8" name="文本框 37"/>
              <p:cNvSpPr txBox="1"/>
              <p:nvPr/>
            </p:nvSpPr>
            <p:spPr>
              <a:xfrm>
                <a:off x="8206836" y="2684957"/>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41" name="右大括号 40"/>
              <p:cNvSpPr/>
              <p:nvPr/>
            </p:nvSpPr>
            <p:spPr bwMode="auto">
              <a:xfrm rot="16200000" flipH="1">
                <a:off x="6977187" y="2325876"/>
                <a:ext cx="301206" cy="3667840"/>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grpSp>
        <p:sp>
          <p:nvSpPr>
            <p:cNvPr id="42" name="文本框 41"/>
            <p:cNvSpPr txBox="1"/>
            <p:nvPr/>
          </p:nvSpPr>
          <p:spPr>
            <a:xfrm>
              <a:off x="6911766" y="4276852"/>
              <a:ext cx="432048" cy="461665"/>
            </a:xfrm>
            <a:prstGeom prst="rect">
              <a:avLst/>
            </a:prstGeom>
            <a:noFill/>
          </p:spPr>
          <p:txBody>
            <a:bodyPr wrap="square" rtlCol="0">
              <a:spAutoFit/>
            </a:bodyPr>
            <a:lstStyle/>
            <a:p>
              <a:r>
                <a:rPr lang="en-US" altLang="zh-CN" sz="2400" dirty="0">
                  <a:solidFill>
                    <a:srgbClr val="C00000"/>
                  </a:solidFill>
                </a:rPr>
                <a:t>N</a:t>
              </a:r>
              <a:endParaRPr lang="zh-CN" altLang="en-US" sz="1400" dirty="0">
                <a:solidFill>
                  <a:srgbClr val="C00000"/>
                </a:solidFill>
              </a:endParaRPr>
            </a:p>
          </p:txBody>
        </p:sp>
      </p:grpSp>
      <p:sp>
        <p:nvSpPr>
          <p:cNvPr id="43" name="文本框 42"/>
          <p:cNvSpPr txBox="1"/>
          <p:nvPr/>
        </p:nvSpPr>
        <p:spPr>
          <a:xfrm>
            <a:off x="249922" y="1946560"/>
            <a:ext cx="8289963"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扩容总复杂度为各次内存搬移大小之和，也即各次扩容后的容量和</a:t>
            </a:r>
          </a:p>
        </p:txBody>
      </p:sp>
      <p:sp>
        <p:nvSpPr>
          <p:cNvPr id="45" name="文本框 44"/>
          <p:cNvSpPr txBox="1"/>
          <p:nvPr/>
        </p:nvSpPr>
        <p:spPr>
          <a:xfrm>
            <a:off x="221689" y="5202284"/>
            <a:ext cx="3888433" cy="1446550"/>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总复杂度：</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(1+2+4+…+N)=2N</a:t>
            </a:r>
          </a:p>
          <a:p>
            <a:r>
              <a:rPr lang="zh-CN" altLang="en-US" sz="2200" b="1" dirty="0">
                <a:latin typeface="微软雅黑" panose="020B0503020204020204" pitchFamily="34" charset="-122"/>
                <a:ea typeface="微软雅黑" panose="020B0503020204020204" pitchFamily="34" charset="-122"/>
              </a:rPr>
              <a:t>分摊复杂度：</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2N/N = 2 (</a:t>
            </a:r>
            <a:r>
              <a:rPr lang="zh-CN" altLang="en-US" sz="2200" b="1" dirty="0">
                <a:latin typeface="微软雅黑" panose="020B0503020204020204" pitchFamily="34" charset="-122"/>
                <a:ea typeface="微软雅黑" panose="020B0503020204020204" pitchFamily="34" charset="-122"/>
              </a:rPr>
              <a:t>常数复杂度</a:t>
            </a:r>
            <a:r>
              <a:rPr lang="en-US" altLang="zh-CN" sz="2200" b="1" dirty="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4884887" y="5513310"/>
            <a:ext cx="3939071" cy="1107996"/>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总复杂度（最后到</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N*N/2x</a:t>
            </a:r>
          </a:p>
          <a:p>
            <a:r>
              <a:rPr lang="zh-CN" altLang="en-US" sz="2200" b="1" dirty="0">
                <a:latin typeface="微软雅黑" panose="020B0503020204020204" pitchFamily="34" charset="-122"/>
                <a:ea typeface="微软雅黑" panose="020B0503020204020204" pitchFamily="34" charset="-122"/>
              </a:rPr>
              <a:t>分摊复杂度：</a:t>
            </a:r>
            <a:r>
              <a:rPr lang="en-US" altLang="zh-CN" sz="2200" b="1" dirty="0">
                <a:latin typeface="微软雅黑" panose="020B0503020204020204" pitchFamily="34" charset="-122"/>
                <a:ea typeface="微软雅黑" panose="020B0503020204020204" pitchFamily="34" charset="-122"/>
              </a:rPr>
              <a:t>N/2x</a:t>
            </a:r>
          </a:p>
        </p:txBody>
      </p:sp>
    </p:spTree>
    <p:extLst>
      <p:ext uri="{BB962C8B-B14F-4D97-AF65-F5344CB8AC3E}">
        <p14:creationId xmlns:p14="http://schemas.microsoft.com/office/powerpoint/2010/main" val="203119698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查 找</a:t>
            </a:r>
          </a:p>
        </p:txBody>
      </p:sp>
      <p:sp>
        <p:nvSpPr>
          <p:cNvPr id="36" name="文本框 35"/>
          <p:cNvSpPr txBox="1"/>
          <p:nvPr/>
        </p:nvSpPr>
        <p:spPr>
          <a:xfrm>
            <a:off x="444801" y="3213930"/>
            <a:ext cx="1578663"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查找</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（搜索）</a:t>
            </a:r>
            <a:endParaRPr lang="zh-CN" altLang="en-US" sz="3200" b="1" dirty="0">
              <a:latin typeface="微软雅黑" panose="020B0503020204020204" pitchFamily="34" charset="-122"/>
              <a:ea typeface="微软雅黑" panose="020B0503020204020204" pitchFamily="34" charset="-122"/>
            </a:endParaRPr>
          </a:p>
        </p:txBody>
      </p:sp>
      <p:sp>
        <p:nvSpPr>
          <p:cNvPr id="38" name="左大括号 37"/>
          <p:cNvSpPr/>
          <p:nvPr/>
        </p:nvSpPr>
        <p:spPr bwMode="auto">
          <a:xfrm>
            <a:off x="1810820" y="1484785"/>
            <a:ext cx="373036" cy="4399872"/>
          </a:xfrm>
          <a:prstGeom prst="leftBrace">
            <a:avLst>
              <a:gd name="adj1" fmla="val 3180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195736" y="1223894"/>
            <a:ext cx="180770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顺序查找</a:t>
            </a:r>
          </a:p>
        </p:txBody>
      </p:sp>
      <p:sp>
        <p:nvSpPr>
          <p:cNvPr id="42" name="文本框 41"/>
          <p:cNvSpPr txBox="1"/>
          <p:nvPr/>
        </p:nvSpPr>
        <p:spPr>
          <a:xfrm>
            <a:off x="2195736" y="5645021"/>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哈希查找</a:t>
            </a:r>
          </a:p>
        </p:txBody>
      </p:sp>
      <p:sp>
        <p:nvSpPr>
          <p:cNvPr id="47" name="文本框 46"/>
          <p:cNvSpPr txBox="1"/>
          <p:nvPr/>
        </p:nvSpPr>
        <p:spPr>
          <a:xfrm>
            <a:off x="2195736" y="2329176"/>
            <a:ext cx="170867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二分查找</a:t>
            </a:r>
          </a:p>
        </p:txBody>
      </p:sp>
      <p:sp>
        <p:nvSpPr>
          <p:cNvPr id="51" name="文本框 50"/>
          <p:cNvSpPr txBox="1"/>
          <p:nvPr/>
        </p:nvSpPr>
        <p:spPr>
          <a:xfrm>
            <a:off x="2195736" y="3434458"/>
            <a:ext cx="1975807"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二叉树查找</a:t>
            </a:r>
          </a:p>
        </p:txBody>
      </p:sp>
      <p:sp>
        <p:nvSpPr>
          <p:cNvPr id="70" name="文本框 69"/>
          <p:cNvSpPr txBox="1"/>
          <p:nvPr/>
        </p:nvSpPr>
        <p:spPr>
          <a:xfrm>
            <a:off x="4932040" y="130069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endParaRPr lang="zh-CN" altLang="en-US" sz="2000" dirty="0"/>
          </a:p>
        </p:txBody>
      </p:sp>
      <p:sp>
        <p:nvSpPr>
          <p:cNvPr id="50" name="文本框 49"/>
          <p:cNvSpPr txBox="1"/>
          <p:nvPr/>
        </p:nvSpPr>
        <p:spPr>
          <a:xfrm>
            <a:off x="2195736" y="4539740"/>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分块查找</a:t>
            </a:r>
          </a:p>
        </p:txBody>
      </p:sp>
      <p:sp>
        <p:nvSpPr>
          <p:cNvPr id="60" name="文本框 59"/>
          <p:cNvSpPr txBox="1"/>
          <p:nvPr/>
        </p:nvSpPr>
        <p:spPr>
          <a:xfrm>
            <a:off x="2047955" y="1624750"/>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适合无序序列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047955" y="2743316"/>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针对有序序列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137097" y="2363610"/>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logn</a:t>
            </a:r>
            <a:r>
              <a:rPr lang="en-US" altLang="zh-CN" sz="2000" dirty="0"/>
              <a:t>)</a:t>
            </a:r>
            <a:endParaRPr lang="zh-CN" altLang="en-US" sz="2000" dirty="0"/>
          </a:p>
        </p:txBody>
      </p:sp>
      <p:sp>
        <p:nvSpPr>
          <p:cNvPr id="20" name="文本框 19"/>
          <p:cNvSpPr txBox="1"/>
          <p:nvPr/>
        </p:nvSpPr>
        <p:spPr>
          <a:xfrm>
            <a:off x="7370056" y="2420888"/>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2 </a:t>
            </a:r>
            <a:r>
              <a:rPr lang="zh-CN" altLang="en-US" sz="2000" dirty="0">
                <a:solidFill>
                  <a:srgbClr val="7030A0"/>
                </a:solidFill>
              </a:rPr>
              <a:t>讲</a:t>
            </a:r>
          </a:p>
        </p:txBody>
      </p:sp>
      <p:sp>
        <p:nvSpPr>
          <p:cNvPr id="21" name="文本框 20"/>
          <p:cNvSpPr txBox="1"/>
          <p:nvPr/>
        </p:nvSpPr>
        <p:spPr>
          <a:xfrm>
            <a:off x="7344931" y="134076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 </a:t>
            </a:r>
            <a:r>
              <a:rPr lang="en-US" altLang="zh-CN" sz="2000" dirty="0">
                <a:solidFill>
                  <a:srgbClr val="7030A0"/>
                </a:solidFill>
              </a:rPr>
              <a:t>2 </a:t>
            </a:r>
            <a:r>
              <a:rPr lang="zh-CN" altLang="en-US" sz="2000" dirty="0">
                <a:solidFill>
                  <a:srgbClr val="7030A0"/>
                </a:solidFill>
              </a:rPr>
              <a:t>讲</a:t>
            </a:r>
          </a:p>
        </p:txBody>
      </p:sp>
      <p:sp>
        <p:nvSpPr>
          <p:cNvPr id="22" name="文本框 21"/>
          <p:cNvSpPr txBox="1"/>
          <p:nvPr/>
        </p:nvSpPr>
        <p:spPr>
          <a:xfrm>
            <a:off x="6948264" y="3526469"/>
            <a:ext cx="151216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7,8,9 </a:t>
            </a:r>
            <a:r>
              <a:rPr lang="zh-CN" altLang="en-US" sz="2000" dirty="0">
                <a:solidFill>
                  <a:srgbClr val="7030A0"/>
                </a:solidFill>
              </a:rPr>
              <a:t>讲</a:t>
            </a:r>
          </a:p>
        </p:txBody>
      </p:sp>
      <p:sp>
        <p:nvSpPr>
          <p:cNvPr id="24" name="文本框 23"/>
          <p:cNvSpPr txBox="1"/>
          <p:nvPr/>
        </p:nvSpPr>
        <p:spPr>
          <a:xfrm>
            <a:off x="7092280" y="5693186"/>
            <a:ext cx="128588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11 </a:t>
            </a:r>
            <a:r>
              <a:rPr lang="zh-CN" altLang="en-US" sz="2000" dirty="0">
                <a:solidFill>
                  <a:srgbClr val="7030A0"/>
                </a:solidFill>
              </a:rPr>
              <a:t>讲</a:t>
            </a:r>
          </a:p>
        </p:txBody>
      </p:sp>
    </p:spTree>
    <p:extLst>
      <p:ext uri="{BB962C8B-B14F-4D97-AF65-F5344CB8AC3E}">
        <p14:creationId xmlns:p14="http://schemas.microsoft.com/office/powerpoint/2010/main" val="2748817349"/>
      </p:ext>
    </p:extLst>
  </p:cSld>
  <p:clrMapOvr>
    <a:masterClrMapping/>
  </p:clrMapOvr>
  <p:transition advTm="157">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4" name="文本框 3"/>
          <p:cNvSpPr txBox="1"/>
          <p:nvPr/>
        </p:nvSpPr>
        <p:spPr>
          <a:xfrm>
            <a:off x="0" y="4746754"/>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504552" y="3924544"/>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801121" y="2909262"/>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827584" y="6310481"/>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259632" y="1628800"/>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1584824" y="134096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1584824" y="2763706"/>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1584824" y="4059850"/>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1578821" y="5004665"/>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1594554" y="564402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208597" y="1232668"/>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3495868" y="1077248"/>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3485037" y="1729645"/>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3463617" y="2382042"/>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3452786" y="3686836"/>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3468444" y="4339233"/>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3739061" y="3034439"/>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280845" y="6366518"/>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69169" y="2124319"/>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7728" y="1128460"/>
            <a:ext cx="1053985" cy="564741"/>
          </a:xfrm>
          <a:prstGeom prst="rect">
            <a:avLst/>
          </a:prstGeom>
        </p:spPr>
      </p:pic>
      <p:sp>
        <p:nvSpPr>
          <p:cNvPr id="57" name="文本框 56"/>
          <p:cNvSpPr txBox="1"/>
          <p:nvPr/>
        </p:nvSpPr>
        <p:spPr>
          <a:xfrm>
            <a:off x="3452786" y="5013176"/>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3463617" y="5679949"/>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203848" y="5243078"/>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203848" y="5877272"/>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3197" y="1763817"/>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202" y="3049777"/>
            <a:ext cx="1041046" cy="553005"/>
          </a:xfrm>
          <a:prstGeom prst="rect">
            <a:avLst/>
          </a:prstGeom>
        </p:spPr>
      </p:pic>
      <p:sp>
        <p:nvSpPr>
          <p:cNvPr id="70" name="文本框 69"/>
          <p:cNvSpPr txBox="1"/>
          <p:nvPr/>
        </p:nvSpPr>
        <p:spPr>
          <a:xfrm>
            <a:off x="5902945" y="1225126"/>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0674" y="3673398"/>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72187" y="4929235"/>
            <a:ext cx="1063049" cy="622378"/>
          </a:xfrm>
          <a:prstGeom prst="rect">
            <a:avLst/>
          </a:prstGeom>
        </p:spPr>
      </p:pic>
      <p:sp>
        <p:nvSpPr>
          <p:cNvPr id="50" name="文本框 49"/>
          <p:cNvSpPr txBox="1"/>
          <p:nvPr/>
        </p:nvSpPr>
        <p:spPr>
          <a:xfrm>
            <a:off x="7729805" y="184558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0" name="文本框 59"/>
          <p:cNvSpPr txBox="1"/>
          <p:nvPr/>
        </p:nvSpPr>
        <p:spPr>
          <a:xfrm>
            <a:off x="7729805" y="443736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1" name="文本框 60"/>
          <p:cNvSpPr txBox="1"/>
          <p:nvPr/>
        </p:nvSpPr>
        <p:spPr>
          <a:xfrm>
            <a:off x="7729805" y="314147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12</a:t>
            </a:r>
            <a:r>
              <a:rPr lang="zh-CN" altLang="en-US" sz="2000" dirty="0">
                <a:solidFill>
                  <a:srgbClr val="7030A0"/>
                </a:solidFill>
              </a:rPr>
              <a:t>讲</a:t>
            </a:r>
          </a:p>
        </p:txBody>
      </p:sp>
      <p:sp>
        <p:nvSpPr>
          <p:cNvPr id="62" name="文本框 61"/>
          <p:cNvSpPr txBox="1"/>
          <p:nvPr/>
        </p:nvSpPr>
        <p:spPr>
          <a:xfrm>
            <a:off x="7359219" y="1225126"/>
            <a:ext cx="174928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1,2,3 </a:t>
            </a:r>
            <a:r>
              <a:rPr lang="zh-CN" altLang="en-US" sz="2000" dirty="0">
                <a:solidFill>
                  <a:srgbClr val="7030A0"/>
                </a:solidFill>
              </a:rPr>
              <a:t>讲</a:t>
            </a:r>
          </a:p>
        </p:txBody>
      </p:sp>
      <p:sp>
        <p:nvSpPr>
          <p:cNvPr id="63" name="文本框 62"/>
          <p:cNvSpPr txBox="1"/>
          <p:nvPr/>
        </p:nvSpPr>
        <p:spPr>
          <a:xfrm>
            <a:off x="7585789" y="378941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4" name="文本框 63"/>
          <p:cNvSpPr txBox="1"/>
          <p:nvPr/>
        </p:nvSpPr>
        <p:spPr>
          <a:xfrm>
            <a:off x="7585789" y="508530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6" name="文本框 65"/>
          <p:cNvSpPr txBox="1"/>
          <p:nvPr/>
        </p:nvSpPr>
        <p:spPr>
          <a:xfrm>
            <a:off x="7585789" y="249352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78" name="左大括号 77"/>
          <p:cNvSpPr/>
          <p:nvPr/>
        </p:nvSpPr>
        <p:spPr bwMode="auto">
          <a:xfrm>
            <a:off x="3172383" y="2609071"/>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158225" y="3886465"/>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4980673" y="4292350"/>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58252" y="5616366"/>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58252" y="2361140"/>
            <a:ext cx="1063460" cy="633441"/>
          </a:xfrm>
          <a:prstGeom prst="rect">
            <a:avLst/>
          </a:prstGeom>
        </p:spPr>
      </p:pic>
      <p:sp>
        <p:nvSpPr>
          <p:cNvPr id="71" name="文本框 70"/>
          <p:cNvSpPr txBox="1"/>
          <p:nvPr/>
        </p:nvSpPr>
        <p:spPr>
          <a:xfrm>
            <a:off x="7729805" y="5765194"/>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11</a:t>
            </a:r>
            <a:r>
              <a:rPr lang="zh-CN" altLang="en-US" sz="2000" dirty="0">
                <a:solidFill>
                  <a:srgbClr val="7030A0"/>
                </a:solidFill>
              </a:rPr>
              <a:t>讲</a:t>
            </a:r>
          </a:p>
        </p:txBody>
      </p:sp>
    </p:spTree>
    <p:extLst>
      <p:ext uri="{BB962C8B-B14F-4D97-AF65-F5344CB8AC3E}">
        <p14:creationId xmlns:p14="http://schemas.microsoft.com/office/powerpoint/2010/main" val="3053897088"/>
      </p:ext>
    </p:extLst>
  </p:cSld>
  <p:clrMapOvr>
    <a:masterClrMapping/>
  </p:clrMapOvr>
  <p:transition advTm="157">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900113" y="2210566"/>
            <a:ext cx="7920037" cy="2862322"/>
          </a:xfrm>
          <a:prstGeom prst="rect">
            <a:avLst/>
          </a:prstGeom>
          <a:noFill/>
          <a:ln w="9525">
            <a:noFill/>
            <a:miter lim="800000"/>
            <a:headEnd/>
            <a:tailEnd/>
          </a:ln>
        </p:spPr>
        <p:txBody>
          <a:bodyPr anchor="ctr">
            <a:spAutoFit/>
          </a:bodyPr>
          <a:lstStyle/>
          <a:p>
            <a:pPr marL="438150" indent="-438150">
              <a:lnSpc>
                <a:spcPct val="150000"/>
              </a:lnSpc>
              <a:buFont typeface="Times New Roman" pitchFamily="18" charset="0"/>
              <a:buAutoNum type="arabicPeriod"/>
            </a:pPr>
            <a:r>
              <a:rPr kumimoji="0" lang="zh-CN" altLang="en-US" sz="2400" dirty="0">
                <a:latin typeface="黑体" pitchFamily="49" charset="-122"/>
                <a:ea typeface="黑体" pitchFamily="49" charset="-122"/>
                <a:cs typeface="Times New Roman" pitchFamily="18" charset="0"/>
              </a:rPr>
              <a:t>书面作业：</a:t>
            </a:r>
            <a:r>
              <a:rPr lang="en-US" altLang="zh-CN" sz="2400" dirty="0">
                <a:latin typeface="黑体" pitchFamily="49" charset="-122"/>
                <a:ea typeface="黑体" pitchFamily="49" charset="-122"/>
                <a:cs typeface="Times New Roman" pitchFamily="18" charset="0"/>
              </a:rPr>
              <a:t>3</a:t>
            </a:r>
            <a:r>
              <a:rPr kumimoji="0" lang="en-US" altLang="zh-CN" sz="2400" dirty="0">
                <a:latin typeface="黑体" pitchFamily="49" charset="-122"/>
                <a:ea typeface="黑体" pitchFamily="49" charset="-122"/>
                <a:cs typeface="Times New Roman" pitchFamily="18" charset="0"/>
              </a:rPr>
              <a:t>0%</a:t>
            </a:r>
            <a:r>
              <a:rPr kumimoji="0" lang="zh-CN" altLang="en-US" sz="2400" dirty="0">
                <a:latin typeface="黑体" pitchFamily="49" charset="-122"/>
                <a:ea typeface="黑体" pitchFamily="49" charset="-122"/>
                <a:cs typeface="Times New Roman" pitchFamily="18" charset="0"/>
              </a:rPr>
              <a:t>；</a:t>
            </a:r>
            <a:endParaRPr kumimoji="0" lang="en-US" altLang="zh-CN" sz="2400" dirty="0">
              <a:latin typeface="黑体" pitchFamily="49" charset="-122"/>
              <a:ea typeface="黑体" pitchFamily="49" charset="-122"/>
              <a:cs typeface="Times New Roman" pitchFamily="18" charset="0"/>
            </a:endParaRPr>
          </a:p>
          <a:p>
            <a:pPr marL="438150" indent="-438150">
              <a:lnSpc>
                <a:spcPct val="150000"/>
              </a:lnSpc>
              <a:buFont typeface="Times New Roman" pitchFamily="18" charset="0"/>
              <a:buAutoNum type="arabicPeriod"/>
            </a:pPr>
            <a:endParaRPr kumimoji="0" lang="en-US" altLang="zh-CN" sz="2400" dirty="0">
              <a:latin typeface="黑体" pitchFamily="49" charset="-122"/>
              <a:ea typeface="黑体" pitchFamily="49" charset="-122"/>
              <a:cs typeface="宋体" pitchFamily="2" charset="-122"/>
            </a:endParaRPr>
          </a:p>
          <a:p>
            <a:pPr marL="438150" indent="-438150" eaLnBrk="0" hangingPunct="0">
              <a:lnSpc>
                <a:spcPct val="150000"/>
              </a:lnSpc>
              <a:buFont typeface="Times New Roman" pitchFamily="18" charset="0"/>
              <a:buAutoNum type="arabicPeriod"/>
            </a:pPr>
            <a:r>
              <a:rPr kumimoji="0" lang="zh-CN" altLang="en-US" sz="2400" dirty="0">
                <a:latin typeface="黑体" pitchFamily="49" charset="-122"/>
                <a:ea typeface="黑体" pitchFamily="49" charset="-122"/>
                <a:cs typeface="Times New Roman" pitchFamily="18" charset="0"/>
              </a:rPr>
              <a:t>课程实验（四个小实验）：</a:t>
            </a:r>
            <a:r>
              <a:rPr lang="en-US" altLang="zh-CN" sz="2400" dirty="0">
                <a:latin typeface="黑体" pitchFamily="49" charset="-122"/>
                <a:ea typeface="黑体" pitchFamily="49" charset="-122"/>
                <a:cs typeface="Times New Roman" pitchFamily="18" charset="0"/>
              </a:rPr>
              <a:t>3</a:t>
            </a:r>
            <a:r>
              <a:rPr kumimoji="0" lang="en-US" altLang="zh-CN" sz="2400" dirty="0">
                <a:latin typeface="黑体" pitchFamily="49" charset="-122"/>
                <a:ea typeface="黑体" pitchFamily="49" charset="-122"/>
                <a:cs typeface="Times New Roman" pitchFamily="18" charset="0"/>
              </a:rPr>
              <a:t>0%</a:t>
            </a:r>
            <a:r>
              <a:rPr kumimoji="0" lang="zh-CN" altLang="en-US" sz="2400" dirty="0">
                <a:latin typeface="黑体" pitchFamily="49" charset="-122"/>
                <a:ea typeface="黑体" pitchFamily="49" charset="-122"/>
                <a:cs typeface="Times New Roman" pitchFamily="18" charset="0"/>
              </a:rPr>
              <a:t>；</a:t>
            </a:r>
            <a:endParaRPr kumimoji="0" lang="en-US" altLang="zh-CN" sz="2400" dirty="0">
              <a:latin typeface="黑体" pitchFamily="49" charset="-122"/>
              <a:ea typeface="黑体" pitchFamily="49" charset="-122"/>
              <a:cs typeface="Times New Roman" pitchFamily="18" charset="0"/>
            </a:endParaRPr>
          </a:p>
          <a:p>
            <a:pPr marL="438150" indent="-438150" eaLnBrk="0" hangingPunct="0">
              <a:lnSpc>
                <a:spcPct val="150000"/>
              </a:lnSpc>
              <a:buFont typeface="Times New Roman" pitchFamily="18" charset="0"/>
              <a:buAutoNum type="arabicPeriod"/>
            </a:pPr>
            <a:endParaRPr kumimoji="0" lang="en-US" altLang="zh-CN" sz="2400" dirty="0">
              <a:latin typeface="黑体" pitchFamily="49" charset="-122"/>
              <a:ea typeface="黑体" pitchFamily="49" charset="-122"/>
              <a:cs typeface="宋体" pitchFamily="2" charset="-122"/>
            </a:endParaRPr>
          </a:p>
          <a:p>
            <a:pPr marL="438150" indent="-438150" eaLnBrk="0" hangingPunct="0">
              <a:lnSpc>
                <a:spcPct val="150000"/>
              </a:lnSpc>
              <a:buFont typeface="Times New Roman" pitchFamily="18" charset="0"/>
              <a:buAutoNum type="arabicPeriod"/>
            </a:pPr>
            <a:r>
              <a:rPr kumimoji="0" lang="zh-CN" altLang="en-US" sz="2400" dirty="0">
                <a:latin typeface="黑体" pitchFamily="49" charset="-122"/>
                <a:ea typeface="黑体" pitchFamily="49" charset="-122"/>
                <a:cs typeface="Times New Roman" pitchFamily="18" charset="0"/>
              </a:rPr>
              <a:t>期末考试（闭卷，</a:t>
            </a:r>
            <a:r>
              <a:rPr kumimoji="0" lang="en-US" altLang="zh-CN" sz="2400" dirty="0">
                <a:latin typeface="黑体" pitchFamily="49" charset="-122"/>
                <a:ea typeface="黑体" pitchFamily="49" charset="-122"/>
                <a:cs typeface="Times New Roman" pitchFamily="18" charset="0"/>
              </a:rPr>
              <a:t>2</a:t>
            </a:r>
            <a:r>
              <a:rPr kumimoji="0" lang="zh-CN" altLang="en-US" sz="2400" dirty="0">
                <a:latin typeface="黑体" pitchFamily="49" charset="-122"/>
                <a:ea typeface="黑体" pitchFamily="49" charset="-122"/>
                <a:cs typeface="Times New Roman" pitchFamily="18" charset="0"/>
              </a:rPr>
              <a:t>小时）：</a:t>
            </a:r>
            <a:r>
              <a:rPr kumimoji="0" lang="en-US" altLang="zh-CN" sz="2400" dirty="0">
                <a:latin typeface="黑体" pitchFamily="49" charset="-122"/>
                <a:ea typeface="黑体" pitchFamily="49" charset="-122"/>
                <a:cs typeface="Times New Roman" pitchFamily="18" charset="0"/>
              </a:rPr>
              <a:t>40%</a:t>
            </a:r>
            <a:r>
              <a:rPr kumimoji="0" lang="zh-CN" altLang="en-US" sz="2400" dirty="0">
                <a:latin typeface="黑体" pitchFamily="49" charset="-122"/>
                <a:ea typeface="黑体" pitchFamily="49" charset="-122"/>
                <a:cs typeface="Times New Roman" pitchFamily="18" charset="0"/>
              </a:rPr>
              <a:t>；</a:t>
            </a:r>
            <a:endParaRPr kumimoji="0" lang="en-US" altLang="zh-CN" sz="2400" dirty="0">
              <a:latin typeface="黑体" pitchFamily="49" charset="-122"/>
              <a:ea typeface="黑体" pitchFamily="49" charset="-122"/>
              <a:cs typeface="宋体" pitchFamily="2" charset="-122"/>
            </a:endParaRPr>
          </a:p>
        </p:txBody>
      </p:sp>
      <p:sp>
        <p:nvSpPr>
          <p:cNvPr id="12291" name="标题 1"/>
          <p:cNvSpPr txBox="1">
            <a:spLocks/>
          </p:cNvSpPr>
          <p:nvPr/>
        </p:nvSpPr>
        <p:spPr bwMode="auto">
          <a:xfrm>
            <a:off x="755650" y="1052513"/>
            <a:ext cx="5661025" cy="1470025"/>
          </a:xfrm>
          <a:prstGeom prst="rect">
            <a:avLst/>
          </a:prstGeom>
          <a:noFill/>
          <a:ln w="9525">
            <a:noFill/>
            <a:miter lim="800000"/>
            <a:headEnd/>
            <a:tailEnd/>
          </a:ln>
        </p:spPr>
        <p:txBody>
          <a:bodyPr anchor="ctr"/>
          <a:lstStyle/>
          <a:p>
            <a:r>
              <a:rPr kumimoji="0" lang="zh-CN" altLang="en-US" sz="4400" b="1" dirty="0">
                <a:solidFill>
                  <a:schemeClr val="bg2">
                    <a:lumMod val="75000"/>
                  </a:schemeClr>
                </a:solidFill>
                <a:latin typeface="黑体" pitchFamily="49" charset="-122"/>
                <a:ea typeface="黑体" pitchFamily="49" charset="-122"/>
              </a:rPr>
              <a:t>考核方式： </a:t>
            </a:r>
          </a:p>
        </p:txBody>
      </p:sp>
      <p:sp>
        <p:nvSpPr>
          <p:cNvPr id="4" name="标题 1"/>
          <p:cNvSpPr txBox="1">
            <a:spLocks/>
          </p:cNvSpPr>
          <p:nvPr/>
        </p:nvSpPr>
        <p:spPr bwMode="auto">
          <a:xfrm>
            <a:off x="827088" y="85725"/>
            <a:ext cx="7599362"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a:solidFill>
                  <a:srgbClr val="003366"/>
                </a:solidFill>
                <a:latin typeface="微软雅黑" pitchFamily="34" charset="-122"/>
                <a:ea typeface="微软雅黑" pitchFamily="34" charset="-122"/>
              </a:rPr>
              <a:t>课程信息</a:t>
            </a:r>
            <a:endParaRPr lang="zh-CN" altLang="en-US" sz="3600" kern="0" dirty="0">
              <a:solidFill>
                <a:srgbClr val="003366"/>
              </a:solidFill>
              <a:latin typeface="微软雅黑" pitchFamily="34" charset="-122"/>
              <a:ea typeface="微软雅黑" pitchFamily="34" charset="-122"/>
            </a:endParaRPr>
          </a:p>
        </p:txBody>
      </p:sp>
    </p:spTree>
    <p:extLst>
      <p:ext uri="{BB962C8B-B14F-4D97-AF65-F5344CB8AC3E}">
        <p14:creationId xmlns:p14="http://schemas.microsoft.com/office/powerpoint/2010/main" val="6519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归并排序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8" name="矩形 7"/>
          <p:cNvSpPr/>
          <p:nvPr/>
        </p:nvSpPr>
        <p:spPr>
          <a:xfrm>
            <a:off x="2051451" y="2136800"/>
            <a:ext cx="5804932" cy="369332"/>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采用分治递归策略，递归融合两路已排序子序列</a:t>
            </a:r>
          </a:p>
        </p:txBody>
      </p:sp>
      <p:sp>
        <p:nvSpPr>
          <p:cNvPr id="46" name="圆角矩形 45"/>
          <p:cNvSpPr/>
          <p:nvPr/>
        </p:nvSpPr>
        <p:spPr bwMode="auto">
          <a:xfrm>
            <a:off x="3721854" y="2582199"/>
            <a:ext cx="1658315"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sum(0,7)</a:t>
            </a:r>
            <a:endParaRPr lang="zh-CN" altLang="en-US" sz="1800" dirty="0">
              <a:latin typeface="Consolas" charset="0"/>
              <a:ea typeface="Consolas" charset="0"/>
              <a:cs typeface="Consolas" charset="0"/>
            </a:endParaRPr>
          </a:p>
        </p:txBody>
      </p:sp>
      <p:cxnSp>
        <p:nvCxnSpPr>
          <p:cNvPr id="49" name="直线箭头连接符 52"/>
          <p:cNvCxnSpPr/>
          <p:nvPr/>
        </p:nvCxnSpPr>
        <p:spPr bwMode="auto">
          <a:xfrm flipH="1">
            <a:off x="6792414" y="2758775"/>
            <a:ext cx="1702"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0" name="直线箭头连接符 55"/>
          <p:cNvCxnSpPr>
            <a:stCxn id="46" idx="3"/>
          </p:cNvCxnSpPr>
          <p:nvPr/>
        </p:nvCxnSpPr>
        <p:spPr bwMode="auto">
          <a:xfrm flipV="1">
            <a:off x="5380169" y="2758775"/>
            <a:ext cx="1413946" cy="166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1" name="直线箭头连接符 56"/>
          <p:cNvCxnSpPr>
            <a:endCxn id="46" idx="1"/>
          </p:cNvCxnSpPr>
          <p:nvPr/>
        </p:nvCxnSpPr>
        <p:spPr bwMode="auto">
          <a:xfrm>
            <a:off x="2307907" y="2759328"/>
            <a:ext cx="1413947"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2" name="直线箭头连接符 57"/>
          <p:cNvCxnSpPr/>
          <p:nvPr/>
        </p:nvCxnSpPr>
        <p:spPr bwMode="auto">
          <a:xfrm>
            <a:off x="2307907" y="2758775"/>
            <a:ext cx="0"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3" name="直线箭头连接符 40"/>
          <p:cNvCxnSpPr/>
          <p:nvPr/>
        </p:nvCxnSpPr>
        <p:spPr bwMode="auto">
          <a:xfrm>
            <a:off x="3521781" y="3232361"/>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4" name="直线箭头连接符 41"/>
          <p:cNvCxnSpPr/>
          <p:nvPr/>
        </p:nvCxnSpPr>
        <p:spPr bwMode="auto">
          <a:xfrm>
            <a:off x="3030508" y="3242551"/>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5" name="直线箭头连接符 42"/>
          <p:cNvCxnSpPr/>
          <p:nvPr/>
        </p:nvCxnSpPr>
        <p:spPr bwMode="auto">
          <a:xfrm>
            <a:off x="1252129" y="3227915"/>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6" name="直线箭头连接符 43"/>
          <p:cNvCxnSpPr/>
          <p:nvPr/>
        </p:nvCxnSpPr>
        <p:spPr bwMode="auto">
          <a:xfrm>
            <a:off x="1267362" y="3227915"/>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57" name="圆角矩形 56"/>
          <p:cNvSpPr/>
          <p:nvPr/>
        </p:nvSpPr>
        <p:spPr bwMode="auto">
          <a:xfrm>
            <a:off x="213538" y="4182354"/>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a:latin typeface="Consolas" charset="0"/>
                <a:ea typeface="Consolas" charset="0"/>
                <a:cs typeface="Consolas" charset="0"/>
              </a:rPr>
              <a:t>sum(0,0)</a:t>
            </a:r>
            <a:endParaRPr lang="zh-CN" altLang="en-US" sz="1600" dirty="0">
              <a:latin typeface="Consolas" charset="0"/>
              <a:ea typeface="Consolas" charset="0"/>
              <a:cs typeface="Consolas" charset="0"/>
            </a:endParaRPr>
          </a:p>
        </p:txBody>
      </p:sp>
      <p:sp>
        <p:nvSpPr>
          <p:cNvPr id="58" name="圆角矩形 57"/>
          <p:cNvSpPr/>
          <p:nvPr/>
        </p:nvSpPr>
        <p:spPr bwMode="auto">
          <a:xfrm>
            <a:off x="1316286"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sum(1,1)</a:t>
            </a:r>
            <a:endParaRPr lang="zh-CN" altLang="en-US" sz="1600" dirty="0">
              <a:latin typeface="Consolas" charset="0"/>
              <a:ea typeface="Consolas" charset="0"/>
              <a:cs typeface="Consolas" charset="0"/>
            </a:endParaRPr>
          </a:p>
        </p:txBody>
      </p:sp>
      <p:sp>
        <p:nvSpPr>
          <p:cNvPr id="59" name="圆角矩形 58"/>
          <p:cNvSpPr/>
          <p:nvPr/>
        </p:nvSpPr>
        <p:spPr bwMode="auto">
          <a:xfrm>
            <a:off x="2419033"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Sum(2,2)</a:t>
            </a:r>
            <a:endParaRPr lang="zh-CN" altLang="en-US" sz="1600" dirty="0">
              <a:latin typeface="Consolas" charset="0"/>
              <a:ea typeface="Consolas" charset="0"/>
              <a:cs typeface="Consolas" charset="0"/>
            </a:endParaRPr>
          </a:p>
        </p:txBody>
      </p:sp>
      <p:sp>
        <p:nvSpPr>
          <p:cNvPr id="60" name="圆角矩形 59"/>
          <p:cNvSpPr/>
          <p:nvPr/>
        </p:nvSpPr>
        <p:spPr bwMode="auto">
          <a:xfrm>
            <a:off x="3521781"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Sum(3,3)</a:t>
            </a:r>
            <a:endParaRPr lang="zh-CN" altLang="en-US" sz="1600" dirty="0">
              <a:latin typeface="Consolas" charset="0"/>
              <a:ea typeface="Consolas" charset="0"/>
              <a:cs typeface="Consolas" charset="0"/>
            </a:endParaRPr>
          </a:p>
        </p:txBody>
      </p:sp>
      <p:sp>
        <p:nvSpPr>
          <p:cNvPr id="61" name="圆角矩形 60"/>
          <p:cNvSpPr/>
          <p:nvPr/>
        </p:nvSpPr>
        <p:spPr bwMode="auto">
          <a:xfrm>
            <a:off x="4624528"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sum(4,4)</a:t>
            </a:r>
            <a:endParaRPr lang="zh-CN" altLang="en-US" sz="1600" dirty="0">
              <a:latin typeface="Consolas" charset="0"/>
              <a:ea typeface="Consolas" charset="0"/>
              <a:cs typeface="Consolas" charset="0"/>
            </a:endParaRPr>
          </a:p>
        </p:txBody>
      </p:sp>
      <p:sp>
        <p:nvSpPr>
          <p:cNvPr id="62" name="圆角矩形 61"/>
          <p:cNvSpPr/>
          <p:nvPr/>
        </p:nvSpPr>
        <p:spPr bwMode="auto">
          <a:xfrm>
            <a:off x="5727276"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sum(5,5)</a:t>
            </a:r>
            <a:endParaRPr lang="zh-CN" altLang="en-US" sz="1600" dirty="0">
              <a:latin typeface="Consolas" charset="0"/>
              <a:ea typeface="Consolas" charset="0"/>
              <a:cs typeface="Consolas" charset="0"/>
            </a:endParaRPr>
          </a:p>
        </p:txBody>
      </p:sp>
      <p:sp>
        <p:nvSpPr>
          <p:cNvPr id="63" name="圆角矩形 62"/>
          <p:cNvSpPr/>
          <p:nvPr/>
        </p:nvSpPr>
        <p:spPr bwMode="auto">
          <a:xfrm>
            <a:off x="6830023"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sum(6,6)</a:t>
            </a:r>
            <a:endParaRPr lang="zh-CN" altLang="en-US" sz="1600" dirty="0">
              <a:latin typeface="Consolas" charset="0"/>
              <a:ea typeface="Consolas" charset="0"/>
              <a:cs typeface="Consolas" charset="0"/>
            </a:endParaRPr>
          </a:p>
        </p:txBody>
      </p:sp>
      <p:sp>
        <p:nvSpPr>
          <p:cNvPr id="64" name="圆角矩形 63"/>
          <p:cNvSpPr/>
          <p:nvPr/>
        </p:nvSpPr>
        <p:spPr bwMode="auto">
          <a:xfrm>
            <a:off x="7932771" y="4182351"/>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sum(7,7)</a:t>
            </a:r>
            <a:endParaRPr lang="zh-CN" altLang="en-US" sz="1600" dirty="0">
              <a:latin typeface="Consolas" charset="0"/>
              <a:ea typeface="Consolas" charset="0"/>
              <a:cs typeface="Consolas" charset="0"/>
            </a:endParaRPr>
          </a:p>
        </p:txBody>
      </p:sp>
      <p:cxnSp>
        <p:nvCxnSpPr>
          <p:cNvPr id="65" name="直线箭头连接符 73"/>
          <p:cNvCxnSpPr/>
          <p:nvPr/>
        </p:nvCxnSpPr>
        <p:spPr bwMode="auto">
          <a:xfrm>
            <a:off x="436111"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66" name="直线箭头连接符 75"/>
          <p:cNvCxnSpPr/>
          <p:nvPr/>
        </p:nvCxnSpPr>
        <p:spPr bwMode="auto">
          <a:xfrm>
            <a:off x="434088" y="380649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67" name="直线箭头连接符 76"/>
          <p:cNvCxnSpPr/>
          <p:nvPr/>
        </p:nvCxnSpPr>
        <p:spPr bwMode="auto">
          <a:xfrm>
            <a:off x="1757385" y="381812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68" name="直线箭头连接符 77"/>
          <p:cNvCxnSpPr/>
          <p:nvPr/>
        </p:nvCxnSpPr>
        <p:spPr bwMode="auto">
          <a:xfrm>
            <a:off x="2051451"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69" name="圆角矩形 68"/>
          <p:cNvSpPr/>
          <p:nvPr/>
        </p:nvSpPr>
        <p:spPr bwMode="auto">
          <a:xfrm>
            <a:off x="741340" y="3631597"/>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sum(0,1)</a:t>
            </a:r>
            <a:endParaRPr lang="zh-CN" altLang="en-US" sz="1600" dirty="0">
              <a:latin typeface="Consolas" charset="0"/>
              <a:ea typeface="Consolas" charset="0"/>
              <a:cs typeface="Consolas" charset="0"/>
            </a:endParaRPr>
          </a:p>
        </p:txBody>
      </p:sp>
      <p:cxnSp>
        <p:nvCxnSpPr>
          <p:cNvPr id="70" name="直线箭头连接符 78"/>
          <p:cNvCxnSpPr/>
          <p:nvPr/>
        </p:nvCxnSpPr>
        <p:spPr bwMode="auto">
          <a:xfrm>
            <a:off x="2641606"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71" name="直线箭头连接符 79"/>
          <p:cNvCxnSpPr/>
          <p:nvPr/>
        </p:nvCxnSpPr>
        <p:spPr bwMode="auto">
          <a:xfrm>
            <a:off x="2639583" y="380649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2" name="直线箭头连接符 80"/>
          <p:cNvCxnSpPr/>
          <p:nvPr/>
        </p:nvCxnSpPr>
        <p:spPr bwMode="auto">
          <a:xfrm>
            <a:off x="3962880" y="381812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3" name="直线箭头连接符 81"/>
          <p:cNvCxnSpPr/>
          <p:nvPr/>
        </p:nvCxnSpPr>
        <p:spPr bwMode="auto">
          <a:xfrm>
            <a:off x="4256946"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74" name="圆角矩形 73"/>
          <p:cNvSpPr/>
          <p:nvPr/>
        </p:nvSpPr>
        <p:spPr bwMode="auto">
          <a:xfrm>
            <a:off x="2946835" y="3631597"/>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Sum(2,3)</a:t>
            </a:r>
            <a:endParaRPr lang="zh-CN" altLang="en-US" sz="1600" dirty="0">
              <a:latin typeface="Consolas" charset="0"/>
              <a:ea typeface="Consolas" charset="0"/>
              <a:cs typeface="Consolas" charset="0"/>
            </a:endParaRPr>
          </a:p>
        </p:txBody>
      </p:sp>
      <p:cxnSp>
        <p:nvCxnSpPr>
          <p:cNvPr id="75" name="直线箭头连接符 83"/>
          <p:cNvCxnSpPr/>
          <p:nvPr/>
        </p:nvCxnSpPr>
        <p:spPr bwMode="auto">
          <a:xfrm>
            <a:off x="4847101"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76" name="直线箭头连接符 84"/>
          <p:cNvCxnSpPr/>
          <p:nvPr/>
        </p:nvCxnSpPr>
        <p:spPr bwMode="auto">
          <a:xfrm>
            <a:off x="4845078" y="3804563"/>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7" name="直线箭头连接符 85"/>
          <p:cNvCxnSpPr/>
          <p:nvPr/>
        </p:nvCxnSpPr>
        <p:spPr bwMode="auto">
          <a:xfrm>
            <a:off x="6168375" y="3816194"/>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8" name="直线箭头连接符 86"/>
          <p:cNvCxnSpPr/>
          <p:nvPr/>
        </p:nvCxnSpPr>
        <p:spPr bwMode="auto">
          <a:xfrm>
            <a:off x="6462441"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79" name="圆角矩形 78"/>
          <p:cNvSpPr/>
          <p:nvPr/>
        </p:nvSpPr>
        <p:spPr bwMode="auto">
          <a:xfrm>
            <a:off x="5152330" y="3629669"/>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sum(4,5)</a:t>
            </a:r>
            <a:endParaRPr lang="zh-CN" altLang="en-US" sz="1600" dirty="0">
              <a:latin typeface="Consolas" charset="0"/>
              <a:ea typeface="Consolas" charset="0"/>
              <a:cs typeface="Consolas" charset="0"/>
            </a:endParaRPr>
          </a:p>
        </p:txBody>
      </p:sp>
      <p:cxnSp>
        <p:nvCxnSpPr>
          <p:cNvPr id="80" name="直线箭头连接符 88"/>
          <p:cNvCxnSpPr/>
          <p:nvPr/>
        </p:nvCxnSpPr>
        <p:spPr bwMode="auto">
          <a:xfrm>
            <a:off x="7052596"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81" name="直线箭头连接符 89"/>
          <p:cNvCxnSpPr/>
          <p:nvPr/>
        </p:nvCxnSpPr>
        <p:spPr bwMode="auto">
          <a:xfrm>
            <a:off x="7050573" y="3804563"/>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2" name="直线箭头连接符 90"/>
          <p:cNvCxnSpPr/>
          <p:nvPr/>
        </p:nvCxnSpPr>
        <p:spPr bwMode="auto">
          <a:xfrm>
            <a:off x="8373870" y="3816194"/>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3" name="直线箭头连接符 91"/>
          <p:cNvCxnSpPr/>
          <p:nvPr/>
        </p:nvCxnSpPr>
        <p:spPr bwMode="auto">
          <a:xfrm>
            <a:off x="8667936"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84" name="圆角矩形 83"/>
          <p:cNvSpPr/>
          <p:nvPr/>
        </p:nvSpPr>
        <p:spPr bwMode="auto">
          <a:xfrm>
            <a:off x="7357825" y="3629669"/>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sum(6,7)</a:t>
            </a:r>
            <a:endParaRPr lang="zh-CN" altLang="en-US" sz="1600" dirty="0">
              <a:latin typeface="Consolas" charset="0"/>
              <a:ea typeface="Consolas" charset="0"/>
              <a:cs typeface="Consolas" charset="0"/>
            </a:endParaRPr>
          </a:p>
        </p:txBody>
      </p:sp>
      <p:sp>
        <p:nvSpPr>
          <p:cNvPr id="85" name="圆角矩形 84"/>
          <p:cNvSpPr/>
          <p:nvPr/>
        </p:nvSpPr>
        <p:spPr bwMode="auto">
          <a:xfrm>
            <a:off x="1541882" y="3028357"/>
            <a:ext cx="1685833"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sum(0,3)</a:t>
            </a:r>
            <a:endParaRPr lang="zh-CN" altLang="en-US" sz="1800" dirty="0">
              <a:latin typeface="Consolas" charset="0"/>
              <a:ea typeface="Consolas" charset="0"/>
              <a:cs typeface="Consolas" charset="0"/>
            </a:endParaRPr>
          </a:p>
        </p:txBody>
      </p:sp>
      <p:cxnSp>
        <p:nvCxnSpPr>
          <p:cNvPr id="86" name="直线箭头连接符 93"/>
          <p:cNvCxnSpPr/>
          <p:nvPr/>
        </p:nvCxnSpPr>
        <p:spPr bwMode="auto">
          <a:xfrm>
            <a:off x="7923411" y="3241130"/>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87" name="直线箭头连接符 94"/>
          <p:cNvCxnSpPr/>
          <p:nvPr/>
        </p:nvCxnSpPr>
        <p:spPr bwMode="auto">
          <a:xfrm>
            <a:off x="7432138" y="3251320"/>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8" name="直线箭头连接符 95"/>
          <p:cNvCxnSpPr/>
          <p:nvPr/>
        </p:nvCxnSpPr>
        <p:spPr bwMode="auto">
          <a:xfrm>
            <a:off x="5653759" y="3236684"/>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9" name="直线箭头连接符 96"/>
          <p:cNvCxnSpPr/>
          <p:nvPr/>
        </p:nvCxnSpPr>
        <p:spPr bwMode="auto">
          <a:xfrm>
            <a:off x="5668992" y="3236684"/>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90" name="圆角矩形 89"/>
          <p:cNvSpPr/>
          <p:nvPr/>
        </p:nvSpPr>
        <p:spPr bwMode="auto">
          <a:xfrm>
            <a:off x="5943512" y="3037126"/>
            <a:ext cx="1685833"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sum(4,7)</a:t>
            </a:r>
            <a:endParaRPr lang="zh-CN" altLang="en-US" sz="1800" dirty="0">
              <a:latin typeface="Consolas" charset="0"/>
              <a:ea typeface="Consolas" charset="0"/>
              <a:cs typeface="Consolas" charset="0"/>
            </a:endParaRPr>
          </a:p>
        </p:txBody>
      </p:sp>
      <p:sp>
        <p:nvSpPr>
          <p:cNvPr id="91" name="圆角矩形 90"/>
          <p:cNvSpPr/>
          <p:nvPr/>
        </p:nvSpPr>
        <p:spPr bwMode="auto">
          <a:xfrm>
            <a:off x="3721854" y="4715225"/>
            <a:ext cx="1658315"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sort(0,7)</a:t>
            </a:r>
            <a:endParaRPr lang="zh-CN" altLang="en-US" dirty="0">
              <a:latin typeface="Consolas" charset="0"/>
              <a:ea typeface="Consolas" charset="0"/>
              <a:cs typeface="Consolas" charset="0"/>
            </a:endParaRPr>
          </a:p>
        </p:txBody>
      </p:sp>
      <p:cxnSp>
        <p:nvCxnSpPr>
          <p:cNvPr id="93" name="直线箭头连接符 52"/>
          <p:cNvCxnSpPr/>
          <p:nvPr/>
        </p:nvCxnSpPr>
        <p:spPr bwMode="auto">
          <a:xfrm flipH="1">
            <a:off x="6792414" y="4891801"/>
            <a:ext cx="1702"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4" name="直线箭头连接符 55"/>
          <p:cNvCxnSpPr>
            <a:stCxn id="91" idx="3"/>
          </p:cNvCxnSpPr>
          <p:nvPr/>
        </p:nvCxnSpPr>
        <p:spPr bwMode="auto">
          <a:xfrm flipV="1">
            <a:off x="5380169" y="4891801"/>
            <a:ext cx="1413946" cy="27736"/>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5" name="直线箭头连接符 56"/>
          <p:cNvCxnSpPr>
            <a:endCxn id="91" idx="1"/>
          </p:cNvCxnSpPr>
          <p:nvPr/>
        </p:nvCxnSpPr>
        <p:spPr bwMode="auto">
          <a:xfrm>
            <a:off x="2307906" y="4919537"/>
            <a:ext cx="1413948"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6" name="直线箭头连接符 57"/>
          <p:cNvCxnSpPr/>
          <p:nvPr/>
        </p:nvCxnSpPr>
        <p:spPr bwMode="auto">
          <a:xfrm>
            <a:off x="2307906" y="4919537"/>
            <a:ext cx="1" cy="22818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7" name="直线箭头连接符 40"/>
          <p:cNvCxnSpPr/>
          <p:nvPr/>
        </p:nvCxnSpPr>
        <p:spPr bwMode="auto">
          <a:xfrm>
            <a:off x="3521781" y="5365387"/>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8" name="直线箭头连接符 41"/>
          <p:cNvCxnSpPr/>
          <p:nvPr/>
        </p:nvCxnSpPr>
        <p:spPr bwMode="auto">
          <a:xfrm>
            <a:off x="3059832" y="5384346"/>
            <a:ext cx="45763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9" name="直线箭头连接符 42"/>
          <p:cNvCxnSpPr>
            <a:endCxn id="129" idx="1"/>
          </p:cNvCxnSpPr>
          <p:nvPr/>
        </p:nvCxnSpPr>
        <p:spPr bwMode="auto">
          <a:xfrm flipV="1">
            <a:off x="1252129" y="5365695"/>
            <a:ext cx="289753" cy="4015"/>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00" name="直线箭头连接符 43"/>
          <p:cNvCxnSpPr/>
          <p:nvPr/>
        </p:nvCxnSpPr>
        <p:spPr bwMode="auto">
          <a:xfrm>
            <a:off x="1267362" y="5360941"/>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01" name="圆角矩形 100"/>
          <p:cNvSpPr/>
          <p:nvPr/>
        </p:nvSpPr>
        <p:spPr bwMode="auto">
          <a:xfrm>
            <a:off x="213538" y="6315380"/>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sort(0,0)</a:t>
            </a:r>
            <a:endParaRPr lang="zh-CN" altLang="en-US" sz="1400" dirty="0">
              <a:latin typeface="Consolas" charset="0"/>
              <a:ea typeface="Consolas" charset="0"/>
              <a:cs typeface="Consolas" charset="0"/>
            </a:endParaRPr>
          </a:p>
        </p:txBody>
      </p:sp>
      <p:sp>
        <p:nvSpPr>
          <p:cNvPr id="102" name="圆角矩形 101"/>
          <p:cNvSpPr/>
          <p:nvPr/>
        </p:nvSpPr>
        <p:spPr bwMode="auto">
          <a:xfrm>
            <a:off x="1316286"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sort(1,1)</a:t>
            </a:r>
            <a:endParaRPr lang="zh-CN" altLang="en-US" sz="1400" dirty="0">
              <a:latin typeface="Consolas" charset="0"/>
              <a:ea typeface="Consolas" charset="0"/>
              <a:cs typeface="Consolas" charset="0"/>
            </a:endParaRPr>
          </a:p>
        </p:txBody>
      </p:sp>
      <p:sp>
        <p:nvSpPr>
          <p:cNvPr id="103" name="圆角矩形 102"/>
          <p:cNvSpPr/>
          <p:nvPr/>
        </p:nvSpPr>
        <p:spPr bwMode="auto">
          <a:xfrm>
            <a:off x="2419033"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sort(2,2)</a:t>
            </a:r>
            <a:endParaRPr lang="zh-CN" altLang="en-US" sz="1400" dirty="0">
              <a:latin typeface="Consolas" charset="0"/>
              <a:ea typeface="Consolas" charset="0"/>
              <a:cs typeface="Consolas" charset="0"/>
            </a:endParaRPr>
          </a:p>
        </p:txBody>
      </p:sp>
      <p:sp>
        <p:nvSpPr>
          <p:cNvPr id="104" name="圆角矩形 103"/>
          <p:cNvSpPr/>
          <p:nvPr/>
        </p:nvSpPr>
        <p:spPr bwMode="auto">
          <a:xfrm>
            <a:off x="3521781"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sort(3,3)</a:t>
            </a:r>
            <a:endParaRPr lang="zh-CN" altLang="en-US" sz="1400" dirty="0">
              <a:latin typeface="Consolas" charset="0"/>
              <a:ea typeface="Consolas" charset="0"/>
              <a:cs typeface="Consolas" charset="0"/>
            </a:endParaRPr>
          </a:p>
        </p:txBody>
      </p:sp>
      <p:sp>
        <p:nvSpPr>
          <p:cNvPr id="105" name="圆角矩形 104"/>
          <p:cNvSpPr/>
          <p:nvPr/>
        </p:nvSpPr>
        <p:spPr bwMode="auto">
          <a:xfrm>
            <a:off x="4624528"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sort(4,4)</a:t>
            </a:r>
            <a:endParaRPr lang="zh-CN" altLang="en-US" sz="1400" dirty="0">
              <a:latin typeface="Consolas" charset="0"/>
              <a:ea typeface="Consolas" charset="0"/>
              <a:cs typeface="Consolas" charset="0"/>
            </a:endParaRPr>
          </a:p>
        </p:txBody>
      </p:sp>
      <p:sp>
        <p:nvSpPr>
          <p:cNvPr id="106" name="圆角矩形 105"/>
          <p:cNvSpPr/>
          <p:nvPr/>
        </p:nvSpPr>
        <p:spPr bwMode="auto">
          <a:xfrm>
            <a:off x="5727276"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sort(5,5)</a:t>
            </a:r>
            <a:endParaRPr lang="zh-CN" altLang="en-US" sz="1400" dirty="0">
              <a:latin typeface="Consolas" charset="0"/>
              <a:ea typeface="Consolas" charset="0"/>
              <a:cs typeface="Consolas" charset="0"/>
            </a:endParaRPr>
          </a:p>
        </p:txBody>
      </p:sp>
      <p:sp>
        <p:nvSpPr>
          <p:cNvPr id="107" name="圆角矩形 106"/>
          <p:cNvSpPr/>
          <p:nvPr/>
        </p:nvSpPr>
        <p:spPr bwMode="auto">
          <a:xfrm>
            <a:off x="6830023"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sort(6,6)</a:t>
            </a:r>
            <a:endParaRPr lang="zh-CN" altLang="en-US" sz="1400" dirty="0">
              <a:latin typeface="Consolas" charset="0"/>
              <a:ea typeface="Consolas" charset="0"/>
              <a:cs typeface="Consolas" charset="0"/>
            </a:endParaRPr>
          </a:p>
        </p:txBody>
      </p:sp>
      <p:sp>
        <p:nvSpPr>
          <p:cNvPr id="108" name="圆角矩形 107"/>
          <p:cNvSpPr/>
          <p:nvPr/>
        </p:nvSpPr>
        <p:spPr bwMode="auto">
          <a:xfrm>
            <a:off x="7932771" y="6315377"/>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sort(7,7)</a:t>
            </a:r>
            <a:endParaRPr lang="zh-CN" altLang="en-US" sz="1400" dirty="0">
              <a:latin typeface="Consolas" charset="0"/>
              <a:ea typeface="Consolas" charset="0"/>
              <a:cs typeface="Consolas" charset="0"/>
            </a:endParaRPr>
          </a:p>
        </p:txBody>
      </p:sp>
      <p:cxnSp>
        <p:nvCxnSpPr>
          <p:cNvPr id="109" name="直线箭头连接符 73"/>
          <p:cNvCxnSpPr/>
          <p:nvPr/>
        </p:nvCxnSpPr>
        <p:spPr bwMode="auto">
          <a:xfrm>
            <a:off x="436111"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10" name="直线箭头连接符 75"/>
          <p:cNvCxnSpPr/>
          <p:nvPr/>
        </p:nvCxnSpPr>
        <p:spPr bwMode="auto">
          <a:xfrm>
            <a:off x="434088" y="593951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1" name="直线箭头连接符 76"/>
          <p:cNvCxnSpPr/>
          <p:nvPr/>
        </p:nvCxnSpPr>
        <p:spPr bwMode="auto">
          <a:xfrm>
            <a:off x="1757385" y="595114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2" name="直线箭头连接符 77"/>
          <p:cNvCxnSpPr/>
          <p:nvPr/>
        </p:nvCxnSpPr>
        <p:spPr bwMode="auto">
          <a:xfrm>
            <a:off x="2051451"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13" name="圆角矩形 112"/>
          <p:cNvSpPr/>
          <p:nvPr/>
        </p:nvSpPr>
        <p:spPr bwMode="auto">
          <a:xfrm>
            <a:off x="741340" y="5764623"/>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sort(0,1)</a:t>
            </a:r>
            <a:endParaRPr lang="zh-CN" altLang="en-US" sz="1400" dirty="0">
              <a:latin typeface="Consolas" charset="0"/>
              <a:ea typeface="Consolas" charset="0"/>
              <a:cs typeface="Consolas" charset="0"/>
            </a:endParaRPr>
          </a:p>
        </p:txBody>
      </p:sp>
      <p:cxnSp>
        <p:nvCxnSpPr>
          <p:cNvPr id="114" name="直线箭头连接符 78"/>
          <p:cNvCxnSpPr/>
          <p:nvPr/>
        </p:nvCxnSpPr>
        <p:spPr bwMode="auto">
          <a:xfrm>
            <a:off x="2641606"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15" name="直线箭头连接符 79"/>
          <p:cNvCxnSpPr/>
          <p:nvPr/>
        </p:nvCxnSpPr>
        <p:spPr bwMode="auto">
          <a:xfrm>
            <a:off x="2639583" y="593951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6" name="直线箭头连接符 80"/>
          <p:cNvCxnSpPr/>
          <p:nvPr/>
        </p:nvCxnSpPr>
        <p:spPr bwMode="auto">
          <a:xfrm>
            <a:off x="3962880" y="595114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7" name="直线箭头连接符 81"/>
          <p:cNvCxnSpPr/>
          <p:nvPr/>
        </p:nvCxnSpPr>
        <p:spPr bwMode="auto">
          <a:xfrm>
            <a:off x="4256946"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18" name="圆角矩形 117"/>
          <p:cNvSpPr/>
          <p:nvPr/>
        </p:nvSpPr>
        <p:spPr bwMode="auto">
          <a:xfrm>
            <a:off x="2946835" y="5764623"/>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sort(2,3)</a:t>
            </a:r>
            <a:endParaRPr lang="zh-CN" altLang="en-US" sz="1400" dirty="0">
              <a:latin typeface="Consolas" charset="0"/>
              <a:ea typeface="Consolas" charset="0"/>
              <a:cs typeface="Consolas" charset="0"/>
            </a:endParaRPr>
          </a:p>
        </p:txBody>
      </p:sp>
      <p:cxnSp>
        <p:nvCxnSpPr>
          <p:cNvPr id="119" name="直线箭头连接符 83"/>
          <p:cNvCxnSpPr/>
          <p:nvPr/>
        </p:nvCxnSpPr>
        <p:spPr bwMode="auto">
          <a:xfrm>
            <a:off x="4847101"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20" name="直线箭头连接符 84"/>
          <p:cNvCxnSpPr/>
          <p:nvPr/>
        </p:nvCxnSpPr>
        <p:spPr bwMode="auto">
          <a:xfrm>
            <a:off x="4845078" y="5937589"/>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1" name="直线箭头连接符 85"/>
          <p:cNvCxnSpPr/>
          <p:nvPr/>
        </p:nvCxnSpPr>
        <p:spPr bwMode="auto">
          <a:xfrm>
            <a:off x="6168375" y="5949220"/>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2" name="直线箭头连接符 86"/>
          <p:cNvCxnSpPr/>
          <p:nvPr/>
        </p:nvCxnSpPr>
        <p:spPr bwMode="auto">
          <a:xfrm>
            <a:off x="6462441"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23" name="圆角矩形 122"/>
          <p:cNvSpPr/>
          <p:nvPr/>
        </p:nvSpPr>
        <p:spPr bwMode="auto">
          <a:xfrm>
            <a:off x="5152330" y="5762695"/>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sort(4,5)</a:t>
            </a:r>
            <a:endParaRPr lang="zh-CN" altLang="en-US" sz="1400" dirty="0">
              <a:latin typeface="Consolas" charset="0"/>
              <a:ea typeface="Consolas" charset="0"/>
              <a:cs typeface="Consolas" charset="0"/>
            </a:endParaRPr>
          </a:p>
        </p:txBody>
      </p:sp>
      <p:cxnSp>
        <p:nvCxnSpPr>
          <p:cNvPr id="124" name="直线箭头连接符 88"/>
          <p:cNvCxnSpPr/>
          <p:nvPr/>
        </p:nvCxnSpPr>
        <p:spPr bwMode="auto">
          <a:xfrm>
            <a:off x="7052596"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25" name="直线箭头连接符 89"/>
          <p:cNvCxnSpPr/>
          <p:nvPr/>
        </p:nvCxnSpPr>
        <p:spPr bwMode="auto">
          <a:xfrm>
            <a:off x="7050573" y="5937589"/>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6" name="直线箭头连接符 90"/>
          <p:cNvCxnSpPr/>
          <p:nvPr/>
        </p:nvCxnSpPr>
        <p:spPr bwMode="auto">
          <a:xfrm>
            <a:off x="8373870" y="5949220"/>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7" name="直线箭头连接符 91"/>
          <p:cNvCxnSpPr/>
          <p:nvPr/>
        </p:nvCxnSpPr>
        <p:spPr bwMode="auto">
          <a:xfrm>
            <a:off x="8667936"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28" name="圆角矩形 127"/>
          <p:cNvSpPr/>
          <p:nvPr/>
        </p:nvSpPr>
        <p:spPr bwMode="auto">
          <a:xfrm>
            <a:off x="7357825" y="5762695"/>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sort(6,7)</a:t>
            </a:r>
            <a:endParaRPr lang="zh-CN" altLang="en-US" sz="1400" dirty="0">
              <a:latin typeface="Consolas" charset="0"/>
              <a:ea typeface="Consolas" charset="0"/>
              <a:cs typeface="Consolas" charset="0"/>
            </a:endParaRPr>
          </a:p>
        </p:txBody>
      </p:sp>
      <p:sp>
        <p:nvSpPr>
          <p:cNvPr id="129" name="圆角矩形 128"/>
          <p:cNvSpPr/>
          <p:nvPr/>
        </p:nvSpPr>
        <p:spPr bwMode="auto">
          <a:xfrm>
            <a:off x="1541882" y="5161383"/>
            <a:ext cx="1685833"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sort(0,3)</a:t>
            </a:r>
            <a:endParaRPr lang="zh-CN" altLang="en-US" dirty="0">
              <a:latin typeface="Consolas" charset="0"/>
              <a:ea typeface="Consolas" charset="0"/>
              <a:cs typeface="Consolas" charset="0"/>
            </a:endParaRPr>
          </a:p>
        </p:txBody>
      </p:sp>
      <p:cxnSp>
        <p:nvCxnSpPr>
          <p:cNvPr id="130" name="直线箭头连接符 93"/>
          <p:cNvCxnSpPr/>
          <p:nvPr/>
        </p:nvCxnSpPr>
        <p:spPr bwMode="auto">
          <a:xfrm>
            <a:off x="7923411" y="5374156"/>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31" name="直线箭头连接符 94"/>
          <p:cNvCxnSpPr/>
          <p:nvPr/>
        </p:nvCxnSpPr>
        <p:spPr bwMode="auto">
          <a:xfrm>
            <a:off x="7432138" y="5384346"/>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32" name="直线箭头连接符 95"/>
          <p:cNvCxnSpPr/>
          <p:nvPr/>
        </p:nvCxnSpPr>
        <p:spPr bwMode="auto">
          <a:xfrm>
            <a:off x="5653759" y="5369710"/>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33" name="直线箭头连接符 96"/>
          <p:cNvCxnSpPr/>
          <p:nvPr/>
        </p:nvCxnSpPr>
        <p:spPr bwMode="auto">
          <a:xfrm>
            <a:off x="5668992" y="5369710"/>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34" name="圆角矩形 133"/>
          <p:cNvSpPr/>
          <p:nvPr/>
        </p:nvSpPr>
        <p:spPr bwMode="auto">
          <a:xfrm>
            <a:off x="5943512" y="5170152"/>
            <a:ext cx="1685833"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sort(4,7)</a:t>
            </a:r>
            <a:endParaRPr lang="zh-CN" altLang="en-US" dirty="0">
              <a:latin typeface="Consolas" charset="0"/>
              <a:ea typeface="Consolas" charset="0"/>
              <a:cs typeface="Consolas" charset="0"/>
            </a:endParaRPr>
          </a:p>
        </p:txBody>
      </p:sp>
    </p:spTree>
    <p:extLst>
      <p:ext uri="{BB962C8B-B14F-4D97-AF65-F5344CB8AC3E}">
        <p14:creationId xmlns:p14="http://schemas.microsoft.com/office/powerpoint/2010/main" val="332281142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归并排序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8" name="矩形 7"/>
          <p:cNvSpPr/>
          <p:nvPr/>
        </p:nvSpPr>
        <p:spPr>
          <a:xfrm>
            <a:off x="2051451" y="2136800"/>
            <a:ext cx="5804932" cy="369332"/>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采用分治递归策略，递归融合两路已排序子序列</a:t>
            </a:r>
          </a:p>
        </p:txBody>
      </p:sp>
      <p:sp>
        <p:nvSpPr>
          <p:cNvPr id="10" name="圆角矩形 9"/>
          <p:cNvSpPr/>
          <p:nvPr/>
        </p:nvSpPr>
        <p:spPr bwMode="auto">
          <a:xfrm>
            <a:off x="4766219"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圆角矩形 10"/>
          <p:cNvSpPr/>
          <p:nvPr/>
        </p:nvSpPr>
        <p:spPr bwMode="auto">
          <a:xfrm>
            <a:off x="4118147"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圆角矩形 11"/>
          <p:cNvSpPr/>
          <p:nvPr/>
        </p:nvSpPr>
        <p:spPr bwMode="auto">
          <a:xfrm>
            <a:off x="3470075"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圆角矩形 12"/>
          <p:cNvSpPr/>
          <p:nvPr/>
        </p:nvSpPr>
        <p:spPr bwMode="auto">
          <a:xfrm>
            <a:off x="2822003"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圆角矩形 13"/>
          <p:cNvSpPr/>
          <p:nvPr/>
        </p:nvSpPr>
        <p:spPr bwMode="auto">
          <a:xfrm>
            <a:off x="2101923"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圆角矩形 14"/>
          <p:cNvSpPr/>
          <p:nvPr/>
        </p:nvSpPr>
        <p:spPr bwMode="auto">
          <a:xfrm>
            <a:off x="1453851"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圆角矩形 15"/>
          <p:cNvSpPr/>
          <p:nvPr/>
        </p:nvSpPr>
        <p:spPr bwMode="auto">
          <a:xfrm>
            <a:off x="805779"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圆角矩形 16"/>
          <p:cNvSpPr/>
          <p:nvPr/>
        </p:nvSpPr>
        <p:spPr bwMode="auto">
          <a:xfrm>
            <a:off x="4118147"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圆角矩形 17"/>
          <p:cNvSpPr/>
          <p:nvPr/>
        </p:nvSpPr>
        <p:spPr bwMode="auto">
          <a:xfrm>
            <a:off x="2822003"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1453851"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圆角矩形 19"/>
          <p:cNvSpPr/>
          <p:nvPr/>
        </p:nvSpPr>
        <p:spPr bwMode="auto">
          <a:xfrm>
            <a:off x="2822003" y="3191392"/>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圆角矩形 20"/>
          <p:cNvSpPr/>
          <p:nvPr/>
        </p:nvSpPr>
        <p:spPr bwMode="auto">
          <a:xfrm>
            <a:off x="157707" y="2615328"/>
            <a:ext cx="511256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圆角矩形 21"/>
          <p:cNvSpPr/>
          <p:nvPr/>
        </p:nvSpPr>
        <p:spPr bwMode="auto">
          <a:xfrm>
            <a:off x="302063" y="2687336"/>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23" name="圆角矩形 22"/>
          <p:cNvSpPr/>
          <p:nvPr/>
        </p:nvSpPr>
        <p:spPr bwMode="auto">
          <a:xfrm>
            <a:off x="949795"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24" name="圆角矩形 23"/>
          <p:cNvSpPr/>
          <p:nvPr/>
        </p:nvSpPr>
        <p:spPr bwMode="auto">
          <a:xfrm>
            <a:off x="1597867"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25" name="圆角矩形 24"/>
          <p:cNvSpPr/>
          <p:nvPr/>
        </p:nvSpPr>
        <p:spPr bwMode="auto">
          <a:xfrm>
            <a:off x="2246279"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26" name="圆角矩形 25"/>
          <p:cNvSpPr/>
          <p:nvPr/>
        </p:nvSpPr>
        <p:spPr bwMode="auto">
          <a:xfrm>
            <a:off x="2894351"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27" name="圆角矩形 26"/>
          <p:cNvSpPr/>
          <p:nvPr/>
        </p:nvSpPr>
        <p:spPr bwMode="auto">
          <a:xfrm>
            <a:off x="3542423"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28" name="圆角矩形 27"/>
          <p:cNvSpPr/>
          <p:nvPr/>
        </p:nvSpPr>
        <p:spPr bwMode="auto">
          <a:xfrm>
            <a:off x="4190495"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29" name="圆角矩形 28"/>
          <p:cNvSpPr/>
          <p:nvPr/>
        </p:nvSpPr>
        <p:spPr bwMode="auto">
          <a:xfrm>
            <a:off x="4838567"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30" name="圆角矩形 29"/>
          <p:cNvSpPr/>
          <p:nvPr/>
        </p:nvSpPr>
        <p:spPr bwMode="auto">
          <a:xfrm>
            <a:off x="157707" y="3191392"/>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圆角矩形 30"/>
          <p:cNvSpPr/>
          <p:nvPr/>
        </p:nvSpPr>
        <p:spPr bwMode="auto">
          <a:xfrm>
            <a:off x="302063" y="3263400"/>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32" name="圆角矩形 31"/>
          <p:cNvSpPr/>
          <p:nvPr/>
        </p:nvSpPr>
        <p:spPr bwMode="auto">
          <a:xfrm>
            <a:off x="949795"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33" name="圆角矩形 32"/>
          <p:cNvSpPr/>
          <p:nvPr/>
        </p:nvSpPr>
        <p:spPr bwMode="auto">
          <a:xfrm>
            <a:off x="1597867"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34" name="圆角矩形 33"/>
          <p:cNvSpPr/>
          <p:nvPr/>
        </p:nvSpPr>
        <p:spPr bwMode="auto">
          <a:xfrm>
            <a:off x="2246279"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35" name="圆角矩形 34"/>
          <p:cNvSpPr/>
          <p:nvPr/>
        </p:nvSpPr>
        <p:spPr bwMode="auto">
          <a:xfrm>
            <a:off x="2894351"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37" name="圆角矩形 36"/>
          <p:cNvSpPr/>
          <p:nvPr/>
        </p:nvSpPr>
        <p:spPr bwMode="auto">
          <a:xfrm>
            <a:off x="3542423"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38" name="圆角矩形 37"/>
          <p:cNvSpPr/>
          <p:nvPr/>
        </p:nvSpPr>
        <p:spPr bwMode="auto">
          <a:xfrm>
            <a:off x="4190495"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39" name="圆角矩形 38"/>
          <p:cNvSpPr/>
          <p:nvPr/>
        </p:nvSpPr>
        <p:spPr bwMode="auto">
          <a:xfrm>
            <a:off x="4838567"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40" name="圆角矩形 39"/>
          <p:cNvSpPr/>
          <p:nvPr/>
        </p:nvSpPr>
        <p:spPr bwMode="auto">
          <a:xfrm>
            <a:off x="157707"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圆角矩形 40"/>
          <p:cNvSpPr/>
          <p:nvPr/>
        </p:nvSpPr>
        <p:spPr bwMode="auto">
          <a:xfrm>
            <a:off x="302063" y="3839464"/>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42" name="圆角矩形 41"/>
          <p:cNvSpPr/>
          <p:nvPr/>
        </p:nvSpPr>
        <p:spPr bwMode="auto">
          <a:xfrm>
            <a:off x="949795"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43" name="圆角矩形 42"/>
          <p:cNvSpPr/>
          <p:nvPr/>
        </p:nvSpPr>
        <p:spPr bwMode="auto">
          <a:xfrm>
            <a:off x="1597867"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44" name="圆角矩形 43"/>
          <p:cNvSpPr/>
          <p:nvPr/>
        </p:nvSpPr>
        <p:spPr bwMode="auto">
          <a:xfrm>
            <a:off x="2246279"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45" name="圆角矩形 44"/>
          <p:cNvSpPr/>
          <p:nvPr/>
        </p:nvSpPr>
        <p:spPr bwMode="auto">
          <a:xfrm>
            <a:off x="2894351"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46" name="圆角矩形 45"/>
          <p:cNvSpPr/>
          <p:nvPr/>
        </p:nvSpPr>
        <p:spPr bwMode="auto">
          <a:xfrm>
            <a:off x="3542423"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47" name="圆角矩形 46"/>
          <p:cNvSpPr/>
          <p:nvPr/>
        </p:nvSpPr>
        <p:spPr bwMode="auto">
          <a:xfrm>
            <a:off x="4190495"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48" name="圆角矩形 47"/>
          <p:cNvSpPr/>
          <p:nvPr/>
        </p:nvSpPr>
        <p:spPr bwMode="auto">
          <a:xfrm>
            <a:off x="4838567"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49" name="圆角矩形 48"/>
          <p:cNvSpPr/>
          <p:nvPr/>
        </p:nvSpPr>
        <p:spPr bwMode="auto">
          <a:xfrm>
            <a:off x="157707"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圆角矩形 49"/>
          <p:cNvSpPr/>
          <p:nvPr/>
        </p:nvSpPr>
        <p:spPr bwMode="auto">
          <a:xfrm>
            <a:off x="302063" y="4415528"/>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51" name="圆角矩形 50"/>
          <p:cNvSpPr/>
          <p:nvPr/>
        </p:nvSpPr>
        <p:spPr bwMode="auto">
          <a:xfrm>
            <a:off x="949795"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52" name="圆角矩形 51"/>
          <p:cNvSpPr/>
          <p:nvPr/>
        </p:nvSpPr>
        <p:spPr bwMode="auto">
          <a:xfrm>
            <a:off x="1597867"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53" name="圆角矩形 52"/>
          <p:cNvSpPr/>
          <p:nvPr/>
        </p:nvSpPr>
        <p:spPr bwMode="auto">
          <a:xfrm>
            <a:off x="2246279"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54" name="圆角矩形 53"/>
          <p:cNvSpPr/>
          <p:nvPr/>
        </p:nvSpPr>
        <p:spPr bwMode="auto">
          <a:xfrm>
            <a:off x="2894351"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55" name="圆角矩形 54"/>
          <p:cNvSpPr/>
          <p:nvPr/>
        </p:nvSpPr>
        <p:spPr bwMode="auto">
          <a:xfrm>
            <a:off x="3542423"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56" name="圆角矩形 55"/>
          <p:cNvSpPr/>
          <p:nvPr/>
        </p:nvSpPr>
        <p:spPr bwMode="auto">
          <a:xfrm>
            <a:off x="4190495"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57" name="圆角矩形 56"/>
          <p:cNvSpPr/>
          <p:nvPr/>
        </p:nvSpPr>
        <p:spPr bwMode="auto">
          <a:xfrm>
            <a:off x="4838567"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58" name="圆角矩形 57"/>
          <p:cNvSpPr/>
          <p:nvPr/>
        </p:nvSpPr>
        <p:spPr bwMode="auto">
          <a:xfrm>
            <a:off x="4118147"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圆角矩形 58"/>
          <p:cNvSpPr/>
          <p:nvPr/>
        </p:nvSpPr>
        <p:spPr bwMode="auto">
          <a:xfrm>
            <a:off x="2822003"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圆角矩形 59"/>
          <p:cNvSpPr/>
          <p:nvPr/>
        </p:nvSpPr>
        <p:spPr bwMode="auto">
          <a:xfrm>
            <a:off x="1453851"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圆角矩形 60"/>
          <p:cNvSpPr/>
          <p:nvPr/>
        </p:nvSpPr>
        <p:spPr bwMode="auto">
          <a:xfrm>
            <a:off x="157707"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圆角矩形 61"/>
          <p:cNvSpPr/>
          <p:nvPr/>
        </p:nvSpPr>
        <p:spPr bwMode="auto">
          <a:xfrm>
            <a:off x="302063" y="4991592"/>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63" name="圆角矩形 62"/>
          <p:cNvSpPr/>
          <p:nvPr/>
        </p:nvSpPr>
        <p:spPr bwMode="auto">
          <a:xfrm>
            <a:off x="949795"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64" name="圆角矩形 63"/>
          <p:cNvSpPr/>
          <p:nvPr/>
        </p:nvSpPr>
        <p:spPr bwMode="auto">
          <a:xfrm>
            <a:off x="1597867"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65" name="圆角矩形 64"/>
          <p:cNvSpPr/>
          <p:nvPr/>
        </p:nvSpPr>
        <p:spPr bwMode="auto">
          <a:xfrm>
            <a:off x="2246279"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66" name="圆角矩形 65"/>
          <p:cNvSpPr/>
          <p:nvPr/>
        </p:nvSpPr>
        <p:spPr bwMode="auto">
          <a:xfrm>
            <a:off x="2894351"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67" name="圆角矩形 66"/>
          <p:cNvSpPr/>
          <p:nvPr/>
        </p:nvSpPr>
        <p:spPr bwMode="auto">
          <a:xfrm>
            <a:off x="3542423"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68" name="圆角矩形 67"/>
          <p:cNvSpPr/>
          <p:nvPr/>
        </p:nvSpPr>
        <p:spPr bwMode="auto">
          <a:xfrm>
            <a:off x="4190495"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69" name="圆角矩形 68"/>
          <p:cNvSpPr/>
          <p:nvPr/>
        </p:nvSpPr>
        <p:spPr bwMode="auto">
          <a:xfrm>
            <a:off x="4838567"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70" name="圆角矩形 69"/>
          <p:cNvSpPr/>
          <p:nvPr/>
        </p:nvSpPr>
        <p:spPr bwMode="auto">
          <a:xfrm>
            <a:off x="2822003" y="5495648"/>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圆角矩形 70"/>
          <p:cNvSpPr/>
          <p:nvPr/>
        </p:nvSpPr>
        <p:spPr bwMode="auto">
          <a:xfrm>
            <a:off x="157707" y="5495648"/>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圆角矩形 71"/>
          <p:cNvSpPr/>
          <p:nvPr/>
        </p:nvSpPr>
        <p:spPr bwMode="auto">
          <a:xfrm>
            <a:off x="157707" y="6071712"/>
            <a:ext cx="508494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圆角矩形 72"/>
          <p:cNvSpPr/>
          <p:nvPr/>
        </p:nvSpPr>
        <p:spPr bwMode="auto">
          <a:xfrm>
            <a:off x="301723" y="5567996"/>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74" name="圆角矩形 73"/>
          <p:cNvSpPr/>
          <p:nvPr/>
        </p:nvSpPr>
        <p:spPr bwMode="auto">
          <a:xfrm>
            <a:off x="949455"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75" name="圆角矩形 74"/>
          <p:cNvSpPr/>
          <p:nvPr/>
        </p:nvSpPr>
        <p:spPr bwMode="auto">
          <a:xfrm>
            <a:off x="1597527"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76" name="圆角矩形 75"/>
          <p:cNvSpPr/>
          <p:nvPr/>
        </p:nvSpPr>
        <p:spPr bwMode="auto">
          <a:xfrm>
            <a:off x="2245939"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77" name="圆角矩形 76"/>
          <p:cNvSpPr/>
          <p:nvPr/>
        </p:nvSpPr>
        <p:spPr bwMode="auto">
          <a:xfrm>
            <a:off x="2894011"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78" name="圆角矩形 77"/>
          <p:cNvSpPr/>
          <p:nvPr/>
        </p:nvSpPr>
        <p:spPr bwMode="auto">
          <a:xfrm>
            <a:off x="3542083"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79" name="圆角矩形 78"/>
          <p:cNvSpPr/>
          <p:nvPr/>
        </p:nvSpPr>
        <p:spPr bwMode="auto">
          <a:xfrm>
            <a:off x="4190155"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80" name="圆角矩形 79"/>
          <p:cNvSpPr/>
          <p:nvPr/>
        </p:nvSpPr>
        <p:spPr bwMode="auto">
          <a:xfrm>
            <a:off x="4838227"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81" name="圆角矩形 80"/>
          <p:cNvSpPr/>
          <p:nvPr/>
        </p:nvSpPr>
        <p:spPr bwMode="auto">
          <a:xfrm>
            <a:off x="301723"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82" name="圆角矩形 81"/>
          <p:cNvSpPr/>
          <p:nvPr/>
        </p:nvSpPr>
        <p:spPr bwMode="auto">
          <a:xfrm>
            <a:off x="949455"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83" name="圆角矩形 82"/>
          <p:cNvSpPr/>
          <p:nvPr/>
        </p:nvSpPr>
        <p:spPr bwMode="auto">
          <a:xfrm>
            <a:off x="1597527"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84" name="圆角矩形 83"/>
          <p:cNvSpPr/>
          <p:nvPr/>
        </p:nvSpPr>
        <p:spPr bwMode="auto">
          <a:xfrm>
            <a:off x="2245939"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85" name="圆角矩形 84"/>
          <p:cNvSpPr/>
          <p:nvPr/>
        </p:nvSpPr>
        <p:spPr bwMode="auto">
          <a:xfrm>
            <a:off x="2894011"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86" name="圆角矩形 85"/>
          <p:cNvSpPr/>
          <p:nvPr/>
        </p:nvSpPr>
        <p:spPr bwMode="auto">
          <a:xfrm>
            <a:off x="3542083"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87" name="圆角矩形 86"/>
          <p:cNvSpPr/>
          <p:nvPr/>
        </p:nvSpPr>
        <p:spPr bwMode="auto">
          <a:xfrm>
            <a:off x="4190155"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88" name="圆角矩形 87"/>
          <p:cNvSpPr/>
          <p:nvPr/>
        </p:nvSpPr>
        <p:spPr bwMode="auto">
          <a:xfrm>
            <a:off x="4838227"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cxnSp>
        <p:nvCxnSpPr>
          <p:cNvPr id="89" name="直接连接符 88"/>
          <p:cNvCxnSpPr/>
          <p:nvPr/>
        </p:nvCxnSpPr>
        <p:spPr bwMode="auto">
          <a:xfrm>
            <a:off x="5292080" y="2852936"/>
            <a:ext cx="338575" cy="0"/>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0" name="直接连接符 89"/>
          <p:cNvCxnSpPr/>
          <p:nvPr/>
        </p:nvCxnSpPr>
        <p:spPr bwMode="auto">
          <a:xfrm flipV="1">
            <a:off x="5292080" y="4593997"/>
            <a:ext cx="385052" cy="168"/>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1" name="直接连接符 90"/>
          <p:cNvCxnSpPr/>
          <p:nvPr/>
        </p:nvCxnSpPr>
        <p:spPr bwMode="auto">
          <a:xfrm flipV="1">
            <a:off x="5290373" y="6309318"/>
            <a:ext cx="410446" cy="5752"/>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3" name="直接箭头连接符 92"/>
          <p:cNvCxnSpPr/>
          <p:nvPr/>
        </p:nvCxnSpPr>
        <p:spPr bwMode="auto">
          <a:xfrm>
            <a:off x="5436639" y="2852936"/>
            <a:ext cx="0" cy="1728192"/>
          </a:xfrm>
          <a:prstGeom prst="straightConnector1">
            <a:avLst/>
          </a:prstGeom>
          <a:solidFill>
            <a:schemeClr val="accent1"/>
          </a:solidFill>
          <a:ln w="25400" cap="flat" cmpd="sng" algn="ctr">
            <a:solidFill>
              <a:schemeClr val="tx1"/>
            </a:solidFill>
            <a:prstDash val="solid"/>
            <a:round/>
            <a:headEnd type="none"/>
            <a:tailEnd type="arrow"/>
          </a:ln>
          <a:effectLst/>
        </p:spPr>
      </p:cxnSp>
      <p:cxnSp>
        <p:nvCxnSpPr>
          <p:cNvPr id="94" name="直接箭头连接符 93"/>
          <p:cNvCxnSpPr/>
          <p:nvPr/>
        </p:nvCxnSpPr>
        <p:spPr bwMode="auto">
          <a:xfrm>
            <a:off x="5436096" y="4581127"/>
            <a:ext cx="12387" cy="1728191"/>
          </a:xfrm>
          <a:prstGeom prst="straightConnector1">
            <a:avLst/>
          </a:prstGeom>
          <a:solidFill>
            <a:schemeClr val="accent1"/>
          </a:solidFill>
          <a:ln w="25400" cap="flat" cmpd="sng" algn="ctr">
            <a:solidFill>
              <a:schemeClr val="tx1"/>
            </a:solidFill>
            <a:prstDash val="solid"/>
            <a:round/>
            <a:headEnd type="none"/>
            <a:tailEnd type="arrow"/>
          </a:ln>
          <a:effectLst/>
        </p:spPr>
      </p:cxnSp>
      <p:sp>
        <p:nvSpPr>
          <p:cNvPr id="95" name="TextBox 27654"/>
          <p:cNvSpPr txBox="1"/>
          <p:nvPr/>
        </p:nvSpPr>
        <p:spPr>
          <a:xfrm>
            <a:off x="5436096" y="3085251"/>
            <a:ext cx="738664" cy="1309744"/>
          </a:xfrm>
          <a:prstGeom prst="rect">
            <a:avLst/>
          </a:prstGeom>
          <a:noFill/>
        </p:spPr>
        <p:txBody>
          <a:bodyPr vert="eaVert" wrap="square" rtlCol="0">
            <a:spAutoFit/>
          </a:bodyPr>
          <a:lstStyle/>
          <a:p>
            <a:r>
              <a:rPr lang="zh-CN" altLang="en-US" b="1" dirty="0">
                <a:latin typeface="微软雅黑" panose="020B0503020204020204" pitchFamily="34" charset="-122"/>
                <a:ea typeface="微软雅黑" panose="020B0503020204020204" pitchFamily="34" charset="-122"/>
              </a:rPr>
              <a:t>无序向量的递归分解</a:t>
            </a:r>
          </a:p>
        </p:txBody>
      </p:sp>
      <p:sp>
        <p:nvSpPr>
          <p:cNvPr id="96" name="TextBox 110"/>
          <p:cNvSpPr txBox="1"/>
          <p:nvPr/>
        </p:nvSpPr>
        <p:spPr>
          <a:xfrm>
            <a:off x="5465051" y="4788086"/>
            <a:ext cx="738664" cy="1264694"/>
          </a:xfrm>
          <a:prstGeom prst="rect">
            <a:avLst/>
          </a:prstGeom>
          <a:noFill/>
        </p:spPr>
        <p:txBody>
          <a:bodyPr vert="eaVert"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有序向量的组层归并</a:t>
            </a:r>
          </a:p>
        </p:txBody>
      </p:sp>
      <p:sp>
        <p:nvSpPr>
          <p:cNvPr id="97" name="TextBox 2"/>
          <p:cNvSpPr txBox="1"/>
          <p:nvPr/>
        </p:nvSpPr>
        <p:spPr>
          <a:xfrm>
            <a:off x="6226625" y="2561065"/>
            <a:ext cx="2901744" cy="3693319"/>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两路归并时间复杂度：</a:t>
            </a:r>
            <a:r>
              <a:rPr lang="en-US" altLang="zh-CN" dirty="0">
                <a:latin typeface="微软雅黑" panose="020B0503020204020204" pitchFamily="34" charset="-122"/>
                <a:ea typeface="微软雅黑" panose="020B0503020204020204" pitchFamily="34" charset="-122"/>
              </a:rPr>
              <a:t>O(n)</a:t>
            </a:r>
          </a:p>
          <a:p>
            <a:endParaRPr lang="en-US" altLang="zh-CN"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设排序时间为</a:t>
            </a:r>
            <a:r>
              <a:rPr lang="en-US" altLang="zh-CN" dirty="0">
                <a:latin typeface="微软雅黑" panose="020B0503020204020204" pitchFamily="34" charset="-122"/>
                <a:ea typeface="微软雅黑" panose="020B0503020204020204" pitchFamily="34" charset="-122"/>
              </a:rPr>
              <a:t>T(n)</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对长度为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的向量归并排序，需完成</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向量的归并排序和一两路归并：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T(n) = 2*T(n/2) + O(n)</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边界条件：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T(1) = 1</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可以解得：</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T(n) = O(</a:t>
            </a:r>
            <a:r>
              <a:rPr lang="en-US" altLang="zh-CN" dirty="0" err="1">
                <a:latin typeface="微软雅黑" panose="020B0503020204020204" pitchFamily="34" charset="-122"/>
                <a:ea typeface="微软雅黑" panose="020B0503020204020204" pitchFamily="34" charset="-122"/>
              </a:rPr>
              <a:t>nlogn</a:t>
            </a:r>
            <a:r>
              <a:rPr lang="en-US" altLang="zh-CN" dirty="0">
                <a:latin typeface="微软雅黑" panose="020B0503020204020204" pitchFamily="34" charset="-122"/>
                <a:ea typeface="微软雅黑" panose="020B0503020204020204" pitchFamily="34" charset="-122"/>
              </a:rPr>
              <a:t>)</a:t>
            </a:r>
          </a:p>
        </p:txBody>
      </p:sp>
      <p:sp>
        <p:nvSpPr>
          <p:cNvPr id="98" name="圆角矩形 97"/>
          <p:cNvSpPr/>
          <p:nvPr/>
        </p:nvSpPr>
        <p:spPr bwMode="auto">
          <a:xfrm>
            <a:off x="302063" y="269124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99" name="圆角矩形 98"/>
          <p:cNvSpPr/>
          <p:nvPr/>
        </p:nvSpPr>
        <p:spPr bwMode="auto">
          <a:xfrm>
            <a:off x="302063" y="326730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0" name="圆角矩形 99"/>
          <p:cNvSpPr/>
          <p:nvPr/>
        </p:nvSpPr>
        <p:spPr bwMode="auto">
          <a:xfrm>
            <a:off x="302063" y="3843368"/>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1" name="圆角矩形 100"/>
          <p:cNvSpPr/>
          <p:nvPr/>
        </p:nvSpPr>
        <p:spPr bwMode="auto">
          <a:xfrm>
            <a:off x="302063" y="4419432"/>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2" name="圆角矩形 101"/>
          <p:cNvSpPr/>
          <p:nvPr/>
        </p:nvSpPr>
        <p:spPr bwMode="auto">
          <a:xfrm>
            <a:off x="302063" y="49954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103" name="圆角矩形 102"/>
          <p:cNvSpPr/>
          <p:nvPr/>
        </p:nvSpPr>
        <p:spPr bwMode="auto">
          <a:xfrm>
            <a:off x="301723" y="557190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106" name="左大括号 105"/>
          <p:cNvSpPr/>
          <p:nvPr/>
        </p:nvSpPr>
        <p:spPr bwMode="auto">
          <a:xfrm rot="5400000">
            <a:off x="2526786" y="1831554"/>
            <a:ext cx="360040" cy="2578259"/>
          </a:xfrm>
          <a:prstGeom prst="leftBrace">
            <a:avLst>
              <a:gd name="adj1" fmla="val 53518"/>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7" name="左大括号 106"/>
          <p:cNvSpPr/>
          <p:nvPr/>
        </p:nvSpPr>
        <p:spPr bwMode="auto">
          <a:xfrm rot="5400000">
            <a:off x="1241334" y="2986766"/>
            <a:ext cx="360040" cy="1361138"/>
          </a:xfrm>
          <a:prstGeom prst="leftBrace">
            <a:avLst>
              <a:gd name="adj1" fmla="val 17682"/>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8" name="左大括号 107"/>
          <p:cNvSpPr/>
          <p:nvPr/>
        </p:nvSpPr>
        <p:spPr bwMode="auto">
          <a:xfrm rot="5400000">
            <a:off x="3833053" y="3031047"/>
            <a:ext cx="360040" cy="1361138"/>
          </a:xfrm>
          <a:prstGeom prst="leftBrace">
            <a:avLst>
              <a:gd name="adj1" fmla="val 17682"/>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9" name="左大括号 108"/>
          <p:cNvSpPr/>
          <p:nvPr/>
        </p:nvSpPr>
        <p:spPr bwMode="auto">
          <a:xfrm rot="5400000">
            <a:off x="542812" y="3897379"/>
            <a:ext cx="360040" cy="641553"/>
          </a:xfrm>
          <a:prstGeom prst="leftBrace">
            <a:avLst>
              <a:gd name="adj1" fmla="val 22525"/>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0" name="左大括号 109"/>
          <p:cNvSpPr/>
          <p:nvPr/>
        </p:nvSpPr>
        <p:spPr bwMode="auto">
          <a:xfrm rot="5400000">
            <a:off x="1888988" y="3894199"/>
            <a:ext cx="360040" cy="641553"/>
          </a:xfrm>
          <a:prstGeom prst="leftBrace">
            <a:avLst>
              <a:gd name="adj1" fmla="val 27030"/>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3" name="左大括号 112"/>
          <p:cNvSpPr/>
          <p:nvPr/>
        </p:nvSpPr>
        <p:spPr bwMode="auto">
          <a:xfrm rot="5400000">
            <a:off x="3200589" y="3864308"/>
            <a:ext cx="360040" cy="641553"/>
          </a:xfrm>
          <a:prstGeom prst="leftBrace">
            <a:avLst>
              <a:gd name="adj1" fmla="val 20797"/>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4" name="左大括号 113"/>
          <p:cNvSpPr/>
          <p:nvPr/>
        </p:nvSpPr>
        <p:spPr bwMode="auto">
          <a:xfrm rot="5400000">
            <a:off x="4496733" y="3864308"/>
            <a:ext cx="360040" cy="641553"/>
          </a:xfrm>
          <a:prstGeom prst="leftBrace">
            <a:avLst>
              <a:gd name="adj1" fmla="val 20798"/>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5" name="左大括号 114"/>
          <p:cNvSpPr/>
          <p:nvPr/>
        </p:nvSpPr>
        <p:spPr bwMode="auto">
          <a:xfrm rot="5400000" flipH="1">
            <a:off x="581613" y="4562633"/>
            <a:ext cx="282436" cy="641553"/>
          </a:xfrm>
          <a:prstGeom prst="leftBrace">
            <a:avLst>
              <a:gd name="adj1" fmla="val 14032"/>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6" name="左大括号 115"/>
          <p:cNvSpPr/>
          <p:nvPr/>
        </p:nvSpPr>
        <p:spPr bwMode="auto">
          <a:xfrm rot="5400000" flipH="1">
            <a:off x="1949765" y="4545586"/>
            <a:ext cx="282436" cy="641553"/>
          </a:xfrm>
          <a:prstGeom prst="leftBrace">
            <a:avLst>
              <a:gd name="adj1" fmla="val 21977"/>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7" name="左大括号 116"/>
          <p:cNvSpPr/>
          <p:nvPr/>
        </p:nvSpPr>
        <p:spPr bwMode="auto">
          <a:xfrm rot="5400000" flipH="1">
            <a:off x="3226891" y="4562633"/>
            <a:ext cx="282436" cy="641553"/>
          </a:xfrm>
          <a:prstGeom prst="leftBrace">
            <a:avLst>
              <a:gd name="adj1" fmla="val 33895"/>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8" name="左大括号 117"/>
          <p:cNvSpPr/>
          <p:nvPr/>
        </p:nvSpPr>
        <p:spPr bwMode="auto">
          <a:xfrm rot="5400000" flipH="1">
            <a:off x="4535535" y="4562633"/>
            <a:ext cx="282436" cy="641553"/>
          </a:xfrm>
          <a:prstGeom prst="leftBrace">
            <a:avLst>
              <a:gd name="adj1" fmla="val 19991"/>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9" name="左大括号 118"/>
          <p:cNvSpPr/>
          <p:nvPr/>
        </p:nvSpPr>
        <p:spPr bwMode="auto">
          <a:xfrm rot="5400000" flipH="1">
            <a:off x="1284065" y="4749680"/>
            <a:ext cx="274339" cy="1318445"/>
          </a:xfrm>
          <a:prstGeom prst="leftBrace">
            <a:avLst>
              <a:gd name="adj1" fmla="val 53002"/>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20" name="左大括号 119"/>
          <p:cNvSpPr/>
          <p:nvPr/>
        </p:nvSpPr>
        <p:spPr bwMode="auto">
          <a:xfrm rot="5400000" flipH="1">
            <a:off x="3897250" y="4774255"/>
            <a:ext cx="274339" cy="1318445"/>
          </a:xfrm>
          <a:prstGeom prst="leftBrace">
            <a:avLst>
              <a:gd name="adj1" fmla="val 36643"/>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21" name="左大括号 120"/>
          <p:cNvSpPr/>
          <p:nvPr/>
        </p:nvSpPr>
        <p:spPr bwMode="auto">
          <a:xfrm rot="5400000" flipH="1">
            <a:off x="2609583" y="4701109"/>
            <a:ext cx="258593" cy="2642409"/>
          </a:xfrm>
          <a:prstGeom prst="leftBrace">
            <a:avLst>
              <a:gd name="adj1" fmla="val 64294"/>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Tree>
    <p:extLst>
      <p:ext uri="{BB962C8B-B14F-4D97-AF65-F5344CB8AC3E}">
        <p14:creationId xmlns:p14="http://schemas.microsoft.com/office/powerpoint/2010/main" val="2937655088"/>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向量排序总结</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不稳定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3" name="直接连接符 12"/>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3433193" y="3837345"/>
            <a:ext cx="3155031" cy="369332"/>
          </a:xfrm>
          <a:prstGeom prst="rect">
            <a:avLst/>
          </a:prstGeom>
        </p:spPr>
        <p:txBody>
          <a:bodyPr wrap="none">
            <a:spAutoFit/>
          </a:bodyPr>
          <a:lstStyle/>
          <a:p>
            <a:pPr algn="ctr"/>
            <a:r>
              <a:rPr lang="zh-CN" altLang="en-US" b="1">
                <a:solidFill>
                  <a:schemeClr val="accent2">
                    <a:lumMod val="50000"/>
                  </a:schemeClr>
                </a:solidFill>
                <a:latin typeface="微软雅黑" panose="020B0503020204020204" pitchFamily="34" charset="-122"/>
                <a:ea typeface="微软雅黑" panose="020B0503020204020204" pitchFamily="34" charset="-122"/>
              </a:rPr>
              <a:t>可用二分查找降低</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a:off x="6625957" y="3861048"/>
            <a:ext cx="1800493"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插入后移动代价</a:t>
            </a:r>
          </a:p>
        </p:txBody>
      </p:sp>
    </p:spTree>
    <p:extLst>
      <p:ext uri="{BB962C8B-B14F-4D97-AF65-F5344CB8AC3E}">
        <p14:creationId xmlns:p14="http://schemas.microsoft.com/office/powerpoint/2010/main" val="3374509624"/>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2</a:t>
            </a:r>
            <a:r>
              <a:rPr lang="zh-CN" altLang="en-US" dirty="0">
                <a:solidFill>
                  <a:srgbClr val="003366"/>
                </a:solidFill>
                <a:latin typeface="微软雅黑" pitchFamily="34" charset="-122"/>
                <a:ea typeface="微软雅黑" pitchFamily="34" charset="-122"/>
              </a:rPr>
              <a:t>讲小结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4154984"/>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重点掌握</a:t>
            </a:r>
            <a:r>
              <a:rPr lang="zh-CN" altLang="en-US" sz="3200" b="1">
                <a:solidFill>
                  <a:srgbClr val="FF0000"/>
                </a:solidFill>
                <a:latin typeface="微软雅黑" panose="020B0503020204020204" pitchFamily="34" charset="-122"/>
                <a:ea typeface="微软雅黑" panose="020B0503020204020204" pitchFamily="34" charset="-122"/>
              </a:rPr>
              <a:t>（思路</a:t>
            </a:r>
            <a:r>
              <a:rPr lang="en-US" altLang="zh-CN" sz="3200" b="1">
                <a:solidFill>
                  <a:srgbClr val="FF0000"/>
                </a:solidFill>
                <a:latin typeface="微软雅黑" panose="020B0503020204020204" pitchFamily="34" charset="-122"/>
                <a:ea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rPr>
              <a:t>实现</a:t>
            </a:r>
            <a:r>
              <a:rPr lang="en-US" altLang="zh-CN" sz="3200" b="1" dirty="0">
                <a:solidFill>
                  <a:srgbClr val="FF0000"/>
                </a:solidFill>
                <a:latin typeface="微软雅黑" panose="020B0503020204020204" pitchFamily="34" charset="-122"/>
                <a:ea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rPr>
              <a:t>分析</a:t>
            </a:r>
            <a:r>
              <a:rPr lang="en-US" altLang="zh-CN" sz="3200" b="1" dirty="0">
                <a:solidFill>
                  <a:srgbClr val="FF0000"/>
                </a:solidFill>
                <a:latin typeface="微软雅黑" panose="020B0503020204020204" pitchFamily="34" charset="-122"/>
                <a:ea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rPr>
              <a:t>优化）：</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二分查找</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归并排序，冒泡排序，插入排序，选择排序</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分治的算法思想</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递归分析</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其他</a:t>
            </a:r>
            <a:r>
              <a:rPr lang="en-US" altLang="zh-CN" sz="2800" b="1" dirty="0">
                <a:solidFill>
                  <a:srgbClr val="FF0000"/>
                </a:solidFill>
                <a:latin typeface="微软雅黑" panose="020B0503020204020204" pitchFamily="34" charset="-122"/>
                <a:ea typeface="微软雅黑" panose="020B0503020204020204" pitchFamily="34" charset="-122"/>
              </a:rPr>
              <a:t>PPT</a:t>
            </a:r>
            <a:r>
              <a:rPr lang="zh-CN" altLang="en-US" sz="2800" b="1" dirty="0">
                <a:solidFill>
                  <a:srgbClr val="FF0000"/>
                </a:solidFill>
                <a:latin typeface="微软雅黑" panose="020B0503020204020204" pitchFamily="34" charset="-122"/>
                <a:ea typeface="微软雅黑" panose="020B0503020204020204" pitchFamily="34" charset="-122"/>
              </a:rPr>
              <a:t>的内容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8600"/>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3</a:t>
            </a:r>
            <a:r>
              <a:rPr lang="zh-CN" altLang="en-US" sz="3600" dirty="0">
                <a:solidFill>
                  <a:srgbClr val="003366"/>
                </a:solidFill>
                <a:latin typeface="微软雅黑" pitchFamily="34" charset="-122"/>
                <a:ea typeface="微软雅黑" pitchFamily="34" charset="-122"/>
              </a:rPr>
              <a:t>讲 列表</a:t>
            </a:r>
          </a:p>
        </p:txBody>
      </p:sp>
      <p:sp>
        <p:nvSpPr>
          <p:cNvPr id="221" name="矩形 220"/>
          <p:cNvSpPr/>
          <p:nvPr/>
        </p:nvSpPr>
        <p:spPr bwMode="auto">
          <a:xfrm>
            <a:off x="256509" y="22122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222" name="直接连接符 221"/>
          <p:cNvCxnSpPr/>
          <p:nvPr/>
        </p:nvCxnSpPr>
        <p:spPr bwMode="auto">
          <a:xfrm>
            <a:off x="495178" y="2068231"/>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244" name="矩形 243"/>
          <p:cNvSpPr/>
          <p:nvPr/>
        </p:nvSpPr>
        <p:spPr bwMode="auto">
          <a:xfrm>
            <a:off x="42317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8" name="矩形 247"/>
          <p:cNvSpPr/>
          <p:nvPr/>
        </p:nvSpPr>
        <p:spPr bwMode="auto">
          <a:xfrm>
            <a:off x="56719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9" name="矩形 248"/>
          <p:cNvSpPr/>
          <p:nvPr/>
        </p:nvSpPr>
        <p:spPr bwMode="auto">
          <a:xfrm>
            <a:off x="71121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0" name="矩形 249"/>
          <p:cNvSpPr/>
          <p:nvPr/>
        </p:nvSpPr>
        <p:spPr bwMode="auto">
          <a:xfrm>
            <a:off x="85522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1" name="矩形 250"/>
          <p:cNvSpPr/>
          <p:nvPr/>
        </p:nvSpPr>
        <p:spPr bwMode="auto">
          <a:xfrm>
            <a:off x="99922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2" name="矩形 251"/>
          <p:cNvSpPr/>
          <p:nvPr/>
        </p:nvSpPr>
        <p:spPr bwMode="auto">
          <a:xfrm>
            <a:off x="114324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3" name="矩形 252"/>
          <p:cNvSpPr/>
          <p:nvPr/>
        </p:nvSpPr>
        <p:spPr bwMode="auto">
          <a:xfrm>
            <a:off x="128725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4" name="矩形 253"/>
          <p:cNvSpPr/>
          <p:nvPr/>
        </p:nvSpPr>
        <p:spPr bwMode="auto">
          <a:xfrm>
            <a:off x="143127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55" name="组合 254"/>
          <p:cNvGrpSpPr/>
          <p:nvPr/>
        </p:nvGrpSpPr>
        <p:grpSpPr>
          <a:xfrm>
            <a:off x="1574818" y="1634907"/>
            <a:ext cx="576048" cy="504056"/>
            <a:chOff x="1907720" y="2636912"/>
            <a:chExt cx="576048" cy="504056"/>
          </a:xfrm>
        </p:grpSpPr>
        <p:sp>
          <p:nvSpPr>
            <p:cNvPr id="256" name="矩形 255"/>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7" name="矩形 256"/>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矩形 257"/>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9" name="矩形 258"/>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60" name="矩形 259"/>
          <p:cNvSpPr/>
          <p:nvPr/>
        </p:nvSpPr>
        <p:spPr bwMode="auto">
          <a:xfrm>
            <a:off x="215086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1" name="矩形 260"/>
          <p:cNvSpPr/>
          <p:nvPr/>
        </p:nvSpPr>
        <p:spPr bwMode="auto">
          <a:xfrm>
            <a:off x="229488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2" name="矩形 261"/>
          <p:cNvSpPr/>
          <p:nvPr/>
        </p:nvSpPr>
        <p:spPr bwMode="auto">
          <a:xfrm>
            <a:off x="243889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3" name="矩形 262"/>
          <p:cNvSpPr/>
          <p:nvPr/>
        </p:nvSpPr>
        <p:spPr bwMode="auto">
          <a:xfrm>
            <a:off x="258291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5" name="矩形 264"/>
          <p:cNvSpPr/>
          <p:nvPr/>
        </p:nvSpPr>
        <p:spPr bwMode="auto">
          <a:xfrm>
            <a:off x="272693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6" name="矩形 265"/>
          <p:cNvSpPr/>
          <p:nvPr/>
        </p:nvSpPr>
        <p:spPr bwMode="auto">
          <a:xfrm>
            <a:off x="287094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7" name="矩形 266"/>
          <p:cNvSpPr/>
          <p:nvPr/>
        </p:nvSpPr>
        <p:spPr bwMode="auto">
          <a:xfrm>
            <a:off x="301496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8" name="矩形 267"/>
          <p:cNvSpPr/>
          <p:nvPr/>
        </p:nvSpPr>
        <p:spPr bwMode="auto">
          <a:xfrm>
            <a:off x="315897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9" name="矩形 268"/>
          <p:cNvSpPr/>
          <p:nvPr/>
        </p:nvSpPr>
        <p:spPr bwMode="auto">
          <a:xfrm>
            <a:off x="330297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0" name="矩形 269"/>
          <p:cNvSpPr/>
          <p:nvPr/>
        </p:nvSpPr>
        <p:spPr bwMode="auto">
          <a:xfrm>
            <a:off x="344699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1" name="矩形 270"/>
          <p:cNvSpPr/>
          <p:nvPr/>
        </p:nvSpPr>
        <p:spPr bwMode="auto">
          <a:xfrm>
            <a:off x="359101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2" name="矩形 271"/>
          <p:cNvSpPr/>
          <p:nvPr/>
        </p:nvSpPr>
        <p:spPr bwMode="auto">
          <a:xfrm>
            <a:off x="373502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73" name="组合 272"/>
          <p:cNvGrpSpPr/>
          <p:nvPr/>
        </p:nvGrpSpPr>
        <p:grpSpPr>
          <a:xfrm>
            <a:off x="3878570" y="1634907"/>
            <a:ext cx="576048" cy="504056"/>
            <a:chOff x="1907720" y="2636912"/>
            <a:chExt cx="576048" cy="504056"/>
          </a:xfrm>
        </p:grpSpPr>
        <p:sp>
          <p:nvSpPr>
            <p:cNvPr id="274" name="矩形 273"/>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矩形 274"/>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6" name="矩形 275"/>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7" name="矩形 276"/>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78" name="矩形 277"/>
          <p:cNvSpPr/>
          <p:nvPr/>
        </p:nvSpPr>
        <p:spPr bwMode="auto">
          <a:xfrm>
            <a:off x="445461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9" name="矩形 278"/>
          <p:cNvSpPr/>
          <p:nvPr/>
        </p:nvSpPr>
        <p:spPr bwMode="auto">
          <a:xfrm>
            <a:off x="459863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0" name="矩形 279"/>
          <p:cNvSpPr/>
          <p:nvPr/>
        </p:nvSpPr>
        <p:spPr bwMode="auto">
          <a:xfrm>
            <a:off x="474265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1" name="矩形 280"/>
          <p:cNvSpPr/>
          <p:nvPr/>
        </p:nvSpPr>
        <p:spPr bwMode="auto">
          <a:xfrm>
            <a:off x="488666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82" name="组合 281"/>
          <p:cNvGrpSpPr/>
          <p:nvPr/>
        </p:nvGrpSpPr>
        <p:grpSpPr>
          <a:xfrm>
            <a:off x="5031194" y="1634907"/>
            <a:ext cx="576048" cy="504056"/>
            <a:chOff x="1907720" y="2636912"/>
            <a:chExt cx="576048" cy="504056"/>
          </a:xfrm>
        </p:grpSpPr>
        <p:sp>
          <p:nvSpPr>
            <p:cNvPr id="283" name="矩形 28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4" name="矩形 28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5" name="矩形 28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6" name="矩形 28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87" name="矩形 286"/>
          <p:cNvSpPr/>
          <p:nvPr/>
        </p:nvSpPr>
        <p:spPr bwMode="auto">
          <a:xfrm>
            <a:off x="560724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8" name="矩形 287"/>
          <p:cNvSpPr/>
          <p:nvPr/>
        </p:nvSpPr>
        <p:spPr bwMode="auto">
          <a:xfrm>
            <a:off x="575125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bwMode="auto">
          <a:xfrm>
            <a:off x="589527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0" name="矩形 289"/>
          <p:cNvSpPr/>
          <p:nvPr/>
        </p:nvSpPr>
        <p:spPr bwMode="auto">
          <a:xfrm>
            <a:off x="603929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91" name="组合 290"/>
          <p:cNvGrpSpPr/>
          <p:nvPr/>
        </p:nvGrpSpPr>
        <p:grpSpPr>
          <a:xfrm>
            <a:off x="6182834" y="1634907"/>
            <a:ext cx="576048" cy="504056"/>
            <a:chOff x="1907720" y="2636912"/>
            <a:chExt cx="576048" cy="504056"/>
          </a:xfrm>
        </p:grpSpPr>
        <p:sp>
          <p:nvSpPr>
            <p:cNvPr id="292" name="矩形 291"/>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3" name="矩形 292"/>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4" name="矩形 293"/>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5" name="矩形 294"/>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96" name="矩形 295"/>
          <p:cNvSpPr/>
          <p:nvPr/>
        </p:nvSpPr>
        <p:spPr bwMode="auto">
          <a:xfrm>
            <a:off x="675888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7" name="矩形 296"/>
          <p:cNvSpPr/>
          <p:nvPr/>
        </p:nvSpPr>
        <p:spPr bwMode="auto">
          <a:xfrm>
            <a:off x="690289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8" name="矩形 297"/>
          <p:cNvSpPr/>
          <p:nvPr/>
        </p:nvSpPr>
        <p:spPr bwMode="auto">
          <a:xfrm>
            <a:off x="704691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9" name="矩形 298"/>
          <p:cNvSpPr/>
          <p:nvPr/>
        </p:nvSpPr>
        <p:spPr bwMode="auto">
          <a:xfrm>
            <a:off x="719093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00" name="直接连接符 299"/>
          <p:cNvCxnSpPr/>
          <p:nvPr/>
        </p:nvCxnSpPr>
        <p:spPr bwMode="auto">
          <a:xfrm>
            <a:off x="8343010" y="1634545"/>
            <a:ext cx="281924" cy="0"/>
          </a:xfrm>
          <a:prstGeom prst="line">
            <a:avLst/>
          </a:prstGeom>
          <a:noFill/>
          <a:ln w="19050" algn="ctr">
            <a:solidFill>
              <a:schemeClr val="tx1"/>
            </a:solidFill>
            <a:miter lim="800000"/>
            <a:headEnd/>
            <a:tailEnd/>
          </a:ln>
          <a:effectLst/>
        </p:spPr>
      </p:cxnSp>
      <p:cxnSp>
        <p:nvCxnSpPr>
          <p:cNvPr id="301" name="直接连接符 300"/>
          <p:cNvCxnSpPr/>
          <p:nvPr/>
        </p:nvCxnSpPr>
        <p:spPr bwMode="auto">
          <a:xfrm>
            <a:off x="8394532" y="2140239"/>
            <a:ext cx="281924" cy="0"/>
          </a:xfrm>
          <a:prstGeom prst="line">
            <a:avLst/>
          </a:prstGeom>
          <a:noFill/>
          <a:ln w="19050" algn="ctr">
            <a:solidFill>
              <a:schemeClr val="tx1"/>
            </a:solidFill>
            <a:miter lim="800000"/>
            <a:headEnd/>
            <a:tailEnd/>
          </a:ln>
          <a:effectLst/>
        </p:spPr>
      </p:cxnSp>
      <p:cxnSp>
        <p:nvCxnSpPr>
          <p:cNvPr id="302" name="直接连接符 301"/>
          <p:cNvCxnSpPr/>
          <p:nvPr/>
        </p:nvCxnSpPr>
        <p:spPr bwMode="auto">
          <a:xfrm>
            <a:off x="278634" y="1636462"/>
            <a:ext cx="281924" cy="0"/>
          </a:xfrm>
          <a:prstGeom prst="line">
            <a:avLst/>
          </a:prstGeom>
          <a:noFill/>
          <a:ln w="19050" algn="ctr">
            <a:solidFill>
              <a:schemeClr val="tx1"/>
            </a:solidFill>
            <a:miter lim="800000"/>
            <a:headEnd/>
            <a:tailEnd/>
          </a:ln>
          <a:effectLst/>
        </p:spPr>
      </p:cxnSp>
      <p:cxnSp>
        <p:nvCxnSpPr>
          <p:cNvPr id="303" name="直接连接符 302"/>
          <p:cNvCxnSpPr/>
          <p:nvPr/>
        </p:nvCxnSpPr>
        <p:spPr bwMode="auto">
          <a:xfrm>
            <a:off x="278634" y="2140239"/>
            <a:ext cx="281924" cy="0"/>
          </a:xfrm>
          <a:prstGeom prst="line">
            <a:avLst/>
          </a:prstGeom>
          <a:noFill/>
          <a:ln w="19050" algn="ctr">
            <a:solidFill>
              <a:schemeClr val="tx1"/>
            </a:solidFill>
            <a:miter lim="800000"/>
            <a:headEnd/>
            <a:tailEnd/>
          </a:ln>
          <a:effectLst/>
        </p:spPr>
      </p:cxnSp>
      <p:sp>
        <p:nvSpPr>
          <p:cNvPr id="305" name="矩形 304"/>
          <p:cNvSpPr/>
          <p:nvPr/>
        </p:nvSpPr>
        <p:spPr bwMode="auto">
          <a:xfrm>
            <a:off x="439033" y="1321798"/>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201</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07" name="直接连接符 306"/>
          <p:cNvCxnSpPr/>
          <p:nvPr/>
        </p:nvCxnSpPr>
        <p:spPr bwMode="auto">
          <a:xfrm>
            <a:off x="638674" y="1562899"/>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309" name="下箭头 308"/>
          <p:cNvSpPr/>
          <p:nvPr/>
        </p:nvSpPr>
        <p:spPr bwMode="auto">
          <a:xfrm rot="5400000" flipV="1">
            <a:off x="8751554" y="1721363"/>
            <a:ext cx="325312" cy="296416"/>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0" name="下箭头 309"/>
          <p:cNvSpPr/>
          <p:nvPr/>
        </p:nvSpPr>
        <p:spPr bwMode="auto">
          <a:xfrm rot="5400000">
            <a:off x="13576" y="1757909"/>
            <a:ext cx="325312" cy="281472"/>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1" name="矩形 310"/>
          <p:cNvSpPr/>
          <p:nvPr/>
        </p:nvSpPr>
        <p:spPr bwMode="auto">
          <a:xfrm>
            <a:off x="566674" y="22122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202</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12" name="直接连接符 311"/>
          <p:cNvCxnSpPr/>
          <p:nvPr/>
        </p:nvCxnSpPr>
        <p:spPr bwMode="auto">
          <a:xfrm>
            <a:off x="782698" y="2068231"/>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313" name="矩形 312"/>
          <p:cNvSpPr/>
          <p:nvPr/>
        </p:nvSpPr>
        <p:spPr bwMode="auto">
          <a:xfrm>
            <a:off x="3374978" y="1109330"/>
            <a:ext cx="995450" cy="416054"/>
          </a:xfrm>
          <a:prstGeom prst="rect">
            <a:avLst/>
          </a:prstGeom>
          <a:noFill/>
          <a:ln w="3175" algn="ctr">
            <a:noFill/>
            <a:miter lim="800000"/>
            <a:headEnd/>
            <a:tailEnd/>
          </a:ln>
          <a:effectLst/>
        </p:spPr>
        <p:txBody>
          <a:bodyPr lIns="91446" tIns="91446" rIns="91446" bIns="91446" rtlCol="0" anchor="ctr"/>
          <a:lstStyle/>
          <a:p>
            <a:pPr algn="ctr"/>
            <a:r>
              <a:rPr lang="zh-CN" altLang="en-US" sz="2000" b="1" dirty="0">
                <a:latin typeface="微软雅黑" panose="020B0503020204020204" pitchFamily="34" charset="-122"/>
                <a:ea typeface="微软雅黑" panose="020B0503020204020204" pitchFamily="34" charset="-122"/>
              </a:rPr>
              <a:t>   内存</a:t>
            </a:r>
          </a:p>
        </p:txBody>
      </p:sp>
      <p:pic>
        <p:nvPicPr>
          <p:cNvPr id="8" name="图片 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586" r="13644" b="3866"/>
          <a:stretch/>
        </p:blipFill>
        <p:spPr>
          <a:xfrm>
            <a:off x="323528" y="2518563"/>
            <a:ext cx="2299145" cy="2307958"/>
          </a:xfrm>
          <a:prstGeom prst="rect">
            <a:avLst/>
          </a:prstGeom>
        </p:spPr>
      </p:pic>
      <p:grpSp>
        <p:nvGrpSpPr>
          <p:cNvPr id="11" name="组合 10"/>
          <p:cNvGrpSpPr/>
          <p:nvPr/>
        </p:nvGrpSpPr>
        <p:grpSpPr>
          <a:xfrm>
            <a:off x="6755863" y="2518563"/>
            <a:ext cx="2280633" cy="2468493"/>
            <a:chOff x="6768558" y="2580227"/>
            <a:chExt cx="1895917" cy="1895917"/>
          </a:xfrm>
        </p:grpSpPr>
        <p:pic>
          <p:nvPicPr>
            <p:cNvPr id="9" name="图片 8"/>
            <p:cNvPicPr>
              <a:picLocks noChangeAspect="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768558" y="2580227"/>
              <a:ext cx="1895917" cy="1895917"/>
            </a:xfrm>
            <a:prstGeom prst="rect">
              <a:avLst/>
            </a:prstGeom>
          </p:spPr>
        </p:pic>
        <p:pic>
          <p:nvPicPr>
            <p:cNvPr id="10" name="图片 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0706" y="2852936"/>
              <a:ext cx="514557" cy="432048"/>
            </a:xfrm>
            <a:prstGeom prst="rect">
              <a:avLst/>
            </a:prstGeom>
          </p:spPr>
        </p:pic>
      </p:grpSp>
      <p:sp>
        <p:nvSpPr>
          <p:cNvPr id="316" name="矩形 315"/>
          <p:cNvSpPr/>
          <p:nvPr/>
        </p:nvSpPr>
        <p:spPr bwMode="auto">
          <a:xfrm>
            <a:off x="2721164" y="1321798"/>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318" name="矩形 317"/>
          <p:cNvSpPr/>
          <p:nvPr/>
        </p:nvSpPr>
        <p:spPr>
          <a:xfrm>
            <a:off x="2952658" y="2374547"/>
            <a:ext cx="2444900" cy="584775"/>
          </a:xfrm>
          <a:prstGeom prst="rect">
            <a:avLst/>
          </a:prstGeom>
        </p:spPr>
        <p:txBody>
          <a:bodyPr wrap="none">
            <a:spAutoFit/>
          </a:bodyPr>
          <a:lstStyle/>
          <a:p>
            <a:r>
              <a:rPr lang="en-US" altLang="zh-CN" sz="3200" dirty="0">
                <a:solidFill>
                  <a:srgbClr val="000000"/>
                </a:solidFill>
                <a:highlight>
                  <a:srgbClr val="FFFFFF"/>
                </a:highlight>
                <a:latin typeface="Consolas" panose="020B0609020204030204" pitchFamily="49" charset="0"/>
              </a:rPr>
              <a:t>2, 0, 1, 8</a:t>
            </a:r>
          </a:p>
        </p:txBody>
      </p:sp>
      <p:sp>
        <p:nvSpPr>
          <p:cNvPr id="363" name="矩形 362"/>
          <p:cNvSpPr/>
          <p:nvPr/>
        </p:nvSpPr>
        <p:spPr bwMode="auto">
          <a:xfrm>
            <a:off x="999977" y="1635821"/>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4" name="矩形 363"/>
          <p:cNvSpPr/>
          <p:nvPr/>
        </p:nvSpPr>
        <p:spPr bwMode="auto">
          <a:xfrm>
            <a:off x="2880018" y="1642107"/>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5" name="矩形 364"/>
          <p:cNvSpPr/>
          <p:nvPr/>
        </p:nvSpPr>
        <p:spPr bwMode="auto">
          <a:xfrm>
            <a:off x="4607690" y="1634545"/>
            <a:ext cx="576000" cy="504000"/>
          </a:xfrm>
          <a:prstGeom prst="rect">
            <a:avLst/>
          </a:prstGeom>
          <a:solidFill>
            <a:srgbClr val="FFFF99">
              <a:alpha val="87843"/>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6" name="矩形 365"/>
          <p:cNvSpPr/>
          <p:nvPr/>
        </p:nvSpPr>
        <p:spPr bwMode="auto">
          <a:xfrm>
            <a:off x="5898750" y="1634545"/>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372" name="组合 371"/>
          <p:cNvGrpSpPr/>
          <p:nvPr/>
        </p:nvGrpSpPr>
        <p:grpSpPr>
          <a:xfrm>
            <a:off x="7334930" y="1634545"/>
            <a:ext cx="576048" cy="504056"/>
            <a:chOff x="1907720" y="2636912"/>
            <a:chExt cx="576048" cy="504056"/>
          </a:xfrm>
        </p:grpSpPr>
        <p:sp>
          <p:nvSpPr>
            <p:cNvPr id="373" name="矩形 37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4" name="矩形 37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5" name="矩形 37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6" name="矩形 37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377" name="矩形 376"/>
          <p:cNvSpPr/>
          <p:nvPr/>
        </p:nvSpPr>
        <p:spPr bwMode="auto">
          <a:xfrm>
            <a:off x="7910978"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8" name="矩形 377"/>
          <p:cNvSpPr/>
          <p:nvPr/>
        </p:nvSpPr>
        <p:spPr bwMode="auto">
          <a:xfrm>
            <a:off x="8054994"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9" name="矩形 378"/>
          <p:cNvSpPr/>
          <p:nvPr/>
        </p:nvSpPr>
        <p:spPr bwMode="auto">
          <a:xfrm>
            <a:off x="8199010"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0" name="矩形 379"/>
          <p:cNvSpPr/>
          <p:nvPr/>
        </p:nvSpPr>
        <p:spPr bwMode="auto">
          <a:xfrm>
            <a:off x="8343026"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862803" y="2213649"/>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07" name="直接连接符 106"/>
          <p:cNvCxnSpPr/>
          <p:nvPr/>
        </p:nvCxnSpPr>
        <p:spPr bwMode="auto">
          <a:xfrm>
            <a:off x="1078827" y="2069633"/>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cxnSp>
        <p:nvCxnSpPr>
          <p:cNvPr id="317" name="直接连接符 316"/>
          <p:cNvCxnSpPr/>
          <p:nvPr/>
        </p:nvCxnSpPr>
        <p:spPr bwMode="auto">
          <a:xfrm>
            <a:off x="2952658" y="1562537"/>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08" name="矩形 107"/>
          <p:cNvSpPr/>
          <p:nvPr/>
        </p:nvSpPr>
        <p:spPr bwMode="auto">
          <a:xfrm>
            <a:off x="4427984" y="1341720"/>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09" name="直接连接符 108"/>
          <p:cNvCxnSpPr/>
          <p:nvPr/>
        </p:nvCxnSpPr>
        <p:spPr bwMode="auto">
          <a:xfrm>
            <a:off x="4659478" y="1582459"/>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10" name="矩形 109"/>
          <p:cNvSpPr/>
          <p:nvPr/>
        </p:nvSpPr>
        <p:spPr bwMode="auto">
          <a:xfrm>
            <a:off x="5728149" y="22122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11" name="直接连接符 110"/>
          <p:cNvCxnSpPr/>
          <p:nvPr/>
        </p:nvCxnSpPr>
        <p:spPr bwMode="auto">
          <a:xfrm>
            <a:off x="5955491" y="2066537"/>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12" name="矩形 111"/>
          <p:cNvSpPr/>
          <p:nvPr/>
        </p:nvSpPr>
        <p:spPr bwMode="auto">
          <a:xfrm>
            <a:off x="1576540" y="1635610"/>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3" name="矩形 112"/>
          <p:cNvSpPr/>
          <p:nvPr/>
        </p:nvSpPr>
        <p:spPr bwMode="auto">
          <a:xfrm>
            <a:off x="3451393" y="1642107"/>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5187166" y="1634545"/>
            <a:ext cx="576000" cy="504000"/>
          </a:xfrm>
          <a:prstGeom prst="rect">
            <a:avLst/>
          </a:prstGeom>
          <a:solidFill>
            <a:srgbClr val="FFFF99">
              <a:alpha val="87843"/>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5" name="矩形 114"/>
          <p:cNvSpPr/>
          <p:nvPr/>
        </p:nvSpPr>
        <p:spPr bwMode="auto">
          <a:xfrm>
            <a:off x="6478128" y="1634545"/>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6" name="矩形 115"/>
          <p:cNvSpPr/>
          <p:nvPr/>
        </p:nvSpPr>
        <p:spPr>
          <a:xfrm>
            <a:off x="2870930" y="2898295"/>
            <a:ext cx="4219236" cy="1938992"/>
          </a:xfrm>
          <a:prstGeom prst="rect">
            <a:avLst/>
          </a:prstGeom>
        </p:spPr>
        <p:txBody>
          <a:bodyPr wrap="square">
            <a:spAutoFit/>
          </a:bodyPr>
          <a:lstStyle/>
          <a:p>
            <a:r>
              <a:rPr lang="en-US" altLang="zh-CN" sz="2400" dirty="0" err="1">
                <a:solidFill>
                  <a:srgbClr val="0000FF"/>
                </a:solidFill>
                <a:highlight>
                  <a:srgbClr val="FFFFFF"/>
                </a:highlight>
                <a:latin typeface="Consolas" panose="020B0609020204030204" pitchFamily="49" charset="0"/>
              </a:rPr>
              <a:t>struct</a:t>
            </a:r>
            <a:r>
              <a:rPr lang="en-US" altLang="zh-CN" sz="2400" dirty="0">
                <a:solidFill>
                  <a:srgbClr val="000000"/>
                </a:solidFill>
                <a:highlight>
                  <a:srgbClr val="FFFFFF"/>
                </a:highlight>
                <a:latin typeface="Consolas" panose="020B0609020204030204" pitchFamily="49" charset="0"/>
              </a:rPr>
              <a:t> Node</a:t>
            </a:r>
            <a:endParaRPr lang="en-US" altLang="zh-CN" sz="2400" b="1" dirty="0">
              <a:solidFill>
                <a:srgbClr val="000000"/>
              </a:solidFill>
              <a:highlight>
                <a:srgbClr val="FFFFFF"/>
              </a:highlight>
              <a:latin typeface="Consolas" panose="020B0609020204030204" pitchFamily="49" charset="0"/>
            </a:endParaRPr>
          </a:p>
          <a:p>
            <a:r>
              <a:rPr lang="en-US" altLang="zh-CN" sz="2400" dirty="0">
                <a:solidFill>
                  <a:srgbClr val="000000"/>
                </a:solidFill>
                <a:highlight>
                  <a:srgbClr val="FFFFFF"/>
                </a:highlight>
                <a:latin typeface="Consolas" panose="020B0609020204030204" pitchFamily="49" charset="0"/>
              </a:rPr>
              <a:t>{</a:t>
            </a:r>
          </a:p>
          <a:p>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FF"/>
                </a:solidFill>
                <a:highlight>
                  <a:srgbClr val="FFFFFF"/>
                </a:highlight>
                <a:latin typeface="Consolas" panose="020B0609020204030204" pitchFamily="49" charset="0"/>
              </a:rPr>
              <a:t>int</a:t>
            </a:r>
            <a:r>
              <a:rPr lang="en-US" altLang="zh-CN" sz="2400" dirty="0">
                <a:solidFill>
                  <a:srgbClr val="0000FF"/>
                </a:solidFill>
                <a:highlight>
                  <a:srgbClr val="FFFFFF"/>
                </a:highlight>
                <a:latin typeface="Consolas" panose="020B0609020204030204" pitchFamily="49" charset="0"/>
              </a:rPr>
              <a:t> </a:t>
            </a:r>
            <a:r>
              <a:rPr lang="en-US" altLang="zh-CN" sz="2400" dirty="0">
                <a:highlight>
                  <a:srgbClr val="FFFFFF"/>
                </a:highlight>
                <a:latin typeface="Consolas" panose="020B0609020204030204" pitchFamily="49" charset="0"/>
              </a:rPr>
              <a:t>data; </a:t>
            </a:r>
            <a:r>
              <a:rPr lang="en-US" altLang="zh-CN" sz="2400" kern="0" dirty="0">
                <a:solidFill>
                  <a:srgbClr val="CC0000"/>
                </a:solidFill>
                <a:latin typeface="Times New Roman" pitchFamily="18" charset="0"/>
                <a:ea typeface="隶书" pitchFamily="49" charset="-122"/>
              </a:rPr>
              <a:t>//4</a:t>
            </a:r>
            <a:r>
              <a:rPr lang="zh-CN" altLang="en-US" sz="2400" kern="0" dirty="0">
                <a:solidFill>
                  <a:srgbClr val="CC0000"/>
                </a:solidFill>
                <a:latin typeface="Times New Roman" pitchFamily="18" charset="0"/>
                <a:ea typeface="隶书" pitchFamily="49" charset="-122"/>
              </a:rPr>
              <a:t>字节</a:t>
            </a:r>
            <a:endParaRPr lang="en-US" altLang="zh-CN" sz="2400" kern="0" dirty="0">
              <a:solidFill>
                <a:srgbClr val="CC0000"/>
              </a:solidFill>
              <a:latin typeface="Times New Roman" pitchFamily="18" charset="0"/>
              <a:ea typeface="隶书" pitchFamily="49" charset="-122"/>
            </a:endParaRPr>
          </a:p>
          <a:p>
            <a:r>
              <a:rPr lang="en-US" altLang="zh-CN" sz="2400" dirty="0">
                <a:solidFill>
                  <a:srgbClr val="000000"/>
                </a:solidFill>
                <a:highlight>
                  <a:srgbClr val="FFFFFF"/>
                </a:highlight>
                <a:latin typeface="Consolas" panose="020B0609020204030204" pitchFamily="49" charset="0"/>
              </a:rPr>
              <a:t>   </a:t>
            </a:r>
            <a:r>
              <a:rPr lang="en-US" altLang="zh-CN" sz="2400" dirty="0">
                <a:solidFill>
                  <a:srgbClr val="0000FF"/>
                </a:solidFill>
                <a:highlight>
                  <a:srgbClr val="FFFFFF"/>
                </a:highlight>
                <a:latin typeface="Consolas" panose="020B0609020204030204" pitchFamily="49" charset="0"/>
              </a:rPr>
              <a:t>Node*</a:t>
            </a:r>
            <a:r>
              <a:rPr lang="en-US" altLang="zh-CN" sz="2400" dirty="0">
                <a:solidFill>
                  <a:srgbClr val="000000"/>
                </a:solidFill>
                <a:highlight>
                  <a:srgbClr val="FFFFFF"/>
                </a:highlight>
                <a:latin typeface="Consolas" panose="020B0609020204030204" pitchFamily="49" charset="0"/>
              </a:rPr>
              <a:t> next;</a:t>
            </a:r>
            <a:r>
              <a:rPr lang="en-US" altLang="zh-CN" sz="2400" dirty="0">
                <a:highlight>
                  <a:srgbClr val="FFFFFF"/>
                </a:highlight>
                <a:latin typeface="Consolas" panose="020B0609020204030204" pitchFamily="49" charset="0"/>
              </a:rPr>
              <a:t> </a:t>
            </a:r>
            <a:r>
              <a:rPr lang="en-US" altLang="zh-CN" sz="2400" kern="0" dirty="0">
                <a:solidFill>
                  <a:srgbClr val="CC0000"/>
                </a:solidFill>
                <a:latin typeface="Times New Roman" pitchFamily="18" charset="0"/>
                <a:ea typeface="隶书" pitchFamily="49" charset="-122"/>
              </a:rPr>
              <a:t>//4</a:t>
            </a:r>
            <a:r>
              <a:rPr lang="zh-CN" altLang="en-US" sz="2400" kern="0" dirty="0">
                <a:solidFill>
                  <a:srgbClr val="CC0000"/>
                </a:solidFill>
                <a:latin typeface="Times New Roman" pitchFamily="18" charset="0"/>
                <a:ea typeface="隶书" pitchFamily="49" charset="-122"/>
              </a:rPr>
              <a:t>字节</a:t>
            </a:r>
            <a:endParaRPr lang="en-US" altLang="zh-CN" sz="2400" kern="0" dirty="0">
              <a:solidFill>
                <a:srgbClr val="CC0000"/>
              </a:solidFill>
              <a:latin typeface="Times New Roman" pitchFamily="18" charset="0"/>
              <a:ea typeface="隶书" pitchFamily="49" charset="-122"/>
            </a:endParaRPr>
          </a:p>
          <a:p>
            <a:r>
              <a:rPr lang="en-US" altLang="zh-CN" sz="2400" dirty="0">
                <a:solidFill>
                  <a:srgbClr val="000000"/>
                </a:solidFill>
                <a:highlight>
                  <a:srgbClr val="FFFFFF"/>
                </a:highlight>
                <a:latin typeface="Consolas" panose="020B0609020204030204" pitchFamily="49" charset="0"/>
              </a:rPr>
              <a:t>}</a:t>
            </a:r>
          </a:p>
        </p:txBody>
      </p:sp>
      <p:sp>
        <p:nvSpPr>
          <p:cNvPr id="3" name="椭圆 2"/>
          <p:cNvSpPr/>
          <p:nvPr/>
        </p:nvSpPr>
        <p:spPr bwMode="auto">
          <a:xfrm>
            <a:off x="744437" y="1454212"/>
            <a:ext cx="1655688" cy="860781"/>
          </a:xfrm>
          <a:prstGeom prst="ellipse">
            <a:avLst/>
          </a:prstGeom>
          <a:noFill/>
          <a:ln w="25400" algn="ctr">
            <a:solidFill>
              <a:srgbClr val="7030A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1893204" y="5078771"/>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9" name="矩形 118"/>
          <p:cNvSpPr/>
          <p:nvPr/>
        </p:nvSpPr>
        <p:spPr bwMode="auto">
          <a:xfrm>
            <a:off x="2469204" y="5078771"/>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0" name="矩形 119"/>
          <p:cNvSpPr/>
          <p:nvPr/>
        </p:nvSpPr>
        <p:spPr bwMode="auto">
          <a:xfrm>
            <a:off x="3201047" y="5078771"/>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1" name="矩形 120"/>
          <p:cNvSpPr/>
          <p:nvPr/>
        </p:nvSpPr>
        <p:spPr bwMode="auto">
          <a:xfrm>
            <a:off x="3777047" y="5078771"/>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2" name="矩形 121"/>
          <p:cNvSpPr/>
          <p:nvPr/>
        </p:nvSpPr>
        <p:spPr bwMode="auto">
          <a:xfrm>
            <a:off x="4536229" y="5072358"/>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3" name="矩形 122"/>
          <p:cNvSpPr/>
          <p:nvPr/>
        </p:nvSpPr>
        <p:spPr bwMode="auto">
          <a:xfrm>
            <a:off x="5112229" y="5072358"/>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4" name="矩形 123"/>
          <p:cNvSpPr/>
          <p:nvPr/>
        </p:nvSpPr>
        <p:spPr bwMode="auto">
          <a:xfrm>
            <a:off x="5844072" y="5072358"/>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420072" y="5072358"/>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 name="直接箭头连接符 4"/>
          <p:cNvCxnSpPr>
            <a:stCxn id="119" idx="3"/>
            <a:endCxn id="120" idx="1"/>
          </p:cNvCxnSpPr>
          <p:nvPr/>
        </p:nvCxnSpPr>
        <p:spPr bwMode="auto">
          <a:xfrm>
            <a:off x="2757236"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28" name="直接箭头连接符 127"/>
          <p:cNvCxnSpPr/>
          <p:nvPr/>
        </p:nvCxnSpPr>
        <p:spPr bwMode="auto">
          <a:xfrm>
            <a:off x="4079934"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29" name="直接箭头连接符 128"/>
          <p:cNvCxnSpPr/>
          <p:nvPr/>
        </p:nvCxnSpPr>
        <p:spPr bwMode="auto">
          <a:xfrm>
            <a:off x="5400261"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30" name="直接箭头连接符 129"/>
          <p:cNvCxnSpPr/>
          <p:nvPr/>
        </p:nvCxnSpPr>
        <p:spPr bwMode="auto">
          <a:xfrm>
            <a:off x="1449393"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31" name="矩形 130"/>
          <p:cNvSpPr/>
          <p:nvPr/>
        </p:nvSpPr>
        <p:spPr bwMode="auto">
          <a:xfrm>
            <a:off x="1147660" y="5072358"/>
            <a:ext cx="288032" cy="504000"/>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5" name="直接箭头连接符 134"/>
          <p:cNvCxnSpPr/>
          <p:nvPr/>
        </p:nvCxnSpPr>
        <p:spPr bwMode="auto">
          <a:xfrm>
            <a:off x="6708797" y="5324358"/>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37" name="直接箭头连接符 136"/>
          <p:cNvCxnSpPr/>
          <p:nvPr/>
        </p:nvCxnSpPr>
        <p:spPr bwMode="auto">
          <a:xfrm>
            <a:off x="6972009" y="5324358"/>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1" name="直接箭头连接符 140"/>
          <p:cNvCxnSpPr/>
          <p:nvPr/>
        </p:nvCxnSpPr>
        <p:spPr bwMode="auto">
          <a:xfrm>
            <a:off x="6828009" y="5726843"/>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2" name="直接箭头连接符 141"/>
          <p:cNvCxnSpPr/>
          <p:nvPr/>
        </p:nvCxnSpPr>
        <p:spPr bwMode="auto">
          <a:xfrm>
            <a:off x="6900009" y="5798851"/>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4" name="直接箭头连接符 143"/>
          <p:cNvCxnSpPr/>
          <p:nvPr/>
        </p:nvCxnSpPr>
        <p:spPr bwMode="auto">
          <a:xfrm>
            <a:off x="6900009" y="5870859"/>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sp>
        <p:nvSpPr>
          <p:cNvPr id="126" name="矩形 125"/>
          <p:cNvSpPr/>
          <p:nvPr/>
        </p:nvSpPr>
        <p:spPr>
          <a:xfrm>
            <a:off x="1844243" y="4710710"/>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204</a:t>
            </a:r>
          </a:p>
        </p:txBody>
      </p:sp>
      <p:sp>
        <p:nvSpPr>
          <p:cNvPr id="127" name="矩形 126"/>
          <p:cNvSpPr/>
          <p:nvPr/>
        </p:nvSpPr>
        <p:spPr>
          <a:xfrm>
            <a:off x="3097866" y="4698137"/>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217</a:t>
            </a:r>
          </a:p>
        </p:txBody>
      </p:sp>
      <p:sp>
        <p:nvSpPr>
          <p:cNvPr id="132" name="矩形 131"/>
          <p:cNvSpPr/>
          <p:nvPr/>
        </p:nvSpPr>
        <p:spPr>
          <a:xfrm>
            <a:off x="4427984" y="4678803"/>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229</a:t>
            </a:r>
          </a:p>
        </p:txBody>
      </p:sp>
      <p:sp>
        <p:nvSpPr>
          <p:cNvPr id="133" name="矩形 132"/>
          <p:cNvSpPr/>
          <p:nvPr/>
        </p:nvSpPr>
        <p:spPr>
          <a:xfrm>
            <a:off x="5724128" y="4678803"/>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238</a:t>
            </a:r>
          </a:p>
        </p:txBody>
      </p:sp>
      <p:sp>
        <p:nvSpPr>
          <p:cNvPr id="136" name="矩形 135"/>
          <p:cNvSpPr/>
          <p:nvPr/>
        </p:nvSpPr>
        <p:spPr>
          <a:xfrm>
            <a:off x="2414564" y="5046842"/>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217</a:t>
            </a:r>
          </a:p>
        </p:txBody>
      </p:sp>
      <p:sp>
        <p:nvSpPr>
          <p:cNvPr id="138" name="矩形 137"/>
          <p:cNvSpPr/>
          <p:nvPr/>
        </p:nvSpPr>
        <p:spPr>
          <a:xfrm>
            <a:off x="3711393" y="5055093"/>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229</a:t>
            </a:r>
          </a:p>
        </p:txBody>
      </p:sp>
      <p:sp>
        <p:nvSpPr>
          <p:cNvPr id="139" name="矩形 138"/>
          <p:cNvSpPr/>
          <p:nvPr/>
        </p:nvSpPr>
        <p:spPr>
          <a:xfrm>
            <a:off x="5043227" y="5032353"/>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238</a:t>
            </a:r>
          </a:p>
        </p:txBody>
      </p:sp>
      <p:sp>
        <p:nvSpPr>
          <p:cNvPr id="147" name="矩形 146"/>
          <p:cNvSpPr/>
          <p:nvPr/>
        </p:nvSpPr>
        <p:spPr>
          <a:xfrm>
            <a:off x="1088795" y="5048135"/>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204</a:t>
            </a:r>
          </a:p>
        </p:txBody>
      </p:sp>
      <p:sp>
        <p:nvSpPr>
          <p:cNvPr id="152" name="矩形 151"/>
          <p:cNvSpPr/>
          <p:nvPr/>
        </p:nvSpPr>
        <p:spPr bwMode="auto">
          <a:xfrm>
            <a:off x="7116009" y="5066044"/>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3" name="矩形 152"/>
          <p:cNvSpPr/>
          <p:nvPr/>
        </p:nvSpPr>
        <p:spPr bwMode="auto">
          <a:xfrm>
            <a:off x="7692009" y="5066044"/>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4" name="直接箭头连接符 153"/>
          <p:cNvCxnSpPr/>
          <p:nvPr/>
        </p:nvCxnSpPr>
        <p:spPr bwMode="auto">
          <a:xfrm flipV="1">
            <a:off x="6708104" y="5254867"/>
            <a:ext cx="407905" cy="6314"/>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63" name="直接箭头连接符 162"/>
          <p:cNvCxnSpPr/>
          <p:nvPr/>
        </p:nvCxnSpPr>
        <p:spPr bwMode="auto">
          <a:xfrm>
            <a:off x="7981196" y="5330771"/>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4" name="直接箭头连接符 163"/>
          <p:cNvCxnSpPr/>
          <p:nvPr/>
        </p:nvCxnSpPr>
        <p:spPr bwMode="auto">
          <a:xfrm>
            <a:off x="8244408" y="5330771"/>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5" name="直接箭头连接符 164"/>
          <p:cNvCxnSpPr/>
          <p:nvPr/>
        </p:nvCxnSpPr>
        <p:spPr bwMode="auto">
          <a:xfrm>
            <a:off x="8100408" y="5733256"/>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6" name="直接箭头连接符 165"/>
          <p:cNvCxnSpPr/>
          <p:nvPr/>
        </p:nvCxnSpPr>
        <p:spPr bwMode="auto">
          <a:xfrm>
            <a:off x="8172408" y="5805264"/>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7" name="直接箭头连接符 166"/>
          <p:cNvCxnSpPr/>
          <p:nvPr/>
        </p:nvCxnSpPr>
        <p:spPr bwMode="auto">
          <a:xfrm>
            <a:off x="8172408" y="5877272"/>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43" name="直接箭头连接符 42"/>
          <p:cNvCxnSpPr>
            <a:stCxn id="3" idx="4"/>
          </p:cNvCxnSpPr>
          <p:nvPr/>
        </p:nvCxnSpPr>
        <p:spPr bwMode="auto">
          <a:xfrm>
            <a:off x="1572281" y="2314993"/>
            <a:ext cx="1397267" cy="761544"/>
          </a:xfrm>
          <a:prstGeom prst="straightConnector1">
            <a:avLst/>
          </a:prstGeom>
          <a:noFill/>
          <a:ln w="25400" algn="ctr">
            <a:solidFill>
              <a:srgbClr val="7030A0"/>
            </a:solidFill>
            <a:prstDash val="sysDash"/>
            <a:miter lim="800000"/>
            <a:headEnd/>
            <a:tailEnd type="stealth" w="lg" len="lg"/>
          </a:ln>
          <a:effectLst/>
        </p:spPr>
      </p:cxnSp>
      <p:sp>
        <p:nvSpPr>
          <p:cNvPr id="145" name="矩形 144"/>
          <p:cNvSpPr/>
          <p:nvPr/>
        </p:nvSpPr>
        <p:spPr>
          <a:xfrm>
            <a:off x="6366500" y="4971603"/>
            <a:ext cx="748354" cy="369332"/>
          </a:xfrm>
          <a:prstGeom prst="rect">
            <a:avLst/>
          </a:prstGeom>
        </p:spPr>
        <p:txBody>
          <a:bodyPr wrap="square">
            <a:spAutoFit/>
          </a:bodyPr>
          <a:lstStyle/>
          <a:p>
            <a:r>
              <a:rPr lang="en-US" altLang="zh-CN" b="1" dirty="0">
                <a:solidFill>
                  <a:schemeClr val="accent2">
                    <a:lumMod val="50000"/>
                  </a:schemeClr>
                </a:solidFill>
                <a:highlight>
                  <a:srgbClr val="FFFFFF"/>
                </a:highlight>
                <a:latin typeface="Consolas" panose="020B0609020204030204" pitchFamily="49" charset="0"/>
              </a:rPr>
              <a:t>Null</a:t>
            </a:r>
          </a:p>
        </p:txBody>
      </p:sp>
      <p:graphicFrame>
        <p:nvGraphicFramePr>
          <p:cNvPr id="140" name="表格 139">
            <a:extLst>
              <a:ext uri="{FF2B5EF4-FFF2-40B4-BE49-F238E27FC236}">
                <a16:creationId xmlns:a16="http://schemas.microsoft.com/office/drawing/2014/main" id="{7DB1A07C-26FB-5E44-A181-62F7DC520CCD}"/>
              </a:ext>
            </a:extLst>
          </p:cNvPr>
          <p:cNvGraphicFramePr>
            <a:graphicFrameLocks noGrp="1"/>
          </p:cNvGraphicFramePr>
          <p:nvPr>
            <p:extLst>
              <p:ext uri="{D42A27DB-BD31-4B8C-83A1-F6EECF244321}">
                <p14:modId xmlns:p14="http://schemas.microsoft.com/office/powerpoint/2010/main" val="3370567906"/>
              </p:ext>
            </p:extLst>
          </p:nvPr>
        </p:nvGraphicFramePr>
        <p:xfrm>
          <a:off x="567383" y="5962519"/>
          <a:ext cx="7990570" cy="864096"/>
        </p:xfrm>
        <a:graphic>
          <a:graphicData uri="http://schemas.openxmlformats.org/drawingml/2006/table">
            <a:tbl>
              <a:tblPr firstRow="1" bandRow="1">
                <a:tableStyleId>{5C22544A-7EE6-4342-B048-85BDC9FD1C3A}</a:tableStyleId>
              </a:tblPr>
              <a:tblGrid>
                <a:gridCol w="4030130">
                  <a:extLst>
                    <a:ext uri="{9D8B030D-6E8A-4147-A177-3AD203B41FA5}">
                      <a16:colId xmlns:a16="http://schemas.microsoft.com/office/drawing/2014/main" val="3075817257"/>
                    </a:ext>
                  </a:extLst>
                </a:gridCol>
                <a:gridCol w="3960440">
                  <a:extLst>
                    <a:ext uri="{9D8B030D-6E8A-4147-A177-3AD203B41FA5}">
                      <a16:colId xmlns:a16="http://schemas.microsoft.com/office/drawing/2014/main" val="1794422209"/>
                    </a:ext>
                  </a:extLst>
                </a:gridCol>
              </a:tblGrid>
              <a:tr h="432048">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向 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列 表</a:t>
                      </a:r>
                    </a:p>
                  </a:txBody>
                  <a:tcPr anchor="ctr"/>
                </a:tc>
                <a:extLst>
                  <a:ext uri="{0D108BD9-81ED-4DB2-BD59-A6C34878D82A}">
                    <a16:rowId xmlns:a16="http://schemas.microsoft.com/office/drawing/2014/main" val="1435915222"/>
                  </a:ext>
                </a:extLst>
              </a:tr>
              <a:tr h="432048">
                <a:tc>
                  <a:txBody>
                    <a:bodyPr/>
                    <a:lstStyle/>
                    <a:p>
                      <a:pPr marL="0" algn="ctr" defTabSz="914400" rtl="0" eaLnBrk="1" latinLnBrk="0" hangingPunct="1"/>
                      <a:r>
                        <a:rPr lang="zh-CN" altLang="en-US" sz="2000" b="1" kern="1200" dirty="0">
                          <a:solidFill>
                            <a:srgbClr val="FF0000"/>
                          </a:solidFill>
                          <a:latin typeface="微软雅黑" panose="020B0503020204020204" pitchFamily="34" charset="-122"/>
                          <a:ea typeface="微软雅黑" panose="020B0503020204020204" pitchFamily="34" charset="-122"/>
                          <a:cs typeface="+mn-cs"/>
                        </a:rPr>
                        <a:t>全局</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坐标地址访问</a:t>
                      </a:r>
                    </a:p>
                  </a:txBody>
                  <a:tcPr anchor="ctr"/>
                </a:tc>
                <a:tc>
                  <a:txBody>
                    <a:bodyP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局部</a:t>
                      </a:r>
                      <a:r>
                        <a:rPr lang="zh-CN" altLang="en-US" sz="1800" b="1" dirty="0">
                          <a:latin typeface="微软雅黑" panose="020B0503020204020204" pitchFamily="34" charset="-122"/>
                          <a:ea typeface="微软雅黑" panose="020B0503020204020204" pitchFamily="34" charset="-122"/>
                        </a:rPr>
                        <a:t>邻域关系访问</a:t>
                      </a:r>
                      <a:endParaRPr lang="zh-CN" altLang="en-US" dirty="0"/>
                    </a:p>
                  </a:txBody>
                  <a:tcPr anchor="ctr"/>
                </a:tc>
                <a:extLst>
                  <a:ext uri="{0D108BD9-81ED-4DB2-BD59-A6C34878D82A}">
                    <a16:rowId xmlns:a16="http://schemas.microsoft.com/office/drawing/2014/main" val="2383713950"/>
                  </a:ext>
                </a:extLst>
              </a:tr>
            </a:tbl>
          </a:graphicData>
        </a:graphic>
      </p:graphicFrame>
    </p:spTree>
    <p:extLst>
      <p:ext uri="{BB962C8B-B14F-4D97-AF65-F5344CB8AC3E}">
        <p14:creationId xmlns:p14="http://schemas.microsoft.com/office/powerpoint/2010/main" val="779087521"/>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702333" y="2996952"/>
            <a:ext cx="7848872" cy="1440160"/>
          </a:xfrm>
          <a:prstGeom prst="rect">
            <a:avLst/>
          </a:prstGeom>
          <a:solidFill>
            <a:schemeClr val="accent1">
              <a:alpha val="30000"/>
            </a:scheme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20"/>
          <p:cNvSpPr txBox="1">
            <a:spLocks noChangeArrowheads="1"/>
          </p:cNvSpPr>
          <p:nvPr/>
        </p:nvSpPr>
        <p:spPr bwMode="auto">
          <a:xfrm>
            <a:off x="359024" y="1106735"/>
            <a:ext cx="8605464" cy="477053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列表运算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：建立列表数据结构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：返回列表当前的规模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首节点</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first()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返回首节点位置</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末节点</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last()] </a:t>
            </a:r>
            <a:r>
              <a:rPr lang="en-US" altLang="zh-CN" sz="1600" b="1" kern="0" dirty="0">
                <a:latin typeface="微软雅黑" panose="020B0503020204020204" pitchFamily="34" charset="-122"/>
                <a:ea typeface="微软雅黑" panose="020B0503020204020204" pitchFamily="34" charset="-122"/>
              </a:rPr>
              <a:t>: </a:t>
            </a:r>
            <a:r>
              <a:rPr lang="zh-CN" altLang="en-US" sz="1600" b="1" kern="0" dirty="0">
                <a:latin typeface="微软雅黑" panose="020B0503020204020204" pitchFamily="34" charset="-122"/>
                <a:ea typeface="微软雅黑" panose="020B0503020204020204" pitchFamily="34" charset="-122"/>
              </a:rPr>
              <a:t>返回末节点位置</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首节点插入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insertAsFisrt</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e</a:t>
            </a:r>
            <a:r>
              <a:rPr lang="zh-CN" altLang="en-US" sz="1600" b="1" kern="0" dirty="0">
                <a:latin typeface="微软雅黑" panose="020B0503020204020204" pitchFamily="34" charset="-122"/>
                <a:ea typeface="微软雅黑" panose="020B0503020204020204" pitchFamily="34" charset="-122"/>
              </a:rPr>
              <a:t>作为首节点插入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末节点插入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insertAsLast</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e</a:t>
            </a:r>
            <a:r>
              <a:rPr lang="zh-CN" altLang="en-US" sz="1600" b="1" kern="0" dirty="0">
                <a:latin typeface="微软雅黑" panose="020B0503020204020204" pitchFamily="34" charset="-122"/>
                <a:ea typeface="微软雅黑" panose="020B0503020204020204" pitchFamily="34" charset="-122"/>
              </a:rPr>
              <a:t>作为末节点插入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前插入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insertB</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p,e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p</a:t>
            </a:r>
            <a:r>
              <a:rPr lang="zh-CN" altLang="en-US" sz="1600" b="1" kern="0" dirty="0">
                <a:latin typeface="微软雅黑" panose="020B0503020204020204" pitchFamily="34" charset="-122"/>
                <a:ea typeface="微软雅黑" panose="020B0503020204020204" pitchFamily="34" charset="-122"/>
              </a:rPr>
              <a:t>作为当前节点的前驱插入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后插入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p,e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p</a:t>
            </a:r>
            <a:r>
              <a:rPr lang="zh-CN" altLang="en-US" sz="1600" b="1" kern="0" dirty="0">
                <a:latin typeface="微软雅黑" panose="020B0503020204020204" pitchFamily="34" charset="-122"/>
                <a:ea typeface="微软雅黑" panose="020B0503020204020204" pitchFamily="34" charset="-122"/>
              </a:rPr>
              <a:t>作为当前节点的后继插入</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remove(p)</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删除位置为</a:t>
            </a:r>
            <a:r>
              <a:rPr lang="en-US" altLang="zh-CN" sz="1600" b="1" dirty="0">
                <a:latin typeface="微软雅黑" panose="020B0503020204020204" pitchFamily="34" charset="-122"/>
                <a:ea typeface="微软雅黑" panose="020B0503020204020204" pitchFamily="34" charset="-122"/>
              </a:rPr>
              <a:t>p</a:t>
            </a:r>
            <a:r>
              <a:rPr lang="zh-CN" altLang="en-US" sz="1600" b="1" dirty="0">
                <a:latin typeface="微软雅黑" panose="020B0503020204020204" pitchFamily="34" charset="-122"/>
                <a:ea typeface="微软雅黑" panose="020B0503020204020204" pitchFamily="34" charset="-122"/>
              </a:rPr>
              <a:t>的节点，返回其数值</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，失败时返回</a:t>
            </a:r>
            <a:r>
              <a:rPr lang="en-US" altLang="zh-CN" sz="1600" b="1" dirty="0">
                <a:latin typeface="微软雅黑" panose="020B0503020204020204" pitchFamily="34" charset="-122"/>
                <a:ea typeface="微软雅黑" panose="020B0503020204020204" pitchFamily="34" charset="-122"/>
              </a:rPr>
              <a:t>Null</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列表的基本运算接口</a:t>
            </a:r>
          </a:p>
        </p:txBody>
      </p:sp>
      <p:sp>
        <p:nvSpPr>
          <p:cNvPr id="123" name="TextBox 20"/>
          <p:cNvSpPr txBox="1">
            <a:spLocks noChangeArrowheads="1"/>
          </p:cNvSpPr>
          <p:nvPr/>
        </p:nvSpPr>
        <p:spPr bwMode="auto">
          <a:xfrm>
            <a:off x="359024" y="5815860"/>
            <a:ext cx="8784976" cy="1069524"/>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针对有序列表的额外运算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unquify</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
        <p:nvSpPr>
          <p:cNvPr id="10" name="文本框 9"/>
          <p:cNvSpPr txBox="1"/>
          <p:nvPr/>
        </p:nvSpPr>
        <p:spPr>
          <a:xfrm>
            <a:off x="7490346" y="3239978"/>
            <a:ext cx="936104" cy="954107"/>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插入删除</a:t>
            </a:r>
          </a:p>
        </p:txBody>
      </p:sp>
      <p:sp>
        <p:nvSpPr>
          <p:cNvPr id="11" name="矩形 10"/>
          <p:cNvSpPr/>
          <p:nvPr/>
        </p:nvSpPr>
        <p:spPr bwMode="auto">
          <a:xfrm>
            <a:off x="723500" y="4425417"/>
            <a:ext cx="7848872" cy="2437974"/>
          </a:xfrm>
          <a:prstGeom prst="rect">
            <a:avLst/>
          </a:prstGeom>
          <a:solidFill>
            <a:srgbClr val="FFFF00">
              <a:alpha val="14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文本框 14"/>
          <p:cNvSpPr txBox="1"/>
          <p:nvPr/>
        </p:nvSpPr>
        <p:spPr>
          <a:xfrm>
            <a:off x="7448504" y="4982641"/>
            <a:ext cx="936104" cy="1384995"/>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查找排序去重</a:t>
            </a:r>
          </a:p>
        </p:txBody>
      </p:sp>
    </p:spTree>
    <p:extLst>
      <p:ext uri="{BB962C8B-B14F-4D97-AF65-F5344CB8AC3E}">
        <p14:creationId xmlns:p14="http://schemas.microsoft.com/office/powerpoint/2010/main" val="220992814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单向列表的删除</a:t>
            </a:r>
          </a:p>
        </p:txBody>
      </p:sp>
      <p:sp>
        <p:nvSpPr>
          <p:cNvPr id="4" name="矩形 3"/>
          <p:cNvSpPr/>
          <p:nvPr/>
        </p:nvSpPr>
        <p:spPr>
          <a:xfrm>
            <a:off x="270285" y="1205463"/>
            <a:ext cx="8712968" cy="3139321"/>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List::Remove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T&amp;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删除链表第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个元素</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通过引用参数</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返回元素值</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 = Locate(</a:t>
            </a:r>
            <a:r>
              <a:rPr lang="en-US" altLang="zh-CN" dirty="0">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-1);</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current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表中无第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个元素，无法删除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 del = current-&gt;next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核心操作</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current-&gt;next = del-&gt;next;</a:t>
            </a:r>
          </a:p>
          <a:p>
            <a:r>
              <a:rPr lang="en-US" altLang="zh-CN" dirty="0">
                <a:solidFill>
                  <a:srgbClr val="808080"/>
                </a:solidFill>
                <a:highlight>
                  <a:srgbClr val="FFFFFF"/>
                </a:highlight>
                <a:latin typeface="Consolas" panose="020B0609020204030204" pitchFamily="49" charset="0"/>
                <a:ea typeface="新宋体" panose="02010609030101010101" pitchFamily="49" charset="-122"/>
              </a:rPr>
              <a:t>    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del-&gt;data;</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del;</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个结点</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需定位第</a:t>
            </a:r>
            <a:r>
              <a:rPr lang="en-US" altLang="zh-CN" kern="0" dirty="0">
                <a:solidFill>
                  <a:srgbClr val="CC0000"/>
                </a:solidFill>
                <a:latin typeface="Consolas" panose="020B0609020204030204" pitchFamily="49" charset="0"/>
                <a:ea typeface="隶书" pitchFamily="49" charset="-122"/>
              </a:rPr>
              <a:t>i-1</a:t>
            </a:r>
            <a:r>
              <a:rPr lang="zh-CN" altLang="en-US" kern="0" dirty="0">
                <a:solidFill>
                  <a:srgbClr val="CC0000"/>
                </a:solidFill>
                <a:latin typeface="Consolas" panose="020B0609020204030204" pitchFamily="49" charset="0"/>
                <a:ea typeface="隶书" pitchFamily="49" charset="-122"/>
              </a:rPr>
              <a:t>个结点</a:t>
            </a:r>
          </a:p>
        </p:txBody>
      </p:sp>
      <p:sp>
        <p:nvSpPr>
          <p:cNvPr id="6" name="矩形 5"/>
          <p:cNvSpPr/>
          <p:nvPr/>
        </p:nvSpPr>
        <p:spPr>
          <a:xfrm>
            <a:off x="825303" y="5499263"/>
            <a:ext cx="133395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current</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sp>
        <p:nvSpPr>
          <p:cNvPr id="7" name="矩形 6"/>
          <p:cNvSpPr/>
          <p:nvPr/>
        </p:nvSpPr>
        <p:spPr bwMode="auto">
          <a:xfrm>
            <a:off x="1659201" y="4937701"/>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 name="矩形 7"/>
          <p:cNvSpPr/>
          <p:nvPr/>
        </p:nvSpPr>
        <p:spPr bwMode="auto">
          <a:xfrm>
            <a:off x="2746584" y="4935806"/>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9" name="矩形 8"/>
          <p:cNvSpPr/>
          <p:nvPr/>
        </p:nvSpPr>
        <p:spPr bwMode="auto">
          <a:xfrm>
            <a:off x="3748914" y="4941168"/>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0" name="矩形 9"/>
          <p:cNvSpPr/>
          <p:nvPr/>
        </p:nvSpPr>
        <p:spPr bwMode="auto">
          <a:xfrm>
            <a:off x="4836297" y="4939273"/>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p:nvPr/>
        </p:nvCxnSpPr>
        <p:spPr bwMode="auto">
          <a:xfrm flipV="1">
            <a:off x="3257967" y="5268939"/>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V="1">
            <a:off x="1160871" y="5287376"/>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13" name="矩形 12"/>
          <p:cNvSpPr/>
          <p:nvPr/>
        </p:nvSpPr>
        <p:spPr bwMode="auto">
          <a:xfrm>
            <a:off x="5838627" y="4937220"/>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 name="矩形 13"/>
          <p:cNvSpPr/>
          <p:nvPr/>
        </p:nvSpPr>
        <p:spPr bwMode="auto">
          <a:xfrm>
            <a:off x="6926010" y="4935325"/>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V="1">
            <a:off x="5347680" y="5264991"/>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grpSp>
        <p:nvGrpSpPr>
          <p:cNvPr id="16" name="组合 15"/>
          <p:cNvGrpSpPr/>
          <p:nvPr/>
        </p:nvGrpSpPr>
        <p:grpSpPr>
          <a:xfrm>
            <a:off x="3679836" y="5546295"/>
            <a:ext cx="658131" cy="523220"/>
            <a:chOff x="2325155" y="2639812"/>
            <a:chExt cx="658131" cy="523220"/>
          </a:xfrm>
        </p:grpSpPr>
        <p:sp>
          <p:nvSpPr>
            <p:cNvPr id="17" name="矩形 16"/>
            <p:cNvSpPr/>
            <p:nvPr/>
          </p:nvSpPr>
          <p:spPr>
            <a:xfrm>
              <a:off x="2325155" y="2639812"/>
              <a:ext cx="64312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del</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bwMode="auto">
            <a:xfrm flipV="1">
              <a:off x="2983286" y="2734368"/>
              <a:ext cx="0" cy="29575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cxnSp>
        <p:nvCxnSpPr>
          <p:cNvPr id="19" name="直接箭头连接符 18"/>
          <p:cNvCxnSpPr/>
          <p:nvPr/>
        </p:nvCxnSpPr>
        <p:spPr bwMode="auto">
          <a:xfrm flipV="1">
            <a:off x="2199655" y="5605881"/>
            <a:ext cx="3892" cy="33001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nvGrpSpPr>
          <p:cNvPr id="20" name="组合 19"/>
          <p:cNvGrpSpPr/>
          <p:nvPr/>
        </p:nvGrpSpPr>
        <p:grpSpPr>
          <a:xfrm>
            <a:off x="3230148" y="4493021"/>
            <a:ext cx="2597081" cy="716523"/>
            <a:chOff x="3845218" y="908720"/>
            <a:chExt cx="2454974" cy="716523"/>
          </a:xfrm>
        </p:grpSpPr>
        <p:cxnSp>
          <p:nvCxnSpPr>
            <p:cNvPr id="21" name="曲线连接符 20"/>
            <p:cNvCxnSpPr/>
            <p:nvPr/>
          </p:nvCxnSpPr>
          <p:spPr bwMode="auto">
            <a:xfrm flipV="1">
              <a:off x="3845218" y="908720"/>
              <a:ext cx="1158830" cy="698592"/>
            </a:xfrm>
            <a:prstGeom prst="curvedConnector3">
              <a:avLst/>
            </a:prstGeom>
            <a:solidFill>
              <a:schemeClr val="accent1"/>
            </a:solidFill>
            <a:ln w="25400" cap="flat" cmpd="sng" algn="ctr">
              <a:solidFill>
                <a:srgbClr val="00823B"/>
              </a:solidFill>
              <a:prstDash val="solid"/>
              <a:round/>
              <a:headEnd type="none"/>
              <a:tailEnd type="none" w="lg" len="lg"/>
            </a:ln>
            <a:effectLst/>
          </p:spPr>
        </p:cxnSp>
        <p:cxnSp>
          <p:nvCxnSpPr>
            <p:cNvPr id="22" name="曲线连接符 21"/>
            <p:cNvCxnSpPr/>
            <p:nvPr/>
          </p:nvCxnSpPr>
          <p:spPr bwMode="auto">
            <a:xfrm>
              <a:off x="5004048" y="908720"/>
              <a:ext cx="1296144" cy="716523"/>
            </a:xfrm>
            <a:prstGeom prst="curvedConnector3">
              <a:avLst/>
            </a:prstGeom>
            <a:solidFill>
              <a:schemeClr val="accent1"/>
            </a:solidFill>
            <a:ln w="25400" cap="flat" cmpd="sng" algn="ctr">
              <a:solidFill>
                <a:srgbClr val="00823B"/>
              </a:solidFill>
              <a:prstDash val="solid"/>
              <a:round/>
              <a:headEnd type="none"/>
              <a:tailEnd type="stealth" w="lg" len="lg"/>
            </a:ln>
            <a:effectLst/>
          </p:spPr>
        </p:cxnSp>
      </p:grpSp>
      <p:cxnSp>
        <p:nvCxnSpPr>
          <p:cNvPr id="23" name="直接箭头连接符 22"/>
          <p:cNvCxnSpPr/>
          <p:nvPr/>
        </p:nvCxnSpPr>
        <p:spPr bwMode="auto">
          <a:xfrm flipV="1">
            <a:off x="7425589" y="5250062"/>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24" name="直接箭头连接符 23"/>
          <p:cNvCxnSpPr/>
          <p:nvPr/>
        </p:nvCxnSpPr>
        <p:spPr bwMode="auto">
          <a:xfrm flipV="1">
            <a:off x="8003682" y="5246231"/>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Tree>
    <p:extLst>
      <p:ext uri="{BB962C8B-B14F-4D97-AF65-F5344CB8AC3E}">
        <p14:creationId xmlns:p14="http://schemas.microsoft.com/office/powerpoint/2010/main" val="279812616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strips(downLeft)">
                                      <p:cBhvr>
                                        <p:cTn id="67" dur="500"/>
                                        <p:tgtEl>
                                          <p:spTgt spid="20"/>
                                        </p:tgtEl>
                                      </p:cBhvr>
                                    </p:animEffect>
                                  </p:childTnLst>
                                </p:cTn>
                              </p:par>
                              <p:par>
                                <p:cTn id="68" presetID="1" presetClass="exit" presetSubtype="0" fill="hold" nodeType="with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0"/>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5"/>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9" grpId="1" animBg="1"/>
      <p:bldP spid="10" grpId="0" animBg="1"/>
      <p:bldP spid="10" grpId="1"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双向列表</a:t>
            </a:r>
          </a:p>
        </p:txBody>
      </p:sp>
      <p:sp>
        <p:nvSpPr>
          <p:cNvPr id="56" name="TextBox 20"/>
          <p:cNvSpPr txBox="1">
            <a:spLocks noChangeArrowheads="1"/>
          </p:cNvSpPr>
          <p:nvPr/>
        </p:nvSpPr>
        <p:spPr bwMode="auto">
          <a:xfrm>
            <a:off x="3906497" y="4365104"/>
            <a:ext cx="1440160"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rgbClr val="FF0000"/>
                </a:solidFill>
                <a:latin typeface="微软雅黑" panose="020B0503020204020204" pitchFamily="34" charset="-122"/>
                <a:ea typeface="微软雅黑" panose="020B0503020204020204" pitchFamily="34" charset="-122"/>
              </a:rPr>
              <a:t>可见部分</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86688" y="4862842"/>
            <a:ext cx="4430231" cy="857220"/>
          </a:xfrm>
          <a:prstGeom prst="roundRect">
            <a:avLst/>
          </a:prstGeom>
          <a:ln w="3175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1" name="组合 30"/>
          <p:cNvGrpSpPr/>
          <p:nvPr/>
        </p:nvGrpSpPr>
        <p:grpSpPr>
          <a:xfrm>
            <a:off x="196981" y="4977704"/>
            <a:ext cx="1519882" cy="580296"/>
            <a:chOff x="-296438" y="2122984"/>
            <a:chExt cx="1519882" cy="580296"/>
          </a:xfrm>
        </p:grpSpPr>
        <p:sp>
          <p:nvSpPr>
            <p:cNvPr id="6" name="平行四边形 5"/>
            <p:cNvSpPr/>
            <p:nvPr/>
          </p:nvSpPr>
          <p:spPr>
            <a:xfrm flipH="1">
              <a:off x="-267863" y="2122987"/>
              <a:ext cx="1470711"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header</a:t>
              </a:r>
              <a:endParaRPr lang="zh-CN" altLang="en-US" b="1" dirty="0"/>
            </a:p>
          </p:txBody>
        </p:sp>
        <p:sp>
          <p:nvSpPr>
            <p:cNvPr id="7" name="直角三角形 6"/>
            <p:cNvSpPr/>
            <p:nvPr/>
          </p:nvSpPr>
          <p:spPr>
            <a:xfrm>
              <a:off x="-296438" y="212298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899593" y="2122984"/>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箭头连接符 10"/>
          <p:cNvCxnSpPr/>
          <p:nvPr/>
        </p:nvCxnSpPr>
        <p:spPr>
          <a:xfrm>
            <a:off x="1508011" y="5216565"/>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679460" y="5368965"/>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722724" y="4832151"/>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4" name="文本框 13"/>
          <p:cNvSpPr txBox="1"/>
          <p:nvPr/>
        </p:nvSpPr>
        <p:spPr>
          <a:xfrm>
            <a:off x="1752087" y="5343682"/>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19" name="直接箭头连接符 18"/>
          <p:cNvCxnSpPr/>
          <p:nvPr/>
        </p:nvCxnSpPr>
        <p:spPr>
          <a:xfrm>
            <a:off x="6464132" y="5187200"/>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677343" y="5343682"/>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787981" y="4826769"/>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22" name="文本框 21"/>
          <p:cNvSpPr txBox="1"/>
          <p:nvPr/>
        </p:nvSpPr>
        <p:spPr>
          <a:xfrm>
            <a:off x="6880145" y="5326028"/>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36" name="组合 35"/>
          <p:cNvGrpSpPr/>
          <p:nvPr/>
        </p:nvGrpSpPr>
        <p:grpSpPr>
          <a:xfrm>
            <a:off x="2631235" y="4977699"/>
            <a:ext cx="1316127" cy="580301"/>
            <a:chOff x="2621193" y="1737339"/>
            <a:chExt cx="1316127" cy="580301"/>
          </a:xfrm>
        </p:grpSpPr>
        <p:sp>
          <p:nvSpPr>
            <p:cNvPr id="9" name="直角三角形 8"/>
            <p:cNvSpPr/>
            <p:nvPr/>
          </p:nvSpPr>
          <p:spPr>
            <a:xfrm>
              <a:off x="2621193"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a:off x="3613469" y="1737340"/>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H="1">
              <a:off x="2631443" y="1737347"/>
              <a:ext cx="1302367"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first</a:t>
              </a:r>
              <a:endParaRPr lang="zh-CN" altLang="en-US" sz="2000" b="1" dirty="0"/>
            </a:p>
          </p:txBody>
        </p:sp>
      </p:grpSp>
      <p:grpSp>
        <p:nvGrpSpPr>
          <p:cNvPr id="38" name="组合 37"/>
          <p:cNvGrpSpPr/>
          <p:nvPr/>
        </p:nvGrpSpPr>
        <p:grpSpPr>
          <a:xfrm>
            <a:off x="5345729" y="4977698"/>
            <a:ext cx="1334427" cy="580295"/>
            <a:chOff x="5335687" y="1737338"/>
            <a:chExt cx="1334427" cy="580295"/>
          </a:xfrm>
        </p:grpSpPr>
        <p:sp>
          <p:nvSpPr>
            <p:cNvPr id="15" name="直角三角形 14"/>
            <p:cNvSpPr/>
            <p:nvPr/>
          </p:nvSpPr>
          <p:spPr>
            <a:xfrm>
              <a:off x="5335687"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6346263" y="1737338"/>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flipH="1">
              <a:off x="5336615" y="1737340"/>
              <a:ext cx="1333499"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last</a:t>
              </a:r>
              <a:endParaRPr lang="zh-CN" altLang="en-US" sz="2000" b="1" dirty="0"/>
            </a:p>
          </p:txBody>
        </p:sp>
      </p:grpSp>
      <p:grpSp>
        <p:nvGrpSpPr>
          <p:cNvPr id="35" name="组合 34"/>
          <p:cNvGrpSpPr/>
          <p:nvPr/>
        </p:nvGrpSpPr>
        <p:grpSpPr>
          <a:xfrm>
            <a:off x="7597602" y="4941155"/>
            <a:ext cx="1448936" cy="580932"/>
            <a:chOff x="7433662" y="2086435"/>
            <a:chExt cx="1448936" cy="580932"/>
          </a:xfrm>
        </p:grpSpPr>
        <p:sp>
          <p:nvSpPr>
            <p:cNvPr id="17" name="直角三角形 16"/>
            <p:cNvSpPr/>
            <p:nvPr/>
          </p:nvSpPr>
          <p:spPr>
            <a:xfrm>
              <a:off x="7435356" y="208643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0800000">
              <a:off x="8558747" y="2087073"/>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flipH="1">
              <a:off x="7433662" y="2087074"/>
              <a:ext cx="1448935"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trailer</a:t>
              </a:r>
              <a:endParaRPr lang="zh-CN" altLang="en-US" sz="2000" b="1" dirty="0"/>
            </a:p>
          </p:txBody>
        </p:sp>
      </p:grpSp>
      <p:cxnSp>
        <p:nvCxnSpPr>
          <p:cNvPr id="26" name="直接箭头连接符 25"/>
          <p:cNvCxnSpPr/>
          <p:nvPr/>
        </p:nvCxnSpPr>
        <p:spPr>
          <a:xfrm>
            <a:off x="3877526" y="5207040"/>
            <a:ext cx="1471614" cy="9525"/>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3915623" y="5363098"/>
            <a:ext cx="1407321" cy="5867"/>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37" name="TextBox 20"/>
          <p:cNvSpPr txBox="1">
            <a:spLocks noChangeArrowheads="1"/>
          </p:cNvSpPr>
          <p:nvPr/>
        </p:nvSpPr>
        <p:spPr bwMode="auto">
          <a:xfrm>
            <a:off x="673827" y="5589240"/>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头</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0" name="TextBox 20"/>
          <p:cNvSpPr txBox="1">
            <a:spLocks noChangeArrowheads="1"/>
          </p:cNvSpPr>
          <p:nvPr/>
        </p:nvSpPr>
        <p:spPr bwMode="auto">
          <a:xfrm>
            <a:off x="3050785" y="5775647"/>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首</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1" name="TextBox 20"/>
          <p:cNvSpPr txBox="1">
            <a:spLocks noChangeArrowheads="1"/>
          </p:cNvSpPr>
          <p:nvPr/>
        </p:nvSpPr>
        <p:spPr bwMode="auto">
          <a:xfrm>
            <a:off x="5859097" y="5775647"/>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末</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8091345" y="5559623"/>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尾</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3" name="TextBox 20"/>
          <p:cNvSpPr txBox="1">
            <a:spLocks noChangeArrowheads="1"/>
          </p:cNvSpPr>
          <p:nvPr/>
        </p:nvSpPr>
        <p:spPr bwMode="auto">
          <a:xfrm>
            <a:off x="354082" y="1855654"/>
            <a:ext cx="8544990" cy="23083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哨兵节点（</a:t>
            </a:r>
            <a:r>
              <a:rPr lang="en-US" altLang="zh-CN" sz="2800" b="1" dirty="0">
                <a:latin typeface="微软雅黑" panose="020B0503020204020204" pitchFamily="34" charset="-122"/>
                <a:ea typeface="微软雅黑" panose="020B0503020204020204" pitchFamily="34" charset="-122"/>
              </a:rPr>
              <a:t>sentinel node</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包括头节点与尾节点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对外部不可见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对外部可见的任一节点，其前驱和后继都必然存在</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算法不必对各种边界情况进行特殊处理</a:t>
            </a:r>
            <a:endParaRPr lang="en-US" altLang="zh-CN" sz="2400" b="1" dirty="0">
              <a:latin typeface="微软雅黑" panose="020B0503020204020204" pitchFamily="34" charset="-122"/>
              <a:ea typeface="微软雅黑" panose="020B0503020204020204" pitchFamily="34" charset="-122"/>
            </a:endParaRPr>
          </a:p>
        </p:txBody>
      </p:sp>
      <p:sp>
        <p:nvSpPr>
          <p:cNvPr id="39" name="TextBox 20">
            <a:extLst>
              <a:ext uri="{FF2B5EF4-FFF2-40B4-BE49-F238E27FC236}">
                <a16:creationId xmlns:a16="http://schemas.microsoft.com/office/drawing/2014/main" id="{69664E7C-BBE1-3840-A1AE-054A50F448CF}"/>
              </a:ext>
            </a:extLst>
          </p:cNvPr>
          <p:cNvSpPr txBox="1">
            <a:spLocks noChangeArrowheads="1"/>
          </p:cNvSpPr>
          <p:nvPr/>
        </p:nvSpPr>
        <p:spPr bwMode="auto">
          <a:xfrm>
            <a:off x="358906" y="121047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双向列表的插入、删除、查找、排序等等</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6704090"/>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总结：列表排序</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8" name="直接连接符 17"/>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9" name="矩形 18"/>
          <p:cNvSpPr/>
          <p:nvPr/>
        </p:nvSpPr>
        <p:spPr>
          <a:xfrm>
            <a:off x="3433194" y="3837345"/>
            <a:ext cx="3155031" cy="369332"/>
          </a:xfrm>
          <a:prstGeom prst="rect">
            <a:avLst/>
          </a:prstGeom>
        </p:spPr>
        <p:txBody>
          <a:bodyPr wrap="none">
            <a:spAutoFit/>
          </a:bodyPr>
          <a:lstStyle/>
          <a:p>
            <a:pPr algn="ctr"/>
            <a:r>
              <a:rPr lang="zh-CN" altLang="en-US" b="1" dirty="0">
                <a:solidFill>
                  <a:schemeClr val="accent2">
                    <a:lumMod val="50000"/>
                  </a:schemeClr>
                </a:solidFill>
                <a:latin typeface="微软雅黑" panose="020B0503020204020204" pitchFamily="34" charset="-122"/>
                <a:ea typeface="微软雅黑" panose="020B0503020204020204" pitchFamily="34" charset="-122"/>
              </a:rPr>
              <a:t>二分查找无法降低至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1" name="矩形 20"/>
          <p:cNvSpPr/>
          <p:nvPr/>
        </p:nvSpPr>
        <p:spPr>
          <a:xfrm>
            <a:off x="6510541" y="3861048"/>
            <a:ext cx="2031326"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插入后无移动代价</a:t>
            </a:r>
          </a:p>
        </p:txBody>
      </p:sp>
      <p:sp>
        <p:nvSpPr>
          <p:cNvPr id="22" name="矩形 21"/>
          <p:cNvSpPr/>
          <p:nvPr/>
        </p:nvSpPr>
        <p:spPr>
          <a:xfrm>
            <a:off x="5996843" y="5878082"/>
            <a:ext cx="3198985" cy="646331"/>
          </a:xfrm>
          <a:prstGeom prst="rect">
            <a:avLst/>
          </a:prstGeom>
        </p:spPr>
        <p:txBody>
          <a:bodyPr wrap="squar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就地排序，</a:t>
            </a:r>
            <a:endParaRPr lang="en-US" altLang="zh-CN" b="1" dirty="0">
              <a:solidFill>
                <a:srgbClr val="C00000"/>
              </a:solidFill>
              <a:latin typeface="微软雅黑" panose="020B0503020204020204" pitchFamily="34" charset="-122"/>
              <a:ea typeface="微软雅黑" panose="020B0503020204020204" pitchFamily="34" charset="-122"/>
            </a:endParaRPr>
          </a:p>
          <a:p>
            <a:pPr algn="ctr"/>
            <a:r>
              <a:rPr lang="zh-CN" altLang="en-US" b="1" dirty="0">
                <a:solidFill>
                  <a:srgbClr val="C00000"/>
                </a:solidFill>
                <a:latin typeface="微软雅黑" panose="020B0503020204020204" pitchFamily="34" charset="-122"/>
                <a:ea typeface="微软雅黑" panose="020B0503020204020204" pitchFamily="34" charset="-122"/>
              </a:rPr>
              <a:t>归并排序更适合用列表实现</a:t>
            </a:r>
          </a:p>
        </p:txBody>
      </p:sp>
    </p:spTree>
    <p:extLst>
      <p:ext uri="{BB962C8B-B14F-4D97-AF65-F5344CB8AC3E}">
        <p14:creationId xmlns:p14="http://schemas.microsoft.com/office/powerpoint/2010/main" val="111347222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回顾：向量排序</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不稳定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3" name="直接连接符 12"/>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3433193" y="3837345"/>
            <a:ext cx="3155031" cy="369332"/>
          </a:xfrm>
          <a:prstGeom prst="rect">
            <a:avLst/>
          </a:prstGeom>
        </p:spPr>
        <p:txBody>
          <a:bodyPr wrap="none">
            <a:spAutoFit/>
          </a:bodyPr>
          <a:lstStyle/>
          <a:p>
            <a:pPr algn="ctr"/>
            <a:r>
              <a:rPr lang="zh-CN" altLang="en-US" b="1" dirty="0">
                <a:solidFill>
                  <a:schemeClr val="accent2">
                    <a:lumMod val="50000"/>
                  </a:schemeClr>
                </a:solidFill>
                <a:latin typeface="微软雅黑" panose="020B0503020204020204" pitchFamily="34" charset="-122"/>
                <a:ea typeface="微软雅黑" panose="020B0503020204020204" pitchFamily="34" charset="-122"/>
              </a:rPr>
              <a:t>可用归并排序降低至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a:off x="6625957" y="3861048"/>
            <a:ext cx="1800493"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插入后移动代价</a:t>
            </a:r>
          </a:p>
        </p:txBody>
      </p:sp>
    </p:spTree>
    <p:extLst>
      <p:ext uri="{BB962C8B-B14F-4D97-AF65-F5344CB8AC3E}">
        <p14:creationId xmlns:p14="http://schemas.microsoft.com/office/powerpoint/2010/main" val="3633117723"/>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899592" y="2041120"/>
            <a:ext cx="7920037" cy="2775760"/>
          </a:xfrm>
          <a:prstGeom prst="rect">
            <a:avLst/>
          </a:prstGeom>
          <a:noFill/>
          <a:ln w="9525">
            <a:noFill/>
            <a:miter lim="800000"/>
            <a:headEnd/>
            <a:tailEnd/>
          </a:ln>
        </p:spPr>
        <p:txBody>
          <a:bodyPr anchor="ctr">
            <a:spAutoFit/>
          </a:bodyPr>
          <a:lstStyle/>
          <a:p>
            <a:pPr>
              <a:lnSpc>
                <a:spcPct val="150000"/>
              </a:lnSpc>
            </a:pPr>
            <a:r>
              <a:rPr lang="zh-CN" altLang="en-US" sz="2400" dirty="0">
                <a:latin typeface="黑体" pitchFamily="49" charset="-122"/>
                <a:ea typeface="黑体" pitchFamily="49" charset="-122"/>
                <a:cs typeface="Times New Roman" pitchFamily="18" charset="0"/>
              </a:rPr>
              <a:t>考场</a:t>
            </a:r>
            <a:endParaRPr lang="en-US" altLang="zh-CN" sz="2400" dirty="0">
              <a:latin typeface="黑体" pitchFamily="49" charset="-122"/>
              <a:ea typeface="黑体" pitchFamily="49" charset="-122"/>
              <a:cs typeface="Times New Roman" pitchFamily="18" charset="0"/>
            </a:endParaRPr>
          </a:p>
          <a:p>
            <a:pPr>
              <a:lnSpc>
                <a:spcPct val="150000"/>
              </a:lnSpc>
            </a:pPr>
            <a:r>
              <a:rPr kumimoji="0" lang="zh-CN" altLang="en-US" sz="2400" dirty="0">
                <a:latin typeface="黑体" pitchFamily="49" charset="-122"/>
                <a:ea typeface="黑体" pitchFamily="49" charset="-122"/>
                <a:cs typeface="宋体" pitchFamily="2" charset="-122"/>
              </a:rPr>
              <a:t>六教</a:t>
            </a:r>
            <a:r>
              <a:rPr kumimoji="0" lang="en-US" altLang="zh-CN" sz="2400" dirty="0">
                <a:latin typeface="黑体" pitchFamily="49" charset="-122"/>
                <a:ea typeface="黑体" pitchFamily="49" charset="-122"/>
                <a:cs typeface="宋体" pitchFamily="2" charset="-122"/>
              </a:rPr>
              <a:t>6C101</a:t>
            </a:r>
          </a:p>
          <a:p>
            <a:pPr>
              <a:lnSpc>
                <a:spcPct val="150000"/>
              </a:lnSpc>
            </a:pPr>
            <a:r>
              <a:rPr lang="zh-CN" altLang="en-US" sz="2400" dirty="0">
                <a:latin typeface="黑体" pitchFamily="49" charset="-122"/>
                <a:ea typeface="黑体" pitchFamily="49" charset="-122"/>
                <a:cs typeface="宋体" pitchFamily="2" charset="-122"/>
              </a:rPr>
              <a:t>六教</a:t>
            </a:r>
            <a:r>
              <a:rPr lang="en-US" altLang="zh-CN" sz="2400" dirty="0">
                <a:latin typeface="黑体" pitchFamily="49" charset="-122"/>
                <a:ea typeface="黑体" pitchFamily="49" charset="-122"/>
                <a:cs typeface="宋体" pitchFamily="2" charset="-122"/>
              </a:rPr>
              <a:t>6C102</a:t>
            </a:r>
          </a:p>
          <a:p>
            <a:pPr>
              <a:lnSpc>
                <a:spcPct val="150000"/>
              </a:lnSpc>
            </a:pPr>
            <a:r>
              <a:rPr lang="zh-CN" altLang="en-US" sz="2400" dirty="0">
                <a:latin typeface="黑体" pitchFamily="49" charset="-122"/>
                <a:ea typeface="黑体" pitchFamily="49" charset="-122"/>
                <a:cs typeface="宋体" pitchFamily="2" charset="-122"/>
              </a:rPr>
              <a:t>六教</a:t>
            </a:r>
            <a:r>
              <a:rPr lang="en-US" altLang="zh-CN" sz="2400" dirty="0">
                <a:latin typeface="黑体" pitchFamily="49" charset="-122"/>
                <a:ea typeface="黑体" pitchFamily="49" charset="-122"/>
                <a:cs typeface="宋体" pitchFamily="2" charset="-122"/>
              </a:rPr>
              <a:t>6C201</a:t>
            </a:r>
            <a:endParaRPr kumimoji="0" lang="en-US" altLang="zh-CN" sz="2400" dirty="0">
              <a:latin typeface="黑体" pitchFamily="49" charset="-122"/>
              <a:ea typeface="黑体" pitchFamily="49" charset="-122"/>
              <a:cs typeface="宋体" pitchFamily="2" charset="-122"/>
            </a:endParaRPr>
          </a:p>
          <a:p>
            <a:pPr>
              <a:lnSpc>
                <a:spcPct val="150000"/>
              </a:lnSpc>
            </a:pPr>
            <a:r>
              <a:rPr lang="en-US" altLang="zh-CN" sz="2400" dirty="0">
                <a:latin typeface="黑体" pitchFamily="49" charset="-122"/>
                <a:ea typeface="黑体" pitchFamily="49" charset="-122"/>
                <a:cs typeface="宋体" pitchFamily="2" charset="-122"/>
              </a:rPr>
              <a:t>6</a:t>
            </a:r>
            <a:r>
              <a:rPr lang="zh-CN" altLang="en-US" sz="2400" dirty="0">
                <a:latin typeface="黑体" pitchFamily="49" charset="-122"/>
                <a:ea typeface="黑体" pitchFamily="49" charset="-122"/>
                <a:cs typeface="宋体" pitchFamily="2" charset="-122"/>
              </a:rPr>
              <a:t>位在线上考试的同学将另行通知考试相关事项</a:t>
            </a:r>
            <a:endParaRPr kumimoji="0" lang="en-US" altLang="zh-CN" sz="2400" dirty="0">
              <a:latin typeface="黑体" pitchFamily="49" charset="-122"/>
              <a:ea typeface="黑体" pitchFamily="49" charset="-122"/>
              <a:cs typeface="宋体" pitchFamily="2" charset="-122"/>
            </a:endParaRPr>
          </a:p>
        </p:txBody>
      </p:sp>
      <p:sp>
        <p:nvSpPr>
          <p:cNvPr id="12291" name="标题 1"/>
          <p:cNvSpPr txBox="1">
            <a:spLocks/>
          </p:cNvSpPr>
          <p:nvPr/>
        </p:nvSpPr>
        <p:spPr bwMode="auto">
          <a:xfrm>
            <a:off x="755650" y="1052513"/>
            <a:ext cx="5661025" cy="1470025"/>
          </a:xfrm>
          <a:prstGeom prst="rect">
            <a:avLst/>
          </a:prstGeom>
          <a:noFill/>
          <a:ln w="9525">
            <a:noFill/>
            <a:miter lim="800000"/>
            <a:headEnd/>
            <a:tailEnd/>
          </a:ln>
        </p:spPr>
        <p:txBody>
          <a:bodyPr anchor="ctr"/>
          <a:lstStyle/>
          <a:p>
            <a:r>
              <a:rPr lang="zh-CN" altLang="en-US" sz="4400" b="1" dirty="0">
                <a:solidFill>
                  <a:schemeClr val="bg2">
                    <a:lumMod val="75000"/>
                  </a:schemeClr>
                </a:solidFill>
                <a:latin typeface="黑体" pitchFamily="49" charset="-122"/>
                <a:ea typeface="黑体" pitchFamily="49" charset="-122"/>
              </a:rPr>
              <a:t>考试地点</a:t>
            </a:r>
            <a:r>
              <a:rPr kumimoji="0" lang="zh-CN" altLang="en-US" sz="4400" b="1" dirty="0">
                <a:solidFill>
                  <a:schemeClr val="bg2">
                    <a:lumMod val="75000"/>
                  </a:schemeClr>
                </a:solidFill>
                <a:latin typeface="黑体" pitchFamily="49" charset="-122"/>
                <a:ea typeface="黑体" pitchFamily="49" charset="-122"/>
              </a:rPr>
              <a:t>： </a:t>
            </a:r>
          </a:p>
        </p:txBody>
      </p:sp>
      <p:sp>
        <p:nvSpPr>
          <p:cNvPr id="4" name="标题 1"/>
          <p:cNvSpPr txBox="1">
            <a:spLocks/>
          </p:cNvSpPr>
          <p:nvPr/>
        </p:nvSpPr>
        <p:spPr bwMode="auto">
          <a:xfrm>
            <a:off x="827088" y="85725"/>
            <a:ext cx="7599362"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a:solidFill>
                  <a:srgbClr val="003366"/>
                </a:solidFill>
                <a:latin typeface="微软雅黑" pitchFamily="34" charset="-122"/>
                <a:ea typeface="微软雅黑" pitchFamily="34" charset="-122"/>
              </a:rPr>
              <a:t>课程信息</a:t>
            </a:r>
            <a:endParaRPr lang="zh-CN" altLang="en-US" sz="3600" kern="0" dirty="0">
              <a:solidFill>
                <a:srgbClr val="003366"/>
              </a:solidFill>
              <a:latin typeface="微软雅黑" pitchFamily="34" charset="-122"/>
              <a:ea typeface="微软雅黑" pitchFamily="34" charset="-122"/>
            </a:endParaRPr>
          </a:p>
        </p:txBody>
      </p:sp>
      <p:sp>
        <p:nvSpPr>
          <p:cNvPr id="5" name="标题 1">
            <a:extLst>
              <a:ext uri="{FF2B5EF4-FFF2-40B4-BE49-F238E27FC236}">
                <a16:creationId xmlns:a16="http://schemas.microsoft.com/office/drawing/2014/main" id="{DDC9C2D5-7E5F-4908-B598-333A522C0B37}"/>
              </a:ext>
            </a:extLst>
          </p:cNvPr>
          <p:cNvSpPr txBox="1">
            <a:spLocks/>
          </p:cNvSpPr>
          <p:nvPr/>
        </p:nvSpPr>
        <p:spPr bwMode="auto">
          <a:xfrm>
            <a:off x="755650" y="4680465"/>
            <a:ext cx="5661025" cy="1470025"/>
          </a:xfrm>
          <a:prstGeom prst="rect">
            <a:avLst/>
          </a:prstGeom>
          <a:noFill/>
          <a:ln w="9525">
            <a:noFill/>
            <a:miter lim="800000"/>
            <a:headEnd/>
            <a:tailEnd/>
          </a:ln>
        </p:spPr>
        <p:txBody>
          <a:bodyPr anchor="ctr"/>
          <a:lstStyle/>
          <a:p>
            <a:r>
              <a:rPr lang="zh-CN" altLang="en-US" sz="4400" b="1" dirty="0">
                <a:solidFill>
                  <a:schemeClr val="bg2">
                    <a:lumMod val="75000"/>
                  </a:schemeClr>
                </a:solidFill>
                <a:latin typeface="黑体" pitchFamily="49" charset="-122"/>
                <a:ea typeface="黑体" pitchFamily="49" charset="-122"/>
              </a:rPr>
              <a:t>考试时间</a:t>
            </a:r>
            <a:r>
              <a:rPr kumimoji="0" lang="zh-CN" altLang="en-US" sz="4400" b="1" dirty="0">
                <a:solidFill>
                  <a:schemeClr val="bg2">
                    <a:lumMod val="75000"/>
                  </a:schemeClr>
                </a:solidFill>
                <a:latin typeface="黑体" pitchFamily="49" charset="-122"/>
                <a:ea typeface="黑体" pitchFamily="49" charset="-122"/>
              </a:rPr>
              <a:t>： </a:t>
            </a:r>
          </a:p>
        </p:txBody>
      </p:sp>
      <p:sp>
        <p:nvSpPr>
          <p:cNvPr id="6" name="Rectangle 1">
            <a:extLst>
              <a:ext uri="{FF2B5EF4-FFF2-40B4-BE49-F238E27FC236}">
                <a16:creationId xmlns:a16="http://schemas.microsoft.com/office/drawing/2014/main" id="{30321A2B-1BF9-4153-AE0B-F1F24E9274EE}"/>
              </a:ext>
            </a:extLst>
          </p:cNvPr>
          <p:cNvSpPr>
            <a:spLocks noChangeArrowheads="1"/>
          </p:cNvSpPr>
          <p:nvPr/>
        </p:nvSpPr>
        <p:spPr bwMode="auto">
          <a:xfrm>
            <a:off x="899592" y="5877272"/>
            <a:ext cx="7920037" cy="559769"/>
          </a:xfrm>
          <a:prstGeom prst="rect">
            <a:avLst/>
          </a:prstGeom>
          <a:noFill/>
          <a:ln w="9525">
            <a:noFill/>
            <a:miter lim="800000"/>
            <a:headEnd/>
            <a:tailEnd/>
          </a:ln>
        </p:spPr>
        <p:txBody>
          <a:bodyPr anchor="ctr">
            <a:spAutoFit/>
          </a:bodyPr>
          <a:lstStyle/>
          <a:p>
            <a:pPr>
              <a:lnSpc>
                <a:spcPct val="150000"/>
              </a:lnSpc>
            </a:pPr>
            <a:r>
              <a:rPr kumimoji="0" lang="en-US" altLang="zh-CN" sz="2400" dirty="0">
                <a:latin typeface="黑体" pitchFamily="49" charset="-122"/>
                <a:ea typeface="黑体" pitchFamily="49" charset="-122"/>
                <a:cs typeface="宋体" pitchFamily="2" charset="-122"/>
              </a:rPr>
              <a:t>2022</a:t>
            </a:r>
            <a:r>
              <a:rPr kumimoji="0" lang="zh-CN" altLang="en-US" sz="2400" dirty="0">
                <a:latin typeface="黑体" pitchFamily="49" charset="-122"/>
                <a:ea typeface="黑体" pitchFamily="49" charset="-122"/>
                <a:cs typeface="宋体" pitchFamily="2" charset="-122"/>
              </a:rPr>
              <a:t>年</a:t>
            </a:r>
            <a:r>
              <a:rPr kumimoji="0" lang="en-US" altLang="zh-CN" sz="2400" dirty="0">
                <a:latin typeface="黑体" pitchFamily="49" charset="-122"/>
                <a:ea typeface="黑体" pitchFamily="49" charset="-122"/>
                <a:cs typeface="宋体" pitchFamily="2" charset="-122"/>
              </a:rPr>
              <a:t>1</a:t>
            </a:r>
            <a:r>
              <a:rPr kumimoji="0" lang="zh-CN" altLang="en-US" sz="2400" dirty="0">
                <a:latin typeface="黑体" pitchFamily="49" charset="-122"/>
                <a:ea typeface="黑体" pitchFamily="49" charset="-122"/>
                <a:cs typeface="宋体" pitchFamily="2" charset="-122"/>
              </a:rPr>
              <a:t>月</a:t>
            </a:r>
            <a:r>
              <a:rPr kumimoji="0" lang="en-US" altLang="zh-CN" sz="2400" dirty="0">
                <a:latin typeface="黑体" pitchFamily="49" charset="-122"/>
                <a:ea typeface="黑体" pitchFamily="49" charset="-122"/>
                <a:cs typeface="宋体" pitchFamily="2" charset="-122"/>
              </a:rPr>
              <a:t>2</a:t>
            </a:r>
            <a:r>
              <a:rPr kumimoji="0" lang="zh-CN" altLang="en-US" sz="2400" dirty="0">
                <a:latin typeface="黑体" pitchFamily="49" charset="-122"/>
                <a:ea typeface="黑体" pitchFamily="49" charset="-122"/>
                <a:cs typeface="宋体" pitchFamily="2" charset="-122"/>
              </a:rPr>
              <a:t>日 下午</a:t>
            </a:r>
            <a:r>
              <a:rPr kumimoji="0" lang="en-US" altLang="zh-CN" sz="2400" dirty="0">
                <a:latin typeface="黑体" pitchFamily="49" charset="-122"/>
                <a:ea typeface="黑体" pitchFamily="49" charset="-122"/>
                <a:cs typeface="宋体" pitchFamily="2" charset="-122"/>
              </a:rPr>
              <a:t>14:30-16:30</a:t>
            </a:r>
          </a:p>
        </p:txBody>
      </p:sp>
    </p:spTree>
    <p:extLst>
      <p:ext uri="{BB962C8B-B14F-4D97-AF65-F5344CB8AC3E}">
        <p14:creationId xmlns:p14="http://schemas.microsoft.com/office/powerpoint/2010/main" val="2188745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总结：向量与列表</a:t>
            </a:r>
          </a:p>
        </p:txBody>
      </p:sp>
      <p:graphicFrame>
        <p:nvGraphicFramePr>
          <p:cNvPr id="3" name="表格 2"/>
          <p:cNvGraphicFramePr>
            <a:graphicFrameLocks noGrp="1"/>
          </p:cNvGraphicFramePr>
          <p:nvPr/>
        </p:nvGraphicFramePr>
        <p:xfrm>
          <a:off x="395536" y="1268760"/>
          <a:ext cx="8136904" cy="4896544"/>
        </p:xfrm>
        <a:graphic>
          <a:graphicData uri="http://schemas.openxmlformats.org/drawingml/2006/table">
            <a:tbl>
              <a:tblPr firstRow="1" bandRow="1">
                <a:tableStyleId>{5C22544A-7EE6-4342-B048-85BDC9FD1C3A}</a:tableStyleId>
              </a:tblPr>
              <a:tblGrid>
                <a:gridCol w="4068452">
                  <a:extLst>
                    <a:ext uri="{9D8B030D-6E8A-4147-A177-3AD203B41FA5}">
                      <a16:colId xmlns:a16="http://schemas.microsoft.com/office/drawing/2014/main" val="3736271700"/>
                    </a:ext>
                  </a:extLst>
                </a:gridCol>
                <a:gridCol w="4068452">
                  <a:extLst>
                    <a:ext uri="{9D8B030D-6E8A-4147-A177-3AD203B41FA5}">
                      <a16:colId xmlns:a16="http://schemas.microsoft.com/office/drawing/2014/main" val="2622581516"/>
                    </a:ext>
                  </a:extLst>
                </a:gridCol>
              </a:tblGrid>
              <a:tr h="766823">
                <a:tc>
                  <a:txBody>
                    <a:bodyPr/>
                    <a:lstStyle/>
                    <a:p>
                      <a:pPr algn="ctr"/>
                      <a:r>
                        <a:rPr lang="zh-CN" altLang="en-US" sz="2800" b="1" kern="1200" dirty="0">
                          <a:solidFill>
                            <a:srgbClr val="C00000"/>
                          </a:solidFill>
                          <a:latin typeface="微软雅黑" panose="020B0503020204020204" pitchFamily="34" charset="-122"/>
                          <a:ea typeface="微软雅黑" panose="020B0503020204020204" pitchFamily="34" charset="-122"/>
                          <a:cs typeface="+mn-cs"/>
                        </a:rPr>
                        <a:t>向量</a:t>
                      </a:r>
                    </a:p>
                  </a:txBody>
                  <a:tcPr anchor="ctr"/>
                </a:tc>
                <a:tc>
                  <a:txBody>
                    <a:bodyPr/>
                    <a:lstStyle/>
                    <a:p>
                      <a:pPr algn="ctr"/>
                      <a:r>
                        <a:rPr lang="zh-CN" altLang="en-US" sz="2800" b="1" kern="1200" dirty="0">
                          <a:solidFill>
                            <a:srgbClr val="C00000"/>
                          </a:solidFill>
                          <a:latin typeface="微软雅黑" panose="020B0503020204020204" pitchFamily="34" charset="-122"/>
                          <a:ea typeface="微软雅黑" panose="020B0503020204020204" pitchFamily="34" charset="-122"/>
                          <a:cs typeface="+mn-cs"/>
                        </a:rPr>
                        <a:t>列表</a:t>
                      </a:r>
                    </a:p>
                  </a:txBody>
                  <a:tcPr anchor="ctr"/>
                </a:tc>
                <a:extLst>
                  <a:ext uri="{0D108BD9-81ED-4DB2-BD59-A6C34878D82A}">
                    <a16:rowId xmlns:a16="http://schemas.microsoft.com/office/drawing/2014/main" val="1637381139"/>
                  </a:ext>
                </a:extLst>
              </a:tr>
              <a:tr h="1037467">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连续存储单元依次存储数据元素，数据的物理关系与逻辑关系一致</a:t>
                      </a:r>
                    </a:p>
                  </a:txBody>
                  <a:tcPr anchor="ctr"/>
                </a:tc>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用物理上离散的存储单元附加指针，存储数据元素</a:t>
                      </a:r>
                    </a:p>
                  </a:txBody>
                  <a:tcPr anchor="ctr"/>
                </a:tc>
                <a:extLst>
                  <a:ext uri="{0D108BD9-81ED-4DB2-BD59-A6C34878D82A}">
                    <a16:rowId xmlns:a16="http://schemas.microsoft.com/office/drawing/2014/main" val="3151182605"/>
                  </a:ext>
                </a:extLst>
              </a:tr>
              <a:tr h="1037467">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访问与存储：支持随机访问</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(O(1))</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，某些操作时间复杂度较低</a:t>
                      </a:r>
                    </a:p>
                  </a:txBody>
                  <a:tcPr anchor="ctr"/>
                </a:tc>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不支持随机访问，很多操作涉及遍历整个表</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(O(n))</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930012370"/>
                  </a:ext>
                </a:extLst>
              </a:tr>
              <a:tr h="586395">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删除需移动大量数据</a:t>
                      </a:r>
                    </a:p>
                  </a:txBody>
                  <a:tcPr anchor="ctr"/>
                </a:tc>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删除无需移动其他数据元素</a:t>
                      </a:r>
                    </a:p>
                  </a:txBody>
                  <a:tcPr anchor="ctr"/>
                </a:tc>
                <a:extLst>
                  <a:ext uri="{0D108BD9-81ED-4DB2-BD59-A6C34878D82A}">
                    <a16:rowId xmlns:a16="http://schemas.microsoft.com/office/drawing/2014/main" val="3510213901"/>
                  </a:ext>
                </a:extLst>
              </a:tr>
              <a:tr h="1037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存储空间利用率不高，表长变化不够灵活</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存储空间利用灵活，指针存储有一定开销，表长易变化</a:t>
                      </a:r>
                    </a:p>
                  </a:txBody>
                  <a:tcPr anchor="ctr"/>
                </a:tc>
                <a:extLst>
                  <a:ext uri="{0D108BD9-81ED-4DB2-BD59-A6C34878D82A}">
                    <a16:rowId xmlns:a16="http://schemas.microsoft.com/office/drawing/2014/main" val="1172932877"/>
                  </a:ext>
                </a:extLst>
              </a:tr>
              <a:tr h="430925">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实现直接</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操作容易出错</a:t>
                      </a:r>
                    </a:p>
                  </a:txBody>
                  <a:tcPr anchor="ctr"/>
                </a:tc>
                <a:extLst>
                  <a:ext uri="{0D108BD9-81ED-4DB2-BD59-A6C34878D82A}">
                    <a16:rowId xmlns:a16="http://schemas.microsoft.com/office/drawing/2014/main" val="3282320353"/>
                  </a:ext>
                </a:extLst>
              </a:tr>
            </a:tbl>
          </a:graphicData>
        </a:graphic>
      </p:graphicFrame>
    </p:spTree>
    <p:extLst>
      <p:ext uri="{BB962C8B-B14F-4D97-AF65-F5344CB8AC3E}">
        <p14:creationId xmlns:p14="http://schemas.microsoft.com/office/powerpoint/2010/main" val="2783220086"/>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3</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532453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重点掌握：</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单向列表、双向列表，循环列表</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插入、删除、查找、排序（和向量对比分析）</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en-US" altLang="zh-CN" sz="2800" b="1" dirty="0">
                <a:solidFill>
                  <a:srgbClr val="FF0000"/>
                </a:solidFill>
                <a:latin typeface="微软雅黑" panose="020B0503020204020204" pitchFamily="34" charset="-122"/>
                <a:ea typeface="微软雅黑" panose="020B0503020204020204" pitchFamily="34" charset="-122"/>
              </a:rPr>
              <a:t>PPT</a:t>
            </a:r>
            <a:r>
              <a:rPr lang="zh-CN" altLang="en-US" sz="2800" b="1" dirty="0">
                <a:solidFill>
                  <a:srgbClr val="FF0000"/>
                </a:solidFill>
                <a:latin typeface="微软雅黑" panose="020B0503020204020204" pitchFamily="34" charset="-122"/>
                <a:ea typeface="微软雅黑" panose="020B0503020204020204" pitchFamily="34" charset="-122"/>
              </a:rPr>
              <a:t>其他的内容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举一反三：</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快慢指针</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单向列表反转（递归，迭代法）</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等等</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9121793"/>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数据结构分类</a:t>
            </a:r>
          </a:p>
        </p:txBody>
      </p:sp>
      <p:sp>
        <p:nvSpPr>
          <p:cNvPr id="20" name="TextBox 20"/>
          <p:cNvSpPr txBox="1">
            <a:spLocks noChangeArrowheads="1"/>
          </p:cNvSpPr>
          <p:nvPr/>
        </p:nvSpPr>
        <p:spPr bwMode="auto">
          <a:xfrm>
            <a:off x="107504" y="1125217"/>
            <a:ext cx="85449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数据结构三元素：</a:t>
            </a:r>
            <a:r>
              <a:rPr lang="zh-CN" altLang="en-US" sz="2800" b="1" dirty="0">
                <a:solidFill>
                  <a:srgbClr val="FF0000"/>
                </a:solidFill>
                <a:latin typeface="微软雅黑" panose="020B0503020204020204" pitchFamily="34" charset="-122"/>
                <a:ea typeface="微软雅黑" panose="020B0503020204020204" pitchFamily="34" charset="-122"/>
              </a:rPr>
              <a:t>逻辑结构、存储结构、运算</a:t>
            </a:r>
          </a:p>
        </p:txBody>
      </p:sp>
      <p:graphicFrame>
        <p:nvGraphicFramePr>
          <p:cNvPr id="16" name="表格 15"/>
          <p:cNvGraphicFramePr>
            <a:graphicFrameLocks noGrp="1"/>
          </p:cNvGraphicFramePr>
          <p:nvPr/>
        </p:nvGraphicFramePr>
        <p:xfrm>
          <a:off x="467544" y="1844824"/>
          <a:ext cx="8064896" cy="3490311"/>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3122681625"/>
                    </a:ext>
                  </a:extLst>
                </a:gridCol>
                <a:gridCol w="1872208">
                  <a:extLst>
                    <a:ext uri="{9D8B030D-6E8A-4147-A177-3AD203B41FA5}">
                      <a16:colId xmlns:a16="http://schemas.microsoft.com/office/drawing/2014/main" val="3689118230"/>
                    </a:ext>
                  </a:extLst>
                </a:gridCol>
                <a:gridCol w="1944216">
                  <a:extLst>
                    <a:ext uri="{9D8B030D-6E8A-4147-A177-3AD203B41FA5}">
                      <a16:colId xmlns:a16="http://schemas.microsoft.com/office/drawing/2014/main" val="4045521668"/>
                    </a:ext>
                  </a:extLst>
                </a:gridCol>
                <a:gridCol w="2736304">
                  <a:extLst>
                    <a:ext uri="{9D8B030D-6E8A-4147-A177-3AD203B41FA5}">
                      <a16:colId xmlns:a16="http://schemas.microsoft.com/office/drawing/2014/main" val="438710096"/>
                    </a:ext>
                  </a:extLst>
                </a:gridCol>
              </a:tblGrid>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逻辑</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存储</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运算</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操作、接口</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064187432"/>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向量</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顺序</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查找、排序等，访问无约束</a:t>
                      </a:r>
                    </a:p>
                  </a:txBody>
                  <a:tcPr anchor="ctr"/>
                </a:tc>
                <a:extLst>
                  <a:ext uri="{0D108BD9-81ED-4DB2-BD59-A6C34878D82A}">
                    <a16:rowId xmlns:a16="http://schemas.microsoft.com/office/drawing/2014/main" val="1452342274"/>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列表</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链式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查找、排序等，访问无约束</a:t>
                      </a:r>
                    </a:p>
                  </a:txBody>
                  <a:tcPr anchor="ctr"/>
                </a:tc>
                <a:extLst>
                  <a:ext uri="{0D108BD9-81ED-4DB2-BD59-A6C34878D82A}">
                    <a16:rowId xmlns:a16="http://schemas.microsoft.com/office/drawing/2014/main" val="192321522"/>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栈</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顺序或链式</a:t>
                      </a:r>
                    </a:p>
                  </a:txBody>
                  <a:tcPr anchor="ctr"/>
                </a:tc>
                <a:tc>
                  <a:txBody>
                    <a:bodyPr/>
                    <a:lstStyle/>
                    <a:p>
                      <a:pPr algn="ctr"/>
                      <a:r>
                        <a:rPr lang="zh-CN" altLang="en-US" sz="2000" b="1" kern="1200" dirty="0">
                          <a:solidFill>
                            <a:srgbClr val="FF0000"/>
                          </a:solidFill>
                          <a:latin typeface="微软雅黑" panose="020B0503020204020204" pitchFamily="34" charset="-122"/>
                          <a:ea typeface="微软雅黑" panose="020B0503020204020204" pitchFamily="34" charset="-122"/>
                          <a:cs typeface="+mn-cs"/>
                        </a:rPr>
                        <a:t>访问约束：后进先出</a:t>
                      </a:r>
                    </a:p>
                  </a:txBody>
                  <a:tcPr anchor="ctr"/>
                </a:tc>
                <a:extLst>
                  <a:ext uri="{0D108BD9-81ED-4DB2-BD59-A6C34878D82A}">
                    <a16:rowId xmlns:a16="http://schemas.microsoft.com/office/drawing/2014/main" val="2152711706"/>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队列</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顺序或链式</a:t>
                      </a:r>
                    </a:p>
                  </a:txBody>
                  <a:tcPr anchor="ctr"/>
                </a:tc>
                <a:tc>
                  <a:txBody>
                    <a:bodyPr/>
                    <a:lstStyle/>
                    <a:p>
                      <a:pPr algn="ctr"/>
                      <a:r>
                        <a:rPr lang="zh-CN" altLang="en-US" sz="2000" b="1" kern="1200" dirty="0">
                          <a:solidFill>
                            <a:srgbClr val="FF0000"/>
                          </a:solidFill>
                          <a:latin typeface="微软雅黑" panose="020B0503020204020204" pitchFamily="34" charset="-122"/>
                          <a:ea typeface="微软雅黑" panose="020B0503020204020204" pitchFamily="34" charset="-122"/>
                          <a:cs typeface="+mn-cs"/>
                        </a:rPr>
                        <a:t>访问约束：先进先出</a:t>
                      </a:r>
                    </a:p>
                  </a:txBody>
                  <a:tcPr anchor="ctr"/>
                </a:tc>
                <a:extLst>
                  <a:ext uri="{0D108BD9-81ED-4DB2-BD59-A6C34878D82A}">
                    <a16:rowId xmlns:a16="http://schemas.microsoft.com/office/drawing/2014/main" val="3001370962"/>
                  </a:ext>
                </a:extLst>
              </a:tr>
            </a:tbl>
          </a:graphicData>
        </a:graphic>
      </p:graphicFrame>
    </p:spTree>
    <p:extLst>
      <p:ext uri="{BB962C8B-B14F-4D97-AF65-F5344CB8AC3E}">
        <p14:creationId xmlns:p14="http://schemas.microsoft.com/office/powerpoint/2010/main" val="3019835246"/>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第四讲 栈</a:t>
            </a:r>
          </a:p>
        </p:txBody>
      </p:sp>
      <p:sp>
        <p:nvSpPr>
          <p:cNvPr id="69" name="TextBox 20"/>
          <p:cNvSpPr txBox="1">
            <a:spLocks noChangeArrowheads="1"/>
          </p:cNvSpPr>
          <p:nvPr/>
        </p:nvSpPr>
        <p:spPr bwMode="auto">
          <a:xfrm>
            <a:off x="107504" y="1125217"/>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栈：只能在表的顶端进出（访问受限）的线性表</a:t>
            </a:r>
            <a:endParaRPr lang="en-US" altLang="zh-CN" sz="2800" b="1"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5864" y="2348880"/>
            <a:ext cx="2163626" cy="3691572"/>
            <a:chOff x="6012160" y="2348880"/>
            <a:chExt cx="2163626" cy="3691572"/>
          </a:xfrm>
        </p:grpSpPr>
        <p:grpSp>
          <p:nvGrpSpPr>
            <p:cNvPr id="13" name="组合 12"/>
            <p:cNvGrpSpPr/>
            <p:nvPr/>
          </p:nvGrpSpPr>
          <p:grpSpPr>
            <a:xfrm>
              <a:off x="6012160" y="2348880"/>
              <a:ext cx="2163626" cy="3168352"/>
              <a:chOff x="680182" y="2492896"/>
              <a:chExt cx="2163626" cy="3168352"/>
            </a:xfrm>
          </p:grpSpPr>
          <p:cxnSp>
            <p:nvCxnSpPr>
              <p:cNvPr id="4" name="直接连接符 3"/>
              <p:cNvCxnSpPr/>
              <p:nvPr/>
            </p:nvCxnSpPr>
            <p:spPr bwMode="auto">
              <a:xfrm>
                <a:off x="683568" y="2492896"/>
                <a:ext cx="0" cy="3168352"/>
              </a:xfrm>
              <a:prstGeom prst="line">
                <a:avLst/>
              </a:prstGeom>
              <a:solidFill>
                <a:schemeClr val="accent1"/>
              </a:solidFill>
              <a:ln w="22225" cap="flat" cmpd="sng" algn="ctr">
                <a:solidFill>
                  <a:schemeClr val="tx1"/>
                </a:solidFill>
                <a:prstDash val="solid"/>
                <a:round/>
                <a:headEnd type="none"/>
                <a:tailEnd type="none"/>
              </a:ln>
              <a:effectLst/>
            </p:spPr>
          </p:cxnSp>
          <p:cxnSp>
            <p:nvCxnSpPr>
              <p:cNvPr id="9" name="直接连接符 8"/>
              <p:cNvCxnSpPr/>
              <p:nvPr/>
            </p:nvCxnSpPr>
            <p:spPr bwMode="auto">
              <a:xfrm>
                <a:off x="2843808" y="2492896"/>
                <a:ext cx="0" cy="3168352"/>
              </a:xfrm>
              <a:prstGeom prst="line">
                <a:avLst/>
              </a:prstGeom>
              <a:solidFill>
                <a:schemeClr val="accent1"/>
              </a:solidFill>
              <a:ln w="22225" cap="flat" cmpd="sng" algn="ctr">
                <a:solidFill>
                  <a:schemeClr val="tx1"/>
                </a:solidFill>
                <a:prstDash val="solid"/>
                <a:round/>
                <a:headEnd type="none"/>
                <a:tailEnd type="none"/>
              </a:ln>
              <a:effectLst/>
            </p:spPr>
          </p:cxnSp>
          <p:cxnSp>
            <p:nvCxnSpPr>
              <p:cNvPr id="12" name="直接连接符 11"/>
              <p:cNvCxnSpPr/>
              <p:nvPr/>
            </p:nvCxnSpPr>
            <p:spPr bwMode="auto">
              <a:xfrm flipH="1">
                <a:off x="680182" y="5661248"/>
                <a:ext cx="2163626" cy="0"/>
              </a:xfrm>
              <a:prstGeom prst="line">
                <a:avLst/>
              </a:prstGeom>
              <a:solidFill>
                <a:schemeClr val="accent1"/>
              </a:solidFill>
              <a:ln w="22225" cap="flat" cmpd="sng" algn="ctr">
                <a:solidFill>
                  <a:schemeClr val="tx1"/>
                </a:solidFill>
                <a:prstDash val="solid"/>
                <a:round/>
                <a:headEnd type="none"/>
                <a:tailEnd type="none"/>
              </a:ln>
              <a:effectLst/>
            </p:spPr>
          </p:cxnSp>
        </p:grpSp>
        <p:sp>
          <p:nvSpPr>
            <p:cNvPr id="16" name="TextBox 20"/>
            <p:cNvSpPr txBox="1">
              <a:spLocks noChangeArrowheads="1"/>
            </p:cNvSpPr>
            <p:nvPr/>
          </p:nvSpPr>
          <p:spPr bwMode="auto">
            <a:xfrm>
              <a:off x="6841945" y="5517232"/>
              <a:ext cx="504056" cy="523220"/>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S</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pSp>
      <p:sp>
        <p:nvSpPr>
          <p:cNvPr id="17" name="TextBox 20"/>
          <p:cNvSpPr txBox="1">
            <a:spLocks noChangeArrowheads="1"/>
          </p:cNvSpPr>
          <p:nvPr/>
        </p:nvSpPr>
        <p:spPr bwMode="auto">
          <a:xfrm>
            <a:off x="107504" y="1916832"/>
            <a:ext cx="4891551" cy="3647152"/>
          </a:xfrm>
          <a:prstGeom prst="rect">
            <a:avLst/>
          </a:prstGeom>
          <a:noFill/>
          <a:ln w="9525">
            <a:noFill/>
            <a:miter lim="800000"/>
            <a:headEnd/>
            <a:tailEnd/>
          </a:ln>
        </p:spPr>
        <p:txBody>
          <a:bodyPr wrap="square">
            <a:spAutoFit/>
          </a:bodyPr>
          <a:lstStyle/>
          <a:p>
            <a:pPr marL="3429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支持的操作（接口、运算）</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push(x)</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删除（取出）</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pop()</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访问</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top()</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判空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empty()</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求长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size()</a:t>
            </a:r>
          </a:p>
          <a:p>
            <a:pPr lvl="2" indent="-457200">
              <a:spcAft>
                <a:spcPts val="600"/>
              </a:spcAft>
              <a:buClr>
                <a:srgbClr val="C00000"/>
              </a:buClr>
              <a:buFont typeface="Wingdings" panose="05000000000000000000" pitchFamily="2" charset="2"/>
              <a:buChar char="ü"/>
              <a:defRPr/>
            </a:pP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5" name="右大括号 14"/>
          <p:cNvSpPr/>
          <p:nvPr/>
        </p:nvSpPr>
        <p:spPr bwMode="auto">
          <a:xfrm>
            <a:off x="4139952" y="2636912"/>
            <a:ext cx="576064" cy="2376264"/>
          </a:xfrm>
          <a:prstGeom prst="rightBrace">
            <a:avLst>
              <a:gd name="adj1" fmla="val 38335"/>
              <a:gd name="adj2" fmla="val 50000"/>
            </a:avLst>
          </a:prstGeom>
          <a:noFill/>
          <a:ln w="28575" cap="flat" cmpd="sng" algn="ctr">
            <a:solidFill>
              <a:srgbClr val="C00000"/>
            </a:solidFill>
            <a:prstDash val="solid"/>
            <a:round/>
            <a:headEnd type="none"/>
            <a:tailEnd type="none"/>
          </a:ln>
          <a:effectLst/>
        </p:spPr>
        <p:txBody>
          <a:bodyPr rtlCol="0" anchor="ctr"/>
          <a:lstStyle/>
          <a:p>
            <a:pPr algn="ctr"/>
            <a:endParaRPr lang="zh-CN" altLang="en-US"/>
          </a:p>
        </p:txBody>
      </p:sp>
      <p:sp>
        <p:nvSpPr>
          <p:cNvPr id="18" name="矩形 17"/>
          <p:cNvSpPr/>
          <p:nvPr/>
        </p:nvSpPr>
        <p:spPr>
          <a:xfrm>
            <a:off x="4636755" y="2996952"/>
            <a:ext cx="784379" cy="1569660"/>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复杂度</a:t>
            </a:r>
            <a:r>
              <a:rPr lang="en-US" altLang="zh-CN" sz="2400" b="1" dirty="0">
                <a:solidFill>
                  <a:srgbClr val="C00000"/>
                </a:solidFill>
                <a:latin typeface="微软雅黑" panose="020B0503020204020204" pitchFamily="34" charset="-122"/>
                <a:ea typeface="微软雅黑" panose="020B0503020204020204" pitchFamily="34" charset="-122"/>
              </a:rPr>
              <a:t>O(1)</a:t>
            </a:r>
            <a:endParaRPr lang="zh-CN" altLang="en-US" sz="2400" dirty="0">
              <a:solidFill>
                <a:srgbClr val="C00000"/>
              </a:solidFill>
            </a:endParaRPr>
          </a:p>
        </p:txBody>
      </p:sp>
    </p:spTree>
    <p:extLst>
      <p:ext uri="{BB962C8B-B14F-4D97-AF65-F5344CB8AC3E}">
        <p14:creationId xmlns:p14="http://schemas.microsoft.com/office/powerpoint/2010/main" val="1819380564"/>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197852" y="1414391"/>
            <a:ext cx="2304256" cy="713962"/>
          </a:xfrm>
          <a:prstGeom prst="rect">
            <a:avLst/>
          </a:prstGeom>
          <a:solidFill>
            <a:schemeClr val="accent5"/>
          </a:solidFill>
          <a:ln w="3175" algn="ctr">
            <a:noFill/>
            <a:miter lim="800000"/>
            <a:headEnd/>
            <a:tailEnd/>
          </a:ln>
          <a:effectLst/>
        </p:spPr>
        <p:txBody>
          <a:bodyPr lIns="91446" tIns="91446" rIns="91446" bIns="91446" rtlCol="0" anchor="ctr"/>
          <a:lstStyle/>
          <a:p>
            <a:r>
              <a:rPr lang="en-US" altLang="zh-CN" b="1" dirty="0">
                <a:latin typeface="新宋体" panose="02010609030101010101" pitchFamily="49" charset="-122"/>
                <a:ea typeface="新宋体" panose="02010609030101010101" pitchFamily="49" charset="-122"/>
              </a:rPr>
              <a:t>include</a:t>
            </a:r>
            <a:endParaRPr lang="zh-CN" altLang="en-US" b="1" dirty="0">
              <a:latin typeface="新宋体" panose="02010609030101010101" pitchFamily="49" charset="-122"/>
              <a:ea typeface="新宋体" panose="02010609030101010101" pitchFamily="49"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栈的数组实现</a:t>
            </a: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语言实现</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43258" y="1545808"/>
            <a:ext cx="4672758" cy="5262979"/>
          </a:xfrm>
          <a:prstGeom prst="rect">
            <a:avLst/>
          </a:prstGeom>
          <a:solidFill>
            <a:schemeClr val="accent5"/>
          </a:solidFill>
          <a:effectLst/>
        </p:spPr>
        <p:txBody>
          <a:bodyPr wrap="square">
            <a:spAutoFit/>
          </a:bodyPr>
          <a:lstStyle/>
          <a:p>
            <a:r>
              <a:rPr lang="en-US" altLang="zh-CN" sz="1600" b="1"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b="1" dirty="0" err="1">
                <a:solidFill>
                  <a:srgbClr val="A31515"/>
                </a:solidFill>
                <a:highlight>
                  <a:srgbClr val="FFFFFF"/>
                </a:highlight>
                <a:latin typeface="Consolas" panose="020B0609020204030204" pitchFamily="49" charset="0"/>
                <a:ea typeface="新宋体" panose="02010609030101010101" pitchFamily="49" charset="-122"/>
              </a:rPr>
              <a:t>stdio.h</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a:solidFill>
                  <a:srgbClr val="6F008A"/>
                </a:solidFill>
                <a:highlight>
                  <a:srgbClr val="FFFFFF"/>
                </a:highlight>
                <a:latin typeface="Consolas" panose="020B0609020204030204" pitchFamily="49" charset="0"/>
                <a:ea typeface="新宋体" panose="02010609030101010101" pitchFamily="49" charset="-122"/>
              </a:rPr>
              <a:t>MAX_SIZE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1000</a:t>
            </a:r>
          </a:p>
          <a:p>
            <a:endParaRPr lang="zh-CN" altLang="en-US" sz="1600"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a:t>
            </a:r>
            <a:r>
              <a:rPr lang="en-US" altLang="zh-CN" sz="1600" b="1" dirty="0">
                <a:solidFill>
                  <a:srgbClr val="6F008A"/>
                </a:solidFill>
                <a:highlight>
                  <a:srgbClr val="FFFFFF"/>
                </a:highlight>
                <a:latin typeface="Consolas" panose="020B0609020204030204" pitchFamily="49" charset="0"/>
                <a:ea typeface="新宋体" panose="02010609030101010101" pitchFamily="49" charset="-122"/>
              </a:rPr>
              <a:t>MAX_SIZE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size = 0;</a:t>
            </a:r>
          </a:p>
          <a:p>
            <a:endParaRPr lang="en-US" altLang="zh-CN" sz="1600"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print(){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"Stack: "</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nn-NO" altLang="zh-CN" sz="1600" b="1"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b="1"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b="1" dirty="0">
                <a:solidFill>
                  <a:srgbClr val="000000"/>
                </a:solidFill>
                <a:highlight>
                  <a:srgbClr val="FFFFFF"/>
                </a:highlight>
                <a:latin typeface="Consolas" panose="020B0609020204030204" pitchFamily="49" charset="0"/>
                <a:ea typeface="新宋体" panose="02010609030101010101" pitchFamily="49" charset="-122"/>
              </a:rPr>
              <a:t> i = 0; i &lt; size; i++)</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"%d "</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top(){</a:t>
            </a: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(size == 0)</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"Error: Empty!"</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A[size-1];</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p:txBody>
      </p:sp>
      <p:sp>
        <p:nvSpPr>
          <p:cNvPr id="5" name="矩形 4"/>
          <p:cNvSpPr/>
          <p:nvPr/>
        </p:nvSpPr>
        <p:spPr>
          <a:xfrm>
            <a:off x="4780262" y="1176476"/>
            <a:ext cx="4363738" cy="5632311"/>
          </a:xfrm>
          <a:prstGeom prst="rect">
            <a:avLst/>
          </a:prstGeom>
          <a:solidFill>
            <a:schemeClr val="accent5"/>
          </a:solidFill>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A[size]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size++;</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(size == 0){</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"Error: Empty!"</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size--;</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push(3);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push(6);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push(8);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push(14);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Tree>
    <p:extLst>
      <p:ext uri="{BB962C8B-B14F-4D97-AF65-F5344CB8AC3E}">
        <p14:creationId xmlns:p14="http://schemas.microsoft.com/office/powerpoint/2010/main" val="422053739"/>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a:solidFill>
                  <a:srgbClr val="003366"/>
                </a:solidFill>
                <a:latin typeface="微软雅黑" pitchFamily="34" charset="-122"/>
                <a:ea typeface="微软雅黑" pitchFamily="34" charset="-122"/>
              </a:rPr>
              <a:t>栈的链表实现</a:t>
            </a:r>
            <a:endParaRPr lang="zh-CN" altLang="en-US" sz="3600" dirty="0">
              <a:solidFill>
                <a:srgbClr val="003366"/>
              </a:solidFill>
              <a:latin typeface="微软雅黑" pitchFamily="34" charset="-122"/>
              <a:ea typeface="微软雅黑" pitchFamily="34" charset="-122"/>
            </a:endParaRP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语言实现</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a:xfrm>
            <a:off x="150402" y="1595021"/>
            <a:ext cx="4325327" cy="5078313"/>
          </a:xfrm>
          <a:prstGeom prst="rect">
            <a:avLst/>
          </a:prstGeom>
          <a:solidFill>
            <a:schemeClr val="accent5"/>
          </a:solidFill>
        </p:spPr>
        <p:txBody>
          <a:bodyPr wrap="square">
            <a:spAutoFit/>
          </a:bodyPr>
          <a:lstStyle/>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data;</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next;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a:t>
            </a:r>
            <a:r>
              <a:rPr lang="en-US" altLang="zh-CN" b="1"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b="1"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temp-&gt;data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temp-&gt;next = head;</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temp;</a:t>
            </a:r>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a:t>
            </a:r>
            <a:r>
              <a:rPr lang="en-US" altLang="zh-CN" b="1"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del = head;</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head-&gt;next;</a:t>
            </a:r>
          </a:p>
          <a:p>
            <a:r>
              <a:rPr lang="en-US" altLang="zh-CN" b="1" dirty="0">
                <a:solidFill>
                  <a:srgbClr val="008080"/>
                </a:solidFill>
                <a:highlight>
                  <a:srgbClr val="FFFFFF"/>
                </a:highlight>
                <a:latin typeface="Consolas" panose="020B0609020204030204" pitchFamily="49" charset="0"/>
                <a:ea typeface="新宋体" panose="02010609030101010101" pitchFamily="49" charset="-122"/>
              </a:rPr>
              <a:t>	delete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del;</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
        <p:nvSpPr>
          <p:cNvPr id="7" name="矩形 6"/>
          <p:cNvSpPr/>
          <p:nvPr/>
        </p:nvSpPr>
        <p:spPr>
          <a:xfrm>
            <a:off x="4612444" y="1303418"/>
            <a:ext cx="4525607" cy="5355312"/>
          </a:xfrm>
          <a:prstGeom prst="rect">
            <a:avLst/>
          </a:prstGeom>
          <a:solidFill>
            <a:schemeClr val="accent5"/>
          </a:solidFill>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"Stack: "</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 = head;</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"%d "</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temp-&gt;data);</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 = temp-&gt;next;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push(3);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push(6);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push(8);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push(14);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Tree>
    <p:extLst>
      <p:ext uri="{BB962C8B-B14F-4D97-AF65-F5344CB8AC3E}">
        <p14:creationId xmlns:p14="http://schemas.microsoft.com/office/powerpoint/2010/main" val="606532046"/>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栈的应用</a:t>
            </a:r>
          </a:p>
        </p:txBody>
      </p:sp>
      <p:sp>
        <p:nvSpPr>
          <p:cNvPr id="69" name="TextBox 20"/>
          <p:cNvSpPr txBox="1">
            <a:spLocks noChangeArrowheads="1"/>
          </p:cNvSpPr>
          <p:nvPr/>
        </p:nvSpPr>
        <p:spPr bwMode="auto">
          <a:xfrm>
            <a:off x="107504" y="1125217"/>
            <a:ext cx="8208912" cy="357020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栈的应用</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括号匹配</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栈混洗（卡特兰数）</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进制转换</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表达式求值</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试探与回溯</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深度优先搜索</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0384245"/>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4</a:t>
            </a:r>
            <a:r>
              <a:rPr lang="zh-CN" altLang="en-US" sz="3600" dirty="0">
                <a:solidFill>
                  <a:srgbClr val="003366"/>
                </a:solidFill>
                <a:latin typeface="微软雅黑" pitchFamily="34" charset="-122"/>
                <a:ea typeface="微软雅黑" pitchFamily="34" charset="-122"/>
              </a:rPr>
              <a:t>讲 队列</a:t>
            </a:r>
          </a:p>
        </p:txBody>
      </p:sp>
      <p:sp>
        <p:nvSpPr>
          <p:cNvPr id="69" name="TextBox 20"/>
          <p:cNvSpPr txBox="1">
            <a:spLocks noChangeArrowheads="1"/>
          </p:cNvSpPr>
          <p:nvPr/>
        </p:nvSpPr>
        <p:spPr bwMode="auto">
          <a:xfrm>
            <a:off x="287524" y="1196752"/>
            <a:ext cx="2808312"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队列：数据元素在一端进入在另一端输出的（访问受限）的线性表</a:t>
            </a:r>
            <a:endParaRPr lang="en-US" altLang="zh-CN" sz="2800" b="1" dirty="0">
              <a:latin typeface="微软雅黑" panose="020B0503020204020204" pitchFamily="34" charset="-122"/>
              <a:ea typeface="微软雅黑" panose="020B0503020204020204" pitchFamily="34" charset="-122"/>
            </a:endParaRPr>
          </a:p>
        </p:txBody>
      </p:sp>
      <p:sp>
        <p:nvSpPr>
          <p:cNvPr id="17" name="TextBox 20"/>
          <p:cNvSpPr txBox="1">
            <a:spLocks noChangeArrowheads="1"/>
          </p:cNvSpPr>
          <p:nvPr/>
        </p:nvSpPr>
        <p:spPr bwMode="auto">
          <a:xfrm>
            <a:off x="3563888" y="1196752"/>
            <a:ext cx="4891551" cy="3647152"/>
          </a:xfrm>
          <a:prstGeom prst="rect">
            <a:avLst/>
          </a:prstGeom>
          <a:noFill/>
          <a:ln w="9525">
            <a:noFill/>
            <a:miter lim="800000"/>
            <a:headEnd/>
            <a:tailEnd/>
          </a:ln>
        </p:spPr>
        <p:txBody>
          <a:bodyPr wrap="square">
            <a:spAutoFit/>
          </a:bodyPr>
          <a:lstStyle/>
          <a:p>
            <a:pPr marL="3429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支持的操作（接口、运算）</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入队 </a:t>
            </a:r>
            <a:r>
              <a:rPr lang="en-US" altLang="zh-CN" sz="2800" b="1" dirty="0" err="1">
                <a:solidFill>
                  <a:schemeClr val="accent2">
                    <a:lumMod val="50000"/>
                  </a:schemeClr>
                </a:solidFill>
                <a:latin typeface="微软雅黑" panose="020B0503020204020204" pitchFamily="34" charset="-122"/>
                <a:ea typeface="微软雅黑" panose="020B0503020204020204" pitchFamily="34" charset="-122"/>
              </a:rPr>
              <a:t>enqueue</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(x)</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出队 </a:t>
            </a:r>
            <a:r>
              <a:rPr lang="en-US" altLang="zh-CN" sz="2800" b="1" dirty="0" err="1">
                <a:solidFill>
                  <a:schemeClr val="accent2">
                    <a:lumMod val="50000"/>
                  </a:schemeClr>
                </a:solidFill>
                <a:latin typeface="微软雅黑" panose="020B0503020204020204" pitchFamily="34" charset="-122"/>
                <a:ea typeface="微软雅黑" panose="020B0503020204020204" pitchFamily="34" charset="-122"/>
              </a:rPr>
              <a:t>dequeue</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访问</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front ()</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判空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empty()</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求长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size()</a:t>
            </a:r>
          </a:p>
          <a:p>
            <a:pPr lvl="2" indent="-457200">
              <a:spcAft>
                <a:spcPts val="600"/>
              </a:spcAft>
              <a:buClr>
                <a:srgbClr val="C00000"/>
              </a:buClr>
              <a:buFont typeface="Wingdings" panose="05000000000000000000" pitchFamily="2" charset="2"/>
              <a:buChar char="ü"/>
              <a:defRPr/>
            </a:pP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5" name="右大括号 14"/>
          <p:cNvSpPr/>
          <p:nvPr/>
        </p:nvSpPr>
        <p:spPr bwMode="auto">
          <a:xfrm>
            <a:off x="7596336" y="1916832"/>
            <a:ext cx="576064" cy="2376264"/>
          </a:xfrm>
          <a:prstGeom prst="rightBrace">
            <a:avLst>
              <a:gd name="adj1" fmla="val 38335"/>
              <a:gd name="adj2" fmla="val 50000"/>
            </a:avLst>
          </a:prstGeom>
          <a:noFill/>
          <a:ln w="28575" cap="flat" cmpd="sng" algn="ctr">
            <a:solidFill>
              <a:srgbClr val="C00000"/>
            </a:solidFill>
            <a:prstDash val="solid"/>
            <a:round/>
            <a:headEnd type="none"/>
            <a:tailEnd type="none"/>
          </a:ln>
          <a:effectLst/>
        </p:spPr>
        <p:txBody>
          <a:bodyPr rtlCol="0" anchor="ctr"/>
          <a:lstStyle/>
          <a:p>
            <a:pPr algn="ctr"/>
            <a:endParaRPr lang="zh-CN" altLang="en-US"/>
          </a:p>
        </p:txBody>
      </p:sp>
      <p:sp>
        <p:nvSpPr>
          <p:cNvPr id="18" name="矩形 17"/>
          <p:cNvSpPr/>
          <p:nvPr/>
        </p:nvSpPr>
        <p:spPr>
          <a:xfrm>
            <a:off x="8093139" y="2276872"/>
            <a:ext cx="784379" cy="1569660"/>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复杂度</a:t>
            </a:r>
            <a:r>
              <a:rPr lang="en-US" altLang="zh-CN" sz="2400" b="1" dirty="0">
                <a:solidFill>
                  <a:srgbClr val="C00000"/>
                </a:solidFill>
                <a:latin typeface="微软雅黑" panose="020B0503020204020204" pitchFamily="34" charset="-122"/>
                <a:ea typeface="微软雅黑" panose="020B0503020204020204" pitchFamily="34" charset="-122"/>
              </a:rPr>
              <a:t>O(1)</a:t>
            </a:r>
            <a:endParaRPr lang="zh-CN" altLang="en-US" sz="2400" dirty="0">
              <a:solidFill>
                <a:srgbClr val="C00000"/>
              </a:solidFill>
            </a:endParaRPr>
          </a:p>
        </p:txBody>
      </p:sp>
      <p:grpSp>
        <p:nvGrpSpPr>
          <p:cNvPr id="28" name="组合 27"/>
          <p:cNvGrpSpPr/>
          <p:nvPr/>
        </p:nvGrpSpPr>
        <p:grpSpPr>
          <a:xfrm>
            <a:off x="1339760" y="3689976"/>
            <a:ext cx="5883247" cy="2755549"/>
            <a:chOff x="511041" y="3776500"/>
            <a:chExt cx="5883247" cy="2755549"/>
          </a:xfrm>
        </p:grpSpPr>
        <p:grpSp>
          <p:nvGrpSpPr>
            <p:cNvPr id="25" name="组合 24"/>
            <p:cNvGrpSpPr/>
            <p:nvPr/>
          </p:nvGrpSpPr>
          <p:grpSpPr>
            <a:xfrm>
              <a:off x="733488" y="4280637"/>
              <a:ext cx="5660800" cy="2251412"/>
              <a:chOff x="855416" y="4437112"/>
              <a:chExt cx="5660800" cy="2251412"/>
            </a:xfrm>
          </p:grpSpPr>
          <p:cxnSp>
            <p:nvCxnSpPr>
              <p:cNvPr id="19" name="直接连接符 18"/>
              <p:cNvCxnSpPr/>
              <p:nvPr/>
            </p:nvCxnSpPr>
            <p:spPr bwMode="auto">
              <a:xfrm>
                <a:off x="1835696" y="6093296"/>
                <a:ext cx="3744416" cy="0"/>
              </a:xfrm>
              <a:prstGeom prst="line">
                <a:avLst/>
              </a:prstGeom>
              <a:solidFill>
                <a:schemeClr val="accent1"/>
              </a:solidFill>
              <a:ln w="34925" cap="flat" cmpd="sng" algn="ctr">
                <a:solidFill>
                  <a:schemeClr val="tx1"/>
                </a:solidFill>
                <a:prstDash val="solid"/>
                <a:round/>
                <a:headEnd type="none"/>
                <a:tailEnd type="none"/>
              </a:ln>
              <a:effectLst/>
            </p:spPr>
          </p:cxnSp>
          <p:sp>
            <p:nvSpPr>
              <p:cNvPr id="21" name="左弧形箭头 20"/>
              <p:cNvSpPr/>
              <p:nvPr/>
            </p:nvSpPr>
            <p:spPr bwMode="auto">
              <a:xfrm>
                <a:off x="855416" y="4437112"/>
                <a:ext cx="720080" cy="1440160"/>
              </a:xfrm>
              <a:prstGeom prst="curvedRightArrow">
                <a:avLst>
                  <a:gd name="adj1" fmla="val 17273"/>
                  <a:gd name="adj2" fmla="val 50000"/>
                  <a:gd name="adj3" fmla="val 54149"/>
                </a:avLst>
              </a:prstGeom>
              <a:solidFill>
                <a:srgbClr val="00823B"/>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下弧形箭头 21"/>
              <p:cNvSpPr/>
              <p:nvPr/>
            </p:nvSpPr>
            <p:spPr bwMode="auto">
              <a:xfrm>
                <a:off x="4716016" y="4961696"/>
                <a:ext cx="1800200" cy="792088"/>
              </a:xfrm>
              <a:prstGeom prst="curvedUpArrow">
                <a:avLst/>
              </a:prstGeom>
              <a:solidFill>
                <a:srgbClr val="00823B"/>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427984" y="4725144"/>
                <a:ext cx="1152128" cy="1152128"/>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 name="直接连接符 4"/>
              <p:cNvCxnSpPr/>
              <p:nvPr/>
            </p:nvCxnSpPr>
            <p:spPr bwMode="auto">
              <a:xfrm>
                <a:off x="1835696" y="5157192"/>
                <a:ext cx="3672408" cy="0"/>
              </a:xfrm>
              <a:prstGeom prst="line">
                <a:avLst/>
              </a:prstGeom>
              <a:solidFill>
                <a:schemeClr val="accent1"/>
              </a:solidFill>
              <a:ln w="34925" cap="flat" cmpd="sng" algn="ctr">
                <a:solidFill>
                  <a:schemeClr val="tx1"/>
                </a:solidFill>
                <a:prstDash val="solid"/>
                <a:round/>
                <a:headEnd type="none"/>
                <a:tailEnd type="none"/>
              </a:ln>
              <a:effectLst/>
            </p:spPr>
          </p:cxnSp>
          <p:sp>
            <p:nvSpPr>
              <p:cNvPr id="27" name="TextBox 20"/>
              <p:cNvSpPr txBox="1">
                <a:spLocks noChangeArrowheads="1"/>
              </p:cNvSpPr>
              <p:nvPr/>
            </p:nvSpPr>
            <p:spPr bwMode="auto">
              <a:xfrm>
                <a:off x="3455876" y="6165304"/>
                <a:ext cx="504056" cy="523220"/>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Q</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pSp>
        <p:sp>
          <p:nvSpPr>
            <p:cNvPr id="26" name="矩形 25"/>
            <p:cNvSpPr/>
            <p:nvPr/>
          </p:nvSpPr>
          <p:spPr bwMode="auto">
            <a:xfrm>
              <a:off x="511041" y="3776500"/>
              <a:ext cx="1152128" cy="1152128"/>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9" name="矩形 28"/>
          <p:cNvSpPr/>
          <p:nvPr/>
        </p:nvSpPr>
        <p:spPr>
          <a:xfrm>
            <a:off x="5868144" y="5937933"/>
            <a:ext cx="902811" cy="523220"/>
          </a:xfrm>
          <a:prstGeom prst="rect">
            <a:avLst/>
          </a:prstGeom>
        </p:spPr>
        <p:txBody>
          <a:bodyPr wrap="none">
            <a:spAutoFit/>
          </a:bodyPr>
          <a:lstStyle/>
          <a:p>
            <a:pPr marL="0" lvl="1">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队首</a:t>
            </a:r>
            <a:endParaRPr lang="en-US" altLang="zh-CN" sz="2800" b="1" dirty="0">
              <a:latin typeface="微软雅黑" panose="020B0503020204020204" pitchFamily="34" charset="-122"/>
              <a:ea typeface="微软雅黑" panose="020B0503020204020204" pitchFamily="34" charset="-122"/>
            </a:endParaRPr>
          </a:p>
        </p:txBody>
      </p:sp>
      <p:sp>
        <p:nvSpPr>
          <p:cNvPr id="31" name="矩形 30"/>
          <p:cNvSpPr/>
          <p:nvPr/>
        </p:nvSpPr>
        <p:spPr>
          <a:xfrm>
            <a:off x="2058435" y="5922142"/>
            <a:ext cx="902811" cy="523220"/>
          </a:xfrm>
          <a:prstGeom prst="rect">
            <a:avLst/>
          </a:prstGeom>
        </p:spPr>
        <p:txBody>
          <a:bodyPr wrap="none">
            <a:spAutoFit/>
          </a:bodyPr>
          <a:lstStyle/>
          <a:p>
            <a:pPr marL="0" lvl="1">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队尾</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0090089"/>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1728" y="4077072"/>
            <a:ext cx="7918593" cy="2677656"/>
            <a:chOff x="471728" y="4077072"/>
            <a:chExt cx="7918593" cy="2677656"/>
          </a:xfrm>
        </p:grpSpPr>
        <p:sp>
          <p:nvSpPr>
            <p:cNvPr id="79" name="矩形 78"/>
            <p:cNvSpPr/>
            <p:nvPr/>
          </p:nvSpPr>
          <p:spPr>
            <a:xfrm>
              <a:off x="471728" y="4077072"/>
              <a:ext cx="7918593" cy="2677656"/>
            </a:xfrm>
            <a:prstGeom prst="rect">
              <a:avLst/>
            </a:prstGeom>
          </p:spPr>
          <p:txBody>
            <a:bodyPr wrap="square">
              <a:spAutoFit/>
            </a:bodyPr>
            <a:lstStyle/>
            <a:p>
              <a:r>
                <a:rPr lang="en-US" altLang="zh-CN" sz="2400" dirty="0" err="1">
                  <a:solidFill>
                    <a:srgbClr val="000000"/>
                  </a:solidFill>
                  <a:highlight>
                    <a:srgbClr val="FFFFFF"/>
                  </a:highlight>
                  <a:latin typeface="Consolas" panose="020B0609020204030204" pitchFamily="49" charset="0"/>
                </a:rPr>
                <a:t>enqueue</a:t>
              </a:r>
              <a:r>
                <a:rPr lang="en-US" altLang="zh-CN" sz="2400" dirty="0">
                  <a:solidFill>
                    <a:srgbClr val="000000"/>
                  </a:solidFill>
                  <a:highlight>
                    <a:srgbClr val="FFFFFF"/>
                  </a:highlight>
                  <a:latin typeface="Consolas" panose="020B0609020204030204" pitchFamily="49" charset="0"/>
                </a:rPr>
                <a:t>(x){</a:t>
              </a:r>
            </a:p>
            <a:p>
              <a:r>
                <a:rPr lang="en-US" altLang="zh-CN" sz="2400" dirty="0">
                  <a:solidFill>
                    <a:srgbClr val="000000"/>
                  </a:solidFill>
                  <a:highlight>
                    <a:srgbClr val="FFFFFF"/>
                  </a:highlight>
                  <a:latin typeface="Consolas" panose="020B0609020204030204" pitchFamily="49" charset="0"/>
                </a:rPr>
                <a:t>    if(rear==size(A)-1)   </a:t>
              </a:r>
            </a:p>
            <a:p>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printf</a:t>
              </a:r>
              <a:r>
                <a:rPr lang="en-US" altLang="zh-CN" sz="2400" dirty="0">
                  <a:solidFill>
                    <a:srgbClr val="000000"/>
                  </a:solidFill>
                  <a:highlight>
                    <a:srgbClr val="FFFFFF"/>
                  </a:highlight>
                  <a:latin typeface="Consolas" panose="020B0609020204030204" pitchFamily="49" charset="0"/>
                </a:rPr>
                <a:t>(“Full\n”);return;</a:t>
              </a:r>
            </a:p>
            <a:p>
              <a:r>
                <a:rPr lang="en-US" altLang="zh-CN" sz="2400" dirty="0">
                  <a:solidFill>
                    <a:srgbClr val="000000"/>
                  </a:solidFill>
                  <a:highlight>
                    <a:srgbClr val="FFFFFF"/>
                  </a:highlight>
                  <a:latin typeface="Consolas" panose="020B0609020204030204" pitchFamily="49" charset="0"/>
                </a:rPr>
                <a:t>    else if empty()</a:t>
              </a:r>
            </a:p>
            <a:p>
              <a:r>
                <a:rPr lang="en-US" altLang="zh-CN" sz="2400" dirty="0">
                  <a:solidFill>
                    <a:srgbClr val="000000"/>
                  </a:solidFill>
                  <a:highlight>
                    <a:srgbClr val="FFFFFF"/>
                  </a:highlight>
                  <a:latin typeface="Consolas" panose="020B0609020204030204" pitchFamily="49" charset="0"/>
                </a:rPr>
                <a:t>        rear  front  0; A[rear]  x;</a:t>
              </a:r>
            </a:p>
            <a:p>
              <a:r>
                <a:rPr lang="en-US" altLang="zh-CN" sz="2400" dirty="0">
                  <a:solidFill>
                    <a:srgbClr val="000000"/>
                  </a:solidFill>
                  <a:highlight>
                    <a:srgbClr val="FFFFFF"/>
                  </a:highlight>
                  <a:latin typeface="Consolas" panose="020B0609020204030204" pitchFamily="49" charset="0"/>
                </a:rPr>
                <a:t>    else</a:t>
              </a:r>
            </a:p>
            <a:p>
              <a:r>
                <a:rPr lang="en-US" altLang="zh-CN" sz="2400" dirty="0">
                  <a:solidFill>
                    <a:srgbClr val="000000"/>
                  </a:solidFill>
                  <a:highlight>
                    <a:srgbClr val="FFFFFF"/>
                  </a:highlight>
                  <a:latin typeface="Consolas" panose="020B0609020204030204" pitchFamily="49" charset="0"/>
                </a:rPr>
                <a:t>        rear  rear+1; A[rear]  x;}</a:t>
              </a:r>
            </a:p>
          </p:txBody>
        </p:sp>
        <mc:AlternateContent xmlns:mc="http://schemas.openxmlformats.org/markup-compatibility/2006" xmlns:a14="http://schemas.microsoft.com/office/drawing/2010/main">
          <mc:Choice Requires="a14">
            <p:sp>
              <p:nvSpPr>
                <p:cNvPr id="80" name="文本框 79"/>
                <p:cNvSpPr txBox="1"/>
                <p:nvPr/>
              </p:nvSpPr>
              <p:spPr>
                <a:xfrm>
                  <a:off x="3760143" y="5588067"/>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0" name="文本框 79"/>
                <p:cNvSpPr txBox="1">
                  <a:spLocks noRot="1" noChangeAspect="1" noMove="1" noResize="1" noEditPoints="1" noAdjustHandles="1" noChangeArrowheads="1" noChangeShapeType="1" noTextEdit="1"/>
                </p:cNvSpPr>
                <p:nvPr/>
              </p:nvSpPr>
              <p:spPr>
                <a:xfrm>
                  <a:off x="3760143" y="5588067"/>
                  <a:ext cx="343043" cy="369332"/>
                </a:xfrm>
                <a:prstGeom prst="rect">
                  <a:avLst/>
                </a:prstGeom>
                <a:blipFill>
                  <a:blip r:embed="rId3"/>
                  <a:stretch>
                    <a:fillRect l="-10714" r="-8929"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809506" y="5577573"/>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1" name="文本框 80"/>
                <p:cNvSpPr txBox="1">
                  <a:spLocks noRot="1" noChangeAspect="1" noMove="1" noResize="1" noEditPoints="1" noAdjustHandles="1" noChangeArrowheads="1" noChangeShapeType="1" noTextEdit="1"/>
                </p:cNvSpPr>
                <p:nvPr/>
              </p:nvSpPr>
              <p:spPr>
                <a:xfrm>
                  <a:off x="5809506" y="5577573"/>
                  <a:ext cx="343043" cy="369332"/>
                </a:xfrm>
                <a:prstGeom prst="rect">
                  <a:avLst/>
                </a:prstGeom>
                <a:blipFill>
                  <a:blip r:embed="rId4"/>
                  <a:stretch>
                    <a:fillRect l="-8929" r="-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p:cNvSpPr txBox="1"/>
                <p:nvPr/>
              </p:nvSpPr>
              <p:spPr>
                <a:xfrm>
                  <a:off x="2595525" y="6335332"/>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595525" y="6335332"/>
                  <a:ext cx="343043" cy="369332"/>
                </a:xfrm>
                <a:prstGeom prst="rect">
                  <a:avLst/>
                </a:prstGeom>
                <a:blipFill>
                  <a:blip r:embed="rId5"/>
                  <a:stretch>
                    <a:fillRect l="-10714" r="-8929"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p:cNvSpPr txBox="1"/>
                <p:nvPr/>
              </p:nvSpPr>
              <p:spPr>
                <a:xfrm>
                  <a:off x="2555776" y="5609464"/>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3" name="文本框 82"/>
                <p:cNvSpPr txBox="1">
                  <a:spLocks noRot="1" noChangeAspect="1" noMove="1" noResize="1" noEditPoints="1" noAdjustHandles="1" noChangeArrowheads="1" noChangeShapeType="1" noTextEdit="1"/>
                </p:cNvSpPr>
                <p:nvPr/>
              </p:nvSpPr>
              <p:spPr>
                <a:xfrm>
                  <a:off x="2555776" y="5609464"/>
                  <a:ext cx="343043" cy="369332"/>
                </a:xfrm>
                <a:prstGeom prst="rect">
                  <a:avLst/>
                </a:prstGeom>
                <a:blipFill>
                  <a:blip r:embed="rId6"/>
                  <a:stretch>
                    <a:fillRect l="-8772" r="-8772"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5439239" y="6303381"/>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4" name="文本框 83"/>
                <p:cNvSpPr txBox="1">
                  <a:spLocks noRot="1" noChangeAspect="1" noMove="1" noResize="1" noEditPoints="1" noAdjustHandles="1" noChangeArrowheads="1" noChangeShapeType="1" noTextEdit="1"/>
                </p:cNvSpPr>
                <p:nvPr/>
              </p:nvSpPr>
              <p:spPr>
                <a:xfrm>
                  <a:off x="5439239" y="6303381"/>
                  <a:ext cx="343043" cy="369332"/>
                </a:xfrm>
                <a:prstGeom prst="rect">
                  <a:avLst/>
                </a:prstGeom>
                <a:blipFill>
                  <a:blip r:embed="rId7"/>
                  <a:stretch>
                    <a:fillRect l="-8772" r="-8772" b="-1639"/>
                  </a:stretch>
                </a:blipFill>
              </p:spPr>
              <p:txBody>
                <a:bodyPr/>
                <a:lstStyle/>
                <a:p>
                  <a:r>
                    <a:rPr lang="zh-CN" altLang="en-US">
                      <a:noFill/>
                    </a:rPr>
                    <a:t> </a:t>
                  </a:r>
                </a:p>
              </p:txBody>
            </p:sp>
          </mc:Fallback>
        </mc:AlternateContent>
      </p:grpSp>
      <p:sp>
        <p:nvSpPr>
          <p:cNvPr id="55" name="矩形 54"/>
          <p:cNvSpPr/>
          <p:nvPr/>
        </p:nvSpPr>
        <p:spPr bwMode="auto">
          <a:xfrm>
            <a:off x="6868044"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6365025"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5862006"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5358987"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队列的数组实现</a:t>
            </a: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队列的实现（伪代码）</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3347864"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3851412"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4356866"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4855968"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362056"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6</a:t>
            </a:r>
            <a:endParaRPr lang="zh-CN" altLang="en-US" sz="2800" b="1" dirty="0">
              <a:solidFill>
                <a:srgbClr val="FF0000"/>
              </a:solidFill>
              <a:latin typeface="Consolas" panose="020B0609020204030204" pitchFamily="49" charset="0"/>
              <a:ea typeface="黑体" pitchFamily="2" charset="-122"/>
            </a:endParaRPr>
          </a:p>
        </p:txBody>
      </p:sp>
      <p:sp>
        <p:nvSpPr>
          <p:cNvPr id="13" name="矩形 12"/>
          <p:cNvSpPr/>
          <p:nvPr/>
        </p:nvSpPr>
        <p:spPr bwMode="auto">
          <a:xfrm>
            <a:off x="5865604"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1</a:t>
            </a:r>
            <a:endParaRPr lang="zh-CN" altLang="en-US" sz="2800" b="1" dirty="0">
              <a:solidFill>
                <a:srgbClr val="FF0000"/>
              </a:solidFill>
              <a:latin typeface="Consolas" panose="020B0609020204030204" pitchFamily="49" charset="0"/>
              <a:ea typeface="黑体" pitchFamily="2" charset="-122"/>
            </a:endParaRPr>
          </a:p>
        </p:txBody>
      </p:sp>
      <p:sp>
        <p:nvSpPr>
          <p:cNvPr id="14" name="矩形 13"/>
          <p:cNvSpPr/>
          <p:nvPr/>
        </p:nvSpPr>
        <p:spPr bwMode="auto">
          <a:xfrm>
            <a:off x="6367246"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0</a:t>
            </a:r>
            <a:endParaRPr lang="zh-CN" altLang="en-US" sz="2800" b="1" dirty="0">
              <a:solidFill>
                <a:srgbClr val="FF0000"/>
              </a:solidFill>
              <a:latin typeface="Consolas" panose="020B0609020204030204" pitchFamily="49" charset="0"/>
              <a:ea typeface="黑体" pitchFamily="2" charset="-122"/>
            </a:endParaRPr>
          </a:p>
        </p:txBody>
      </p:sp>
      <p:sp>
        <p:nvSpPr>
          <p:cNvPr id="22" name="文本框 21"/>
          <p:cNvSpPr txBox="1"/>
          <p:nvPr/>
        </p:nvSpPr>
        <p:spPr>
          <a:xfrm>
            <a:off x="341834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sp>
        <p:nvSpPr>
          <p:cNvPr id="28" name="文本框 27"/>
          <p:cNvSpPr txBox="1"/>
          <p:nvPr/>
        </p:nvSpPr>
        <p:spPr>
          <a:xfrm>
            <a:off x="393088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29" name="文本框 28"/>
          <p:cNvSpPr txBox="1"/>
          <p:nvPr/>
        </p:nvSpPr>
        <p:spPr>
          <a:xfrm>
            <a:off x="4443420"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30" name="文本框 29"/>
          <p:cNvSpPr txBox="1"/>
          <p:nvPr/>
        </p:nvSpPr>
        <p:spPr>
          <a:xfrm>
            <a:off x="4955956"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31" name="文本框 30"/>
          <p:cNvSpPr txBox="1"/>
          <p:nvPr/>
        </p:nvSpPr>
        <p:spPr>
          <a:xfrm>
            <a:off x="5468492"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32" name="文本框 31"/>
          <p:cNvSpPr txBox="1"/>
          <p:nvPr/>
        </p:nvSpPr>
        <p:spPr>
          <a:xfrm>
            <a:off x="598102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33" name="文本框 32"/>
          <p:cNvSpPr txBox="1"/>
          <p:nvPr/>
        </p:nvSpPr>
        <p:spPr>
          <a:xfrm>
            <a:off x="649356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grpSp>
        <p:nvGrpSpPr>
          <p:cNvPr id="37" name="组合 36"/>
          <p:cNvGrpSpPr/>
          <p:nvPr/>
        </p:nvGrpSpPr>
        <p:grpSpPr>
          <a:xfrm>
            <a:off x="5387157" y="1346890"/>
            <a:ext cx="691215" cy="750908"/>
            <a:chOff x="4211960" y="1309940"/>
            <a:chExt cx="691215" cy="750908"/>
          </a:xfrm>
        </p:grpSpPr>
        <p:cxnSp>
          <p:nvCxnSpPr>
            <p:cNvPr id="38" name="直接箭头连接符 37"/>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39" name="矩形 38"/>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41" name="组合 40"/>
          <p:cNvGrpSpPr/>
          <p:nvPr/>
        </p:nvGrpSpPr>
        <p:grpSpPr>
          <a:xfrm>
            <a:off x="6946740" y="1346890"/>
            <a:ext cx="817853" cy="750908"/>
            <a:chOff x="4211960" y="1309940"/>
            <a:chExt cx="817853" cy="750908"/>
          </a:xfrm>
        </p:grpSpPr>
        <p:cxnSp>
          <p:nvCxnSpPr>
            <p:cNvPr id="42" name="直接箭头连接符 41"/>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43" name="矩形 42"/>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highlight>
                  <a:srgbClr val="FFFFFF"/>
                </a:highlight>
                <a:latin typeface="Consolas" panose="020B0609020204030204" pitchFamily="49" charset="0"/>
                <a:cs typeface="Times New Roman" panose="02020603050405020304" pitchFamily="18" charset="0"/>
              </a:endParaRPr>
            </a:p>
          </p:txBody>
        </p:sp>
      </p:grpSp>
      <p:sp>
        <p:nvSpPr>
          <p:cNvPr id="48" name="矩形 47"/>
          <p:cNvSpPr/>
          <p:nvPr/>
        </p:nvSpPr>
        <p:spPr bwMode="auto">
          <a:xfrm>
            <a:off x="6868888"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49" name="矩形 48"/>
          <p:cNvSpPr/>
          <p:nvPr/>
        </p:nvSpPr>
        <p:spPr bwMode="auto">
          <a:xfrm>
            <a:off x="7371063"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74078"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文本框 50"/>
          <p:cNvSpPr txBox="1"/>
          <p:nvPr/>
        </p:nvSpPr>
        <p:spPr>
          <a:xfrm>
            <a:off x="6975324"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52" name="文本框 51"/>
          <p:cNvSpPr txBox="1"/>
          <p:nvPr/>
        </p:nvSpPr>
        <p:spPr>
          <a:xfrm>
            <a:off x="7487860"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53" name="文本框 52"/>
          <p:cNvSpPr txBox="1"/>
          <p:nvPr/>
        </p:nvSpPr>
        <p:spPr>
          <a:xfrm>
            <a:off x="8000396"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sp>
        <p:nvSpPr>
          <p:cNvPr id="54" name="矩形 53"/>
          <p:cNvSpPr/>
          <p:nvPr/>
        </p:nvSpPr>
        <p:spPr>
          <a:xfrm>
            <a:off x="467544" y="1600019"/>
            <a:ext cx="1883849"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rPr>
              <a:t>int</a:t>
            </a:r>
            <a:r>
              <a:rPr lang="en-US" altLang="zh-CN" sz="2400" dirty="0">
                <a:solidFill>
                  <a:srgbClr val="000000"/>
                </a:solidFill>
                <a:highlight>
                  <a:srgbClr val="FFFFFF"/>
                </a:highlight>
                <a:latin typeface="Consolas" panose="020B0609020204030204" pitchFamily="49" charset="0"/>
              </a:rPr>
              <a:t> A[10];</a:t>
            </a:r>
          </a:p>
        </p:txBody>
      </p:sp>
      <p:sp>
        <p:nvSpPr>
          <p:cNvPr id="59" name="矩形 58"/>
          <p:cNvSpPr/>
          <p:nvPr/>
        </p:nvSpPr>
        <p:spPr bwMode="auto">
          <a:xfrm>
            <a:off x="4859461"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3</a:t>
            </a:r>
            <a:endParaRPr lang="zh-CN" altLang="en-US" sz="2800" b="1" dirty="0">
              <a:solidFill>
                <a:srgbClr val="FF0000"/>
              </a:solidFill>
              <a:latin typeface="Consolas" panose="020B0609020204030204" pitchFamily="49" charset="0"/>
              <a:ea typeface="黑体" pitchFamily="2" charset="-122"/>
            </a:endParaRPr>
          </a:p>
        </p:txBody>
      </p:sp>
      <p:grpSp>
        <p:nvGrpSpPr>
          <p:cNvPr id="60" name="组合 59"/>
          <p:cNvGrpSpPr/>
          <p:nvPr/>
        </p:nvGrpSpPr>
        <p:grpSpPr>
          <a:xfrm>
            <a:off x="4846344" y="1346890"/>
            <a:ext cx="691215" cy="750908"/>
            <a:chOff x="4211960" y="1309940"/>
            <a:chExt cx="691215" cy="750908"/>
          </a:xfrm>
        </p:grpSpPr>
        <p:cxnSp>
          <p:nvCxnSpPr>
            <p:cNvPr id="61" name="直接箭头连接符 60"/>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62" name="矩形 61"/>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63" name="组合 62"/>
          <p:cNvGrpSpPr/>
          <p:nvPr/>
        </p:nvGrpSpPr>
        <p:grpSpPr>
          <a:xfrm>
            <a:off x="6296025" y="1355530"/>
            <a:ext cx="817853" cy="750908"/>
            <a:chOff x="4211960" y="1309940"/>
            <a:chExt cx="817853" cy="750908"/>
          </a:xfrm>
        </p:grpSpPr>
        <p:cxnSp>
          <p:nvCxnSpPr>
            <p:cNvPr id="64" name="直接箭头连接符 63"/>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65" name="矩形 64"/>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highlight>
                  <a:srgbClr val="FFFFFF"/>
                </a:highlight>
                <a:latin typeface="Consolas" panose="020B0609020204030204" pitchFamily="49" charset="0"/>
                <a:cs typeface="Times New Roman" panose="02020603050405020304" pitchFamily="18" charset="0"/>
              </a:endParaRPr>
            </a:p>
          </p:txBody>
        </p:sp>
      </p:grpSp>
      <p:grpSp>
        <p:nvGrpSpPr>
          <p:cNvPr id="66" name="组合 65"/>
          <p:cNvGrpSpPr/>
          <p:nvPr/>
        </p:nvGrpSpPr>
        <p:grpSpPr>
          <a:xfrm>
            <a:off x="8390322" y="1340768"/>
            <a:ext cx="817853" cy="750908"/>
            <a:chOff x="4211960" y="1309940"/>
            <a:chExt cx="817853" cy="750908"/>
          </a:xfrm>
        </p:grpSpPr>
        <p:cxnSp>
          <p:nvCxnSpPr>
            <p:cNvPr id="67" name="直接箭头连接符 66"/>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68" name="矩形 67"/>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70" name="组合 69"/>
          <p:cNvGrpSpPr/>
          <p:nvPr/>
        </p:nvGrpSpPr>
        <p:grpSpPr>
          <a:xfrm>
            <a:off x="8390322" y="2665392"/>
            <a:ext cx="691215" cy="685872"/>
            <a:chOff x="4211960" y="993400"/>
            <a:chExt cx="691215" cy="685872"/>
          </a:xfrm>
        </p:grpSpPr>
        <p:cxnSp>
          <p:nvCxnSpPr>
            <p:cNvPr id="71" name="直接箭头连接符 70"/>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72" name="矩形 71"/>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73" name="矩形 72"/>
          <p:cNvSpPr/>
          <p:nvPr/>
        </p:nvSpPr>
        <p:spPr>
          <a:xfrm>
            <a:off x="475915" y="1982849"/>
            <a:ext cx="1034257"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front</a:t>
            </a:r>
          </a:p>
        </p:txBody>
      </p:sp>
      <mc:AlternateContent xmlns:mc="http://schemas.openxmlformats.org/markup-compatibility/2006" xmlns:a14="http://schemas.microsoft.com/office/drawing/2010/main">
        <mc:Choice Requires="a14">
          <p:sp>
            <p:nvSpPr>
              <p:cNvPr id="4" name="文本框 3"/>
              <p:cNvSpPr txBox="1"/>
              <p:nvPr/>
            </p:nvSpPr>
            <p:spPr>
              <a:xfrm>
                <a:off x="1586435" y="2027089"/>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1586435" y="2027089"/>
                <a:ext cx="343043" cy="369332"/>
              </a:xfrm>
              <a:prstGeom prst="rect">
                <a:avLst/>
              </a:prstGeom>
              <a:blipFill>
                <a:blip r:embed="rId8"/>
                <a:stretch>
                  <a:fillRect l="-8772" r="-8772" b="-1667"/>
                </a:stretch>
              </a:blipFill>
            </p:spPr>
            <p:txBody>
              <a:bodyPr/>
              <a:lstStyle/>
              <a:p>
                <a:r>
                  <a:rPr lang="zh-CN" altLang="en-US">
                    <a:noFill/>
                  </a:rPr>
                  <a:t> </a:t>
                </a:r>
              </a:p>
            </p:txBody>
          </p:sp>
        </mc:Fallback>
      </mc:AlternateContent>
      <p:sp>
        <p:nvSpPr>
          <p:cNvPr id="74" name="矩形 73"/>
          <p:cNvSpPr/>
          <p:nvPr/>
        </p:nvSpPr>
        <p:spPr>
          <a:xfrm>
            <a:off x="1919062" y="1980922"/>
            <a:ext cx="694421"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-1;</a:t>
            </a:r>
          </a:p>
        </p:txBody>
      </p:sp>
      <p:sp>
        <p:nvSpPr>
          <p:cNvPr id="75" name="矩形 74"/>
          <p:cNvSpPr/>
          <p:nvPr/>
        </p:nvSpPr>
        <p:spPr>
          <a:xfrm>
            <a:off x="483189" y="2347516"/>
            <a:ext cx="864339"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rear</a:t>
            </a:r>
          </a:p>
        </p:txBody>
      </p:sp>
      <mc:AlternateContent xmlns:mc="http://schemas.openxmlformats.org/markup-compatibility/2006" xmlns:a14="http://schemas.microsoft.com/office/drawing/2010/main">
        <mc:Choice Requires="a14">
          <p:sp>
            <p:nvSpPr>
              <p:cNvPr id="76" name="文本框 75"/>
              <p:cNvSpPr txBox="1"/>
              <p:nvPr/>
            </p:nvSpPr>
            <p:spPr>
              <a:xfrm>
                <a:off x="1568477" y="2387129"/>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76" name="文本框 75"/>
              <p:cNvSpPr txBox="1">
                <a:spLocks noRot="1" noChangeAspect="1" noMove="1" noResize="1" noEditPoints="1" noAdjustHandles="1" noChangeArrowheads="1" noChangeShapeType="1" noTextEdit="1"/>
              </p:cNvSpPr>
              <p:nvPr/>
            </p:nvSpPr>
            <p:spPr>
              <a:xfrm>
                <a:off x="1568477" y="2387129"/>
                <a:ext cx="343043" cy="369332"/>
              </a:xfrm>
              <a:prstGeom prst="rect">
                <a:avLst/>
              </a:prstGeom>
              <a:blipFill>
                <a:blip r:embed="rId9"/>
                <a:stretch>
                  <a:fillRect l="-8772" r="-8772" b="-1667"/>
                </a:stretch>
              </a:blipFill>
            </p:spPr>
            <p:txBody>
              <a:bodyPr/>
              <a:lstStyle/>
              <a:p>
                <a:r>
                  <a:rPr lang="zh-CN" altLang="en-US">
                    <a:noFill/>
                  </a:rPr>
                  <a:t> </a:t>
                </a:r>
              </a:p>
            </p:txBody>
          </p:sp>
        </mc:Fallback>
      </mc:AlternateContent>
      <p:sp>
        <p:nvSpPr>
          <p:cNvPr id="77" name="矩形 76"/>
          <p:cNvSpPr/>
          <p:nvPr/>
        </p:nvSpPr>
        <p:spPr>
          <a:xfrm>
            <a:off x="1901104" y="2340962"/>
            <a:ext cx="694421"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-1;</a:t>
            </a:r>
          </a:p>
        </p:txBody>
      </p:sp>
      <p:sp>
        <p:nvSpPr>
          <p:cNvPr id="78" name="矩形 77"/>
          <p:cNvSpPr/>
          <p:nvPr/>
        </p:nvSpPr>
        <p:spPr>
          <a:xfrm>
            <a:off x="466463" y="2688761"/>
            <a:ext cx="6396609" cy="1569660"/>
          </a:xfrm>
          <a:prstGeom prst="rect">
            <a:avLst/>
          </a:prstGeom>
        </p:spPr>
        <p:txBody>
          <a:bodyPr wrap="square">
            <a:spAutoFit/>
          </a:bodyPr>
          <a:lstStyle/>
          <a:p>
            <a:r>
              <a:rPr lang="en-US" altLang="zh-CN" sz="2400" dirty="0">
                <a:solidFill>
                  <a:srgbClr val="000000"/>
                </a:solidFill>
                <a:highlight>
                  <a:srgbClr val="FFFFFF"/>
                </a:highlight>
                <a:latin typeface="Consolas" panose="020B0609020204030204" pitchFamily="49" charset="0"/>
              </a:rPr>
              <a:t>empty(){</a:t>
            </a:r>
          </a:p>
          <a:p>
            <a:r>
              <a:rPr lang="en-US" altLang="zh-CN" sz="2400" dirty="0">
                <a:solidFill>
                  <a:srgbClr val="000000"/>
                </a:solidFill>
                <a:highlight>
                  <a:srgbClr val="FFFFFF"/>
                </a:highlight>
                <a:latin typeface="Consolas" panose="020B0609020204030204" pitchFamily="49" charset="0"/>
              </a:rPr>
              <a:t>    if(rear==front==-1) return true;</a:t>
            </a:r>
          </a:p>
          <a:p>
            <a:r>
              <a:rPr lang="en-US" altLang="zh-CN" sz="2400" dirty="0">
                <a:solidFill>
                  <a:srgbClr val="000000"/>
                </a:solidFill>
                <a:highlight>
                  <a:srgbClr val="FFFFFF"/>
                </a:highlight>
                <a:latin typeface="Consolas" panose="020B0609020204030204" pitchFamily="49" charset="0"/>
              </a:rPr>
              <a:t>    else return false;</a:t>
            </a:r>
          </a:p>
          <a:p>
            <a:r>
              <a:rPr lang="en-US" altLang="zh-CN" sz="2400" dirty="0">
                <a:solidFill>
                  <a:srgbClr val="000000"/>
                </a:solidFill>
                <a:highlight>
                  <a:srgbClr val="FFFFFF"/>
                </a:highlight>
                <a:latin typeface="Consolas" panose="020B0609020204030204" pitchFamily="49" charset="0"/>
              </a:rPr>
              <a:t>}</a:t>
            </a:r>
          </a:p>
        </p:txBody>
      </p:sp>
      <p:sp>
        <p:nvSpPr>
          <p:cNvPr id="85" name="矩形 84"/>
          <p:cNvSpPr/>
          <p:nvPr/>
        </p:nvSpPr>
        <p:spPr bwMode="auto">
          <a:xfrm>
            <a:off x="7870484"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8</a:t>
            </a:r>
            <a:endParaRPr lang="zh-CN" altLang="en-US" sz="2800" b="1" dirty="0">
              <a:solidFill>
                <a:srgbClr val="FF0000"/>
              </a:solidFill>
              <a:latin typeface="Consolas" panose="020B0609020204030204" pitchFamily="49" charset="0"/>
              <a:ea typeface="黑体" pitchFamily="2" charset="-122"/>
            </a:endParaRPr>
          </a:p>
        </p:txBody>
      </p:sp>
      <p:grpSp>
        <p:nvGrpSpPr>
          <p:cNvPr id="86" name="组合 85"/>
          <p:cNvGrpSpPr/>
          <p:nvPr/>
        </p:nvGrpSpPr>
        <p:grpSpPr>
          <a:xfrm>
            <a:off x="7865753" y="1340768"/>
            <a:ext cx="817853" cy="750908"/>
            <a:chOff x="4211960" y="1309940"/>
            <a:chExt cx="817853" cy="750908"/>
          </a:xfrm>
        </p:grpSpPr>
        <p:cxnSp>
          <p:nvCxnSpPr>
            <p:cNvPr id="87" name="直接箭头连接符 86"/>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88" name="矩形 87"/>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89" name="组合 88"/>
          <p:cNvGrpSpPr/>
          <p:nvPr/>
        </p:nvGrpSpPr>
        <p:grpSpPr>
          <a:xfrm>
            <a:off x="7796310" y="2665392"/>
            <a:ext cx="691215" cy="685872"/>
            <a:chOff x="4211960" y="993400"/>
            <a:chExt cx="691215" cy="685872"/>
          </a:xfrm>
        </p:grpSpPr>
        <p:cxnSp>
          <p:nvCxnSpPr>
            <p:cNvPr id="90" name="直接箭头连接符 89"/>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91" name="矩形 90"/>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5" name="矩形 14"/>
          <p:cNvSpPr/>
          <p:nvPr/>
        </p:nvSpPr>
        <p:spPr>
          <a:xfrm>
            <a:off x="7070410" y="3632452"/>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(8)</a:t>
            </a:r>
            <a:endParaRPr lang="zh-CN" altLang="en-US" sz="2400" b="1" dirty="0">
              <a:solidFill>
                <a:schemeClr val="accent2">
                  <a:lumMod val="50000"/>
                </a:schemeClr>
              </a:solidFill>
            </a:endParaRPr>
          </a:p>
        </p:txBody>
      </p:sp>
      <p:sp>
        <p:nvSpPr>
          <p:cNvPr id="92" name="矩形 91"/>
          <p:cNvSpPr/>
          <p:nvPr/>
        </p:nvSpPr>
        <p:spPr>
          <a:xfrm>
            <a:off x="7070410" y="4040439"/>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(9)</a:t>
            </a:r>
            <a:endParaRPr lang="zh-CN" altLang="en-US" sz="2400" b="1" dirty="0">
              <a:solidFill>
                <a:schemeClr val="accent2">
                  <a:lumMod val="50000"/>
                </a:schemeClr>
              </a:solidFill>
            </a:endParaRPr>
          </a:p>
        </p:txBody>
      </p:sp>
      <p:sp>
        <p:nvSpPr>
          <p:cNvPr id="93" name="矩形 92"/>
          <p:cNvSpPr/>
          <p:nvPr/>
        </p:nvSpPr>
        <p:spPr bwMode="auto">
          <a:xfrm>
            <a:off x="7372860"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9</a:t>
            </a:r>
            <a:endParaRPr lang="zh-CN" altLang="en-US" sz="2800" b="1" dirty="0">
              <a:solidFill>
                <a:srgbClr val="FF0000"/>
              </a:solidFill>
              <a:latin typeface="Consolas" panose="020B0609020204030204" pitchFamily="49" charset="0"/>
              <a:ea typeface="黑体" pitchFamily="2" charset="-122"/>
            </a:endParaRPr>
          </a:p>
        </p:txBody>
      </p:sp>
      <p:grpSp>
        <p:nvGrpSpPr>
          <p:cNvPr id="98" name="组合 97"/>
          <p:cNvGrpSpPr/>
          <p:nvPr/>
        </p:nvGrpSpPr>
        <p:grpSpPr>
          <a:xfrm>
            <a:off x="7303340" y="2668583"/>
            <a:ext cx="691215" cy="685872"/>
            <a:chOff x="4211960" y="993400"/>
            <a:chExt cx="691215" cy="685872"/>
          </a:xfrm>
        </p:grpSpPr>
        <p:cxnSp>
          <p:nvCxnSpPr>
            <p:cNvPr id="99" name="直接箭头连接符 98"/>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0" name="矩形 99"/>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01" name="矩形 100"/>
          <p:cNvSpPr/>
          <p:nvPr/>
        </p:nvSpPr>
        <p:spPr>
          <a:xfrm>
            <a:off x="7070410" y="4421986"/>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(7)</a:t>
            </a:r>
            <a:endParaRPr lang="zh-CN" altLang="en-US" sz="2400" b="1" dirty="0">
              <a:solidFill>
                <a:schemeClr val="accent2">
                  <a:lumMod val="50000"/>
                </a:schemeClr>
              </a:solidFill>
            </a:endParaRPr>
          </a:p>
        </p:txBody>
      </p:sp>
      <p:grpSp>
        <p:nvGrpSpPr>
          <p:cNvPr id="102" name="组合 101"/>
          <p:cNvGrpSpPr/>
          <p:nvPr/>
        </p:nvGrpSpPr>
        <p:grpSpPr>
          <a:xfrm>
            <a:off x="6783612" y="2670206"/>
            <a:ext cx="691215" cy="685872"/>
            <a:chOff x="4211960" y="993400"/>
            <a:chExt cx="691215" cy="685872"/>
          </a:xfrm>
        </p:grpSpPr>
        <p:cxnSp>
          <p:nvCxnSpPr>
            <p:cNvPr id="103" name="直接箭头连接符 102"/>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4" name="矩形 103"/>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05" name="矩形 104"/>
          <p:cNvSpPr/>
          <p:nvPr/>
        </p:nvSpPr>
        <p:spPr bwMode="auto">
          <a:xfrm>
            <a:off x="6870545"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7</a:t>
            </a:r>
            <a:endParaRPr lang="zh-CN" altLang="en-US" sz="2800" b="1" dirty="0">
              <a:solidFill>
                <a:srgbClr val="FF0000"/>
              </a:solidFill>
              <a:latin typeface="Consolas" panose="020B0609020204030204" pitchFamily="49" charset="0"/>
              <a:ea typeface="黑体" pitchFamily="2" charset="-122"/>
            </a:endParaRPr>
          </a:p>
        </p:txBody>
      </p:sp>
    </p:spTree>
    <p:extLst>
      <p:ext uri="{BB962C8B-B14F-4D97-AF65-F5344CB8AC3E}">
        <p14:creationId xmlns:p14="http://schemas.microsoft.com/office/powerpoint/2010/main" val="180128326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ppt_x"/>
                                          </p:val>
                                        </p:tav>
                                        <p:tav tm="100000">
                                          <p:val>
                                            <p:strVal val="#ppt_x"/>
                                          </p:val>
                                        </p:tav>
                                      </p:tavLst>
                                    </p:anim>
                                    <p:anim calcmode="lin" valueType="num">
                                      <p:cBhvr additive="base">
                                        <p:cTn id="34"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2" presetClass="entr" presetSubtype="1"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ppt_x"/>
                                          </p:val>
                                        </p:tav>
                                        <p:tav tm="100000">
                                          <p:val>
                                            <p:strVal val="#ppt_x"/>
                                          </p:val>
                                        </p:tav>
                                      </p:tavLst>
                                    </p:anim>
                                    <p:anim calcmode="lin" valueType="num">
                                      <p:cBhvr additive="base">
                                        <p:cTn id="46"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4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1"/>
                                        </p:tgtEl>
                                        <p:attrNameLst>
                                          <p:attrName>style.visibility</p:attrName>
                                        </p:attrNameLst>
                                      </p:cBhvr>
                                      <p:to>
                                        <p:strVal val="hidden"/>
                                      </p:to>
                                    </p:set>
                                  </p:childTnLst>
                                </p:cTn>
                              </p:par>
                              <p:par>
                                <p:cTn id="53" presetID="2" presetClass="entr" presetSubtype="1"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ppt_x"/>
                                          </p:val>
                                        </p:tav>
                                        <p:tav tm="100000">
                                          <p:val>
                                            <p:strVal val="#ppt_x"/>
                                          </p:val>
                                        </p:tav>
                                      </p:tavLst>
                                    </p:anim>
                                    <p:anim calcmode="lin" valueType="num">
                                      <p:cBhvr additive="base">
                                        <p:cTn id="56" dur="500" fill="hold"/>
                                        <p:tgtEl>
                                          <p:spTgt spid="63"/>
                                        </p:tgtEl>
                                        <p:attrNameLst>
                                          <p:attrName>ppt_y</p:attrName>
                                        </p:attrNameLst>
                                      </p:cBhvr>
                                      <p:tavLst>
                                        <p:tav tm="0">
                                          <p:val>
                                            <p:strVal val="0-#ppt_h/2"/>
                                          </p:val>
                                        </p:tav>
                                        <p:tav tm="100000">
                                          <p:val>
                                            <p:strVal val="#ppt_y"/>
                                          </p:val>
                                        </p:tav>
                                      </p:tavLst>
                                    </p:anim>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2"/>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3"/>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4"/>
                                        </p:tgtEl>
                                        <p:attrNameLst>
                                          <p:attrName>style.visibility</p:attrName>
                                        </p:attrNameLst>
                                      </p:cBhvr>
                                      <p:to>
                                        <p:strVal val="hidden"/>
                                      </p:to>
                                    </p:set>
                                  </p:childTnLst>
                                </p:cTn>
                              </p:par>
                              <p:par>
                                <p:cTn id="68" presetID="1" presetClass="exit" presetSubtype="0" fill="hold" grpId="2" nodeType="withEffect">
                                  <p:stCondLst>
                                    <p:cond delay="0"/>
                                  </p:stCondLst>
                                  <p:childTnLst>
                                    <p:set>
                                      <p:cBhvr>
                                        <p:cTn id="69" dur="1" fill="hold">
                                          <p:stCondLst>
                                            <p:cond delay="0"/>
                                          </p:stCondLst>
                                        </p:cTn>
                                        <p:tgtEl>
                                          <p:spTgt spid="59"/>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60"/>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6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5"/>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 calcmode="lin" valueType="num">
                                      <p:cBhvr additive="base">
                                        <p:cTn id="96" dur="500" fill="hold"/>
                                        <p:tgtEl>
                                          <p:spTgt spid="78"/>
                                        </p:tgtEl>
                                        <p:attrNameLst>
                                          <p:attrName>ppt_x</p:attrName>
                                        </p:attrNameLst>
                                      </p:cBhvr>
                                      <p:tavLst>
                                        <p:tav tm="0">
                                          <p:val>
                                            <p:strVal val="#ppt_x"/>
                                          </p:val>
                                        </p:tav>
                                        <p:tav tm="100000">
                                          <p:val>
                                            <p:strVal val="#ppt_x"/>
                                          </p:val>
                                        </p:tav>
                                      </p:tavLst>
                                    </p:anim>
                                    <p:anim calcmode="lin" valueType="num">
                                      <p:cBhvr additive="base">
                                        <p:cTn id="97"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6"/>
                                        </p:tgtEl>
                                        <p:attrNameLst>
                                          <p:attrName>style.visibility</p:attrName>
                                        </p:attrNameLst>
                                      </p:cBhvr>
                                      <p:to>
                                        <p:strVal val="visible"/>
                                      </p:to>
                                    </p:set>
                                    <p:anim calcmode="lin" valueType="num">
                                      <p:cBhvr additive="base">
                                        <p:cTn id="102" dur="500" fill="hold"/>
                                        <p:tgtEl>
                                          <p:spTgt spid="6"/>
                                        </p:tgtEl>
                                        <p:attrNameLst>
                                          <p:attrName>ppt_x</p:attrName>
                                        </p:attrNameLst>
                                      </p:cBhvr>
                                      <p:tavLst>
                                        <p:tav tm="0">
                                          <p:val>
                                            <p:strVal val="#ppt_x"/>
                                          </p:val>
                                        </p:tav>
                                        <p:tav tm="100000">
                                          <p:val>
                                            <p:strVal val="#ppt_x"/>
                                          </p:val>
                                        </p:tav>
                                      </p:tavLst>
                                    </p:anim>
                                    <p:anim calcmode="lin" valueType="num">
                                      <p:cBhvr additive="base">
                                        <p:cTn id="10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5"/>
                                        </p:tgtEl>
                                        <p:attrNameLst>
                                          <p:attrName>style.visibility</p:attrName>
                                        </p:attrNameLst>
                                      </p:cBhvr>
                                      <p:to>
                                        <p:strVal val="visible"/>
                                      </p:to>
                                    </p:set>
                                    <p:anim calcmode="lin" valueType="num">
                                      <p:cBhvr additive="base">
                                        <p:cTn id="108" dur="500" fill="hold"/>
                                        <p:tgtEl>
                                          <p:spTgt spid="15"/>
                                        </p:tgtEl>
                                        <p:attrNameLst>
                                          <p:attrName>ppt_x</p:attrName>
                                        </p:attrNameLst>
                                      </p:cBhvr>
                                      <p:tavLst>
                                        <p:tav tm="0">
                                          <p:val>
                                            <p:strVal val="#ppt_x"/>
                                          </p:val>
                                        </p:tav>
                                        <p:tav tm="100000">
                                          <p:val>
                                            <p:strVal val="#ppt_x"/>
                                          </p:val>
                                        </p:tav>
                                      </p:tavLst>
                                    </p:anim>
                                    <p:anim calcmode="lin" valueType="num">
                                      <p:cBhvr additive="base">
                                        <p:cTn id="10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66"/>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70"/>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grpId="0" nodeType="afterEffect">
                                  <p:stCondLst>
                                    <p:cond delay="0"/>
                                  </p:stCondLst>
                                  <p:childTnLst>
                                    <p:set>
                                      <p:cBhvr>
                                        <p:cTn id="118" dur="1" fill="hold">
                                          <p:stCondLst>
                                            <p:cond delay="0"/>
                                          </p:stCondLst>
                                        </p:cTn>
                                        <p:tgtEl>
                                          <p:spTgt spid="85"/>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8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92"/>
                                        </p:tgtEl>
                                        <p:attrNameLst>
                                          <p:attrName>style.visibility</p:attrName>
                                        </p:attrNameLst>
                                      </p:cBhvr>
                                      <p:to>
                                        <p:strVal val="visible"/>
                                      </p:to>
                                    </p:set>
                                    <p:anim calcmode="lin" valueType="num">
                                      <p:cBhvr additive="base">
                                        <p:cTn id="128" dur="500" fill="hold"/>
                                        <p:tgtEl>
                                          <p:spTgt spid="92"/>
                                        </p:tgtEl>
                                        <p:attrNameLst>
                                          <p:attrName>ppt_x</p:attrName>
                                        </p:attrNameLst>
                                      </p:cBhvr>
                                      <p:tavLst>
                                        <p:tav tm="0">
                                          <p:val>
                                            <p:strVal val="#ppt_x"/>
                                          </p:val>
                                        </p:tav>
                                        <p:tav tm="100000">
                                          <p:val>
                                            <p:strVal val="#ppt_x"/>
                                          </p:val>
                                        </p:tav>
                                      </p:tavLst>
                                    </p:anim>
                                    <p:anim calcmode="lin" valueType="num">
                                      <p:cBhvr additive="base">
                                        <p:cTn id="129"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89"/>
                                        </p:tgtEl>
                                        <p:attrNameLst>
                                          <p:attrName>style.visibility</p:attrName>
                                        </p:attrNameLst>
                                      </p:cBhvr>
                                      <p:to>
                                        <p:strVal val="hidden"/>
                                      </p:to>
                                    </p:set>
                                  </p:childTnLst>
                                </p:cTn>
                              </p:par>
                            </p:childTnLst>
                          </p:cTn>
                        </p:par>
                        <p:par>
                          <p:cTn id="134" fill="hold">
                            <p:stCondLst>
                              <p:cond delay="0"/>
                            </p:stCondLst>
                            <p:childTnLst>
                              <p:par>
                                <p:cTn id="135" presetID="1" presetClass="entr" presetSubtype="0" fill="hold" nodeType="afterEffect">
                                  <p:stCondLst>
                                    <p:cond delay="0"/>
                                  </p:stCondLst>
                                  <p:childTnLst>
                                    <p:set>
                                      <p:cBhvr>
                                        <p:cTn id="136" dur="1" fill="hold">
                                          <p:stCondLst>
                                            <p:cond delay="0"/>
                                          </p:stCondLst>
                                        </p:cTn>
                                        <p:tgtEl>
                                          <p:spTgt spid="98"/>
                                        </p:tgtEl>
                                        <p:attrNameLst>
                                          <p:attrName>style.visibility</p:attrName>
                                        </p:attrNameLst>
                                      </p:cBhvr>
                                      <p:to>
                                        <p:strVal val="visible"/>
                                      </p:to>
                                    </p:set>
                                  </p:childTnLst>
                                </p:cTn>
                              </p:par>
                            </p:childTnLst>
                          </p:cTn>
                        </p:par>
                        <p:par>
                          <p:cTn id="137" fill="hold">
                            <p:stCondLst>
                              <p:cond delay="0"/>
                            </p:stCondLst>
                            <p:childTnLst>
                              <p:par>
                                <p:cTn id="138" presetID="1" presetClass="entr" presetSubtype="0" fill="hold" grpId="0" nodeType="afterEffect">
                                  <p:stCondLst>
                                    <p:cond delay="0"/>
                                  </p:stCondLst>
                                  <p:childTnLst>
                                    <p:set>
                                      <p:cBhvr>
                                        <p:cTn id="139" dur="1" fill="hold">
                                          <p:stCondLst>
                                            <p:cond delay="0"/>
                                          </p:stCondLst>
                                        </p:cTn>
                                        <p:tgtEl>
                                          <p:spTgt spid="93"/>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101"/>
                                        </p:tgtEl>
                                        <p:attrNameLst>
                                          <p:attrName>style.visibility</p:attrName>
                                        </p:attrNameLst>
                                      </p:cBhvr>
                                      <p:to>
                                        <p:strVal val="visible"/>
                                      </p:to>
                                    </p:set>
                                    <p:anim calcmode="lin" valueType="num">
                                      <p:cBhvr additive="base">
                                        <p:cTn id="144" dur="500" fill="hold"/>
                                        <p:tgtEl>
                                          <p:spTgt spid="101"/>
                                        </p:tgtEl>
                                        <p:attrNameLst>
                                          <p:attrName>ppt_x</p:attrName>
                                        </p:attrNameLst>
                                      </p:cBhvr>
                                      <p:tavLst>
                                        <p:tav tm="0">
                                          <p:val>
                                            <p:strVal val="#ppt_x"/>
                                          </p:val>
                                        </p:tav>
                                        <p:tav tm="100000">
                                          <p:val>
                                            <p:strVal val="#ppt_x"/>
                                          </p:val>
                                        </p:tav>
                                      </p:tavLst>
                                    </p:anim>
                                    <p:anim calcmode="lin" valueType="num">
                                      <p:cBhvr additive="base">
                                        <p:cTn id="145"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98"/>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nodeType="afterEffect">
                                  <p:stCondLst>
                                    <p:cond delay="0"/>
                                  </p:stCondLst>
                                  <p:childTnLst>
                                    <p:set>
                                      <p:cBhvr>
                                        <p:cTn id="152" dur="1" fill="hold">
                                          <p:stCondLst>
                                            <p:cond delay="0"/>
                                          </p:stCondLst>
                                        </p:cTn>
                                        <p:tgtEl>
                                          <p:spTgt spid="102"/>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48" grpId="0" animBg="1"/>
      <p:bldP spid="48" grpId="1" animBg="1"/>
      <p:bldP spid="59" grpId="0" animBg="1"/>
      <p:bldP spid="59" grpId="1" animBg="1"/>
      <p:bldP spid="59" grpId="2" animBg="1"/>
      <p:bldP spid="73" grpId="0"/>
      <p:bldP spid="4" grpId="0"/>
      <p:bldP spid="74" grpId="0"/>
      <p:bldP spid="75" grpId="0"/>
      <p:bldP spid="76" grpId="0"/>
      <p:bldP spid="77" grpId="0"/>
      <p:bldP spid="78" grpId="0"/>
      <p:bldP spid="85" grpId="0" animBg="1"/>
      <p:bldP spid="15" grpId="0"/>
      <p:bldP spid="92" grpId="0"/>
      <p:bldP spid="93" grpId="0" animBg="1"/>
      <p:bldP spid="101" grpId="0"/>
      <p:bldP spid="10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686804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6365025"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586200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5358987"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队列的数组实现</a:t>
            </a: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队列的实现（伪代码）</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334786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3851412"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435686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485596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文本框 21"/>
          <p:cNvSpPr txBox="1"/>
          <p:nvPr/>
        </p:nvSpPr>
        <p:spPr>
          <a:xfrm>
            <a:off x="341834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sp>
        <p:nvSpPr>
          <p:cNvPr id="28" name="文本框 27"/>
          <p:cNvSpPr txBox="1"/>
          <p:nvPr/>
        </p:nvSpPr>
        <p:spPr>
          <a:xfrm>
            <a:off x="393088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29" name="文本框 28"/>
          <p:cNvSpPr txBox="1"/>
          <p:nvPr/>
        </p:nvSpPr>
        <p:spPr>
          <a:xfrm>
            <a:off x="4443420"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30" name="文本框 29"/>
          <p:cNvSpPr txBox="1"/>
          <p:nvPr/>
        </p:nvSpPr>
        <p:spPr>
          <a:xfrm>
            <a:off x="4955956"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31" name="文本框 30"/>
          <p:cNvSpPr txBox="1"/>
          <p:nvPr/>
        </p:nvSpPr>
        <p:spPr>
          <a:xfrm>
            <a:off x="5468492"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32" name="文本框 31"/>
          <p:cNvSpPr txBox="1"/>
          <p:nvPr/>
        </p:nvSpPr>
        <p:spPr>
          <a:xfrm>
            <a:off x="598102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33" name="文本框 32"/>
          <p:cNvSpPr txBox="1"/>
          <p:nvPr/>
        </p:nvSpPr>
        <p:spPr>
          <a:xfrm>
            <a:off x="649356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sp>
        <p:nvSpPr>
          <p:cNvPr id="48" name="矩形 47"/>
          <p:cNvSpPr/>
          <p:nvPr/>
        </p:nvSpPr>
        <p:spPr bwMode="auto">
          <a:xfrm>
            <a:off x="686888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49" name="矩形 48"/>
          <p:cNvSpPr/>
          <p:nvPr/>
        </p:nvSpPr>
        <p:spPr bwMode="auto">
          <a:xfrm>
            <a:off x="7371063"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7407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文本框 50"/>
          <p:cNvSpPr txBox="1"/>
          <p:nvPr/>
        </p:nvSpPr>
        <p:spPr>
          <a:xfrm>
            <a:off x="6975324"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52" name="文本框 51"/>
          <p:cNvSpPr txBox="1"/>
          <p:nvPr/>
        </p:nvSpPr>
        <p:spPr>
          <a:xfrm>
            <a:off x="7487860"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53" name="文本框 52"/>
          <p:cNvSpPr txBox="1"/>
          <p:nvPr/>
        </p:nvSpPr>
        <p:spPr>
          <a:xfrm>
            <a:off x="8000396"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sp>
        <p:nvSpPr>
          <p:cNvPr id="85" name="矩形 84"/>
          <p:cNvSpPr/>
          <p:nvPr/>
        </p:nvSpPr>
        <p:spPr bwMode="auto">
          <a:xfrm>
            <a:off x="7870484"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8</a:t>
            </a:r>
            <a:endParaRPr lang="zh-CN" altLang="en-US" sz="2800" b="1" dirty="0">
              <a:solidFill>
                <a:srgbClr val="FF0000"/>
              </a:solidFill>
              <a:latin typeface="Consolas" panose="020B0609020204030204" pitchFamily="49" charset="0"/>
              <a:ea typeface="黑体" pitchFamily="2" charset="-122"/>
            </a:endParaRPr>
          </a:p>
        </p:txBody>
      </p:sp>
      <p:grpSp>
        <p:nvGrpSpPr>
          <p:cNvPr id="86" name="组合 85"/>
          <p:cNvGrpSpPr/>
          <p:nvPr/>
        </p:nvGrpSpPr>
        <p:grpSpPr>
          <a:xfrm>
            <a:off x="7865753" y="1340768"/>
            <a:ext cx="817853" cy="750908"/>
            <a:chOff x="4211960" y="1309940"/>
            <a:chExt cx="817853" cy="750908"/>
          </a:xfrm>
        </p:grpSpPr>
        <p:cxnSp>
          <p:nvCxnSpPr>
            <p:cNvPr id="87" name="直接箭头连接符 86"/>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88" name="矩形 87"/>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93" name="矩形 92"/>
          <p:cNvSpPr/>
          <p:nvPr/>
        </p:nvSpPr>
        <p:spPr bwMode="auto">
          <a:xfrm>
            <a:off x="7372860"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9</a:t>
            </a:r>
            <a:endParaRPr lang="zh-CN" altLang="en-US" sz="2800" b="1" dirty="0">
              <a:solidFill>
                <a:srgbClr val="FF0000"/>
              </a:solidFill>
              <a:latin typeface="Consolas" panose="020B0609020204030204" pitchFamily="49" charset="0"/>
              <a:ea typeface="黑体" pitchFamily="2" charset="-122"/>
            </a:endParaRPr>
          </a:p>
        </p:txBody>
      </p:sp>
      <p:grpSp>
        <p:nvGrpSpPr>
          <p:cNvPr id="102" name="组合 101"/>
          <p:cNvGrpSpPr/>
          <p:nvPr/>
        </p:nvGrpSpPr>
        <p:grpSpPr>
          <a:xfrm>
            <a:off x="6783612" y="2670206"/>
            <a:ext cx="691215" cy="685872"/>
            <a:chOff x="4211960" y="993400"/>
            <a:chExt cx="691215" cy="685872"/>
          </a:xfrm>
        </p:grpSpPr>
        <p:cxnSp>
          <p:nvCxnSpPr>
            <p:cNvPr id="103" name="直接箭头连接符 102"/>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4" name="矩形 103"/>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05" name="矩形 104"/>
          <p:cNvSpPr/>
          <p:nvPr/>
        </p:nvSpPr>
        <p:spPr bwMode="auto">
          <a:xfrm>
            <a:off x="6870545"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7</a:t>
            </a:r>
            <a:endParaRPr lang="zh-CN" altLang="en-US" sz="2800" b="1" dirty="0">
              <a:solidFill>
                <a:srgbClr val="FF0000"/>
              </a:solidFill>
              <a:latin typeface="Consolas" panose="020B0609020204030204" pitchFamily="49" charset="0"/>
              <a:ea typeface="黑体" pitchFamily="2" charset="-122"/>
            </a:endParaRPr>
          </a:p>
        </p:txBody>
      </p:sp>
      <p:grpSp>
        <p:nvGrpSpPr>
          <p:cNvPr id="3" name="组合 2"/>
          <p:cNvGrpSpPr/>
          <p:nvPr/>
        </p:nvGrpSpPr>
        <p:grpSpPr>
          <a:xfrm>
            <a:off x="356086" y="2806970"/>
            <a:ext cx="4644517" cy="4154984"/>
            <a:chOff x="356086" y="2806970"/>
            <a:chExt cx="4644517" cy="4154984"/>
          </a:xfrm>
        </p:grpSpPr>
        <p:sp>
          <p:nvSpPr>
            <p:cNvPr id="94" name="矩形 93"/>
            <p:cNvSpPr/>
            <p:nvPr/>
          </p:nvSpPr>
          <p:spPr>
            <a:xfrm>
              <a:off x="356086" y="2806970"/>
              <a:ext cx="4644517" cy="4154984"/>
            </a:xfrm>
            <a:prstGeom prst="rect">
              <a:avLst/>
            </a:prstGeom>
          </p:spPr>
          <p:txBody>
            <a:bodyPr wrap="square">
              <a:spAutoFit/>
            </a:bodyPr>
            <a:lstStyle/>
            <a:p>
              <a:r>
                <a:rPr lang="en-US" altLang="zh-CN" sz="2400" dirty="0" err="1">
                  <a:solidFill>
                    <a:srgbClr val="000000"/>
                  </a:solidFill>
                  <a:highlight>
                    <a:srgbClr val="FFFFFF"/>
                  </a:highlight>
                  <a:latin typeface="Consolas" panose="020B0609020204030204" pitchFamily="49" charset="0"/>
                </a:rPr>
                <a:t>int</a:t>
              </a:r>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dequeue</a:t>
              </a:r>
              <a:r>
                <a:rPr lang="en-US" altLang="zh-CN" sz="2400" dirty="0">
                  <a:solidFill>
                    <a:srgbClr val="000000"/>
                  </a:solidFill>
                  <a:highlight>
                    <a:srgbClr val="FFFFFF"/>
                  </a:highlight>
                  <a:latin typeface="Consolas" panose="020B0609020204030204" pitchFamily="49" charset="0"/>
                </a:rPr>
                <a:t>(){</a:t>
              </a:r>
            </a:p>
            <a:p>
              <a:r>
                <a:rPr lang="en-US" altLang="zh-CN" sz="2400" dirty="0">
                  <a:solidFill>
                    <a:srgbClr val="000000"/>
                  </a:solidFill>
                  <a:highlight>
                    <a:srgbClr val="FFFFFF"/>
                  </a:highlight>
                  <a:latin typeface="Consolas" panose="020B0609020204030204" pitchFamily="49" charset="0"/>
                </a:rPr>
                <a:t>    if empty()  </a:t>
              </a:r>
            </a:p>
            <a:p>
              <a:r>
                <a:rPr lang="en-US" altLang="zh-CN" sz="2400" dirty="0">
                  <a:solidFill>
                    <a:srgbClr val="000000"/>
                  </a:solidFill>
                  <a:highlight>
                    <a:srgbClr val="FFFFFF"/>
                  </a:highlight>
                  <a:latin typeface="Consolas" panose="020B0609020204030204" pitchFamily="49" charset="0"/>
                </a:rPr>
                <a:t>        return;</a:t>
              </a:r>
            </a:p>
            <a:p>
              <a:r>
                <a:rPr lang="en-US" altLang="zh-CN" sz="2400" dirty="0">
                  <a:solidFill>
                    <a:srgbClr val="000000"/>
                  </a:solidFill>
                  <a:highlight>
                    <a:srgbClr val="FFFFFF"/>
                  </a:highlight>
                  <a:latin typeface="Consolas" panose="020B0609020204030204" pitchFamily="49" charset="0"/>
                </a:rPr>
                <a:t>    else if (front==rear){</a:t>
              </a:r>
            </a:p>
            <a:p>
              <a:r>
                <a:rPr lang="en-US" altLang="zh-CN" sz="2400" dirty="0">
                  <a:solidFill>
                    <a:srgbClr val="000000"/>
                  </a:solidFill>
                  <a:highlight>
                    <a:srgbClr val="FFFFFF"/>
                  </a:highlight>
                  <a:latin typeface="Consolas" panose="020B0609020204030204" pitchFamily="49" charset="0"/>
                </a:rPr>
                <a:t>        return A[front];</a:t>
              </a:r>
            </a:p>
            <a:p>
              <a:r>
                <a:rPr lang="en-US" altLang="zh-CN" sz="2400" dirty="0">
                  <a:solidFill>
                    <a:srgbClr val="000000"/>
                  </a:solidFill>
                  <a:highlight>
                    <a:srgbClr val="FFFFFF"/>
                  </a:highlight>
                  <a:latin typeface="Consolas" panose="020B0609020204030204" pitchFamily="49" charset="0"/>
                </a:rPr>
                <a:t>        rear  front  -1;</a:t>
              </a:r>
            </a:p>
            <a:p>
              <a:r>
                <a:rPr lang="en-US" altLang="zh-CN" sz="2400" dirty="0">
                  <a:solidFill>
                    <a:srgbClr val="000000"/>
                  </a:solidFill>
                  <a:highlight>
                    <a:srgbClr val="FFFFFF"/>
                  </a:highlight>
                  <a:latin typeface="Consolas" panose="020B0609020204030204" pitchFamily="49" charset="0"/>
                </a:rPr>
                <a:t>    }</a:t>
              </a:r>
            </a:p>
            <a:p>
              <a:r>
                <a:rPr lang="en-US" altLang="zh-CN" sz="2400" dirty="0">
                  <a:solidFill>
                    <a:srgbClr val="000000"/>
                  </a:solidFill>
                  <a:highlight>
                    <a:srgbClr val="FFFFFF"/>
                  </a:highlight>
                  <a:latin typeface="Consolas" panose="020B0609020204030204" pitchFamily="49" charset="0"/>
                </a:rPr>
                <a:t>    else{</a:t>
              </a:r>
            </a:p>
            <a:p>
              <a:r>
                <a:rPr lang="en-US" altLang="zh-CN" sz="2400" dirty="0">
                  <a:solidFill>
                    <a:srgbClr val="000000"/>
                  </a:solidFill>
                  <a:highlight>
                    <a:srgbClr val="FFFFFF"/>
                  </a:highlight>
                  <a:latin typeface="Consolas" panose="020B0609020204030204" pitchFamily="49" charset="0"/>
                </a:rPr>
                <a:t>        return A[front];</a:t>
              </a:r>
            </a:p>
            <a:p>
              <a:r>
                <a:rPr lang="en-US" altLang="zh-CN" sz="2400" dirty="0">
                  <a:solidFill>
                    <a:srgbClr val="000000"/>
                  </a:solidFill>
                  <a:highlight>
                    <a:srgbClr val="FFFFFF"/>
                  </a:highlight>
                  <a:latin typeface="Consolas" panose="020B0609020204030204" pitchFamily="49" charset="0"/>
                </a:rPr>
                <a:t>        front  front+1;}</a:t>
              </a:r>
            </a:p>
            <a:p>
              <a:r>
                <a:rPr lang="en-US" altLang="zh-CN" sz="2400" dirty="0">
                  <a:solidFill>
                    <a:srgbClr val="000000"/>
                  </a:solidFill>
                  <a:highlight>
                    <a:srgbClr val="FFFFFF"/>
                  </a:highlight>
                  <a:latin typeface="Consolas" panose="020B0609020204030204" pitchFamily="49" charset="0"/>
                </a:rPr>
                <a:t>}</a:t>
              </a:r>
            </a:p>
          </p:txBody>
        </p:sp>
        <mc:AlternateContent xmlns:mc="http://schemas.openxmlformats.org/markup-compatibility/2006" xmlns:a14="http://schemas.microsoft.com/office/drawing/2010/main">
          <mc:Choice Requires="a14">
            <p:sp>
              <p:nvSpPr>
                <p:cNvPr id="95" name="文本框 94"/>
                <p:cNvSpPr txBox="1"/>
                <p:nvPr/>
              </p:nvSpPr>
              <p:spPr>
                <a:xfrm>
                  <a:off x="2500765" y="4643844"/>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95" name="文本框 94"/>
                <p:cNvSpPr txBox="1">
                  <a:spLocks noRot="1" noChangeAspect="1" noMove="1" noResize="1" noEditPoints="1" noAdjustHandles="1" noChangeArrowheads="1" noChangeShapeType="1" noTextEdit="1"/>
                </p:cNvSpPr>
                <p:nvPr/>
              </p:nvSpPr>
              <p:spPr>
                <a:xfrm>
                  <a:off x="2500765" y="4643844"/>
                  <a:ext cx="343043" cy="369332"/>
                </a:xfrm>
                <a:prstGeom prst="rect">
                  <a:avLst/>
                </a:prstGeom>
                <a:blipFill>
                  <a:blip r:embed="rId3"/>
                  <a:stretch>
                    <a:fillRect l="-8772" r="-8772"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3652893" y="4653136"/>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96" name="文本框 95"/>
                <p:cNvSpPr txBox="1">
                  <a:spLocks noRot="1" noChangeAspect="1" noMove="1" noResize="1" noEditPoints="1" noAdjustHandles="1" noChangeArrowheads="1" noChangeShapeType="1" noTextEdit="1"/>
                </p:cNvSpPr>
                <p:nvPr/>
              </p:nvSpPr>
              <p:spPr>
                <a:xfrm>
                  <a:off x="3652893" y="4653136"/>
                  <a:ext cx="343043" cy="369332"/>
                </a:xfrm>
                <a:prstGeom prst="rect">
                  <a:avLst/>
                </a:prstGeom>
                <a:blipFill>
                  <a:blip r:embed="rId4"/>
                  <a:stretch>
                    <a:fillRect l="-8772" r="-8772"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2656853" y="6093296"/>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97" name="文本框 96"/>
                <p:cNvSpPr txBox="1">
                  <a:spLocks noRot="1" noChangeAspect="1" noMove="1" noResize="1" noEditPoints="1" noAdjustHandles="1" noChangeArrowheads="1" noChangeShapeType="1" noTextEdit="1"/>
                </p:cNvSpPr>
                <p:nvPr/>
              </p:nvSpPr>
              <p:spPr>
                <a:xfrm>
                  <a:off x="2656853" y="6093296"/>
                  <a:ext cx="343043" cy="369332"/>
                </a:xfrm>
                <a:prstGeom prst="rect">
                  <a:avLst/>
                </a:prstGeom>
                <a:blipFill>
                  <a:blip r:embed="rId5"/>
                  <a:stretch>
                    <a:fillRect l="-10714" r="-8929" b="-1667"/>
                  </a:stretch>
                </a:blipFill>
              </p:spPr>
              <p:txBody>
                <a:bodyPr/>
                <a:lstStyle/>
                <a:p>
                  <a:r>
                    <a:rPr lang="zh-CN" altLang="en-US">
                      <a:noFill/>
                    </a:rPr>
                    <a:t> </a:t>
                  </a:r>
                </a:p>
              </p:txBody>
            </p:sp>
          </mc:Fallback>
        </mc:AlternateContent>
      </p:grpSp>
      <p:sp>
        <p:nvSpPr>
          <p:cNvPr id="106" name="矩形 105"/>
          <p:cNvSpPr/>
          <p:nvPr/>
        </p:nvSpPr>
        <p:spPr>
          <a:xfrm>
            <a:off x="5091475" y="3800998"/>
            <a:ext cx="1713931"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dequeue</a:t>
            </a:r>
            <a:r>
              <a:rPr lang="en-US" altLang="zh-CN" sz="2400" b="1" dirty="0">
                <a:solidFill>
                  <a:schemeClr val="accent2">
                    <a:lumMod val="50000"/>
                  </a:schemeClr>
                </a:solidFill>
                <a:highlight>
                  <a:srgbClr val="FFFFFF"/>
                </a:highlight>
                <a:latin typeface="Consolas" panose="020B0609020204030204" pitchFamily="49" charset="0"/>
              </a:rPr>
              <a:t>()</a:t>
            </a:r>
            <a:endParaRPr lang="zh-CN" altLang="en-US" sz="2400" b="1" dirty="0">
              <a:solidFill>
                <a:schemeClr val="accent2">
                  <a:lumMod val="50000"/>
                </a:schemeClr>
              </a:solidFill>
            </a:endParaRPr>
          </a:p>
        </p:txBody>
      </p:sp>
      <p:grpSp>
        <p:nvGrpSpPr>
          <p:cNvPr id="107" name="组合 106"/>
          <p:cNvGrpSpPr/>
          <p:nvPr/>
        </p:nvGrpSpPr>
        <p:grpSpPr>
          <a:xfrm>
            <a:off x="7381761" y="1353219"/>
            <a:ext cx="817853" cy="750908"/>
            <a:chOff x="4211960" y="1309940"/>
            <a:chExt cx="817853" cy="750908"/>
          </a:xfrm>
        </p:grpSpPr>
        <p:cxnSp>
          <p:nvCxnSpPr>
            <p:cNvPr id="108" name="直接箭头连接符 107"/>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9" name="矩形 108"/>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10" name="矩形 109"/>
          <p:cNvSpPr/>
          <p:nvPr/>
        </p:nvSpPr>
        <p:spPr bwMode="auto">
          <a:xfrm>
            <a:off x="787407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8</a:t>
            </a:r>
            <a:endParaRPr lang="zh-CN" altLang="en-US" sz="2800" b="1" dirty="0">
              <a:solidFill>
                <a:srgbClr val="FF0000"/>
              </a:solidFill>
              <a:latin typeface="Consolas" panose="020B0609020204030204" pitchFamily="49" charset="0"/>
              <a:ea typeface="黑体" pitchFamily="2" charset="-122"/>
            </a:endParaRPr>
          </a:p>
        </p:txBody>
      </p:sp>
      <p:sp>
        <p:nvSpPr>
          <p:cNvPr id="111" name="矩形 110"/>
          <p:cNvSpPr/>
          <p:nvPr/>
        </p:nvSpPr>
        <p:spPr>
          <a:xfrm>
            <a:off x="5091475" y="4234444"/>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(1)</a:t>
            </a:r>
            <a:endParaRPr lang="zh-CN" altLang="en-US" sz="2400" b="1" dirty="0">
              <a:solidFill>
                <a:schemeClr val="accent2">
                  <a:lumMod val="50000"/>
                </a:schemeClr>
              </a:solidFill>
            </a:endParaRPr>
          </a:p>
        </p:txBody>
      </p:sp>
      <p:grpSp>
        <p:nvGrpSpPr>
          <p:cNvPr id="112" name="组合 111"/>
          <p:cNvGrpSpPr/>
          <p:nvPr/>
        </p:nvGrpSpPr>
        <p:grpSpPr>
          <a:xfrm>
            <a:off x="6308422" y="2669785"/>
            <a:ext cx="691215" cy="685872"/>
            <a:chOff x="4211960" y="993400"/>
            <a:chExt cx="691215" cy="685872"/>
          </a:xfrm>
        </p:grpSpPr>
        <p:cxnSp>
          <p:nvCxnSpPr>
            <p:cNvPr id="113" name="直接箭头连接符 112"/>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14" name="矩形 113"/>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15" name="矩形 114"/>
          <p:cNvSpPr/>
          <p:nvPr/>
        </p:nvSpPr>
        <p:spPr bwMode="auto">
          <a:xfrm>
            <a:off x="636891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1</a:t>
            </a:r>
            <a:endParaRPr lang="zh-CN" altLang="en-US" sz="2800" b="1" dirty="0">
              <a:solidFill>
                <a:srgbClr val="FF0000"/>
              </a:solidFill>
              <a:latin typeface="Consolas" panose="020B0609020204030204" pitchFamily="49" charset="0"/>
              <a:ea typeface="黑体" pitchFamily="2" charset="-122"/>
            </a:endParaRPr>
          </a:p>
        </p:txBody>
      </p:sp>
      <p:sp>
        <p:nvSpPr>
          <p:cNvPr id="116" name="矩形 115"/>
          <p:cNvSpPr/>
          <p:nvPr/>
        </p:nvSpPr>
        <p:spPr bwMode="auto">
          <a:xfrm>
            <a:off x="585976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3</a:t>
            </a:r>
            <a:endParaRPr lang="zh-CN" altLang="en-US" sz="2800" b="1" dirty="0">
              <a:solidFill>
                <a:srgbClr val="FF0000"/>
              </a:solidFill>
              <a:latin typeface="Consolas" panose="020B0609020204030204" pitchFamily="49" charset="0"/>
              <a:ea typeface="黑体" pitchFamily="2" charset="-122"/>
            </a:endParaRPr>
          </a:p>
        </p:txBody>
      </p:sp>
      <p:sp>
        <p:nvSpPr>
          <p:cNvPr id="117" name="矩形 116"/>
          <p:cNvSpPr/>
          <p:nvPr/>
        </p:nvSpPr>
        <p:spPr bwMode="auto">
          <a:xfrm>
            <a:off x="536346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118" name="矩形 117"/>
          <p:cNvSpPr/>
          <p:nvPr/>
        </p:nvSpPr>
        <p:spPr bwMode="auto">
          <a:xfrm>
            <a:off x="486263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5</a:t>
            </a:r>
            <a:endParaRPr lang="zh-CN" altLang="en-US" sz="2800" b="1" dirty="0">
              <a:solidFill>
                <a:srgbClr val="FF0000"/>
              </a:solidFill>
              <a:latin typeface="Consolas" panose="020B0609020204030204" pitchFamily="49" charset="0"/>
              <a:ea typeface="黑体" pitchFamily="2" charset="-122"/>
            </a:endParaRPr>
          </a:p>
        </p:txBody>
      </p:sp>
      <p:sp>
        <p:nvSpPr>
          <p:cNvPr id="119" name="矩形 118"/>
          <p:cNvSpPr/>
          <p:nvPr/>
        </p:nvSpPr>
        <p:spPr bwMode="auto">
          <a:xfrm>
            <a:off x="436014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6</a:t>
            </a:r>
            <a:endParaRPr lang="zh-CN" altLang="en-US" sz="2800" b="1" dirty="0">
              <a:solidFill>
                <a:srgbClr val="FF0000"/>
              </a:solidFill>
              <a:latin typeface="Consolas" panose="020B0609020204030204" pitchFamily="49" charset="0"/>
              <a:ea typeface="黑体" pitchFamily="2" charset="-122"/>
            </a:endParaRPr>
          </a:p>
        </p:txBody>
      </p:sp>
      <p:sp>
        <p:nvSpPr>
          <p:cNvPr id="120" name="矩形 119"/>
          <p:cNvSpPr/>
          <p:nvPr/>
        </p:nvSpPr>
        <p:spPr bwMode="auto">
          <a:xfrm>
            <a:off x="384595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4</a:t>
            </a:r>
            <a:endParaRPr lang="zh-CN" altLang="en-US" sz="2800" b="1" dirty="0">
              <a:solidFill>
                <a:srgbClr val="FF0000"/>
              </a:solidFill>
              <a:latin typeface="Consolas" panose="020B0609020204030204" pitchFamily="49" charset="0"/>
              <a:ea typeface="黑体" pitchFamily="2" charset="-122"/>
            </a:endParaRPr>
          </a:p>
        </p:txBody>
      </p:sp>
      <p:sp>
        <p:nvSpPr>
          <p:cNvPr id="121" name="矩形 120"/>
          <p:cNvSpPr/>
          <p:nvPr/>
        </p:nvSpPr>
        <p:spPr>
          <a:xfrm>
            <a:off x="5091475" y="4667890"/>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(3)</a:t>
            </a:r>
            <a:endParaRPr lang="zh-CN" altLang="en-US" sz="2400" b="1" dirty="0">
              <a:solidFill>
                <a:schemeClr val="accent2">
                  <a:lumMod val="50000"/>
                </a:schemeClr>
              </a:solidFill>
            </a:endParaRPr>
          </a:p>
        </p:txBody>
      </p:sp>
      <p:sp>
        <p:nvSpPr>
          <p:cNvPr id="122" name="矩形 121"/>
          <p:cNvSpPr/>
          <p:nvPr/>
        </p:nvSpPr>
        <p:spPr>
          <a:xfrm>
            <a:off x="5091475" y="5101336"/>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(2)</a:t>
            </a:r>
            <a:endParaRPr lang="zh-CN" altLang="en-US" sz="2400" b="1" dirty="0">
              <a:solidFill>
                <a:schemeClr val="accent2">
                  <a:lumMod val="50000"/>
                </a:schemeClr>
              </a:solidFill>
            </a:endParaRPr>
          </a:p>
        </p:txBody>
      </p:sp>
      <p:sp>
        <p:nvSpPr>
          <p:cNvPr id="123" name="矩形 122"/>
          <p:cNvSpPr/>
          <p:nvPr/>
        </p:nvSpPr>
        <p:spPr>
          <a:xfrm>
            <a:off x="5091475" y="5534783"/>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(5)</a:t>
            </a:r>
            <a:endParaRPr lang="zh-CN" altLang="en-US" sz="2400" b="1" dirty="0">
              <a:solidFill>
                <a:schemeClr val="accent2">
                  <a:lumMod val="50000"/>
                </a:schemeClr>
              </a:solidFill>
            </a:endParaRPr>
          </a:p>
        </p:txBody>
      </p:sp>
      <p:sp>
        <p:nvSpPr>
          <p:cNvPr id="124" name="矩形 123"/>
          <p:cNvSpPr/>
          <p:nvPr/>
        </p:nvSpPr>
        <p:spPr>
          <a:xfrm>
            <a:off x="6956103" y="4236270"/>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(6)</a:t>
            </a:r>
            <a:endParaRPr lang="zh-CN" altLang="en-US" sz="2400" b="1" dirty="0">
              <a:solidFill>
                <a:schemeClr val="accent2">
                  <a:lumMod val="50000"/>
                </a:schemeClr>
              </a:solidFill>
            </a:endParaRPr>
          </a:p>
        </p:txBody>
      </p:sp>
      <p:sp>
        <p:nvSpPr>
          <p:cNvPr id="125" name="矩形 124"/>
          <p:cNvSpPr/>
          <p:nvPr/>
        </p:nvSpPr>
        <p:spPr>
          <a:xfrm>
            <a:off x="6956103" y="4664405"/>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(4)</a:t>
            </a:r>
            <a:endParaRPr lang="zh-CN" altLang="en-US" sz="2400" b="1" dirty="0">
              <a:solidFill>
                <a:schemeClr val="accent2">
                  <a:lumMod val="50000"/>
                </a:schemeClr>
              </a:solidFill>
            </a:endParaRPr>
          </a:p>
        </p:txBody>
      </p:sp>
      <p:grpSp>
        <p:nvGrpSpPr>
          <p:cNvPr id="126" name="组合 125"/>
          <p:cNvGrpSpPr/>
          <p:nvPr/>
        </p:nvGrpSpPr>
        <p:grpSpPr>
          <a:xfrm>
            <a:off x="3761161" y="2671120"/>
            <a:ext cx="691215" cy="685872"/>
            <a:chOff x="4211960" y="993400"/>
            <a:chExt cx="691215" cy="685872"/>
          </a:xfrm>
        </p:grpSpPr>
        <p:cxnSp>
          <p:nvCxnSpPr>
            <p:cNvPr id="127" name="直接箭头连接符 126"/>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28" name="矩形 127"/>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29" name="矩形 128"/>
          <p:cNvSpPr/>
          <p:nvPr/>
        </p:nvSpPr>
        <p:spPr>
          <a:xfrm>
            <a:off x="6956103" y="5092540"/>
            <a:ext cx="1713931"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dequeue</a:t>
            </a:r>
            <a:r>
              <a:rPr lang="en-US" altLang="zh-CN" sz="2400" b="1" dirty="0">
                <a:solidFill>
                  <a:schemeClr val="accent2">
                    <a:lumMod val="50000"/>
                  </a:schemeClr>
                </a:solidFill>
                <a:highlight>
                  <a:srgbClr val="FFFFFF"/>
                </a:highlight>
                <a:latin typeface="Consolas" panose="020B0609020204030204" pitchFamily="49" charset="0"/>
              </a:rPr>
              <a:t>()</a:t>
            </a:r>
            <a:endParaRPr lang="zh-CN" altLang="en-US" sz="2400" b="1" dirty="0">
              <a:solidFill>
                <a:schemeClr val="accent2">
                  <a:lumMod val="50000"/>
                </a:schemeClr>
              </a:solidFill>
            </a:endParaRPr>
          </a:p>
        </p:txBody>
      </p:sp>
      <p:sp>
        <p:nvSpPr>
          <p:cNvPr id="130" name="矩形 129"/>
          <p:cNvSpPr/>
          <p:nvPr/>
        </p:nvSpPr>
        <p:spPr bwMode="auto">
          <a:xfrm>
            <a:off x="7368733"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9</a:t>
            </a:r>
            <a:endParaRPr lang="zh-CN" altLang="en-US" sz="2800" b="1" dirty="0">
              <a:solidFill>
                <a:srgbClr val="FF0000"/>
              </a:solidFill>
              <a:latin typeface="Consolas" panose="020B0609020204030204" pitchFamily="49" charset="0"/>
              <a:ea typeface="黑体" pitchFamily="2" charset="-122"/>
            </a:endParaRPr>
          </a:p>
        </p:txBody>
      </p:sp>
      <p:grpSp>
        <p:nvGrpSpPr>
          <p:cNvPr id="131" name="组合 130"/>
          <p:cNvGrpSpPr/>
          <p:nvPr/>
        </p:nvGrpSpPr>
        <p:grpSpPr>
          <a:xfrm>
            <a:off x="6884081" y="1359644"/>
            <a:ext cx="817853" cy="750908"/>
            <a:chOff x="4211960" y="1309940"/>
            <a:chExt cx="817853" cy="750908"/>
          </a:xfrm>
        </p:grpSpPr>
        <p:cxnSp>
          <p:nvCxnSpPr>
            <p:cNvPr id="132" name="直接箭头连接符 131"/>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3" name="矩形 132"/>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34" name="矩形 133"/>
          <p:cNvSpPr/>
          <p:nvPr/>
        </p:nvSpPr>
        <p:spPr>
          <a:xfrm>
            <a:off x="6956103" y="5520675"/>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(0)</a:t>
            </a:r>
            <a:endParaRPr lang="zh-CN" altLang="en-US" sz="2400" b="1" dirty="0">
              <a:solidFill>
                <a:schemeClr val="accent2">
                  <a:lumMod val="50000"/>
                </a:schemeClr>
              </a:solidFill>
            </a:endParaRPr>
          </a:p>
        </p:txBody>
      </p:sp>
      <p:sp>
        <p:nvSpPr>
          <p:cNvPr id="135" name="矩形 134"/>
          <p:cNvSpPr/>
          <p:nvPr/>
        </p:nvSpPr>
        <p:spPr bwMode="auto">
          <a:xfrm>
            <a:off x="334059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0</a:t>
            </a:r>
            <a:endParaRPr lang="zh-CN" altLang="en-US" sz="2800" b="1" dirty="0">
              <a:solidFill>
                <a:srgbClr val="FF0000"/>
              </a:solidFill>
              <a:latin typeface="Consolas" panose="020B0609020204030204" pitchFamily="49" charset="0"/>
              <a:ea typeface="黑体" pitchFamily="2" charset="-122"/>
            </a:endParaRPr>
          </a:p>
        </p:txBody>
      </p:sp>
      <p:grpSp>
        <p:nvGrpSpPr>
          <p:cNvPr id="136" name="组合 135"/>
          <p:cNvGrpSpPr/>
          <p:nvPr/>
        </p:nvGrpSpPr>
        <p:grpSpPr>
          <a:xfrm>
            <a:off x="3219988" y="2669785"/>
            <a:ext cx="691215" cy="685872"/>
            <a:chOff x="4211960" y="993400"/>
            <a:chExt cx="691215" cy="685872"/>
          </a:xfrm>
        </p:grpSpPr>
        <p:cxnSp>
          <p:nvCxnSpPr>
            <p:cNvPr id="137" name="直接箭头连接符 136"/>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8" name="矩形 137"/>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Tree>
    <p:extLst>
      <p:ext uri="{BB962C8B-B14F-4D97-AF65-F5344CB8AC3E}">
        <p14:creationId xmlns:p14="http://schemas.microsoft.com/office/powerpoint/2010/main" val="134598435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6"/>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1"/>
                                        </p:tgtEl>
                                        <p:attrNameLst>
                                          <p:attrName>style.visibility</p:attrName>
                                        </p:attrNameLst>
                                      </p:cBhvr>
                                      <p:to>
                                        <p:strVal val="visible"/>
                                      </p:to>
                                    </p:set>
                                    <p:anim calcmode="lin" valueType="num">
                                      <p:cBhvr additive="base">
                                        <p:cTn id="22" dur="500" fill="hold"/>
                                        <p:tgtEl>
                                          <p:spTgt spid="111"/>
                                        </p:tgtEl>
                                        <p:attrNameLst>
                                          <p:attrName>ppt_x</p:attrName>
                                        </p:attrNameLst>
                                      </p:cBhvr>
                                      <p:tavLst>
                                        <p:tav tm="0">
                                          <p:val>
                                            <p:strVal val="#ppt_x"/>
                                          </p:val>
                                        </p:tav>
                                        <p:tav tm="100000">
                                          <p:val>
                                            <p:strVal val="#ppt_x"/>
                                          </p:val>
                                        </p:tav>
                                      </p:tavLst>
                                    </p:anim>
                                    <p:anim calcmode="lin" valueType="num">
                                      <p:cBhvr additive="base">
                                        <p:cTn id="23"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02"/>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additive="base">
                                        <p:cTn id="37" dur="500" fill="hold"/>
                                        <p:tgtEl>
                                          <p:spTgt spid="121"/>
                                        </p:tgtEl>
                                        <p:attrNameLst>
                                          <p:attrName>ppt_x</p:attrName>
                                        </p:attrNameLst>
                                      </p:cBhvr>
                                      <p:tavLst>
                                        <p:tav tm="0">
                                          <p:val>
                                            <p:strVal val="#ppt_x"/>
                                          </p:val>
                                        </p:tav>
                                        <p:tav tm="100000">
                                          <p:val>
                                            <p:strVal val="#ppt_x"/>
                                          </p:val>
                                        </p:tav>
                                      </p:tavLst>
                                    </p:anim>
                                    <p:anim calcmode="lin" valueType="num">
                                      <p:cBhvr additive="base">
                                        <p:cTn id="38" dur="500" fill="hold"/>
                                        <p:tgtEl>
                                          <p:spTgt spid="1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
                                        </p:tgtEl>
                                        <p:attrNameLst>
                                          <p:attrName>style.visibility</p:attrName>
                                        </p:attrNameLst>
                                      </p:cBhvr>
                                      <p:to>
                                        <p:strVal val="visible"/>
                                      </p:to>
                                    </p:set>
                                    <p:anim calcmode="lin" valueType="num">
                                      <p:cBhvr additive="base">
                                        <p:cTn id="41" dur="500" fill="hold"/>
                                        <p:tgtEl>
                                          <p:spTgt spid="122"/>
                                        </p:tgtEl>
                                        <p:attrNameLst>
                                          <p:attrName>ppt_x</p:attrName>
                                        </p:attrNameLst>
                                      </p:cBhvr>
                                      <p:tavLst>
                                        <p:tav tm="0">
                                          <p:val>
                                            <p:strVal val="#ppt_x"/>
                                          </p:val>
                                        </p:tav>
                                        <p:tav tm="100000">
                                          <p:val>
                                            <p:strVal val="#ppt_x"/>
                                          </p:val>
                                        </p:tav>
                                      </p:tavLst>
                                    </p:anim>
                                    <p:anim calcmode="lin" valueType="num">
                                      <p:cBhvr additive="base">
                                        <p:cTn id="42" dur="500" fill="hold"/>
                                        <p:tgtEl>
                                          <p:spTgt spid="1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3"/>
                                        </p:tgtEl>
                                        <p:attrNameLst>
                                          <p:attrName>style.visibility</p:attrName>
                                        </p:attrNameLst>
                                      </p:cBhvr>
                                      <p:to>
                                        <p:strVal val="visible"/>
                                      </p:to>
                                    </p:set>
                                    <p:anim calcmode="lin" valueType="num">
                                      <p:cBhvr additive="base">
                                        <p:cTn id="45" dur="500" fill="hold"/>
                                        <p:tgtEl>
                                          <p:spTgt spid="123"/>
                                        </p:tgtEl>
                                        <p:attrNameLst>
                                          <p:attrName>ppt_x</p:attrName>
                                        </p:attrNameLst>
                                      </p:cBhvr>
                                      <p:tavLst>
                                        <p:tav tm="0">
                                          <p:val>
                                            <p:strVal val="#ppt_x"/>
                                          </p:val>
                                        </p:tav>
                                        <p:tav tm="100000">
                                          <p:val>
                                            <p:strVal val="#ppt_x"/>
                                          </p:val>
                                        </p:tav>
                                      </p:tavLst>
                                    </p:anim>
                                    <p:anim calcmode="lin" valueType="num">
                                      <p:cBhvr additive="base">
                                        <p:cTn id="46" dur="500" fill="hold"/>
                                        <p:tgtEl>
                                          <p:spTgt spid="1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 calcmode="lin" valueType="num">
                                      <p:cBhvr additive="base">
                                        <p:cTn id="49" dur="500" fill="hold"/>
                                        <p:tgtEl>
                                          <p:spTgt spid="124"/>
                                        </p:tgtEl>
                                        <p:attrNameLst>
                                          <p:attrName>ppt_x</p:attrName>
                                        </p:attrNameLst>
                                      </p:cBhvr>
                                      <p:tavLst>
                                        <p:tav tm="0">
                                          <p:val>
                                            <p:strVal val="#ppt_x"/>
                                          </p:val>
                                        </p:tav>
                                        <p:tav tm="100000">
                                          <p:val>
                                            <p:strVal val="#ppt_x"/>
                                          </p:val>
                                        </p:tav>
                                      </p:tavLst>
                                    </p:anim>
                                    <p:anim calcmode="lin" valueType="num">
                                      <p:cBhvr additive="base">
                                        <p:cTn id="50" dur="500" fill="hold"/>
                                        <p:tgtEl>
                                          <p:spTgt spid="12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500" fill="hold"/>
                                        <p:tgtEl>
                                          <p:spTgt spid="125"/>
                                        </p:tgtEl>
                                        <p:attrNameLst>
                                          <p:attrName>ppt_x</p:attrName>
                                        </p:attrNameLst>
                                      </p:cBhvr>
                                      <p:tavLst>
                                        <p:tav tm="0">
                                          <p:val>
                                            <p:strVal val="#ppt_x"/>
                                          </p:val>
                                        </p:tav>
                                        <p:tav tm="100000">
                                          <p:val>
                                            <p:strVal val="#ppt_x"/>
                                          </p:val>
                                        </p:tav>
                                      </p:tavLst>
                                    </p:anim>
                                    <p:anim calcmode="lin" valueType="num">
                                      <p:cBhvr additive="base">
                                        <p:cTn id="54"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12"/>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nodeType="afterEffect">
                                  <p:stCondLst>
                                    <p:cond delay="0"/>
                                  </p:stCondLst>
                                  <p:childTnLst>
                                    <p:set>
                                      <p:cBhvr>
                                        <p:cTn id="61" dur="1" fill="hold">
                                          <p:stCondLst>
                                            <p:cond delay="0"/>
                                          </p:stCondLst>
                                        </p:cTn>
                                        <p:tgtEl>
                                          <p:spTgt spid="12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2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1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1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1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9"/>
                                        </p:tgtEl>
                                        <p:attrNameLst>
                                          <p:attrName>style.visibility</p:attrName>
                                        </p:attrNameLst>
                                      </p:cBhvr>
                                      <p:to>
                                        <p:strVal val="visible"/>
                                      </p:to>
                                    </p:set>
                                    <p:anim calcmode="lin" valueType="num">
                                      <p:cBhvr additive="base">
                                        <p:cTn id="79" dur="500" fill="hold"/>
                                        <p:tgtEl>
                                          <p:spTgt spid="129"/>
                                        </p:tgtEl>
                                        <p:attrNameLst>
                                          <p:attrName>ppt_x</p:attrName>
                                        </p:attrNameLst>
                                      </p:cBhvr>
                                      <p:tavLst>
                                        <p:tav tm="0">
                                          <p:val>
                                            <p:strVal val="#ppt_x"/>
                                          </p:val>
                                        </p:tav>
                                        <p:tav tm="100000">
                                          <p:val>
                                            <p:strVal val="#ppt_x"/>
                                          </p:val>
                                        </p:tav>
                                      </p:tavLst>
                                    </p:anim>
                                    <p:anim calcmode="lin" valueType="num">
                                      <p:cBhvr additive="base">
                                        <p:cTn id="80"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130"/>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nodeType="afterEffect">
                                  <p:stCondLst>
                                    <p:cond delay="0"/>
                                  </p:stCondLst>
                                  <p:childTnLst>
                                    <p:set>
                                      <p:cBhvr>
                                        <p:cTn id="87" dur="1" fill="hold">
                                          <p:stCondLst>
                                            <p:cond delay="0"/>
                                          </p:stCondLst>
                                        </p:cTn>
                                        <p:tgtEl>
                                          <p:spTgt spid="13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3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31"/>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10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34"/>
                                        </p:tgtEl>
                                        <p:attrNameLst>
                                          <p:attrName>style.visibility</p:attrName>
                                        </p:attrNameLst>
                                      </p:cBhvr>
                                      <p:to>
                                        <p:strVal val="visible"/>
                                      </p:to>
                                    </p:set>
                                    <p:anim calcmode="lin" valueType="num">
                                      <p:cBhvr additive="base">
                                        <p:cTn id="98" dur="500" fill="hold"/>
                                        <p:tgtEl>
                                          <p:spTgt spid="134"/>
                                        </p:tgtEl>
                                        <p:attrNameLst>
                                          <p:attrName>ppt_x</p:attrName>
                                        </p:attrNameLst>
                                      </p:cBhvr>
                                      <p:tavLst>
                                        <p:tav tm="0">
                                          <p:val>
                                            <p:strVal val="#ppt_x"/>
                                          </p:val>
                                        </p:tav>
                                        <p:tav tm="100000">
                                          <p:val>
                                            <p:strVal val="#ppt_x"/>
                                          </p:val>
                                        </p:tav>
                                      </p:tavLst>
                                    </p:anim>
                                    <p:anim calcmode="lin" valueType="num">
                                      <p:cBhvr additive="base">
                                        <p:cTn id="99"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35"/>
                                        </p:tgtEl>
                                        <p:attrNameLst>
                                          <p:attrName>style.visibility</p:attrName>
                                        </p:attrNameLst>
                                      </p:cBhvr>
                                      <p:to>
                                        <p:strVal val="visible"/>
                                      </p:to>
                                    </p:set>
                                  </p:childTnLst>
                                </p:cTn>
                              </p:par>
                            </p:childTnLst>
                          </p:cTn>
                        </p:par>
                        <p:par>
                          <p:cTn id="104" fill="hold">
                            <p:stCondLst>
                              <p:cond delay="0"/>
                            </p:stCondLst>
                            <p:childTnLst>
                              <p:par>
                                <p:cTn id="105" presetID="1" presetClass="entr" presetSubtype="0" fill="hold" nodeType="afterEffect">
                                  <p:stCondLst>
                                    <p:cond delay="0"/>
                                  </p:stCondLst>
                                  <p:childTnLst>
                                    <p:set>
                                      <p:cBhvr>
                                        <p:cTn id="106" dur="1" fill="hold">
                                          <p:stCondLst>
                                            <p:cond delay="0"/>
                                          </p:stCondLst>
                                        </p:cTn>
                                        <p:tgtEl>
                                          <p:spTgt spid="136"/>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nodeType="afterEffect">
                                  <p:stCondLst>
                                    <p:cond delay="0"/>
                                  </p:stCondLst>
                                  <p:childTnLst>
                                    <p:set>
                                      <p:cBhvr>
                                        <p:cTn id="109" dur="1" fill="hold">
                                          <p:stCondLst>
                                            <p:cond delay="0"/>
                                          </p:stCondLst>
                                        </p:cTn>
                                        <p:tgtEl>
                                          <p:spTgt spid="136"/>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0" grpId="0" animBg="1"/>
      <p:bldP spid="111" grpId="0"/>
      <p:bldP spid="115" grpId="0" animBg="1"/>
      <p:bldP spid="116" grpId="0" animBg="1"/>
      <p:bldP spid="117" grpId="0" animBg="1"/>
      <p:bldP spid="118" grpId="0" animBg="1"/>
      <p:bldP spid="119" grpId="0" animBg="1"/>
      <p:bldP spid="120" grpId="0" animBg="1"/>
      <p:bldP spid="121" grpId="0"/>
      <p:bldP spid="122" grpId="0"/>
      <p:bldP spid="123" grpId="0"/>
      <p:bldP spid="124" grpId="0"/>
      <p:bldP spid="125" grpId="0"/>
      <p:bldP spid="129" grpId="0"/>
      <p:bldP spid="130" grpId="0" animBg="1"/>
      <p:bldP spid="130" grpId="1" animBg="1"/>
      <p:bldP spid="134" grpId="0"/>
      <p:bldP spid="1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899592" y="3149115"/>
            <a:ext cx="7920037" cy="559769"/>
          </a:xfrm>
          <a:prstGeom prst="rect">
            <a:avLst/>
          </a:prstGeom>
          <a:noFill/>
          <a:ln w="9525">
            <a:noFill/>
            <a:miter lim="800000"/>
            <a:headEnd/>
            <a:tailEnd/>
          </a:ln>
        </p:spPr>
        <p:txBody>
          <a:bodyPr anchor="ctr">
            <a:spAutoFit/>
          </a:bodyPr>
          <a:lstStyle/>
          <a:p>
            <a:pPr>
              <a:lnSpc>
                <a:spcPct val="150000"/>
              </a:lnSpc>
            </a:pPr>
            <a:r>
              <a:rPr lang="zh-CN" altLang="en-US" sz="2400" dirty="0">
                <a:latin typeface="黑体" pitchFamily="49" charset="-122"/>
                <a:ea typeface="黑体" pitchFamily="49" charset="-122"/>
                <a:cs typeface="Times New Roman" pitchFamily="18" charset="0"/>
              </a:rPr>
              <a:t>本学期讲过的所有内容（红黑树除外）</a:t>
            </a:r>
            <a:endParaRPr kumimoji="0" lang="en-US" altLang="zh-CN" sz="2400" dirty="0">
              <a:latin typeface="黑体" pitchFamily="49" charset="-122"/>
              <a:ea typeface="黑体" pitchFamily="49" charset="-122"/>
              <a:cs typeface="宋体" pitchFamily="2" charset="-122"/>
            </a:endParaRPr>
          </a:p>
        </p:txBody>
      </p:sp>
      <p:sp>
        <p:nvSpPr>
          <p:cNvPr id="12291" name="标题 1"/>
          <p:cNvSpPr txBox="1">
            <a:spLocks/>
          </p:cNvSpPr>
          <p:nvPr/>
        </p:nvSpPr>
        <p:spPr bwMode="auto">
          <a:xfrm>
            <a:off x="755650" y="1052513"/>
            <a:ext cx="5661025" cy="1470025"/>
          </a:xfrm>
          <a:prstGeom prst="rect">
            <a:avLst/>
          </a:prstGeom>
          <a:noFill/>
          <a:ln w="9525">
            <a:noFill/>
            <a:miter lim="800000"/>
            <a:headEnd/>
            <a:tailEnd/>
          </a:ln>
        </p:spPr>
        <p:txBody>
          <a:bodyPr anchor="ctr"/>
          <a:lstStyle/>
          <a:p>
            <a:r>
              <a:rPr kumimoji="0" lang="zh-CN" altLang="en-US" sz="4400" b="1" dirty="0">
                <a:solidFill>
                  <a:schemeClr val="bg2">
                    <a:lumMod val="75000"/>
                  </a:schemeClr>
                </a:solidFill>
                <a:latin typeface="黑体" pitchFamily="49" charset="-122"/>
                <a:ea typeface="黑体" pitchFamily="49" charset="-122"/>
              </a:rPr>
              <a:t>考试范围： </a:t>
            </a:r>
          </a:p>
        </p:txBody>
      </p:sp>
      <p:sp>
        <p:nvSpPr>
          <p:cNvPr id="4" name="标题 1"/>
          <p:cNvSpPr txBox="1">
            <a:spLocks/>
          </p:cNvSpPr>
          <p:nvPr/>
        </p:nvSpPr>
        <p:spPr bwMode="auto">
          <a:xfrm>
            <a:off x="827088" y="85725"/>
            <a:ext cx="7599362"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a:solidFill>
                  <a:srgbClr val="003366"/>
                </a:solidFill>
                <a:latin typeface="微软雅黑" pitchFamily="34" charset="-122"/>
                <a:ea typeface="微软雅黑" pitchFamily="34" charset="-122"/>
              </a:rPr>
              <a:t>课程信息</a:t>
            </a:r>
            <a:endParaRPr lang="zh-CN" altLang="en-US" sz="3600" kern="0" dirty="0">
              <a:solidFill>
                <a:srgbClr val="003366"/>
              </a:solidFill>
              <a:latin typeface="微软雅黑" pitchFamily="34" charset="-122"/>
              <a:ea typeface="微软雅黑" pitchFamily="34" charset="-122"/>
            </a:endParaRPr>
          </a:p>
        </p:txBody>
      </p:sp>
    </p:spTree>
    <p:extLst>
      <p:ext uri="{BB962C8B-B14F-4D97-AF65-F5344CB8AC3E}">
        <p14:creationId xmlns:p14="http://schemas.microsoft.com/office/powerpoint/2010/main" val="286961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686804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6365025"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586200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5358987"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队列的数组实现</a:t>
            </a:r>
          </a:p>
        </p:txBody>
      </p:sp>
      <p:sp>
        <p:nvSpPr>
          <p:cNvPr id="69" name="TextBox 20"/>
          <p:cNvSpPr txBox="1">
            <a:spLocks noChangeArrowheads="1"/>
          </p:cNvSpPr>
          <p:nvPr/>
        </p:nvSpPr>
        <p:spPr bwMode="auto">
          <a:xfrm>
            <a:off x="155143" y="1202112"/>
            <a:ext cx="230425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循环队列</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334786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3851412"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435686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485596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文本框 21"/>
          <p:cNvSpPr txBox="1"/>
          <p:nvPr/>
        </p:nvSpPr>
        <p:spPr>
          <a:xfrm>
            <a:off x="341834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sp>
        <p:nvSpPr>
          <p:cNvPr id="28" name="文本框 27"/>
          <p:cNvSpPr txBox="1"/>
          <p:nvPr/>
        </p:nvSpPr>
        <p:spPr>
          <a:xfrm>
            <a:off x="393088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29" name="文本框 28"/>
          <p:cNvSpPr txBox="1"/>
          <p:nvPr/>
        </p:nvSpPr>
        <p:spPr>
          <a:xfrm>
            <a:off x="4443420"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30" name="文本框 29"/>
          <p:cNvSpPr txBox="1"/>
          <p:nvPr/>
        </p:nvSpPr>
        <p:spPr>
          <a:xfrm>
            <a:off x="4955956"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31" name="文本框 30"/>
          <p:cNvSpPr txBox="1"/>
          <p:nvPr/>
        </p:nvSpPr>
        <p:spPr>
          <a:xfrm>
            <a:off x="5468492"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32" name="文本框 31"/>
          <p:cNvSpPr txBox="1"/>
          <p:nvPr/>
        </p:nvSpPr>
        <p:spPr>
          <a:xfrm>
            <a:off x="598102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33" name="文本框 32"/>
          <p:cNvSpPr txBox="1"/>
          <p:nvPr/>
        </p:nvSpPr>
        <p:spPr>
          <a:xfrm>
            <a:off x="649356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sp>
        <p:nvSpPr>
          <p:cNvPr id="48" name="矩形 47"/>
          <p:cNvSpPr/>
          <p:nvPr/>
        </p:nvSpPr>
        <p:spPr bwMode="auto">
          <a:xfrm>
            <a:off x="686888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49" name="矩形 48"/>
          <p:cNvSpPr/>
          <p:nvPr/>
        </p:nvSpPr>
        <p:spPr bwMode="auto">
          <a:xfrm>
            <a:off x="7371063"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7407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文本框 50"/>
          <p:cNvSpPr txBox="1"/>
          <p:nvPr/>
        </p:nvSpPr>
        <p:spPr>
          <a:xfrm>
            <a:off x="6975324"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52" name="文本框 51"/>
          <p:cNvSpPr txBox="1"/>
          <p:nvPr/>
        </p:nvSpPr>
        <p:spPr>
          <a:xfrm>
            <a:off x="7487860"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53" name="文本框 52"/>
          <p:cNvSpPr txBox="1"/>
          <p:nvPr/>
        </p:nvSpPr>
        <p:spPr>
          <a:xfrm>
            <a:off x="8000396"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cxnSp>
        <p:nvCxnSpPr>
          <p:cNvPr id="103" name="直接箭头连接符 102"/>
          <p:cNvCxnSpPr/>
          <p:nvPr/>
        </p:nvCxnSpPr>
        <p:spPr bwMode="auto">
          <a:xfrm flipH="1" flipV="1">
            <a:off x="6999637" y="2670206"/>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5" name="矩形 104"/>
          <p:cNvSpPr/>
          <p:nvPr/>
        </p:nvSpPr>
        <p:spPr bwMode="auto">
          <a:xfrm>
            <a:off x="6870545"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7</a:t>
            </a:r>
            <a:endParaRPr lang="zh-CN" altLang="en-US" sz="2800" b="1" dirty="0">
              <a:solidFill>
                <a:srgbClr val="FF0000"/>
              </a:solidFill>
              <a:latin typeface="Consolas" panose="020B0609020204030204" pitchFamily="49" charset="0"/>
              <a:ea typeface="黑体" pitchFamily="2" charset="-122"/>
            </a:endParaRPr>
          </a:p>
        </p:txBody>
      </p:sp>
      <p:sp>
        <p:nvSpPr>
          <p:cNvPr id="115" name="矩形 114"/>
          <p:cNvSpPr/>
          <p:nvPr/>
        </p:nvSpPr>
        <p:spPr bwMode="auto">
          <a:xfrm>
            <a:off x="636891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1</a:t>
            </a:r>
            <a:endParaRPr lang="zh-CN" altLang="en-US" sz="2800" b="1" dirty="0">
              <a:solidFill>
                <a:srgbClr val="FF0000"/>
              </a:solidFill>
              <a:latin typeface="Consolas" panose="020B0609020204030204" pitchFamily="49" charset="0"/>
              <a:ea typeface="黑体" pitchFamily="2" charset="-122"/>
            </a:endParaRPr>
          </a:p>
        </p:txBody>
      </p:sp>
      <p:sp>
        <p:nvSpPr>
          <p:cNvPr id="116" name="矩形 115"/>
          <p:cNvSpPr/>
          <p:nvPr/>
        </p:nvSpPr>
        <p:spPr bwMode="auto">
          <a:xfrm>
            <a:off x="585976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3</a:t>
            </a:r>
            <a:endParaRPr lang="zh-CN" altLang="en-US" sz="2800" b="1" dirty="0">
              <a:solidFill>
                <a:srgbClr val="FF0000"/>
              </a:solidFill>
              <a:latin typeface="Consolas" panose="020B0609020204030204" pitchFamily="49" charset="0"/>
              <a:ea typeface="黑体" pitchFamily="2" charset="-122"/>
            </a:endParaRPr>
          </a:p>
        </p:txBody>
      </p:sp>
      <p:sp>
        <p:nvSpPr>
          <p:cNvPr id="117" name="矩形 116"/>
          <p:cNvSpPr/>
          <p:nvPr/>
        </p:nvSpPr>
        <p:spPr bwMode="auto">
          <a:xfrm>
            <a:off x="536346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118" name="矩形 117"/>
          <p:cNvSpPr/>
          <p:nvPr/>
        </p:nvSpPr>
        <p:spPr bwMode="auto">
          <a:xfrm>
            <a:off x="486263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5</a:t>
            </a:r>
            <a:endParaRPr lang="zh-CN" altLang="en-US" sz="2800" b="1" dirty="0">
              <a:solidFill>
                <a:srgbClr val="FF0000"/>
              </a:solidFill>
              <a:latin typeface="Consolas" panose="020B0609020204030204" pitchFamily="49" charset="0"/>
              <a:ea typeface="黑体" pitchFamily="2" charset="-122"/>
            </a:endParaRPr>
          </a:p>
        </p:txBody>
      </p:sp>
      <p:sp>
        <p:nvSpPr>
          <p:cNvPr id="119" name="矩形 118"/>
          <p:cNvSpPr/>
          <p:nvPr/>
        </p:nvSpPr>
        <p:spPr bwMode="auto">
          <a:xfrm>
            <a:off x="436014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6</a:t>
            </a:r>
            <a:endParaRPr lang="zh-CN" altLang="en-US" sz="2800" b="1" dirty="0">
              <a:solidFill>
                <a:srgbClr val="FF0000"/>
              </a:solidFill>
              <a:latin typeface="Consolas" panose="020B0609020204030204" pitchFamily="49" charset="0"/>
              <a:ea typeface="黑体" pitchFamily="2" charset="-122"/>
            </a:endParaRPr>
          </a:p>
        </p:txBody>
      </p:sp>
      <p:sp>
        <p:nvSpPr>
          <p:cNvPr id="120" name="矩形 119"/>
          <p:cNvSpPr/>
          <p:nvPr/>
        </p:nvSpPr>
        <p:spPr bwMode="auto">
          <a:xfrm>
            <a:off x="384595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4</a:t>
            </a:r>
            <a:endParaRPr lang="zh-CN" altLang="en-US" sz="2800" b="1" dirty="0">
              <a:solidFill>
                <a:srgbClr val="FF0000"/>
              </a:solidFill>
              <a:latin typeface="Consolas" panose="020B0609020204030204" pitchFamily="49" charset="0"/>
              <a:ea typeface="黑体" pitchFamily="2" charset="-122"/>
            </a:endParaRPr>
          </a:p>
        </p:txBody>
      </p:sp>
      <p:grpSp>
        <p:nvGrpSpPr>
          <p:cNvPr id="131" name="组合 130"/>
          <p:cNvGrpSpPr/>
          <p:nvPr/>
        </p:nvGrpSpPr>
        <p:grpSpPr>
          <a:xfrm>
            <a:off x="6884081" y="1359644"/>
            <a:ext cx="817853" cy="750908"/>
            <a:chOff x="4211960" y="1309940"/>
            <a:chExt cx="817853" cy="750908"/>
          </a:xfrm>
        </p:grpSpPr>
        <p:cxnSp>
          <p:nvCxnSpPr>
            <p:cNvPr id="132" name="直接箭头连接符 131"/>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3" name="矩形 132"/>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35" name="矩形 134"/>
          <p:cNvSpPr/>
          <p:nvPr/>
        </p:nvSpPr>
        <p:spPr bwMode="auto">
          <a:xfrm>
            <a:off x="334059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0</a:t>
            </a:r>
            <a:endParaRPr lang="zh-CN" altLang="en-US" sz="2800" b="1" dirty="0">
              <a:solidFill>
                <a:srgbClr val="FF0000"/>
              </a:solidFill>
              <a:latin typeface="Consolas" panose="020B0609020204030204" pitchFamily="49" charset="0"/>
              <a:ea typeface="黑体" pitchFamily="2" charset="-122"/>
            </a:endParaRPr>
          </a:p>
        </p:txBody>
      </p:sp>
      <p:grpSp>
        <p:nvGrpSpPr>
          <p:cNvPr id="136" name="组合 135"/>
          <p:cNvGrpSpPr/>
          <p:nvPr/>
        </p:nvGrpSpPr>
        <p:grpSpPr>
          <a:xfrm>
            <a:off x="3219988" y="2669785"/>
            <a:ext cx="691215" cy="685872"/>
            <a:chOff x="4211960" y="993400"/>
            <a:chExt cx="691215" cy="685872"/>
          </a:xfrm>
        </p:grpSpPr>
        <p:cxnSp>
          <p:nvCxnSpPr>
            <p:cNvPr id="137" name="直接箭头连接符 136"/>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8" name="矩形 137"/>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26" name="组合 25"/>
          <p:cNvGrpSpPr/>
          <p:nvPr/>
        </p:nvGrpSpPr>
        <p:grpSpPr>
          <a:xfrm>
            <a:off x="4947356" y="3241611"/>
            <a:ext cx="3625125" cy="3524531"/>
            <a:chOff x="4947356" y="3241611"/>
            <a:chExt cx="3625125" cy="3524531"/>
          </a:xfrm>
        </p:grpSpPr>
        <p:grpSp>
          <p:nvGrpSpPr>
            <p:cNvPr id="25" name="组合 24"/>
            <p:cNvGrpSpPr/>
            <p:nvPr/>
          </p:nvGrpSpPr>
          <p:grpSpPr>
            <a:xfrm>
              <a:off x="5382291" y="3573016"/>
              <a:ext cx="2880000" cy="2880000"/>
              <a:chOff x="5137145" y="3429000"/>
              <a:chExt cx="2880000" cy="2880000"/>
            </a:xfrm>
          </p:grpSpPr>
          <p:sp>
            <p:nvSpPr>
              <p:cNvPr id="4" name="椭圆 3"/>
              <p:cNvSpPr/>
              <p:nvPr/>
            </p:nvSpPr>
            <p:spPr bwMode="auto">
              <a:xfrm>
                <a:off x="5137145" y="3429000"/>
                <a:ext cx="2880000" cy="2880000"/>
              </a:xfrm>
              <a:prstGeom prst="ellipse">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 name="直接连接符 5"/>
              <p:cNvCxnSpPr>
                <a:stCxn id="4" idx="0"/>
                <a:endCxn id="4" idx="4"/>
              </p:cNvCxnSpPr>
              <p:nvPr/>
            </p:nvCxnSpPr>
            <p:spPr bwMode="auto">
              <a:xfrm>
                <a:off x="6577145" y="3429000"/>
                <a:ext cx="0" cy="28800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84" name="直接连接符 83"/>
              <p:cNvCxnSpPr/>
              <p:nvPr/>
            </p:nvCxnSpPr>
            <p:spPr bwMode="auto">
              <a:xfrm>
                <a:off x="5220072" y="4437112"/>
                <a:ext cx="2736304" cy="88113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89" name="直接连接符 88"/>
              <p:cNvCxnSpPr/>
              <p:nvPr/>
            </p:nvCxnSpPr>
            <p:spPr bwMode="auto">
              <a:xfrm>
                <a:off x="5724128" y="3717032"/>
                <a:ext cx="1728192" cy="230425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0" name="直接连接符 89"/>
              <p:cNvCxnSpPr/>
              <p:nvPr/>
            </p:nvCxnSpPr>
            <p:spPr bwMode="auto">
              <a:xfrm flipH="1">
                <a:off x="5724128" y="3716872"/>
                <a:ext cx="1728192" cy="230425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1" name="直接连接符 90"/>
              <p:cNvCxnSpPr/>
              <p:nvPr/>
            </p:nvCxnSpPr>
            <p:spPr bwMode="auto">
              <a:xfrm flipH="1">
                <a:off x="5224596" y="4437112"/>
                <a:ext cx="2731780" cy="881136"/>
              </a:xfrm>
              <a:prstGeom prst="line">
                <a:avLst/>
              </a:prstGeom>
              <a:solidFill>
                <a:schemeClr val="accent1"/>
              </a:solidFill>
              <a:ln w="25400" cap="flat" cmpd="sng" algn="ctr">
                <a:solidFill>
                  <a:schemeClr val="tx1"/>
                </a:solidFill>
                <a:prstDash val="solid"/>
                <a:round/>
                <a:headEnd type="none"/>
                <a:tailEnd type="none"/>
              </a:ln>
              <a:effectLst/>
            </p:spPr>
          </p:cxnSp>
          <p:sp>
            <p:nvSpPr>
              <p:cNvPr id="73" name="椭圆 72"/>
              <p:cNvSpPr/>
              <p:nvPr/>
            </p:nvSpPr>
            <p:spPr bwMode="auto">
              <a:xfrm>
                <a:off x="5852742" y="4149000"/>
                <a:ext cx="1440000" cy="1440000"/>
              </a:xfrm>
              <a:prstGeom prst="ellipse">
                <a:avLst/>
              </a:prstGeom>
              <a:solidFill>
                <a:schemeClr val="bg1"/>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98" name="文本框 97"/>
            <p:cNvSpPr txBox="1"/>
            <p:nvPr/>
          </p:nvSpPr>
          <p:spPr>
            <a:xfrm>
              <a:off x="6097888" y="3260643"/>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sp>
          <p:nvSpPr>
            <p:cNvPr id="99" name="文本框 98"/>
            <p:cNvSpPr txBox="1"/>
            <p:nvPr/>
          </p:nvSpPr>
          <p:spPr>
            <a:xfrm>
              <a:off x="7203390" y="3241611"/>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100" name="文本框 99"/>
            <p:cNvSpPr txBox="1"/>
            <p:nvPr/>
          </p:nvSpPr>
          <p:spPr>
            <a:xfrm>
              <a:off x="8006242" y="3802843"/>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101" name="文本框 100"/>
            <p:cNvSpPr txBox="1"/>
            <p:nvPr/>
          </p:nvSpPr>
          <p:spPr>
            <a:xfrm>
              <a:off x="8284449" y="4821641"/>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sp>
          <p:nvSpPr>
            <p:cNvPr id="139" name="文本框 138"/>
            <p:cNvSpPr txBox="1"/>
            <p:nvPr/>
          </p:nvSpPr>
          <p:spPr>
            <a:xfrm>
              <a:off x="8047063" y="5733016"/>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140" name="文本框 139"/>
            <p:cNvSpPr txBox="1"/>
            <p:nvPr/>
          </p:nvSpPr>
          <p:spPr>
            <a:xfrm>
              <a:off x="7270251" y="6348226"/>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141" name="文本框 140"/>
            <p:cNvSpPr txBox="1"/>
            <p:nvPr/>
          </p:nvSpPr>
          <p:spPr>
            <a:xfrm>
              <a:off x="6075285" y="6366032"/>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142" name="文本框 141"/>
            <p:cNvSpPr txBox="1"/>
            <p:nvPr/>
          </p:nvSpPr>
          <p:spPr>
            <a:xfrm>
              <a:off x="5232528" y="5785489"/>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143" name="文本框 142"/>
            <p:cNvSpPr txBox="1"/>
            <p:nvPr/>
          </p:nvSpPr>
          <p:spPr>
            <a:xfrm>
              <a:off x="4947356" y="4801397"/>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144" name="文本框 143"/>
            <p:cNvSpPr txBox="1"/>
            <p:nvPr/>
          </p:nvSpPr>
          <p:spPr>
            <a:xfrm>
              <a:off x="5279460" y="3796580"/>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grpSp>
      <p:sp>
        <p:nvSpPr>
          <p:cNvPr id="145" name="矩形 144"/>
          <p:cNvSpPr/>
          <p:nvPr/>
        </p:nvSpPr>
        <p:spPr bwMode="auto">
          <a:xfrm>
            <a:off x="7452603" y="4163398"/>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7</a:t>
            </a:r>
            <a:endParaRPr lang="zh-CN" altLang="en-US" sz="3200" b="1" dirty="0">
              <a:solidFill>
                <a:srgbClr val="FF0000"/>
              </a:solidFill>
              <a:latin typeface="Consolas" panose="020B0609020204030204" pitchFamily="49" charset="0"/>
              <a:ea typeface="黑体" pitchFamily="2" charset="-122"/>
            </a:endParaRPr>
          </a:p>
        </p:txBody>
      </p:sp>
      <p:sp>
        <p:nvSpPr>
          <p:cNvPr id="146" name="矩形 145"/>
          <p:cNvSpPr/>
          <p:nvPr/>
        </p:nvSpPr>
        <p:spPr bwMode="auto">
          <a:xfrm>
            <a:off x="7684791" y="4760988"/>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1</a:t>
            </a:r>
            <a:endParaRPr lang="zh-CN" altLang="en-US" sz="3200" b="1" dirty="0">
              <a:solidFill>
                <a:srgbClr val="FF0000"/>
              </a:solidFill>
              <a:latin typeface="Consolas" panose="020B0609020204030204" pitchFamily="49" charset="0"/>
              <a:ea typeface="黑体" pitchFamily="2" charset="-122"/>
            </a:endParaRPr>
          </a:p>
        </p:txBody>
      </p:sp>
      <p:sp>
        <p:nvSpPr>
          <p:cNvPr id="147" name="矩形 146"/>
          <p:cNvSpPr/>
          <p:nvPr/>
        </p:nvSpPr>
        <p:spPr bwMode="auto">
          <a:xfrm>
            <a:off x="7487860" y="5358578"/>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3</a:t>
            </a:r>
            <a:endParaRPr lang="zh-CN" altLang="en-US" sz="3200" b="1" dirty="0">
              <a:solidFill>
                <a:srgbClr val="FF0000"/>
              </a:solidFill>
              <a:latin typeface="Consolas" panose="020B0609020204030204" pitchFamily="49" charset="0"/>
              <a:ea typeface="黑体" pitchFamily="2" charset="-122"/>
            </a:endParaRPr>
          </a:p>
        </p:txBody>
      </p:sp>
      <p:sp>
        <p:nvSpPr>
          <p:cNvPr id="148" name="矩形 147"/>
          <p:cNvSpPr/>
          <p:nvPr/>
        </p:nvSpPr>
        <p:spPr bwMode="auto">
          <a:xfrm>
            <a:off x="6885673" y="5774637"/>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2</a:t>
            </a:r>
            <a:endParaRPr lang="zh-CN" altLang="en-US" sz="3200" b="1" dirty="0">
              <a:solidFill>
                <a:srgbClr val="FF0000"/>
              </a:solidFill>
              <a:latin typeface="Consolas" panose="020B0609020204030204" pitchFamily="49" charset="0"/>
              <a:ea typeface="黑体" pitchFamily="2" charset="-122"/>
            </a:endParaRPr>
          </a:p>
        </p:txBody>
      </p:sp>
      <p:sp>
        <p:nvSpPr>
          <p:cNvPr id="149" name="矩形 148"/>
          <p:cNvSpPr/>
          <p:nvPr/>
        </p:nvSpPr>
        <p:spPr bwMode="auto">
          <a:xfrm>
            <a:off x="6261741" y="5776509"/>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5</a:t>
            </a:r>
            <a:endParaRPr lang="zh-CN" altLang="en-US" sz="3200" b="1" dirty="0">
              <a:solidFill>
                <a:srgbClr val="FF0000"/>
              </a:solidFill>
              <a:latin typeface="Consolas" panose="020B0609020204030204" pitchFamily="49" charset="0"/>
              <a:ea typeface="黑体" pitchFamily="2" charset="-122"/>
            </a:endParaRPr>
          </a:p>
        </p:txBody>
      </p:sp>
      <p:sp>
        <p:nvSpPr>
          <p:cNvPr id="150" name="矩形 149"/>
          <p:cNvSpPr/>
          <p:nvPr/>
        </p:nvSpPr>
        <p:spPr bwMode="auto">
          <a:xfrm>
            <a:off x="5699211" y="5390572"/>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6</a:t>
            </a:r>
            <a:endParaRPr lang="zh-CN" altLang="en-US" sz="3200" b="1" dirty="0">
              <a:solidFill>
                <a:srgbClr val="FF0000"/>
              </a:solidFill>
              <a:latin typeface="Consolas" panose="020B0609020204030204" pitchFamily="49" charset="0"/>
              <a:ea typeface="黑体" pitchFamily="2" charset="-122"/>
            </a:endParaRPr>
          </a:p>
        </p:txBody>
      </p:sp>
      <p:sp>
        <p:nvSpPr>
          <p:cNvPr id="151" name="矩形 150"/>
          <p:cNvSpPr/>
          <p:nvPr/>
        </p:nvSpPr>
        <p:spPr bwMode="auto">
          <a:xfrm>
            <a:off x="5443568" y="4728642"/>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4</a:t>
            </a:r>
            <a:endParaRPr lang="zh-CN" altLang="en-US" sz="3200" b="1" dirty="0">
              <a:solidFill>
                <a:srgbClr val="FF0000"/>
              </a:solidFill>
              <a:latin typeface="Consolas" panose="020B0609020204030204" pitchFamily="49" charset="0"/>
              <a:ea typeface="黑体" pitchFamily="2" charset="-122"/>
            </a:endParaRPr>
          </a:p>
        </p:txBody>
      </p:sp>
      <p:sp>
        <p:nvSpPr>
          <p:cNvPr id="152" name="矩形 151"/>
          <p:cNvSpPr/>
          <p:nvPr/>
        </p:nvSpPr>
        <p:spPr bwMode="auto">
          <a:xfrm>
            <a:off x="5675844" y="4124222"/>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0</a:t>
            </a:r>
            <a:endParaRPr lang="zh-CN" altLang="en-US" sz="3200" b="1" dirty="0">
              <a:solidFill>
                <a:srgbClr val="FF0000"/>
              </a:solidFill>
              <a:latin typeface="Consolas" panose="020B0609020204030204" pitchFamily="49" charset="0"/>
              <a:ea typeface="黑体" pitchFamily="2" charset="-122"/>
            </a:endParaRPr>
          </a:p>
        </p:txBody>
      </p:sp>
      <p:grpSp>
        <p:nvGrpSpPr>
          <p:cNvPr id="153" name="组合 152"/>
          <p:cNvGrpSpPr/>
          <p:nvPr/>
        </p:nvGrpSpPr>
        <p:grpSpPr>
          <a:xfrm>
            <a:off x="4684087" y="3707709"/>
            <a:ext cx="793244" cy="598423"/>
            <a:chOff x="4329960" y="1440466"/>
            <a:chExt cx="793244" cy="598423"/>
          </a:xfrm>
        </p:grpSpPr>
        <p:cxnSp>
          <p:nvCxnSpPr>
            <p:cNvPr id="154" name="直接箭头连接符 153"/>
            <p:cNvCxnSpPr/>
            <p:nvPr/>
          </p:nvCxnSpPr>
          <p:spPr bwMode="auto">
            <a:xfrm>
              <a:off x="4723258" y="1832713"/>
              <a:ext cx="399946" cy="206176"/>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55" name="矩形 154"/>
            <p:cNvSpPr/>
            <p:nvPr/>
          </p:nvSpPr>
          <p:spPr>
            <a:xfrm>
              <a:off x="4329960" y="1440466"/>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156" name="组合 155"/>
          <p:cNvGrpSpPr/>
          <p:nvPr/>
        </p:nvGrpSpPr>
        <p:grpSpPr>
          <a:xfrm>
            <a:off x="7925052" y="3388350"/>
            <a:ext cx="1217632" cy="591633"/>
            <a:chOff x="4240468" y="1556789"/>
            <a:chExt cx="1217632" cy="591633"/>
          </a:xfrm>
        </p:grpSpPr>
        <p:cxnSp>
          <p:nvCxnSpPr>
            <p:cNvPr id="157" name="直接箭头连接符 156"/>
            <p:cNvCxnSpPr/>
            <p:nvPr/>
          </p:nvCxnSpPr>
          <p:spPr bwMode="auto">
            <a:xfrm flipH="1">
              <a:off x="4240468" y="1809798"/>
              <a:ext cx="401600" cy="338624"/>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58" name="矩形 157"/>
            <p:cNvSpPr/>
            <p:nvPr/>
          </p:nvSpPr>
          <p:spPr>
            <a:xfrm>
              <a:off x="4640247" y="1556789"/>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36" name="矩形 35"/>
          <p:cNvSpPr/>
          <p:nvPr/>
        </p:nvSpPr>
        <p:spPr>
          <a:xfrm>
            <a:off x="313887" y="3766055"/>
            <a:ext cx="3733714" cy="523220"/>
          </a:xfrm>
          <a:prstGeom prst="rect">
            <a:avLst/>
          </a:prstGeom>
        </p:spPr>
        <p:txBody>
          <a:bodyPr wrap="none">
            <a:spAutoFit/>
          </a:bodyPr>
          <a:lstStyle/>
          <a:p>
            <a:r>
              <a:rPr lang="en-US" altLang="zh-CN" sz="2800" b="1" dirty="0">
                <a:solidFill>
                  <a:srgbClr val="00823B"/>
                </a:solidFill>
                <a:highlight>
                  <a:srgbClr val="FFFFFF"/>
                </a:highlight>
                <a:latin typeface="Consolas" panose="020B0609020204030204" pitchFamily="49" charset="0"/>
              </a:rPr>
              <a:t>Current position </a:t>
            </a:r>
            <a:r>
              <a:rPr lang="en-US" altLang="zh-CN" sz="2800" b="1" dirty="0" err="1">
                <a:solidFill>
                  <a:srgbClr val="00823B"/>
                </a:solidFill>
                <a:highlight>
                  <a:srgbClr val="FFFFFF"/>
                </a:highlight>
                <a:latin typeface="Consolas" panose="020B0609020204030204" pitchFamily="49" charset="0"/>
              </a:rPr>
              <a:t>i</a:t>
            </a:r>
            <a:endParaRPr lang="en-US" altLang="zh-CN" sz="2800" b="1" dirty="0">
              <a:solidFill>
                <a:srgbClr val="00823B"/>
              </a:solidFill>
              <a:highlight>
                <a:srgbClr val="FFFFFF"/>
              </a:highlight>
              <a:latin typeface="Consolas" panose="020B0609020204030204" pitchFamily="49" charset="0"/>
            </a:endParaRPr>
          </a:p>
        </p:txBody>
      </p:sp>
      <p:sp>
        <p:nvSpPr>
          <p:cNvPr id="159" name="矩形 158"/>
          <p:cNvSpPr/>
          <p:nvPr/>
        </p:nvSpPr>
        <p:spPr>
          <a:xfrm>
            <a:off x="653611" y="4463822"/>
            <a:ext cx="3162077" cy="954107"/>
          </a:xfrm>
          <a:prstGeom prst="rect">
            <a:avLst/>
          </a:prstGeom>
        </p:spPr>
        <p:txBody>
          <a:bodyPr wrap="square">
            <a:spAutoFit/>
          </a:bodyPr>
          <a:lstStyle/>
          <a:p>
            <a:pPr algn="ctr"/>
            <a:r>
              <a:rPr lang="en-US" altLang="zh-CN" sz="2800" b="1" dirty="0">
                <a:solidFill>
                  <a:srgbClr val="00823B"/>
                </a:solidFill>
                <a:highlight>
                  <a:srgbClr val="FFFFFF"/>
                </a:highlight>
                <a:latin typeface="Consolas" panose="020B0609020204030204" pitchFamily="49" charset="0"/>
              </a:rPr>
              <a:t>Next position (i+1)%N</a:t>
            </a:r>
          </a:p>
        </p:txBody>
      </p:sp>
      <p:sp>
        <p:nvSpPr>
          <p:cNvPr id="160" name="矩形 159"/>
          <p:cNvSpPr/>
          <p:nvPr/>
        </p:nvSpPr>
        <p:spPr>
          <a:xfrm>
            <a:off x="180613" y="5477278"/>
            <a:ext cx="4193856" cy="954107"/>
          </a:xfrm>
          <a:prstGeom prst="rect">
            <a:avLst/>
          </a:prstGeom>
        </p:spPr>
        <p:txBody>
          <a:bodyPr wrap="square">
            <a:spAutoFit/>
          </a:bodyPr>
          <a:lstStyle/>
          <a:p>
            <a:pPr algn="ctr"/>
            <a:r>
              <a:rPr lang="en-US" altLang="zh-CN" sz="2800" b="1" dirty="0">
                <a:solidFill>
                  <a:srgbClr val="00823B"/>
                </a:solidFill>
                <a:highlight>
                  <a:srgbClr val="FFFFFF"/>
                </a:highlight>
                <a:latin typeface="Consolas" panose="020B0609020204030204" pitchFamily="49" charset="0"/>
              </a:rPr>
              <a:t>Previous position (i-1+N)%N</a:t>
            </a:r>
          </a:p>
        </p:txBody>
      </p:sp>
    </p:spTree>
    <p:extLst>
      <p:ext uri="{BB962C8B-B14F-4D97-AF65-F5344CB8AC3E}">
        <p14:creationId xmlns:p14="http://schemas.microsoft.com/office/powerpoint/2010/main" val="1444139823"/>
      </p:ext>
    </p:extLst>
  </p:cSld>
  <p:clrMapOvr>
    <a:masterClrMapping/>
  </p:clrMapOvr>
  <p:transition advTm="157">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队列的链表实现</a:t>
            </a:r>
          </a:p>
        </p:txBody>
      </p:sp>
      <p:sp>
        <p:nvSpPr>
          <p:cNvPr id="69" name="TextBox 20"/>
          <p:cNvSpPr txBox="1">
            <a:spLocks noChangeArrowheads="1"/>
          </p:cNvSpPr>
          <p:nvPr/>
        </p:nvSpPr>
        <p:spPr bwMode="auto">
          <a:xfrm>
            <a:off x="107504" y="1105580"/>
            <a:ext cx="3456384"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队列单链表实现</a:t>
            </a:r>
            <a:endParaRPr lang="en-US" altLang="zh-CN" sz="28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1442769"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矩形 8"/>
          <p:cNvSpPr/>
          <p:nvPr/>
        </p:nvSpPr>
        <p:spPr bwMode="auto">
          <a:xfrm>
            <a:off x="2018768"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0" name="矩形 9"/>
          <p:cNvSpPr/>
          <p:nvPr/>
        </p:nvSpPr>
        <p:spPr bwMode="auto">
          <a:xfrm>
            <a:off x="2943152"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矩形 10"/>
          <p:cNvSpPr/>
          <p:nvPr/>
        </p:nvSpPr>
        <p:spPr bwMode="auto">
          <a:xfrm>
            <a:off x="3519152"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2" name="矩形 11"/>
          <p:cNvSpPr/>
          <p:nvPr/>
        </p:nvSpPr>
        <p:spPr bwMode="auto">
          <a:xfrm>
            <a:off x="4454759"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矩形 12"/>
          <p:cNvSpPr/>
          <p:nvPr/>
        </p:nvSpPr>
        <p:spPr bwMode="auto">
          <a:xfrm>
            <a:off x="5030759"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4" name="矩形 13"/>
          <p:cNvSpPr/>
          <p:nvPr/>
        </p:nvSpPr>
        <p:spPr bwMode="auto">
          <a:xfrm>
            <a:off x="5958002"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矩形 14"/>
          <p:cNvSpPr/>
          <p:nvPr/>
        </p:nvSpPr>
        <p:spPr bwMode="auto">
          <a:xfrm>
            <a:off x="6534002"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Nul</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 name="直接箭头连接符 15"/>
          <p:cNvCxnSpPr/>
          <p:nvPr/>
        </p:nvCxnSpPr>
        <p:spPr bwMode="auto">
          <a:xfrm>
            <a:off x="2630206" y="2768665"/>
            <a:ext cx="324169" cy="660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7" name="直接箭头连接符 16"/>
          <p:cNvCxnSpPr/>
          <p:nvPr/>
        </p:nvCxnSpPr>
        <p:spPr bwMode="auto">
          <a:xfrm>
            <a:off x="4138630" y="2755650"/>
            <a:ext cx="324000"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21" name="直接箭头连接符 20"/>
          <p:cNvCxnSpPr/>
          <p:nvPr/>
        </p:nvCxnSpPr>
        <p:spPr bwMode="auto">
          <a:xfrm>
            <a:off x="7131401" y="2762252"/>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2" name="直接箭头连接符 21"/>
          <p:cNvCxnSpPr/>
          <p:nvPr/>
        </p:nvCxnSpPr>
        <p:spPr bwMode="auto">
          <a:xfrm>
            <a:off x="7394613" y="2762252"/>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3" name="直接箭头连接符 22"/>
          <p:cNvCxnSpPr/>
          <p:nvPr/>
        </p:nvCxnSpPr>
        <p:spPr bwMode="auto">
          <a:xfrm>
            <a:off x="7250613" y="3164737"/>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4" name="直接箭头连接符 23"/>
          <p:cNvCxnSpPr/>
          <p:nvPr/>
        </p:nvCxnSpPr>
        <p:spPr bwMode="auto">
          <a:xfrm>
            <a:off x="7322613" y="3236745"/>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5" name="直接箭头连接符 24"/>
          <p:cNvCxnSpPr/>
          <p:nvPr/>
        </p:nvCxnSpPr>
        <p:spPr bwMode="auto">
          <a:xfrm>
            <a:off x="7322613" y="3308753"/>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46" name="直接箭头连接符 45"/>
          <p:cNvCxnSpPr/>
          <p:nvPr/>
        </p:nvCxnSpPr>
        <p:spPr bwMode="auto">
          <a:xfrm flipV="1">
            <a:off x="1130225" y="2759045"/>
            <a:ext cx="324169" cy="641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47" name="直接箭头连接符 46"/>
          <p:cNvCxnSpPr/>
          <p:nvPr/>
        </p:nvCxnSpPr>
        <p:spPr bwMode="auto">
          <a:xfrm flipV="1">
            <a:off x="5658292" y="2755838"/>
            <a:ext cx="324169" cy="641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49" name="矩形 48"/>
          <p:cNvSpPr/>
          <p:nvPr/>
        </p:nvSpPr>
        <p:spPr bwMode="auto">
          <a:xfrm>
            <a:off x="508029"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100</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2" name="矩形 51"/>
          <p:cNvSpPr/>
          <p:nvPr/>
        </p:nvSpPr>
        <p:spPr>
          <a:xfrm>
            <a:off x="474144" y="2994554"/>
            <a:ext cx="691215"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head</a:t>
            </a:r>
            <a:endParaRPr lang="zh-CN" altLang="en-US" dirty="0"/>
          </a:p>
        </p:txBody>
      </p:sp>
      <p:cxnSp>
        <p:nvCxnSpPr>
          <p:cNvPr id="54" name="直接箭头连接符 53"/>
          <p:cNvCxnSpPr/>
          <p:nvPr/>
        </p:nvCxnSpPr>
        <p:spPr bwMode="auto">
          <a:xfrm flipV="1">
            <a:off x="3249152" y="2980337"/>
            <a:ext cx="0" cy="317192"/>
          </a:xfrm>
          <a:prstGeom prst="straightConnector1">
            <a:avLst/>
          </a:prstGeom>
          <a:solidFill>
            <a:schemeClr val="accent1"/>
          </a:solidFill>
          <a:ln w="15875" cap="flat" cmpd="sng" algn="ctr">
            <a:solidFill>
              <a:schemeClr val="tx1"/>
            </a:solidFill>
            <a:prstDash val="sysDash"/>
            <a:round/>
            <a:headEnd type="none"/>
            <a:tailEnd type="stealth" w="lg" len="lg"/>
          </a:ln>
          <a:effectLst/>
        </p:spPr>
      </p:cxnSp>
      <p:sp>
        <p:nvSpPr>
          <p:cNvPr id="55" name="矩形 54"/>
          <p:cNvSpPr/>
          <p:nvPr/>
        </p:nvSpPr>
        <p:spPr>
          <a:xfrm>
            <a:off x="2738913" y="3120722"/>
            <a:ext cx="691215"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data</a:t>
            </a:r>
            <a:endParaRPr lang="zh-CN" altLang="en-US" dirty="0"/>
          </a:p>
        </p:txBody>
      </p:sp>
      <p:cxnSp>
        <p:nvCxnSpPr>
          <p:cNvPr id="56" name="直接箭头连接符 55"/>
          <p:cNvCxnSpPr/>
          <p:nvPr/>
        </p:nvCxnSpPr>
        <p:spPr bwMode="auto">
          <a:xfrm flipV="1">
            <a:off x="3819033" y="2994554"/>
            <a:ext cx="0" cy="317192"/>
          </a:xfrm>
          <a:prstGeom prst="straightConnector1">
            <a:avLst/>
          </a:prstGeom>
          <a:solidFill>
            <a:schemeClr val="accent1"/>
          </a:solidFill>
          <a:ln w="15875" cap="flat" cmpd="sng" algn="ctr">
            <a:solidFill>
              <a:schemeClr val="tx1"/>
            </a:solidFill>
            <a:prstDash val="sysDash"/>
            <a:round/>
            <a:headEnd type="none"/>
            <a:tailEnd type="stealth" w="lg" len="lg"/>
          </a:ln>
          <a:effectLst/>
        </p:spPr>
      </p:cxnSp>
      <p:sp>
        <p:nvSpPr>
          <p:cNvPr id="57" name="矩形 56"/>
          <p:cNvSpPr/>
          <p:nvPr/>
        </p:nvSpPr>
        <p:spPr>
          <a:xfrm>
            <a:off x="3572310" y="3123986"/>
            <a:ext cx="1071127"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address</a:t>
            </a:r>
            <a:endParaRPr lang="zh-CN" altLang="en-US" dirty="0"/>
          </a:p>
        </p:txBody>
      </p:sp>
      <p:sp>
        <p:nvSpPr>
          <p:cNvPr id="53" name="矩形 52"/>
          <p:cNvSpPr/>
          <p:nvPr/>
        </p:nvSpPr>
        <p:spPr>
          <a:xfrm>
            <a:off x="1457996" y="2091488"/>
            <a:ext cx="530915"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100</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59" name="矩形 58"/>
          <p:cNvSpPr/>
          <p:nvPr/>
        </p:nvSpPr>
        <p:spPr>
          <a:xfrm>
            <a:off x="2943152" y="2085461"/>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217</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60" name="矩形 59"/>
          <p:cNvSpPr/>
          <p:nvPr/>
        </p:nvSpPr>
        <p:spPr>
          <a:xfrm>
            <a:off x="4462630" y="2093909"/>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229</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61" name="矩形 60"/>
          <p:cNvSpPr/>
          <p:nvPr/>
        </p:nvSpPr>
        <p:spPr>
          <a:xfrm>
            <a:off x="5860681" y="2125729"/>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238</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68" name="矩形 67"/>
          <p:cNvSpPr/>
          <p:nvPr/>
        </p:nvSpPr>
        <p:spPr>
          <a:xfrm>
            <a:off x="520803" y="3925166"/>
            <a:ext cx="3335742" cy="830997"/>
          </a:xfrm>
          <a:prstGeom prst="rect">
            <a:avLst/>
          </a:prstGeom>
          <a:noFill/>
          <a:ln w="31750">
            <a:solidFill>
              <a:schemeClr val="tx1"/>
            </a:solidFill>
          </a:ln>
        </p:spPr>
        <p:txBody>
          <a:bodyPr wrap="square" rtlCol="0">
            <a:spAutoFit/>
          </a:bodyPr>
          <a:lstStyle/>
          <a:p>
            <a:pPr algn="ctr"/>
            <a:r>
              <a:rPr kumimoji="1" lang="zh-CN" altLang="en-US" sz="2400" b="1" dirty="0">
                <a:solidFill>
                  <a:schemeClr val="accent2">
                    <a:lumMod val="50000"/>
                  </a:schemeClr>
                </a:solidFill>
                <a:latin typeface="Microsoft YaHei" charset="0"/>
                <a:ea typeface="Microsoft YaHei" charset="0"/>
                <a:cs typeface="Microsoft YaHei" charset="0"/>
              </a:rPr>
              <a:t>需在链表的一端插入，在另一端输入</a:t>
            </a:r>
          </a:p>
        </p:txBody>
      </p:sp>
      <p:sp>
        <p:nvSpPr>
          <p:cNvPr id="73" name="TextBox 20"/>
          <p:cNvSpPr txBox="1">
            <a:spLocks noChangeArrowheads="1"/>
          </p:cNvSpPr>
          <p:nvPr/>
        </p:nvSpPr>
        <p:spPr bwMode="auto">
          <a:xfrm>
            <a:off x="3663074" y="3848222"/>
            <a:ext cx="3681709" cy="907941"/>
          </a:xfrm>
          <a:prstGeom prst="rect">
            <a:avLst/>
          </a:prstGeom>
          <a:noFill/>
          <a:ln w="9525">
            <a:noFill/>
            <a:miter lim="800000"/>
            <a:headEnd/>
            <a:tailEnd/>
          </a:ln>
        </p:spPr>
        <p:txBody>
          <a:bodyPr wrap="square">
            <a:spAutoFit/>
          </a:bodyPr>
          <a:lstStyle/>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 </a:t>
            </a:r>
            <a:r>
              <a:rPr lang="en-US" altLang="zh-CN" sz="2400" b="1" dirty="0" err="1">
                <a:solidFill>
                  <a:schemeClr val="accent2">
                    <a:lumMod val="50000"/>
                  </a:schemeClr>
                </a:solidFill>
                <a:latin typeface="微软雅黑" panose="020B0503020204020204" pitchFamily="34" charset="-122"/>
                <a:ea typeface="微软雅黑" panose="020B0503020204020204" pitchFamily="34" charset="-122"/>
              </a:rPr>
              <a:t>enqueue</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 (x)</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取出 </a:t>
            </a:r>
            <a:r>
              <a:rPr lang="en-US" altLang="zh-CN" sz="2400" b="1" dirty="0" err="1">
                <a:solidFill>
                  <a:schemeClr val="accent2">
                    <a:lumMod val="50000"/>
                  </a:schemeClr>
                </a:solidFill>
                <a:latin typeface="微软雅黑" panose="020B0503020204020204" pitchFamily="34" charset="-122"/>
                <a:ea typeface="微软雅黑" panose="020B0503020204020204" pitchFamily="34" charset="-122"/>
              </a:rPr>
              <a:t>dequeue</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 ()</a:t>
            </a:r>
          </a:p>
        </p:txBody>
      </p:sp>
      <p:sp>
        <p:nvSpPr>
          <p:cNvPr id="74" name="右大括号 73"/>
          <p:cNvSpPr/>
          <p:nvPr/>
        </p:nvSpPr>
        <p:spPr bwMode="auto">
          <a:xfrm>
            <a:off x="7319936" y="3919380"/>
            <a:ext cx="337656" cy="826402"/>
          </a:xfrm>
          <a:prstGeom prst="rightBrace">
            <a:avLst>
              <a:gd name="adj1" fmla="val 38335"/>
              <a:gd name="adj2" fmla="val 50000"/>
            </a:avLst>
          </a:prstGeom>
          <a:noFill/>
          <a:ln w="28575" cap="flat" cmpd="sng" algn="ctr">
            <a:solidFill>
              <a:schemeClr val="accent2">
                <a:lumMod val="50000"/>
              </a:schemeClr>
            </a:solidFill>
            <a:prstDash val="solid"/>
            <a:round/>
            <a:headEnd type="none"/>
            <a:tailEnd type="none"/>
          </a:ln>
          <a:effectLst/>
        </p:spPr>
        <p:txBody>
          <a:bodyPr rtlCol="0" anchor="ctr"/>
          <a:lstStyle/>
          <a:p>
            <a:pPr algn="ctr"/>
            <a:endParaRPr lang="zh-CN" altLang="en-US">
              <a:solidFill>
                <a:schemeClr val="accent2">
                  <a:lumMod val="50000"/>
                </a:schemeClr>
              </a:solidFill>
            </a:endParaRPr>
          </a:p>
        </p:txBody>
      </p:sp>
      <p:sp>
        <p:nvSpPr>
          <p:cNvPr id="75" name="矩形 74"/>
          <p:cNvSpPr/>
          <p:nvPr/>
        </p:nvSpPr>
        <p:spPr>
          <a:xfrm>
            <a:off x="7657592" y="3926739"/>
            <a:ext cx="1130485" cy="830997"/>
          </a:xfrm>
          <a:prstGeom prst="rect">
            <a:avLst/>
          </a:prstGeom>
        </p:spPr>
        <p:txBody>
          <a:bodyPr wrap="square">
            <a:spAutoFit/>
          </a:bodyPr>
          <a:lstStyle/>
          <a:p>
            <a:pPr algn="ct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O(1)</a:t>
            </a:r>
            <a:endParaRPr lang="zh-CN" altLang="en-US" sz="2400" dirty="0">
              <a:solidFill>
                <a:schemeClr val="accent2">
                  <a:lumMod val="50000"/>
                </a:schemeClr>
              </a:solidFill>
            </a:endParaRPr>
          </a:p>
        </p:txBody>
      </p:sp>
      <p:sp>
        <p:nvSpPr>
          <p:cNvPr id="76" name="矩形 75"/>
          <p:cNvSpPr/>
          <p:nvPr/>
        </p:nvSpPr>
        <p:spPr>
          <a:xfrm>
            <a:off x="521359" y="5041367"/>
            <a:ext cx="8233732" cy="830997"/>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单链表的头端插入删除复杂度</a:t>
            </a:r>
            <a:r>
              <a:rPr kumimoji="1" lang="en-US" altLang="zh-CN" sz="2400" b="1" dirty="0">
                <a:solidFill>
                  <a:schemeClr val="bg1"/>
                </a:solidFill>
                <a:latin typeface="Microsoft YaHei" charset="0"/>
                <a:ea typeface="Microsoft YaHei" charset="0"/>
                <a:cs typeface="Microsoft YaHei" charset="0"/>
              </a:rPr>
              <a:t>O(1)</a:t>
            </a:r>
            <a:r>
              <a:rPr kumimoji="1" lang="zh-CN" altLang="en-US" sz="2400" b="1" dirty="0">
                <a:solidFill>
                  <a:schemeClr val="bg1"/>
                </a:solidFill>
                <a:latin typeface="Microsoft YaHei" charset="0"/>
                <a:ea typeface="Microsoft YaHei" charset="0"/>
                <a:cs typeface="Microsoft YaHei" charset="0"/>
              </a:rPr>
              <a:t>，尾端的插入删除的复杂度为</a:t>
            </a:r>
            <a:r>
              <a:rPr kumimoji="1" lang="en-US" altLang="zh-CN" sz="2400" b="1" dirty="0">
                <a:solidFill>
                  <a:schemeClr val="bg1"/>
                </a:solidFill>
                <a:latin typeface="Microsoft YaHei" charset="0"/>
                <a:ea typeface="Microsoft YaHei" charset="0"/>
                <a:cs typeface="Microsoft YaHei" charset="0"/>
              </a:rPr>
              <a:t>O(n)</a:t>
            </a:r>
            <a:r>
              <a:rPr kumimoji="1" lang="zh-CN" altLang="en-US" sz="2400" b="1" dirty="0">
                <a:solidFill>
                  <a:schemeClr val="bg1"/>
                </a:solidFill>
                <a:latin typeface="Microsoft YaHei" charset="0"/>
                <a:ea typeface="Microsoft YaHei" charset="0"/>
                <a:cs typeface="Microsoft YaHei" charset="0"/>
              </a:rPr>
              <a:t>，如何实现入队和出队复杂度都为</a:t>
            </a:r>
            <a:r>
              <a:rPr kumimoji="1" lang="en-US" altLang="zh-CN" sz="2400" b="1" dirty="0">
                <a:solidFill>
                  <a:schemeClr val="bg1"/>
                </a:solidFill>
                <a:latin typeface="Microsoft YaHei" charset="0"/>
                <a:ea typeface="Microsoft YaHei" charset="0"/>
                <a:cs typeface="Microsoft YaHei" charset="0"/>
              </a:rPr>
              <a:t>O(1)?</a:t>
            </a:r>
            <a:endParaRPr kumimoji="1" lang="zh-CN" altLang="en-US" sz="2400" b="1" dirty="0">
              <a:solidFill>
                <a:srgbClr val="FFFF00"/>
              </a:solidFill>
              <a:latin typeface="Microsoft YaHei" charset="0"/>
              <a:ea typeface="Microsoft YaHei" charset="0"/>
              <a:cs typeface="Microsoft YaHei" charset="0"/>
            </a:endParaRPr>
          </a:p>
        </p:txBody>
      </p:sp>
      <p:sp>
        <p:nvSpPr>
          <p:cNvPr id="82" name="TextBox 20"/>
          <p:cNvSpPr txBox="1">
            <a:spLocks noChangeArrowheads="1"/>
          </p:cNvSpPr>
          <p:nvPr/>
        </p:nvSpPr>
        <p:spPr bwMode="auto">
          <a:xfrm>
            <a:off x="3059832" y="1105580"/>
            <a:ext cx="6432209" cy="523220"/>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引入尾指针，在尾部入队，头部出队</a:t>
            </a:r>
            <a:endParaRPr lang="en-US" altLang="zh-CN" sz="2800" b="1" dirty="0">
              <a:latin typeface="微软雅黑" panose="020B0503020204020204" pitchFamily="34" charset="-122"/>
              <a:ea typeface="微软雅黑" panose="020B0503020204020204" pitchFamily="34" charset="-122"/>
            </a:endParaRPr>
          </a:p>
        </p:txBody>
      </p:sp>
      <p:sp>
        <p:nvSpPr>
          <p:cNvPr id="99" name="矩形 98"/>
          <p:cNvSpPr/>
          <p:nvPr/>
        </p:nvSpPr>
        <p:spPr bwMode="auto">
          <a:xfrm>
            <a:off x="7464315" y="2501547"/>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6" name="矩形 105"/>
          <p:cNvSpPr/>
          <p:nvPr/>
        </p:nvSpPr>
        <p:spPr bwMode="auto">
          <a:xfrm>
            <a:off x="8040315" y="2501547"/>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Nul</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grpSp>
        <p:nvGrpSpPr>
          <p:cNvPr id="3" name="组合 2"/>
          <p:cNvGrpSpPr/>
          <p:nvPr/>
        </p:nvGrpSpPr>
        <p:grpSpPr>
          <a:xfrm>
            <a:off x="6147194" y="1744230"/>
            <a:ext cx="1290580" cy="739215"/>
            <a:chOff x="6336507" y="1488320"/>
            <a:chExt cx="1290580" cy="739215"/>
          </a:xfrm>
        </p:grpSpPr>
        <p:grpSp>
          <p:nvGrpSpPr>
            <p:cNvPr id="20" name="组合 19"/>
            <p:cNvGrpSpPr/>
            <p:nvPr/>
          </p:nvGrpSpPr>
          <p:grpSpPr>
            <a:xfrm>
              <a:off x="6622440" y="1488320"/>
              <a:ext cx="1004647" cy="739215"/>
              <a:chOff x="6609245" y="1339373"/>
              <a:chExt cx="1004647" cy="739215"/>
            </a:xfrm>
          </p:grpSpPr>
          <p:cxnSp>
            <p:nvCxnSpPr>
              <p:cNvPr id="83" name="直接箭头连接符 82"/>
              <p:cNvCxnSpPr/>
              <p:nvPr/>
            </p:nvCxnSpPr>
            <p:spPr bwMode="auto">
              <a:xfrm>
                <a:off x="6609245" y="1677295"/>
                <a:ext cx="0" cy="401293"/>
              </a:xfrm>
              <a:prstGeom prst="straightConnector1">
                <a:avLst/>
              </a:prstGeom>
              <a:solidFill>
                <a:schemeClr val="accent1"/>
              </a:solidFill>
              <a:ln w="15875" cap="flat" cmpd="sng" algn="ctr">
                <a:solidFill>
                  <a:srgbClr val="FF0000"/>
                </a:solidFill>
                <a:prstDash val="sysDash"/>
                <a:round/>
                <a:headEnd type="none"/>
                <a:tailEnd type="stealth" w="lg" len="lg"/>
              </a:ln>
              <a:effectLst/>
            </p:spPr>
          </p:cxnSp>
          <p:sp>
            <p:nvSpPr>
              <p:cNvPr id="90" name="矩形 89"/>
              <p:cNvSpPr/>
              <p:nvPr/>
            </p:nvSpPr>
            <p:spPr>
              <a:xfrm>
                <a:off x="6922677" y="1339373"/>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ea typeface="新宋体" panose="02010609030101010101" pitchFamily="49" charset="-122"/>
                  </a:rPr>
                  <a:t>rear</a:t>
                </a:r>
                <a:endParaRPr lang="zh-CN" altLang="en-US" b="1" dirty="0">
                  <a:solidFill>
                    <a:srgbClr val="FF0000"/>
                  </a:solidFill>
                </a:endParaRPr>
              </a:p>
            </p:txBody>
          </p:sp>
        </p:grpSp>
        <p:sp>
          <p:nvSpPr>
            <p:cNvPr id="42" name="矩形 41"/>
            <p:cNvSpPr/>
            <p:nvPr/>
          </p:nvSpPr>
          <p:spPr bwMode="auto">
            <a:xfrm>
              <a:off x="6336507" y="1526010"/>
              <a:ext cx="612000" cy="308689"/>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grpSp>
      <p:sp>
        <p:nvSpPr>
          <p:cNvPr id="44" name="矩形 43"/>
          <p:cNvSpPr/>
          <p:nvPr/>
        </p:nvSpPr>
        <p:spPr>
          <a:xfrm>
            <a:off x="7380163" y="2142944"/>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300</a:t>
            </a:r>
            <a:endParaRPr lang="zh-CN" altLang="en-US" b="1" dirty="0">
              <a:latin typeface="Times New Roman" panose="02020603050405020304" pitchFamily="18" charset="0"/>
              <a:ea typeface="黑体" pitchFamily="2" charset="-122"/>
              <a:cs typeface="Times New Roman" panose="02020603050405020304" pitchFamily="18" charset="0"/>
            </a:endParaRPr>
          </a:p>
        </p:txBody>
      </p:sp>
      <p:cxnSp>
        <p:nvCxnSpPr>
          <p:cNvPr id="45" name="直接箭头连接符 44"/>
          <p:cNvCxnSpPr/>
          <p:nvPr/>
        </p:nvCxnSpPr>
        <p:spPr bwMode="auto">
          <a:xfrm>
            <a:off x="8653080" y="2753547"/>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48" name="直接箭头连接符 47"/>
          <p:cNvCxnSpPr/>
          <p:nvPr/>
        </p:nvCxnSpPr>
        <p:spPr bwMode="auto">
          <a:xfrm>
            <a:off x="8916292" y="2753547"/>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50" name="直接箭头连接符 49"/>
          <p:cNvCxnSpPr/>
          <p:nvPr/>
        </p:nvCxnSpPr>
        <p:spPr bwMode="auto">
          <a:xfrm>
            <a:off x="8772292" y="3156032"/>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51" name="直接箭头连接符 50"/>
          <p:cNvCxnSpPr/>
          <p:nvPr/>
        </p:nvCxnSpPr>
        <p:spPr bwMode="auto">
          <a:xfrm>
            <a:off x="8844292" y="3228040"/>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58" name="直接箭头连接符 57"/>
          <p:cNvCxnSpPr/>
          <p:nvPr/>
        </p:nvCxnSpPr>
        <p:spPr bwMode="auto">
          <a:xfrm>
            <a:off x="8844292" y="3300048"/>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sp>
        <p:nvSpPr>
          <p:cNvPr id="62" name="矩形 61"/>
          <p:cNvSpPr/>
          <p:nvPr/>
        </p:nvSpPr>
        <p:spPr bwMode="auto">
          <a:xfrm>
            <a:off x="6526702" y="2507044"/>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300</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V="1">
            <a:off x="7140157" y="2757824"/>
            <a:ext cx="324169" cy="641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grpSp>
        <p:nvGrpSpPr>
          <p:cNvPr id="64" name="组合 63"/>
          <p:cNvGrpSpPr/>
          <p:nvPr/>
        </p:nvGrpSpPr>
        <p:grpSpPr>
          <a:xfrm>
            <a:off x="7583444" y="1763769"/>
            <a:ext cx="1290580" cy="739215"/>
            <a:chOff x="6336507" y="1488320"/>
            <a:chExt cx="1290580" cy="739215"/>
          </a:xfrm>
        </p:grpSpPr>
        <p:grpSp>
          <p:nvGrpSpPr>
            <p:cNvPr id="65" name="组合 64"/>
            <p:cNvGrpSpPr/>
            <p:nvPr/>
          </p:nvGrpSpPr>
          <p:grpSpPr>
            <a:xfrm>
              <a:off x="6622440" y="1488320"/>
              <a:ext cx="1004647" cy="739215"/>
              <a:chOff x="6609245" y="1339373"/>
              <a:chExt cx="1004647" cy="739215"/>
            </a:xfrm>
          </p:grpSpPr>
          <p:cxnSp>
            <p:nvCxnSpPr>
              <p:cNvPr id="67" name="直接箭头连接符 66"/>
              <p:cNvCxnSpPr/>
              <p:nvPr/>
            </p:nvCxnSpPr>
            <p:spPr bwMode="auto">
              <a:xfrm>
                <a:off x="6609245" y="1677295"/>
                <a:ext cx="0" cy="401293"/>
              </a:xfrm>
              <a:prstGeom prst="straightConnector1">
                <a:avLst/>
              </a:prstGeom>
              <a:solidFill>
                <a:schemeClr val="accent1"/>
              </a:solidFill>
              <a:ln w="15875" cap="flat" cmpd="sng" algn="ctr">
                <a:solidFill>
                  <a:srgbClr val="FF0000"/>
                </a:solidFill>
                <a:prstDash val="sysDash"/>
                <a:round/>
                <a:headEnd type="none"/>
                <a:tailEnd type="stealth" w="lg" len="lg"/>
              </a:ln>
              <a:effectLst/>
            </p:spPr>
          </p:cxnSp>
          <p:sp>
            <p:nvSpPr>
              <p:cNvPr id="70" name="矩形 69"/>
              <p:cNvSpPr/>
              <p:nvPr/>
            </p:nvSpPr>
            <p:spPr>
              <a:xfrm>
                <a:off x="6922677" y="1339373"/>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ea typeface="新宋体" panose="02010609030101010101" pitchFamily="49" charset="-122"/>
                  </a:rPr>
                  <a:t>rear</a:t>
                </a:r>
                <a:endParaRPr lang="zh-CN" altLang="en-US" b="1" dirty="0">
                  <a:solidFill>
                    <a:srgbClr val="FF0000"/>
                  </a:solidFill>
                </a:endParaRPr>
              </a:p>
            </p:txBody>
          </p:sp>
        </p:grpSp>
        <p:sp>
          <p:nvSpPr>
            <p:cNvPr id="66" name="矩形 65"/>
            <p:cNvSpPr/>
            <p:nvPr/>
          </p:nvSpPr>
          <p:spPr bwMode="auto">
            <a:xfrm>
              <a:off x="6336507" y="1526010"/>
              <a:ext cx="612000" cy="308689"/>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300</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grpSp>
      <p:sp>
        <p:nvSpPr>
          <p:cNvPr id="71" name="矩形 70"/>
          <p:cNvSpPr/>
          <p:nvPr/>
        </p:nvSpPr>
        <p:spPr>
          <a:xfrm>
            <a:off x="395536" y="2110148"/>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ea typeface="新宋体" panose="02010609030101010101" pitchFamily="49" charset="-122"/>
              </a:rPr>
              <a:t>front</a:t>
            </a:r>
            <a:endParaRPr lang="zh-CN" altLang="en-US" b="1" dirty="0">
              <a:solidFill>
                <a:srgbClr val="FF0000"/>
              </a:solidFill>
            </a:endParaRPr>
          </a:p>
        </p:txBody>
      </p:sp>
      <p:cxnSp>
        <p:nvCxnSpPr>
          <p:cNvPr id="72" name="直接箭头连接符 71"/>
          <p:cNvCxnSpPr>
            <a:stCxn id="77" idx="0"/>
            <a:endCxn id="7" idx="2"/>
          </p:cNvCxnSpPr>
          <p:nvPr/>
        </p:nvCxnSpPr>
        <p:spPr bwMode="auto">
          <a:xfrm flipH="1" flipV="1">
            <a:off x="1730769" y="3007650"/>
            <a:ext cx="5710" cy="196034"/>
          </a:xfrm>
          <a:prstGeom prst="straightConnector1">
            <a:avLst/>
          </a:prstGeom>
          <a:solidFill>
            <a:schemeClr val="accent1"/>
          </a:solidFill>
          <a:ln w="15875" cap="flat" cmpd="sng" algn="ctr">
            <a:solidFill>
              <a:schemeClr val="tx1"/>
            </a:solidFill>
            <a:prstDash val="sysDash"/>
            <a:round/>
            <a:headEnd type="none"/>
            <a:tailEnd type="stealth" w="lg" len="lg"/>
          </a:ln>
          <a:effectLst/>
        </p:spPr>
      </p:cxnSp>
      <p:sp>
        <p:nvSpPr>
          <p:cNvPr id="77" name="矩形 76"/>
          <p:cNvSpPr/>
          <p:nvPr/>
        </p:nvSpPr>
        <p:spPr>
          <a:xfrm>
            <a:off x="1454190" y="3203684"/>
            <a:ext cx="564578"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del</a:t>
            </a:r>
            <a:endParaRPr lang="zh-CN" altLang="en-US" dirty="0"/>
          </a:p>
        </p:txBody>
      </p:sp>
      <p:grpSp>
        <p:nvGrpSpPr>
          <p:cNvPr id="78" name="组合 77"/>
          <p:cNvGrpSpPr/>
          <p:nvPr/>
        </p:nvGrpSpPr>
        <p:grpSpPr>
          <a:xfrm flipV="1">
            <a:off x="1098300" y="2028459"/>
            <a:ext cx="1823123" cy="720771"/>
            <a:chOff x="2642700" y="2218533"/>
            <a:chExt cx="1823123" cy="665761"/>
          </a:xfrm>
        </p:grpSpPr>
        <p:cxnSp>
          <p:nvCxnSpPr>
            <p:cNvPr id="79" name="曲线连接符 78"/>
            <p:cNvCxnSpPr/>
            <p:nvPr/>
          </p:nvCxnSpPr>
          <p:spPr bwMode="auto">
            <a:xfrm>
              <a:off x="2642700" y="2218533"/>
              <a:ext cx="861700" cy="665761"/>
            </a:xfrm>
            <a:prstGeom prst="curvedConnector3">
              <a:avLst>
                <a:gd name="adj1" fmla="val 29945"/>
              </a:avLst>
            </a:prstGeom>
            <a:solidFill>
              <a:schemeClr val="accent1"/>
            </a:solidFill>
            <a:ln w="15875" cap="flat" cmpd="sng" algn="ctr">
              <a:solidFill>
                <a:schemeClr val="tx1"/>
              </a:solidFill>
              <a:prstDash val="solid"/>
              <a:round/>
              <a:headEnd type="none"/>
              <a:tailEnd type="none"/>
            </a:ln>
            <a:effectLst/>
          </p:spPr>
        </p:cxnSp>
        <p:cxnSp>
          <p:nvCxnSpPr>
            <p:cNvPr id="80" name="曲线连接符 79"/>
            <p:cNvCxnSpPr/>
            <p:nvPr/>
          </p:nvCxnSpPr>
          <p:spPr bwMode="auto">
            <a:xfrm flipV="1">
              <a:off x="3504400" y="2218533"/>
              <a:ext cx="961423" cy="665761"/>
            </a:xfrm>
            <a:prstGeom prst="curvedConnector3">
              <a:avLst>
                <a:gd name="adj1" fmla="val 79045"/>
              </a:avLst>
            </a:prstGeom>
            <a:solidFill>
              <a:schemeClr val="accent1"/>
            </a:solidFill>
            <a:ln w="15875" cap="flat" cmpd="sng" algn="ctr">
              <a:solidFill>
                <a:schemeClr val="tx1"/>
              </a:solidFill>
              <a:prstDash val="solid"/>
              <a:round/>
              <a:headEnd type="none"/>
              <a:tailEnd type="stealth" w="lg" len="lg"/>
            </a:ln>
            <a:effectLst/>
          </p:spPr>
        </p:cxnSp>
      </p:grpSp>
      <p:sp>
        <p:nvSpPr>
          <p:cNvPr id="81" name="矩形 80"/>
          <p:cNvSpPr/>
          <p:nvPr/>
        </p:nvSpPr>
        <p:spPr bwMode="auto">
          <a:xfrm>
            <a:off x="505484" y="249723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0536121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1+#ppt_w/2"/>
                                          </p:val>
                                        </p:tav>
                                        <p:tav tm="100000">
                                          <p:val>
                                            <p:strVal val="#ppt_x"/>
                                          </p:val>
                                        </p:tav>
                                      </p:tavLst>
                                    </p:anim>
                                    <p:anim calcmode="lin" valueType="num">
                                      <p:cBhvr additive="base">
                                        <p:cTn id="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5"/>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500" fill="hold"/>
                                        <p:tgtEl>
                                          <p:spTgt spid="72"/>
                                        </p:tgtEl>
                                        <p:attrNameLst>
                                          <p:attrName>ppt_x</p:attrName>
                                        </p:attrNameLst>
                                      </p:cBhvr>
                                      <p:tavLst>
                                        <p:tav tm="0">
                                          <p:val>
                                            <p:strVal val="#ppt_x"/>
                                          </p:val>
                                        </p:tav>
                                        <p:tav tm="100000">
                                          <p:val>
                                            <p:strVal val="#ppt_x"/>
                                          </p:val>
                                        </p:tav>
                                      </p:tavLst>
                                    </p:anim>
                                    <p:anim calcmode="lin" valueType="num">
                                      <p:cBhvr additive="base">
                                        <p:cTn id="7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strips(downRight)">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0" nodeType="clickEffect">
                                  <p:stCondLst>
                                    <p:cond delay="0"/>
                                  </p:stCondLst>
                                  <p:childTnLst>
                                    <p:set>
                                      <p:cBhvr>
                                        <p:cTn id="81" dur="1" fill="hold">
                                          <p:stCondLst>
                                            <p:cond delay="0"/>
                                          </p:stCondLst>
                                        </p:cTn>
                                        <p:tgtEl>
                                          <p:spTgt spid="49"/>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7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7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6"/>
                                        </p:tgtEl>
                                        <p:attrNameLst>
                                          <p:attrName>style.visibility</p:attrName>
                                        </p:attrNameLst>
                                      </p:cBhvr>
                                      <p:to>
                                        <p:strVal val="hidden"/>
                                      </p:to>
                                    </p:set>
                                  </p:childTnLst>
                                </p:cTn>
                              </p:par>
                              <p:par>
                                <p:cTn id="92" presetID="1" presetClass="exit" presetSubtype="0" fill="hold" grpId="0" nodeType="withEffect">
                                  <p:stCondLst>
                                    <p:cond delay="0"/>
                                  </p:stCondLst>
                                  <p:childTnLst>
                                    <p:set>
                                      <p:cBhvr>
                                        <p:cTn id="93" dur="1" fill="hold">
                                          <p:stCondLst>
                                            <p:cond delay="0"/>
                                          </p:stCondLst>
                                        </p:cTn>
                                        <p:tgtEl>
                                          <p:spTgt spid="9"/>
                                        </p:tgtEl>
                                        <p:attrNameLst>
                                          <p:attrName>style.visibility</p:attrName>
                                        </p:attrNameLst>
                                      </p:cBhvr>
                                      <p:to>
                                        <p:strVal val="hidden"/>
                                      </p:to>
                                    </p:set>
                                  </p:childTnLst>
                                </p:cTn>
                              </p:par>
                              <p:par>
                                <p:cTn id="94" presetID="1" presetClass="exit"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7"/>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5" grpId="0" animBg="1"/>
      <p:bldP spid="49" grpId="0" animBg="1"/>
      <p:bldP spid="52" grpId="0"/>
      <p:bldP spid="53" grpId="0"/>
      <p:bldP spid="82" grpId="0"/>
      <p:bldP spid="99" grpId="0" animBg="1"/>
      <p:bldP spid="106" grpId="0" animBg="1"/>
      <p:bldP spid="44" grpId="0"/>
      <p:bldP spid="62" grpId="0" animBg="1"/>
      <p:bldP spid="71" grpId="0"/>
      <p:bldP spid="77" grpId="0"/>
      <p:bldP spid="77" grpId="1"/>
      <p:bldP spid="8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队列的应用</a:t>
            </a:r>
          </a:p>
        </p:txBody>
      </p:sp>
      <p:sp>
        <p:nvSpPr>
          <p:cNvPr id="69" name="TextBox 20"/>
          <p:cNvSpPr txBox="1">
            <a:spLocks noChangeArrowheads="1"/>
          </p:cNvSpPr>
          <p:nvPr/>
        </p:nvSpPr>
        <p:spPr bwMode="auto">
          <a:xfrm>
            <a:off x="107504" y="1125217"/>
            <a:ext cx="8208912" cy="204671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队列的应用</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离散事件模拟</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二项式展开系数</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广度优先搜索</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367269"/>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4</a:t>
            </a:r>
            <a:r>
              <a:rPr lang="zh-CN" altLang="en-US" dirty="0">
                <a:solidFill>
                  <a:srgbClr val="003366"/>
                </a:solidFill>
                <a:latin typeface="微软雅黑" pitchFamily="34" charset="-122"/>
                <a:ea typeface="微软雅黑" pitchFamily="34" charset="-122"/>
              </a:rPr>
              <a:t>，</a:t>
            </a:r>
            <a:r>
              <a:rPr lang="en-US" altLang="zh-CN" dirty="0">
                <a:solidFill>
                  <a:srgbClr val="003366"/>
                </a:solidFill>
                <a:latin typeface="微软雅黑" pitchFamily="34" charset="-122"/>
                <a:ea typeface="微软雅黑" pitchFamily="34" charset="-122"/>
              </a:rPr>
              <a:t>5</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2923877"/>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重点掌握：</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栈和队列的实现（向量、列表）</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栈和队列的应用</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举一反三：</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单调栈</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5420784"/>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6</a:t>
            </a:r>
            <a:r>
              <a:rPr lang="zh-CN" altLang="en-US" sz="3600" dirty="0">
                <a:solidFill>
                  <a:srgbClr val="003366"/>
                </a:solidFill>
                <a:latin typeface="微软雅黑" pitchFamily="34" charset="-122"/>
                <a:ea typeface="微软雅黑" pitchFamily="34" charset="-122"/>
              </a:rPr>
              <a:t>讲 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2907"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5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4935" y="4507472"/>
            <a:ext cx="0"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30" name="组合 129"/>
          <p:cNvGrpSpPr/>
          <p:nvPr/>
        </p:nvGrpSpPr>
        <p:grpSpPr>
          <a:xfrm>
            <a:off x="3365200" y="2533647"/>
            <a:ext cx="2598270" cy="1505219"/>
            <a:chOff x="3365200" y="2533647"/>
            <a:chExt cx="2598270" cy="1505219"/>
          </a:xfrm>
        </p:grpSpPr>
        <p:cxnSp>
          <p:nvCxnSpPr>
            <p:cNvPr id="119" name="直接箭头连接符 118"/>
            <p:cNvCxnSpPr/>
            <p:nvPr/>
          </p:nvCxnSpPr>
          <p:spPr bwMode="auto">
            <a:xfrm flipV="1">
              <a:off x="3365200" y="2884144"/>
              <a:ext cx="702744" cy="279756"/>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21" name="直接箭头连接符 120"/>
            <p:cNvCxnSpPr/>
            <p:nvPr/>
          </p:nvCxnSpPr>
          <p:spPr bwMode="auto">
            <a:xfrm flipV="1">
              <a:off x="4005437" y="3011035"/>
              <a:ext cx="321274" cy="1027831"/>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23" name="文本框 122"/>
            <p:cNvSpPr txBox="1"/>
            <p:nvPr/>
          </p:nvSpPr>
          <p:spPr>
            <a:xfrm>
              <a:off x="4004100" y="2533647"/>
              <a:ext cx="1959370"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(nodes)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2382616" y="1646683"/>
            <a:ext cx="1819585" cy="643758"/>
            <a:chOff x="2382616" y="1646683"/>
            <a:chExt cx="1819585" cy="643758"/>
          </a:xfrm>
        </p:grpSpPr>
        <p:cxnSp>
          <p:nvCxnSpPr>
            <p:cNvPr id="125" name="直接箭头连接符 12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31" name="文本框 130"/>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grpSp>
        <p:nvGrpSpPr>
          <p:cNvPr id="156" name="组合 155"/>
          <p:cNvGrpSpPr/>
          <p:nvPr/>
        </p:nvGrpSpPr>
        <p:grpSpPr>
          <a:xfrm>
            <a:off x="2697324" y="2130551"/>
            <a:ext cx="1504877" cy="1503262"/>
            <a:chOff x="2697324" y="2130551"/>
            <a:chExt cx="1504877" cy="1503262"/>
          </a:xfrm>
        </p:grpSpPr>
        <p:cxnSp>
          <p:nvCxnSpPr>
            <p:cNvPr id="151" name="直接箭头连接符 150"/>
            <p:cNvCxnSpPr/>
            <p:nvPr/>
          </p:nvCxnSpPr>
          <p:spPr bwMode="auto">
            <a:xfrm flipV="1">
              <a:off x="2697324" y="2427347"/>
              <a:ext cx="678426" cy="331407"/>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cxnSp>
          <p:nvCxnSpPr>
            <p:cNvPr id="152" name="直接箭头连接符 151"/>
            <p:cNvCxnSpPr/>
            <p:nvPr/>
          </p:nvCxnSpPr>
          <p:spPr bwMode="auto">
            <a:xfrm flipH="1" flipV="1">
              <a:off x="3586400" y="2536740"/>
              <a:ext cx="45803" cy="1097073"/>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sp>
          <p:nvSpPr>
            <p:cNvPr id="153" name="文本框 152"/>
            <p:cNvSpPr txBox="1"/>
            <p:nvPr/>
          </p:nvSpPr>
          <p:spPr>
            <a:xfrm>
              <a:off x="3419872" y="2130551"/>
              <a:ext cx="782329" cy="400110"/>
            </a:xfrm>
            <a:prstGeom prst="rect">
              <a:avLst/>
            </a:prstGeom>
            <a:noFill/>
          </p:spPr>
          <p:txBody>
            <a:bodyPr wrap="square" rtlCol="0">
              <a:spAutoFit/>
            </a:bodyPr>
            <a:lstStyle/>
            <a:p>
              <a:r>
                <a:rPr lang="zh-CN" altLang="en-US" sz="2000" b="1" dirty="0">
                  <a:solidFill>
                    <a:srgbClr val="7030A0"/>
                  </a:solidFill>
                  <a:latin typeface="微软雅黑" panose="020B0503020204020204" pitchFamily="34" charset="-122"/>
                  <a:ea typeface="微软雅黑" panose="020B0503020204020204" pitchFamily="34" charset="-122"/>
                </a:rPr>
                <a:t>链路</a:t>
              </a:r>
            </a:p>
          </p:txBody>
        </p:sp>
      </p:gr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椭圆 157"/>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9" name="椭圆 158"/>
          <p:cNvSpPr/>
          <p:nvPr/>
        </p:nvSpPr>
        <p:spPr bwMode="auto">
          <a:xfrm>
            <a:off x="2912861" y="308355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0" name="TextBox 20"/>
          <p:cNvSpPr txBox="1">
            <a:spLocks noChangeArrowheads="1"/>
          </p:cNvSpPr>
          <p:nvPr/>
        </p:nvSpPr>
        <p:spPr bwMode="auto">
          <a:xfrm>
            <a:off x="5134436" y="1124744"/>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根</a:t>
            </a:r>
            <a:r>
              <a:rPr lang="en-US" altLang="zh-CN" sz="2200" b="1" dirty="0">
                <a:latin typeface="微软雅黑" panose="020B0503020204020204" pitchFamily="34" charset="-122"/>
                <a:ea typeface="微软雅黑" panose="020B0503020204020204" pitchFamily="34" charset="-122"/>
              </a:rPr>
              <a:t>(root)</a:t>
            </a:r>
          </a:p>
        </p:txBody>
      </p:sp>
      <p:sp>
        <p:nvSpPr>
          <p:cNvPr id="161" name="TextBox 20"/>
          <p:cNvSpPr txBox="1">
            <a:spLocks noChangeArrowheads="1"/>
          </p:cNvSpPr>
          <p:nvPr/>
        </p:nvSpPr>
        <p:spPr bwMode="auto">
          <a:xfrm>
            <a:off x="5134436" y="1988840"/>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度数</a:t>
            </a:r>
            <a:r>
              <a:rPr lang="en-US" altLang="zh-CN" sz="2200" b="1" dirty="0">
                <a:latin typeface="微软雅黑" panose="020B0503020204020204" pitchFamily="34" charset="-122"/>
                <a:ea typeface="微软雅黑" panose="020B0503020204020204" pitchFamily="34" charset="-122"/>
              </a:rPr>
              <a:t>(degree)</a:t>
            </a:r>
          </a:p>
        </p:txBody>
      </p:sp>
      <p:sp>
        <p:nvSpPr>
          <p:cNvPr id="164" name="TextBox 20"/>
          <p:cNvSpPr txBox="1">
            <a:spLocks noChangeArrowheads="1"/>
          </p:cNvSpPr>
          <p:nvPr/>
        </p:nvSpPr>
        <p:spPr bwMode="auto">
          <a:xfrm>
            <a:off x="5134436" y="242088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兄弟</a:t>
            </a:r>
            <a:r>
              <a:rPr lang="en-US" altLang="zh-CN" sz="2200" b="1" dirty="0">
                <a:latin typeface="微软雅黑" panose="020B0503020204020204" pitchFamily="34" charset="-122"/>
                <a:ea typeface="微软雅黑" panose="020B0503020204020204" pitchFamily="34" charset="-122"/>
              </a:rPr>
              <a:t>(sibling)</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65" name="椭圆 164"/>
          <p:cNvSpPr/>
          <p:nvPr/>
        </p:nvSpPr>
        <p:spPr bwMode="auto">
          <a:xfrm>
            <a:off x="1697222"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6" name="椭圆 165"/>
          <p:cNvSpPr/>
          <p:nvPr/>
        </p:nvSpPr>
        <p:spPr bwMode="auto">
          <a:xfrm>
            <a:off x="1070111"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7" name="椭圆 166"/>
          <p:cNvSpPr/>
          <p:nvPr/>
        </p:nvSpPr>
        <p:spPr bwMode="auto">
          <a:xfrm>
            <a:off x="441445" y="3998712"/>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椭圆 167"/>
          <p:cNvSpPr/>
          <p:nvPr/>
        </p:nvSpPr>
        <p:spPr bwMode="auto">
          <a:xfrm>
            <a:off x="2462907" y="4001496"/>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9" name="椭圆 168"/>
          <p:cNvSpPr/>
          <p:nvPr/>
        </p:nvSpPr>
        <p:spPr bwMode="auto">
          <a:xfrm>
            <a:off x="3041357" y="3980708"/>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0" name="椭圆 169"/>
          <p:cNvSpPr/>
          <p:nvPr/>
        </p:nvSpPr>
        <p:spPr bwMode="auto">
          <a:xfrm>
            <a:off x="3614214" y="3998517"/>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1" name="椭圆 170"/>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椭圆 171"/>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2462907" y="5083264"/>
            <a:ext cx="504056" cy="505976"/>
          </a:xfrm>
          <a:prstGeom prst="ellipse">
            <a:avLst/>
          </a:prstGeom>
          <a:solidFill>
            <a:srgbClr val="7030A0">
              <a:alpha val="25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4" name="椭圆 173"/>
          <p:cNvSpPr/>
          <p:nvPr/>
        </p:nvSpPr>
        <p:spPr bwMode="auto">
          <a:xfrm>
            <a:off x="3614214"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5" name="椭圆 174"/>
          <p:cNvSpPr/>
          <p:nvPr/>
        </p:nvSpPr>
        <p:spPr bwMode="auto">
          <a:xfrm>
            <a:off x="1697222"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6" name="椭圆 175"/>
          <p:cNvSpPr/>
          <p:nvPr/>
        </p:nvSpPr>
        <p:spPr bwMode="auto">
          <a:xfrm>
            <a:off x="3041357" y="3980708"/>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7" name="椭圆 176"/>
          <p:cNvSpPr/>
          <p:nvPr/>
        </p:nvSpPr>
        <p:spPr bwMode="auto">
          <a:xfrm>
            <a:off x="441445" y="3998712"/>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8" name="椭圆 177"/>
          <p:cNvSpPr/>
          <p:nvPr/>
        </p:nvSpPr>
        <p:spPr bwMode="auto">
          <a:xfrm>
            <a:off x="2462907"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9" name="椭圆 178"/>
          <p:cNvSpPr/>
          <p:nvPr/>
        </p:nvSpPr>
        <p:spPr bwMode="auto">
          <a:xfrm>
            <a:off x="1473797" y="5086845"/>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0" name="椭圆 179"/>
          <p:cNvSpPr/>
          <p:nvPr/>
        </p:nvSpPr>
        <p:spPr bwMode="auto">
          <a:xfrm>
            <a:off x="676984"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1" name="TextBox 20"/>
          <p:cNvSpPr txBox="1">
            <a:spLocks noChangeArrowheads="1"/>
          </p:cNvSpPr>
          <p:nvPr/>
        </p:nvSpPr>
        <p:spPr bwMode="auto">
          <a:xfrm>
            <a:off x="5134436" y="314096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叶节点</a:t>
            </a:r>
            <a:r>
              <a:rPr lang="en-US" altLang="zh-CN" sz="2200" b="1" dirty="0">
                <a:latin typeface="微软雅黑" panose="020B0503020204020204" pitchFamily="34" charset="-122"/>
                <a:ea typeface="微软雅黑" panose="020B0503020204020204" pitchFamily="34" charset="-122"/>
              </a:rPr>
              <a:t>(leaf)</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没有孩子</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2" name="TextBox 20"/>
          <p:cNvSpPr txBox="1">
            <a:spLocks noChangeArrowheads="1"/>
          </p:cNvSpPr>
          <p:nvPr/>
        </p:nvSpPr>
        <p:spPr bwMode="auto">
          <a:xfrm>
            <a:off x="5134436" y="3842464"/>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内部节点</a:t>
            </a:r>
            <a:r>
              <a:rPr lang="en-US" altLang="zh-CN" sz="2200" b="1" dirty="0">
                <a:latin typeface="微软雅黑" panose="020B0503020204020204" pitchFamily="34" charset="-122"/>
                <a:ea typeface="微软雅黑" panose="020B0503020204020204" pitchFamily="34" charset="-122"/>
              </a:rPr>
              <a:t>(internal node)</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叶子节点外所有节点</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3" name="椭圆 182"/>
          <p:cNvSpPr/>
          <p:nvPr/>
        </p:nvSpPr>
        <p:spPr bwMode="auto">
          <a:xfrm>
            <a:off x="1968796" y="228065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5" name="椭圆 184"/>
          <p:cNvSpPr/>
          <p:nvPr/>
        </p:nvSpPr>
        <p:spPr bwMode="auto">
          <a:xfrm>
            <a:off x="2916697" y="30837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椭圆 185"/>
          <p:cNvSpPr/>
          <p:nvPr/>
        </p:nvSpPr>
        <p:spPr bwMode="auto">
          <a:xfrm>
            <a:off x="2462907" y="40014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7" name="椭圆 186"/>
          <p:cNvSpPr/>
          <p:nvPr/>
        </p:nvSpPr>
        <p:spPr bwMode="auto">
          <a:xfrm>
            <a:off x="1114735" y="307396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8" name="椭圆 187"/>
          <p:cNvSpPr/>
          <p:nvPr/>
        </p:nvSpPr>
        <p:spPr bwMode="auto">
          <a:xfrm>
            <a:off x="1070111" y="399851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89" name="组合 188"/>
          <p:cNvGrpSpPr/>
          <p:nvPr/>
        </p:nvGrpSpPr>
        <p:grpSpPr>
          <a:xfrm>
            <a:off x="3042722" y="4491743"/>
            <a:ext cx="2177350" cy="908357"/>
            <a:chOff x="2729249" y="2513477"/>
            <a:chExt cx="2177350" cy="908357"/>
          </a:xfrm>
        </p:grpSpPr>
        <p:cxnSp>
          <p:nvCxnSpPr>
            <p:cNvPr id="190" name="直接箭头连接符 189"/>
            <p:cNvCxnSpPr/>
            <p:nvPr/>
          </p:nvCxnSpPr>
          <p:spPr bwMode="auto">
            <a:xfrm>
              <a:off x="3124605" y="2513477"/>
              <a:ext cx="224821" cy="203420"/>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91" name="直接箭头连接符 190"/>
            <p:cNvCxnSpPr/>
            <p:nvPr/>
          </p:nvCxnSpPr>
          <p:spPr bwMode="auto">
            <a:xfrm flipV="1">
              <a:off x="2729249" y="2973265"/>
              <a:ext cx="579282" cy="44856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92" name="文本框 191"/>
            <p:cNvSpPr txBox="1"/>
            <p:nvPr/>
          </p:nvSpPr>
          <p:spPr>
            <a:xfrm>
              <a:off x="3295828" y="2667637"/>
              <a:ext cx="1610771"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叶节点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(leaf)</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99" name="TextBox 20"/>
          <p:cNvSpPr txBox="1">
            <a:spLocks noChangeArrowheads="1"/>
          </p:cNvSpPr>
          <p:nvPr/>
        </p:nvSpPr>
        <p:spPr bwMode="auto">
          <a:xfrm>
            <a:off x="5134436" y="5356373"/>
            <a:ext cx="4262100" cy="1384995"/>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祖先</a:t>
            </a:r>
            <a:r>
              <a:rPr lang="en-US" altLang="zh-CN" sz="2200" b="1" dirty="0">
                <a:latin typeface="微软雅黑" panose="020B0503020204020204" pitchFamily="34" charset="-122"/>
                <a:ea typeface="微软雅黑" panose="020B0503020204020204" pitchFamily="34" charset="-122"/>
              </a:rPr>
              <a:t>(ancestor)</a:t>
            </a:r>
          </a:p>
          <a:p>
            <a:pPr algn="ctr">
              <a:buClr>
                <a:srgbClr val="C00000"/>
              </a:buClr>
              <a:defRPr/>
            </a:pPr>
            <a:r>
              <a:rPr lang="zh-CN" altLang="en-US" sz="2200" b="1" dirty="0">
                <a:latin typeface="微软雅黑" panose="020B0503020204020204" pitchFamily="34" charset="-122"/>
                <a:ea typeface="微软雅黑" panose="020B0503020204020204" pitchFamily="34" charset="-122"/>
              </a:rPr>
              <a:t>后代</a:t>
            </a:r>
            <a:r>
              <a:rPr lang="en-US" altLang="zh-CN" sz="2200" b="1" dirty="0">
                <a:latin typeface="微软雅黑" panose="020B0503020204020204" pitchFamily="34" charset="-122"/>
                <a:ea typeface="微软雅黑" panose="020B0503020204020204" pitchFamily="34" charset="-122"/>
              </a:rPr>
              <a:t>(descendent)</a:t>
            </a:r>
          </a:p>
          <a:p>
            <a:pPr algn="ctr">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通往链路可以从</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到达</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则</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的祖先，</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的后代</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3" name="TextBox 20"/>
          <p:cNvSpPr txBox="1">
            <a:spLocks noChangeArrowheads="1"/>
          </p:cNvSpPr>
          <p:nvPr/>
        </p:nvSpPr>
        <p:spPr bwMode="auto">
          <a:xfrm>
            <a:off x="5134436" y="458112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祖父</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grandparant</a:t>
            </a:r>
            <a:r>
              <a:rPr lang="en-US" altLang="zh-CN" sz="2200" b="1" dirty="0">
                <a:latin typeface="微软雅黑" panose="020B0503020204020204" pitchFamily="34" charset="-122"/>
                <a:ea typeface="微软雅黑" panose="020B0503020204020204" pitchFamily="34" charset="-122"/>
              </a:rPr>
              <a:t>)</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父亲的父亲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4" name="TextBox 20"/>
          <p:cNvSpPr txBox="1">
            <a:spLocks noChangeArrowheads="1"/>
          </p:cNvSpPr>
          <p:nvPr/>
        </p:nvSpPr>
        <p:spPr bwMode="auto">
          <a:xfrm>
            <a:off x="4067944" y="1557953"/>
            <a:ext cx="542177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父亲</a:t>
            </a:r>
            <a:r>
              <a:rPr lang="en-US" altLang="zh-CN" sz="2200" b="1" dirty="0">
                <a:latin typeface="微软雅黑" panose="020B0503020204020204" pitchFamily="34" charset="-122"/>
                <a:ea typeface="微软雅黑" panose="020B0503020204020204" pitchFamily="34" charset="-122"/>
              </a:rPr>
              <a:t>(parent)</a:t>
            </a:r>
            <a:r>
              <a:rPr lang="zh-CN" altLang="en-US" sz="2200" b="1" dirty="0">
                <a:latin typeface="微软雅黑" panose="020B0503020204020204" pitchFamily="34" charset="-122"/>
                <a:ea typeface="微软雅黑" panose="020B0503020204020204" pitchFamily="34" charset="-122"/>
              </a:rPr>
              <a:t>、孩子</a:t>
            </a:r>
            <a:r>
              <a:rPr lang="en-US" altLang="zh-CN" sz="2200" b="1" dirty="0">
                <a:latin typeface="微软雅黑" panose="020B0503020204020204" pitchFamily="34" charset="-122"/>
                <a:ea typeface="微软雅黑" panose="020B0503020204020204" pitchFamily="34" charset="-122"/>
              </a:rPr>
              <a:t>(child, children)</a:t>
            </a:r>
          </a:p>
        </p:txBody>
      </p:sp>
      <p:sp>
        <p:nvSpPr>
          <p:cNvPr id="205" name="椭圆 204"/>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7" name="椭圆 206"/>
          <p:cNvSpPr/>
          <p:nvPr/>
        </p:nvSpPr>
        <p:spPr bwMode="auto">
          <a:xfrm>
            <a:off x="2915532" y="308378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8" name="椭圆 207"/>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9" name="椭圆 208"/>
          <p:cNvSpPr/>
          <p:nvPr/>
        </p:nvSpPr>
        <p:spPr bwMode="auto">
          <a:xfrm>
            <a:off x="1697222"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0" name="椭圆 209"/>
          <p:cNvSpPr/>
          <p:nvPr/>
        </p:nvSpPr>
        <p:spPr bwMode="auto">
          <a:xfrm>
            <a:off x="2462907" y="400149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1" name="椭圆 210"/>
          <p:cNvSpPr/>
          <p:nvPr/>
        </p:nvSpPr>
        <p:spPr bwMode="auto">
          <a:xfrm>
            <a:off x="3041357" y="3980708"/>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2" name="椭圆 211"/>
          <p:cNvSpPr/>
          <p:nvPr/>
        </p:nvSpPr>
        <p:spPr bwMode="auto">
          <a:xfrm>
            <a:off x="3614214"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椭圆 212"/>
          <p:cNvSpPr/>
          <p:nvPr/>
        </p:nvSpPr>
        <p:spPr bwMode="auto">
          <a:xfrm>
            <a:off x="676984"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4" name="椭圆 213"/>
          <p:cNvSpPr/>
          <p:nvPr/>
        </p:nvSpPr>
        <p:spPr bwMode="auto">
          <a:xfrm>
            <a:off x="1475809" y="5086030"/>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5" name="椭圆 214"/>
          <p:cNvSpPr/>
          <p:nvPr/>
        </p:nvSpPr>
        <p:spPr bwMode="auto">
          <a:xfrm>
            <a:off x="2462907"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6" name="椭圆 215"/>
          <p:cNvSpPr/>
          <p:nvPr/>
        </p:nvSpPr>
        <p:spPr bwMode="auto">
          <a:xfrm>
            <a:off x="1070111"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7" name="椭圆 216"/>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8" name="椭圆 217"/>
          <p:cNvSpPr/>
          <p:nvPr/>
        </p:nvSpPr>
        <p:spPr bwMode="auto">
          <a:xfrm>
            <a:off x="1968796" y="2280659"/>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9" name="椭圆 218"/>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TextBox 20"/>
          <p:cNvSpPr txBox="1">
            <a:spLocks noChangeArrowheads="1"/>
          </p:cNvSpPr>
          <p:nvPr/>
        </p:nvSpPr>
        <p:spPr bwMode="auto">
          <a:xfrm>
            <a:off x="228617" y="5812284"/>
            <a:ext cx="3380684"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的共有祖先为？</a:t>
            </a:r>
            <a:endParaRPr lang="en-US" altLang="zh-CN" sz="2400" b="1" dirty="0">
              <a:latin typeface="微软雅黑" panose="020B0503020204020204" pitchFamily="34" charset="-122"/>
              <a:ea typeface="微软雅黑" panose="020B0503020204020204" pitchFamily="34" charset="-122"/>
            </a:endParaRPr>
          </a:p>
        </p:txBody>
      </p:sp>
      <p:sp>
        <p:nvSpPr>
          <p:cNvPr id="221" name="椭圆 220"/>
          <p:cNvSpPr/>
          <p:nvPr/>
        </p:nvSpPr>
        <p:spPr bwMode="auto">
          <a:xfrm>
            <a:off x="441445" y="3998712"/>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2" name="椭圆 221"/>
          <p:cNvSpPr/>
          <p:nvPr/>
        </p:nvSpPr>
        <p:spPr bwMode="auto">
          <a:xfrm>
            <a:off x="676984" y="50832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3" name="椭圆 222"/>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4" name="椭圆 223"/>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5" name="椭圆 224"/>
          <p:cNvSpPr/>
          <p:nvPr/>
        </p:nvSpPr>
        <p:spPr bwMode="auto">
          <a:xfrm>
            <a:off x="1970115" y="2279539"/>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6" name="TextBox 20"/>
          <p:cNvSpPr txBox="1">
            <a:spLocks noChangeArrowheads="1"/>
          </p:cNvSpPr>
          <p:nvPr/>
        </p:nvSpPr>
        <p:spPr bwMode="auto">
          <a:xfrm>
            <a:off x="205716" y="6280773"/>
            <a:ext cx="269007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是兄弟吗？</a:t>
            </a:r>
            <a:endParaRPr lang="en-US" altLang="zh-CN" sz="2400" b="1" dirty="0">
              <a:latin typeface="微软雅黑" panose="020B0503020204020204" pitchFamily="34" charset="-122"/>
              <a:ea typeface="微软雅黑" panose="020B0503020204020204" pitchFamily="34" charset="-122"/>
            </a:endParaRPr>
          </a:p>
        </p:txBody>
      </p:sp>
      <p:sp>
        <p:nvSpPr>
          <p:cNvPr id="227" name="椭圆 226"/>
          <p:cNvSpPr/>
          <p:nvPr/>
        </p:nvSpPr>
        <p:spPr bwMode="auto">
          <a:xfrm>
            <a:off x="1697222"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8" name="椭圆 227"/>
          <p:cNvSpPr/>
          <p:nvPr/>
        </p:nvSpPr>
        <p:spPr bwMode="auto">
          <a:xfrm>
            <a:off x="2462907" y="400149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TextBox 20"/>
          <p:cNvSpPr txBox="1">
            <a:spLocks noChangeArrowheads="1"/>
          </p:cNvSpPr>
          <p:nvPr/>
        </p:nvSpPr>
        <p:spPr bwMode="auto">
          <a:xfrm>
            <a:off x="2299902" y="596624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堂兄弟</a:t>
            </a:r>
            <a:r>
              <a:rPr lang="en-US" altLang="zh-CN" sz="2200" b="1" dirty="0">
                <a:latin typeface="微软雅黑" panose="020B0503020204020204" pitchFamily="34" charset="-122"/>
                <a:ea typeface="微软雅黑" panose="020B0503020204020204" pitchFamily="34" charset="-122"/>
              </a:rPr>
              <a:t>(cousin)</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具有相同的祖父</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29991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strips(upRight)">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strips(upRight)">
                                      <p:cBhvr>
                                        <p:cTn id="12" dur="500"/>
                                        <p:tgtEl>
                                          <p:spTgt spid="13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strips(upRight)">
                                      <p:cBhvr>
                                        <p:cTn id="47" dur="500"/>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7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0"/>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81"/>
                                        </p:tgtEl>
                                        <p:attrNameLst>
                                          <p:attrName>style.visibility</p:attrName>
                                        </p:attrNameLst>
                                      </p:cBhvr>
                                      <p:to>
                                        <p:strVal val="visible"/>
                                      </p:to>
                                    </p:set>
                                  </p:childTnLst>
                                </p:cTn>
                              </p:par>
                              <p:par>
                                <p:cTn id="103" presetID="18" presetClass="entr" presetSubtype="3"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strips(upRight)">
                                      <p:cBhvr>
                                        <p:cTn id="105" dur="500"/>
                                        <p:tgtEl>
                                          <p:spTgt spid="189"/>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8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8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3"/>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18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20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0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0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0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1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1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1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9"/>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1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18"/>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214"/>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21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20"/>
                                        </p:tgtEl>
                                        <p:attrNameLst>
                                          <p:attrName>style.visibility</p:attrName>
                                        </p:attrNameLst>
                                      </p:cBhvr>
                                      <p:to>
                                        <p:strVal val="visible"/>
                                      </p:to>
                                    </p:set>
                                    <p:anim calcmode="lin" valueType="num">
                                      <p:cBhvr additive="base">
                                        <p:cTn id="164" dur="500" fill="hold"/>
                                        <p:tgtEl>
                                          <p:spTgt spid="220"/>
                                        </p:tgtEl>
                                        <p:attrNameLst>
                                          <p:attrName>ppt_x</p:attrName>
                                        </p:attrNameLst>
                                      </p:cBhvr>
                                      <p:tavLst>
                                        <p:tav tm="0">
                                          <p:val>
                                            <p:strVal val="#ppt_x"/>
                                          </p:val>
                                        </p:tav>
                                        <p:tav tm="100000">
                                          <p:val>
                                            <p:strVal val="#ppt_x"/>
                                          </p:val>
                                        </p:tav>
                                      </p:tavLst>
                                    </p:anim>
                                    <p:anim calcmode="lin" valueType="num">
                                      <p:cBhvr additive="base">
                                        <p:cTn id="165" dur="500" fill="hold"/>
                                        <p:tgtEl>
                                          <p:spTgt spid="220"/>
                                        </p:tgtEl>
                                        <p:attrNameLst>
                                          <p:attrName>ppt_y</p:attrName>
                                        </p:attrNameLst>
                                      </p:cBhvr>
                                      <p:tavLst>
                                        <p:tav tm="0">
                                          <p:val>
                                            <p:strVal val="1+#ppt_h/2"/>
                                          </p:val>
                                        </p:tav>
                                        <p:tav tm="100000">
                                          <p:val>
                                            <p:strVal val="#ppt_y"/>
                                          </p:val>
                                        </p:tav>
                                      </p:tavLst>
                                    </p:anim>
                                  </p:childTnLst>
                                </p:cTn>
                              </p:par>
                              <p:par>
                                <p:cTn id="166" presetID="1" presetClass="entr" presetSubtype="0" fill="hold" grpId="0" nodeType="withEffect">
                                  <p:stCondLst>
                                    <p:cond delay="0"/>
                                  </p:stCondLst>
                                  <p:childTnLst>
                                    <p:set>
                                      <p:cBhvr>
                                        <p:cTn id="167" dur="1" fill="hold">
                                          <p:stCondLst>
                                            <p:cond delay="0"/>
                                          </p:stCondLst>
                                        </p:cTn>
                                        <p:tgtEl>
                                          <p:spTgt spid="22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2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23"/>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2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25"/>
                                        </p:tgtEl>
                                        <p:attrNameLst>
                                          <p:attrName>style.visibility</p:attrName>
                                        </p:attrNameLst>
                                      </p:cBhvr>
                                      <p:to>
                                        <p:strVal val="visible"/>
                                      </p:to>
                                    </p:set>
                                  </p:childTnLst>
                                </p:cTn>
                              </p:par>
                              <p:par>
                                <p:cTn id="176" presetID="1" presetClass="entr" presetSubtype="0" fill="hold" grpId="2" nodeType="withEffect">
                                  <p:stCondLst>
                                    <p:cond delay="0"/>
                                  </p:stCondLst>
                                  <p:childTnLst>
                                    <p:set>
                                      <p:cBhvr>
                                        <p:cTn id="177" dur="1" fill="hold">
                                          <p:stCondLst>
                                            <p:cond delay="0"/>
                                          </p:stCondLst>
                                        </p:cTn>
                                        <p:tgtEl>
                                          <p:spTgt spid="21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26"/>
                                        </p:tgtEl>
                                        <p:attrNameLst>
                                          <p:attrName>style.visibility</p:attrName>
                                        </p:attrNameLst>
                                      </p:cBhvr>
                                      <p:to>
                                        <p:strVal val="visible"/>
                                      </p:to>
                                    </p:set>
                                    <p:anim calcmode="lin" valueType="num">
                                      <p:cBhvr additive="base">
                                        <p:cTn id="182" dur="500" fill="hold"/>
                                        <p:tgtEl>
                                          <p:spTgt spid="226"/>
                                        </p:tgtEl>
                                        <p:attrNameLst>
                                          <p:attrName>ppt_x</p:attrName>
                                        </p:attrNameLst>
                                      </p:cBhvr>
                                      <p:tavLst>
                                        <p:tav tm="0">
                                          <p:val>
                                            <p:strVal val="#ppt_x"/>
                                          </p:val>
                                        </p:tav>
                                        <p:tav tm="100000">
                                          <p:val>
                                            <p:strVal val="#ppt_x"/>
                                          </p:val>
                                        </p:tav>
                                      </p:tavLst>
                                    </p:anim>
                                    <p:anim calcmode="lin" valueType="num">
                                      <p:cBhvr additive="base">
                                        <p:cTn id="183" dur="500" fill="hold"/>
                                        <p:tgtEl>
                                          <p:spTgt spid="226"/>
                                        </p:tgtEl>
                                        <p:attrNameLst>
                                          <p:attrName>ppt_y</p:attrName>
                                        </p:attrNameLst>
                                      </p:cBhvr>
                                      <p:tavLst>
                                        <p:tav tm="0">
                                          <p:val>
                                            <p:strVal val="1+#ppt_h/2"/>
                                          </p:val>
                                        </p:tav>
                                        <p:tav tm="100000">
                                          <p:val>
                                            <p:strVal val="#ppt_y"/>
                                          </p:val>
                                        </p:tav>
                                      </p:tavLst>
                                    </p:anim>
                                  </p:childTnLst>
                                </p:cTn>
                              </p:par>
                              <p:par>
                                <p:cTn id="184" presetID="1" presetClass="entr" presetSubtype="0" fill="hold" grpId="0" nodeType="withEffect">
                                  <p:stCondLst>
                                    <p:cond delay="0"/>
                                  </p:stCondLst>
                                  <p:childTnLst>
                                    <p:set>
                                      <p:cBhvr>
                                        <p:cTn id="185" dur="1" fill="hold">
                                          <p:stCondLst>
                                            <p:cond delay="0"/>
                                          </p:stCondLst>
                                        </p:cTn>
                                        <p:tgtEl>
                                          <p:spTgt spid="22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28"/>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222"/>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22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22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21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2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2" nodeType="clickEffect">
                                  <p:stCondLst>
                                    <p:cond delay="0"/>
                                  </p:stCondLst>
                                  <p:childTnLst>
                                    <p:set>
                                      <p:cBhvr>
                                        <p:cTn id="205" dur="1" fill="hold">
                                          <p:stCondLst>
                                            <p:cond delay="0"/>
                                          </p:stCondLst>
                                        </p:cTn>
                                        <p:tgtEl>
                                          <p:spTgt spid="225"/>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228"/>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p:bldP spid="137" grpId="0"/>
      <p:bldP spid="138" grpId="0"/>
      <p:bldP spid="139" grpId="0"/>
      <p:bldP spid="140" grpId="0"/>
      <p:bldP spid="141" grpId="0"/>
      <p:bldP spid="142" grpId="0"/>
      <p:bldP spid="143" grpId="0"/>
      <p:bldP spid="144" grpId="0"/>
      <p:bldP spid="157" grpId="0" animBg="1"/>
      <p:bldP spid="158" grpId="0" animBg="1"/>
      <p:bldP spid="159" grpId="0" animBg="1"/>
      <p:bldP spid="160" grpId="0"/>
      <p:bldP spid="161" grpId="0"/>
      <p:bldP spid="164" grpId="0"/>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p:bldP spid="183" grpId="0" animBg="1"/>
      <p:bldP spid="183" grpId="1" animBg="1"/>
      <p:bldP spid="185" grpId="0" animBg="1"/>
      <p:bldP spid="186" grpId="0" animBg="1"/>
      <p:bldP spid="187" grpId="0" animBg="1"/>
      <p:bldP spid="188" grpId="0" animBg="1"/>
      <p:bldP spid="199" grpId="0"/>
      <p:bldP spid="203" grpId="0"/>
      <p:bldP spid="204" grpId="0"/>
      <p:bldP spid="205" grpId="0" animBg="1"/>
      <p:bldP spid="207" grpId="0" animBg="1"/>
      <p:bldP spid="207" grpId="1" animBg="1"/>
      <p:bldP spid="208" grpId="0" animBg="1"/>
      <p:bldP spid="209" grpId="0" animBg="1"/>
      <p:bldP spid="210" grpId="0" animBg="1"/>
      <p:bldP spid="211" grpId="0" animBg="1"/>
      <p:bldP spid="212" grpId="0" animBg="1"/>
      <p:bldP spid="213" grpId="0" animBg="1"/>
      <p:bldP spid="214" grpId="0" animBg="1"/>
      <p:bldP spid="214" grpId="1" animBg="1"/>
      <p:bldP spid="214" grpId="2" animBg="1"/>
      <p:bldP spid="215" grpId="0" animBg="1"/>
      <p:bldP spid="216" grpId="0" animBg="1"/>
      <p:bldP spid="217" grpId="0" animBg="1"/>
      <p:bldP spid="218" grpId="0" animBg="1"/>
      <p:bldP spid="218" grpId="1" animBg="1"/>
      <p:bldP spid="219" grpId="0" animBg="1"/>
      <p:bldP spid="220" grpId="0"/>
      <p:bldP spid="221" grpId="0" animBg="1"/>
      <p:bldP spid="221" grpId="1" animBg="1"/>
      <p:bldP spid="222" grpId="0" animBg="1"/>
      <p:bldP spid="222" grpId="1" animBg="1"/>
      <p:bldP spid="223" grpId="0" animBg="1"/>
      <p:bldP spid="224" grpId="0" animBg="1"/>
      <p:bldP spid="225" grpId="0" animBg="1"/>
      <p:bldP spid="225" grpId="1" animBg="1"/>
      <p:bldP spid="225" grpId="2" animBg="1"/>
      <p:bldP spid="226" grpId="0"/>
      <p:bldP spid="227" grpId="0" animBg="1"/>
      <p:bldP spid="228" grpId="0" animBg="1"/>
      <p:bldP spid="228" grpId="1" animBg="1"/>
      <p:bldP spid="2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2631" y="3577446"/>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TextBox 20"/>
          <p:cNvSpPr txBox="1">
            <a:spLocks noChangeArrowheads="1"/>
          </p:cNvSpPr>
          <p:nvPr/>
        </p:nvSpPr>
        <p:spPr bwMode="auto">
          <a:xfrm>
            <a:off x="4735552" y="1269137"/>
            <a:ext cx="174182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节点数：</a:t>
            </a:r>
            <a:r>
              <a:rPr lang="en-US" altLang="zh-CN" sz="2200" b="1" dirty="0">
                <a:latin typeface="微软雅黑" panose="020B0503020204020204" pitchFamily="34" charset="-122"/>
                <a:ea typeface="微软雅黑" panose="020B0503020204020204" pitchFamily="34" charset="-122"/>
              </a:rPr>
              <a:t>N</a:t>
            </a:r>
          </a:p>
        </p:txBody>
      </p:sp>
      <p:sp>
        <p:nvSpPr>
          <p:cNvPr id="41" name="TextBox 20"/>
          <p:cNvSpPr txBox="1">
            <a:spLocks noChangeArrowheads="1"/>
          </p:cNvSpPr>
          <p:nvPr/>
        </p:nvSpPr>
        <p:spPr bwMode="auto">
          <a:xfrm>
            <a:off x="6607760" y="1269137"/>
            <a:ext cx="259228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边数</a:t>
            </a:r>
            <a:r>
              <a:rPr lang="en-US" altLang="zh-CN" sz="2200" b="1" dirty="0">
                <a:latin typeface="微软雅黑" panose="020B0503020204020204" pitchFamily="34" charset="-122"/>
                <a:ea typeface="微软雅黑" panose="020B0503020204020204" pitchFamily="34" charset="-122"/>
              </a:rPr>
              <a:t>(edge)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N-1</a:t>
            </a:r>
          </a:p>
        </p:txBody>
      </p:sp>
      <p:sp>
        <p:nvSpPr>
          <p:cNvPr id="42" name="TextBox 20"/>
          <p:cNvSpPr txBox="1">
            <a:spLocks noChangeArrowheads="1"/>
          </p:cNvSpPr>
          <p:nvPr/>
        </p:nvSpPr>
        <p:spPr bwMode="auto">
          <a:xfrm>
            <a:off x="4807560" y="1870899"/>
            <a:ext cx="432048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深度</a:t>
            </a:r>
            <a:r>
              <a:rPr lang="en-US" altLang="zh-CN" sz="2200" b="1" dirty="0">
                <a:latin typeface="微软雅黑" panose="020B0503020204020204" pitchFamily="34" charset="-122"/>
                <a:ea typeface="微软雅黑" panose="020B0503020204020204" pitchFamily="34" charset="-122"/>
              </a:rPr>
              <a:t>(depth)</a:t>
            </a:r>
            <a:r>
              <a:rPr lang="zh-CN" altLang="en-US" sz="2200" b="1" dirty="0">
                <a:latin typeface="微软雅黑" panose="020B0503020204020204" pitchFamily="34" charset="-122"/>
                <a:ea typeface="微软雅黑" panose="020B0503020204020204" pitchFamily="34" charset="-122"/>
              </a:rPr>
              <a:t>与高度</a:t>
            </a:r>
            <a:r>
              <a:rPr lang="en-US" altLang="zh-CN" sz="2200" b="1" dirty="0">
                <a:latin typeface="微软雅黑" panose="020B0503020204020204" pitchFamily="34" charset="-122"/>
                <a:ea typeface="微软雅黑" panose="020B0503020204020204" pitchFamily="34" charset="-122"/>
              </a:rPr>
              <a:t>(height)</a:t>
            </a:r>
          </a:p>
        </p:txBody>
      </p:sp>
      <p:sp>
        <p:nvSpPr>
          <p:cNvPr id="43" name="TextBox 20"/>
          <p:cNvSpPr txBox="1">
            <a:spLocks noChangeArrowheads="1"/>
          </p:cNvSpPr>
          <p:nvPr/>
        </p:nvSpPr>
        <p:spPr bwMode="auto">
          <a:xfrm>
            <a:off x="5299749" y="2476177"/>
            <a:ext cx="3336101"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深度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从根到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所经过的边数</a:t>
            </a:r>
            <a:endParaRPr lang="en-US" altLang="zh-CN" sz="2200"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5247769" y="3415446"/>
            <a:ext cx="3440060" cy="1107996"/>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高度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的叶子节点中所经过的边数最大值</a:t>
            </a:r>
            <a:endParaRPr lang="en-US" altLang="zh-CN" sz="22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87934" y="2099931"/>
            <a:ext cx="1265267" cy="646331"/>
            <a:chOff x="2587934" y="2099931"/>
            <a:chExt cx="1416105" cy="646331"/>
          </a:xfrm>
        </p:grpSpPr>
        <p:cxnSp>
          <p:nvCxnSpPr>
            <p:cNvPr id="45" name="直接箭头连接符 44"/>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47" name="矩形 46"/>
            <p:cNvSpPr/>
            <p:nvPr/>
          </p:nvSpPr>
          <p:spPr bwMode="auto">
            <a:xfrm>
              <a:off x="3285784" y="2099931"/>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0</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497143" y="2961859"/>
            <a:ext cx="1345190" cy="646331"/>
            <a:chOff x="2587934" y="2147949"/>
            <a:chExt cx="1345190" cy="646331"/>
          </a:xfrm>
        </p:grpSpPr>
        <p:cxnSp>
          <p:nvCxnSpPr>
            <p:cNvPr id="50" name="直接箭头连接符 49"/>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51" name="矩形 50"/>
            <p:cNvSpPr/>
            <p:nvPr/>
          </p:nvSpPr>
          <p:spPr bwMode="auto">
            <a:xfrm>
              <a:off x="3269564" y="2147949"/>
              <a:ext cx="663560"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206041" y="3803476"/>
            <a:ext cx="925944" cy="646331"/>
            <a:chOff x="2587934" y="2077693"/>
            <a:chExt cx="925944" cy="646331"/>
          </a:xfrm>
        </p:grpSpPr>
        <p:cxnSp>
          <p:nvCxnSpPr>
            <p:cNvPr id="53" name="直接箭头连接符 52"/>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1" name="矩形 60"/>
            <p:cNvSpPr/>
            <p:nvPr/>
          </p:nvSpPr>
          <p:spPr bwMode="auto">
            <a:xfrm>
              <a:off x="2839962" y="2077693"/>
              <a:ext cx="673916"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057749" y="5172531"/>
            <a:ext cx="1238495" cy="369332"/>
            <a:chOff x="2587934" y="2315172"/>
            <a:chExt cx="1238495" cy="369332"/>
          </a:xfrm>
        </p:grpSpPr>
        <p:cxnSp>
          <p:nvCxnSpPr>
            <p:cNvPr id="67" name="直接箭头连接符 66"/>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8" name="矩形 67"/>
            <p:cNvSpPr/>
            <p:nvPr/>
          </p:nvSpPr>
          <p:spPr bwMode="auto">
            <a:xfrm>
              <a:off x="2922438" y="2315172"/>
              <a:ext cx="903991" cy="369332"/>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392359" y="2378227"/>
            <a:ext cx="1175786" cy="702390"/>
            <a:chOff x="2686908" y="1838957"/>
            <a:chExt cx="1175786" cy="702390"/>
          </a:xfrm>
        </p:grpSpPr>
        <p:cxnSp>
          <p:nvCxnSpPr>
            <p:cNvPr id="71" name="直接箭头连接符 70"/>
            <p:cNvCxnSpPr/>
            <p:nvPr/>
          </p:nvCxnSpPr>
          <p:spPr bwMode="auto">
            <a:xfrm flipV="1">
              <a:off x="2686908" y="2239130"/>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sp>
          <p:nvSpPr>
            <p:cNvPr id="72" name="矩形 71"/>
            <p:cNvSpPr/>
            <p:nvPr/>
          </p:nvSpPr>
          <p:spPr bwMode="auto">
            <a:xfrm>
              <a:off x="3188754" y="1838957"/>
              <a:ext cx="673940" cy="646331"/>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2</a:t>
              </a:r>
              <a:endParaRPr lang="zh-CN" altLang="en-US" b="1" dirty="0">
                <a:solidFill>
                  <a:srgbClr val="7030A0"/>
                </a:solidFill>
                <a:latin typeface="微软雅黑" panose="020B0503020204020204" pitchFamily="34" charset="-122"/>
                <a:ea typeface="微软雅黑" panose="020B0503020204020204" pitchFamily="34" charset="-122"/>
              </a:endParaRPr>
            </a:p>
          </p:txBody>
        </p:sp>
      </p:grpSp>
      <p:sp>
        <p:nvSpPr>
          <p:cNvPr id="73" name="椭圆 72"/>
          <p:cNvSpPr/>
          <p:nvPr/>
        </p:nvSpPr>
        <p:spPr bwMode="auto">
          <a:xfrm>
            <a:off x="2910603" y="3071470"/>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 name="组合 15"/>
          <p:cNvGrpSpPr/>
          <p:nvPr/>
        </p:nvGrpSpPr>
        <p:grpSpPr>
          <a:xfrm>
            <a:off x="2531669" y="3461379"/>
            <a:ext cx="343053" cy="1694165"/>
            <a:chOff x="2531669" y="3461379"/>
            <a:chExt cx="343053" cy="1694165"/>
          </a:xfrm>
        </p:grpSpPr>
        <p:cxnSp>
          <p:nvCxnSpPr>
            <p:cNvPr id="12" name="直接连接符 11"/>
            <p:cNvCxnSpPr>
              <a:endCxn id="139" idx="3"/>
            </p:cNvCxnSpPr>
            <p:nvPr/>
          </p:nvCxnSpPr>
          <p:spPr bwMode="auto">
            <a:xfrm flipH="1">
              <a:off x="2627784" y="3461379"/>
              <a:ext cx="246938" cy="512327"/>
            </a:xfrm>
            <a:prstGeom prst="line">
              <a:avLst/>
            </a:prstGeom>
            <a:solidFill>
              <a:schemeClr val="accent1"/>
            </a:solidFill>
            <a:ln w="22225" cap="flat" cmpd="sng" algn="ctr">
              <a:solidFill>
                <a:srgbClr val="7030A0"/>
              </a:solidFill>
              <a:prstDash val="sysDash"/>
              <a:round/>
              <a:headEnd type="none"/>
              <a:tailEnd type="arrow"/>
            </a:ln>
            <a:effectLst/>
          </p:spPr>
        </p:cxnSp>
        <p:cxnSp>
          <p:nvCxnSpPr>
            <p:cNvPr id="75" name="直接连接符 74"/>
            <p:cNvCxnSpPr/>
            <p:nvPr/>
          </p:nvCxnSpPr>
          <p:spPr bwMode="auto">
            <a:xfrm flipH="1">
              <a:off x="2531669" y="4449807"/>
              <a:ext cx="35607" cy="705737"/>
            </a:xfrm>
            <a:prstGeom prst="line">
              <a:avLst/>
            </a:prstGeom>
            <a:solidFill>
              <a:schemeClr val="accent1"/>
            </a:solidFill>
            <a:ln w="22225" cap="flat" cmpd="sng" algn="ctr">
              <a:solidFill>
                <a:srgbClr val="7030A0"/>
              </a:solidFill>
              <a:prstDash val="sysDash"/>
              <a:round/>
              <a:headEnd type="none"/>
              <a:tailEnd type="arrow"/>
            </a:ln>
            <a:effectLst/>
          </p:spPr>
        </p:cxnSp>
      </p:grpSp>
      <p:sp>
        <p:nvSpPr>
          <p:cNvPr id="76" name="椭圆 75"/>
          <p:cNvSpPr/>
          <p:nvPr/>
        </p:nvSpPr>
        <p:spPr bwMode="auto">
          <a:xfrm>
            <a:off x="3041357" y="3980708"/>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3604576" y="3998517"/>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2453665" y="5083264"/>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9" name="组合 18"/>
          <p:cNvGrpSpPr/>
          <p:nvPr/>
        </p:nvGrpSpPr>
        <p:grpSpPr>
          <a:xfrm>
            <a:off x="2954632" y="4505726"/>
            <a:ext cx="1446178" cy="670050"/>
            <a:chOff x="2954632" y="4505726"/>
            <a:chExt cx="1446178" cy="670050"/>
          </a:xfrm>
        </p:grpSpPr>
        <p:sp>
          <p:nvSpPr>
            <p:cNvPr id="83" name="矩形 82"/>
            <p:cNvSpPr/>
            <p:nvPr/>
          </p:nvSpPr>
          <p:spPr bwMode="auto">
            <a:xfrm>
              <a:off x="3542309" y="4717735"/>
              <a:ext cx="858501" cy="369332"/>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0</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84" name="直接箭头连接符 83"/>
            <p:cNvCxnSpPr/>
            <p:nvPr/>
          </p:nvCxnSpPr>
          <p:spPr bwMode="auto">
            <a:xfrm flipV="1">
              <a:off x="2954632" y="4873559"/>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87" name="直接箭头连接符 86"/>
            <p:cNvCxnSpPr/>
            <p:nvPr/>
          </p:nvCxnSpPr>
          <p:spPr bwMode="auto">
            <a:xfrm>
              <a:off x="3373104" y="4505726"/>
              <a:ext cx="260080" cy="200852"/>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91" name="直接箭头连接符 90"/>
            <p:cNvCxnSpPr/>
            <p:nvPr/>
          </p:nvCxnSpPr>
          <p:spPr bwMode="auto">
            <a:xfrm flipH="1">
              <a:off x="3789360" y="4517149"/>
              <a:ext cx="205781" cy="167665"/>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grpSp>
      <p:grpSp>
        <p:nvGrpSpPr>
          <p:cNvPr id="92" name="组合 91"/>
          <p:cNvGrpSpPr/>
          <p:nvPr/>
        </p:nvGrpSpPr>
        <p:grpSpPr>
          <a:xfrm>
            <a:off x="359024" y="2214187"/>
            <a:ext cx="1280616" cy="646331"/>
            <a:chOff x="1772807" y="2122810"/>
            <a:chExt cx="1433284" cy="646331"/>
          </a:xfrm>
        </p:grpSpPr>
        <p:cxnSp>
          <p:nvCxnSpPr>
            <p:cNvPr id="93" name="直接箭头连接符 92"/>
            <p:cNvCxnSpPr>
              <a:endCxn id="94" idx="3"/>
            </p:cNvCxnSpPr>
            <p:nvPr/>
          </p:nvCxnSpPr>
          <p:spPr bwMode="auto">
            <a:xfrm flipH="1">
              <a:off x="2491062" y="2443471"/>
              <a:ext cx="715029" cy="2505"/>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94" name="矩形 93"/>
            <p:cNvSpPr/>
            <p:nvPr/>
          </p:nvSpPr>
          <p:spPr bwMode="auto">
            <a:xfrm>
              <a:off x="1772807" y="2122810"/>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高度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
        <p:nvSpPr>
          <p:cNvPr id="98" name="TextBox 20"/>
          <p:cNvSpPr txBox="1">
            <a:spLocks noChangeArrowheads="1"/>
          </p:cNvSpPr>
          <p:nvPr/>
        </p:nvSpPr>
        <p:spPr bwMode="auto">
          <a:xfrm>
            <a:off x="5281749" y="4645408"/>
            <a:ext cx="3440060"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树的高度</a:t>
            </a:r>
            <a:r>
              <a:rPr lang="en-US" altLang="zh-CN" sz="2200" b="1" dirty="0">
                <a:solidFill>
                  <a:schemeClr val="accent2">
                    <a:lumMod val="50000"/>
                  </a:schemeClr>
                </a:solidFill>
                <a:latin typeface="微软雅黑" panose="020B0503020204020204" pitchFamily="34" charset="-122"/>
                <a:ea typeface="微软雅黑" panose="020B0503020204020204" pitchFamily="34" charset="-122"/>
              </a:rPr>
              <a:t>(height(T))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树的根节点的高度</a:t>
            </a:r>
            <a:endParaRPr lang="en-US" altLang="zh-CN" sz="2200" b="1" dirty="0">
              <a:latin typeface="微软雅黑" panose="020B0503020204020204" pitchFamily="34" charset="-122"/>
              <a:ea typeface="微软雅黑" panose="020B0503020204020204" pitchFamily="34" charset="-122"/>
            </a:endParaRPr>
          </a:p>
        </p:txBody>
      </p:sp>
      <p:sp>
        <p:nvSpPr>
          <p:cNvPr id="99" name="TextBox 20"/>
          <p:cNvSpPr txBox="1">
            <a:spLocks noChangeArrowheads="1"/>
          </p:cNvSpPr>
          <p:nvPr/>
        </p:nvSpPr>
        <p:spPr bwMode="auto">
          <a:xfrm>
            <a:off x="3904684" y="5553683"/>
            <a:ext cx="5295364"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单节点的树高度为</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，空节点树高度为</a:t>
            </a:r>
            <a:r>
              <a:rPr lang="en-US" altLang="zh-CN" sz="2200" b="1" dirty="0">
                <a:latin typeface="微软雅黑" panose="020B0503020204020204" pitchFamily="34" charset="-122"/>
                <a:ea typeface="微软雅黑" panose="020B0503020204020204" pitchFamily="34" charset="-122"/>
              </a:rPr>
              <a:t>-1</a:t>
            </a:r>
          </a:p>
        </p:txBody>
      </p:sp>
      <mc:AlternateContent xmlns:mc="http://schemas.openxmlformats.org/markup-compatibility/2006" xmlns:a14="http://schemas.microsoft.com/office/drawing/2010/main">
        <mc:Choice Requires="a14">
          <p:sp>
            <p:nvSpPr>
              <p:cNvPr id="100" name="TextBox 20"/>
              <p:cNvSpPr txBox="1">
                <a:spLocks noChangeArrowheads="1"/>
              </p:cNvSpPr>
              <p:nvPr/>
            </p:nvSpPr>
            <p:spPr bwMode="auto">
              <a:xfrm>
                <a:off x="644006" y="6110924"/>
                <a:ext cx="7802963"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en-US" altLang="zh-CN" dirty="0"/>
                  <a:t>height(T)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height(v)+depth(v)</a:t>
                </a:r>
              </a:p>
            </p:txBody>
          </p:sp>
        </mc:Choice>
        <mc:Fallback xmlns="">
          <p:sp>
            <p:nvSpPr>
              <p:cNvPr id="100" name="TextBox 20"/>
              <p:cNvSpPr txBox="1">
                <a:spLocks noRot="1" noChangeAspect="1" noMove="1" noResize="1" noEditPoints="1" noAdjustHandles="1" noChangeArrowheads="1" noChangeShapeType="1" noTextEdit="1"/>
              </p:cNvSpPr>
              <p:nvPr/>
            </p:nvSpPr>
            <p:spPr bwMode="auto">
              <a:xfrm>
                <a:off x="644006" y="6110924"/>
                <a:ext cx="7802963" cy="523220"/>
              </a:xfrm>
              <a:prstGeom prst="rect">
                <a:avLst/>
              </a:prstGeom>
              <a:blipFill>
                <a:blip r:embed="rId3"/>
                <a:stretch>
                  <a:fillRect t="-11628" b="-31395"/>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181944669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trips(downLeft)">
                                      <p:cBhvr>
                                        <p:cTn id="41" dur="500"/>
                                        <p:tgtEl>
                                          <p:spTgt spid="16"/>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additive="base">
                                        <p:cTn id="73" dur="500" fill="hold"/>
                                        <p:tgtEl>
                                          <p:spTgt spid="100"/>
                                        </p:tgtEl>
                                        <p:attrNameLst>
                                          <p:attrName>ppt_x</p:attrName>
                                        </p:attrNameLst>
                                      </p:cBhvr>
                                      <p:tavLst>
                                        <p:tav tm="0">
                                          <p:val>
                                            <p:strVal val="#ppt_x"/>
                                          </p:val>
                                        </p:tav>
                                        <p:tav tm="100000">
                                          <p:val>
                                            <p:strVal val="#ppt_x"/>
                                          </p:val>
                                        </p:tav>
                                      </p:tavLst>
                                    </p:anim>
                                    <p:anim calcmode="lin" valueType="num">
                                      <p:cBhvr additive="base">
                                        <p:cTn id="7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73" grpId="0" animBg="1"/>
      <p:bldP spid="76" grpId="0" animBg="1"/>
      <p:bldP spid="78" grpId="0" animBg="1"/>
      <p:bldP spid="79" grpId="0" animBg="1"/>
      <p:bldP spid="98" grpId="0"/>
      <p:bldP spid="99" grpId="0"/>
      <p:bldP spid="10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943998756"/>
      </p:ext>
    </p:extLst>
  </p:cSld>
  <p:clrMapOvr>
    <a:masterClrMapping/>
  </p:clrMapOvr>
  <p:transition advTm="157">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满二叉树：所有叶子节点都处于最底层的二叉树（树中所有层都是满的）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928022121"/>
      </p:ext>
    </p:extLst>
  </p:cSld>
  <p:clrMapOvr>
    <a:masterClrMapping/>
  </p:clrMapOvr>
  <p:transition advTm="157">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真二叉树：每个节点的孩子数目为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个或</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4037769" y="20621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3418063" y="2494003"/>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4468008" y="2494003"/>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2987824" y="2852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5161531" y="2816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2305950" y="37425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3697591" y="37590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4713835" y="37464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5694414" y="374112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2557978" y="3284814"/>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3418063" y="3284814"/>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5591770" y="3248308"/>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4965863" y="324830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2654881" y="49044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2684791" y="4248546"/>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4396000" y="48966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4703023" y="4252432"/>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1936321" y="48854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2243343" y="4248546"/>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4778579" y="227797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6392447" y="2062125"/>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5759593" y="3046686"/>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6392447" y="282545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6202955" y="3993615"/>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6392447" y="378544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5759593" y="5103033"/>
            <a:ext cx="632854" cy="1326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6392447" y="488546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7" name="椭圆 36"/>
          <p:cNvSpPr/>
          <p:nvPr/>
        </p:nvSpPr>
        <p:spPr bwMode="auto">
          <a:xfrm>
            <a:off x="4996572" y="48839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8" name="直接箭头连接符 37"/>
          <p:cNvCxnSpPr/>
          <p:nvPr/>
        </p:nvCxnSpPr>
        <p:spPr bwMode="auto">
          <a:xfrm>
            <a:off x="5085579" y="423585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1854366140"/>
      </p:ext>
    </p:extLst>
  </p:cSld>
  <p:clrMapOvr>
    <a:masterClrMapping/>
  </p:clrMapOvr>
  <p:transition advTm="157">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159732" y="214488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694075" y="2581894"/>
            <a:ext cx="533969" cy="5909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p:nvPr/>
        </p:nvCxnSpPr>
        <p:spPr bwMode="auto">
          <a:xfrm>
            <a:off x="2606110" y="2572802"/>
            <a:ext cx="563831" cy="5758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097492" y="3092755"/>
            <a:ext cx="504056" cy="505976"/>
          </a:xfrm>
          <a:prstGeom prst="ellipse">
            <a:avLst/>
          </a:prstGeom>
          <a:solidFill>
            <a:srgbClr val="FFC0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753088"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607016"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863916"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p:cNvCxnSpPr>
          <p:nvPr/>
        </p:nvCxnSpPr>
        <p:spPr bwMode="auto">
          <a:xfrm flipH="1">
            <a:off x="1120638" y="3530635"/>
            <a:ext cx="217015" cy="5260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3527731"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901824"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1102019" y="51843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1131929" y="4528499"/>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383459" y="51654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690481" y="452849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3491196"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3806964"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344888" y="5150248"/>
            <a:ext cx="504056" cy="505976"/>
          </a:xfrm>
          <a:prstGeom prst="ellipse">
            <a:avLst/>
          </a:prstGeom>
          <a:solidFill>
            <a:schemeClr val="accent2">
              <a:lumMod val="90000"/>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260374" y="4486567"/>
            <a:ext cx="306261" cy="64471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 name="矩形 4"/>
              <p:cNvSpPr/>
              <p:nvPr/>
            </p:nvSpPr>
            <p:spPr>
              <a:xfrm>
                <a:off x="4490341" y="2276422"/>
                <a:ext cx="4325158" cy="523092"/>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高度差</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𝒍𝒆𝒇𝒕</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𝒓𝒊𝒈𝒉𝒕</m:t>
                            </m:r>
                          </m:sub>
                        </m:sSub>
                      </m:e>
                    </m:d>
                  </m:oMath>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90341" y="2276422"/>
                <a:ext cx="4325158" cy="523092"/>
              </a:xfrm>
              <a:prstGeom prst="rect">
                <a:avLst/>
              </a:prstGeom>
              <a:blipFill>
                <a:blip r:embed="rId3"/>
                <a:stretch>
                  <a:fillRect l="-2257" t="-4651" b="-18605"/>
                </a:stretch>
              </a:blipFill>
            </p:spPr>
            <p:txBody>
              <a:bodyPr/>
              <a:lstStyle/>
              <a:p>
                <a:r>
                  <a:rPr lang="zh-CN" altLang="en-US">
                    <a:noFill/>
                  </a:rPr>
                  <a:t> </a:t>
                </a:r>
              </a:p>
            </p:txBody>
          </p:sp>
        </mc:Fallback>
      </mc:AlternateContent>
      <p:grpSp>
        <p:nvGrpSpPr>
          <p:cNvPr id="29" name="组合 28"/>
          <p:cNvGrpSpPr/>
          <p:nvPr/>
        </p:nvGrpSpPr>
        <p:grpSpPr>
          <a:xfrm>
            <a:off x="3836739" y="5627532"/>
            <a:ext cx="1611353" cy="1030451"/>
            <a:chOff x="4219230" y="5627532"/>
            <a:chExt cx="1611353" cy="1030451"/>
          </a:xfrm>
        </p:grpSpPr>
        <p:cxnSp>
          <p:nvCxnSpPr>
            <p:cNvPr id="51" name="直接箭头连接符 50"/>
            <p:cNvCxnSpPr/>
            <p:nvPr/>
          </p:nvCxnSpPr>
          <p:spPr bwMode="auto">
            <a:xfrm flipH="1">
              <a:off x="4727379" y="5649658"/>
              <a:ext cx="188534" cy="37163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cxnSp>
          <p:nvCxnSpPr>
            <p:cNvPr id="52" name="直接箭头连接符 51"/>
            <p:cNvCxnSpPr/>
            <p:nvPr/>
          </p:nvCxnSpPr>
          <p:spPr bwMode="auto">
            <a:xfrm>
              <a:off x="5130703" y="5627532"/>
              <a:ext cx="233385" cy="393756"/>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6" name="矩形 25"/>
            <p:cNvSpPr/>
            <p:nvPr/>
          </p:nvSpPr>
          <p:spPr>
            <a:xfrm>
              <a:off x="4219230" y="5997509"/>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3" name="矩形 62"/>
            <p:cNvSpPr/>
            <p:nvPr/>
          </p:nvSpPr>
          <p:spPr>
            <a:xfrm>
              <a:off x="5017540" y="5992458"/>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4" name="矩形 63"/>
            <p:cNvSpPr/>
            <p:nvPr/>
          </p:nvSpPr>
          <p:spPr>
            <a:xfrm>
              <a:off x="440165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66" name="矩形 65"/>
            <p:cNvSpPr/>
            <p:nvPr/>
          </p:nvSpPr>
          <p:spPr>
            <a:xfrm>
              <a:off x="519996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grpSp>
      <mc:AlternateContent xmlns:mc="http://schemas.openxmlformats.org/markup-compatibility/2006" xmlns:a14="http://schemas.microsoft.com/office/drawing/2010/main">
        <mc:Choice Requires="a14">
          <p:sp>
            <p:nvSpPr>
              <p:cNvPr id="67" name="矩形 66"/>
              <p:cNvSpPr/>
              <p:nvPr/>
            </p:nvSpPr>
            <p:spPr>
              <a:xfrm>
                <a:off x="4878894" y="3004117"/>
                <a:ext cx="41131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𝑨</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𝟎</m:t>
                      </m:r>
                    </m:oMath>
                  </m:oMathPara>
                </a14:m>
                <a:endParaRPr lang="zh-CN" altLang="en-US" sz="2400" dirty="0"/>
              </a:p>
            </p:txBody>
          </p:sp>
        </mc:Choice>
        <mc:Fallback xmlns="">
          <p:sp>
            <p:nvSpPr>
              <p:cNvPr id="67" name="矩形 66"/>
              <p:cNvSpPr>
                <a:spLocks noRot="1" noChangeAspect="1" noMove="1" noResize="1" noEditPoints="1" noAdjustHandles="1" noChangeArrowheads="1" noChangeShapeType="1" noTextEdit="1"/>
              </p:cNvSpPr>
              <p:nvPr/>
            </p:nvSpPr>
            <p:spPr>
              <a:xfrm>
                <a:off x="4878894" y="3004117"/>
                <a:ext cx="4113114" cy="461665"/>
              </a:xfrm>
              <a:prstGeom prst="rect">
                <a:avLst/>
              </a:prstGeom>
              <a:blipFill>
                <a:blip r:embed="rId4"/>
                <a:stretch>
                  <a:fillRect b="-19737"/>
                </a:stretch>
              </a:blipFill>
            </p:spPr>
            <p:txBody>
              <a:bodyPr/>
              <a:lstStyle/>
              <a:p>
                <a:r>
                  <a:rPr lang="zh-CN" altLang="en-US">
                    <a:noFill/>
                  </a:rPr>
                  <a:t> </a:t>
                </a:r>
              </a:p>
            </p:txBody>
          </p:sp>
        </mc:Fallback>
      </mc:AlternateContent>
      <p:sp>
        <p:nvSpPr>
          <p:cNvPr id="31" name="矩形 30"/>
          <p:cNvSpPr/>
          <p:nvPr/>
        </p:nvSpPr>
        <p:spPr>
          <a:xfrm>
            <a:off x="4802702" y="5169134"/>
            <a:ext cx="377026"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a:xfrm>
            <a:off x="3169941" y="2732504"/>
            <a:ext cx="359394"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a:xfrm>
            <a:off x="2411760" y="372967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0" name="矩形 69"/>
          <p:cNvSpPr/>
          <p:nvPr/>
        </p:nvSpPr>
        <p:spPr>
          <a:xfrm>
            <a:off x="4045583" y="362034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71" name="矩形 70"/>
              <p:cNvSpPr/>
              <p:nvPr/>
            </p:nvSpPr>
            <p:spPr>
              <a:xfrm>
                <a:off x="5351781" y="3683511"/>
                <a:ext cx="31545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𝑩</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5351781" y="3683511"/>
                <a:ext cx="3154518" cy="461665"/>
              </a:xfrm>
              <a:prstGeom prst="rect">
                <a:avLst/>
              </a:prstGeom>
              <a:blipFill>
                <a:blip r:embed="rId5"/>
                <a:stretch>
                  <a:fillRect b="-19737"/>
                </a:stretch>
              </a:blipFill>
            </p:spPr>
            <p:txBody>
              <a:bodyPr/>
              <a:lstStyle/>
              <a:p>
                <a:r>
                  <a:rPr lang="zh-CN" altLang="en-US">
                    <a:noFill/>
                  </a:rPr>
                  <a:t> </a:t>
                </a:r>
              </a:p>
            </p:txBody>
          </p:sp>
        </mc:Fallback>
      </mc:AlternateContent>
      <p:sp>
        <p:nvSpPr>
          <p:cNvPr id="72" name="矩形 71"/>
          <p:cNvSpPr/>
          <p:nvPr/>
        </p:nvSpPr>
        <p:spPr>
          <a:xfrm>
            <a:off x="1085281" y="2712597"/>
            <a:ext cx="35779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73" name="矩形 72"/>
              <p:cNvSpPr/>
              <p:nvPr/>
            </p:nvSpPr>
            <p:spPr>
              <a:xfrm>
                <a:off x="5374632" y="4337415"/>
                <a:ext cx="36193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𝑪</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oMath>
                  </m:oMathPara>
                </a14:m>
                <a:endParaRPr lang="zh-CN" altLang="en-US" sz="2400" dirty="0"/>
              </a:p>
            </p:txBody>
          </p:sp>
        </mc:Choice>
        <mc:Fallback xmlns="">
          <p:sp>
            <p:nvSpPr>
              <p:cNvPr id="73" name="矩形 72"/>
              <p:cNvSpPr>
                <a:spLocks noRot="1" noChangeAspect="1" noMove="1" noResize="1" noEditPoints="1" noAdjustHandles="1" noChangeArrowheads="1" noChangeShapeType="1" noTextEdit="1"/>
              </p:cNvSpPr>
              <p:nvPr/>
            </p:nvSpPr>
            <p:spPr>
              <a:xfrm>
                <a:off x="5374632" y="4337415"/>
                <a:ext cx="3619389" cy="461665"/>
              </a:xfrm>
              <a:prstGeom prst="rect">
                <a:avLst/>
              </a:prstGeom>
              <a:blipFill>
                <a:blip r:embed="rId6"/>
                <a:stretch>
                  <a:fillRect b="-21333"/>
                </a:stretch>
              </a:blipFill>
            </p:spPr>
            <p:txBody>
              <a:bodyPr/>
              <a:lstStyle/>
              <a:p>
                <a:r>
                  <a:rPr lang="zh-CN" altLang="en-US">
                    <a:noFill/>
                  </a:rPr>
                  <a:t> </a:t>
                </a:r>
              </a:p>
            </p:txBody>
          </p:sp>
        </mc:Fallback>
      </mc:AlternateContent>
      <p:sp>
        <p:nvSpPr>
          <p:cNvPr id="74" name="矩形 73"/>
          <p:cNvSpPr/>
          <p:nvPr/>
        </p:nvSpPr>
        <p:spPr>
          <a:xfrm>
            <a:off x="422646" y="391621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5" name="矩形 74"/>
          <p:cNvSpPr/>
          <p:nvPr/>
        </p:nvSpPr>
        <p:spPr>
          <a:xfrm>
            <a:off x="1691623" y="3697412"/>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332355643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1" grpId="0"/>
      <p:bldP spid="68" grpId="0"/>
      <p:bldP spid="69" grpId="0"/>
      <p:bldP spid="70" grpId="0"/>
      <p:bldP spid="71" grpId="0"/>
      <p:bldP spid="72" grpId="0"/>
      <p:bldP spid="73" grpId="0"/>
      <p:bldP spid="74"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899592" y="2872117"/>
            <a:ext cx="7920037" cy="1113766"/>
          </a:xfrm>
          <a:prstGeom prst="rect">
            <a:avLst/>
          </a:prstGeom>
          <a:noFill/>
          <a:ln w="9525">
            <a:noFill/>
            <a:miter lim="800000"/>
            <a:headEnd/>
            <a:tailEnd/>
          </a:ln>
        </p:spPr>
        <p:txBody>
          <a:bodyPr anchor="ctr">
            <a:spAutoFit/>
          </a:bodyPr>
          <a:lstStyle/>
          <a:p>
            <a:pPr>
              <a:lnSpc>
                <a:spcPct val="150000"/>
              </a:lnSpc>
            </a:pPr>
            <a:r>
              <a:rPr lang="zh-CN" altLang="en-US" sz="2400" dirty="0">
                <a:latin typeface="黑体" pitchFamily="49" charset="-122"/>
                <a:ea typeface="黑体" pitchFamily="49" charset="-122"/>
                <a:cs typeface="Times New Roman" pitchFamily="18" charset="0"/>
              </a:rPr>
              <a:t>时间：</a:t>
            </a:r>
            <a:r>
              <a:rPr lang="en-US" altLang="zh-CN" sz="2400" dirty="0">
                <a:latin typeface="黑体" pitchFamily="49" charset="-122"/>
                <a:ea typeface="黑体" pitchFamily="49" charset="-122"/>
                <a:cs typeface="Times New Roman" pitchFamily="18" charset="0"/>
              </a:rPr>
              <a:t>12</a:t>
            </a:r>
            <a:r>
              <a:rPr lang="zh-CN" altLang="en-US" sz="2400" dirty="0">
                <a:latin typeface="黑体" pitchFamily="49" charset="-122"/>
                <a:ea typeface="黑体" pitchFamily="49" charset="-122"/>
                <a:cs typeface="Times New Roman" pitchFamily="18" charset="0"/>
              </a:rPr>
              <a:t>月</a:t>
            </a:r>
            <a:r>
              <a:rPr lang="en-US" altLang="zh-CN" sz="2400" dirty="0">
                <a:latin typeface="黑体" pitchFamily="49" charset="-122"/>
                <a:ea typeface="黑体" pitchFamily="49" charset="-122"/>
                <a:cs typeface="Times New Roman" pitchFamily="18" charset="0"/>
              </a:rPr>
              <a:t>31</a:t>
            </a:r>
            <a:r>
              <a:rPr lang="zh-CN" altLang="en-US" sz="2400" dirty="0">
                <a:latin typeface="黑体" pitchFamily="49" charset="-122"/>
                <a:ea typeface="黑体" pitchFamily="49" charset="-122"/>
                <a:cs typeface="Times New Roman" pitchFamily="18" charset="0"/>
              </a:rPr>
              <a:t>日 </a:t>
            </a:r>
            <a:r>
              <a:rPr lang="en-US" altLang="zh-CN" sz="2400" dirty="0">
                <a:latin typeface="黑体" pitchFamily="49" charset="-122"/>
                <a:ea typeface="黑体" pitchFamily="49" charset="-122"/>
                <a:cs typeface="Times New Roman" pitchFamily="18" charset="0"/>
              </a:rPr>
              <a:t>15:00-17:00</a:t>
            </a:r>
          </a:p>
          <a:p>
            <a:pPr>
              <a:lnSpc>
                <a:spcPct val="150000"/>
              </a:lnSpc>
            </a:pPr>
            <a:r>
              <a:rPr kumimoji="0" lang="zh-CN" altLang="en-US" sz="2400" dirty="0">
                <a:latin typeface="黑体" pitchFamily="49" charset="-122"/>
                <a:ea typeface="黑体" pitchFamily="49" charset="-122"/>
                <a:cs typeface="Times New Roman" pitchFamily="18" charset="0"/>
              </a:rPr>
              <a:t>地点：东配楼</a:t>
            </a:r>
            <a:r>
              <a:rPr kumimoji="0" lang="en-US" altLang="zh-CN" sz="2400" dirty="0">
                <a:latin typeface="黑体" pitchFamily="49" charset="-122"/>
                <a:ea typeface="黑体" pitchFamily="49" charset="-122"/>
                <a:cs typeface="Times New Roman" pitchFamily="18" charset="0"/>
              </a:rPr>
              <a:t>417</a:t>
            </a:r>
            <a:endParaRPr kumimoji="0" lang="en-US" altLang="zh-CN" sz="2400" dirty="0">
              <a:latin typeface="黑体" pitchFamily="49" charset="-122"/>
              <a:ea typeface="黑体" pitchFamily="49" charset="-122"/>
              <a:cs typeface="宋体" pitchFamily="2" charset="-122"/>
            </a:endParaRPr>
          </a:p>
        </p:txBody>
      </p:sp>
      <p:sp>
        <p:nvSpPr>
          <p:cNvPr id="12291" name="标题 1"/>
          <p:cNvSpPr txBox="1">
            <a:spLocks/>
          </p:cNvSpPr>
          <p:nvPr/>
        </p:nvSpPr>
        <p:spPr bwMode="auto">
          <a:xfrm>
            <a:off x="755650" y="1052513"/>
            <a:ext cx="5661025" cy="1470025"/>
          </a:xfrm>
          <a:prstGeom prst="rect">
            <a:avLst/>
          </a:prstGeom>
          <a:noFill/>
          <a:ln w="9525">
            <a:noFill/>
            <a:miter lim="800000"/>
            <a:headEnd/>
            <a:tailEnd/>
          </a:ln>
        </p:spPr>
        <p:txBody>
          <a:bodyPr anchor="ctr"/>
          <a:lstStyle/>
          <a:p>
            <a:r>
              <a:rPr lang="zh-CN" altLang="en-US" sz="4400" b="1" dirty="0">
                <a:solidFill>
                  <a:schemeClr val="bg2">
                    <a:lumMod val="75000"/>
                  </a:schemeClr>
                </a:solidFill>
                <a:latin typeface="黑体" pitchFamily="49" charset="-122"/>
                <a:ea typeface="黑体" pitchFamily="49" charset="-122"/>
              </a:rPr>
              <a:t>期末答疑</a:t>
            </a:r>
            <a:r>
              <a:rPr kumimoji="0" lang="zh-CN" altLang="en-US" sz="4400" b="1" dirty="0">
                <a:solidFill>
                  <a:schemeClr val="bg2">
                    <a:lumMod val="75000"/>
                  </a:schemeClr>
                </a:solidFill>
                <a:latin typeface="黑体" pitchFamily="49" charset="-122"/>
                <a:ea typeface="黑体" pitchFamily="49" charset="-122"/>
              </a:rPr>
              <a:t>： </a:t>
            </a:r>
          </a:p>
        </p:txBody>
      </p:sp>
      <p:sp>
        <p:nvSpPr>
          <p:cNvPr id="4" name="标题 1"/>
          <p:cNvSpPr txBox="1">
            <a:spLocks/>
          </p:cNvSpPr>
          <p:nvPr/>
        </p:nvSpPr>
        <p:spPr bwMode="auto">
          <a:xfrm>
            <a:off x="827088" y="85725"/>
            <a:ext cx="7599362"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a:solidFill>
                  <a:srgbClr val="003366"/>
                </a:solidFill>
                <a:latin typeface="微软雅黑" pitchFamily="34" charset="-122"/>
                <a:ea typeface="微软雅黑" pitchFamily="34" charset="-122"/>
              </a:rPr>
              <a:t>课程信息</a:t>
            </a:r>
            <a:endParaRPr lang="zh-CN" altLang="en-US" sz="3600" kern="0" dirty="0">
              <a:solidFill>
                <a:srgbClr val="003366"/>
              </a:solidFill>
              <a:latin typeface="微软雅黑" pitchFamily="34" charset="-122"/>
              <a:ea typeface="微软雅黑" pitchFamily="34" charset="-122"/>
            </a:endParaRPr>
          </a:p>
        </p:txBody>
      </p:sp>
    </p:spTree>
    <p:extLst>
      <p:ext uri="{BB962C8B-B14F-4D97-AF65-F5344CB8AC3E}">
        <p14:creationId xmlns:p14="http://schemas.microsoft.com/office/powerpoint/2010/main" val="92510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183672175"/>
              </p:ext>
            </p:extLst>
          </p:nvPr>
        </p:nvGraphicFramePr>
        <p:xfrm>
          <a:off x="3714288" y="1628800"/>
          <a:ext cx="2629918" cy="4079240"/>
        </p:xfrm>
        <a:graphic>
          <a:graphicData uri="http://schemas.openxmlformats.org/drawingml/2006/table">
            <a:tbl>
              <a:tblPr firstRow="1" bandRow="1">
                <a:tableStyleId>{5C22544A-7EE6-4342-B048-85BDC9FD1C3A}</a:tableStyleId>
              </a:tblPr>
              <a:tblGrid>
                <a:gridCol w="641688">
                  <a:extLst>
                    <a:ext uri="{9D8B030D-6E8A-4147-A177-3AD203B41FA5}">
                      <a16:colId xmlns:a16="http://schemas.microsoft.com/office/drawing/2014/main" val="3276182586"/>
                    </a:ext>
                  </a:extLst>
                </a:gridCol>
                <a:gridCol w="648072">
                  <a:extLst>
                    <a:ext uri="{9D8B030D-6E8A-4147-A177-3AD203B41FA5}">
                      <a16:colId xmlns:a16="http://schemas.microsoft.com/office/drawing/2014/main" val="3960573217"/>
                    </a:ext>
                  </a:extLst>
                </a:gridCol>
                <a:gridCol w="657213">
                  <a:extLst>
                    <a:ext uri="{9D8B030D-6E8A-4147-A177-3AD203B41FA5}">
                      <a16:colId xmlns:a16="http://schemas.microsoft.com/office/drawing/2014/main" val="1204619372"/>
                    </a:ext>
                  </a:extLst>
                </a:gridCol>
                <a:gridCol w="682945">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4</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solidFill>
                            <a:srgbClr val="FF0000"/>
                          </a:solidFill>
                        </a:rPr>
                        <a:t>-1</a:t>
                      </a:r>
                      <a:endParaRPr lang="zh-CN" altLang="en-US" b="1" dirty="0">
                        <a:solidFill>
                          <a:srgbClr val="FF0000"/>
                        </a:solidFill>
                      </a:endParaRPr>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2</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52952" y="5865316"/>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每个节点所具有的孩子数量可能差异巨大，动态增加、删除，更新和维护树的拓扑时效率低</a:t>
            </a:r>
            <a:endParaRPr lang="en-US" altLang="zh-CN" dirty="0"/>
          </a:p>
        </p:txBody>
      </p:sp>
      <p:sp>
        <p:nvSpPr>
          <p:cNvPr id="35" name="矩形 34"/>
          <p:cNvSpPr/>
          <p:nvPr/>
        </p:nvSpPr>
        <p:spPr bwMode="auto">
          <a:xfrm>
            <a:off x="658430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609532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604836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602332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602332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88849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53630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704733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700036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84049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55925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607028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602332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86345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51126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702228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97532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81545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48875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99978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95281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79294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58430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609532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602332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88849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57540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608643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87959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52740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703843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99146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83159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50490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801592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96896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80909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79" name="直接箭头连接符 7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833984492"/>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完全二叉树顺序表示</a:t>
            </a:r>
          </a:p>
        </p:txBody>
      </p:sp>
      <p:sp>
        <p:nvSpPr>
          <p:cNvPr id="21" name="Line 2"/>
          <p:cNvSpPr>
            <a:spLocks noChangeShapeType="1"/>
          </p:cNvSpPr>
          <p:nvPr/>
        </p:nvSpPr>
        <p:spPr bwMode="auto">
          <a:xfrm>
            <a:off x="5638918" y="2830265"/>
            <a:ext cx="228600" cy="3810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64" name="Line 36"/>
          <p:cNvSpPr>
            <a:spLocks noChangeShapeType="1"/>
          </p:cNvSpPr>
          <p:nvPr/>
        </p:nvSpPr>
        <p:spPr bwMode="auto">
          <a:xfrm>
            <a:off x="7391518" y="2830265"/>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65" name="Line 37"/>
          <p:cNvSpPr>
            <a:spLocks noChangeShapeType="1"/>
          </p:cNvSpPr>
          <p:nvPr/>
        </p:nvSpPr>
        <p:spPr bwMode="auto">
          <a:xfrm flipH="1">
            <a:off x="6934318" y="2787402"/>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66" name="Line 38"/>
          <p:cNvSpPr>
            <a:spLocks noChangeShapeType="1"/>
          </p:cNvSpPr>
          <p:nvPr/>
        </p:nvSpPr>
        <p:spPr bwMode="auto">
          <a:xfrm flipH="1">
            <a:off x="4648318" y="3363665"/>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67" name="Line 39"/>
          <p:cNvSpPr>
            <a:spLocks noChangeShapeType="1"/>
          </p:cNvSpPr>
          <p:nvPr/>
        </p:nvSpPr>
        <p:spPr bwMode="auto">
          <a:xfrm flipH="1">
            <a:off x="5029318" y="2830265"/>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68" name="Line 40"/>
          <p:cNvSpPr>
            <a:spLocks noChangeShapeType="1"/>
          </p:cNvSpPr>
          <p:nvPr/>
        </p:nvSpPr>
        <p:spPr bwMode="auto">
          <a:xfrm>
            <a:off x="6553318" y="2220665"/>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69" name="Line 41"/>
          <p:cNvSpPr>
            <a:spLocks noChangeShapeType="1"/>
          </p:cNvSpPr>
          <p:nvPr/>
        </p:nvSpPr>
        <p:spPr bwMode="auto">
          <a:xfrm flipH="1">
            <a:off x="5562718" y="2220665"/>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70" name="Line 42"/>
          <p:cNvSpPr>
            <a:spLocks noChangeShapeType="1"/>
          </p:cNvSpPr>
          <p:nvPr/>
        </p:nvSpPr>
        <p:spPr bwMode="auto">
          <a:xfrm flipH="1">
            <a:off x="6705718" y="33636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1" name="Line 43"/>
          <p:cNvSpPr>
            <a:spLocks noChangeShapeType="1"/>
          </p:cNvSpPr>
          <p:nvPr/>
        </p:nvSpPr>
        <p:spPr bwMode="auto">
          <a:xfrm>
            <a:off x="5105518" y="3439865"/>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72" name="Line 44"/>
          <p:cNvSpPr>
            <a:spLocks noChangeShapeType="1"/>
          </p:cNvSpPr>
          <p:nvPr/>
        </p:nvSpPr>
        <p:spPr bwMode="auto">
          <a:xfrm flipH="1">
            <a:off x="7543918" y="34398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3" name="Oval 45"/>
          <p:cNvSpPr>
            <a:spLocks noChangeArrowheads="1"/>
          </p:cNvSpPr>
          <p:nvPr/>
        </p:nvSpPr>
        <p:spPr bwMode="auto">
          <a:xfrm>
            <a:off x="73026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4" name="Text Box 46"/>
          <p:cNvSpPr txBox="1">
            <a:spLocks noChangeArrowheads="1"/>
          </p:cNvSpPr>
          <p:nvPr/>
        </p:nvSpPr>
        <p:spPr bwMode="auto">
          <a:xfrm>
            <a:off x="7194171" y="370213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14</a:t>
            </a: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3" name="Text Box 85"/>
          <p:cNvSpPr txBox="1">
            <a:spLocks noChangeArrowheads="1"/>
          </p:cNvSpPr>
          <p:nvPr/>
        </p:nvSpPr>
        <p:spPr bwMode="auto">
          <a:xfrm>
            <a:off x="1726140" y="3715069"/>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a:t>10</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1" name="Oval 93"/>
          <p:cNvSpPr>
            <a:spLocks noChangeArrowheads="1"/>
          </p:cNvSpPr>
          <p:nvPr/>
        </p:nvSpPr>
        <p:spPr bwMode="auto">
          <a:xfrm>
            <a:off x="624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2" name="Oval 94"/>
          <p:cNvSpPr>
            <a:spLocks noChangeArrowheads="1"/>
          </p:cNvSpPr>
          <p:nvPr/>
        </p:nvSpPr>
        <p:spPr bwMode="auto">
          <a:xfrm>
            <a:off x="533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3" name="Oval 95"/>
          <p:cNvSpPr>
            <a:spLocks noChangeArrowheads="1"/>
          </p:cNvSpPr>
          <p:nvPr/>
        </p:nvSpPr>
        <p:spPr bwMode="auto">
          <a:xfrm>
            <a:off x="70867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4" name="Text Box 96"/>
          <p:cNvSpPr txBox="1">
            <a:spLocks noChangeArrowheads="1"/>
          </p:cNvSpPr>
          <p:nvPr/>
        </p:nvSpPr>
        <p:spPr bwMode="auto">
          <a:xfrm>
            <a:off x="6300906" y="1853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25" name="Text Box 97"/>
          <p:cNvSpPr txBox="1">
            <a:spLocks noChangeArrowheads="1"/>
          </p:cNvSpPr>
          <p:nvPr/>
        </p:nvSpPr>
        <p:spPr bwMode="auto">
          <a:xfrm>
            <a:off x="539761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26" name="Text Box 98"/>
          <p:cNvSpPr txBox="1">
            <a:spLocks noChangeArrowheads="1"/>
          </p:cNvSpPr>
          <p:nvPr/>
        </p:nvSpPr>
        <p:spPr bwMode="auto">
          <a:xfrm>
            <a:off x="7102345" y="23916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7" name="Oval 99"/>
          <p:cNvSpPr>
            <a:spLocks noChangeArrowheads="1"/>
          </p:cNvSpPr>
          <p:nvPr/>
        </p:nvSpPr>
        <p:spPr bwMode="auto">
          <a:xfrm>
            <a:off x="670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8" name="Oval 100"/>
          <p:cNvSpPr>
            <a:spLocks noChangeArrowheads="1"/>
          </p:cNvSpPr>
          <p:nvPr/>
        </p:nvSpPr>
        <p:spPr bwMode="auto">
          <a:xfrm>
            <a:off x="754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9" name="Text Box 101"/>
          <p:cNvSpPr txBox="1">
            <a:spLocks noChangeArrowheads="1"/>
          </p:cNvSpPr>
          <p:nvPr/>
        </p:nvSpPr>
        <p:spPr bwMode="auto">
          <a:xfrm>
            <a:off x="7596306" y="302076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30" name="Text Box 102"/>
          <p:cNvSpPr txBox="1">
            <a:spLocks noChangeArrowheads="1"/>
          </p:cNvSpPr>
          <p:nvPr/>
        </p:nvSpPr>
        <p:spPr bwMode="auto">
          <a:xfrm>
            <a:off x="673111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31" name="Oval 103"/>
          <p:cNvSpPr>
            <a:spLocks noChangeArrowheads="1"/>
          </p:cNvSpPr>
          <p:nvPr/>
        </p:nvSpPr>
        <p:spPr bwMode="auto">
          <a:xfrm>
            <a:off x="4800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2" name="Text Box 104"/>
          <p:cNvSpPr txBox="1">
            <a:spLocks noChangeArrowheads="1"/>
          </p:cNvSpPr>
          <p:nvPr/>
        </p:nvSpPr>
        <p:spPr bwMode="auto">
          <a:xfrm>
            <a:off x="485786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33" name="Oval 105"/>
          <p:cNvSpPr>
            <a:spLocks noChangeArrowheads="1"/>
          </p:cNvSpPr>
          <p:nvPr/>
        </p:nvSpPr>
        <p:spPr bwMode="auto">
          <a:xfrm>
            <a:off x="4419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4" name="Text Box 106"/>
          <p:cNvSpPr txBox="1">
            <a:spLocks noChangeArrowheads="1"/>
          </p:cNvSpPr>
          <p:nvPr/>
        </p:nvSpPr>
        <p:spPr bwMode="auto">
          <a:xfrm>
            <a:off x="4436933"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35" name="Oval 107"/>
          <p:cNvSpPr>
            <a:spLocks noChangeArrowheads="1"/>
          </p:cNvSpPr>
          <p:nvPr/>
        </p:nvSpPr>
        <p:spPr bwMode="auto">
          <a:xfrm>
            <a:off x="502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6" name="Text Box 108"/>
          <p:cNvSpPr txBox="1">
            <a:spLocks noChangeArrowheads="1"/>
          </p:cNvSpPr>
          <p:nvPr/>
        </p:nvSpPr>
        <p:spPr bwMode="auto">
          <a:xfrm>
            <a:off x="5048120"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37" name="Oval 109"/>
          <p:cNvSpPr>
            <a:spLocks noChangeArrowheads="1"/>
          </p:cNvSpPr>
          <p:nvPr/>
        </p:nvSpPr>
        <p:spPr bwMode="auto">
          <a:xfrm>
            <a:off x="63882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8" name="Text Box 110"/>
          <p:cNvSpPr txBox="1">
            <a:spLocks noChangeArrowheads="1"/>
          </p:cNvSpPr>
          <p:nvPr/>
        </p:nvSpPr>
        <p:spPr bwMode="auto">
          <a:xfrm>
            <a:off x="6311521" y="36878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139" name="Text Box 111"/>
          <p:cNvSpPr txBox="1">
            <a:spLocks noChangeArrowheads="1"/>
          </p:cNvSpPr>
          <p:nvPr/>
        </p:nvSpPr>
        <p:spPr bwMode="auto">
          <a:xfrm>
            <a:off x="5734168" y="30731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40" name="Text Box 112"/>
          <p:cNvSpPr txBox="1">
            <a:spLocks noChangeArrowheads="1"/>
          </p:cNvSpPr>
          <p:nvPr/>
        </p:nvSpPr>
        <p:spPr bwMode="auto">
          <a:xfrm>
            <a:off x="5423712" y="3679905"/>
            <a:ext cx="611593" cy="523220"/>
          </a:xfrm>
          <a:prstGeom prst="rect">
            <a:avLst/>
          </a:prstGeom>
          <a:noFill/>
          <a:ln w="38100">
            <a:noFill/>
            <a:miter lim="800000"/>
            <a:headEnd/>
            <a:tailEnd/>
          </a:ln>
          <a:effectLst/>
        </p:spPr>
        <p:txBody>
          <a:bodyPr wrap="squar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141" name="Text Box 113"/>
          <p:cNvSpPr txBox="1">
            <a:spLocks noChangeArrowheads="1"/>
          </p:cNvSpPr>
          <p:nvPr/>
        </p:nvSpPr>
        <p:spPr bwMode="auto">
          <a:xfrm>
            <a:off x="6791864" y="370213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13</a:t>
            </a:r>
          </a:p>
        </p:txBody>
      </p:sp>
      <p:sp>
        <p:nvSpPr>
          <p:cNvPr id="142" name="Line 114"/>
          <p:cNvSpPr>
            <a:spLocks noChangeShapeType="1"/>
          </p:cNvSpPr>
          <p:nvPr/>
        </p:nvSpPr>
        <p:spPr bwMode="auto">
          <a:xfrm flipH="1">
            <a:off x="5791318" y="3516065"/>
            <a:ext cx="76200" cy="2286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3" name="Line 115"/>
          <p:cNvSpPr>
            <a:spLocks noChangeShapeType="1"/>
          </p:cNvSpPr>
          <p:nvPr/>
        </p:nvSpPr>
        <p:spPr bwMode="auto">
          <a:xfrm>
            <a:off x="6019918" y="3516065"/>
            <a:ext cx="1524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4" name="Line 116"/>
          <p:cNvSpPr>
            <a:spLocks noChangeShapeType="1"/>
          </p:cNvSpPr>
          <p:nvPr/>
        </p:nvSpPr>
        <p:spPr bwMode="auto">
          <a:xfrm>
            <a:off x="7010518" y="3516065"/>
            <a:ext cx="762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5" name="矩形 4"/>
          <p:cNvSpPr/>
          <p:nvPr/>
        </p:nvSpPr>
        <p:spPr>
          <a:xfrm>
            <a:off x="4584502" y="5410007"/>
            <a:ext cx="3775393" cy="523220"/>
          </a:xfrm>
          <a:prstGeom prst="rect">
            <a:avLst/>
          </a:prstGeom>
          <a:noFill/>
          <a:ln w="9525">
            <a:noFill/>
            <a:miter lim="800000"/>
            <a:headEnd/>
            <a:tailEnd/>
          </a:ln>
        </p:spPr>
        <p:txBody>
          <a:bodyPr wrap="square">
            <a:spAutoFit/>
          </a:bodyPr>
          <a:lstStyle/>
          <a:p>
            <a:pPr algn="ctr">
              <a:spcAft>
                <a:spcPts val="600"/>
              </a:spcAft>
              <a:buClr>
                <a:srgbClr val="C00000"/>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一般二叉树顺序表示</a:t>
            </a:r>
          </a:p>
        </p:txBody>
      </p:sp>
      <p:sp>
        <p:nvSpPr>
          <p:cNvPr id="145" name="Text Box 112"/>
          <p:cNvSpPr txBox="1">
            <a:spLocks noChangeArrowheads="1"/>
          </p:cNvSpPr>
          <p:nvPr/>
        </p:nvSpPr>
        <p:spPr bwMode="auto">
          <a:xfrm>
            <a:off x="5880103" y="3684995"/>
            <a:ext cx="523926"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11</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a:t>
            </a:r>
            <a:endParaRPr kumimoji="1" lang="zh-CN" altLang="en-US" sz="31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2</a:t>
            </a:r>
            <a:endParaRPr kumimoji="1" lang="zh-CN" altLang="en-US" sz="31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3</a:t>
            </a:r>
            <a:endParaRPr kumimoji="1" lang="zh-CN" altLang="en-US" sz="31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4</a:t>
            </a:r>
            <a:endParaRPr kumimoji="1" lang="zh-CN" altLang="en-US" sz="31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5</a:t>
            </a:r>
            <a:endParaRPr kumimoji="1" lang="zh-CN" altLang="en-US" sz="31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6</a:t>
            </a:r>
            <a:endParaRPr kumimoji="1" lang="zh-CN" altLang="en-US" sz="31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7</a:t>
            </a:r>
            <a:endParaRPr kumimoji="1" lang="zh-CN" altLang="en-US" sz="31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8</a:t>
            </a:r>
            <a:endParaRPr kumimoji="1" lang="zh-CN" altLang="en-US" sz="31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9</a:t>
            </a:r>
            <a:endParaRPr kumimoji="1" lang="zh-CN" altLang="en-US" sz="3100" b="1" dirty="0">
              <a:latin typeface="Times New Roman" pitchFamily="18" charset="0"/>
            </a:endParaRPr>
          </a:p>
        </p:txBody>
      </p:sp>
      <p:sp>
        <p:nvSpPr>
          <p:cNvPr id="155" name="Rectangle 47"/>
          <p:cNvSpPr>
            <a:spLocks noChangeArrowheads="1"/>
          </p:cNvSpPr>
          <p:nvPr/>
        </p:nvSpPr>
        <p:spPr bwMode="auto">
          <a:xfrm>
            <a:off x="3674440" y="4626627"/>
            <a:ext cx="307963" cy="477243"/>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10</a:t>
            </a:r>
            <a:endParaRPr kumimoji="1" lang="zh-CN" altLang="en-US" sz="3100" b="1" dirty="0">
              <a:latin typeface="Times New Roman" pitchFamily="18" charset="0"/>
            </a:endParaRPr>
          </a:p>
        </p:txBody>
      </p:sp>
      <p:sp>
        <p:nvSpPr>
          <p:cNvPr id="180" name="Rectangle 47"/>
          <p:cNvSpPr>
            <a:spLocks noChangeArrowheads="1"/>
          </p:cNvSpPr>
          <p:nvPr/>
        </p:nvSpPr>
        <p:spPr bwMode="auto">
          <a:xfrm>
            <a:off x="450818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81" name="Rectangle 47"/>
          <p:cNvSpPr>
            <a:spLocks noChangeArrowheads="1"/>
          </p:cNvSpPr>
          <p:nvPr/>
        </p:nvSpPr>
        <p:spPr bwMode="auto">
          <a:xfrm>
            <a:off x="479972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2</a:t>
            </a:r>
            <a:endParaRPr kumimoji="1" lang="zh-CN" altLang="en-US" sz="2000" b="1" dirty="0">
              <a:latin typeface="Times New Roman" pitchFamily="18" charset="0"/>
            </a:endParaRPr>
          </a:p>
        </p:txBody>
      </p:sp>
      <p:sp>
        <p:nvSpPr>
          <p:cNvPr id="182" name="Rectangle 47"/>
          <p:cNvSpPr>
            <a:spLocks noChangeArrowheads="1"/>
          </p:cNvSpPr>
          <p:nvPr/>
        </p:nvSpPr>
        <p:spPr bwMode="auto">
          <a:xfrm>
            <a:off x="509127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83" name="Rectangle 47"/>
          <p:cNvSpPr>
            <a:spLocks noChangeArrowheads="1"/>
          </p:cNvSpPr>
          <p:nvPr/>
        </p:nvSpPr>
        <p:spPr bwMode="auto">
          <a:xfrm>
            <a:off x="538282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4</a:t>
            </a:r>
            <a:endParaRPr kumimoji="1" lang="zh-CN" altLang="en-US" sz="2000" b="1" dirty="0">
              <a:latin typeface="Times New Roman" pitchFamily="18" charset="0"/>
            </a:endParaRPr>
          </a:p>
        </p:txBody>
      </p:sp>
      <p:sp>
        <p:nvSpPr>
          <p:cNvPr id="184" name="Rectangle 47"/>
          <p:cNvSpPr>
            <a:spLocks noChangeArrowheads="1"/>
          </p:cNvSpPr>
          <p:nvPr/>
        </p:nvSpPr>
        <p:spPr bwMode="auto">
          <a:xfrm>
            <a:off x="567437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85" name="Rectangle 47"/>
          <p:cNvSpPr>
            <a:spLocks noChangeArrowheads="1"/>
          </p:cNvSpPr>
          <p:nvPr/>
        </p:nvSpPr>
        <p:spPr bwMode="auto">
          <a:xfrm>
            <a:off x="596592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6</a:t>
            </a:r>
            <a:endParaRPr kumimoji="1" lang="zh-CN" altLang="en-US" sz="2000" b="1" dirty="0">
              <a:latin typeface="Times New Roman" pitchFamily="18" charset="0"/>
            </a:endParaRPr>
          </a:p>
        </p:txBody>
      </p:sp>
      <p:sp>
        <p:nvSpPr>
          <p:cNvPr id="186" name="Rectangle 47"/>
          <p:cNvSpPr>
            <a:spLocks noChangeArrowheads="1"/>
          </p:cNvSpPr>
          <p:nvPr/>
        </p:nvSpPr>
        <p:spPr bwMode="auto">
          <a:xfrm>
            <a:off x="625746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87" name="Rectangle 47"/>
          <p:cNvSpPr>
            <a:spLocks noChangeArrowheads="1"/>
          </p:cNvSpPr>
          <p:nvPr/>
        </p:nvSpPr>
        <p:spPr bwMode="auto">
          <a:xfrm>
            <a:off x="654901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8</a:t>
            </a:r>
            <a:endParaRPr kumimoji="1" lang="zh-CN" altLang="en-US" sz="2000" b="1" dirty="0">
              <a:latin typeface="Times New Roman" pitchFamily="18" charset="0"/>
            </a:endParaRPr>
          </a:p>
        </p:txBody>
      </p:sp>
      <p:sp>
        <p:nvSpPr>
          <p:cNvPr id="188" name="Rectangle 47"/>
          <p:cNvSpPr>
            <a:spLocks noChangeArrowheads="1"/>
          </p:cNvSpPr>
          <p:nvPr/>
        </p:nvSpPr>
        <p:spPr bwMode="auto">
          <a:xfrm>
            <a:off x="684056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9</a:t>
            </a:r>
            <a:endParaRPr kumimoji="1" lang="zh-CN" altLang="en-US" sz="2000" b="1" dirty="0">
              <a:latin typeface="Times New Roman" pitchFamily="18" charset="0"/>
            </a:endParaRPr>
          </a:p>
        </p:txBody>
      </p:sp>
      <p:sp>
        <p:nvSpPr>
          <p:cNvPr id="189" name="Rectangle 47"/>
          <p:cNvSpPr>
            <a:spLocks noChangeArrowheads="1"/>
          </p:cNvSpPr>
          <p:nvPr/>
        </p:nvSpPr>
        <p:spPr bwMode="auto">
          <a:xfrm>
            <a:off x="713211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0" name="Rectangle 47"/>
          <p:cNvSpPr>
            <a:spLocks noChangeArrowheads="1"/>
          </p:cNvSpPr>
          <p:nvPr/>
        </p:nvSpPr>
        <p:spPr bwMode="auto">
          <a:xfrm>
            <a:off x="742366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1" name="Rectangle 47"/>
          <p:cNvSpPr>
            <a:spLocks noChangeArrowheads="1"/>
          </p:cNvSpPr>
          <p:nvPr/>
        </p:nvSpPr>
        <p:spPr bwMode="auto">
          <a:xfrm>
            <a:off x="771520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12</a:t>
            </a:r>
            <a:endParaRPr kumimoji="1" lang="zh-CN" altLang="en-US" sz="2000" b="1" dirty="0">
              <a:latin typeface="Times New Roman" pitchFamily="18" charset="0"/>
            </a:endParaRPr>
          </a:p>
        </p:txBody>
      </p:sp>
      <p:sp>
        <p:nvSpPr>
          <p:cNvPr id="192" name="Rectangle 47"/>
          <p:cNvSpPr>
            <a:spLocks noChangeArrowheads="1"/>
          </p:cNvSpPr>
          <p:nvPr/>
        </p:nvSpPr>
        <p:spPr bwMode="auto">
          <a:xfrm>
            <a:off x="800675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3" name="Rectangle 47"/>
          <p:cNvSpPr>
            <a:spLocks noChangeArrowheads="1"/>
          </p:cNvSpPr>
          <p:nvPr/>
        </p:nvSpPr>
        <p:spPr bwMode="auto">
          <a:xfrm>
            <a:off x="8298309"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14</a:t>
            </a:r>
            <a:endParaRPr kumimoji="1" lang="zh-CN" altLang="en-US" sz="2000" b="1" dirty="0">
              <a:latin typeface="Times New Roman" pitchFamily="18" charset="0"/>
            </a:endParaRPr>
          </a:p>
        </p:txBody>
      </p:sp>
    </p:spTree>
    <p:extLst>
      <p:ext uri="{BB962C8B-B14F-4D97-AF65-F5344CB8AC3E}">
        <p14:creationId xmlns:p14="http://schemas.microsoft.com/office/powerpoint/2010/main" val="1457568771"/>
      </p:ext>
    </p:extLst>
  </p:cSld>
  <p:clrMapOvr>
    <a:masterClrMapping/>
  </p:clrMapOvr>
  <p:transition advTm="157">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5" name="矩形 64"/>
          <p:cNvSpPr/>
          <p:nvPr/>
        </p:nvSpPr>
        <p:spPr bwMode="auto">
          <a:xfrm>
            <a:off x="6660185" y="1340768"/>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508104" y="2145702"/>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7194763" y="2145702"/>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5" name="组合 4"/>
          <p:cNvGrpSpPr/>
          <p:nvPr/>
        </p:nvGrpSpPr>
        <p:grpSpPr>
          <a:xfrm>
            <a:off x="199423" y="3575401"/>
            <a:ext cx="4951920" cy="648145"/>
            <a:chOff x="199423" y="3575401"/>
            <a:chExt cx="4951920" cy="648145"/>
          </a:xfrm>
        </p:grpSpPr>
        <mc:AlternateContent xmlns:mc="http://schemas.openxmlformats.org/markup-compatibility/2006" xmlns:a14="http://schemas.microsoft.com/office/drawing/2010/main">
          <mc:Choice Requires="a14">
            <p:sp>
              <p:nvSpPr>
                <p:cNvPr id="68" name="矩形 67"/>
                <p:cNvSpPr/>
                <p:nvPr/>
              </p:nvSpPr>
              <p:spPr bwMode="auto">
                <a:xfrm>
                  <a:off x="199423"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8" name="矩形 67"/>
                <p:cNvSpPr>
                  <a:spLocks noRot="1" noChangeAspect="1" noMove="1" noResize="1" noEditPoints="1" noAdjustHandles="1" noChangeArrowheads="1" noChangeShapeType="1" noTextEdit="1"/>
                </p:cNvSpPr>
                <p:nvPr/>
              </p:nvSpPr>
              <p:spPr bwMode="auto">
                <a:xfrm>
                  <a:off x="199423" y="3575401"/>
                  <a:ext cx="1822846" cy="648145"/>
                </a:xfrm>
                <a:prstGeom prst="rect">
                  <a:avLst/>
                </a:prstGeom>
                <a:blipFill>
                  <a:blip r:embed="rId3"/>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bwMode="auto">
                <a:xfrm>
                  <a:off x="1669524"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9" name="矩形 68"/>
                <p:cNvSpPr>
                  <a:spLocks noRot="1" noChangeAspect="1" noMove="1" noResize="1" noEditPoints="1" noAdjustHandles="1" noChangeArrowheads="1" noChangeShapeType="1" noTextEdit="1"/>
                </p:cNvSpPr>
                <p:nvPr/>
              </p:nvSpPr>
              <p:spPr bwMode="auto">
                <a:xfrm>
                  <a:off x="1669524" y="3575401"/>
                  <a:ext cx="1822846" cy="648145"/>
                </a:xfrm>
                <a:prstGeom prst="rect">
                  <a:avLst/>
                </a:prstGeom>
                <a:blipFill>
                  <a:blip r:embed="rId4"/>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bwMode="auto">
                <a:xfrm>
                  <a:off x="3063631" y="3575401"/>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0" name="矩形 69"/>
                <p:cNvSpPr>
                  <a:spLocks noRot="1" noChangeAspect="1" noMove="1" noResize="1" noEditPoints="1" noAdjustHandles="1" noChangeArrowheads="1" noChangeShapeType="1" noTextEdit="1"/>
                </p:cNvSpPr>
                <p:nvPr/>
              </p:nvSpPr>
              <p:spPr bwMode="auto">
                <a:xfrm>
                  <a:off x="3063631" y="3575401"/>
                  <a:ext cx="2087712" cy="648145"/>
                </a:xfrm>
                <a:prstGeom prst="rect">
                  <a:avLst/>
                </a:prstGeom>
                <a:blipFill>
                  <a:blip r:embed="rId5"/>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6" name="组合 5"/>
          <p:cNvGrpSpPr/>
          <p:nvPr/>
        </p:nvGrpSpPr>
        <p:grpSpPr>
          <a:xfrm>
            <a:off x="179512" y="4581128"/>
            <a:ext cx="5023928" cy="648145"/>
            <a:chOff x="179512" y="4581128"/>
            <a:chExt cx="5023928" cy="648145"/>
          </a:xfrm>
        </p:grpSpPr>
        <mc:AlternateContent xmlns:mc="http://schemas.openxmlformats.org/markup-compatibility/2006" xmlns:a14="http://schemas.microsoft.com/office/drawing/2010/main">
          <mc:Choice Requires="a14">
            <p:sp>
              <p:nvSpPr>
                <p:cNvPr id="71" name="矩形 70"/>
                <p:cNvSpPr/>
                <p:nvPr/>
              </p:nvSpPr>
              <p:spPr bwMode="auto">
                <a:xfrm>
                  <a:off x="1669034"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1" name="矩形 70"/>
                <p:cNvSpPr>
                  <a:spLocks noRot="1" noChangeAspect="1" noMove="1" noResize="1" noEditPoints="1" noAdjustHandles="1" noChangeArrowheads="1" noChangeShapeType="1" noTextEdit="1"/>
                </p:cNvSpPr>
                <p:nvPr/>
              </p:nvSpPr>
              <p:spPr bwMode="auto">
                <a:xfrm>
                  <a:off x="1669034" y="4581128"/>
                  <a:ext cx="1822846" cy="648145"/>
                </a:xfrm>
                <a:prstGeom prst="rect">
                  <a:avLst/>
                </a:prstGeom>
                <a:blipFill>
                  <a:blip r:embed="rId6"/>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bwMode="auto">
                <a:xfrm>
                  <a:off x="179512"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2" name="矩形 71"/>
                <p:cNvSpPr>
                  <a:spLocks noRot="1" noChangeAspect="1" noMove="1" noResize="1" noEditPoints="1" noAdjustHandles="1" noChangeArrowheads="1" noChangeShapeType="1" noTextEdit="1"/>
                </p:cNvSpPr>
                <p:nvPr/>
              </p:nvSpPr>
              <p:spPr bwMode="auto">
                <a:xfrm>
                  <a:off x="179512" y="4581128"/>
                  <a:ext cx="1822846" cy="648145"/>
                </a:xfrm>
                <a:prstGeom prst="rect">
                  <a:avLst/>
                </a:prstGeom>
                <a:blipFill>
                  <a:blip r:embed="rId7"/>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bwMode="auto">
                <a:xfrm>
                  <a:off x="3115728" y="4581128"/>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3" name="矩形 72"/>
                <p:cNvSpPr>
                  <a:spLocks noRot="1" noChangeAspect="1" noMove="1" noResize="1" noEditPoints="1" noAdjustHandles="1" noChangeArrowheads="1" noChangeShapeType="1" noTextEdit="1"/>
                </p:cNvSpPr>
                <p:nvPr/>
              </p:nvSpPr>
              <p:spPr bwMode="auto">
                <a:xfrm>
                  <a:off x="3115728" y="4581128"/>
                  <a:ext cx="2087712" cy="648145"/>
                </a:xfrm>
                <a:prstGeom prst="rect">
                  <a:avLst/>
                </a:prstGeom>
                <a:blipFill>
                  <a:blip r:embed="rId8"/>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7" name="组合 6"/>
          <p:cNvGrpSpPr/>
          <p:nvPr/>
        </p:nvGrpSpPr>
        <p:grpSpPr>
          <a:xfrm>
            <a:off x="251520" y="5589167"/>
            <a:ext cx="4968552" cy="648145"/>
            <a:chOff x="251520" y="5589167"/>
            <a:chExt cx="4968552" cy="648145"/>
          </a:xfrm>
        </p:grpSpPr>
        <mc:AlternateContent xmlns:mc="http://schemas.openxmlformats.org/markup-compatibility/2006" xmlns:a14="http://schemas.microsoft.com/office/drawing/2010/main">
          <mc:Choice Requires="a14">
            <p:sp>
              <p:nvSpPr>
                <p:cNvPr id="74" name="矩形 73"/>
                <p:cNvSpPr/>
                <p:nvPr/>
              </p:nvSpPr>
              <p:spPr bwMode="auto">
                <a:xfrm>
                  <a:off x="3397226"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4" name="矩形 73"/>
                <p:cNvSpPr>
                  <a:spLocks noRot="1" noChangeAspect="1" noMove="1" noResize="1" noEditPoints="1" noAdjustHandles="1" noChangeArrowheads="1" noChangeShapeType="1" noTextEdit="1"/>
                </p:cNvSpPr>
                <p:nvPr/>
              </p:nvSpPr>
              <p:spPr bwMode="auto">
                <a:xfrm>
                  <a:off x="3397226" y="5589167"/>
                  <a:ext cx="1822846" cy="648145"/>
                </a:xfrm>
                <a:prstGeom prst="rect">
                  <a:avLst/>
                </a:prstGeom>
                <a:blipFill>
                  <a:blip r:embed="rId9"/>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bwMode="auto">
                <a:xfrm>
                  <a:off x="251520"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5" name="矩形 74"/>
                <p:cNvSpPr>
                  <a:spLocks noRot="1" noChangeAspect="1" noMove="1" noResize="1" noEditPoints="1" noAdjustHandles="1" noChangeArrowheads="1" noChangeShapeType="1" noTextEdit="1"/>
                </p:cNvSpPr>
                <p:nvPr/>
              </p:nvSpPr>
              <p:spPr bwMode="auto">
                <a:xfrm>
                  <a:off x="251520" y="5589167"/>
                  <a:ext cx="1822846" cy="648145"/>
                </a:xfrm>
                <a:prstGeom prst="rect">
                  <a:avLst/>
                </a:prstGeom>
                <a:blipFill>
                  <a:blip r:embed="rId10"/>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bwMode="auto">
                <a:xfrm>
                  <a:off x="1692200" y="5589167"/>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6" name="矩形 75"/>
                <p:cNvSpPr>
                  <a:spLocks noRot="1" noChangeAspect="1" noMove="1" noResize="1" noEditPoints="1" noAdjustHandles="1" noChangeArrowheads="1" noChangeShapeType="1" noTextEdit="1"/>
                </p:cNvSpPr>
                <p:nvPr/>
              </p:nvSpPr>
              <p:spPr bwMode="auto">
                <a:xfrm>
                  <a:off x="1692200" y="5589167"/>
                  <a:ext cx="2087712" cy="648145"/>
                </a:xfrm>
                <a:prstGeom prst="rect">
                  <a:avLst/>
                </a:prstGeom>
                <a:blipFill>
                  <a:blip r:embed="rId11"/>
                  <a:stretch>
                    <a:fillRect/>
                  </a:stretch>
                </a:blipFill>
                <a:ln w="41275" algn="ctr">
                  <a:noFill/>
                  <a:miter lim="800000"/>
                  <a:headEnd/>
                  <a:tailEnd/>
                </a:ln>
                <a:effectLst/>
              </p:spPr>
              <p:txBody>
                <a:bodyPr/>
                <a:lstStyle/>
                <a:p>
                  <a:r>
                    <a:rPr lang="zh-CN" altLang="en-US">
                      <a:noFill/>
                    </a:rPr>
                    <a:t> </a:t>
                  </a:r>
                </a:p>
              </p:txBody>
            </p:sp>
          </mc:Fallback>
        </mc:AlternateContent>
      </p:grpSp>
      <p:sp>
        <p:nvSpPr>
          <p:cNvPr id="77" name="TextBox 20"/>
          <p:cNvSpPr txBox="1">
            <a:spLocks noChangeArrowheads="1"/>
          </p:cNvSpPr>
          <p:nvPr/>
        </p:nvSpPr>
        <p:spPr bwMode="auto">
          <a:xfrm>
            <a:off x="5085080" y="5464855"/>
            <a:ext cx="3939201"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Consolas" panose="020B0609020204030204" pitchFamily="49" charset="0"/>
              </a:rPr>
              <a:t>&lt;root&gt;</a:t>
            </a:r>
            <a:r>
              <a:rPr lang="zh-CN" altLang="en-US" sz="2200" dirty="0"/>
              <a:t>阶段为处理数据阶段，</a:t>
            </a:r>
            <a:r>
              <a:rPr lang="en-US" altLang="zh-CN" sz="2200" dirty="0">
                <a:latin typeface="Consolas" panose="020B0609020204030204" pitchFamily="49" charset="0"/>
              </a:rPr>
              <a:t>Left</a:t>
            </a:r>
            <a:r>
              <a:rPr lang="zh-CN" altLang="en-US" sz="2200" dirty="0"/>
              <a:t>和</a:t>
            </a:r>
            <a:r>
              <a:rPr lang="en-US" altLang="zh-CN" sz="2200" dirty="0">
                <a:latin typeface="Consolas" panose="020B0609020204030204" pitchFamily="49" charset="0"/>
              </a:rPr>
              <a:t>Right</a:t>
            </a:r>
            <a:r>
              <a:rPr lang="zh-CN" altLang="en-US" sz="2200" dirty="0"/>
              <a:t>阶段仅改变位置，不处理数据</a:t>
            </a:r>
            <a:endParaRPr lang="en-US" altLang="zh-CN" sz="2200" dirty="0"/>
          </a:p>
        </p:txBody>
      </p:sp>
      <p:sp>
        <p:nvSpPr>
          <p:cNvPr id="78" name="矩形 77"/>
          <p:cNvSpPr/>
          <p:nvPr/>
        </p:nvSpPr>
        <p:spPr bwMode="auto">
          <a:xfrm>
            <a:off x="3025580" y="3137230"/>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&lt;DLR&gt;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79" name="矩形 78"/>
          <p:cNvSpPr/>
          <p:nvPr/>
        </p:nvSpPr>
        <p:spPr bwMode="auto">
          <a:xfrm>
            <a:off x="2997369" y="4142957"/>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&lt;LDR&gt;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80" name="矩形 79"/>
          <p:cNvSpPr/>
          <p:nvPr/>
        </p:nvSpPr>
        <p:spPr bwMode="auto">
          <a:xfrm>
            <a:off x="2997368" y="5174654"/>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&lt;LRD&gt;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9156795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ppt_x"/>
                                          </p:val>
                                        </p:tav>
                                        <p:tav tm="100000">
                                          <p:val>
                                            <p:strVal val="#ppt_x"/>
                                          </p:val>
                                        </p:tav>
                                      </p:tavLst>
                                    </p:anim>
                                    <p:anim calcmode="lin" valueType="num">
                                      <p:cBhvr additive="base">
                                        <p:cTn id="4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7" grpId="0" animBg="1"/>
      <p:bldP spid="78" grpId="0"/>
      <p:bldP spid="79" grpId="0"/>
      <p:bldP spid="8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二叉树重构问题</a:t>
            </a:r>
            <a:endParaRPr lang="en-US" altLang="zh-CN" sz="2800" b="1" dirty="0">
              <a:latin typeface="微软雅黑" panose="020B0503020204020204" pitchFamily="34" charset="-122"/>
              <a:ea typeface="微软雅黑" panose="020B0503020204020204" pitchFamily="34" charset="-122"/>
            </a:endParaRPr>
          </a:p>
        </p:txBody>
      </p:sp>
      <p:sp>
        <p:nvSpPr>
          <p:cNvPr id="45" name="等腰三角形 44"/>
          <p:cNvSpPr/>
          <p:nvPr/>
        </p:nvSpPr>
        <p:spPr bwMode="auto">
          <a:xfrm>
            <a:off x="344115" y="2061051"/>
            <a:ext cx="2880320" cy="3240360"/>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任意</a:t>
            </a:r>
            <a:endParaRPr lang="en-US" altLang="zh-CN" sz="2800" b="1" dirty="0">
              <a:latin typeface="Consolas" panose="020B0609020204030204" pitchFamily="49" charset="0"/>
              <a:ea typeface="微软雅黑" panose="020B0503020204020204" pitchFamily="34" charset="-122"/>
            </a:endParaRPr>
          </a:p>
          <a:p>
            <a:pPr algn="ctr"/>
            <a:r>
              <a:rPr lang="zh-CN" altLang="en-US" sz="2800" b="1" dirty="0">
                <a:latin typeface="Consolas" panose="020B0609020204030204" pitchFamily="49" charset="0"/>
                <a:ea typeface="微软雅黑" panose="020B0503020204020204" pitchFamily="34" charset="-122"/>
              </a:rPr>
              <a:t>二叉树</a:t>
            </a:r>
            <a:endParaRPr lang="zh-CN" altLang="en-US" sz="2800" b="1" baseline="-25000" dirty="0">
              <a:latin typeface="Consolas" panose="020B0609020204030204" pitchFamily="49" charset="0"/>
              <a:ea typeface="微软雅黑" panose="020B0503020204020204" pitchFamily="34" charset="-122"/>
            </a:endParaRPr>
          </a:p>
        </p:txBody>
      </p:sp>
      <p:grpSp>
        <p:nvGrpSpPr>
          <p:cNvPr id="5" name="组合 4"/>
          <p:cNvGrpSpPr/>
          <p:nvPr/>
        </p:nvGrpSpPr>
        <p:grpSpPr>
          <a:xfrm>
            <a:off x="3103537" y="2124998"/>
            <a:ext cx="1385391" cy="1159986"/>
            <a:chOff x="3241378" y="2356738"/>
            <a:chExt cx="1385391" cy="1159986"/>
          </a:xfrm>
        </p:grpSpPr>
        <p:sp>
          <p:nvSpPr>
            <p:cNvPr id="3" name="右箭头 2"/>
            <p:cNvSpPr/>
            <p:nvPr/>
          </p:nvSpPr>
          <p:spPr bwMode="auto">
            <a:xfrm>
              <a:off x="3287675" y="2940660"/>
              <a:ext cx="1292796"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3241378" y="2356738"/>
              <a:ext cx="1385391"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线性化</a:t>
              </a:r>
              <a:endParaRPr lang="en-US" altLang="zh-CN" sz="28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108917" y="1741327"/>
            <a:ext cx="3519467" cy="3658311"/>
            <a:chOff x="5108917" y="1741327"/>
            <a:chExt cx="3519467" cy="3658311"/>
          </a:xfrm>
        </p:grpSpPr>
        <p:sp>
          <p:nvSpPr>
            <p:cNvPr id="7" name="TextBox 20"/>
            <p:cNvSpPr txBox="1">
              <a:spLocks noChangeArrowheads="1"/>
            </p:cNvSpPr>
            <p:nvPr/>
          </p:nvSpPr>
          <p:spPr bwMode="auto">
            <a:xfrm>
              <a:off x="5119060" y="1741327"/>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5108917" y="302337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5119060" y="4247510"/>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220072" y="2375302"/>
              <a:ext cx="3384376" cy="432048"/>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5220072" y="3627805"/>
              <a:ext cx="3384376" cy="432048"/>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244008" y="4967590"/>
              <a:ext cx="3384376" cy="432048"/>
            </a:xfrm>
            <a:prstGeom prst="rect">
              <a:avLst/>
            </a:prstGeom>
            <a:solidFill>
              <a:srgbClr val="FF0000">
                <a:alpha val="23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3484982" y="3814673"/>
            <a:ext cx="1347565" cy="1236647"/>
            <a:chOff x="3273224" y="3611679"/>
            <a:chExt cx="1347565" cy="1236647"/>
          </a:xfrm>
        </p:grpSpPr>
        <p:sp>
          <p:nvSpPr>
            <p:cNvPr id="13" name="右箭头 12"/>
            <p:cNvSpPr/>
            <p:nvPr/>
          </p:nvSpPr>
          <p:spPr bwMode="auto">
            <a:xfrm flipH="1">
              <a:off x="3273224" y="4272262"/>
              <a:ext cx="1347565"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2050"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722706" y="3611679"/>
              <a:ext cx="554464" cy="73859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文本框 17"/>
          <p:cNvSpPr txBox="1"/>
          <p:nvPr/>
        </p:nvSpPr>
        <p:spPr>
          <a:xfrm>
            <a:off x="666329" y="5798628"/>
            <a:ext cx="7920879" cy="523220"/>
          </a:xfrm>
          <a:prstGeom prst="rect">
            <a:avLst/>
          </a:prstGeom>
          <a:solidFill>
            <a:srgbClr val="C00000"/>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由二叉树的若干遍历序列，可否重构整个二叉树？</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057158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left)">
                                      <p:cBhvr>
                                        <p:cTn id="20" dur="500"/>
                                        <p:tgtEl>
                                          <p:spTgt spid="14"/>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35496" y="1196752"/>
            <a:ext cx="8928992"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a:latin typeface="微软雅黑" panose="020B0503020204020204" pitchFamily="34" charset="-122"/>
                <a:ea typeface="微软雅黑" panose="020B0503020204020204" pitchFamily="34" charset="-122"/>
              </a:rPr>
              <a:t>(WPL)</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72336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403455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335642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314479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5112621"/>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6781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53712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401518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80354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6807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446910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535940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5147769"/>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336298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315524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830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447009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955050"/>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60755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429506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94313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95242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456002" y="26369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412765" y="32699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6927560" y="3005478"/>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540557" y="327652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5970796" y="3017605"/>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086547" y="39262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5976104" y="371457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4997335" y="393275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413260" y="37250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7975157" y="39202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7864714" y="370857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6885945" y="39267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301870" y="371902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539177" y="458355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428734" y="437191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449965" y="459010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4865890" y="438236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355976" y="5085885"/>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491174" y="508761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091479" y="442370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6827325" y="442235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7964912" y="440813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mc:AlternateContent xmlns:mc="http://schemas.openxmlformats.org/markup-compatibility/2006" xmlns:a14="http://schemas.microsoft.com/office/drawing/2010/main">
        <mc:Choice Requires="a14">
          <p:sp>
            <p:nvSpPr>
              <p:cNvPr id="49" name="TextBox 20"/>
              <p:cNvSpPr txBox="1">
                <a:spLocks noChangeArrowheads="1"/>
              </p:cNvSpPr>
              <p:nvPr/>
            </p:nvSpPr>
            <p:spPr bwMode="auto">
              <a:xfrm>
                <a:off x="107504" y="5937201"/>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绿树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0.35=3.5</a:t>
                </a:r>
              </a:p>
            </p:txBody>
          </p:sp>
        </mc:Choice>
        <mc:Fallback xmlns="">
          <p:sp>
            <p:nvSpPr>
              <p:cNvPr id="49" name="TextBox 20"/>
              <p:cNvSpPr txBox="1">
                <a:spLocks noRot="1" noChangeAspect="1" noMove="1" noResize="1" noEditPoints="1" noAdjustHandles="1" noChangeArrowheads="1" noChangeShapeType="1" noTextEdit="1"/>
              </p:cNvSpPr>
              <p:nvPr/>
            </p:nvSpPr>
            <p:spPr bwMode="auto">
              <a:xfrm>
                <a:off x="107504" y="5937201"/>
                <a:ext cx="9217024" cy="461665"/>
              </a:xfrm>
              <a:prstGeom prst="rect">
                <a:avLst/>
              </a:prstGeom>
              <a:blipFill>
                <a:blip r:embed="rId3"/>
                <a:stretch>
                  <a:fillRect l="-926"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20"/>
              <p:cNvSpPr txBox="1">
                <a:spLocks noChangeArrowheads="1"/>
              </p:cNvSpPr>
              <p:nvPr/>
            </p:nvSpPr>
            <p:spPr bwMode="auto">
              <a:xfrm>
                <a:off x="107504" y="6351239"/>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黄树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0.35=2.15</a:t>
                </a:r>
              </a:p>
            </p:txBody>
          </p:sp>
        </mc:Choice>
        <mc:Fallback xmlns="">
          <p:sp>
            <p:nvSpPr>
              <p:cNvPr id="50" name="TextBox 20"/>
              <p:cNvSpPr txBox="1">
                <a:spLocks noRot="1" noChangeAspect="1" noMove="1" noResize="1" noEditPoints="1" noAdjustHandles="1" noChangeArrowheads="1" noChangeShapeType="1" noTextEdit="1"/>
              </p:cNvSpPr>
              <p:nvPr/>
            </p:nvSpPr>
            <p:spPr bwMode="auto">
              <a:xfrm>
                <a:off x="107504" y="6351239"/>
                <a:ext cx="9217024" cy="461665"/>
              </a:xfrm>
              <a:prstGeom prst="rect">
                <a:avLst/>
              </a:prstGeom>
              <a:blipFill>
                <a:blip r:embed="rId4"/>
                <a:stretch>
                  <a:fillRect l="-926" t="-10526" b="-28947"/>
                </a:stretch>
              </a:blipFill>
              <a:ln w="9525">
                <a:noFill/>
                <a:miter lim="800000"/>
                <a:headEnd/>
                <a:tailEnd/>
              </a:ln>
            </p:spPr>
            <p:txBody>
              <a:bodyPr/>
              <a:lstStyle/>
              <a:p>
                <a:r>
                  <a:rPr lang="zh-CN" altLang="en-US">
                    <a:noFill/>
                  </a:rPr>
                  <a:t> </a:t>
                </a:r>
              </a:p>
            </p:txBody>
          </p:sp>
        </mc:Fallback>
      </mc:AlternateContent>
      <p:sp>
        <p:nvSpPr>
          <p:cNvPr id="51" name="TextBox 20"/>
          <p:cNvSpPr txBox="1">
            <a:spLocks noChangeArrowheads="1"/>
          </p:cNvSpPr>
          <p:nvPr/>
        </p:nvSpPr>
        <p:spPr bwMode="auto">
          <a:xfrm>
            <a:off x="5538749" y="4965497"/>
            <a:ext cx="3326289" cy="769441"/>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dirty="0"/>
              <a:t>是否存在比黄树的带权路径长度更小的二叉树？</a:t>
            </a:r>
            <a:endParaRPr lang="en-US" altLang="zh-CN" dirty="0"/>
          </a:p>
        </p:txBody>
      </p:sp>
    </p:spTree>
    <p:extLst>
      <p:ext uri="{BB962C8B-B14F-4D97-AF65-F5344CB8AC3E}">
        <p14:creationId xmlns:p14="http://schemas.microsoft.com/office/powerpoint/2010/main" val="59435950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18205286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ppt_w*1.125000"/>
                                          </p:val>
                                        </p:tav>
                                        <p:tav tm="100000">
                                          <p:val>
                                            <p:strVal val="#ppt_x"/>
                                          </p:val>
                                        </p:tav>
                                      </p:tavLst>
                                    </p:anim>
                                    <p:animEffect transition="in" filter="wipe(right)">
                                      <p:cBhvr>
                                        <p:cTn id="8" dur="500"/>
                                        <p:tgtEl>
                                          <p:spTgt spid="104"/>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strips(downRight)">
                                      <p:cBhvr>
                                        <p:cTn id="13" dur="5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p:tgtEl>
                                          <p:spTgt spid="106"/>
                                        </p:tgtEl>
                                        <p:attrNameLst>
                                          <p:attrName>ppt_x</p:attrName>
                                        </p:attrNameLst>
                                      </p:cBhvr>
                                      <p:tavLst>
                                        <p:tav tm="0">
                                          <p:val>
                                            <p:strVal val="#ppt_x+#ppt_w*1.125000"/>
                                          </p:val>
                                        </p:tav>
                                        <p:tav tm="100000">
                                          <p:val>
                                            <p:strVal val="#ppt_x"/>
                                          </p:val>
                                        </p:tav>
                                      </p:tavLst>
                                    </p:anim>
                                    <p:animEffect transition="in" filter="wipe(left)">
                                      <p:cBhvr>
                                        <p:cTn id="19" dur="500"/>
                                        <p:tgtEl>
                                          <p:spTgt spid="1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p:tgtEl>
                                          <p:spTgt spid="107"/>
                                        </p:tgtEl>
                                        <p:attrNameLst>
                                          <p:attrName>ppt_x</p:attrName>
                                        </p:attrNameLst>
                                      </p:cBhvr>
                                      <p:tavLst>
                                        <p:tav tm="0">
                                          <p:val>
                                            <p:strVal val="#ppt_x+#ppt_w*1.125000"/>
                                          </p:val>
                                        </p:tav>
                                        <p:tav tm="100000">
                                          <p:val>
                                            <p:strVal val="#ppt_x"/>
                                          </p:val>
                                        </p:tav>
                                      </p:tavLst>
                                    </p:anim>
                                    <p:animEffect transition="in" filter="wipe(left)">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500" fill="hold"/>
                                        <p:tgtEl>
                                          <p:spTgt spid="109"/>
                                        </p:tgtEl>
                                        <p:attrNameLst>
                                          <p:attrName>ppt_x</p:attrName>
                                        </p:attrNameLst>
                                      </p:cBhvr>
                                      <p:tavLst>
                                        <p:tav tm="0">
                                          <p:val>
                                            <p:strVal val="#ppt_x"/>
                                          </p:val>
                                        </p:tav>
                                        <p:tav tm="100000">
                                          <p:val>
                                            <p:strVal val="#ppt_x"/>
                                          </p:val>
                                        </p:tav>
                                      </p:tavLst>
                                    </p:anim>
                                    <p:anim calcmode="lin" valueType="num">
                                      <p:cBhvr additive="base">
                                        <p:cTn id="3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6</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3170099"/>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树和二叉树的相关概念</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树的表示</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二叉树插入、删除、</a:t>
            </a:r>
            <a:r>
              <a:rPr lang="zh-CN" altLang="en-US" sz="3200" b="1" dirty="0">
                <a:solidFill>
                  <a:srgbClr val="FF0000"/>
                </a:solidFill>
                <a:latin typeface="微软雅黑" panose="020B0503020204020204" pitchFamily="34" charset="-122"/>
                <a:ea typeface="微软雅黑" panose="020B0503020204020204" pitchFamily="34" charset="-122"/>
              </a:rPr>
              <a:t>遍历、重构</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二叉树的重要应用：</a:t>
            </a:r>
            <a:r>
              <a:rPr lang="zh-CN" altLang="en-US" sz="3200" b="1" dirty="0">
                <a:solidFill>
                  <a:srgbClr val="FF0000"/>
                </a:solidFill>
                <a:latin typeface="微软雅黑" panose="020B0503020204020204" pitchFamily="34" charset="-122"/>
                <a:ea typeface="微软雅黑" panose="020B0503020204020204" pitchFamily="34" charset="-122"/>
              </a:rPr>
              <a:t>哈夫曼树</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43196"/>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7</a:t>
            </a:r>
            <a:r>
              <a:rPr lang="zh-CN" altLang="en-US" sz="3600" dirty="0">
                <a:solidFill>
                  <a:srgbClr val="003366"/>
                </a:solidFill>
                <a:latin typeface="微软雅黑" pitchFamily="34" charset="-122"/>
                <a:ea typeface="微软雅黑" pitchFamily="34" charset="-122"/>
              </a:rPr>
              <a:t>讲 二叉搜索树</a:t>
            </a:r>
          </a:p>
        </p:txBody>
      </p:sp>
      <p:sp>
        <p:nvSpPr>
          <p:cNvPr id="20" name="TextBox 20"/>
          <p:cNvSpPr txBox="1">
            <a:spLocks noChangeArrowheads="1"/>
          </p:cNvSpPr>
          <p:nvPr/>
        </p:nvSpPr>
        <p:spPr bwMode="auto">
          <a:xfrm>
            <a:off x="179512" y="1124744"/>
            <a:ext cx="8352928" cy="260071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定义：空树，或者是满足以下条件的二叉树</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每个节点都有一作为搜索依据的关键码</a:t>
            </a:r>
            <a:r>
              <a:rPr lang="en-US" altLang="zh-CN" sz="2400" b="1" dirty="0">
                <a:latin typeface="微软雅黑" panose="020B0503020204020204" pitchFamily="34" charset="-122"/>
                <a:ea typeface="微软雅黑" panose="020B0503020204020204" pitchFamily="34" charset="-122"/>
              </a:rPr>
              <a:t>(key)</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任意节点的左子树（若非空）的关键码都小于等于该节点关键码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任意节点的右子树（若非空）的关键码都大于等于该节点关键码</a:t>
            </a:r>
            <a:endParaRPr lang="en-US" altLang="zh-CN" sz="2400" b="1" dirty="0">
              <a:latin typeface="微软雅黑" panose="020B0503020204020204" pitchFamily="34" charset="-122"/>
              <a:ea typeface="微软雅黑" panose="020B0503020204020204" pitchFamily="34" charset="-122"/>
            </a:endParaRPr>
          </a:p>
        </p:txBody>
      </p:sp>
      <p:sp>
        <p:nvSpPr>
          <p:cNvPr id="22" name="Line 5"/>
          <p:cNvSpPr>
            <a:spLocks noChangeShapeType="1"/>
          </p:cNvSpPr>
          <p:nvPr/>
        </p:nvSpPr>
        <p:spPr bwMode="auto">
          <a:xfrm>
            <a:off x="3677428" y="4749318"/>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3" name="Line 6"/>
          <p:cNvSpPr>
            <a:spLocks noChangeShapeType="1"/>
          </p:cNvSpPr>
          <p:nvPr/>
        </p:nvSpPr>
        <p:spPr bwMode="auto">
          <a:xfrm flipH="1">
            <a:off x="3220228" y="4706456"/>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4" name="Line 7"/>
          <p:cNvSpPr>
            <a:spLocks noChangeShapeType="1"/>
          </p:cNvSpPr>
          <p:nvPr/>
        </p:nvSpPr>
        <p:spPr bwMode="auto">
          <a:xfrm>
            <a:off x="1848628" y="4673118"/>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5" name="Line 8"/>
          <p:cNvSpPr>
            <a:spLocks noChangeShapeType="1"/>
          </p:cNvSpPr>
          <p:nvPr/>
        </p:nvSpPr>
        <p:spPr bwMode="auto">
          <a:xfrm flipH="1">
            <a:off x="1315228" y="4749318"/>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6" name="Line 9"/>
          <p:cNvSpPr>
            <a:spLocks noChangeShapeType="1"/>
          </p:cNvSpPr>
          <p:nvPr/>
        </p:nvSpPr>
        <p:spPr bwMode="auto">
          <a:xfrm>
            <a:off x="2839228" y="4139718"/>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7" name="Line 10"/>
          <p:cNvSpPr>
            <a:spLocks noChangeShapeType="1"/>
          </p:cNvSpPr>
          <p:nvPr/>
        </p:nvSpPr>
        <p:spPr bwMode="auto">
          <a:xfrm flipH="1">
            <a:off x="1848628" y="4139718"/>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28" name="Oval 11"/>
          <p:cNvSpPr>
            <a:spLocks noChangeArrowheads="1"/>
          </p:cNvSpPr>
          <p:nvPr/>
        </p:nvSpPr>
        <p:spPr bwMode="auto">
          <a:xfrm>
            <a:off x="2496328" y="3868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29" name="Line 12"/>
          <p:cNvSpPr>
            <a:spLocks noChangeShapeType="1"/>
          </p:cNvSpPr>
          <p:nvPr/>
        </p:nvSpPr>
        <p:spPr bwMode="auto">
          <a:xfrm flipH="1">
            <a:off x="2091516" y="5282718"/>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0" name="Line 13"/>
          <p:cNvSpPr>
            <a:spLocks noChangeShapeType="1"/>
          </p:cNvSpPr>
          <p:nvPr/>
        </p:nvSpPr>
        <p:spPr bwMode="auto">
          <a:xfrm>
            <a:off x="1391428" y="5358918"/>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1" name="Line 14"/>
          <p:cNvSpPr>
            <a:spLocks noChangeShapeType="1"/>
          </p:cNvSpPr>
          <p:nvPr/>
        </p:nvSpPr>
        <p:spPr bwMode="auto">
          <a:xfrm flipH="1">
            <a:off x="1053291" y="5282718"/>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2" name="Text Box 15"/>
          <p:cNvSpPr txBox="1">
            <a:spLocks noChangeArrowheads="1"/>
          </p:cNvSpPr>
          <p:nvPr/>
        </p:nvSpPr>
        <p:spPr bwMode="auto">
          <a:xfrm>
            <a:off x="2448297" y="3804290"/>
            <a:ext cx="543739" cy="523220"/>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24</a:t>
            </a:r>
            <a:endParaRPr kumimoji="1" lang="en-US" altLang="zh-CN" sz="2400" dirty="0">
              <a:latin typeface="Times New Roman" pitchFamily="18" charset="0"/>
            </a:endParaRPr>
          </a:p>
        </p:txBody>
      </p:sp>
      <p:sp>
        <p:nvSpPr>
          <p:cNvPr id="33" name="Line 36"/>
          <p:cNvSpPr>
            <a:spLocks noChangeShapeType="1"/>
          </p:cNvSpPr>
          <p:nvPr/>
        </p:nvSpPr>
        <p:spPr bwMode="auto">
          <a:xfrm>
            <a:off x="7637512" y="4820877"/>
            <a:ext cx="304800" cy="381000"/>
          </a:xfrm>
          <a:prstGeom prst="line">
            <a:avLst/>
          </a:prstGeom>
          <a:noFill/>
          <a:ln w="38100">
            <a:solidFill>
              <a:srgbClr val="C00000"/>
            </a:solidFill>
            <a:round/>
            <a:headEnd/>
            <a:tailEnd/>
          </a:ln>
          <a:effectLst/>
        </p:spPr>
        <p:txBody>
          <a:bodyPr wrap="none" anchor="ctr"/>
          <a:lstStyle/>
          <a:p>
            <a:endParaRPr lang="zh-CN" altLang="en-US"/>
          </a:p>
        </p:txBody>
      </p:sp>
      <p:sp>
        <p:nvSpPr>
          <p:cNvPr id="34" name="Line 37"/>
          <p:cNvSpPr>
            <a:spLocks noChangeShapeType="1"/>
          </p:cNvSpPr>
          <p:nvPr/>
        </p:nvSpPr>
        <p:spPr bwMode="auto">
          <a:xfrm flipH="1">
            <a:off x="7180312" y="4778014"/>
            <a:ext cx="354013" cy="423863"/>
          </a:xfrm>
          <a:prstGeom prst="line">
            <a:avLst/>
          </a:prstGeom>
          <a:noFill/>
          <a:ln w="38100">
            <a:solidFill>
              <a:srgbClr val="C00000"/>
            </a:solidFill>
            <a:round/>
            <a:headEnd/>
            <a:tailEnd/>
          </a:ln>
          <a:effectLst/>
        </p:spPr>
        <p:txBody>
          <a:bodyPr wrap="none" anchor="ctr"/>
          <a:lstStyle/>
          <a:p>
            <a:endParaRPr lang="zh-CN" altLang="en-US"/>
          </a:p>
        </p:txBody>
      </p:sp>
      <p:sp>
        <p:nvSpPr>
          <p:cNvPr id="35" name="Line 38"/>
          <p:cNvSpPr>
            <a:spLocks noChangeShapeType="1"/>
          </p:cNvSpPr>
          <p:nvPr/>
        </p:nvSpPr>
        <p:spPr bwMode="auto">
          <a:xfrm flipH="1">
            <a:off x="4894312" y="5354277"/>
            <a:ext cx="304800" cy="533400"/>
          </a:xfrm>
          <a:prstGeom prst="line">
            <a:avLst/>
          </a:prstGeom>
          <a:noFill/>
          <a:ln w="38100">
            <a:solidFill>
              <a:srgbClr val="C00000"/>
            </a:solidFill>
            <a:round/>
            <a:headEnd/>
            <a:tailEnd/>
          </a:ln>
          <a:effectLst/>
        </p:spPr>
        <p:txBody>
          <a:bodyPr wrap="none" anchor="ctr"/>
          <a:lstStyle/>
          <a:p>
            <a:endParaRPr lang="zh-CN" altLang="en-US"/>
          </a:p>
        </p:txBody>
      </p:sp>
      <p:sp>
        <p:nvSpPr>
          <p:cNvPr id="36" name="Line 39"/>
          <p:cNvSpPr>
            <a:spLocks noChangeShapeType="1"/>
          </p:cNvSpPr>
          <p:nvPr/>
        </p:nvSpPr>
        <p:spPr bwMode="auto">
          <a:xfrm flipH="1">
            <a:off x="5275312" y="4820877"/>
            <a:ext cx="381000" cy="457200"/>
          </a:xfrm>
          <a:prstGeom prst="line">
            <a:avLst/>
          </a:prstGeom>
          <a:noFill/>
          <a:ln w="38100">
            <a:solidFill>
              <a:srgbClr val="C00000"/>
            </a:solidFill>
            <a:round/>
            <a:headEnd/>
            <a:tailEnd/>
          </a:ln>
          <a:effectLst/>
        </p:spPr>
        <p:txBody>
          <a:bodyPr wrap="none" anchor="ctr"/>
          <a:lstStyle/>
          <a:p>
            <a:endParaRPr lang="zh-CN" altLang="en-US"/>
          </a:p>
        </p:txBody>
      </p:sp>
      <p:sp>
        <p:nvSpPr>
          <p:cNvPr id="37" name="Line 40"/>
          <p:cNvSpPr>
            <a:spLocks noChangeShapeType="1"/>
          </p:cNvSpPr>
          <p:nvPr/>
        </p:nvSpPr>
        <p:spPr bwMode="auto">
          <a:xfrm>
            <a:off x="6799312" y="4211277"/>
            <a:ext cx="723900" cy="434975"/>
          </a:xfrm>
          <a:prstGeom prst="line">
            <a:avLst/>
          </a:prstGeom>
          <a:noFill/>
          <a:ln w="38100">
            <a:solidFill>
              <a:srgbClr val="C00000"/>
            </a:solidFill>
            <a:round/>
            <a:headEnd/>
            <a:tailEnd/>
          </a:ln>
          <a:effectLst/>
        </p:spPr>
        <p:txBody>
          <a:bodyPr wrap="none" anchor="ctr"/>
          <a:lstStyle/>
          <a:p>
            <a:endParaRPr lang="zh-CN" altLang="en-US"/>
          </a:p>
        </p:txBody>
      </p:sp>
      <p:sp>
        <p:nvSpPr>
          <p:cNvPr id="38" name="Line 41"/>
          <p:cNvSpPr>
            <a:spLocks noChangeShapeType="1"/>
          </p:cNvSpPr>
          <p:nvPr/>
        </p:nvSpPr>
        <p:spPr bwMode="auto">
          <a:xfrm flipH="1">
            <a:off x="5808712" y="4211277"/>
            <a:ext cx="762000" cy="457200"/>
          </a:xfrm>
          <a:prstGeom prst="line">
            <a:avLst/>
          </a:prstGeom>
          <a:noFill/>
          <a:ln w="38100">
            <a:solidFill>
              <a:srgbClr val="C00000"/>
            </a:solidFill>
            <a:round/>
            <a:headEnd/>
            <a:tailEnd/>
          </a:ln>
          <a:effectLst/>
        </p:spPr>
        <p:txBody>
          <a:bodyPr wrap="none" anchor="ctr"/>
          <a:lstStyle/>
          <a:p>
            <a:endParaRPr lang="zh-CN" altLang="en-US"/>
          </a:p>
        </p:txBody>
      </p:sp>
      <p:sp>
        <p:nvSpPr>
          <p:cNvPr id="39" name="Line 42"/>
          <p:cNvSpPr>
            <a:spLocks noChangeShapeType="1"/>
          </p:cNvSpPr>
          <p:nvPr/>
        </p:nvSpPr>
        <p:spPr bwMode="auto">
          <a:xfrm flipH="1">
            <a:off x="6951712" y="5354277"/>
            <a:ext cx="152400" cy="457200"/>
          </a:xfrm>
          <a:prstGeom prst="line">
            <a:avLst/>
          </a:prstGeom>
          <a:noFill/>
          <a:ln w="38100">
            <a:solidFill>
              <a:srgbClr val="C00000"/>
            </a:solidFill>
            <a:round/>
            <a:headEnd/>
            <a:tailEnd/>
          </a:ln>
          <a:effectLst/>
        </p:spPr>
        <p:txBody>
          <a:bodyPr wrap="none" anchor="ctr"/>
          <a:lstStyle/>
          <a:p>
            <a:endParaRPr lang="zh-CN" altLang="en-US"/>
          </a:p>
        </p:txBody>
      </p:sp>
      <p:sp>
        <p:nvSpPr>
          <p:cNvPr id="40" name="Line 43"/>
          <p:cNvSpPr>
            <a:spLocks noChangeShapeType="1"/>
          </p:cNvSpPr>
          <p:nvPr/>
        </p:nvSpPr>
        <p:spPr bwMode="auto">
          <a:xfrm>
            <a:off x="5351512" y="5430477"/>
            <a:ext cx="138113" cy="414338"/>
          </a:xfrm>
          <a:prstGeom prst="line">
            <a:avLst/>
          </a:prstGeom>
          <a:noFill/>
          <a:ln w="38100">
            <a:solidFill>
              <a:srgbClr val="C00000"/>
            </a:solidFill>
            <a:round/>
            <a:headEnd/>
            <a:tailEnd/>
          </a:ln>
          <a:effectLst/>
        </p:spPr>
        <p:txBody>
          <a:bodyPr wrap="none" anchor="ctr"/>
          <a:lstStyle/>
          <a:p>
            <a:endParaRPr lang="zh-CN" altLang="en-US"/>
          </a:p>
        </p:txBody>
      </p:sp>
      <p:sp>
        <p:nvSpPr>
          <p:cNvPr id="41" name="Line 44"/>
          <p:cNvSpPr>
            <a:spLocks noChangeShapeType="1"/>
          </p:cNvSpPr>
          <p:nvPr/>
        </p:nvSpPr>
        <p:spPr bwMode="auto">
          <a:xfrm flipH="1">
            <a:off x="7789912" y="5430477"/>
            <a:ext cx="152400" cy="457200"/>
          </a:xfrm>
          <a:prstGeom prst="line">
            <a:avLst/>
          </a:prstGeom>
          <a:noFill/>
          <a:ln w="38100">
            <a:solidFill>
              <a:srgbClr val="C00000"/>
            </a:solidFill>
            <a:round/>
            <a:headEnd/>
            <a:tailEnd/>
          </a:ln>
          <a:effectLst/>
        </p:spPr>
        <p:txBody>
          <a:bodyPr wrap="none" anchor="ctr"/>
          <a:lstStyle/>
          <a:p>
            <a:endParaRPr lang="zh-CN" altLang="en-US"/>
          </a:p>
        </p:txBody>
      </p:sp>
      <p:sp>
        <p:nvSpPr>
          <p:cNvPr id="42" name="Oval 45"/>
          <p:cNvSpPr>
            <a:spLocks noChangeArrowheads="1"/>
          </p:cNvSpPr>
          <p:nvPr/>
        </p:nvSpPr>
        <p:spPr bwMode="auto">
          <a:xfrm>
            <a:off x="75486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3" name="Text Box 46"/>
          <p:cNvSpPr txBox="1">
            <a:spLocks noChangeArrowheads="1"/>
          </p:cNvSpPr>
          <p:nvPr/>
        </p:nvSpPr>
        <p:spPr bwMode="auto">
          <a:xfrm>
            <a:off x="7524633" y="56927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29</a:t>
            </a:r>
          </a:p>
        </p:txBody>
      </p:sp>
      <p:sp>
        <p:nvSpPr>
          <p:cNvPr id="44" name="Oval 75"/>
          <p:cNvSpPr>
            <a:spLocks noChangeArrowheads="1"/>
          </p:cNvSpPr>
          <p:nvPr/>
        </p:nvSpPr>
        <p:spPr bwMode="auto">
          <a:xfrm>
            <a:off x="1581928" y="44016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5" name="Oval 76"/>
          <p:cNvSpPr>
            <a:spLocks noChangeArrowheads="1"/>
          </p:cNvSpPr>
          <p:nvPr/>
        </p:nvSpPr>
        <p:spPr bwMode="auto">
          <a:xfrm>
            <a:off x="11247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6" name="Oval 77"/>
          <p:cNvSpPr>
            <a:spLocks noChangeArrowheads="1"/>
          </p:cNvSpPr>
          <p:nvPr/>
        </p:nvSpPr>
        <p:spPr bwMode="auto">
          <a:xfrm>
            <a:off x="742141" y="569229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7" name="Oval 78"/>
          <p:cNvSpPr>
            <a:spLocks noChangeArrowheads="1"/>
          </p:cNvSpPr>
          <p:nvPr/>
        </p:nvSpPr>
        <p:spPr bwMode="auto">
          <a:xfrm>
            <a:off x="1277128" y="56970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8" name="Oval 79"/>
          <p:cNvSpPr>
            <a:spLocks noChangeArrowheads="1"/>
          </p:cNvSpPr>
          <p:nvPr/>
        </p:nvSpPr>
        <p:spPr bwMode="auto">
          <a:xfrm>
            <a:off x="1810528" y="56970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9" name="Oval 80"/>
          <p:cNvSpPr>
            <a:spLocks noChangeArrowheads="1"/>
          </p:cNvSpPr>
          <p:nvPr/>
        </p:nvSpPr>
        <p:spPr bwMode="auto">
          <a:xfrm>
            <a:off x="20391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0" name="Text Box 81"/>
          <p:cNvSpPr txBox="1">
            <a:spLocks noChangeArrowheads="1"/>
          </p:cNvSpPr>
          <p:nvPr/>
        </p:nvSpPr>
        <p:spPr bwMode="auto">
          <a:xfrm>
            <a:off x="1523530" y="4368318"/>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19</a:t>
            </a:r>
          </a:p>
        </p:txBody>
      </p:sp>
      <p:sp>
        <p:nvSpPr>
          <p:cNvPr id="51" name="Text Box 82"/>
          <p:cNvSpPr txBox="1">
            <a:spLocks noChangeArrowheads="1"/>
          </p:cNvSpPr>
          <p:nvPr/>
        </p:nvSpPr>
        <p:spPr bwMode="auto">
          <a:xfrm>
            <a:off x="1172353" y="4949343"/>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52" name="Text Box 83"/>
          <p:cNvSpPr txBox="1">
            <a:spLocks noChangeArrowheads="1"/>
          </p:cNvSpPr>
          <p:nvPr/>
        </p:nvSpPr>
        <p:spPr bwMode="auto">
          <a:xfrm>
            <a:off x="794888" y="565128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53" name="Text Box 84"/>
          <p:cNvSpPr txBox="1">
            <a:spLocks noChangeArrowheads="1"/>
          </p:cNvSpPr>
          <p:nvPr/>
        </p:nvSpPr>
        <p:spPr bwMode="auto">
          <a:xfrm>
            <a:off x="1315228" y="5657368"/>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54" name="Text Box 85"/>
          <p:cNvSpPr txBox="1">
            <a:spLocks noChangeArrowheads="1"/>
          </p:cNvSpPr>
          <p:nvPr/>
        </p:nvSpPr>
        <p:spPr bwMode="auto">
          <a:xfrm>
            <a:off x="1783950" y="566746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18</a:t>
            </a:r>
          </a:p>
        </p:txBody>
      </p:sp>
      <p:sp>
        <p:nvSpPr>
          <p:cNvPr id="55" name="Text Box 86"/>
          <p:cNvSpPr txBox="1">
            <a:spLocks noChangeArrowheads="1"/>
          </p:cNvSpPr>
          <p:nvPr/>
        </p:nvSpPr>
        <p:spPr bwMode="auto">
          <a:xfrm>
            <a:off x="1995089" y="4977918"/>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20</a:t>
            </a:r>
          </a:p>
        </p:txBody>
      </p:sp>
      <p:sp>
        <p:nvSpPr>
          <p:cNvPr id="56" name="Oval 87"/>
          <p:cNvSpPr>
            <a:spLocks noChangeArrowheads="1"/>
          </p:cNvSpPr>
          <p:nvPr/>
        </p:nvSpPr>
        <p:spPr bwMode="auto">
          <a:xfrm>
            <a:off x="29535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7" name="Oval 88"/>
          <p:cNvSpPr>
            <a:spLocks noChangeArrowheads="1"/>
          </p:cNvSpPr>
          <p:nvPr/>
        </p:nvSpPr>
        <p:spPr bwMode="auto">
          <a:xfrm>
            <a:off x="3410728" y="44016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8" name="Oval 89"/>
          <p:cNvSpPr>
            <a:spLocks noChangeArrowheads="1"/>
          </p:cNvSpPr>
          <p:nvPr/>
        </p:nvSpPr>
        <p:spPr bwMode="auto">
          <a:xfrm>
            <a:off x="37917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9" name="Text Box 90"/>
          <p:cNvSpPr txBox="1">
            <a:spLocks noChangeArrowheads="1"/>
          </p:cNvSpPr>
          <p:nvPr/>
        </p:nvSpPr>
        <p:spPr bwMode="auto">
          <a:xfrm>
            <a:off x="2923002" y="4966667"/>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26</a:t>
            </a:r>
          </a:p>
        </p:txBody>
      </p:sp>
      <p:sp>
        <p:nvSpPr>
          <p:cNvPr id="60" name="Text Box 91"/>
          <p:cNvSpPr txBox="1">
            <a:spLocks noChangeArrowheads="1"/>
          </p:cNvSpPr>
          <p:nvPr/>
        </p:nvSpPr>
        <p:spPr bwMode="auto">
          <a:xfrm>
            <a:off x="3763924" y="4973156"/>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37</a:t>
            </a:r>
          </a:p>
        </p:txBody>
      </p:sp>
      <p:sp>
        <p:nvSpPr>
          <p:cNvPr id="61" name="Text Box 92"/>
          <p:cNvSpPr txBox="1">
            <a:spLocks noChangeArrowheads="1"/>
          </p:cNvSpPr>
          <p:nvPr/>
        </p:nvSpPr>
        <p:spPr bwMode="auto">
          <a:xfrm>
            <a:off x="3392740" y="4356273"/>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29</a:t>
            </a:r>
          </a:p>
        </p:txBody>
      </p:sp>
      <p:sp>
        <p:nvSpPr>
          <p:cNvPr id="62" name="Oval 93"/>
          <p:cNvSpPr>
            <a:spLocks noChangeArrowheads="1"/>
          </p:cNvSpPr>
          <p:nvPr/>
        </p:nvSpPr>
        <p:spPr bwMode="auto">
          <a:xfrm>
            <a:off x="6494512" y="3906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3" name="Oval 94"/>
          <p:cNvSpPr>
            <a:spLocks noChangeArrowheads="1"/>
          </p:cNvSpPr>
          <p:nvPr/>
        </p:nvSpPr>
        <p:spPr bwMode="auto">
          <a:xfrm>
            <a:off x="5580112" y="44398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4" name="Oval 95"/>
          <p:cNvSpPr>
            <a:spLocks noChangeArrowheads="1"/>
          </p:cNvSpPr>
          <p:nvPr/>
        </p:nvSpPr>
        <p:spPr bwMode="auto">
          <a:xfrm>
            <a:off x="7332712" y="44398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5" name="Text Box 96"/>
          <p:cNvSpPr txBox="1">
            <a:spLocks noChangeArrowheads="1"/>
          </p:cNvSpPr>
          <p:nvPr/>
        </p:nvSpPr>
        <p:spPr bwMode="auto">
          <a:xfrm>
            <a:off x="6432193" y="3861288"/>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24</a:t>
            </a:r>
          </a:p>
        </p:txBody>
      </p:sp>
      <p:sp>
        <p:nvSpPr>
          <p:cNvPr id="66" name="Text Box 97"/>
          <p:cNvSpPr txBox="1">
            <a:spLocks noChangeArrowheads="1"/>
          </p:cNvSpPr>
          <p:nvPr/>
        </p:nvSpPr>
        <p:spPr bwMode="auto">
          <a:xfrm>
            <a:off x="5539611" y="4408272"/>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20</a:t>
            </a:r>
          </a:p>
        </p:txBody>
      </p:sp>
      <p:sp>
        <p:nvSpPr>
          <p:cNvPr id="67" name="Text Box 98"/>
          <p:cNvSpPr txBox="1">
            <a:spLocks noChangeArrowheads="1"/>
          </p:cNvSpPr>
          <p:nvPr/>
        </p:nvSpPr>
        <p:spPr bwMode="auto">
          <a:xfrm>
            <a:off x="7332712" y="4473512"/>
            <a:ext cx="441146" cy="369332"/>
          </a:xfrm>
          <a:prstGeom prst="rect">
            <a:avLst/>
          </a:prstGeom>
          <a:noFill/>
          <a:ln w="38100">
            <a:noFill/>
            <a:round/>
            <a:headEnd/>
            <a:tailEnd/>
          </a:ln>
          <a:effectLst/>
        </p:spPr>
        <p:txBody>
          <a:bodyPr wrap="none" anchor="ctr"/>
          <a:lstStyle>
            <a:defPPr>
              <a:defRPr lang="zh-CN"/>
            </a:defPPr>
          </a:lstStyle>
          <a:p>
            <a:pPr algn="ctr"/>
            <a:r>
              <a:rPr kumimoji="1" lang="en-US" altLang="zh-CN" sz="2800" b="1" dirty="0">
                <a:latin typeface="Times New Roman" pitchFamily="18" charset="0"/>
              </a:rPr>
              <a:t>28</a:t>
            </a:r>
          </a:p>
        </p:txBody>
      </p:sp>
      <p:sp>
        <p:nvSpPr>
          <p:cNvPr id="68" name="Oval 99"/>
          <p:cNvSpPr>
            <a:spLocks noChangeArrowheads="1"/>
          </p:cNvSpPr>
          <p:nvPr/>
        </p:nvSpPr>
        <p:spPr bwMode="auto">
          <a:xfrm>
            <a:off x="6951712" y="5049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9" name="Oval 100"/>
          <p:cNvSpPr>
            <a:spLocks noChangeArrowheads="1"/>
          </p:cNvSpPr>
          <p:nvPr/>
        </p:nvSpPr>
        <p:spPr bwMode="auto">
          <a:xfrm>
            <a:off x="7789912" y="5049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0" name="Text Box 101"/>
          <p:cNvSpPr txBox="1">
            <a:spLocks noChangeArrowheads="1"/>
          </p:cNvSpPr>
          <p:nvPr/>
        </p:nvSpPr>
        <p:spPr bwMode="auto">
          <a:xfrm>
            <a:off x="7777212" y="5011377"/>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30</a:t>
            </a:r>
          </a:p>
        </p:txBody>
      </p:sp>
      <p:sp>
        <p:nvSpPr>
          <p:cNvPr id="71" name="Text Box 102"/>
          <p:cNvSpPr txBox="1">
            <a:spLocks noChangeArrowheads="1"/>
          </p:cNvSpPr>
          <p:nvPr/>
        </p:nvSpPr>
        <p:spPr bwMode="auto">
          <a:xfrm>
            <a:off x="6951712" y="5093411"/>
            <a:ext cx="441146" cy="369332"/>
          </a:xfrm>
          <a:prstGeom prst="rect">
            <a:avLst/>
          </a:prstGeom>
          <a:noFill/>
          <a:ln w="38100">
            <a:noFill/>
            <a:round/>
            <a:headEnd/>
            <a:tailEnd/>
          </a:ln>
          <a:effectLst/>
        </p:spPr>
        <p:txBody>
          <a:bodyPr wrap="none" anchor="ctr"/>
          <a:lstStyle>
            <a:defPPr>
              <a:defRPr lang="zh-CN"/>
            </a:defPPr>
          </a:lstStyle>
          <a:p>
            <a:pPr algn="ctr"/>
            <a:r>
              <a:rPr kumimoji="1" lang="en-US" altLang="zh-CN" sz="2800" b="1" dirty="0">
                <a:latin typeface="Times New Roman" pitchFamily="18" charset="0"/>
              </a:rPr>
              <a:t>26</a:t>
            </a:r>
          </a:p>
        </p:txBody>
      </p:sp>
      <p:sp>
        <p:nvSpPr>
          <p:cNvPr id="72" name="Oval 103"/>
          <p:cNvSpPr>
            <a:spLocks noChangeArrowheads="1"/>
          </p:cNvSpPr>
          <p:nvPr/>
        </p:nvSpPr>
        <p:spPr bwMode="auto">
          <a:xfrm>
            <a:off x="5046712" y="5049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3" name="Text Box 104"/>
          <p:cNvSpPr txBox="1">
            <a:spLocks noChangeArrowheads="1"/>
          </p:cNvSpPr>
          <p:nvPr/>
        </p:nvSpPr>
        <p:spPr bwMode="auto">
          <a:xfrm>
            <a:off x="4989347" y="500204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74" name="Oval 105"/>
          <p:cNvSpPr>
            <a:spLocks noChangeArrowheads="1"/>
          </p:cNvSpPr>
          <p:nvPr/>
        </p:nvSpPr>
        <p:spPr bwMode="auto">
          <a:xfrm>
            <a:off x="46657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5" name="Text Box 106"/>
          <p:cNvSpPr txBox="1">
            <a:spLocks noChangeArrowheads="1"/>
          </p:cNvSpPr>
          <p:nvPr/>
        </p:nvSpPr>
        <p:spPr bwMode="auto">
          <a:xfrm>
            <a:off x="4710817" y="5689506"/>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76" name="Oval 107"/>
          <p:cNvSpPr>
            <a:spLocks noChangeArrowheads="1"/>
          </p:cNvSpPr>
          <p:nvPr/>
        </p:nvSpPr>
        <p:spPr bwMode="auto">
          <a:xfrm>
            <a:off x="52753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7" name="Text Box 108"/>
          <p:cNvSpPr txBox="1">
            <a:spLocks noChangeArrowheads="1"/>
          </p:cNvSpPr>
          <p:nvPr/>
        </p:nvSpPr>
        <p:spPr bwMode="auto">
          <a:xfrm>
            <a:off x="5215626" y="56927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78" name="Oval 109"/>
          <p:cNvSpPr>
            <a:spLocks noChangeArrowheads="1"/>
          </p:cNvSpPr>
          <p:nvPr/>
        </p:nvSpPr>
        <p:spPr bwMode="auto">
          <a:xfrm>
            <a:off x="66342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9" name="Text Box 110"/>
          <p:cNvSpPr txBox="1">
            <a:spLocks noChangeArrowheads="1"/>
          </p:cNvSpPr>
          <p:nvPr/>
        </p:nvSpPr>
        <p:spPr bwMode="auto">
          <a:xfrm>
            <a:off x="6588373" y="5690368"/>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24</a:t>
            </a:r>
          </a:p>
        </p:txBody>
      </p:sp>
      <p:sp>
        <p:nvSpPr>
          <p:cNvPr id="19" name="乘号 18"/>
          <p:cNvSpPr/>
          <p:nvPr/>
        </p:nvSpPr>
        <p:spPr bwMode="auto">
          <a:xfrm>
            <a:off x="1810156" y="4308432"/>
            <a:ext cx="648072" cy="642993"/>
          </a:xfrm>
          <a:prstGeom prst="mathMultiply">
            <a:avLst>
              <a:gd name="adj1" fmla="val 15884"/>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乘号 86"/>
          <p:cNvSpPr/>
          <p:nvPr/>
        </p:nvSpPr>
        <p:spPr bwMode="auto">
          <a:xfrm>
            <a:off x="2063340" y="5666327"/>
            <a:ext cx="648072" cy="642993"/>
          </a:xfrm>
          <a:prstGeom prst="mathMultiply">
            <a:avLst>
              <a:gd name="adj1" fmla="val 15884"/>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矩形 87"/>
          <p:cNvSpPr/>
          <p:nvPr/>
        </p:nvSpPr>
        <p:spPr>
          <a:xfrm>
            <a:off x="5685363" y="6220997"/>
            <a:ext cx="172354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二叉搜索树</a:t>
            </a:r>
          </a:p>
        </p:txBody>
      </p:sp>
    </p:spTree>
    <p:extLst>
      <p:ext uri="{BB962C8B-B14F-4D97-AF65-F5344CB8AC3E}">
        <p14:creationId xmlns:p14="http://schemas.microsoft.com/office/powerpoint/2010/main" val="171530298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7" grpId="0" animBg="1"/>
      <p:bldP spid="8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二叉搜索树与中序遍历</a:t>
            </a:r>
          </a:p>
        </p:txBody>
      </p:sp>
      <p:sp>
        <p:nvSpPr>
          <p:cNvPr id="20" name="TextBox 20"/>
          <p:cNvSpPr txBox="1">
            <a:spLocks noChangeArrowheads="1"/>
          </p:cNvSpPr>
          <p:nvPr/>
        </p:nvSpPr>
        <p:spPr bwMode="auto">
          <a:xfrm>
            <a:off x="179512" y="1124744"/>
            <a:ext cx="8712968" cy="21544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对一棵二叉搜索树进行中序遍历，可以按从小到大的顺序，将各结点关键码排列起来，所以也称</a:t>
            </a:r>
            <a:r>
              <a:rPr lang="zh-CN" altLang="en-US" sz="2400" b="1" dirty="0">
                <a:solidFill>
                  <a:srgbClr val="C00000"/>
                </a:solidFill>
                <a:latin typeface="微软雅黑" panose="020B0503020204020204" pitchFamily="34" charset="-122"/>
                <a:ea typeface="微软雅黑" panose="020B0503020204020204" pitchFamily="34" charset="-122"/>
              </a:rPr>
              <a:t>二叉排序树</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任意一棵二叉树是二叉搜索树，当且仅当其</a:t>
            </a:r>
            <a:r>
              <a:rPr lang="zh-CN" altLang="en-US" sz="2400" b="1" dirty="0">
                <a:solidFill>
                  <a:srgbClr val="C00000"/>
                </a:solidFill>
                <a:latin typeface="微软雅黑" panose="020B0503020204020204" pitchFamily="34" charset="-122"/>
                <a:ea typeface="微软雅黑" panose="020B0503020204020204" pitchFamily="34" charset="-122"/>
              </a:rPr>
              <a:t>中序遍历</a:t>
            </a:r>
            <a:r>
              <a:rPr lang="zh-CN" altLang="en-US" sz="2400" b="1" dirty="0">
                <a:latin typeface="微软雅黑" panose="020B0503020204020204" pitchFamily="34" charset="-122"/>
                <a:ea typeface="微软雅黑" panose="020B0503020204020204" pitchFamily="34" charset="-122"/>
              </a:rPr>
              <a:t>序列单调非降</a:t>
            </a:r>
            <a:endParaRPr lang="en-US" altLang="zh-CN" sz="2400" b="1" dirty="0">
              <a:latin typeface="微软雅黑" panose="020B0503020204020204" pitchFamily="34" charset="-122"/>
              <a:ea typeface="微软雅黑" panose="020B0503020204020204" pitchFamily="34" charset="-122"/>
            </a:endParaRPr>
          </a:p>
        </p:txBody>
      </p:sp>
      <p:sp>
        <p:nvSpPr>
          <p:cNvPr id="4" name="圆角矩形 3"/>
          <p:cNvSpPr/>
          <p:nvPr/>
        </p:nvSpPr>
        <p:spPr bwMode="auto">
          <a:xfrm>
            <a:off x="1743853"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 name="圆角矩形 4"/>
          <p:cNvSpPr/>
          <p:nvPr/>
        </p:nvSpPr>
        <p:spPr bwMode="auto">
          <a:xfrm>
            <a:off x="2103893"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6" name="圆角矩形 5"/>
          <p:cNvSpPr/>
          <p:nvPr/>
        </p:nvSpPr>
        <p:spPr bwMode="auto">
          <a:xfrm>
            <a:off x="2463933"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7" name="圆角矩形 6"/>
          <p:cNvSpPr/>
          <p:nvPr/>
        </p:nvSpPr>
        <p:spPr bwMode="auto">
          <a:xfrm>
            <a:off x="3186609" y="3863077"/>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8" name="圆角矩形 7"/>
          <p:cNvSpPr/>
          <p:nvPr/>
        </p:nvSpPr>
        <p:spPr bwMode="auto">
          <a:xfrm>
            <a:off x="354664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 name="圆角矩形 8"/>
          <p:cNvSpPr/>
          <p:nvPr/>
        </p:nvSpPr>
        <p:spPr bwMode="auto">
          <a:xfrm>
            <a:off x="3906689"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0" name="圆角矩形 9"/>
          <p:cNvSpPr/>
          <p:nvPr/>
        </p:nvSpPr>
        <p:spPr bwMode="auto">
          <a:xfrm>
            <a:off x="426672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1" name="圆角矩形 10"/>
          <p:cNvSpPr/>
          <p:nvPr/>
        </p:nvSpPr>
        <p:spPr bwMode="auto">
          <a:xfrm>
            <a:off x="463112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2" name="圆角矩形 11"/>
          <p:cNvSpPr/>
          <p:nvPr/>
        </p:nvSpPr>
        <p:spPr bwMode="auto">
          <a:xfrm>
            <a:off x="498680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3" name="圆角矩形 12"/>
          <p:cNvSpPr/>
          <p:nvPr/>
        </p:nvSpPr>
        <p:spPr bwMode="auto">
          <a:xfrm>
            <a:off x="5346849"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4" name="圆角矩形 13"/>
          <p:cNvSpPr/>
          <p:nvPr/>
        </p:nvSpPr>
        <p:spPr bwMode="auto">
          <a:xfrm>
            <a:off x="570688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5" name="圆角矩形 14"/>
          <p:cNvSpPr/>
          <p:nvPr/>
        </p:nvSpPr>
        <p:spPr bwMode="auto">
          <a:xfrm>
            <a:off x="6066929" y="3863077"/>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6" name="圆角矩形 15"/>
          <p:cNvSpPr/>
          <p:nvPr/>
        </p:nvSpPr>
        <p:spPr bwMode="auto">
          <a:xfrm>
            <a:off x="642696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7" name="圆角矩形 16"/>
          <p:cNvSpPr/>
          <p:nvPr/>
        </p:nvSpPr>
        <p:spPr bwMode="auto">
          <a:xfrm>
            <a:off x="7147049"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8" name="圆角矩形 17"/>
          <p:cNvSpPr/>
          <p:nvPr/>
        </p:nvSpPr>
        <p:spPr bwMode="auto">
          <a:xfrm>
            <a:off x="750708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9" name="圆角矩形 18"/>
          <p:cNvSpPr/>
          <p:nvPr/>
        </p:nvSpPr>
        <p:spPr bwMode="auto">
          <a:xfrm>
            <a:off x="211084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1" name="圆角矩形 20"/>
          <p:cNvSpPr/>
          <p:nvPr/>
        </p:nvSpPr>
        <p:spPr bwMode="auto">
          <a:xfrm>
            <a:off x="247088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2" name="圆角矩形 21"/>
          <p:cNvSpPr/>
          <p:nvPr/>
        </p:nvSpPr>
        <p:spPr bwMode="auto">
          <a:xfrm>
            <a:off x="283092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3" name="圆角矩形 22"/>
          <p:cNvSpPr/>
          <p:nvPr/>
        </p:nvSpPr>
        <p:spPr bwMode="auto">
          <a:xfrm>
            <a:off x="319096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4" name="圆角矩形 23"/>
          <p:cNvSpPr/>
          <p:nvPr/>
        </p:nvSpPr>
        <p:spPr bwMode="auto">
          <a:xfrm>
            <a:off x="355100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5" name="圆角矩形 24"/>
          <p:cNvSpPr/>
          <p:nvPr/>
        </p:nvSpPr>
        <p:spPr bwMode="auto">
          <a:xfrm>
            <a:off x="391104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6" name="圆角矩形 25"/>
          <p:cNvSpPr/>
          <p:nvPr/>
        </p:nvSpPr>
        <p:spPr bwMode="auto">
          <a:xfrm>
            <a:off x="427108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7" name="圆角矩形 26"/>
          <p:cNvSpPr/>
          <p:nvPr/>
        </p:nvSpPr>
        <p:spPr bwMode="auto">
          <a:xfrm>
            <a:off x="498680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8" name="圆角矩形 27"/>
          <p:cNvSpPr/>
          <p:nvPr/>
        </p:nvSpPr>
        <p:spPr bwMode="auto">
          <a:xfrm>
            <a:off x="534684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9" name="圆角矩形 28"/>
          <p:cNvSpPr/>
          <p:nvPr/>
        </p:nvSpPr>
        <p:spPr bwMode="auto">
          <a:xfrm>
            <a:off x="570688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0" name="圆角矩形 29"/>
          <p:cNvSpPr/>
          <p:nvPr/>
        </p:nvSpPr>
        <p:spPr bwMode="auto">
          <a:xfrm>
            <a:off x="606692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1" name="圆角矩形 30"/>
          <p:cNvSpPr/>
          <p:nvPr/>
        </p:nvSpPr>
        <p:spPr bwMode="auto">
          <a:xfrm>
            <a:off x="642696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2" name="圆角矩形 31"/>
          <p:cNvSpPr/>
          <p:nvPr/>
        </p:nvSpPr>
        <p:spPr bwMode="auto">
          <a:xfrm>
            <a:off x="678700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3" name="圆角矩形 32"/>
          <p:cNvSpPr/>
          <p:nvPr/>
        </p:nvSpPr>
        <p:spPr bwMode="auto">
          <a:xfrm>
            <a:off x="714704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35" name="直接连接符 34"/>
          <p:cNvCxnSpPr/>
          <p:nvPr/>
        </p:nvCxnSpPr>
        <p:spPr bwMode="auto">
          <a:xfrm>
            <a:off x="3357008" y="3647053"/>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6" name="直接连接符 35"/>
          <p:cNvCxnSpPr/>
          <p:nvPr/>
        </p:nvCxnSpPr>
        <p:spPr bwMode="auto">
          <a:xfrm flipV="1">
            <a:off x="3362321" y="3647053"/>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cxnSp>
        <p:nvCxnSpPr>
          <p:cNvPr id="38" name="直接连接符 37"/>
          <p:cNvCxnSpPr>
            <a:endCxn id="7" idx="1"/>
          </p:cNvCxnSpPr>
          <p:nvPr/>
        </p:nvCxnSpPr>
        <p:spPr bwMode="auto">
          <a:xfrm>
            <a:off x="2278174" y="4039159"/>
            <a:ext cx="908435" cy="3938"/>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9" name="直接连接符 38"/>
          <p:cNvCxnSpPr/>
          <p:nvPr/>
        </p:nvCxnSpPr>
        <p:spPr bwMode="auto">
          <a:xfrm flipV="1">
            <a:off x="2280458" y="4039159"/>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40" name="组合 39"/>
          <p:cNvGrpSpPr/>
          <p:nvPr/>
        </p:nvGrpSpPr>
        <p:grpSpPr>
          <a:xfrm flipH="1">
            <a:off x="2463931" y="4471208"/>
            <a:ext cx="174281" cy="327973"/>
            <a:chOff x="3632014" y="4509120"/>
            <a:chExt cx="1269761" cy="216024"/>
          </a:xfrm>
        </p:grpSpPr>
        <p:cxnSp>
          <p:nvCxnSpPr>
            <p:cNvPr id="41" name="直接连接符 4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2" name="直接连接符 4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0" name="组合 49"/>
          <p:cNvGrpSpPr/>
          <p:nvPr/>
        </p:nvGrpSpPr>
        <p:grpSpPr>
          <a:xfrm flipH="1">
            <a:off x="4986809" y="3645024"/>
            <a:ext cx="1258756" cy="216024"/>
            <a:chOff x="3632014" y="4509120"/>
            <a:chExt cx="1269761" cy="216024"/>
          </a:xfrm>
        </p:grpSpPr>
        <p:cxnSp>
          <p:nvCxnSpPr>
            <p:cNvPr id="51" name="直接连接符 5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2" name="直接连接符 5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3" name="组合 52"/>
          <p:cNvGrpSpPr/>
          <p:nvPr/>
        </p:nvGrpSpPr>
        <p:grpSpPr>
          <a:xfrm>
            <a:off x="5521130" y="4043097"/>
            <a:ext cx="545799" cy="255965"/>
            <a:chOff x="3632014" y="4509120"/>
            <a:chExt cx="1269761" cy="216024"/>
          </a:xfrm>
        </p:grpSpPr>
        <p:cxnSp>
          <p:nvCxnSpPr>
            <p:cNvPr id="54" name="直接连接符 5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5" name="直接连接符 5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57" name="直接连接符 56"/>
          <p:cNvCxnSpPr/>
          <p:nvPr/>
        </p:nvCxnSpPr>
        <p:spPr bwMode="auto">
          <a:xfrm flipH="1" flipV="1">
            <a:off x="6430947" y="4039160"/>
            <a:ext cx="892667" cy="3936"/>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8" name="直接连接符 57"/>
          <p:cNvCxnSpPr/>
          <p:nvPr/>
        </p:nvCxnSpPr>
        <p:spPr bwMode="auto">
          <a:xfrm flipH="1" flipV="1">
            <a:off x="7327069" y="4043096"/>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59" name="组合 58"/>
          <p:cNvGrpSpPr/>
          <p:nvPr/>
        </p:nvGrpSpPr>
        <p:grpSpPr>
          <a:xfrm flipH="1">
            <a:off x="3548933" y="4035280"/>
            <a:ext cx="552295" cy="255965"/>
            <a:chOff x="3632014" y="4509120"/>
            <a:chExt cx="1269761" cy="216024"/>
          </a:xfrm>
        </p:grpSpPr>
        <p:cxnSp>
          <p:nvCxnSpPr>
            <p:cNvPr id="60" name="直接连接符 5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1" name="直接连接符 6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2" name="组合 61"/>
          <p:cNvGrpSpPr/>
          <p:nvPr/>
        </p:nvGrpSpPr>
        <p:grpSpPr>
          <a:xfrm flipH="1">
            <a:off x="4264622" y="4471207"/>
            <a:ext cx="174281" cy="327973"/>
            <a:chOff x="3632014" y="4509120"/>
            <a:chExt cx="1269761" cy="216024"/>
          </a:xfrm>
        </p:grpSpPr>
        <p:cxnSp>
          <p:nvCxnSpPr>
            <p:cNvPr id="63" name="直接连接符 6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4" name="直接连接符 6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5" name="组合 64"/>
          <p:cNvGrpSpPr/>
          <p:nvPr/>
        </p:nvGrpSpPr>
        <p:grpSpPr>
          <a:xfrm flipH="1">
            <a:off x="5708485" y="4469072"/>
            <a:ext cx="174281" cy="327973"/>
            <a:chOff x="3632014" y="4509120"/>
            <a:chExt cx="1269761" cy="216024"/>
          </a:xfrm>
        </p:grpSpPr>
        <p:cxnSp>
          <p:nvCxnSpPr>
            <p:cNvPr id="66" name="直接连接符 6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7" name="直接连接符 6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8" name="组合 67"/>
          <p:cNvGrpSpPr/>
          <p:nvPr/>
        </p:nvGrpSpPr>
        <p:grpSpPr>
          <a:xfrm flipH="1">
            <a:off x="7506190" y="4469071"/>
            <a:ext cx="174281" cy="32797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72" name="直接连接符 71"/>
          <p:cNvCxnSpPr>
            <a:endCxn id="17" idx="1"/>
          </p:cNvCxnSpPr>
          <p:nvPr/>
        </p:nvCxnSpPr>
        <p:spPr bwMode="auto">
          <a:xfrm>
            <a:off x="6610480" y="4464895"/>
            <a:ext cx="536569" cy="1025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6611223" y="4464894"/>
            <a:ext cx="0" cy="327973"/>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74" name="组合 73"/>
          <p:cNvGrpSpPr/>
          <p:nvPr/>
        </p:nvGrpSpPr>
        <p:grpSpPr>
          <a:xfrm>
            <a:off x="5168021" y="4481946"/>
            <a:ext cx="177658" cy="327973"/>
            <a:chOff x="3632014" y="4509120"/>
            <a:chExt cx="1269761" cy="216024"/>
          </a:xfrm>
        </p:grpSpPr>
        <p:cxnSp>
          <p:nvCxnSpPr>
            <p:cNvPr id="75" name="直接连接符 7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6" name="直接连接符 7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7" name="组合 76"/>
          <p:cNvGrpSpPr/>
          <p:nvPr/>
        </p:nvGrpSpPr>
        <p:grpSpPr>
          <a:xfrm>
            <a:off x="3729968" y="4469071"/>
            <a:ext cx="177658" cy="327973"/>
            <a:chOff x="3632014" y="4509120"/>
            <a:chExt cx="1269761" cy="216024"/>
          </a:xfrm>
        </p:grpSpPr>
        <p:cxnSp>
          <p:nvCxnSpPr>
            <p:cNvPr id="78" name="直接连接符 7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9" name="直接连接符 7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0" name="组合 79"/>
          <p:cNvGrpSpPr/>
          <p:nvPr/>
        </p:nvGrpSpPr>
        <p:grpSpPr>
          <a:xfrm>
            <a:off x="1928626" y="4475145"/>
            <a:ext cx="177658" cy="327973"/>
            <a:chOff x="3632014" y="4509120"/>
            <a:chExt cx="1269761" cy="216024"/>
          </a:xfrm>
        </p:grpSpPr>
        <p:cxnSp>
          <p:nvCxnSpPr>
            <p:cNvPr id="81" name="直接连接符 8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2" name="直接连接符 8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84" name="直接连接符 83"/>
          <p:cNvCxnSpPr/>
          <p:nvPr/>
        </p:nvCxnSpPr>
        <p:spPr bwMode="auto">
          <a:xfrm flipH="1" flipV="1">
            <a:off x="4812002" y="3208403"/>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85" name="圆角矩形 84"/>
          <p:cNvSpPr/>
          <p:nvPr/>
        </p:nvSpPr>
        <p:spPr bwMode="auto">
          <a:xfrm>
            <a:off x="4624473" y="3464368"/>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86" name="圆角矩形 85"/>
          <p:cNvSpPr/>
          <p:nvPr/>
        </p:nvSpPr>
        <p:spPr bwMode="auto">
          <a:xfrm>
            <a:off x="175080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87" name="圆角矩形 86"/>
          <p:cNvSpPr/>
          <p:nvPr/>
        </p:nvSpPr>
        <p:spPr bwMode="auto">
          <a:xfrm>
            <a:off x="2826569" y="5301208"/>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88" name="组合 87"/>
          <p:cNvGrpSpPr/>
          <p:nvPr/>
        </p:nvGrpSpPr>
        <p:grpSpPr>
          <a:xfrm flipH="1">
            <a:off x="2826567" y="4973235"/>
            <a:ext cx="174281" cy="327973"/>
            <a:chOff x="3632014" y="4509120"/>
            <a:chExt cx="1269761" cy="216024"/>
          </a:xfrm>
        </p:grpSpPr>
        <p:cxnSp>
          <p:nvCxnSpPr>
            <p:cNvPr id="89" name="直接连接符 8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0" name="直接连接符 8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1" name="组合 90"/>
          <p:cNvGrpSpPr/>
          <p:nvPr/>
        </p:nvGrpSpPr>
        <p:grpSpPr>
          <a:xfrm flipH="1">
            <a:off x="6787009" y="4973235"/>
            <a:ext cx="174281" cy="327973"/>
            <a:chOff x="3632014" y="4509120"/>
            <a:chExt cx="1269761" cy="216024"/>
          </a:xfrm>
        </p:grpSpPr>
        <p:cxnSp>
          <p:nvCxnSpPr>
            <p:cNvPr id="92" name="直接连接符 9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3" name="直接连接符 9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4" name="圆角矩形 93"/>
          <p:cNvSpPr/>
          <p:nvPr/>
        </p:nvSpPr>
        <p:spPr bwMode="auto">
          <a:xfrm>
            <a:off x="6787009" y="5301208"/>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16</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6" name="圆角矩形 95"/>
          <p:cNvSpPr/>
          <p:nvPr/>
        </p:nvSpPr>
        <p:spPr bwMode="auto">
          <a:xfrm>
            <a:off x="751362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02" name="矩形 101"/>
          <p:cNvSpPr/>
          <p:nvPr/>
        </p:nvSpPr>
        <p:spPr>
          <a:xfrm>
            <a:off x="-217513" y="5634930"/>
            <a:ext cx="1909375" cy="830997"/>
          </a:xfrm>
          <a:prstGeom prst="rect">
            <a:avLst/>
          </a:prstGeom>
        </p:spPr>
        <p:txBody>
          <a:bodyPr wrap="square">
            <a:spAutoFit/>
          </a:bodyPr>
          <a:lstStyle/>
          <a:p>
            <a:pPr marL="457200" lvl="2" algn="ct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中序遍历序列：</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709403"/>
      </p:ext>
    </p:extLst>
  </p:cSld>
  <p:clrMapOvr>
    <a:masterClrMapping/>
  </p:clrMapOvr>
  <p:transition advTm="157">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二叉搜索树的构建</a:t>
            </a:r>
          </a:p>
        </p:txBody>
      </p:sp>
      <p:sp>
        <p:nvSpPr>
          <p:cNvPr id="48" name="TextBox 20"/>
          <p:cNvSpPr txBox="1">
            <a:spLocks noChangeArrowheads="1"/>
          </p:cNvSpPr>
          <p:nvPr/>
        </p:nvSpPr>
        <p:spPr bwMode="auto">
          <a:xfrm>
            <a:off x="179512" y="1124744"/>
            <a:ext cx="8784976" cy="9694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二叉搜索树构建</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例如：输入数据</a:t>
            </a:r>
            <a:r>
              <a:rPr lang="en-US" altLang="zh-CN" sz="2400" b="1" dirty="0">
                <a:latin typeface="微软雅黑" panose="020B0503020204020204" pitchFamily="34" charset="-122"/>
                <a:ea typeface="微软雅黑" panose="020B0503020204020204" pitchFamily="34" charset="-122"/>
              </a:rPr>
              <a:t>{ 18, 26, 22, 6, 29, 3, 27, 5 }</a:t>
            </a:r>
          </a:p>
        </p:txBody>
      </p:sp>
      <p:sp>
        <p:nvSpPr>
          <p:cNvPr id="103" name="Oval 12"/>
          <p:cNvSpPr>
            <a:spLocks noChangeArrowheads="1"/>
          </p:cNvSpPr>
          <p:nvPr/>
        </p:nvSpPr>
        <p:spPr bwMode="auto">
          <a:xfrm>
            <a:off x="323528" y="22834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18</a:t>
            </a:r>
          </a:p>
        </p:txBody>
      </p:sp>
      <p:grpSp>
        <p:nvGrpSpPr>
          <p:cNvPr id="3" name="组合 2"/>
          <p:cNvGrpSpPr/>
          <p:nvPr/>
        </p:nvGrpSpPr>
        <p:grpSpPr>
          <a:xfrm>
            <a:off x="1133449" y="2283402"/>
            <a:ext cx="1494335" cy="1143000"/>
            <a:chOff x="1133449" y="2283402"/>
            <a:chExt cx="1494335" cy="1143000"/>
          </a:xfrm>
        </p:grpSpPr>
        <p:sp>
          <p:nvSpPr>
            <p:cNvPr id="101" name="Line 9"/>
            <p:cNvSpPr>
              <a:spLocks noChangeShapeType="1"/>
            </p:cNvSpPr>
            <p:nvPr/>
          </p:nvSpPr>
          <p:spPr bwMode="auto">
            <a:xfrm>
              <a:off x="2018184"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04" name="Oval 13"/>
            <p:cNvSpPr>
              <a:spLocks noChangeArrowheads="1"/>
            </p:cNvSpPr>
            <p:nvPr/>
          </p:nvSpPr>
          <p:spPr bwMode="auto">
            <a:xfrm>
              <a:off x="1713384"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05" name="Oval 14"/>
            <p:cNvSpPr>
              <a:spLocks noChangeArrowheads="1"/>
            </p:cNvSpPr>
            <p:nvPr/>
          </p:nvSpPr>
          <p:spPr bwMode="auto">
            <a:xfrm>
              <a:off x="2170584" y="29692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26</a:t>
              </a:r>
            </a:p>
          </p:txBody>
        </p:sp>
        <p:sp>
          <p:nvSpPr>
            <p:cNvPr id="71" name="右箭头 70"/>
            <p:cNvSpPr/>
            <p:nvPr/>
          </p:nvSpPr>
          <p:spPr bwMode="auto">
            <a:xfrm>
              <a:off x="1133449" y="2868066"/>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4" name="组合 3"/>
          <p:cNvGrpSpPr/>
          <p:nvPr/>
        </p:nvGrpSpPr>
        <p:grpSpPr>
          <a:xfrm>
            <a:off x="2962329" y="2283402"/>
            <a:ext cx="1321639" cy="1905000"/>
            <a:chOff x="2962329" y="2283402"/>
            <a:chExt cx="1321639" cy="1905000"/>
          </a:xfrm>
        </p:grpSpPr>
        <p:sp>
          <p:nvSpPr>
            <p:cNvPr id="74" name="Line 8"/>
            <p:cNvSpPr>
              <a:spLocks noChangeShapeType="1"/>
            </p:cNvSpPr>
            <p:nvPr/>
          </p:nvSpPr>
          <p:spPr bwMode="auto">
            <a:xfrm flipH="1">
              <a:off x="3674368" y="3350202"/>
              <a:ext cx="304800" cy="533400"/>
            </a:xfrm>
            <a:prstGeom prst="line">
              <a:avLst/>
            </a:prstGeom>
            <a:noFill/>
            <a:ln w="28575">
              <a:solidFill>
                <a:schemeClr val="hlink"/>
              </a:solidFill>
              <a:round/>
              <a:headEnd/>
              <a:tailEnd/>
            </a:ln>
          </p:spPr>
          <p:txBody>
            <a:bodyPr wrap="none" anchor="ctr"/>
            <a:lstStyle/>
            <a:p>
              <a:endParaRPr lang="zh-CN" altLang="en-US"/>
            </a:p>
          </p:txBody>
        </p:sp>
        <p:sp>
          <p:nvSpPr>
            <p:cNvPr id="106" name="Line 15"/>
            <p:cNvSpPr>
              <a:spLocks noChangeShapeType="1"/>
            </p:cNvSpPr>
            <p:nvPr/>
          </p:nvSpPr>
          <p:spPr bwMode="auto">
            <a:xfrm>
              <a:off x="3674368"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07" name="Oval 16"/>
            <p:cNvSpPr>
              <a:spLocks noChangeArrowheads="1"/>
            </p:cNvSpPr>
            <p:nvPr/>
          </p:nvSpPr>
          <p:spPr bwMode="auto">
            <a:xfrm>
              <a:off x="3369568"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08" name="Oval 17"/>
            <p:cNvSpPr>
              <a:spLocks noChangeArrowheads="1"/>
            </p:cNvSpPr>
            <p:nvPr/>
          </p:nvSpPr>
          <p:spPr bwMode="auto">
            <a:xfrm>
              <a:off x="3826768" y="2969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09" name="Oval 18"/>
            <p:cNvSpPr>
              <a:spLocks noChangeArrowheads="1"/>
            </p:cNvSpPr>
            <p:nvPr/>
          </p:nvSpPr>
          <p:spPr bwMode="auto">
            <a:xfrm>
              <a:off x="3445768" y="37312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22</a:t>
              </a:r>
            </a:p>
          </p:txBody>
        </p:sp>
        <p:sp>
          <p:nvSpPr>
            <p:cNvPr id="75" name="右箭头 74"/>
            <p:cNvSpPr/>
            <p:nvPr/>
          </p:nvSpPr>
          <p:spPr bwMode="auto">
            <a:xfrm>
              <a:off x="2962329" y="2868066"/>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5" name="组合 4"/>
          <p:cNvGrpSpPr/>
          <p:nvPr/>
        </p:nvGrpSpPr>
        <p:grpSpPr>
          <a:xfrm>
            <a:off x="4506495" y="2283402"/>
            <a:ext cx="1937713" cy="1905000"/>
            <a:chOff x="4506495" y="2283402"/>
            <a:chExt cx="1937713" cy="1905000"/>
          </a:xfrm>
        </p:grpSpPr>
        <p:sp>
          <p:nvSpPr>
            <p:cNvPr id="73" name="Line 7"/>
            <p:cNvSpPr>
              <a:spLocks noChangeShapeType="1"/>
            </p:cNvSpPr>
            <p:nvPr/>
          </p:nvSpPr>
          <p:spPr bwMode="auto">
            <a:xfrm flipH="1">
              <a:off x="5377408" y="2664402"/>
              <a:ext cx="304800" cy="381000"/>
            </a:xfrm>
            <a:prstGeom prst="line">
              <a:avLst/>
            </a:prstGeom>
            <a:noFill/>
            <a:ln w="28575">
              <a:solidFill>
                <a:schemeClr val="hlink"/>
              </a:solidFill>
              <a:round/>
              <a:headEnd/>
              <a:tailEnd/>
            </a:ln>
          </p:spPr>
          <p:txBody>
            <a:bodyPr wrap="none" anchor="ctr"/>
            <a:lstStyle/>
            <a:p>
              <a:endParaRPr lang="zh-CN" altLang="en-US"/>
            </a:p>
          </p:txBody>
        </p:sp>
        <p:sp>
          <p:nvSpPr>
            <p:cNvPr id="110" name="Line 19"/>
            <p:cNvSpPr>
              <a:spLocks noChangeShapeType="1"/>
            </p:cNvSpPr>
            <p:nvPr/>
          </p:nvSpPr>
          <p:spPr bwMode="auto">
            <a:xfrm flipH="1">
              <a:off x="5834608" y="3350202"/>
              <a:ext cx="304800" cy="533400"/>
            </a:xfrm>
            <a:prstGeom prst="line">
              <a:avLst/>
            </a:prstGeom>
            <a:noFill/>
            <a:ln w="28575">
              <a:solidFill>
                <a:schemeClr val="hlink"/>
              </a:solidFill>
              <a:round/>
              <a:headEnd/>
              <a:tailEnd/>
            </a:ln>
          </p:spPr>
          <p:txBody>
            <a:bodyPr wrap="none" anchor="ctr"/>
            <a:lstStyle/>
            <a:p>
              <a:endParaRPr lang="zh-CN" altLang="en-US"/>
            </a:p>
          </p:txBody>
        </p:sp>
        <p:sp>
          <p:nvSpPr>
            <p:cNvPr id="111" name="Line 20"/>
            <p:cNvSpPr>
              <a:spLocks noChangeShapeType="1"/>
            </p:cNvSpPr>
            <p:nvPr/>
          </p:nvSpPr>
          <p:spPr bwMode="auto">
            <a:xfrm>
              <a:off x="5834608"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12" name="Oval 21"/>
            <p:cNvSpPr>
              <a:spLocks noChangeArrowheads="1"/>
            </p:cNvSpPr>
            <p:nvPr/>
          </p:nvSpPr>
          <p:spPr bwMode="auto">
            <a:xfrm>
              <a:off x="5529808"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13" name="Oval 22"/>
            <p:cNvSpPr>
              <a:spLocks noChangeArrowheads="1"/>
            </p:cNvSpPr>
            <p:nvPr/>
          </p:nvSpPr>
          <p:spPr bwMode="auto">
            <a:xfrm>
              <a:off x="5987008" y="2969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14" name="Oval 23"/>
            <p:cNvSpPr>
              <a:spLocks noChangeArrowheads="1"/>
            </p:cNvSpPr>
            <p:nvPr/>
          </p:nvSpPr>
          <p:spPr bwMode="auto">
            <a:xfrm>
              <a:off x="5606008" y="3731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15" name="Oval 24"/>
            <p:cNvSpPr>
              <a:spLocks noChangeArrowheads="1"/>
            </p:cNvSpPr>
            <p:nvPr/>
          </p:nvSpPr>
          <p:spPr bwMode="auto">
            <a:xfrm>
              <a:off x="5072608" y="2969202"/>
              <a:ext cx="457200" cy="4572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6</a:t>
              </a:r>
            </a:p>
          </p:txBody>
        </p:sp>
        <p:sp>
          <p:nvSpPr>
            <p:cNvPr id="76" name="右箭头 75"/>
            <p:cNvSpPr/>
            <p:nvPr/>
          </p:nvSpPr>
          <p:spPr bwMode="auto">
            <a:xfrm>
              <a:off x="4506495" y="2851634"/>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6" name="组合 5"/>
          <p:cNvGrpSpPr/>
          <p:nvPr/>
        </p:nvGrpSpPr>
        <p:grpSpPr>
          <a:xfrm>
            <a:off x="6610672" y="2283402"/>
            <a:ext cx="2209800" cy="1905000"/>
            <a:chOff x="6610672" y="2283402"/>
            <a:chExt cx="2209800" cy="1905000"/>
          </a:xfrm>
        </p:grpSpPr>
        <p:sp>
          <p:nvSpPr>
            <p:cNvPr id="72" name="Line 6"/>
            <p:cNvSpPr>
              <a:spLocks noChangeShapeType="1"/>
            </p:cNvSpPr>
            <p:nvPr/>
          </p:nvSpPr>
          <p:spPr bwMode="auto">
            <a:xfrm>
              <a:off x="8287072" y="3350202"/>
              <a:ext cx="304800" cy="533400"/>
            </a:xfrm>
            <a:prstGeom prst="line">
              <a:avLst/>
            </a:prstGeom>
            <a:noFill/>
            <a:ln w="28575">
              <a:solidFill>
                <a:schemeClr val="tx1"/>
              </a:solidFill>
              <a:round/>
              <a:headEnd/>
              <a:tailEnd/>
            </a:ln>
          </p:spPr>
          <p:txBody>
            <a:bodyPr wrap="none" anchor="ctr"/>
            <a:lstStyle/>
            <a:p>
              <a:endParaRPr lang="zh-CN" altLang="en-US"/>
            </a:p>
          </p:txBody>
        </p:sp>
        <p:sp>
          <p:nvSpPr>
            <p:cNvPr id="116" name="Line 25"/>
            <p:cNvSpPr>
              <a:spLocks noChangeShapeType="1"/>
            </p:cNvSpPr>
            <p:nvPr/>
          </p:nvSpPr>
          <p:spPr bwMode="auto">
            <a:xfrm flipH="1">
              <a:off x="7372672" y="2664402"/>
              <a:ext cx="304800" cy="381000"/>
            </a:xfrm>
            <a:prstGeom prst="line">
              <a:avLst/>
            </a:prstGeom>
            <a:noFill/>
            <a:ln w="28575">
              <a:solidFill>
                <a:schemeClr val="tx1"/>
              </a:solidFill>
              <a:round/>
              <a:headEnd/>
              <a:tailEnd/>
            </a:ln>
          </p:spPr>
          <p:txBody>
            <a:bodyPr wrap="none" anchor="ctr"/>
            <a:lstStyle/>
            <a:p>
              <a:endParaRPr lang="zh-CN" altLang="en-US"/>
            </a:p>
          </p:txBody>
        </p:sp>
        <p:sp>
          <p:nvSpPr>
            <p:cNvPr id="117" name="Line 26"/>
            <p:cNvSpPr>
              <a:spLocks noChangeShapeType="1"/>
            </p:cNvSpPr>
            <p:nvPr/>
          </p:nvSpPr>
          <p:spPr bwMode="auto">
            <a:xfrm flipH="1">
              <a:off x="7829872" y="3350202"/>
              <a:ext cx="304800" cy="533400"/>
            </a:xfrm>
            <a:prstGeom prst="line">
              <a:avLst/>
            </a:prstGeom>
            <a:noFill/>
            <a:ln w="28575">
              <a:solidFill>
                <a:schemeClr val="tx1"/>
              </a:solidFill>
              <a:round/>
              <a:headEnd/>
              <a:tailEnd/>
            </a:ln>
          </p:spPr>
          <p:txBody>
            <a:bodyPr wrap="none" anchor="ctr"/>
            <a:lstStyle/>
            <a:p>
              <a:endParaRPr lang="zh-CN" altLang="en-US"/>
            </a:p>
          </p:txBody>
        </p:sp>
        <p:sp>
          <p:nvSpPr>
            <p:cNvPr id="118" name="Line 27"/>
            <p:cNvSpPr>
              <a:spLocks noChangeShapeType="1"/>
            </p:cNvSpPr>
            <p:nvPr/>
          </p:nvSpPr>
          <p:spPr bwMode="auto">
            <a:xfrm>
              <a:off x="7829872"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19" name="Oval 28"/>
            <p:cNvSpPr>
              <a:spLocks noChangeArrowheads="1"/>
            </p:cNvSpPr>
            <p:nvPr/>
          </p:nvSpPr>
          <p:spPr bwMode="auto">
            <a:xfrm>
              <a:off x="7525072"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20" name="Oval 29"/>
            <p:cNvSpPr>
              <a:spLocks noChangeArrowheads="1"/>
            </p:cNvSpPr>
            <p:nvPr/>
          </p:nvSpPr>
          <p:spPr bwMode="auto">
            <a:xfrm>
              <a:off x="7982272" y="2969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21" name="Oval 30"/>
            <p:cNvSpPr>
              <a:spLocks noChangeArrowheads="1"/>
            </p:cNvSpPr>
            <p:nvPr/>
          </p:nvSpPr>
          <p:spPr bwMode="auto">
            <a:xfrm>
              <a:off x="7601272" y="3731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22" name="Oval 31"/>
            <p:cNvSpPr>
              <a:spLocks noChangeArrowheads="1"/>
            </p:cNvSpPr>
            <p:nvPr/>
          </p:nvSpPr>
          <p:spPr bwMode="auto">
            <a:xfrm>
              <a:off x="8363272" y="37312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29</a:t>
              </a:r>
            </a:p>
          </p:txBody>
        </p:sp>
        <p:sp>
          <p:nvSpPr>
            <p:cNvPr id="123" name="Oval 32"/>
            <p:cNvSpPr>
              <a:spLocks noChangeArrowheads="1"/>
            </p:cNvSpPr>
            <p:nvPr/>
          </p:nvSpPr>
          <p:spPr bwMode="auto">
            <a:xfrm>
              <a:off x="7067872" y="2969202"/>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77" name="右箭头 76"/>
            <p:cNvSpPr/>
            <p:nvPr/>
          </p:nvSpPr>
          <p:spPr bwMode="auto">
            <a:xfrm>
              <a:off x="6610672" y="2847541"/>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 name="组合 7"/>
          <p:cNvGrpSpPr/>
          <p:nvPr/>
        </p:nvGrpSpPr>
        <p:grpSpPr>
          <a:xfrm>
            <a:off x="2806903" y="4002360"/>
            <a:ext cx="2629193" cy="2667000"/>
            <a:chOff x="2806903" y="4002360"/>
            <a:chExt cx="2629193" cy="2667000"/>
          </a:xfrm>
        </p:grpSpPr>
        <p:sp>
          <p:nvSpPr>
            <p:cNvPr id="69" name="Line 4"/>
            <p:cNvSpPr>
              <a:spLocks noChangeShapeType="1"/>
            </p:cNvSpPr>
            <p:nvPr/>
          </p:nvSpPr>
          <p:spPr bwMode="auto">
            <a:xfrm flipH="1">
              <a:off x="3607296" y="5069160"/>
              <a:ext cx="228600" cy="457200"/>
            </a:xfrm>
            <a:prstGeom prst="line">
              <a:avLst/>
            </a:prstGeom>
            <a:noFill/>
            <a:ln w="28575">
              <a:solidFill>
                <a:schemeClr val="tx1"/>
              </a:solidFill>
              <a:round/>
              <a:headEnd/>
              <a:tailEnd/>
            </a:ln>
          </p:spPr>
          <p:txBody>
            <a:bodyPr wrap="none" anchor="ctr"/>
            <a:lstStyle/>
            <a:p>
              <a:endParaRPr lang="zh-CN" altLang="en-US"/>
            </a:p>
          </p:txBody>
        </p:sp>
        <p:sp>
          <p:nvSpPr>
            <p:cNvPr id="70" name="Line 5"/>
            <p:cNvSpPr>
              <a:spLocks noChangeShapeType="1"/>
            </p:cNvSpPr>
            <p:nvPr/>
          </p:nvSpPr>
          <p:spPr bwMode="auto">
            <a:xfrm flipH="1">
              <a:off x="4902696" y="5678760"/>
              <a:ext cx="304800" cy="685800"/>
            </a:xfrm>
            <a:prstGeom prst="line">
              <a:avLst/>
            </a:prstGeom>
            <a:noFill/>
            <a:ln w="28575">
              <a:solidFill>
                <a:schemeClr val="tx1"/>
              </a:solidFill>
              <a:round/>
              <a:headEnd/>
              <a:tailEnd/>
            </a:ln>
          </p:spPr>
          <p:txBody>
            <a:bodyPr wrap="none" anchor="ctr"/>
            <a:lstStyle/>
            <a:p>
              <a:endParaRPr lang="zh-CN" altLang="en-US"/>
            </a:p>
          </p:txBody>
        </p:sp>
        <p:sp>
          <p:nvSpPr>
            <p:cNvPr id="134" name="Line 43"/>
            <p:cNvSpPr>
              <a:spLocks noChangeShapeType="1"/>
            </p:cNvSpPr>
            <p:nvPr/>
          </p:nvSpPr>
          <p:spPr bwMode="auto">
            <a:xfrm>
              <a:off x="4902696"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35" name="Line 44"/>
            <p:cNvSpPr>
              <a:spLocks noChangeShapeType="1"/>
            </p:cNvSpPr>
            <p:nvPr/>
          </p:nvSpPr>
          <p:spPr bwMode="auto">
            <a:xfrm flipH="1">
              <a:off x="3912096"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36" name="Line 45"/>
            <p:cNvSpPr>
              <a:spLocks noChangeShapeType="1"/>
            </p:cNvSpPr>
            <p:nvPr/>
          </p:nvSpPr>
          <p:spPr bwMode="auto">
            <a:xfrm flipH="1">
              <a:off x="4445496"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37" name="Line 46"/>
            <p:cNvSpPr>
              <a:spLocks noChangeShapeType="1"/>
            </p:cNvSpPr>
            <p:nvPr/>
          </p:nvSpPr>
          <p:spPr bwMode="auto">
            <a:xfrm>
              <a:off x="4445496"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38" name="Oval 47"/>
            <p:cNvSpPr>
              <a:spLocks noChangeArrowheads="1"/>
            </p:cNvSpPr>
            <p:nvPr/>
          </p:nvSpPr>
          <p:spPr bwMode="auto">
            <a:xfrm>
              <a:off x="4140696" y="40023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39" name="Oval 48"/>
            <p:cNvSpPr>
              <a:spLocks noChangeArrowheads="1"/>
            </p:cNvSpPr>
            <p:nvPr/>
          </p:nvSpPr>
          <p:spPr bwMode="auto">
            <a:xfrm>
              <a:off x="4597896" y="4688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40" name="Oval 49"/>
            <p:cNvSpPr>
              <a:spLocks noChangeArrowheads="1"/>
            </p:cNvSpPr>
            <p:nvPr/>
          </p:nvSpPr>
          <p:spPr bwMode="auto">
            <a:xfrm>
              <a:off x="4216896"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41" name="Oval 50"/>
            <p:cNvSpPr>
              <a:spLocks noChangeArrowheads="1"/>
            </p:cNvSpPr>
            <p:nvPr/>
          </p:nvSpPr>
          <p:spPr bwMode="auto">
            <a:xfrm>
              <a:off x="4674096" y="6212160"/>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27</a:t>
              </a:r>
            </a:p>
          </p:txBody>
        </p:sp>
        <p:sp>
          <p:nvSpPr>
            <p:cNvPr id="142" name="Oval 51"/>
            <p:cNvSpPr>
              <a:spLocks noChangeArrowheads="1"/>
            </p:cNvSpPr>
            <p:nvPr/>
          </p:nvSpPr>
          <p:spPr bwMode="auto">
            <a:xfrm>
              <a:off x="3683496" y="4688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143" name="Oval 52"/>
            <p:cNvSpPr>
              <a:spLocks noChangeArrowheads="1"/>
            </p:cNvSpPr>
            <p:nvPr/>
          </p:nvSpPr>
          <p:spPr bwMode="auto">
            <a:xfrm>
              <a:off x="4978896"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29</a:t>
              </a:r>
            </a:p>
          </p:txBody>
        </p:sp>
        <p:sp>
          <p:nvSpPr>
            <p:cNvPr id="144" name="Oval 53"/>
            <p:cNvSpPr>
              <a:spLocks noChangeArrowheads="1"/>
            </p:cNvSpPr>
            <p:nvPr/>
          </p:nvSpPr>
          <p:spPr bwMode="auto">
            <a:xfrm>
              <a:off x="3302496" y="5450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3</a:t>
              </a:r>
            </a:p>
          </p:txBody>
        </p:sp>
        <p:sp>
          <p:nvSpPr>
            <p:cNvPr id="78" name="右箭头 77"/>
            <p:cNvSpPr/>
            <p:nvPr/>
          </p:nvSpPr>
          <p:spPr bwMode="auto">
            <a:xfrm>
              <a:off x="2806903" y="4688160"/>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9" name="组合 8"/>
          <p:cNvGrpSpPr/>
          <p:nvPr/>
        </p:nvGrpSpPr>
        <p:grpSpPr>
          <a:xfrm>
            <a:off x="5548515" y="4002360"/>
            <a:ext cx="2623885" cy="2667000"/>
            <a:chOff x="5548515" y="4002360"/>
            <a:chExt cx="2623885" cy="2667000"/>
          </a:xfrm>
        </p:grpSpPr>
        <p:sp>
          <p:nvSpPr>
            <p:cNvPr id="67" name="Line 2"/>
            <p:cNvSpPr>
              <a:spLocks noChangeShapeType="1"/>
            </p:cNvSpPr>
            <p:nvPr/>
          </p:nvSpPr>
          <p:spPr bwMode="auto">
            <a:xfrm>
              <a:off x="6343600" y="5831160"/>
              <a:ext cx="228600" cy="457200"/>
            </a:xfrm>
            <a:prstGeom prst="line">
              <a:avLst/>
            </a:prstGeom>
            <a:noFill/>
            <a:ln w="28575">
              <a:solidFill>
                <a:schemeClr val="tx1"/>
              </a:solidFill>
              <a:round/>
              <a:headEnd/>
              <a:tailEnd/>
            </a:ln>
          </p:spPr>
          <p:txBody>
            <a:bodyPr wrap="none" anchor="ctr"/>
            <a:lstStyle/>
            <a:p>
              <a:endParaRPr lang="zh-CN" altLang="en-US"/>
            </a:p>
          </p:txBody>
        </p:sp>
        <p:sp>
          <p:nvSpPr>
            <p:cNvPr id="145" name="Line 54"/>
            <p:cNvSpPr>
              <a:spLocks noChangeShapeType="1"/>
            </p:cNvSpPr>
            <p:nvPr/>
          </p:nvSpPr>
          <p:spPr bwMode="auto">
            <a:xfrm flipH="1">
              <a:off x="6343600" y="5069160"/>
              <a:ext cx="228600" cy="457200"/>
            </a:xfrm>
            <a:prstGeom prst="line">
              <a:avLst/>
            </a:prstGeom>
            <a:noFill/>
            <a:ln w="28575">
              <a:solidFill>
                <a:schemeClr val="tx1"/>
              </a:solidFill>
              <a:round/>
              <a:headEnd/>
              <a:tailEnd/>
            </a:ln>
          </p:spPr>
          <p:txBody>
            <a:bodyPr wrap="none" anchor="ctr"/>
            <a:lstStyle/>
            <a:p>
              <a:endParaRPr lang="zh-CN" altLang="en-US"/>
            </a:p>
          </p:txBody>
        </p:sp>
        <p:sp>
          <p:nvSpPr>
            <p:cNvPr id="146" name="Line 55"/>
            <p:cNvSpPr>
              <a:spLocks noChangeShapeType="1"/>
            </p:cNvSpPr>
            <p:nvPr/>
          </p:nvSpPr>
          <p:spPr bwMode="auto">
            <a:xfrm flipH="1">
              <a:off x="7639000" y="5678760"/>
              <a:ext cx="304800" cy="685800"/>
            </a:xfrm>
            <a:prstGeom prst="line">
              <a:avLst/>
            </a:prstGeom>
            <a:noFill/>
            <a:ln w="28575">
              <a:solidFill>
                <a:schemeClr val="tx1"/>
              </a:solidFill>
              <a:round/>
              <a:headEnd/>
              <a:tailEnd/>
            </a:ln>
          </p:spPr>
          <p:txBody>
            <a:bodyPr wrap="none" anchor="ctr"/>
            <a:lstStyle/>
            <a:p>
              <a:endParaRPr lang="zh-CN" altLang="en-US"/>
            </a:p>
          </p:txBody>
        </p:sp>
        <p:sp>
          <p:nvSpPr>
            <p:cNvPr id="147" name="Line 56"/>
            <p:cNvSpPr>
              <a:spLocks noChangeShapeType="1"/>
            </p:cNvSpPr>
            <p:nvPr/>
          </p:nvSpPr>
          <p:spPr bwMode="auto">
            <a:xfrm>
              <a:off x="7639000"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48" name="Line 57"/>
            <p:cNvSpPr>
              <a:spLocks noChangeShapeType="1"/>
            </p:cNvSpPr>
            <p:nvPr/>
          </p:nvSpPr>
          <p:spPr bwMode="auto">
            <a:xfrm flipH="1">
              <a:off x="6648400"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49" name="Line 58"/>
            <p:cNvSpPr>
              <a:spLocks noChangeShapeType="1"/>
            </p:cNvSpPr>
            <p:nvPr/>
          </p:nvSpPr>
          <p:spPr bwMode="auto">
            <a:xfrm flipH="1">
              <a:off x="7181800"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50" name="Line 59"/>
            <p:cNvSpPr>
              <a:spLocks noChangeShapeType="1"/>
            </p:cNvSpPr>
            <p:nvPr/>
          </p:nvSpPr>
          <p:spPr bwMode="auto">
            <a:xfrm>
              <a:off x="7181800"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51" name="Oval 60"/>
            <p:cNvSpPr>
              <a:spLocks noChangeArrowheads="1"/>
            </p:cNvSpPr>
            <p:nvPr/>
          </p:nvSpPr>
          <p:spPr bwMode="auto">
            <a:xfrm>
              <a:off x="6877000" y="40023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52" name="Oval 61"/>
            <p:cNvSpPr>
              <a:spLocks noChangeArrowheads="1"/>
            </p:cNvSpPr>
            <p:nvPr/>
          </p:nvSpPr>
          <p:spPr bwMode="auto">
            <a:xfrm>
              <a:off x="7334200" y="4688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53" name="Oval 62"/>
            <p:cNvSpPr>
              <a:spLocks noChangeArrowheads="1"/>
            </p:cNvSpPr>
            <p:nvPr/>
          </p:nvSpPr>
          <p:spPr bwMode="auto">
            <a:xfrm>
              <a:off x="6953200"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54" name="Oval 63"/>
            <p:cNvSpPr>
              <a:spLocks noChangeArrowheads="1"/>
            </p:cNvSpPr>
            <p:nvPr/>
          </p:nvSpPr>
          <p:spPr bwMode="auto">
            <a:xfrm>
              <a:off x="6419800" y="6212160"/>
              <a:ext cx="457200" cy="4572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5</a:t>
              </a:r>
            </a:p>
          </p:txBody>
        </p:sp>
        <p:sp>
          <p:nvSpPr>
            <p:cNvPr id="155" name="Oval 64"/>
            <p:cNvSpPr>
              <a:spLocks noChangeArrowheads="1"/>
            </p:cNvSpPr>
            <p:nvPr/>
          </p:nvSpPr>
          <p:spPr bwMode="auto">
            <a:xfrm>
              <a:off x="6419800" y="4688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156" name="Oval 65"/>
            <p:cNvSpPr>
              <a:spLocks noChangeArrowheads="1"/>
            </p:cNvSpPr>
            <p:nvPr/>
          </p:nvSpPr>
          <p:spPr bwMode="auto">
            <a:xfrm>
              <a:off x="7715200"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29</a:t>
              </a:r>
            </a:p>
          </p:txBody>
        </p:sp>
        <p:sp>
          <p:nvSpPr>
            <p:cNvPr id="157" name="Oval 66"/>
            <p:cNvSpPr>
              <a:spLocks noChangeArrowheads="1"/>
            </p:cNvSpPr>
            <p:nvPr/>
          </p:nvSpPr>
          <p:spPr bwMode="auto">
            <a:xfrm>
              <a:off x="6038800" y="5450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3</a:t>
              </a:r>
            </a:p>
          </p:txBody>
        </p:sp>
        <p:sp>
          <p:nvSpPr>
            <p:cNvPr id="158" name="Oval 67"/>
            <p:cNvSpPr>
              <a:spLocks noChangeArrowheads="1"/>
            </p:cNvSpPr>
            <p:nvPr/>
          </p:nvSpPr>
          <p:spPr bwMode="auto">
            <a:xfrm>
              <a:off x="7410400" y="6212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27</a:t>
              </a:r>
            </a:p>
          </p:txBody>
        </p:sp>
        <p:sp>
          <p:nvSpPr>
            <p:cNvPr id="79" name="右箭头 78"/>
            <p:cNvSpPr/>
            <p:nvPr/>
          </p:nvSpPr>
          <p:spPr bwMode="auto">
            <a:xfrm>
              <a:off x="5548515" y="4710140"/>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7" name="组合 6"/>
          <p:cNvGrpSpPr/>
          <p:nvPr/>
        </p:nvGrpSpPr>
        <p:grpSpPr>
          <a:xfrm>
            <a:off x="94432" y="4002360"/>
            <a:ext cx="2506712" cy="1905000"/>
            <a:chOff x="94432" y="4002360"/>
            <a:chExt cx="2506712" cy="1905000"/>
          </a:xfrm>
        </p:grpSpPr>
        <p:sp>
          <p:nvSpPr>
            <p:cNvPr id="68" name="Line 3"/>
            <p:cNvSpPr>
              <a:spLocks noChangeShapeType="1"/>
            </p:cNvSpPr>
            <p:nvPr/>
          </p:nvSpPr>
          <p:spPr bwMode="auto">
            <a:xfrm flipH="1">
              <a:off x="696144"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24" name="Line 33"/>
            <p:cNvSpPr>
              <a:spLocks noChangeShapeType="1"/>
            </p:cNvSpPr>
            <p:nvPr/>
          </p:nvSpPr>
          <p:spPr bwMode="auto">
            <a:xfrm>
              <a:off x="2067744"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25" name="Line 34"/>
            <p:cNvSpPr>
              <a:spLocks noChangeShapeType="1"/>
            </p:cNvSpPr>
            <p:nvPr/>
          </p:nvSpPr>
          <p:spPr bwMode="auto">
            <a:xfrm flipH="1">
              <a:off x="1077144" y="4383360"/>
              <a:ext cx="381000" cy="533400"/>
            </a:xfrm>
            <a:prstGeom prst="line">
              <a:avLst/>
            </a:prstGeom>
            <a:noFill/>
            <a:ln w="28575">
              <a:solidFill>
                <a:schemeClr val="tx1"/>
              </a:solidFill>
              <a:round/>
              <a:headEnd/>
              <a:tailEnd/>
            </a:ln>
          </p:spPr>
          <p:txBody>
            <a:bodyPr wrap="none" anchor="ctr"/>
            <a:lstStyle/>
            <a:p>
              <a:endParaRPr lang="zh-CN" altLang="en-US"/>
            </a:p>
          </p:txBody>
        </p:sp>
        <p:sp>
          <p:nvSpPr>
            <p:cNvPr id="126" name="Line 35"/>
            <p:cNvSpPr>
              <a:spLocks noChangeShapeType="1"/>
            </p:cNvSpPr>
            <p:nvPr/>
          </p:nvSpPr>
          <p:spPr bwMode="auto">
            <a:xfrm flipH="1">
              <a:off x="1610544"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27" name="Line 36"/>
            <p:cNvSpPr>
              <a:spLocks noChangeShapeType="1"/>
            </p:cNvSpPr>
            <p:nvPr/>
          </p:nvSpPr>
          <p:spPr bwMode="auto">
            <a:xfrm>
              <a:off x="1610544"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28" name="Oval 37"/>
            <p:cNvSpPr>
              <a:spLocks noChangeArrowheads="1"/>
            </p:cNvSpPr>
            <p:nvPr/>
          </p:nvSpPr>
          <p:spPr bwMode="auto">
            <a:xfrm>
              <a:off x="1305744" y="40023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29" name="Oval 38"/>
            <p:cNvSpPr>
              <a:spLocks noChangeArrowheads="1"/>
            </p:cNvSpPr>
            <p:nvPr/>
          </p:nvSpPr>
          <p:spPr bwMode="auto">
            <a:xfrm>
              <a:off x="1762944" y="4688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30" name="Oval 39"/>
            <p:cNvSpPr>
              <a:spLocks noChangeArrowheads="1"/>
            </p:cNvSpPr>
            <p:nvPr/>
          </p:nvSpPr>
          <p:spPr bwMode="auto">
            <a:xfrm>
              <a:off x="1381944"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31" name="Oval 40"/>
            <p:cNvSpPr>
              <a:spLocks noChangeArrowheads="1"/>
            </p:cNvSpPr>
            <p:nvPr/>
          </p:nvSpPr>
          <p:spPr bwMode="auto">
            <a:xfrm>
              <a:off x="467544" y="5450160"/>
              <a:ext cx="457200" cy="4572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3</a:t>
              </a:r>
            </a:p>
          </p:txBody>
        </p:sp>
        <p:sp>
          <p:nvSpPr>
            <p:cNvPr id="132" name="Oval 41"/>
            <p:cNvSpPr>
              <a:spLocks noChangeArrowheads="1"/>
            </p:cNvSpPr>
            <p:nvPr/>
          </p:nvSpPr>
          <p:spPr bwMode="auto">
            <a:xfrm>
              <a:off x="848544" y="4688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133" name="Oval 42"/>
            <p:cNvSpPr>
              <a:spLocks noChangeArrowheads="1"/>
            </p:cNvSpPr>
            <p:nvPr/>
          </p:nvSpPr>
          <p:spPr bwMode="auto">
            <a:xfrm>
              <a:off x="2143944"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29</a:t>
              </a:r>
            </a:p>
          </p:txBody>
        </p:sp>
        <p:sp>
          <p:nvSpPr>
            <p:cNvPr id="80" name="右箭头 79"/>
            <p:cNvSpPr/>
            <p:nvPr/>
          </p:nvSpPr>
          <p:spPr bwMode="auto">
            <a:xfrm>
              <a:off x="94432" y="4722716"/>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356694676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ppt_x</p:attrName>
                                        </p:attrNameLst>
                                      </p:cBhvr>
                                      <p:tavLst>
                                        <p:tav tm="0">
                                          <p:val>
                                            <p:strVal val="#ppt_x-#ppt_w*1.125000"/>
                                          </p:val>
                                        </p:tav>
                                        <p:tav tm="100000">
                                          <p:val>
                                            <p:strVal val="#ppt_x"/>
                                          </p:val>
                                        </p:tav>
                                      </p:tavLst>
                                    </p:anim>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ppt_x</p:attrName>
                                        </p:attrNameLst>
                                      </p:cBhvr>
                                      <p:tavLst>
                                        <p:tav tm="0">
                                          <p:val>
                                            <p:strVal val="#ppt_x-#ppt_w*1.125000"/>
                                          </p:val>
                                        </p:tav>
                                        <p:tav tm="100000">
                                          <p:val>
                                            <p:strVal val="#ppt_x"/>
                                          </p:val>
                                        </p:tav>
                                      </p:tavLst>
                                    </p:anim>
                                    <p:animEffect transition="in" filter="wipe(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ppt_x</p:attrName>
                                        </p:attrNameLst>
                                      </p:cBhvr>
                                      <p:tavLst>
                                        <p:tav tm="0">
                                          <p:val>
                                            <p:strVal val="#ppt_x-#ppt_w*1.125000"/>
                                          </p:val>
                                        </p:tav>
                                        <p:tav tm="100000">
                                          <p:val>
                                            <p:strVal val="#ppt_x"/>
                                          </p:val>
                                        </p:tav>
                                      </p:tavLst>
                                    </p:anim>
                                    <p:animEffect transition="in" filter="wipe(righ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ppt_x</p:attrName>
                                        </p:attrNameLst>
                                      </p:cBhvr>
                                      <p:tavLst>
                                        <p:tav tm="0">
                                          <p:val>
                                            <p:strVal val="#ppt_x-#ppt_w*1.125000"/>
                                          </p:val>
                                        </p:tav>
                                        <p:tav tm="100000">
                                          <p:val>
                                            <p:strVal val="#ppt_x"/>
                                          </p:val>
                                        </p:tav>
                                      </p:tavLst>
                                    </p:anim>
                                    <p:animEffect transition="in" filter="wipe(right)">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a:t>
            </a:r>
            <a:r>
              <a:rPr lang="zh-CN" altLang="en-US" sz="3600" dirty="0">
                <a:solidFill>
                  <a:srgbClr val="003366"/>
                </a:solidFill>
                <a:latin typeface="微软雅黑" pitchFamily="34" charset="-122"/>
                <a:ea typeface="微软雅黑" pitchFamily="34" charset="-122"/>
              </a:rPr>
              <a:t>讲 数据结构基本概念</a:t>
            </a:r>
          </a:p>
        </p:txBody>
      </p:sp>
      <p:sp>
        <p:nvSpPr>
          <p:cNvPr id="11" name="TextBox 20"/>
          <p:cNvSpPr txBox="1">
            <a:spLocks noChangeArrowheads="1"/>
          </p:cNvSpPr>
          <p:nvPr/>
        </p:nvSpPr>
        <p:spPr bwMode="auto">
          <a:xfrm>
            <a:off x="341784" y="1094133"/>
            <a:ext cx="8280920" cy="4555093"/>
          </a:xfrm>
          <a:prstGeom prst="rect">
            <a:avLst/>
          </a:prstGeom>
          <a:solidFill>
            <a:schemeClr val="bg1"/>
          </a:solidFill>
          <a:ln w="9525">
            <a:noFill/>
            <a:miter lim="800000"/>
            <a:headEnd/>
            <a:tailEnd/>
          </a:ln>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数据结构描述的是按照一定</a:t>
            </a:r>
            <a:r>
              <a:rPr lang="zh-CN" altLang="en-US" sz="3200" b="1" dirty="0">
                <a:solidFill>
                  <a:srgbClr val="FF0000"/>
                </a:solidFill>
                <a:latin typeface="微软雅黑" panose="020B0503020204020204" pitchFamily="34" charset="-122"/>
                <a:ea typeface="微软雅黑" panose="020B0503020204020204" pitchFamily="34" charset="-122"/>
              </a:rPr>
              <a:t>逻辑关系组织</a:t>
            </a:r>
            <a:r>
              <a:rPr lang="zh-CN" altLang="en-US" sz="3200" b="1" dirty="0">
                <a:latin typeface="微软雅黑" panose="020B0503020204020204" pitchFamily="34" charset="-122"/>
                <a:ea typeface="微软雅黑" panose="020B0503020204020204" pitchFamily="34" charset="-122"/>
              </a:rPr>
              <a:t>起来的待处理数据元素的</a:t>
            </a:r>
            <a:r>
              <a:rPr lang="zh-CN" altLang="en-US" sz="3200" b="1" dirty="0">
                <a:solidFill>
                  <a:srgbClr val="FF0000"/>
                </a:solidFill>
                <a:latin typeface="微软雅黑" panose="020B0503020204020204" pitchFamily="34" charset="-122"/>
                <a:ea typeface="微软雅黑" panose="020B0503020204020204" pitchFamily="34" charset="-122"/>
              </a:rPr>
              <a:t>表示</a:t>
            </a:r>
            <a:r>
              <a:rPr lang="zh-CN" altLang="en-US" sz="3200" b="1" dirty="0">
                <a:latin typeface="微软雅黑" panose="020B0503020204020204" pitchFamily="34" charset="-122"/>
                <a:ea typeface="微软雅黑" panose="020B0503020204020204" pitchFamily="34" charset="-122"/>
              </a:rPr>
              <a:t>及</a:t>
            </a:r>
            <a:r>
              <a:rPr lang="zh-CN" altLang="en-US" sz="3200" b="1" dirty="0">
                <a:solidFill>
                  <a:srgbClr val="FF0000"/>
                </a:solidFill>
                <a:latin typeface="微软雅黑" panose="020B0503020204020204" pitchFamily="34" charset="-122"/>
                <a:ea typeface="微软雅黑" panose="020B0503020204020204" pitchFamily="34" charset="-122"/>
              </a:rPr>
              <a:t>相关操作</a:t>
            </a:r>
            <a:r>
              <a:rPr lang="zh-CN" altLang="en-US" sz="3200" b="1" dirty="0">
                <a:latin typeface="微软雅黑" panose="020B0503020204020204" pitchFamily="34" charset="-122"/>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数据结构三元素：</a:t>
            </a:r>
            <a:endParaRPr lang="en-US" altLang="zh-CN" sz="3200" b="1" dirty="0">
              <a:latin typeface="微软雅黑" panose="020B0503020204020204" pitchFamily="34" charset="-122"/>
              <a:ea typeface="微软雅黑" panose="020B0503020204020204" pitchFamily="34" charset="-122"/>
            </a:endParaRPr>
          </a:p>
          <a:p>
            <a:pPr>
              <a:spcAft>
                <a:spcPts val="1200"/>
              </a:spcAft>
              <a:buClr>
                <a:srgbClr val="C00000"/>
              </a:buClr>
              <a:defRPr/>
            </a:pP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 </a:t>
            </a:r>
            <a:r>
              <a:rPr lang="zh-CN" altLang="en-US" sz="3200" b="1" dirty="0">
                <a:solidFill>
                  <a:schemeClr val="accent2">
                    <a:lumMod val="50000"/>
                  </a:schemeClr>
                </a:solidFill>
                <a:latin typeface="微软雅黑" panose="020B0503020204020204" pitchFamily="34" charset="-122"/>
                <a:ea typeface="微软雅黑" panose="020B0503020204020204" pitchFamily="34" charset="-122"/>
              </a:rPr>
              <a:t>逻辑结构、存储结构、数据的运算</a:t>
            </a:r>
            <a:endParaRPr lang="en-US" altLang="zh-CN" sz="3200" b="1" dirty="0">
              <a:solidFill>
                <a:schemeClr val="accent2">
                  <a:lumMod val="50000"/>
                </a:schemeClr>
              </a:solidFill>
              <a:latin typeface="微软雅黑" panose="020B0503020204020204" pitchFamily="34" charset="-122"/>
              <a:ea typeface="微软雅黑" panose="020B0503020204020204" pitchFamily="34" charset="-122"/>
            </a:endParaRPr>
          </a:p>
          <a:p>
            <a:pPr marL="914400" lvl="1" indent="-457200">
              <a:spcAft>
                <a:spcPts val="12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数据元素间的逻辑关系，即数据的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逻辑结构</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12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数据元素及其关系在计算机存储内的表示，即数据的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存储表示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存储结构</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12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数据的运算，即对数据元素施加的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操作</a:t>
            </a:r>
            <a:r>
              <a:rPr lang="zh-CN" altLang="en-US" sz="2800" b="1" dirty="0">
                <a:latin typeface="微软雅黑" panose="020B0503020204020204" pitchFamily="34" charset="-122"/>
                <a:ea typeface="微软雅黑" panose="020B0503020204020204" pitchFamily="34" charset="-122"/>
              </a:rPr>
              <a:t>。</a:t>
            </a:r>
          </a:p>
        </p:txBody>
      </p:sp>
      <p:sp>
        <p:nvSpPr>
          <p:cNvPr id="3" name="矩形 2">
            <a:extLst>
              <a:ext uri="{FF2B5EF4-FFF2-40B4-BE49-F238E27FC236}">
                <a16:creationId xmlns:a16="http://schemas.microsoft.com/office/drawing/2014/main" id="{472784EF-64E2-EF44-B704-E856A379D66F}"/>
              </a:ext>
            </a:extLst>
          </p:cNvPr>
          <p:cNvSpPr/>
          <p:nvPr/>
        </p:nvSpPr>
        <p:spPr>
          <a:xfrm>
            <a:off x="89756" y="5786999"/>
            <a:ext cx="8964488" cy="954107"/>
          </a:xfrm>
          <a:prstGeom prst="rect">
            <a:avLst/>
          </a:prstGeom>
          <a:solidFill>
            <a:schemeClr val="bg1">
              <a:lumMod val="75000"/>
            </a:schemeClr>
          </a:solidFill>
        </p:spPr>
        <p:txBody>
          <a:bodyPr wrap="square">
            <a:spAutoFit/>
          </a:bodyPr>
          <a:lstStyle/>
          <a:p>
            <a:r>
              <a:rPr lang="zh-CN" altLang="en-US" sz="2800" b="1" dirty="0">
                <a:solidFill>
                  <a:srgbClr val="C00000"/>
                </a:solidFill>
                <a:latin typeface="-apple-system"/>
              </a:rPr>
              <a:t>数据的运算是定义在数据的逻辑结构上，但运算的具体实现要在存储结构上进行。</a:t>
            </a:r>
            <a:endParaRPr lang="zh-CN" altLang="en-US" sz="2800" b="1" dirty="0">
              <a:solidFill>
                <a:srgbClr val="C00000"/>
              </a:solidFill>
            </a:endParaRPr>
          </a:p>
        </p:txBody>
      </p:sp>
    </p:spTree>
    <p:extLst>
      <p:ext uri="{BB962C8B-B14F-4D97-AF65-F5344CB8AC3E}">
        <p14:creationId xmlns:p14="http://schemas.microsoft.com/office/powerpoint/2010/main" val="1809455092"/>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二叉搜索树的插入</a:t>
            </a:r>
          </a:p>
        </p:txBody>
      </p:sp>
      <p:sp>
        <p:nvSpPr>
          <p:cNvPr id="48" name="TextBox 20"/>
          <p:cNvSpPr txBox="1">
            <a:spLocks noChangeArrowheads="1"/>
          </p:cNvSpPr>
          <p:nvPr/>
        </p:nvSpPr>
        <p:spPr bwMode="auto">
          <a:xfrm>
            <a:off x="179512" y="1124744"/>
            <a:ext cx="4824536" cy="460126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插入</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插入新元素前须搜索该元素是否已存在，若是则不再插入</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若搜索不成功，把新节点加到搜索停止的地方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新元素的</a:t>
            </a:r>
            <a:r>
              <a:rPr lang="zh-CN" altLang="en-US" sz="2400" b="1" dirty="0">
                <a:solidFill>
                  <a:srgbClr val="C00000"/>
                </a:solidFill>
                <a:latin typeface="微软雅黑" panose="020B0503020204020204" pitchFamily="34" charset="-122"/>
                <a:ea typeface="微软雅黑" panose="020B0503020204020204" pitchFamily="34" charset="-122"/>
              </a:rPr>
              <a:t>插入总是作为叶子节点插入</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插入总能保证二叉搜索树特性</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49" name="Line 7"/>
          <p:cNvSpPr>
            <a:spLocks noChangeShapeType="1"/>
          </p:cNvSpPr>
          <p:nvPr/>
        </p:nvSpPr>
        <p:spPr bwMode="auto">
          <a:xfrm flipH="1">
            <a:off x="75963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50" name="Line 8"/>
          <p:cNvSpPr>
            <a:spLocks noChangeShapeType="1"/>
          </p:cNvSpPr>
          <p:nvPr/>
        </p:nvSpPr>
        <p:spPr bwMode="auto">
          <a:xfrm>
            <a:off x="6834336" y="3911352"/>
            <a:ext cx="228600" cy="533400"/>
          </a:xfrm>
          <a:prstGeom prst="line">
            <a:avLst/>
          </a:prstGeom>
          <a:noFill/>
          <a:ln w="28575">
            <a:solidFill>
              <a:schemeClr val="tx1"/>
            </a:solidFill>
            <a:round/>
            <a:headEnd/>
            <a:tailEnd/>
          </a:ln>
        </p:spPr>
        <p:txBody>
          <a:bodyPr wrap="none" anchor="ctr"/>
          <a:lstStyle/>
          <a:p>
            <a:endParaRPr lang="zh-CN" altLang="en-US"/>
          </a:p>
        </p:txBody>
      </p:sp>
      <p:sp>
        <p:nvSpPr>
          <p:cNvPr id="51" name="Line 9"/>
          <p:cNvSpPr>
            <a:spLocks noChangeShapeType="1"/>
          </p:cNvSpPr>
          <p:nvPr/>
        </p:nvSpPr>
        <p:spPr bwMode="auto">
          <a:xfrm flipH="1">
            <a:off x="6300936" y="3911352"/>
            <a:ext cx="304800" cy="609600"/>
          </a:xfrm>
          <a:prstGeom prst="line">
            <a:avLst/>
          </a:prstGeom>
          <a:noFill/>
          <a:ln w="28575">
            <a:solidFill>
              <a:schemeClr val="tx1"/>
            </a:solidFill>
            <a:round/>
            <a:headEnd/>
            <a:tailEnd/>
          </a:ln>
        </p:spPr>
        <p:txBody>
          <a:bodyPr wrap="none" anchor="ctr"/>
          <a:lstStyle/>
          <a:p>
            <a:endParaRPr lang="zh-CN" altLang="en-US"/>
          </a:p>
        </p:txBody>
      </p:sp>
      <p:sp>
        <p:nvSpPr>
          <p:cNvPr id="52" name="Line 10"/>
          <p:cNvSpPr>
            <a:spLocks noChangeShapeType="1"/>
          </p:cNvSpPr>
          <p:nvPr/>
        </p:nvSpPr>
        <p:spPr bwMode="auto">
          <a:xfrm flipH="1">
            <a:off x="57675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53" name="Line 11"/>
          <p:cNvSpPr>
            <a:spLocks noChangeShapeType="1"/>
          </p:cNvSpPr>
          <p:nvPr/>
        </p:nvSpPr>
        <p:spPr bwMode="auto">
          <a:xfrm>
            <a:off x="63009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54" name="Oval 12"/>
          <p:cNvSpPr>
            <a:spLocks noChangeArrowheads="1"/>
          </p:cNvSpPr>
          <p:nvPr/>
        </p:nvSpPr>
        <p:spPr bwMode="auto">
          <a:xfrm>
            <a:off x="6819611" y="1777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35</a:t>
            </a:r>
          </a:p>
        </p:txBody>
      </p:sp>
      <p:sp>
        <p:nvSpPr>
          <p:cNvPr id="55" name="Oval 15"/>
          <p:cNvSpPr>
            <a:spLocks noChangeArrowheads="1"/>
          </p:cNvSpPr>
          <p:nvPr/>
        </p:nvSpPr>
        <p:spPr bwMode="auto">
          <a:xfrm>
            <a:off x="82821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50</a:t>
            </a:r>
          </a:p>
        </p:txBody>
      </p:sp>
      <p:sp>
        <p:nvSpPr>
          <p:cNvPr id="56" name="Oval 16"/>
          <p:cNvSpPr>
            <a:spLocks noChangeArrowheads="1"/>
          </p:cNvSpPr>
          <p:nvPr/>
        </p:nvSpPr>
        <p:spPr bwMode="auto">
          <a:xfrm>
            <a:off x="7215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40</a:t>
            </a:r>
          </a:p>
        </p:txBody>
      </p:sp>
      <p:sp>
        <p:nvSpPr>
          <p:cNvPr id="58" name="Oval 18"/>
          <p:cNvSpPr>
            <a:spLocks noChangeArrowheads="1"/>
          </p:cNvSpPr>
          <p:nvPr/>
        </p:nvSpPr>
        <p:spPr bwMode="auto">
          <a:xfrm>
            <a:off x="53865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10</a:t>
            </a:r>
          </a:p>
        </p:txBody>
      </p:sp>
      <p:sp>
        <p:nvSpPr>
          <p:cNvPr id="59" name="Oval 19"/>
          <p:cNvSpPr>
            <a:spLocks noChangeArrowheads="1"/>
          </p:cNvSpPr>
          <p:nvPr/>
        </p:nvSpPr>
        <p:spPr bwMode="auto">
          <a:xfrm>
            <a:off x="59199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20</a:t>
            </a:r>
          </a:p>
        </p:txBody>
      </p:sp>
      <p:sp>
        <p:nvSpPr>
          <p:cNvPr id="60" name="Oval 20"/>
          <p:cNvSpPr>
            <a:spLocks noChangeArrowheads="1"/>
          </p:cNvSpPr>
          <p:nvPr/>
        </p:nvSpPr>
        <p:spPr bwMode="auto">
          <a:xfrm>
            <a:off x="69105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30</a:t>
            </a:r>
          </a:p>
        </p:txBody>
      </p:sp>
      <p:sp>
        <p:nvSpPr>
          <p:cNvPr id="61" name="Line 21"/>
          <p:cNvSpPr>
            <a:spLocks noChangeShapeType="1"/>
          </p:cNvSpPr>
          <p:nvPr/>
        </p:nvSpPr>
        <p:spPr bwMode="auto">
          <a:xfrm flipH="1">
            <a:off x="6377136" y="2234952"/>
            <a:ext cx="533400" cy="381000"/>
          </a:xfrm>
          <a:prstGeom prst="line">
            <a:avLst/>
          </a:prstGeom>
          <a:noFill/>
          <a:ln w="28575">
            <a:solidFill>
              <a:schemeClr val="tx1"/>
            </a:solidFill>
            <a:round/>
            <a:headEnd/>
            <a:tailEnd/>
          </a:ln>
        </p:spPr>
        <p:txBody>
          <a:bodyPr wrap="none" anchor="ctr"/>
          <a:lstStyle/>
          <a:p>
            <a:endParaRPr lang="zh-CN" altLang="en-US"/>
          </a:p>
        </p:txBody>
      </p:sp>
      <p:sp>
        <p:nvSpPr>
          <p:cNvPr id="62" name="Line 23"/>
          <p:cNvSpPr>
            <a:spLocks noChangeShapeType="1"/>
          </p:cNvSpPr>
          <p:nvPr/>
        </p:nvSpPr>
        <p:spPr bwMode="auto">
          <a:xfrm>
            <a:off x="8129736" y="2996952"/>
            <a:ext cx="304800" cy="457200"/>
          </a:xfrm>
          <a:prstGeom prst="line">
            <a:avLst/>
          </a:prstGeom>
          <a:noFill/>
          <a:ln w="28575">
            <a:solidFill>
              <a:schemeClr val="tx1"/>
            </a:solidFill>
            <a:round/>
            <a:headEnd/>
            <a:tailEnd/>
          </a:ln>
        </p:spPr>
        <p:txBody>
          <a:bodyPr wrap="none" anchor="ctr"/>
          <a:lstStyle/>
          <a:p>
            <a:endParaRPr lang="zh-CN" altLang="en-US"/>
          </a:p>
        </p:txBody>
      </p:sp>
      <p:sp>
        <p:nvSpPr>
          <p:cNvPr id="63" name="Line 28"/>
          <p:cNvSpPr>
            <a:spLocks noChangeShapeType="1"/>
          </p:cNvSpPr>
          <p:nvPr/>
        </p:nvSpPr>
        <p:spPr bwMode="auto">
          <a:xfrm flipH="1">
            <a:off x="6847888" y="4950351"/>
            <a:ext cx="192088" cy="431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64" name="Oval 14"/>
          <p:cNvSpPr>
            <a:spLocks noChangeArrowheads="1"/>
          </p:cNvSpPr>
          <p:nvPr/>
        </p:nvSpPr>
        <p:spPr bwMode="auto">
          <a:xfrm>
            <a:off x="77487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45</a:t>
            </a:r>
          </a:p>
        </p:txBody>
      </p:sp>
      <p:sp>
        <p:nvSpPr>
          <p:cNvPr id="71" name="Line 23"/>
          <p:cNvSpPr>
            <a:spLocks noChangeShapeType="1"/>
          </p:cNvSpPr>
          <p:nvPr/>
        </p:nvSpPr>
        <p:spPr bwMode="auto">
          <a:xfrm>
            <a:off x="7293277" y="2216289"/>
            <a:ext cx="531659" cy="399663"/>
          </a:xfrm>
          <a:prstGeom prst="line">
            <a:avLst/>
          </a:prstGeom>
          <a:noFill/>
          <a:ln w="28575">
            <a:solidFill>
              <a:schemeClr val="tx1"/>
            </a:solidFill>
            <a:round/>
            <a:headEnd/>
            <a:tailEnd/>
          </a:ln>
        </p:spPr>
        <p:txBody>
          <a:bodyPr wrap="none" anchor="ctr"/>
          <a:lstStyle/>
          <a:p>
            <a:endParaRPr lang="zh-CN" altLang="en-US"/>
          </a:p>
        </p:txBody>
      </p:sp>
      <p:grpSp>
        <p:nvGrpSpPr>
          <p:cNvPr id="75" name="组合 74"/>
          <p:cNvGrpSpPr/>
          <p:nvPr/>
        </p:nvGrpSpPr>
        <p:grpSpPr>
          <a:xfrm>
            <a:off x="7094724" y="1250352"/>
            <a:ext cx="441147" cy="513348"/>
            <a:chOff x="8028383" y="5651956"/>
            <a:chExt cx="441147" cy="513348"/>
          </a:xfrm>
        </p:grpSpPr>
        <p:sp>
          <p:nvSpPr>
            <p:cNvPr id="76"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77" name="矩形 76"/>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78" name="组合 77"/>
          <p:cNvGrpSpPr/>
          <p:nvPr/>
        </p:nvGrpSpPr>
        <p:grpSpPr>
          <a:xfrm>
            <a:off x="5671748" y="2052693"/>
            <a:ext cx="495675" cy="467007"/>
            <a:chOff x="7532709" y="5698297"/>
            <a:chExt cx="495675" cy="467007"/>
          </a:xfrm>
        </p:grpSpPr>
        <p:sp>
          <p:nvSpPr>
            <p:cNvPr id="79"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80" name="矩形 79"/>
            <p:cNvSpPr/>
            <p:nvPr/>
          </p:nvSpPr>
          <p:spPr>
            <a:xfrm>
              <a:off x="7532709" y="5698297"/>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81" name="组合 80"/>
          <p:cNvGrpSpPr/>
          <p:nvPr/>
        </p:nvGrpSpPr>
        <p:grpSpPr>
          <a:xfrm>
            <a:off x="6259008" y="2141937"/>
            <a:ext cx="626066" cy="490830"/>
            <a:chOff x="6302720" y="1974211"/>
            <a:chExt cx="626066" cy="490830"/>
          </a:xfrm>
        </p:grpSpPr>
        <p:sp>
          <p:nvSpPr>
            <p:cNvPr id="82" name="Line 25"/>
            <p:cNvSpPr>
              <a:spLocks noChangeShapeType="1"/>
            </p:cNvSpPr>
            <p:nvPr/>
          </p:nvSpPr>
          <p:spPr bwMode="auto">
            <a:xfrm flipH="1">
              <a:off x="6302720" y="1974211"/>
              <a:ext cx="457200" cy="304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83" name="Line 21"/>
            <p:cNvSpPr>
              <a:spLocks noChangeShapeType="1"/>
            </p:cNvSpPr>
            <p:nvPr/>
          </p:nvSpPr>
          <p:spPr bwMode="auto">
            <a:xfrm flipH="1">
              <a:off x="6395386" y="2084041"/>
              <a:ext cx="533400" cy="381000"/>
            </a:xfrm>
            <a:prstGeom prst="line">
              <a:avLst/>
            </a:prstGeom>
            <a:noFill/>
            <a:ln w="38100">
              <a:solidFill>
                <a:srgbClr val="00823B"/>
              </a:solidFill>
              <a:round/>
              <a:headEnd/>
              <a:tailEnd/>
            </a:ln>
          </p:spPr>
          <p:txBody>
            <a:bodyPr wrap="none" anchor="ctr"/>
            <a:lstStyle/>
            <a:p>
              <a:endParaRPr lang="zh-CN" altLang="en-US"/>
            </a:p>
          </p:txBody>
        </p:sp>
      </p:grpSp>
      <p:sp>
        <p:nvSpPr>
          <p:cNvPr id="84" name="Oval 13"/>
          <p:cNvSpPr>
            <a:spLocks noChangeArrowheads="1"/>
          </p:cNvSpPr>
          <p:nvPr/>
        </p:nvSpPr>
        <p:spPr bwMode="auto">
          <a:xfrm>
            <a:off x="59199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15</a:t>
            </a:r>
          </a:p>
        </p:txBody>
      </p:sp>
      <p:grpSp>
        <p:nvGrpSpPr>
          <p:cNvPr id="85" name="组合 84"/>
          <p:cNvGrpSpPr/>
          <p:nvPr/>
        </p:nvGrpSpPr>
        <p:grpSpPr>
          <a:xfrm>
            <a:off x="6185825" y="3021908"/>
            <a:ext cx="445280" cy="533400"/>
            <a:chOff x="6206785" y="2852740"/>
            <a:chExt cx="445280" cy="533400"/>
          </a:xfrm>
        </p:grpSpPr>
        <p:sp>
          <p:nvSpPr>
            <p:cNvPr id="86" name="Line 26"/>
            <p:cNvSpPr>
              <a:spLocks noChangeShapeType="1"/>
            </p:cNvSpPr>
            <p:nvPr/>
          </p:nvSpPr>
          <p:spPr bwMode="auto">
            <a:xfrm>
              <a:off x="6206785" y="2963369"/>
              <a:ext cx="242141" cy="41463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87" name="Line 11"/>
            <p:cNvSpPr>
              <a:spLocks noChangeShapeType="1"/>
            </p:cNvSpPr>
            <p:nvPr/>
          </p:nvSpPr>
          <p:spPr bwMode="auto">
            <a:xfrm>
              <a:off x="6347265" y="2852740"/>
              <a:ext cx="304800" cy="533400"/>
            </a:xfrm>
            <a:prstGeom prst="line">
              <a:avLst/>
            </a:prstGeom>
            <a:noFill/>
            <a:ln w="38100">
              <a:solidFill>
                <a:srgbClr val="00823B"/>
              </a:solidFill>
              <a:round/>
              <a:headEnd/>
              <a:tailEnd/>
            </a:ln>
          </p:spPr>
          <p:txBody>
            <a:bodyPr wrap="none" anchor="ctr"/>
            <a:lstStyle/>
            <a:p>
              <a:endParaRPr lang="zh-CN" altLang="en-US"/>
            </a:p>
          </p:txBody>
        </p:sp>
      </p:grpSp>
      <p:sp>
        <p:nvSpPr>
          <p:cNvPr id="88" name="Oval 17"/>
          <p:cNvSpPr>
            <a:spLocks noChangeArrowheads="1"/>
          </p:cNvSpPr>
          <p:nvPr/>
        </p:nvSpPr>
        <p:spPr bwMode="auto">
          <a:xfrm>
            <a:off x="6453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25</a:t>
            </a:r>
          </a:p>
        </p:txBody>
      </p:sp>
      <p:grpSp>
        <p:nvGrpSpPr>
          <p:cNvPr id="89" name="组合 88"/>
          <p:cNvGrpSpPr/>
          <p:nvPr/>
        </p:nvGrpSpPr>
        <p:grpSpPr>
          <a:xfrm>
            <a:off x="6747978" y="3945161"/>
            <a:ext cx="337406" cy="546134"/>
            <a:chOff x="6768938" y="3775993"/>
            <a:chExt cx="337406" cy="546134"/>
          </a:xfrm>
        </p:grpSpPr>
        <p:sp>
          <p:nvSpPr>
            <p:cNvPr id="90" name="Line 27"/>
            <p:cNvSpPr>
              <a:spLocks noChangeShapeType="1"/>
            </p:cNvSpPr>
            <p:nvPr/>
          </p:nvSpPr>
          <p:spPr bwMode="auto">
            <a:xfrm>
              <a:off x="6768938" y="3915825"/>
              <a:ext cx="172716" cy="406302"/>
            </a:xfrm>
            <a:prstGeom prst="line">
              <a:avLst/>
            </a:prstGeom>
            <a:noFill/>
            <a:ln w="38100">
              <a:solidFill>
                <a:srgbClr val="00823B"/>
              </a:solidFill>
              <a:round/>
              <a:headEnd/>
              <a:tailEnd type="triangle" w="med" len="lg"/>
            </a:ln>
          </p:spPr>
          <p:txBody>
            <a:bodyPr wrap="none" anchor="ctr"/>
            <a:lstStyle/>
            <a:p>
              <a:endParaRPr lang="zh-CN" altLang="en-US"/>
            </a:p>
          </p:txBody>
        </p:sp>
        <p:sp>
          <p:nvSpPr>
            <p:cNvPr id="91" name="Line 8"/>
            <p:cNvSpPr>
              <a:spLocks noChangeShapeType="1"/>
            </p:cNvSpPr>
            <p:nvPr/>
          </p:nvSpPr>
          <p:spPr bwMode="auto">
            <a:xfrm>
              <a:off x="6877744" y="3775993"/>
              <a:ext cx="228600" cy="533400"/>
            </a:xfrm>
            <a:prstGeom prst="line">
              <a:avLst/>
            </a:prstGeom>
            <a:noFill/>
            <a:ln w="38100">
              <a:solidFill>
                <a:srgbClr val="00823B"/>
              </a:solidFill>
              <a:round/>
              <a:headEnd/>
              <a:tailEnd/>
            </a:ln>
          </p:spPr>
          <p:txBody>
            <a:bodyPr wrap="none" anchor="ctr"/>
            <a:lstStyle/>
            <a:p>
              <a:endParaRPr lang="zh-CN" altLang="en-US"/>
            </a:p>
          </p:txBody>
        </p:sp>
      </p:grpSp>
      <p:grpSp>
        <p:nvGrpSpPr>
          <p:cNvPr id="92" name="组合 91"/>
          <p:cNvGrpSpPr/>
          <p:nvPr/>
        </p:nvGrpSpPr>
        <p:grpSpPr>
          <a:xfrm>
            <a:off x="6720410" y="2987379"/>
            <a:ext cx="444095" cy="454295"/>
            <a:chOff x="8028383" y="5711009"/>
            <a:chExt cx="444095" cy="454295"/>
          </a:xfrm>
        </p:grpSpPr>
        <p:sp>
          <p:nvSpPr>
            <p:cNvPr id="93"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94" name="矩形 93"/>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95" name="组合 94"/>
          <p:cNvGrpSpPr/>
          <p:nvPr/>
        </p:nvGrpSpPr>
        <p:grpSpPr>
          <a:xfrm>
            <a:off x="7185461" y="3990457"/>
            <a:ext cx="444095" cy="454295"/>
            <a:chOff x="8028383" y="5711009"/>
            <a:chExt cx="444095" cy="454295"/>
          </a:xfrm>
        </p:grpSpPr>
        <p:sp>
          <p:nvSpPr>
            <p:cNvPr id="96"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97" name="矩形 96"/>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98" name="组合 97"/>
          <p:cNvGrpSpPr/>
          <p:nvPr/>
        </p:nvGrpSpPr>
        <p:grpSpPr>
          <a:xfrm>
            <a:off x="6286515" y="4892817"/>
            <a:ext cx="441146" cy="439300"/>
            <a:chOff x="7587383" y="5726004"/>
            <a:chExt cx="441146" cy="439300"/>
          </a:xfrm>
        </p:grpSpPr>
        <p:sp>
          <p:nvSpPr>
            <p:cNvPr id="99"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00" name="矩形 99"/>
            <p:cNvSpPr/>
            <p:nvPr/>
          </p:nvSpPr>
          <p:spPr>
            <a:xfrm>
              <a:off x="7587383" y="5759190"/>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sp>
        <p:nvSpPr>
          <p:cNvPr id="101" name="矩形 100"/>
          <p:cNvSpPr/>
          <p:nvPr/>
        </p:nvSpPr>
        <p:spPr>
          <a:xfrm>
            <a:off x="6361095" y="5477743"/>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102" name="Oval 19"/>
          <p:cNvSpPr>
            <a:spLocks noChangeArrowheads="1"/>
          </p:cNvSpPr>
          <p:nvPr/>
        </p:nvSpPr>
        <p:spPr bwMode="auto">
          <a:xfrm>
            <a:off x="6456659" y="5343428"/>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27</a:t>
            </a:r>
          </a:p>
        </p:txBody>
      </p:sp>
    </p:spTree>
    <p:extLst>
      <p:ext uri="{BB962C8B-B14F-4D97-AF65-F5344CB8AC3E}">
        <p14:creationId xmlns:p14="http://schemas.microsoft.com/office/powerpoint/2010/main" val="8020393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5"/>
                                        </p:tgtEl>
                                        <p:attrNameLst>
                                          <p:attrName>style.visibility</p:attrName>
                                        </p:attrNameLst>
                                      </p:cBhvr>
                                      <p:to>
                                        <p:strVal val="hidden"/>
                                      </p:to>
                                    </p:set>
                                  </p:childTnLst>
                                </p:cTn>
                              </p:par>
                            </p:childTnLst>
                          </p:cTn>
                        </p:par>
                        <p:par>
                          <p:cTn id="11" fill="hold">
                            <p:stCondLst>
                              <p:cond delay="0"/>
                            </p:stCondLst>
                            <p:childTnLst>
                              <p:par>
                                <p:cTn id="12" presetID="18" presetClass="entr" presetSubtype="12"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strips(downLeft)">
                                      <p:cBhvr>
                                        <p:cTn id="14" dur="500"/>
                                        <p:tgtEl>
                                          <p:spTgt spid="81"/>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78"/>
                                        </p:tgtEl>
                                        <p:attrNameLst>
                                          <p:attrName>style.visibility</p:attrName>
                                        </p:attrNameLst>
                                      </p:cBhvr>
                                      <p:to>
                                        <p:strVal val="hidden"/>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strips(downRight)">
                                      <p:cBhvr>
                                        <p:cTn id="25" dur="500"/>
                                        <p:tgtEl>
                                          <p:spTgt spid="85"/>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2"/>
                                        </p:tgtEl>
                                        <p:attrNameLst>
                                          <p:attrName>style.visibility</p:attrName>
                                        </p:attrNameLst>
                                      </p:cBhvr>
                                      <p:to>
                                        <p:strVal val="hidden"/>
                                      </p:to>
                                    </p:set>
                                  </p:childTnLst>
                                </p:cTn>
                              </p:par>
                            </p:childTnLst>
                          </p:cTn>
                        </p:par>
                        <p:par>
                          <p:cTn id="33" fill="hold">
                            <p:stCondLst>
                              <p:cond delay="0"/>
                            </p:stCondLst>
                            <p:childTnLst>
                              <p:par>
                                <p:cTn id="34" presetID="18" presetClass="entr" presetSubtype="6"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strips(downRight)">
                                      <p:cBhvr>
                                        <p:cTn id="36" dur="500"/>
                                        <p:tgtEl>
                                          <p:spTgt spid="89"/>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9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95"/>
                                        </p:tgtEl>
                                        <p:attrNameLst>
                                          <p:attrName>style.visibility</p:attrName>
                                        </p:attrNameLst>
                                      </p:cBhvr>
                                      <p:to>
                                        <p:strVal val="hidden"/>
                                      </p:to>
                                    </p:set>
                                  </p:childTnLst>
                                </p:cTn>
                              </p:par>
                            </p:childTnLst>
                          </p:cTn>
                        </p:par>
                        <p:par>
                          <p:cTn id="44" fill="hold">
                            <p:stCondLst>
                              <p:cond delay="0"/>
                            </p:stCondLst>
                            <p:childTnLst>
                              <p:par>
                                <p:cTn id="45" presetID="18" presetClass="entr" presetSubtype="12"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strips(downLeft)">
                                      <p:cBhvr>
                                        <p:cTn id="47" dur="500"/>
                                        <p:tgtEl>
                                          <p:spTgt spid="63"/>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0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1"/>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1" grpId="0"/>
      <p:bldP spid="101" grpId="1"/>
      <p:bldP spid="10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二叉搜索树的搜索</a:t>
            </a:r>
          </a:p>
        </p:txBody>
      </p:sp>
      <p:sp>
        <p:nvSpPr>
          <p:cNvPr id="20" name="TextBox 20"/>
          <p:cNvSpPr txBox="1">
            <a:spLocks noChangeArrowheads="1"/>
          </p:cNvSpPr>
          <p:nvPr/>
        </p:nvSpPr>
        <p:spPr bwMode="auto">
          <a:xfrm>
            <a:off x="179512" y="1124744"/>
            <a:ext cx="4824536" cy="460126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搜索</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从根结点开始，逐层向下比较判断（递归或迭代均可）</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若当前节点为空，返回</a:t>
            </a:r>
            <a:r>
              <a:rPr lang="en-US" altLang="zh-CN" sz="2400" b="1" dirty="0">
                <a:latin typeface="微软雅黑" panose="020B0503020204020204" pitchFamily="34" charset="-122"/>
                <a:ea typeface="微软雅黑" panose="020B0503020204020204" pitchFamily="34" charset="-122"/>
              </a:rPr>
              <a:t>NULL</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若当前节点大于目标关键码，继续搜索右子树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若当前节点小于目标关键码，继续搜索左子树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否则表示命中，返回该节点地址</a:t>
            </a:r>
            <a:endParaRPr lang="en-US" altLang="zh-CN" sz="2400" b="1" dirty="0">
              <a:latin typeface="微软雅黑" panose="020B0503020204020204" pitchFamily="34" charset="-122"/>
              <a:ea typeface="微软雅黑" panose="020B0503020204020204" pitchFamily="34" charset="-122"/>
            </a:endParaRPr>
          </a:p>
        </p:txBody>
      </p:sp>
      <p:sp>
        <p:nvSpPr>
          <p:cNvPr id="123" name="Line 7"/>
          <p:cNvSpPr>
            <a:spLocks noChangeShapeType="1"/>
          </p:cNvSpPr>
          <p:nvPr/>
        </p:nvSpPr>
        <p:spPr bwMode="auto">
          <a:xfrm flipH="1">
            <a:off x="75963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124" name="Line 8"/>
          <p:cNvSpPr>
            <a:spLocks noChangeShapeType="1"/>
          </p:cNvSpPr>
          <p:nvPr/>
        </p:nvSpPr>
        <p:spPr bwMode="auto">
          <a:xfrm>
            <a:off x="6834336" y="3911352"/>
            <a:ext cx="228600" cy="533400"/>
          </a:xfrm>
          <a:prstGeom prst="line">
            <a:avLst/>
          </a:prstGeom>
          <a:noFill/>
          <a:ln w="28575">
            <a:solidFill>
              <a:schemeClr val="tx1"/>
            </a:solidFill>
            <a:round/>
            <a:headEnd/>
            <a:tailEnd/>
          </a:ln>
        </p:spPr>
        <p:txBody>
          <a:bodyPr wrap="none" anchor="ctr"/>
          <a:lstStyle/>
          <a:p>
            <a:endParaRPr lang="zh-CN" altLang="en-US"/>
          </a:p>
        </p:txBody>
      </p:sp>
      <p:sp>
        <p:nvSpPr>
          <p:cNvPr id="125" name="Line 9"/>
          <p:cNvSpPr>
            <a:spLocks noChangeShapeType="1"/>
          </p:cNvSpPr>
          <p:nvPr/>
        </p:nvSpPr>
        <p:spPr bwMode="auto">
          <a:xfrm flipH="1">
            <a:off x="6300936" y="3911352"/>
            <a:ext cx="304800" cy="609600"/>
          </a:xfrm>
          <a:prstGeom prst="line">
            <a:avLst/>
          </a:prstGeom>
          <a:noFill/>
          <a:ln w="28575">
            <a:solidFill>
              <a:schemeClr val="tx1"/>
            </a:solidFill>
            <a:round/>
            <a:headEnd/>
            <a:tailEnd/>
          </a:ln>
        </p:spPr>
        <p:txBody>
          <a:bodyPr wrap="none" anchor="ctr"/>
          <a:lstStyle/>
          <a:p>
            <a:endParaRPr lang="zh-CN" altLang="en-US"/>
          </a:p>
        </p:txBody>
      </p:sp>
      <p:sp>
        <p:nvSpPr>
          <p:cNvPr id="126" name="Line 10"/>
          <p:cNvSpPr>
            <a:spLocks noChangeShapeType="1"/>
          </p:cNvSpPr>
          <p:nvPr/>
        </p:nvSpPr>
        <p:spPr bwMode="auto">
          <a:xfrm flipH="1">
            <a:off x="57675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127" name="Line 11"/>
          <p:cNvSpPr>
            <a:spLocks noChangeShapeType="1"/>
          </p:cNvSpPr>
          <p:nvPr/>
        </p:nvSpPr>
        <p:spPr bwMode="auto">
          <a:xfrm>
            <a:off x="63009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128" name="Oval 12"/>
          <p:cNvSpPr>
            <a:spLocks noChangeArrowheads="1"/>
          </p:cNvSpPr>
          <p:nvPr/>
        </p:nvSpPr>
        <p:spPr bwMode="auto">
          <a:xfrm>
            <a:off x="6819611" y="1777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35</a:t>
            </a:r>
          </a:p>
        </p:txBody>
      </p:sp>
      <p:sp>
        <p:nvSpPr>
          <p:cNvPr id="131" name="Oval 15"/>
          <p:cNvSpPr>
            <a:spLocks noChangeArrowheads="1"/>
          </p:cNvSpPr>
          <p:nvPr/>
        </p:nvSpPr>
        <p:spPr bwMode="auto">
          <a:xfrm>
            <a:off x="82821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50</a:t>
            </a:r>
          </a:p>
        </p:txBody>
      </p:sp>
      <p:sp>
        <p:nvSpPr>
          <p:cNvPr id="132" name="Oval 16"/>
          <p:cNvSpPr>
            <a:spLocks noChangeArrowheads="1"/>
          </p:cNvSpPr>
          <p:nvPr/>
        </p:nvSpPr>
        <p:spPr bwMode="auto">
          <a:xfrm>
            <a:off x="7215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40</a:t>
            </a:r>
          </a:p>
        </p:txBody>
      </p:sp>
      <p:sp>
        <p:nvSpPr>
          <p:cNvPr id="134" name="Oval 18"/>
          <p:cNvSpPr>
            <a:spLocks noChangeArrowheads="1"/>
          </p:cNvSpPr>
          <p:nvPr/>
        </p:nvSpPr>
        <p:spPr bwMode="auto">
          <a:xfrm>
            <a:off x="53865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10</a:t>
            </a:r>
          </a:p>
        </p:txBody>
      </p:sp>
      <p:sp>
        <p:nvSpPr>
          <p:cNvPr id="135" name="Oval 19"/>
          <p:cNvSpPr>
            <a:spLocks noChangeArrowheads="1"/>
          </p:cNvSpPr>
          <p:nvPr/>
        </p:nvSpPr>
        <p:spPr bwMode="auto">
          <a:xfrm>
            <a:off x="59199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20</a:t>
            </a:r>
          </a:p>
        </p:txBody>
      </p:sp>
      <p:sp>
        <p:nvSpPr>
          <p:cNvPr id="136" name="Oval 20"/>
          <p:cNvSpPr>
            <a:spLocks noChangeArrowheads="1"/>
          </p:cNvSpPr>
          <p:nvPr/>
        </p:nvSpPr>
        <p:spPr bwMode="auto">
          <a:xfrm>
            <a:off x="69105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30</a:t>
            </a:r>
          </a:p>
        </p:txBody>
      </p:sp>
      <p:sp>
        <p:nvSpPr>
          <p:cNvPr id="137" name="Line 21"/>
          <p:cNvSpPr>
            <a:spLocks noChangeShapeType="1"/>
          </p:cNvSpPr>
          <p:nvPr/>
        </p:nvSpPr>
        <p:spPr bwMode="auto">
          <a:xfrm flipH="1">
            <a:off x="6377136" y="2234952"/>
            <a:ext cx="533400" cy="381000"/>
          </a:xfrm>
          <a:prstGeom prst="line">
            <a:avLst/>
          </a:prstGeom>
          <a:noFill/>
          <a:ln w="28575">
            <a:solidFill>
              <a:schemeClr val="tx1"/>
            </a:solidFill>
            <a:round/>
            <a:headEnd/>
            <a:tailEnd/>
          </a:ln>
        </p:spPr>
        <p:txBody>
          <a:bodyPr wrap="none" anchor="ctr"/>
          <a:lstStyle/>
          <a:p>
            <a:endParaRPr lang="zh-CN" altLang="en-US"/>
          </a:p>
        </p:txBody>
      </p:sp>
      <p:sp>
        <p:nvSpPr>
          <p:cNvPr id="139" name="Line 23"/>
          <p:cNvSpPr>
            <a:spLocks noChangeShapeType="1"/>
          </p:cNvSpPr>
          <p:nvPr/>
        </p:nvSpPr>
        <p:spPr bwMode="auto">
          <a:xfrm>
            <a:off x="8129736" y="2996952"/>
            <a:ext cx="304800" cy="457200"/>
          </a:xfrm>
          <a:prstGeom prst="line">
            <a:avLst/>
          </a:prstGeom>
          <a:noFill/>
          <a:ln w="28575">
            <a:solidFill>
              <a:schemeClr val="tx1"/>
            </a:solidFill>
            <a:round/>
            <a:headEnd/>
            <a:tailEnd/>
          </a:ln>
        </p:spPr>
        <p:txBody>
          <a:bodyPr wrap="none" anchor="ctr"/>
          <a:lstStyle/>
          <a:p>
            <a:endParaRPr lang="zh-CN" altLang="en-US"/>
          </a:p>
        </p:txBody>
      </p:sp>
      <p:sp>
        <p:nvSpPr>
          <p:cNvPr id="144" name="Line 28"/>
          <p:cNvSpPr>
            <a:spLocks noChangeShapeType="1"/>
          </p:cNvSpPr>
          <p:nvPr/>
        </p:nvSpPr>
        <p:spPr bwMode="auto">
          <a:xfrm flipH="1">
            <a:off x="6826399" y="5017839"/>
            <a:ext cx="192088" cy="431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30" name="Oval 14"/>
          <p:cNvSpPr>
            <a:spLocks noChangeArrowheads="1"/>
          </p:cNvSpPr>
          <p:nvPr/>
        </p:nvSpPr>
        <p:spPr bwMode="auto">
          <a:xfrm>
            <a:off x="77487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45</a:t>
            </a:r>
          </a:p>
        </p:txBody>
      </p:sp>
      <p:grpSp>
        <p:nvGrpSpPr>
          <p:cNvPr id="34" name="组合 33"/>
          <p:cNvGrpSpPr/>
          <p:nvPr/>
        </p:nvGrpSpPr>
        <p:grpSpPr>
          <a:xfrm>
            <a:off x="7090706" y="1254378"/>
            <a:ext cx="441147" cy="513348"/>
            <a:chOff x="8028383" y="5651956"/>
            <a:chExt cx="441147" cy="513348"/>
          </a:xfrm>
        </p:grpSpPr>
        <p:sp>
          <p:nvSpPr>
            <p:cNvPr id="145"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3" name="矩形 2"/>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45</a:t>
              </a:r>
            </a:p>
          </p:txBody>
        </p:sp>
      </p:grpSp>
      <p:grpSp>
        <p:nvGrpSpPr>
          <p:cNvPr id="146" name="组合 145"/>
          <p:cNvGrpSpPr/>
          <p:nvPr/>
        </p:nvGrpSpPr>
        <p:grpSpPr>
          <a:xfrm>
            <a:off x="8053536" y="2036430"/>
            <a:ext cx="441147" cy="513348"/>
            <a:chOff x="8028383" y="5651956"/>
            <a:chExt cx="441147" cy="513348"/>
          </a:xfrm>
        </p:grpSpPr>
        <p:sp>
          <p:nvSpPr>
            <p:cNvPr id="147"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48" name="矩形 147"/>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45</a:t>
              </a:r>
            </a:p>
          </p:txBody>
        </p:sp>
      </p:grpSp>
      <p:sp>
        <p:nvSpPr>
          <p:cNvPr id="149" name="Line 23"/>
          <p:cNvSpPr>
            <a:spLocks noChangeShapeType="1"/>
          </p:cNvSpPr>
          <p:nvPr/>
        </p:nvSpPr>
        <p:spPr bwMode="auto">
          <a:xfrm>
            <a:off x="7293277" y="2216289"/>
            <a:ext cx="531659" cy="399663"/>
          </a:xfrm>
          <a:prstGeom prst="line">
            <a:avLst/>
          </a:prstGeom>
          <a:noFill/>
          <a:ln w="28575">
            <a:solidFill>
              <a:schemeClr val="tx1"/>
            </a:solidFill>
            <a:round/>
            <a:headEnd/>
            <a:tailEnd/>
          </a:ln>
        </p:spPr>
        <p:txBody>
          <a:bodyPr wrap="none" anchor="ctr"/>
          <a:lstStyle/>
          <a:p>
            <a:endParaRPr lang="zh-CN" altLang="en-US"/>
          </a:p>
        </p:txBody>
      </p:sp>
      <p:grpSp>
        <p:nvGrpSpPr>
          <p:cNvPr id="37" name="组合 36"/>
          <p:cNvGrpSpPr/>
          <p:nvPr/>
        </p:nvGrpSpPr>
        <p:grpSpPr>
          <a:xfrm>
            <a:off x="7275070" y="2129649"/>
            <a:ext cx="626066" cy="486302"/>
            <a:chOff x="7296030" y="1960481"/>
            <a:chExt cx="626066" cy="486302"/>
          </a:xfrm>
        </p:grpSpPr>
        <p:sp>
          <p:nvSpPr>
            <p:cNvPr id="140" name="Line 24"/>
            <p:cNvSpPr>
              <a:spLocks noChangeShapeType="1"/>
            </p:cNvSpPr>
            <p:nvPr/>
          </p:nvSpPr>
          <p:spPr bwMode="auto">
            <a:xfrm>
              <a:off x="7464896" y="1960481"/>
              <a:ext cx="457200" cy="332261"/>
            </a:xfrm>
            <a:prstGeom prst="line">
              <a:avLst/>
            </a:prstGeom>
            <a:noFill/>
            <a:ln w="38100">
              <a:solidFill>
                <a:srgbClr val="CC3300"/>
              </a:solidFill>
              <a:round/>
              <a:headEnd/>
              <a:tailEnd type="triangle" w="med" len="lg"/>
            </a:ln>
          </p:spPr>
          <p:txBody>
            <a:bodyPr wrap="none" anchor="ctr"/>
            <a:lstStyle/>
            <a:p>
              <a:endParaRPr lang="zh-CN" altLang="en-US"/>
            </a:p>
          </p:txBody>
        </p:sp>
        <p:sp>
          <p:nvSpPr>
            <p:cNvPr id="138" name="Line 22"/>
            <p:cNvSpPr>
              <a:spLocks noChangeShapeType="1"/>
            </p:cNvSpPr>
            <p:nvPr/>
          </p:nvSpPr>
          <p:spPr bwMode="auto">
            <a:xfrm>
              <a:off x="7296030" y="2041646"/>
              <a:ext cx="533400" cy="405137"/>
            </a:xfrm>
            <a:prstGeom prst="line">
              <a:avLst/>
            </a:prstGeom>
            <a:noFill/>
            <a:ln w="57150">
              <a:solidFill>
                <a:srgbClr val="CC3300"/>
              </a:solidFill>
              <a:round/>
              <a:headEnd/>
              <a:tailEnd/>
            </a:ln>
          </p:spPr>
          <p:txBody>
            <a:bodyPr wrap="none" anchor="ctr"/>
            <a:lstStyle/>
            <a:p>
              <a:endParaRPr lang="zh-CN" altLang="en-US"/>
            </a:p>
          </p:txBody>
        </p:sp>
      </p:grpSp>
      <p:grpSp>
        <p:nvGrpSpPr>
          <p:cNvPr id="150" name="组合 149"/>
          <p:cNvGrpSpPr/>
          <p:nvPr/>
        </p:nvGrpSpPr>
        <p:grpSpPr>
          <a:xfrm>
            <a:off x="7104577" y="1254378"/>
            <a:ext cx="441147" cy="513348"/>
            <a:chOff x="8028383" y="5651956"/>
            <a:chExt cx="441147" cy="513348"/>
          </a:xfrm>
        </p:grpSpPr>
        <p:sp>
          <p:nvSpPr>
            <p:cNvPr id="151"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52" name="矩形 151"/>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154" name="组合 153"/>
          <p:cNvGrpSpPr/>
          <p:nvPr/>
        </p:nvGrpSpPr>
        <p:grpSpPr>
          <a:xfrm>
            <a:off x="5671748" y="2052693"/>
            <a:ext cx="495675" cy="467007"/>
            <a:chOff x="7532709" y="5698297"/>
            <a:chExt cx="495675" cy="467007"/>
          </a:xfrm>
        </p:grpSpPr>
        <p:sp>
          <p:nvSpPr>
            <p:cNvPr id="155"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56" name="矩形 155"/>
            <p:cNvSpPr/>
            <p:nvPr/>
          </p:nvSpPr>
          <p:spPr>
            <a:xfrm>
              <a:off x="7532709" y="5698297"/>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43" name="组合 42"/>
          <p:cNvGrpSpPr/>
          <p:nvPr/>
        </p:nvGrpSpPr>
        <p:grpSpPr>
          <a:xfrm>
            <a:off x="6259008" y="2141937"/>
            <a:ext cx="626066" cy="490830"/>
            <a:chOff x="6302720" y="1974211"/>
            <a:chExt cx="626066" cy="490830"/>
          </a:xfrm>
        </p:grpSpPr>
        <p:sp>
          <p:nvSpPr>
            <p:cNvPr id="141" name="Line 25"/>
            <p:cNvSpPr>
              <a:spLocks noChangeShapeType="1"/>
            </p:cNvSpPr>
            <p:nvPr/>
          </p:nvSpPr>
          <p:spPr bwMode="auto">
            <a:xfrm flipH="1">
              <a:off x="6302720" y="1974211"/>
              <a:ext cx="457200" cy="304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53" name="Line 21"/>
            <p:cNvSpPr>
              <a:spLocks noChangeShapeType="1"/>
            </p:cNvSpPr>
            <p:nvPr/>
          </p:nvSpPr>
          <p:spPr bwMode="auto">
            <a:xfrm flipH="1">
              <a:off x="6395386" y="2084041"/>
              <a:ext cx="533400" cy="381000"/>
            </a:xfrm>
            <a:prstGeom prst="line">
              <a:avLst/>
            </a:prstGeom>
            <a:noFill/>
            <a:ln w="38100">
              <a:solidFill>
                <a:srgbClr val="00823B"/>
              </a:solidFill>
              <a:round/>
              <a:headEnd/>
              <a:tailEnd/>
            </a:ln>
          </p:spPr>
          <p:txBody>
            <a:bodyPr wrap="none" anchor="ctr"/>
            <a:lstStyle/>
            <a:p>
              <a:endParaRPr lang="zh-CN" altLang="en-US"/>
            </a:p>
          </p:txBody>
        </p:sp>
      </p:grpSp>
      <p:sp>
        <p:nvSpPr>
          <p:cNvPr id="129" name="Oval 13"/>
          <p:cNvSpPr>
            <a:spLocks noChangeArrowheads="1"/>
          </p:cNvSpPr>
          <p:nvPr/>
        </p:nvSpPr>
        <p:spPr bwMode="auto">
          <a:xfrm>
            <a:off x="59199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15</a:t>
            </a:r>
          </a:p>
        </p:txBody>
      </p:sp>
      <p:grpSp>
        <p:nvGrpSpPr>
          <p:cNvPr id="44" name="组合 43"/>
          <p:cNvGrpSpPr/>
          <p:nvPr/>
        </p:nvGrpSpPr>
        <p:grpSpPr>
          <a:xfrm>
            <a:off x="6185825" y="3021908"/>
            <a:ext cx="445280" cy="533400"/>
            <a:chOff x="6206785" y="2852740"/>
            <a:chExt cx="445280" cy="533400"/>
          </a:xfrm>
        </p:grpSpPr>
        <p:sp>
          <p:nvSpPr>
            <p:cNvPr id="142" name="Line 26"/>
            <p:cNvSpPr>
              <a:spLocks noChangeShapeType="1"/>
            </p:cNvSpPr>
            <p:nvPr/>
          </p:nvSpPr>
          <p:spPr bwMode="auto">
            <a:xfrm>
              <a:off x="6206785" y="2963369"/>
              <a:ext cx="242141" cy="41463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57" name="Line 11"/>
            <p:cNvSpPr>
              <a:spLocks noChangeShapeType="1"/>
            </p:cNvSpPr>
            <p:nvPr/>
          </p:nvSpPr>
          <p:spPr bwMode="auto">
            <a:xfrm>
              <a:off x="6347265" y="2852740"/>
              <a:ext cx="304800" cy="533400"/>
            </a:xfrm>
            <a:prstGeom prst="line">
              <a:avLst/>
            </a:prstGeom>
            <a:noFill/>
            <a:ln w="38100">
              <a:solidFill>
                <a:srgbClr val="00823B"/>
              </a:solidFill>
              <a:round/>
              <a:headEnd/>
              <a:tailEnd/>
            </a:ln>
          </p:spPr>
          <p:txBody>
            <a:bodyPr wrap="none" anchor="ctr"/>
            <a:lstStyle/>
            <a:p>
              <a:endParaRPr lang="zh-CN" altLang="en-US"/>
            </a:p>
          </p:txBody>
        </p:sp>
      </p:grpSp>
      <p:sp>
        <p:nvSpPr>
          <p:cNvPr id="133" name="Oval 17"/>
          <p:cNvSpPr>
            <a:spLocks noChangeArrowheads="1"/>
          </p:cNvSpPr>
          <p:nvPr/>
        </p:nvSpPr>
        <p:spPr bwMode="auto">
          <a:xfrm>
            <a:off x="6453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25</a:t>
            </a:r>
          </a:p>
        </p:txBody>
      </p:sp>
      <p:grpSp>
        <p:nvGrpSpPr>
          <p:cNvPr id="45" name="组合 44"/>
          <p:cNvGrpSpPr/>
          <p:nvPr/>
        </p:nvGrpSpPr>
        <p:grpSpPr>
          <a:xfrm>
            <a:off x="6747978" y="3945161"/>
            <a:ext cx="337406" cy="546134"/>
            <a:chOff x="6768938" y="3775993"/>
            <a:chExt cx="337406" cy="546134"/>
          </a:xfrm>
        </p:grpSpPr>
        <p:sp>
          <p:nvSpPr>
            <p:cNvPr id="143" name="Line 27"/>
            <p:cNvSpPr>
              <a:spLocks noChangeShapeType="1"/>
            </p:cNvSpPr>
            <p:nvPr/>
          </p:nvSpPr>
          <p:spPr bwMode="auto">
            <a:xfrm>
              <a:off x="6768938" y="3915825"/>
              <a:ext cx="172716" cy="406302"/>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58" name="Line 8"/>
            <p:cNvSpPr>
              <a:spLocks noChangeShapeType="1"/>
            </p:cNvSpPr>
            <p:nvPr/>
          </p:nvSpPr>
          <p:spPr bwMode="auto">
            <a:xfrm>
              <a:off x="6877744" y="3775993"/>
              <a:ext cx="228600" cy="533400"/>
            </a:xfrm>
            <a:prstGeom prst="line">
              <a:avLst/>
            </a:prstGeom>
            <a:noFill/>
            <a:ln w="38100">
              <a:solidFill>
                <a:srgbClr val="00823B"/>
              </a:solidFill>
              <a:round/>
              <a:headEnd/>
              <a:tailEnd/>
            </a:ln>
          </p:spPr>
          <p:txBody>
            <a:bodyPr wrap="none" anchor="ctr"/>
            <a:lstStyle/>
            <a:p>
              <a:endParaRPr lang="zh-CN" altLang="en-US"/>
            </a:p>
          </p:txBody>
        </p:sp>
      </p:grpSp>
      <p:grpSp>
        <p:nvGrpSpPr>
          <p:cNvPr id="159" name="组合 158"/>
          <p:cNvGrpSpPr/>
          <p:nvPr/>
        </p:nvGrpSpPr>
        <p:grpSpPr>
          <a:xfrm>
            <a:off x="6720410" y="2987379"/>
            <a:ext cx="444095" cy="454295"/>
            <a:chOff x="8028383" y="5711009"/>
            <a:chExt cx="444095" cy="454295"/>
          </a:xfrm>
        </p:grpSpPr>
        <p:sp>
          <p:nvSpPr>
            <p:cNvPr id="160"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61" name="矩形 160"/>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162" name="组合 161"/>
          <p:cNvGrpSpPr/>
          <p:nvPr/>
        </p:nvGrpSpPr>
        <p:grpSpPr>
          <a:xfrm>
            <a:off x="7185461" y="3990457"/>
            <a:ext cx="444095" cy="454295"/>
            <a:chOff x="8028383" y="5711009"/>
            <a:chExt cx="444095" cy="454295"/>
          </a:xfrm>
        </p:grpSpPr>
        <p:sp>
          <p:nvSpPr>
            <p:cNvPr id="163"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64" name="矩形 163"/>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165" name="组合 164"/>
          <p:cNvGrpSpPr/>
          <p:nvPr/>
        </p:nvGrpSpPr>
        <p:grpSpPr>
          <a:xfrm>
            <a:off x="6300936" y="5010339"/>
            <a:ext cx="441146" cy="439300"/>
            <a:chOff x="7587383" y="5726004"/>
            <a:chExt cx="441146" cy="439300"/>
          </a:xfrm>
        </p:grpSpPr>
        <p:sp>
          <p:nvSpPr>
            <p:cNvPr id="166"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67" name="矩形 166"/>
            <p:cNvSpPr/>
            <p:nvPr/>
          </p:nvSpPr>
          <p:spPr>
            <a:xfrm>
              <a:off x="7587383" y="5759190"/>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sp>
        <p:nvSpPr>
          <p:cNvPr id="46" name="矩形 45"/>
          <p:cNvSpPr/>
          <p:nvPr/>
        </p:nvSpPr>
        <p:spPr>
          <a:xfrm>
            <a:off x="6361095" y="5477743"/>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Tree>
    <p:extLst>
      <p:ext uri="{BB962C8B-B14F-4D97-AF65-F5344CB8AC3E}">
        <p14:creationId xmlns:p14="http://schemas.microsoft.com/office/powerpoint/2010/main" val="30182936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4"/>
                                        </p:tgtEl>
                                        <p:attrNameLst>
                                          <p:attrName>style.visibility</p:attrName>
                                        </p:attrNameLst>
                                      </p:cBhvr>
                                      <p:to>
                                        <p:strVal val="hidden"/>
                                      </p:to>
                                    </p:set>
                                  </p:childTnLst>
                                </p:cTn>
                              </p:par>
                              <p:par>
                                <p:cTn id="11" presetID="18" presetClass="entr" presetSubtype="6"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strips(downRight)">
                                      <p:cBhvr>
                                        <p:cTn id="13" dur="500"/>
                                        <p:tgtEl>
                                          <p:spTgt spid="37"/>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0"/>
                                        </p:tgtEl>
                                        <p:attrNameLst>
                                          <p:attrName>style.visibility</p:attrName>
                                        </p:attrNameLst>
                                      </p:cBhvr>
                                      <p:to>
                                        <p:strVal val="hidden"/>
                                      </p:to>
                                    </p:set>
                                  </p:childTnLst>
                                </p:cTn>
                              </p:par>
                            </p:childTnLst>
                          </p:cTn>
                        </p:par>
                        <p:par>
                          <p:cTn id="25" fill="hold">
                            <p:stCondLst>
                              <p:cond delay="0"/>
                            </p:stCondLst>
                            <p:childTnLst>
                              <p:par>
                                <p:cTn id="26" presetID="18" presetClass="entr" presetSubtype="12"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strips(downLeft)">
                                      <p:cBhvr>
                                        <p:cTn id="28" dur="500"/>
                                        <p:tgtEl>
                                          <p:spTgt spid="43"/>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5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54"/>
                                        </p:tgtEl>
                                        <p:attrNameLst>
                                          <p:attrName>style.visibility</p:attrName>
                                        </p:attrNameLst>
                                      </p:cBhvr>
                                      <p:to>
                                        <p:strVal val="hidden"/>
                                      </p:to>
                                    </p:set>
                                  </p:childTnLst>
                                </p:cTn>
                              </p:par>
                            </p:childTnLst>
                          </p:cTn>
                        </p:par>
                        <p:par>
                          <p:cTn id="36" fill="hold">
                            <p:stCondLst>
                              <p:cond delay="0"/>
                            </p:stCondLst>
                            <p:childTnLst>
                              <p:par>
                                <p:cTn id="37" presetID="18" presetClass="entr" presetSubtype="6"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strips(downRight)">
                                      <p:cBhvr>
                                        <p:cTn id="39" dur="500"/>
                                        <p:tgtEl>
                                          <p:spTgt spid="44"/>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59"/>
                                        </p:tgtEl>
                                        <p:attrNameLst>
                                          <p:attrName>style.visibility</p:attrName>
                                        </p:attrNameLst>
                                      </p:cBhvr>
                                      <p:to>
                                        <p:strVal val="hidden"/>
                                      </p:to>
                                    </p:set>
                                  </p:childTnLst>
                                </p:cTn>
                              </p:par>
                            </p:childTnLst>
                          </p:cTn>
                        </p:par>
                        <p:par>
                          <p:cTn id="47" fill="hold">
                            <p:stCondLst>
                              <p:cond delay="0"/>
                            </p:stCondLst>
                            <p:childTnLst>
                              <p:par>
                                <p:cTn id="48" presetID="18" presetClass="entr" presetSubtype="6"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strips(downRight)">
                                      <p:cBhvr>
                                        <p:cTn id="50" dur="500"/>
                                        <p:tgtEl>
                                          <p:spTgt spid="45"/>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1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162"/>
                                        </p:tgtEl>
                                        <p:attrNameLst>
                                          <p:attrName>style.visibility</p:attrName>
                                        </p:attrNameLst>
                                      </p:cBhvr>
                                      <p:to>
                                        <p:strVal val="hidden"/>
                                      </p:to>
                                    </p:set>
                                  </p:childTnLst>
                                </p:cTn>
                              </p:par>
                            </p:childTnLst>
                          </p:cTn>
                        </p:par>
                        <p:par>
                          <p:cTn id="58" fill="hold">
                            <p:stCondLst>
                              <p:cond delay="0"/>
                            </p:stCondLst>
                            <p:childTnLst>
                              <p:par>
                                <p:cTn id="59" presetID="18" presetClass="entr" presetSubtype="12" fill="hold" grpId="0" nodeType="afterEffect">
                                  <p:stCondLst>
                                    <p:cond delay="0"/>
                                  </p:stCondLst>
                                  <p:childTnLst>
                                    <p:set>
                                      <p:cBhvr>
                                        <p:cTn id="60" dur="1" fill="hold">
                                          <p:stCondLst>
                                            <p:cond delay="0"/>
                                          </p:stCondLst>
                                        </p:cTn>
                                        <p:tgtEl>
                                          <p:spTgt spid="144"/>
                                        </p:tgtEl>
                                        <p:attrNameLst>
                                          <p:attrName>style.visibility</p:attrName>
                                        </p:attrNameLst>
                                      </p:cBhvr>
                                      <p:to>
                                        <p:strVal val="visible"/>
                                      </p:to>
                                    </p:set>
                                    <p:animEffect transition="in" filter="strips(downLeft)">
                                      <p:cBhvr>
                                        <p:cTn id="61" dur="500"/>
                                        <p:tgtEl>
                                          <p:spTgt spid="144"/>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165"/>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4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二叉搜索树的删除</a:t>
            </a:r>
          </a:p>
        </p:txBody>
      </p:sp>
      <p:sp>
        <p:nvSpPr>
          <p:cNvPr id="3" name="矩形 2"/>
          <p:cNvSpPr/>
          <p:nvPr/>
        </p:nvSpPr>
        <p:spPr>
          <a:xfrm>
            <a:off x="251520" y="1556792"/>
            <a:ext cx="9721080" cy="5209118"/>
          </a:xfrm>
          <a:prstGeom prst="rect">
            <a:avLst/>
          </a:prstGeom>
        </p:spPr>
        <p:txBody>
          <a:bodyPr wrap="square">
            <a:spAutoFit/>
          </a:bodyPr>
          <a:lstStyle/>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Remove(</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在以</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为根节点的树中删除元素</a:t>
            </a:r>
            <a:r>
              <a:rPr lang="en-US" altLang="zh-CN" kern="0" dirty="0">
                <a:solidFill>
                  <a:srgbClr val="CC0000"/>
                </a:solidFill>
                <a:latin typeface="Consolas" panose="020B0609020204030204" pitchFamily="49" charset="0"/>
                <a:ea typeface="隶书" pitchFamily="49" charset="-122"/>
              </a:rPr>
              <a:t>x</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若递归的各层子树不为空，说明顺利删除返回</a:t>
            </a:r>
            <a:r>
              <a:rPr lang="en-US" altLang="zh-CN" kern="0" dirty="0">
                <a:solidFill>
                  <a:srgbClr val="CC0000"/>
                </a:solidFill>
                <a:latin typeface="Consolas" panose="020B0609020204030204" pitchFamily="49" charset="0"/>
                <a:ea typeface="隶书" pitchFamily="49" charset="-122"/>
              </a:rPr>
              <a:t>true</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Remove(</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递归进入左子树进行删除</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Remove(</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递归进入右子树删除</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若至多有一个孩子</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以</a:t>
            </a:r>
            <a:r>
              <a:rPr lang="en-US" altLang="zh-CN" kern="0" dirty="0">
                <a:solidFill>
                  <a:srgbClr val="CC0000"/>
                </a:solidFill>
                <a:latin typeface="Consolas" panose="020B0609020204030204" pitchFamily="49" charset="0"/>
                <a:ea typeface="隶书" pitchFamily="49" charset="-122"/>
              </a:rPr>
              <a:t>temp</a:t>
            </a:r>
            <a:r>
              <a:rPr lang="zh-CN" altLang="en-US" kern="0" dirty="0">
                <a:solidFill>
                  <a:srgbClr val="CC0000"/>
                </a:solidFill>
                <a:latin typeface="Consolas" panose="020B0609020204030204" pitchFamily="49" charset="0"/>
                <a:ea typeface="隶书" pitchFamily="49" charset="-122"/>
              </a:rPr>
              <a:t>指向即将删除节点</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若左子树空，</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地址更新为其右孩子地址</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若右子树空，</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地址更新为其左孩子地址</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pPr>
              <a:lnSpc>
                <a:spcPts val="1850"/>
              </a:lnSpc>
            </a:pPr>
            <a:r>
              <a:rPr lang="en-US" altLang="zh-CN" dirty="0">
                <a:solidFill>
                  <a:srgbClr val="008080"/>
                </a:solidFill>
                <a:highlight>
                  <a:srgbClr val="FFFFFF"/>
                </a:highlight>
                <a:latin typeface="Consolas" panose="020B0609020204030204" pitchFamily="49" charset="0"/>
                <a:ea typeface="新宋体" panose="02010609030101010101" pitchFamily="49" charset="-122"/>
              </a:rPr>
              <a:t>            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删除节点</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左右子树皆存在</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(temp-&gt;left!=</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temp-&gt;left;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递归寻找右孩子</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 temp-&gt;data;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更新该被删除节点的关键码</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Remove(p-&gt;data,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递归调用删除右子树中的</a:t>
            </a:r>
            <a:r>
              <a:rPr lang="en-US" altLang="zh-CN" kern="0" dirty="0">
                <a:solidFill>
                  <a:srgbClr val="CC0000"/>
                </a:solidFill>
                <a:latin typeface="Consolas" panose="020B0609020204030204" pitchFamily="49" charset="0"/>
                <a:ea typeface="隶书" pitchFamily="49" charset="-122"/>
              </a:rPr>
              <a:t>p-&gt;data</a:t>
            </a: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删除成功，返回</a:t>
            </a:r>
            <a:r>
              <a:rPr lang="en-US" altLang="zh-CN" kern="0" dirty="0">
                <a:solidFill>
                  <a:srgbClr val="CC0000"/>
                </a:solidFill>
                <a:latin typeface="Consolas" panose="020B0609020204030204" pitchFamily="49" charset="0"/>
                <a:ea typeface="隶书" pitchFamily="49" charset="-122"/>
              </a:rPr>
              <a:t>true</a:t>
            </a: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树中无关键码</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，删除失败</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7" name="TextBox 20"/>
          <p:cNvSpPr txBox="1">
            <a:spLocks noChangeArrowheads="1"/>
          </p:cNvSpPr>
          <p:nvPr/>
        </p:nvSpPr>
        <p:spPr bwMode="auto">
          <a:xfrm>
            <a:off x="179512" y="1124744"/>
            <a:ext cx="482453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删除代码实现</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0768891"/>
      </p:ext>
    </p:extLst>
  </p:cSld>
  <p:clrMapOvr>
    <a:masterClrMapping/>
  </p:clrMapOvr>
  <p:transition advTm="157">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树高与性能</a:t>
            </a:r>
          </a:p>
        </p:txBody>
      </p:sp>
      <p:sp>
        <p:nvSpPr>
          <p:cNvPr id="57" name="TextBox 20"/>
          <p:cNvSpPr txBox="1">
            <a:spLocks noChangeArrowheads="1"/>
          </p:cNvSpPr>
          <p:nvPr/>
        </p:nvSpPr>
        <p:spPr bwMode="auto">
          <a:xfrm>
            <a:off x="179512" y="1196752"/>
            <a:ext cx="8424936" cy="46166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二叉搜索树的搜索（查找）、插入、删除复杂度皆为</a:t>
            </a:r>
            <a:r>
              <a:rPr lang="en-US" altLang="zh-CN" sz="2400" b="1" dirty="0">
                <a:latin typeface="微软雅黑" panose="020B0503020204020204" pitchFamily="34" charset="-122"/>
                <a:ea typeface="微软雅黑" panose="020B0503020204020204" pitchFamily="34" charset="-122"/>
              </a:rPr>
              <a:t>O(h)</a:t>
            </a:r>
          </a:p>
        </p:txBody>
      </p:sp>
      <p:sp>
        <p:nvSpPr>
          <p:cNvPr id="8" name="矩形 7"/>
          <p:cNvSpPr/>
          <p:nvPr/>
        </p:nvSpPr>
        <p:spPr bwMode="auto">
          <a:xfrm>
            <a:off x="-36512" y="1716227"/>
            <a:ext cx="9144000" cy="2761240"/>
          </a:xfrm>
          <a:prstGeom prst="rect">
            <a:avLst/>
          </a:prstGeom>
          <a:solidFill>
            <a:srgbClr val="FF66FF">
              <a:alpha val="6000"/>
            </a:srgbClr>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圆角矩形 9"/>
          <p:cNvSpPr/>
          <p:nvPr/>
        </p:nvSpPr>
        <p:spPr bwMode="auto">
          <a:xfrm>
            <a:off x="194944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1" name="圆角矩形 10"/>
          <p:cNvSpPr/>
          <p:nvPr/>
        </p:nvSpPr>
        <p:spPr bwMode="auto">
          <a:xfrm>
            <a:off x="2309487"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4" name="圆角矩形 13"/>
          <p:cNvSpPr/>
          <p:nvPr/>
        </p:nvSpPr>
        <p:spPr bwMode="auto">
          <a:xfrm>
            <a:off x="266952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5" name="圆角矩形 14"/>
          <p:cNvSpPr/>
          <p:nvPr/>
        </p:nvSpPr>
        <p:spPr bwMode="auto">
          <a:xfrm>
            <a:off x="3029567" y="241289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6" name="圆角矩形 15"/>
          <p:cNvSpPr/>
          <p:nvPr/>
        </p:nvSpPr>
        <p:spPr bwMode="auto">
          <a:xfrm>
            <a:off x="338960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7" name="圆角矩形 16"/>
          <p:cNvSpPr/>
          <p:nvPr/>
        </p:nvSpPr>
        <p:spPr bwMode="auto">
          <a:xfrm>
            <a:off x="3749647"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8" name="圆角矩形 17"/>
          <p:cNvSpPr/>
          <p:nvPr/>
        </p:nvSpPr>
        <p:spPr bwMode="auto">
          <a:xfrm>
            <a:off x="410968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9" name="圆角矩形 18"/>
          <p:cNvSpPr/>
          <p:nvPr/>
        </p:nvSpPr>
        <p:spPr bwMode="auto">
          <a:xfrm>
            <a:off x="4469727" y="2014186"/>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0" name="圆角矩形 19"/>
          <p:cNvSpPr/>
          <p:nvPr/>
        </p:nvSpPr>
        <p:spPr bwMode="auto">
          <a:xfrm>
            <a:off x="482541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1" name="圆角矩形 20"/>
          <p:cNvSpPr/>
          <p:nvPr/>
        </p:nvSpPr>
        <p:spPr bwMode="auto">
          <a:xfrm>
            <a:off x="5185452"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2" name="圆角矩形 21"/>
          <p:cNvSpPr/>
          <p:nvPr/>
        </p:nvSpPr>
        <p:spPr bwMode="auto">
          <a:xfrm>
            <a:off x="554549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3" name="圆角矩形 22"/>
          <p:cNvSpPr/>
          <p:nvPr/>
        </p:nvSpPr>
        <p:spPr bwMode="auto">
          <a:xfrm>
            <a:off x="5905532" y="241289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4" name="圆角矩形 23"/>
          <p:cNvSpPr/>
          <p:nvPr/>
        </p:nvSpPr>
        <p:spPr bwMode="auto">
          <a:xfrm>
            <a:off x="626557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5" name="圆角矩形 24"/>
          <p:cNvSpPr/>
          <p:nvPr/>
        </p:nvSpPr>
        <p:spPr bwMode="auto">
          <a:xfrm>
            <a:off x="6625612"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6" name="圆角矩形 25"/>
          <p:cNvSpPr/>
          <p:nvPr/>
        </p:nvSpPr>
        <p:spPr bwMode="auto">
          <a:xfrm>
            <a:off x="698565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41" name="组合 40"/>
          <p:cNvGrpSpPr/>
          <p:nvPr/>
        </p:nvGrpSpPr>
        <p:grpSpPr>
          <a:xfrm>
            <a:off x="3199966" y="2196871"/>
            <a:ext cx="1269761" cy="216024"/>
            <a:chOff x="3632014" y="4509120"/>
            <a:chExt cx="1269761" cy="216024"/>
          </a:xfrm>
        </p:grpSpPr>
        <p:cxnSp>
          <p:nvCxnSpPr>
            <p:cNvPr id="42" name="直接连接符 4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3" name="直接连接符 4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4" name="组合 43"/>
          <p:cNvGrpSpPr/>
          <p:nvPr/>
        </p:nvGrpSpPr>
        <p:grpSpPr>
          <a:xfrm>
            <a:off x="2483768" y="2588977"/>
            <a:ext cx="545799" cy="255965"/>
            <a:chOff x="3632014" y="4509120"/>
            <a:chExt cx="1269761" cy="216024"/>
          </a:xfrm>
        </p:grpSpPr>
        <p:cxnSp>
          <p:nvCxnSpPr>
            <p:cNvPr id="45" name="直接连接符 4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6" name="直接连接符 4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7" name="组合 46"/>
          <p:cNvGrpSpPr/>
          <p:nvPr/>
        </p:nvGrpSpPr>
        <p:grpSpPr>
          <a:xfrm flipH="1">
            <a:off x="2669525" y="3021026"/>
            <a:ext cx="174281" cy="327973"/>
            <a:chOff x="3632014" y="4509120"/>
            <a:chExt cx="1269761" cy="216024"/>
          </a:xfrm>
        </p:grpSpPr>
        <p:cxnSp>
          <p:nvCxnSpPr>
            <p:cNvPr id="48" name="直接连接符 4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9" name="直接连接符 4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0" name="组合 49"/>
          <p:cNvGrpSpPr/>
          <p:nvPr/>
        </p:nvGrpSpPr>
        <p:grpSpPr>
          <a:xfrm>
            <a:off x="3024960" y="3529019"/>
            <a:ext cx="106880" cy="367706"/>
            <a:chOff x="3457008" y="5841268"/>
            <a:chExt cx="69966" cy="327973"/>
          </a:xfrm>
        </p:grpSpPr>
        <p:cxnSp>
          <p:nvCxnSpPr>
            <p:cNvPr id="51" name="直接连接符 50"/>
            <p:cNvCxnSpPr/>
            <p:nvPr/>
          </p:nvCxnSpPr>
          <p:spPr bwMode="auto">
            <a:xfrm flipH="1">
              <a:off x="3457008" y="5841268"/>
              <a:ext cx="69966"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2" name="直接连接符 51"/>
            <p:cNvCxnSpPr/>
            <p:nvPr/>
          </p:nvCxnSpPr>
          <p:spPr bwMode="auto">
            <a:xfrm flipH="1" flipV="1">
              <a:off x="3526974" y="5841268"/>
              <a:ext cx="0" cy="327973"/>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3" name="圆角矩形 52"/>
          <p:cNvSpPr/>
          <p:nvPr/>
        </p:nvSpPr>
        <p:spPr bwMode="auto">
          <a:xfrm>
            <a:off x="2951820" y="38967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5" name="文本框 54"/>
          <p:cNvSpPr txBox="1"/>
          <p:nvPr/>
        </p:nvSpPr>
        <p:spPr>
          <a:xfrm>
            <a:off x="256662" y="1800291"/>
            <a:ext cx="1138474" cy="2554545"/>
          </a:xfrm>
          <a:prstGeom prst="rect">
            <a:avLst/>
          </a:prstGeom>
          <a:solidFill>
            <a:schemeClr val="accent2">
              <a:lumMod val="50000"/>
            </a:schemeClr>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从一维空间拓展至二维空间，动态插入删除无需移位</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860264" y="3837759"/>
            <a:ext cx="5680396" cy="511600"/>
            <a:chOff x="2267744" y="6085752"/>
            <a:chExt cx="5680396" cy="511600"/>
          </a:xfrm>
        </p:grpSpPr>
        <p:cxnSp>
          <p:nvCxnSpPr>
            <p:cNvPr id="58" name="直接箭头连接符 57"/>
            <p:cNvCxnSpPr/>
            <p:nvPr/>
          </p:nvCxnSpPr>
          <p:spPr bwMode="auto">
            <a:xfrm>
              <a:off x="2267744" y="6597352"/>
              <a:ext cx="5680396" cy="0"/>
            </a:xfrm>
            <a:prstGeom prst="straightConnector1">
              <a:avLst/>
            </a:prstGeom>
            <a:solidFill>
              <a:schemeClr val="accent1"/>
            </a:solidFill>
            <a:ln w="31750" cap="flat" cmpd="sng" algn="ctr">
              <a:solidFill>
                <a:srgbClr val="00823B"/>
              </a:solidFill>
              <a:prstDash val="solid"/>
              <a:round/>
              <a:headEnd type="none"/>
              <a:tailEnd type="stealth" w="lg" len="lg"/>
            </a:ln>
            <a:effectLst/>
          </p:spPr>
        </p:cxnSp>
        <p:sp>
          <p:nvSpPr>
            <p:cNvPr id="59" name="文本框 58"/>
            <p:cNvSpPr txBox="1"/>
            <p:nvPr/>
          </p:nvSpPr>
          <p:spPr>
            <a:xfrm>
              <a:off x="4470191" y="6085752"/>
              <a:ext cx="2833293" cy="400110"/>
            </a:xfrm>
            <a:prstGeom prst="rect">
              <a:avLst/>
            </a:prstGeom>
            <a:noFill/>
          </p:spPr>
          <p:txBody>
            <a:bodyPr wrap="square" rtlCol="0">
              <a:spAutoFit/>
            </a:bodyPr>
            <a:lstStyle/>
            <a:p>
              <a:pPr algn="ctr"/>
              <a:r>
                <a:rPr lang="zh-CN" altLang="en-US" sz="2000" b="1" dirty="0">
                  <a:solidFill>
                    <a:srgbClr val="00823B"/>
                  </a:solidFill>
                  <a:latin typeface="微软雅黑" panose="020B0503020204020204" pitchFamily="34" charset="-122"/>
                  <a:ea typeface="微软雅黑" panose="020B0503020204020204" pitchFamily="34" charset="-122"/>
                </a:rPr>
                <a:t>从左往右保持有序性</a:t>
              </a:r>
              <a:endParaRPr lang="en-US" altLang="zh-CN" sz="2000" b="1" dirty="0">
                <a:solidFill>
                  <a:srgbClr val="00823B"/>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flipH="1">
            <a:off x="4825412" y="2194842"/>
            <a:ext cx="1258756" cy="216024"/>
            <a:chOff x="3632014" y="4509120"/>
            <a:chExt cx="1269761" cy="216024"/>
          </a:xfrm>
        </p:grpSpPr>
        <p:cxnSp>
          <p:nvCxnSpPr>
            <p:cNvPr id="61" name="直接连接符 6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2" name="直接连接符 6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3" name="组合 62"/>
          <p:cNvGrpSpPr/>
          <p:nvPr/>
        </p:nvGrpSpPr>
        <p:grpSpPr>
          <a:xfrm>
            <a:off x="5359733" y="2592915"/>
            <a:ext cx="545799" cy="255965"/>
            <a:chOff x="3632014" y="4509120"/>
            <a:chExt cx="1269761" cy="216024"/>
          </a:xfrm>
        </p:grpSpPr>
        <p:cxnSp>
          <p:nvCxnSpPr>
            <p:cNvPr id="64" name="直接连接符 6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5" name="直接连接符 6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6" name="组合 65"/>
          <p:cNvGrpSpPr/>
          <p:nvPr/>
        </p:nvGrpSpPr>
        <p:grpSpPr>
          <a:xfrm flipH="1">
            <a:off x="6269549" y="2588977"/>
            <a:ext cx="552295" cy="255965"/>
            <a:chOff x="3632014" y="4509120"/>
            <a:chExt cx="1269761" cy="216024"/>
          </a:xfrm>
        </p:grpSpPr>
        <p:cxnSp>
          <p:nvCxnSpPr>
            <p:cNvPr id="67" name="直接连接符 6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8" name="直接连接符 6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9" name="组合 68"/>
          <p:cNvGrpSpPr/>
          <p:nvPr/>
        </p:nvGrpSpPr>
        <p:grpSpPr>
          <a:xfrm flipH="1">
            <a:off x="3391891" y="2585098"/>
            <a:ext cx="552295" cy="255965"/>
            <a:chOff x="3632014" y="4509120"/>
            <a:chExt cx="1269761" cy="216024"/>
          </a:xfrm>
        </p:grpSpPr>
        <p:cxnSp>
          <p:nvCxnSpPr>
            <p:cNvPr id="70" name="直接连接符 6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1" name="直接连接符 7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2" name="组合 71"/>
          <p:cNvGrpSpPr/>
          <p:nvPr/>
        </p:nvGrpSpPr>
        <p:grpSpPr>
          <a:xfrm flipH="1">
            <a:off x="4107580" y="3021025"/>
            <a:ext cx="174281" cy="327973"/>
            <a:chOff x="3632014" y="4509120"/>
            <a:chExt cx="1269761" cy="216024"/>
          </a:xfrm>
        </p:grpSpPr>
        <p:cxnSp>
          <p:nvCxnSpPr>
            <p:cNvPr id="73" name="直接连接符 7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4" name="直接连接符 7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5" name="组合 74"/>
          <p:cNvGrpSpPr/>
          <p:nvPr/>
        </p:nvGrpSpPr>
        <p:grpSpPr>
          <a:xfrm flipH="1">
            <a:off x="5547088" y="3018890"/>
            <a:ext cx="174281" cy="327973"/>
            <a:chOff x="3632014" y="4509120"/>
            <a:chExt cx="1269761" cy="216024"/>
          </a:xfrm>
        </p:grpSpPr>
        <p:cxnSp>
          <p:nvCxnSpPr>
            <p:cNvPr id="76" name="直接连接符 7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7" name="直接连接符 7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8" name="组合 77"/>
          <p:cNvGrpSpPr/>
          <p:nvPr/>
        </p:nvGrpSpPr>
        <p:grpSpPr>
          <a:xfrm flipH="1">
            <a:off x="6984753" y="3018889"/>
            <a:ext cx="174281" cy="327973"/>
            <a:chOff x="3632014" y="4509120"/>
            <a:chExt cx="1269761" cy="216024"/>
          </a:xfrm>
        </p:grpSpPr>
        <p:cxnSp>
          <p:nvCxnSpPr>
            <p:cNvPr id="79" name="直接连接符 7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0" name="直接连接符 7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1" name="组合 80"/>
          <p:cNvGrpSpPr/>
          <p:nvPr/>
        </p:nvGrpSpPr>
        <p:grpSpPr>
          <a:xfrm>
            <a:off x="6449083" y="3014712"/>
            <a:ext cx="177658" cy="327973"/>
            <a:chOff x="3632014" y="4509120"/>
            <a:chExt cx="1269761" cy="216024"/>
          </a:xfrm>
        </p:grpSpPr>
        <p:cxnSp>
          <p:nvCxnSpPr>
            <p:cNvPr id="82" name="直接连接符 8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3" name="直接连接符 8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4" name="组合 83"/>
          <p:cNvGrpSpPr/>
          <p:nvPr/>
        </p:nvGrpSpPr>
        <p:grpSpPr>
          <a:xfrm>
            <a:off x="5006624" y="3031764"/>
            <a:ext cx="177658" cy="327973"/>
            <a:chOff x="3632014" y="4509120"/>
            <a:chExt cx="1269761" cy="216024"/>
          </a:xfrm>
        </p:grpSpPr>
        <p:cxnSp>
          <p:nvCxnSpPr>
            <p:cNvPr id="85" name="直接连接符 8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6" name="直接连接符 8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7" name="组合 86"/>
          <p:cNvGrpSpPr/>
          <p:nvPr/>
        </p:nvGrpSpPr>
        <p:grpSpPr>
          <a:xfrm>
            <a:off x="3572926" y="3018889"/>
            <a:ext cx="177658" cy="327973"/>
            <a:chOff x="3632014" y="4509120"/>
            <a:chExt cx="1269761" cy="216024"/>
          </a:xfrm>
        </p:grpSpPr>
        <p:cxnSp>
          <p:nvCxnSpPr>
            <p:cNvPr id="88" name="直接连接符 8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9" name="直接连接符 8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0" name="组合 89"/>
          <p:cNvGrpSpPr/>
          <p:nvPr/>
        </p:nvGrpSpPr>
        <p:grpSpPr>
          <a:xfrm>
            <a:off x="2134220" y="3024963"/>
            <a:ext cx="177658" cy="32797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3" name="文本框 92"/>
          <p:cNvSpPr txBox="1"/>
          <p:nvPr/>
        </p:nvSpPr>
        <p:spPr>
          <a:xfrm>
            <a:off x="8117228" y="2292081"/>
            <a:ext cx="406109" cy="1631216"/>
          </a:xfrm>
          <a:prstGeom prst="rect">
            <a:avLst/>
          </a:prstGeom>
          <a:solidFill>
            <a:srgbClr val="C0000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二叉搜索树</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bwMode="auto">
          <a:xfrm flipH="1" flipV="1">
            <a:off x="4650605" y="1758221"/>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mc:AlternateContent xmlns:mc="http://schemas.openxmlformats.org/markup-compatibility/2006" xmlns:a14="http://schemas.microsoft.com/office/drawing/2010/main">
        <mc:Choice Requires="a14">
          <p:sp>
            <p:nvSpPr>
              <p:cNvPr id="95" name="TextBox 20"/>
              <p:cNvSpPr txBox="1">
                <a:spLocks noChangeArrowheads="1"/>
              </p:cNvSpPr>
              <p:nvPr/>
            </p:nvSpPr>
            <p:spPr bwMode="auto">
              <a:xfrm>
                <a:off x="84527" y="4728842"/>
                <a:ext cx="4536504" cy="180049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但树高</a:t>
                </a:r>
                <a:r>
                  <a:rPr lang="en-US" altLang="zh-CN" sz="2400" b="1" dirty="0">
                    <a:solidFill>
                      <a:srgbClr val="FF0000"/>
                    </a:solidFill>
                    <a:latin typeface="微软雅黑" panose="020B0503020204020204" pitchFamily="34" charset="-122"/>
                    <a:ea typeface="微软雅黑" panose="020B0503020204020204" pitchFamily="34" charset="-122"/>
                  </a:rPr>
                  <a:t>h</a:t>
                </a:r>
                <a:r>
                  <a:rPr lang="zh-CN" altLang="en-US" sz="2400" b="1" dirty="0">
                    <a:latin typeface="微软雅黑" panose="020B0503020204020204" pitchFamily="34" charset="-122"/>
                    <a:ea typeface="微软雅黑" panose="020B0503020204020204" pitchFamily="34" charset="-122"/>
                  </a:rPr>
                  <a:t>与</a:t>
                </a:r>
                <a:r>
                  <a:rPr lang="en-US" altLang="zh-CN" sz="2400" b="1" dirty="0">
                    <a:solidFill>
                      <a:srgbClr val="FF0000"/>
                    </a:solidFill>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是什么关系呢？</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最好情况</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𝒍𝒐𝒈𝒏</m:t>
                        </m:r>
                      </m:e>
                    </m:d>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最坏情况</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𝒉</m:t>
                    </m:r>
                    <m:r>
                      <a:rPr lang="en-US" altLang="zh-CN" sz="2400" b="1" i="1">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𝒏</m:t>
                    </m:r>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平均情况？</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95" name="TextBox 20"/>
              <p:cNvSpPr txBox="1">
                <a:spLocks noRot="1" noChangeAspect="1" noMove="1" noResize="1" noEditPoints="1" noAdjustHandles="1" noChangeArrowheads="1" noChangeShapeType="1" noTextEdit="1"/>
              </p:cNvSpPr>
              <p:nvPr/>
            </p:nvSpPr>
            <p:spPr bwMode="auto">
              <a:xfrm>
                <a:off x="84527" y="4728842"/>
                <a:ext cx="4536504" cy="1800493"/>
              </a:xfrm>
              <a:prstGeom prst="rect">
                <a:avLst/>
              </a:prstGeom>
              <a:blipFill>
                <a:blip r:embed="rId3"/>
                <a:stretch>
                  <a:fillRect l="-1882" t="-2712" b="-7119"/>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6512797" y="4595314"/>
            <a:ext cx="2263603" cy="2148776"/>
            <a:chOff x="6754008" y="4570890"/>
            <a:chExt cx="2263603" cy="2148776"/>
          </a:xfrm>
        </p:grpSpPr>
        <p:sp>
          <p:nvSpPr>
            <p:cNvPr id="97" name="Line 59"/>
            <p:cNvSpPr>
              <a:spLocks noChangeShapeType="1"/>
            </p:cNvSpPr>
            <p:nvPr/>
          </p:nvSpPr>
          <p:spPr bwMode="auto">
            <a:xfrm flipH="1">
              <a:off x="6876255" y="4712856"/>
              <a:ext cx="2002366" cy="1898576"/>
            </a:xfrm>
            <a:prstGeom prst="line">
              <a:avLst/>
            </a:prstGeom>
            <a:noFill/>
            <a:ln w="28575">
              <a:solidFill>
                <a:schemeClr val="tx1"/>
              </a:solidFill>
              <a:round/>
              <a:headEnd/>
              <a:tailEnd/>
            </a:ln>
          </p:spPr>
          <p:txBody>
            <a:bodyPr wrap="none" anchor="ctr"/>
            <a:lstStyle/>
            <a:p>
              <a:endParaRPr lang="zh-CN" altLang="en-US"/>
            </a:p>
          </p:txBody>
        </p:sp>
        <p:sp>
          <p:nvSpPr>
            <p:cNvPr id="96" name="Oval 61"/>
            <p:cNvSpPr>
              <a:spLocks noChangeArrowheads="1"/>
            </p:cNvSpPr>
            <p:nvPr/>
          </p:nvSpPr>
          <p:spPr bwMode="auto">
            <a:xfrm>
              <a:off x="8706106" y="4570890"/>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1</a:t>
              </a:r>
            </a:p>
          </p:txBody>
        </p:sp>
        <p:sp>
          <p:nvSpPr>
            <p:cNvPr id="100" name="Oval 61"/>
            <p:cNvSpPr>
              <a:spLocks noChangeArrowheads="1"/>
            </p:cNvSpPr>
            <p:nvPr/>
          </p:nvSpPr>
          <p:spPr bwMode="auto">
            <a:xfrm>
              <a:off x="8394601" y="4843663"/>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2</a:t>
              </a:r>
            </a:p>
          </p:txBody>
        </p:sp>
        <p:sp>
          <p:nvSpPr>
            <p:cNvPr id="103" name="Oval 61"/>
            <p:cNvSpPr>
              <a:spLocks noChangeArrowheads="1"/>
            </p:cNvSpPr>
            <p:nvPr/>
          </p:nvSpPr>
          <p:spPr bwMode="auto">
            <a:xfrm>
              <a:off x="8066332" y="5153992"/>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3</a:t>
              </a:r>
            </a:p>
          </p:txBody>
        </p:sp>
        <p:sp>
          <p:nvSpPr>
            <p:cNvPr id="104" name="Oval 61"/>
            <p:cNvSpPr>
              <a:spLocks noChangeArrowheads="1"/>
            </p:cNvSpPr>
            <p:nvPr/>
          </p:nvSpPr>
          <p:spPr bwMode="auto">
            <a:xfrm>
              <a:off x="7754827" y="5464321"/>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4</a:t>
              </a:r>
            </a:p>
          </p:txBody>
        </p:sp>
        <p:sp>
          <p:nvSpPr>
            <p:cNvPr id="105" name="Oval 61"/>
            <p:cNvSpPr>
              <a:spLocks noChangeArrowheads="1"/>
            </p:cNvSpPr>
            <p:nvPr/>
          </p:nvSpPr>
          <p:spPr bwMode="auto">
            <a:xfrm>
              <a:off x="7416954" y="5774650"/>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5</a:t>
              </a:r>
            </a:p>
          </p:txBody>
        </p:sp>
        <p:sp>
          <p:nvSpPr>
            <p:cNvPr id="106" name="Oval 61"/>
            <p:cNvSpPr>
              <a:spLocks noChangeArrowheads="1"/>
            </p:cNvSpPr>
            <p:nvPr/>
          </p:nvSpPr>
          <p:spPr bwMode="auto">
            <a:xfrm>
              <a:off x="7087282" y="609634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6</a:t>
              </a:r>
            </a:p>
          </p:txBody>
        </p:sp>
        <p:sp>
          <p:nvSpPr>
            <p:cNvPr id="107" name="Oval 61"/>
            <p:cNvSpPr>
              <a:spLocks noChangeArrowheads="1"/>
            </p:cNvSpPr>
            <p:nvPr/>
          </p:nvSpPr>
          <p:spPr bwMode="auto">
            <a:xfrm>
              <a:off x="6754008" y="6409337"/>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7</a:t>
              </a:r>
            </a:p>
          </p:txBody>
        </p:sp>
      </p:grpSp>
      <p:grpSp>
        <p:nvGrpSpPr>
          <p:cNvPr id="5" name="组合 4"/>
          <p:cNvGrpSpPr/>
          <p:nvPr/>
        </p:nvGrpSpPr>
        <p:grpSpPr>
          <a:xfrm>
            <a:off x="4499992" y="4941168"/>
            <a:ext cx="1622150" cy="1078757"/>
            <a:chOff x="4499992" y="4941168"/>
            <a:chExt cx="1622150" cy="1078757"/>
          </a:xfrm>
        </p:grpSpPr>
        <p:sp>
          <p:nvSpPr>
            <p:cNvPr id="111" name="Oval 61"/>
            <p:cNvSpPr>
              <a:spLocks noChangeArrowheads="1"/>
            </p:cNvSpPr>
            <p:nvPr/>
          </p:nvSpPr>
          <p:spPr bwMode="auto">
            <a:xfrm>
              <a:off x="4499992"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1</a:t>
              </a:r>
            </a:p>
          </p:txBody>
        </p:sp>
        <p:sp>
          <p:nvSpPr>
            <p:cNvPr id="113" name="Oval 61"/>
            <p:cNvSpPr>
              <a:spLocks noChangeArrowheads="1"/>
            </p:cNvSpPr>
            <p:nvPr/>
          </p:nvSpPr>
          <p:spPr bwMode="auto">
            <a:xfrm>
              <a:off x="4944772"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3</a:t>
              </a:r>
            </a:p>
          </p:txBody>
        </p:sp>
        <p:sp>
          <p:nvSpPr>
            <p:cNvPr id="114" name="Oval 61"/>
            <p:cNvSpPr>
              <a:spLocks noChangeArrowheads="1"/>
            </p:cNvSpPr>
            <p:nvPr/>
          </p:nvSpPr>
          <p:spPr bwMode="auto">
            <a:xfrm>
              <a:off x="5151488" y="4941168"/>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4</a:t>
              </a:r>
            </a:p>
          </p:txBody>
        </p:sp>
        <p:sp>
          <p:nvSpPr>
            <p:cNvPr id="115" name="Oval 61"/>
            <p:cNvSpPr>
              <a:spLocks noChangeArrowheads="1"/>
            </p:cNvSpPr>
            <p:nvPr/>
          </p:nvSpPr>
          <p:spPr bwMode="auto">
            <a:xfrm>
              <a:off x="5382688"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5</a:t>
              </a:r>
            </a:p>
          </p:txBody>
        </p:sp>
        <p:sp>
          <p:nvSpPr>
            <p:cNvPr id="117" name="Oval 61"/>
            <p:cNvSpPr>
              <a:spLocks noChangeArrowheads="1"/>
            </p:cNvSpPr>
            <p:nvPr/>
          </p:nvSpPr>
          <p:spPr bwMode="auto">
            <a:xfrm>
              <a:off x="5810637"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7</a:t>
              </a:r>
            </a:p>
          </p:txBody>
        </p:sp>
        <p:grpSp>
          <p:nvGrpSpPr>
            <p:cNvPr id="118" name="组合 117"/>
            <p:cNvGrpSpPr/>
            <p:nvPr/>
          </p:nvGrpSpPr>
          <p:grpSpPr>
            <a:xfrm flipH="1">
              <a:off x="5477127" y="5096333"/>
              <a:ext cx="243511" cy="225664"/>
              <a:chOff x="3632014" y="4509120"/>
              <a:chExt cx="1269761" cy="216024"/>
            </a:xfrm>
          </p:grpSpPr>
          <p:cxnSp>
            <p:nvCxnSpPr>
              <p:cNvPr id="119" name="直接连接符 11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0" name="直接连接符 11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1" name="组合 120"/>
            <p:cNvGrpSpPr/>
            <p:nvPr/>
          </p:nvGrpSpPr>
          <p:grpSpPr>
            <a:xfrm>
              <a:off x="4892021" y="5096332"/>
              <a:ext cx="253742" cy="228330"/>
              <a:chOff x="3632014" y="4509120"/>
              <a:chExt cx="1269761" cy="216024"/>
            </a:xfrm>
          </p:grpSpPr>
          <p:cxnSp>
            <p:nvCxnSpPr>
              <p:cNvPr id="122" name="直接连接符 12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3" name="直接连接符 12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4" name="组合 123"/>
            <p:cNvGrpSpPr/>
            <p:nvPr/>
          </p:nvGrpSpPr>
          <p:grpSpPr>
            <a:xfrm flipH="1">
              <a:off x="5889149" y="5447350"/>
              <a:ext cx="87772" cy="262246"/>
              <a:chOff x="3632014" y="4509120"/>
              <a:chExt cx="1269761" cy="216024"/>
            </a:xfrm>
          </p:grpSpPr>
          <p:cxnSp>
            <p:nvCxnSpPr>
              <p:cNvPr id="125" name="直接连接符 1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6" name="直接连接符 1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0" name="组合 129"/>
            <p:cNvGrpSpPr/>
            <p:nvPr/>
          </p:nvGrpSpPr>
          <p:grpSpPr>
            <a:xfrm flipH="1">
              <a:off x="5051536" y="5466920"/>
              <a:ext cx="58703" cy="262246"/>
              <a:chOff x="3632014" y="4509120"/>
              <a:chExt cx="1269761" cy="216024"/>
            </a:xfrm>
          </p:grpSpPr>
          <p:cxnSp>
            <p:nvCxnSpPr>
              <p:cNvPr id="131" name="直接连接符 13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2" name="直接连接符 13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3" name="组合 132"/>
            <p:cNvGrpSpPr/>
            <p:nvPr/>
          </p:nvGrpSpPr>
          <p:grpSpPr>
            <a:xfrm>
              <a:off x="4658648" y="5483878"/>
              <a:ext cx="106701" cy="228330"/>
              <a:chOff x="3632014" y="4509120"/>
              <a:chExt cx="1269761" cy="216024"/>
            </a:xfrm>
          </p:grpSpPr>
          <p:cxnSp>
            <p:nvCxnSpPr>
              <p:cNvPr id="134" name="直接连接符 13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6" name="直接连接符 13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7" name="组合 136"/>
            <p:cNvGrpSpPr/>
            <p:nvPr/>
          </p:nvGrpSpPr>
          <p:grpSpPr>
            <a:xfrm>
              <a:off x="5526389" y="5466920"/>
              <a:ext cx="119848" cy="228330"/>
              <a:chOff x="3632014" y="4509120"/>
              <a:chExt cx="1269761" cy="216024"/>
            </a:xfrm>
          </p:grpSpPr>
          <p:cxnSp>
            <p:nvCxnSpPr>
              <p:cNvPr id="138" name="直接连接符 13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9" name="直接连接符 13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16" name="Oval 61"/>
            <p:cNvSpPr>
              <a:spLocks noChangeArrowheads="1"/>
            </p:cNvSpPr>
            <p:nvPr/>
          </p:nvSpPr>
          <p:spPr bwMode="auto">
            <a:xfrm>
              <a:off x="5586679" y="5326102"/>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6</a:t>
              </a:r>
            </a:p>
          </p:txBody>
        </p:sp>
        <p:sp>
          <p:nvSpPr>
            <p:cNvPr id="112" name="Oval 61"/>
            <p:cNvSpPr>
              <a:spLocks noChangeArrowheads="1"/>
            </p:cNvSpPr>
            <p:nvPr/>
          </p:nvSpPr>
          <p:spPr bwMode="auto">
            <a:xfrm>
              <a:off x="4730517" y="5326103"/>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2</a:t>
              </a:r>
            </a:p>
          </p:txBody>
        </p:sp>
      </p:grpSp>
    </p:spTree>
    <p:extLst>
      <p:ext uri="{BB962C8B-B14F-4D97-AF65-F5344CB8AC3E}">
        <p14:creationId xmlns:p14="http://schemas.microsoft.com/office/powerpoint/2010/main" val="13277180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 calcmode="lin" valueType="num">
                                      <p:cBhvr additive="base">
                                        <p:cTn id="7"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
                                            <p:txEl>
                                              <p:pRg st="1" end="1"/>
                                            </p:txEl>
                                          </p:spTgt>
                                        </p:tgtEl>
                                        <p:attrNameLst>
                                          <p:attrName>style.visibility</p:attrName>
                                        </p:attrNameLst>
                                      </p:cBhvr>
                                      <p:to>
                                        <p:strVal val="visible"/>
                                      </p:to>
                                    </p:set>
                                    <p:anim calcmode="lin" valueType="num">
                                      <p:cBhvr additive="base">
                                        <p:cTn id="13"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
                                            <p:txEl>
                                              <p:pRg st="2" end="2"/>
                                            </p:txEl>
                                          </p:spTgt>
                                        </p:tgtEl>
                                        <p:attrNameLst>
                                          <p:attrName>style.visibility</p:attrName>
                                        </p:attrNameLst>
                                      </p:cBhvr>
                                      <p:to>
                                        <p:strVal val="visible"/>
                                      </p:to>
                                    </p:set>
                                    <p:anim calcmode="lin" valueType="num">
                                      <p:cBhvr additive="base">
                                        <p:cTn id="19" dur="5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
                                            <p:txEl>
                                              <p:pRg st="3" end="3"/>
                                            </p:txEl>
                                          </p:spTgt>
                                        </p:tgtEl>
                                        <p:attrNameLst>
                                          <p:attrName>style.visibility</p:attrName>
                                        </p:attrNameLst>
                                      </p:cBhvr>
                                      <p:to>
                                        <p:strVal val="visible"/>
                                      </p:to>
                                    </p:set>
                                    <p:anim calcmode="lin" valueType="num">
                                      <p:cBhvr additive="base">
                                        <p:cTn id="25" dur="500" fill="hold"/>
                                        <p:tgtEl>
                                          <p:spTgt spid="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
                                            <p:txEl>
                                              <p:pRg st="3" end="3"/>
                                            </p:txEl>
                                          </p:spTgt>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树高与性能</a:t>
            </a:r>
          </a:p>
        </p:txBody>
      </p:sp>
      <mc:AlternateContent xmlns:mc="http://schemas.openxmlformats.org/markup-compatibility/2006" xmlns:a14="http://schemas.microsoft.com/office/drawing/2010/main">
        <mc:Choice Requires="a14">
          <p:sp>
            <p:nvSpPr>
              <p:cNvPr id="57" name="TextBox 20"/>
              <p:cNvSpPr txBox="1">
                <a:spLocks noChangeArrowheads="1"/>
              </p:cNvSpPr>
              <p:nvPr/>
            </p:nvSpPr>
            <p:spPr bwMode="auto">
              <a:xfrm>
                <a:off x="179512" y="1196752"/>
                <a:ext cx="8424936" cy="141577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树高与树的构建时关键码的输入次序相关</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按关键码大小顺序输入构建二叉搜索树时，树高</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𝒉</m:t>
                    </m:r>
                    <m:r>
                      <a:rPr lang="en-US" altLang="zh-CN" sz="2400" b="1" i="1">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𝒏</m:t>
                    </m:r>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按照完全二叉树的层次遍历输入时，树高</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a:latin typeface="Cambria Math" panose="02040503050406030204" pitchFamily="18" charset="0"/>
                            <a:ea typeface="微软雅黑" panose="020B0503020204020204" pitchFamily="34" charset="-122"/>
                          </a:rPr>
                          <m:t>𝒍𝒐𝒈𝒏</m:t>
                        </m:r>
                      </m:e>
                    </m:d>
                  </m:oMath>
                </a14:m>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7" name="TextBox 20"/>
              <p:cNvSpPr txBox="1">
                <a:spLocks noRot="1" noChangeAspect="1" noMove="1" noResize="1" noEditPoints="1" noAdjustHandles="1" noChangeArrowheads="1" noChangeShapeType="1" noTextEdit="1"/>
              </p:cNvSpPr>
              <p:nvPr/>
            </p:nvSpPr>
            <p:spPr bwMode="auto">
              <a:xfrm>
                <a:off x="179512" y="1196752"/>
                <a:ext cx="8424936" cy="1415772"/>
              </a:xfrm>
              <a:prstGeom prst="rect">
                <a:avLst/>
              </a:prstGeom>
              <a:blipFill>
                <a:blip r:embed="rId3"/>
                <a:stretch>
                  <a:fillRect l="-1230" t="-4292" b="-8584"/>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20"/>
              <p:cNvSpPr txBox="1">
                <a:spLocks noChangeArrowheads="1"/>
              </p:cNvSpPr>
              <p:nvPr/>
            </p:nvSpPr>
            <p:spPr bwMode="auto">
              <a:xfrm>
                <a:off x="179106" y="2708920"/>
                <a:ext cx="8929398"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随机生成</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个节点的关键码按照不同顺序有</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𝒏</m:t>
                    </m:r>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种全排列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按照排列顺序输入构建二叉搜索树</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假设各排列概率均等，可证明二叉搜索树平均高度</a:t>
                </a:r>
                <a14:m>
                  <m:oMath xmlns:m="http://schemas.openxmlformats.org/officeDocument/2006/math">
                    <m:r>
                      <a:rPr lang="zh-CN" altLang="en-US" sz="2400" b="1" i="1" smtClean="0">
                        <a:latin typeface="Cambria Math" panose="02040503050406030204" pitchFamily="18" charset="0"/>
                        <a:ea typeface="微软雅黑" panose="020B0503020204020204" pitchFamily="34" charset="-122"/>
                      </a:rPr>
                      <m:t>𝚯</m:t>
                    </m:r>
                    <m:r>
                      <a:rPr lang="en-US" altLang="zh-CN" sz="2400" b="1" i="1" smtClean="0">
                        <a:latin typeface="Cambria Math" panose="02040503050406030204" pitchFamily="18" charset="0"/>
                        <a:ea typeface="微软雅黑" panose="020B0503020204020204" pitchFamily="34" charset="-122"/>
                      </a:rPr>
                      <m:t>(</m:t>
                    </m:r>
                    <m:r>
                      <a:rPr lang="en-US" altLang="zh-CN" sz="2400" b="1" i="1">
                        <a:latin typeface="Cambria Math" panose="02040503050406030204" pitchFamily="18" charset="0"/>
                        <a:ea typeface="微软雅黑" panose="020B0503020204020204" pitchFamily="34" charset="-122"/>
                      </a:rPr>
                      <m:t>𝒍𝒐𝒈𝒏</m:t>
                    </m:r>
                    <m:r>
                      <a:rPr lang="en-US" altLang="zh-CN" sz="2400" b="1" i="1" smtClean="0">
                        <a:latin typeface="Cambria Math" panose="02040503050406030204" pitchFamily="18" charset="0"/>
                        <a:ea typeface="微软雅黑" panose="020B0503020204020204" pitchFamily="34" charset="-122"/>
                      </a:rPr>
                      <m:t>)</m:t>
                    </m:r>
                  </m:oMath>
                </a14:m>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4" name="TextBox 20"/>
              <p:cNvSpPr txBox="1">
                <a:spLocks noRot="1" noChangeAspect="1" noMove="1" noResize="1" noEditPoints="1" noAdjustHandles="1" noChangeArrowheads="1" noChangeShapeType="1" noTextEdit="1"/>
              </p:cNvSpPr>
              <p:nvPr/>
            </p:nvSpPr>
            <p:spPr bwMode="auto">
              <a:xfrm>
                <a:off x="179106" y="2708920"/>
                <a:ext cx="8929398" cy="1862048"/>
              </a:xfrm>
              <a:prstGeom prst="rect">
                <a:avLst/>
              </a:prstGeom>
              <a:blipFill>
                <a:blip r:embed="rId4"/>
                <a:stretch>
                  <a:fillRect l="-1160" t="-3268" b="-6536"/>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20"/>
              <p:cNvSpPr txBox="1">
                <a:spLocks noChangeArrowheads="1"/>
              </p:cNvSpPr>
              <p:nvPr/>
            </p:nvSpPr>
            <p:spPr bwMode="auto">
              <a:xfrm>
                <a:off x="179106" y="4653136"/>
                <a:ext cx="8929398" cy="149758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随机组成</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个节点的二叉搜索树形态共</a:t>
                </a:r>
                <a14:m>
                  <m:oMath xmlns:m="http://schemas.openxmlformats.org/officeDocument/2006/math">
                    <m:f>
                      <m:fPr>
                        <m:type m:val="lin"/>
                        <m:ctrlPr>
                          <a:rPr lang="zh-CN" altLang="en-US" sz="2400" b="1" i="1" smtClean="0">
                            <a:latin typeface="Cambria Math" panose="02040503050406030204" pitchFamily="18" charset="0"/>
                            <a:ea typeface="微软雅黑" panose="020B0503020204020204" pitchFamily="34" charset="-122"/>
                          </a:rPr>
                        </m:ctrlPr>
                      </m:fPr>
                      <m:num>
                        <m:d>
                          <m:dPr>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𝟐</m:t>
                            </m:r>
                            <m:r>
                              <a:rPr lang="en-US" altLang="zh-CN" sz="2400" b="1" i="1" smtClean="0">
                                <a:latin typeface="Cambria Math" panose="02040503050406030204" pitchFamily="18" charset="0"/>
                                <a:ea typeface="微软雅黑" panose="020B0503020204020204" pitchFamily="34" charset="-122"/>
                              </a:rPr>
                              <m:t>𝒏</m:t>
                            </m:r>
                          </m:e>
                        </m:d>
                        <m:r>
                          <a:rPr lang="en-US" altLang="zh-CN" sz="2400" b="1" i="1" smtClean="0">
                            <a:latin typeface="Cambria Math" panose="02040503050406030204" pitchFamily="18" charset="0"/>
                            <a:ea typeface="微软雅黑" panose="020B0503020204020204" pitchFamily="34" charset="-122"/>
                          </a:rPr>
                          <m:t>!</m:t>
                        </m:r>
                      </m:num>
                      <m:den>
                        <m:r>
                          <a:rPr lang="en-US" altLang="zh-CN" sz="2400" b="1" i="1" smtClean="0">
                            <a:latin typeface="Cambria Math" panose="02040503050406030204" pitchFamily="18" charset="0"/>
                            <a:ea typeface="微软雅黑" panose="020B0503020204020204" pitchFamily="34" charset="-122"/>
                          </a:rPr>
                          <m:t>𝒏</m:t>
                        </m:r>
                        <m:r>
                          <a:rPr lang="en-US" altLang="zh-CN" sz="2400" b="1" i="1" smtClean="0">
                            <a:latin typeface="Cambria Math" panose="02040503050406030204" pitchFamily="18" charset="0"/>
                            <a:ea typeface="微软雅黑" panose="020B0503020204020204" pitchFamily="34" charset="-122"/>
                          </a:rPr>
                          <m:t>!/</m:t>
                        </m:r>
                        <m:d>
                          <m:dPr>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den>
                    </m:f>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卡特兰数</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假设各形态概率均等，可证明二叉搜索树平均高度</a:t>
                </a:r>
                <a14:m>
                  <m:oMath xmlns:m="http://schemas.openxmlformats.org/officeDocument/2006/math">
                    <m:r>
                      <a:rPr lang="zh-CN" altLang="en-US" sz="2400" b="1" i="1" smtClean="0">
                        <a:latin typeface="Cambria Math" panose="02040503050406030204" pitchFamily="18" charset="0"/>
                        <a:ea typeface="微软雅黑" panose="020B0503020204020204" pitchFamily="34" charset="-122"/>
                      </a:rPr>
                      <m:t>𝚯</m:t>
                    </m:r>
                    <m:r>
                      <a:rPr lang="en-US" altLang="zh-CN" sz="2400" b="1" i="1" smtClean="0">
                        <a:latin typeface="Cambria Math" panose="02040503050406030204" pitchFamily="18" charset="0"/>
                        <a:ea typeface="微软雅黑" panose="020B0503020204020204" pitchFamily="34" charset="-122"/>
                      </a:rPr>
                      <m:t>(</m:t>
                    </m:r>
                    <m:sSup>
                      <m:sSupPr>
                        <m:ctrlPr>
                          <a:rPr lang="en-US" altLang="zh-CN" sz="2400" b="1" i="1" dirty="0" smtClean="0">
                            <a:latin typeface="Cambria Math" panose="02040503050406030204" pitchFamily="18" charset="0"/>
                            <a:ea typeface="微软雅黑" panose="020B0503020204020204" pitchFamily="34" charset="-122"/>
                          </a:rPr>
                        </m:ctrlPr>
                      </m:sSupPr>
                      <m:e>
                        <m:r>
                          <a:rPr lang="en-US" altLang="zh-CN" sz="2400" b="1" i="1" dirty="0" smtClean="0">
                            <a:latin typeface="Cambria Math" panose="02040503050406030204" pitchFamily="18" charset="0"/>
                            <a:ea typeface="微软雅黑" panose="020B0503020204020204" pitchFamily="34" charset="-122"/>
                          </a:rPr>
                          <m:t>𝒏</m:t>
                        </m:r>
                      </m:e>
                      <m:sup>
                        <m:f>
                          <m:fPr>
                            <m:type m:val="skw"/>
                            <m:ctrlPr>
                              <a:rPr lang="en-US" altLang="zh-CN" sz="2400" b="1" i="1" dirty="0" smtClean="0">
                                <a:latin typeface="Cambria Math" panose="02040503050406030204" pitchFamily="18" charset="0"/>
                                <a:ea typeface="微软雅黑" panose="020B0503020204020204" pitchFamily="34" charset="-122"/>
                              </a:rPr>
                            </m:ctrlPr>
                          </m:fPr>
                          <m:num>
                            <m:r>
                              <a:rPr lang="en-US" altLang="zh-CN" sz="2400" b="1" i="1" dirty="0" smtClean="0">
                                <a:latin typeface="Cambria Math" panose="02040503050406030204" pitchFamily="18" charset="0"/>
                                <a:ea typeface="微软雅黑" panose="020B0503020204020204" pitchFamily="34" charset="-122"/>
                              </a:rPr>
                              <m:t>𝟏</m:t>
                            </m:r>
                          </m:num>
                          <m:den>
                            <m:r>
                              <a:rPr lang="en-US" altLang="zh-CN" sz="2400" b="1" i="1" dirty="0" smtClean="0">
                                <a:latin typeface="Cambria Math" panose="02040503050406030204" pitchFamily="18" charset="0"/>
                                <a:ea typeface="微软雅黑" panose="020B0503020204020204" pitchFamily="34" charset="-122"/>
                              </a:rPr>
                              <m:t>𝟐</m:t>
                            </m:r>
                          </m:den>
                        </m:f>
                      </m:sup>
                    </m:sSup>
                    <m:r>
                      <a:rPr lang="en-US" altLang="zh-CN" sz="2400" b="1" i="1" smtClean="0">
                        <a:latin typeface="Cambria Math" panose="02040503050406030204" pitchFamily="18" charset="0"/>
                        <a:ea typeface="微软雅黑" panose="020B0503020204020204" pitchFamily="34" charset="-122"/>
                      </a:rPr>
                      <m:t>)</m:t>
                    </m:r>
                  </m:oMath>
                </a14:m>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 name="TextBox 20"/>
              <p:cNvSpPr txBox="1">
                <a:spLocks noRot="1" noChangeAspect="1" noMove="1" noResize="1" noEditPoints="1" noAdjustHandles="1" noChangeArrowheads="1" noChangeShapeType="1" noTextEdit="1"/>
              </p:cNvSpPr>
              <p:nvPr/>
            </p:nvSpPr>
            <p:spPr bwMode="auto">
              <a:xfrm>
                <a:off x="179106" y="4653136"/>
                <a:ext cx="8929398" cy="1497589"/>
              </a:xfrm>
              <a:prstGeom prst="rect">
                <a:avLst/>
              </a:prstGeom>
              <a:blipFill>
                <a:blip r:embed="rId5"/>
                <a:stretch>
                  <a:fillRect l="-1160" t="-4472" b="-23984"/>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06653116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平衡二叉搜索树</a:t>
            </a:r>
          </a:p>
        </p:txBody>
      </p:sp>
      <p:sp>
        <p:nvSpPr>
          <p:cNvPr id="6" name="TextBox 20"/>
          <p:cNvSpPr txBox="1">
            <a:spLocks noChangeArrowheads="1"/>
          </p:cNvSpPr>
          <p:nvPr/>
        </p:nvSpPr>
        <p:spPr bwMode="auto">
          <a:xfrm>
            <a:off x="90265" y="1124744"/>
            <a:ext cx="9073008" cy="252376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平衡二叉搜索树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Balanced Binary Searching Tree, BBST</a:t>
            </a: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也叫平衡二叉树</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每个节点左子树和右子树高度差至多等于</a:t>
            </a:r>
            <a:r>
              <a:rPr lang="en-US" altLang="zh-CN" sz="2400" b="1" dirty="0">
                <a:latin typeface="微软雅黑" panose="020B0503020204020204" pitchFamily="34" charset="-122"/>
                <a:ea typeface="微软雅黑" panose="020B0503020204020204" pitchFamily="34" charset="-122"/>
              </a:rPr>
              <a:t>1</a:t>
            </a:r>
          </a:p>
          <a:p>
            <a:pPr marL="342900" indent="-3429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平衡因子</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左右子树高度差，</a:t>
            </a:r>
            <a:r>
              <a:rPr lang="en-US" altLang="zh-CN" sz="2400" b="1" dirty="0" err="1">
                <a:latin typeface="微软雅黑" panose="020B0503020204020204" pitchFamily="34" charset="-122"/>
                <a:ea typeface="微软雅黑" panose="020B0503020204020204" pitchFamily="34" charset="-122"/>
              </a:rPr>
              <a:t>balFac</a:t>
            </a:r>
            <a:r>
              <a:rPr lang="en-US" altLang="zh-CN" sz="2400" b="1" dirty="0">
                <a:latin typeface="微软雅黑" panose="020B0503020204020204" pitchFamily="34" charset="-122"/>
                <a:ea typeface="微软雅黑" panose="020B0503020204020204" pitchFamily="34" charset="-122"/>
              </a:rPr>
              <a:t>(v)=height(</a:t>
            </a:r>
            <a:r>
              <a:rPr lang="en-US" altLang="zh-CN" sz="2400" b="1" dirty="0" err="1">
                <a:latin typeface="微软雅黑" panose="020B0503020204020204" pitchFamily="34" charset="-122"/>
                <a:ea typeface="微软雅黑" panose="020B0503020204020204" pitchFamily="34" charset="-122"/>
              </a:rPr>
              <a:t>lc</a:t>
            </a:r>
            <a:r>
              <a:rPr lang="en-US" altLang="zh-CN" sz="2400" b="1" dirty="0">
                <a:latin typeface="微软雅黑" panose="020B0503020204020204" pitchFamily="34" charset="-122"/>
                <a:ea typeface="微软雅黑" panose="020B0503020204020204" pitchFamily="34" charset="-122"/>
              </a:rPr>
              <a:t>(v))-height(</a:t>
            </a:r>
            <a:r>
              <a:rPr lang="en-US" altLang="zh-CN" sz="2400" b="1" dirty="0" err="1">
                <a:latin typeface="微软雅黑" panose="020B0503020204020204" pitchFamily="34" charset="-122"/>
                <a:ea typeface="微软雅黑" panose="020B0503020204020204" pitchFamily="34" charset="-122"/>
              </a:rPr>
              <a:t>rc</a:t>
            </a:r>
            <a:r>
              <a:rPr lang="en-US" altLang="zh-CN" sz="2400" b="1" dirty="0">
                <a:latin typeface="微软雅黑" panose="020B0503020204020204" pitchFamily="34" charset="-122"/>
                <a:ea typeface="微软雅黑" panose="020B0503020204020204" pitchFamily="34" charset="-122"/>
              </a:rPr>
              <a:t>(v))</a:t>
            </a:r>
          </a:p>
        </p:txBody>
      </p:sp>
      <p:sp>
        <p:nvSpPr>
          <p:cNvPr id="62" name="Line 6"/>
          <p:cNvSpPr>
            <a:spLocks noChangeShapeType="1"/>
          </p:cNvSpPr>
          <p:nvPr/>
        </p:nvSpPr>
        <p:spPr bwMode="auto">
          <a:xfrm>
            <a:off x="5583966" y="5390727"/>
            <a:ext cx="380866" cy="700633"/>
          </a:xfrm>
          <a:prstGeom prst="line">
            <a:avLst/>
          </a:prstGeom>
          <a:noFill/>
          <a:ln w="38100">
            <a:solidFill>
              <a:schemeClr val="tx1"/>
            </a:solidFill>
            <a:round/>
            <a:headEnd/>
            <a:tailEnd/>
          </a:ln>
        </p:spPr>
        <p:txBody>
          <a:bodyPr wrap="none" anchor="ctr"/>
          <a:lstStyle/>
          <a:p>
            <a:endParaRPr lang="zh-CN" altLang="en-US"/>
          </a:p>
        </p:txBody>
      </p:sp>
      <p:sp>
        <p:nvSpPr>
          <p:cNvPr id="65" name="Line 9"/>
          <p:cNvSpPr>
            <a:spLocks noChangeShapeType="1"/>
          </p:cNvSpPr>
          <p:nvPr/>
        </p:nvSpPr>
        <p:spPr bwMode="auto">
          <a:xfrm>
            <a:off x="1912640" y="4305755"/>
            <a:ext cx="1800200" cy="1842691"/>
          </a:xfrm>
          <a:prstGeom prst="line">
            <a:avLst/>
          </a:prstGeom>
          <a:noFill/>
          <a:ln w="38100">
            <a:solidFill>
              <a:schemeClr val="tx1"/>
            </a:solidFill>
            <a:round/>
            <a:headEnd/>
            <a:tailEnd/>
          </a:ln>
        </p:spPr>
        <p:txBody>
          <a:bodyPr wrap="none" anchor="ctr"/>
          <a:lstStyle/>
          <a:p>
            <a:endParaRPr lang="zh-CN" altLang="en-US"/>
          </a:p>
        </p:txBody>
      </p:sp>
      <p:sp>
        <p:nvSpPr>
          <p:cNvPr id="67" name="Line 11"/>
          <p:cNvSpPr>
            <a:spLocks noChangeShapeType="1"/>
          </p:cNvSpPr>
          <p:nvPr/>
        </p:nvSpPr>
        <p:spPr bwMode="auto">
          <a:xfrm flipH="1">
            <a:off x="2539008" y="5619328"/>
            <a:ext cx="457200" cy="457200"/>
          </a:xfrm>
          <a:prstGeom prst="line">
            <a:avLst/>
          </a:prstGeom>
          <a:noFill/>
          <a:ln w="38100">
            <a:solidFill>
              <a:schemeClr val="tx1"/>
            </a:solidFill>
            <a:round/>
            <a:headEnd/>
            <a:tailEnd/>
          </a:ln>
        </p:spPr>
        <p:txBody>
          <a:bodyPr wrap="none" anchor="ctr"/>
          <a:lstStyle/>
          <a:p>
            <a:endParaRPr lang="zh-CN" altLang="en-US"/>
          </a:p>
        </p:txBody>
      </p:sp>
      <p:sp>
        <p:nvSpPr>
          <p:cNvPr id="68" name="Line 12"/>
          <p:cNvSpPr>
            <a:spLocks noChangeShapeType="1"/>
          </p:cNvSpPr>
          <p:nvPr/>
        </p:nvSpPr>
        <p:spPr bwMode="auto">
          <a:xfrm>
            <a:off x="6228184" y="4534355"/>
            <a:ext cx="1191413" cy="1557006"/>
          </a:xfrm>
          <a:prstGeom prst="line">
            <a:avLst/>
          </a:prstGeom>
          <a:noFill/>
          <a:ln w="38100">
            <a:solidFill>
              <a:schemeClr val="tx1"/>
            </a:solidFill>
            <a:round/>
            <a:headEnd/>
            <a:tailEnd/>
          </a:ln>
        </p:spPr>
        <p:txBody>
          <a:bodyPr wrap="none" anchor="ctr"/>
          <a:lstStyle/>
          <a:p>
            <a:endParaRPr lang="zh-CN" altLang="en-US"/>
          </a:p>
        </p:txBody>
      </p:sp>
      <p:sp>
        <p:nvSpPr>
          <p:cNvPr id="69" name="Oval 13"/>
          <p:cNvSpPr>
            <a:spLocks noChangeArrowheads="1"/>
          </p:cNvSpPr>
          <p:nvPr/>
        </p:nvSpPr>
        <p:spPr bwMode="auto">
          <a:xfrm>
            <a:off x="1624608" y="40191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A</a:t>
            </a:r>
          </a:p>
        </p:txBody>
      </p:sp>
      <p:sp>
        <p:nvSpPr>
          <p:cNvPr id="70" name="Oval 14"/>
          <p:cNvSpPr>
            <a:spLocks noChangeArrowheads="1"/>
          </p:cNvSpPr>
          <p:nvPr/>
        </p:nvSpPr>
        <p:spPr bwMode="auto">
          <a:xfrm>
            <a:off x="2234208" y="46287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a:t>B</a:t>
            </a:r>
          </a:p>
        </p:txBody>
      </p:sp>
      <p:sp>
        <p:nvSpPr>
          <p:cNvPr id="71" name="Oval 15"/>
          <p:cNvSpPr>
            <a:spLocks noChangeArrowheads="1"/>
          </p:cNvSpPr>
          <p:nvPr/>
        </p:nvSpPr>
        <p:spPr bwMode="auto">
          <a:xfrm>
            <a:off x="2843808" y="52383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C</a:t>
            </a:r>
          </a:p>
        </p:txBody>
      </p:sp>
      <p:sp>
        <p:nvSpPr>
          <p:cNvPr id="72" name="Line 16"/>
          <p:cNvSpPr>
            <a:spLocks noChangeShapeType="1"/>
          </p:cNvSpPr>
          <p:nvPr/>
        </p:nvSpPr>
        <p:spPr bwMode="auto">
          <a:xfrm flipH="1">
            <a:off x="5625549" y="4704928"/>
            <a:ext cx="381000" cy="533400"/>
          </a:xfrm>
          <a:prstGeom prst="line">
            <a:avLst/>
          </a:prstGeom>
          <a:noFill/>
          <a:ln w="38100">
            <a:solidFill>
              <a:schemeClr val="tx1"/>
            </a:solidFill>
            <a:round/>
            <a:headEnd/>
            <a:tailEnd/>
          </a:ln>
        </p:spPr>
        <p:txBody>
          <a:bodyPr wrap="none" anchor="ctr"/>
          <a:lstStyle/>
          <a:p>
            <a:endParaRPr lang="zh-CN" altLang="en-US"/>
          </a:p>
        </p:txBody>
      </p:sp>
      <p:sp>
        <p:nvSpPr>
          <p:cNvPr id="73" name="Oval 17"/>
          <p:cNvSpPr>
            <a:spLocks noChangeArrowheads="1"/>
          </p:cNvSpPr>
          <p:nvPr/>
        </p:nvSpPr>
        <p:spPr bwMode="auto">
          <a:xfrm>
            <a:off x="5320749" y="507332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a:t>A</a:t>
            </a:r>
          </a:p>
        </p:txBody>
      </p:sp>
      <p:sp>
        <p:nvSpPr>
          <p:cNvPr id="74" name="Oval 18"/>
          <p:cNvSpPr>
            <a:spLocks noChangeArrowheads="1"/>
          </p:cNvSpPr>
          <p:nvPr/>
        </p:nvSpPr>
        <p:spPr bwMode="auto">
          <a:xfrm>
            <a:off x="5694784" y="584364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75" name="Oval 19"/>
          <p:cNvSpPr>
            <a:spLocks noChangeArrowheads="1"/>
          </p:cNvSpPr>
          <p:nvPr/>
        </p:nvSpPr>
        <p:spPr bwMode="auto">
          <a:xfrm>
            <a:off x="5930349" y="42477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a:t>C</a:t>
            </a:r>
          </a:p>
        </p:txBody>
      </p:sp>
      <p:sp>
        <p:nvSpPr>
          <p:cNvPr id="76" name="Oval 20"/>
          <p:cNvSpPr>
            <a:spLocks noChangeArrowheads="1"/>
          </p:cNvSpPr>
          <p:nvPr/>
        </p:nvSpPr>
        <p:spPr bwMode="auto">
          <a:xfrm>
            <a:off x="6563410" y="507332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D</a:t>
            </a:r>
          </a:p>
        </p:txBody>
      </p:sp>
      <p:sp>
        <p:nvSpPr>
          <p:cNvPr id="77" name="Oval 21"/>
          <p:cNvSpPr>
            <a:spLocks noChangeArrowheads="1"/>
          </p:cNvSpPr>
          <p:nvPr/>
        </p:nvSpPr>
        <p:spPr bwMode="auto">
          <a:xfrm>
            <a:off x="7149549" y="58479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78" name="Oval 22"/>
          <p:cNvSpPr>
            <a:spLocks noChangeArrowheads="1"/>
          </p:cNvSpPr>
          <p:nvPr/>
        </p:nvSpPr>
        <p:spPr bwMode="auto">
          <a:xfrm>
            <a:off x="2234208" y="58479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D</a:t>
            </a:r>
          </a:p>
        </p:txBody>
      </p:sp>
      <p:sp>
        <p:nvSpPr>
          <p:cNvPr id="80" name="Oval 23"/>
          <p:cNvSpPr>
            <a:spLocks noChangeArrowheads="1"/>
          </p:cNvSpPr>
          <p:nvPr/>
        </p:nvSpPr>
        <p:spPr bwMode="auto">
          <a:xfrm>
            <a:off x="3453408" y="58479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3" name="矩形 2"/>
          <p:cNvSpPr/>
          <p:nvPr/>
        </p:nvSpPr>
        <p:spPr>
          <a:xfrm>
            <a:off x="3347864" y="5074866"/>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1" name="矩形 80"/>
          <p:cNvSpPr/>
          <p:nvPr/>
        </p:nvSpPr>
        <p:spPr>
          <a:xfrm>
            <a:off x="3812618" y="5569630"/>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2" name="矩形 81"/>
          <p:cNvSpPr/>
          <p:nvPr/>
        </p:nvSpPr>
        <p:spPr>
          <a:xfrm>
            <a:off x="2267744" y="5506914"/>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3" name="矩形 82"/>
          <p:cNvSpPr/>
          <p:nvPr/>
        </p:nvSpPr>
        <p:spPr>
          <a:xfrm>
            <a:off x="2627784" y="4354786"/>
            <a:ext cx="428322"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dirty="0">
              <a:solidFill>
                <a:srgbClr val="FF0000"/>
              </a:solidFill>
            </a:endParaRPr>
          </a:p>
        </p:txBody>
      </p:sp>
      <p:sp>
        <p:nvSpPr>
          <p:cNvPr id="84" name="矩形 83"/>
          <p:cNvSpPr/>
          <p:nvPr/>
        </p:nvSpPr>
        <p:spPr>
          <a:xfrm>
            <a:off x="2051720" y="3778722"/>
            <a:ext cx="428322"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dirty="0">
              <a:solidFill>
                <a:srgbClr val="FF0000"/>
              </a:solidFill>
            </a:endParaRPr>
          </a:p>
        </p:txBody>
      </p:sp>
      <p:sp>
        <p:nvSpPr>
          <p:cNvPr id="85" name="矩形 84"/>
          <p:cNvSpPr/>
          <p:nvPr/>
        </p:nvSpPr>
        <p:spPr>
          <a:xfrm>
            <a:off x="7052791" y="4876637"/>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6" name="矩形 85"/>
          <p:cNvSpPr/>
          <p:nvPr/>
        </p:nvSpPr>
        <p:spPr>
          <a:xfrm>
            <a:off x="7629042" y="5723964"/>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7" name="矩形 86"/>
          <p:cNvSpPr/>
          <p:nvPr/>
        </p:nvSpPr>
        <p:spPr>
          <a:xfrm>
            <a:off x="6084168" y="5661248"/>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8" name="矩形 87"/>
          <p:cNvSpPr/>
          <p:nvPr/>
        </p:nvSpPr>
        <p:spPr>
          <a:xfrm>
            <a:off x="5868144" y="4941168"/>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9" name="矩形 88"/>
          <p:cNvSpPr/>
          <p:nvPr/>
        </p:nvSpPr>
        <p:spPr>
          <a:xfrm>
            <a:off x="6372200" y="4005064"/>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4" name="矩形 3"/>
          <p:cNvSpPr/>
          <p:nvPr/>
        </p:nvSpPr>
        <p:spPr>
          <a:xfrm>
            <a:off x="757087" y="5135696"/>
            <a:ext cx="1569660"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非平衡二叉树</a:t>
            </a:r>
            <a:endParaRPr lang="en-US" altLang="zh-CN" b="1" dirty="0">
              <a:latin typeface="微软雅黑" panose="020B0503020204020204" pitchFamily="34" charset="-122"/>
              <a:ea typeface="微软雅黑" panose="020B0503020204020204" pitchFamily="34" charset="-122"/>
            </a:endParaRPr>
          </a:p>
        </p:txBody>
      </p:sp>
      <p:sp>
        <p:nvSpPr>
          <p:cNvPr id="91" name="矩形 90"/>
          <p:cNvSpPr/>
          <p:nvPr/>
        </p:nvSpPr>
        <p:spPr>
          <a:xfrm>
            <a:off x="7606528" y="5107984"/>
            <a:ext cx="1338828"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平衡二叉树</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4594600"/>
      </p:ext>
    </p:extLst>
  </p:cSld>
  <p:clrMapOvr>
    <a:masterClrMapping/>
  </p:clrMapOvr>
  <p:transition advTm="157">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AVL</a:t>
            </a:r>
            <a:r>
              <a:rPr lang="zh-CN" altLang="en-US" sz="3600" dirty="0">
                <a:solidFill>
                  <a:srgbClr val="003366"/>
                </a:solidFill>
                <a:latin typeface="微软雅黑" pitchFamily="34" charset="-122"/>
                <a:ea typeface="微软雅黑" pitchFamily="34" charset="-122"/>
              </a:rPr>
              <a:t>树</a:t>
            </a:r>
          </a:p>
        </p:txBody>
      </p:sp>
      <p:sp>
        <p:nvSpPr>
          <p:cNvPr id="6" name="TextBox 20"/>
          <p:cNvSpPr txBox="1">
            <a:spLocks noChangeArrowheads="1"/>
          </p:cNvSpPr>
          <p:nvPr/>
        </p:nvSpPr>
        <p:spPr bwMode="auto">
          <a:xfrm>
            <a:off x="90265" y="1124744"/>
            <a:ext cx="9073008" cy="1415772"/>
          </a:xfrm>
          <a:prstGeom prst="rect">
            <a:avLst/>
          </a:prstGeom>
          <a:noFill/>
          <a:ln w="9525">
            <a:noFill/>
            <a:miter lim="800000"/>
            <a:headEnd/>
            <a:tailEnd/>
          </a:ln>
        </p:spPr>
        <p:txBody>
          <a:bodyPr wrap="square">
            <a:spAutoFit/>
          </a:bodyPr>
          <a:lstStyle/>
          <a:p>
            <a:pPr marL="342900" indent="-342900">
              <a:spcBef>
                <a:spcPts val="1200"/>
              </a:spcBef>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AVL</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最基本</a:t>
            </a:r>
            <a:r>
              <a:rPr lang="en-US" altLang="zh-CN" sz="2400" b="1" dirty="0">
                <a:latin typeface="微软雅黑" panose="020B0503020204020204" pitchFamily="34" charset="-122"/>
                <a:ea typeface="微软雅黑" panose="020B0503020204020204" pitchFamily="34" charset="-122"/>
              </a:rPr>
              <a:t>BBST</a:t>
            </a:r>
            <a:r>
              <a:rPr lang="zh-CN" altLang="en-US"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G.M.Adelson</a:t>
            </a:r>
            <a:r>
              <a:rPr lang="zh-CN" altLang="en-US" sz="2400" b="1" dirty="0">
                <a:latin typeface="微软雅黑" panose="020B0503020204020204" pitchFamily="34" charset="-122"/>
                <a:ea typeface="微软雅黑" panose="020B0503020204020204" pitchFamily="34" charset="-122"/>
              </a:rPr>
              <a:t>和</a:t>
            </a:r>
            <a:r>
              <a:rPr lang="en-US" altLang="zh-CN" sz="2400" b="1" dirty="0" err="1">
                <a:latin typeface="微软雅黑" panose="020B0503020204020204" pitchFamily="34" charset="-122"/>
                <a:ea typeface="微软雅黑" panose="020B0503020204020204" pitchFamily="34" charset="-122"/>
              </a:rPr>
              <a:t>E.M.Landis</a:t>
            </a:r>
            <a:r>
              <a:rPr lang="zh-CN" altLang="en-US" sz="2400" b="1" dirty="0">
                <a:latin typeface="微软雅黑" panose="020B0503020204020204" pitchFamily="34" charset="-122"/>
                <a:ea typeface="微软雅黑" panose="020B0503020204020204" pitchFamily="34" charset="-122"/>
              </a:rPr>
              <a:t>于</a:t>
            </a:r>
            <a:r>
              <a:rPr lang="en-US" altLang="zh-CN" sz="2400" b="1" dirty="0">
                <a:latin typeface="微软雅黑" panose="020B0503020204020204" pitchFamily="34" charset="-122"/>
                <a:ea typeface="微软雅黑" panose="020B0503020204020204" pitchFamily="34" charset="-122"/>
              </a:rPr>
              <a:t>1962</a:t>
            </a:r>
            <a:r>
              <a:rPr lang="zh-CN" altLang="en-US" sz="2400" b="1" dirty="0">
                <a:latin typeface="微软雅黑" panose="020B0503020204020204" pitchFamily="34" charset="-122"/>
                <a:ea typeface="微软雅黑" panose="020B0503020204020204" pitchFamily="34" charset="-122"/>
              </a:rPr>
              <a:t>年发明</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平衡因子受限的二叉搜索树（各节点</a:t>
            </a:r>
            <a:r>
              <a:rPr lang="en-US" altLang="zh-CN" sz="2400" b="1" dirty="0" err="1">
                <a:latin typeface="微软雅黑" panose="020B0503020204020204" pitchFamily="34" charset="-122"/>
                <a:ea typeface="微软雅黑" panose="020B0503020204020204" pitchFamily="34" charset="-122"/>
              </a:rPr>
              <a:t>balFac</a:t>
            </a:r>
            <a:r>
              <a:rPr lang="zh-CN" altLang="en-US" sz="2400" b="1" dirty="0">
                <a:latin typeface="微软雅黑" panose="020B0503020204020204" pitchFamily="34" charset="-122"/>
                <a:ea typeface="微软雅黑" panose="020B0503020204020204" pitchFamily="34" charset="-122"/>
              </a:rPr>
              <a:t>绝对值不超过</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TextBox 20"/>
              <p:cNvSpPr txBox="1">
                <a:spLocks noChangeArrowheads="1"/>
              </p:cNvSpPr>
              <p:nvPr/>
            </p:nvSpPr>
            <p:spPr bwMode="auto">
              <a:xfrm>
                <a:off x="90264" y="2757432"/>
                <a:ext cx="6701065" cy="1810111"/>
              </a:xfrm>
              <a:prstGeom prst="rect">
                <a:avLst/>
              </a:prstGeom>
              <a:noFill/>
              <a:ln w="9525">
                <a:noFill/>
                <a:miter lim="800000"/>
                <a:headEnd/>
                <a:tailEnd/>
              </a:ln>
            </p:spPr>
            <p:txBody>
              <a:bodyPr wrap="square">
                <a:spAutoFit/>
              </a:bodyPr>
              <a:lstStyle/>
              <a:p>
                <a:pPr marL="342900" indent="-342900">
                  <a:spcBef>
                    <a:spcPts val="1200"/>
                  </a:spcBef>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AVL</a:t>
                </a:r>
                <a:r>
                  <a:rPr lang="zh-CN" altLang="en-US" sz="2800" b="1" dirty="0">
                    <a:latin typeface="微软雅黑" panose="020B0503020204020204" pitchFamily="34" charset="-122"/>
                    <a:ea typeface="微软雅黑" panose="020B0503020204020204" pitchFamily="34" charset="-122"/>
                  </a:rPr>
                  <a:t>树的适度平衡</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规模为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AVL</a:t>
                </a:r>
                <a:r>
                  <a:rPr lang="zh-CN" altLang="en-US" sz="2400" b="1"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1" i="1">
                        <a:solidFill>
                          <a:srgbClr val="C00000"/>
                        </a:solidFill>
                        <a:latin typeface="Cambria Math" panose="02040503050406030204" pitchFamily="18" charset="0"/>
                        <a:ea typeface="微软雅黑" panose="020B0503020204020204" pitchFamily="34" charset="-122"/>
                      </a:rPr>
                      <m:t>𝒉𝒆𝒊𝒈𝒉𝒕</m:t>
                    </m:r>
                    <m:d>
                      <m:dPr>
                        <m:ctrlPr>
                          <a:rPr lang="en-US" altLang="zh-CN" sz="2400" b="1" i="1">
                            <a:solidFill>
                              <a:srgbClr val="C00000"/>
                            </a:solidFill>
                            <a:latin typeface="Cambria Math" panose="02040503050406030204" pitchFamily="18" charset="0"/>
                            <a:ea typeface="微软雅黑" panose="020B0503020204020204" pitchFamily="34" charset="-122"/>
                          </a:rPr>
                        </m:ctrlPr>
                      </m:dPr>
                      <m:e>
                        <m:r>
                          <a:rPr lang="en-US" altLang="zh-CN" sz="2400" b="1" i="1">
                            <a:solidFill>
                              <a:srgbClr val="C00000"/>
                            </a:solidFill>
                            <a:latin typeface="Cambria Math" panose="02040503050406030204" pitchFamily="18" charset="0"/>
                            <a:ea typeface="微软雅黑" panose="020B0503020204020204" pitchFamily="34" charset="-122"/>
                          </a:rPr>
                          <m:t>𝑨𝑽𝑳</m:t>
                        </m:r>
                      </m:e>
                    </m:d>
                    <m:r>
                      <a:rPr lang="en-US" altLang="zh-CN" sz="2400" b="1" i="1" smtClean="0">
                        <a:solidFill>
                          <a:srgbClr val="C00000"/>
                        </a:solidFill>
                        <a:latin typeface="Cambria Math" panose="02040503050406030204" pitchFamily="18" charset="0"/>
                        <a:ea typeface="微软雅黑" panose="020B0503020204020204" pitchFamily="34" charset="-122"/>
                      </a:rPr>
                      <m:t>=</m:t>
                    </m:r>
                    <m:r>
                      <a:rPr lang="en-US" altLang="zh-CN" sz="2400" b="1" i="1" smtClean="0">
                        <a:solidFill>
                          <a:srgbClr val="C00000"/>
                        </a:solidFill>
                        <a:latin typeface="Cambria Math" panose="02040503050406030204" pitchFamily="18" charset="0"/>
                        <a:ea typeface="微软雅黑" panose="020B0503020204020204" pitchFamily="34" charset="-122"/>
                      </a:rPr>
                      <m:t>𝑶</m:t>
                    </m:r>
                    <m:r>
                      <a:rPr lang="en-US" altLang="zh-CN" sz="2400" b="1" i="1" smtClean="0">
                        <a:solidFill>
                          <a:srgbClr val="C00000"/>
                        </a:solidFill>
                        <a:latin typeface="Cambria Math" panose="02040503050406030204" pitchFamily="18" charset="0"/>
                        <a:ea typeface="微软雅黑" panose="020B0503020204020204" pitchFamily="34" charset="-122"/>
                      </a:rPr>
                      <m:t>(</m:t>
                    </m:r>
                    <m:r>
                      <a:rPr lang="en-US" altLang="zh-CN" sz="2400" b="1" i="1" smtClean="0">
                        <a:solidFill>
                          <a:srgbClr val="C00000"/>
                        </a:solidFill>
                        <a:latin typeface="Cambria Math" panose="02040503050406030204" pitchFamily="18" charset="0"/>
                        <a:ea typeface="微软雅黑" panose="020B0503020204020204" pitchFamily="34" charset="-122"/>
                      </a:rPr>
                      <m:t>𝒍𝒐𝒈𝒏</m:t>
                    </m:r>
                    <m:r>
                      <a:rPr lang="en-US" altLang="zh-CN" sz="2400" b="1" i="1" smtClean="0">
                        <a:solidFill>
                          <a:srgbClr val="C00000"/>
                        </a:solidFill>
                        <a:latin typeface="Cambria Math" panose="02040503050406030204" pitchFamily="18" charset="0"/>
                        <a:ea typeface="微软雅黑" panose="020B0503020204020204" pitchFamily="34" charset="-122"/>
                      </a:rPr>
                      <m:t>)</m:t>
                    </m:r>
                  </m:oMath>
                </a14:m>
                <a:endParaRPr lang="en-US" altLang="zh-CN" sz="2400" b="1" dirty="0">
                  <a:solidFill>
                    <a:srgbClr val="C0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等价于证明在高度给定下，</a:t>
                </a:r>
                <a:r>
                  <a:rPr lang="en-US" altLang="zh-CN" sz="2400" b="1" dirty="0">
                    <a:latin typeface="微软雅黑" panose="020B0503020204020204" pitchFamily="34" charset="-122"/>
                    <a:ea typeface="微软雅黑" panose="020B0503020204020204" pitchFamily="34" charset="-122"/>
                  </a:rPr>
                  <a:t>AVL</a:t>
                </a:r>
                <a:r>
                  <a:rPr lang="zh-CN" altLang="en-US" sz="2400" b="1" dirty="0">
                    <a:latin typeface="微软雅黑" panose="020B0503020204020204" pitchFamily="34" charset="-122"/>
                    <a:ea typeface="微软雅黑" panose="020B0503020204020204" pitchFamily="34" charset="-122"/>
                  </a:rPr>
                  <a:t>树的节点规模</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不至于太少</a:t>
                </a: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C00000"/>
                    </a:solidFill>
                    <a:latin typeface="微软雅黑" panose="020B0503020204020204" pitchFamily="34" charset="-122"/>
                    <a:ea typeface="微软雅黑" panose="020B0503020204020204" pitchFamily="34" charset="-122"/>
                  </a:rPr>
                  <a:t>n = </a:t>
                </a:r>
                <a14:m>
                  <m:oMath xmlns:m="http://schemas.openxmlformats.org/officeDocument/2006/math">
                    <m:r>
                      <a:rPr lang="zh-CN" altLang="en-US" sz="2400" b="1" i="1" smtClean="0">
                        <a:solidFill>
                          <a:srgbClr val="C00000"/>
                        </a:solidFill>
                        <a:latin typeface="Cambria Math" panose="02040503050406030204" pitchFamily="18" charset="0"/>
                        <a:ea typeface="微软雅黑" panose="020B0503020204020204" pitchFamily="34" charset="-122"/>
                      </a:rPr>
                      <m:t>𝛀</m:t>
                    </m:r>
                    <m:r>
                      <a:rPr lang="en-US" altLang="zh-CN" sz="2400" b="1" i="1" smtClean="0">
                        <a:solidFill>
                          <a:srgbClr val="C00000"/>
                        </a:solidFill>
                        <a:latin typeface="Cambria Math" panose="02040503050406030204" pitchFamily="18" charset="0"/>
                        <a:ea typeface="微软雅黑" panose="020B0503020204020204" pitchFamily="34" charset="-122"/>
                      </a:rPr>
                      <m:t>(</m:t>
                    </m:r>
                    <m:sSup>
                      <m:sSupPr>
                        <m:ctrlPr>
                          <a:rPr lang="en-US" altLang="zh-CN" sz="2400" b="1" i="1" smtClean="0">
                            <a:solidFill>
                              <a:srgbClr val="C00000"/>
                            </a:solidFill>
                            <a:latin typeface="Cambria Math" panose="02040503050406030204" pitchFamily="18" charset="0"/>
                            <a:ea typeface="微软雅黑" panose="020B0503020204020204" pitchFamily="34" charset="-122"/>
                          </a:rPr>
                        </m:ctrlPr>
                      </m:sSupPr>
                      <m:e>
                        <m:r>
                          <a:rPr lang="en-US" altLang="zh-CN" sz="2400" b="1" i="1" smtClean="0">
                            <a:solidFill>
                              <a:srgbClr val="C00000"/>
                            </a:solidFill>
                            <a:latin typeface="Cambria Math" panose="02040503050406030204" pitchFamily="18" charset="0"/>
                            <a:ea typeface="微软雅黑" panose="020B0503020204020204" pitchFamily="34" charset="-122"/>
                          </a:rPr>
                          <m:t>𝟐</m:t>
                        </m:r>
                      </m:e>
                      <m:sup>
                        <m:r>
                          <a:rPr lang="en-US" altLang="zh-CN" sz="2400" b="1" i="1" smtClean="0">
                            <a:solidFill>
                              <a:srgbClr val="C00000"/>
                            </a:solidFill>
                            <a:latin typeface="Cambria Math" panose="02040503050406030204" pitchFamily="18" charset="0"/>
                            <a:ea typeface="微软雅黑" panose="020B0503020204020204" pitchFamily="34" charset="-122"/>
                          </a:rPr>
                          <m:t>𝒉𝒆𝒊𝒈𝒉𝒕</m:t>
                        </m:r>
                        <m:d>
                          <m:dPr>
                            <m:ctrlPr>
                              <a:rPr lang="en-US" altLang="zh-CN" sz="2400" b="1" i="1" smtClean="0">
                                <a:solidFill>
                                  <a:srgbClr val="C00000"/>
                                </a:solidFill>
                                <a:latin typeface="Cambria Math" panose="02040503050406030204" pitchFamily="18" charset="0"/>
                                <a:ea typeface="微软雅黑" panose="020B0503020204020204" pitchFamily="34" charset="-122"/>
                              </a:rPr>
                            </m:ctrlPr>
                          </m:dPr>
                          <m:e>
                            <m:r>
                              <a:rPr lang="en-US" altLang="zh-CN" sz="2400" b="1" i="1" smtClean="0">
                                <a:solidFill>
                                  <a:srgbClr val="C00000"/>
                                </a:solidFill>
                                <a:latin typeface="Cambria Math" panose="02040503050406030204" pitchFamily="18" charset="0"/>
                                <a:ea typeface="微软雅黑" panose="020B0503020204020204" pitchFamily="34" charset="-122"/>
                              </a:rPr>
                              <m:t>𝑨𝑽𝑳</m:t>
                            </m:r>
                          </m:e>
                        </m:d>
                      </m:sup>
                    </m:sSup>
                    <m:r>
                      <a:rPr lang="en-US" altLang="zh-CN" sz="2400" b="1" i="1" smtClean="0">
                        <a:solidFill>
                          <a:srgbClr val="C00000"/>
                        </a:solidFill>
                        <a:latin typeface="Cambria Math" panose="02040503050406030204" pitchFamily="18" charset="0"/>
                        <a:ea typeface="微软雅黑" panose="020B0503020204020204" pitchFamily="34" charset="-122"/>
                      </a:rPr>
                      <m:t>)</m:t>
                    </m:r>
                  </m:oMath>
                </a14:m>
                <a:endParaRPr lang="zh-CN" altLang="en-US" sz="2400" b="1"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4" name="TextBox 20"/>
              <p:cNvSpPr txBox="1">
                <a:spLocks noRot="1" noChangeAspect="1" noMove="1" noResize="1" noEditPoints="1" noAdjustHandles="1" noChangeArrowheads="1" noChangeShapeType="1" noTextEdit="1"/>
              </p:cNvSpPr>
              <p:nvPr/>
            </p:nvSpPr>
            <p:spPr bwMode="auto">
              <a:xfrm>
                <a:off x="90264" y="2757432"/>
                <a:ext cx="6701065" cy="1810111"/>
              </a:xfrm>
              <a:prstGeom prst="rect">
                <a:avLst/>
              </a:prstGeom>
              <a:blipFill>
                <a:blip r:embed="rId3"/>
                <a:stretch>
                  <a:fillRect l="-1638" t="-3367" r="-637" b="-6734"/>
                </a:stretch>
              </a:blipFill>
              <a:ln w="9525">
                <a:noFill/>
                <a:miter lim="800000"/>
                <a:headEnd/>
                <a:tailEnd/>
              </a:ln>
            </p:spPr>
            <p:txBody>
              <a:bodyPr/>
              <a:lstStyle/>
              <a:p>
                <a:r>
                  <a:rPr lang="zh-CN" altLang="en-US">
                    <a:noFill/>
                  </a:rPr>
                  <a:t> </a:t>
                </a:r>
              </a:p>
            </p:txBody>
          </p:sp>
        </mc:Fallback>
      </mc:AlternateContent>
      <p:grpSp>
        <p:nvGrpSpPr>
          <p:cNvPr id="18" name="组合 17"/>
          <p:cNvGrpSpPr/>
          <p:nvPr/>
        </p:nvGrpSpPr>
        <p:grpSpPr>
          <a:xfrm>
            <a:off x="6594630" y="2656986"/>
            <a:ext cx="2510167" cy="2282720"/>
            <a:chOff x="4643176" y="3280263"/>
            <a:chExt cx="2510167" cy="2282720"/>
          </a:xfrm>
        </p:grpSpPr>
        <p:sp>
          <p:nvSpPr>
            <p:cNvPr id="5" name="椭圆 4"/>
            <p:cNvSpPr/>
            <p:nvPr/>
          </p:nvSpPr>
          <p:spPr bwMode="auto">
            <a:xfrm>
              <a:off x="5604257" y="3532476"/>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r</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8" name="直接箭头连接符 7"/>
            <p:cNvCxnSpPr>
              <a:stCxn id="5" idx="5"/>
            </p:cNvCxnSpPr>
            <p:nvPr/>
          </p:nvCxnSpPr>
          <p:spPr bwMode="auto">
            <a:xfrm>
              <a:off x="6034496" y="3964354"/>
              <a:ext cx="512169" cy="30351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1" name="直接箭头连接符 10"/>
            <p:cNvCxnSpPr/>
            <p:nvPr/>
          </p:nvCxnSpPr>
          <p:spPr bwMode="auto">
            <a:xfrm flipH="1">
              <a:off x="5856285" y="3280263"/>
              <a:ext cx="1" cy="2478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0" name="等腰三角形 19"/>
            <p:cNvSpPr/>
            <p:nvPr/>
          </p:nvSpPr>
          <p:spPr bwMode="auto">
            <a:xfrm>
              <a:off x="5940152" y="4267870"/>
              <a:ext cx="1213191" cy="991597"/>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0" tIns="91446" rIns="0"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S</a:t>
              </a:r>
              <a:r>
                <a:rPr lang="en-US" altLang="zh-CN" sz="2800" b="1" baseline="-25000" dirty="0">
                  <a:solidFill>
                    <a:srgbClr val="009242"/>
                  </a:solidFill>
                  <a:latin typeface="Consolas" panose="020B0609020204030204" pitchFamily="49" charset="0"/>
                  <a:ea typeface="微软雅黑" panose="020B0503020204020204" pitchFamily="34" charset="-122"/>
                </a:rPr>
                <a:t>h-2</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21" name="椭圆 20"/>
            <p:cNvSpPr/>
            <p:nvPr/>
          </p:nvSpPr>
          <p:spPr bwMode="auto">
            <a:xfrm>
              <a:off x="6294719" y="4123083"/>
              <a:ext cx="504056" cy="505976"/>
            </a:xfrm>
            <a:prstGeom prst="ellipse">
              <a:avLst/>
            </a:prstGeom>
            <a:solidFill>
              <a:srgbClr val="009242"/>
            </a:solidFill>
            <a:ln w="12700" algn="ctr">
              <a:solidFill>
                <a:schemeClr val="tx1"/>
              </a:solidFill>
              <a:miter lim="800000"/>
              <a:headEnd/>
              <a:tailEnd/>
            </a:ln>
            <a:effectLst/>
          </p:spPr>
          <p:txBody>
            <a:bodyPr lIns="0" tIns="91446" rIns="0" bIns="91446" rtlCol="0" anchor="ctr"/>
            <a:lstStyle/>
            <a:p>
              <a:pPr algn="ctr"/>
              <a:r>
                <a:rPr lang="en-US" altLang="zh-CN" sz="2400" b="1" dirty="0" err="1">
                  <a:solidFill>
                    <a:schemeClr val="bg1"/>
                  </a:solidFill>
                  <a:latin typeface="微软雅黑" panose="020B0503020204020204" pitchFamily="34" charset="-122"/>
                  <a:ea typeface="微软雅黑" panose="020B0503020204020204" pitchFamily="34" charset="-122"/>
                </a:rPr>
                <a:t>r</a:t>
              </a:r>
              <a:r>
                <a:rPr lang="en-US" altLang="zh-CN" sz="2400" b="1" baseline="-25000" dirty="0" err="1">
                  <a:solidFill>
                    <a:schemeClr val="bg1"/>
                  </a:solidFill>
                  <a:latin typeface="微软雅黑" panose="020B0503020204020204" pitchFamily="34" charset="-122"/>
                  <a:ea typeface="微软雅黑" panose="020B0503020204020204" pitchFamily="34" charset="-122"/>
                </a:rPr>
                <a:t>R</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cxnSp>
          <p:nvCxnSpPr>
            <p:cNvPr id="7" name="直接箭头连接符 6"/>
            <p:cNvCxnSpPr>
              <a:stCxn id="5" idx="3"/>
            </p:cNvCxnSpPr>
            <p:nvPr/>
          </p:nvCxnSpPr>
          <p:spPr bwMode="auto">
            <a:xfrm flipH="1">
              <a:off x="5249689" y="3964354"/>
              <a:ext cx="428385" cy="2673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等腰三角形 9"/>
            <p:cNvSpPr/>
            <p:nvPr/>
          </p:nvSpPr>
          <p:spPr bwMode="auto">
            <a:xfrm>
              <a:off x="4643176" y="4231691"/>
              <a:ext cx="1213191"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0" tIns="91446" rIns="0"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S</a:t>
              </a:r>
              <a:r>
                <a:rPr lang="en-US" altLang="zh-CN" sz="2800" b="1" baseline="-25000" dirty="0">
                  <a:solidFill>
                    <a:srgbClr val="009242"/>
                  </a:solidFill>
                  <a:latin typeface="Consolas" panose="020B0609020204030204" pitchFamily="49" charset="0"/>
                  <a:ea typeface="微软雅黑" panose="020B0503020204020204" pitchFamily="34" charset="-122"/>
                </a:rPr>
                <a:t>h-1</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12" name="椭圆 11"/>
            <p:cNvSpPr/>
            <p:nvPr/>
          </p:nvSpPr>
          <p:spPr bwMode="auto">
            <a:xfrm>
              <a:off x="4997743" y="4086904"/>
              <a:ext cx="504056" cy="505976"/>
            </a:xfrm>
            <a:prstGeom prst="ellipse">
              <a:avLst/>
            </a:prstGeom>
            <a:solidFill>
              <a:srgbClr val="009242"/>
            </a:solidFill>
            <a:ln w="12700" algn="ctr">
              <a:solidFill>
                <a:schemeClr val="tx1"/>
              </a:solidFill>
              <a:miter lim="800000"/>
              <a:headEnd/>
              <a:tailEnd/>
            </a:ln>
            <a:effectLst/>
          </p:spPr>
          <p:txBody>
            <a:bodyPr lIns="0" tIns="91446" rIns="0" bIns="91446" rtlCol="0" anchor="ctr"/>
            <a:lstStyle/>
            <a:p>
              <a:pPr algn="ctr"/>
              <a:r>
                <a:rPr lang="en-US" altLang="zh-CN" sz="2400" b="1" dirty="0" err="1">
                  <a:solidFill>
                    <a:schemeClr val="bg1"/>
                  </a:solidFill>
                  <a:latin typeface="微软雅黑" panose="020B0503020204020204" pitchFamily="34" charset="-122"/>
                  <a:ea typeface="微软雅黑" panose="020B0503020204020204" pitchFamily="34" charset="-122"/>
                </a:rPr>
                <a:t>r</a:t>
              </a:r>
              <a:r>
                <a:rPr lang="en-US" altLang="zh-CN" sz="2400" b="1" baseline="-25000" dirty="0" err="1">
                  <a:solidFill>
                    <a:schemeClr val="bg1"/>
                  </a:solidFill>
                  <a:latin typeface="微软雅黑" panose="020B0503020204020204" pitchFamily="34" charset="-122"/>
                  <a:ea typeface="微软雅黑" panose="020B0503020204020204" pitchFamily="34" charset="-122"/>
                </a:rPr>
                <a:t>L</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a:endCxn id="20" idx="2"/>
            </p:cNvCxnSpPr>
            <p:nvPr/>
          </p:nvCxnSpPr>
          <p:spPr bwMode="auto">
            <a:xfrm>
              <a:off x="5678074" y="5259467"/>
              <a:ext cx="262078" cy="0"/>
            </a:xfrm>
            <a:prstGeom prst="line">
              <a:avLst/>
            </a:prstGeom>
            <a:solidFill>
              <a:schemeClr val="accent1"/>
            </a:solidFill>
            <a:ln w="22225" cap="flat" cmpd="sng" algn="ctr">
              <a:solidFill>
                <a:schemeClr val="tx1"/>
              </a:solidFill>
              <a:prstDash val="solid"/>
              <a:round/>
              <a:headEnd type="none"/>
              <a:tailEnd type="none"/>
            </a:ln>
            <a:effectLst/>
          </p:spPr>
        </p:cxnSp>
        <p:cxnSp>
          <p:nvCxnSpPr>
            <p:cNvPr id="16" name="直接连接符 15"/>
            <p:cNvCxnSpPr/>
            <p:nvPr/>
          </p:nvCxnSpPr>
          <p:spPr bwMode="auto">
            <a:xfrm>
              <a:off x="5678074" y="5527835"/>
              <a:ext cx="262078" cy="0"/>
            </a:xfrm>
            <a:prstGeom prst="line">
              <a:avLst/>
            </a:prstGeom>
            <a:solidFill>
              <a:schemeClr val="accent1"/>
            </a:solidFill>
            <a:ln w="22225" cap="flat" cmpd="sng" algn="ctr">
              <a:solidFill>
                <a:schemeClr val="tx1"/>
              </a:solidFill>
              <a:prstDash val="solid"/>
              <a:round/>
              <a:headEnd type="none"/>
              <a:tailEnd type="none"/>
            </a:ln>
            <a:effectLst/>
          </p:spPr>
        </p:cxnSp>
        <p:sp>
          <p:nvSpPr>
            <p:cNvPr id="14" name="矩形 13"/>
            <p:cNvSpPr/>
            <p:nvPr/>
          </p:nvSpPr>
          <p:spPr>
            <a:xfrm>
              <a:off x="5712633" y="5193651"/>
              <a:ext cx="311304" cy="369332"/>
            </a:xfrm>
            <a:prstGeom prst="rect">
              <a:avLst/>
            </a:prstGeom>
          </p:spPr>
          <p:txBody>
            <a:bodyPr wrap="none">
              <a:spAutoFit/>
            </a:bodyPr>
            <a:lstStyle/>
            <a:p>
              <a:pPr algn="ctr"/>
              <a:r>
                <a:rPr lang="en-US" altLang="zh-CN" b="1" dirty="0">
                  <a:latin typeface="Consolas" panose="020B0609020204030204" pitchFamily="49" charset="0"/>
                  <a:ea typeface="微软雅黑" panose="020B0503020204020204" pitchFamily="34" charset="-122"/>
                </a:rPr>
                <a:t>1</a:t>
              </a:r>
              <a:endParaRPr lang="zh-CN" altLang="en-US" b="1" baseline="-25000" dirty="0">
                <a:latin typeface="Consolas" panose="020B0609020204030204" pitchFamily="49" charset="0"/>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5" name="文本框 14"/>
              <p:cNvSpPr txBox="1"/>
              <p:nvPr/>
            </p:nvSpPr>
            <p:spPr>
              <a:xfrm>
                <a:off x="6325086" y="5008193"/>
                <a:ext cx="298930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S</m:t>
                              </m:r>
                            </m:e>
                            <m:sub>
                              <m:r>
                                <m:rPr>
                                  <m:sty m:val="p"/>
                                </m:rPr>
                                <a:rPr lang="en-US" altLang="zh-CN" sz="2400" i="1">
                                  <a:latin typeface="Cambria Math" panose="02040503050406030204" pitchFamily="18" charset="0"/>
                                </a:rPr>
                                <m:t>L</m:t>
                              </m:r>
                            </m:sub>
                          </m:sSub>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b="0" i="1" smtClean="0">
                                  <a:latin typeface="Cambria Math" panose="02040503050406030204" pitchFamily="18" charset="0"/>
                                </a:rPr>
                                <m:t>𝑅</m:t>
                              </m:r>
                            </m:sub>
                          </m:sSub>
                        </m:e>
                      </m:d>
                      <m:r>
                        <a:rPr lang="en-US" altLang="zh-CN" sz="2400" b="0" i="1" smtClean="0">
                          <a:latin typeface="Cambria Math" panose="02040503050406030204" pitchFamily="18" charset="0"/>
                        </a:rPr>
                        <m:t>+1</m:t>
                      </m:r>
                    </m:oMath>
                  </m:oMathPara>
                </a14:m>
                <a:endParaRPr lang="zh-CN" altLang="en-US" sz="24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6325086" y="5008193"/>
                <a:ext cx="2989305" cy="369332"/>
              </a:xfrm>
              <a:prstGeom prst="rect">
                <a:avLst/>
              </a:prstGeom>
              <a:blipFill>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8630031"/>
      </p:ext>
    </p:extLst>
  </p:cSld>
  <p:clrMapOvr>
    <a:masterClrMapping/>
  </p:clrMapOvr>
  <p:transition advTm="157">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Line 9"/>
          <p:cNvSpPr>
            <a:spLocks noChangeShapeType="1"/>
          </p:cNvSpPr>
          <p:nvPr/>
        </p:nvSpPr>
        <p:spPr bwMode="auto">
          <a:xfrm>
            <a:off x="7042167" y="5757329"/>
            <a:ext cx="347005" cy="675661"/>
          </a:xfrm>
          <a:prstGeom prst="line">
            <a:avLst/>
          </a:prstGeom>
          <a:noFill/>
          <a:ln w="38100">
            <a:solidFill>
              <a:schemeClr val="tx1"/>
            </a:solidFill>
            <a:round/>
            <a:headEnd/>
            <a:tailEnd/>
          </a:ln>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AVL</a:t>
            </a:r>
            <a:r>
              <a:rPr lang="zh-CN" altLang="en-US" sz="3600" dirty="0">
                <a:solidFill>
                  <a:srgbClr val="003366"/>
                </a:solidFill>
                <a:latin typeface="微软雅黑" pitchFamily="34" charset="-122"/>
                <a:ea typeface="微软雅黑" pitchFamily="34" charset="-122"/>
              </a:rPr>
              <a:t>树</a:t>
            </a:r>
          </a:p>
        </p:txBody>
      </p:sp>
      <p:sp>
        <p:nvSpPr>
          <p:cNvPr id="6" name="TextBox 20"/>
          <p:cNvSpPr txBox="1">
            <a:spLocks noChangeArrowheads="1"/>
          </p:cNvSpPr>
          <p:nvPr/>
        </p:nvSpPr>
        <p:spPr bwMode="auto">
          <a:xfrm>
            <a:off x="153102" y="1111218"/>
            <a:ext cx="8712968" cy="1338828"/>
          </a:xfrm>
          <a:prstGeom prst="rect">
            <a:avLst/>
          </a:prstGeom>
          <a:noFill/>
          <a:ln w="9525">
            <a:noFill/>
            <a:miter lim="800000"/>
            <a:headEnd/>
            <a:tailEnd/>
          </a:ln>
        </p:spPr>
        <p:txBody>
          <a:bodyPr wrap="square">
            <a:spAutoFit/>
          </a:bodyPr>
          <a:lstStyle/>
          <a:p>
            <a:pPr marL="342900" indent="-3429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失衡与重平衡</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在每插入一个节点或删除一个节点时，检查平衡性，找到插入删除导致的最小失衡子树，并进行局部调整保持平衡</a:t>
            </a:r>
          </a:p>
        </p:txBody>
      </p:sp>
      <p:grpSp>
        <p:nvGrpSpPr>
          <p:cNvPr id="3" name="组合 2"/>
          <p:cNvGrpSpPr/>
          <p:nvPr/>
        </p:nvGrpSpPr>
        <p:grpSpPr>
          <a:xfrm>
            <a:off x="3219855" y="2520905"/>
            <a:ext cx="2890181" cy="3500222"/>
            <a:chOff x="3130722" y="2768602"/>
            <a:chExt cx="2890181" cy="3500222"/>
          </a:xfrm>
        </p:grpSpPr>
        <p:sp>
          <p:nvSpPr>
            <p:cNvPr id="40" name="Line 9"/>
            <p:cNvSpPr>
              <a:spLocks noChangeShapeType="1"/>
            </p:cNvSpPr>
            <p:nvPr/>
          </p:nvSpPr>
          <p:spPr bwMode="auto">
            <a:xfrm flipH="1">
              <a:off x="3962111" y="4211804"/>
              <a:ext cx="916685" cy="1783988"/>
            </a:xfrm>
            <a:prstGeom prst="line">
              <a:avLst/>
            </a:prstGeom>
            <a:noFill/>
            <a:ln w="38100">
              <a:solidFill>
                <a:schemeClr val="tx1"/>
              </a:solidFill>
              <a:round/>
              <a:headEnd/>
              <a:tailEnd/>
            </a:ln>
          </p:spPr>
          <p:txBody>
            <a:bodyPr wrap="none" anchor="ctr"/>
            <a:lstStyle/>
            <a:p>
              <a:endParaRPr lang="zh-CN" altLang="en-US"/>
            </a:p>
          </p:txBody>
        </p:sp>
        <p:sp>
          <p:nvSpPr>
            <p:cNvPr id="38" name="Line 9"/>
            <p:cNvSpPr>
              <a:spLocks noChangeShapeType="1"/>
            </p:cNvSpPr>
            <p:nvPr/>
          </p:nvSpPr>
          <p:spPr bwMode="auto">
            <a:xfrm flipH="1">
              <a:off x="3383315" y="3225544"/>
              <a:ext cx="961256" cy="1888288"/>
            </a:xfrm>
            <a:prstGeom prst="line">
              <a:avLst/>
            </a:prstGeom>
            <a:noFill/>
            <a:ln w="38100">
              <a:solidFill>
                <a:schemeClr val="tx1"/>
              </a:solidFill>
              <a:round/>
              <a:headEnd/>
              <a:tailEnd/>
            </a:ln>
          </p:spPr>
          <p:txBody>
            <a:bodyPr wrap="none" anchor="ctr"/>
            <a:lstStyle/>
            <a:p>
              <a:endParaRPr lang="zh-CN" altLang="en-US"/>
            </a:p>
          </p:txBody>
        </p:sp>
        <p:sp>
          <p:nvSpPr>
            <p:cNvPr id="25" name="Line 9"/>
            <p:cNvSpPr>
              <a:spLocks noChangeShapeType="1"/>
            </p:cNvSpPr>
            <p:nvPr/>
          </p:nvSpPr>
          <p:spPr bwMode="auto">
            <a:xfrm>
              <a:off x="4351796" y="3237115"/>
              <a:ext cx="1137234" cy="2051165"/>
            </a:xfrm>
            <a:prstGeom prst="line">
              <a:avLst/>
            </a:prstGeom>
            <a:noFill/>
            <a:ln w="38100">
              <a:solidFill>
                <a:schemeClr val="tx1"/>
              </a:solidFill>
              <a:round/>
              <a:headEnd/>
              <a:tailEnd/>
            </a:ln>
          </p:spPr>
          <p:txBody>
            <a:bodyPr wrap="none" anchor="ctr"/>
            <a:lstStyle/>
            <a:p>
              <a:endParaRPr lang="zh-CN" altLang="en-US"/>
            </a:p>
          </p:txBody>
        </p:sp>
        <p:sp>
          <p:nvSpPr>
            <p:cNvPr id="27" name="Oval 13"/>
            <p:cNvSpPr>
              <a:spLocks noChangeArrowheads="1"/>
            </p:cNvSpPr>
            <p:nvPr/>
          </p:nvSpPr>
          <p:spPr bwMode="auto">
            <a:xfrm>
              <a:off x="4063764" y="295048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G</a:t>
              </a:r>
            </a:p>
          </p:txBody>
        </p:sp>
        <p:sp>
          <p:nvSpPr>
            <p:cNvPr id="28" name="Oval 14"/>
            <p:cNvSpPr>
              <a:spLocks noChangeArrowheads="1"/>
            </p:cNvSpPr>
            <p:nvPr/>
          </p:nvSpPr>
          <p:spPr bwMode="auto">
            <a:xfrm>
              <a:off x="4626769" y="393305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R</a:t>
              </a:r>
            </a:p>
          </p:txBody>
        </p:sp>
        <p:sp>
          <p:nvSpPr>
            <p:cNvPr id="29" name="Oval 15"/>
            <p:cNvSpPr>
              <a:spLocks noChangeArrowheads="1"/>
            </p:cNvSpPr>
            <p:nvPr/>
          </p:nvSpPr>
          <p:spPr bwMode="auto">
            <a:xfrm>
              <a:off x="3130722" y="484895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30" name="Oval 22"/>
            <p:cNvSpPr>
              <a:spLocks noChangeArrowheads="1"/>
            </p:cNvSpPr>
            <p:nvPr/>
          </p:nvSpPr>
          <p:spPr bwMode="auto">
            <a:xfrm>
              <a:off x="4131469" y="485484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N</a:t>
              </a:r>
            </a:p>
          </p:txBody>
        </p:sp>
        <p:sp>
          <p:nvSpPr>
            <p:cNvPr id="31" name="Oval 23"/>
            <p:cNvSpPr>
              <a:spLocks noChangeArrowheads="1"/>
            </p:cNvSpPr>
            <p:nvPr/>
          </p:nvSpPr>
          <p:spPr bwMode="auto">
            <a:xfrm>
              <a:off x="5160169" y="4870322"/>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Y</a:t>
              </a:r>
            </a:p>
          </p:txBody>
        </p:sp>
        <p:sp>
          <p:nvSpPr>
            <p:cNvPr id="32" name="矩形 31"/>
            <p:cNvSpPr/>
            <p:nvPr/>
          </p:nvSpPr>
          <p:spPr>
            <a:xfrm>
              <a:off x="4228811" y="5635458"/>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33" name="矩形 32"/>
            <p:cNvSpPr/>
            <p:nvPr/>
          </p:nvSpPr>
          <p:spPr>
            <a:xfrm>
              <a:off x="5693569" y="4738110"/>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34" name="矩形 33"/>
            <p:cNvSpPr/>
            <p:nvPr/>
          </p:nvSpPr>
          <p:spPr>
            <a:xfrm>
              <a:off x="5107808" y="3821560"/>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35" name="矩形 34"/>
            <p:cNvSpPr/>
            <p:nvPr/>
          </p:nvSpPr>
          <p:spPr>
            <a:xfrm>
              <a:off x="4515835" y="2768602"/>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9" name="Oval 14"/>
            <p:cNvSpPr>
              <a:spLocks noChangeArrowheads="1"/>
            </p:cNvSpPr>
            <p:nvPr/>
          </p:nvSpPr>
          <p:spPr bwMode="auto">
            <a:xfrm>
              <a:off x="3578910" y="393305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41" name="Oval 23"/>
            <p:cNvSpPr>
              <a:spLocks noChangeArrowheads="1"/>
            </p:cNvSpPr>
            <p:nvPr/>
          </p:nvSpPr>
          <p:spPr bwMode="auto">
            <a:xfrm>
              <a:off x="3695411" y="5735424"/>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K</a:t>
              </a:r>
            </a:p>
          </p:txBody>
        </p:sp>
        <p:sp>
          <p:nvSpPr>
            <p:cNvPr id="42" name="矩形 41"/>
            <p:cNvSpPr/>
            <p:nvPr/>
          </p:nvSpPr>
          <p:spPr>
            <a:xfrm>
              <a:off x="4625944" y="4729528"/>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43" name="矩形 42"/>
            <p:cNvSpPr/>
            <p:nvPr/>
          </p:nvSpPr>
          <p:spPr>
            <a:xfrm>
              <a:off x="4044181" y="3842472"/>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44" name="矩形 43"/>
            <p:cNvSpPr/>
            <p:nvPr/>
          </p:nvSpPr>
          <p:spPr>
            <a:xfrm>
              <a:off x="3602725" y="4698432"/>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grpSp>
      <p:sp>
        <p:nvSpPr>
          <p:cNvPr id="46" name="Line 9"/>
          <p:cNvSpPr>
            <a:spLocks noChangeShapeType="1"/>
          </p:cNvSpPr>
          <p:nvPr/>
        </p:nvSpPr>
        <p:spPr bwMode="auto">
          <a:xfrm flipH="1">
            <a:off x="7090420" y="3998995"/>
            <a:ext cx="916685" cy="1783988"/>
          </a:xfrm>
          <a:prstGeom prst="line">
            <a:avLst/>
          </a:prstGeom>
          <a:noFill/>
          <a:ln w="38100">
            <a:solidFill>
              <a:schemeClr val="tx1"/>
            </a:solidFill>
            <a:round/>
            <a:headEnd/>
            <a:tailEnd/>
          </a:ln>
        </p:spPr>
        <p:txBody>
          <a:bodyPr wrap="none" anchor="ctr"/>
          <a:lstStyle/>
          <a:p>
            <a:endParaRPr lang="zh-CN" altLang="en-US"/>
          </a:p>
        </p:txBody>
      </p:sp>
      <p:sp>
        <p:nvSpPr>
          <p:cNvPr id="47" name="Line 9"/>
          <p:cNvSpPr>
            <a:spLocks noChangeShapeType="1"/>
          </p:cNvSpPr>
          <p:nvPr/>
        </p:nvSpPr>
        <p:spPr bwMode="auto">
          <a:xfrm flipH="1">
            <a:off x="6511624" y="3012735"/>
            <a:ext cx="961256" cy="1888288"/>
          </a:xfrm>
          <a:prstGeom prst="line">
            <a:avLst/>
          </a:prstGeom>
          <a:noFill/>
          <a:ln w="38100">
            <a:solidFill>
              <a:schemeClr val="tx1"/>
            </a:solidFill>
            <a:round/>
            <a:headEnd/>
            <a:tailEnd/>
          </a:ln>
        </p:spPr>
        <p:txBody>
          <a:bodyPr wrap="none" anchor="ctr"/>
          <a:lstStyle/>
          <a:p>
            <a:endParaRPr lang="zh-CN" altLang="en-US"/>
          </a:p>
        </p:txBody>
      </p:sp>
      <p:sp>
        <p:nvSpPr>
          <p:cNvPr id="48" name="Line 9"/>
          <p:cNvSpPr>
            <a:spLocks noChangeShapeType="1"/>
          </p:cNvSpPr>
          <p:nvPr/>
        </p:nvSpPr>
        <p:spPr bwMode="auto">
          <a:xfrm>
            <a:off x="7480105" y="3024306"/>
            <a:ext cx="1137234" cy="2051165"/>
          </a:xfrm>
          <a:prstGeom prst="line">
            <a:avLst/>
          </a:prstGeom>
          <a:noFill/>
          <a:ln w="38100">
            <a:solidFill>
              <a:schemeClr val="tx1"/>
            </a:solidFill>
            <a:round/>
            <a:headEnd/>
            <a:tailEnd/>
          </a:ln>
        </p:spPr>
        <p:txBody>
          <a:bodyPr wrap="none" anchor="ctr"/>
          <a:lstStyle/>
          <a:p>
            <a:endParaRPr lang="zh-CN" altLang="en-US"/>
          </a:p>
        </p:txBody>
      </p:sp>
      <p:sp>
        <p:nvSpPr>
          <p:cNvPr id="49" name="Oval 13"/>
          <p:cNvSpPr>
            <a:spLocks noChangeArrowheads="1"/>
          </p:cNvSpPr>
          <p:nvPr/>
        </p:nvSpPr>
        <p:spPr bwMode="auto">
          <a:xfrm>
            <a:off x="7192073" y="2737679"/>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G</a:t>
            </a:r>
          </a:p>
        </p:txBody>
      </p:sp>
      <p:sp>
        <p:nvSpPr>
          <p:cNvPr id="50" name="Oval 14"/>
          <p:cNvSpPr>
            <a:spLocks noChangeArrowheads="1"/>
          </p:cNvSpPr>
          <p:nvPr/>
        </p:nvSpPr>
        <p:spPr bwMode="auto">
          <a:xfrm>
            <a:off x="7755078" y="372024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R</a:t>
            </a:r>
          </a:p>
        </p:txBody>
      </p:sp>
      <p:sp>
        <p:nvSpPr>
          <p:cNvPr id="51" name="Oval 15"/>
          <p:cNvSpPr>
            <a:spLocks noChangeArrowheads="1"/>
          </p:cNvSpPr>
          <p:nvPr/>
        </p:nvSpPr>
        <p:spPr bwMode="auto">
          <a:xfrm>
            <a:off x="6259031" y="463614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52" name="Oval 22"/>
          <p:cNvSpPr>
            <a:spLocks noChangeArrowheads="1"/>
          </p:cNvSpPr>
          <p:nvPr/>
        </p:nvSpPr>
        <p:spPr bwMode="auto">
          <a:xfrm>
            <a:off x="7259778" y="4642037"/>
            <a:ext cx="533400" cy="533400"/>
          </a:xfrm>
          <a:prstGeom prst="ellipse">
            <a:avLst/>
          </a:prstGeom>
          <a:solidFill>
            <a:srgbClr val="C00000"/>
          </a:solidFill>
          <a:ln w="38100">
            <a:solidFill>
              <a:srgbClr val="C00000"/>
            </a:solidFill>
            <a:round/>
            <a:headEnd/>
            <a:tailEnd/>
          </a:ln>
        </p:spPr>
        <p:txBody>
          <a:bodyPr wrap="none" lIns="0" tIns="0" rIns="0" bIns="0" anchor="ctr" anchorCtr="1"/>
          <a:lstStyle/>
          <a:p>
            <a:r>
              <a:rPr kumimoji="1" lang="en-US" altLang="zh-CN" sz="2400" b="1" dirty="0">
                <a:solidFill>
                  <a:schemeClr val="tx2"/>
                </a:solidFill>
              </a:rPr>
              <a:t>N</a:t>
            </a:r>
          </a:p>
        </p:txBody>
      </p:sp>
      <p:sp>
        <p:nvSpPr>
          <p:cNvPr id="53" name="Oval 23"/>
          <p:cNvSpPr>
            <a:spLocks noChangeArrowheads="1"/>
          </p:cNvSpPr>
          <p:nvPr/>
        </p:nvSpPr>
        <p:spPr bwMode="auto">
          <a:xfrm>
            <a:off x="8288478" y="4657513"/>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Y</a:t>
            </a:r>
          </a:p>
        </p:txBody>
      </p:sp>
      <p:sp>
        <p:nvSpPr>
          <p:cNvPr id="54" name="矩形 53"/>
          <p:cNvSpPr/>
          <p:nvPr/>
        </p:nvSpPr>
        <p:spPr>
          <a:xfrm>
            <a:off x="7357120" y="5422649"/>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55" name="矩形 54"/>
          <p:cNvSpPr/>
          <p:nvPr/>
        </p:nvSpPr>
        <p:spPr>
          <a:xfrm>
            <a:off x="8821878" y="4525301"/>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56" name="矩形 55"/>
          <p:cNvSpPr/>
          <p:nvPr/>
        </p:nvSpPr>
        <p:spPr>
          <a:xfrm>
            <a:off x="8236117" y="3608751"/>
            <a:ext cx="327334"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a:xfrm>
            <a:off x="7644144" y="2555793"/>
            <a:ext cx="428322"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8" name="Oval 14"/>
          <p:cNvSpPr>
            <a:spLocks noChangeArrowheads="1"/>
          </p:cNvSpPr>
          <p:nvPr/>
        </p:nvSpPr>
        <p:spPr bwMode="auto">
          <a:xfrm>
            <a:off x="6707219" y="372024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59" name="Oval 23"/>
          <p:cNvSpPr>
            <a:spLocks noChangeArrowheads="1"/>
          </p:cNvSpPr>
          <p:nvPr/>
        </p:nvSpPr>
        <p:spPr bwMode="auto">
          <a:xfrm>
            <a:off x="6823720" y="5522615"/>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K</a:t>
            </a:r>
          </a:p>
        </p:txBody>
      </p:sp>
      <p:sp>
        <p:nvSpPr>
          <p:cNvPr id="60" name="矩形 59"/>
          <p:cNvSpPr/>
          <p:nvPr/>
        </p:nvSpPr>
        <p:spPr>
          <a:xfrm>
            <a:off x="7754253" y="4516719"/>
            <a:ext cx="327334"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dirty="0">
              <a:solidFill>
                <a:srgbClr val="C00000"/>
              </a:solidFill>
            </a:endParaRPr>
          </a:p>
        </p:txBody>
      </p:sp>
      <p:sp>
        <p:nvSpPr>
          <p:cNvPr id="61" name="矩形 60"/>
          <p:cNvSpPr/>
          <p:nvPr/>
        </p:nvSpPr>
        <p:spPr>
          <a:xfrm>
            <a:off x="7172490" y="362966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62" name="矩形 61"/>
          <p:cNvSpPr/>
          <p:nvPr/>
        </p:nvSpPr>
        <p:spPr>
          <a:xfrm>
            <a:off x="6731034" y="448562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64" name="Oval 23"/>
          <p:cNvSpPr>
            <a:spLocks noChangeArrowheads="1"/>
          </p:cNvSpPr>
          <p:nvPr/>
        </p:nvSpPr>
        <p:spPr bwMode="auto">
          <a:xfrm>
            <a:off x="7210889" y="626043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M</a:t>
            </a:r>
          </a:p>
        </p:txBody>
      </p:sp>
      <p:sp>
        <p:nvSpPr>
          <p:cNvPr id="66" name="矩形 65"/>
          <p:cNvSpPr/>
          <p:nvPr/>
        </p:nvSpPr>
        <p:spPr>
          <a:xfrm>
            <a:off x="7694444" y="6056015"/>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13" name="右箭头 12"/>
          <p:cNvSpPr/>
          <p:nvPr/>
        </p:nvSpPr>
        <p:spPr bwMode="auto">
          <a:xfrm>
            <a:off x="5532935" y="3098184"/>
            <a:ext cx="1044157" cy="444932"/>
          </a:xfrm>
          <a:prstGeom prst="rightArrow">
            <a:avLst>
              <a:gd name="adj1" fmla="val 50000"/>
              <a:gd name="adj2" fmla="val 11637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文本框 67"/>
          <p:cNvSpPr txBox="1"/>
          <p:nvPr/>
        </p:nvSpPr>
        <p:spPr>
          <a:xfrm>
            <a:off x="5464695" y="2740356"/>
            <a:ext cx="1232199" cy="369332"/>
          </a:xfrm>
          <a:prstGeom prst="rect">
            <a:avLst/>
          </a:prstGeom>
          <a:noFill/>
        </p:spPr>
        <p:txBody>
          <a:bodyPr wrap="square" rtlCol="0">
            <a:spAutoFit/>
          </a:bodyPr>
          <a:lstStyle/>
          <a:p>
            <a:r>
              <a:rPr lang="en-US" altLang="zh-CN" b="1" dirty="0"/>
              <a:t>Insert(M)</a:t>
            </a:r>
            <a:endParaRPr lang="zh-CN" altLang="en-US" b="1" dirty="0"/>
          </a:p>
        </p:txBody>
      </p:sp>
      <p:sp>
        <p:nvSpPr>
          <p:cNvPr id="69" name="右箭头 68"/>
          <p:cNvSpPr/>
          <p:nvPr/>
        </p:nvSpPr>
        <p:spPr bwMode="auto">
          <a:xfrm flipH="1">
            <a:off x="2239796" y="3126326"/>
            <a:ext cx="1061675" cy="444932"/>
          </a:xfrm>
          <a:prstGeom prst="rightArrow">
            <a:avLst>
              <a:gd name="adj1" fmla="val 50000"/>
              <a:gd name="adj2" fmla="val 11637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文本框 69"/>
          <p:cNvSpPr txBox="1"/>
          <p:nvPr/>
        </p:nvSpPr>
        <p:spPr>
          <a:xfrm>
            <a:off x="2195060" y="2724264"/>
            <a:ext cx="1359663" cy="369332"/>
          </a:xfrm>
          <a:prstGeom prst="rect">
            <a:avLst/>
          </a:prstGeom>
          <a:noFill/>
        </p:spPr>
        <p:txBody>
          <a:bodyPr wrap="square" rtlCol="0">
            <a:spAutoFit/>
          </a:bodyPr>
          <a:lstStyle/>
          <a:p>
            <a:r>
              <a:rPr lang="en-US" altLang="zh-CN" b="1" dirty="0"/>
              <a:t>Remove(Y)</a:t>
            </a:r>
            <a:endParaRPr lang="zh-CN" altLang="en-US" b="1" dirty="0"/>
          </a:p>
        </p:txBody>
      </p:sp>
      <p:sp>
        <p:nvSpPr>
          <p:cNvPr id="72" name="Line 9"/>
          <p:cNvSpPr>
            <a:spLocks noChangeShapeType="1"/>
          </p:cNvSpPr>
          <p:nvPr/>
        </p:nvSpPr>
        <p:spPr bwMode="auto">
          <a:xfrm flipH="1">
            <a:off x="957465" y="3955919"/>
            <a:ext cx="916685" cy="1783988"/>
          </a:xfrm>
          <a:prstGeom prst="line">
            <a:avLst/>
          </a:prstGeom>
          <a:noFill/>
          <a:ln w="38100">
            <a:solidFill>
              <a:schemeClr val="tx1"/>
            </a:solidFill>
            <a:round/>
            <a:headEnd/>
            <a:tailEnd/>
          </a:ln>
        </p:spPr>
        <p:txBody>
          <a:bodyPr wrap="none" anchor="ctr"/>
          <a:lstStyle/>
          <a:p>
            <a:endParaRPr lang="zh-CN" altLang="en-US"/>
          </a:p>
        </p:txBody>
      </p:sp>
      <p:sp>
        <p:nvSpPr>
          <p:cNvPr id="73" name="Line 9"/>
          <p:cNvSpPr>
            <a:spLocks noChangeShapeType="1"/>
          </p:cNvSpPr>
          <p:nvPr/>
        </p:nvSpPr>
        <p:spPr bwMode="auto">
          <a:xfrm flipH="1">
            <a:off x="378669" y="2969659"/>
            <a:ext cx="961256" cy="1888288"/>
          </a:xfrm>
          <a:prstGeom prst="line">
            <a:avLst/>
          </a:prstGeom>
          <a:noFill/>
          <a:ln w="38100">
            <a:solidFill>
              <a:schemeClr val="tx1"/>
            </a:solidFill>
            <a:round/>
            <a:headEnd/>
            <a:tailEnd/>
          </a:ln>
        </p:spPr>
        <p:txBody>
          <a:bodyPr wrap="none" anchor="ctr"/>
          <a:lstStyle/>
          <a:p>
            <a:endParaRPr lang="zh-CN" altLang="en-US"/>
          </a:p>
        </p:txBody>
      </p:sp>
      <p:sp>
        <p:nvSpPr>
          <p:cNvPr id="74" name="Line 9"/>
          <p:cNvSpPr>
            <a:spLocks noChangeShapeType="1"/>
          </p:cNvSpPr>
          <p:nvPr/>
        </p:nvSpPr>
        <p:spPr bwMode="auto">
          <a:xfrm>
            <a:off x="1347150" y="2981230"/>
            <a:ext cx="598515" cy="1017765"/>
          </a:xfrm>
          <a:prstGeom prst="line">
            <a:avLst/>
          </a:prstGeom>
          <a:noFill/>
          <a:ln w="38100">
            <a:solidFill>
              <a:schemeClr val="tx1"/>
            </a:solidFill>
            <a:round/>
            <a:headEnd/>
            <a:tailEnd/>
          </a:ln>
        </p:spPr>
        <p:txBody>
          <a:bodyPr wrap="none" anchor="ctr"/>
          <a:lstStyle/>
          <a:p>
            <a:endParaRPr lang="zh-CN" altLang="en-US"/>
          </a:p>
        </p:txBody>
      </p:sp>
      <p:sp>
        <p:nvSpPr>
          <p:cNvPr id="75" name="Oval 13"/>
          <p:cNvSpPr>
            <a:spLocks noChangeArrowheads="1"/>
          </p:cNvSpPr>
          <p:nvPr/>
        </p:nvSpPr>
        <p:spPr bwMode="auto">
          <a:xfrm>
            <a:off x="1059118" y="2694603"/>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G</a:t>
            </a:r>
          </a:p>
        </p:txBody>
      </p:sp>
      <p:sp>
        <p:nvSpPr>
          <p:cNvPr id="76" name="Oval 14"/>
          <p:cNvSpPr>
            <a:spLocks noChangeArrowheads="1"/>
          </p:cNvSpPr>
          <p:nvPr/>
        </p:nvSpPr>
        <p:spPr bwMode="auto">
          <a:xfrm>
            <a:off x="1622123" y="3677171"/>
            <a:ext cx="533400" cy="533400"/>
          </a:xfrm>
          <a:prstGeom prst="ellipse">
            <a:avLst/>
          </a:prstGeom>
          <a:solidFill>
            <a:srgbClr val="C00000"/>
          </a:solidFill>
          <a:ln w="38100">
            <a:solidFill>
              <a:srgbClr val="C00000"/>
            </a:solidFill>
            <a:round/>
            <a:headEnd/>
            <a:tailEnd/>
          </a:ln>
        </p:spPr>
        <p:txBody>
          <a:bodyPr wrap="none" lIns="0" tIns="0" rIns="0" bIns="0" anchor="ctr" anchorCtr="1"/>
          <a:lstStyle/>
          <a:p>
            <a:r>
              <a:rPr kumimoji="1" lang="en-US" altLang="zh-CN" sz="2400" b="1" dirty="0">
                <a:solidFill>
                  <a:schemeClr val="tx2"/>
                </a:solidFill>
              </a:rPr>
              <a:t>R</a:t>
            </a:r>
          </a:p>
        </p:txBody>
      </p:sp>
      <p:sp>
        <p:nvSpPr>
          <p:cNvPr id="77" name="Oval 15"/>
          <p:cNvSpPr>
            <a:spLocks noChangeArrowheads="1"/>
          </p:cNvSpPr>
          <p:nvPr/>
        </p:nvSpPr>
        <p:spPr bwMode="auto">
          <a:xfrm>
            <a:off x="126076" y="4593071"/>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78" name="Oval 22"/>
          <p:cNvSpPr>
            <a:spLocks noChangeArrowheads="1"/>
          </p:cNvSpPr>
          <p:nvPr/>
        </p:nvSpPr>
        <p:spPr bwMode="auto">
          <a:xfrm>
            <a:off x="1126823" y="4598961"/>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N</a:t>
            </a:r>
          </a:p>
        </p:txBody>
      </p:sp>
      <p:sp>
        <p:nvSpPr>
          <p:cNvPr id="80" name="矩形 79"/>
          <p:cNvSpPr/>
          <p:nvPr/>
        </p:nvSpPr>
        <p:spPr>
          <a:xfrm>
            <a:off x="1224165" y="537957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2" name="矩形 81"/>
          <p:cNvSpPr/>
          <p:nvPr/>
        </p:nvSpPr>
        <p:spPr>
          <a:xfrm>
            <a:off x="2103162" y="3565675"/>
            <a:ext cx="327334"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dirty="0">
              <a:solidFill>
                <a:srgbClr val="C00000"/>
              </a:solidFill>
            </a:endParaRPr>
          </a:p>
        </p:txBody>
      </p:sp>
      <p:sp>
        <p:nvSpPr>
          <p:cNvPr id="83" name="矩形 82"/>
          <p:cNvSpPr/>
          <p:nvPr/>
        </p:nvSpPr>
        <p:spPr>
          <a:xfrm>
            <a:off x="1511189" y="2512717"/>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4" name="Oval 14"/>
          <p:cNvSpPr>
            <a:spLocks noChangeArrowheads="1"/>
          </p:cNvSpPr>
          <p:nvPr/>
        </p:nvSpPr>
        <p:spPr bwMode="auto">
          <a:xfrm>
            <a:off x="574264" y="3677171"/>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85" name="Oval 23"/>
          <p:cNvSpPr>
            <a:spLocks noChangeArrowheads="1"/>
          </p:cNvSpPr>
          <p:nvPr/>
        </p:nvSpPr>
        <p:spPr bwMode="auto">
          <a:xfrm>
            <a:off x="690765" y="5479539"/>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K</a:t>
            </a:r>
          </a:p>
        </p:txBody>
      </p:sp>
      <p:sp>
        <p:nvSpPr>
          <p:cNvPr id="86" name="矩形 85"/>
          <p:cNvSpPr/>
          <p:nvPr/>
        </p:nvSpPr>
        <p:spPr>
          <a:xfrm>
            <a:off x="1621298" y="447364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7" name="矩形 86"/>
          <p:cNvSpPr/>
          <p:nvPr/>
        </p:nvSpPr>
        <p:spPr>
          <a:xfrm>
            <a:off x="1039535" y="3586587"/>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8" name="矩形 87"/>
          <p:cNvSpPr/>
          <p:nvPr/>
        </p:nvSpPr>
        <p:spPr>
          <a:xfrm>
            <a:off x="598079" y="4442547"/>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Tree>
    <p:extLst>
      <p:ext uri="{BB962C8B-B14F-4D97-AF65-F5344CB8AC3E}">
        <p14:creationId xmlns:p14="http://schemas.microsoft.com/office/powerpoint/2010/main" val="586809391"/>
      </p:ext>
    </p:extLst>
  </p:cSld>
  <p:clrMapOvr>
    <a:masterClrMapping/>
  </p:clrMapOvr>
  <p:transition advTm="157">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7</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3170099"/>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二叉搜索树</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二叉树构建，插入、删除等</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平衡二叉搜索树（平衡二叉树？）</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AVL</a:t>
            </a:r>
            <a:r>
              <a:rPr lang="zh-CN" altLang="en-US" sz="3200" b="1" dirty="0">
                <a:solidFill>
                  <a:srgbClr val="FF0000"/>
                </a:solidFill>
                <a:latin typeface="微软雅黑" panose="020B0503020204020204" pitchFamily="34" charset="-122"/>
                <a:ea typeface="微软雅黑" panose="020B0503020204020204" pitchFamily="34" charset="-122"/>
              </a:rPr>
              <a:t>树以及</a:t>
            </a:r>
            <a:r>
              <a:rPr lang="en-US" altLang="zh-CN" sz="3200" b="1" dirty="0">
                <a:solidFill>
                  <a:srgbClr val="FF0000"/>
                </a:solidFill>
                <a:latin typeface="微软雅黑" panose="020B0503020204020204" pitchFamily="34" charset="-122"/>
                <a:ea typeface="微软雅黑" panose="020B0503020204020204" pitchFamily="34" charset="-122"/>
              </a:rPr>
              <a:t>AVL</a:t>
            </a:r>
            <a:r>
              <a:rPr lang="zh-CN" altLang="en-US" sz="3200" b="1" dirty="0">
                <a:solidFill>
                  <a:srgbClr val="FF0000"/>
                </a:solidFill>
                <a:latin typeface="微软雅黑" panose="020B0503020204020204" pitchFamily="34" charset="-122"/>
                <a:ea typeface="微软雅黑" panose="020B0503020204020204" pitchFamily="34" charset="-122"/>
              </a:rPr>
              <a:t>树的失衡和重平衡</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662255"/>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B</a:t>
            </a:r>
            <a:r>
              <a:rPr lang="zh-CN" altLang="en-US" sz="3600" dirty="0">
                <a:solidFill>
                  <a:srgbClr val="003366"/>
                </a:solidFill>
                <a:latin typeface="微软雅黑" pitchFamily="34" charset="-122"/>
                <a:ea typeface="微软雅黑" pitchFamily="34" charset="-122"/>
              </a:rPr>
              <a:t>树：多路平衡查找</a:t>
            </a:r>
          </a:p>
        </p:txBody>
      </p:sp>
      <p:sp>
        <p:nvSpPr>
          <p:cNvPr id="61" name="TextBox 20"/>
          <p:cNvSpPr txBox="1">
            <a:spLocks noChangeArrowheads="1"/>
          </p:cNvSpPr>
          <p:nvPr/>
        </p:nvSpPr>
        <p:spPr bwMode="auto">
          <a:xfrm>
            <a:off x="165718" y="1196752"/>
            <a:ext cx="8892794" cy="570925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多路搜索树</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将二叉搜索树改为多路搜索树，每个节点数据变多，降低读取次数，提高时间效率。</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如下图，通过左右孩子合并，得到四路搜索树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进一步可推广到</a:t>
            </a:r>
            <a:r>
              <a:rPr lang="en-US" altLang="zh-CN" sz="2400" b="1" dirty="0">
                <a:latin typeface="微软雅黑" panose="020B0503020204020204" pitchFamily="34" charset="-122"/>
                <a:ea typeface="微软雅黑" panose="020B0503020204020204" pitchFamily="34" charset="-122"/>
              </a:rPr>
              <a:t>2</a:t>
            </a:r>
            <a:r>
              <a:rPr lang="en-US" altLang="zh-CN" sz="2400" b="1" baseline="30000"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路搜索树，统称多路搜索树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每搜索一层，都在对应的“大节点”读取一组关键码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取</a:t>
            </a:r>
            <a:r>
              <a:rPr lang="en-US" altLang="zh-CN" sz="2400" b="1" dirty="0">
                <a:latin typeface="微软雅黑" panose="020B0503020204020204" pitchFamily="34" charset="-122"/>
                <a:ea typeface="微软雅黑" panose="020B0503020204020204" pitchFamily="34" charset="-122"/>
              </a:rPr>
              <a:t>k=8</a:t>
            </a:r>
            <a:r>
              <a:rPr lang="zh-CN" altLang="en-US" sz="2400" b="1" dirty="0">
                <a:latin typeface="微软雅黑" panose="020B0503020204020204" pitchFamily="34" charset="-122"/>
                <a:ea typeface="微软雅黑" panose="020B0503020204020204" pitchFamily="34" charset="-122"/>
              </a:rPr>
              <a:t>（每个大节点有</a:t>
            </a:r>
            <a:r>
              <a:rPr lang="en-US" altLang="zh-CN" sz="2400" b="1" dirty="0">
                <a:latin typeface="微软雅黑" panose="020B0503020204020204" pitchFamily="34" charset="-122"/>
                <a:ea typeface="微软雅黑" panose="020B0503020204020204" pitchFamily="34" charset="-122"/>
              </a:rPr>
              <a:t>255</a:t>
            </a:r>
            <a:r>
              <a:rPr lang="zh-CN" altLang="en-US" sz="2400" b="1" dirty="0">
                <a:latin typeface="微软雅黑" panose="020B0503020204020204" pitchFamily="34" charset="-122"/>
                <a:ea typeface="微软雅黑" panose="020B0503020204020204" pitchFamily="34" charset="-122"/>
              </a:rPr>
              <a:t>个关键码及</a:t>
            </a:r>
            <a:r>
              <a:rPr lang="en-US" altLang="zh-CN" sz="2400" b="1" dirty="0">
                <a:latin typeface="微软雅黑" panose="020B0503020204020204" pitchFamily="34" charset="-122"/>
                <a:ea typeface="微软雅黑" panose="020B0503020204020204" pitchFamily="34" charset="-122"/>
              </a:rPr>
              <a:t>256</a:t>
            </a:r>
            <a:r>
              <a:rPr lang="zh-CN" altLang="en-US" sz="2400" b="1" dirty="0">
                <a:latin typeface="微软雅黑" panose="020B0503020204020204" pitchFamily="34" charset="-122"/>
                <a:ea typeface="微软雅黑" panose="020B0503020204020204" pitchFamily="34" charset="-122"/>
              </a:rPr>
              <a:t>个分支），则在</a:t>
            </a:r>
            <a:r>
              <a:rPr lang="en-US" altLang="zh-CN" sz="2400" b="1" dirty="0">
                <a:latin typeface="微软雅黑" panose="020B0503020204020204" pitchFamily="34" charset="-122"/>
                <a:ea typeface="微软雅黑" panose="020B0503020204020204" pitchFamily="34" charset="-122"/>
              </a:rPr>
              <a:t>1G</a:t>
            </a:r>
            <a:r>
              <a:rPr lang="zh-CN" altLang="en-US" sz="2400" b="1" dirty="0">
                <a:latin typeface="微软雅黑" panose="020B0503020204020204" pitchFamily="34" charset="-122"/>
                <a:ea typeface="微软雅黑" panose="020B0503020204020204" pitchFamily="34" charset="-122"/>
              </a:rPr>
              <a:t>个记录里读取</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个记录，所涉及外存访问次数从</a:t>
            </a:r>
            <a:r>
              <a:rPr lang="en-US" altLang="zh-CN" sz="2400" b="1" dirty="0">
                <a:latin typeface="微软雅黑" panose="020B0503020204020204" pitchFamily="34" charset="-122"/>
                <a:ea typeface="微软雅黑" panose="020B0503020204020204" pitchFamily="34" charset="-122"/>
              </a:rPr>
              <a:t>30</a:t>
            </a:r>
            <a:r>
              <a:rPr lang="zh-CN" altLang="en-US" sz="2400" b="1" dirty="0">
                <a:latin typeface="微软雅黑" panose="020B0503020204020204" pitchFamily="34" charset="-122"/>
                <a:ea typeface="微软雅黑" panose="020B0503020204020204" pitchFamily="34" charset="-122"/>
              </a:rPr>
              <a:t>次降低到</a:t>
            </a:r>
            <a:r>
              <a:rPr lang="en-US" altLang="zh-CN" sz="2400" b="1" dirty="0">
                <a:latin typeface="微软雅黑" panose="020B0503020204020204" pitchFamily="34" charset="-122"/>
                <a:ea typeface="微软雅黑" panose="020B0503020204020204" pitchFamily="34" charset="-122"/>
              </a:rPr>
              <a:t>4-5</a:t>
            </a:r>
            <a:r>
              <a:rPr lang="zh-CN" altLang="en-US" sz="2400" b="1" dirty="0">
                <a:latin typeface="微软雅黑" panose="020B0503020204020204" pitchFamily="34" charset="-122"/>
                <a:ea typeface="微软雅黑" panose="020B0503020204020204" pitchFamily="34" charset="-122"/>
              </a:rPr>
              <a:t>次</a:t>
            </a:r>
            <a:endParaRPr lang="en-US" altLang="zh-CN" sz="2400" b="1"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912357" y="3209492"/>
            <a:ext cx="3600400" cy="1323246"/>
            <a:chOff x="179512" y="3140968"/>
            <a:chExt cx="3960440" cy="1440160"/>
          </a:xfrm>
        </p:grpSpPr>
        <p:sp>
          <p:nvSpPr>
            <p:cNvPr id="4" name="圆角矩形 3"/>
            <p:cNvSpPr/>
            <p:nvPr/>
          </p:nvSpPr>
          <p:spPr bwMode="auto">
            <a:xfrm>
              <a:off x="1835696" y="3140968"/>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椭圆 5"/>
            <p:cNvSpPr/>
            <p:nvPr/>
          </p:nvSpPr>
          <p:spPr bwMode="auto">
            <a:xfrm>
              <a:off x="2123728" y="3180859"/>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椭圆 7"/>
            <p:cNvSpPr/>
            <p:nvPr/>
          </p:nvSpPr>
          <p:spPr bwMode="auto">
            <a:xfrm>
              <a:off x="2267744" y="3438488"/>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椭圆 8"/>
            <p:cNvSpPr/>
            <p:nvPr/>
          </p:nvSpPr>
          <p:spPr bwMode="auto">
            <a:xfrm>
              <a:off x="1936950" y="3429000"/>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 name="直接箭头连接符 9"/>
            <p:cNvCxnSpPr>
              <a:stCxn id="6" idx="3"/>
              <a:endCxn id="9" idx="7"/>
            </p:cNvCxnSpPr>
            <p:nvPr/>
          </p:nvCxnSpPr>
          <p:spPr bwMode="auto">
            <a:xfrm flipH="1">
              <a:off x="2059875" y="3303784"/>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26" name="直接箭头连接符 25"/>
            <p:cNvCxnSpPr/>
            <p:nvPr/>
          </p:nvCxnSpPr>
          <p:spPr bwMode="auto">
            <a:xfrm>
              <a:off x="2250440" y="3306252"/>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29" name="圆角矩形 28"/>
            <p:cNvSpPr/>
            <p:nvPr/>
          </p:nvSpPr>
          <p:spPr bwMode="auto">
            <a:xfrm>
              <a:off x="125963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154766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椭圆 30"/>
            <p:cNvSpPr/>
            <p:nvPr/>
          </p:nvSpPr>
          <p:spPr bwMode="auto">
            <a:xfrm>
              <a:off x="169168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136088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3" name="直接箭头连接符 32"/>
            <p:cNvCxnSpPr>
              <a:stCxn id="30" idx="3"/>
              <a:endCxn id="32" idx="7"/>
            </p:cNvCxnSpPr>
            <p:nvPr/>
          </p:nvCxnSpPr>
          <p:spPr bwMode="auto">
            <a:xfrm flipH="1">
              <a:off x="148381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34" name="直接箭头连接符 33"/>
            <p:cNvCxnSpPr/>
            <p:nvPr/>
          </p:nvCxnSpPr>
          <p:spPr bwMode="auto">
            <a:xfrm>
              <a:off x="167437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35" name="圆角矩形 34"/>
            <p:cNvSpPr/>
            <p:nvPr/>
          </p:nvSpPr>
          <p:spPr bwMode="auto">
            <a:xfrm>
              <a:off x="233975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椭圆 35"/>
            <p:cNvSpPr/>
            <p:nvPr/>
          </p:nvSpPr>
          <p:spPr bwMode="auto">
            <a:xfrm>
              <a:off x="262778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椭圆 36"/>
            <p:cNvSpPr/>
            <p:nvPr/>
          </p:nvSpPr>
          <p:spPr bwMode="auto">
            <a:xfrm>
              <a:off x="277180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椭圆 37"/>
            <p:cNvSpPr/>
            <p:nvPr/>
          </p:nvSpPr>
          <p:spPr bwMode="auto">
            <a:xfrm>
              <a:off x="244100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a:stCxn id="36" idx="3"/>
              <a:endCxn id="38" idx="7"/>
            </p:cNvCxnSpPr>
            <p:nvPr/>
          </p:nvCxnSpPr>
          <p:spPr bwMode="auto">
            <a:xfrm flipH="1">
              <a:off x="256393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40" name="直接箭头连接符 39"/>
            <p:cNvCxnSpPr/>
            <p:nvPr/>
          </p:nvCxnSpPr>
          <p:spPr bwMode="auto">
            <a:xfrm>
              <a:off x="275449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41" name="圆角矩形 40"/>
            <p:cNvSpPr/>
            <p:nvPr/>
          </p:nvSpPr>
          <p:spPr bwMode="auto">
            <a:xfrm>
              <a:off x="17951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椭圆 41"/>
            <p:cNvSpPr/>
            <p:nvPr/>
          </p:nvSpPr>
          <p:spPr bwMode="auto">
            <a:xfrm>
              <a:off x="46754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椭圆 42"/>
            <p:cNvSpPr/>
            <p:nvPr/>
          </p:nvSpPr>
          <p:spPr bwMode="auto">
            <a:xfrm>
              <a:off x="61156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椭圆 43"/>
            <p:cNvSpPr/>
            <p:nvPr/>
          </p:nvSpPr>
          <p:spPr bwMode="auto">
            <a:xfrm>
              <a:off x="28076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5" name="直接箭头连接符 44"/>
            <p:cNvCxnSpPr>
              <a:stCxn id="42" idx="3"/>
              <a:endCxn id="44" idx="7"/>
            </p:cNvCxnSpPr>
            <p:nvPr/>
          </p:nvCxnSpPr>
          <p:spPr bwMode="auto">
            <a:xfrm flipH="1">
              <a:off x="40369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46" name="直接箭头连接符 45"/>
            <p:cNvCxnSpPr/>
            <p:nvPr/>
          </p:nvCxnSpPr>
          <p:spPr bwMode="auto">
            <a:xfrm>
              <a:off x="59425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47" name="圆角矩形 46"/>
            <p:cNvSpPr/>
            <p:nvPr/>
          </p:nvSpPr>
          <p:spPr bwMode="auto">
            <a:xfrm>
              <a:off x="341987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椭圆 47"/>
            <p:cNvSpPr/>
            <p:nvPr/>
          </p:nvSpPr>
          <p:spPr bwMode="auto">
            <a:xfrm>
              <a:off x="370790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椭圆 48"/>
            <p:cNvSpPr/>
            <p:nvPr/>
          </p:nvSpPr>
          <p:spPr bwMode="auto">
            <a:xfrm>
              <a:off x="385192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椭圆 49"/>
            <p:cNvSpPr/>
            <p:nvPr/>
          </p:nvSpPr>
          <p:spPr bwMode="auto">
            <a:xfrm>
              <a:off x="352112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1" name="直接箭头连接符 50"/>
            <p:cNvCxnSpPr>
              <a:stCxn id="48" idx="3"/>
              <a:endCxn id="50" idx="7"/>
            </p:cNvCxnSpPr>
            <p:nvPr/>
          </p:nvCxnSpPr>
          <p:spPr bwMode="auto">
            <a:xfrm flipH="1">
              <a:off x="364405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52" name="直接箭头连接符 51"/>
            <p:cNvCxnSpPr/>
            <p:nvPr/>
          </p:nvCxnSpPr>
          <p:spPr bwMode="auto">
            <a:xfrm>
              <a:off x="383461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53" name="直接箭头连接符 52"/>
            <p:cNvCxnSpPr>
              <a:endCxn id="48" idx="0"/>
            </p:cNvCxnSpPr>
            <p:nvPr/>
          </p:nvCxnSpPr>
          <p:spPr bwMode="auto">
            <a:xfrm>
              <a:off x="2413001" y="3544315"/>
              <a:ext cx="1366911" cy="572648"/>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cxnSp>
          <p:nvCxnSpPr>
            <p:cNvPr id="56" name="直接箭头连接符 55"/>
            <p:cNvCxnSpPr>
              <a:stCxn id="9" idx="3"/>
              <a:endCxn id="42" idx="0"/>
            </p:cNvCxnSpPr>
            <p:nvPr/>
          </p:nvCxnSpPr>
          <p:spPr bwMode="auto">
            <a:xfrm flipH="1">
              <a:off x="539552" y="3551925"/>
              <a:ext cx="1418489" cy="565038"/>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cxnSp>
          <p:nvCxnSpPr>
            <p:cNvPr id="59" name="直接箭头连接符 58"/>
            <p:cNvCxnSpPr>
              <a:endCxn id="36" idx="1"/>
            </p:cNvCxnSpPr>
            <p:nvPr/>
          </p:nvCxnSpPr>
          <p:spPr bwMode="auto">
            <a:xfrm>
              <a:off x="2364825" y="3571887"/>
              <a:ext cx="284050" cy="566167"/>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cxnSp>
          <p:nvCxnSpPr>
            <p:cNvPr id="62" name="直接箭头连接符 61"/>
            <p:cNvCxnSpPr>
              <a:endCxn id="30" idx="0"/>
            </p:cNvCxnSpPr>
            <p:nvPr/>
          </p:nvCxnSpPr>
          <p:spPr bwMode="auto">
            <a:xfrm flipH="1">
              <a:off x="1619672" y="3575736"/>
              <a:ext cx="385113" cy="541227"/>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grpSp>
      <p:sp>
        <p:nvSpPr>
          <p:cNvPr id="154" name="右箭头 153"/>
          <p:cNvSpPr/>
          <p:nvPr/>
        </p:nvSpPr>
        <p:spPr bwMode="auto">
          <a:xfrm>
            <a:off x="4525637" y="3402933"/>
            <a:ext cx="683103" cy="44024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1" name="组合 160"/>
          <p:cNvGrpSpPr/>
          <p:nvPr/>
        </p:nvGrpSpPr>
        <p:grpSpPr>
          <a:xfrm>
            <a:off x="4812156" y="3324875"/>
            <a:ext cx="4137132" cy="1207863"/>
            <a:chOff x="4539324" y="3301257"/>
            <a:chExt cx="4519188" cy="1269259"/>
          </a:xfrm>
        </p:grpSpPr>
        <p:grpSp>
          <p:nvGrpSpPr>
            <p:cNvPr id="114" name="组合 113"/>
            <p:cNvGrpSpPr/>
            <p:nvPr/>
          </p:nvGrpSpPr>
          <p:grpSpPr>
            <a:xfrm>
              <a:off x="6286176" y="3301257"/>
              <a:ext cx="1087825" cy="288032"/>
              <a:chOff x="5800437" y="5794323"/>
              <a:chExt cx="1087825" cy="288032"/>
            </a:xfrm>
          </p:grpSpPr>
          <p:sp>
            <p:nvSpPr>
              <p:cNvPr id="67" name="圆角矩形 66"/>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椭圆 67"/>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9" name="椭圆 68"/>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1" name="直接箭头连接符 70"/>
              <p:cNvCxnSpPr>
                <a:stCxn id="68"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72" name="直接箭头连接符 71"/>
              <p:cNvCxnSpPr>
                <a:stCxn id="68"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13" name="椭圆 112"/>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97" name="直接箭头连接符 96"/>
            <p:cNvCxnSpPr>
              <a:endCxn id="137" idx="0"/>
            </p:cNvCxnSpPr>
            <p:nvPr/>
          </p:nvCxnSpPr>
          <p:spPr bwMode="auto">
            <a:xfrm>
              <a:off x="7285948" y="3551925"/>
              <a:ext cx="1228652" cy="73055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grpSp>
          <p:nvGrpSpPr>
            <p:cNvPr id="115" name="组合 114"/>
            <p:cNvGrpSpPr/>
            <p:nvPr/>
          </p:nvGrpSpPr>
          <p:grpSpPr>
            <a:xfrm>
              <a:off x="4539324" y="4282484"/>
              <a:ext cx="1087825" cy="288032"/>
              <a:chOff x="5800437" y="5794323"/>
              <a:chExt cx="1087825" cy="288032"/>
            </a:xfrm>
          </p:grpSpPr>
          <p:sp>
            <p:nvSpPr>
              <p:cNvPr id="116" name="圆角矩形 115"/>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椭圆 116"/>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椭圆 117"/>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a:stCxn id="117"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20" name="直接箭头连接符 119"/>
              <p:cNvCxnSpPr>
                <a:stCxn id="117"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21" name="椭圆 120"/>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2" name="组合 121"/>
            <p:cNvGrpSpPr/>
            <p:nvPr/>
          </p:nvGrpSpPr>
          <p:grpSpPr>
            <a:xfrm>
              <a:off x="5683112" y="4282484"/>
              <a:ext cx="1087825" cy="288032"/>
              <a:chOff x="5800437" y="5794323"/>
              <a:chExt cx="1087825" cy="288032"/>
            </a:xfrm>
          </p:grpSpPr>
          <p:sp>
            <p:nvSpPr>
              <p:cNvPr id="123" name="圆角矩形 122"/>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4" name="椭圆 123"/>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5" name="椭圆 124"/>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6" name="直接箭头连接符 125"/>
              <p:cNvCxnSpPr>
                <a:stCxn id="124"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27" name="直接箭头连接符 126"/>
              <p:cNvCxnSpPr>
                <a:stCxn id="124"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28" name="椭圆 127"/>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9" name="组合 128"/>
            <p:cNvGrpSpPr/>
            <p:nvPr/>
          </p:nvGrpSpPr>
          <p:grpSpPr>
            <a:xfrm>
              <a:off x="6826900" y="4282484"/>
              <a:ext cx="1087825" cy="288032"/>
              <a:chOff x="5800437" y="5794323"/>
              <a:chExt cx="1087825" cy="288032"/>
            </a:xfrm>
          </p:grpSpPr>
          <p:sp>
            <p:nvSpPr>
              <p:cNvPr id="130" name="圆角矩形 129"/>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椭圆 130"/>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椭圆 131"/>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3" name="直接箭头连接符 132"/>
              <p:cNvCxnSpPr>
                <a:stCxn id="131"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34" name="直接箭头连接符 133"/>
              <p:cNvCxnSpPr>
                <a:stCxn id="131"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35" name="椭圆 134"/>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36" name="组合 135"/>
            <p:cNvGrpSpPr/>
            <p:nvPr/>
          </p:nvGrpSpPr>
          <p:grpSpPr>
            <a:xfrm>
              <a:off x="7970687" y="4282484"/>
              <a:ext cx="1087825" cy="288032"/>
              <a:chOff x="5800437" y="5794323"/>
              <a:chExt cx="1087825" cy="288032"/>
            </a:xfrm>
          </p:grpSpPr>
          <p:sp>
            <p:nvSpPr>
              <p:cNvPr id="137" name="圆角矩形 136"/>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椭圆 138"/>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0" name="直接箭头连接符 139"/>
              <p:cNvCxnSpPr>
                <a:stCxn id="138"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41" name="直接箭头连接符 140"/>
              <p:cNvCxnSpPr>
                <a:stCxn id="138"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42" name="椭圆 141"/>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98" name="直接箭头连接符 97"/>
            <p:cNvCxnSpPr>
              <a:endCxn id="116" idx="0"/>
            </p:cNvCxnSpPr>
            <p:nvPr/>
          </p:nvCxnSpPr>
          <p:spPr bwMode="auto">
            <a:xfrm flipH="1">
              <a:off x="5083237" y="3551925"/>
              <a:ext cx="1288963" cy="73055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cxnSp>
          <p:nvCxnSpPr>
            <p:cNvPr id="100" name="直接箭头连接符 99"/>
            <p:cNvCxnSpPr>
              <a:endCxn id="123" idx="0"/>
            </p:cNvCxnSpPr>
            <p:nvPr/>
          </p:nvCxnSpPr>
          <p:spPr bwMode="auto">
            <a:xfrm flipH="1">
              <a:off x="6227025" y="3551925"/>
              <a:ext cx="433207" cy="73055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cxnSp>
          <p:nvCxnSpPr>
            <p:cNvPr id="99" name="直接箭头连接符 98"/>
            <p:cNvCxnSpPr>
              <a:endCxn id="130" idx="0"/>
            </p:cNvCxnSpPr>
            <p:nvPr/>
          </p:nvCxnSpPr>
          <p:spPr bwMode="auto">
            <a:xfrm>
              <a:off x="7020272" y="3544315"/>
              <a:ext cx="350541" cy="73816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grpSp>
    </p:spTree>
    <p:extLst>
      <p:ext uri="{BB962C8B-B14F-4D97-AF65-F5344CB8AC3E}">
        <p14:creationId xmlns:p14="http://schemas.microsoft.com/office/powerpoint/2010/main" val="2160597245"/>
      </p:ext>
    </p:extLst>
  </p:cSld>
  <p:clrMapOvr>
    <a:masterClrMapping/>
  </p:clrMapOvr>
  <p:transition advTm="157">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存储结构</a:t>
            </a:r>
          </a:p>
        </p:txBody>
      </p:sp>
      <p:sp>
        <p:nvSpPr>
          <p:cNvPr id="51" name="TextBox 20"/>
          <p:cNvSpPr txBox="1">
            <a:spLocks noChangeArrowheads="1"/>
          </p:cNvSpPr>
          <p:nvPr/>
        </p:nvSpPr>
        <p:spPr bwMode="auto">
          <a:xfrm>
            <a:off x="251520" y="1196752"/>
            <a:ext cx="8784976" cy="5663089"/>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数据的存储结构</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数据结构在计算机存储器中的存储映像，又叫物理结构</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存储结构既要反应数据元素本身，还要反映数据元素之间的关系</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顺序存储与链式存储 </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索引存储：在存储元素信息的同时建立附加的索引表</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散列存储：根据节点的关键码通过一个散列函数计算得到存储地址</a:t>
            </a:r>
            <a:endParaRPr lang="en-US" altLang="zh-CN" sz="24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4211960" y="3356992"/>
            <a:ext cx="18002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67" name="直接连接符 66"/>
          <p:cNvCxnSpPr/>
          <p:nvPr/>
        </p:nvCxnSpPr>
        <p:spPr bwMode="auto">
          <a:xfrm>
            <a:off x="6444208" y="3356992"/>
            <a:ext cx="18002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矩形 2"/>
          <p:cNvSpPr/>
          <p:nvPr/>
        </p:nvSpPr>
        <p:spPr bwMode="auto">
          <a:xfrm>
            <a:off x="16938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83787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19823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12640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22699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241393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25584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270246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28459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299000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13451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327852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34220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矩形 19"/>
          <p:cNvSpPr/>
          <p:nvPr/>
        </p:nvSpPr>
        <p:spPr bwMode="auto">
          <a:xfrm>
            <a:off x="356606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矩形 20"/>
          <p:cNvSpPr/>
          <p:nvPr/>
        </p:nvSpPr>
        <p:spPr bwMode="auto">
          <a:xfrm>
            <a:off x="371057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矩形 21"/>
          <p:cNvSpPr/>
          <p:nvPr/>
        </p:nvSpPr>
        <p:spPr bwMode="auto">
          <a:xfrm>
            <a:off x="385459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矩形 22"/>
          <p:cNvSpPr/>
          <p:nvPr/>
        </p:nvSpPr>
        <p:spPr bwMode="auto">
          <a:xfrm>
            <a:off x="399811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14212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矩形 24"/>
          <p:cNvSpPr/>
          <p:nvPr/>
        </p:nvSpPr>
        <p:spPr bwMode="auto">
          <a:xfrm>
            <a:off x="428664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bwMode="auto">
          <a:xfrm>
            <a:off x="44306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457417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矩形 27"/>
          <p:cNvSpPr/>
          <p:nvPr/>
        </p:nvSpPr>
        <p:spPr bwMode="auto">
          <a:xfrm>
            <a:off x="471819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矩形 28"/>
          <p:cNvSpPr/>
          <p:nvPr/>
        </p:nvSpPr>
        <p:spPr bwMode="auto">
          <a:xfrm>
            <a:off x="486270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bwMode="auto">
          <a:xfrm>
            <a:off x="50067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矩形 30"/>
          <p:cNvSpPr/>
          <p:nvPr/>
        </p:nvSpPr>
        <p:spPr bwMode="auto">
          <a:xfrm>
            <a:off x="515024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矩形 31"/>
          <p:cNvSpPr/>
          <p:nvPr/>
        </p:nvSpPr>
        <p:spPr bwMode="auto">
          <a:xfrm>
            <a:off x="52942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bwMode="auto">
          <a:xfrm>
            <a:off x="543876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矩形 33"/>
          <p:cNvSpPr/>
          <p:nvPr/>
        </p:nvSpPr>
        <p:spPr bwMode="auto">
          <a:xfrm>
            <a:off x="55827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5" name="矩形 34"/>
          <p:cNvSpPr/>
          <p:nvPr/>
        </p:nvSpPr>
        <p:spPr bwMode="auto">
          <a:xfrm>
            <a:off x="572630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矩形 35"/>
          <p:cNvSpPr/>
          <p:nvPr/>
        </p:nvSpPr>
        <p:spPr bwMode="auto">
          <a:xfrm>
            <a:off x="58703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601483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61588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矩形 38"/>
          <p:cNvSpPr/>
          <p:nvPr/>
        </p:nvSpPr>
        <p:spPr bwMode="auto">
          <a:xfrm>
            <a:off x="629571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643972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658423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672825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687177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701579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716030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730431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744783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759185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773636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8038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802390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816791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831243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155033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16867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183071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19752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211924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22627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240678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25512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269531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28388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298284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312735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327137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34148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355891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矩形 87"/>
          <p:cNvSpPr/>
          <p:nvPr/>
        </p:nvSpPr>
        <p:spPr bwMode="auto">
          <a:xfrm>
            <a:off x="370342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9" name="矩形 88"/>
          <p:cNvSpPr/>
          <p:nvPr/>
        </p:nvSpPr>
        <p:spPr bwMode="auto">
          <a:xfrm>
            <a:off x="384743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399095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矩形 90"/>
          <p:cNvSpPr/>
          <p:nvPr/>
        </p:nvSpPr>
        <p:spPr bwMode="auto">
          <a:xfrm>
            <a:off x="413497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矩形 91"/>
          <p:cNvSpPr/>
          <p:nvPr/>
        </p:nvSpPr>
        <p:spPr bwMode="auto">
          <a:xfrm>
            <a:off x="427948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矩形 92"/>
          <p:cNvSpPr/>
          <p:nvPr/>
        </p:nvSpPr>
        <p:spPr bwMode="auto">
          <a:xfrm>
            <a:off x="44235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456702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5" name="矩形 94"/>
          <p:cNvSpPr/>
          <p:nvPr/>
        </p:nvSpPr>
        <p:spPr bwMode="auto">
          <a:xfrm>
            <a:off x="471103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矩形 95"/>
          <p:cNvSpPr/>
          <p:nvPr/>
        </p:nvSpPr>
        <p:spPr bwMode="auto">
          <a:xfrm>
            <a:off x="485555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7" name="矩形 96"/>
          <p:cNvSpPr/>
          <p:nvPr/>
        </p:nvSpPr>
        <p:spPr bwMode="auto">
          <a:xfrm>
            <a:off x="49995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矩形 97"/>
          <p:cNvSpPr/>
          <p:nvPr/>
        </p:nvSpPr>
        <p:spPr bwMode="auto">
          <a:xfrm>
            <a:off x="514308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矩形 98"/>
          <p:cNvSpPr/>
          <p:nvPr/>
        </p:nvSpPr>
        <p:spPr bwMode="auto">
          <a:xfrm>
            <a:off x="52871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矩形 99"/>
          <p:cNvSpPr/>
          <p:nvPr/>
        </p:nvSpPr>
        <p:spPr bwMode="auto">
          <a:xfrm>
            <a:off x="543161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矩形 100"/>
          <p:cNvSpPr/>
          <p:nvPr/>
        </p:nvSpPr>
        <p:spPr bwMode="auto">
          <a:xfrm>
            <a:off x="55756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矩形 101"/>
          <p:cNvSpPr/>
          <p:nvPr/>
        </p:nvSpPr>
        <p:spPr bwMode="auto">
          <a:xfrm>
            <a:off x="571915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bwMode="auto">
          <a:xfrm>
            <a:off x="58631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矩形 103"/>
          <p:cNvSpPr/>
          <p:nvPr/>
        </p:nvSpPr>
        <p:spPr bwMode="auto">
          <a:xfrm>
            <a:off x="600767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矩形 104"/>
          <p:cNvSpPr/>
          <p:nvPr/>
        </p:nvSpPr>
        <p:spPr bwMode="auto">
          <a:xfrm>
            <a:off x="61516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628855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矩形 106"/>
          <p:cNvSpPr/>
          <p:nvPr/>
        </p:nvSpPr>
        <p:spPr bwMode="auto">
          <a:xfrm>
            <a:off x="643257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8" name="矩形 107"/>
          <p:cNvSpPr/>
          <p:nvPr/>
        </p:nvSpPr>
        <p:spPr bwMode="auto">
          <a:xfrm>
            <a:off x="657708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9" name="矩形 108"/>
          <p:cNvSpPr/>
          <p:nvPr/>
        </p:nvSpPr>
        <p:spPr bwMode="auto">
          <a:xfrm>
            <a:off x="672110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0" name="矩形 109"/>
          <p:cNvSpPr/>
          <p:nvPr/>
        </p:nvSpPr>
        <p:spPr bwMode="auto">
          <a:xfrm>
            <a:off x="686462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1" name="矩形 110"/>
          <p:cNvSpPr/>
          <p:nvPr/>
        </p:nvSpPr>
        <p:spPr bwMode="auto">
          <a:xfrm>
            <a:off x="700863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矩形 111"/>
          <p:cNvSpPr/>
          <p:nvPr/>
        </p:nvSpPr>
        <p:spPr bwMode="auto">
          <a:xfrm>
            <a:off x="715314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矩形 112"/>
          <p:cNvSpPr/>
          <p:nvPr/>
        </p:nvSpPr>
        <p:spPr bwMode="auto">
          <a:xfrm>
            <a:off x="729716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4" name="矩形 113"/>
          <p:cNvSpPr/>
          <p:nvPr/>
        </p:nvSpPr>
        <p:spPr bwMode="auto">
          <a:xfrm>
            <a:off x="744068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5" name="矩形 114"/>
          <p:cNvSpPr/>
          <p:nvPr/>
        </p:nvSpPr>
        <p:spPr bwMode="auto">
          <a:xfrm>
            <a:off x="758470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6" name="矩形 115"/>
          <p:cNvSpPr/>
          <p:nvPr/>
        </p:nvSpPr>
        <p:spPr bwMode="auto">
          <a:xfrm>
            <a:off x="772921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bwMode="auto">
          <a:xfrm>
            <a:off x="787322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801674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9" name="矩形 118"/>
          <p:cNvSpPr/>
          <p:nvPr/>
        </p:nvSpPr>
        <p:spPr bwMode="auto">
          <a:xfrm>
            <a:off x="816076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0" name="矩形 119"/>
          <p:cNvSpPr/>
          <p:nvPr/>
        </p:nvSpPr>
        <p:spPr bwMode="auto">
          <a:xfrm>
            <a:off x="830527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154318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矩形 134"/>
          <p:cNvSpPr/>
          <p:nvPr/>
        </p:nvSpPr>
        <p:spPr bwMode="auto">
          <a:xfrm>
            <a:off x="2694814" y="3573016"/>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6" name="矩形 135"/>
          <p:cNvSpPr/>
          <p:nvPr/>
        </p:nvSpPr>
        <p:spPr bwMode="auto">
          <a:xfrm>
            <a:off x="3270878" y="3573016"/>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7" name="矩形 136"/>
          <p:cNvSpPr/>
          <p:nvPr/>
        </p:nvSpPr>
        <p:spPr bwMode="auto">
          <a:xfrm>
            <a:off x="3846942" y="3573016"/>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8" name="矩形 137"/>
          <p:cNvSpPr/>
          <p:nvPr/>
        </p:nvSpPr>
        <p:spPr bwMode="auto">
          <a:xfrm>
            <a:off x="4429168" y="3573016"/>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2" name="矩形 141"/>
          <p:cNvSpPr/>
          <p:nvPr/>
        </p:nvSpPr>
        <p:spPr bwMode="auto">
          <a:xfrm>
            <a:off x="5000935" y="4581128"/>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3" name="矩形 142"/>
          <p:cNvSpPr/>
          <p:nvPr/>
        </p:nvSpPr>
        <p:spPr bwMode="auto">
          <a:xfrm>
            <a:off x="2118254" y="4581128"/>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4" name="矩形 143"/>
          <p:cNvSpPr/>
          <p:nvPr/>
        </p:nvSpPr>
        <p:spPr bwMode="auto">
          <a:xfrm>
            <a:off x="6719612" y="4581128"/>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5" name="矩形 144"/>
          <p:cNvSpPr/>
          <p:nvPr/>
        </p:nvSpPr>
        <p:spPr bwMode="auto">
          <a:xfrm>
            <a:off x="3846942" y="4581128"/>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5574638" y="4581128"/>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204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1341076"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 name="直接连接符 5"/>
          <p:cNvCxnSpPr/>
          <p:nvPr/>
        </p:nvCxnSpPr>
        <p:spPr bwMode="auto">
          <a:xfrm>
            <a:off x="162184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48" name="直接连接符 147"/>
          <p:cNvCxnSpPr/>
          <p:nvPr/>
        </p:nvCxnSpPr>
        <p:spPr bwMode="auto">
          <a:xfrm>
            <a:off x="2197912"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49" name="矩形 148"/>
          <p:cNvSpPr/>
          <p:nvPr/>
        </p:nvSpPr>
        <p:spPr bwMode="auto">
          <a:xfrm>
            <a:off x="1915988"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2485944"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2" name="直接连接符 151"/>
          <p:cNvCxnSpPr/>
          <p:nvPr/>
        </p:nvCxnSpPr>
        <p:spPr bwMode="auto">
          <a:xfrm>
            <a:off x="2767868" y="398646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3" name="矩形 152"/>
          <p:cNvSpPr/>
          <p:nvPr/>
        </p:nvSpPr>
        <p:spPr bwMode="auto">
          <a:xfrm>
            <a:off x="2485944" y="413047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4" name="直接连接符 153"/>
          <p:cNvCxnSpPr/>
          <p:nvPr/>
        </p:nvCxnSpPr>
        <p:spPr bwMode="auto">
          <a:xfrm>
            <a:off x="3337824"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5" name="矩形 154"/>
          <p:cNvSpPr/>
          <p:nvPr/>
        </p:nvSpPr>
        <p:spPr bwMode="auto">
          <a:xfrm>
            <a:off x="3055900"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6" name="直接连接符 155"/>
          <p:cNvCxnSpPr/>
          <p:nvPr/>
        </p:nvCxnSpPr>
        <p:spPr bwMode="auto">
          <a:xfrm>
            <a:off x="3922162"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7" name="矩形 156"/>
          <p:cNvSpPr/>
          <p:nvPr/>
        </p:nvSpPr>
        <p:spPr bwMode="auto">
          <a:xfrm>
            <a:off x="3640238"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4217001"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0" name="直接连接符 159"/>
          <p:cNvCxnSpPr/>
          <p:nvPr/>
        </p:nvCxnSpPr>
        <p:spPr bwMode="auto">
          <a:xfrm>
            <a:off x="5062774"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1" name="矩形 160"/>
          <p:cNvSpPr/>
          <p:nvPr/>
        </p:nvSpPr>
        <p:spPr bwMode="auto">
          <a:xfrm>
            <a:off x="4780850"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2" name="直接连接符 161"/>
          <p:cNvCxnSpPr/>
          <p:nvPr/>
        </p:nvCxnSpPr>
        <p:spPr bwMode="auto">
          <a:xfrm>
            <a:off x="5636547"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3" name="矩形 162"/>
          <p:cNvSpPr/>
          <p:nvPr/>
        </p:nvSpPr>
        <p:spPr bwMode="auto">
          <a:xfrm>
            <a:off x="5354623"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4" name="直接连接符 163"/>
          <p:cNvCxnSpPr/>
          <p:nvPr/>
        </p:nvCxnSpPr>
        <p:spPr bwMode="auto">
          <a:xfrm>
            <a:off x="6234187"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5" name="矩形 164"/>
          <p:cNvSpPr/>
          <p:nvPr/>
        </p:nvSpPr>
        <p:spPr bwMode="auto">
          <a:xfrm>
            <a:off x="5952263"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6" name="直接连接符 165"/>
          <p:cNvCxnSpPr/>
          <p:nvPr/>
        </p:nvCxnSpPr>
        <p:spPr bwMode="auto">
          <a:xfrm>
            <a:off x="680054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7" name="矩形 166"/>
          <p:cNvSpPr/>
          <p:nvPr/>
        </p:nvSpPr>
        <p:spPr bwMode="auto">
          <a:xfrm>
            <a:off x="6518624"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2697106" y="4582404"/>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236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0" name="直接连接符 149"/>
          <p:cNvCxnSpPr/>
          <p:nvPr/>
        </p:nvCxnSpPr>
        <p:spPr bwMode="auto">
          <a:xfrm>
            <a:off x="276786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9" name="矩形 168"/>
          <p:cNvSpPr/>
          <p:nvPr/>
        </p:nvSpPr>
        <p:spPr bwMode="auto">
          <a:xfrm>
            <a:off x="7303326" y="4581128"/>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216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70" name="矩形 169"/>
          <p:cNvSpPr/>
          <p:nvPr/>
        </p:nvSpPr>
        <p:spPr bwMode="auto">
          <a:xfrm>
            <a:off x="4423254" y="4581128"/>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8" name="直接连接符 157"/>
          <p:cNvCxnSpPr/>
          <p:nvPr/>
        </p:nvCxnSpPr>
        <p:spPr bwMode="auto">
          <a:xfrm>
            <a:off x="4498925"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7" name="矩形 6"/>
          <p:cNvSpPr/>
          <p:nvPr/>
        </p:nvSpPr>
        <p:spPr>
          <a:xfrm>
            <a:off x="346564" y="3625706"/>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
        <p:nvSpPr>
          <p:cNvPr id="171" name="矩形 170"/>
          <p:cNvSpPr/>
          <p:nvPr/>
        </p:nvSpPr>
        <p:spPr>
          <a:xfrm>
            <a:off x="323528" y="4602323"/>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链式：</a:t>
            </a:r>
          </a:p>
        </p:txBody>
      </p:sp>
    </p:spTree>
    <p:extLst>
      <p:ext uri="{BB962C8B-B14F-4D97-AF65-F5344CB8AC3E}">
        <p14:creationId xmlns:p14="http://schemas.microsoft.com/office/powerpoint/2010/main" val="34928048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9" end="9"/>
                                            </p:txEl>
                                          </p:spTgt>
                                        </p:tgtEl>
                                        <p:attrNameLst>
                                          <p:attrName>style.visibility</p:attrName>
                                        </p:attrNameLst>
                                      </p:cBhvr>
                                      <p:to>
                                        <p:strVal val="visible"/>
                                      </p:to>
                                    </p:set>
                                    <p:anim calcmode="lin" valueType="num">
                                      <p:cBhvr additive="base">
                                        <p:cTn id="7" dur="500" fill="hold"/>
                                        <p:tgtEl>
                                          <p:spTgt spid="5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0" end="10"/>
                                            </p:txEl>
                                          </p:spTgt>
                                        </p:tgtEl>
                                        <p:attrNameLst>
                                          <p:attrName>style.visibility</p:attrName>
                                        </p:attrNameLst>
                                      </p:cBhvr>
                                      <p:to>
                                        <p:strVal val="visible"/>
                                      </p:to>
                                    </p:set>
                                    <p:anim calcmode="lin" valueType="num">
                                      <p:cBhvr additive="base">
                                        <p:cTn id="11" dur="500" fill="hold"/>
                                        <p:tgtEl>
                                          <p:spTgt spid="51">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B-</a:t>
            </a:r>
            <a:r>
              <a:rPr lang="zh-CN" altLang="en-US" sz="3600" dirty="0">
                <a:solidFill>
                  <a:srgbClr val="003366"/>
                </a:solidFill>
                <a:latin typeface="微软雅黑" pitchFamily="34" charset="-122"/>
                <a:ea typeface="微软雅黑" pitchFamily="34" charset="-122"/>
              </a:rPr>
              <a:t>树：关键码插入</a:t>
            </a:r>
          </a:p>
        </p:txBody>
      </p:sp>
      <mc:AlternateContent xmlns:mc="http://schemas.openxmlformats.org/markup-compatibility/2006" xmlns:a14="http://schemas.microsoft.com/office/drawing/2010/main">
        <mc:Choice Requires="a14">
          <p:sp>
            <p:nvSpPr>
              <p:cNvPr id="48" name="TextBox 20"/>
              <p:cNvSpPr txBox="1">
                <a:spLocks noChangeArrowheads="1"/>
              </p:cNvSpPr>
              <p:nvPr/>
            </p:nvSpPr>
            <p:spPr bwMode="auto">
              <a:xfrm>
                <a:off x="107504" y="1196752"/>
                <a:ext cx="8856984" cy="44473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上溢与分裂</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插入关键码后，发生上溢的节点，其关键码个数必为</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。若取</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𝑺</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e>
                    </m:d>
                    <m:r>
                      <a:rPr lang="zh-CN" altLang="en-US" sz="2400" b="1" i="1">
                        <a:latin typeface="Cambria Math" panose="02040503050406030204" pitchFamily="18" charset="0"/>
                        <a:ea typeface="微软雅黑" panose="020B0503020204020204" pitchFamily="34" charset="-122"/>
                      </a:rPr>
                      <m:t>或</m:t>
                    </m:r>
                    <m:d>
                      <m:dPr>
                        <m:begChr m:val="⌈"/>
                        <m:endChr m:val="⌉"/>
                        <m:ctrlPr>
                          <a:rPr lang="en-US"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𝒎</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𝟐</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zh-CN" altLang="en-US" sz="2400" b="1" i="1">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则它们依次为</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14:m>
                  <m:oMathPara xmlns:m="http://schemas.openxmlformats.org/officeDocument/2006/math">
                    <m:oMathParaPr>
                      <m:jc m:val="centerGroup"/>
                    </m:oMathParaPr>
                    <m:oMath xmlns:m="http://schemas.openxmlformats.org/officeDocument/2006/math">
                      <m:d>
                        <m:dPr>
                          <m:begChr m:val="{"/>
                          <m:endChr m:val="}"/>
                          <m:ctrlPr>
                            <a:rPr lang="en-US" altLang="zh-CN" sz="2400" b="1" i="1" dirty="0" smtClean="0">
                              <a:latin typeface="Cambria Math" panose="02040503050406030204" pitchFamily="18" charset="0"/>
                              <a:ea typeface="微软雅黑" panose="020B0503020204020204" pitchFamily="34" charset="-122"/>
                            </a:rPr>
                          </m:ctrlPr>
                        </m:dPr>
                        <m:e>
                          <m:r>
                            <a:rPr lang="en-US" altLang="zh-CN" sz="2400" b="1" i="1" dirty="0" smtClean="0">
                              <a:latin typeface="Cambria Math" panose="02040503050406030204" pitchFamily="18" charset="0"/>
                              <a:ea typeface="微软雅黑" panose="020B0503020204020204" pitchFamily="34" charset="-122"/>
                            </a:rPr>
                            <m:t>𝒌</m:t>
                          </m:r>
                          <m:r>
                            <a:rPr lang="en-US" altLang="zh-CN" sz="2400" b="1" i="1" baseline="-25000" dirty="0" smtClean="0">
                              <a:latin typeface="Cambria Math" panose="02040503050406030204" pitchFamily="18" charset="0"/>
                              <a:ea typeface="微软雅黑" panose="020B0503020204020204" pitchFamily="34" charset="-122"/>
                            </a:rPr>
                            <m:t>𝟎</m:t>
                          </m:r>
                          <m:r>
                            <a:rPr lang="en-US" altLang="zh-CN" sz="2400" b="1" i="1" dirty="0" smtClean="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𝒌</m:t>
                          </m:r>
                          <m:r>
                            <a:rPr lang="en-US" altLang="zh-CN" sz="2400" b="1" i="1" baseline="-25000" dirty="0" smtClean="0">
                              <a:latin typeface="Cambria Math" panose="02040503050406030204" pitchFamily="18" charset="0"/>
                              <a:ea typeface="微软雅黑" panose="020B0503020204020204" pitchFamily="34" charset="-122"/>
                            </a:rPr>
                            <m:t>𝟏</m:t>
                          </m:r>
                          <m:r>
                            <a:rPr lang="en-US" altLang="zh-CN" sz="2400" b="1" i="1" dirty="0" smtClean="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smtClean="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𝒌</m:t>
                          </m:r>
                          <m:r>
                            <a:rPr lang="en-US" altLang="zh-CN" sz="2400" b="1" i="1" baseline="-25000" dirty="0" smtClean="0">
                              <a:latin typeface="Cambria Math" panose="02040503050406030204" pitchFamily="18" charset="0"/>
                              <a:ea typeface="微软雅黑" panose="020B0503020204020204" pitchFamily="34" charset="-122"/>
                            </a:rPr>
                            <m:t>𝒔</m:t>
                          </m:r>
                          <m:r>
                            <a:rPr lang="en-US" altLang="zh-CN" sz="2400" b="1" i="1" dirty="0" smtClean="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smtClean="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𝒎</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e>
                      </m:d>
                    </m:oMath>
                  </m:oMathPara>
                </a14:m>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分裂为前后两个节点</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𝒌</m:t>
                    </m:r>
                    <m:r>
                      <a:rPr lang="en-US" altLang="zh-CN" sz="2400" b="1" i="1" baseline="-25000" dirty="0">
                        <a:latin typeface="Cambria Math" panose="02040503050406030204" pitchFamily="18" charset="0"/>
                        <a:ea typeface="微软雅黑" panose="020B0503020204020204" pitchFamily="34" charset="-122"/>
                      </a:rPr>
                      <m:t>𝟎</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𝒌</m:t>
                    </m:r>
                    <m:r>
                      <a:rPr lang="en-US" altLang="zh-CN" sz="2400" b="1" i="1" baseline="-25000" dirty="0">
                        <a:latin typeface="Cambria Math" panose="02040503050406030204" pitchFamily="18" charset="0"/>
                        <a:ea typeface="微软雅黑" panose="020B0503020204020204" pitchFamily="34" charset="-122"/>
                      </a:rPr>
                      <m:t>𝟏</m:t>
                    </m:r>
                    <m:r>
                      <a:rPr lang="en-US" altLang="zh-CN" sz="2400" b="1" i="1" dirty="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与</a:t>
                </a:r>
                <a14:m>
                  <m:oMath xmlns:m="http://schemas.openxmlformats.org/officeDocument/2006/math">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smtClean="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𝒎</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令关键码</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𝒌</m:t>
                    </m:r>
                    <m:r>
                      <a:rPr lang="en-US" altLang="zh-CN" sz="2400" b="1" i="1" baseline="-25000" dirty="0">
                        <a:latin typeface="Cambria Math" panose="02040503050406030204" pitchFamily="18" charset="0"/>
                        <a:ea typeface="微软雅黑" panose="020B0503020204020204" pitchFamily="34" charset="-122"/>
                      </a:rPr>
                      <m:t>𝒔</m:t>
                    </m:r>
                  </m:oMath>
                </a14:m>
                <a:r>
                  <a:rPr lang="zh-CN" altLang="en-US" sz="2400" b="1" dirty="0">
                    <a:latin typeface="微软雅黑" panose="020B0503020204020204" pitchFamily="34" charset="-122"/>
                    <a:ea typeface="微软雅黑" panose="020B0503020204020204" pitchFamily="34" charset="-122"/>
                  </a:rPr>
                  <a:t>上升一层，归入父节点（若存在）所在的位置，并以左右两节点作为该关键码的两个孩子</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若上溢发生传递（往上层），则迭代进行分裂</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若至根节点处，则从最顶端增加一层</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48" name="TextBox 20"/>
              <p:cNvSpPr txBox="1">
                <a:spLocks noRot="1" noChangeAspect="1" noMove="1" noResize="1" noEditPoints="1" noAdjustHandles="1" noChangeArrowheads="1" noChangeShapeType="1" noTextEdit="1"/>
              </p:cNvSpPr>
              <p:nvPr/>
            </p:nvSpPr>
            <p:spPr bwMode="auto">
              <a:xfrm>
                <a:off x="107504" y="1196752"/>
                <a:ext cx="8856984" cy="4447371"/>
              </a:xfrm>
              <a:prstGeom prst="rect">
                <a:avLst/>
              </a:prstGeom>
              <a:blipFill>
                <a:blip r:embed="rId3"/>
                <a:stretch>
                  <a:fillRect l="-1583" t="-1781" r="-4474" b="-2192"/>
                </a:stretch>
              </a:blipFill>
              <a:ln w="9525">
                <a:noFill/>
                <a:miter lim="800000"/>
                <a:headEnd/>
                <a:tailEnd/>
              </a:ln>
            </p:spPr>
            <p:txBody>
              <a:bodyPr/>
              <a:lstStyle/>
              <a:p>
                <a:r>
                  <a:rPr lang="zh-CN" altLang="en-US">
                    <a:noFill/>
                  </a:rPr>
                  <a:t> </a:t>
                </a:r>
              </a:p>
            </p:txBody>
          </p:sp>
        </mc:Fallback>
      </mc:AlternateContent>
      <p:cxnSp>
        <p:nvCxnSpPr>
          <p:cNvPr id="4" name="直接连接符 3"/>
          <p:cNvCxnSpPr/>
          <p:nvPr/>
        </p:nvCxnSpPr>
        <p:spPr bwMode="auto">
          <a:xfrm>
            <a:off x="2267744" y="3068960"/>
            <a:ext cx="1728192" cy="0"/>
          </a:xfrm>
          <a:prstGeom prst="line">
            <a:avLst/>
          </a:prstGeom>
          <a:solidFill>
            <a:schemeClr val="accent1"/>
          </a:solidFill>
          <a:ln w="28575" cap="flat" cmpd="sng" algn="ctr">
            <a:solidFill>
              <a:srgbClr val="C00000"/>
            </a:solidFill>
            <a:prstDash val="solid"/>
            <a:round/>
            <a:headEnd type="none"/>
            <a:tailEnd type="none"/>
          </a:ln>
          <a:effectLst/>
        </p:spPr>
      </p:cxnSp>
      <p:cxnSp>
        <p:nvCxnSpPr>
          <p:cNvPr id="30" name="直接连接符 29"/>
          <p:cNvCxnSpPr/>
          <p:nvPr/>
        </p:nvCxnSpPr>
        <p:spPr bwMode="auto">
          <a:xfrm>
            <a:off x="4572000" y="3065280"/>
            <a:ext cx="1728192" cy="0"/>
          </a:xfrm>
          <a:prstGeom prst="line">
            <a:avLst/>
          </a:prstGeom>
          <a:solidFill>
            <a:schemeClr val="accent1"/>
          </a:solidFill>
          <a:ln w="28575" cap="flat" cmpd="sng" algn="ctr">
            <a:solidFill>
              <a:srgbClr val="C00000"/>
            </a:solidFill>
            <a:prstDash val="solid"/>
            <a:round/>
            <a:headEnd type="none"/>
            <a:tailEnd type="none"/>
          </a:ln>
          <a:effectLst/>
        </p:spPr>
      </p:cxnSp>
      <p:sp>
        <p:nvSpPr>
          <p:cNvPr id="32" name="矩形 31"/>
          <p:cNvSpPr/>
          <p:nvPr/>
        </p:nvSpPr>
        <p:spPr bwMode="auto">
          <a:xfrm>
            <a:off x="816883" y="5733256"/>
            <a:ext cx="7597783" cy="576064"/>
          </a:xfrm>
          <a:prstGeom prst="rect">
            <a:avLst/>
          </a:prstGeom>
          <a:solidFill>
            <a:schemeClr val="accent2">
              <a:lumMod val="50000"/>
            </a:schemeClr>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分裂操作次数不会超过全树树高</a:t>
            </a:r>
            <a:r>
              <a:rPr lang="en-US" altLang="zh-CN" sz="2400" b="1" dirty="0">
                <a:solidFill>
                  <a:schemeClr val="bg1"/>
                </a:solidFill>
                <a:latin typeface="微软雅黑" panose="020B0503020204020204" pitchFamily="34" charset="-122"/>
                <a:ea typeface="微软雅黑" panose="020B0503020204020204" pitchFamily="34" charset="-122"/>
              </a:rPr>
              <a:t>O(log</a:t>
            </a:r>
            <a:r>
              <a:rPr lang="en-US" altLang="zh-CN" sz="2400" b="1" baseline="-25000" dirty="0">
                <a:solidFill>
                  <a:schemeClr val="bg1"/>
                </a:solidFill>
                <a:latin typeface="微软雅黑" panose="020B0503020204020204" pitchFamily="34" charset="-122"/>
                <a:ea typeface="微软雅黑" panose="020B0503020204020204" pitchFamily="34" charset="-122"/>
              </a:rPr>
              <a:t>m</a:t>
            </a:r>
            <a:r>
              <a:rPr lang="en-US" altLang="zh-CN" sz="2400" b="1" dirty="0">
                <a:solidFill>
                  <a:schemeClr val="bg1"/>
                </a:solidFill>
                <a:latin typeface="微软雅黑" panose="020B0503020204020204" pitchFamily="34" charset="-122"/>
                <a:ea typeface="微软雅黑" panose="020B0503020204020204" pitchFamily="34" charset="-122"/>
              </a:rPr>
              <a:t>N)</a:t>
            </a:r>
          </a:p>
        </p:txBody>
      </p:sp>
    </p:spTree>
    <p:extLst>
      <p:ext uri="{BB962C8B-B14F-4D97-AF65-F5344CB8AC3E}">
        <p14:creationId xmlns:p14="http://schemas.microsoft.com/office/powerpoint/2010/main" val="2853147698"/>
      </p:ext>
    </p:extLst>
  </p:cSld>
  <p:clrMapOvr>
    <a:masterClrMapping/>
  </p:clrMapOvr>
  <p:transition advTm="157">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B-</a:t>
            </a:r>
            <a:r>
              <a:rPr lang="zh-CN" altLang="en-US" sz="3600" dirty="0">
                <a:solidFill>
                  <a:srgbClr val="003366"/>
                </a:solidFill>
                <a:latin typeface="微软雅黑" pitchFamily="34" charset="-122"/>
                <a:ea typeface="微软雅黑" pitchFamily="34" charset="-122"/>
              </a:rPr>
              <a:t>树：关键码删除</a:t>
            </a:r>
          </a:p>
        </p:txBody>
      </p:sp>
      <mc:AlternateContent xmlns:mc="http://schemas.openxmlformats.org/markup-compatibility/2006" xmlns:a14="http://schemas.microsoft.com/office/drawing/2010/main">
        <mc:Choice Requires="a14">
          <p:sp>
            <p:nvSpPr>
              <p:cNvPr id="48" name="TextBox 20"/>
              <p:cNvSpPr txBox="1">
                <a:spLocks noChangeArrowheads="1"/>
              </p:cNvSpPr>
              <p:nvPr/>
            </p:nvSpPr>
            <p:spPr bwMode="auto">
              <a:xfrm>
                <a:off x="107504" y="1196752"/>
                <a:ext cx="8856984" cy="533992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下溢与“旋转</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合并”</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合并</a:t>
                </a:r>
                <a:r>
                  <a:rPr lang="zh-CN" altLang="en-US" sz="2400" b="1" dirty="0">
                    <a:latin typeface="微软雅黑" panose="020B0503020204020204" pitchFamily="34" charset="-122"/>
                    <a:ea typeface="微软雅黑" panose="020B0503020204020204" pitchFamily="34" charset="-122"/>
                  </a:rPr>
                  <a:t>：左兄弟或右兄弟都不够</a:t>
                </a:r>
                <a14:m>
                  <m:oMath xmlns:m="http://schemas.openxmlformats.org/officeDocument/2006/math">
                    <m:d>
                      <m:dPr>
                        <m:begChr m:val="⌈"/>
                        <m:endChr m:val="⌉"/>
                        <m:ctrlPr>
                          <a:rPr lang="zh-CN" altLang="en-US" sz="2400" b="1" i="1">
                            <a:latin typeface="Cambria Math" panose="02040503050406030204" pitchFamily="18" charset="0"/>
                            <a:ea typeface="微软雅黑" panose="020B0503020204020204" pitchFamily="34" charset="-122"/>
                          </a:rPr>
                        </m:ctrlPr>
                      </m:dPr>
                      <m:e>
                        <m:r>
                          <a:rPr lang="en-US" altLang="zh-CN" sz="2400" b="1" i="1">
                            <a:latin typeface="Cambria Math" panose="02040503050406030204" pitchFamily="18" charset="0"/>
                            <a:ea typeface="微软雅黑" panose="020B0503020204020204" pitchFamily="34" charset="-122"/>
                          </a:rPr>
                          <m:t>𝒎</m:t>
                        </m:r>
                        <m:r>
                          <a:rPr lang="en-US" altLang="zh-CN" sz="2400" b="1" i="1">
                            <a:latin typeface="Cambria Math" panose="02040503050406030204" pitchFamily="18" charset="0"/>
                            <a:ea typeface="微软雅黑" panose="020B0503020204020204" pitchFamily="34" charset="-122"/>
                          </a:rPr>
                          <m:t>/</m:t>
                        </m:r>
                        <m:r>
                          <a:rPr lang="en-US" altLang="zh-CN" sz="2400" b="1" i="1">
                            <a:latin typeface="Cambria Math" panose="02040503050406030204" pitchFamily="18" charset="0"/>
                            <a:ea typeface="微软雅黑" panose="020B0503020204020204" pitchFamily="34" charset="-122"/>
                          </a:rPr>
                          <m:t>𝟐</m:t>
                        </m:r>
                      </m:e>
                    </m:d>
                  </m:oMath>
                </a14:m>
                <a:r>
                  <a:rPr lang="zh-CN" altLang="en-US" sz="2400" b="1" dirty="0">
                    <a:latin typeface="微软雅黑" panose="020B0503020204020204" pitchFamily="34" charset="-122"/>
                    <a:ea typeface="微软雅黑" panose="020B0503020204020204" pitchFamily="34" charset="-122"/>
                  </a:rPr>
                  <a:t>个关键码（不可借出）</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此时</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不可能同时不存在，不失一般性，假设左兄弟</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存在，此时它的关键码个数必为</a:t>
                </a:r>
                <a14:m>
                  <m:oMath xmlns:m="http://schemas.openxmlformats.org/officeDocument/2006/math">
                    <m:d>
                      <m:dPr>
                        <m:begChr m:val="⌈"/>
                        <m:endChr m:val="⌉"/>
                        <m:ctrlPr>
                          <a:rPr lang="zh-CN" altLang="en-US" sz="2400" b="1" i="1">
                            <a:latin typeface="Cambria Math" panose="02040503050406030204" pitchFamily="18" charset="0"/>
                            <a:ea typeface="微软雅黑" panose="020B0503020204020204" pitchFamily="34" charset="-122"/>
                          </a:rPr>
                        </m:ctrlPr>
                      </m:dPr>
                      <m:e>
                        <m:r>
                          <a:rPr lang="en-US" altLang="zh-CN" sz="2400" b="1" i="1">
                            <a:latin typeface="Cambria Math" panose="02040503050406030204" pitchFamily="18" charset="0"/>
                            <a:ea typeface="微软雅黑" panose="020B0503020204020204" pitchFamily="34" charset="-122"/>
                          </a:rPr>
                          <m:t>𝒎</m:t>
                        </m:r>
                        <m:r>
                          <a:rPr lang="en-US" altLang="zh-CN" sz="2400" b="1" i="1">
                            <a:latin typeface="Cambria Math" panose="02040503050406030204" pitchFamily="18" charset="0"/>
                            <a:ea typeface="微软雅黑" panose="020B0503020204020204" pitchFamily="34" charset="-122"/>
                          </a:rPr>
                          <m:t>/</m:t>
                        </m:r>
                        <m:r>
                          <a:rPr lang="en-US" altLang="zh-CN" sz="2400" b="1" i="1">
                            <a:latin typeface="Cambria Math" panose="02040503050406030204" pitchFamily="18" charset="0"/>
                            <a:ea typeface="微软雅黑" panose="020B0503020204020204" pitchFamily="34" charset="-122"/>
                          </a:rPr>
                          <m:t>𝟐</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oMath>
                </a14:m>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需迭代检查父节点是否产生新的下溢，若是则按“旋转</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合并”进行</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至多进行</a:t>
                </a:r>
                <a:r>
                  <a:rPr lang="en-US" altLang="zh-CN" sz="2400" b="1" dirty="0">
                    <a:latin typeface="微软雅黑" panose="020B0503020204020204" pitchFamily="34" charset="-122"/>
                    <a:ea typeface="微软雅黑" panose="020B0503020204020204" pitchFamily="34" charset="-122"/>
                  </a:rPr>
                  <a:t>O(log</a:t>
                </a:r>
                <a:r>
                  <a:rPr lang="en-US" altLang="zh-CN" sz="2400" b="1" baseline="-25000" dirty="0">
                    <a:latin typeface="微软雅黑" panose="020B0503020204020204" pitchFamily="34" charset="-122"/>
                    <a:ea typeface="微软雅黑" panose="020B0503020204020204" pitchFamily="34" charset="-122"/>
                  </a:rPr>
                  <a:t>m</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次合并，平均意义下为常数次合并</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48" name="TextBox 20"/>
              <p:cNvSpPr txBox="1">
                <a:spLocks noRot="1" noChangeAspect="1" noMove="1" noResize="1" noEditPoints="1" noAdjustHandles="1" noChangeArrowheads="1" noChangeShapeType="1" noTextEdit="1"/>
              </p:cNvSpPr>
              <p:nvPr/>
            </p:nvSpPr>
            <p:spPr bwMode="auto">
              <a:xfrm>
                <a:off x="107504" y="1196752"/>
                <a:ext cx="8856984" cy="5339923"/>
              </a:xfrm>
              <a:prstGeom prst="rect">
                <a:avLst/>
              </a:prstGeom>
              <a:blipFill>
                <a:blip r:embed="rId3"/>
                <a:stretch>
                  <a:fillRect l="-1583" t="-1484" r="-4474" b="-1712"/>
                </a:stretch>
              </a:blipFill>
              <a:ln w="9525">
                <a:noFill/>
                <a:miter lim="800000"/>
                <a:headEnd/>
                <a:tailEnd/>
              </a:ln>
            </p:spPr>
            <p:txBody>
              <a:bodyPr/>
              <a:lstStyle/>
              <a:p>
                <a:r>
                  <a:rPr lang="zh-CN" altLang="en-US">
                    <a:noFill/>
                  </a:rPr>
                  <a:t> </a:t>
                </a:r>
              </a:p>
            </p:txBody>
          </p:sp>
        </mc:Fallback>
      </mc:AlternateContent>
      <p:sp>
        <p:nvSpPr>
          <p:cNvPr id="3" name="圆角矩形 2"/>
          <p:cNvSpPr/>
          <p:nvPr/>
        </p:nvSpPr>
        <p:spPr bwMode="auto">
          <a:xfrm>
            <a:off x="827088" y="3561661"/>
            <a:ext cx="3096344"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bwMode="auto">
          <a:xfrm>
            <a:off x="2483272" y="3590947"/>
            <a:ext cx="216024" cy="216024"/>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y</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cxnSp>
        <p:nvCxnSpPr>
          <p:cNvPr id="9" name="直接箭头连接符 8"/>
          <p:cNvCxnSpPr>
            <a:endCxn id="10" idx="0"/>
          </p:cNvCxnSpPr>
          <p:nvPr/>
        </p:nvCxnSpPr>
        <p:spPr bwMode="auto">
          <a:xfrm flipH="1">
            <a:off x="1747827" y="3849693"/>
            <a:ext cx="746796" cy="288032"/>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10" name="圆角矩形 9"/>
              <p:cNvSpPr/>
              <p:nvPr/>
            </p:nvSpPr>
            <p:spPr bwMode="auto">
              <a:xfrm>
                <a:off x="1145794" y="4137725"/>
                <a:ext cx="1204066"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𝟏</m:t>
                      </m:r>
                    </m:oMath>
                  </m:oMathPara>
                </a14:m>
                <a:endParaRPr lang="zh-CN" altLang="en-US" sz="4400" b="1" i="1" dirty="0">
                  <a:latin typeface="Cambria Math" panose="02040503050406030204" pitchFamily="18" charset="0"/>
                  <a:ea typeface="微软雅黑" panose="020B0503020204020204" pitchFamily="34" charset="-122"/>
                </a:endParaRPr>
              </a:p>
            </p:txBody>
          </p:sp>
        </mc:Choice>
        <mc:Fallback xmlns="">
          <p:sp>
            <p:nvSpPr>
              <p:cNvPr id="10" name="圆角矩形 9"/>
              <p:cNvSpPr>
                <a:spLocks noRot="1" noChangeAspect="1" noMove="1" noResize="1" noEditPoints="1" noAdjustHandles="1" noChangeArrowheads="1" noChangeShapeType="1" noTextEdit="1"/>
              </p:cNvSpPr>
              <p:nvPr/>
            </p:nvSpPr>
            <p:spPr bwMode="auto">
              <a:xfrm>
                <a:off x="1145794" y="4137725"/>
                <a:ext cx="1204066" cy="288032"/>
              </a:xfrm>
              <a:prstGeom prst="roundRect">
                <a:avLst/>
              </a:prstGeom>
              <a:blipFill>
                <a:blip r:embed="rId4"/>
                <a:stretch>
                  <a:fillRect b="-20833"/>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13" name="直接箭头连接符 12"/>
          <p:cNvCxnSpPr>
            <a:endCxn id="16" idx="0"/>
          </p:cNvCxnSpPr>
          <p:nvPr/>
        </p:nvCxnSpPr>
        <p:spPr bwMode="auto">
          <a:xfrm>
            <a:off x="2699296" y="3849693"/>
            <a:ext cx="557157" cy="279450"/>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16" name="圆角矩形 15"/>
              <p:cNvSpPr/>
              <p:nvPr/>
            </p:nvSpPr>
            <p:spPr bwMode="auto">
              <a:xfrm>
                <a:off x="2782655" y="4129143"/>
                <a:ext cx="947595" cy="288032"/>
              </a:xfrm>
              <a:prstGeom prst="roundRect">
                <a:avLst/>
              </a:prstGeom>
              <a:solidFill>
                <a:srgbClr val="FFFFCC"/>
              </a:solidFill>
              <a:ln w="3175" algn="ctr">
                <a:solidFill>
                  <a:schemeClr val="tx1"/>
                </a:solidFill>
                <a:miter lim="800000"/>
                <a:headEnd/>
                <a:tailEnd/>
              </a:ln>
              <a:effectLst/>
            </p:spPr>
            <p:txBody>
              <a:bodyPr lIns="0" tIns="91446" rIns="0"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600" b="1" i="1" smtClean="0">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𝟐</m:t>
                      </m:r>
                    </m:oMath>
                  </m:oMathPara>
                </a14:m>
                <a:endParaRPr lang="zh-CN" altLang="en-US" sz="2800" b="1" i="1" dirty="0">
                  <a:latin typeface="Cambria Math" panose="02040503050406030204" pitchFamily="18" charset="0"/>
                  <a:ea typeface="微软雅黑" panose="020B0503020204020204" pitchFamily="34" charset="-122"/>
                </a:endParaRPr>
              </a:p>
            </p:txBody>
          </p:sp>
        </mc:Choice>
        <mc:Fallback xmlns="">
          <p:sp>
            <p:nvSpPr>
              <p:cNvPr id="16" name="圆角矩形 15"/>
              <p:cNvSpPr>
                <a:spLocks noRot="1" noChangeAspect="1" noMove="1" noResize="1" noEditPoints="1" noAdjustHandles="1" noChangeArrowheads="1" noChangeShapeType="1" noTextEdit="1"/>
              </p:cNvSpPr>
              <p:nvPr/>
            </p:nvSpPr>
            <p:spPr bwMode="auto">
              <a:xfrm>
                <a:off x="2782655" y="4129143"/>
                <a:ext cx="947595" cy="288032"/>
              </a:xfrm>
              <a:prstGeom prst="roundRect">
                <a:avLst/>
              </a:prstGeom>
              <a:blipFill>
                <a:blip r:embed="rId5"/>
                <a:stretch>
                  <a:fillRect r="-3185" b="-18367"/>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24" name="直接箭头连接符 23"/>
          <p:cNvCxnSpPr/>
          <p:nvPr/>
        </p:nvCxnSpPr>
        <p:spPr bwMode="auto">
          <a:xfrm>
            <a:off x="2382664" y="3345637"/>
            <a:ext cx="0" cy="216024"/>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sp>
        <p:nvSpPr>
          <p:cNvPr id="26" name="圆角矩形 25"/>
          <p:cNvSpPr/>
          <p:nvPr/>
        </p:nvSpPr>
        <p:spPr bwMode="auto">
          <a:xfrm>
            <a:off x="5094182" y="3553699"/>
            <a:ext cx="3096344"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6804248" y="3597777"/>
            <a:ext cx="89886" cy="221041"/>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28" name="直接箭头连接符 27"/>
          <p:cNvCxnSpPr>
            <a:endCxn id="29" idx="0"/>
          </p:cNvCxnSpPr>
          <p:nvPr/>
        </p:nvCxnSpPr>
        <p:spPr bwMode="auto">
          <a:xfrm flipH="1">
            <a:off x="5881354" y="3841731"/>
            <a:ext cx="880364" cy="282178"/>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29" name="圆角矩形 28"/>
              <p:cNvSpPr/>
              <p:nvPr/>
            </p:nvSpPr>
            <p:spPr bwMode="auto">
              <a:xfrm>
                <a:off x="5353980" y="4134705"/>
                <a:ext cx="1389196"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𝟏</m:t>
                      </m:r>
                    </m:oMath>
                  </m:oMathPara>
                </a14:m>
                <a:endParaRPr lang="zh-CN" altLang="en-US" sz="4400" b="1" i="1" dirty="0">
                  <a:latin typeface="Cambria Math" panose="02040503050406030204" pitchFamily="18" charset="0"/>
                  <a:ea typeface="微软雅黑" panose="020B0503020204020204" pitchFamily="34" charset="-122"/>
                </a:endParaRPr>
              </a:p>
            </p:txBody>
          </p:sp>
        </mc:Choice>
        <mc:Fallback xmlns="">
          <p:sp>
            <p:nvSpPr>
              <p:cNvPr id="29" name="圆角矩形 28"/>
              <p:cNvSpPr>
                <a:spLocks noRot="1" noChangeAspect="1" noMove="1" noResize="1" noEditPoints="1" noAdjustHandles="1" noChangeArrowheads="1" noChangeShapeType="1" noTextEdit="1"/>
              </p:cNvSpPr>
              <p:nvPr/>
            </p:nvSpPr>
            <p:spPr bwMode="auto">
              <a:xfrm>
                <a:off x="5353980" y="4134705"/>
                <a:ext cx="1389196" cy="288032"/>
              </a:xfrm>
              <a:prstGeom prst="roundRect">
                <a:avLst/>
              </a:prstGeom>
              <a:blipFill>
                <a:blip r:embed="rId6"/>
                <a:stretch>
                  <a:fillRect b="-18367"/>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33" name="直接箭头连接符 32"/>
          <p:cNvCxnSpPr>
            <a:endCxn id="34" idx="0"/>
          </p:cNvCxnSpPr>
          <p:nvPr/>
        </p:nvCxnSpPr>
        <p:spPr bwMode="auto">
          <a:xfrm>
            <a:off x="6966390" y="3841731"/>
            <a:ext cx="495055" cy="279450"/>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34" name="圆角矩形 33"/>
              <p:cNvSpPr/>
              <p:nvPr/>
            </p:nvSpPr>
            <p:spPr bwMode="auto">
              <a:xfrm>
                <a:off x="7020272" y="4134368"/>
                <a:ext cx="1080244" cy="288032"/>
              </a:xfrm>
              <a:prstGeom prst="roundRect">
                <a:avLst/>
              </a:prstGeom>
              <a:solidFill>
                <a:srgbClr val="FFFFCC"/>
              </a:solidFill>
              <a:ln w="3175" algn="ctr">
                <a:solidFill>
                  <a:schemeClr val="tx1"/>
                </a:solidFill>
                <a:miter lim="800000"/>
                <a:headEnd/>
                <a:tailEnd/>
              </a:ln>
              <a:effectLst/>
            </p:spPr>
            <p:txBody>
              <a:bodyPr lIns="0" tIns="91446" rIns="0" bIns="91446" rtlCol="0" anchor="ctr"/>
              <a:lstStyle/>
              <a:p>
                <a:pPr algn="ctr"/>
                <a:r>
                  <a:rPr lang="zh-CN" altLang="en-US" sz="1600" b="1" dirty="0">
                    <a:ea typeface="微软雅黑" panose="020B0503020204020204" pitchFamily="34" charset="-122"/>
                  </a:rPr>
                  <a:t> </a:t>
                </a:r>
                <a14:m>
                  <m:oMath xmlns:m="http://schemas.openxmlformats.org/officeDocument/2006/math">
                    <m:d>
                      <m:dPr>
                        <m:begChr m:val="⌈"/>
                        <m:endChr m:val="⌉"/>
                        <m:ctrlPr>
                          <a:rPr lang="zh-CN" altLang="en-US" sz="1600" b="1" i="1" smtClean="0">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𝟐</m:t>
                    </m:r>
                  </m:oMath>
                </a14:m>
                <a:endParaRPr lang="zh-CN" altLang="en-US" sz="2800" b="1" i="1" dirty="0">
                  <a:latin typeface="Cambria Math" panose="02040503050406030204" pitchFamily="18" charset="0"/>
                  <a:ea typeface="微软雅黑" panose="020B0503020204020204" pitchFamily="34" charset="-122"/>
                </a:endParaRPr>
              </a:p>
            </p:txBody>
          </p:sp>
        </mc:Choice>
        <mc:Fallback xmlns="">
          <p:sp>
            <p:nvSpPr>
              <p:cNvPr id="34" name="圆角矩形 33"/>
              <p:cNvSpPr>
                <a:spLocks noRot="1" noChangeAspect="1" noMove="1" noResize="1" noEditPoints="1" noAdjustHandles="1" noChangeArrowheads="1" noChangeShapeType="1" noTextEdit="1"/>
              </p:cNvSpPr>
              <p:nvPr/>
            </p:nvSpPr>
            <p:spPr bwMode="auto">
              <a:xfrm>
                <a:off x="7020272" y="4134368"/>
                <a:ext cx="1080244" cy="288032"/>
              </a:xfrm>
              <a:prstGeom prst="roundRect">
                <a:avLst/>
              </a:prstGeom>
              <a:blipFill>
                <a:blip r:embed="rId7"/>
                <a:stretch>
                  <a:fillRect r="-1124" b="-20833"/>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35" name="直接箭头连接符 34"/>
          <p:cNvCxnSpPr/>
          <p:nvPr/>
        </p:nvCxnSpPr>
        <p:spPr bwMode="auto">
          <a:xfrm>
            <a:off x="6649758" y="3337675"/>
            <a:ext cx="0" cy="216024"/>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sp>
        <p:nvSpPr>
          <p:cNvPr id="31" name="矩形 30"/>
          <p:cNvSpPr/>
          <p:nvPr/>
        </p:nvSpPr>
        <p:spPr bwMode="auto">
          <a:xfrm>
            <a:off x="6776962" y="4178231"/>
            <a:ext cx="216024" cy="216024"/>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y</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39" name="矩形 38"/>
          <p:cNvSpPr/>
          <p:nvPr/>
        </p:nvSpPr>
        <p:spPr>
          <a:xfrm>
            <a:off x="1505969" y="4640513"/>
            <a:ext cx="5724644"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下溢节点向父亲借一关键码，然后与左兄弟粘成一节点</a:t>
            </a:r>
            <a:endParaRPr lang="zh-CN" altLang="en-US" dirty="0">
              <a:solidFill>
                <a:schemeClr val="accent2">
                  <a:lumMod val="50000"/>
                </a:schemeClr>
              </a:solidFill>
            </a:endParaRPr>
          </a:p>
        </p:txBody>
      </p:sp>
      <p:sp>
        <p:nvSpPr>
          <p:cNvPr id="64" name="矩形 63"/>
          <p:cNvSpPr/>
          <p:nvPr/>
        </p:nvSpPr>
        <p:spPr>
          <a:xfrm>
            <a:off x="386045" y="3514293"/>
            <a:ext cx="33695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a:t>
            </a:r>
            <a:endParaRPr lang="zh-CN" altLang="en-US" dirty="0"/>
          </a:p>
        </p:txBody>
      </p:sp>
      <p:sp>
        <p:nvSpPr>
          <p:cNvPr id="65" name="矩形 64"/>
          <p:cNvSpPr/>
          <p:nvPr/>
        </p:nvSpPr>
        <p:spPr>
          <a:xfrm>
            <a:off x="4731748" y="3511761"/>
            <a:ext cx="33695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a:t>
            </a:r>
            <a:endParaRPr lang="zh-CN" altLang="en-US" dirty="0"/>
          </a:p>
        </p:txBody>
      </p:sp>
      <p:sp>
        <p:nvSpPr>
          <p:cNvPr id="68" name="矩形 67"/>
          <p:cNvSpPr/>
          <p:nvPr/>
        </p:nvSpPr>
        <p:spPr>
          <a:xfrm>
            <a:off x="3718168" y="3978095"/>
            <a:ext cx="3497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V</a:t>
            </a:r>
            <a:endParaRPr lang="zh-CN" altLang="en-US" dirty="0"/>
          </a:p>
        </p:txBody>
      </p:sp>
      <p:sp>
        <p:nvSpPr>
          <p:cNvPr id="70" name="矩形 69"/>
          <p:cNvSpPr/>
          <p:nvPr/>
        </p:nvSpPr>
        <p:spPr>
          <a:xfrm>
            <a:off x="8055485" y="3953059"/>
            <a:ext cx="3497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V</a:t>
            </a:r>
            <a:endParaRPr lang="zh-CN" altLang="en-US" dirty="0"/>
          </a:p>
        </p:txBody>
      </p:sp>
      <p:sp>
        <p:nvSpPr>
          <p:cNvPr id="73" name="矩形 72"/>
          <p:cNvSpPr/>
          <p:nvPr/>
        </p:nvSpPr>
        <p:spPr>
          <a:xfrm>
            <a:off x="577622" y="4099649"/>
            <a:ext cx="31130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L</a:t>
            </a:r>
            <a:endParaRPr lang="zh-CN" altLang="en-US" dirty="0"/>
          </a:p>
        </p:txBody>
      </p:sp>
      <p:sp>
        <p:nvSpPr>
          <p:cNvPr id="74" name="矩形 73"/>
          <p:cNvSpPr/>
          <p:nvPr/>
        </p:nvSpPr>
        <p:spPr>
          <a:xfrm>
            <a:off x="4858223" y="4083259"/>
            <a:ext cx="31130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L</a:t>
            </a:r>
            <a:endParaRPr lang="zh-CN" altLang="en-US" dirty="0"/>
          </a:p>
        </p:txBody>
      </p:sp>
    </p:spTree>
    <p:extLst>
      <p:ext uri="{BB962C8B-B14F-4D97-AF65-F5344CB8AC3E}">
        <p14:creationId xmlns:p14="http://schemas.microsoft.com/office/powerpoint/2010/main" val="4209449848"/>
      </p:ext>
    </p:extLst>
  </p:cSld>
  <p:clrMapOvr>
    <a:masterClrMapping/>
  </p:clrMapOvr>
  <p:transition advTm="157">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二维范围查询</a:t>
            </a:r>
          </a:p>
        </p:txBody>
      </p:sp>
      <p:cxnSp>
        <p:nvCxnSpPr>
          <p:cNvPr id="34" name="直接箭头连接符 33"/>
          <p:cNvCxnSpPr/>
          <p:nvPr/>
        </p:nvCxnSpPr>
        <p:spPr bwMode="auto">
          <a:xfrm>
            <a:off x="2985901" y="4573683"/>
            <a:ext cx="3197043" cy="0"/>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cxnSp>
        <p:nvCxnSpPr>
          <p:cNvPr id="35" name="直接箭头连接符 34"/>
          <p:cNvCxnSpPr/>
          <p:nvPr/>
        </p:nvCxnSpPr>
        <p:spPr bwMode="auto">
          <a:xfrm flipV="1">
            <a:off x="3185716" y="2008236"/>
            <a:ext cx="0" cy="2762020"/>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5" name="矩形 24"/>
          <p:cNvSpPr/>
          <p:nvPr/>
        </p:nvSpPr>
        <p:spPr>
          <a:xfrm>
            <a:off x="5879816" y="4592808"/>
            <a:ext cx="60625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age</a:t>
            </a:r>
            <a:endParaRPr lang="zh-CN" altLang="en-US" dirty="0"/>
          </a:p>
        </p:txBody>
      </p:sp>
      <p:sp>
        <p:nvSpPr>
          <p:cNvPr id="26" name="矩形 25"/>
          <p:cNvSpPr/>
          <p:nvPr/>
        </p:nvSpPr>
        <p:spPr>
          <a:xfrm>
            <a:off x="2253415" y="1902977"/>
            <a:ext cx="1032042" cy="369332"/>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salary</a:t>
            </a:r>
            <a:endParaRPr lang="zh-CN" altLang="en-US" dirty="0"/>
          </a:p>
        </p:txBody>
      </p:sp>
      <p:sp>
        <p:nvSpPr>
          <p:cNvPr id="3" name="矩形 2"/>
          <p:cNvSpPr/>
          <p:nvPr/>
        </p:nvSpPr>
        <p:spPr bwMode="auto">
          <a:xfrm>
            <a:off x="3857328" y="2728526"/>
            <a:ext cx="1840522" cy="1171524"/>
          </a:xfrm>
          <a:prstGeom prst="rect">
            <a:avLst/>
          </a:prstGeom>
          <a:solidFill>
            <a:schemeClr val="accent5"/>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3959752" y="3384123"/>
            <a:ext cx="360000" cy="360000"/>
          </a:xfrm>
          <a:prstGeom prst="ellipse">
            <a:avLst/>
          </a:prstGeom>
          <a:solidFill>
            <a:srgbClr val="C00000"/>
          </a:solidFill>
          <a:ln w="12700" algn="ctr">
            <a:noFill/>
            <a:miter lim="800000"/>
            <a:headEnd/>
            <a:tailEnd/>
          </a:ln>
          <a:effectLst/>
        </p:spPr>
        <p:txBody>
          <a:bodyPr lIns="0" tIns="36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9" name="椭圆 58"/>
          <p:cNvSpPr/>
          <p:nvPr/>
        </p:nvSpPr>
        <p:spPr bwMode="auto">
          <a:xfrm>
            <a:off x="4446769" y="2799422"/>
            <a:ext cx="360000" cy="360000"/>
          </a:xfrm>
          <a:prstGeom prst="ellipse">
            <a:avLst/>
          </a:prstGeom>
          <a:solidFill>
            <a:srgbClr val="C00000"/>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5249976" y="3470653"/>
            <a:ext cx="360000" cy="360000"/>
          </a:xfrm>
          <a:prstGeom prst="ellipse">
            <a:avLst/>
          </a:prstGeom>
          <a:solidFill>
            <a:srgbClr val="C00000"/>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e</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1" name="椭圆 60"/>
          <p:cNvSpPr/>
          <p:nvPr/>
        </p:nvSpPr>
        <p:spPr bwMode="auto">
          <a:xfrm>
            <a:off x="5111693" y="2909787"/>
            <a:ext cx="360000" cy="360000"/>
          </a:xfrm>
          <a:prstGeom prst="ellipse">
            <a:avLst/>
          </a:prstGeom>
          <a:solidFill>
            <a:srgbClr val="C00000"/>
          </a:solidFill>
          <a:ln w="12700" algn="ctr">
            <a:noFill/>
            <a:miter lim="800000"/>
            <a:headEnd/>
            <a:tailEnd/>
          </a:ln>
          <a:effectLst/>
        </p:spPr>
        <p:txBody>
          <a:bodyPr lIns="0" tIns="72000" rIns="0" bIns="91446" rtlCol="0" anchor="ctr"/>
          <a:lstStyle/>
          <a:p>
            <a:pPr algn="ctr"/>
            <a:r>
              <a:rPr lang="en-US" altLang="zh-CN" b="1" dirty="0" err="1">
                <a:solidFill>
                  <a:schemeClr val="bg1"/>
                </a:solidFill>
                <a:latin typeface="Times New Roman" panose="02020603050405020304" pitchFamily="18" charset="0"/>
                <a:ea typeface="黑体" pitchFamily="2" charset="-122"/>
                <a:cs typeface="Times New Roman" panose="02020603050405020304" pitchFamily="18" charset="0"/>
              </a:rPr>
              <a:t>i</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2" name="椭圆 61"/>
          <p:cNvSpPr/>
          <p:nvPr/>
        </p:nvSpPr>
        <p:spPr bwMode="auto">
          <a:xfrm>
            <a:off x="4052036" y="2276250"/>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c</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3633144" y="4012452"/>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d</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3340803" y="3237065"/>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f</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5" name="椭圆 64"/>
          <p:cNvSpPr/>
          <p:nvPr/>
        </p:nvSpPr>
        <p:spPr bwMode="auto">
          <a:xfrm>
            <a:off x="5453788" y="2302817"/>
            <a:ext cx="360000" cy="360000"/>
          </a:xfrm>
          <a:prstGeom prst="ellipse">
            <a:avLst/>
          </a:prstGeom>
          <a:solidFill>
            <a:schemeClr val="accent2">
              <a:lumMod val="50000"/>
            </a:schemeClr>
          </a:solidFill>
          <a:ln w="12700" algn="ctr">
            <a:noFill/>
            <a:miter lim="800000"/>
            <a:headEnd/>
            <a:tailEnd/>
          </a:ln>
          <a:effectLst/>
        </p:spPr>
        <p:txBody>
          <a:bodyPr lIns="0" tIns="36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g</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4928909" y="4046536"/>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h</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7" name="椭圆 66"/>
          <p:cNvSpPr/>
          <p:nvPr/>
        </p:nvSpPr>
        <p:spPr bwMode="auto">
          <a:xfrm>
            <a:off x="3737421" y="4456164"/>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x</a:t>
            </a:r>
            <a:r>
              <a:rPr lang="en-US" altLang="zh-CN" sz="2800" b="1" baseline="-25000" dirty="0">
                <a:latin typeface="Times New Roman" panose="02020603050405020304" pitchFamily="18" charset="0"/>
                <a:ea typeface="黑体" pitchFamily="2" charset="-122"/>
                <a:cs typeface="Times New Roman" panose="02020603050405020304" pitchFamily="18" charset="0"/>
              </a:rPr>
              <a:t>1</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68" name="椭圆 67"/>
          <p:cNvSpPr/>
          <p:nvPr/>
        </p:nvSpPr>
        <p:spPr bwMode="auto">
          <a:xfrm>
            <a:off x="5375760" y="4456164"/>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x</a:t>
            </a:r>
            <a:r>
              <a:rPr lang="en-US" altLang="zh-CN" sz="2800" b="1" baseline="-25000" dirty="0">
                <a:latin typeface="Times New Roman" panose="02020603050405020304" pitchFamily="18" charset="0"/>
                <a:ea typeface="黑体" pitchFamily="2" charset="-122"/>
                <a:cs typeface="Times New Roman" panose="02020603050405020304" pitchFamily="18" charset="0"/>
              </a:rPr>
              <a:t>2</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69" name="椭圆 68"/>
          <p:cNvSpPr/>
          <p:nvPr/>
        </p:nvSpPr>
        <p:spPr bwMode="auto">
          <a:xfrm>
            <a:off x="2647396" y="2408762"/>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y</a:t>
            </a:r>
            <a:r>
              <a:rPr lang="en-US" altLang="zh-CN" sz="2800" b="1" baseline="-25000" dirty="0">
                <a:latin typeface="Times New Roman" panose="02020603050405020304" pitchFamily="18" charset="0"/>
                <a:ea typeface="黑体" pitchFamily="2" charset="-122"/>
                <a:cs typeface="Times New Roman" panose="02020603050405020304" pitchFamily="18" charset="0"/>
              </a:rPr>
              <a:t>2</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70" name="椭圆 69"/>
          <p:cNvSpPr/>
          <p:nvPr/>
        </p:nvSpPr>
        <p:spPr bwMode="auto">
          <a:xfrm>
            <a:off x="2685724" y="3523714"/>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y</a:t>
            </a:r>
            <a:r>
              <a:rPr lang="en-US" altLang="zh-CN" sz="2800" b="1" baseline="-25000" dirty="0">
                <a:latin typeface="Times New Roman" panose="02020603050405020304" pitchFamily="18" charset="0"/>
                <a:ea typeface="黑体" pitchFamily="2" charset="-122"/>
                <a:cs typeface="Times New Roman" panose="02020603050405020304" pitchFamily="18" charset="0"/>
              </a:rPr>
              <a:t>1</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71" name="TextBox 20"/>
          <p:cNvSpPr txBox="1">
            <a:spLocks noChangeArrowheads="1"/>
          </p:cNvSpPr>
          <p:nvPr/>
        </p:nvSpPr>
        <p:spPr bwMode="auto">
          <a:xfrm>
            <a:off x="195398" y="5266923"/>
            <a:ext cx="754495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有序向量的二分查找对该问题无能为力</a:t>
            </a:r>
            <a:endParaRPr lang="en-US" altLang="zh-CN"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2" name="TextBox 20"/>
              <p:cNvSpPr txBox="1">
                <a:spLocks noChangeArrowheads="1"/>
              </p:cNvSpPr>
              <p:nvPr/>
            </p:nvSpPr>
            <p:spPr bwMode="auto">
              <a:xfrm>
                <a:off x="235738" y="1221942"/>
                <a:ext cx="764863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二维查找范围描述为</a:t>
                </a:r>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𝐑</m:t>
                    </m:r>
                    <m:r>
                      <a:rPr lang="en-US" altLang="zh-CN" sz="2800" b="1" i="0" smtClean="0">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𝒙</m:t>
                        </m:r>
                      </m:e>
                      <m:sub>
                        <m:r>
                          <a:rPr lang="en-US" altLang="zh-CN" sz="2800" b="1" i="1">
                            <a:latin typeface="Cambria Math" panose="02040503050406030204" pitchFamily="18" charset="0"/>
                            <a:ea typeface="Cambria Math" panose="02040503050406030204" pitchFamily="18" charset="0"/>
                          </a:rPr>
                          <m:t>𝟏</m:t>
                        </m:r>
                      </m:sub>
                    </m:sSub>
                    <m:r>
                      <a:rPr lang="en-US" altLang="zh-CN" sz="2800" b="1" i="1">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𝒙</m:t>
                        </m:r>
                      </m:e>
                      <m:sub>
                        <m:r>
                          <a:rPr lang="en-US" altLang="zh-CN" sz="2800" b="1" i="1">
                            <a:latin typeface="Cambria Math" panose="02040503050406030204" pitchFamily="18" charset="0"/>
                            <a:ea typeface="Cambria Math" panose="02040503050406030204" pitchFamily="18" charset="0"/>
                          </a:rPr>
                          <m:t>𝟐</m:t>
                        </m:r>
                      </m:sub>
                    </m:sSub>
                    <m:r>
                      <a:rPr lang="en-US" altLang="zh-CN" sz="2800" b="1"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𝒚</m:t>
                        </m:r>
                      </m:e>
                      <m:sub>
                        <m:r>
                          <a:rPr lang="en-US" altLang="zh-CN" sz="2800" b="1" i="1" smtClean="0">
                            <a:latin typeface="Cambria Math" panose="02040503050406030204" pitchFamily="18" charset="0"/>
                            <a:ea typeface="Cambria Math" panose="02040503050406030204" pitchFamily="18" charset="0"/>
                          </a:rPr>
                          <m:t>𝟏</m:t>
                        </m:r>
                      </m:sub>
                    </m:sSub>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𝒚</m:t>
                        </m:r>
                      </m:e>
                      <m:sub>
                        <m:r>
                          <a:rPr lang="en-US" altLang="zh-CN" sz="2800" b="1" i="1" smtClean="0">
                            <a:latin typeface="Cambria Math" panose="02040503050406030204" pitchFamily="18" charset="0"/>
                            <a:ea typeface="Cambria Math" panose="02040503050406030204" pitchFamily="18" charset="0"/>
                          </a:rPr>
                          <m:t>𝟐</m:t>
                        </m:r>
                      </m:sub>
                    </m:sSub>
                    <m:r>
                      <a:rPr lang="en-US" altLang="zh-CN" sz="2800" b="1" i="1" smtClean="0">
                        <a:latin typeface="Cambria Math" panose="02040503050406030204" pitchFamily="18" charset="0"/>
                        <a:ea typeface="Cambria Math" panose="02040503050406030204" pitchFamily="18" charset="0"/>
                      </a:rPr>
                      <m:t>]</m:t>
                    </m:r>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2" name="TextBox 20"/>
              <p:cNvSpPr txBox="1">
                <a:spLocks noRot="1" noChangeAspect="1" noMove="1" noResize="1" noEditPoints="1" noAdjustHandles="1" noChangeArrowheads="1" noChangeShapeType="1" noTextEdit="1"/>
              </p:cNvSpPr>
              <p:nvPr/>
            </p:nvSpPr>
            <p:spPr bwMode="auto">
              <a:xfrm>
                <a:off x="235738" y="1221942"/>
                <a:ext cx="7648630" cy="523220"/>
              </a:xfrm>
              <a:prstGeom prst="rect">
                <a:avLst/>
              </a:prstGeom>
              <a:blipFill>
                <a:blip r:embed="rId3"/>
                <a:stretch>
                  <a:fillRect l="-1435" t="-11628" b="-31395"/>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381728570"/>
      </p:ext>
    </p:extLst>
  </p:cSld>
  <p:clrMapOvr>
    <a:masterClrMapping/>
  </p:clrMapOvr>
  <p:transition advTm="157">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20"/>
          <p:cNvSpPr txBox="1">
            <a:spLocks noChangeArrowheads="1"/>
          </p:cNvSpPr>
          <p:nvPr/>
        </p:nvSpPr>
        <p:spPr bwMode="auto">
          <a:xfrm>
            <a:off x="251520" y="1139307"/>
            <a:ext cx="8662853" cy="235449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查询算法复杂度分析</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假设查询范围</a:t>
            </a:r>
            <a:r>
              <a:rPr lang="en-US" altLang="zh-CN" sz="2000" b="1" dirty="0">
                <a:latin typeface="微软雅黑" panose="020B0503020204020204" pitchFamily="34" charset="-122"/>
                <a:ea typeface="微软雅黑" panose="020B0503020204020204" pitchFamily="34" charset="-122"/>
              </a:rPr>
              <a:t>[1,23]</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第一步：两条路径查找各自不会超过</a:t>
            </a:r>
            <a:r>
              <a:rPr lang="en-US" altLang="zh-CN" sz="2000" b="1" dirty="0">
                <a:latin typeface="微软雅黑" panose="020B0503020204020204" pitchFamily="34" charset="-122"/>
                <a:ea typeface="微软雅黑" panose="020B0503020204020204" pitchFamily="34" charset="-122"/>
              </a:rPr>
              <a:t>log(n)</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第二步：不超过</a:t>
            </a:r>
            <a:r>
              <a:rPr lang="en-US" altLang="zh-CN" sz="2000" b="1" dirty="0">
                <a:latin typeface="微软雅黑" panose="020B0503020204020204" pitchFamily="34" charset="-122"/>
                <a:ea typeface="微软雅黑" panose="020B0503020204020204" pitchFamily="34" charset="-122"/>
              </a:rPr>
              <a:t>log(n)</a:t>
            </a:r>
            <a:r>
              <a:rPr lang="zh-CN" altLang="en-US" sz="2000" b="1" dirty="0">
                <a:latin typeface="微软雅黑" panose="020B0503020204020204" pitchFamily="34" charset="-122"/>
                <a:ea typeface="微软雅黑" panose="020B0503020204020204" pitchFamily="34" charset="-122"/>
              </a:rPr>
              <a:t>，可结合步骤</a:t>
            </a:r>
            <a:r>
              <a:rPr lang="en-US" altLang="zh-CN" sz="2000" b="1" dirty="0">
                <a:latin typeface="微软雅黑" panose="020B0503020204020204" pitchFamily="34" charset="-122"/>
                <a:ea typeface="微软雅黑" panose="020B0503020204020204" pitchFamily="34" charset="-122"/>
              </a:rPr>
              <a:t>1</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第三步：重走不超过</a:t>
            </a:r>
            <a:r>
              <a:rPr lang="en-US" altLang="zh-CN" sz="2000" b="1" dirty="0">
                <a:latin typeface="微软雅黑" panose="020B0503020204020204" pitchFamily="34" charset="-122"/>
                <a:ea typeface="微软雅黑" panose="020B0503020204020204" pitchFamily="34" charset="-122"/>
              </a:rPr>
              <a:t>log(n)</a:t>
            </a:r>
            <a:r>
              <a:rPr lang="zh-CN" altLang="en-US" sz="2000" b="1" dirty="0">
                <a:latin typeface="微软雅黑" panose="020B0503020204020204" pitchFamily="34" charset="-122"/>
                <a:ea typeface="微软雅黑" panose="020B0503020204020204" pitchFamily="34" charset="-122"/>
              </a:rPr>
              <a:t>，输出复杂度取决于命中数量</a:t>
            </a:r>
            <a:r>
              <a:rPr lang="en-US" altLang="zh-CN" sz="2000" b="1" dirty="0">
                <a:latin typeface="微软雅黑" panose="020B0503020204020204" pitchFamily="34" charset="-122"/>
                <a:ea typeface="微软雅黑" panose="020B0503020204020204" pitchFamily="34" charset="-122"/>
              </a:rPr>
              <a:t>r</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复杂度：</a:t>
            </a:r>
            <a:r>
              <a:rPr lang="en-US" altLang="zh-CN" sz="2000" b="1" dirty="0">
                <a:latin typeface="微软雅黑" panose="020B0503020204020204" pitchFamily="34" charset="-122"/>
                <a:ea typeface="微软雅黑" panose="020B0503020204020204" pitchFamily="34" charset="-122"/>
              </a:rPr>
              <a:t> O(</a:t>
            </a:r>
            <a:r>
              <a:rPr lang="en-US" altLang="zh-CN" sz="2000" b="1" dirty="0" err="1">
                <a:latin typeface="微软雅黑" panose="020B0503020204020204" pitchFamily="34" charset="-122"/>
                <a:ea typeface="微软雅黑" panose="020B0503020204020204" pitchFamily="34" charset="-122"/>
              </a:rPr>
              <a:t>r+logn</a:t>
            </a:r>
            <a:r>
              <a:rPr lang="en-US" altLang="zh-CN" sz="2000" b="1" dirty="0">
                <a:latin typeface="微软雅黑" panose="020B0503020204020204" pitchFamily="34" charset="-122"/>
                <a:ea typeface="微软雅黑" panose="020B0503020204020204" pitchFamily="34" charset="-122"/>
              </a:rPr>
              <a:t>)</a:t>
            </a:r>
          </a:p>
        </p:txBody>
      </p:sp>
      <p:sp>
        <p:nvSpPr>
          <p:cNvPr id="195" name="同侧圆角矩形 194"/>
          <p:cNvSpPr/>
          <p:nvPr/>
        </p:nvSpPr>
        <p:spPr bwMode="auto">
          <a:xfrm>
            <a:off x="5580093" y="5582597"/>
            <a:ext cx="511127" cy="592023"/>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同侧圆角矩形 192"/>
          <p:cNvSpPr/>
          <p:nvPr/>
        </p:nvSpPr>
        <p:spPr bwMode="auto">
          <a:xfrm>
            <a:off x="4388422" y="5072816"/>
            <a:ext cx="1098183" cy="1101804"/>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5" name="椭圆 154"/>
          <p:cNvSpPr/>
          <p:nvPr/>
        </p:nvSpPr>
        <p:spPr bwMode="auto">
          <a:xfrm>
            <a:off x="6300232" y="6237312"/>
            <a:ext cx="360000" cy="360000"/>
          </a:xfrm>
          <a:prstGeom prst="ellipse">
            <a:avLst/>
          </a:prstGeom>
          <a:solidFill>
            <a:srgbClr val="C00000"/>
          </a:solidFill>
          <a:ln w="12700"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23</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90" name="同侧圆角矩形 189"/>
          <p:cNvSpPr/>
          <p:nvPr/>
        </p:nvSpPr>
        <p:spPr bwMode="auto">
          <a:xfrm>
            <a:off x="611121" y="5573281"/>
            <a:ext cx="511127" cy="592023"/>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同侧圆角矩形 185"/>
          <p:cNvSpPr/>
          <p:nvPr/>
        </p:nvSpPr>
        <p:spPr bwMode="auto">
          <a:xfrm>
            <a:off x="1234920" y="5072816"/>
            <a:ext cx="997377" cy="1101804"/>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 name="同侧圆角矩形 3"/>
          <p:cNvSpPr/>
          <p:nvPr/>
        </p:nvSpPr>
        <p:spPr bwMode="auto">
          <a:xfrm>
            <a:off x="2264749" y="4578646"/>
            <a:ext cx="2053180" cy="1586658"/>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一维范围查询</a:t>
            </a:r>
          </a:p>
        </p:txBody>
      </p:sp>
      <p:sp>
        <p:nvSpPr>
          <p:cNvPr id="19" name="圆角矩形 18"/>
          <p:cNvSpPr/>
          <p:nvPr/>
        </p:nvSpPr>
        <p:spPr bwMode="auto">
          <a:xfrm>
            <a:off x="399238" y="523932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0" name="圆角矩形 19"/>
          <p:cNvSpPr/>
          <p:nvPr/>
        </p:nvSpPr>
        <p:spPr bwMode="auto">
          <a:xfrm>
            <a:off x="1002949" y="473526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1" name="圆角矩形 20"/>
          <p:cNvSpPr/>
          <p:nvPr/>
        </p:nvSpPr>
        <p:spPr bwMode="auto">
          <a:xfrm>
            <a:off x="1576153" y="523932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2" name="圆角矩形 21"/>
          <p:cNvSpPr/>
          <p:nvPr/>
        </p:nvSpPr>
        <p:spPr bwMode="auto">
          <a:xfrm>
            <a:off x="2085665" y="430321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3" name="圆角矩形 22"/>
          <p:cNvSpPr/>
          <p:nvPr/>
        </p:nvSpPr>
        <p:spPr bwMode="auto">
          <a:xfrm>
            <a:off x="2574767" y="523547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4" name="圆角矩形 23"/>
          <p:cNvSpPr/>
          <p:nvPr/>
        </p:nvSpPr>
        <p:spPr bwMode="auto">
          <a:xfrm>
            <a:off x="3113144" y="473526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12</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5" name="圆角矩形 24"/>
          <p:cNvSpPr/>
          <p:nvPr/>
        </p:nvSpPr>
        <p:spPr bwMode="auto">
          <a:xfrm>
            <a:off x="3686184" y="523335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6" name="圆角矩形 25"/>
          <p:cNvSpPr/>
          <p:nvPr/>
        </p:nvSpPr>
        <p:spPr bwMode="auto">
          <a:xfrm>
            <a:off x="4770504" y="521355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7" name="圆角矩形 26"/>
          <p:cNvSpPr/>
          <p:nvPr/>
        </p:nvSpPr>
        <p:spPr bwMode="auto">
          <a:xfrm>
            <a:off x="5396154" y="471277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8" name="圆角矩形 27"/>
          <p:cNvSpPr/>
          <p:nvPr/>
        </p:nvSpPr>
        <p:spPr bwMode="auto">
          <a:xfrm>
            <a:off x="5981311" y="5213241"/>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22</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9" name="圆角矩形 28"/>
          <p:cNvSpPr/>
          <p:nvPr/>
        </p:nvSpPr>
        <p:spPr bwMode="auto">
          <a:xfrm>
            <a:off x="6462881" y="429849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30" name="圆角矩形 29"/>
          <p:cNvSpPr/>
          <p:nvPr/>
        </p:nvSpPr>
        <p:spPr bwMode="auto">
          <a:xfrm>
            <a:off x="7116453" y="523088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31" name="圆角矩形 30"/>
          <p:cNvSpPr/>
          <p:nvPr/>
        </p:nvSpPr>
        <p:spPr bwMode="auto">
          <a:xfrm>
            <a:off x="7724662" y="4730541"/>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32" name="圆角矩形 31"/>
          <p:cNvSpPr/>
          <p:nvPr/>
        </p:nvSpPr>
        <p:spPr bwMode="auto">
          <a:xfrm>
            <a:off x="8320261" y="5232460"/>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8" name="组合 7"/>
          <p:cNvGrpSpPr/>
          <p:nvPr/>
        </p:nvGrpSpPr>
        <p:grpSpPr>
          <a:xfrm>
            <a:off x="2262034" y="4069705"/>
            <a:ext cx="2090599" cy="226056"/>
            <a:chOff x="3340664" y="3236395"/>
            <a:chExt cx="1269761" cy="216024"/>
          </a:xfrm>
        </p:grpSpPr>
        <p:cxnSp>
          <p:nvCxnSpPr>
            <p:cNvPr id="33" name="直接连接符 32"/>
            <p:cNvCxnSpPr/>
            <p:nvPr/>
          </p:nvCxnSpPr>
          <p:spPr bwMode="auto">
            <a:xfrm>
              <a:off x="3340664" y="3236395"/>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345977" y="3236395"/>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5" name="直接连接符 34"/>
          <p:cNvCxnSpPr>
            <a:endCxn id="22" idx="1"/>
          </p:cNvCxnSpPr>
          <p:nvPr/>
        </p:nvCxnSpPr>
        <p:spPr bwMode="auto">
          <a:xfrm>
            <a:off x="1177230" y="4479300"/>
            <a:ext cx="908435" cy="3938"/>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6" name="直接连接符 35"/>
          <p:cNvCxnSpPr/>
          <p:nvPr/>
        </p:nvCxnSpPr>
        <p:spPr bwMode="auto">
          <a:xfrm flipV="1">
            <a:off x="1179514" y="4479300"/>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37" name="组合 36"/>
          <p:cNvGrpSpPr/>
          <p:nvPr/>
        </p:nvGrpSpPr>
        <p:grpSpPr>
          <a:xfrm flipH="1">
            <a:off x="1362986" y="4911349"/>
            <a:ext cx="403471" cy="327973"/>
            <a:chOff x="3632014" y="4509120"/>
            <a:chExt cx="1269761" cy="216024"/>
          </a:xfrm>
        </p:grpSpPr>
        <p:cxnSp>
          <p:nvCxnSpPr>
            <p:cNvPr id="38" name="直接连接符 3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9" name="直接连接符 3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0" name="组合 39"/>
          <p:cNvGrpSpPr/>
          <p:nvPr/>
        </p:nvGrpSpPr>
        <p:grpSpPr>
          <a:xfrm flipH="1">
            <a:off x="4639591" y="4062861"/>
            <a:ext cx="2026702" cy="240357"/>
            <a:chOff x="3632014" y="4509120"/>
            <a:chExt cx="1269761" cy="216024"/>
          </a:xfrm>
        </p:grpSpPr>
        <p:cxnSp>
          <p:nvCxnSpPr>
            <p:cNvPr id="41" name="直接连接符 4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2" name="直接连接符 4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3" name="组合 42"/>
          <p:cNvGrpSpPr/>
          <p:nvPr/>
        </p:nvGrpSpPr>
        <p:grpSpPr>
          <a:xfrm>
            <a:off x="5562782" y="4478514"/>
            <a:ext cx="900100" cy="252028"/>
            <a:chOff x="3632014" y="4509120"/>
            <a:chExt cx="1269761" cy="216024"/>
          </a:xfrm>
        </p:grpSpPr>
        <p:cxnSp>
          <p:nvCxnSpPr>
            <p:cNvPr id="44" name="直接连接符 4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5" name="直接连接符 4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 name="组合 8"/>
          <p:cNvGrpSpPr/>
          <p:nvPr/>
        </p:nvGrpSpPr>
        <p:grpSpPr>
          <a:xfrm>
            <a:off x="6826898" y="4474576"/>
            <a:ext cx="1111661" cy="269450"/>
            <a:chOff x="6986605" y="3644733"/>
            <a:chExt cx="896122" cy="259901"/>
          </a:xfrm>
        </p:grpSpPr>
        <p:cxnSp>
          <p:nvCxnSpPr>
            <p:cNvPr id="46" name="直接连接符 45"/>
            <p:cNvCxnSpPr/>
            <p:nvPr/>
          </p:nvCxnSpPr>
          <p:spPr bwMode="auto">
            <a:xfrm flipH="1" flipV="1">
              <a:off x="6986605" y="3644733"/>
              <a:ext cx="892667" cy="3936"/>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7" name="直接连接符 46"/>
            <p:cNvCxnSpPr/>
            <p:nvPr/>
          </p:nvCxnSpPr>
          <p:spPr bwMode="auto">
            <a:xfrm flipH="1" flipV="1">
              <a:off x="7882727" y="3648669"/>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8" name="组合 47"/>
          <p:cNvGrpSpPr/>
          <p:nvPr/>
        </p:nvGrpSpPr>
        <p:grpSpPr>
          <a:xfrm flipH="1">
            <a:off x="2447988" y="4475421"/>
            <a:ext cx="859216" cy="257708"/>
            <a:chOff x="3632014" y="4509120"/>
            <a:chExt cx="1269761" cy="216024"/>
          </a:xfrm>
        </p:grpSpPr>
        <p:cxnSp>
          <p:nvCxnSpPr>
            <p:cNvPr id="49" name="直接连接符 4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0" name="直接连接符 4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1" name="组合 50"/>
          <p:cNvGrpSpPr/>
          <p:nvPr/>
        </p:nvGrpSpPr>
        <p:grpSpPr>
          <a:xfrm flipH="1">
            <a:off x="3471074" y="4911348"/>
            <a:ext cx="393823" cy="327973"/>
            <a:chOff x="3632014" y="4509120"/>
            <a:chExt cx="1269761" cy="216024"/>
          </a:xfrm>
        </p:grpSpPr>
        <p:cxnSp>
          <p:nvCxnSpPr>
            <p:cNvPr id="52" name="直接连接符 5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3" name="直接连接符 5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4" name="组合 53"/>
          <p:cNvGrpSpPr/>
          <p:nvPr/>
        </p:nvGrpSpPr>
        <p:grpSpPr>
          <a:xfrm flipH="1">
            <a:off x="5757788" y="4886723"/>
            <a:ext cx="394145" cy="32797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8083802" y="4904487"/>
            <a:ext cx="415993" cy="327973"/>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60" name="直接连接符 59"/>
          <p:cNvCxnSpPr/>
          <p:nvPr/>
        </p:nvCxnSpPr>
        <p:spPr bwMode="auto">
          <a:xfrm>
            <a:off x="7310634" y="4901412"/>
            <a:ext cx="415670" cy="1025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1" name="直接连接符 60"/>
          <p:cNvCxnSpPr/>
          <p:nvPr/>
        </p:nvCxnSpPr>
        <p:spPr bwMode="auto">
          <a:xfrm flipV="1">
            <a:off x="7326204" y="4895130"/>
            <a:ext cx="0" cy="327973"/>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62" name="组合 61"/>
          <p:cNvGrpSpPr/>
          <p:nvPr/>
        </p:nvGrpSpPr>
        <p:grpSpPr>
          <a:xfrm>
            <a:off x="4953478" y="4899597"/>
            <a:ext cx="441506" cy="327973"/>
            <a:chOff x="3632014" y="4509120"/>
            <a:chExt cx="1269761" cy="216024"/>
          </a:xfrm>
        </p:grpSpPr>
        <p:cxnSp>
          <p:nvCxnSpPr>
            <p:cNvPr id="63" name="直接连接符 6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4" name="直接连接符 6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5" name="组合 64"/>
          <p:cNvGrpSpPr/>
          <p:nvPr/>
        </p:nvGrpSpPr>
        <p:grpSpPr>
          <a:xfrm>
            <a:off x="2769230" y="4909213"/>
            <a:ext cx="344851" cy="317360"/>
            <a:chOff x="3632014" y="4509120"/>
            <a:chExt cx="1269761" cy="216024"/>
          </a:xfrm>
        </p:grpSpPr>
        <p:cxnSp>
          <p:nvCxnSpPr>
            <p:cNvPr id="66" name="直接连接符 6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7" name="直接连接符 6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8" name="组合 67"/>
          <p:cNvGrpSpPr/>
          <p:nvPr/>
        </p:nvGrpSpPr>
        <p:grpSpPr>
          <a:xfrm>
            <a:off x="557274" y="4915286"/>
            <a:ext cx="448066" cy="32797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71" name="直接连接符 70"/>
          <p:cNvCxnSpPr/>
          <p:nvPr/>
        </p:nvCxnSpPr>
        <p:spPr bwMode="auto">
          <a:xfrm flipH="1" flipV="1">
            <a:off x="4471673" y="364502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72" name="圆角矩形 71"/>
          <p:cNvSpPr/>
          <p:nvPr/>
        </p:nvSpPr>
        <p:spPr bwMode="auto">
          <a:xfrm>
            <a:off x="4283968" y="390098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73" name="圆角矩形 72"/>
          <p:cNvSpPr/>
          <p:nvPr/>
        </p:nvSpPr>
        <p:spPr bwMode="auto">
          <a:xfrm>
            <a:off x="1839398"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74" name="组合 73"/>
          <p:cNvGrpSpPr/>
          <p:nvPr/>
        </p:nvGrpSpPr>
        <p:grpSpPr>
          <a:xfrm flipH="1">
            <a:off x="1938785" y="5413376"/>
            <a:ext cx="106319" cy="327973"/>
            <a:chOff x="3632014" y="4509120"/>
            <a:chExt cx="1269761" cy="216024"/>
          </a:xfrm>
        </p:grpSpPr>
        <p:cxnSp>
          <p:nvCxnSpPr>
            <p:cNvPr id="75" name="直接连接符 7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6" name="直接连接符 7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4" name="组合 93"/>
          <p:cNvGrpSpPr/>
          <p:nvPr/>
        </p:nvGrpSpPr>
        <p:grpSpPr>
          <a:xfrm>
            <a:off x="1456478" y="5423966"/>
            <a:ext cx="108459" cy="327973"/>
            <a:chOff x="3632014" y="4509120"/>
            <a:chExt cx="1269761" cy="216024"/>
          </a:xfrm>
        </p:grpSpPr>
        <p:cxnSp>
          <p:nvCxnSpPr>
            <p:cNvPr id="95" name="直接连接符 9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6" name="直接连接符 9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7" name="圆角矩形 96"/>
          <p:cNvSpPr/>
          <p:nvPr/>
        </p:nvSpPr>
        <p:spPr bwMode="auto">
          <a:xfrm>
            <a:off x="1259632"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98" name="圆角矩形 97"/>
          <p:cNvSpPr/>
          <p:nvPr/>
        </p:nvSpPr>
        <p:spPr bwMode="auto">
          <a:xfrm>
            <a:off x="683568"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99" name="组合 98"/>
          <p:cNvGrpSpPr/>
          <p:nvPr/>
        </p:nvGrpSpPr>
        <p:grpSpPr>
          <a:xfrm flipH="1">
            <a:off x="782955" y="5413198"/>
            <a:ext cx="106319" cy="327973"/>
            <a:chOff x="3632014" y="4509120"/>
            <a:chExt cx="1269761" cy="216024"/>
          </a:xfrm>
        </p:grpSpPr>
        <p:cxnSp>
          <p:nvCxnSpPr>
            <p:cNvPr id="100" name="直接连接符 9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1" name="直接连接符 10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02" name="组合 101"/>
          <p:cNvGrpSpPr/>
          <p:nvPr/>
        </p:nvGrpSpPr>
        <p:grpSpPr>
          <a:xfrm>
            <a:off x="300648" y="5423788"/>
            <a:ext cx="108459" cy="327973"/>
            <a:chOff x="3632014" y="4509120"/>
            <a:chExt cx="1269761" cy="216024"/>
          </a:xfrm>
        </p:grpSpPr>
        <p:cxnSp>
          <p:nvCxnSpPr>
            <p:cNvPr id="103" name="直接连接符 10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4" name="直接连接符 10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5" name="圆角矩形 104"/>
          <p:cNvSpPr/>
          <p:nvPr/>
        </p:nvSpPr>
        <p:spPr bwMode="auto">
          <a:xfrm>
            <a:off x="107504"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06" name="圆角矩形 105"/>
          <p:cNvSpPr/>
          <p:nvPr/>
        </p:nvSpPr>
        <p:spPr bwMode="auto">
          <a:xfrm>
            <a:off x="2847510"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12</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07" name="组合 106"/>
          <p:cNvGrpSpPr/>
          <p:nvPr/>
        </p:nvGrpSpPr>
        <p:grpSpPr>
          <a:xfrm flipH="1">
            <a:off x="2946897" y="5398810"/>
            <a:ext cx="106319" cy="327973"/>
            <a:chOff x="3632014" y="4509120"/>
            <a:chExt cx="1269761" cy="216024"/>
          </a:xfrm>
        </p:grpSpPr>
        <p:cxnSp>
          <p:nvCxnSpPr>
            <p:cNvPr id="108" name="直接连接符 10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9" name="直接连接符 10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10" name="组合 109"/>
          <p:cNvGrpSpPr/>
          <p:nvPr/>
        </p:nvGrpSpPr>
        <p:grpSpPr>
          <a:xfrm>
            <a:off x="2464590" y="5409400"/>
            <a:ext cx="108459" cy="327973"/>
            <a:chOff x="3632014" y="4509120"/>
            <a:chExt cx="1269761" cy="216024"/>
          </a:xfrm>
        </p:grpSpPr>
        <p:cxnSp>
          <p:nvCxnSpPr>
            <p:cNvPr id="111" name="直接连接符 11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12" name="直接连接符 11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13" name="圆角矩形 112"/>
          <p:cNvSpPr/>
          <p:nvPr/>
        </p:nvSpPr>
        <p:spPr bwMode="auto">
          <a:xfrm>
            <a:off x="2267744"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14" name="圆角矩形 113"/>
          <p:cNvSpPr/>
          <p:nvPr/>
        </p:nvSpPr>
        <p:spPr bwMode="auto">
          <a:xfrm>
            <a:off x="3968497"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15" name="组合 114"/>
          <p:cNvGrpSpPr/>
          <p:nvPr/>
        </p:nvGrpSpPr>
        <p:grpSpPr>
          <a:xfrm flipH="1">
            <a:off x="4042643" y="5397287"/>
            <a:ext cx="106319" cy="327973"/>
            <a:chOff x="3632014" y="4509120"/>
            <a:chExt cx="1269761" cy="216024"/>
          </a:xfrm>
        </p:grpSpPr>
        <p:cxnSp>
          <p:nvCxnSpPr>
            <p:cNvPr id="116" name="直接连接符 11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17" name="直接连接符 11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18" name="组合 117"/>
          <p:cNvGrpSpPr/>
          <p:nvPr/>
        </p:nvGrpSpPr>
        <p:grpSpPr>
          <a:xfrm>
            <a:off x="3560336" y="5407877"/>
            <a:ext cx="108459" cy="327973"/>
            <a:chOff x="3632014" y="4509120"/>
            <a:chExt cx="1269761" cy="216024"/>
          </a:xfrm>
        </p:grpSpPr>
        <p:cxnSp>
          <p:nvCxnSpPr>
            <p:cNvPr id="119" name="直接连接符 11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0" name="直接连接符 11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21" name="圆角矩形 120"/>
          <p:cNvSpPr/>
          <p:nvPr/>
        </p:nvSpPr>
        <p:spPr bwMode="auto">
          <a:xfrm>
            <a:off x="3347864"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22" name="圆角矩形 121"/>
          <p:cNvSpPr/>
          <p:nvPr/>
        </p:nvSpPr>
        <p:spPr bwMode="auto">
          <a:xfrm>
            <a:off x="5064799"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20</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23" name="组合 122"/>
          <p:cNvGrpSpPr/>
          <p:nvPr/>
        </p:nvGrpSpPr>
        <p:grpSpPr>
          <a:xfrm flipH="1">
            <a:off x="5138945" y="5390432"/>
            <a:ext cx="106319" cy="327973"/>
            <a:chOff x="3632014" y="4509120"/>
            <a:chExt cx="1269761" cy="216024"/>
          </a:xfrm>
        </p:grpSpPr>
        <p:cxnSp>
          <p:nvCxnSpPr>
            <p:cNvPr id="124" name="直接连接符 12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5" name="直接连接符 12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6" name="组合 125"/>
          <p:cNvGrpSpPr/>
          <p:nvPr/>
        </p:nvGrpSpPr>
        <p:grpSpPr>
          <a:xfrm>
            <a:off x="4656638" y="5401022"/>
            <a:ext cx="108459" cy="327973"/>
            <a:chOff x="3632014" y="4509120"/>
            <a:chExt cx="1269761" cy="216024"/>
          </a:xfrm>
        </p:grpSpPr>
        <p:cxnSp>
          <p:nvCxnSpPr>
            <p:cNvPr id="127" name="直接连接符 12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8" name="直接连接符 12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29" name="圆角矩形 128"/>
          <p:cNvSpPr/>
          <p:nvPr/>
        </p:nvSpPr>
        <p:spPr bwMode="auto">
          <a:xfrm>
            <a:off x="4444166"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30" name="圆角矩形 129"/>
          <p:cNvSpPr/>
          <p:nvPr/>
        </p:nvSpPr>
        <p:spPr bwMode="auto">
          <a:xfrm>
            <a:off x="6272753"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24</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31" name="组合 130"/>
          <p:cNvGrpSpPr/>
          <p:nvPr/>
        </p:nvGrpSpPr>
        <p:grpSpPr>
          <a:xfrm flipH="1">
            <a:off x="6346899" y="5393932"/>
            <a:ext cx="106319" cy="327973"/>
            <a:chOff x="3632014" y="4509120"/>
            <a:chExt cx="1269761" cy="216024"/>
          </a:xfrm>
        </p:grpSpPr>
        <p:cxnSp>
          <p:nvCxnSpPr>
            <p:cNvPr id="132" name="直接连接符 13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3" name="直接连接符 13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4" name="组合 133"/>
          <p:cNvGrpSpPr/>
          <p:nvPr/>
        </p:nvGrpSpPr>
        <p:grpSpPr>
          <a:xfrm>
            <a:off x="5864592" y="5404522"/>
            <a:ext cx="108459" cy="327973"/>
            <a:chOff x="3632014" y="4509120"/>
            <a:chExt cx="1269761" cy="216024"/>
          </a:xfrm>
        </p:grpSpPr>
        <p:cxnSp>
          <p:nvCxnSpPr>
            <p:cNvPr id="135" name="直接连接符 13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6" name="直接连接符 13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37" name="圆角矩形 136"/>
          <p:cNvSpPr/>
          <p:nvPr/>
        </p:nvSpPr>
        <p:spPr bwMode="auto">
          <a:xfrm>
            <a:off x="5652120"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22</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38" name="圆角矩形 137"/>
          <p:cNvSpPr/>
          <p:nvPr/>
        </p:nvSpPr>
        <p:spPr bwMode="auto">
          <a:xfrm>
            <a:off x="7420863"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27</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39" name="组合 138"/>
          <p:cNvGrpSpPr/>
          <p:nvPr/>
        </p:nvGrpSpPr>
        <p:grpSpPr>
          <a:xfrm flipH="1">
            <a:off x="7495009" y="5393573"/>
            <a:ext cx="106319" cy="327973"/>
            <a:chOff x="3632014" y="4509120"/>
            <a:chExt cx="1269761" cy="216024"/>
          </a:xfrm>
        </p:grpSpPr>
        <p:cxnSp>
          <p:nvCxnSpPr>
            <p:cNvPr id="140" name="直接连接符 1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41" name="直接连接符 1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42" name="组合 141"/>
          <p:cNvGrpSpPr/>
          <p:nvPr/>
        </p:nvGrpSpPr>
        <p:grpSpPr>
          <a:xfrm>
            <a:off x="7012702" y="5404163"/>
            <a:ext cx="108459" cy="327973"/>
            <a:chOff x="3632014" y="4509120"/>
            <a:chExt cx="1269761" cy="216024"/>
          </a:xfrm>
        </p:grpSpPr>
        <p:cxnSp>
          <p:nvCxnSpPr>
            <p:cNvPr id="143" name="直接连接符 1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44" name="直接连接符 1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45" name="圆角矩形 144"/>
          <p:cNvSpPr/>
          <p:nvPr/>
        </p:nvSpPr>
        <p:spPr bwMode="auto">
          <a:xfrm>
            <a:off x="6800230"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25</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46" name="圆角矩形 145"/>
          <p:cNvSpPr/>
          <p:nvPr/>
        </p:nvSpPr>
        <p:spPr bwMode="auto">
          <a:xfrm>
            <a:off x="8607306"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31</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47" name="组合 146"/>
          <p:cNvGrpSpPr/>
          <p:nvPr/>
        </p:nvGrpSpPr>
        <p:grpSpPr>
          <a:xfrm flipH="1">
            <a:off x="8681452" y="5365352"/>
            <a:ext cx="106319" cy="327973"/>
            <a:chOff x="3632014" y="4509120"/>
            <a:chExt cx="1269761" cy="216024"/>
          </a:xfrm>
        </p:grpSpPr>
        <p:cxnSp>
          <p:nvCxnSpPr>
            <p:cNvPr id="148" name="直接连接符 14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49" name="直接连接符 14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50" name="组合 149"/>
          <p:cNvGrpSpPr/>
          <p:nvPr/>
        </p:nvGrpSpPr>
        <p:grpSpPr>
          <a:xfrm>
            <a:off x="8199145" y="5375942"/>
            <a:ext cx="108459" cy="327973"/>
            <a:chOff x="3632014" y="4509120"/>
            <a:chExt cx="1269761" cy="216024"/>
          </a:xfrm>
        </p:grpSpPr>
        <p:cxnSp>
          <p:nvCxnSpPr>
            <p:cNvPr id="151" name="直接连接符 15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52" name="直接连接符 15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53" name="圆角矩形 152"/>
          <p:cNvSpPr/>
          <p:nvPr/>
        </p:nvSpPr>
        <p:spPr bwMode="auto">
          <a:xfrm>
            <a:off x="7986673"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29</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60" name="组合 159"/>
          <p:cNvGrpSpPr/>
          <p:nvPr/>
        </p:nvGrpSpPr>
        <p:grpSpPr>
          <a:xfrm>
            <a:off x="2262303" y="4059739"/>
            <a:ext cx="2013362" cy="226056"/>
            <a:chOff x="2270782" y="4069705"/>
            <a:chExt cx="2013362" cy="226056"/>
          </a:xfrm>
        </p:grpSpPr>
        <p:cxnSp>
          <p:nvCxnSpPr>
            <p:cNvPr id="161" name="直接连接符 160"/>
            <p:cNvCxnSpPr/>
            <p:nvPr/>
          </p:nvCxnSpPr>
          <p:spPr bwMode="auto">
            <a:xfrm>
              <a:off x="2270782" y="4069705"/>
              <a:ext cx="2013362" cy="11304"/>
            </a:xfrm>
            <a:prstGeom prst="line">
              <a:avLst/>
            </a:prstGeom>
            <a:solidFill>
              <a:schemeClr val="accent1"/>
            </a:solidFill>
            <a:ln w="44450" cap="flat" cmpd="sng" algn="ctr">
              <a:solidFill>
                <a:srgbClr val="7030A0"/>
              </a:solidFill>
              <a:prstDash val="solid"/>
              <a:round/>
              <a:headEnd type="none"/>
              <a:tailEnd type="none"/>
            </a:ln>
            <a:effectLst/>
          </p:spPr>
        </p:cxnSp>
        <p:cxnSp>
          <p:nvCxnSpPr>
            <p:cNvPr id="162" name="直接连接符 161"/>
            <p:cNvCxnSpPr/>
            <p:nvPr/>
          </p:nvCxnSpPr>
          <p:spPr bwMode="auto">
            <a:xfrm flipV="1">
              <a:off x="2279530" y="4069705"/>
              <a:ext cx="0" cy="226056"/>
            </a:xfrm>
            <a:prstGeom prst="line">
              <a:avLst/>
            </a:prstGeom>
            <a:solidFill>
              <a:schemeClr val="accent1"/>
            </a:solidFill>
            <a:ln w="44450" cap="flat" cmpd="sng" algn="ctr">
              <a:solidFill>
                <a:srgbClr val="7030A0"/>
              </a:solidFill>
              <a:prstDash val="solid"/>
              <a:round/>
              <a:headEnd type="none" w="lg" len="lg"/>
              <a:tailEnd type="none"/>
            </a:ln>
            <a:effectLst/>
          </p:spPr>
        </p:cxnSp>
      </p:grpSp>
      <p:grpSp>
        <p:nvGrpSpPr>
          <p:cNvPr id="163" name="组合 162"/>
          <p:cNvGrpSpPr/>
          <p:nvPr/>
        </p:nvGrpSpPr>
        <p:grpSpPr>
          <a:xfrm>
            <a:off x="1179514" y="4475421"/>
            <a:ext cx="910438" cy="226056"/>
            <a:chOff x="2270782" y="4069705"/>
            <a:chExt cx="2013362" cy="226056"/>
          </a:xfrm>
        </p:grpSpPr>
        <p:cxnSp>
          <p:nvCxnSpPr>
            <p:cNvPr id="164" name="直接连接符 163"/>
            <p:cNvCxnSpPr/>
            <p:nvPr/>
          </p:nvCxnSpPr>
          <p:spPr bwMode="auto">
            <a:xfrm>
              <a:off x="2270782" y="4069705"/>
              <a:ext cx="2013362" cy="11304"/>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65" name="直接连接符 164"/>
            <p:cNvCxnSpPr/>
            <p:nvPr/>
          </p:nvCxnSpPr>
          <p:spPr bwMode="auto">
            <a:xfrm flipV="1">
              <a:off x="2279530" y="4069705"/>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2" name="组合 11"/>
          <p:cNvGrpSpPr/>
          <p:nvPr/>
        </p:nvGrpSpPr>
        <p:grpSpPr>
          <a:xfrm>
            <a:off x="567743" y="4911348"/>
            <a:ext cx="443004" cy="307044"/>
            <a:chOff x="946885" y="3361069"/>
            <a:chExt cx="384755" cy="226056"/>
          </a:xfrm>
        </p:grpSpPr>
        <p:cxnSp>
          <p:nvCxnSpPr>
            <p:cNvPr id="167" name="直接连接符 166"/>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68" name="直接连接符 167"/>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69" name="组合 168"/>
          <p:cNvGrpSpPr/>
          <p:nvPr/>
        </p:nvGrpSpPr>
        <p:grpSpPr>
          <a:xfrm flipH="1">
            <a:off x="759372" y="5414627"/>
            <a:ext cx="124295" cy="307044"/>
            <a:chOff x="946885" y="3361069"/>
            <a:chExt cx="384755" cy="226056"/>
          </a:xfrm>
        </p:grpSpPr>
        <p:cxnSp>
          <p:nvCxnSpPr>
            <p:cNvPr id="170" name="直接连接符 169"/>
            <p:cNvCxnSpPr/>
            <p:nvPr/>
          </p:nvCxnSpPr>
          <p:spPr bwMode="auto">
            <a:xfrm flipV="1">
              <a:off x="946885" y="3361069"/>
              <a:ext cx="384755" cy="1"/>
            </a:xfrm>
            <a:prstGeom prst="line">
              <a:avLst/>
            </a:prstGeom>
            <a:solidFill>
              <a:schemeClr val="accent1"/>
            </a:solidFill>
            <a:ln w="44450" cap="flat" cmpd="sng" algn="ctr">
              <a:solidFill>
                <a:schemeClr val="accent2">
                  <a:lumMod val="50000"/>
                </a:schemeClr>
              </a:solidFill>
              <a:prstDash val="solid"/>
              <a:round/>
              <a:headEnd type="none"/>
              <a:tailEnd type="none"/>
            </a:ln>
            <a:effectLst/>
          </p:spPr>
        </p:cxnSp>
        <p:cxnSp>
          <p:nvCxnSpPr>
            <p:cNvPr id="171" name="直接连接符 170"/>
            <p:cNvCxnSpPr/>
            <p:nvPr/>
          </p:nvCxnSpPr>
          <p:spPr bwMode="auto">
            <a:xfrm flipV="1">
              <a:off x="948557" y="3361069"/>
              <a:ext cx="0" cy="226056"/>
            </a:xfrm>
            <a:prstGeom prst="line">
              <a:avLst/>
            </a:prstGeom>
            <a:solidFill>
              <a:schemeClr val="accent1"/>
            </a:solidFill>
            <a:ln w="44450" cap="flat" cmpd="sng" algn="ctr">
              <a:solidFill>
                <a:schemeClr val="accent2">
                  <a:lumMod val="50000"/>
                </a:schemeClr>
              </a:solidFill>
              <a:prstDash val="solid"/>
              <a:round/>
              <a:headEnd type="none" w="lg" len="lg"/>
              <a:tailEnd type="none"/>
            </a:ln>
            <a:effectLst/>
          </p:spPr>
        </p:cxnSp>
      </p:grpSp>
      <p:grpSp>
        <p:nvGrpSpPr>
          <p:cNvPr id="156" name="组合 155"/>
          <p:cNvGrpSpPr/>
          <p:nvPr/>
        </p:nvGrpSpPr>
        <p:grpSpPr>
          <a:xfrm flipH="1">
            <a:off x="4651090" y="4057879"/>
            <a:ext cx="2015201" cy="248066"/>
            <a:chOff x="2270782" y="4069705"/>
            <a:chExt cx="2013362" cy="226056"/>
          </a:xfrm>
        </p:grpSpPr>
        <p:cxnSp>
          <p:nvCxnSpPr>
            <p:cNvPr id="157" name="直接连接符 156"/>
            <p:cNvCxnSpPr/>
            <p:nvPr/>
          </p:nvCxnSpPr>
          <p:spPr bwMode="auto">
            <a:xfrm>
              <a:off x="2270782" y="4069705"/>
              <a:ext cx="2013362" cy="11304"/>
            </a:xfrm>
            <a:prstGeom prst="line">
              <a:avLst/>
            </a:prstGeom>
            <a:solidFill>
              <a:schemeClr val="accent1"/>
            </a:solidFill>
            <a:ln w="44450" cap="flat" cmpd="sng" algn="ctr">
              <a:solidFill>
                <a:srgbClr val="7030A0"/>
              </a:solidFill>
              <a:prstDash val="solid"/>
              <a:round/>
              <a:headEnd type="none"/>
              <a:tailEnd type="none"/>
            </a:ln>
            <a:effectLst/>
          </p:spPr>
        </p:cxnSp>
        <p:cxnSp>
          <p:nvCxnSpPr>
            <p:cNvPr id="158" name="直接连接符 157"/>
            <p:cNvCxnSpPr/>
            <p:nvPr/>
          </p:nvCxnSpPr>
          <p:spPr bwMode="auto">
            <a:xfrm flipV="1">
              <a:off x="2279530" y="4069705"/>
              <a:ext cx="0" cy="226056"/>
            </a:xfrm>
            <a:prstGeom prst="line">
              <a:avLst/>
            </a:prstGeom>
            <a:solidFill>
              <a:schemeClr val="accent1"/>
            </a:solidFill>
            <a:ln w="44450" cap="flat" cmpd="sng" algn="ctr">
              <a:solidFill>
                <a:srgbClr val="7030A0"/>
              </a:solidFill>
              <a:prstDash val="solid"/>
              <a:round/>
              <a:headEnd type="none" w="lg" len="lg"/>
              <a:tailEnd type="none"/>
            </a:ln>
            <a:effectLst/>
          </p:spPr>
        </p:cxnSp>
      </p:grpSp>
      <p:grpSp>
        <p:nvGrpSpPr>
          <p:cNvPr id="159" name="组合 158"/>
          <p:cNvGrpSpPr/>
          <p:nvPr/>
        </p:nvGrpSpPr>
        <p:grpSpPr>
          <a:xfrm>
            <a:off x="5558496" y="4469139"/>
            <a:ext cx="894277" cy="238236"/>
            <a:chOff x="2270782" y="4069705"/>
            <a:chExt cx="2013362" cy="226056"/>
          </a:xfrm>
        </p:grpSpPr>
        <p:cxnSp>
          <p:nvCxnSpPr>
            <p:cNvPr id="166" name="直接连接符 165"/>
            <p:cNvCxnSpPr/>
            <p:nvPr/>
          </p:nvCxnSpPr>
          <p:spPr bwMode="auto">
            <a:xfrm>
              <a:off x="2270782" y="4069705"/>
              <a:ext cx="2013362" cy="11304"/>
            </a:xfrm>
            <a:prstGeom prst="line">
              <a:avLst/>
            </a:prstGeom>
            <a:solidFill>
              <a:schemeClr val="accent1"/>
            </a:solidFill>
            <a:ln w="44450" cap="flat" cmpd="sng" algn="ctr">
              <a:solidFill>
                <a:schemeClr val="accent2">
                  <a:lumMod val="50000"/>
                </a:schemeClr>
              </a:solidFill>
              <a:prstDash val="solid"/>
              <a:round/>
              <a:headEnd type="none"/>
              <a:tailEnd type="none"/>
            </a:ln>
            <a:effectLst/>
          </p:spPr>
        </p:cxnSp>
        <p:cxnSp>
          <p:nvCxnSpPr>
            <p:cNvPr id="172" name="直接连接符 171"/>
            <p:cNvCxnSpPr/>
            <p:nvPr/>
          </p:nvCxnSpPr>
          <p:spPr bwMode="auto">
            <a:xfrm flipV="1">
              <a:off x="2279530" y="4069705"/>
              <a:ext cx="0" cy="226056"/>
            </a:xfrm>
            <a:prstGeom prst="line">
              <a:avLst/>
            </a:prstGeom>
            <a:solidFill>
              <a:schemeClr val="accent1"/>
            </a:solidFill>
            <a:ln w="44450" cap="flat" cmpd="sng" algn="ctr">
              <a:solidFill>
                <a:schemeClr val="accent2">
                  <a:lumMod val="50000"/>
                </a:schemeClr>
              </a:solidFill>
              <a:prstDash val="solid"/>
              <a:round/>
              <a:headEnd type="none" w="lg" len="lg"/>
              <a:tailEnd type="none"/>
            </a:ln>
            <a:effectLst/>
          </p:spPr>
        </p:cxnSp>
      </p:grpSp>
      <p:grpSp>
        <p:nvGrpSpPr>
          <p:cNvPr id="179" name="组合 178"/>
          <p:cNvGrpSpPr/>
          <p:nvPr/>
        </p:nvGrpSpPr>
        <p:grpSpPr>
          <a:xfrm flipH="1">
            <a:off x="5743944" y="4904487"/>
            <a:ext cx="404599" cy="307044"/>
            <a:chOff x="946885" y="3361069"/>
            <a:chExt cx="384755" cy="226056"/>
          </a:xfrm>
        </p:grpSpPr>
        <p:cxnSp>
          <p:nvCxnSpPr>
            <p:cNvPr id="180" name="直接连接符 179"/>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81" name="直接连接符 180"/>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82" name="组合 181"/>
          <p:cNvGrpSpPr/>
          <p:nvPr/>
        </p:nvGrpSpPr>
        <p:grpSpPr>
          <a:xfrm flipH="1">
            <a:off x="6348520" y="5404163"/>
            <a:ext cx="113492" cy="307044"/>
            <a:chOff x="946885" y="3361069"/>
            <a:chExt cx="384755" cy="226056"/>
          </a:xfrm>
        </p:grpSpPr>
        <p:cxnSp>
          <p:nvCxnSpPr>
            <p:cNvPr id="183" name="直接连接符 182"/>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84" name="直接连接符 183"/>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87" name="组合 186"/>
          <p:cNvGrpSpPr/>
          <p:nvPr/>
        </p:nvGrpSpPr>
        <p:grpSpPr>
          <a:xfrm>
            <a:off x="586916" y="5906888"/>
            <a:ext cx="86044" cy="771297"/>
            <a:chOff x="946885" y="3361069"/>
            <a:chExt cx="384755" cy="226056"/>
          </a:xfrm>
        </p:grpSpPr>
        <p:cxnSp>
          <p:nvCxnSpPr>
            <p:cNvPr id="188" name="直接连接符 187"/>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89" name="直接连接符 188"/>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sp>
        <p:nvSpPr>
          <p:cNvPr id="191" name="圆角矩形 190"/>
          <p:cNvSpPr/>
          <p:nvPr/>
        </p:nvSpPr>
        <p:spPr bwMode="auto">
          <a:xfrm>
            <a:off x="4284645" y="3900989"/>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99" name="组合 198"/>
          <p:cNvGrpSpPr/>
          <p:nvPr/>
        </p:nvGrpSpPr>
        <p:grpSpPr>
          <a:xfrm>
            <a:off x="6178920" y="5922957"/>
            <a:ext cx="118070" cy="755228"/>
            <a:chOff x="946885" y="3361069"/>
            <a:chExt cx="384755" cy="226056"/>
          </a:xfrm>
        </p:grpSpPr>
        <p:cxnSp>
          <p:nvCxnSpPr>
            <p:cNvPr id="200" name="直接连接符 199"/>
            <p:cNvCxnSpPr/>
            <p:nvPr/>
          </p:nvCxnSpPr>
          <p:spPr bwMode="auto">
            <a:xfrm flipV="1">
              <a:off x="946885" y="3361069"/>
              <a:ext cx="384755" cy="1"/>
            </a:xfrm>
            <a:prstGeom prst="line">
              <a:avLst/>
            </a:prstGeom>
            <a:solidFill>
              <a:schemeClr val="accent1"/>
            </a:solidFill>
            <a:ln w="44450" cap="flat" cmpd="sng" algn="ctr">
              <a:solidFill>
                <a:schemeClr val="accent2">
                  <a:lumMod val="50000"/>
                </a:schemeClr>
              </a:solidFill>
              <a:prstDash val="solid"/>
              <a:round/>
              <a:headEnd type="none"/>
              <a:tailEnd type="none"/>
            </a:ln>
            <a:effectLst/>
          </p:spPr>
        </p:cxnSp>
        <p:cxnSp>
          <p:nvCxnSpPr>
            <p:cNvPr id="201" name="直接连接符 200"/>
            <p:cNvCxnSpPr/>
            <p:nvPr/>
          </p:nvCxnSpPr>
          <p:spPr bwMode="auto">
            <a:xfrm flipV="1">
              <a:off x="948557" y="3361069"/>
              <a:ext cx="0" cy="226056"/>
            </a:xfrm>
            <a:prstGeom prst="line">
              <a:avLst/>
            </a:prstGeom>
            <a:solidFill>
              <a:schemeClr val="accent1"/>
            </a:solidFill>
            <a:ln w="44450" cap="flat" cmpd="sng" algn="ctr">
              <a:solidFill>
                <a:schemeClr val="accent2">
                  <a:lumMod val="50000"/>
                </a:schemeClr>
              </a:solidFill>
              <a:prstDash val="solid"/>
              <a:round/>
              <a:headEnd type="none" w="lg" len="lg"/>
              <a:tailEnd type="none"/>
            </a:ln>
            <a:effectLst/>
          </p:spPr>
        </p:cxnSp>
      </p:grpSp>
      <p:sp>
        <p:nvSpPr>
          <p:cNvPr id="5" name="矩形 4"/>
          <p:cNvSpPr/>
          <p:nvPr/>
        </p:nvSpPr>
        <p:spPr>
          <a:xfrm>
            <a:off x="3618748" y="1620028"/>
            <a:ext cx="954107"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输出：</a:t>
            </a:r>
            <a:endParaRPr lang="zh-CN" altLang="en-US" sz="2000" dirty="0">
              <a:solidFill>
                <a:srgbClr val="C00000"/>
              </a:solidFill>
            </a:endParaRPr>
          </a:p>
        </p:txBody>
      </p:sp>
      <p:sp>
        <p:nvSpPr>
          <p:cNvPr id="202" name="矩形 201"/>
          <p:cNvSpPr/>
          <p:nvPr/>
        </p:nvSpPr>
        <p:spPr>
          <a:xfrm>
            <a:off x="4499992" y="1620028"/>
            <a:ext cx="159050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9,12,14,15,</a:t>
            </a:r>
            <a:endParaRPr lang="zh-CN" altLang="en-US" sz="2000" dirty="0">
              <a:solidFill>
                <a:srgbClr val="C00000"/>
              </a:solidFill>
            </a:endParaRPr>
          </a:p>
        </p:txBody>
      </p:sp>
      <p:sp>
        <p:nvSpPr>
          <p:cNvPr id="203" name="矩形 202"/>
          <p:cNvSpPr/>
          <p:nvPr/>
        </p:nvSpPr>
        <p:spPr>
          <a:xfrm>
            <a:off x="5940152" y="1620028"/>
            <a:ext cx="649537"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4,7,</a:t>
            </a:r>
            <a:endParaRPr lang="zh-CN" altLang="en-US" sz="2000" dirty="0">
              <a:solidFill>
                <a:srgbClr val="C00000"/>
              </a:solidFill>
            </a:endParaRPr>
          </a:p>
        </p:txBody>
      </p:sp>
      <p:sp>
        <p:nvSpPr>
          <p:cNvPr id="204" name="矩形 203"/>
          <p:cNvSpPr/>
          <p:nvPr/>
        </p:nvSpPr>
        <p:spPr>
          <a:xfrm>
            <a:off x="6442743" y="1620028"/>
            <a:ext cx="417102"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3,</a:t>
            </a:r>
            <a:endParaRPr lang="zh-CN" altLang="en-US" sz="2000" dirty="0">
              <a:solidFill>
                <a:srgbClr val="C00000"/>
              </a:solidFill>
            </a:endParaRPr>
          </a:p>
        </p:txBody>
      </p:sp>
      <p:sp>
        <p:nvSpPr>
          <p:cNvPr id="205" name="矩形 204"/>
          <p:cNvSpPr/>
          <p:nvPr/>
        </p:nvSpPr>
        <p:spPr>
          <a:xfrm>
            <a:off x="6699572" y="1620028"/>
            <a:ext cx="966931"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17,20,</a:t>
            </a:r>
            <a:endParaRPr lang="zh-CN" altLang="en-US" sz="2000" dirty="0">
              <a:solidFill>
                <a:srgbClr val="C00000"/>
              </a:solidFill>
            </a:endParaRPr>
          </a:p>
        </p:txBody>
      </p:sp>
      <p:sp>
        <p:nvSpPr>
          <p:cNvPr id="206" name="矩形 205"/>
          <p:cNvSpPr/>
          <p:nvPr/>
        </p:nvSpPr>
        <p:spPr>
          <a:xfrm>
            <a:off x="7596336" y="1620028"/>
            <a:ext cx="502061"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22</a:t>
            </a:r>
            <a:endParaRPr lang="zh-CN" altLang="en-US" sz="2000" dirty="0">
              <a:solidFill>
                <a:srgbClr val="C00000"/>
              </a:solidFill>
            </a:endParaRPr>
          </a:p>
        </p:txBody>
      </p:sp>
      <p:sp>
        <p:nvSpPr>
          <p:cNvPr id="173" name="椭圆 172"/>
          <p:cNvSpPr/>
          <p:nvPr/>
        </p:nvSpPr>
        <p:spPr bwMode="auto">
          <a:xfrm>
            <a:off x="683568" y="6237312"/>
            <a:ext cx="360000" cy="360000"/>
          </a:xfrm>
          <a:prstGeom prst="ellipse">
            <a:avLst/>
          </a:prstGeom>
          <a:solidFill>
            <a:srgbClr val="C00000"/>
          </a:solidFill>
          <a:ln w="12700"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74" name="文本框 173"/>
          <p:cNvSpPr txBox="1"/>
          <p:nvPr/>
        </p:nvSpPr>
        <p:spPr>
          <a:xfrm>
            <a:off x="3884439" y="3104701"/>
            <a:ext cx="4928162" cy="430887"/>
          </a:xfrm>
          <a:prstGeom prst="rect">
            <a:avLst/>
          </a:prstGeom>
          <a:solidFill>
            <a:schemeClr val="accent2">
              <a:lumMod val="50000"/>
            </a:schemeClr>
          </a:solidFill>
        </p:spPr>
        <p:txBody>
          <a:bodyPr wrap="square" rtlCol="0">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如何推广到二维及高维范围查询？</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293537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500" fill="hold"/>
                                        <p:tgtEl>
                                          <p:spTgt spid="174"/>
                                        </p:tgtEl>
                                        <p:attrNameLst>
                                          <p:attrName>ppt_x</p:attrName>
                                        </p:attrNameLst>
                                      </p:cBhvr>
                                      <p:tavLst>
                                        <p:tav tm="0">
                                          <p:val>
                                            <p:strVal val="#ppt_x"/>
                                          </p:val>
                                        </p:tav>
                                        <p:tav tm="100000">
                                          <p:val>
                                            <p:strVal val="#ppt_x"/>
                                          </p:val>
                                        </p:tav>
                                      </p:tavLst>
                                    </p:anim>
                                    <p:anim calcmode="lin" valueType="num">
                                      <p:cBhvr additive="base">
                                        <p:cTn id="8"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130824" y="1144766"/>
            <a:ext cx="8243433"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2d-</a:t>
            </a:r>
            <a:r>
              <a:rPr lang="zh-CN" altLang="en-US" sz="2800" b="1" dirty="0">
                <a:latin typeface="微软雅黑" panose="020B0503020204020204" pitchFamily="34" charset="-122"/>
                <a:ea typeface="微软雅黑" panose="020B0503020204020204" pitchFamily="34" charset="-122"/>
              </a:rPr>
              <a:t>树构造实例（示例代码方法）</a:t>
            </a:r>
            <a:endParaRPr lang="en-US" altLang="zh-CN" sz="2800" b="1" dirty="0">
              <a:latin typeface="微软雅黑" panose="020B0503020204020204" pitchFamily="34" charset="-122"/>
              <a:ea typeface="微软雅黑" panose="020B0503020204020204" pitchFamily="34" charset="-122"/>
            </a:endParaRPr>
          </a:p>
        </p:txBody>
      </p:sp>
      <p:sp>
        <p:nvSpPr>
          <p:cNvPr id="107" name="矩形 106"/>
          <p:cNvSpPr/>
          <p:nvPr/>
        </p:nvSpPr>
        <p:spPr bwMode="auto">
          <a:xfrm>
            <a:off x="559333" y="2030550"/>
            <a:ext cx="7842654" cy="2232248"/>
          </a:xfrm>
          <a:prstGeom prst="rect">
            <a:avLst/>
          </a:prstGeom>
          <a:solidFill>
            <a:srgbClr val="FFCCCC">
              <a:alpha val="44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27" name="直接连接符 526"/>
          <p:cNvCxnSpPr/>
          <p:nvPr/>
        </p:nvCxnSpPr>
        <p:spPr bwMode="auto">
          <a:xfrm>
            <a:off x="4375757" y="2030550"/>
            <a:ext cx="0" cy="2232248"/>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5" name="圆角矩形 524"/>
          <p:cNvSpPr/>
          <p:nvPr/>
        </p:nvSpPr>
        <p:spPr bwMode="auto">
          <a:xfrm>
            <a:off x="4179924" y="2966654"/>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28" name="直接连接符 527"/>
          <p:cNvCxnSpPr/>
          <p:nvPr/>
        </p:nvCxnSpPr>
        <p:spPr bwMode="auto">
          <a:xfrm flipH="1">
            <a:off x="559333" y="3541301"/>
            <a:ext cx="3816424" cy="2567"/>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1" name="圆角矩形 520"/>
          <p:cNvSpPr/>
          <p:nvPr/>
        </p:nvSpPr>
        <p:spPr bwMode="auto">
          <a:xfrm>
            <a:off x="1822802" y="3346414"/>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29" name="直接连接符 528"/>
          <p:cNvCxnSpPr/>
          <p:nvPr/>
        </p:nvCxnSpPr>
        <p:spPr bwMode="auto">
          <a:xfrm flipH="1">
            <a:off x="4375759" y="2793637"/>
            <a:ext cx="4026228" cy="10998"/>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4" name="圆角矩形 523"/>
          <p:cNvSpPr/>
          <p:nvPr/>
        </p:nvSpPr>
        <p:spPr bwMode="auto">
          <a:xfrm>
            <a:off x="5097512" y="259285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30" name="直接连接符 529"/>
          <p:cNvCxnSpPr/>
          <p:nvPr/>
        </p:nvCxnSpPr>
        <p:spPr bwMode="auto">
          <a:xfrm>
            <a:off x="6823333" y="2793637"/>
            <a:ext cx="8480" cy="1469161"/>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531" name="直接连接符 530"/>
          <p:cNvCxnSpPr/>
          <p:nvPr/>
        </p:nvCxnSpPr>
        <p:spPr bwMode="auto">
          <a:xfrm>
            <a:off x="2920307" y="2057426"/>
            <a:ext cx="14443" cy="148387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0" name="圆角矩形 519"/>
          <p:cNvSpPr/>
          <p:nvPr/>
        </p:nvSpPr>
        <p:spPr bwMode="auto">
          <a:xfrm>
            <a:off x="2754730" y="224686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32" name="直接连接符 531"/>
          <p:cNvCxnSpPr/>
          <p:nvPr/>
        </p:nvCxnSpPr>
        <p:spPr bwMode="auto">
          <a:xfrm>
            <a:off x="1357008" y="3560313"/>
            <a:ext cx="10905" cy="72654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2" name="圆角矩形 521"/>
          <p:cNvSpPr/>
          <p:nvPr/>
        </p:nvSpPr>
        <p:spPr bwMode="auto">
          <a:xfrm>
            <a:off x="1179932" y="378247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8" name="组合 7"/>
          <p:cNvGrpSpPr/>
          <p:nvPr/>
        </p:nvGrpSpPr>
        <p:grpSpPr>
          <a:xfrm>
            <a:off x="2390061" y="4635293"/>
            <a:ext cx="4404259" cy="954662"/>
            <a:chOff x="2479781" y="4490238"/>
            <a:chExt cx="4404259" cy="954662"/>
          </a:xfrm>
        </p:grpSpPr>
        <p:grpSp>
          <p:nvGrpSpPr>
            <p:cNvPr id="21" name="组合 20"/>
            <p:cNvGrpSpPr/>
            <p:nvPr/>
          </p:nvGrpSpPr>
          <p:grpSpPr>
            <a:xfrm>
              <a:off x="4502025" y="4490238"/>
              <a:ext cx="360040" cy="954662"/>
              <a:chOff x="4502025" y="4490238"/>
              <a:chExt cx="360040" cy="954662"/>
            </a:xfrm>
          </p:grpSpPr>
          <p:sp>
            <p:nvSpPr>
              <p:cNvPr id="200" name="圆角矩形 199"/>
              <p:cNvSpPr/>
              <p:nvPr/>
            </p:nvSpPr>
            <p:spPr bwMode="auto">
              <a:xfrm>
                <a:off x="4502025" y="4734899"/>
                <a:ext cx="360040" cy="360040"/>
              </a:xfrm>
              <a:prstGeom prst="roundRect">
                <a:avLst>
                  <a:gd name="adj" fmla="val 50000"/>
                </a:avLst>
              </a:prstGeom>
              <a:solidFill>
                <a:schemeClr val="tx1"/>
              </a:solidFill>
              <a:ln w="3175" algn="ctr">
                <a:solidFill>
                  <a:schemeClr val="bg1"/>
                </a:solidFill>
                <a:miter lim="800000"/>
                <a:headEnd/>
                <a:tailEnd/>
              </a:ln>
              <a:effectLst/>
            </p:spPr>
            <p:txBody>
              <a:bodyPr lIns="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9" name="直接连接符 198"/>
              <p:cNvCxnSpPr/>
              <p:nvPr/>
            </p:nvCxnSpPr>
            <p:spPr bwMode="auto">
              <a:xfrm flipH="1" flipV="1">
                <a:off x="4689420" y="4490238"/>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19" name="矩形 18"/>
              <p:cNvSpPr/>
              <p:nvPr/>
            </p:nvSpPr>
            <p:spPr>
              <a:xfrm>
                <a:off x="4508018" y="5075568"/>
                <a:ext cx="340158"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C</a:t>
                </a:r>
                <a:endParaRPr lang="zh-CN" altLang="en-US" dirty="0"/>
              </a:p>
            </p:txBody>
          </p:sp>
        </p:grpSp>
        <p:grpSp>
          <p:nvGrpSpPr>
            <p:cNvPr id="150" name="组合 149"/>
            <p:cNvGrpSpPr/>
            <p:nvPr/>
          </p:nvGrpSpPr>
          <p:grpSpPr>
            <a:xfrm>
              <a:off x="2479781" y="4914919"/>
              <a:ext cx="2090599" cy="226056"/>
              <a:chOff x="3340664" y="3236395"/>
              <a:chExt cx="1269761" cy="216024"/>
            </a:xfrm>
          </p:grpSpPr>
          <p:cxnSp>
            <p:nvCxnSpPr>
              <p:cNvPr id="151" name="直接连接符 150"/>
              <p:cNvCxnSpPr/>
              <p:nvPr/>
            </p:nvCxnSpPr>
            <p:spPr bwMode="auto">
              <a:xfrm>
                <a:off x="3340664" y="3236395"/>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52" name="直接连接符 151"/>
              <p:cNvCxnSpPr/>
              <p:nvPr/>
            </p:nvCxnSpPr>
            <p:spPr bwMode="auto">
              <a:xfrm flipV="1">
                <a:off x="3345977" y="3236395"/>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58" name="组合 157"/>
            <p:cNvGrpSpPr/>
            <p:nvPr/>
          </p:nvGrpSpPr>
          <p:grpSpPr>
            <a:xfrm flipH="1">
              <a:off x="4857338" y="4908075"/>
              <a:ext cx="2026702" cy="240357"/>
              <a:chOff x="3632014" y="4509120"/>
              <a:chExt cx="1269761" cy="216024"/>
            </a:xfrm>
          </p:grpSpPr>
          <p:cxnSp>
            <p:nvCxnSpPr>
              <p:cNvPr id="159" name="直接连接符 15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0" name="直接连接符 15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grpSp>
        <p:nvGrpSpPr>
          <p:cNvPr id="9" name="组合 8"/>
          <p:cNvGrpSpPr/>
          <p:nvPr/>
        </p:nvGrpSpPr>
        <p:grpSpPr>
          <a:xfrm>
            <a:off x="1305257" y="5293487"/>
            <a:ext cx="2129974" cy="678632"/>
            <a:chOff x="1394977" y="5148432"/>
            <a:chExt cx="2129974" cy="678632"/>
          </a:xfrm>
        </p:grpSpPr>
        <p:sp>
          <p:nvSpPr>
            <p:cNvPr id="139" name="圆角矩形 138"/>
            <p:cNvSpPr/>
            <p:nvPr/>
          </p:nvSpPr>
          <p:spPr bwMode="auto">
            <a:xfrm>
              <a:off x="2303412" y="5148432"/>
              <a:ext cx="360040" cy="360040"/>
            </a:xfrm>
            <a:prstGeom prst="roundRect">
              <a:avLst>
                <a:gd name="adj" fmla="val 50000"/>
              </a:avLst>
            </a:prstGeom>
            <a:solidFill>
              <a:schemeClr val="tx1"/>
            </a:solidFill>
            <a:ln w="3175" algn="ctr">
              <a:solidFill>
                <a:schemeClr val="bg1"/>
              </a:solidFill>
              <a:miter lim="800000"/>
              <a:headEnd/>
              <a:tailEnd/>
            </a:ln>
            <a:effectLst/>
          </p:spPr>
          <p:txBody>
            <a:bodyPr lIns="0" tIns="0" rIns="0" bIns="144000"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3" name="矩形 532"/>
            <p:cNvSpPr/>
            <p:nvPr/>
          </p:nvSpPr>
          <p:spPr>
            <a:xfrm>
              <a:off x="2299547" y="5457732"/>
              <a:ext cx="34176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B</a:t>
              </a:r>
              <a:endParaRPr lang="zh-CN" altLang="en-US" dirty="0"/>
            </a:p>
          </p:txBody>
        </p:sp>
        <p:cxnSp>
          <p:nvCxnSpPr>
            <p:cNvPr id="154" name="直接连接符 153"/>
            <p:cNvCxnSpPr/>
            <p:nvPr/>
          </p:nvCxnSpPr>
          <p:spPr bwMode="auto">
            <a:xfrm flipV="1">
              <a:off x="1397261" y="532451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cxnSp>
          <p:nvCxnSpPr>
            <p:cNvPr id="153" name="直接连接符 152"/>
            <p:cNvCxnSpPr>
              <a:endCxn id="139" idx="1"/>
            </p:cNvCxnSpPr>
            <p:nvPr/>
          </p:nvCxnSpPr>
          <p:spPr bwMode="auto">
            <a:xfrm>
              <a:off x="1394977" y="5324514"/>
              <a:ext cx="908435" cy="3938"/>
            </a:xfrm>
            <a:prstGeom prst="line">
              <a:avLst/>
            </a:prstGeom>
            <a:solidFill>
              <a:schemeClr val="accent1"/>
            </a:solidFill>
            <a:ln w="19050" cap="flat" cmpd="sng" algn="ctr">
              <a:solidFill>
                <a:schemeClr val="tx1"/>
              </a:solidFill>
              <a:prstDash val="solid"/>
              <a:round/>
              <a:headEnd type="none"/>
              <a:tailEnd type="none"/>
            </a:ln>
            <a:effectLst/>
          </p:spPr>
        </p:cxnSp>
        <p:grpSp>
          <p:nvGrpSpPr>
            <p:cNvPr id="167" name="组合 166"/>
            <p:cNvGrpSpPr/>
            <p:nvPr/>
          </p:nvGrpSpPr>
          <p:grpSpPr>
            <a:xfrm flipH="1">
              <a:off x="2665735" y="5320635"/>
              <a:ext cx="859216" cy="257708"/>
              <a:chOff x="3632014" y="4509120"/>
              <a:chExt cx="1269761" cy="216024"/>
            </a:xfrm>
          </p:grpSpPr>
          <p:cxnSp>
            <p:nvCxnSpPr>
              <p:cNvPr id="168" name="直接连接符 16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9" name="直接连接符 16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sp>
        <p:nvSpPr>
          <p:cNvPr id="538" name="圆角矩形 537"/>
          <p:cNvSpPr/>
          <p:nvPr/>
        </p:nvSpPr>
        <p:spPr bwMode="auto">
          <a:xfrm>
            <a:off x="4179924" y="2966654"/>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45" name="圆角矩形 544"/>
          <p:cNvSpPr/>
          <p:nvPr/>
        </p:nvSpPr>
        <p:spPr bwMode="auto">
          <a:xfrm>
            <a:off x="1822802" y="3348197"/>
            <a:ext cx="360040" cy="360040"/>
          </a:xfrm>
          <a:prstGeom prst="roundRect">
            <a:avLst>
              <a:gd name="adj" fmla="val 50000"/>
            </a:avLst>
          </a:prstGeom>
          <a:solidFill>
            <a:srgbClr val="00823B"/>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6" name="圆角矩形 95"/>
          <p:cNvSpPr/>
          <p:nvPr/>
        </p:nvSpPr>
        <p:spPr bwMode="auto">
          <a:xfrm>
            <a:off x="1179931" y="3782086"/>
            <a:ext cx="360040" cy="360040"/>
          </a:xfrm>
          <a:prstGeom prst="roundRect">
            <a:avLst>
              <a:gd name="adj" fmla="val 50000"/>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7" name="圆角矩形 96"/>
          <p:cNvSpPr/>
          <p:nvPr/>
        </p:nvSpPr>
        <p:spPr bwMode="auto">
          <a:xfrm>
            <a:off x="2754730" y="2244302"/>
            <a:ext cx="360040" cy="360040"/>
          </a:xfrm>
          <a:prstGeom prst="roundRect">
            <a:avLst>
              <a:gd name="adj" fmla="val 50000"/>
            </a:avLst>
          </a:prstGeom>
          <a:solidFill>
            <a:srgbClr val="FFFF00"/>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8" name="圆角矩形 97"/>
          <p:cNvSpPr/>
          <p:nvPr/>
        </p:nvSpPr>
        <p:spPr bwMode="auto">
          <a:xfrm>
            <a:off x="5097512" y="2592857"/>
            <a:ext cx="360040" cy="360040"/>
          </a:xfrm>
          <a:prstGeom prst="roundRect">
            <a:avLst>
              <a:gd name="adj" fmla="val 50000"/>
            </a:avLst>
          </a:prstGeom>
          <a:solidFill>
            <a:srgbClr val="99FF33"/>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12" name="组合 11"/>
          <p:cNvGrpSpPr/>
          <p:nvPr/>
        </p:nvGrpSpPr>
        <p:grpSpPr>
          <a:xfrm>
            <a:off x="2465180" y="5744315"/>
            <a:ext cx="1903519" cy="700950"/>
            <a:chOff x="2554900" y="5599260"/>
            <a:chExt cx="1903519" cy="700950"/>
          </a:xfrm>
        </p:grpSpPr>
        <p:sp>
          <p:nvSpPr>
            <p:cNvPr id="518" name="圆角矩形 517"/>
            <p:cNvSpPr/>
            <p:nvPr/>
          </p:nvSpPr>
          <p:spPr bwMode="auto">
            <a:xfrm>
              <a:off x="3335693" y="5599260"/>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6" name="矩形 535"/>
            <p:cNvSpPr/>
            <p:nvPr/>
          </p:nvSpPr>
          <p:spPr>
            <a:xfrm>
              <a:off x="3363167" y="5930878"/>
              <a:ext cx="35779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A</a:t>
              </a:r>
              <a:endParaRPr lang="zh-CN" altLang="en-US" dirty="0"/>
            </a:p>
          </p:txBody>
        </p:sp>
        <p:grpSp>
          <p:nvGrpSpPr>
            <p:cNvPr id="101" name="组合 100"/>
            <p:cNvGrpSpPr/>
            <p:nvPr/>
          </p:nvGrpSpPr>
          <p:grpSpPr>
            <a:xfrm flipH="1">
              <a:off x="3700435" y="5750215"/>
              <a:ext cx="403471" cy="209101"/>
              <a:chOff x="3632014" y="4509120"/>
              <a:chExt cx="1269761" cy="137727"/>
            </a:xfrm>
          </p:grpSpPr>
          <p:cxnSp>
            <p:nvCxnSpPr>
              <p:cNvPr id="102" name="直接连接符 10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3" name="直接连接符 102"/>
              <p:cNvCxnSpPr/>
              <p:nvPr/>
            </p:nvCxnSpPr>
            <p:spPr bwMode="auto">
              <a:xfrm flipV="1">
                <a:off x="3632014" y="4509121"/>
                <a:ext cx="5312" cy="137726"/>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04" name="组合 103"/>
            <p:cNvGrpSpPr/>
            <p:nvPr/>
          </p:nvGrpSpPr>
          <p:grpSpPr>
            <a:xfrm>
              <a:off x="2894723" y="5754144"/>
              <a:ext cx="448066" cy="205164"/>
              <a:chOff x="3632014" y="4509120"/>
              <a:chExt cx="1269761" cy="135134"/>
            </a:xfrm>
          </p:grpSpPr>
          <p:cxnSp>
            <p:nvCxnSpPr>
              <p:cNvPr id="105" name="直接连接符 10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6" name="直接连接符 105"/>
              <p:cNvCxnSpPr/>
              <p:nvPr/>
            </p:nvCxnSpPr>
            <p:spPr bwMode="auto">
              <a:xfrm flipV="1">
                <a:off x="3632014" y="4509121"/>
                <a:ext cx="5314" cy="135133"/>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8" name="矩形 107"/>
            <p:cNvSpPr/>
            <p:nvPr/>
          </p:nvSpPr>
          <p:spPr>
            <a:xfrm>
              <a:off x="3786440" y="5976299"/>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a:xfrm>
              <a:off x="2554900" y="5982661"/>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cxnSp>
        <p:nvCxnSpPr>
          <p:cNvPr id="111" name="直接连接符 110"/>
          <p:cNvCxnSpPr/>
          <p:nvPr/>
        </p:nvCxnSpPr>
        <p:spPr bwMode="auto">
          <a:xfrm>
            <a:off x="7499786" y="2030550"/>
            <a:ext cx="0" cy="77408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grpSp>
        <p:nvGrpSpPr>
          <p:cNvPr id="13" name="组合 12"/>
          <p:cNvGrpSpPr/>
          <p:nvPr/>
        </p:nvGrpSpPr>
        <p:grpSpPr>
          <a:xfrm>
            <a:off x="4762803" y="5734295"/>
            <a:ext cx="1868914" cy="698215"/>
            <a:chOff x="4852523" y="5589240"/>
            <a:chExt cx="1868914" cy="698215"/>
          </a:xfrm>
        </p:grpSpPr>
        <p:grpSp>
          <p:nvGrpSpPr>
            <p:cNvPr id="173" name="组合 172"/>
            <p:cNvGrpSpPr/>
            <p:nvPr/>
          </p:nvGrpSpPr>
          <p:grpSpPr>
            <a:xfrm flipH="1">
              <a:off x="5975535" y="5731929"/>
              <a:ext cx="394145" cy="227363"/>
              <a:chOff x="3632014" y="4509120"/>
              <a:chExt cx="1269761" cy="149756"/>
            </a:xfrm>
          </p:grpSpPr>
          <p:cxnSp>
            <p:nvCxnSpPr>
              <p:cNvPr id="174" name="直接连接符 17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78" name="直接连接符 177"/>
              <p:cNvCxnSpPr/>
              <p:nvPr/>
            </p:nvCxnSpPr>
            <p:spPr bwMode="auto">
              <a:xfrm flipV="1">
                <a:off x="3632014" y="4509121"/>
                <a:ext cx="5312" cy="149755"/>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84" name="组合 183"/>
            <p:cNvGrpSpPr/>
            <p:nvPr/>
          </p:nvGrpSpPr>
          <p:grpSpPr>
            <a:xfrm>
              <a:off x="5171225" y="5744815"/>
              <a:ext cx="441506" cy="225622"/>
              <a:chOff x="3632014" y="4509120"/>
              <a:chExt cx="1269761" cy="148609"/>
            </a:xfrm>
          </p:grpSpPr>
          <p:cxnSp>
            <p:nvCxnSpPr>
              <p:cNvPr id="186" name="直接连接符 1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87" name="直接连接符 186"/>
              <p:cNvCxnSpPr/>
              <p:nvPr/>
            </p:nvCxnSpPr>
            <p:spPr bwMode="auto">
              <a:xfrm flipV="1">
                <a:off x="3632014" y="4509121"/>
                <a:ext cx="5312" cy="148608"/>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19" name="圆角矩形 518"/>
            <p:cNvSpPr/>
            <p:nvPr/>
          </p:nvSpPr>
          <p:spPr bwMode="auto">
            <a:xfrm>
              <a:off x="5599397" y="5589240"/>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7" name="矩形 536"/>
            <p:cNvSpPr/>
            <p:nvPr/>
          </p:nvSpPr>
          <p:spPr>
            <a:xfrm>
              <a:off x="5636385" y="5918123"/>
              <a:ext cx="31611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E</a:t>
              </a:r>
              <a:endParaRPr lang="zh-CN" altLang="en-US" dirty="0"/>
            </a:p>
          </p:txBody>
        </p:sp>
        <p:sp>
          <p:nvSpPr>
            <p:cNvPr id="131" name="矩形 130"/>
            <p:cNvSpPr/>
            <p:nvPr/>
          </p:nvSpPr>
          <p:spPr>
            <a:xfrm>
              <a:off x="6049458" y="5970433"/>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a:xfrm>
              <a:off x="4852523" y="5968285"/>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dirty="0">
                <a:solidFill>
                  <a:srgbClr val="C00000"/>
                </a:solidFill>
              </a:endParaRPr>
            </a:p>
          </p:txBody>
        </p:sp>
      </p:grpSp>
      <p:grpSp>
        <p:nvGrpSpPr>
          <p:cNvPr id="14" name="组合 13"/>
          <p:cNvGrpSpPr/>
          <p:nvPr/>
        </p:nvGrpSpPr>
        <p:grpSpPr>
          <a:xfrm>
            <a:off x="7120168" y="5747552"/>
            <a:ext cx="1884174" cy="698215"/>
            <a:chOff x="7209888" y="5602497"/>
            <a:chExt cx="1884174" cy="698215"/>
          </a:xfrm>
        </p:grpSpPr>
        <p:grpSp>
          <p:nvGrpSpPr>
            <p:cNvPr id="116" name="组合 115"/>
            <p:cNvGrpSpPr/>
            <p:nvPr/>
          </p:nvGrpSpPr>
          <p:grpSpPr>
            <a:xfrm flipH="1">
              <a:off x="8345999" y="5745194"/>
              <a:ext cx="394145" cy="223091"/>
              <a:chOff x="3632014" y="4509120"/>
              <a:chExt cx="1269761" cy="146942"/>
            </a:xfrm>
          </p:grpSpPr>
          <p:cxnSp>
            <p:nvCxnSpPr>
              <p:cNvPr id="117" name="直接连接符 11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18" name="直接连接符 117"/>
              <p:cNvCxnSpPr/>
              <p:nvPr/>
            </p:nvCxnSpPr>
            <p:spPr bwMode="auto">
              <a:xfrm flipV="1">
                <a:off x="3632014" y="4509121"/>
                <a:ext cx="5312" cy="146941"/>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1" name="组合 120"/>
            <p:cNvGrpSpPr/>
            <p:nvPr/>
          </p:nvGrpSpPr>
          <p:grpSpPr>
            <a:xfrm>
              <a:off x="7541689" y="5758063"/>
              <a:ext cx="441506" cy="218231"/>
              <a:chOff x="3632014" y="4509120"/>
              <a:chExt cx="1269761" cy="143741"/>
            </a:xfrm>
          </p:grpSpPr>
          <p:cxnSp>
            <p:nvCxnSpPr>
              <p:cNvPr id="122" name="直接连接符 12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3" name="直接连接符 122"/>
              <p:cNvCxnSpPr/>
              <p:nvPr/>
            </p:nvCxnSpPr>
            <p:spPr bwMode="auto">
              <a:xfrm flipH="1" flipV="1">
                <a:off x="3637326" y="4509121"/>
                <a:ext cx="24380" cy="143740"/>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26" name="圆角矩形 125"/>
            <p:cNvSpPr/>
            <p:nvPr/>
          </p:nvSpPr>
          <p:spPr bwMode="auto">
            <a:xfrm>
              <a:off x="7969861" y="5602497"/>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28" name="矩形 127"/>
            <p:cNvSpPr/>
            <p:nvPr/>
          </p:nvSpPr>
          <p:spPr>
            <a:xfrm>
              <a:off x="8006849" y="5931380"/>
              <a:ext cx="367408"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D</a:t>
              </a:r>
              <a:endParaRPr lang="zh-CN" altLang="en-US" dirty="0"/>
            </a:p>
          </p:txBody>
        </p:sp>
        <p:sp>
          <p:nvSpPr>
            <p:cNvPr id="133" name="矩形 132"/>
            <p:cNvSpPr/>
            <p:nvPr/>
          </p:nvSpPr>
          <p:spPr>
            <a:xfrm>
              <a:off x="8422083" y="5948900"/>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a:xfrm>
              <a:off x="7209888" y="5970433"/>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44614" y="5734295"/>
            <a:ext cx="1914654" cy="710970"/>
            <a:chOff x="434334" y="5589240"/>
            <a:chExt cx="1914654" cy="710970"/>
          </a:xfrm>
        </p:grpSpPr>
        <p:grpSp>
          <p:nvGrpSpPr>
            <p:cNvPr id="11" name="组合 10"/>
            <p:cNvGrpSpPr/>
            <p:nvPr/>
          </p:nvGrpSpPr>
          <p:grpSpPr>
            <a:xfrm>
              <a:off x="434334" y="5589240"/>
              <a:ext cx="1914654" cy="696419"/>
              <a:chOff x="434334" y="5589240"/>
              <a:chExt cx="1914654" cy="696419"/>
            </a:xfrm>
          </p:grpSpPr>
          <p:grpSp>
            <p:nvGrpSpPr>
              <p:cNvPr id="155" name="组合 154"/>
              <p:cNvGrpSpPr/>
              <p:nvPr/>
            </p:nvGrpSpPr>
            <p:grpSpPr>
              <a:xfrm flipH="1">
                <a:off x="1580733" y="5756575"/>
                <a:ext cx="403471" cy="226099"/>
                <a:chOff x="3632014" y="4509120"/>
                <a:chExt cx="1269761" cy="148923"/>
              </a:xfrm>
            </p:grpSpPr>
            <p:cxnSp>
              <p:nvCxnSpPr>
                <p:cNvPr id="156" name="直接连接符 15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57" name="直接连接符 156"/>
                <p:cNvCxnSpPr/>
                <p:nvPr/>
              </p:nvCxnSpPr>
              <p:spPr bwMode="auto">
                <a:xfrm flipV="1">
                  <a:off x="3632014" y="4509121"/>
                  <a:ext cx="5312" cy="148922"/>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91" name="组合 190"/>
              <p:cNvGrpSpPr/>
              <p:nvPr/>
            </p:nvGrpSpPr>
            <p:grpSpPr>
              <a:xfrm>
                <a:off x="775021" y="5760491"/>
                <a:ext cx="448066" cy="222157"/>
                <a:chOff x="3632014" y="4509120"/>
                <a:chExt cx="1269761" cy="146327"/>
              </a:xfrm>
            </p:grpSpPr>
            <p:cxnSp>
              <p:nvCxnSpPr>
                <p:cNvPr id="193" name="直接连接符 19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95" name="直接连接符 194"/>
                <p:cNvCxnSpPr/>
                <p:nvPr/>
              </p:nvCxnSpPr>
              <p:spPr bwMode="auto">
                <a:xfrm flipV="1">
                  <a:off x="3632014" y="4509122"/>
                  <a:ext cx="5314" cy="146325"/>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17" name="圆角矩形 516"/>
              <p:cNvSpPr/>
              <p:nvPr/>
            </p:nvSpPr>
            <p:spPr bwMode="auto">
              <a:xfrm>
                <a:off x="1213857" y="5589240"/>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 name="矩形 2"/>
              <p:cNvSpPr/>
              <p:nvPr/>
            </p:nvSpPr>
            <p:spPr>
              <a:xfrm>
                <a:off x="1677009" y="5977882"/>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34334" y="5970433"/>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
          <p:nvSpPr>
            <p:cNvPr id="535" name="矩形 534"/>
            <p:cNvSpPr/>
            <p:nvPr/>
          </p:nvSpPr>
          <p:spPr>
            <a:xfrm>
              <a:off x="1204219" y="5930878"/>
              <a:ext cx="36099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t>
              </a:r>
              <a:endParaRPr lang="zh-CN" altLang="en-US" dirty="0"/>
            </a:p>
          </p:txBody>
        </p:sp>
      </p:grpSp>
      <p:grpSp>
        <p:nvGrpSpPr>
          <p:cNvPr id="10" name="组合 9"/>
          <p:cNvGrpSpPr/>
          <p:nvPr/>
        </p:nvGrpSpPr>
        <p:grpSpPr>
          <a:xfrm>
            <a:off x="5690809" y="5284825"/>
            <a:ext cx="2375777" cy="704511"/>
            <a:chOff x="5780529" y="5139770"/>
            <a:chExt cx="2375777" cy="704511"/>
          </a:xfrm>
        </p:grpSpPr>
        <p:sp>
          <p:nvSpPr>
            <p:cNvPr id="516" name="圆角矩形 515"/>
            <p:cNvSpPr/>
            <p:nvPr/>
          </p:nvSpPr>
          <p:spPr bwMode="auto">
            <a:xfrm>
              <a:off x="6690367" y="5139770"/>
              <a:ext cx="360040" cy="360040"/>
            </a:xfrm>
            <a:prstGeom prst="roundRect">
              <a:avLst>
                <a:gd name="adj" fmla="val 50000"/>
              </a:avLst>
            </a:prstGeom>
            <a:solidFill>
              <a:schemeClr val="tx1"/>
            </a:solidFill>
            <a:ln w="3175" algn="ctr">
              <a:solidFill>
                <a:schemeClr val="bg1"/>
              </a:solidFill>
              <a:miter lim="800000"/>
              <a:headEnd/>
              <a:tailEnd/>
            </a:ln>
            <a:effectLst/>
          </p:spPr>
          <p:txBody>
            <a:bodyPr lIns="0" tIns="0" rIns="0" bIns="144000"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4" name="矩形 533"/>
            <p:cNvSpPr/>
            <p:nvPr/>
          </p:nvSpPr>
          <p:spPr>
            <a:xfrm>
              <a:off x="6462519" y="5474949"/>
              <a:ext cx="58862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    F</a:t>
              </a:r>
              <a:endParaRPr lang="zh-CN" altLang="en-US" dirty="0"/>
            </a:p>
          </p:txBody>
        </p:sp>
        <p:grpSp>
          <p:nvGrpSpPr>
            <p:cNvPr id="164" name="组合 163"/>
            <p:cNvGrpSpPr/>
            <p:nvPr/>
          </p:nvGrpSpPr>
          <p:grpSpPr>
            <a:xfrm>
              <a:off x="7044645" y="5319790"/>
              <a:ext cx="1111661" cy="269450"/>
              <a:chOff x="6986605" y="3644733"/>
              <a:chExt cx="896122" cy="259901"/>
            </a:xfrm>
          </p:grpSpPr>
          <p:cxnSp>
            <p:nvCxnSpPr>
              <p:cNvPr id="165" name="直接连接符 164"/>
              <p:cNvCxnSpPr/>
              <p:nvPr/>
            </p:nvCxnSpPr>
            <p:spPr bwMode="auto">
              <a:xfrm flipH="1" flipV="1">
                <a:off x="6986605" y="3644733"/>
                <a:ext cx="892667" cy="3936"/>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6" name="直接连接符 165"/>
              <p:cNvCxnSpPr/>
              <p:nvPr/>
            </p:nvCxnSpPr>
            <p:spPr bwMode="auto">
              <a:xfrm flipH="1" flipV="1">
                <a:off x="7882727" y="3648669"/>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61" name="组合 160"/>
            <p:cNvGrpSpPr/>
            <p:nvPr/>
          </p:nvGrpSpPr>
          <p:grpSpPr>
            <a:xfrm>
              <a:off x="5780529" y="5323728"/>
              <a:ext cx="900100" cy="252028"/>
              <a:chOff x="3632014" y="4509120"/>
              <a:chExt cx="1269761" cy="216024"/>
            </a:xfrm>
          </p:grpSpPr>
          <p:cxnSp>
            <p:nvCxnSpPr>
              <p:cNvPr id="162" name="直接连接符 1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3" name="直接连接符 1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sp>
        <p:nvSpPr>
          <p:cNvPr id="523" name="圆角矩形 522"/>
          <p:cNvSpPr/>
          <p:nvPr/>
        </p:nvSpPr>
        <p:spPr bwMode="auto">
          <a:xfrm>
            <a:off x="7319766" y="231797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47" name="圆角矩形 546"/>
          <p:cNvSpPr/>
          <p:nvPr/>
        </p:nvSpPr>
        <p:spPr bwMode="auto">
          <a:xfrm>
            <a:off x="7319766" y="2317978"/>
            <a:ext cx="360040" cy="360040"/>
          </a:xfrm>
          <a:prstGeom prst="roundRect">
            <a:avLst>
              <a:gd name="adj" fmla="val 50000"/>
            </a:avLst>
          </a:prstGeom>
          <a:solidFill>
            <a:schemeClr val="accent2">
              <a:lumMod val="50000"/>
            </a:schemeClr>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26" name="圆角矩形 525"/>
          <p:cNvSpPr/>
          <p:nvPr/>
        </p:nvSpPr>
        <p:spPr bwMode="auto">
          <a:xfrm>
            <a:off x="6645283" y="351382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44" name="圆角矩形 543"/>
          <p:cNvSpPr/>
          <p:nvPr/>
        </p:nvSpPr>
        <p:spPr bwMode="auto">
          <a:xfrm>
            <a:off x="6644204" y="3513827"/>
            <a:ext cx="360040" cy="360040"/>
          </a:xfrm>
          <a:prstGeom prst="roundRect">
            <a:avLst>
              <a:gd name="adj" fmla="val 50000"/>
            </a:avLst>
          </a:prstGeom>
          <a:solidFill>
            <a:schemeClr val="bg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94025247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strips(downLeft)">
                                      <p:cBhvr>
                                        <p:cTn id="7" dur="1000"/>
                                        <p:tgtEl>
                                          <p:spTgt spid="52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538"/>
                                        </p:tgtEl>
                                        <p:attrNameLst>
                                          <p:attrName>style.visibility</p:attrName>
                                        </p:attrNameLst>
                                      </p:cBhvr>
                                      <p:to>
                                        <p:strVal val="visible"/>
                                      </p:to>
                                    </p:set>
                                  </p:childTnLst>
                                </p:cTn>
                              </p:par>
                            </p:childTnLst>
                          </p:cTn>
                        </p:par>
                        <p:par>
                          <p:cTn id="11" fill="hold">
                            <p:stCondLst>
                              <p:cond delay="1000"/>
                            </p:stCondLst>
                            <p:childTnLst>
                              <p:par>
                                <p:cTn id="12" presetID="12" presetClass="entr" presetSubtype="1"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p:tgtEl>
                                          <p:spTgt spid="8"/>
                                        </p:tgtEl>
                                        <p:attrNameLst>
                                          <p:attrName>ppt_y</p:attrName>
                                        </p:attrNameLst>
                                      </p:cBhvr>
                                      <p:tavLst>
                                        <p:tav tm="0">
                                          <p:val>
                                            <p:strVal val="#ppt_y-#ppt_h*1.125000"/>
                                          </p:val>
                                        </p:tav>
                                        <p:tav tm="100000">
                                          <p:val>
                                            <p:strVal val="#ppt_y"/>
                                          </p:val>
                                        </p:tav>
                                      </p:tavLst>
                                    </p:anim>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528"/>
                                        </p:tgtEl>
                                        <p:attrNameLst>
                                          <p:attrName>style.visibility</p:attrName>
                                        </p:attrNameLst>
                                      </p:cBhvr>
                                      <p:to>
                                        <p:strVal val="visible"/>
                                      </p:to>
                                    </p:set>
                                    <p:animEffect transition="in" filter="strips(downLeft)">
                                      <p:cBhvr>
                                        <p:cTn id="20" dur="1000"/>
                                        <p:tgtEl>
                                          <p:spTgt spid="528"/>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545"/>
                                        </p:tgtEl>
                                        <p:attrNameLst>
                                          <p:attrName>style.visibility</p:attrName>
                                        </p:attrNameLst>
                                      </p:cBhvr>
                                      <p:to>
                                        <p:strVal val="visible"/>
                                      </p:to>
                                    </p:set>
                                  </p:childTnLst>
                                </p:cTn>
                              </p:par>
                            </p:childTnLst>
                          </p:cTn>
                        </p:par>
                        <p:par>
                          <p:cTn id="24" fill="hold">
                            <p:stCondLst>
                              <p:cond delay="1000"/>
                            </p:stCondLst>
                            <p:childTnLst>
                              <p:par>
                                <p:cTn id="25" presetID="1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529"/>
                                        </p:tgtEl>
                                        <p:attrNameLst>
                                          <p:attrName>style.visibility</p:attrName>
                                        </p:attrNameLst>
                                      </p:cBhvr>
                                      <p:to>
                                        <p:strVal val="visible"/>
                                      </p:to>
                                    </p:set>
                                    <p:animEffect transition="in" filter="strips(downRight)">
                                      <p:cBhvr>
                                        <p:cTn id="33" dur="1000"/>
                                        <p:tgtEl>
                                          <p:spTgt spid="52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childTnLst>
                          </p:cTn>
                        </p:par>
                        <p:par>
                          <p:cTn id="37" fill="hold">
                            <p:stCondLst>
                              <p:cond delay="1000"/>
                            </p:stCondLst>
                            <p:childTnLst>
                              <p:par>
                                <p:cTn id="38" presetID="1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p:tgtEl>
                                          <p:spTgt spid="10"/>
                                        </p:tgtEl>
                                        <p:attrNameLst>
                                          <p:attrName>ppt_y</p:attrName>
                                        </p:attrNameLst>
                                      </p:cBhvr>
                                      <p:tavLst>
                                        <p:tav tm="0">
                                          <p:val>
                                            <p:strVal val="#ppt_y-#ppt_h*1.125000"/>
                                          </p:val>
                                        </p:tav>
                                        <p:tav tm="100000">
                                          <p:val>
                                            <p:strVal val="#ppt_y"/>
                                          </p:val>
                                        </p:tav>
                                      </p:tavLst>
                                    </p:anim>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532"/>
                                        </p:tgtEl>
                                        <p:attrNameLst>
                                          <p:attrName>style.visibility</p:attrName>
                                        </p:attrNameLst>
                                      </p:cBhvr>
                                      <p:to>
                                        <p:strVal val="visible"/>
                                      </p:to>
                                    </p:set>
                                    <p:animEffect transition="in" filter="strips(downLeft)">
                                      <p:cBhvr>
                                        <p:cTn id="46" dur="1000"/>
                                        <p:tgtEl>
                                          <p:spTgt spid="532"/>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96"/>
                                        </p:tgtEl>
                                        <p:attrNameLst>
                                          <p:attrName>style.visibility</p:attrName>
                                        </p:attrNameLst>
                                      </p:cBhvr>
                                      <p:to>
                                        <p:strVal val="visible"/>
                                      </p:to>
                                    </p:set>
                                  </p:childTnLst>
                                </p:cTn>
                              </p:par>
                            </p:childTnLst>
                          </p:cTn>
                        </p:par>
                        <p:par>
                          <p:cTn id="50" fill="hold">
                            <p:stCondLst>
                              <p:cond delay="1000"/>
                            </p:stCondLst>
                            <p:childTnLst>
                              <p:par>
                                <p:cTn id="51" presetID="12" presetClass="entr" presetSubtype="1"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p:tgtEl>
                                          <p:spTgt spid="15"/>
                                        </p:tgtEl>
                                        <p:attrNameLst>
                                          <p:attrName>ppt_y</p:attrName>
                                        </p:attrNameLst>
                                      </p:cBhvr>
                                      <p:tavLst>
                                        <p:tav tm="0">
                                          <p:val>
                                            <p:strVal val="#ppt_y-#ppt_h*1.125000"/>
                                          </p:val>
                                        </p:tav>
                                        <p:tav tm="100000">
                                          <p:val>
                                            <p:strVal val="#ppt_y"/>
                                          </p:val>
                                        </p:tav>
                                      </p:tavLst>
                                    </p:anim>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531"/>
                                        </p:tgtEl>
                                        <p:attrNameLst>
                                          <p:attrName>style.visibility</p:attrName>
                                        </p:attrNameLst>
                                      </p:cBhvr>
                                      <p:to>
                                        <p:strVal val="visible"/>
                                      </p:to>
                                    </p:set>
                                    <p:animEffect transition="in" filter="strips(upRight)">
                                      <p:cBhvr>
                                        <p:cTn id="59" dur="1000"/>
                                        <p:tgtEl>
                                          <p:spTgt spid="531"/>
                                        </p:tgtEl>
                                      </p:cBhvr>
                                    </p:animEffec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childTnLst>
                          </p:cTn>
                        </p:par>
                        <p:par>
                          <p:cTn id="63" fill="hold">
                            <p:stCondLst>
                              <p:cond delay="1000"/>
                            </p:stCondLst>
                            <p:childTnLst>
                              <p:par>
                                <p:cTn id="64" presetID="12" presetClass="entr" presetSubtype="1"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p:tgtEl>
                                          <p:spTgt spid="12"/>
                                        </p:tgtEl>
                                        <p:attrNameLst>
                                          <p:attrName>ppt_y</p:attrName>
                                        </p:attrNameLst>
                                      </p:cBhvr>
                                      <p:tavLst>
                                        <p:tav tm="0">
                                          <p:val>
                                            <p:strVal val="#ppt_y-#ppt_h*1.125000"/>
                                          </p:val>
                                        </p:tav>
                                        <p:tav tm="100000">
                                          <p:val>
                                            <p:strVal val="#ppt_y"/>
                                          </p:val>
                                        </p:tav>
                                      </p:tavLst>
                                    </p:anim>
                                    <p:animEffect transition="in" filter="wipe(down)">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530"/>
                                        </p:tgtEl>
                                        <p:attrNameLst>
                                          <p:attrName>style.visibility</p:attrName>
                                        </p:attrNameLst>
                                      </p:cBhvr>
                                      <p:to>
                                        <p:strVal val="visible"/>
                                      </p:to>
                                    </p:set>
                                    <p:animEffect transition="in" filter="strips(downLeft)">
                                      <p:cBhvr>
                                        <p:cTn id="72" dur="1000"/>
                                        <p:tgtEl>
                                          <p:spTgt spid="530"/>
                                        </p:tgtEl>
                                      </p:cBhvr>
                                    </p:animEffec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544"/>
                                        </p:tgtEl>
                                        <p:attrNameLst>
                                          <p:attrName>style.visibility</p:attrName>
                                        </p:attrNameLst>
                                      </p:cBhvr>
                                      <p:to>
                                        <p:strVal val="visible"/>
                                      </p:to>
                                    </p:set>
                                  </p:childTnLst>
                                </p:cTn>
                              </p:par>
                            </p:childTnLst>
                          </p:cTn>
                        </p:par>
                        <p:par>
                          <p:cTn id="76" fill="hold">
                            <p:stCondLst>
                              <p:cond delay="1000"/>
                            </p:stCondLst>
                            <p:childTnLst>
                              <p:par>
                                <p:cTn id="77" presetID="12" presetClass="entr" presetSubtype="1"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down)">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111"/>
                                        </p:tgtEl>
                                        <p:attrNameLst>
                                          <p:attrName>style.visibility</p:attrName>
                                        </p:attrNameLst>
                                      </p:cBhvr>
                                      <p:to>
                                        <p:strVal val="visible"/>
                                      </p:to>
                                    </p:set>
                                    <p:animEffect transition="in" filter="strips(downLeft)">
                                      <p:cBhvr>
                                        <p:cTn id="85" dur="1000"/>
                                        <p:tgtEl>
                                          <p:spTgt spid="111"/>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547"/>
                                        </p:tgtEl>
                                        <p:attrNameLst>
                                          <p:attrName>style.visibility</p:attrName>
                                        </p:attrNameLst>
                                      </p:cBhvr>
                                      <p:to>
                                        <p:strVal val="visible"/>
                                      </p:to>
                                    </p:set>
                                  </p:childTnLst>
                                </p:cTn>
                              </p:par>
                            </p:childTnLst>
                          </p:cTn>
                        </p:par>
                        <p:par>
                          <p:cTn id="89" fill="hold">
                            <p:stCondLst>
                              <p:cond delay="1000"/>
                            </p:stCondLst>
                            <p:childTnLst>
                              <p:par>
                                <p:cTn id="90" presetID="12" presetClass="entr" presetSubtype="1"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additive="base">
                                        <p:cTn id="92" dur="500"/>
                                        <p:tgtEl>
                                          <p:spTgt spid="14"/>
                                        </p:tgtEl>
                                        <p:attrNameLst>
                                          <p:attrName>ppt_y</p:attrName>
                                        </p:attrNameLst>
                                      </p:cBhvr>
                                      <p:tavLst>
                                        <p:tav tm="0">
                                          <p:val>
                                            <p:strVal val="#ppt_y-#ppt_h*1.125000"/>
                                          </p:val>
                                        </p:tav>
                                        <p:tav tm="100000">
                                          <p:val>
                                            <p:strVal val="#ppt_y"/>
                                          </p:val>
                                        </p:tav>
                                      </p:tavLst>
                                    </p:anim>
                                    <p:animEffect transition="in" filter="wipe(down)">
                                      <p:cBhvr>
                                        <p:cTn id="9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 grpId="0" animBg="1"/>
      <p:bldP spid="545" grpId="0" animBg="1"/>
      <p:bldP spid="96" grpId="0" animBg="1"/>
      <p:bldP spid="97" grpId="0" animBg="1"/>
      <p:bldP spid="98" grpId="0" animBg="1"/>
      <p:bldP spid="547" grpId="0" animBg="1"/>
      <p:bldP spid="54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548868" y="3727405"/>
            <a:ext cx="7842654" cy="2552477"/>
          </a:xfrm>
          <a:prstGeom prst="rect">
            <a:avLst/>
          </a:prstGeom>
          <a:solidFill>
            <a:srgbClr val="FFCCCC">
              <a:alpha val="44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557948" y="5578785"/>
            <a:ext cx="4692505" cy="722619"/>
          </a:xfrm>
          <a:prstGeom prst="rect">
            <a:avLst/>
          </a:prstGeom>
          <a:solidFill>
            <a:schemeClr val="tx1">
              <a:alpha val="71000"/>
            </a:schemeClr>
          </a:solidFill>
          <a:ln w="2540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547953" y="3720820"/>
            <a:ext cx="3821389" cy="1830838"/>
          </a:xfrm>
          <a:prstGeom prst="rect">
            <a:avLst/>
          </a:prstGeom>
          <a:solidFill>
            <a:schemeClr val="tx1">
              <a:alpha val="71000"/>
            </a:schemeClr>
          </a:solidFill>
          <a:ln w="2540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6801985" y="4457008"/>
            <a:ext cx="1586439" cy="1824121"/>
          </a:xfrm>
          <a:prstGeom prst="rect">
            <a:avLst/>
          </a:prstGeom>
          <a:solidFill>
            <a:schemeClr val="tx1">
              <a:alpha val="71000"/>
            </a:schemeClr>
          </a:solidFill>
          <a:ln w="2540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130824" y="1144766"/>
            <a:ext cx="8617640" cy="326243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2d-</a:t>
            </a:r>
            <a:r>
              <a:rPr lang="zh-CN" altLang="en-US" sz="2800" b="1" dirty="0">
                <a:latin typeface="微软雅黑" panose="020B0503020204020204" pitchFamily="34" charset="-122"/>
                <a:ea typeface="微软雅黑" panose="020B0503020204020204" pitchFamily="34" charset="-122"/>
              </a:rPr>
              <a:t>树的范围查询（代码方法）</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给定目标搜索区域</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与节点矩形区域</a:t>
            </a:r>
            <a:r>
              <a:rPr lang="en-US" altLang="zh-CN" sz="2000" b="1" dirty="0">
                <a:latin typeface="微软雅黑" panose="020B0503020204020204" pitchFamily="34" charset="-122"/>
                <a:ea typeface="微软雅黑" panose="020B0503020204020204" pitchFamily="34" charset="-122"/>
              </a:rPr>
              <a:t>v</a:t>
            </a: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判断</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是否与节点所对应的元素形成的分割线</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无限长</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是否相交</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若不相交，则可对应减枝相应的左子树或右子树</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若相交，则根据相交线划分</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为</a:t>
            </a:r>
            <a:r>
              <a:rPr lang="en-US" altLang="zh-CN" sz="2000" b="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，递归进入左右子树判断，并判断该节点元素是否在</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内（若是输出）</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7" name="矩形 26"/>
          <p:cNvSpPr/>
          <p:nvPr/>
        </p:nvSpPr>
        <p:spPr bwMode="auto">
          <a:xfrm>
            <a:off x="4947240" y="4327667"/>
            <a:ext cx="1615241" cy="1182498"/>
          </a:xfrm>
          <a:prstGeom prst="rect">
            <a:avLst/>
          </a:prstGeom>
          <a:solidFill>
            <a:srgbClr val="99FF33">
              <a:alpha val="27000"/>
            </a:srgbClr>
          </a:solidFill>
          <a:ln w="25400" algn="ctr">
            <a:solidFill>
              <a:schemeClr val="tx1"/>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8" name="直接连接符 27"/>
          <p:cNvCxnSpPr/>
          <p:nvPr/>
        </p:nvCxnSpPr>
        <p:spPr bwMode="auto">
          <a:xfrm>
            <a:off x="5221613" y="3727405"/>
            <a:ext cx="7775" cy="251965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29" name="直接连接符 28"/>
          <p:cNvCxnSpPr/>
          <p:nvPr/>
        </p:nvCxnSpPr>
        <p:spPr bwMode="auto">
          <a:xfrm flipH="1" flipV="1">
            <a:off x="548868" y="5560953"/>
            <a:ext cx="4680520" cy="3403"/>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0" name="直接连接符 29"/>
          <p:cNvCxnSpPr/>
          <p:nvPr/>
        </p:nvCxnSpPr>
        <p:spPr bwMode="auto">
          <a:xfrm flipH="1" flipV="1">
            <a:off x="5229390" y="4446464"/>
            <a:ext cx="3162132" cy="7100"/>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1" name="直接连接符 30"/>
          <p:cNvCxnSpPr/>
          <p:nvPr/>
        </p:nvCxnSpPr>
        <p:spPr bwMode="auto">
          <a:xfrm flipH="1">
            <a:off x="6798983" y="4446464"/>
            <a:ext cx="8079" cy="183569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2" name="直接连接符 31"/>
          <p:cNvCxnSpPr/>
          <p:nvPr/>
        </p:nvCxnSpPr>
        <p:spPr bwMode="auto">
          <a:xfrm>
            <a:off x="4364264" y="3727405"/>
            <a:ext cx="0" cy="1830980"/>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3" name="直接连接符 32"/>
          <p:cNvCxnSpPr/>
          <p:nvPr/>
        </p:nvCxnSpPr>
        <p:spPr bwMode="auto">
          <a:xfrm>
            <a:off x="2598152" y="5563710"/>
            <a:ext cx="10905" cy="706876"/>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4" name="直接连接符 33"/>
          <p:cNvCxnSpPr/>
          <p:nvPr/>
        </p:nvCxnSpPr>
        <p:spPr bwMode="auto">
          <a:xfrm flipH="1">
            <a:off x="548867" y="5770183"/>
            <a:ext cx="2060190" cy="2567"/>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5" name="直接连接符 34"/>
          <p:cNvCxnSpPr/>
          <p:nvPr/>
        </p:nvCxnSpPr>
        <p:spPr bwMode="auto">
          <a:xfrm flipH="1" flipV="1">
            <a:off x="5229389" y="4678591"/>
            <a:ext cx="1577673" cy="1871"/>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6" name="直接连接符 35"/>
          <p:cNvCxnSpPr/>
          <p:nvPr/>
        </p:nvCxnSpPr>
        <p:spPr bwMode="auto">
          <a:xfrm>
            <a:off x="5877460" y="3727405"/>
            <a:ext cx="0" cy="719059"/>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39" name="圆角矩形 38"/>
          <p:cNvSpPr/>
          <p:nvPr/>
        </p:nvSpPr>
        <p:spPr bwMode="auto">
          <a:xfrm>
            <a:off x="7497641" y="4266840"/>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0" name="圆角矩形 39"/>
          <p:cNvSpPr/>
          <p:nvPr/>
        </p:nvSpPr>
        <p:spPr bwMode="auto">
          <a:xfrm>
            <a:off x="6634818" y="5671621"/>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1" name="圆角矩形 40"/>
          <p:cNvSpPr/>
          <p:nvPr/>
        </p:nvSpPr>
        <p:spPr bwMode="auto">
          <a:xfrm>
            <a:off x="4185272" y="481348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2" name="圆角矩形 41"/>
          <p:cNvSpPr/>
          <p:nvPr/>
        </p:nvSpPr>
        <p:spPr bwMode="auto">
          <a:xfrm>
            <a:off x="2853124" y="536349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3" name="圆角矩形 42"/>
          <p:cNvSpPr/>
          <p:nvPr/>
        </p:nvSpPr>
        <p:spPr bwMode="auto">
          <a:xfrm>
            <a:off x="2421076" y="579956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4" name="圆角矩形 43"/>
          <p:cNvSpPr/>
          <p:nvPr/>
        </p:nvSpPr>
        <p:spPr bwMode="auto">
          <a:xfrm>
            <a:off x="1339282" y="558169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J</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5" name="圆角矩形 44"/>
          <p:cNvSpPr/>
          <p:nvPr/>
        </p:nvSpPr>
        <p:spPr bwMode="auto">
          <a:xfrm>
            <a:off x="5044178" y="509436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H</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6" name="圆角矩形 45"/>
          <p:cNvSpPr/>
          <p:nvPr/>
        </p:nvSpPr>
        <p:spPr bwMode="auto">
          <a:xfrm>
            <a:off x="6165492" y="447968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7" name="圆角矩形 46"/>
          <p:cNvSpPr/>
          <p:nvPr/>
        </p:nvSpPr>
        <p:spPr bwMode="auto">
          <a:xfrm>
            <a:off x="5697440" y="381424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I</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8" name="圆角矩形 47"/>
          <p:cNvSpPr/>
          <p:nvPr/>
        </p:nvSpPr>
        <p:spPr bwMode="auto">
          <a:xfrm>
            <a:off x="4184244" y="481214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9" name="圆角矩形 48"/>
          <p:cNvSpPr/>
          <p:nvPr/>
        </p:nvSpPr>
        <p:spPr bwMode="auto">
          <a:xfrm>
            <a:off x="6165492" y="4479285"/>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0" name="圆角矩形 49"/>
          <p:cNvSpPr/>
          <p:nvPr/>
        </p:nvSpPr>
        <p:spPr bwMode="auto">
          <a:xfrm>
            <a:off x="5041593" y="5089204"/>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H</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1" name="直接连接符 50"/>
          <p:cNvCxnSpPr/>
          <p:nvPr/>
        </p:nvCxnSpPr>
        <p:spPr bwMode="auto">
          <a:xfrm flipH="1" flipV="1">
            <a:off x="551834" y="4153353"/>
            <a:ext cx="3812430" cy="6464"/>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 name="圆角矩形 51"/>
          <p:cNvSpPr/>
          <p:nvPr/>
        </p:nvSpPr>
        <p:spPr bwMode="auto">
          <a:xfrm>
            <a:off x="3309756" y="396762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60" name="矩形 59"/>
          <p:cNvSpPr/>
          <p:nvPr/>
        </p:nvSpPr>
        <p:spPr>
          <a:xfrm>
            <a:off x="5660291" y="5060399"/>
            <a:ext cx="399468"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R</a:t>
            </a:r>
            <a:endParaRPr lang="zh-CN" altLang="en-US" sz="2400" dirty="0"/>
          </a:p>
        </p:txBody>
      </p:sp>
      <p:sp>
        <p:nvSpPr>
          <p:cNvPr id="3" name="矩形 2"/>
          <p:cNvSpPr/>
          <p:nvPr/>
        </p:nvSpPr>
        <p:spPr>
          <a:xfrm>
            <a:off x="3367926" y="5618457"/>
            <a:ext cx="1415772" cy="584775"/>
          </a:xfrm>
          <a:prstGeom prst="rect">
            <a:avLst/>
          </a:prstGeom>
        </p:spPr>
        <p:txBody>
          <a:bodyPr wrap="none">
            <a:spAutoFit/>
          </a:bodyPr>
          <a:lstStyle/>
          <a:p>
            <a:r>
              <a:rPr lang="zh-CN" altLang="en-US" sz="3200" b="1" dirty="0">
                <a:solidFill>
                  <a:srgbClr val="FFFF00"/>
                </a:solidFill>
                <a:latin typeface="微软雅黑" panose="020B0503020204020204" pitchFamily="34" charset="-122"/>
                <a:ea typeface="微软雅黑" panose="020B0503020204020204" pitchFamily="34" charset="-122"/>
              </a:rPr>
              <a:t>减枝！</a:t>
            </a:r>
            <a:endParaRPr lang="zh-CN" altLang="en-US" sz="3200" dirty="0">
              <a:solidFill>
                <a:srgbClr val="FFFF00"/>
              </a:solidFill>
            </a:endParaRPr>
          </a:p>
        </p:txBody>
      </p:sp>
      <p:sp>
        <p:nvSpPr>
          <p:cNvPr id="54" name="矩形 53"/>
          <p:cNvSpPr/>
          <p:nvPr/>
        </p:nvSpPr>
        <p:spPr>
          <a:xfrm>
            <a:off x="1641670" y="4514766"/>
            <a:ext cx="1415772" cy="584775"/>
          </a:xfrm>
          <a:prstGeom prst="rect">
            <a:avLst/>
          </a:prstGeom>
        </p:spPr>
        <p:txBody>
          <a:bodyPr wrap="none">
            <a:spAutoFit/>
          </a:bodyPr>
          <a:lstStyle/>
          <a:p>
            <a:r>
              <a:rPr lang="zh-CN" altLang="en-US" sz="3200" b="1" dirty="0">
                <a:solidFill>
                  <a:srgbClr val="FFFF00"/>
                </a:solidFill>
                <a:latin typeface="微软雅黑" panose="020B0503020204020204" pitchFamily="34" charset="-122"/>
                <a:ea typeface="微软雅黑" panose="020B0503020204020204" pitchFamily="34" charset="-122"/>
              </a:rPr>
              <a:t>减枝！</a:t>
            </a:r>
            <a:endParaRPr lang="zh-CN" altLang="en-US" sz="3200" dirty="0">
              <a:solidFill>
                <a:srgbClr val="FFFF00"/>
              </a:solidFill>
            </a:endParaRPr>
          </a:p>
        </p:txBody>
      </p:sp>
      <p:sp>
        <p:nvSpPr>
          <p:cNvPr id="55" name="矩形 54"/>
          <p:cNvSpPr/>
          <p:nvPr/>
        </p:nvSpPr>
        <p:spPr>
          <a:xfrm>
            <a:off x="7028560" y="5060399"/>
            <a:ext cx="1415772" cy="584775"/>
          </a:xfrm>
          <a:prstGeom prst="rect">
            <a:avLst/>
          </a:prstGeom>
        </p:spPr>
        <p:txBody>
          <a:bodyPr wrap="none">
            <a:spAutoFit/>
          </a:bodyPr>
          <a:lstStyle/>
          <a:p>
            <a:r>
              <a:rPr lang="zh-CN" altLang="en-US" sz="3200" b="1" dirty="0">
                <a:solidFill>
                  <a:srgbClr val="FFFF00"/>
                </a:solidFill>
                <a:latin typeface="微软雅黑" panose="020B0503020204020204" pitchFamily="34" charset="-122"/>
                <a:ea typeface="微软雅黑" panose="020B0503020204020204" pitchFamily="34" charset="-122"/>
              </a:rPr>
              <a:t>减枝！</a:t>
            </a:r>
            <a:endParaRPr lang="zh-CN" altLang="en-US" sz="3200" dirty="0">
              <a:solidFill>
                <a:srgbClr val="FFFF00"/>
              </a:solidFill>
            </a:endParaRPr>
          </a:p>
        </p:txBody>
      </p:sp>
    </p:spTree>
    <p:extLst>
      <p:ext uri="{BB962C8B-B14F-4D97-AF65-F5344CB8AC3E}">
        <p14:creationId xmlns:p14="http://schemas.microsoft.com/office/powerpoint/2010/main" val="51604897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53" grpId="0" animBg="1"/>
      <p:bldP spid="3" grpId="0"/>
      <p:bldP spid="54" grpId="0"/>
      <p:bldP spid="5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227176" y="1124744"/>
            <a:ext cx="8689648" cy="370870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最近邻查询基本思想</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1. </a:t>
            </a:r>
            <a:r>
              <a:rPr lang="zh-CN" altLang="en-US" sz="2400" b="1" dirty="0">
                <a:solidFill>
                  <a:srgbClr val="FF0000"/>
                </a:solidFill>
                <a:latin typeface="微软雅黑" panose="020B0503020204020204" pitchFamily="34" charset="-122"/>
                <a:ea typeface="微软雅黑" panose="020B0503020204020204" pitchFamily="34" charset="-122"/>
              </a:rPr>
              <a:t>查询：</a:t>
            </a:r>
            <a:r>
              <a:rPr lang="zh-CN" altLang="en-US" sz="2400" b="1" dirty="0">
                <a:latin typeface="微软雅黑" panose="020B0503020204020204" pitchFamily="34" charset="-122"/>
                <a:ea typeface="微软雅黑" panose="020B0503020204020204" pitchFamily="34" charset="-122"/>
              </a:rPr>
              <a:t>目标</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从根结点开始，按</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与各个结点的比较结果向下访问</a:t>
            </a:r>
            <a:r>
              <a:rPr lang="en-US" altLang="zh-CN" sz="2400" b="1" dirty="0" err="1">
                <a:latin typeface="微软雅黑" panose="020B0503020204020204" pitchFamily="34" charset="-122"/>
                <a:ea typeface="微软雅黑" panose="020B0503020204020204" pitchFamily="34" charset="-122"/>
              </a:rPr>
              <a:t>Kd</a:t>
            </a:r>
            <a:r>
              <a:rPr lang="en-US" altLang="zh-CN" sz="2400" b="1" dirty="0">
                <a:latin typeface="微软雅黑" panose="020B0503020204020204" pitchFamily="34" charset="-122"/>
                <a:ea typeface="微软雅黑" panose="020B0503020204020204" pitchFamily="34" charset="-122"/>
              </a:rPr>
              <a:t>-Tree</a:t>
            </a:r>
            <a:r>
              <a:rPr lang="zh-CN" altLang="en-US" sz="2400" b="1" dirty="0">
                <a:latin typeface="微软雅黑" panose="020B0503020204020204" pitchFamily="34" charset="-122"/>
                <a:ea typeface="微软雅黑" panose="020B0503020204020204" pitchFamily="34" charset="-122"/>
              </a:rPr>
              <a:t>，直至叶结点。</a:t>
            </a: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其中</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与结点的比较指的是将</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对应于结点中的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维度上的值与</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进行比较，若</a:t>
            </a:r>
            <a:r>
              <a:rPr lang="en-US" altLang="zh-CN" sz="2400" b="1" dirty="0">
                <a:latin typeface="微软雅黑" panose="020B0503020204020204" pitchFamily="34" charset="-122"/>
                <a:ea typeface="微软雅黑" panose="020B0503020204020204" pitchFamily="34" charset="-122"/>
              </a:rPr>
              <a:t>Q(k) &lt; m</a:t>
            </a:r>
            <a:r>
              <a:rPr lang="zh-CN" altLang="en-US" sz="2400" b="1" dirty="0">
                <a:latin typeface="微软雅黑" panose="020B0503020204020204" pitchFamily="34" charset="-122"/>
                <a:ea typeface="微软雅黑" panose="020B0503020204020204" pitchFamily="34" charset="-122"/>
              </a:rPr>
              <a:t>，则访问左子树，否则访问右子树。达到叶子结点时，计算</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与叶子结点上保存的数据之间的距离，记录下最小距离对应的数据点，记为当前“最近邻点”</a:t>
            </a: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和最小距离</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1621FCE6-9D55-A840-824D-544E3BF90EEB}"/>
              </a:ext>
            </a:extLst>
          </p:cNvPr>
          <p:cNvPicPr>
            <a:picLocks noChangeAspect="1"/>
          </p:cNvPicPr>
          <p:nvPr/>
        </p:nvPicPr>
        <p:blipFill>
          <a:blip r:embed="rId3"/>
          <a:stretch>
            <a:fillRect/>
          </a:stretch>
        </p:blipFill>
        <p:spPr>
          <a:xfrm>
            <a:off x="1924695" y="4908714"/>
            <a:ext cx="5294610" cy="1922624"/>
          </a:xfrm>
          <a:prstGeom prst="rect">
            <a:avLst/>
          </a:prstGeom>
        </p:spPr>
      </p:pic>
    </p:spTree>
    <p:extLst>
      <p:ext uri="{BB962C8B-B14F-4D97-AF65-F5344CB8AC3E}">
        <p14:creationId xmlns:p14="http://schemas.microsoft.com/office/powerpoint/2010/main" val="1998890488"/>
      </p:ext>
    </p:extLst>
  </p:cSld>
  <p:clrMapOvr>
    <a:masterClrMapping/>
  </p:clrMapOvr>
  <p:transition advTm="157">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130824" y="1144766"/>
            <a:ext cx="8689648" cy="62324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最近邻查询基本思想</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2. </a:t>
            </a:r>
            <a:r>
              <a:rPr lang="zh-CN" altLang="en-US" sz="2400" b="1" dirty="0">
                <a:solidFill>
                  <a:srgbClr val="FF0000"/>
                </a:solidFill>
                <a:latin typeface="微软雅黑" panose="020B0503020204020204" pitchFamily="34" charset="-122"/>
                <a:ea typeface="微软雅黑" panose="020B0503020204020204" pitchFamily="34" charset="-122"/>
              </a:rPr>
              <a:t>回溯（</a:t>
            </a:r>
            <a:r>
              <a:rPr lang="en-US" altLang="zh-CN" sz="2400" b="1" dirty="0">
                <a:solidFill>
                  <a:srgbClr val="FF0000"/>
                </a:solidFill>
                <a:latin typeface="微软雅黑" panose="020B0503020204020204" pitchFamily="34" charset="-122"/>
                <a:ea typeface="微软雅黑" panose="020B0503020204020204" pitchFamily="34" charset="-122"/>
              </a:rPr>
              <a:t>Backtracking</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为找到离</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更近的“最近邻点”。即判断未被访问过的分支里是否还有离</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更近的点，它们之间的距离小于</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如果</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与其父结点下的未被访问过的分支之间的距离小于</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，则认为该分支中存在离</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更近的数据，进入该结点，进行（</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）步骤一样的查找过程，如果找到更近的数据点，则更新为当前的“最近邻点”</a:t>
            </a: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min </a:t>
            </a:r>
            <a:r>
              <a:rPr lang="zh-CN" altLang="en-US" sz="2400" b="1" dirty="0">
                <a:latin typeface="微软雅黑" panose="020B0503020204020204" pitchFamily="34" charset="-122"/>
                <a:ea typeface="微软雅黑" panose="020B0503020204020204" pitchFamily="34" charset="-122"/>
              </a:rPr>
              <a:t>，并更新</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 </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如果</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与其父结点下的未被访问过的分支之间的距离大于</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 </a:t>
            </a:r>
            <a:r>
              <a:rPr lang="zh-CN" altLang="en-US" sz="2400" b="1" dirty="0">
                <a:latin typeface="微软雅黑" panose="020B0503020204020204" pitchFamily="34" charset="-122"/>
                <a:ea typeface="微软雅黑" panose="020B0503020204020204" pitchFamily="34" charset="-122"/>
              </a:rPr>
              <a:t>，则说明该分支内不存在与</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更近的点。</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回溯的判断过程是从下往上进行的，直到回溯到根结点时已经不存在与</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更近的分支为止。 </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5448666"/>
      </p:ext>
    </p:extLst>
  </p:cSld>
  <p:clrMapOvr>
    <a:masterClrMapping/>
  </p:clrMapOvr>
  <p:transition advTm="157">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11</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5109091"/>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平衡二叉树</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伸展树、</a:t>
            </a:r>
            <a:r>
              <a:rPr lang="en-US" altLang="zh-CN" sz="3200" b="1" dirty="0">
                <a:latin typeface="微软雅黑" panose="020B0503020204020204" pitchFamily="34" charset="-122"/>
                <a:ea typeface="微软雅黑" panose="020B0503020204020204" pitchFamily="34" charset="-122"/>
              </a:rPr>
              <a:t>B</a:t>
            </a:r>
            <a:r>
              <a:rPr lang="zh-CN" altLang="en-US" sz="3200" b="1" dirty="0">
                <a:latin typeface="微软雅黑" panose="020B0503020204020204" pitchFamily="34" charset="-122"/>
                <a:ea typeface="微软雅黑" panose="020B0503020204020204" pitchFamily="34" charset="-122"/>
              </a:rPr>
              <a:t>树、红黑树、</a:t>
            </a:r>
            <a:r>
              <a:rPr lang="en-US" altLang="zh-CN" sz="3200" b="1" dirty="0" err="1">
                <a:latin typeface="微软雅黑" panose="020B0503020204020204" pitchFamily="34" charset="-122"/>
                <a:ea typeface="微软雅黑" panose="020B0503020204020204" pitchFamily="34" charset="-122"/>
              </a:rPr>
              <a:t>Kd</a:t>
            </a:r>
            <a:r>
              <a:rPr lang="zh-CN" altLang="en-US" sz="3200" b="1" dirty="0">
                <a:latin typeface="微软雅黑" panose="020B0503020204020204" pitchFamily="34" charset="-122"/>
                <a:ea typeface="微软雅黑" panose="020B0503020204020204" pitchFamily="34" charset="-122"/>
              </a:rPr>
              <a:t>树</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B</a:t>
            </a:r>
            <a:r>
              <a:rPr lang="zh-CN" altLang="en-US" sz="3200" b="1" dirty="0">
                <a:solidFill>
                  <a:srgbClr val="FF0000"/>
                </a:solidFill>
                <a:latin typeface="微软雅黑" panose="020B0503020204020204" pitchFamily="34" charset="-122"/>
                <a:ea typeface="微软雅黑" panose="020B0503020204020204" pitchFamily="34" charset="-122"/>
              </a:rPr>
              <a:t>树的插入和删除</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重要应用：</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一维范围查询</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2d</a:t>
            </a:r>
            <a:r>
              <a:rPr lang="zh-CN" altLang="en-US" sz="3200" b="1" dirty="0">
                <a:solidFill>
                  <a:srgbClr val="FF0000"/>
                </a:solidFill>
                <a:latin typeface="微软雅黑" panose="020B0503020204020204" pitchFamily="34" charset="-122"/>
                <a:ea typeface="微软雅黑" panose="020B0503020204020204" pitchFamily="34" charset="-122"/>
              </a:rPr>
              <a:t>树的二维范围查询</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2d</a:t>
            </a:r>
            <a:r>
              <a:rPr lang="zh-CN" altLang="en-US" sz="3200" b="1" dirty="0">
                <a:solidFill>
                  <a:srgbClr val="FF0000"/>
                </a:solidFill>
                <a:latin typeface="微软雅黑" panose="020B0503020204020204" pitchFamily="34" charset="-122"/>
                <a:ea typeface="微软雅黑" panose="020B0503020204020204" pitchFamily="34" charset="-122"/>
              </a:rPr>
              <a:t>树的最近邻查询</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861580"/>
      </p:ext>
    </p:extLst>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各种数据结构的算法复杂度</a:t>
            </a:r>
          </a:p>
        </p:txBody>
      </p:sp>
      <p:sp>
        <p:nvSpPr>
          <p:cNvPr id="20" name="TextBox 20"/>
          <p:cNvSpPr txBox="1">
            <a:spLocks noChangeArrowheads="1"/>
          </p:cNvSpPr>
          <p:nvPr/>
        </p:nvSpPr>
        <p:spPr bwMode="auto">
          <a:xfrm>
            <a:off x="110675" y="1268760"/>
            <a:ext cx="532859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查找、插入、删除复杂度分析</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nvGraphicFramePr>
        <p:xfrm>
          <a:off x="179512" y="2163583"/>
          <a:ext cx="8795930" cy="3641681"/>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907311450"/>
                    </a:ext>
                  </a:extLst>
                </a:gridCol>
                <a:gridCol w="1440160">
                  <a:extLst>
                    <a:ext uri="{9D8B030D-6E8A-4147-A177-3AD203B41FA5}">
                      <a16:colId xmlns:a16="http://schemas.microsoft.com/office/drawing/2014/main" val="2228802714"/>
                    </a:ext>
                  </a:extLst>
                </a:gridCol>
                <a:gridCol w="1440160">
                  <a:extLst>
                    <a:ext uri="{9D8B030D-6E8A-4147-A177-3AD203B41FA5}">
                      <a16:colId xmlns:a16="http://schemas.microsoft.com/office/drawing/2014/main" val="1492012723"/>
                    </a:ext>
                  </a:extLst>
                </a:gridCol>
                <a:gridCol w="1440160">
                  <a:extLst>
                    <a:ext uri="{9D8B030D-6E8A-4147-A177-3AD203B41FA5}">
                      <a16:colId xmlns:a16="http://schemas.microsoft.com/office/drawing/2014/main" val="3838638446"/>
                    </a:ext>
                  </a:extLst>
                </a:gridCol>
                <a:gridCol w="1440160">
                  <a:extLst>
                    <a:ext uri="{9D8B030D-6E8A-4147-A177-3AD203B41FA5}">
                      <a16:colId xmlns:a16="http://schemas.microsoft.com/office/drawing/2014/main" val="1143865267"/>
                    </a:ext>
                  </a:extLst>
                </a:gridCol>
                <a:gridCol w="1379106">
                  <a:extLst>
                    <a:ext uri="{9D8B030D-6E8A-4147-A177-3AD203B41FA5}">
                      <a16:colId xmlns:a16="http://schemas.microsoft.com/office/drawing/2014/main" val="3446428657"/>
                    </a:ext>
                  </a:extLst>
                </a:gridCol>
              </a:tblGrid>
              <a:tr h="771299">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无序向量</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无序列表</a:t>
                      </a:r>
                    </a:p>
                  </a:txBody>
                  <a:tcPr anchor="ctr"/>
                </a:tc>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有序向量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有序列表</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9334483"/>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search(x)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92566741"/>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insert(x)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45580149"/>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remove(x)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en-US" altLang="zh-CN"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696778"/>
                  </a:ext>
                </a:extLst>
              </a:tr>
            </a:tbl>
          </a:graphicData>
        </a:graphic>
      </p:graphicFrame>
      <p:sp>
        <p:nvSpPr>
          <p:cNvPr id="19" name="矩形 18"/>
          <p:cNvSpPr/>
          <p:nvPr/>
        </p:nvSpPr>
        <p:spPr>
          <a:xfrm>
            <a:off x="2123728"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a:xfrm>
            <a:off x="1841428" y="3995025"/>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2" name="矩形 21"/>
          <p:cNvSpPr/>
          <p:nvPr/>
        </p:nvSpPr>
        <p:spPr>
          <a:xfrm>
            <a:off x="1691725" y="4884382"/>
            <a:ext cx="1781944"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3" name="矩形 22"/>
          <p:cNvSpPr/>
          <p:nvPr/>
        </p:nvSpPr>
        <p:spPr>
          <a:xfrm>
            <a:off x="3563888" y="3194964"/>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3275856" y="3995024"/>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5" name="矩形 24"/>
          <p:cNvSpPr/>
          <p:nvPr/>
        </p:nvSpPr>
        <p:spPr>
          <a:xfrm>
            <a:off x="3363027" y="4900144"/>
            <a:ext cx="1265818"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26" name="矩形 25"/>
          <p:cNvSpPr/>
          <p:nvPr/>
        </p:nvSpPr>
        <p:spPr>
          <a:xfrm>
            <a:off x="4702631" y="3041066"/>
            <a:ext cx="1453545" cy="830997"/>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a:p>
            <a:pPr algn="ctr"/>
            <a:r>
              <a:rPr lang="zh-CN" altLang="en-US" sz="2400" b="1" dirty="0">
                <a:solidFill>
                  <a:srgbClr val="C00000"/>
                </a:solidFill>
                <a:latin typeface="微软雅黑" panose="020B0503020204020204" pitchFamily="34" charset="-122"/>
                <a:ea typeface="微软雅黑" panose="020B0503020204020204" pitchFamily="34" charset="-122"/>
              </a:rPr>
              <a:t>二分查找</a:t>
            </a:r>
          </a:p>
        </p:txBody>
      </p:sp>
      <p:sp>
        <p:nvSpPr>
          <p:cNvPr id="27" name="矩形 26"/>
          <p:cNvSpPr/>
          <p:nvPr/>
        </p:nvSpPr>
        <p:spPr>
          <a:xfrm>
            <a:off x="4698777" y="3995023"/>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8" name="矩形 27"/>
          <p:cNvSpPr/>
          <p:nvPr/>
        </p:nvSpPr>
        <p:spPr>
          <a:xfrm>
            <a:off x="4698777" y="4891075"/>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9" name="矩形 28"/>
          <p:cNvSpPr/>
          <p:nvPr/>
        </p:nvSpPr>
        <p:spPr>
          <a:xfrm>
            <a:off x="6408205"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6286641" y="4011619"/>
            <a:ext cx="109367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2" name="矩形 31"/>
          <p:cNvSpPr/>
          <p:nvPr/>
        </p:nvSpPr>
        <p:spPr>
          <a:xfrm>
            <a:off x="6231051" y="4935929"/>
            <a:ext cx="114926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3" name="矩形 32"/>
          <p:cNvSpPr/>
          <p:nvPr/>
        </p:nvSpPr>
        <p:spPr>
          <a:xfrm>
            <a:off x="7569236" y="3225731"/>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4" name="矩形 33"/>
          <p:cNvSpPr/>
          <p:nvPr/>
        </p:nvSpPr>
        <p:spPr>
          <a:xfrm>
            <a:off x="7575875" y="4196284"/>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5" name="矩形 34"/>
          <p:cNvSpPr/>
          <p:nvPr/>
        </p:nvSpPr>
        <p:spPr>
          <a:xfrm>
            <a:off x="7582951" y="5174365"/>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6" name="矩形 35"/>
          <p:cNvSpPr/>
          <p:nvPr/>
        </p:nvSpPr>
        <p:spPr>
          <a:xfrm>
            <a:off x="7723113" y="2136526"/>
            <a:ext cx="1169367" cy="830997"/>
          </a:xfrm>
          <a:prstGeom prst="rect">
            <a:avLst/>
          </a:prstGeom>
        </p:spPr>
        <p:txBody>
          <a:bodyPr wrap="square">
            <a:spAutoFit/>
          </a:bodyPr>
          <a:lstStyle/>
          <a:p>
            <a:pPr algn="ctr">
              <a:defRPr/>
            </a:pPr>
            <a:r>
              <a:rPr lang="zh-CN" altLang="en-US" sz="2400" b="1" dirty="0">
                <a:latin typeface="微软雅黑" panose="020B0503020204020204" pitchFamily="34" charset="-122"/>
                <a:ea typeface="微软雅黑" panose="020B0503020204020204" pitchFamily="34" charset="-122"/>
              </a:rPr>
              <a:t>二叉 搜索树</a:t>
            </a:r>
          </a:p>
        </p:txBody>
      </p:sp>
      <p:grpSp>
        <p:nvGrpSpPr>
          <p:cNvPr id="50" name="组合 49"/>
          <p:cNvGrpSpPr/>
          <p:nvPr/>
        </p:nvGrpSpPr>
        <p:grpSpPr>
          <a:xfrm>
            <a:off x="4691511" y="1196752"/>
            <a:ext cx="4441490" cy="4557614"/>
            <a:chOff x="4691511" y="784791"/>
            <a:chExt cx="4441490" cy="4557614"/>
          </a:xfrm>
        </p:grpSpPr>
        <p:grpSp>
          <p:nvGrpSpPr>
            <p:cNvPr id="46" name="组合 45"/>
            <p:cNvGrpSpPr/>
            <p:nvPr/>
          </p:nvGrpSpPr>
          <p:grpSpPr>
            <a:xfrm>
              <a:off x="4691511" y="1516276"/>
              <a:ext cx="2447927" cy="3826129"/>
              <a:chOff x="4691511" y="1516276"/>
              <a:chExt cx="2447927" cy="3826129"/>
            </a:xfrm>
          </p:grpSpPr>
          <p:sp>
            <p:nvSpPr>
              <p:cNvPr id="39" name="椭圆 38"/>
              <p:cNvSpPr/>
              <p:nvPr/>
            </p:nvSpPr>
            <p:spPr bwMode="auto">
              <a:xfrm>
                <a:off x="4691511" y="3861048"/>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sp>
            <p:nvSpPr>
              <p:cNvPr id="40" name="椭圆 39"/>
              <p:cNvSpPr/>
              <p:nvPr/>
            </p:nvSpPr>
            <p:spPr bwMode="auto">
              <a:xfrm>
                <a:off x="4698777" y="4750406"/>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cxnSp>
            <p:nvCxnSpPr>
              <p:cNvPr id="42" name="直接箭头连接符 41"/>
              <p:cNvCxnSpPr>
                <a:stCxn id="39" idx="7"/>
              </p:cNvCxnSpPr>
              <p:nvPr/>
            </p:nvCxnSpPr>
            <p:spPr bwMode="auto">
              <a:xfrm flipV="1">
                <a:off x="5388517" y="1516276"/>
                <a:ext cx="1750921" cy="2431468"/>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cxnSp>
            <p:nvCxnSpPr>
              <p:cNvPr id="44" name="直接箭头连接符 43"/>
              <p:cNvCxnSpPr/>
              <p:nvPr/>
            </p:nvCxnSpPr>
            <p:spPr bwMode="auto">
              <a:xfrm flipV="1">
                <a:off x="5450687" y="1556975"/>
                <a:ext cx="1688751" cy="3287172"/>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grpSp>
        <p:sp>
          <p:nvSpPr>
            <p:cNvPr id="47" name="TextBox 20"/>
            <p:cNvSpPr txBox="1">
              <a:spLocks noChangeArrowheads="1"/>
            </p:cNvSpPr>
            <p:nvPr/>
          </p:nvSpPr>
          <p:spPr bwMode="auto">
            <a:xfrm>
              <a:off x="6820833" y="784791"/>
              <a:ext cx="2312168" cy="707886"/>
            </a:xfrm>
            <a:prstGeom prst="rect">
              <a:avLst/>
            </a:prstGeom>
            <a:noFill/>
            <a:ln w="9525">
              <a:noFill/>
              <a:miter lim="800000"/>
              <a:headEnd/>
              <a:tailEnd/>
            </a:ln>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二分查找下复杂度为</a:t>
              </a:r>
              <a:r>
                <a:rPr lang="en-US" altLang="zh-CN" sz="2000" b="1" dirty="0">
                  <a:solidFill>
                    <a:srgbClr val="C00000"/>
                  </a:solidFill>
                  <a:latin typeface="微软雅黑" panose="020B0503020204020204" pitchFamily="34" charset="-122"/>
                  <a:ea typeface="微软雅黑" panose="020B0503020204020204" pitchFamily="34" charset="-122"/>
                </a:rPr>
                <a:t>O(</a:t>
              </a:r>
              <a:r>
                <a:rPr lang="en-US" altLang="zh-CN" sz="2000" b="1" dirty="0" err="1">
                  <a:solidFill>
                    <a:srgbClr val="C00000"/>
                  </a:solidFill>
                  <a:latin typeface="微软雅黑" panose="020B0503020204020204" pitchFamily="34" charset="-122"/>
                  <a:ea typeface="微软雅黑" panose="020B0503020204020204" pitchFamily="34" charset="-122"/>
                </a:rPr>
                <a:t>logn</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23952179"/>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存储结构</a:t>
            </a:r>
          </a:p>
        </p:txBody>
      </p:sp>
      <p:sp>
        <p:nvSpPr>
          <p:cNvPr id="51" name="TextBox 20"/>
          <p:cNvSpPr txBox="1">
            <a:spLocks noChangeArrowheads="1"/>
          </p:cNvSpPr>
          <p:nvPr/>
        </p:nvSpPr>
        <p:spPr bwMode="auto">
          <a:xfrm>
            <a:off x="251520" y="1196752"/>
            <a:ext cx="8784976" cy="3508653"/>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底层存储</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8bit=1Byte</a:t>
            </a:r>
            <a:r>
              <a:rPr lang="zh-CN" altLang="en-US" sz="2400" b="1" dirty="0">
                <a:latin typeface="微软雅黑" panose="020B0503020204020204" pitchFamily="34" charset="-122"/>
                <a:ea typeface="微软雅黑" panose="020B0503020204020204" pitchFamily="34" charset="-122"/>
              </a:rPr>
              <a:t>，可以表示</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次方个数字（</a:t>
            </a:r>
            <a:r>
              <a:rPr lang="en-US" altLang="zh-CN" sz="2400" b="1" dirty="0">
                <a:latin typeface="微软雅黑" panose="020B0503020204020204" pitchFamily="34" charset="-122"/>
                <a:ea typeface="微软雅黑" panose="020B0503020204020204" pitchFamily="34" charset="-122"/>
              </a:rPr>
              <a:t>0-63</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基本类型（</a:t>
            </a:r>
            <a:r>
              <a:rPr lang="en-US" altLang="zh-CN" sz="2400" b="1" dirty="0">
                <a:latin typeface="微软雅黑" panose="020B0503020204020204" pitchFamily="34" charset="-122"/>
                <a:ea typeface="微软雅黑" panose="020B0503020204020204" pitchFamily="34" charset="-122"/>
              </a:rPr>
              <a:t>int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long</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float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double</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char</a:t>
            </a:r>
            <a:r>
              <a:rPr lang="zh-CN" altLang="en-US" sz="2400" b="1" dirty="0">
                <a:latin typeface="微软雅黑" panose="020B0503020204020204" pitchFamily="34" charset="-122"/>
                <a:ea typeface="微软雅黑" panose="020B0503020204020204" pitchFamily="34" charset="-122"/>
              </a:rPr>
              <a:t>等）由连续的</a:t>
            </a:r>
            <a:r>
              <a:rPr lang="en-US" altLang="zh-CN" sz="2400" b="1" dirty="0">
                <a:latin typeface="微软雅黑" panose="020B0503020204020204" pitchFamily="34" charset="-122"/>
                <a:ea typeface="微软雅黑" panose="020B0503020204020204" pitchFamily="34" charset="-122"/>
              </a:rPr>
              <a:t>Bytes</a:t>
            </a:r>
            <a:r>
              <a:rPr lang="zh-CN" altLang="en-US" sz="2400" b="1" dirty="0">
                <a:latin typeface="微软雅黑" panose="020B0503020204020204" pitchFamily="34" charset="-122"/>
                <a:ea typeface="微软雅黑" panose="020B0503020204020204" pitchFamily="34" charset="-122"/>
              </a:rPr>
              <a:t>表示</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int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4Byte=32bit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32</a:t>
            </a:r>
            <a:r>
              <a:rPr lang="zh-CN" altLang="en-US" sz="2400" b="1" dirty="0">
                <a:latin typeface="微软雅黑" panose="020B0503020204020204" pitchFamily="34" charset="-122"/>
                <a:ea typeface="微软雅黑" panose="020B0503020204020204" pitchFamily="34" charset="-122"/>
              </a:rPr>
              <a:t>次方</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顺序结构：“逻辑相邻的数据放在相邻的物理位置上”</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内存索引地址？</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链式结构：“逻辑相邻的数据的先后顺序用指针索引”</a:t>
            </a:r>
            <a:endParaRPr lang="en-US" altLang="zh-CN" sz="2400" b="1" dirty="0">
              <a:latin typeface="微软雅黑" panose="020B0503020204020204" pitchFamily="34" charset="-122"/>
              <a:ea typeface="微软雅黑" panose="020B0503020204020204" pitchFamily="34" charset="-122"/>
            </a:endParaRPr>
          </a:p>
        </p:txBody>
      </p:sp>
      <p:sp>
        <p:nvSpPr>
          <p:cNvPr id="3" name="矩形 2"/>
          <p:cNvSpPr/>
          <p:nvPr/>
        </p:nvSpPr>
        <p:spPr bwMode="auto">
          <a:xfrm>
            <a:off x="165949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80351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194802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09204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223556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237957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252409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266810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281162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295564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10015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324417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338769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矩形 19"/>
          <p:cNvSpPr/>
          <p:nvPr/>
        </p:nvSpPr>
        <p:spPr bwMode="auto">
          <a:xfrm>
            <a:off x="353170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矩形 20"/>
          <p:cNvSpPr/>
          <p:nvPr/>
        </p:nvSpPr>
        <p:spPr bwMode="auto">
          <a:xfrm>
            <a:off x="367621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矩形 21"/>
          <p:cNvSpPr/>
          <p:nvPr/>
        </p:nvSpPr>
        <p:spPr bwMode="auto">
          <a:xfrm>
            <a:off x="382023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矩形 22"/>
          <p:cNvSpPr/>
          <p:nvPr/>
        </p:nvSpPr>
        <p:spPr bwMode="auto">
          <a:xfrm>
            <a:off x="396375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10777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矩形 24"/>
          <p:cNvSpPr/>
          <p:nvPr/>
        </p:nvSpPr>
        <p:spPr bwMode="auto">
          <a:xfrm>
            <a:off x="425228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bwMode="auto">
          <a:xfrm>
            <a:off x="439629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453981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矩形 27"/>
          <p:cNvSpPr/>
          <p:nvPr/>
        </p:nvSpPr>
        <p:spPr bwMode="auto">
          <a:xfrm>
            <a:off x="468383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矩形 28"/>
          <p:cNvSpPr/>
          <p:nvPr/>
        </p:nvSpPr>
        <p:spPr bwMode="auto">
          <a:xfrm>
            <a:off x="482834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bwMode="auto">
          <a:xfrm>
            <a:off x="497236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矩形 30"/>
          <p:cNvSpPr/>
          <p:nvPr/>
        </p:nvSpPr>
        <p:spPr bwMode="auto">
          <a:xfrm>
            <a:off x="511588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矩形 31"/>
          <p:cNvSpPr/>
          <p:nvPr/>
        </p:nvSpPr>
        <p:spPr bwMode="auto">
          <a:xfrm>
            <a:off x="525989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bwMode="auto">
          <a:xfrm>
            <a:off x="540441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矩形 33"/>
          <p:cNvSpPr/>
          <p:nvPr/>
        </p:nvSpPr>
        <p:spPr bwMode="auto">
          <a:xfrm>
            <a:off x="554842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5" name="矩形 34"/>
          <p:cNvSpPr/>
          <p:nvPr/>
        </p:nvSpPr>
        <p:spPr bwMode="auto">
          <a:xfrm>
            <a:off x="569194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矩形 35"/>
          <p:cNvSpPr/>
          <p:nvPr/>
        </p:nvSpPr>
        <p:spPr bwMode="auto">
          <a:xfrm>
            <a:off x="583596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598047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612449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矩形 38"/>
          <p:cNvSpPr/>
          <p:nvPr/>
        </p:nvSpPr>
        <p:spPr bwMode="auto">
          <a:xfrm>
            <a:off x="626135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640536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654988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669389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683741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698143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712594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726996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741348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755749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770200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4602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798954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813356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827807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151597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165234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179636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194087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208488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222840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237242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251693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266095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280447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294848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309300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323701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338053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352455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矩形 87"/>
          <p:cNvSpPr/>
          <p:nvPr/>
        </p:nvSpPr>
        <p:spPr bwMode="auto">
          <a:xfrm>
            <a:off x="366906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9" name="矩形 88"/>
          <p:cNvSpPr/>
          <p:nvPr/>
        </p:nvSpPr>
        <p:spPr bwMode="auto">
          <a:xfrm>
            <a:off x="381308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395660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矩形 90"/>
          <p:cNvSpPr/>
          <p:nvPr/>
        </p:nvSpPr>
        <p:spPr bwMode="auto">
          <a:xfrm>
            <a:off x="410061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矩形 91"/>
          <p:cNvSpPr/>
          <p:nvPr/>
        </p:nvSpPr>
        <p:spPr bwMode="auto">
          <a:xfrm>
            <a:off x="424512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矩形 92"/>
          <p:cNvSpPr/>
          <p:nvPr/>
        </p:nvSpPr>
        <p:spPr bwMode="auto">
          <a:xfrm>
            <a:off x="438914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453266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5" name="矩形 94"/>
          <p:cNvSpPr/>
          <p:nvPr/>
        </p:nvSpPr>
        <p:spPr bwMode="auto">
          <a:xfrm>
            <a:off x="467668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矩形 95"/>
          <p:cNvSpPr/>
          <p:nvPr/>
        </p:nvSpPr>
        <p:spPr bwMode="auto">
          <a:xfrm>
            <a:off x="482119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7" name="矩形 96"/>
          <p:cNvSpPr/>
          <p:nvPr/>
        </p:nvSpPr>
        <p:spPr bwMode="auto">
          <a:xfrm>
            <a:off x="496520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矩形 97"/>
          <p:cNvSpPr/>
          <p:nvPr/>
        </p:nvSpPr>
        <p:spPr bwMode="auto">
          <a:xfrm>
            <a:off x="510872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矩形 98"/>
          <p:cNvSpPr/>
          <p:nvPr/>
        </p:nvSpPr>
        <p:spPr bwMode="auto">
          <a:xfrm>
            <a:off x="525274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矩形 99"/>
          <p:cNvSpPr/>
          <p:nvPr/>
        </p:nvSpPr>
        <p:spPr bwMode="auto">
          <a:xfrm>
            <a:off x="539725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矩形 100"/>
          <p:cNvSpPr/>
          <p:nvPr/>
        </p:nvSpPr>
        <p:spPr bwMode="auto">
          <a:xfrm>
            <a:off x="554127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矩形 101"/>
          <p:cNvSpPr/>
          <p:nvPr/>
        </p:nvSpPr>
        <p:spPr bwMode="auto">
          <a:xfrm>
            <a:off x="568479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bwMode="auto">
          <a:xfrm>
            <a:off x="582880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矩形 103"/>
          <p:cNvSpPr/>
          <p:nvPr/>
        </p:nvSpPr>
        <p:spPr bwMode="auto">
          <a:xfrm>
            <a:off x="597332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矩形 104"/>
          <p:cNvSpPr/>
          <p:nvPr/>
        </p:nvSpPr>
        <p:spPr bwMode="auto">
          <a:xfrm>
            <a:off x="611733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625419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矩形 106"/>
          <p:cNvSpPr/>
          <p:nvPr/>
        </p:nvSpPr>
        <p:spPr bwMode="auto">
          <a:xfrm>
            <a:off x="639821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8" name="矩形 107"/>
          <p:cNvSpPr/>
          <p:nvPr/>
        </p:nvSpPr>
        <p:spPr bwMode="auto">
          <a:xfrm>
            <a:off x="654272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9" name="矩形 108"/>
          <p:cNvSpPr/>
          <p:nvPr/>
        </p:nvSpPr>
        <p:spPr bwMode="auto">
          <a:xfrm>
            <a:off x="668674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0" name="矩形 109"/>
          <p:cNvSpPr/>
          <p:nvPr/>
        </p:nvSpPr>
        <p:spPr bwMode="auto">
          <a:xfrm>
            <a:off x="683026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1" name="矩形 110"/>
          <p:cNvSpPr/>
          <p:nvPr/>
        </p:nvSpPr>
        <p:spPr bwMode="auto">
          <a:xfrm>
            <a:off x="697427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矩形 111"/>
          <p:cNvSpPr/>
          <p:nvPr/>
        </p:nvSpPr>
        <p:spPr bwMode="auto">
          <a:xfrm>
            <a:off x="711879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矩形 112"/>
          <p:cNvSpPr/>
          <p:nvPr/>
        </p:nvSpPr>
        <p:spPr bwMode="auto">
          <a:xfrm>
            <a:off x="726280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4" name="矩形 113"/>
          <p:cNvSpPr/>
          <p:nvPr/>
        </p:nvSpPr>
        <p:spPr bwMode="auto">
          <a:xfrm>
            <a:off x="740632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5" name="矩形 114"/>
          <p:cNvSpPr/>
          <p:nvPr/>
        </p:nvSpPr>
        <p:spPr bwMode="auto">
          <a:xfrm>
            <a:off x="755034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6" name="矩形 115"/>
          <p:cNvSpPr/>
          <p:nvPr/>
        </p:nvSpPr>
        <p:spPr bwMode="auto">
          <a:xfrm>
            <a:off x="769485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bwMode="auto">
          <a:xfrm>
            <a:off x="783887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798239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9" name="矩形 118"/>
          <p:cNvSpPr/>
          <p:nvPr/>
        </p:nvSpPr>
        <p:spPr bwMode="auto">
          <a:xfrm>
            <a:off x="812640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0" name="矩形 119"/>
          <p:cNvSpPr/>
          <p:nvPr/>
        </p:nvSpPr>
        <p:spPr bwMode="auto">
          <a:xfrm>
            <a:off x="827091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150882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矩形 134"/>
          <p:cNvSpPr/>
          <p:nvPr/>
        </p:nvSpPr>
        <p:spPr bwMode="auto">
          <a:xfrm>
            <a:off x="2660457" y="4965211"/>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6" name="矩形 135"/>
          <p:cNvSpPr/>
          <p:nvPr/>
        </p:nvSpPr>
        <p:spPr bwMode="auto">
          <a:xfrm>
            <a:off x="3236521" y="4965211"/>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7" name="矩形 136"/>
          <p:cNvSpPr/>
          <p:nvPr/>
        </p:nvSpPr>
        <p:spPr bwMode="auto">
          <a:xfrm>
            <a:off x="3812585" y="4965211"/>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8" name="矩形 137"/>
          <p:cNvSpPr/>
          <p:nvPr/>
        </p:nvSpPr>
        <p:spPr bwMode="auto">
          <a:xfrm>
            <a:off x="4394811" y="4965211"/>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2" name="矩形 141"/>
          <p:cNvSpPr/>
          <p:nvPr/>
        </p:nvSpPr>
        <p:spPr bwMode="auto">
          <a:xfrm>
            <a:off x="4966578" y="5973323"/>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3" name="矩形 142"/>
          <p:cNvSpPr/>
          <p:nvPr/>
        </p:nvSpPr>
        <p:spPr bwMode="auto">
          <a:xfrm>
            <a:off x="2083897" y="5973323"/>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4" name="矩形 143"/>
          <p:cNvSpPr/>
          <p:nvPr/>
        </p:nvSpPr>
        <p:spPr bwMode="auto">
          <a:xfrm>
            <a:off x="6685255" y="5973323"/>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5" name="矩形 144"/>
          <p:cNvSpPr/>
          <p:nvPr/>
        </p:nvSpPr>
        <p:spPr bwMode="auto">
          <a:xfrm>
            <a:off x="3812585" y="5973323"/>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5540281" y="5973323"/>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204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1306719"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 name="直接连接符 5"/>
          <p:cNvCxnSpPr/>
          <p:nvPr/>
        </p:nvCxnSpPr>
        <p:spPr bwMode="auto">
          <a:xfrm>
            <a:off x="1587491"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48" name="直接连接符 147"/>
          <p:cNvCxnSpPr/>
          <p:nvPr/>
        </p:nvCxnSpPr>
        <p:spPr bwMode="auto">
          <a:xfrm>
            <a:off x="2163555"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49" name="矩形 148"/>
          <p:cNvSpPr/>
          <p:nvPr/>
        </p:nvSpPr>
        <p:spPr bwMode="auto">
          <a:xfrm>
            <a:off x="1881631"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2451587"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4" name="直接连接符 153"/>
          <p:cNvCxnSpPr/>
          <p:nvPr/>
        </p:nvCxnSpPr>
        <p:spPr bwMode="auto">
          <a:xfrm>
            <a:off x="3303467"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5" name="矩形 154"/>
          <p:cNvSpPr/>
          <p:nvPr/>
        </p:nvSpPr>
        <p:spPr bwMode="auto">
          <a:xfrm>
            <a:off x="3021543"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6" name="直接连接符 155"/>
          <p:cNvCxnSpPr/>
          <p:nvPr/>
        </p:nvCxnSpPr>
        <p:spPr bwMode="auto">
          <a:xfrm>
            <a:off x="3887805"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7" name="矩形 156"/>
          <p:cNvSpPr/>
          <p:nvPr/>
        </p:nvSpPr>
        <p:spPr bwMode="auto">
          <a:xfrm>
            <a:off x="3605881"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4182644"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0" name="直接连接符 159"/>
          <p:cNvCxnSpPr/>
          <p:nvPr/>
        </p:nvCxnSpPr>
        <p:spPr bwMode="auto">
          <a:xfrm>
            <a:off x="5028417"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1" name="矩形 160"/>
          <p:cNvSpPr/>
          <p:nvPr/>
        </p:nvSpPr>
        <p:spPr bwMode="auto">
          <a:xfrm>
            <a:off x="4746493"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2" name="直接连接符 161"/>
          <p:cNvCxnSpPr/>
          <p:nvPr/>
        </p:nvCxnSpPr>
        <p:spPr bwMode="auto">
          <a:xfrm>
            <a:off x="5602190"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3" name="矩形 162"/>
          <p:cNvSpPr/>
          <p:nvPr/>
        </p:nvSpPr>
        <p:spPr bwMode="auto">
          <a:xfrm>
            <a:off x="5320266"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4" name="直接连接符 163"/>
          <p:cNvCxnSpPr/>
          <p:nvPr/>
        </p:nvCxnSpPr>
        <p:spPr bwMode="auto">
          <a:xfrm>
            <a:off x="6199830"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5" name="矩形 164"/>
          <p:cNvSpPr/>
          <p:nvPr/>
        </p:nvSpPr>
        <p:spPr bwMode="auto">
          <a:xfrm>
            <a:off x="5917906"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6" name="直接连接符 165"/>
          <p:cNvCxnSpPr/>
          <p:nvPr/>
        </p:nvCxnSpPr>
        <p:spPr bwMode="auto">
          <a:xfrm>
            <a:off x="6766191"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7" name="矩形 166"/>
          <p:cNvSpPr/>
          <p:nvPr/>
        </p:nvSpPr>
        <p:spPr bwMode="auto">
          <a:xfrm>
            <a:off x="6484267"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2662749" y="5974599"/>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236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0" name="直接连接符 149"/>
          <p:cNvCxnSpPr/>
          <p:nvPr/>
        </p:nvCxnSpPr>
        <p:spPr bwMode="auto">
          <a:xfrm>
            <a:off x="2733511"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9" name="矩形 168"/>
          <p:cNvSpPr/>
          <p:nvPr/>
        </p:nvSpPr>
        <p:spPr bwMode="auto">
          <a:xfrm>
            <a:off x="7268969" y="5973323"/>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216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70" name="矩形 169"/>
          <p:cNvSpPr/>
          <p:nvPr/>
        </p:nvSpPr>
        <p:spPr bwMode="auto">
          <a:xfrm>
            <a:off x="4388897" y="5973323"/>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8" name="直接连接符 157"/>
          <p:cNvCxnSpPr/>
          <p:nvPr/>
        </p:nvCxnSpPr>
        <p:spPr bwMode="auto">
          <a:xfrm>
            <a:off x="4464568"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7" name="矩形 6"/>
          <p:cNvSpPr/>
          <p:nvPr/>
        </p:nvSpPr>
        <p:spPr>
          <a:xfrm>
            <a:off x="312207" y="5017901"/>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
        <p:nvSpPr>
          <p:cNvPr id="171" name="矩形 170"/>
          <p:cNvSpPr/>
          <p:nvPr/>
        </p:nvSpPr>
        <p:spPr>
          <a:xfrm>
            <a:off x="289171" y="5994518"/>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链式：</a:t>
            </a:r>
          </a:p>
        </p:txBody>
      </p:sp>
      <p:sp>
        <p:nvSpPr>
          <p:cNvPr id="139" name="矩形 138">
            <a:extLst>
              <a:ext uri="{FF2B5EF4-FFF2-40B4-BE49-F238E27FC236}">
                <a16:creationId xmlns:a16="http://schemas.microsoft.com/office/drawing/2014/main" id="{DC076665-C180-F242-A8ED-2F9D25E1E262}"/>
              </a:ext>
            </a:extLst>
          </p:cNvPr>
          <p:cNvSpPr/>
          <p:nvPr/>
        </p:nvSpPr>
        <p:spPr bwMode="auto">
          <a:xfrm>
            <a:off x="1321101"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40" name="直接连接符 5">
            <a:extLst>
              <a:ext uri="{FF2B5EF4-FFF2-40B4-BE49-F238E27FC236}">
                <a16:creationId xmlns:a16="http://schemas.microsoft.com/office/drawing/2014/main" id="{CBF25467-EF18-8A40-AACC-E6D0CB84EEEE}"/>
              </a:ext>
            </a:extLst>
          </p:cNvPr>
          <p:cNvCxnSpPr/>
          <p:nvPr/>
        </p:nvCxnSpPr>
        <p:spPr bwMode="auto">
          <a:xfrm>
            <a:off x="1601873"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41" name="直接连接符 147">
            <a:extLst>
              <a:ext uri="{FF2B5EF4-FFF2-40B4-BE49-F238E27FC236}">
                <a16:creationId xmlns:a16="http://schemas.microsoft.com/office/drawing/2014/main" id="{5CBE0514-7ADE-E046-A1B7-5206AE961F90}"/>
              </a:ext>
            </a:extLst>
          </p:cNvPr>
          <p:cNvCxnSpPr/>
          <p:nvPr/>
        </p:nvCxnSpPr>
        <p:spPr bwMode="auto">
          <a:xfrm>
            <a:off x="2177937"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72" name="矩形 171">
            <a:extLst>
              <a:ext uri="{FF2B5EF4-FFF2-40B4-BE49-F238E27FC236}">
                <a16:creationId xmlns:a16="http://schemas.microsoft.com/office/drawing/2014/main" id="{D3BEA90F-F207-C143-B979-24FBBA721B96}"/>
              </a:ext>
            </a:extLst>
          </p:cNvPr>
          <p:cNvSpPr/>
          <p:nvPr/>
        </p:nvSpPr>
        <p:spPr bwMode="auto">
          <a:xfrm>
            <a:off x="1896013"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73" name="矩形 172">
            <a:extLst>
              <a:ext uri="{FF2B5EF4-FFF2-40B4-BE49-F238E27FC236}">
                <a16:creationId xmlns:a16="http://schemas.microsoft.com/office/drawing/2014/main" id="{889B790E-9BA4-8A41-9BE7-43B2AA9F6DF9}"/>
              </a:ext>
            </a:extLst>
          </p:cNvPr>
          <p:cNvSpPr/>
          <p:nvPr/>
        </p:nvSpPr>
        <p:spPr bwMode="auto">
          <a:xfrm>
            <a:off x="2465969"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74" name="直接连接符 153">
            <a:extLst>
              <a:ext uri="{FF2B5EF4-FFF2-40B4-BE49-F238E27FC236}">
                <a16:creationId xmlns:a16="http://schemas.microsoft.com/office/drawing/2014/main" id="{8716D042-81E5-FB44-9FFB-FC12AA6DA64E}"/>
              </a:ext>
            </a:extLst>
          </p:cNvPr>
          <p:cNvCxnSpPr/>
          <p:nvPr/>
        </p:nvCxnSpPr>
        <p:spPr bwMode="auto">
          <a:xfrm>
            <a:off x="3317849"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75" name="矩形 174">
            <a:extLst>
              <a:ext uri="{FF2B5EF4-FFF2-40B4-BE49-F238E27FC236}">
                <a16:creationId xmlns:a16="http://schemas.microsoft.com/office/drawing/2014/main" id="{0D752DFB-5392-AD46-A9FF-CCF6D2F1CA84}"/>
              </a:ext>
            </a:extLst>
          </p:cNvPr>
          <p:cNvSpPr/>
          <p:nvPr/>
        </p:nvSpPr>
        <p:spPr bwMode="auto">
          <a:xfrm>
            <a:off x="3035925"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76" name="直接连接符 155">
            <a:extLst>
              <a:ext uri="{FF2B5EF4-FFF2-40B4-BE49-F238E27FC236}">
                <a16:creationId xmlns:a16="http://schemas.microsoft.com/office/drawing/2014/main" id="{C1D97087-6B01-104B-A211-8497CB60A8F2}"/>
              </a:ext>
            </a:extLst>
          </p:cNvPr>
          <p:cNvCxnSpPr/>
          <p:nvPr/>
        </p:nvCxnSpPr>
        <p:spPr bwMode="auto">
          <a:xfrm>
            <a:off x="3902187"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77" name="矩形 176">
            <a:extLst>
              <a:ext uri="{FF2B5EF4-FFF2-40B4-BE49-F238E27FC236}">
                <a16:creationId xmlns:a16="http://schemas.microsoft.com/office/drawing/2014/main" id="{41C8B378-A96A-1D42-8DB9-BDF97EAA8F8B}"/>
              </a:ext>
            </a:extLst>
          </p:cNvPr>
          <p:cNvSpPr/>
          <p:nvPr/>
        </p:nvSpPr>
        <p:spPr bwMode="auto">
          <a:xfrm>
            <a:off x="3620263"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78" name="矩形 177">
            <a:extLst>
              <a:ext uri="{FF2B5EF4-FFF2-40B4-BE49-F238E27FC236}">
                <a16:creationId xmlns:a16="http://schemas.microsoft.com/office/drawing/2014/main" id="{5DA59011-0993-E54C-96B4-0CDA2D418CF3}"/>
              </a:ext>
            </a:extLst>
          </p:cNvPr>
          <p:cNvSpPr/>
          <p:nvPr/>
        </p:nvSpPr>
        <p:spPr bwMode="auto">
          <a:xfrm>
            <a:off x="4197026"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79" name="直接连接符 159">
            <a:extLst>
              <a:ext uri="{FF2B5EF4-FFF2-40B4-BE49-F238E27FC236}">
                <a16:creationId xmlns:a16="http://schemas.microsoft.com/office/drawing/2014/main" id="{D901923C-5B71-184F-894B-BF4C674D99BF}"/>
              </a:ext>
            </a:extLst>
          </p:cNvPr>
          <p:cNvCxnSpPr/>
          <p:nvPr/>
        </p:nvCxnSpPr>
        <p:spPr bwMode="auto">
          <a:xfrm>
            <a:off x="5042799"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0" name="矩形 179">
            <a:extLst>
              <a:ext uri="{FF2B5EF4-FFF2-40B4-BE49-F238E27FC236}">
                <a16:creationId xmlns:a16="http://schemas.microsoft.com/office/drawing/2014/main" id="{28A360EE-CE13-5C4A-91AA-948D5EF13502}"/>
              </a:ext>
            </a:extLst>
          </p:cNvPr>
          <p:cNvSpPr/>
          <p:nvPr/>
        </p:nvSpPr>
        <p:spPr bwMode="auto">
          <a:xfrm>
            <a:off x="4760875"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1" name="直接连接符 161">
            <a:extLst>
              <a:ext uri="{FF2B5EF4-FFF2-40B4-BE49-F238E27FC236}">
                <a16:creationId xmlns:a16="http://schemas.microsoft.com/office/drawing/2014/main" id="{6B909AD9-B2F6-A14C-8D64-509963ADFAB8}"/>
              </a:ext>
            </a:extLst>
          </p:cNvPr>
          <p:cNvCxnSpPr/>
          <p:nvPr/>
        </p:nvCxnSpPr>
        <p:spPr bwMode="auto">
          <a:xfrm>
            <a:off x="5616572"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2" name="矩形 181">
            <a:extLst>
              <a:ext uri="{FF2B5EF4-FFF2-40B4-BE49-F238E27FC236}">
                <a16:creationId xmlns:a16="http://schemas.microsoft.com/office/drawing/2014/main" id="{C01CC64A-9979-074A-AE69-2348973D3073}"/>
              </a:ext>
            </a:extLst>
          </p:cNvPr>
          <p:cNvSpPr/>
          <p:nvPr/>
        </p:nvSpPr>
        <p:spPr bwMode="auto">
          <a:xfrm>
            <a:off x="5334648"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3" name="直接连接符 163">
            <a:extLst>
              <a:ext uri="{FF2B5EF4-FFF2-40B4-BE49-F238E27FC236}">
                <a16:creationId xmlns:a16="http://schemas.microsoft.com/office/drawing/2014/main" id="{2C70A0BE-B7A2-F34D-9DBD-BD4945842CA0}"/>
              </a:ext>
            </a:extLst>
          </p:cNvPr>
          <p:cNvCxnSpPr/>
          <p:nvPr/>
        </p:nvCxnSpPr>
        <p:spPr bwMode="auto">
          <a:xfrm>
            <a:off x="6214212"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4" name="矩形 183">
            <a:extLst>
              <a:ext uri="{FF2B5EF4-FFF2-40B4-BE49-F238E27FC236}">
                <a16:creationId xmlns:a16="http://schemas.microsoft.com/office/drawing/2014/main" id="{B5F4D341-6C46-8147-997C-6A866AC74B19}"/>
              </a:ext>
            </a:extLst>
          </p:cNvPr>
          <p:cNvSpPr/>
          <p:nvPr/>
        </p:nvSpPr>
        <p:spPr bwMode="auto">
          <a:xfrm>
            <a:off x="5932288"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5" name="直接连接符 165">
            <a:extLst>
              <a:ext uri="{FF2B5EF4-FFF2-40B4-BE49-F238E27FC236}">
                <a16:creationId xmlns:a16="http://schemas.microsoft.com/office/drawing/2014/main" id="{FDBC7051-45CB-1A42-8B01-87BCD1AAD2FB}"/>
              </a:ext>
            </a:extLst>
          </p:cNvPr>
          <p:cNvCxnSpPr/>
          <p:nvPr/>
        </p:nvCxnSpPr>
        <p:spPr bwMode="auto">
          <a:xfrm>
            <a:off x="6780573"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6" name="矩形 185">
            <a:extLst>
              <a:ext uri="{FF2B5EF4-FFF2-40B4-BE49-F238E27FC236}">
                <a16:creationId xmlns:a16="http://schemas.microsoft.com/office/drawing/2014/main" id="{738ABBC0-C9A0-6A4C-9698-4D0DB851F83C}"/>
              </a:ext>
            </a:extLst>
          </p:cNvPr>
          <p:cNvSpPr/>
          <p:nvPr/>
        </p:nvSpPr>
        <p:spPr bwMode="auto">
          <a:xfrm>
            <a:off x="6498649"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7" name="直接连接符 149">
            <a:extLst>
              <a:ext uri="{FF2B5EF4-FFF2-40B4-BE49-F238E27FC236}">
                <a16:creationId xmlns:a16="http://schemas.microsoft.com/office/drawing/2014/main" id="{24D8A324-F6CB-5F45-8110-CBDB39F5E7C0}"/>
              </a:ext>
            </a:extLst>
          </p:cNvPr>
          <p:cNvCxnSpPr/>
          <p:nvPr/>
        </p:nvCxnSpPr>
        <p:spPr bwMode="auto">
          <a:xfrm>
            <a:off x="2747893"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88" name="直接连接符 157">
            <a:extLst>
              <a:ext uri="{FF2B5EF4-FFF2-40B4-BE49-F238E27FC236}">
                <a16:creationId xmlns:a16="http://schemas.microsoft.com/office/drawing/2014/main" id="{5FDD549E-D97D-9E4B-843E-31004046FC2E}"/>
              </a:ext>
            </a:extLst>
          </p:cNvPr>
          <p:cNvCxnSpPr/>
          <p:nvPr/>
        </p:nvCxnSpPr>
        <p:spPr bwMode="auto">
          <a:xfrm>
            <a:off x="4478950"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37796619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base">
                                        <p:cTn id="7" dur="500" fill="hold"/>
                                        <p:tgtEl>
                                          <p:spTgt spid="135"/>
                                        </p:tgtEl>
                                        <p:attrNameLst>
                                          <p:attrName>ppt_x</p:attrName>
                                        </p:attrNameLst>
                                      </p:cBhvr>
                                      <p:tavLst>
                                        <p:tav tm="0">
                                          <p:val>
                                            <p:strVal val="#ppt_x"/>
                                          </p:val>
                                        </p:tav>
                                        <p:tav tm="100000">
                                          <p:val>
                                            <p:strVal val="#ppt_x"/>
                                          </p:val>
                                        </p:tav>
                                      </p:tavLst>
                                    </p:anim>
                                    <p:anim calcmode="lin" valueType="num">
                                      <p:cBhvr additive="base">
                                        <p:cTn id="8"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
                                        </p:tgtEl>
                                        <p:attrNameLst>
                                          <p:attrName>style.visibility</p:attrName>
                                        </p:attrNameLst>
                                      </p:cBhvr>
                                      <p:to>
                                        <p:strVal val="visible"/>
                                      </p:to>
                                    </p:set>
                                    <p:anim calcmode="lin" valueType="num">
                                      <p:cBhvr additive="base">
                                        <p:cTn id="13" dur="500" fill="hold"/>
                                        <p:tgtEl>
                                          <p:spTgt spid="136"/>
                                        </p:tgtEl>
                                        <p:attrNameLst>
                                          <p:attrName>ppt_x</p:attrName>
                                        </p:attrNameLst>
                                      </p:cBhvr>
                                      <p:tavLst>
                                        <p:tav tm="0">
                                          <p:val>
                                            <p:strVal val="#ppt_x"/>
                                          </p:val>
                                        </p:tav>
                                        <p:tav tm="100000">
                                          <p:val>
                                            <p:strVal val="#ppt_x"/>
                                          </p:val>
                                        </p:tav>
                                      </p:tavLst>
                                    </p:anim>
                                    <p:anim calcmode="lin" valueType="num">
                                      <p:cBhvr additive="base">
                                        <p:cTn id="14"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anim calcmode="lin" valueType="num">
                                      <p:cBhvr additive="base">
                                        <p:cTn id="19" dur="500" fill="hold"/>
                                        <p:tgtEl>
                                          <p:spTgt spid="137"/>
                                        </p:tgtEl>
                                        <p:attrNameLst>
                                          <p:attrName>ppt_x</p:attrName>
                                        </p:attrNameLst>
                                      </p:cBhvr>
                                      <p:tavLst>
                                        <p:tav tm="0">
                                          <p:val>
                                            <p:strVal val="#ppt_x"/>
                                          </p:val>
                                        </p:tav>
                                        <p:tav tm="100000">
                                          <p:val>
                                            <p:strVal val="#ppt_x"/>
                                          </p:val>
                                        </p:tav>
                                      </p:tavLst>
                                    </p:anim>
                                    <p:anim calcmode="lin" valueType="num">
                                      <p:cBhvr additive="base">
                                        <p:cTn id="20"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
                                        </p:tgtEl>
                                        <p:attrNameLst>
                                          <p:attrName>style.visibility</p:attrName>
                                        </p:attrNameLst>
                                      </p:cBhvr>
                                      <p:to>
                                        <p:strVal val="visible"/>
                                      </p:to>
                                    </p:set>
                                    <p:anim calcmode="lin" valueType="num">
                                      <p:cBhvr additive="base">
                                        <p:cTn id="25" dur="500" fill="hold"/>
                                        <p:tgtEl>
                                          <p:spTgt spid="138"/>
                                        </p:tgtEl>
                                        <p:attrNameLst>
                                          <p:attrName>ppt_x</p:attrName>
                                        </p:attrNameLst>
                                      </p:cBhvr>
                                      <p:tavLst>
                                        <p:tav tm="0">
                                          <p:val>
                                            <p:strVal val="#ppt_x"/>
                                          </p:val>
                                        </p:tav>
                                        <p:tav tm="100000">
                                          <p:val>
                                            <p:strVal val="#ppt_x"/>
                                          </p:val>
                                        </p:tav>
                                      </p:tavLst>
                                    </p:anim>
                                    <p:anim calcmode="lin" valueType="num">
                                      <p:cBhvr additive="base">
                                        <p:cTn id="26"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500" fill="hold"/>
                                        <p:tgtEl>
                                          <p:spTgt spid="142"/>
                                        </p:tgtEl>
                                        <p:attrNameLst>
                                          <p:attrName>ppt_x</p:attrName>
                                        </p:attrNameLst>
                                      </p:cBhvr>
                                      <p:tavLst>
                                        <p:tav tm="0">
                                          <p:val>
                                            <p:strVal val="#ppt_x"/>
                                          </p:val>
                                        </p:tav>
                                        <p:tav tm="100000">
                                          <p:val>
                                            <p:strVal val="#ppt_x"/>
                                          </p:val>
                                        </p:tav>
                                      </p:tavLst>
                                    </p:anim>
                                    <p:anim calcmode="lin" valueType="num">
                                      <p:cBhvr additive="base">
                                        <p:cTn id="32" dur="500" fill="hold"/>
                                        <p:tgtEl>
                                          <p:spTgt spid="1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6"/>
                                        </p:tgtEl>
                                        <p:attrNameLst>
                                          <p:attrName>style.visibility</p:attrName>
                                        </p:attrNameLst>
                                      </p:cBhvr>
                                      <p:to>
                                        <p:strVal val="visible"/>
                                      </p:to>
                                    </p:set>
                                    <p:anim calcmode="lin" valueType="num">
                                      <p:cBhvr additive="base">
                                        <p:cTn id="35" dur="500" fill="hold"/>
                                        <p:tgtEl>
                                          <p:spTgt spid="146"/>
                                        </p:tgtEl>
                                        <p:attrNameLst>
                                          <p:attrName>ppt_x</p:attrName>
                                        </p:attrNameLst>
                                      </p:cBhvr>
                                      <p:tavLst>
                                        <p:tav tm="0">
                                          <p:val>
                                            <p:strVal val="#ppt_x"/>
                                          </p:val>
                                        </p:tav>
                                        <p:tav tm="100000">
                                          <p:val>
                                            <p:strVal val="#ppt_x"/>
                                          </p:val>
                                        </p:tav>
                                      </p:tavLst>
                                    </p:anim>
                                    <p:anim calcmode="lin" valueType="num">
                                      <p:cBhvr additive="base">
                                        <p:cTn id="36"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8"/>
                                        </p:tgtEl>
                                        <p:attrNameLst>
                                          <p:attrName>style.visibility</p:attrName>
                                        </p:attrNameLst>
                                      </p:cBhvr>
                                      <p:to>
                                        <p:strVal val="visible"/>
                                      </p:to>
                                    </p:set>
                                    <p:anim calcmode="lin" valueType="num">
                                      <p:cBhvr additive="base">
                                        <p:cTn id="45" dur="500" fill="hold"/>
                                        <p:tgtEl>
                                          <p:spTgt spid="168"/>
                                        </p:tgtEl>
                                        <p:attrNameLst>
                                          <p:attrName>ppt_x</p:attrName>
                                        </p:attrNameLst>
                                      </p:cBhvr>
                                      <p:tavLst>
                                        <p:tav tm="0">
                                          <p:val>
                                            <p:strVal val="#ppt_x"/>
                                          </p:val>
                                        </p:tav>
                                        <p:tav tm="100000">
                                          <p:val>
                                            <p:strVal val="#ppt_x"/>
                                          </p:val>
                                        </p:tav>
                                      </p:tavLst>
                                    </p:anim>
                                    <p:anim calcmode="lin" valueType="num">
                                      <p:cBhvr additive="base">
                                        <p:cTn id="46"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4"/>
                                        </p:tgtEl>
                                        <p:attrNameLst>
                                          <p:attrName>style.visibility</p:attrName>
                                        </p:attrNameLst>
                                      </p:cBhvr>
                                      <p:to>
                                        <p:strVal val="visible"/>
                                      </p:to>
                                    </p:set>
                                    <p:anim calcmode="lin" valueType="num">
                                      <p:cBhvr additive="base">
                                        <p:cTn id="51" dur="500" fill="hold"/>
                                        <p:tgtEl>
                                          <p:spTgt spid="144"/>
                                        </p:tgtEl>
                                        <p:attrNameLst>
                                          <p:attrName>ppt_x</p:attrName>
                                        </p:attrNameLst>
                                      </p:cBhvr>
                                      <p:tavLst>
                                        <p:tav tm="0">
                                          <p:val>
                                            <p:strVal val="#ppt_x"/>
                                          </p:val>
                                        </p:tav>
                                        <p:tav tm="100000">
                                          <p:val>
                                            <p:strVal val="#ppt_x"/>
                                          </p:val>
                                        </p:tav>
                                      </p:tavLst>
                                    </p:anim>
                                    <p:anim calcmode="lin" valueType="num">
                                      <p:cBhvr additive="base">
                                        <p:cTn id="52" dur="500" fill="hold"/>
                                        <p:tgtEl>
                                          <p:spTgt spid="1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9"/>
                                        </p:tgtEl>
                                        <p:attrNameLst>
                                          <p:attrName>style.visibility</p:attrName>
                                        </p:attrNameLst>
                                      </p:cBhvr>
                                      <p:to>
                                        <p:strVal val="visible"/>
                                      </p:to>
                                    </p:set>
                                    <p:anim calcmode="lin" valueType="num">
                                      <p:cBhvr additive="base">
                                        <p:cTn id="55" dur="500" fill="hold"/>
                                        <p:tgtEl>
                                          <p:spTgt spid="169"/>
                                        </p:tgtEl>
                                        <p:attrNameLst>
                                          <p:attrName>ppt_x</p:attrName>
                                        </p:attrNameLst>
                                      </p:cBhvr>
                                      <p:tavLst>
                                        <p:tav tm="0">
                                          <p:val>
                                            <p:strVal val="#ppt_x"/>
                                          </p:val>
                                        </p:tav>
                                        <p:tav tm="100000">
                                          <p:val>
                                            <p:strVal val="#ppt_x"/>
                                          </p:val>
                                        </p:tav>
                                      </p:tavLst>
                                    </p:anim>
                                    <p:anim calcmode="lin" valueType="num">
                                      <p:cBhvr additive="base">
                                        <p:cTn id="56"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5"/>
                                        </p:tgtEl>
                                        <p:attrNameLst>
                                          <p:attrName>style.visibility</p:attrName>
                                        </p:attrNameLst>
                                      </p:cBhvr>
                                      <p:to>
                                        <p:strVal val="visible"/>
                                      </p:to>
                                    </p:set>
                                    <p:anim calcmode="lin" valueType="num">
                                      <p:cBhvr additive="base">
                                        <p:cTn id="61" dur="500" fill="hold"/>
                                        <p:tgtEl>
                                          <p:spTgt spid="145"/>
                                        </p:tgtEl>
                                        <p:attrNameLst>
                                          <p:attrName>ppt_x</p:attrName>
                                        </p:attrNameLst>
                                      </p:cBhvr>
                                      <p:tavLst>
                                        <p:tav tm="0">
                                          <p:val>
                                            <p:strVal val="#ppt_x"/>
                                          </p:val>
                                        </p:tav>
                                        <p:tav tm="100000">
                                          <p:val>
                                            <p:strVal val="#ppt_x"/>
                                          </p:val>
                                        </p:tav>
                                      </p:tavLst>
                                    </p:anim>
                                    <p:anim calcmode="lin" valueType="num">
                                      <p:cBhvr additive="base">
                                        <p:cTn id="62" dur="500" fill="hold"/>
                                        <p:tgtEl>
                                          <p:spTgt spid="14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0"/>
                                        </p:tgtEl>
                                        <p:attrNameLst>
                                          <p:attrName>style.visibility</p:attrName>
                                        </p:attrNameLst>
                                      </p:cBhvr>
                                      <p:to>
                                        <p:strVal val="visible"/>
                                      </p:to>
                                    </p:set>
                                    <p:anim calcmode="lin" valueType="num">
                                      <p:cBhvr additive="base">
                                        <p:cTn id="65" dur="500" fill="hold"/>
                                        <p:tgtEl>
                                          <p:spTgt spid="170"/>
                                        </p:tgtEl>
                                        <p:attrNameLst>
                                          <p:attrName>ppt_x</p:attrName>
                                        </p:attrNameLst>
                                      </p:cBhvr>
                                      <p:tavLst>
                                        <p:tav tm="0">
                                          <p:val>
                                            <p:strVal val="#ppt_x"/>
                                          </p:val>
                                        </p:tav>
                                        <p:tav tm="100000">
                                          <p:val>
                                            <p:strVal val="#ppt_x"/>
                                          </p:val>
                                        </p:tav>
                                      </p:tavLst>
                                    </p:anim>
                                    <p:anim calcmode="lin" valueType="num">
                                      <p:cBhvr additive="base">
                                        <p:cTn id="66"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P spid="137" grpId="0" animBg="1"/>
      <p:bldP spid="138" grpId="0" animBg="1"/>
      <p:bldP spid="142" grpId="0" animBg="1"/>
      <p:bldP spid="143" grpId="0" animBg="1"/>
      <p:bldP spid="144" grpId="0" animBg="1"/>
      <p:bldP spid="145" grpId="0" animBg="1"/>
      <p:bldP spid="146" grpId="0" animBg="1"/>
      <p:bldP spid="168" grpId="0" animBg="1"/>
      <p:bldP spid="169" grpId="0" animBg="1"/>
      <p:bldP spid="17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8</a:t>
            </a:r>
            <a:r>
              <a:rPr lang="zh-CN" altLang="en-US" sz="3600" dirty="0">
                <a:solidFill>
                  <a:srgbClr val="003366"/>
                </a:solidFill>
                <a:latin typeface="微软雅黑" pitchFamily="34" charset="-122"/>
                <a:ea typeface="微软雅黑" pitchFamily="34" charset="-122"/>
              </a:rPr>
              <a:t>讲 优先级队列</a:t>
            </a:r>
          </a:p>
        </p:txBody>
      </p:sp>
      <p:sp>
        <p:nvSpPr>
          <p:cNvPr id="20" name="TextBox 3"/>
          <p:cNvSpPr txBox="1"/>
          <p:nvPr/>
        </p:nvSpPr>
        <p:spPr>
          <a:xfrm>
            <a:off x="179512" y="1248086"/>
            <a:ext cx="3600400" cy="1820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队列</a:t>
            </a:r>
            <a:endParaRPr lang="en-US" altLang="zh-CN" sz="28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先到先服务（先进先出）</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67685" y="1256256"/>
            <a:ext cx="4896544" cy="2060629"/>
          </a:xfrm>
          <a:prstGeom prst="rect">
            <a:avLst/>
          </a:prstGeom>
        </p:spPr>
      </p:pic>
      <p:pic>
        <p:nvPicPr>
          <p:cNvPr id="1026" name="Picture 2" descr="http://cdn.ws.citrix.com/wp-content/uploads/2011/01/lbpriorityqueue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3645024"/>
            <a:ext cx="4327989" cy="287731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p:nvSpPr>
        <p:spPr>
          <a:xfrm>
            <a:off x="192054" y="3953722"/>
            <a:ext cx="5388057" cy="19955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优先级队列</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按重要性优先级服务</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与排序的区别：仅需保证每次取出当前优先级最高数据单元</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526103"/>
      </p:ext>
    </p:extLst>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58283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基于平衡二叉搜索树的实现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08845" y="3985916"/>
          <a:ext cx="8719923" cy="1554480"/>
        </p:xfrm>
        <a:graphic>
          <a:graphicData uri="http://schemas.openxmlformats.org/drawingml/2006/table">
            <a:tbl>
              <a:tblPr firstRow="1" bandRow="1">
                <a:tableStyleId>{5C22544A-7EE6-4342-B048-85BDC9FD1C3A}</a:tableStyleId>
              </a:tblPr>
              <a:tblGrid>
                <a:gridCol w="1447115">
                  <a:extLst>
                    <a:ext uri="{9D8B030D-6E8A-4147-A177-3AD203B41FA5}">
                      <a16:colId xmlns:a16="http://schemas.microsoft.com/office/drawing/2014/main" val="2062629427"/>
                    </a:ext>
                  </a:extLst>
                </a:gridCol>
                <a:gridCol w="5804689">
                  <a:extLst>
                    <a:ext uri="{9D8B030D-6E8A-4147-A177-3AD203B41FA5}">
                      <a16:colId xmlns:a16="http://schemas.microsoft.com/office/drawing/2014/main" val="2351410474"/>
                    </a:ext>
                  </a:extLst>
                </a:gridCol>
                <a:gridCol w="1468119">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平衡二叉搜索树的元素插入</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不断地对右子树进行访问</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不断地对右子树访问，删除极右元素，并维护平衡</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pSp>
        <p:nvGrpSpPr>
          <p:cNvPr id="4" name="组合 3"/>
          <p:cNvGrpSpPr/>
          <p:nvPr/>
        </p:nvGrpSpPr>
        <p:grpSpPr>
          <a:xfrm>
            <a:off x="251520" y="1772817"/>
            <a:ext cx="8630040" cy="2016224"/>
            <a:chOff x="316572" y="1768244"/>
            <a:chExt cx="9016689" cy="3225369"/>
          </a:xfrm>
        </p:grpSpPr>
        <p:sp>
          <p:nvSpPr>
            <p:cNvPr id="22" name="圆角矩形 21"/>
            <p:cNvSpPr/>
            <p:nvPr/>
          </p:nvSpPr>
          <p:spPr bwMode="auto">
            <a:xfrm>
              <a:off x="4067944" y="202420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2013012235</a:t>
              </a:r>
              <a:endParaRPr lang="zh-CN" altLang="en-US" sz="12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446905" y="2206894"/>
              <a:ext cx="1621039" cy="469496"/>
              <a:chOff x="3632014" y="4509120"/>
              <a:chExt cx="1269761" cy="216024"/>
            </a:xfrm>
          </p:grpSpPr>
          <p:cxnSp>
            <p:nvCxnSpPr>
              <p:cNvPr id="25" name="直接连接符 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6" name="直接连接符 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27" name="组合 26"/>
            <p:cNvGrpSpPr/>
            <p:nvPr/>
          </p:nvGrpSpPr>
          <p:grpSpPr>
            <a:xfrm flipH="1">
              <a:off x="5076056" y="2204864"/>
              <a:ext cx="1763338" cy="471526"/>
              <a:chOff x="3632014" y="4509120"/>
              <a:chExt cx="1269761" cy="216024"/>
            </a:xfrm>
          </p:grpSpPr>
          <p:cxnSp>
            <p:nvCxnSpPr>
              <p:cNvPr id="28" name="直接连接符 2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9" name="直接连接符 2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0" name="直接连接符 29"/>
            <p:cNvCxnSpPr/>
            <p:nvPr/>
          </p:nvCxnSpPr>
          <p:spPr bwMode="auto">
            <a:xfrm flipH="1" flipV="1">
              <a:off x="4572000" y="176824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31" name="圆角矩形 30"/>
            <p:cNvSpPr/>
            <p:nvPr/>
          </p:nvSpPr>
          <p:spPr bwMode="auto">
            <a:xfrm>
              <a:off x="1942849" y="2676390"/>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2012012118</a:t>
              </a:r>
              <a:endParaRPr lang="zh-CN" altLang="en-US" sz="12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366786" y="2872698"/>
              <a:ext cx="576063" cy="459983"/>
              <a:chOff x="3632014" y="4509120"/>
              <a:chExt cx="1269761" cy="216024"/>
            </a:xfrm>
          </p:grpSpPr>
          <p:cxnSp>
            <p:nvCxnSpPr>
              <p:cNvPr id="33" name="直接连接符 3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35" name="组合 34"/>
            <p:cNvGrpSpPr/>
            <p:nvPr/>
          </p:nvGrpSpPr>
          <p:grpSpPr>
            <a:xfrm flipH="1">
              <a:off x="2950959" y="2853169"/>
              <a:ext cx="645359" cy="479512"/>
              <a:chOff x="3632014" y="4509120"/>
              <a:chExt cx="1269761" cy="216024"/>
            </a:xfrm>
          </p:grpSpPr>
          <p:cxnSp>
            <p:nvCxnSpPr>
              <p:cNvPr id="36" name="直接连接符 3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7" name="直接连接符 3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38" name="圆角矩形 37"/>
            <p:cNvSpPr/>
            <p:nvPr/>
          </p:nvSpPr>
          <p:spPr bwMode="auto">
            <a:xfrm>
              <a:off x="6335338" y="268713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2014011971</a:t>
              </a:r>
              <a:endParaRPr lang="zh-CN" altLang="en-US" sz="1200" b="1"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5653732" y="2883444"/>
              <a:ext cx="681606" cy="449238"/>
              <a:chOff x="3632014" y="4509120"/>
              <a:chExt cx="1269761" cy="216024"/>
            </a:xfrm>
          </p:grpSpPr>
          <p:cxnSp>
            <p:nvCxnSpPr>
              <p:cNvPr id="40" name="直接连接符 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1" name="直接连接符 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2" name="组合 41"/>
            <p:cNvGrpSpPr/>
            <p:nvPr/>
          </p:nvGrpSpPr>
          <p:grpSpPr>
            <a:xfrm flipH="1">
              <a:off x="7343446" y="2863914"/>
              <a:ext cx="792089" cy="425535"/>
              <a:chOff x="3632014" y="4509120"/>
              <a:chExt cx="1269761" cy="216024"/>
            </a:xfrm>
          </p:grpSpPr>
          <p:cxnSp>
            <p:nvCxnSpPr>
              <p:cNvPr id="43" name="直接连接符 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4" name="直接连接符 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45" name="圆角矩形 44"/>
            <p:cNvSpPr/>
            <p:nvPr/>
          </p:nvSpPr>
          <p:spPr bwMode="auto">
            <a:xfrm>
              <a:off x="766285" y="333950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2012011477</a:t>
              </a:r>
              <a:endParaRPr lang="zh-CN" altLang="en-US" sz="1200" b="1" dirty="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05177" y="3525071"/>
              <a:ext cx="152755" cy="459983"/>
              <a:chOff x="3632014" y="4509120"/>
              <a:chExt cx="1269761" cy="216024"/>
            </a:xfrm>
          </p:grpSpPr>
          <p:cxnSp>
            <p:nvCxnSpPr>
              <p:cNvPr id="47" name="直接连接符 4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8" name="直接连接符 4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9" name="组合 48"/>
            <p:cNvGrpSpPr/>
            <p:nvPr/>
          </p:nvGrpSpPr>
          <p:grpSpPr>
            <a:xfrm flipH="1">
              <a:off x="1774397" y="3500947"/>
              <a:ext cx="224762" cy="479512"/>
              <a:chOff x="3632014" y="4509120"/>
              <a:chExt cx="1269761" cy="216024"/>
            </a:xfrm>
          </p:grpSpPr>
          <p:cxnSp>
            <p:nvCxnSpPr>
              <p:cNvPr id="50" name="直接连接符 4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1" name="直接连接符 5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2" name="圆角矩形 51"/>
            <p:cNvSpPr/>
            <p:nvPr/>
          </p:nvSpPr>
          <p:spPr bwMode="auto">
            <a:xfrm>
              <a:off x="3073445" y="333268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2013012197</a:t>
              </a:r>
              <a:endParaRPr lang="zh-CN" altLang="en-US" sz="12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905224" y="3512952"/>
              <a:ext cx="177233" cy="45998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4081557" y="3494120"/>
              <a:ext cx="224762" cy="479512"/>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0" name="圆角矩形 59"/>
            <p:cNvSpPr/>
            <p:nvPr/>
          </p:nvSpPr>
          <p:spPr bwMode="auto">
            <a:xfrm>
              <a:off x="5165794" y="332548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2013013305</a:t>
              </a:r>
              <a:endParaRPr lang="zh-CN" altLang="en-US" sz="1200" b="1"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5004686" y="3511049"/>
              <a:ext cx="160169" cy="459983"/>
              <a:chOff x="3632014" y="4509120"/>
              <a:chExt cx="1269761" cy="216024"/>
            </a:xfrm>
          </p:grpSpPr>
          <p:cxnSp>
            <p:nvCxnSpPr>
              <p:cNvPr id="62" name="直接连接符 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3" name="直接连接符 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4" name="组合 63"/>
            <p:cNvGrpSpPr/>
            <p:nvPr/>
          </p:nvGrpSpPr>
          <p:grpSpPr>
            <a:xfrm flipH="1">
              <a:off x="6173906" y="3486925"/>
              <a:ext cx="224762" cy="479512"/>
              <a:chOff x="3632014" y="4509120"/>
              <a:chExt cx="1269761" cy="216024"/>
            </a:xfrm>
          </p:grpSpPr>
          <p:cxnSp>
            <p:nvCxnSpPr>
              <p:cNvPr id="65" name="直接连接符 6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6" name="直接连接符 6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7" name="圆角矩形 66"/>
            <p:cNvSpPr/>
            <p:nvPr/>
          </p:nvSpPr>
          <p:spPr bwMode="auto">
            <a:xfrm>
              <a:off x="7669508" y="330136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2014012474</a:t>
              </a:r>
              <a:endParaRPr lang="zh-CN" altLang="en-US" sz="1200"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7516753" y="3482330"/>
              <a:ext cx="152755" cy="45998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1" name="组合 70"/>
            <p:cNvGrpSpPr/>
            <p:nvPr/>
          </p:nvGrpSpPr>
          <p:grpSpPr>
            <a:xfrm flipH="1">
              <a:off x="8677620" y="3462801"/>
              <a:ext cx="224762" cy="479512"/>
              <a:chOff x="3632014" y="4509120"/>
              <a:chExt cx="1269761" cy="216024"/>
            </a:xfrm>
          </p:grpSpPr>
          <p:cxnSp>
            <p:nvCxnSpPr>
              <p:cNvPr id="72" name="直接连接符 7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74" name="圆角矩形 73"/>
            <p:cNvSpPr/>
            <p:nvPr/>
          </p:nvSpPr>
          <p:spPr bwMode="auto">
            <a:xfrm>
              <a:off x="316572" y="398045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2012010518</a:t>
              </a:r>
              <a:endParaRPr lang="zh-CN" altLang="en-US" sz="1200" b="1" dirty="0">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1438794" y="396854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2012011494</a:t>
              </a:r>
              <a:endParaRPr lang="zh-CN" altLang="en-US" sz="1200" b="1" dirty="0">
                <a:latin typeface="微软雅黑" panose="020B0503020204020204" pitchFamily="34" charset="-122"/>
                <a:ea typeface="微软雅黑" panose="020B0503020204020204" pitchFamily="34" charset="-122"/>
              </a:endParaRPr>
            </a:p>
          </p:txBody>
        </p:sp>
        <p:sp>
          <p:nvSpPr>
            <p:cNvPr id="77" name="圆角矩形 76"/>
            <p:cNvSpPr/>
            <p:nvPr/>
          </p:nvSpPr>
          <p:spPr bwMode="auto">
            <a:xfrm>
              <a:off x="3738694" y="396699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2013012217</a:t>
              </a:r>
              <a:endParaRPr lang="zh-CN" altLang="en-US" sz="1200" b="1" dirty="0">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4821638" y="397265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2013012620</a:t>
              </a:r>
              <a:endParaRPr lang="zh-CN" altLang="en-US" sz="1200" b="1" dirty="0">
                <a:latin typeface="微软雅黑" panose="020B0503020204020204" pitchFamily="34" charset="-122"/>
                <a:ea typeface="微软雅黑" panose="020B0503020204020204" pitchFamily="34" charset="-122"/>
              </a:endParaRPr>
            </a:p>
          </p:txBody>
        </p:sp>
        <p:sp>
          <p:nvSpPr>
            <p:cNvPr id="79" name="圆角矩形 78"/>
            <p:cNvSpPr/>
            <p:nvPr/>
          </p:nvSpPr>
          <p:spPr bwMode="auto">
            <a:xfrm>
              <a:off x="5991227" y="396073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2014010525</a:t>
              </a:r>
              <a:endParaRPr lang="zh-CN" altLang="en-US" sz="1200" b="1" dirty="0">
                <a:latin typeface="微软雅黑" panose="020B0503020204020204" pitchFamily="34" charset="-122"/>
                <a:ea typeface="微软雅黑" panose="020B0503020204020204" pitchFamily="34" charset="-122"/>
              </a:endParaRPr>
            </a:p>
          </p:txBody>
        </p:sp>
        <p:sp>
          <p:nvSpPr>
            <p:cNvPr id="80" name="圆角矩形 79"/>
            <p:cNvSpPr/>
            <p:nvPr/>
          </p:nvSpPr>
          <p:spPr bwMode="auto">
            <a:xfrm>
              <a:off x="7155560" y="395422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2014012199</a:t>
              </a:r>
              <a:endParaRPr lang="zh-CN" altLang="en-US" sz="1200" b="1" dirty="0">
                <a:latin typeface="微软雅黑" panose="020B0503020204020204" pitchFamily="34" charset="-122"/>
                <a:ea typeface="微软雅黑" panose="020B0503020204020204" pitchFamily="34" charset="-122"/>
              </a:endParaRPr>
            </a:p>
          </p:txBody>
        </p:sp>
        <p:sp>
          <p:nvSpPr>
            <p:cNvPr id="81" name="圆角矩形 80"/>
            <p:cNvSpPr/>
            <p:nvPr/>
          </p:nvSpPr>
          <p:spPr bwMode="auto">
            <a:xfrm>
              <a:off x="8325149" y="3942313"/>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2016110057</a:t>
              </a:r>
              <a:endParaRPr lang="zh-CN" altLang="en-US" sz="1200" b="1" dirty="0">
                <a:latin typeface="微软雅黑" panose="020B0503020204020204" pitchFamily="34" charset="-122"/>
                <a:ea typeface="微软雅黑" panose="020B0503020204020204" pitchFamily="34" charset="-122"/>
              </a:endParaRPr>
            </a:p>
          </p:txBody>
        </p:sp>
        <p:grpSp>
          <p:nvGrpSpPr>
            <p:cNvPr id="82" name="组合 81"/>
            <p:cNvGrpSpPr/>
            <p:nvPr/>
          </p:nvGrpSpPr>
          <p:grpSpPr>
            <a:xfrm>
              <a:off x="2494273" y="4179230"/>
              <a:ext cx="108854" cy="427226"/>
              <a:chOff x="3632014" y="4509120"/>
              <a:chExt cx="1269761" cy="216024"/>
            </a:xfrm>
          </p:grpSpPr>
          <p:cxnSp>
            <p:nvCxnSpPr>
              <p:cNvPr id="83" name="直接连接符 8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4" name="直接连接符 8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5" name="组合 84"/>
            <p:cNvGrpSpPr/>
            <p:nvPr/>
          </p:nvGrpSpPr>
          <p:grpSpPr>
            <a:xfrm flipH="1">
              <a:off x="3582472" y="4179229"/>
              <a:ext cx="69285" cy="427226"/>
              <a:chOff x="3632014" y="4509120"/>
              <a:chExt cx="1269761" cy="216024"/>
            </a:xfrm>
          </p:grpSpPr>
          <p:cxnSp>
            <p:nvCxnSpPr>
              <p:cNvPr id="86" name="直接连接符 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7" name="直接连接符 8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88" name="圆角矩形 87"/>
            <p:cNvSpPr/>
            <p:nvPr/>
          </p:nvSpPr>
          <p:spPr bwMode="auto">
            <a:xfrm>
              <a:off x="1998219"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2012012374</a:t>
              </a:r>
              <a:endParaRPr lang="zh-CN" altLang="en-US" sz="1200" b="1" dirty="0">
                <a:latin typeface="微软雅黑" panose="020B0503020204020204" pitchFamily="34" charset="-122"/>
                <a:ea typeface="微软雅黑" panose="020B0503020204020204" pitchFamily="34" charset="-122"/>
              </a:endParaRPr>
            </a:p>
          </p:txBody>
        </p:sp>
        <p:sp>
          <p:nvSpPr>
            <p:cNvPr id="89" name="圆角矩形 88"/>
            <p:cNvSpPr/>
            <p:nvPr/>
          </p:nvSpPr>
          <p:spPr bwMode="auto">
            <a:xfrm>
              <a:off x="3185826"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2013011635</a:t>
              </a:r>
              <a:endParaRPr lang="zh-CN" altLang="en-US" sz="12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924426" y="4161758"/>
              <a:ext cx="69415" cy="45998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3" name="组合 92"/>
            <p:cNvGrpSpPr/>
            <p:nvPr/>
          </p:nvGrpSpPr>
          <p:grpSpPr>
            <a:xfrm flipH="1">
              <a:off x="6999641" y="4154141"/>
              <a:ext cx="52323" cy="479512"/>
              <a:chOff x="3632014" y="4509120"/>
              <a:chExt cx="1269761" cy="216024"/>
            </a:xfrm>
          </p:grpSpPr>
          <p:cxnSp>
            <p:nvCxnSpPr>
              <p:cNvPr id="94" name="直接连接符 9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5" name="直接连接符 9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6" name="圆角矩形 95"/>
            <p:cNvSpPr/>
            <p:nvPr/>
          </p:nvSpPr>
          <p:spPr bwMode="auto">
            <a:xfrm>
              <a:off x="5423187"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2014010513</a:t>
              </a:r>
              <a:endParaRPr lang="zh-CN" altLang="en-US" sz="1200" b="1" dirty="0">
                <a:latin typeface="微软雅黑" panose="020B0503020204020204" pitchFamily="34" charset="-122"/>
                <a:ea typeface="微软雅黑" panose="020B0503020204020204" pitchFamily="34" charset="-122"/>
              </a:endParaRPr>
            </a:p>
          </p:txBody>
        </p:sp>
        <p:sp>
          <p:nvSpPr>
            <p:cNvPr id="97" name="圆角矩形 96"/>
            <p:cNvSpPr/>
            <p:nvPr/>
          </p:nvSpPr>
          <p:spPr bwMode="auto">
            <a:xfrm>
              <a:off x="6610794"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2014010533</a:t>
              </a:r>
              <a:endParaRPr lang="zh-CN" altLang="en-US" sz="1200" b="1" dirty="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8240337" y="4147487"/>
              <a:ext cx="79556" cy="479512"/>
              <a:chOff x="3632014" y="4509120"/>
              <a:chExt cx="1269761" cy="216024"/>
            </a:xfrm>
          </p:grpSpPr>
          <p:cxnSp>
            <p:nvCxnSpPr>
              <p:cNvPr id="99" name="直接连接符 9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0" name="直接连接符 9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1" name="圆角矩形 100"/>
            <p:cNvSpPr/>
            <p:nvPr/>
          </p:nvSpPr>
          <p:spPr bwMode="auto">
            <a:xfrm>
              <a:off x="7840043" y="4622487"/>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2014013392</a:t>
              </a:r>
              <a:endParaRPr lang="zh-CN" altLang="en-US" sz="1200" b="1" dirty="0">
                <a:latin typeface="微软雅黑" panose="020B0503020204020204" pitchFamily="34" charset="-122"/>
                <a:ea typeface="微软雅黑" panose="020B0503020204020204" pitchFamily="34" charset="-122"/>
              </a:endParaRPr>
            </a:p>
          </p:txBody>
        </p:sp>
        <p:sp>
          <p:nvSpPr>
            <p:cNvPr id="76" name="圆角矩形 75"/>
            <p:cNvSpPr/>
            <p:nvPr/>
          </p:nvSpPr>
          <p:spPr bwMode="auto">
            <a:xfrm>
              <a:off x="2569105" y="397891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2013010340</a:t>
              </a:r>
              <a:endParaRPr lang="zh-CN" altLang="en-US" sz="1200" b="1" dirty="0">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272786" y="5655683"/>
            <a:ext cx="6967933" cy="899295"/>
            <a:chOff x="899592" y="5338017"/>
            <a:chExt cx="6967933" cy="899295"/>
          </a:xfrm>
        </p:grpSpPr>
        <p:sp>
          <p:nvSpPr>
            <p:cNvPr id="5" name="矩形 4"/>
            <p:cNvSpPr/>
            <p:nvPr/>
          </p:nvSpPr>
          <p:spPr>
            <a:xfrm>
              <a:off x="899592" y="5771450"/>
              <a:ext cx="696793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优先级队列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insert() + 0.5*search() + 0.5*remove()</a:t>
              </a:r>
              <a:endParaRPr lang="zh-CN" altLang="en-US" sz="20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4009337" y="5737271"/>
              <a:ext cx="1800200" cy="500041"/>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5942963" y="5704979"/>
              <a:ext cx="1918133" cy="529929"/>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a:xfrm>
              <a:off x="4317939" y="5350850"/>
              <a:ext cx="1253869"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getMax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sp>
          <p:nvSpPr>
            <p:cNvPr id="104" name="矩形 103"/>
            <p:cNvSpPr/>
            <p:nvPr/>
          </p:nvSpPr>
          <p:spPr>
            <a:xfrm>
              <a:off x="6341114" y="5338017"/>
              <a:ext cx="1226618"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delMax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sp>
        <p:nvSpPr>
          <p:cNvPr id="106" name="矩形 105"/>
          <p:cNvSpPr/>
          <p:nvPr/>
        </p:nvSpPr>
        <p:spPr>
          <a:xfrm>
            <a:off x="7408207" y="5805264"/>
            <a:ext cx="1520561" cy="830997"/>
          </a:xfrm>
          <a:prstGeom prst="rect">
            <a:avLst/>
          </a:prstGeom>
          <a:solidFill>
            <a:srgbClr val="00823B"/>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杀鸡用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牛刀！</a:t>
            </a:r>
            <a:endParaRPr lang="zh-CN" altLang="en-US" sz="2400" dirty="0"/>
          </a:p>
        </p:txBody>
      </p:sp>
    </p:spTree>
    <p:extLst>
      <p:ext uri="{BB962C8B-B14F-4D97-AF65-F5344CB8AC3E}">
        <p14:creationId xmlns:p14="http://schemas.microsoft.com/office/powerpoint/2010/main" val="246032190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堆</a:t>
            </a:r>
          </a:p>
        </p:txBody>
      </p:sp>
      <p:sp>
        <p:nvSpPr>
          <p:cNvPr id="53" name="TextBox 20"/>
          <p:cNvSpPr txBox="1">
            <a:spLocks noChangeArrowheads="1"/>
          </p:cNvSpPr>
          <p:nvPr/>
        </p:nvSpPr>
        <p:spPr bwMode="auto">
          <a:xfrm>
            <a:off x="172239" y="1154516"/>
            <a:ext cx="9073008"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基于堆的实现</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只需维护最大值，而无需维护其他元素的全局有序性</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以“堆”实现优先级队列，实现更为简单，维护成本更低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时间复杂度依然为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，但实际效率更高</a:t>
            </a:r>
            <a:endParaRPr lang="en-US" altLang="zh-CN" sz="2400" b="1" dirty="0">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2239" y="3111696"/>
            <a:ext cx="8784976" cy="14773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堆：也称二叉堆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数组（向量）</a:t>
            </a:r>
            <a:r>
              <a:rPr lang="zh-CN" altLang="en-US" sz="2400" b="1" dirty="0">
                <a:latin typeface="微软雅黑" panose="020B0503020204020204" pitchFamily="34" charset="-122"/>
                <a:ea typeface="微软雅黑" panose="020B0503020204020204" pitchFamily="34" charset="-122"/>
              </a:rPr>
              <a:t>为存储结构；以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为逻辑结构</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4708743" y="4249339"/>
            <a:ext cx="2376264" cy="556428"/>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树</a:t>
            </a:r>
          </a:p>
        </p:txBody>
      </p:sp>
      <p:sp>
        <p:nvSpPr>
          <p:cNvPr id="6" name="椭圆 5"/>
          <p:cNvSpPr/>
          <p:nvPr/>
        </p:nvSpPr>
        <p:spPr bwMode="auto">
          <a:xfrm>
            <a:off x="1667844" y="4229703"/>
            <a:ext cx="2376264" cy="576064"/>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3" name="矩形 2"/>
          <p:cNvSpPr/>
          <p:nvPr/>
        </p:nvSpPr>
        <p:spPr>
          <a:xfrm>
            <a:off x="3438924" y="4487515"/>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形</a:t>
            </a:r>
            <a:endParaRPr lang="zh-CN" altLang="en-US" sz="2800" dirty="0"/>
          </a:p>
        </p:txBody>
      </p:sp>
      <p:sp>
        <p:nvSpPr>
          <p:cNvPr id="8" name="矩形 7"/>
          <p:cNvSpPr/>
          <p:nvPr/>
        </p:nvSpPr>
        <p:spPr>
          <a:xfrm>
            <a:off x="6348364" y="4520704"/>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神</a:t>
            </a:r>
          </a:p>
        </p:txBody>
      </p:sp>
      <p:graphicFrame>
        <p:nvGraphicFramePr>
          <p:cNvPr id="9" name="表格 8"/>
          <p:cNvGraphicFramePr>
            <a:graphicFrameLocks noGrp="1"/>
          </p:cNvGraphicFramePr>
          <p:nvPr/>
        </p:nvGraphicFramePr>
        <p:xfrm>
          <a:off x="944586" y="5146534"/>
          <a:ext cx="7240282" cy="1554480"/>
        </p:xfrm>
        <a:graphic>
          <a:graphicData uri="http://schemas.openxmlformats.org/drawingml/2006/table">
            <a:tbl>
              <a:tblPr firstRow="1" bandRow="1">
                <a:tableStyleId>{5C22544A-7EE6-4342-B048-85BDC9FD1C3A}</a:tableStyleId>
              </a:tblPr>
              <a:tblGrid>
                <a:gridCol w="1479641">
                  <a:extLst>
                    <a:ext uri="{9D8B030D-6E8A-4147-A177-3AD203B41FA5}">
                      <a16:colId xmlns:a16="http://schemas.microsoft.com/office/drawing/2014/main" val="2062629427"/>
                    </a:ext>
                  </a:extLst>
                </a:gridCol>
                <a:gridCol w="4541640">
                  <a:extLst>
                    <a:ext uri="{9D8B030D-6E8A-4147-A177-3AD203B41FA5}">
                      <a16:colId xmlns:a16="http://schemas.microsoft.com/office/drawing/2014/main" val="2351410474"/>
                    </a:ext>
                  </a:extLst>
                </a:gridCol>
                <a:gridCol w="1219001">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堆上滤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取堆顶</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删除堆顶，置换</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下滤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Tree>
    <p:extLst>
      <p:ext uri="{BB962C8B-B14F-4D97-AF65-F5344CB8AC3E}">
        <p14:creationId xmlns:p14="http://schemas.microsoft.com/office/powerpoint/2010/main" val="3771048259"/>
      </p:ext>
    </p:extLst>
  </p:cSld>
  <p:clrMapOvr>
    <a:masterClrMapping/>
  </p:clrMapOvr>
  <p:transition advTm="157">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一种二叉树（</a:t>
            </a:r>
            <a:r>
              <a:rPr lang="zh-CN" altLang="en-US" sz="2400" b="1" dirty="0">
                <a:solidFill>
                  <a:srgbClr val="FF0000"/>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每个顶点的值大于或等于其左右孩子的值：大顶堆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每个顶点的值小于或等于其左右孩子的值：小顶堆</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659722" y="412355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3202522" y="408069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830922" y="404735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297522" y="412355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821522" y="351395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830922" y="351395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478622" y="3242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2073810" y="465695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373722" y="473315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1035585" y="465695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5642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1107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724435" y="50665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2594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7928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20214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9358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3930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774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4" name="Line 5"/>
          <p:cNvSpPr>
            <a:spLocks noChangeShapeType="1"/>
          </p:cNvSpPr>
          <p:nvPr/>
        </p:nvSpPr>
        <p:spPr bwMode="auto">
          <a:xfrm>
            <a:off x="7796449" y="416641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5" name="Line 6"/>
          <p:cNvSpPr>
            <a:spLocks noChangeShapeType="1"/>
          </p:cNvSpPr>
          <p:nvPr/>
        </p:nvSpPr>
        <p:spPr bwMode="auto">
          <a:xfrm flipH="1">
            <a:off x="7339249" y="412355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6" name="Line 7"/>
          <p:cNvSpPr>
            <a:spLocks noChangeShapeType="1"/>
          </p:cNvSpPr>
          <p:nvPr/>
        </p:nvSpPr>
        <p:spPr bwMode="auto">
          <a:xfrm>
            <a:off x="5967649" y="409021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87" name="Line 8"/>
          <p:cNvSpPr>
            <a:spLocks noChangeShapeType="1"/>
          </p:cNvSpPr>
          <p:nvPr/>
        </p:nvSpPr>
        <p:spPr bwMode="auto">
          <a:xfrm flipH="1">
            <a:off x="5434249" y="416641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8" name="Line 9"/>
          <p:cNvSpPr>
            <a:spLocks noChangeShapeType="1"/>
          </p:cNvSpPr>
          <p:nvPr/>
        </p:nvSpPr>
        <p:spPr bwMode="auto">
          <a:xfrm>
            <a:off x="6958249" y="3556816"/>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9" name="Line 10"/>
          <p:cNvSpPr>
            <a:spLocks noChangeShapeType="1"/>
          </p:cNvSpPr>
          <p:nvPr/>
        </p:nvSpPr>
        <p:spPr bwMode="auto">
          <a:xfrm flipH="1">
            <a:off x="5967649" y="3556816"/>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Oval 11"/>
          <p:cNvSpPr>
            <a:spLocks noChangeArrowheads="1"/>
          </p:cNvSpPr>
          <p:nvPr/>
        </p:nvSpPr>
        <p:spPr bwMode="auto">
          <a:xfrm>
            <a:off x="6615349" y="3285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91" name="Line 12"/>
          <p:cNvSpPr>
            <a:spLocks noChangeShapeType="1"/>
          </p:cNvSpPr>
          <p:nvPr/>
        </p:nvSpPr>
        <p:spPr bwMode="auto">
          <a:xfrm flipH="1">
            <a:off x="6210537" y="4699816"/>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13"/>
          <p:cNvSpPr>
            <a:spLocks noChangeShapeType="1"/>
          </p:cNvSpPr>
          <p:nvPr/>
        </p:nvSpPr>
        <p:spPr bwMode="auto">
          <a:xfrm>
            <a:off x="5510449" y="4776016"/>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93" name="Line 14"/>
          <p:cNvSpPr>
            <a:spLocks noChangeShapeType="1"/>
          </p:cNvSpPr>
          <p:nvPr/>
        </p:nvSpPr>
        <p:spPr bwMode="auto">
          <a:xfrm flipH="1">
            <a:off x="5172312" y="46998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94" name="Oval 75"/>
          <p:cNvSpPr>
            <a:spLocks noChangeArrowheads="1"/>
          </p:cNvSpPr>
          <p:nvPr/>
        </p:nvSpPr>
        <p:spPr bwMode="auto">
          <a:xfrm>
            <a:off x="57009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95" name="Oval 76"/>
          <p:cNvSpPr>
            <a:spLocks noChangeArrowheads="1"/>
          </p:cNvSpPr>
          <p:nvPr/>
        </p:nvSpPr>
        <p:spPr bwMode="auto">
          <a:xfrm>
            <a:off x="5243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96" name="Oval 77"/>
          <p:cNvSpPr>
            <a:spLocks noChangeArrowheads="1"/>
          </p:cNvSpPr>
          <p:nvPr/>
        </p:nvSpPr>
        <p:spPr bwMode="auto">
          <a:xfrm>
            <a:off x="4861162" y="51093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97" name="Oval 78"/>
          <p:cNvSpPr>
            <a:spLocks noChangeArrowheads="1"/>
          </p:cNvSpPr>
          <p:nvPr/>
        </p:nvSpPr>
        <p:spPr bwMode="auto">
          <a:xfrm>
            <a:off x="53961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8" name="Oval 79"/>
          <p:cNvSpPr>
            <a:spLocks noChangeArrowheads="1"/>
          </p:cNvSpPr>
          <p:nvPr/>
        </p:nvSpPr>
        <p:spPr bwMode="auto">
          <a:xfrm>
            <a:off x="59295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61581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70725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75297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7910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54098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91792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129487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167181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2048759"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242570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280264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317959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355653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3933477" y="5965769"/>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2" name="Rectangle 47"/>
          <p:cNvSpPr>
            <a:spLocks noChangeArrowheads="1"/>
          </p:cNvSpPr>
          <p:nvPr/>
        </p:nvSpPr>
        <p:spPr bwMode="auto">
          <a:xfrm>
            <a:off x="486003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4" name="Rectangle 47"/>
          <p:cNvSpPr>
            <a:spLocks noChangeArrowheads="1"/>
          </p:cNvSpPr>
          <p:nvPr/>
        </p:nvSpPr>
        <p:spPr bwMode="auto">
          <a:xfrm>
            <a:off x="523697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65" name="Rectangle 47"/>
          <p:cNvSpPr>
            <a:spLocks noChangeArrowheads="1"/>
          </p:cNvSpPr>
          <p:nvPr/>
        </p:nvSpPr>
        <p:spPr bwMode="auto">
          <a:xfrm>
            <a:off x="561392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Rectangle 47"/>
          <p:cNvSpPr>
            <a:spLocks noChangeArrowheads="1"/>
          </p:cNvSpPr>
          <p:nvPr/>
        </p:nvSpPr>
        <p:spPr bwMode="auto">
          <a:xfrm>
            <a:off x="599086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	</a:t>
            </a:r>
            <a:endParaRPr kumimoji="1" lang="zh-CN" altLang="en-US" sz="2400" b="1" dirty="0">
              <a:latin typeface="Times New Roman" pitchFamily="18" charset="0"/>
            </a:endParaRPr>
          </a:p>
        </p:txBody>
      </p:sp>
      <p:sp>
        <p:nvSpPr>
          <p:cNvPr id="73" name="Rectangle 47"/>
          <p:cNvSpPr>
            <a:spLocks noChangeArrowheads="1"/>
          </p:cNvSpPr>
          <p:nvPr/>
        </p:nvSpPr>
        <p:spPr bwMode="auto">
          <a:xfrm>
            <a:off x="6367808"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74" name="Rectangle 47"/>
          <p:cNvSpPr>
            <a:spLocks noChangeArrowheads="1"/>
          </p:cNvSpPr>
          <p:nvPr/>
        </p:nvSpPr>
        <p:spPr bwMode="auto">
          <a:xfrm>
            <a:off x="674475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12169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76" name="Rectangle 47"/>
          <p:cNvSpPr>
            <a:spLocks noChangeArrowheads="1"/>
          </p:cNvSpPr>
          <p:nvPr/>
        </p:nvSpPr>
        <p:spPr bwMode="auto">
          <a:xfrm>
            <a:off x="749864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77" name="Rectangle 47"/>
          <p:cNvSpPr>
            <a:spLocks noChangeArrowheads="1"/>
          </p:cNvSpPr>
          <p:nvPr/>
        </p:nvSpPr>
        <p:spPr bwMode="auto">
          <a:xfrm>
            <a:off x="787558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1" name="Rectangle 47"/>
          <p:cNvSpPr>
            <a:spLocks noChangeArrowheads="1"/>
          </p:cNvSpPr>
          <p:nvPr/>
        </p:nvSpPr>
        <p:spPr bwMode="auto">
          <a:xfrm>
            <a:off x="8252526" y="5952355"/>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3" name="矩形 2"/>
          <p:cNvSpPr/>
          <p:nvPr/>
        </p:nvSpPr>
        <p:spPr>
          <a:xfrm>
            <a:off x="-145971" y="3266886"/>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4104732" y="3236041"/>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小顶堆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179495"/>
      </p:ext>
    </p:extLst>
  </p:cSld>
  <p:clrMapOvr>
    <a:masterClrMapping/>
  </p:clrMapOvr>
  <p:transition advTm="157">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172239" y="1154516"/>
                <a:ext cx="8432209" cy="281615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堆序性</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优先级队列默认采用大顶堆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𝒊</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𝒑𝒂𝒓𝒆𝒏𝒕</m:t>
                        </m:r>
                        <m:d>
                          <m:dPr>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𝒊</m:t>
                            </m:r>
                          </m:e>
                        </m:d>
                      </m:e>
                    </m:d>
                    <m:r>
                      <a:rPr lang="en-US" altLang="zh-CN" sz="2400" b="1" i="1" smtClean="0">
                        <a:latin typeface="Cambria Math" panose="02040503050406030204" pitchFamily="18" charset="0"/>
                        <a:ea typeface="Cambria Math" panose="02040503050406030204" pitchFamily="18" charset="0"/>
                      </a:rPr>
                      <m:t>,  </m:t>
                    </m:r>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&gt;</m:t>
                    </m:r>
                    <m:r>
                      <a:rPr lang="en-US" altLang="zh-CN" sz="2400" b="1" i="1" smtClean="0">
                        <a:latin typeface="Cambria Math" panose="02040503050406030204" pitchFamily="18" charset="0"/>
                        <a:ea typeface="Cambria Math" panose="02040503050406030204" pitchFamily="18" charset="0"/>
                      </a:rPr>
                      <m:t>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根节点为极大值点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getMax</a:t>
                </a:r>
                <a:r>
                  <a:rPr lang="zh-CN" altLang="en-US" sz="2400" b="1" dirty="0">
                    <a:latin typeface="微软雅黑" panose="020B0503020204020204" pitchFamily="34" charset="-122"/>
                    <a:ea typeface="微软雅黑" panose="020B0503020204020204" pitchFamily="34" charset="-122"/>
                  </a:rPr>
                  <a:t>直接取出向量首元素，复杂度</a:t>
                </a:r>
                <a:r>
                  <a:rPr lang="en-US" altLang="zh-CN" sz="2400" b="1" dirty="0">
                    <a:latin typeface="微软雅黑" panose="020B0503020204020204" pitchFamily="34" charset="-122"/>
                    <a:ea typeface="微软雅黑" panose="020B0503020204020204" pitchFamily="34" charset="-122"/>
                  </a:rPr>
                  <a:t>O(1)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以下主要考虑插入</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以及</a:t>
                </a:r>
                <a:r>
                  <a:rPr lang="en-US" altLang="zh-CN" sz="2400" b="1" dirty="0" err="1">
                    <a:latin typeface="微软雅黑" panose="020B0503020204020204" pitchFamily="34" charset="-122"/>
                    <a:ea typeface="微软雅黑" panose="020B0503020204020204" pitchFamily="34" charset="-122"/>
                  </a:rPr>
                  <a:t>delMax</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172239" y="1154516"/>
                <a:ext cx="8432209" cy="2816156"/>
              </a:xfrm>
              <a:prstGeom prst="rect">
                <a:avLst/>
              </a:prstGeom>
              <a:blipFill>
                <a:blip r:embed="rId3"/>
                <a:stretch>
                  <a:fillRect l="-1591" t="-2814" b="-4113"/>
                </a:stretch>
              </a:blipFill>
              <a:ln w="9525">
                <a:noFill/>
                <a:miter lim="800000"/>
                <a:headEnd/>
                <a:tailEnd/>
              </a:ln>
            </p:spPr>
            <p:txBody>
              <a:bodyPr/>
              <a:lstStyle/>
              <a:p>
                <a:r>
                  <a:rPr lang="zh-CN" altLang="en-US">
                    <a:noFill/>
                  </a:rPr>
                  <a:t> </a:t>
                </a:r>
              </a:p>
            </p:txBody>
          </p:sp>
        </mc:Fallback>
      </mc:AlternateContent>
      <p:sp>
        <p:nvSpPr>
          <p:cNvPr id="55" name="Line 5"/>
          <p:cNvSpPr>
            <a:spLocks noChangeShapeType="1"/>
          </p:cNvSpPr>
          <p:nvPr/>
        </p:nvSpPr>
        <p:spPr bwMode="auto">
          <a:xfrm>
            <a:off x="3425900" y="51924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2968700" y="51495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597100" y="51162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063700" y="51924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587700" y="45828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597100" y="45828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244800" y="4311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1839988" y="57258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139900" y="58020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801763" y="57258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3304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873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490613" y="61353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0256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5590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17876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7020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1592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540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471530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509225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46919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84613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223083"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660002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97697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735391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73085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8107801" y="465872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2" name="矩形 81"/>
          <p:cNvSpPr/>
          <p:nvPr/>
        </p:nvSpPr>
        <p:spPr>
          <a:xfrm>
            <a:off x="-201160" y="4149414"/>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71670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13" name="矩形 112"/>
          <p:cNvSpPr/>
          <p:nvPr/>
        </p:nvSpPr>
        <p:spPr>
          <a:xfrm>
            <a:off x="509266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4" name="矩形 113"/>
          <p:cNvSpPr/>
          <p:nvPr/>
        </p:nvSpPr>
        <p:spPr>
          <a:xfrm>
            <a:off x="546863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5" name="矩形 114"/>
          <p:cNvSpPr/>
          <p:nvPr/>
        </p:nvSpPr>
        <p:spPr>
          <a:xfrm>
            <a:off x="584459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6" name="矩形 115"/>
          <p:cNvSpPr/>
          <p:nvPr/>
        </p:nvSpPr>
        <p:spPr>
          <a:xfrm>
            <a:off x="6220565"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7" name="矩形 116"/>
          <p:cNvSpPr/>
          <p:nvPr/>
        </p:nvSpPr>
        <p:spPr>
          <a:xfrm>
            <a:off x="659653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8" name="矩形 117"/>
          <p:cNvSpPr/>
          <p:nvPr/>
        </p:nvSpPr>
        <p:spPr>
          <a:xfrm>
            <a:off x="697249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9" name="矩形 118"/>
          <p:cNvSpPr/>
          <p:nvPr/>
        </p:nvSpPr>
        <p:spPr>
          <a:xfrm>
            <a:off x="734846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20" name="矩形 119"/>
          <p:cNvSpPr/>
          <p:nvPr/>
        </p:nvSpPr>
        <p:spPr>
          <a:xfrm>
            <a:off x="772442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21" name="矩形 120"/>
          <p:cNvSpPr/>
          <p:nvPr/>
        </p:nvSpPr>
        <p:spPr>
          <a:xfrm>
            <a:off x="8100392"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24" name="弧形 123"/>
          <p:cNvSpPr/>
          <p:nvPr/>
        </p:nvSpPr>
        <p:spPr bwMode="auto">
          <a:xfrm rot="18673340">
            <a:off x="4841517" y="4436611"/>
            <a:ext cx="952339" cy="1030569"/>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5" name="弧形 124"/>
          <p:cNvSpPr/>
          <p:nvPr/>
        </p:nvSpPr>
        <p:spPr bwMode="auto">
          <a:xfrm rot="18673340">
            <a:off x="5151805" y="4335158"/>
            <a:ext cx="1458021" cy="1476387"/>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6" name="弧形 125"/>
          <p:cNvSpPr/>
          <p:nvPr/>
        </p:nvSpPr>
        <p:spPr bwMode="auto">
          <a:xfrm rot="18673340">
            <a:off x="6069820" y="4111560"/>
            <a:ext cx="2637061" cy="2756070"/>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4" name="云形标注 3">
            <a:extLst>
              <a:ext uri="{FF2B5EF4-FFF2-40B4-BE49-F238E27FC236}">
                <a16:creationId xmlns:a16="http://schemas.microsoft.com/office/drawing/2014/main" id="{A8AE7DA9-1C05-364B-9F6F-884D86E2FE67}"/>
              </a:ext>
            </a:extLst>
          </p:cNvPr>
          <p:cNvSpPr/>
          <p:nvPr/>
        </p:nvSpPr>
        <p:spPr bwMode="auto">
          <a:xfrm>
            <a:off x="5940152" y="1556792"/>
            <a:ext cx="2376264" cy="1008112"/>
          </a:xfrm>
          <a:prstGeom prst="cloudCallou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kumimoji="1" lang="zh-CN" altLang="en-US" dirty="0">
                <a:effectLst>
                  <a:outerShdw blurRad="38100" dist="38100" dir="2700000" algn="tl">
                    <a:srgbClr val="000000">
                      <a:alpha val="43137"/>
                    </a:srgbClr>
                  </a:outerShdw>
                </a:effectLst>
                <a:latin typeface="黑体" pitchFamily="2" charset="-122"/>
                <a:ea typeface="黑体" pitchFamily="2" charset="-122"/>
              </a:rPr>
              <a:t>和平衡二叉搜索树的区别？</a:t>
            </a:r>
          </a:p>
        </p:txBody>
      </p:sp>
    </p:spTree>
    <p:extLst>
      <p:ext uri="{BB962C8B-B14F-4D97-AF65-F5344CB8AC3E}">
        <p14:creationId xmlns:p14="http://schemas.microsoft.com/office/powerpoint/2010/main" val="3200714604"/>
      </p:ext>
    </p:extLst>
  </p:cSld>
  <p:clrMapOvr>
    <a:masterClrMapping/>
  </p:clrMapOvr>
  <p:transition advTm="157">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二叉堆（大顶堆）</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始构建，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1765873823"/>
      </p:ext>
    </p:extLst>
  </p:cSld>
  <p:clrMapOvr>
    <a:masterClrMapping/>
  </p:clrMapOvr>
  <p:transition advTm="157">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179512" y="1196752"/>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566666" y="5913467"/>
            <a:ext cx="4116968" cy="834167"/>
            <a:chOff x="4566666" y="5913467"/>
            <a:chExt cx="4116968" cy="834167"/>
          </a:xfrm>
        </p:grpSpPr>
        <p:sp>
          <p:nvSpPr>
            <p:cNvPr id="82" name="矩形 81"/>
            <p:cNvSpPr/>
            <p:nvPr/>
          </p:nvSpPr>
          <p:spPr>
            <a:xfrm>
              <a:off x="8213634" y="6378302"/>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grpSp>
          <p:nvGrpSpPr>
            <p:cNvPr id="3" name="组合 2"/>
            <p:cNvGrpSpPr/>
            <p:nvPr/>
          </p:nvGrpSpPr>
          <p:grpSpPr>
            <a:xfrm>
              <a:off x="4566666" y="5913467"/>
              <a:ext cx="3712419" cy="834167"/>
              <a:chOff x="4566666" y="5913467"/>
              <a:chExt cx="3712419" cy="834167"/>
            </a:xfrm>
          </p:grpSpPr>
          <p:sp>
            <p:nvSpPr>
              <p:cNvPr id="67" name="Rectangle 47"/>
              <p:cNvSpPr>
                <a:spLocks noChangeArrowheads="1"/>
              </p:cNvSpPr>
              <p:nvPr/>
            </p:nvSpPr>
            <p:spPr bwMode="auto">
              <a:xfrm>
                <a:off x="45666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8" name="Rectangle 47"/>
              <p:cNvSpPr>
                <a:spLocks noChangeArrowheads="1"/>
              </p:cNvSpPr>
              <p:nvPr/>
            </p:nvSpPr>
            <p:spPr bwMode="auto">
              <a:xfrm>
                <a:off x="494361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69" name="Rectangle 47"/>
              <p:cNvSpPr>
                <a:spLocks noChangeArrowheads="1"/>
              </p:cNvSpPr>
              <p:nvPr/>
            </p:nvSpPr>
            <p:spPr bwMode="auto">
              <a:xfrm>
                <a:off x="532055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70" name="Rectangle 47"/>
              <p:cNvSpPr>
                <a:spLocks noChangeArrowheads="1"/>
              </p:cNvSpPr>
              <p:nvPr/>
            </p:nvSpPr>
            <p:spPr bwMode="auto">
              <a:xfrm>
                <a:off x="569749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71" name="Rectangle 47"/>
              <p:cNvSpPr>
                <a:spLocks noChangeArrowheads="1"/>
              </p:cNvSpPr>
              <p:nvPr/>
            </p:nvSpPr>
            <p:spPr bwMode="auto">
              <a:xfrm>
                <a:off x="6074442"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矩形 71"/>
              <p:cNvSpPr/>
              <p:nvPr/>
            </p:nvSpPr>
            <p:spPr>
              <a:xfrm>
                <a:off x="456806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3" name="矩形 72"/>
              <p:cNvSpPr/>
              <p:nvPr/>
            </p:nvSpPr>
            <p:spPr>
              <a:xfrm>
                <a:off x="494402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4" name="矩形 73"/>
              <p:cNvSpPr/>
              <p:nvPr/>
            </p:nvSpPr>
            <p:spPr>
              <a:xfrm>
                <a:off x="531999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75" name="矩形 74"/>
              <p:cNvSpPr/>
              <p:nvPr/>
            </p:nvSpPr>
            <p:spPr>
              <a:xfrm>
                <a:off x="569595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76" name="矩形 75"/>
              <p:cNvSpPr/>
              <p:nvPr/>
            </p:nvSpPr>
            <p:spPr>
              <a:xfrm>
                <a:off x="6071924"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77" name="矩形 76"/>
              <p:cNvSpPr/>
              <p:nvPr/>
            </p:nvSpPr>
            <p:spPr>
              <a:xfrm>
                <a:off x="644789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78" name="矩形 77"/>
              <p:cNvSpPr/>
              <p:nvPr/>
            </p:nvSpPr>
            <p:spPr>
              <a:xfrm>
                <a:off x="682385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79" name="矩形 78"/>
              <p:cNvSpPr/>
              <p:nvPr/>
            </p:nvSpPr>
            <p:spPr>
              <a:xfrm>
                <a:off x="719982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80" name="矩形 79"/>
              <p:cNvSpPr/>
              <p:nvPr/>
            </p:nvSpPr>
            <p:spPr>
              <a:xfrm>
                <a:off x="757578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81" name="矩形 80"/>
              <p:cNvSpPr/>
              <p:nvPr/>
            </p:nvSpPr>
            <p:spPr>
              <a:xfrm>
                <a:off x="7951751"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84" name="Rectangle 47"/>
              <p:cNvSpPr>
                <a:spLocks noChangeArrowheads="1"/>
              </p:cNvSpPr>
              <p:nvPr/>
            </p:nvSpPr>
            <p:spPr bwMode="auto">
              <a:xfrm>
                <a:off x="645138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82833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86" name="Rectangle 47"/>
              <p:cNvSpPr>
                <a:spLocks noChangeArrowheads="1"/>
              </p:cNvSpPr>
              <p:nvPr/>
            </p:nvSpPr>
            <p:spPr bwMode="auto">
              <a:xfrm>
                <a:off x="720527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58221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88" name="Rectangle 47"/>
              <p:cNvSpPr>
                <a:spLocks noChangeArrowheads="1"/>
              </p:cNvSpPr>
              <p:nvPr/>
            </p:nvSpPr>
            <p:spPr bwMode="auto">
              <a:xfrm>
                <a:off x="7959160" y="5913467"/>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grpSp>
        <p:sp>
          <p:nvSpPr>
            <p:cNvPr id="89" name="Rectangle 47"/>
            <p:cNvSpPr>
              <a:spLocks noChangeArrowheads="1"/>
            </p:cNvSpPr>
            <p:nvPr/>
          </p:nvSpPr>
          <p:spPr bwMode="auto">
            <a:xfrm>
              <a:off x="8292345" y="5913467"/>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grpSp>
      <p:sp>
        <p:nvSpPr>
          <p:cNvPr id="90" name="Rectangle 47"/>
          <p:cNvSpPr>
            <a:spLocks noChangeArrowheads="1"/>
          </p:cNvSpPr>
          <p:nvPr/>
        </p:nvSpPr>
        <p:spPr bwMode="auto">
          <a:xfrm>
            <a:off x="83020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93" name="Rectangle 47"/>
          <p:cNvSpPr>
            <a:spLocks noChangeArrowheads="1"/>
          </p:cNvSpPr>
          <p:nvPr/>
        </p:nvSpPr>
        <p:spPr bwMode="auto">
          <a:xfrm>
            <a:off x="6069697"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96" name="Rectangle 47"/>
          <p:cNvSpPr>
            <a:spLocks noChangeArrowheads="1"/>
          </p:cNvSpPr>
          <p:nvPr/>
        </p:nvSpPr>
        <p:spPr bwMode="auto">
          <a:xfrm>
            <a:off x="4943610" y="5917285"/>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97" name="Rectangle 47"/>
          <p:cNvSpPr>
            <a:spLocks noChangeArrowheads="1"/>
          </p:cNvSpPr>
          <p:nvPr/>
        </p:nvSpPr>
        <p:spPr bwMode="auto">
          <a:xfrm>
            <a:off x="8745199"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4" name="Rectangle 47"/>
          <p:cNvSpPr>
            <a:spLocks noChangeArrowheads="1"/>
          </p:cNvSpPr>
          <p:nvPr/>
        </p:nvSpPr>
        <p:spPr bwMode="auto">
          <a:xfrm>
            <a:off x="4564540"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42021405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p:tgtEl>
                                          <p:spTgt spid="90"/>
                                        </p:tgtEl>
                                        <p:attrNameLst>
                                          <p:attrName>ppt_y</p:attrName>
                                        </p:attrNameLst>
                                      </p:cBhvr>
                                      <p:tavLst>
                                        <p:tav tm="0">
                                          <p:val>
                                            <p:strVal val="#ppt_y+#ppt_h*1.125000"/>
                                          </p:val>
                                        </p:tav>
                                        <p:tav tm="100000">
                                          <p:val>
                                            <p:strVal val="#ppt_y"/>
                                          </p:val>
                                        </p:tav>
                                      </p:tavLst>
                                    </p:anim>
                                    <p:animEffect transition="in" filter="wipe(up)">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p:tgtEl>
                                          <p:spTgt spid="49"/>
                                        </p:tgtEl>
                                        <p:attrNameLst>
                                          <p:attrName>ppt_y</p:attrName>
                                        </p:attrNameLst>
                                      </p:cBhvr>
                                      <p:tavLst>
                                        <p:tav tm="0">
                                          <p:val>
                                            <p:strVal val="#ppt_y-#ppt_h*1.125000"/>
                                          </p:val>
                                        </p:tav>
                                        <p:tav tm="100000">
                                          <p:val>
                                            <p:strVal val="#ppt_y"/>
                                          </p:val>
                                        </p:tav>
                                      </p:tavLst>
                                    </p:anim>
                                    <p:animEffect transition="in" filter="wipe(down)">
                                      <p:cBhvr>
                                        <p:cTn id="34" dur="500"/>
                                        <p:tgtEl>
                                          <p:spTgt spid="49"/>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ppt_y</p:attrName>
                                        </p:attrNameLst>
                                      </p:cBhvr>
                                      <p:tavLst>
                                        <p:tav tm="0">
                                          <p:val>
                                            <p:strVal val="#ppt_y-#ppt_h*1.125000"/>
                                          </p:val>
                                        </p:tav>
                                        <p:tav tm="100000">
                                          <p:val>
                                            <p:strVal val="#ppt_y"/>
                                          </p:val>
                                        </p:tav>
                                      </p:tavLst>
                                    </p:anim>
                                    <p:animEffect transition="in" filter="wipe(down)">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p:tgtEl>
                                          <p:spTgt spid="93"/>
                                        </p:tgtEl>
                                        <p:attrNameLst>
                                          <p:attrName>ppt_y</p:attrName>
                                        </p:attrNameLst>
                                      </p:cBhvr>
                                      <p:tavLst>
                                        <p:tav tm="0">
                                          <p:val>
                                            <p:strVal val="#ppt_y+#ppt_h*1.125000"/>
                                          </p:val>
                                        </p:tav>
                                        <p:tav tm="100000">
                                          <p:val>
                                            <p:strVal val="#ppt_y"/>
                                          </p:val>
                                        </p:tav>
                                      </p:tavLst>
                                    </p:anim>
                                    <p:animEffect transition="in" filter="wipe(up)">
                                      <p:cBhvr>
                                        <p:cTn id="44" dur="500"/>
                                        <p:tgtEl>
                                          <p:spTgt spid="9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p:tgtEl>
                                          <p:spTgt spid="64"/>
                                        </p:tgtEl>
                                        <p:attrNameLst>
                                          <p:attrName>ppt_y</p:attrName>
                                        </p:attrNameLst>
                                      </p:cBhvr>
                                      <p:tavLst>
                                        <p:tav tm="0">
                                          <p:val>
                                            <p:strVal val="#ppt_y-#ppt_h*1.125000"/>
                                          </p:val>
                                        </p:tav>
                                        <p:tav tm="100000">
                                          <p:val>
                                            <p:strVal val="#ppt_y"/>
                                          </p:val>
                                        </p:tav>
                                      </p:tavLst>
                                    </p:anim>
                                    <p:animEffect transition="in" filter="wipe(down)">
                                      <p:cBhvr>
                                        <p:cTn id="50" dur="500"/>
                                        <p:tgtEl>
                                          <p:spTgt spid="64"/>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p:tgtEl>
                                          <p:spTgt spid="96"/>
                                        </p:tgtEl>
                                        <p:attrNameLst>
                                          <p:attrName>ppt_y</p:attrName>
                                        </p:attrNameLst>
                                      </p:cBhvr>
                                      <p:tavLst>
                                        <p:tav tm="0">
                                          <p:val>
                                            <p:strVal val="#ppt_y+#ppt_h*1.125000"/>
                                          </p:val>
                                        </p:tav>
                                        <p:tav tm="100000">
                                          <p:val>
                                            <p:strVal val="#ppt_y"/>
                                          </p:val>
                                        </p:tav>
                                      </p:tavLst>
                                    </p:anim>
                                    <p:animEffect transition="in" filter="wipe(up)">
                                      <p:cBhvr>
                                        <p:cTn id="58" dur="500"/>
                                        <p:tgtEl>
                                          <p:spTgt spid="9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p:tgtEl>
                                          <p:spTgt spid="66"/>
                                        </p:tgtEl>
                                        <p:attrNameLst>
                                          <p:attrName>ppt_y</p:attrName>
                                        </p:attrNameLst>
                                      </p:cBhvr>
                                      <p:tavLst>
                                        <p:tav tm="0">
                                          <p:val>
                                            <p:strVal val="#ppt_y-#ppt_h*1.125000"/>
                                          </p:val>
                                        </p:tav>
                                        <p:tav tm="100000">
                                          <p:val>
                                            <p:strVal val="#ppt_y"/>
                                          </p:val>
                                        </p:tav>
                                      </p:tavLst>
                                    </p:anim>
                                    <p:animEffect transition="in" filter="wipe(down)">
                                      <p:cBhvr>
                                        <p:cTn id="64" dur="500"/>
                                        <p:tgtEl>
                                          <p:spTgt spid="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1" nodeType="clickEffect">
                                  <p:stCondLst>
                                    <p:cond delay="0"/>
                                  </p:stCondLst>
                                  <p:childTnLst>
                                    <p:animMotion origin="layout" path="M -1.94444E-6 -1.48148E-6 L -0.45886 -0.00116 " pathEditMode="relative" rAng="0" ptsTypes="AA">
                                      <p:cBhvr>
                                        <p:cTn id="70" dur="2000" fill="hold"/>
                                        <p:tgtEl>
                                          <p:spTgt spid="97"/>
                                        </p:tgtEl>
                                        <p:attrNameLst>
                                          <p:attrName>ppt_x</p:attrName>
                                          <p:attrName>ppt_y</p:attrName>
                                        </p:attrNameLst>
                                      </p:cBhvr>
                                      <p:rCtr x="-23125" y="0"/>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99"/>
                                        </p:tgtEl>
                                        <p:attrNameLst>
                                          <p:attrName>style.visibility</p:attrName>
                                        </p:attrNameLst>
                                      </p:cBhvr>
                                      <p:to>
                                        <p:strVal val="visible"/>
                                      </p:to>
                                    </p:set>
                                    <p:anim calcmode="lin" valueType="num">
                                      <p:cBhvr additive="base">
                                        <p:cTn id="78" dur="500" fill="hold"/>
                                        <p:tgtEl>
                                          <p:spTgt spid="99"/>
                                        </p:tgtEl>
                                        <p:attrNameLst>
                                          <p:attrName>ppt_x</p:attrName>
                                        </p:attrNameLst>
                                      </p:cBhvr>
                                      <p:tavLst>
                                        <p:tav tm="0">
                                          <p:val>
                                            <p:strVal val="#ppt_x"/>
                                          </p:val>
                                        </p:tav>
                                        <p:tav tm="100000">
                                          <p:val>
                                            <p:strVal val="#ppt_x"/>
                                          </p:val>
                                        </p:tav>
                                      </p:tavLst>
                                    </p:anim>
                                    <p:anim calcmode="lin" valueType="num">
                                      <p:cBhvr additive="base">
                                        <p:cTn id="7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0" grpId="0" animBg="1"/>
      <p:bldP spid="63" grpId="0" animBg="1"/>
      <p:bldP spid="64" grpId="0" animBg="1"/>
      <p:bldP spid="65" grpId="0" animBg="1"/>
      <p:bldP spid="66" grpId="0" animBg="1"/>
      <p:bldP spid="90" grpId="0" animBg="1"/>
      <p:bldP spid="93" grpId="0" animBg="1"/>
      <p:bldP spid="96" grpId="0" animBg="1"/>
      <p:bldP spid="97" grpId="0" animBg="1"/>
      <p:bldP spid="97" grpId="1" animBg="1"/>
      <p:bldP spid="94" grpId="0" animBg="1"/>
      <p:bldP spid="9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0"/>
          <p:cNvSpPr>
            <a:spLocks noChangeShapeType="1"/>
          </p:cNvSpPr>
          <p:nvPr/>
        </p:nvSpPr>
        <p:spPr bwMode="auto">
          <a:xfrm flipH="1">
            <a:off x="6046576"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7037176"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53" name="TextBox 20"/>
          <p:cNvSpPr txBox="1">
            <a:spLocks noChangeArrowheads="1"/>
          </p:cNvSpPr>
          <p:nvPr/>
        </p:nvSpPr>
        <p:spPr bwMode="auto">
          <a:xfrm>
            <a:off x="253310" y="1192126"/>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最大元素在二叉堆的根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节点，也即对应向量的</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第一个元素</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使用最后一个元素取代</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根节点值，把原堆顶置</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于向量最末</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比较新根节点的两个孩</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子，与其大的孩子交换</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迭代该过程，直至全树</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满足堆序性要求</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591553"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519545"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875376"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418176"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6046576"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513176"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694276"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289464"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589376"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251239"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7798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322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940089"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517368"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600847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2370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71514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6086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989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9" name="Oval 78"/>
          <p:cNvSpPr>
            <a:spLocks noChangeArrowheads="1"/>
          </p:cNvSpPr>
          <p:nvPr/>
        </p:nvSpPr>
        <p:spPr bwMode="auto">
          <a:xfrm>
            <a:off x="6237076"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774320"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0" name="矩形 99"/>
          <p:cNvSpPr/>
          <p:nvPr/>
        </p:nvSpPr>
        <p:spPr>
          <a:xfrm>
            <a:off x="8176164" y="4656499"/>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103" name="Rectangle 47"/>
          <p:cNvSpPr>
            <a:spLocks noChangeArrowheads="1"/>
          </p:cNvSpPr>
          <p:nvPr/>
        </p:nvSpPr>
        <p:spPr bwMode="auto">
          <a:xfrm>
            <a:off x="452919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104" name="Rectangle 47"/>
          <p:cNvSpPr>
            <a:spLocks noChangeArrowheads="1"/>
          </p:cNvSpPr>
          <p:nvPr/>
        </p:nvSpPr>
        <p:spPr bwMode="auto">
          <a:xfrm>
            <a:off x="490614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28308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66002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036972"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8" name="矩形 107"/>
          <p:cNvSpPr/>
          <p:nvPr/>
        </p:nvSpPr>
        <p:spPr>
          <a:xfrm>
            <a:off x="453059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09" name="矩形 108"/>
          <p:cNvSpPr/>
          <p:nvPr/>
        </p:nvSpPr>
        <p:spPr>
          <a:xfrm>
            <a:off x="490655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0" name="矩形 109"/>
          <p:cNvSpPr/>
          <p:nvPr/>
        </p:nvSpPr>
        <p:spPr>
          <a:xfrm>
            <a:off x="528252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1" name="矩形 110"/>
          <p:cNvSpPr/>
          <p:nvPr/>
        </p:nvSpPr>
        <p:spPr>
          <a:xfrm>
            <a:off x="565848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2" name="矩形 111"/>
          <p:cNvSpPr/>
          <p:nvPr/>
        </p:nvSpPr>
        <p:spPr>
          <a:xfrm>
            <a:off x="6034454"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3" name="矩形 112"/>
          <p:cNvSpPr/>
          <p:nvPr/>
        </p:nvSpPr>
        <p:spPr>
          <a:xfrm>
            <a:off x="641042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4" name="矩形 113"/>
          <p:cNvSpPr/>
          <p:nvPr/>
        </p:nvSpPr>
        <p:spPr>
          <a:xfrm>
            <a:off x="678638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5" name="矩形 114"/>
          <p:cNvSpPr/>
          <p:nvPr/>
        </p:nvSpPr>
        <p:spPr>
          <a:xfrm>
            <a:off x="716235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16" name="矩形 115"/>
          <p:cNvSpPr/>
          <p:nvPr/>
        </p:nvSpPr>
        <p:spPr>
          <a:xfrm>
            <a:off x="753831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17" name="矩形 116"/>
          <p:cNvSpPr/>
          <p:nvPr/>
        </p:nvSpPr>
        <p:spPr>
          <a:xfrm>
            <a:off x="7914281"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18" name="Rectangle 47"/>
          <p:cNvSpPr>
            <a:spLocks noChangeArrowheads="1"/>
          </p:cNvSpPr>
          <p:nvPr/>
        </p:nvSpPr>
        <p:spPr bwMode="auto">
          <a:xfrm>
            <a:off x="641391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19" name="Rectangle 47"/>
          <p:cNvSpPr>
            <a:spLocks noChangeArrowheads="1"/>
          </p:cNvSpPr>
          <p:nvPr/>
        </p:nvSpPr>
        <p:spPr bwMode="auto">
          <a:xfrm>
            <a:off x="679086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20" name="Rectangle 47"/>
          <p:cNvSpPr>
            <a:spLocks noChangeArrowheads="1"/>
          </p:cNvSpPr>
          <p:nvPr/>
        </p:nvSpPr>
        <p:spPr bwMode="auto">
          <a:xfrm>
            <a:off x="716780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21" name="Rectangle 47"/>
          <p:cNvSpPr>
            <a:spLocks noChangeArrowheads="1"/>
          </p:cNvSpPr>
          <p:nvPr/>
        </p:nvSpPr>
        <p:spPr bwMode="auto">
          <a:xfrm>
            <a:off x="754474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22" name="Rectangle 47"/>
          <p:cNvSpPr>
            <a:spLocks noChangeArrowheads="1"/>
          </p:cNvSpPr>
          <p:nvPr/>
        </p:nvSpPr>
        <p:spPr bwMode="auto">
          <a:xfrm>
            <a:off x="7921690" y="419166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254875"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27" name="Oval 78"/>
          <p:cNvSpPr>
            <a:spLocks noChangeArrowheads="1"/>
          </p:cNvSpPr>
          <p:nvPr/>
        </p:nvSpPr>
        <p:spPr bwMode="auto">
          <a:xfrm>
            <a:off x="6694276" y="11782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8" name="Rectangle 47"/>
          <p:cNvSpPr>
            <a:spLocks noChangeArrowheads="1"/>
          </p:cNvSpPr>
          <p:nvPr/>
        </p:nvSpPr>
        <p:spPr bwMode="auto">
          <a:xfrm>
            <a:off x="4540767"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mc:AlternateContent xmlns:mc="http://schemas.openxmlformats.org/markup-compatibility/2006" xmlns:a14="http://schemas.microsoft.com/office/drawing/2010/main">
        <mc:Choice Requires="a14">
          <p:sp>
            <p:nvSpPr>
              <p:cNvPr id="129" name="矩形 128"/>
              <p:cNvSpPr/>
              <p:nvPr/>
            </p:nvSpPr>
            <p:spPr>
              <a:xfrm>
                <a:off x="5039817" y="5298848"/>
                <a:ext cx="3314729"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smtClean="0">
                          <a:solidFill>
                            <a:srgbClr val="FFFF00"/>
                          </a:solidFill>
                          <a:latin typeface="Cambria Math" panose="02040503050406030204" pitchFamily="18" charset="0"/>
                          <a:ea typeface="微软雅黑" panose="020B0503020204020204" pitchFamily="34" charset="-122"/>
                        </a:rPr>
                        <m:t>=</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smtClean="0">
                              <a:solidFill>
                                <a:srgbClr val="FFFF00"/>
                              </a:solidFill>
                              <a:latin typeface="Cambria Math" panose="02040503050406030204" pitchFamily="18" charset="0"/>
                              <a:ea typeface="微软雅黑" panose="020B0503020204020204" pitchFamily="34" charset="-122"/>
                            </a:rPr>
                            <m:t>𝒊</m:t>
                          </m:r>
                          <m:r>
                            <a:rPr lang="en-US" altLang="zh-CN" sz="2000" b="1" i="1" smtClean="0">
                              <a:solidFill>
                                <a:srgbClr val="FFFF00"/>
                              </a:solidFill>
                              <a:latin typeface="Cambria Math" panose="02040503050406030204" pitchFamily="18" charset="0"/>
                              <a:ea typeface="Cambria Math" panose="02040503050406030204" pitchFamily="18" charset="0"/>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smtClean="0">
                          <a:solidFill>
                            <a:srgbClr val="FFFF00"/>
                          </a:solidFill>
                          <a:latin typeface="Cambria Math" panose="02040503050406030204" pitchFamily="18" charset="0"/>
                          <a:ea typeface="微软雅黑" panose="020B0503020204020204" pitchFamily="34" charset="-122"/>
                        </a:rPr>
                        <m:t>+</m:t>
                      </m:r>
                      <m:r>
                        <a:rPr lang="en-US" altLang="zh-CN" sz="20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000" dirty="0">
                  <a:solidFill>
                    <a:srgbClr val="FFFF00"/>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5039817" y="5298848"/>
                <a:ext cx="3314729"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p:cNvSpPr/>
              <p:nvPr/>
            </p:nvSpPr>
            <p:spPr>
              <a:xfrm>
                <a:off x="5036633" y="5927404"/>
                <a:ext cx="3317913"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FFFF00"/>
                          </a:solidFill>
                          <a:latin typeface="Cambria Math" panose="02040503050406030204" pitchFamily="18" charset="0"/>
                          <a:ea typeface="微软雅黑" panose="020B0503020204020204" pitchFamily="34" charset="-122"/>
                        </a:rPr>
                        <m:t>𝒓𝑪𝒉𝒊𝒍𝒅</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a:solidFill>
                            <a:srgbClr val="FFFF00"/>
                          </a:solidFill>
                          <a:latin typeface="Cambria Math" panose="02040503050406030204" pitchFamily="18" charset="0"/>
                          <a:ea typeface="微软雅黑" panose="020B0503020204020204" pitchFamily="34" charset="-122"/>
                        </a:rPr>
                        <m:t>=</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r>
                            <a:rPr lang="en-US" altLang="zh-CN" sz="2000" b="1" i="1">
                              <a:solidFill>
                                <a:srgbClr val="FFFF00"/>
                              </a:solidFill>
                              <a:latin typeface="Cambria Math" panose="02040503050406030204" pitchFamily="18" charset="0"/>
                              <a:ea typeface="微软雅黑" panose="020B0503020204020204" pitchFamily="34" charset="-122"/>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a:solidFill>
                            <a:srgbClr val="FFFF00"/>
                          </a:solidFill>
                          <a:latin typeface="Cambria Math" panose="02040503050406030204" pitchFamily="18" charset="0"/>
                          <a:ea typeface="微软雅黑" panose="020B0503020204020204" pitchFamily="34" charset="-122"/>
                        </a:rPr>
                        <m:t>+</m:t>
                      </m:r>
                      <m:r>
                        <a:rPr lang="en-US" altLang="zh-CN" sz="2000" b="1" i="1">
                          <a:solidFill>
                            <a:srgbClr val="FFFF00"/>
                          </a:solidFill>
                          <a:latin typeface="Cambria Math" panose="02040503050406030204" pitchFamily="18" charset="0"/>
                          <a:ea typeface="微软雅黑" panose="020B0503020204020204" pitchFamily="34" charset="-122"/>
                        </a:rPr>
                        <m:t>𝟐</m:t>
                      </m:r>
                    </m:oMath>
                  </m:oMathPara>
                </a14:m>
                <a:endParaRPr lang="zh-CN" altLang="en-US" sz="2000" b="1" i="1" dirty="0">
                  <a:solidFill>
                    <a:srgbClr val="FFFF00"/>
                  </a:solidFill>
                  <a:latin typeface="Cambria Math" panose="02040503050406030204" pitchFamily="18" charset="0"/>
                  <a:ea typeface="微软雅黑" panose="020B0503020204020204" pitchFamily="34" charset="-122"/>
                </a:endParaRPr>
              </a:p>
            </p:txBody>
          </p:sp>
        </mc:Choice>
        <mc:Fallback xmlns="">
          <p:sp>
            <p:nvSpPr>
              <p:cNvPr id="130" name="矩形 129"/>
              <p:cNvSpPr>
                <a:spLocks noRot="1" noChangeAspect="1" noMove="1" noResize="1" noEditPoints="1" noAdjustHandles="1" noChangeArrowheads="1" noChangeShapeType="1" noTextEdit="1"/>
              </p:cNvSpPr>
              <p:nvPr/>
            </p:nvSpPr>
            <p:spPr>
              <a:xfrm>
                <a:off x="5036633" y="5927404"/>
                <a:ext cx="3317913" cy="400110"/>
              </a:xfrm>
              <a:prstGeom prst="rect">
                <a:avLst/>
              </a:prstGeom>
              <a:blipFill>
                <a:blip r:embed="rId4"/>
                <a:stretch>
                  <a:fillRect/>
                </a:stretch>
              </a:blipFill>
            </p:spPr>
            <p:txBody>
              <a:bodyPr/>
              <a:lstStyle/>
              <a:p>
                <a:r>
                  <a:rPr lang="zh-CN" altLang="en-US">
                    <a:noFill/>
                  </a:rPr>
                  <a:t> </a:t>
                </a:r>
              </a:p>
            </p:txBody>
          </p:sp>
        </mc:Fallback>
      </mc:AlternateContent>
      <p:cxnSp>
        <p:nvCxnSpPr>
          <p:cNvPr id="44" name="直接连接符 43"/>
          <p:cNvCxnSpPr/>
          <p:nvPr/>
        </p:nvCxnSpPr>
        <p:spPr bwMode="auto">
          <a:xfrm>
            <a:off x="493180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1" name="直接连接符 130"/>
          <p:cNvCxnSpPr/>
          <p:nvPr/>
        </p:nvCxnSpPr>
        <p:spPr bwMode="auto">
          <a:xfrm>
            <a:off x="531624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2" name="Rectangle 47"/>
          <p:cNvSpPr>
            <a:spLocks noChangeArrowheads="1"/>
          </p:cNvSpPr>
          <p:nvPr/>
        </p:nvSpPr>
        <p:spPr bwMode="auto">
          <a:xfrm>
            <a:off x="4528226" y="419548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33" name="Rectangle 47"/>
          <p:cNvSpPr>
            <a:spLocks noChangeArrowheads="1"/>
          </p:cNvSpPr>
          <p:nvPr/>
        </p:nvSpPr>
        <p:spPr bwMode="auto">
          <a:xfrm>
            <a:off x="4905168" y="4195459"/>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4" name="弧形 133"/>
          <p:cNvSpPr/>
          <p:nvPr/>
        </p:nvSpPr>
        <p:spPr bwMode="auto">
          <a:xfrm rot="18673340">
            <a:off x="4636940" y="4073486"/>
            <a:ext cx="585485" cy="629597"/>
          </a:xfrm>
          <a:prstGeom prst="arc">
            <a:avLst/>
          </a:prstGeom>
          <a:noFill/>
          <a:ln w="22225" cap="flat" cmpd="sng" algn="ctr">
            <a:solidFill>
              <a:srgbClr val="C00000"/>
            </a:solidFill>
            <a:prstDash val="solid"/>
            <a:round/>
            <a:headEnd type="arrow" w="lg" len="lg"/>
            <a:tailEnd type="arrow"/>
          </a:ln>
          <a:effectLst/>
        </p:spPr>
        <p:txBody>
          <a:bodyPr rtlCol="0" anchor="ctr"/>
          <a:lstStyle/>
          <a:p>
            <a:pPr algn="ctr"/>
            <a:endParaRPr lang="zh-CN" altLang="en-US"/>
          </a:p>
        </p:txBody>
      </p:sp>
      <p:cxnSp>
        <p:nvCxnSpPr>
          <p:cNvPr id="135" name="直接连接符 134"/>
          <p:cNvCxnSpPr/>
          <p:nvPr/>
        </p:nvCxnSpPr>
        <p:spPr bwMode="auto">
          <a:xfrm>
            <a:off x="5693836"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6" name="直接连接符 135"/>
          <p:cNvCxnSpPr/>
          <p:nvPr/>
        </p:nvCxnSpPr>
        <p:spPr bwMode="auto">
          <a:xfrm>
            <a:off x="606459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7" name="弧形 136"/>
          <p:cNvSpPr/>
          <p:nvPr/>
        </p:nvSpPr>
        <p:spPr bwMode="auto">
          <a:xfrm rot="18673340">
            <a:off x="4958254" y="3925976"/>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arrow" w="lg" len="lg"/>
          </a:ln>
          <a:effectLst/>
        </p:spPr>
        <p:txBody>
          <a:bodyPr rtlCol="0" anchor="ctr"/>
          <a:lstStyle/>
          <a:p>
            <a:pPr algn="ctr"/>
            <a:endParaRPr lang="zh-CN" altLang="en-US"/>
          </a:p>
        </p:txBody>
      </p:sp>
      <p:sp>
        <p:nvSpPr>
          <p:cNvPr id="138" name="Rectangle 47"/>
          <p:cNvSpPr>
            <a:spLocks noChangeArrowheads="1"/>
          </p:cNvSpPr>
          <p:nvPr/>
        </p:nvSpPr>
        <p:spPr bwMode="auto">
          <a:xfrm>
            <a:off x="6035322" y="4186426"/>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9" name="Rectangle 47"/>
          <p:cNvSpPr>
            <a:spLocks noChangeArrowheads="1"/>
          </p:cNvSpPr>
          <p:nvPr/>
        </p:nvSpPr>
        <p:spPr bwMode="auto">
          <a:xfrm>
            <a:off x="4912117" y="41992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cxnSp>
        <p:nvCxnSpPr>
          <p:cNvPr id="140" name="直接连接符 139"/>
          <p:cNvCxnSpPr/>
          <p:nvPr/>
        </p:nvCxnSpPr>
        <p:spPr bwMode="auto">
          <a:xfrm>
            <a:off x="791428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41" name="Oval 78"/>
          <p:cNvSpPr>
            <a:spLocks noChangeArrowheads="1"/>
          </p:cNvSpPr>
          <p:nvPr/>
        </p:nvSpPr>
        <p:spPr bwMode="auto">
          <a:xfrm>
            <a:off x="5768763" y="1745450"/>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2" name="Oval 78"/>
          <p:cNvSpPr>
            <a:spLocks noChangeArrowheads="1"/>
          </p:cNvSpPr>
          <p:nvPr/>
        </p:nvSpPr>
        <p:spPr bwMode="auto">
          <a:xfrm>
            <a:off x="6698637" y="1216183"/>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43" name="Oval 78"/>
          <p:cNvSpPr>
            <a:spLocks noChangeArrowheads="1"/>
          </p:cNvSpPr>
          <p:nvPr/>
        </p:nvSpPr>
        <p:spPr bwMode="auto">
          <a:xfrm>
            <a:off x="6231401" y="2350287"/>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5779876" y="174003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45" name="矩形 144"/>
          <p:cNvSpPr/>
          <p:nvPr/>
        </p:nvSpPr>
        <p:spPr>
          <a:xfrm>
            <a:off x="1115616" y="6031098"/>
            <a:ext cx="30963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
        <p:nvSpPr>
          <p:cNvPr id="69" name="Oval 78"/>
          <p:cNvSpPr>
            <a:spLocks noChangeArrowheads="1"/>
          </p:cNvSpPr>
          <p:nvPr/>
        </p:nvSpPr>
        <p:spPr bwMode="auto">
          <a:xfrm>
            <a:off x="6519545" y="321675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70" name="Rectangle 47"/>
          <p:cNvSpPr>
            <a:spLocks noChangeArrowheads="1"/>
          </p:cNvSpPr>
          <p:nvPr/>
        </p:nvSpPr>
        <p:spPr bwMode="auto">
          <a:xfrm>
            <a:off x="8260501" y="4178791"/>
            <a:ext cx="356726" cy="457200"/>
          </a:xfrm>
          <a:prstGeom prst="rect">
            <a:avLst/>
          </a:prstGeom>
          <a:solidFill>
            <a:srgbClr val="FFFF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3" name="左大括号 2"/>
          <p:cNvSpPr/>
          <p:nvPr/>
        </p:nvSpPr>
        <p:spPr bwMode="auto">
          <a:xfrm>
            <a:off x="524888" y="3068414"/>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23" name="矩形 22"/>
          <p:cNvSpPr/>
          <p:nvPr/>
        </p:nvSpPr>
        <p:spPr>
          <a:xfrm>
            <a:off x="131023" y="3314620"/>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置换</a:t>
            </a:r>
            <a:endParaRPr lang="zh-CN" altLang="en-US" sz="2000" dirty="0">
              <a:solidFill>
                <a:srgbClr val="FF0000"/>
              </a:solidFill>
            </a:endParaRPr>
          </a:p>
        </p:txBody>
      </p:sp>
      <p:sp>
        <p:nvSpPr>
          <p:cNvPr id="73" name="左大括号 72"/>
          <p:cNvSpPr/>
          <p:nvPr/>
        </p:nvSpPr>
        <p:spPr bwMode="auto">
          <a:xfrm>
            <a:off x="510988" y="4442170"/>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4" name="矩形 73"/>
          <p:cNvSpPr/>
          <p:nvPr/>
        </p:nvSpPr>
        <p:spPr>
          <a:xfrm>
            <a:off x="117123" y="4688376"/>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下滤</a:t>
            </a:r>
            <a:endParaRPr lang="zh-CN" altLang="en-US" sz="2000" dirty="0">
              <a:solidFill>
                <a:srgbClr val="FF0000"/>
              </a:solidFill>
            </a:endParaRPr>
          </a:p>
        </p:txBody>
      </p:sp>
    </p:spTree>
    <p:extLst>
      <p:ext uri="{BB962C8B-B14F-4D97-AF65-F5344CB8AC3E}">
        <p14:creationId xmlns:p14="http://schemas.microsoft.com/office/powerpoint/2010/main" val="131426423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8.33333E-7 -2.59259E-6 L 0.01997 -0.26782 " pathEditMode="relative" rAng="0" ptsTypes="AA">
                                      <p:cBhvr>
                                        <p:cTn id="12" dur="2000" fill="hold"/>
                                        <p:tgtEl>
                                          <p:spTgt spid="46"/>
                                        </p:tgtEl>
                                        <p:attrNameLst>
                                          <p:attrName>ppt_x</p:attrName>
                                          <p:attrName>ppt_y</p:attrName>
                                        </p:attrNameLst>
                                      </p:cBhvr>
                                      <p:rCtr x="990" y="-13403"/>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 calcmode="lin" valueType="num">
                                      <p:cBhvr additive="base">
                                        <p:cTn id="35"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
                                            <p:txEl>
                                              <p:pRg st="8" end="8"/>
                                            </p:txEl>
                                          </p:spTgt>
                                        </p:tgtEl>
                                        <p:attrNameLst>
                                          <p:attrName>style.visibility</p:attrName>
                                        </p:attrNameLst>
                                      </p:cBhvr>
                                      <p:to>
                                        <p:strVal val="visible"/>
                                      </p:to>
                                    </p:set>
                                    <p:anim calcmode="lin" valueType="num">
                                      <p:cBhvr additive="base">
                                        <p:cTn id="39"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31"/>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3">
                                            <p:txEl>
                                              <p:pRg st="9" end="9"/>
                                            </p:txEl>
                                          </p:spTgt>
                                        </p:tgtEl>
                                        <p:attrNameLst>
                                          <p:attrName>style.visibility</p:attrName>
                                        </p:attrNameLst>
                                      </p:cBhvr>
                                      <p:to>
                                        <p:strVal val="visible"/>
                                      </p:to>
                                    </p:set>
                                    <p:anim calcmode="lin" valueType="num">
                                      <p:cBhvr additive="base">
                                        <p:cTn id="70"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3">
                                            <p:txEl>
                                              <p:pRg st="10" end="10"/>
                                            </p:txEl>
                                          </p:spTgt>
                                        </p:tgtEl>
                                        <p:attrNameLst>
                                          <p:attrName>style.visibility</p:attrName>
                                        </p:attrNameLst>
                                      </p:cBhvr>
                                      <p:to>
                                        <p:strVal val="visible"/>
                                      </p:to>
                                    </p:set>
                                    <p:anim calcmode="lin" valueType="num">
                                      <p:cBhvr additive="base">
                                        <p:cTn id="74"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36"/>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4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35"/>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3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3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40"/>
                                        </p:tgtEl>
                                        <p:attrNameLst>
                                          <p:attrName>style.visibility</p:attrName>
                                        </p:attrNameLst>
                                      </p:cBhvr>
                                      <p:to>
                                        <p:strVal val="visible"/>
                                      </p:to>
                                    </p:set>
                                  </p:childTnLst>
                                </p:cTn>
                              </p:par>
                              <p:par>
                                <p:cTn id="106" presetID="1" presetClass="exit" presetSubtype="0" fill="hold" nodeType="withEffect">
                                  <p:stCondLst>
                                    <p:cond delay="0"/>
                                  </p:stCondLst>
                                  <p:childTnLst>
                                    <p:set>
                                      <p:cBhvr>
                                        <p:cTn id="107" dur="1" fill="hold">
                                          <p:stCondLst>
                                            <p:cond delay="0"/>
                                          </p:stCondLst>
                                        </p:cTn>
                                        <p:tgtEl>
                                          <p:spTgt spid="13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5"/>
                                        </p:tgtEl>
                                        <p:attrNameLst>
                                          <p:attrName>style.visibility</p:attrName>
                                        </p:attrNameLst>
                                      </p:cBhvr>
                                      <p:to>
                                        <p:strVal val="visible"/>
                                      </p:to>
                                    </p:set>
                                    <p:anim calcmode="lin" valueType="num">
                                      <p:cBhvr additive="base">
                                        <p:cTn id="112" dur="500" fill="hold"/>
                                        <p:tgtEl>
                                          <p:spTgt spid="145"/>
                                        </p:tgtEl>
                                        <p:attrNameLst>
                                          <p:attrName>ppt_x</p:attrName>
                                        </p:attrNameLst>
                                      </p:cBhvr>
                                      <p:tavLst>
                                        <p:tav tm="0">
                                          <p:val>
                                            <p:strVal val="#ppt_x"/>
                                          </p:val>
                                        </p:tav>
                                        <p:tav tm="100000">
                                          <p:val>
                                            <p:strVal val="#ppt_x"/>
                                          </p:val>
                                        </p:tav>
                                      </p:tavLst>
                                    </p:anim>
                                    <p:anim calcmode="lin" valueType="num">
                                      <p:cBhvr additive="base">
                                        <p:cTn id="11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74"/>
                                        </p:tgtEl>
                                        <p:attrNameLst>
                                          <p:attrName>style.visibility</p:attrName>
                                        </p:attrNameLst>
                                      </p:cBhvr>
                                      <p:to>
                                        <p:strVal val="visible"/>
                                      </p:to>
                                    </p:set>
                                    <p:anim calcmode="lin" valueType="num">
                                      <p:cBhvr additive="base">
                                        <p:cTn id="118" dur="500" fill="hold"/>
                                        <p:tgtEl>
                                          <p:spTgt spid="74"/>
                                        </p:tgtEl>
                                        <p:attrNameLst>
                                          <p:attrName>ppt_x</p:attrName>
                                        </p:attrNameLst>
                                      </p:cBhvr>
                                      <p:tavLst>
                                        <p:tav tm="0">
                                          <p:val>
                                            <p:strVal val="#ppt_x"/>
                                          </p:val>
                                        </p:tav>
                                        <p:tav tm="100000">
                                          <p:val>
                                            <p:strVal val="#ppt_x"/>
                                          </p:val>
                                        </p:tav>
                                      </p:tavLst>
                                    </p:anim>
                                    <p:anim calcmode="lin" valueType="num">
                                      <p:cBhvr additive="base">
                                        <p:cTn id="119" dur="500" fill="hold"/>
                                        <p:tgtEl>
                                          <p:spTgt spid="7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3"/>
                                        </p:tgtEl>
                                        <p:attrNameLst>
                                          <p:attrName>style.visibility</p:attrName>
                                        </p:attrNameLst>
                                      </p:cBhvr>
                                      <p:to>
                                        <p:strVal val="visible"/>
                                      </p:to>
                                    </p:set>
                                    <p:anim calcmode="lin" valueType="num">
                                      <p:cBhvr additive="base">
                                        <p:cTn id="126" dur="500" fill="hold"/>
                                        <p:tgtEl>
                                          <p:spTgt spid="3"/>
                                        </p:tgtEl>
                                        <p:attrNameLst>
                                          <p:attrName>ppt_x</p:attrName>
                                        </p:attrNameLst>
                                      </p:cBhvr>
                                      <p:tavLst>
                                        <p:tav tm="0">
                                          <p:val>
                                            <p:strVal val="#ppt_x"/>
                                          </p:val>
                                        </p:tav>
                                        <p:tav tm="100000">
                                          <p:val>
                                            <p:strVal val="#ppt_x"/>
                                          </p:val>
                                        </p:tav>
                                      </p:tavLst>
                                    </p:anim>
                                    <p:anim calcmode="lin" valueType="num">
                                      <p:cBhvr additive="base">
                                        <p:cTn id="127" dur="500" fill="hold"/>
                                        <p:tgtEl>
                                          <p:spTgt spid="3"/>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 calcmode="lin" valueType="num">
                                      <p:cBhvr additive="base">
                                        <p:cTn id="130" dur="500" fill="hold"/>
                                        <p:tgtEl>
                                          <p:spTgt spid="73"/>
                                        </p:tgtEl>
                                        <p:attrNameLst>
                                          <p:attrName>ppt_x</p:attrName>
                                        </p:attrNameLst>
                                      </p:cBhvr>
                                      <p:tavLst>
                                        <p:tav tm="0">
                                          <p:val>
                                            <p:strVal val="#ppt_x"/>
                                          </p:val>
                                        </p:tav>
                                        <p:tav tm="100000">
                                          <p:val>
                                            <p:strVal val="#ppt_x"/>
                                          </p:val>
                                        </p:tav>
                                      </p:tavLst>
                                    </p:anim>
                                    <p:anim calcmode="lin" valueType="num">
                                      <p:cBhvr additive="base">
                                        <p:cTn id="1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10" grpId="0" animBg="1"/>
      <p:bldP spid="103" grpId="0" animBg="1"/>
      <p:bldP spid="102" grpId="0" animBg="1"/>
      <p:bldP spid="127" grpId="0" animBg="1"/>
      <p:bldP spid="128" grpId="0" animBg="1"/>
      <p:bldP spid="132" grpId="0" animBg="1"/>
      <p:bldP spid="133" grpId="0" animBg="1"/>
      <p:bldP spid="134" grpId="0" animBg="1"/>
      <p:bldP spid="137" grpId="0" animBg="1"/>
      <p:bldP spid="138" grpId="0" animBg="1"/>
      <p:bldP spid="139" grpId="0" animBg="1"/>
      <p:bldP spid="141" grpId="0" animBg="1"/>
      <p:bldP spid="142" grpId="0" animBg="1"/>
      <p:bldP spid="143" grpId="0" animBg="1"/>
      <p:bldP spid="144" grpId="0" animBg="1"/>
      <p:bldP spid="145" grpId="0" animBg="1"/>
      <p:bldP spid="69" grpId="0" animBg="1"/>
      <p:bldP spid="70" grpId="0" animBg="1"/>
      <p:bldP spid="3" grpId="0" animBg="1"/>
      <p:bldP spid="23" grpId="0"/>
      <p:bldP spid="73" grpId="0" animBg="1"/>
      <p:bldP spid="7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32209" cy="17851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自底向上（向量中则自右向左）进行堆合并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假设左子堆和右子堆满足堆序性，对左右子堆及它们的父节点进行类似删除最大元素后的</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a:t>
            </a:r>
            <a:endParaRPr lang="en-US" altLang="zh-CN" sz="2400" b="1" dirty="0">
              <a:latin typeface="微软雅黑" panose="020B0503020204020204" pitchFamily="34" charset="-122"/>
              <a:ea typeface="微软雅黑" panose="020B0503020204020204" pitchFamily="34" charset="-122"/>
            </a:endParaRPr>
          </a:p>
        </p:txBody>
      </p:sp>
      <p:sp>
        <p:nvSpPr>
          <p:cNvPr id="74" name="Line 13"/>
          <p:cNvSpPr>
            <a:spLocks noChangeShapeType="1"/>
          </p:cNvSpPr>
          <p:nvPr/>
        </p:nvSpPr>
        <p:spPr bwMode="auto">
          <a:xfrm>
            <a:off x="2182161" y="4541602"/>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76" name="Line 5"/>
          <p:cNvSpPr>
            <a:spLocks noChangeShapeType="1"/>
          </p:cNvSpPr>
          <p:nvPr/>
        </p:nvSpPr>
        <p:spPr bwMode="auto">
          <a:xfrm>
            <a:off x="3465984" y="393676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7" name="Line 6"/>
          <p:cNvSpPr>
            <a:spLocks noChangeShapeType="1"/>
          </p:cNvSpPr>
          <p:nvPr/>
        </p:nvSpPr>
        <p:spPr bwMode="auto">
          <a:xfrm flipH="1">
            <a:off x="3008784" y="389390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8" name="Line 7"/>
          <p:cNvSpPr>
            <a:spLocks noChangeShapeType="1"/>
          </p:cNvSpPr>
          <p:nvPr/>
        </p:nvSpPr>
        <p:spPr bwMode="auto">
          <a:xfrm>
            <a:off x="1637184" y="386056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9" name="Line 8"/>
          <p:cNvSpPr>
            <a:spLocks noChangeShapeType="1"/>
          </p:cNvSpPr>
          <p:nvPr/>
        </p:nvSpPr>
        <p:spPr bwMode="auto">
          <a:xfrm flipH="1">
            <a:off x="1103784" y="393676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0" name="Line 9"/>
          <p:cNvSpPr>
            <a:spLocks noChangeShapeType="1"/>
          </p:cNvSpPr>
          <p:nvPr/>
        </p:nvSpPr>
        <p:spPr bwMode="auto">
          <a:xfrm>
            <a:off x="2627784" y="3327165"/>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1" name="Line 10"/>
          <p:cNvSpPr>
            <a:spLocks noChangeShapeType="1"/>
          </p:cNvSpPr>
          <p:nvPr/>
        </p:nvSpPr>
        <p:spPr bwMode="auto">
          <a:xfrm flipH="1">
            <a:off x="1637184" y="3327165"/>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2" name="Oval 11"/>
          <p:cNvSpPr>
            <a:spLocks noChangeArrowheads="1"/>
          </p:cNvSpPr>
          <p:nvPr/>
        </p:nvSpPr>
        <p:spPr bwMode="auto">
          <a:xfrm>
            <a:off x="2284884" y="3055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83" name="Line 12"/>
          <p:cNvSpPr>
            <a:spLocks noChangeShapeType="1"/>
          </p:cNvSpPr>
          <p:nvPr/>
        </p:nvSpPr>
        <p:spPr bwMode="auto">
          <a:xfrm flipH="1">
            <a:off x="1880072" y="4470165"/>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84" name="Line 13"/>
          <p:cNvSpPr>
            <a:spLocks noChangeShapeType="1"/>
          </p:cNvSpPr>
          <p:nvPr/>
        </p:nvSpPr>
        <p:spPr bwMode="auto">
          <a:xfrm>
            <a:off x="1179984" y="4546365"/>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85" name="Line 14"/>
          <p:cNvSpPr>
            <a:spLocks noChangeShapeType="1"/>
          </p:cNvSpPr>
          <p:nvPr/>
        </p:nvSpPr>
        <p:spPr bwMode="auto">
          <a:xfrm flipH="1">
            <a:off x="841847" y="447016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86" name="Oval 75"/>
          <p:cNvSpPr>
            <a:spLocks noChangeArrowheads="1"/>
          </p:cNvSpPr>
          <p:nvPr/>
        </p:nvSpPr>
        <p:spPr bwMode="auto">
          <a:xfrm>
            <a:off x="13704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5	</a:t>
            </a:r>
            <a:endParaRPr lang="zh-CN" altLang="en-US" sz="2000" b="1" dirty="0">
              <a:latin typeface="微软雅黑" panose="020B0503020204020204" pitchFamily="34" charset="-122"/>
              <a:ea typeface="微软雅黑" panose="020B0503020204020204" pitchFamily="34" charset="-122"/>
            </a:endParaRPr>
          </a:p>
        </p:txBody>
      </p:sp>
      <p:sp>
        <p:nvSpPr>
          <p:cNvPr id="87" name="Oval 76"/>
          <p:cNvSpPr>
            <a:spLocks noChangeArrowheads="1"/>
          </p:cNvSpPr>
          <p:nvPr/>
        </p:nvSpPr>
        <p:spPr bwMode="auto">
          <a:xfrm>
            <a:off x="913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8" name="Oval 77"/>
          <p:cNvSpPr>
            <a:spLocks noChangeArrowheads="1"/>
          </p:cNvSpPr>
          <p:nvPr/>
        </p:nvSpPr>
        <p:spPr bwMode="auto">
          <a:xfrm>
            <a:off x="530697"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9" name="Oval 78"/>
          <p:cNvSpPr>
            <a:spLocks noChangeArrowheads="1"/>
          </p:cNvSpPr>
          <p:nvPr/>
        </p:nvSpPr>
        <p:spPr bwMode="auto">
          <a:xfrm>
            <a:off x="1107976"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90" name="Oval 79"/>
          <p:cNvSpPr>
            <a:spLocks noChangeArrowheads="1"/>
          </p:cNvSpPr>
          <p:nvPr/>
        </p:nvSpPr>
        <p:spPr bwMode="auto">
          <a:xfrm>
            <a:off x="1599084"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91" name="Oval 80"/>
          <p:cNvSpPr>
            <a:spLocks noChangeArrowheads="1"/>
          </p:cNvSpPr>
          <p:nvPr/>
        </p:nvSpPr>
        <p:spPr bwMode="auto">
          <a:xfrm>
            <a:off x="18276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2" name="Oval 87"/>
          <p:cNvSpPr>
            <a:spLocks noChangeArrowheads="1"/>
          </p:cNvSpPr>
          <p:nvPr/>
        </p:nvSpPr>
        <p:spPr bwMode="auto">
          <a:xfrm>
            <a:off x="27420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3" name="Oval 88"/>
          <p:cNvSpPr>
            <a:spLocks noChangeArrowheads="1"/>
          </p:cNvSpPr>
          <p:nvPr/>
        </p:nvSpPr>
        <p:spPr bwMode="auto">
          <a:xfrm>
            <a:off x="31992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4" name="Oval 89"/>
          <p:cNvSpPr>
            <a:spLocks noChangeArrowheads="1"/>
          </p:cNvSpPr>
          <p:nvPr/>
        </p:nvSpPr>
        <p:spPr bwMode="auto">
          <a:xfrm>
            <a:off x="3580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96" name="Oval 80"/>
          <p:cNvSpPr>
            <a:spLocks noChangeArrowheads="1"/>
          </p:cNvSpPr>
          <p:nvPr/>
        </p:nvSpPr>
        <p:spPr bwMode="auto">
          <a:xfrm>
            <a:off x="2131617" y="49024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 name="椭圆 3"/>
          <p:cNvSpPr/>
          <p:nvPr/>
        </p:nvSpPr>
        <p:spPr bwMode="auto">
          <a:xfrm>
            <a:off x="467544" y="4119253"/>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1542281" y="4131899"/>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579219" y="5503186"/>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04" name="矩形 103"/>
          <p:cNvSpPr/>
          <p:nvPr/>
        </p:nvSpPr>
        <p:spPr>
          <a:xfrm>
            <a:off x="1675025" y="550695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05" name="椭圆 104"/>
          <p:cNvSpPr/>
          <p:nvPr/>
        </p:nvSpPr>
        <p:spPr bwMode="auto">
          <a:xfrm>
            <a:off x="1263935" y="3577197"/>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a:xfrm>
            <a:off x="520553" y="3233423"/>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07" name="右箭头 106"/>
          <p:cNvSpPr/>
          <p:nvPr/>
        </p:nvSpPr>
        <p:spPr bwMode="auto">
          <a:xfrm>
            <a:off x="4380697" y="4074908"/>
            <a:ext cx="668007"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Line 13"/>
          <p:cNvSpPr>
            <a:spLocks noChangeShapeType="1"/>
          </p:cNvSpPr>
          <p:nvPr/>
        </p:nvSpPr>
        <p:spPr bwMode="auto">
          <a:xfrm>
            <a:off x="6865011" y="454258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6" name="Line 5"/>
          <p:cNvSpPr>
            <a:spLocks noChangeShapeType="1"/>
          </p:cNvSpPr>
          <p:nvPr/>
        </p:nvSpPr>
        <p:spPr bwMode="auto">
          <a:xfrm>
            <a:off x="8148834" y="393774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37" name="Line 6"/>
          <p:cNvSpPr>
            <a:spLocks noChangeShapeType="1"/>
          </p:cNvSpPr>
          <p:nvPr/>
        </p:nvSpPr>
        <p:spPr bwMode="auto">
          <a:xfrm flipH="1">
            <a:off x="7691634" y="389488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38" name="Line 7"/>
          <p:cNvSpPr>
            <a:spLocks noChangeShapeType="1"/>
          </p:cNvSpPr>
          <p:nvPr/>
        </p:nvSpPr>
        <p:spPr bwMode="auto">
          <a:xfrm>
            <a:off x="6320034" y="386154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39" name="Line 8"/>
          <p:cNvSpPr>
            <a:spLocks noChangeShapeType="1"/>
          </p:cNvSpPr>
          <p:nvPr/>
        </p:nvSpPr>
        <p:spPr bwMode="auto">
          <a:xfrm flipH="1">
            <a:off x="5786634" y="393774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0" name="Line 9"/>
          <p:cNvSpPr>
            <a:spLocks noChangeShapeType="1"/>
          </p:cNvSpPr>
          <p:nvPr/>
        </p:nvSpPr>
        <p:spPr bwMode="auto">
          <a:xfrm>
            <a:off x="7310634" y="3328147"/>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141" name="Line 10"/>
          <p:cNvSpPr>
            <a:spLocks noChangeShapeType="1"/>
          </p:cNvSpPr>
          <p:nvPr/>
        </p:nvSpPr>
        <p:spPr bwMode="auto">
          <a:xfrm flipH="1">
            <a:off x="6320034" y="3328147"/>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2" name="Oval 11"/>
          <p:cNvSpPr>
            <a:spLocks noChangeArrowheads="1"/>
          </p:cNvSpPr>
          <p:nvPr/>
        </p:nvSpPr>
        <p:spPr bwMode="auto">
          <a:xfrm>
            <a:off x="6967734" y="3056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43" name="Line 12"/>
          <p:cNvSpPr>
            <a:spLocks noChangeShapeType="1"/>
          </p:cNvSpPr>
          <p:nvPr/>
        </p:nvSpPr>
        <p:spPr bwMode="auto">
          <a:xfrm flipH="1">
            <a:off x="6562922" y="4471147"/>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13"/>
          <p:cNvSpPr>
            <a:spLocks noChangeShapeType="1"/>
          </p:cNvSpPr>
          <p:nvPr/>
        </p:nvSpPr>
        <p:spPr bwMode="auto">
          <a:xfrm>
            <a:off x="5862834" y="4547347"/>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45" name="Line 14"/>
          <p:cNvSpPr>
            <a:spLocks noChangeShapeType="1"/>
          </p:cNvSpPr>
          <p:nvPr/>
        </p:nvSpPr>
        <p:spPr bwMode="auto">
          <a:xfrm flipH="1">
            <a:off x="5524697" y="4471147"/>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6" name="Oval 75"/>
          <p:cNvSpPr>
            <a:spLocks noChangeArrowheads="1"/>
          </p:cNvSpPr>
          <p:nvPr/>
        </p:nvSpPr>
        <p:spPr bwMode="auto">
          <a:xfrm>
            <a:off x="60533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90	</a:t>
            </a:r>
            <a:endParaRPr lang="zh-CN" altLang="en-US" sz="2000" b="1" dirty="0">
              <a:latin typeface="微软雅黑" panose="020B0503020204020204" pitchFamily="34" charset="-122"/>
              <a:ea typeface="微软雅黑" panose="020B0503020204020204" pitchFamily="34" charset="-122"/>
            </a:endParaRPr>
          </a:p>
        </p:txBody>
      </p:sp>
      <p:sp>
        <p:nvSpPr>
          <p:cNvPr id="147" name="Oval 76"/>
          <p:cNvSpPr>
            <a:spLocks noChangeArrowheads="1"/>
          </p:cNvSpPr>
          <p:nvPr/>
        </p:nvSpPr>
        <p:spPr bwMode="auto">
          <a:xfrm>
            <a:off x="5596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48" name="Oval 77"/>
          <p:cNvSpPr>
            <a:spLocks noChangeArrowheads="1"/>
          </p:cNvSpPr>
          <p:nvPr/>
        </p:nvSpPr>
        <p:spPr bwMode="auto">
          <a:xfrm>
            <a:off x="5213547"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49" name="Oval 78"/>
          <p:cNvSpPr>
            <a:spLocks noChangeArrowheads="1"/>
          </p:cNvSpPr>
          <p:nvPr/>
        </p:nvSpPr>
        <p:spPr bwMode="auto">
          <a:xfrm>
            <a:off x="5790826"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0" name="Oval 79"/>
          <p:cNvSpPr>
            <a:spLocks noChangeArrowheads="1"/>
          </p:cNvSpPr>
          <p:nvPr/>
        </p:nvSpPr>
        <p:spPr bwMode="auto">
          <a:xfrm>
            <a:off x="6281934"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51" name="Oval 80"/>
          <p:cNvSpPr>
            <a:spLocks noChangeArrowheads="1"/>
          </p:cNvSpPr>
          <p:nvPr/>
        </p:nvSpPr>
        <p:spPr bwMode="auto">
          <a:xfrm>
            <a:off x="65105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52" name="Oval 87"/>
          <p:cNvSpPr>
            <a:spLocks noChangeArrowheads="1"/>
          </p:cNvSpPr>
          <p:nvPr/>
        </p:nvSpPr>
        <p:spPr bwMode="auto">
          <a:xfrm>
            <a:off x="74249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3" name="Oval 88"/>
          <p:cNvSpPr>
            <a:spLocks noChangeArrowheads="1"/>
          </p:cNvSpPr>
          <p:nvPr/>
        </p:nvSpPr>
        <p:spPr bwMode="auto">
          <a:xfrm>
            <a:off x="78821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89"/>
          <p:cNvSpPr>
            <a:spLocks noChangeArrowheads="1"/>
          </p:cNvSpPr>
          <p:nvPr/>
        </p:nvSpPr>
        <p:spPr bwMode="auto">
          <a:xfrm>
            <a:off x="8263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6814467" y="490342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椭圆 155"/>
          <p:cNvSpPr/>
          <p:nvPr/>
        </p:nvSpPr>
        <p:spPr bwMode="auto">
          <a:xfrm>
            <a:off x="5150394" y="4120235"/>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7" name="椭圆 156"/>
          <p:cNvSpPr/>
          <p:nvPr/>
        </p:nvSpPr>
        <p:spPr bwMode="auto">
          <a:xfrm>
            <a:off x="6211055" y="4127652"/>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矩形 157"/>
          <p:cNvSpPr/>
          <p:nvPr/>
        </p:nvSpPr>
        <p:spPr>
          <a:xfrm>
            <a:off x="5262069" y="550416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59" name="矩形 158"/>
          <p:cNvSpPr/>
          <p:nvPr/>
        </p:nvSpPr>
        <p:spPr>
          <a:xfrm>
            <a:off x="6357875" y="5507940"/>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60" name="椭圆 159"/>
          <p:cNvSpPr/>
          <p:nvPr/>
        </p:nvSpPr>
        <p:spPr bwMode="auto">
          <a:xfrm>
            <a:off x="5946785" y="3578179"/>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a:xfrm>
            <a:off x="5203403" y="3234405"/>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62" name="矩形 161"/>
          <p:cNvSpPr/>
          <p:nvPr/>
        </p:nvSpPr>
        <p:spPr>
          <a:xfrm>
            <a:off x="253309" y="6074447"/>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若左子堆和右子堆皆满足堆序性，则合并的结果满足堆序性</a:t>
            </a:r>
            <a:endParaRPr lang="zh-CN" altLang="en-US" sz="2400" dirty="0"/>
          </a:p>
        </p:txBody>
      </p:sp>
      <p:sp>
        <p:nvSpPr>
          <p:cNvPr id="3" name="矩形 2"/>
          <p:cNvSpPr/>
          <p:nvPr/>
        </p:nvSpPr>
        <p:spPr>
          <a:xfrm>
            <a:off x="4326908" y="3647332"/>
            <a:ext cx="646331"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下滤</a:t>
            </a:r>
            <a:endParaRPr lang="zh-CN" altLang="en-US" dirty="0"/>
          </a:p>
        </p:txBody>
      </p:sp>
    </p:spTree>
    <p:extLst>
      <p:ext uri="{BB962C8B-B14F-4D97-AF65-F5344CB8AC3E}">
        <p14:creationId xmlns:p14="http://schemas.microsoft.com/office/powerpoint/2010/main" val="1001015364"/>
      </p:ext>
    </p:extLst>
  </p:cSld>
  <p:clrMapOvr>
    <a:masterClrMapping/>
  </p:clrMapOvr>
  <p:transition advTm="157">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297004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堆排序：基于优先级队列思想</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遍历求取未排序极大值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优先级队列（堆）求取极大值（排序思想和选择排序类似）</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O(n</a:t>
            </a:r>
            <a:r>
              <a:rPr lang="en-US" altLang="zh-CN" sz="2800" b="1" baseline="30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降低为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需进行建堆预处理，复杂度</a:t>
            </a:r>
            <a:r>
              <a:rPr lang="en-US" altLang="zh-CN" sz="2800" b="1" dirty="0">
                <a:latin typeface="微软雅黑" panose="020B0503020204020204" pitchFamily="34" charset="-122"/>
                <a:ea typeface="微软雅黑" panose="020B0503020204020204" pitchFamily="34" charset="-122"/>
              </a:rPr>
              <a:t>O(n)</a:t>
            </a:r>
            <a:r>
              <a:rPr lang="zh-CN" altLang="en-US" sz="2800" b="1" dirty="0">
                <a:latin typeface="微软雅黑" panose="020B0503020204020204" pitchFamily="34" charset="-122"/>
                <a:ea typeface="微软雅黑" panose="020B0503020204020204" pitchFamily="34" charset="-122"/>
              </a:rPr>
              <a:t>，整体复杂度仍为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p:txBody>
      </p:sp>
      <p:sp>
        <p:nvSpPr>
          <p:cNvPr id="8" name="右箭头 7"/>
          <p:cNvSpPr/>
          <p:nvPr/>
        </p:nvSpPr>
        <p:spPr bwMode="auto">
          <a:xfrm>
            <a:off x="4903136" y="1772816"/>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99878" y="4365104"/>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004048" y="4365104"/>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3999961" y="511408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3874481" y="3766586"/>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6953442" y="6128349"/>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7861196" y="5908801"/>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923613762"/>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51" name="TextBox 20"/>
          <p:cNvSpPr txBox="1">
            <a:spLocks noChangeArrowheads="1"/>
          </p:cNvSpPr>
          <p:nvPr/>
        </p:nvSpPr>
        <p:spPr bwMode="auto">
          <a:xfrm>
            <a:off x="251520" y="1196752"/>
            <a:ext cx="3200392" cy="461665"/>
          </a:xfrm>
          <a:prstGeom prst="rect">
            <a:avLst/>
          </a:prstGeom>
          <a:solidFill>
            <a:schemeClr val="bg1"/>
          </a:solidFill>
          <a:ln w="9525">
            <a:noFill/>
            <a:miter lim="800000"/>
            <a:headEnd/>
            <a:tailEnd/>
          </a:ln>
        </p:spPr>
        <p:txBody>
          <a:bodyPr wrap="square">
            <a:spAutoFit/>
          </a:bodyPr>
          <a:lstStyle/>
          <a:p>
            <a:pPr marL="342900" indent="-342900">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四种数据逻辑结构</a:t>
            </a:r>
            <a:endParaRPr lang="en-US" altLang="zh-CN" sz="2400" b="1" dirty="0">
              <a:latin typeface="微软雅黑" panose="020B0503020204020204" pitchFamily="34" charset="-122"/>
              <a:ea typeface="微软雅黑" panose="020B0503020204020204" pitchFamily="34" charset="-122"/>
            </a:endParaRPr>
          </a:p>
        </p:txBody>
      </p:sp>
      <p:sp>
        <p:nvSpPr>
          <p:cNvPr id="13" name="椭圆 12"/>
          <p:cNvSpPr/>
          <p:nvPr/>
        </p:nvSpPr>
        <p:spPr bwMode="auto">
          <a:xfrm>
            <a:off x="1317384" y="209280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7" name="椭圆 16"/>
          <p:cNvSpPr/>
          <p:nvPr/>
        </p:nvSpPr>
        <p:spPr bwMode="auto">
          <a:xfrm>
            <a:off x="1407434" y="2520152"/>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8" name="椭圆 17"/>
          <p:cNvSpPr/>
          <p:nvPr/>
        </p:nvSpPr>
        <p:spPr bwMode="auto">
          <a:xfrm>
            <a:off x="2525037" y="2396644"/>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9" name="椭圆 18"/>
          <p:cNvSpPr/>
          <p:nvPr/>
        </p:nvSpPr>
        <p:spPr bwMode="auto">
          <a:xfrm>
            <a:off x="1917494" y="2447943"/>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0" name="椭圆 19"/>
          <p:cNvSpPr/>
          <p:nvPr/>
        </p:nvSpPr>
        <p:spPr bwMode="auto">
          <a:xfrm>
            <a:off x="2181480" y="1938483"/>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1" name="椭圆 20"/>
          <p:cNvSpPr/>
          <p:nvPr/>
        </p:nvSpPr>
        <p:spPr bwMode="auto">
          <a:xfrm>
            <a:off x="2079384" y="285480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2" name="椭圆 21"/>
          <p:cNvSpPr/>
          <p:nvPr/>
        </p:nvSpPr>
        <p:spPr bwMode="auto">
          <a:xfrm>
            <a:off x="2988336" y="2196152"/>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3" name="椭圆 22"/>
          <p:cNvSpPr/>
          <p:nvPr/>
        </p:nvSpPr>
        <p:spPr bwMode="auto">
          <a:xfrm>
            <a:off x="2613528" y="300809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4" name="椭圆 23"/>
          <p:cNvSpPr/>
          <p:nvPr/>
        </p:nvSpPr>
        <p:spPr bwMode="auto">
          <a:xfrm>
            <a:off x="3312116" y="284609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5" name="TextBox 20"/>
          <p:cNvSpPr txBox="1">
            <a:spLocks noChangeArrowheads="1"/>
          </p:cNvSpPr>
          <p:nvPr/>
        </p:nvSpPr>
        <p:spPr bwMode="auto">
          <a:xfrm>
            <a:off x="1833768" y="3421431"/>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集合结构</a:t>
            </a:r>
            <a:endParaRPr lang="en-US" altLang="zh-CN" sz="2000" b="1" dirty="0">
              <a:latin typeface="微软雅黑" panose="020B0503020204020204" pitchFamily="34" charset="-122"/>
              <a:ea typeface="微软雅黑" panose="020B0503020204020204" pitchFamily="34" charset="-122"/>
            </a:endParaRPr>
          </a:p>
        </p:txBody>
      </p:sp>
      <p:sp>
        <p:nvSpPr>
          <p:cNvPr id="26" name="椭圆 25"/>
          <p:cNvSpPr/>
          <p:nvPr/>
        </p:nvSpPr>
        <p:spPr bwMode="auto">
          <a:xfrm>
            <a:off x="5278114"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7" name="椭圆 26"/>
          <p:cNvSpPr/>
          <p:nvPr/>
        </p:nvSpPr>
        <p:spPr bwMode="auto">
          <a:xfrm>
            <a:off x="5956745"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8" name="椭圆 27"/>
          <p:cNvSpPr/>
          <p:nvPr/>
        </p:nvSpPr>
        <p:spPr bwMode="auto">
          <a:xfrm>
            <a:off x="7314007"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9" name="椭圆 28"/>
          <p:cNvSpPr/>
          <p:nvPr/>
        </p:nvSpPr>
        <p:spPr bwMode="auto">
          <a:xfrm>
            <a:off x="6635376"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32" name="椭圆 31"/>
          <p:cNvSpPr/>
          <p:nvPr/>
        </p:nvSpPr>
        <p:spPr bwMode="auto">
          <a:xfrm>
            <a:off x="7992636" y="2501253"/>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35" name="TextBox 20"/>
          <p:cNvSpPr txBox="1">
            <a:spLocks noChangeArrowheads="1"/>
          </p:cNvSpPr>
          <p:nvPr/>
        </p:nvSpPr>
        <p:spPr bwMode="auto">
          <a:xfrm>
            <a:off x="6174207" y="3421431"/>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线性结构</a:t>
            </a:r>
            <a:endParaRPr lang="en-US" altLang="zh-CN" sz="2000" b="1" dirty="0">
              <a:latin typeface="微软雅黑" panose="020B0503020204020204" pitchFamily="34" charset="-122"/>
              <a:ea typeface="微软雅黑" panose="020B0503020204020204" pitchFamily="34" charset="-122"/>
            </a:endParaRPr>
          </a:p>
        </p:txBody>
      </p:sp>
      <p:cxnSp>
        <p:nvCxnSpPr>
          <p:cNvPr id="36" name="直接箭头连接符 35"/>
          <p:cNvCxnSpPr/>
          <p:nvPr/>
        </p:nvCxnSpPr>
        <p:spPr bwMode="auto">
          <a:xfrm>
            <a:off x="5601894"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38" name="直接箭头连接符 37"/>
          <p:cNvCxnSpPr/>
          <p:nvPr/>
        </p:nvCxnSpPr>
        <p:spPr bwMode="auto">
          <a:xfrm>
            <a:off x="6275336"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39" name="直接箭头连接符 38"/>
          <p:cNvCxnSpPr/>
          <p:nvPr/>
        </p:nvCxnSpPr>
        <p:spPr bwMode="auto">
          <a:xfrm>
            <a:off x="6953967"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0" name="直接箭头连接符 39"/>
          <p:cNvCxnSpPr/>
          <p:nvPr/>
        </p:nvCxnSpPr>
        <p:spPr bwMode="auto">
          <a:xfrm>
            <a:off x="7632596"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41" name="椭圆 40"/>
          <p:cNvSpPr/>
          <p:nvPr/>
        </p:nvSpPr>
        <p:spPr bwMode="auto">
          <a:xfrm>
            <a:off x="2219528" y="3933056"/>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2" name="椭圆 41"/>
          <p:cNvSpPr/>
          <p:nvPr/>
        </p:nvSpPr>
        <p:spPr bwMode="auto">
          <a:xfrm>
            <a:off x="1187624"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3" name="椭圆 42"/>
          <p:cNvSpPr/>
          <p:nvPr/>
        </p:nvSpPr>
        <p:spPr bwMode="auto">
          <a:xfrm>
            <a:off x="2544886"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4" name="椭圆 43"/>
          <p:cNvSpPr/>
          <p:nvPr/>
        </p:nvSpPr>
        <p:spPr bwMode="auto">
          <a:xfrm>
            <a:off x="1866255"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5" name="椭圆 44"/>
          <p:cNvSpPr/>
          <p:nvPr/>
        </p:nvSpPr>
        <p:spPr bwMode="auto">
          <a:xfrm>
            <a:off x="3223515" y="4449615"/>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46" name="直接箭头连接符 45"/>
          <p:cNvCxnSpPr>
            <a:stCxn id="41" idx="5"/>
            <a:endCxn id="43" idx="0"/>
          </p:cNvCxnSpPr>
          <p:nvPr/>
        </p:nvCxnSpPr>
        <p:spPr bwMode="auto">
          <a:xfrm>
            <a:off x="2495892" y="4209607"/>
            <a:ext cx="210884" cy="231651"/>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7" name="直接箭头连接符 46"/>
          <p:cNvCxnSpPr>
            <a:stCxn id="52" idx="0"/>
            <a:endCxn id="44" idx="3"/>
          </p:cNvCxnSpPr>
          <p:nvPr/>
        </p:nvCxnSpPr>
        <p:spPr bwMode="auto">
          <a:xfrm flipV="1">
            <a:off x="1709468" y="4717809"/>
            <a:ext cx="204203" cy="385722"/>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9" name="直接箭头连接符 48"/>
          <p:cNvCxnSpPr>
            <a:stCxn id="53" idx="0"/>
            <a:endCxn id="45" idx="3"/>
          </p:cNvCxnSpPr>
          <p:nvPr/>
        </p:nvCxnSpPr>
        <p:spPr bwMode="auto">
          <a:xfrm flipV="1">
            <a:off x="3107753" y="4726166"/>
            <a:ext cx="163178" cy="401038"/>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50" name="椭圆 49"/>
          <p:cNvSpPr/>
          <p:nvPr/>
        </p:nvSpPr>
        <p:spPr bwMode="auto">
          <a:xfrm>
            <a:off x="2057638" y="5103531"/>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2" name="椭圆 51"/>
          <p:cNvSpPr/>
          <p:nvPr/>
        </p:nvSpPr>
        <p:spPr bwMode="auto">
          <a:xfrm>
            <a:off x="1547578" y="5103531"/>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3" name="椭圆 52"/>
          <p:cNvSpPr/>
          <p:nvPr/>
        </p:nvSpPr>
        <p:spPr bwMode="auto">
          <a:xfrm>
            <a:off x="2945863" y="5127204"/>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4" name="椭圆 53"/>
          <p:cNvSpPr/>
          <p:nvPr/>
        </p:nvSpPr>
        <p:spPr bwMode="auto">
          <a:xfrm>
            <a:off x="2923335" y="5669277"/>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5" name="椭圆 54"/>
          <p:cNvSpPr/>
          <p:nvPr/>
        </p:nvSpPr>
        <p:spPr bwMode="auto">
          <a:xfrm>
            <a:off x="2445449" y="5669277"/>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6" name="椭圆 55"/>
          <p:cNvSpPr/>
          <p:nvPr/>
        </p:nvSpPr>
        <p:spPr bwMode="auto">
          <a:xfrm>
            <a:off x="3404495" y="5687963"/>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59" name="直接箭头连接符 58"/>
          <p:cNvCxnSpPr>
            <a:stCxn id="41" idx="6"/>
            <a:endCxn id="45" idx="1"/>
          </p:cNvCxnSpPr>
          <p:nvPr/>
        </p:nvCxnSpPr>
        <p:spPr bwMode="auto">
          <a:xfrm>
            <a:off x="2543308" y="4095056"/>
            <a:ext cx="727623" cy="402008"/>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2" name="直接箭头连接符 61"/>
          <p:cNvCxnSpPr>
            <a:stCxn id="41" idx="3"/>
          </p:cNvCxnSpPr>
          <p:nvPr/>
        </p:nvCxnSpPr>
        <p:spPr bwMode="auto">
          <a:xfrm flipH="1">
            <a:off x="2069444" y="4209607"/>
            <a:ext cx="197500" cy="25484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4" name="直接箭头连接符 63"/>
          <p:cNvCxnSpPr>
            <a:stCxn id="41" idx="2"/>
          </p:cNvCxnSpPr>
          <p:nvPr/>
        </p:nvCxnSpPr>
        <p:spPr bwMode="auto">
          <a:xfrm flipH="1">
            <a:off x="1391593" y="4095056"/>
            <a:ext cx="827935" cy="36300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8" name="直接箭头连接符 67"/>
          <p:cNvCxnSpPr>
            <a:stCxn id="44" idx="5"/>
            <a:endCxn id="50" idx="0"/>
          </p:cNvCxnSpPr>
          <p:nvPr/>
        </p:nvCxnSpPr>
        <p:spPr bwMode="auto">
          <a:xfrm>
            <a:off x="2142619" y="4717809"/>
            <a:ext cx="76909" cy="385722"/>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3" name="直接箭头连接符 72"/>
          <p:cNvCxnSpPr>
            <a:stCxn id="55" idx="7"/>
            <a:endCxn id="53" idx="3"/>
          </p:cNvCxnSpPr>
          <p:nvPr/>
        </p:nvCxnSpPr>
        <p:spPr bwMode="auto">
          <a:xfrm flipV="1">
            <a:off x="2721813" y="5403755"/>
            <a:ext cx="271466" cy="312971"/>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6" name="直接箭头连接符 75"/>
          <p:cNvCxnSpPr>
            <a:stCxn id="53" idx="5"/>
            <a:endCxn id="56" idx="1"/>
          </p:cNvCxnSpPr>
          <p:nvPr/>
        </p:nvCxnSpPr>
        <p:spPr bwMode="auto">
          <a:xfrm>
            <a:off x="3222227" y="5403755"/>
            <a:ext cx="229684" cy="331657"/>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9" name="直接箭头连接符 78"/>
          <p:cNvCxnSpPr>
            <a:endCxn id="54" idx="0"/>
          </p:cNvCxnSpPr>
          <p:nvPr/>
        </p:nvCxnSpPr>
        <p:spPr bwMode="auto">
          <a:xfrm>
            <a:off x="3085225" y="5448104"/>
            <a:ext cx="0" cy="221173"/>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81" name="TextBox 20"/>
          <p:cNvSpPr txBox="1">
            <a:spLocks noChangeArrowheads="1"/>
          </p:cNvSpPr>
          <p:nvPr/>
        </p:nvSpPr>
        <p:spPr bwMode="auto">
          <a:xfrm>
            <a:off x="1816579" y="6131495"/>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树形结构</a:t>
            </a:r>
            <a:endParaRPr lang="en-US" altLang="zh-CN" sz="2000" b="1" dirty="0">
              <a:latin typeface="微软雅黑" panose="020B0503020204020204" pitchFamily="34" charset="-122"/>
              <a:ea typeface="微软雅黑" panose="020B0503020204020204" pitchFamily="34" charset="-122"/>
            </a:endParaRPr>
          </a:p>
        </p:txBody>
      </p:sp>
      <p:sp>
        <p:nvSpPr>
          <p:cNvPr id="88" name="椭圆 87"/>
          <p:cNvSpPr/>
          <p:nvPr/>
        </p:nvSpPr>
        <p:spPr bwMode="auto">
          <a:xfrm>
            <a:off x="5632965" y="4679224"/>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89" name="椭圆 88"/>
          <p:cNvSpPr/>
          <p:nvPr/>
        </p:nvSpPr>
        <p:spPr bwMode="auto">
          <a:xfrm>
            <a:off x="7018834" y="4112295"/>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0" name="椭圆 89"/>
          <p:cNvSpPr/>
          <p:nvPr/>
        </p:nvSpPr>
        <p:spPr bwMode="auto">
          <a:xfrm>
            <a:off x="6199758" y="4120740"/>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1" name="椭圆 90"/>
          <p:cNvSpPr/>
          <p:nvPr/>
        </p:nvSpPr>
        <p:spPr bwMode="auto">
          <a:xfrm>
            <a:off x="7810771" y="4611615"/>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2" name="椭圆 91"/>
          <p:cNvSpPr/>
          <p:nvPr/>
        </p:nvSpPr>
        <p:spPr bwMode="auto">
          <a:xfrm>
            <a:off x="6166428" y="5282690"/>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3" name="椭圆 92"/>
          <p:cNvSpPr/>
          <p:nvPr/>
        </p:nvSpPr>
        <p:spPr bwMode="auto">
          <a:xfrm>
            <a:off x="7063314" y="5434784"/>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95" name="直接箭头连接符 94"/>
          <p:cNvCxnSpPr>
            <a:endCxn id="91" idx="1"/>
          </p:cNvCxnSpPr>
          <p:nvPr/>
        </p:nvCxnSpPr>
        <p:spPr bwMode="auto">
          <a:xfrm>
            <a:off x="7337119" y="4339980"/>
            <a:ext cx="521068" cy="31908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97" name="直接箭头连接符 96"/>
          <p:cNvCxnSpPr>
            <a:endCxn id="89" idx="2"/>
          </p:cNvCxnSpPr>
          <p:nvPr/>
        </p:nvCxnSpPr>
        <p:spPr bwMode="auto">
          <a:xfrm>
            <a:off x="6520791" y="4268396"/>
            <a:ext cx="498043" cy="589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99" name="直接箭头连接符 98"/>
          <p:cNvCxnSpPr>
            <a:endCxn id="90" idx="2"/>
          </p:cNvCxnSpPr>
          <p:nvPr/>
        </p:nvCxnSpPr>
        <p:spPr bwMode="auto">
          <a:xfrm flipV="1">
            <a:off x="5863605" y="4282740"/>
            <a:ext cx="336153" cy="42010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101" name="直接箭头连接符 100"/>
          <p:cNvCxnSpPr>
            <a:stCxn id="92" idx="7"/>
          </p:cNvCxnSpPr>
          <p:nvPr/>
        </p:nvCxnSpPr>
        <p:spPr bwMode="auto">
          <a:xfrm flipV="1">
            <a:off x="6442792" y="4430396"/>
            <a:ext cx="659250" cy="899743"/>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57" name="直接箭头连接符 56"/>
          <p:cNvCxnSpPr>
            <a:stCxn id="92" idx="1"/>
            <a:endCxn id="88" idx="5"/>
          </p:cNvCxnSpPr>
          <p:nvPr/>
        </p:nvCxnSpPr>
        <p:spPr bwMode="auto">
          <a:xfrm flipH="1" flipV="1">
            <a:off x="5909329" y="4955775"/>
            <a:ext cx="304515" cy="37436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0" name="直接箭头连接符 59"/>
          <p:cNvCxnSpPr>
            <a:stCxn id="93" idx="2"/>
            <a:endCxn id="92" idx="6"/>
          </p:cNvCxnSpPr>
          <p:nvPr/>
        </p:nvCxnSpPr>
        <p:spPr bwMode="auto">
          <a:xfrm flipH="1" flipV="1">
            <a:off x="6490208" y="5444690"/>
            <a:ext cx="573106" cy="15209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6" name="直接箭头连接符 65"/>
          <p:cNvCxnSpPr>
            <a:stCxn id="93" idx="0"/>
            <a:endCxn id="89" idx="4"/>
          </p:cNvCxnSpPr>
          <p:nvPr/>
        </p:nvCxnSpPr>
        <p:spPr bwMode="auto">
          <a:xfrm flipH="1" flipV="1">
            <a:off x="7180724" y="4436295"/>
            <a:ext cx="44480" cy="99848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9" name="直接箭头连接符 68"/>
          <p:cNvCxnSpPr>
            <a:stCxn id="93" idx="7"/>
            <a:endCxn id="91" idx="3"/>
          </p:cNvCxnSpPr>
          <p:nvPr/>
        </p:nvCxnSpPr>
        <p:spPr bwMode="auto">
          <a:xfrm flipV="1">
            <a:off x="7339678" y="4888166"/>
            <a:ext cx="518509" cy="594067"/>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2" name="直接箭头连接符 71"/>
          <p:cNvCxnSpPr>
            <a:stCxn id="88" idx="6"/>
            <a:endCxn id="91" idx="2"/>
          </p:cNvCxnSpPr>
          <p:nvPr/>
        </p:nvCxnSpPr>
        <p:spPr bwMode="auto">
          <a:xfrm flipV="1">
            <a:off x="5956745" y="4773615"/>
            <a:ext cx="1854026" cy="6760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5" name="直接箭头连接符 74"/>
          <p:cNvCxnSpPr>
            <a:stCxn id="90" idx="4"/>
            <a:endCxn id="92" idx="0"/>
          </p:cNvCxnSpPr>
          <p:nvPr/>
        </p:nvCxnSpPr>
        <p:spPr bwMode="auto">
          <a:xfrm flipH="1">
            <a:off x="6328318" y="4444740"/>
            <a:ext cx="33330" cy="83795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80" name="TextBox 20"/>
          <p:cNvSpPr txBox="1">
            <a:spLocks noChangeArrowheads="1"/>
          </p:cNvSpPr>
          <p:nvPr/>
        </p:nvSpPr>
        <p:spPr bwMode="auto">
          <a:xfrm>
            <a:off x="6239074" y="6055984"/>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图形结构</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336289"/>
      </p:ext>
    </p:extLst>
  </p:cSld>
  <p:clrMapOvr>
    <a:masterClrMapping/>
  </p:clrMapOvr>
  <p:transition advTm="157">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308897223"/>
      </p:ext>
    </p:extLst>
  </p:cSld>
  <p:clrMapOvr>
    <a:masterClrMapping/>
  </p:clrMapOvr>
  <p:transition advTm="157">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8</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4462760"/>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优先队列的使用场景</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堆的四大操作</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构建，插入，删除，排序</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重要应用：</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哈夫曼树构建</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其他应用（基于优先级的搜索算法）</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376461"/>
      </p:ext>
    </p:extLst>
  </p:cSld>
  <p:clrMapOvr>
    <a:masterClrMapping/>
  </p:clrMapOvr>
  <p:transition>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9</a:t>
            </a:r>
            <a:r>
              <a:rPr lang="zh-CN" altLang="en-US" sz="3600" dirty="0">
                <a:solidFill>
                  <a:srgbClr val="003366"/>
                </a:solidFill>
                <a:latin typeface="微软雅黑" pitchFamily="34" charset="-122"/>
                <a:ea typeface="微软雅黑" pitchFamily="34" charset="-122"/>
              </a:rPr>
              <a:t>讲 图的基本概念</a:t>
            </a:r>
          </a:p>
        </p:txBody>
      </p:sp>
      <p:sp>
        <p:nvSpPr>
          <p:cNvPr id="20" name="TextBox 20"/>
          <p:cNvSpPr txBox="1">
            <a:spLocks noChangeArrowheads="1"/>
          </p:cNvSpPr>
          <p:nvPr/>
        </p:nvSpPr>
        <p:spPr bwMode="auto">
          <a:xfrm>
            <a:off x="107504" y="1125217"/>
            <a:ext cx="8544990" cy="321626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树与图的区别</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图是由顶点集合以及顶点间的关系集合组成的一种数据结构</a:t>
            </a:r>
            <a:r>
              <a:rPr lang="en-US" altLang="zh-CN" sz="2400" b="1" dirty="0">
                <a:latin typeface="微软雅黑" panose="020B0503020204020204" pitchFamily="34" charset="-122"/>
                <a:ea typeface="微软雅黑" panose="020B0503020204020204" pitchFamily="34" charset="-122"/>
              </a:rPr>
              <a:t>: </a:t>
            </a:r>
            <a:r>
              <a:rPr lang="en-US" altLang="zh-CN" sz="2400" b="1" dirty="0">
                <a:latin typeface="Times New Roman" pitchFamily="18" charset="0"/>
                <a:ea typeface="仿宋_GB2312" pitchFamily="49" charset="-122"/>
              </a:rPr>
              <a:t>Graph</a:t>
            </a:r>
            <a:r>
              <a:rPr lang="zh-CN" altLang="en-US" sz="2400" b="1" dirty="0">
                <a:latin typeface="Times New Roman" pitchFamily="18" charset="0"/>
                <a:ea typeface="仿宋_GB2312" pitchFamily="49" charset="-12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V</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E </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V</a:t>
            </a:r>
            <a:r>
              <a:rPr lang="en-US" altLang="zh-CN" sz="2400" b="1" dirty="0">
                <a:latin typeface="Times New Roman" pitchFamily="18" charset="0"/>
                <a:ea typeface="仿宋_GB2312" pitchFamily="49" charset="-122"/>
              </a:rPr>
              <a:t> = { </a:t>
            </a:r>
            <a:r>
              <a:rPr lang="en-US" altLang="zh-CN" sz="2400" b="1" i="1" dirty="0">
                <a:latin typeface="Times New Roman" pitchFamily="18" charset="0"/>
                <a:ea typeface="仿宋_GB2312" pitchFamily="49" charset="-122"/>
              </a:rPr>
              <a:t>x</a:t>
            </a:r>
            <a:r>
              <a:rPr lang="en-US" altLang="zh-CN" sz="2400" b="1" dirty="0">
                <a:latin typeface="Times New Roman" pitchFamily="18" charset="0"/>
                <a:ea typeface="仿宋_GB2312" pitchFamily="49" charset="-122"/>
              </a:rPr>
              <a:t> }, </a:t>
            </a:r>
            <a:r>
              <a:rPr lang="en-US" altLang="zh-CN" sz="2400" b="1" i="1" dirty="0">
                <a:latin typeface="Times New Roman" pitchFamily="18" charset="0"/>
                <a:ea typeface="仿宋_GB2312" pitchFamily="49" charset="-122"/>
              </a:rPr>
              <a:t>E</a:t>
            </a:r>
            <a:r>
              <a:rPr lang="en-US" altLang="zh-CN" sz="2400" b="1" dirty="0">
                <a:latin typeface="Times New Roman" pitchFamily="18" charset="0"/>
                <a:ea typeface="仿宋_GB2312" pitchFamily="49" charset="-122"/>
              </a:rPr>
              <a:t> = {(</a:t>
            </a:r>
            <a:r>
              <a:rPr lang="en-US" altLang="zh-CN" sz="2400" b="1" i="1" dirty="0">
                <a:latin typeface="Times New Roman" pitchFamily="18" charset="0"/>
                <a:ea typeface="仿宋_GB2312" pitchFamily="49" charset="-122"/>
              </a:rPr>
              <a:t>x</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y</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 x</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y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V </a:t>
            </a:r>
            <a:r>
              <a:rPr lang="en-US" altLang="zh-CN" sz="2400" b="1" dirty="0">
                <a:latin typeface="Times New Roman" pitchFamily="18" charset="0"/>
                <a:ea typeface="仿宋_GB2312" pitchFamily="49" charset="-122"/>
              </a:rPr>
              <a:t>}    </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树中除根节点外每个节点都只有一个先驱（上一层元素）</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图中任意两个节点都可能建立直接关系</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树是一种层次结构，图是网格结构</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树是一种图的特例</a:t>
            </a:r>
          </a:p>
        </p:txBody>
      </p:sp>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b="17920"/>
          <a:stretch/>
        </p:blipFill>
        <p:spPr>
          <a:xfrm>
            <a:off x="5007915" y="4077072"/>
            <a:ext cx="3016663" cy="2520280"/>
          </a:xfrm>
          <a:prstGeom prst="rect">
            <a:avLst/>
          </a:prstGeom>
          <a:solidFill>
            <a:schemeClr val="accent1"/>
          </a:solidFill>
          <a:ln>
            <a:noFill/>
          </a:ln>
        </p:spPr>
      </p:pic>
      <p:pic>
        <p:nvPicPr>
          <p:cNvPr id="25" name="图片 24"/>
          <p:cNvPicPr>
            <a:picLocks noChangeAspect="1"/>
          </p:cNvPicPr>
          <p:nvPr/>
        </p:nvPicPr>
        <p:blipFill rotWithShape="1">
          <a:blip r:embed="rId4" cstate="print">
            <a:extLst>
              <a:ext uri="{28A0092B-C50C-407E-A947-70E740481C1C}">
                <a14:useLocalDpi xmlns:a14="http://schemas.microsoft.com/office/drawing/2010/main" val="0"/>
              </a:ext>
            </a:extLst>
          </a:blip>
          <a:srcRect b="20728"/>
          <a:stretch/>
        </p:blipFill>
        <p:spPr>
          <a:xfrm>
            <a:off x="899592" y="4353567"/>
            <a:ext cx="3135668" cy="2493683"/>
          </a:xfrm>
          <a:prstGeom prst="rect">
            <a:avLst/>
          </a:prstGeom>
          <a:solidFill>
            <a:schemeClr val="accent1"/>
          </a:solidFill>
          <a:ln>
            <a:noFill/>
          </a:ln>
        </p:spPr>
      </p:pic>
      <p:sp>
        <p:nvSpPr>
          <p:cNvPr id="26" name="矩形 25"/>
          <p:cNvSpPr/>
          <p:nvPr/>
        </p:nvSpPr>
        <p:spPr>
          <a:xfrm>
            <a:off x="3576285" y="6135687"/>
            <a:ext cx="49244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图</a:t>
            </a:r>
            <a:endParaRPr lang="zh-CN" altLang="en-US" sz="2400" dirty="0"/>
          </a:p>
        </p:txBody>
      </p:sp>
      <p:sp>
        <p:nvSpPr>
          <p:cNvPr id="27" name="矩形 26"/>
          <p:cNvSpPr/>
          <p:nvPr/>
        </p:nvSpPr>
        <p:spPr>
          <a:xfrm>
            <a:off x="8039997" y="6135687"/>
            <a:ext cx="49244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树</a:t>
            </a:r>
            <a:endParaRPr lang="zh-CN" altLang="en-US" sz="2400" dirty="0"/>
          </a:p>
        </p:txBody>
      </p:sp>
    </p:spTree>
    <p:extLst>
      <p:ext uri="{BB962C8B-B14F-4D97-AF65-F5344CB8AC3E}">
        <p14:creationId xmlns:p14="http://schemas.microsoft.com/office/powerpoint/2010/main" val="1768449009"/>
      </p:ext>
    </p:extLst>
  </p:cSld>
  <p:clrMapOvr>
    <a:masterClrMapping/>
  </p:clrMapOvr>
  <p:transition advTm="157">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图的存储表示</a:t>
            </a:r>
          </a:p>
        </p:txBody>
      </p:sp>
      <p:sp>
        <p:nvSpPr>
          <p:cNvPr id="72" name="TextBox 20"/>
          <p:cNvSpPr txBox="1">
            <a:spLocks noChangeArrowheads="1"/>
          </p:cNvSpPr>
          <p:nvPr/>
        </p:nvSpPr>
        <p:spPr bwMode="auto">
          <a:xfrm>
            <a:off x="243653" y="1199756"/>
            <a:ext cx="764863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邻接矩阵</a:t>
            </a:r>
            <a:endParaRPr lang="en-US" altLang="zh-CN" sz="2800" b="1" dirty="0">
              <a:latin typeface="微软雅黑" panose="020B0503020204020204" pitchFamily="34" charset="-122"/>
              <a:ea typeface="微软雅黑" panose="020B0503020204020204" pitchFamily="34" charset="-122"/>
            </a:endParaRPr>
          </a:p>
        </p:txBody>
      </p:sp>
      <p:sp>
        <p:nvSpPr>
          <p:cNvPr id="23" name="椭圆 22"/>
          <p:cNvSpPr/>
          <p:nvPr/>
        </p:nvSpPr>
        <p:spPr bwMode="auto">
          <a:xfrm>
            <a:off x="1319737" y="178403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455641"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1319737" y="3505184"/>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183737"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0" name="直接箭头连接符 29"/>
          <p:cNvCxnSpPr>
            <a:stCxn id="28" idx="2"/>
            <a:endCxn id="24" idx="6"/>
          </p:cNvCxnSpPr>
          <p:nvPr/>
        </p:nvCxnSpPr>
        <p:spPr bwMode="auto">
          <a:xfrm flipH="1">
            <a:off x="887641" y="2844970"/>
            <a:ext cx="1296096" cy="0"/>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1" name="直接箭头连接符 50"/>
          <p:cNvCxnSpPr>
            <a:stCxn id="28" idx="1"/>
            <a:endCxn id="23" idx="5"/>
          </p:cNvCxnSpPr>
          <p:nvPr/>
        </p:nvCxnSpPr>
        <p:spPr bwMode="auto">
          <a:xfrm flipH="1" flipV="1">
            <a:off x="1688472" y="2152773"/>
            <a:ext cx="558530"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2" name="直接箭头连接符 51"/>
          <p:cNvCxnSpPr>
            <a:stCxn id="23" idx="3"/>
            <a:endCxn id="24" idx="7"/>
          </p:cNvCxnSpPr>
          <p:nvPr/>
        </p:nvCxnSpPr>
        <p:spPr bwMode="auto">
          <a:xfrm flipH="1">
            <a:off x="824376" y="2152773"/>
            <a:ext cx="558626"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4" name="直接箭头连接符 53"/>
          <p:cNvCxnSpPr>
            <a:stCxn id="27" idx="1"/>
            <a:endCxn id="24" idx="5"/>
          </p:cNvCxnSpPr>
          <p:nvPr/>
        </p:nvCxnSpPr>
        <p:spPr bwMode="auto">
          <a:xfrm flipH="1" flipV="1">
            <a:off x="824376" y="2997705"/>
            <a:ext cx="558626" cy="570744"/>
          </a:xfrm>
          <a:prstGeom prst="straightConnector1">
            <a:avLst/>
          </a:prstGeom>
          <a:solidFill>
            <a:schemeClr val="accent1"/>
          </a:solidFill>
          <a:ln w="41275" cap="flat" cmpd="sng" algn="ctr">
            <a:solidFill>
              <a:schemeClr val="tx1"/>
            </a:solidFill>
            <a:prstDash val="solid"/>
            <a:round/>
            <a:headEnd type="none"/>
            <a:tailEnd type="none" w="lg" len="lg"/>
          </a:ln>
          <a:effectLst/>
        </p:spPr>
      </p:cxnSp>
      <p:sp>
        <p:nvSpPr>
          <p:cNvPr id="73" name="椭圆 72"/>
          <p:cNvSpPr/>
          <p:nvPr/>
        </p:nvSpPr>
        <p:spPr bwMode="auto">
          <a:xfrm>
            <a:off x="4284016" y="177400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3419920" y="261894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4284016" y="3505232"/>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5148016" y="261894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a:stCxn id="76" idx="2"/>
            <a:endCxn id="74" idx="6"/>
          </p:cNvCxnSpPr>
          <p:nvPr/>
        </p:nvCxnSpPr>
        <p:spPr bwMode="auto">
          <a:xfrm flipH="1">
            <a:off x="3851920" y="2834940"/>
            <a:ext cx="1296096" cy="0"/>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78" name="直接箭头连接符 77"/>
          <p:cNvCxnSpPr>
            <a:stCxn id="76" idx="1"/>
            <a:endCxn id="73" idx="5"/>
          </p:cNvCxnSpPr>
          <p:nvPr/>
        </p:nvCxnSpPr>
        <p:spPr bwMode="auto">
          <a:xfrm flipH="1" flipV="1">
            <a:off x="4652751" y="2142743"/>
            <a:ext cx="558530"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79" name="直接箭头连接符 78"/>
          <p:cNvCxnSpPr>
            <a:stCxn id="73" idx="3"/>
            <a:endCxn id="74" idx="7"/>
          </p:cNvCxnSpPr>
          <p:nvPr/>
        </p:nvCxnSpPr>
        <p:spPr bwMode="auto">
          <a:xfrm flipH="1">
            <a:off x="3788655" y="2142743"/>
            <a:ext cx="558626"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0" name="直接箭头连接符 79"/>
          <p:cNvCxnSpPr>
            <a:stCxn id="75" idx="1"/>
            <a:endCxn id="74" idx="5"/>
          </p:cNvCxnSpPr>
          <p:nvPr/>
        </p:nvCxnSpPr>
        <p:spPr bwMode="auto">
          <a:xfrm flipH="1" flipV="1">
            <a:off x="3788655" y="2987675"/>
            <a:ext cx="558626" cy="580822"/>
          </a:xfrm>
          <a:prstGeom prst="straightConnector1">
            <a:avLst/>
          </a:prstGeom>
          <a:solidFill>
            <a:schemeClr val="accent1"/>
          </a:solidFill>
          <a:ln w="41275" cap="flat" cmpd="sng" algn="ctr">
            <a:solidFill>
              <a:schemeClr val="tx1"/>
            </a:solidFill>
            <a:prstDash val="solid"/>
            <a:round/>
            <a:headEnd type="none"/>
            <a:tailEnd type="none" w="lg" len="lg"/>
          </a:ln>
          <a:effectLst/>
        </p:spPr>
      </p:cxnSp>
      <p:sp>
        <p:nvSpPr>
          <p:cNvPr id="81" name="椭圆 80"/>
          <p:cNvSpPr/>
          <p:nvPr/>
        </p:nvSpPr>
        <p:spPr bwMode="auto">
          <a:xfrm>
            <a:off x="7299283" y="1772816"/>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6435187" y="261774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83" name="椭圆 82"/>
          <p:cNvSpPr/>
          <p:nvPr/>
        </p:nvSpPr>
        <p:spPr bwMode="auto">
          <a:xfrm>
            <a:off x="7299283" y="3507037"/>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84" name="椭圆 83"/>
          <p:cNvSpPr/>
          <p:nvPr/>
        </p:nvSpPr>
        <p:spPr bwMode="auto">
          <a:xfrm>
            <a:off x="8163283" y="261774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a:stCxn id="84" idx="2"/>
            <a:endCxn id="82" idx="6"/>
          </p:cNvCxnSpPr>
          <p:nvPr/>
        </p:nvCxnSpPr>
        <p:spPr bwMode="auto">
          <a:xfrm flipH="1">
            <a:off x="6867187" y="2833748"/>
            <a:ext cx="1296096" cy="0"/>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6" name="直接箭头连接符 85"/>
          <p:cNvCxnSpPr/>
          <p:nvPr/>
        </p:nvCxnSpPr>
        <p:spPr bwMode="auto">
          <a:xfrm flipH="1" flipV="1">
            <a:off x="7628717" y="2185552"/>
            <a:ext cx="558530"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7" name="直接箭头连接符 86"/>
          <p:cNvCxnSpPr>
            <a:stCxn id="81" idx="3"/>
            <a:endCxn id="82" idx="7"/>
          </p:cNvCxnSpPr>
          <p:nvPr/>
        </p:nvCxnSpPr>
        <p:spPr bwMode="auto">
          <a:xfrm flipH="1">
            <a:off x="6803922" y="2141551"/>
            <a:ext cx="558626"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9" name="直接箭头连接符 88"/>
          <p:cNvCxnSpPr/>
          <p:nvPr/>
        </p:nvCxnSpPr>
        <p:spPr bwMode="auto">
          <a:xfrm>
            <a:off x="7707319" y="2049559"/>
            <a:ext cx="582117" cy="588967"/>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90" name="直接箭头连接符 89"/>
          <p:cNvCxnSpPr/>
          <p:nvPr/>
        </p:nvCxnSpPr>
        <p:spPr bwMode="auto">
          <a:xfrm flipH="1" flipV="1">
            <a:off x="6764902" y="3078476"/>
            <a:ext cx="558530"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91" name="直接箭头连接符 90"/>
          <p:cNvCxnSpPr/>
          <p:nvPr/>
        </p:nvCxnSpPr>
        <p:spPr bwMode="auto">
          <a:xfrm>
            <a:off x="6843504" y="2942483"/>
            <a:ext cx="582117" cy="588967"/>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sp>
        <p:nvSpPr>
          <p:cNvPr id="92" name="矩形 91"/>
          <p:cNvSpPr/>
          <p:nvPr/>
        </p:nvSpPr>
        <p:spPr>
          <a:xfrm>
            <a:off x="7914657" y="2083918"/>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4</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3" name="矩形 92"/>
          <p:cNvSpPr/>
          <p:nvPr/>
        </p:nvSpPr>
        <p:spPr>
          <a:xfrm>
            <a:off x="7586842" y="2350005"/>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3</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4" name="矩形 93"/>
          <p:cNvSpPr/>
          <p:nvPr/>
        </p:nvSpPr>
        <p:spPr>
          <a:xfrm>
            <a:off x="6711535" y="2174694"/>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7</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5" name="矩形 94"/>
          <p:cNvSpPr/>
          <p:nvPr/>
        </p:nvSpPr>
        <p:spPr>
          <a:xfrm>
            <a:off x="7380959" y="2841294"/>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9</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7079368" y="2993099"/>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5</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7" name="矩形 96"/>
          <p:cNvSpPr/>
          <p:nvPr/>
        </p:nvSpPr>
        <p:spPr>
          <a:xfrm>
            <a:off x="6751553" y="3259186"/>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2</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nvGraphicFramePr>
            <p:xfrm>
              <a:off x="522700"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0</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1989831111"/>
                  </p:ext>
                </p:extLst>
              </p:nvPr>
            </p:nvGraphicFramePr>
            <p:xfrm>
              <a:off x="522700"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0</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3108378311"/>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401351" t="-107692" r="-2703" b="-327692"/>
                          </a:stretch>
                        </a:blipFill>
                      </a:tcPr>
                    </a:tc>
                    <a:extLst>
                      <a:ext uri="{0D108BD9-81ED-4DB2-BD59-A6C34878D82A}">
                        <a16:rowId xmlns:a16="http://schemas.microsoft.com/office/drawing/2014/main" val="1144212519"/>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2785489157"/>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401351" t="-309231" r="-2703" b="-126154"/>
                          </a:stretch>
                        </a:blipFill>
                      </a:tcPr>
                    </a:tc>
                    <a:extLst>
                      <a:ext uri="{0D108BD9-81ED-4DB2-BD59-A6C34878D82A}">
                        <a16:rowId xmlns:a16="http://schemas.microsoft.com/office/drawing/2014/main" val="2983495419"/>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101351" t="-409231" r="-302703" b="-26154"/>
                          </a:stretch>
                        </a:blip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301351" t="-409231" r="-102703" b="-26154"/>
                          </a:stretch>
                        </a:blip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Fallback>
      </mc:AlternateContent>
      <p:cxnSp>
        <p:nvCxnSpPr>
          <p:cNvPr id="15" name="直接连接符 14"/>
          <p:cNvCxnSpPr/>
          <p:nvPr/>
        </p:nvCxnSpPr>
        <p:spPr bwMode="auto">
          <a:xfrm>
            <a:off x="971600" y="4655273"/>
            <a:ext cx="1800200" cy="1582039"/>
          </a:xfrm>
          <a:prstGeom prst="line">
            <a:avLst/>
          </a:prstGeom>
          <a:solidFill>
            <a:schemeClr val="accent1"/>
          </a:solidFill>
          <a:ln w="22225" cap="flat" cmpd="sng" algn="ctr">
            <a:solidFill>
              <a:srgbClr val="FF0000"/>
            </a:solidFill>
            <a:prstDash val="dash"/>
            <a:round/>
            <a:headEnd type="none"/>
            <a:tailEnd type="none"/>
          </a:ln>
          <a:effectLst/>
        </p:spPr>
      </p:cxnSp>
      <mc:AlternateContent xmlns:mc="http://schemas.openxmlformats.org/markup-compatibility/2006" xmlns:a14="http://schemas.microsoft.com/office/drawing/2010/main">
        <mc:Choice Requires="a14">
          <p:graphicFrame>
            <p:nvGraphicFramePr>
              <p:cNvPr id="98" name="表格 97"/>
              <p:cNvGraphicFramePr>
                <a:graphicFrameLocks noGrp="1"/>
              </p:cNvGraphicFramePr>
              <p:nvPr/>
            </p:nvGraphicFramePr>
            <p:xfrm>
              <a:off x="3353431"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algn="ctr"/>
                          <a:r>
                            <a:rPr lang="en-US" altLang="zh-CN" sz="2000" b="1" dirty="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Choice>
        <mc:Fallback xmlns="">
          <p:graphicFrame>
            <p:nvGraphicFramePr>
              <p:cNvPr id="98" name="表格 97"/>
              <p:cNvGraphicFramePr>
                <a:graphicFrameLocks noGrp="1"/>
              </p:cNvGraphicFramePr>
              <p:nvPr>
                <p:extLst>
                  <p:ext uri="{D42A27DB-BD31-4B8C-83A1-F6EECF244321}">
                    <p14:modId xmlns:p14="http://schemas.microsoft.com/office/powerpoint/2010/main" val="2995163866"/>
                  </p:ext>
                </p:extLst>
              </p:nvPr>
            </p:nvGraphicFramePr>
            <p:xfrm>
              <a:off x="3353431"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96240">
                    <a:tc>
                      <a:txBody>
                        <a:bodyPr/>
                        <a:lstStyle/>
                        <a:p>
                          <a:pPr algn="ctr"/>
                          <a:r>
                            <a:rPr lang="en-US" altLang="zh-CN" sz="2000" b="1" dirty="0" smtClean="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96240">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101351" t="-107692" r="-302703" b="-327692"/>
                          </a:stretch>
                        </a:blipFill>
                      </a:tcPr>
                    </a:tc>
                    <a:tc>
                      <a:txBody>
                        <a:bodyPr/>
                        <a:lstStyle/>
                        <a:p>
                          <a:endParaRPr lang="zh-CN"/>
                        </a:p>
                      </a:txBody>
                      <a:tcPr>
                        <a:blipFill>
                          <a:blip r:embed="rId4"/>
                          <a:stretch>
                            <a:fillRect l="-201351" t="-107692" r="-202703" b="-327692"/>
                          </a:stretch>
                        </a:blip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401351" t="-107692" r="-2703" b="-327692"/>
                          </a:stretch>
                        </a:blipFill>
                      </a:tcPr>
                    </a:tc>
                    <a:extLst>
                      <a:ext uri="{0D108BD9-81ED-4DB2-BD59-A6C34878D82A}">
                        <a16:rowId xmlns:a16="http://schemas.microsoft.com/office/drawing/2014/main" val="1144212519"/>
                      </a:ext>
                    </a:extLst>
                  </a:tr>
                  <a:tr h="396240">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201351" t="-204545" r="-202703" b="-222727"/>
                          </a:stretch>
                        </a:blip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96240">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201351" t="-309231" r="-202703" b="-126154"/>
                          </a:stretch>
                        </a:blipFill>
                      </a:tcPr>
                    </a:tc>
                    <a:tc>
                      <a:txBody>
                        <a:bodyPr/>
                        <a:lstStyle/>
                        <a:p>
                          <a:endParaRPr lang="zh-CN"/>
                        </a:p>
                      </a:txBody>
                      <a:tcPr>
                        <a:blipFill>
                          <a:blip r:embed="rId4"/>
                          <a:stretch>
                            <a:fillRect l="-301351" t="-309231" r="-102703" b="-126154"/>
                          </a:stretch>
                        </a:blipFill>
                      </a:tcPr>
                    </a:tc>
                    <a:tc>
                      <a:txBody>
                        <a:bodyPr/>
                        <a:lstStyle/>
                        <a:p>
                          <a:endParaRPr lang="zh-CN"/>
                        </a:p>
                      </a:txBody>
                      <a:tcPr>
                        <a:blipFill>
                          <a:blip r:embed="rId4"/>
                          <a:stretch>
                            <a:fillRect l="-401351" t="-309231" r="-2703" b="-126154"/>
                          </a:stretch>
                        </a:blipFill>
                      </a:tcPr>
                    </a:tc>
                    <a:extLst>
                      <a:ext uri="{0D108BD9-81ED-4DB2-BD59-A6C34878D82A}">
                        <a16:rowId xmlns:a16="http://schemas.microsoft.com/office/drawing/2014/main" val="2983495419"/>
                      </a:ext>
                    </a:extLst>
                  </a:tr>
                  <a:tr h="396240">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101351" t="-409231" r="-302703" b="-26154"/>
                          </a:stretch>
                        </a:blip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301351" t="-409231" r="-102703" b="-26154"/>
                          </a:stretch>
                        </a:blipFill>
                      </a:tcPr>
                    </a:tc>
                    <a:tc>
                      <a:txBody>
                        <a:bodyPr/>
                        <a:lstStyle/>
                        <a:p>
                          <a:endParaRPr lang="zh-CN"/>
                        </a:p>
                      </a:txBody>
                      <a:tcPr>
                        <a:blipFill>
                          <a:blip r:embed="rId4"/>
                          <a:stretch>
                            <a:fillRect l="-401351" t="-409231" r="-2703" b="-26154"/>
                          </a:stretch>
                        </a:blipFill>
                      </a:tcPr>
                    </a:tc>
                    <a:extLst>
                      <a:ext uri="{0D108BD9-81ED-4DB2-BD59-A6C34878D82A}">
                        <a16:rowId xmlns:a16="http://schemas.microsoft.com/office/drawing/2014/main" val="119245607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nvGraphicFramePr>
            <p:xfrm>
              <a:off x="6301071" y="4247238"/>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algn="ctr"/>
                          <a:r>
                            <a:rPr lang="en-US" altLang="zh-CN" sz="2000" b="1" dirty="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7</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4</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3574009207"/>
                  </p:ext>
                </p:extLst>
              </p:nvPr>
            </p:nvGraphicFramePr>
            <p:xfrm>
              <a:off x="6301071" y="4247238"/>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96240">
                    <a:tc>
                      <a:txBody>
                        <a:bodyPr/>
                        <a:lstStyle/>
                        <a:p>
                          <a:pPr algn="ctr"/>
                          <a:r>
                            <a:rPr lang="en-US" altLang="zh-CN" sz="2000" b="1" dirty="0" smtClean="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96240">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101351" t="-107692" r="-302703" b="-329231"/>
                          </a:stretch>
                        </a:blipFill>
                      </a:tcPr>
                    </a:tc>
                    <a:tc>
                      <a:txBody>
                        <a:bodyPr/>
                        <a:lstStyle/>
                        <a:p>
                          <a:endParaRPr lang="zh-CN"/>
                        </a:p>
                      </a:txBody>
                      <a:tcPr>
                        <a:blipFill>
                          <a:blip r:embed="rId5"/>
                          <a:stretch>
                            <a:fillRect l="-201351" t="-107692" r="-202703" b="-329231"/>
                          </a:stretch>
                        </a:blipFill>
                      </a:tcPr>
                    </a:tc>
                    <a:tc>
                      <a:txBody>
                        <a:bodyPr/>
                        <a:lstStyle/>
                        <a:p>
                          <a:pPr algn="ctr"/>
                          <a:r>
                            <a:rPr lang="en-US" altLang="zh-CN" sz="2000" b="1" dirty="0" smtClean="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401351" t="-107692" r="-2703" b="-329231"/>
                          </a:stretch>
                        </a:blipFill>
                      </a:tcPr>
                    </a:tc>
                    <a:extLst>
                      <a:ext uri="{0D108BD9-81ED-4DB2-BD59-A6C34878D82A}">
                        <a16:rowId xmlns:a16="http://schemas.microsoft.com/office/drawing/2014/main" val="1144212519"/>
                      </a:ext>
                    </a:extLst>
                  </a:tr>
                  <a:tr h="396240">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7</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201351" t="-204545" r="-202703" b="-224242"/>
                          </a:stretch>
                        </a:blipFill>
                      </a:tcPr>
                    </a:tc>
                    <a:tc>
                      <a:txBody>
                        <a:bodyPr/>
                        <a:lstStyle/>
                        <a:p>
                          <a:pPr algn="ctr"/>
                          <a:r>
                            <a:rPr lang="en-US" altLang="zh-CN" sz="2000" b="1" dirty="0" smtClean="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96240">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4</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201351" t="-309231" r="-202703" b="-127692"/>
                          </a:stretch>
                        </a:blipFill>
                      </a:tcPr>
                    </a:tc>
                    <a:tc>
                      <a:txBody>
                        <a:bodyPr/>
                        <a:lstStyle/>
                        <a:p>
                          <a:endParaRPr lang="zh-CN"/>
                        </a:p>
                      </a:txBody>
                      <a:tcPr>
                        <a:blipFill>
                          <a:blip r:embed="rId5"/>
                          <a:stretch>
                            <a:fillRect l="-301351" t="-309231" r="-102703" b="-127692"/>
                          </a:stretch>
                        </a:blipFill>
                      </a:tcPr>
                    </a:tc>
                    <a:tc>
                      <a:txBody>
                        <a:bodyPr/>
                        <a:lstStyle/>
                        <a:p>
                          <a:endParaRPr lang="zh-CN"/>
                        </a:p>
                      </a:txBody>
                      <a:tcPr>
                        <a:blipFill>
                          <a:blip r:embed="rId5"/>
                          <a:stretch>
                            <a:fillRect l="-401351" t="-309231" r="-2703" b="-127692"/>
                          </a:stretch>
                        </a:blipFill>
                      </a:tcPr>
                    </a:tc>
                    <a:extLst>
                      <a:ext uri="{0D108BD9-81ED-4DB2-BD59-A6C34878D82A}">
                        <a16:rowId xmlns:a16="http://schemas.microsoft.com/office/drawing/2014/main" val="2983495419"/>
                      </a:ext>
                    </a:extLst>
                  </a:tr>
                  <a:tr h="396240">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101351" t="-409231" r="-302703" b="-27692"/>
                          </a:stretch>
                        </a:blipFill>
                      </a:tcPr>
                    </a:tc>
                    <a:tc>
                      <a:txBody>
                        <a:bodyPr/>
                        <a:lstStyle/>
                        <a:p>
                          <a:pPr algn="ctr"/>
                          <a:r>
                            <a:rPr lang="en-US" altLang="zh-CN" sz="2000" b="1" dirty="0" smtClean="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301351" t="-409231" r="-102703" b="-27692"/>
                          </a:stretch>
                        </a:blipFill>
                      </a:tcPr>
                    </a:tc>
                    <a:tc>
                      <a:txBody>
                        <a:bodyPr/>
                        <a:lstStyle/>
                        <a:p>
                          <a:endParaRPr lang="zh-CN"/>
                        </a:p>
                      </a:txBody>
                      <a:tcPr>
                        <a:blipFill>
                          <a:blip r:embed="rId5"/>
                          <a:stretch>
                            <a:fillRect l="-401351" t="-409231" r="-2703" b="-27692"/>
                          </a:stretch>
                        </a:blipFill>
                      </a:tcPr>
                    </a:tc>
                    <a:extLst>
                      <a:ext uri="{0D108BD9-81ED-4DB2-BD59-A6C34878D82A}">
                        <a16:rowId xmlns:a16="http://schemas.microsoft.com/office/drawing/2014/main" val="1192456073"/>
                      </a:ext>
                    </a:extLst>
                  </a:tr>
                </a:tbl>
              </a:graphicData>
            </a:graphic>
          </p:graphicFrame>
        </mc:Fallback>
      </mc:AlternateContent>
      <p:sp>
        <p:nvSpPr>
          <p:cNvPr id="101" name="TextBox 20"/>
          <p:cNvSpPr txBox="1">
            <a:spLocks noChangeArrowheads="1"/>
          </p:cNvSpPr>
          <p:nvPr/>
        </p:nvSpPr>
        <p:spPr bwMode="auto">
          <a:xfrm>
            <a:off x="1890249" y="3516285"/>
            <a:ext cx="953560"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无向图</a:t>
            </a:r>
            <a:endParaRPr lang="en-US" altLang="zh-CN" sz="2000" b="1" dirty="0">
              <a:latin typeface="微软雅黑" panose="020B0503020204020204" pitchFamily="34" charset="-122"/>
              <a:ea typeface="微软雅黑" panose="020B0503020204020204" pitchFamily="34" charset="-122"/>
            </a:endParaRPr>
          </a:p>
        </p:txBody>
      </p:sp>
      <p:sp>
        <p:nvSpPr>
          <p:cNvPr id="102" name="TextBox 20"/>
          <p:cNvSpPr txBox="1">
            <a:spLocks noChangeArrowheads="1"/>
          </p:cNvSpPr>
          <p:nvPr/>
        </p:nvSpPr>
        <p:spPr bwMode="auto">
          <a:xfrm>
            <a:off x="4809539" y="3522982"/>
            <a:ext cx="953560"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有向图</a:t>
            </a:r>
            <a:endParaRPr lang="en-US" altLang="zh-CN" sz="2000" b="1" dirty="0">
              <a:latin typeface="微软雅黑" panose="020B0503020204020204" pitchFamily="34" charset="-122"/>
              <a:ea typeface="微软雅黑" panose="020B0503020204020204" pitchFamily="34" charset="-122"/>
            </a:endParaRPr>
          </a:p>
        </p:txBody>
      </p:sp>
      <p:sp>
        <p:nvSpPr>
          <p:cNvPr id="103" name="TextBox 20"/>
          <p:cNvSpPr txBox="1">
            <a:spLocks noChangeArrowheads="1"/>
          </p:cNvSpPr>
          <p:nvPr/>
        </p:nvSpPr>
        <p:spPr bwMode="auto">
          <a:xfrm>
            <a:off x="7833938" y="3522982"/>
            <a:ext cx="953560"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网络</a:t>
            </a:r>
            <a:endParaRPr lang="en-US" altLang="zh-CN" sz="2000" b="1" dirty="0">
              <a:latin typeface="微软雅黑" panose="020B0503020204020204" pitchFamily="34" charset="-122"/>
              <a:ea typeface="微软雅黑" panose="020B0503020204020204" pitchFamily="34" charset="-122"/>
            </a:endParaRPr>
          </a:p>
        </p:txBody>
      </p:sp>
      <p:sp>
        <p:nvSpPr>
          <p:cNvPr id="104" name="文本框 103"/>
          <p:cNvSpPr txBox="1"/>
          <p:nvPr/>
        </p:nvSpPr>
        <p:spPr>
          <a:xfrm>
            <a:off x="107504" y="6385007"/>
            <a:ext cx="8928992" cy="369332"/>
          </a:xfrm>
          <a:prstGeom prst="rect">
            <a:avLst/>
          </a:prstGeom>
          <a:solidFill>
            <a:srgbClr val="C00000"/>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使用方阵</a:t>
            </a:r>
            <a:r>
              <a:rPr lang="en-US" altLang="zh-CN" b="1" dirty="0">
                <a:solidFill>
                  <a:schemeClr val="bg1"/>
                </a:solidFill>
                <a:latin typeface="微软雅黑" panose="020B0503020204020204" pitchFamily="34" charset="-122"/>
                <a:ea typeface="微软雅黑" panose="020B0503020204020204" pitchFamily="34" charset="-122"/>
              </a:rPr>
              <a:t>A[n][n]</a:t>
            </a:r>
            <a:r>
              <a:rPr lang="zh-CN" altLang="en-US" b="1" dirty="0">
                <a:solidFill>
                  <a:schemeClr val="bg1"/>
                </a:solidFill>
                <a:latin typeface="微软雅黑" panose="020B0503020204020204" pitchFamily="34" charset="-122"/>
                <a:ea typeface="微软雅黑" panose="020B0503020204020204" pitchFamily="34" charset="-122"/>
              </a:rPr>
              <a:t>表示由</a:t>
            </a:r>
            <a:r>
              <a:rPr lang="en-US" altLang="zh-CN" b="1" dirty="0">
                <a:solidFill>
                  <a:schemeClr val="bg1"/>
                </a:solidFill>
                <a:latin typeface="微软雅黑" panose="020B0503020204020204" pitchFamily="34" charset="-122"/>
                <a:ea typeface="微软雅黑" panose="020B0503020204020204" pitchFamily="34" charset="-122"/>
              </a:rPr>
              <a:t>n</a:t>
            </a:r>
            <a:r>
              <a:rPr lang="zh-CN" altLang="en-US" b="1" dirty="0">
                <a:solidFill>
                  <a:schemeClr val="bg1"/>
                </a:solidFill>
                <a:latin typeface="微软雅黑" panose="020B0503020204020204" pitchFamily="34" charset="-122"/>
                <a:ea typeface="微软雅黑" panose="020B0503020204020204" pitchFamily="34" charset="-122"/>
              </a:rPr>
              <a:t>个顶点构成的图；对于不存在的边，通常统一取值为无穷或</a:t>
            </a:r>
            <a:r>
              <a:rPr lang="en-US" altLang="zh-CN" b="1" dirty="0">
                <a:solidFill>
                  <a:schemeClr val="bg1"/>
                </a:solidFill>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1686329566"/>
      </p:ext>
    </p:extLst>
  </p:cSld>
  <p:clrMapOvr>
    <a:masterClrMapping/>
  </p:clrMapOvr>
  <p:transition advTm="157">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5220072" y="1281954"/>
            <a:ext cx="1008112" cy="2863408"/>
          </a:xfrm>
          <a:prstGeom prst="rect">
            <a:avLst/>
          </a:prstGeom>
          <a:solidFill>
            <a:schemeClr val="tx2">
              <a:lumMod val="7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图的存储表示</a:t>
            </a:r>
          </a:p>
        </p:txBody>
      </p:sp>
      <p:sp>
        <p:nvSpPr>
          <p:cNvPr id="72" name="TextBox 20"/>
          <p:cNvSpPr txBox="1">
            <a:spLocks noChangeArrowheads="1"/>
          </p:cNvSpPr>
          <p:nvPr/>
        </p:nvSpPr>
        <p:spPr bwMode="auto">
          <a:xfrm>
            <a:off x="243653" y="1199756"/>
            <a:ext cx="764863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邻接表</a:t>
            </a:r>
            <a:endParaRPr lang="en-US" altLang="zh-CN" sz="2800" b="1" dirty="0">
              <a:latin typeface="微软雅黑" panose="020B0503020204020204" pitchFamily="34" charset="-122"/>
              <a:ea typeface="微软雅黑" panose="020B0503020204020204" pitchFamily="34" charset="-122"/>
            </a:endParaRPr>
          </a:p>
        </p:txBody>
      </p:sp>
      <p:sp>
        <p:nvSpPr>
          <p:cNvPr id="23" name="椭圆 22"/>
          <p:cNvSpPr/>
          <p:nvPr/>
        </p:nvSpPr>
        <p:spPr bwMode="auto">
          <a:xfrm>
            <a:off x="1319737" y="178403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455641"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1319737" y="3505184"/>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183737"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0" name="直接箭头连接符 29"/>
          <p:cNvCxnSpPr>
            <a:stCxn id="27" idx="0"/>
            <a:endCxn id="23" idx="4"/>
          </p:cNvCxnSpPr>
          <p:nvPr/>
        </p:nvCxnSpPr>
        <p:spPr bwMode="auto">
          <a:xfrm flipV="1">
            <a:off x="1535737" y="2216038"/>
            <a:ext cx="0" cy="1289146"/>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1" name="直接箭头连接符 50"/>
          <p:cNvCxnSpPr>
            <a:stCxn id="28" idx="1"/>
            <a:endCxn id="23" idx="5"/>
          </p:cNvCxnSpPr>
          <p:nvPr/>
        </p:nvCxnSpPr>
        <p:spPr bwMode="auto">
          <a:xfrm flipH="1" flipV="1">
            <a:off x="1688472" y="2152773"/>
            <a:ext cx="558530"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2" name="直接箭头连接符 51"/>
          <p:cNvCxnSpPr>
            <a:stCxn id="23" idx="3"/>
            <a:endCxn id="24" idx="7"/>
          </p:cNvCxnSpPr>
          <p:nvPr/>
        </p:nvCxnSpPr>
        <p:spPr bwMode="auto">
          <a:xfrm flipH="1">
            <a:off x="824376" y="2152773"/>
            <a:ext cx="558626"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4" name="直接箭头连接符 53"/>
          <p:cNvCxnSpPr>
            <a:stCxn id="27" idx="1"/>
            <a:endCxn id="24" idx="5"/>
          </p:cNvCxnSpPr>
          <p:nvPr/>
        </p:nvCxnSpPr>
        <p:spPr bwMode="auto">
          <a:xfrm flipH="1" flipV="1">
            <a:off x="824376" y="2997705"/>
            <a:ext cx="558626" cy="570744"/>
          </a:xfrm>
          <a:prstGeom prst="straightConnector1">
            <a:avLst/>
          </a:prstGeom>
          <a:solidFill>
            <a:schemeClr val="accent1"/>
          </a:solidFill>
          <a:ln w="41275" cap="flat" cmpd="sng" algn="ctr">
            <a:solidFill>
              <a:schemeClr val="tx1"/>
            </a:solidFill>
            <a:prstDash val="solid"/>
            <a:round/>
            <a:headEnd type="none"/>
            <a:tailEnd type="none" w="lg" len="lg"/>
          </a:ln>
          <a:effectLst/>
        </p:spPr>
      </p:cxnSp>
      <p:graphicFrame>
        <p:nvGraphicFramePr>
          <p:cNvPr id="98" name="表格 97"/>
          <p:cNvGraphicFramePr>
            <a:graphicFrameLocks noGrp="1"/>
          </p:cNvGraphicFramePr>
          <p:nvPr/>
        </p:nvGraphicFramePr>
        <p:xfrm>
          <a:off x="2771800" y="1988840"/>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algn="ctr"/>
                      <a:r>
                        <a:rPr lang="en-US" altLang="zh-CN" sz="2000" b="1" dirty="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7</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p:sp>
        <p:nvSpPr>
          <p:cNvPr id="101" name="TextBox 20"/>
          <p:cNvSpPr txBox="1">
            <a:spLocks noChangeArrowheads="1"/>
          </p:cNvSpPr>
          <p:nvPr/>
        </p:nvSpPr>
        <p:spPr bwMode="auto">
          <a:xfrm>
            <a:off x="93546" y="3584949"/>
            <a:ext cx="953560"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无向图</a:t>
            </a:r>
            <a:endParaRPr lang="en-US" altLang="zh-CN" sz="2000" b="1" dirty="0">
              <a:latin typeface="微软雅黑" panose="020B0503020204020204" pitchFamily="34" charset="-122"/>
              <a:ea typeface="微软雅黑" panose="020B0503020204020204" pitchFamily="34" charset="-122"/>
            </a:endParaRPr>
          </a:p>
        </p:txBody>
      </p:sp>
      <p:sp>
        <p:nvSpPr>
          <p:cNvPr id="44" name="矩形 43"/>
          <p:cNvSpPr/>
          <p:nvPr/>
        </p:nvSpPr>
        <p:spPr>
          <a:xfrm>
            <a:off x="1976031" y="2090836"/>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3</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825059" y="2149297"/>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9</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1545097" y="2686575"/>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5</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821012" y="3246395"/>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2</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任意多边形 5"/>
          <p:cNvSpPr/>
          <p:nvPr/>
        </p:nvSpPr>
        <p:spPr bwMode="auto">
          <a:xfrm>
            <a:off x="182741" y="2380036"/>
            <a:ext cx="529801" cy="906818"/>
          </a:xfrm>
          <a:custGeom>
            <a:avLst/>
            <a:gdLst>
              <a:gd name="connsiteX0" fmla="*/ 466266 w 472010"/>
              <a:gd name="connsiteY0" fmla="*/ 248581 h 930601"/>
              <a:gd name="connsiteX1" fmla="*/ 430870 w 472010"/>
              <a:gd name="connsiteY1" fmla="*/ 30305 h 930601"/>
              <a:gd name="connsiteX2" fmla="*/ 159500 w 472010"/>
              <a:gd name="connsiteY2" fmla="*/ 30305 h 930601"/>
              <a:gd name="connsiteX3" fmla="*/ 23814 w 472010"/>
              <a:gd name="connsiteY3" fmla="*/ 295776 h 930601"/>
              <a:gd name="connsiteX4" fmla="*/ 17915 w 472010"/>
              <a:gd name="connsiteY4" fmla="*/ 596643 h 930601"/>
              <a:gd name="connsiteX5" fmla="*/ 206694 w 472010"/>
              <a:gd name="connsiteY5" fmla="*/ 826718 h 930601"/>
              <a:gd name="connsiteX6" fmla="*/ 383675 w 472010"/>
              <a:gd name="connsiteY6" fmla="*/ 927007 h 930601"/>
              <a:gd name="connsiteX7" fmla="*/ 454467 w 472010"/>
              <a:gd name="connsiteY7" fmla="*/ 708731 h 93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010" h="930601">
                <a:moveTo>
                  <a:pt x="466266" y="248581"/>
                </a:moveTo>
                <a:cubicBezTo>
                  <a:pt x="474132" y="157632"/>
                  <a:pt x="481998" y="66684"/>
                  <a:pt x="430870" y="30305"/>
                </a:cubicBezTo>
                <a:cubicBezTo>
                  <a:pt x="379742" y="-6074"/>
                  <a:pt x="227343" y="-13940"/>
                  <a:pt x="159500" y="30305"/>
                </a:cubicBezTo>
                <a:cubicBezTo>
                  <a:pt x="91657" y="74550"/>
                  <a:pt x="47411" y="201386"/>
                  <a:pt x="23814" y="295776"/>
                </a:cubicBezTo>
                <a:cubicBezTo>
                  <a:pt x="216" y="390166"/>
                  <a:pt x="-12565" y="508153"/>
                  <a:pt x="17915" y="596643"/>
                </a:cubicBezTo>
                <a:cubicBezTo>
                  <a:pt x="48395" y="685133"/>
                  <a:pt x="145734" y="771657"/>
                  <a:pt x="206694" y="826718"/>
                </a:cubicBezTo>
                <a:cubicBezTo>
                  <a:pt x="267654" y="881779"/>
                  <a:pt x="342380" y="946671"/>
                  <a:pt x="383675" y="927007"/>
                </a:cubicBezTo>
                <a:cubicBezTo>
                  <a:pt x="424970" y="907343"/>
                  <a:pt x="439718" y="808037"/>
                  <a:pt x="454467" y="708731"/>
                </a:cubicBezTo>
              </a:path>
            </a:pathLst>
          </a:custGeom>
          <a:noFill/>
          <a:ln w="41275" cap="flat" cmpd="sng" algn="ctr">
            <a:solidFill>
              <a:schemeClr val="tx1"/>
            </a:solidFill>
            <a:prstDash val="solid"/>
            <a:round/>
            <a:headEnd type="none"/>
            <a:tailEnd type="none" w="lg" len="lg"/>
          </a:ln>
          <a:effectLst/>
        </p:spPr>
        <p:txBody>
          <a:bodyPr rtlCol="0" anchor="ctr"/>
          <a:lstStyle/>
          <a:p>
            <a:pPr algn="ctr"/>
            <a:endParaRPr lang="zh-CN" altLang="en-US"/>
          </a:p>
        </p:txBody>
      </p:sp>
      <p:sp>
        <p:nvSpPr>
          <p:cNvPr id="53" name="矩形 52"/>
          <p:cNvSpPr/>
          <p:nvPr/>
        </p:nvSpPr>
        <p:spPr>
          <a:xfrm>
            <a:off x="197704" y="2519282"/>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7</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graphicFrame>
        <p:nvGraphicFramePr>
          <p:cNvPr id="55" name="表格 54"/>
          <p:cNvGraphicFramePr>
            <a:graphicFrameLocks noGrp="1"/>
          </p:cNvGraphicFramePr>
          <p:nvPr/>
        </p:nvGraphicFramePr>
        <p:xfrm>
          <a:off x="5364088" y="14259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6" name="表格 55"/>
          <p:cNvGraphicFramePr>
            <a:graphicFrameLocks noGrp="1"/>
          </p:cNvGraphicFramePr>
          <p:nvPr/>
        </p:nvGraphicFramePr>
        <p:xfrm>
          <a:off x="5364088" y="21732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7" name="表格 56"/>
          <p:cNvGraphicFramePr>
            <a:graphicFrameLocks noGrp="1"/>
          </p:cNvGraphicFramePr>
          <p:nvPr/>
        </p:nvGraphicFramePr>
        <p:xfrm>
          <a:off x="5364088" y="29205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8" name="表格 57"/>
          <p:cNvGraphicFramePr>
            <a:graphicFrameLocks noGrp="1"/>
          </p:cNvGraphicFramePr>
          <p:nvPr/>
        </p:nvGraphicFramePr>
        <p:xfrm>
          <a:off x="5372066" y="36678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9" name="表格 58"/>
          <p:cNvGraphicFramePr>
            <a:graphicFrameLocks noGrp="1"/>
          </p:cNvGraphicFramePr>
          <p:nvPr/>
        </p:nvGraphicFramePr>
        <p:xfrm>
          <a:off x="6372200" y="128992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&amp;B</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0" name="表格 59"/>
          <p:cNvGraphicFramePr>
            <a:graphicFrameLocks noGrp="1"/>
          </p:cNvGraphicFramePr>
          <p:nvPr/>
        </p:nvGraphicFramePr>
        <p:xfrm>
          <a:off x="6372200" y="160037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9</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1" name="表格 60"/>
          <p:cNvGraphicFramePr>
            <a:graphicFrameLocks noGrp="1"/>
          </p:cNvGraphicFramePr>
          <p:nvPr/>
        </p:nvGraphicFramePr>
        <p:xfrm>
          <a:off x="7308304" y="128992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&amp;C</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2" name="表格 61"/>
          <p:cNvGraphicFramePr>
            <a:graphicFrameLocks noGrp="1"/>
          </p:cNvGraphicFramePr>
          <p:nvPr/>
        </p:nvGraphicFramePr>
        <p:xfrm>
          <a:off x="7308304" y="160037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3" name="表格 62"/>
          <p:cNvGraphicFramePr>
            <a:graphicFrameLocks noGrp="1"/>
          </p:cNvGraphicFramePr>
          <p:nvPr/>
        </p:nvGraphicFramePr>
        <p:xfrm>
          <a:off x="8249764" y="128992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&amp;D</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4" name="表格 63"/>
          <p:cNvGraphicFramePr>
            <a:graphicFrameLocks noGrp="1"/>
          </p:cNvGraphicFramePr>
          <p:nvPr/>
        </p:nvGraphicFramePr>
        <p:xfrm>
          <a:off x="8249764" y="160037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5" name="表格 64"/>
          <p:cNvGraphicFramePr>
            <a:graphicFrameLocks noGrp="1"/>
          </p:cNvGraphicFramePr>
          <p:nvPr/>
        </p:nvGraphicFramePr>
        <p:xfrm>
          <a:off x="6372200" y="205662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&amp;A</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6" name="表格 65"/>
          <p:cNvGraphicFramePr>
            <a:graphicFrameLocks noGrp="1"/>
          </p:cNvGraphicFramePr>
          <p:nvPr/>
        </p:nvGraphicFramePr>
        <p:xfrm>
          <a:off x="6372200" y="236706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9</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7" name="表格 66"/>
          <p:cNvGraphicFramePr>
            <a:graphicFrameLocks noGrp="1"/>
          </p:cNvGraphicFramePr>
          <p:nvPr/>
        </p:nvGraphicFramePr>
        <p:xfrm>
          <a:off x="7308304" y="205662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&amp;B</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8" name="表格 67"/>
          <p:cNvGraphicFramePr>
            <a:graphicFrameLocks noGrp="1"/>
          </p:cNvGraphicFramePr>
          <p:nvPr/>
        </p:nvGraphicFramePr>
        <p:xfrm>
          <a:off x="7308304" y="236706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7</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9" name="表格 68"/>
          <p:cNvGraphicFramePr>
            <a:graphicFrameLocks noGrp="1"/>
          </p:cNvGraphicFramePr>
          <p:nvPr/>
        </p:nvGraphicFramePr>
        <p:xfrm>
          <a:off x="8249764" y="205662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&amp;D</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70" name="表格 69"/>
          <p:cNvGraphicFramePr>
            <a:graphicFrameLocks noGrp="1"/>
          </p:cNvGraphicFramePr>
          <p:nvPr/>
        </p:nvGraphicFramePr>
        <p:xfrm>
          <a:off x="8249764" y="236706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71" name="表格 70"/>
          <p:cNvGraphicFramePr>
            <a:graphicFrameLocks noGrp="1"/>
          </p:cNvGraphicFramePr>
          <p:nvPr/>
        </p:nvGraphicFramePr>
        <p:xfrm>
          <a:off x="6372200" y="353383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&amp;A</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88" name="表格 87"/>
          <p:cNvGraphicFramePr>
            <a:graphicFrameLocks noGrp="1"/>
          </p:cNvGraphicFramePr>
          <p:nvPr/>
        </p:nvGraphicFramePr>
        <p:xfrm>
          <a:off x="6372200" y="384428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5</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99" name="表格 98"/>
          <p:cNvGraphicFramePr>
            <a:graphicFrameLocks noGrp="1"/>
          </p:cNvGraphicFramePr>
          <p:nvPr/>
        </p:nvGraphicFramePr>
        <p:xfrm>
          <a:off x="7308304" y="353383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&amp;B</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105" name="表格 104"/>
          <p:cNvGraphicFramePr>
            <a:graphicFrameLocks noGrp="1"/>
          </p:cNvGraphicFramePr>
          <p:nvPr/>
        </p:nvGraphicFramePr>
        <p:xfrm>
          <a:off x="7308304" y="384428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108" name="表格 107"/>
          <p:cNvGraphicFramePr>
            <a:graphicFrameLocks noGrp="1"/>
          </p:cNvGraphicFramePr>
          <p:nvPr/>
        </p:nvGraphicFramePr>
        <p:xfrm>
          <a:off x="6372200" y="278110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&amp;A</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109" name="表格 108"/>
          <p:cNvGraphicFramePr>
            <a:graphicFrameLocks noGrp="1"/>
          </p:cNvGraphicFramePr>
          <p:nvPr/>
        </p:nvGraphicFramePr>
        <p:xfrm>
          <a:off x="6372200" y="309154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3</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pSp>
        <p:nvGrpSpPr>
          <p:cNvPr id="17" name="组合 16"/>
          <p:cNvGrpSpPr/>
          <p:nvPr/>
        </p:nvGrpSpPr>
        <p:grpSpPr>
          <a:xfrm>
            <a:off x="5886188" y="1569986"/>
            <a:ext cx="511372" cy="108000"/>
            <a:chOff x="5886188" y="1484784"/>
            <a:chExt cx="511372" cy="108000"/>
          </a:xfrm>
        </p:grpSpPr>
        <p:sp>
          <p:nvSpPr>
            <p:cNvPr id="8" name="椭圆 7"/>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0" name="直接箭头连接符 109"/>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9" name="组合 18"/>
          <p:cNvGrpSpPr/>
          <p:nvPr/>
        </p:nvGrpSpPr>
        <p:grpSpPr>
          <a:xfrm>
            <a:off x="6850151" y="1385766"/>
            <a:ext cx="473545" cy="108000"/>
            <a:chOff x="5108402" y="5373216"/>
            <a:chExt cx="473545" cy="108000"/>
          </a:xfrm>
        </p:grpSpPr>
        <p:sp>
          <p:nvSpPr>
            <p:cNvPr id="112" name="椭圆 111"/>
            <p:cNvSpPr/>
            <p:nvPr/>
          </p:nvSpPr>
          <p:spPr bwMode="auto">
            <a:xfrm>
              <a:off x="5108402" y="5373216"/>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3" name="直接箭头连接符 112"/>
            <p:cNvCxnSpPr/>
            <p:nvPr/>
          </p:nvCxnSpPr>
          <p:spPr bwMode="auto">
            <a:xfrm flipV="1">
              <a:off x="5146229" y="5427216"/>
              <a:ext cx="43571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21" name="组合 20"/>
          <p:cNvGrpSpPr/>
          <p:nvPr/>
        </p:nvGrpSpPr>
        <p:grpSpPr>
          <a:xfrm>
            <a:off x="7816529" y="1392555"/>
            <a:ext cx="426402" cy="108000"/>
            <a:chOff x="7816529" y="1307353"/>
            <a:chExt cx="426402" cy="108000"/>
          </a:xfrm>
        </p:grpSpPr>
        <p:sp>
          <p:nvSpPr>
            <p:cNvPr id="115" name="椭圆 114"/>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17" name="组合 116"/>
          <p:cNvGrpSpPr/>
          <p:nvPr/>
        </p:nvGrpSpPr>
        <p:grpSpPr>
          <a:xfrm>
            <a:off x="6892367" y="2145919"/>
            <a:ext cx="426402" cy="108000"/>
            <a:chOff x="7816529" y="1307353"/>
            <a:chExt cx="426402" cy="108000"/>
          </a:xfrm>
        </p:grpSpPr>
        <p:sp>
          <p:nvSpPr>
            <p:cNvPr id="118" name="椭圆 117"/>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0" name="组合 119"/>
          <p:cNvGrpSpPr/>
          <p:nvPr/>
        </p:nvGrpSpPr>
        <p:grpSpPr>
          <a:xfrm>
            <a:off x="7814281" y="2154903"/>
            <a:ext cx="426402" cy="108000"/>
            <a:chOff x="7816529" y="1307353"/>
            <a:chExt cx="426402" cy="108000"/>
          </a:xfrm>
        </p:grpSpPr>
        <p:sp>
          <p:nvSpPr>
            <p:cNvPr id="121" name="椭圆 120"/>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2" name="直接箭头连接符 121"/>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3" name="组合 122"/>
          <p:cNvGrpSpPr/>
          <p:nvPr/>
        </p:nvGrpSpPr>
        <p:grpSpPr>
          <a:xfrm>
            <a:off x="6892367" y="3652797"/>
            <a:ext cx="426402" cy="108000"/>
            <a:chOff x="7816529" y="1307353"/>
            <a:chExt cx="426402" cy="108000"/>
          </a:xfrm>
        </p:grpSpPr>
        <p:sp>
          <p:nvSpPr>
            <p:cNvPr id="124" name="椭圆 123"/>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5" name="直接箭头连接符 124"/>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6" name="组合 125"/>
          <p:cNvGrpSpPr/>
          <p:nvPr/>
        </p:nvGrpSpPr>
        <p:grpSpPr>
          <a:xfrm>
            <a:off x="5860828" y="2322041"/>
            <a:ext cx="511372" cy="108000"/>
            <a:chOff x="5886188" y="1484784"/>
            <a:chExt cx="511372" cy="108000"/>
          </a:xfrm>
        </p:grpSpPr>
        <p:sp>
          <p:nvSpPr>
            <p:cNvPr id="127" name="椭圆 126"/>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8" name="直接箭头连接符 127"/>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9" name="组合 128"/>
          <p:cNvGrpSpPr/>
          <p:nvPr/>
        </p:nvGrpSpPr>
        <p:grpSpPr>
          <a:xfrm>
            <a:off x="5860828" y="3064689"/>
            <a:ext cx="511372" cy="108000"/>
            <a:chOff x="5886188" y="1484784"/>
            <a:chExt cx="511372" cy="108000"/>
          </a:xfrm>
        </p:grpSpPr>
        <p:sp>
          <p:nvSpPr>
            <p:cNvPr id="130" name="椭圆 129"/>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1" name="直接箭头连接符 130"/>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32" name="组合 131"/>
          <p:cNvGrpSpPr/>
          <p:nvPr/>
        </p:nvGrpSpPr>
        <p:grpSpPr>
          <a:xfrm>
            <a:off x="5873187" y="3825985"/>
            <a:ext cx="511372" cy="108000"/>
            <a:chOff x="5886188" y="1484784"/>
            <a:chExt cx="511372" cy="108000"/>
          </a:xfrm>
        </p:grpSpPr>
        <p:sp>
          <p:nvSpPr>
            <p:cNvPr id="133" name="椭圆 132"/>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4" name="直接箭头连接符 133"/>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sp>
        <p:nvSpPr>
          <p:cNvPr id="135" name="TextBox 20"/>
          <p:cNvSpPr txBox="1">
            <a:spLocks noChangeArrowheads="1"/>
          </p:cNvSpPr>
          <p:nvPr/>
        </p:nvSpPr>
        <p:spPr bwMode="auto">
          <a:xfrm>
            <a:off x="3313471" y="1422634"/>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邻接矩阵</a:t>
            </a:r>
            <a:endParaRPr lang="en-US" altLang="zh-CN" sz="2000" b="1" dirty="0">
              <a:latin typeface="微软雅黑" panose="020B0503020204020204" pitchFamily="34" charset="-122"/>
              <a:ea typeface="微软雅黑" panose="020B0503020204020204" pitchFamily="34" charset="-122"/>
            </a:endParaRPr>
          </a:p>
        </p:txBody>
      </p:sp>
      <p:sp>
        <p:nvSpPr>
          <p:cNvPr id="136" name="TextBox 20"/>
          <p:cNvSpPr txBox="1">
            <a:spLocks noChangeArrowheads="1"/>
          </p:cNvSpPr>
          <p:nvPr/>
        </p:nvSpPr>
        <p:spPr bwMode="auto">
          <a:xfrm>
            <a:off x="8145147" y="3663999"/>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邻接表</a:t>
            </a:r>
            <a:endParaRPr lang="en-US" altLang="zh-CN"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147109" y="4094119"/>
            <a:ext cx="5577019" cy="861774"/>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private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Vertex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&gt; &gt; V;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顶点集（向量）</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*&gt; &gt; E;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边集（邻接表）</a:t>
            </a:r>
          </a:p>
        </p:txBody>
      </p:sp>
      <p:sp>
        <p:nvSpPr>
          <p:cNvPr id="25" name="矩形 24"/>
          <p:cNvSpPr/>
          <p:nvPr/>
        </p:nvSpPr>
        <p:spPr>
          <a:xfrm>
            <a:off x="130031" y="5026797"/>
            <a:ext cx="4730001" cy="156966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边的数据</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weight;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边的权重</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type;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边的类型</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边指向的顶点</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新增</a:t>
            </a:r>
            <a:r>
              <a:rPr lang="en-US" altLang="zh-CN" sz="1600" b="1" kern="0" dirty="0">
                <a:solidFill>
                  <a:srgbClr val="CC0000"/>
                </a:solidFill>
                <a:latin typeface="Consolas" panose="020B0609020204030204" pitchFamily="49" charset="0"/>
                <a:ea typeface="隶书"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6" name="矩形 25"/>
          <p:cNvSpPr/>
          <p:nvPr/>
        </p:nvSpPr>
        <p:spPr>
          <a:xfrm>
            <a:off x="4520176" y="4896975"/>
            <a:ext cx="4588328" cy="369332"/>
          </a:xfrm>
          <a:prstGeom prst="rect">
            <a:avLst/>
          </a:prstGeom>
          <a:solidFill>
            <a:schemeClr val="accent2">
              <a:lumMod val="50000"/>
            </a:schemeClr>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空间总量较低</a:t>
            </a:r>
            <a:r>
              <a:rPr lang="en-US" altLang="zh-CN" b="1" dirty="0">
                <a:solidFill>
                  <a:schemeClr val="bg1"/>
                </a:solidFill>
                <a:latin typeface="微软雅黑" panose="020B0503020204020204" pitchFamily="34" charset="-122"/>
                <a:ea typeface="微软雅黑" panose="020B0503020204020204" pitchFamily="34" charset="-122"/>
              </a:rPr>
              <a:t>O(</a:t>
            </a:r>
            <a:r>
              <a:rPr lang="en-US" altLang="zh-CN" b="1" dirty="0" err="1">
                <a:solidFill>
                  <a:schemeClr val="bg1"/>
                </a:solidFill>
                <a:latin typeface="微软雅黑" panose="020B0503020204020204" pitchFamily="34" charset="-122"/>
                <a:ea typeface="微软雅黑" panose="020B0503020204020204" pitchFamily="34" charset="-122"/>
              </a:rPr>
              <a:t>n+e</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，一般</a:t>
            </a:r>
            <a:r>
              <a:rPr lang="en-US" altLang="zh-CN" b="1" dirty="0">
                <a:solidFill>
                  <a:schemeClr val="bg1"/>
                </a:solidFill>
                <a:latin typeface="微软雅黑" panose="020B0503020204020204" pitchFamily="34" charset="-122"/>
                <a:ea typeface="微软雅黑" panose="020B0503020204020204" pitchFamily="34" charset="-122"/>
              </a:rPr>
              <a:t>e</a:t>
            </a:r>
            <a:r>
              <a:rPr lang="zh-CN" altLang="en-US" b="1" dirty="0">
                <a:solidFill>
                  <a:schemeClr val="bg1"/>
                </a:solidFill>
                <a:latin typeface="微软雅黑" panose="020B0503020204020204" pitchFamily="34" charset="-122"/>
                <a:ea typeface="微软雅黑" panose="020B0503020204020204" pitchFamily="34" charset="-122"/>
              </a:rPr>
              <a:t>与</a:t>
            </a:r>
            <a:r>
              <a:rPr lang="en-US" altLang="zh-CN" b="1" dirty="0">
                <a:solidFill>
                  <a:schemeClr val="bg1"/>
                </a:solidFill>
                <a:latin typeface="微软雅黑" panose="020B0503020204020204" pitchFamily="34" charset="-122"/>
                <a:ea typeface="微软雅黑" panose="020B0503020204020204" pitchFamily="34" charset="-122"/>
              </a:rPr>
              <a:t>n</a:t>
            </a:r>
            <a:r>
              <a:rPr lang="zh-CN" altLang="en-US" b="1" dirty="0">
                <a:solidFill>
                  <a:schemeClr val="bg1"/>
                </a:solidFill>
                <a:latin typeface="微软雅黑" panose="020B0503020204020204" pitchFamily="34" charset="-122"/>
                <a:ea typeface="微软雅黑" panose="020B0503020204020204" pitchFamily="34" charset="-122"/>
              </a:rPr>
              <a:t>为同量级</a:t>
            </a:r>
            <a:endParaRPr lang="zh-CN" altLang="en-US" dirty="0"/>
          </a:p>
        </p:txBody>
      </p:sp>
      <p:sp>
        <p:nvSpPr>
          <p:cNvPr id="137" name="矩形 136"/>
          <p:cNvSpPr/>
          <p:nvPr/>
        </p:nvSpPr>
        <p:spPr>
          <a:xfrm>
            <a:off x="5788122" y="5350710"/>
            <a:ext cx="3320382" cy="369332"/>
          </a:xfrm>
          <a:prstGeom prst="rect">
            <a:avLst/>
          </a:prstGeom>
          <a:solidFill>
            <a:srgbClr val="C00000"/>
          </a:solidFill>
        </p:spPr>
        <p:txBody>
          <a:bodyPr wrap="square">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exist(</a:t>
            </a:r>
            <a:r>
              <a:rPr lang="en-US" altLang="zh-CN" b="1" dirty="0" err="1">
                <a:solidFill>
                  <a:schemeClr val="bg1"/>
                </a:solidFill>
                <a:latin typeface="微软雅黑" panose="020B0503020204020204" pitchFamily="34" charset="-122"/>
                <a:ea typeface="微软雅黑" panose="020B0503020204020204" pitchFamily="34" charset="-122"/>
              </a:rPr>
              <a:t>v,u</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需</a:t>
            </a:r>
            <a:r>
              <a:rPr lang="en-US" altLang="zh-CN" b="1" dirty="0">
                <a:solidFill>
                  <a:schemeClr val="bg1"/>
                </a:solidFill>
                <a:latin typeface="微软雅黑" panose="020B0503020204020204" pitchFamily="34" charset="-122"/>
                <a:ea typeface="微软雅黑" panose="020B0503020204020204" pitchFamily="34" charset="-122"/>
              </a:rPr>
              <a:t>O(n)</a:t>
            </a:r>
          </a:p>
        </p:txBody>
      </p:sp>
      <p:sp>
        <p:nvSpPr>
          <p:cNvPr id="138" name="矩形 137"/>
          <p:cNvSpPr/>
          <p:nvPr/>
        </p:nvSpPr>
        <p:spPr>
          <a:xfrm>
            <a:off x="3430395" y="5840217"/>
            <a:ext cx="2685889" cy="369332"/>
          </a:xfrm>
          <a:prstGeom prst="rect">
            <a:avLst/>
          </a:prstGeom>
          <a:solidFill>
            <a:schemeClr val="accent2">
              <a:lumMod val="50000"/>
            </a:schemeClr>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顶点插入操作降低为</a:t>
            </a:r>
            <a:r>
              <a:rPr lang="en-US" altLang="zh-CN" b="1" dirty="0">
                <a:solidFill>
                  <a:schemeClr val="bg1"/>
                </a:solidFill>
                <a:latin typeface="微软雅黑" panose="020B0503020204020204" pitchFamily="34" charset="-122"/>
                <a:ea typeface="微软雅黑" panose="020B0503020204020204" pitchFamily="34" charset="-122"/>
              </a:rPr>
              <a:t>O(1)</a:t>
            </a:r>
            <a:endParaRPr lang="zh-CN" altLang="en-US" dirty="0"/>
          </a:p>
        </p:txBody>
      </p:sp>
      <p:sp>
        <p:nvSpPr>
          <p:cNvPr id="139" name="矩形 138"/>
          <p:cNvSpPr/>
          <p:nvPr/>
        </p:nvSpPr>
        <p:spPr>
          <a:xfrm>
            <a:off x="3534692" y="6357777"/>
            <a:ext cx="5573812" cy="369332"/>
          </a:xfrm>
          <a:prstGeom prst="rect">
            <a:avLst/>
          </a:prstGeom>
          <a:solidFill>
            <a:schemeClr val="accent2">
              <a:lumMod val="50000"/>
            </a:schemeClr>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枚举</a:t>
            </a:r>
            <a:r>
              <a:rPr lang="en-US" altLang="zh-CN" b="1" dirty="0">
                <a:solidFill>
                  <a:schemeClr val="bg1"/>
                </a:solidFill>
                <a:latin typeface="微软雅黑" panose="020B0503020204020204" pitchFamily="34" charset="-122"/>
                <a:ea typeface="微软雅黑" panose="020B0503020204020204" pitchFamily="34" charset="-122"/>
              </a:rPr>
              <a:t>v</a:t>
            </a:r>
            <a:r>
              <a:rPr lang="zh-CN" altLang="en-US" b="1" dirty="0">
                <a:solidFill>
                  <a:schemeClr val="bg1"/>
                </a:solidFill>
                <a:latin typeface="微软雅黑" panose="020B0503020204020204" pitchFamily="34" charset="-122"/>
                <a:ea typeface="微软雅黑" panose="020B0503020204020204" pitchFamily="34" charset="-122"/>
              </a:rPr>
              <a:t>发出的边，仅</a:t>
            </a:r>
            <a:r>
              <a:rPr lang="en-US" altLang="zh-CN" b="1" dirty="0">
                <a:solidFill>
                  <a:schemeClr val="bg1"/>
                </a:solidFill>
                <a:latin typeface="微软雅黑" panose="020B0503020204020204" pitchFamily="34" charset="-122"/>
                <a:ea typeface="微软雅黑" panose="020B0503020204020204" pitchFamily="34" charset="-122"/>
              </a:rPr>
              <a:t>O(1+outDegree(v))</a:t>
            </a:r>
            <a:r>
              <a:rPr lang="zh-CN" altLang="en-US" b="1" dirty="0">
                <a:solidFill>
                  <a:schemeClr val="bg1"/>
                </a:solidFill>
                <a:latin typeface="微软雅黑" panose="020B0503020204020204" pitchFamily="34" charset="-122"/>
                <a:ea typeface="微软雅黑" panose="020B0503020204020204" pitchFamily="34" charset="-122"/>
              </a:rPr>
              <a:t>，而非</a:t>
            </a:r>
            <a:r>
              <a:rPr lang="en-US" altLang="zh-CN" b="1" dirty="0">
                <a:solidFill>
                  <a:schemeClr val="bg1"/>
                </a:solidFill>
                <a:latin typeface="微软雅黑" panose="020B0503020204020204" pitchFamily="34" charset="-122"/>
                <a:ea typeface="微软雅黑" panose="020B0503020204020204" pitchFamily="34" charset="-122"/>
              </a:rPr>
              <a:t>O(n)</a:t>
            </a:r>
            <a:endParaRPr lang="zh-CN" altLang="en-US" dirty="0"/>
          </a:p>
        </p:txBody>
      </p:sp>
      <p:sp>
        <p:nvSpPr>
          <p:cNvPr id="79" name="矩形 78"/>
          <p:cNvSpPr/>
          <p:nvPr/>
        </p:nvSpPr>
        <p:spPr>
          <a:xfrm>
            <a:off x="6171780" y="5841692"/>
            <a:ext cx="2936724" cy="369332"/>
          </a:xfrm>
          <a:prstGeom prst="rect">
            <a:avLst/>
          </a:prstGeom>
          <a:solidFill>
            <a:srgbClr val="C00000"/>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顶点删除复杂度仍较高</a:t>
            </a:r>
            <a:r>
              <a:rPr lang="en-US" altLang="zh-CN" b="1" dirty="0">
                <a:solidFill>
                  <a:schemeClr val="bg1"/>
                </a:solidFill>
                <a:latin typeface="微软雅黑" panose="020B0503020204020204" pitchFamily="34" charset="-122"/>
                <a:ea typeface="微软雅黑" panose="020B0503020204020204" pitchFamily="34" charset="-122"/>
              </a:rPr>
              <a:t>O(e)</a:t>
            </a:r>
            <a:endParaRPr lang="zh-CN" altLang="en-US" dirty="0"/>
          </a:p>
        </p:txBody>
      </p:sp>
    </p:spTree>
    <p:extLst>
      <p:ext uri="{BB962C8B-B14F-4D97-AF65-F5344CB8AC3E}">
        <p14:creationId xmlns:p14="http://schemas.microsoft.com/office/powerpoint/2010/main" val="36754993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7"/>
                                        </p:tgtEl>
                                        <p:attrNameLst>
                                          <p:attrName>style.visibility</p:attrName>
                                        </p:attrNameLst>
                                      </p:cBhvr>
                                      <p:to>
                                        <p:strVal val="visible"/>
                                      </p:to>
                                    </p:set>
                                    <p:anim calcmode="lin" valueType="num">
                                      <p:cBhvr additive="base">
                                        <p:cTn id="23" dur="500" fill="hold"/>
                                        <p:tgtEl>
                                          <p:spTgt spid="137"/>
                                        </p:tgtEl>
                                        <p:attrNameLst>
                                          <p:attrName>ppt_x</p:attrName>
                                        </p:attrNameLst>
                                      </p:cBhvr>
                                      <p:tavLst>
                                        <p:tav tm="0">
                                          <p:val>
                                            <p:strVal val="#ppt_x"/>
                                          </p:val>
                                        </p:tav>
                                        <p:tav tm="100000">
                                          <p:val>
                                            <p:strVal val="#ppt_x"/>
                                          </p:val>
                                        </p:tav>
                                      </p:tavLst>
                                    </p:anim>
                                    <p:anim calcmode="lin" valueType="num">
                                      <p:cBhvr additive="base">
                                        <p:cTn id="2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anim calcmode="lin" valueType="num">
                                      <p:cBhvr additive="base">
                                        <p:cTn id="29" dur="500" fill="hold"/>
                                        <p:tgtEl>
                                          <p:spTgt spid="138"/>
                                        </p:tgtEl>
                                        <p:attrNameLst>
                                          <p:attrName>ppt_x</p:attrName>
                                        </p:attrNameLst>
                                      </p:cBhvr>
                                      <p:tavLst>
                                        <p:tav tm="0">
                                          <p:val>
                                            <p:strVal val="#ppt_x"/>
                                          </p:val>
                                        </p:tav>
                                        <p:tav tm="100000">
                                          <p:val>
                                            <p:strVal val="#ppt_x"/>
                                          </p:val>
                                        </p:tav>
                                      </p:tavLst>
                                    </p:anim>
                                    <p:anim calcmode="lin" valueType="num">
                                      <p:cBhvr additive="base">
                                        <p:cTn id="30"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anim calcmode="lin" valueType="num">
                                      <p:cBhvr additive="base">
                                        <p:cTn id="35" dur="500" fill="hold"/>
                                        <p:tgtEl>
                                          <p:spTgt spid="79"/>
                                        </p:tgtEl>
                                        <p:attrNameLst>
                                          <p:attrName>ppt_x</p:attrName>
                                        </p:attrNameLst>
                                      </p:cBhvr>
                                      <p:tavLst>
                                        <p:tav tm="0">
                                          <p:val>
                                            <p:strVal val="#ppt_x"/>
                                          </p:val>
                                        </p:tav>
                                        <p:tav tm="100000">
                                          <p:val>
                                            <p:strVal val="#ppt_x"/>
                                          </p:val>
                                        </p:tav>
                                      </p:tavLst>
                                    </p:anim>
                                    <p:anim calcmode="lin" valueType="num">
                                      <p:cBhvr additive="base">
                                        <p:cTn id="3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9"/>
                                        </p:tgtEl>
                                        <p:attrNameLst>
                                          <p:attrName>style.visibility</p:attrName>
                                        </p:attrNameLst>
                                      </p:cBhvr>
                                      <p:to>
                                        <p:strVal val="visible"/>
                                      </p:to>
                                    </p:set>
                                    <p:anim calcmode="lin" valueType="num">
                                      <p:cBhvr additive="base">
                                        <p:cTn id="41" dur="500" fill="hold"/>
                                        <p:tgtEl>
                                          <p:spTgt spid="139"/>
                                        </p:tgtEl>
                                        <p:attrNameLst>
                                          <p:attrName>ppt_x</p:attrName>
                                        </p:attrNameLst>
                                      </p:cBhvr>
                                      <p:tavLst>
                                        <p:tav tm="0">
                                          <p:val>
                                            <p:strVal val="#ppt_x"/>
                                          </p:val>
                                        </p:tav>
                                        <p:tav tm="100000">
                                          <p:val>
                                            <p:strVal val="#ppt_x"/>
                                          </p:val>
                                        </p:tav>
                                      </p:tavLst>
                                    </p:anim>
                                    <p:anim calcmode="lin" valueType="num">
                                      <p:cBhvr additive="base">
                                        <p:cTn id="42"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animBg="1"/>
      <p:bldP spid="137" grpId="0" animBg="1"/>
      <p:bldP spid="138" grpId="0" animBg="1"/>
      <p:bldP spid="139" grpId="0" animBg="1"/>
      <p:bldP spid="7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20"/>
          <p:cNvSpPr txBox="1">
            <a:spLocks noChangeArrowheads="1"/>
          </p:cNvSpPr>
          <p:nvPr/>
        </p:nvSpPr>
        <p:spPr bwMode="auto">
          <a:xfrm>
            <a:off x="450305" y="1268760"/>
            <a:ext cx="8352928" cy="4462760"/>
          </a:xfrm>
          <a:prstGeom prst="rect">
            <a:avLst/>
          </a:prstGeom>
          <a:noFill/>
          <a:ln w="9525">
            <a:noFill/>
            <a:miter lim="800000"/>
            <a:headEnd/>
            <a:tailEnd/>
          </a:ln>
        </p:spPr>
        <p:txBody>
          <a:bodyPr wrap="square">
            <a:spAutoFit/>
          </a:bodyPr>
          <a:lstStyle/>
          <a:p>
            <a:pPr marL="342900" indent="-342900">
              <a:spcAft>
                <a:spcPts val="18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图的遍历是将图转化为树或森林的过程（非线性到半线性结构）</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遍历中组成树的一类边叫“树边”，与相应顶点构成</a:t>
            </a:r>
            <a:r>
              <a:rPr lang="zh-CN" altLang="en-US" sz="2800" b="1" dirty="0">
                <a:solidFill>
                  <a:srgbClr val="C00000"/>
                </a:solidFill>
                <a:latin typeface="微软雅黑" panose="020B0503020204020204" pitchFamily="34" charset="-122"/>
                <a:ea typeface="微软雅黑" panose="020B0503020204020204" pitchFamily="34" charset="-122"/>
              </a:rPr>
              <a:t>遍历树</a:t>
            </a:r>
            <a:endParaRPr lang="en-US" altLang="zh-CN" sz="2800" b="1" dirty="0">
              <a:solidFill>
                <a:srgbClr val="C00000"/>
              </a:solidFill>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其它各种边提供原图的重要信息，包括环路信息等</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强调对特定状态顶点的甄别与查找，故称“</a:t>
            </a:r>
            <a:r>
              <a:rPr lang="zh-CN" altLang="en-US" sz="2800" b="1" dirty="0">
                <a:solidFill>
                  <a:srgbClr val="C00000"/>
                </a:solidFill>
                <a:latin typeface="微软雅黑" panose="020B0503020204020204" pitchFamily="34" charset="-122"/>
                <a:ea typeface="微软雅黑" panose="020B0503020204020204" pitchFamily="34" charset="-122"/>
              </a:rPr>
              <a:t>图搜索</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遍历包括：</a:t>
            </a:r>
            <a:r>
              <a:rPr lang="zh-CN" altLang="en-US" sz="2800" b="1" dirty="0">
                <a:solidFill>
                  <a:srgbClr val="C00000"/>
                </a:solidFill>
                <a:latin typeface="微软雅黑" panose="020B0503020204020204" pitchFamily="34" charset="-122"/>
                <a:ea typeface="微软雅黑" panose="020B0503020204020204" pitchFamily="34" charset="-122"/>
              </a:rPr>
              <a:t>广度优先搜索</a:t>
            </a:r>
            <a:r>
              <a:rPr lang="en-US" altLang="zh-CN" sz="2800" b="1" dirty="0">
                <a:solidFill>
                  <a:srgbClr val="C00000"/>
                </a:solidFill>
                <a:latin typeface="微软雅黑" panose="020B0503020204020204" pitchFamily="34" charset="-122"/>
                <a:ea typeface="微软雅黑" panose="020B0503020204020204" pitchFamily="34" charset="-122"/>
              </a:rPr>
              <a:t>(BFS)</a:t>
            </a:r>
            <a:r>
              <a:rPr lang="zh-CN" altLang="en-US" sz="2800" b="1" dirty="0">
                <a:solidFill>
                  <a:srgbClr val="C00000"/>
                </a:solidFill>
                <a:latin typeface="微软雅黑" panose="020B0503020204020204" pitchFamily="34" charset="-122"/>
                <a:ea typeface="微软雅黑" panose="020B0503020204020204" pitchFamily="34" charset="-122"/>
              </a:rPr>
              <a:t>、深度优先搜索</a:t>
            </a:r>
            <a:r>
              <a:rPr lang="en-US" altLang="zh-CN" sz="2800" b="1" dirty="0">
                <a:solidFill>
                  <a:srgbClr val="C00000"/>
                </a:solidFill>
                <a:latin typeface="微软雅黑" panose="020B0503020204020204" pitchFamily="34" charset="-122"/>
                <a:ea typeface="微软雅黑" panose="020B0503020204020204" pitchFamily="34" charset="-122"/>
              </a:rPr>
              <a:t>(DFS)</a:t>
            </a:r>
            <a:r>
              <a:rPr lang="zh-CN" altLang="en-US" sz="2800" b="1" dirty="0">
                <a:latin typeface="微软雅黑" panose="020B0503020204020204" pitchFamily="34" charset="-122"/>
                <a:ea typeface="微软雅黑" panose="020B0503020204020204" pitchFamily="34" charset="-122"/>
              </a:rPr>
              <a:t>，皆可在</a:t>
            </a:r>
            <a:r>
              <a:rPr lang="en-US" altLang="zh-CN" sz="2800" b="1" dirty="0">
                <a:solidFill>
                  <a:srgbClr val="C00000"/>
                </a:solidFill>
                <a:latin typeface="微软雅黑" panose="020B0503020204020204" pitchFamily="34" charset="-122"/>
                <a:ea typeface="微软雅黑" panose="020B0503020204020204" pitchFamily="34" charset="-122"/>
              </a:rPr>
              <a:t>O(</a:t>
            </a:r>
            <a:r>
              <a:rPr lang="en-US" altLang="zh-CN" sz="2800" b="1" dirty="0" err="1">
                <a:solidFill>
                  <a:srgbClr val="C00000"/>
                </a:solidFill>
                <a:latin typeface="微软雅黑" panose="020B0503020204020204" pitchFamily="34" charset="-122"/>
                <a:ea typeface="微软雅黑" panose="020B0503020204020204" pitchFamily="34" charset="-122"/>
              </a:rPr>
              <a:t>n+e</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时间内完成</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图的遍历</a:t>
            </a:r>
          </a:p>
        </p:txBody>
      </p:sp>
    </p:spTree>
    <p:extLst>
      <p:ext uri="{BB962C8B-B14F-4D97-AF65-F5344CB8AC3E}">
        <p14:creationId xmlns:p14="http://schemas.microsoft.com/office/powerpoint/2010/main" val="1922796394"/>
      </p:ext>
    </p:extLst>
  </p:cSld>
  <p:clrMapOvr>
    <a:masterClrMapping/>
  </p:clrMapOvr>
  <p:transition advTm="157">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箭头连接符 20"/>
          <p:cNvCxnSpPr>
            <a:stCxn id="6" idx="3"/>
          </p:cNvCxnSpPr>
          <p:nvPr/>
        </p:nvCxnSpPr>
        <p:spPr bwMode="auto">
          <a:xfrm flipH="1">
            <a:off x="1375893" y="3264434"/>
            <a:ext cx="405987" cy="560952"/>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51" name="直接箭头连接符 50"/>
          <p:cNvCxnSpPr/>
          <p:nvPr/>
        </p:nvCxnSpPr>
        <p:spPr bwMode="auto">
          <a:xfrm flipH="1">
            <a:off x="1375869" y="3264434"/>
            <a:ext cx="405987" cy="560952"/>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广度优先搜索</a:t>
            </a:r>
          </a:p>
        </p:txBody>
      </p:sp>
      <p:sp>
        <p:nvSpPr>
          <p:cNvPr id="108" name="TextBox 20"/>
          <p:cNvSpPr txBox="1">
            <a:spLocks noChangeArrowheads="1"/>
          </p:cNvSpPr>
          <p:nvPr/>
        </p:nvSpPr>
        <p:spPr bwMode="auto">
          <a:xfrm>
            <a:off x="251520" y="1177588"/>
            <a:ext cx="8662853"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越早访问的顶点，其邻域顶点越优先被访问</a:t>
            </a:r>
            <a:endParaRPr lang="en-US" altLang="zh-CN" sz="2400" b="1" dirty="0">
              <a:latin typeface="微软雅黑" panose="020B0503020204020204" pitchFamily="34" charset="-122"/>
              <a:ea typeface="微软雅黑" panose="020B0503020204020204" pitchFamily="34" charset="-122"/>
            </a:endParaRPr>
          </a:p>
        </p:txBody>
      </p:sp>
      <p:sp>
        <p:nvSpPr>
          <p:cNvPr id="109" name="TextBox 20"/>
          <p:cNvSpPr txBox="1">
            <a:spLocks noChangeArrowheads="1"/>
          </p:cNvSpPr>
          <p:nvPr/>
        </p:nvSpPr>
        <p:spPr bwMode="auto">
          <a:xfrm>
            <a:off x="251520" y="1571916"/>
            <a:ext cx="8641578" cy="83099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使用队列进行缓存：反复从队列中取出队头访问，并将其未被访问的邻域顶点入队</a:t>
            </a:r>
            <a:endParaRPr lang="en-US" altLang="zh-CN" sz="2400" b="1" dirty="0">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251521" y="2348880"/>
            <a:ext cx="7488832"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必须对顶点进行标记，已访问过的顶点不再入队</a:t>
            </a:r>
            <a:endParaRPr lang="en-US" altLang="zh-CN" sz="24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1718615" y="2895699"/>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401148" y="4588964"/>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070519" y="3754991"/>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2438695" y="3754991"/>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a:stCxn id="18" idx="6"/>
            <a:endCxn id="19" idx="2"/>
          </p:cNvCxnSpPr>
          <p:nvPr/>
        </p:nvCxnSpPr>
        <p:spPr bwMode="auto">
          <a:xfrm>
            <a:off x="1502519" y="5597052"/>
            <a:ext cx="936176" cy="0"/>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sp>
        <p:nvSpPr>
          <p:cNvPr id="29" name="椭圆 28"/>
          <p:cNvSpPr/>
          <p:nvPr/>
        </p:nvSpPr>
        <p:spPr bwMode="auto">
          <a:xfrm>
            <a:off x="3158727" y="4588964"/>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070519" y="375499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18567" y="4589012"/>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8" name="椭圆 17"/>
          <p:cNvSpPr/>
          <p:nvPr/>
        </p:nvSpPr>
        <p:spPr bwMode="auto">
          <a:xfrm>
            <a:off x="1070519" y="5381052"/>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9" name="椭圆 18"/>
          <p:cNvSpPr/>
          <p:nvPr/>
        </p:nvSpPr>
        <p:spPr bwMode="auto">
          <a:xfrm>
            <a:off x="2438695" y="5381052"/>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25" name="直接箭头连接符 24"/>
          <p:cNvCxnSpPr>
            <a:stCxn id="8" idx="3"/>
          </p:cNvCxnSpPr>
          <p:nvPr/>
        </p:nvCxnSpPr>
        <p:spPr bwMode="auto">
          <a:xfrm flipH="1">
            <a:off x="752054" y="4123726"/>
            <a:ext cx="381730" cy="526011"/>
          </a:xfrm>
          <a:prstGeom prst="straightConnector1">
            <a:avLst/>
          </a:prstGeom>
          <a:solidFill>
            <a:schemeClr val="accent1"/>
          </a:solidFill>
          <a:ln w="28575" cap="flat" cmpd="sng" algn="ctr">
            <a:solidFill>
              <a:schemeClr val="tx1"/>
            </a:solidFill>
            <a:prstDash val="sysDash"/>
            <a:round/>
            <a:headEnd type="none" w="lg" len="lg"/>
            <a:tailEnd type="stealth" w="lg" len="lg"/>
          </a:ln>
          <a:effectLst/>
        </p:spPr>
      </p:cxnSp>
      <p:cxnSp>
        <p:nvCxnSpPr>
          <p:cNvPr id="28" name="直接箭头连接符 27"/>
          <p:cNvCxnSpPr>
            <a:endCxn id="6" idx="5"/>
          </p:cNvCxnSpPr>
          <p:nvPr/>
        </p:nvCxnSpPr>
        <p:spPr bwMode="auto">
          <a:xfrm flipH="1" flipV="1">
            <a:off x="2087350" y="3264434"/>
            <a:ext cx="451862" cy="542780"/>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33" name="直接箭头连接符 32"/>
          <p:cNvCxnSpPr/>
          <p:nvPr/>
        </p:nvCxnSpPr>
        <p:spPr bwMode="auto">
          <a:xfrm flipH="1" flipV="1">
            <a:off x="2798639" y="4115341"/>
            <a:ext cx="451862" cy="542780"/>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34" name="直接箭头连接符 33"/>
          <p:cNvCxnSpPr>
            <a:stCxn id="19" idx="0"/>
            <a:endCxn id="9" idx="4"/>
          </p:cNvCxnSpPr>
          <p:nvPr/>
        </p:nvCxnSpPr>
        <p:spPr bwMode="auto">
          <a:xfrm flipV="1">
            <a:off x="2654695" y="4186991"/>
            <a:ext cx="0" cy="1194061"/>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39" name="直接箭头连接符 38"/>
          <p:cNvCxnSpPr>
            <a:endCxn id="8" idx="5"/>
          </p:cNvCxnSpPr>
          <p:nvPr/>
        </p:nvCxnSpPr>
        <p:spPr bwMode="auto">
          <a:xfrm flipH="1" flipV="1">
            <a:off x="1439254" y="4123726"/>
            <a:ext cx="392958" cy="50423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2" name="直接箭头连接符 41"/>
          <p:cNvCxnSpPr/>
          <p:nvPr/>
        </p:nvCxnSpPr>
        <p:spPr bwMode="auto">
          <a:xfrm flipH="1" flipV="1">
            <a:off x="749545" y="4948824"/>
            <a:ext cx="392958" cy="50423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3" name="直接箭头连接符 42"/>
          <p:cNvCxnSpPr>
            <a:endCxn id="18" idx="7"/>
          </p:cNvCxnSpPr>
          <p:nvPr/>
        </p:nvCxnSpPr>
        <p:spPr bwMode="auto">
          <a:xfrm flipH="1">
            <a:off x="1439254" y="4957502"/>
            <a:ext cx="357229" cy="486815"/>
          </a:xfrm>
          <a:prstGeom prst="straightConnector1">
            <a:avLst/>
          </a:prstGeom>
          <a:solidFill>
            <a:schemeClr val="accent1"/>
          </a:solidFill>
          <a:ln w="28575" cap="flat" cmpd="sng" algn="ctr">
            <a:solidFill>
              <a:schemeClr val="tx1"/>
            </a:solidFill>
            <a:prstDash val="sysDash"/>
            <a:round/>
            <a:headEnd type="none" w="lg" len="lg"/>
            <a:tailEnd type="stealth" w="lg" len="lg"/>
          </a:ln>
          <a:effectLst/>
        </p:spPr>
      </p:cxnSp>
      <p:cxnSp>
        <p:nvCxnSpPr>
          <p:cNvPr id="44" name="直接箭头连接符 43"/>
          <p:cNvCxnSpPr/>
          <p:nvPr/>
        </p:nvCxnSpPr>
        <p:spPr bwMode="auto">
          <a:xfrm flipH="1">
            <a:off x="2845121" y="4966637"/>
            <a:ext cx="381730" cy="526011"/>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5" name="直接箭头连接符 44"/>
          <p:cNvCxnSpPr>
            <a:endCxn id="6" idx="4"/>
          </p:cNvCxnSpPr>
          <p:nvPr/>
        </p:nvCxnSpPr>
        <p:spPr bwMode="auto">
          <a:xfrm flipV="1">
            <a:off x="1934567" y="3327699"/>
            <a:ext cx="48" cy="126126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6" name="直接连接符 45"/>
          <p:cNvCxnSpPr/>
          <p:nvPr/>
        </p:nvCxnSpPr>
        <p:spPr bwMode="auto">
          <a:xfrm>
            <a:off x="215804" y="6206313"/>
            <a:ext cx="3737775" cy="4706"/>
          </a:xfrm>
          <a:prstGeom prst="line">
            <a:avLst/>
          </a:prstGeom>
          <a:solidFill>
            <a:schemeClr val="accent1"/>
          </a:solidFill>
          <a:ln w="22225" cap="flat" cmpd="sng" algn="ctr">
            <a:solidFill>
              <a:schemeClr val="tx1"/>
            </a:solidFill>
            <a:prstDash val="solid"/>
            <a:round/>
            <a:headEnd type="none"/>
            <a:tailEnd type="none"/>
          </a:ln>
          <a:effectLst/>
        </p:spPr>
      </p:cxnSp>
      <p:cxnSp>
        <p:nvCxnSpPr>
          <p:cNvPr id="49" name="直接连接符 48"/>
          <p:cNvCxnSpPr/>
          <p:nvPr/>
        </p:nvCxnSpPr>
        <p:spPr bwMode="auto">
          <a:xfrm>
            <a:off x="215804" y="6739009"/>
            <a:ext cx="3737775" cy="9739"/>
          </a:xfrm>
          <a:prstGeom prst="line">
            <a:avLst/>
          </a:prstGeom>
          <a:solidFill>
            <a:schemeClr val="accent1"/>
          </a:solidFill>
          <a:ln w="22225" cap="flat" cmpd="sng" algn="ctr">
            <a:solidFill>
              <a:schemeClr val="tx1"/>
            </a:solidFill>
            <a:prstDash val="solid"/>
            <a:round/>
            <a:headEnd type="none"/>
            <a:tailEnd type="none"/>
          </a:ln>
          <a:effectLst/>
        </p:spPr>
      </p:cxnSp>
      <p:cxnSp>
        <p:nvCxnSpPr>
          <p:cNvPr id="52" name="直接箭头连接符 51"/>
          <p:cNvCxnSpPr/>
          <p:nvPr/>
        </p:nvCxnSpPr>
        <p:spPr bwMode="auto">
          <a:xfrm flipH="1" flipV="1">
            <a:off x="1428026" y="4123726"/>
            <a:ext cx="392958" cy="50423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53" name="直接箭头连接符 52"/>
          <p:cNvCxnSpPr/>
          <p:nvPr/>
        </p:nvCxnSpPr>
        <p:spPr bwMode="auto">
          <a:xfrm flipH="1" flipV="1">
            <a:off x="1439455" y="4131398"/>
            <a:ext cx="392958" cy="504236"/>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4" name="直接箭头连接符 53"/>
          <p:cNvCxnSpPr/>
          <p:nvPr/>
        </p:nvCxnSpPr>
        <p:spPr bwMode="auto">
          <a:xfrm flipH="1">
            <a:off x="745660" y="4127753"/>
            <a:ext cx="381730" cy="526011"/>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63" name="直接箭头连接符 62"/>
          <p:cNvCxnSpPr/>
          <p:nvPr/>
        </p:nvCxnSpPr>
        <p:spPr bwMode="auto">
          <a:xfrm flipH="1">
            <a:off x="1438011" y="4960559"/>
            <a:ext cx="357229" cy="48681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65" name="直接箭头连接符 64"/>
          <p:cNvCxnSpPr/>
          <p:nvPr/>
        </p:nvCxnSpPr>
        <p:spPr bwMode="auto">
          <a:xfrm flipH="1" flipV="1">
            <a:off x="2087350" y="3264434"/>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6" name="直接箭头连接符 65"/>
          <p:cNvCxnSpPr/>
          <p:nvPr/>
        </p:nvCxnSpPr>
        <p:spPr bwMode="auto">
          <a:xfrm flipH="1" flipV="1">
            <a:off x="2810055" y="4117280"/>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7" name="直接箭头连接符 66"/>
          <p:cNvCxnSpPr/>
          <p:nvPr/>
        </p:nvCxnSpPr>
        <p:spPr bwMode="auto">
          <a:xfrm flipV="1">
            <a:off x="2654695" y="4186991"/>
            <a:ext cx="0" cy="1194061"/>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70" name="椭圆 69"/>
          <p:cNvSpPr/>
          <p:nvPr/>
        </p:nvSpPr>
        <p:spPr bwMode="auto">
          <a:xfrm>
            <a:off x="1719263" y="458695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1070519" y="537965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2" name="椭圆 71"/>
          <p:cNvSpPr/>
          <p:nvPr/>
        </p:nvSpPr>
        <p:spPr bwMode="auto">
          <a:xfrm>
            <a:off x="401148" y="458647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437452" y="5384627"/>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1715609" y="2888027"/>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0" name="椭圆 49"/>
          <p:cNvSpPr/>
          <p:nvPr/>
        </p:nvSpPr>
        <p:spPr bwMode="auto">
          <a:xfrm>
            <a:off x="2439328" y="3751416"/>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3158727" y="458647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3449523" y="6259014"/>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17544" y="3388893"/>
            <a:ext cx="137060" cy="360040"/>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sp>
        <p:nvSpPr>
          <p:cNvPr id="81" name="椭圆 80"/>
          <p:cNvSpPr/>
          <p:nvPr/>
        </p:nvSpPr>
        <p:spPr bwMode="auto">
          <a:xfrm>
            <a:off x="3449523" y="6268241"/>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2953420" y="6265252"/>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3" name="椭圆 82"/>
          <p:cNvSpPr/>
          <p:nvPr/>
        </p:nvSpPr>
        <p:spPr bwMode="auto">
          <a:xfrm>
            <a:off x="2453512" y="6260671"/>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6" name="椭圆 85"/>
          <p:cNvSpPr/>
          <p:nvPr/>
        </p:nvSpPr>
        <p:spPr bwMode="auto">
          <a:xfrm>
            <a:off x="1955507" y="6268241"/>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8" name="椭圆 87"/>
          <p:cNvSpPr/>
          <p:nvPr/>
        </p:nvSpPr>
        <p:spPr bwMode="auto">
          <a:xfrm>
            <a:off x="1455599" y="6276405"/>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955691" y="6274953"/>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5" name="椭圆 94"/>
          <p:cNvSpPr/>
          <p:nvPr/>
        </p:nvSpPr>
        <p:spPr bwMode="auto">
          <a:xfrm>
            <a:off x="455783" y="6259014"/>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3" name="任意多边形 92"/>
          <p:cNvSpPr/>
          <p:nvPr/>
        </p:nvSpPr>
        <p:spPr bwMode="auto">
          <a:xfrm>
            <a:off x="596804" y="3277010"/>
            <a:ext cx="1164875" cy="1308654"/>
          </a:xfrm>
          <a:custGeom>
            <a:avLst/>
            <a:gdLst>
              <a:gd name="connsiteX0" fmla="*/ 876300 w 1164875"/>
              <a:gd name="connsiteY0" fmla="*/ 0 h 1308654"/>
              <a:gd name="connsiteX1" fmla="*/ 1164771 w 1164875"/>
              <a:gd name="connsiteY1" fmla="*/ 446314 h 1308654"/>
              <a:gd name="connsiteX2" fmla="*/ 903514 w 1164875"/>
              <a:gd name="connsiteY2" fmla="*/ 1240971 h 1308654"/>
              <a:gd name="connsiteX3" fmla="*/ 435428 w 1164875"/>
              <a:gd name="connsiteY3" fmla="*/ 1219200 h 1308654"/>
              <a:gd name="connsiteX4" fmla="*/ 0 w 1164875"/>
              <a:gd name="connsiteY4" fmla="*/ 832757 h 1308654"/>
              <a:gd name="connsiteX5" fmla="*/ 0 w 1164875"/>
              <a:gd name="connsiteY5" fmla="*/ 832757 h 1308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4875" h="1308654">
                <a:moveTo>
                  <a:pt x="876300" y="0"/>
                </a:moveTo>
                <a:cubicBezTo>
                  <a:pt x="1018267" y="119743"/>
                  <a:pt x="1160235" y="239486"/>
                  <a:pt x="1164771" y="446314"/>
                </a:cubicBezTo>
                <a:cubicBezTo>
                  <a:pt x="1169307" y="653142"/>
                  <a:pt x="1025071" y="1112157"/>
                  <a:pt x="903514" y="1240971"/>
                </a:cubicBezTo>
                <a:cubicBezTo>
                  <a:pt x="781957" y="1369785"/>
                  <a:pt x="586013" y="1287236"/>
                  <a:pt x="435428" y="1219200"/>
                </a:cubicBezTo>
                <a:cubicBezTo>
                  <a:pt x="284843" y="1151164"/>
                  <a:pt x="0" y="832757"/>
                  <a:pt x="0" y="832757"/>
                </a:cubicBezTo>
                <a:lnTo>
                  <a:pt x="0" y="832757"/>
                </a:lnTo>
              </a:path>
            </a:pathLst>
          </a:custGeom>
          <a:noFill/>
          <a:ln w="25400" algn="ctr">
            <a:solidFill>
              <a:srgbClr val="00823B"/>
            </a:solidFill>
            <a:prstDash val="dash"/>
            <a:miter lim="800000"/>
            <a:headEnd/>
            <a:tailEnd/>
          </a:ln>
          <a:effectLst/>
        </p:spPr>
        <p:txBody>
          <a:bodyPr rtlCol="0" anchor="ctr"/>
          <a:lstStyle/>
          <a:p>
            <a:pPr algn="ctr"/>
            <a:endParaRPr lang="zh-CN" altLang="en-US"/>
          </a:p>
        </p:txBody>
      </p:sp>
      <p:sp>
        <p:nvSpPr>
          <p:cNvPr id="94" name="任意多边形 93"/>
          <p:cNvSpPr/>
          <p:nvPr/>
        </p:nvSpPr>
        <p:spPr bwMode="auto">
          <a:xfrm>
            <a:off x="215804" y="3217139"/>
            <a:ext cx="2237014" cy="1981946"/>
          </a:xfrm>
          <a:custGeom>
            <a:avLst/>
            <a:gdLst>
              <a:gd name="connsiteX0" fmla="*/ 2237014 w 2237014"/>
              <a:gd name="connsiteY0" fmla="*/ 0 h 1981946"/>
              <a:gd name="connsiteX1" fmla="*/ 1953985 w 2237014"/>
              <a:gd name="connsiteY1" fmla="*/ 625928 h 1981946"/>
              <a:gd name="connsiteX2" fmla="*/ 2144485 w 2237014"/>
              <a:gd name="connsiteY2" fmla="*/ 1817914 h 1981946"/>
              <a:gd name="connsiteX3" fmla="*/ 1066800 w 2237014"/>
              <a:gd name="connsiteY3" fmla="*/ 1975757 h 1981946"/>
              <a:gd name="connsiteX4" fmla="*/ 0 w 2237014"/>
              <a:gd name="connsiteY4" fmla="*/ 1861457 h 198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7014" h="1981946">
                <a:moveTo>
                  <a:pt x="2237014" y="0"/>
                </a:moveTo>
                <a:cubicBezTo>
                  <a:pt x="2103210" y="161471"/>
                  <a:pt x="1969406" y="322942"/>
                  <a:pt x="1953985" y="625928"/>
                </a:cubicBezTo>
                <a:cubicBezTo>
                  <a:pt x="1938564" y="928914"/>
                  <a:pt x="2292349" y="1592943"/>
                  <a:pt x="2144485" y="1817914"/>
                </a:cubicBezTo>
                <a:cubicBezTo>
                  <a:pt x="1996621" y="2042886"/>
                  <a:pt x="1424214" y="1968500"/>
                  <a:pt x="1066800" y="1975757"/>
                </a:cubicBezTo>
                <a:cubicBezTo>
                  <a:pt x="709386" y="1983014"/>
                  <a:pt x="354693" y="1922235"/>
                  <a:pt x="0" y="1861457"/>
                </a:cubicBezTo>
              </a:path>
            </a:pathLst>
          </a:custGeom>
          <a:noFill/>
          <a:ln w="25400" algn="ctr">
            <a:solidFill>
              <a:srgbClr val="00823B"/>
            </a:solidFill>
            <a:prstDash val="dash"/>
            <a:miter lim="800000"/>
            <a:headEnd/>
            <a:tailEnd/>
          </a:ln>
          <a:effectLst/>
        </p:spPr>
        <p:txBody>
          <a:bodyPr rtlCol="0" anchor="ctr"/>
          <a:lstStyle/>
          <a:p>
            <a:pPr algn="ctr"/>
            <a:endParaRPr lang="zh-CN" altLang="en-US"/>
          </a:p>
        </p:txBody>
      </p:sp>
      <p:sp>
        <p:nvSpPr>
          <p:cNvPr id="100" name="任意多边形 99"/>
          <p:cNvSpPr/>
          <p:nvPr/>
        </p:nvSpPr>
        <p:spPr bwMode="auto">
          <a:xfrm>
            <a:off x="769738" y="3962810"/>
            <a:ext cx="2608366" cy="1946328"/>
          </a:xfrm>
          <a:custGeom>
            <a:avLst/>
            <a:gdLst>
              <a:gd name="connsiteX0" fmla="*/ 2608366 w 2608366"/>
              <a:gd name="connsiteY0" fmla="*/ 0 h 2018336"/>
              <a:gd name="connsiteX1" fmla="*/ 2107623 w 2608366"/>
              <a:gd name="connsiteY1" fmla="*/ 544286 h 2018336"/>
              <a:gd name="connsiteX2" fmla="*/ 1557894 w 2608366"/>
              <a:gd name="connsiteY2" fmla="*/ 1360714 h 2018336"/>
              <a:gd name="connsiteX3" fmla="*/ 1019051 w 2608366"/>
              <a:gd name="connsiteY3" fmla="*/ 1915886 h 2018336"/>
              <a:gd name="connsiteX4" fmla="*/ 71994 w 2608366"/>
              <a:gd name="connsiteY4" fmla="*/ 2013857 h 2018336"/>
              <a:gd name="connsiteX5" fmla="*/ 66551 w 2608366"/>
              <a:gd name="connsiteY5" fmla="*/ 2002971 h 2018336"/>
              <a:gd name="connsiteX6" fmla="*/ 66551 w 2608366"/>
              <a:gd name="connsiteY6" fmla="*/ 2002971 h 20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66" h="2018336">
                <a:moveTo>
                  <a:pt x="2608366" y="0"/>
                </a:moveTo>
                <a:cubicBezTo>
                  <a:pt x="2445534" y="158750"/>
                  <a:pt x="2282702" y="317500"/>
                  <a:pt x="2107623" y="544286"/>
                </a:cubicBezTo>
                <a:cubicBezTo>
                  <a:pt x="1932544" y="771072"/>
                  <a:pt x="1739323" y="1132114"/>
                  <a:pt x="1557894" y="1360714"/>
                </a:cubicBezTo>
                <a:cubicBezTo>
                  <a:pt x="1376465" y="1589314"/>
                  <a:pt x="1266701" y="1807029"/>
                  <a:pt x="1019051" y="1915886"/>
                </a:cubicBezTo>
                <a:cubicBezTo>
                  <a:pt x="771401" y="2024743"/>
                  <a:pt x="71994" y="2013857"/>
                  <a:pt x="71994" y="2013857"/>
                </a:cubicBezTo>
                <a:cubicBezTo>
                  <a:pt x="-86756" y="2028371"/>
                  <a:pt x="66551" y="2002971"/>
                  <a:pt x="66551" y="2002971"/>
                </a:cubicBezTo>
                <a:lnTo>
                  <a:pt x="66551" y="2002971"/>
                </a:lnTo>
              </a:path>
            </a:pathLst>
          </a:custGeom>
          <a:noFill/>
          <a:ln w="25400" algn="ctr">
            <a:solidFill>
              <a:srgbClr val="00823B"/>
            </a:solidFill>
            <a:prstDash val="dash"/>
            <a:miter lim="800000"/>
            <a:headEnd/>
            <a:tailEnd/>
          </a:ln>
          <a:effectLst/>
        </p:spPr>
        <p:txBody>
          <a:bodyPr rtlCol="0" anchor="ctr"/>
          <a:lstStyle/>
          <a:p>
            <a:pPr algn="ctr"/>
            <a:endParaRPr lang="zh-CN" altLang="en-US"/>
          </a:p>
        </p:txBody>
      </p:sp>
      <p:grpSp>
        <p:nvGrpSpPr>
          <p:cNvPr id="101" name="组合 100"/>
          <p:cNvGrpSpPr/>
          <p:nvPr/>
        </p:nvGrpSpPr>
        <p:grpSpPr>
          <a:xfrm>
            <a:off x="4932802" y="2861274"/>
            <a:ext cx="3189579" cy="2928600"/>
            <a:chOff x="4860032" y="2876664"/>
            <a:chExt cx="3189579" cy="2928600"/>
          </a:xfrm>
        </p:grpSpPr>
        <p:cxnSp>
          <p:nvCxnSpPr>
            <p:cNvPr id="115" name="直接箭头连接符 114"/>
            <p:cNvCxnSpPr/>
            <p:nvPr/>
          </p:nvCxnSpPr>
          <p:spPr bwMode="auto">
            <a:xfrm flipH="1">
              <a:off x="5834753" y="3253071"/>
              <a:ext cx="405987" cy="560952"/>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116" name="椭圆 115"/>
            <p:cNvSpPr/>
            <p:nvPr/>
          </p:nvSpPr>
          <p:spPr bwMode="auto">
            <a:xfrm>
              <a:off x="5529403" y="374362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p:nvPr/>
          </p:nvCxnSpPr>
          <p:spPr bwMode="auto">
            <a:xfrm flipH="1">
              <a:off x="5204544" y="4116390"/>
              <a:ext cx="381730" cy="526011"/>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118" name="直接箭头连接符 117"/>
            <p:cNvCxnSpPr/>
            <p:nvPr/>
          </p:nvCxnSpPr>
          <p:spPr bwMode="auto">
            <a:xfrm flipH="1">
              <a:off x="5896895" y="4949196"/>
              <a:ext cx="357229" cy="48681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119" name="直接箭头连接符 118"/>
            <p:cNvCxnSpPr/>
            <p:nvPr/>
          </p:nvCxnSpPr>
          <p:spPr bwMode="auto">
            <a:xfrm flipH="1" flipV="1">
              <a:off x="6546234" y="3253071"/>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120" name="直接箭头连接符 119"/>
            <p:cNvCxnSpPr/>
            <p:nvPr/>
          </p:nvCxnSpPr>
          <p:spPr bwMode="auto">
            <a:xfrm flipH="1" flipV="1">
              <a:off x="7268939" y="4105917"/>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121" name="直接箭头连接符 120"/>
            <p:cNvCxnSpPr/>
            <p:nvPr/>
          </p:nvCxnSpPr>
          <p:spPr bwMode="auto">
            <a:xfrm flipV="1">
              <a:off x="7113579" y="4175628"/>
              <a:ext cx="0" cy="1194061"/>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122" name="椭圆 121"/>
            <p:cNvSpPr/>
            <p:nvPr/>
          </p:nvSpPr>
          <p:spPr bwMode="auto">
            <a:xfrm>
              <a:off x="6178147" y="457558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3" name="椭圆 122"/>
            <p:cNvSpPr/>
            <p:nvPr/>
          </p:nvSpPr>
          <p:spPr bwMode="auto">
            <a:xfrm>
              <a:off x="5529403" y="5368295"/>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4860032" y="457510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5" name="椭圆 124"/>
            <p:cNvSpPr/>
            <p:nvPr/>
          </p:nvSpPr>
          <p:spPr bwMode="auto">
            <a:xfrm>
              <a:off x="6896336" y="5373264"/>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6" name="椭圆 125"/>
            <p:cNvSpPr/>
            <p:nvPr/>
          </p:nvSpPr>
          <p:spPr bwMode="auto">
            <a:xfrm>
              <a:off x="6174493" y="2876664"/>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7" name="椭圆 126"/>
            <p:cNvSpPr/>
            <p:nvPr/>
          </p:nvSpPr>
          <p:spPr bwMode="auto">
            <a:xfrm>
              <a:off x="6898212" y="3740053"/>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8" name="椭圆 127"/>
            <p:cNvSpPr/>
            <p:nvPr/>
          </p:nvSpPr>
          <p:spPr bwMode="auto">
            <a:xfrm>
              <a:off x="7617611" y="457510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29" name="直接箭头连接符 128"/>
            <p:cNvCxnSpPr/>
            <p:nvPr/>
          </p:nvCxnSpPr>
          <p:spPr bwMode="auto">
            <a:xfrm flipH="1" flipV="1">
              <a:off x="5867526" y="4115027"/>
              <a:ext cx="392958" cy="504236"/>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grpSp>
      <p:sp>
        <p:nvSpPr>
          <p:cNvPr id="130" name="TextBox 20"/>
          <p:cNvSpPr txBox="1">
            <a:spLocks noChangeArrowheads="1"/>
          </p:cNvSpPr>
          <p:nvPr/>
        </p:nvSpPr>
        <p:spPr bwMode="auto">
          <a:xfrm>
            <a:off x="7579800" y="5221700"/>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000" b="1" dirty="0">
                <a:latin typeface="微软雅黑" panose="020B0503020204020204" pitchFamily="34" charset="-122"/>
                <a:ea typeface="微软雅黑" panose="020B0503020204020204" pitchFamily="34" charset="-122"/>
              </a:rPr>
              <a:t>BFS</a:t>
            </a:r>
            <a:r>
              <a:rPr lang="zh-CN" altLang="en-US" sz="2000" b="1" dirty="0">
                <a:latin typeface="微软雅黑" panose="020B0503020204020204" pitchFamily="34" charset="-122"/>
                <a:ea typeface="微软雅黑" panose="020B0503020204020204" pitchFamily="34" charset="-122"/>
              </a:rPr>
              <a:t>树</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843705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500" fill="hold"/>
                                        <p:tgtEl>
                                          <p:spTgt spid="76"/>
                                        </p:tgtEl>
                                        <p:attrNameLst>
                                          <p:attrName>ppt_x</p:attrName>
                                        </p:attrNameLst>
                                      </p:cBhvr>
                                      <p:tavLst>
                                        <p:tav tm="0">
                                          <p:val>
                                            <p:strVal val="0-#ppt_w/2"/>
                                          </p:val>
                                        </p:tav>
                                        <p:tav tm="100000">
                                          <p:val>
                                            <p:strVal val="#ppt_x"/>
                                          </p:val>
                                        </p:tav>
                                      </p:tavLst>
                                    </p:anim>
                                    <p:anim calcmode="lin" valueType="num">
                                      <p:cBhvr additive="base">
                                        <p:cTn id="16"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1" nodeType="clickEffect">
                                  <p:stCondLst>
                                    <p:cond delay="0"/>
                                  </p:stCondLst>
                                  <p:childTnLst>
                                    <p:animMotion origin="layout" path="M 1.94444E-6 -2.96296E-6 L 0.52066 -0.00139 " pathEditMode="relative" rAng="0" ptsTypes="AA">
                                      <p:cBhvr>
                                        <p:cTn id="20" dur="2000" fill="hold"/>
                                        <p:tgtEl>
                                          <p:spTgt spid="76"/>
                                        </p:tgtEl>
                                        <p:attrNameLst>
                                          <p:attrName>ppt_x</p:attrName>
                                          <p:attrName>ppt_y</p:attrName>
                                        </p:attrNameLst>
                                      </p:cBhvr>
                                      <p:rCtr x="26024" y="-69"/>
                                    </p:animMotion>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strips(upRight)">
                                      <p:cBhvr>
                                        <p:cTn id="25" dur="500"/>
                                        <p:tgtEl>
                                          <p:spTgt spid="51"/>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additive="base">
                                        <p:cTn id="33" dur="500" fill="hold"/>
                                        <p:tgtEl>
                                          <p:spTgt spid="81"/>
                                        </p:tgtEl>
                                        <p:attrNameLst>
                                          <p:attrName>ppt_x</p:attrName>
                                        </p:attrNameLst>
                                      </p:cBhvr>
                                      <p:tavLst>
                                        <p:tav tm="0">
                                          <p:val>
                                            <p:strVal val="0-#ppt_w/2"/>
                                          </p:val>
                                        </p:tav>
                                        <p:tav tm="100000">
                                          <p:val>
                                            <p:strVal val="#ppt_x"/>
                                          </p:val>
                                        </p:tav>
                                      </p:tavLst>
                                    </p:anim>
                                    <p:anim calcmode="lin" valueType="num">
                                      <p:cBhvr additive="base">
                                        <p:cTn id="3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strips(downRight)">
                                      <p:cBhvr>
                                        <p:cTn id="39" dur="500"/>
                                        <p:tgtEl>
                                          <p:spTgt spid="5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anim calcmode="lin" valueType="num">
                                      <p:cBhvr additive="base">
                                        <p:cTn id="47" dur="500" fill="hold"/>
                                        <p:tgtEl>
                                          <p:spTgt spid="82"/>
                                        </p:tgtEl>
                                        <p:attrNameLst>
                                          <p:attrName>ppt_x</p:attrName>
                                        </p:attrNameLst>
                                      </p:cBhvr>
                                      <p:tavLst>
                                        <p:tav tm="0">
                                          <p:val>
                                            <p:strVal val="0-#ppt_w/2"/>
                                          </p:val>
                                        </p:tav>
                                        <p:tav tm="100000">
                                          <p:val>
                                            <p:strVal val="#ppt_x"/>
                                          </p:val>
                                        </p:tav>
                                      </p:tavLst>
                                    </p:anim>
                                    <p:anim calcmode="lin" valueType="num">
                                      <p:cBhvr additive="base">
                                        <p:cTn id="4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strips(downLeft)">
                                      <p:cBhvr>
                                        <p:cTn id="53" dur="500"/>
                                        <p:tgtEl>
                                          <p:spTgt spid="5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 calcmode="lin" valueType="num">
                                      <p:cBhvr additive="base">
                                        <p:cTn id="61" dur="500" fill="hold"/>
                                        <p:tgtEl>
                                          <p:spTgt spid="83"/>
                                        </p:tgtEl>
                                        <p:attrNameLst>
                                          <p:attrName>ppt_x</p:attrName>
                                        </p:attrNameLst>
                                      </p:cBhvr>
                                      <p:tavLst>
                                        <p:tav tm="0">
                                          <p:val>
                                            <p:strVal val="0-#ppt_w/2"/>
                                          </p:val>
                                        </p:tav>
                                        <p:tav tm="100000">
                                          <p:val>
                                            <p:strVal val="#ppt_x"/>
                                          </p:val>
                                        </p:tav>
                                      </p:tavLst>
                                    </p:anim>
                                    <p:anim calcmode="lin" valueType="num">
                                      <p:cBhvr additive="base">
                                        <p:cTn id="62"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94444E-6 -3.7037E-7 L 0.46927 -0.0044 " pathEditMode="relative" rAng="0" ptsTypes="AA">
                                      <p:cBhvr>
                                        <p:cTn id="66" dur="2000" fill="hold"/>
                                        <p:tgtEl>
                                          <p:spTgt spid="81"/>
                                        </p:tgtEl>
                                        <p:attrNameLst>
                                          <p:attrName>ppt_x</p:attrName>
                                          <p:attrName>ppt_y</p:attrName>
                                        </p:attrNameLst>
                                      </p:cBhvr>
                                      <p:rCtr x="23455" y="-231"/>
                                    </p:animMotion>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strips(downRight)">
                                      <p:cBhvr>
                                        <p:cTn id="71" dur="500"/>
                                        <p:tgtEl>
                                          <p:spTgt spid="65"/>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 calcmode="lin" valueType="num">
                                      <p:cBhvr additive="base">
                                        <p:cTn id="79" dur="500" fill="hold"/>
                                        <p:tgtEl>
                                          <p:spTgt spid="86"/>
                                        </p:tgtEl>
                                        <p:attrNameLst>
                                          <p:attrName>ppt_x</p:attrName>
                                        </p:attrNameLst>
                                      </p:cBhvr>
                                      <p:tavLst>
                                        <p:tav tm="0">
                                          <p:val>
                                            <p:strVal val="0-#ppt_w/2"/>
                                          </p:val>
                                        </p:tav>
                                        <p:tav tm="100000">
                                          <p:val>
                                            <p:strVal val="#ppt_x"/>
                                          </p:val>
                                        </p:tav>
                                      </p:tavLst>
                                    </p:anim>
                                    <p:anim calcmode="lin" valueType="num">
                                      <p:cBhvr additive="base">
                                        <p:cTn id="8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grpId="1" nodeType="clickEffect">
                                  <p:stCondLst>
                                    <p:cond delay="0"/>
                                  </p:stCondLst>
                                  <p:childTnLst>
                                    <p:animMotion origin="layout" path="M 2.22222E-6 1.11111E-6 L 0.4684 -0.00417 " pathEditMode="relative" rAng="0" ptsTypes="AA">
                                      <p:cBhvr>
                                        <p:cTn id="84" dur="2000" fill="hold"/>
                                        <p:tgtEl>
                                          <p:spTgt spid="82"/>
                                        </p:tgtEl>
                                        <p:attrNameLst>
                                          <p:attrName>ppt_x</p:attrName>
                                          <p:attrName>ppt_y</p:attrName>
                                        </p:attrNameLst>
                                      </p:cBhvr>
                                      <p:rCtr x="23420" y="-208"/>
                                    </p:animMotion>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strips(downLeft)">
                                      <p:cBhvr>
                                        <p:cTn id="89" dur="500"/>
                                        <p:tgtEl>
                                          <p:spTgt spid="63"/>
                                        </p:tgtEl>
                                      </p:cBhvr>
                                    </p:animEffec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88"/>
                                        </p:tgtEl>
                                        <p:attrNameLst>
                                          <p:attrName>style.visibility</p:attrName>
                                        </p:attrNameLst>
                                      </p:cBhvr>
                                      <p:to>
                                        <p:strVal val="visible"/>
                                      </p:to>
                                    </p:set>
                                    <p:anim calcmode="lin" valueType="num">
                                      <p:cBhvr additive="base">
                                        <p:cTn id="96" dur="500" fill="hold"/>
                                        <p:tgtEl>
                                          <p:spTgt spid="88"/>
                                        </p:tgtEl>
                                        <p:attrNameLst>
                                          <p:attrName>ppt_x</p:attrName>
                                        </p:attrNameLst>
                                      </p:cBhvr>
                                      <p:tavLst>
                                        <p:tav tm="0">
                                          <p:val>
                                            <p:strVal val="0-#ppt_w/2"/>
                                          </p:val>
                                        </p:tav>
                                        <p:tav tm="100000">
                                          <p:val>
                                            <p:strVal val="#ppt_x"/>
                                          </p:val>
                                        </p:tav>
                                      </p:tavLst>
                                    </p:anim>
                                    <p:anim calcmode="lin" valueType="num">
                                      <p:cBhvr additive="base">
                                        <p:cTn id="97"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63" presetClass="path" presetSubtype="0" accel="50000" decel="50000" fill="hold" grpId="1" nodeType="clickEffect">
                                  <p:stCondLst>
                                    <p:cond delay="0"/>
                                  </p:stCondLst>
                                  <p:childTnLst>
                                    <p:animMotion origin="layout" path="M -3.88889E-6 -4.44444E-6 L 0.46789 -0.00347 " pathEditMode="relative" rAng="0" ptsTypes="AA">
                                      <p:cBhvr>
                                        <p:cTn id="101" dur="2000" fill="hold"/>
                                        <p:tgtEl>
                                          <p:spTgt spid="83"/>
                                        </p:tgtEl>
                                        <p:attrNameLst>
                                          <p:attrName>ppt_x</p:attrName>
                                          <p:attrName>ppt_y</p:attrName>
                                        </p:attrNameLst>
                                      </p:cBhvr>
                                      <p:rCtr x="23385" y="-185"/>
                                    </p:animMotion>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1" nodeType="clickEffect">
                                  <p:stCondLst>
                                    <p:cond delay="0"/>
                                  </p:stCondLst>
                                  <p:childTnLst>
                                    <p:animMotion origin="layout" path="M 0 -3.7037E-7 L 0.46719 -0.00255 " pathEditMode="relative" rAng="0" ptsTypes="AA">
                                      <p:cBhvr>
                                        <p:cTn id="105" dur="2000" fill="hold"/>
                                        <p:tgtEl>
                                          <p:spTgt spid="86"/>
                                        </p:tgtEl>
                                        <p:attrNameLst>
                                          <p:attrName>ppt_x</p:attrName>
                                          <p:attrName>ppt_y</p:attrName>
                                        </p:attrNameLst>
                                      </p:cBhvr>
                                      <p:rCtr x="23351" y="-139"/>
                                    </p:animMotion>
                                  </p:childTnLst>
                                </p:cTn>
                              </p:par>
                            </p:childTnLst>
                          </p:cTn>
                        </p:par>
                      </p:childTnLst>
                    </p:cTn>
                  </p:par>
                  <p:par>
                    <p:cTn id="106" fill="hold">
                      <p:stCondLst>
                        <p:cond delay="indefinite"/>
                      </p:stCondLst>
                      <p:childTnLst>
                        <p:par>
                          <p:cTn id="107" fill="hold">
                            <p:stCondLst>
                              <p:cond delay="0"/>
                            </p:stCondLst>
                            <p:childTnLst>
                              <p:par>
                                <p:cTn id="108" presetID="18" presetClass="entr" presetSubtype="6" fill="hold" nodeType="click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strips(downRight)">
                                      <p:cBhvr>
                                        <p:cTn id="110" dur="500"/>
                                        <p:tgtEl>
                                          <p:spTgt spid="66"/>
                                        </p:tgtEl>
                                      </p:cBhvr>
                                    </p:animEffect>
                                  </p:childTnLst>
                                </p:cTn>
                              </p:par>
                            </p:childTnLst>
                          </p:cTn>
                        </p:par>
                        <p:par>
                          <p:cTn id="111" fill="hold">
                            <p:stCondLst>
                              <p:cond delay="500"/>
                            </p:stCondLst>
                            <p:childTnLst>
                              <p:par>
                                <p:cTn id="112" presetID="1" presetClass="entr" presetSubtype="0" fill="hold" grpId="0" nodeType="afterEffect">
                                  <p:stCondLst>
                                    <p:cond delay="0"/>
                                  </p:stCondLst>
                                  <p:childTnLst>
                                    <p:set>
                                      <p:cBhvr>
                                        <p:cTn id="113" dur="1" fill="hold">
                                          <p:stCondLst>
                                            <p:cond delay="0"/>
                                          </p:stCondLst>
                                        </p:cTn>
                                        <p:tgtEl>
                                          <p:spTgt spid="74"/>
                                        </p:tgtEl>
                                        <p:attrNameLst>
                                          <p:attrName>style.visibility</p:attrName>
                                        </p:attrNameLst>
                                      </p:cBhvr>
                                      <p:to>
                                        <p:strVal val="visible"/>
                                      </p:to>
                                    </p:set>
                                  </p:childTnLst>
                                </p:cTn>
                              </p:par>
                            </p:childTnLst>
                          </p:cTn>
                        </p:par>
                        <p:par>
                          <p:cTn id="114" fill="hold">
                            <p:stCondLst>
                              <p:cond delay="500"/>
                            </p:stCondLst>
                            <p:childTnLst>
                              <p:par>
                                <p:cTn id="115" presetID="2" presetClass="entr" presetSubtype="8" fill="hold" grpId="0" nodeType="afterEffect">
                                  <p:stCondLst>
                                    <p:cond delay="0"/>
                                  </p:stCondLst>
                                  <p:childTnLst>
                                    <p:set>
                                      <p:cBhvr>
                                        <p:cTn id="116" dur="1" fill="hold">
                                          <p:stCondLst>
                                            <p:cond delay="0"/>
                                          </p:stCondLst>
                                        </p:cTn>
                                        <p:tgtEl>
                                          <p:spTgt spid="90"/>
                                        </p:tgtEl>
                                        <p:attrNameLst>
                                          <p:attrName>style.visibility</p:attrName>
                                        </p:attrNameLst>
                                      </p:cBhvr>
                                      <p:to>
                                        <p:strVal val="visible"/>
                                      </p:to>
                                    </p:set>
                                    <p:anim calcmode="lin" valueType="num">
                                      <p:cBhvr additive="base">
                                        <p:cTn id="117" dur="500" fill="hold"/>
                                        <p:tgtEl>
                                          <p:spTgt spid="90"/>
                                        </p:tgtEl>
                                        <p:attrNameLst>
                                          <p:attrName>ppt_x</p:attrName>
                                        </p:attrNameLst>
                                      </p:cBhvr>
                                      <p:tavLst>
                                        <p:tav tm="0">
                                          <p:val>
                                            <p:strVal val="0-#ppt_w/2"/>
                                          </p:val>
                                        </p:tav>
                                        <p:tav tm="100000">
                                          <p:val>
                                            <p:strVal val="#ppt_x"/>
                                          </p:val>
                                        </p:tav>
                                      </p:tavLst>
                                    </p:anim>
                                    <p:anim calcmode="lin" valueType="num">
                                      <p:cBhvr additive="base">
                                        <p:cTn id="11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nodeType="click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strips(downLeft)">
                                      <p:cBhvr>
                                        <p:cTn id="123" dur="500"/>
                                        <p:tgtEl>
                                          <p:spTgt spid="67"/>
                                        </p:tgtEl>
                                      </p:cBhvr>
                                    </p:animEffec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childTnLst>
                          </p:cTn>
                        </p:par>
                        <p:par>
                          <p:cTn id="127" fill="hold">
                            <p:stCondLst>
                              <p:cond delay="500"/>
                            </p:stCondLst>
                            <p:childTnLst>
                              <p:par>
                                <p:cTn id="128" presetID="2" presetClass="entr" presetSubtype="8" fill="hold" grpId="0" nodeType="afterEffect">
                                  <p:stCondLst>
                                    <p:cond delay="0"/>
                                  </p:stCondLst>
                                  <p:childTnLst>
                                    <p:set>
                                      <p:cBhvr>
                                        <p:cTn id="129" dur="1" fill="hold">
                                          <p:stCondLst>
                                            <p:cond delay="0"/>
                                          </p:stCondLst>
                                        </p:cTn>
                                        <p:tgtEl>
                                          <p:spTgt spid="95"/>
                                        </p:tgtEl>
                                        <p:attrNameLst>
                                          <p:attrName>style.visibility</p:attrName>
                                        </p:attrNameLst>
                                      </p:cBhvr>
                                      <p:to>
                                        <p:strVal val="visible"/>
                                      </p:to>
                                    </p:set>
                                    <p:anim calcmode="lin" valueType="num">
                                      <p:cBhvr additive="base">
                                        <p:cTn id="130" dur="500" fill="hold"/>
                                        <p:tgtEl>
                                          <p:spTgt spid="95"/>
                                        </p:tgtEl>
                                        <p:attrNameLst>
                                          <p:attrName>ppt_x</p:attrName>
                                        </p:attrNameLst>
                                      </p:cBhvr>
                                      <p:tavLst>
                                        <p:tav tm="0">
                                          <p:val>
                                            <p:strVal val="0-#ppt_w/2"/>
                                          </p:val>
                                        </p:tav>
                                        <p:tav tm="100000">
                                          <p:val>
                                            <p:strVal val="#ppt_x"/>
                                          </p:val>
                                        </p:tav>
                                      </p:tavLst>
                                    </p:anim>
                                    <p:anim calcmode="lin" valueType="num">
                                      <p:cBhvr additive="base">
                                        <p:cTn id="131"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63" presetClass="path" presetSubtype="0" accel="50000" decel="50000" fill="hold" grpId="1" nodeType="clickEffect">
                                  <p:stCondLst>
                                    <p:cond delay="0"/>
                                  </p:stCondLst>
                                  <p:childTnLst>
                                    <p:animMotion origin="layout" path="M -2.5E-6 7.40741E-7 L 0.46684 -0.00602 " pathEditMode="relative" rAng="0" ptsTypes="AA">
                                      <p:cBhvr>
                                        <p:cTn id="135" dur="2000" fill="hold"/>
                                        <p:tgtEl>
                                          <p:spTgt spid="88"/>
                                        </p:tgtEl>
                                        <p:attrNameLst>
                                          <p:attrName>ppt_x</p:attrName>
                                          <p:attrName>ppt_y</p:attrName>
                                        </p:attrNameLst>
                                      </p:cBhvr>
                                      <p:rCtr x="23333" y="-301"/>
                                    </p:animMotion>
                                  </p:childTnLst>
                                </p:cTn>
                              </p:par>
                            </p:childTnLst>
                          </p:cTn>
                        </p:par>
                      </p:childTnLst>
                    </p:cTn>
                  </p:par>
                  <p:par>
                    <p:cTn id="136" fill="hold">
                      <p:stCondLst>
                        <p:cond delay="indefinite"/>
                      </p:stCondLst>
                      <p:childTnLst>
                        <p:par>
                          <p:cTn id="137" fill="hold">
                            <p:stCondLst>
                              <p:cond delay="0"/>
                            </p:stCondLst>
                            <p:childTnLst>
                              <p:par>
                                <p:cTn id="138" presetID="63" presetClass="path" presetSubtype="0" accel="50000" decel="50000" fill="hold" grpId="1" nodeType="clickEffect">
                                  <p:stCondLst>
                                    <p:cond delay="0"/>
                                  </p:stCondLst>
                                  <p:childTnLst>
                                    <p:animMotion origin="layout" path="M 5E-6 2.22222E-6 L 0.46632 -0.00278 " pathEditMode="relative" rAng="0" ptsTypes="AA">
                                      <p:cBhvr>
                                        <p:cTn id="139" dur="2000" fill="hold"/>
                                        <p:tgtEl>
                                          <p:spTgt spid="90"/>
                                        </p:tgtEl>
                                        <p:attrNameLst>
                                          <p:attrName>ppt_x</p:attrName>
                                          <p:attrName>ppt_y</p:attrName>
                                        </p:attrNameLst>
                                      </p:cBhvr>
                                      <p:rCtr x="23316" y="-139"/>
                                    </p:animMotion>
                                  </p:childTnLst>
                                </p:cTn>
                              </p:par>
                            </p:childTnLst>
                          </p:cTn>
                        </p:par>
                      </p:childTnLst>
                    </p:cTn>
                  </p:par>
                  <p:par>
                    <p:cTn id="140" fill="hold">
                      <p:stCondLst>
                        <p:cond delay="indefinite"/>
                      </p:stCondLst>
                      <p:childTnLst>
                        <p:par>
                          <p:cTn id="141" fill="hold">
                            <p:stCondLst>
                              <p:cond delay="0"/>
                            </p:stCondLst>
                            <p:childTnLst>
                              <p:par>
                                <p:cTn id="142" presetID="63" presetClass="path" presetSubtype="0" accel="50000" decel="50000" fill="hold" grpId="1" nodeType="clickEffect">
                                  <p:stCondLst>
                                    <p:cond delay="0"/>
                                  </p:stCondLst>
                                  <p:childTnLst>
                                    <p:animMotion origin="layout" path="M 2.5E-6 -2.96296E-6 L 0.46597 -0.00046 " pathEditMode="relative" rAng="0" ptsTypes="AA">
                                      <p:cBhvr>
                                        <p:cTn id="143" dur="2000" fill="hold"/>
                                        <p:tgtEl>
                                          <p:spTgt spid="95"/>
                                        </p:tgtEl>
                                        <p:attrNameLst>
                                          <p:attrName>ppt_x</p:attrName>
                                          <p:attrName>ppt_y</p:attrName>
                                        </p:attrNameLst>
                                      </p:cBhvr>
                                      <p:rCtr x="23299" y="-23"/>
                                    </p:animMotion>
                                  </p:childTnLst>
                                </p:cTn>
                              </p:par>
                            </p:childTnLst>
                          </p:cTn>
                        </p:par>
                      </p:childTnLst>
                    </p:cTn>
                  </p:par>
                  <p:par>
                    <p:cTn id="144" fill="hold">
                      <p:stCondLst>
                        <p:cond delay="indefinite"/>
                      </p:stCondLst>
                      <p:childTnLst>
                        <p:par>
                          <p:cTn id="145" fill="hold">
                            <p:stCondLst>
                              <p:cond delay="0"/>
                            </p:stCondLst>
                            <p:childTnLst>
                              <p:par>
                                <p:cTn id="146" presetID="18" presetClass="entr" presetSubtype="12" fill="hold" grpId="0" nodeType="clickEffect">
                                  <p:stCondLst>
                                    <p:cond delay="0"/>
                                  </p:stCondLst>
                                  <p:childTnLst>
                                    <p:set>
                                      <p:cBhvr>
                                        <p:cTn id="147" dur="1" fill="hold">
                                          <p:stCondLst>
                                            <p:cond delay="0"/>
                                          </p:stCondLst>
                                        </p:cTn>
                                        <p:tgtEl>
                                          <p:spTgt spid="93"/>
                                        </p:tgtEl>
                                        <p:attrNameLst>
                                          <p:attrName>style.visibility</p:attrName>
                                        </p:attrNameLst>
                                      </p:cBhvr>
                                      <p:to>
                                        <p:strVal val="visible"/>
                                      </p:to>
                                    </p:set>
                                    <p:animEffect transition="in" filter="strips(downLeft)">
                                      <p:cBhvr>
                                        <p:cTn id="148" dur="500"/>
                                        <p:tgtEl>
                                          <p:spTgt spid="93"/>
                                        </p:tgtEl>
                                      </p:cBhvr>
                                    </p:animEffect>
                                  </p:childTnLst>
                                </p:cTn>
                              </p:par>
                            </p:childTnLst>
                          </p:cTn>
                        </p:par>
                      </p:childTnLst>
                    </p:cTn>
                  </p:par>
                  <p:par>
                    <p:cTn id="149" fill="hold">
                      <p:stCondLst>
                        <p:cond delay="indefinite"/>
                      </p:stCondLst>
                      <p:childTnLst>
                        <p:par>
                          <p:cTn id="150" fill="hold">
                            <p:stCondLst>
                              <p:cond delay="0"/>
                            </p:stCondLst>
                            <p:childTnLst>
                              <p:par>
                                <p:cTn id="151" presetID="18" presetClass="entr" presetSubtype="12" fill="hold" grpId="0" nodeType="click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strips(downLeft)">
                                      <p:cBhvr>
                                        <p:cTn id="153" dur="500"/>
                                        <p:tgtEl>
                                          <p:spTgt spid="94"/>
                                        </p:tgtEl>
                                      </p:cBhvr>
                                    </p:animEffect>
                                  </p:childTnLst>
                                </p:cTn>
                              </p:par>
                            </p:childTnLst>
                          </p:cTn>
                        </p:par>
                      </p:childTnLst>
                    </p:cTn>
                  </p:par>
                  <p:par>
                    <p:cTn id="154" fill="hold">
                      <p:stCondLst>
                        <p:cond delay="indefinite"/>
                      </p:stCondLst>
                      <p:childTnLst>
                        <p:par>
                          <p:cTn id="155" fill="hold">
                            <p:stCondLst>
                              <p:cond delay="0"/>
                            </p:stCondLst>
                            <p:childTnLst>
                              <p:par>
                                <p:cTn id="156" presetID="18" presetClass="entr" presetSubtype="12" fill="hold" grpId="0" nodeType="click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strips(downLeft)">
                                      <p:cBhvr>
                                        <p:cTn id="158" dur="500"/>
                                        <p:tgtEl>
                                          <p:spTgt spid="100"/>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0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0" grpId="0" animBg="1"/>
      <p:bldP spid="71" grpId="0" animBg="1"/>
      <p:bldP spid="72" grpId="0" animBg="1"/>
      <p:bldP spid="73" grpId="0" animBg="1"/>
      <p:bldP spid="75" grpId="0" animBg="1"/>
      <p:bldP spid="50" grpId="0" animBg="1"/>
      <p:bldP spid="74" grpId="0" animBg="1"/>
      <p:bldP spid="76" grpId="0" animBg="1"/>
      <p:bldP spid="76" grpId="1" animBg="1"/>
      <p:bldP spid="81" grpId="0" animBg="1"/>
      <p:bldP spid="81" grpId="1" animBg="1"/>
      <p:bldP spid="82" grpId="0" animBg="1"/>
      <p:bldP spid="82" grpId="1" animBg="1"/>
      <p:bldP spid="83" grpId="0" animBg="1"/>
      <p:bldP spid="83" grpId="1" animBg="1"/>
      <p:bldP spid="86" grpId="0" animBg="1"/>
      <p:bldP spid="86" grpId="1" animBg="1"/>
      <p:bldP spid="88" grpId="0" animBg="1"/>
      <p:bldP spid="88" grpId="1" animBg="1"/>
      <p:bldP spid="90" grpId="0" animBg="1"/>
      <p:bldP spid="90" grpId="1" animBg="1"/>
      <p:bldP spid="95" grpId="0" animBg="1"/>
      <p:bldP spid="95" grpId="1" animBg="1"/>
      <p:bldP spid="93" grpId="0" animBg="1"/>
      <p:bldP spid="94" grpId="0" animBg="1"/>
      <p:bldP spid="100" grpId="0" animBg="1"/>
      <p:bldP spid="13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深度优先搜索</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200" y="1668234"/>
            <a:ext cx="3960440" cy="2396368"/>
          </a:xfrm>
          <a:prstGeom prst="rect">
            <a:avLst/>
          </a:prstGeom>
        </p:spPr>
      </p:pic>
      <p:cxnSp>
        <p:nvCxnSpPr>
          <p:cNvPr id="6" name="直接箭头连接符 5"/>
          <p:cNvCxnSpPr>
            <a:stCxn id="13" idx="3"/>
            <a:endCxn id="14" idx="7"/>
          </p:cNvCxnSpPr>
          <p:nvPr/>
        </p:nvCxnSpPr>
        <p:spPr bwMode="auto">
          <a:xfrm flipH="1">
            <a:off x="1083216" y="4904034"/>
            <a:ext cx="322241" cy="360862"/>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7" name="直接箭头连接符 6"/>
          <p:cNvCxnSpPr>
            <a:stCxn id="13" idx="5"/>
            <a:endCxn id="18" idx="1"/>
          </p:cNvCxnSpPr>
          <p:nvPr/>
        </p:nvCxnSpPr>
        <p:spPr bwMode="auto">
          <a:xfrm>
            <a:off x="1761879" y="4904034"/>
            <a:ext cx="274361" cy="362682"/>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8" name="直接箭头连接符 7"/>
          <p:cNvCxnSpPr>
            <a:stCxn id="14" idx="4"/>
            <a:endCxn id="15" idx="0"/>
          </p:cNvCxnSpPr>
          <p:nvPr/>
        </p:nvCxnSpPr>
        <p:spPr bwMode="auto">
          <a:xfrm>
            <a:off x="905005" y="5696774"/>
            <a:ext cx="0" cy="44536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12" name="直接箭头连接符 11"/>
          <p:cNvCxnSpPr>
            <a:stCxn id="18" idx="4"/>
            <a:endCxn id="20" idx="0"/>
          </p:cNvCxnSpPr>
          <p:nvPr/>
        </p:nvCxnSpPr>
        <p:spPr bwMode="auto">
          <a:xfrm>
            <a:off x="2214451" y="5698594"/>
            <a:ext cx="0" cy="44354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sp>
        <p:nvSpPr>
          <p:cNvPr id="13" name="椭圆 12"/>
          <p:cNvSpPr/>
          <p:nvPr/>
        </p:nvSpPr>
        <p:spPr bwMode="auto">
          <a:xfrm>
            <a:off x="1331640" y="4472156"/>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652977" y="5190798"/>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652977" y="6142139"/>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8" name="椭圆 17"/>
          <p:cNvSpPr/>
          <p:nvPr/>
        </p:nvSpPr>
        <p:spPr bwMode="auto">
          <a:xfrm>
            <a:off x="1962423" y="5192618"/>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1962423" y="6142139"/>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G</a:t>
            </a:r>
          </a:p>
        </p:txBody>
      </p:sp>
      <p:cxnSp>
        <p:nvCxnSpPr>
          <p:cNvPr id="43" name="直接箭头连接符 42"/>
          <p:cNvCxnSpPr>
            <a:stCxn id="44" idx="4"/>
            <a:endCxn id="45" idx="0"/>
          </p:cNvCxnSpPr>
          <p:nvPr/>
        </p:nvCxnSpPr>
        <p:spPr bwMode="auto">
          <a:xfrm>
            <a:off x="3320554" y="5288147"/>
            <a:ext cx="0" cy="44536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sp>
        <p:nvSpPr>
          <p:cNvPr id="44" name="椭圆 43"/>
          <p:cNvSpPr/>
          <p:nvPr/>
        </p:nvSpPr>
        <p:spPr bwMode="auto">
          <a:xfrm>
            <a:off x="3068526" y="4782171"/>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3068526" y="5733512"/>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6" name="直接箭头连接符 45"/>
          <p:cNvCxnSpPr>
            <a:stCxn id="15" idx="7"/>
            <a:endCxn id="13" idx="4"/>
          </p:cNvCxnSpPr>
          <p:nvPr/>
        </p:nvCxnSpPr>
        <p:spPr bwMode="auto">
          <a:xfrm flipV="1">
            <a:off x="1083216" y="4978132"/>
            <a:ext cx="500452" cy="1238105"/>
          </a:xfrm>
          <a:prstGeom prst="straightConnector1">
            <a:avLst/>
          </a:prstGeom>
          <a:solidFill>
            <a:schemeClr val="accent1"/>
          </a:solidFill>
          <a:ln w="34925" cap="flat" cmpd="sng" algn="ctr">
            <a:solidFill>
              <a:schemeClr val="accent2">
                <a:lumMod val="75000"/>
              </a:schemeClr>
            </a:solidFill>
            <a:prstDash val="dash"/>
            <a:round/>
            <a:headEnd type="stealth" w="lg" len="lg"/>
            <a:tailEnd type="none" w="lg" len="lg"/>
          </a:ln>
          <a:effectLst/>
        </p:spPr>
      </p:cxnSp>
      <p:cxnSp>
        <p:nvCxnSpPr>
          <p:cNvPr id="49" name="直接箭头连接符 48"/>
          <p:cNvCxnSpPr>
            <a:stCxn id="13" idx="4"/>
            <a:endCxn id="20" idx="1"/>
          </p:cNvCxnSpPr>
          <p:nvPr/>
        </p:nvCxnSpPr>
        <p:spPr bwMode="auto">
          <a:xfrm>
            <a:off x="1583668" y="4978132"/>
            <a:ext cx="452572" cy="1238105"/>
          </a:xfrm>
          <a:prstGeom prst="straightConnector1">
            <a:avLst/>
          </a:prstGeom>
          <a:solidFill>
            <a:schemeClr val="accent1"/>
          </a:solidFill>
          <a:ln w="34925" cap="flat" cmpd="sng" algn="ctr">
            <a:solidFill>
              <a:srgbClr val="00823B"/>
            </a:solidFill>
            <a:prstDash val="dash"/>
            <a:round/>
            <a:headEnd type="stealth" w="lg" len="lg"/>
            <a:tailEnd type="none" w="lg" len="lg"/>
          </a:ln>
          <a:effectLst/>
        </p:spPr>
      </p:cxnSp>
      <p:cxnSp>
        <p:nvCxnSpPr>
          <p:cNvPr id="54" name="直接箭头连接符 53"/>
          <p:cNvCxnSpPr>
            <a:stCxn id="15" idx="6"/>
            <a:endCxn id="20" idx="2"/>
          </p:cNvCxnSpPr>
          <p:nvPr/>
        </p:nvCxnSpPr>
        <p:spPr bwMode="auto">
          <a:xfrm>
            <a:off x="1157033" y="6395127"/>
            <a:ext cx="805390" cy="0"/>
          </a:xfrm>
          <a:prstGeom prst="straightConnector1">
            <a:avLst/>
          </a:prstGeom>
          <a:solidFill>
            <a:schemeClr val="accent1"/>
          </a:solidFill>
          <a:ln w="34925" cap="flat" cmpd="sng" algn="ctr">
            <a:solidFill>
              <a:srgbClr val="7030A0"/>
            </a:solidFill>
            <a:prstDash val="dash"/>
            <a:round/>
            <a:headEnd type="stealth" w="lg" len="lg"/>
            <a:tailEnd type="none" w="lg" len="lg"/>
          </a:ln>
          <a:effectLst/>
        </p:spPr>
      </p:cxnSp>
      <p:cxnSp>
        <p:nvCxnSpPr>
          <p:cNvPr id="59" name="直接箭头连接符 58"/>
          <p:cNvCxnSpPr>
            <a:stCxn id="13" idx="6"/>
            <a:endCxn id="44" idx="2"/>
          </p:cNvCxnSpPr>
          <p:nvPr/>
        </p:nvCxnSpPr>
        <p:spPr bwMode="auto">
          <a:xfrm>
            <a:off x="1835696" y="4725144"/>
            <a:ext cx="1232830" cy="310015"/>
          </a:xfrm>
          <a:prstGeom prst="straightConnector1">
            <a:avLst/>
          </a:prstGeom>
          <a:solidFill>
            <a:schemeClr val="accent1"/>
          </a:solidFill>
          <a:ln w="34925" cap="flat" cmpd="sng" algn="ctr">
            <a:solidFill>
              <a:srgbClr val="7030A0"/>
            </a:solidFill>
            <a:prstDash val="dash"/>
            <a:round/>
            <a:headEnd type="stealth" w="lg" len="lg"/>
            <a:tailEnd type="none" w="lg" len="lg"/>
          </a:ln>
          <a:effectLst/>
        </p:spPr>
      </p:cxnSp>
      <p:cxnSp>
        <p:nvCxnSpPr>
          <p:cNvPr id="62" name="直接箭头连接符 61"/>
          <p:cNvCxnSpPr>
            <a:stCxn id="18" idx="6"/>
            <a:endCxn id="45" idx="2"/>
          </p:cNvCxnSpPr>
          <p:nvPr/>
        </p:nvCxnSpPr>
        <p:spPr bwMode="auto">
          <a:xfrm>
            <a:off x="2466479" y="5445606"/>
            <a:ext cx="602047" cy="540894"/>
          </a:xfrm>
          <a:prstGeom prst="straightConnector1">
            <a:avLst/>
          </a:prstGeom>
          <a:solidFill>
            <a:schemeClr val="accent1"/>
          </a:solidFill>
          <a:ln w="34925" cap="flat" cmpd="sng" algn="ctr">
            <a:solidFill>
              <a:srgbClr val="7030A0"/>
            </a:solidFill>
            <a:prstDash val="dash"/>
            <a:round/>
            <a:headEnd type="stealth" w="lg" len="lg"/>
            <a:tailEnd type="none" w="lg" len="lg"/>
          </a:ln>
          <a:effectLst/>
        </p:spPr>
      </p:cxnSp>
      <p:sp>
        <p:nvSpPr>
          <p:cNvPr id="67" name="TextBox 20"/>
          <p:cNvSpPr txBox="1">
            <a:spLocks noChangeArrowheads="1"/>
          </p:cNvSpPr>
          <p:nvPr/>
        </p:nvSpPr>
        <p:spPr bwMode="auto">
          <a:xfrm>
            <a:off x="2691197" y="6270606"/>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000" b="1" dirty="0">
                <a:latin typeface="微软雅黑" panose="020B0503020204020204" pitchFamily="34" charset="-122"/>
                <a:ea typeface="微软雅黑" panose="020B0503020204020204" pitchFamily="34" charset="-122"/>
              </a:rPr>
              <a:t>DFS</a:t>
            </a:r>
            <a:r>
              <a:rPr lang="zh-CN" altLang="en-US" sz="2000" b="1" dirty="0">
                <a:latin typeface="微软雅黑" panose="020B0503020204020204" pitchFamily="34" charset="-122"/>
                <a:ea typeface="微软雅黑" panose="020B0503020204020204" pitchFamily="34" charset="-122"/>
              </a:rPr>
              <a:t>森林</a:t>
            </a:r>
            <a:endParaRPr lang="en-US" altLang="zh-CN" sz="2000" b="1" dirty="0">
              <a:latin typeface="微软雅黑" panose="020B0503020204020204" pitchFamily="34" charset="-122"/>
              <a:ea typeface="微软雅黑" panose="020B0503020204020204" pitchFamily="34" charset="-122"/>
            </a:endParaRPr>
          </a:p>
        </p:txBody>
      </p:sp>
      <p:sp>
        <p:nvSpPr>
          <p:cNvPr id="68" name="TextBox 20"/>
          <p:cNvSpPr txBox="1">
            <a:spLocks noChangeArrowheads="1"/>
          </p:cNvSpPr>
          <p:nvPr/>
        </p:nvSpPr>
        <p:spPr bwMode="auto">
          <a:xfrm>
            <a:off x="226109" y="1155358"/>
            <a:ext cx="60076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图的深度优先搜索实例</a:t>
            </a:r>
            <a:endParaRPr lang="en-US" altLang="zh-CN" sz="28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9737" y="1629580"/>
            <a:ext cx="3932297" cy="2390712"/>
          </a:xfrm>
          <a:prstGeom prst="rect">
            <a:avLst/>
          </a:prstGeom>
        </p:spPr>
      </p:pic>
      <p:sp>
        <p:nvSpPr>
          <p:cNvPr id="5" name="下箭头 4"/>
          <p:cNvSpPr/>
          <p:nvPr/>
        </p:nvSpPr>
        <p:spPr bwMode="auto">
          <a:xfrm>
            <a:off x="2438259" y="4187942"/>
            <a:ext cx="485341" cy="360040"/>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下箭头 24"/>
          <p:cNvSpPr/>
          <p:nvPr/>
        </p:nvSpPr>
        <p:spPr bwMode="auto">
          <a:xfrm>
            <a:off x="6994362" y="3944979"/>
            <a:ext cx="485341" cy="360040"/>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a:xfrm>
            <a:off x="4160072" y="4244101"/>
            <a:ext cx="295274" cy="307777"/>
          </a:xfrm>
          <a:prstGeom prst="rect">
            <a:avLst/>
          </a:prstGeom>
        </p:spPr>
        <p:txBody>
          <a:bodyPr wrap="non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4522631" y="4244101"/>
            <a:ext cx="295274" cy="307777"/>
          </a:xfrm>
          <a:prstGeom prst="rect">
            <a:avLst/>
          </a:prstGeom>
        </p:spPr>
        <p:txBody>
          <a:bodyPr wrap="non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2</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868345"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3</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5188389"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4</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5540978"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5</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5888284"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6</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242397"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7</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598955"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8</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919032"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9</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7191102" y="4244101"/>
            <a:ext cx="425916"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10</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7573529" y="4244101"/>
            <a:ext cx="482062"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11</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7897645" y="4244101"/>
            <a:ext cx="443509"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12</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8234565" y="4244101"/>
            <a:ext cx="526594"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13</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8597124" y="4244101"/>
            <a:ext cx="454586"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14</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bwMode="auto">
          <a:xfrm flipH="1" flipV="1">
            <a:off x="4301356"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47" name="直接箭头连接符 46"/>
          <p:cNvCxnSpPr/>
          <p:nvPr/>
        </p:nvCxnSpPr>
        <p:spPr bwMode="auto">
          <a:xfrm flipH="1" flipV="1">
            <a:off x="4649284"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48" name="直接箭头连接符 47"/>
          <p:cNvCxnSpPr/>
          <p:nvPr/>
        </p:nvCxnSpPr>
        <p:spPr bwMode="auto">
          <a:xfrm flipH="1" flipV="1">
            <a:off x="4997212"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0" name="直接箭头连接符 49"/>
          <p:cNvCxnSpPr/>
          <p:nvPr/>
        </p:nvCxnSpPr>
        <p:spPr bwMode="auto">
          <a:xfrm flipH="1" flipV="1">
            <a:off x="5345140"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1" name="直接箭头连接符 50"/>
          <p:cNvCxnSpPr/>
          <p:nvPr/>
        </p:nvCxnSpPr>
        <p:spPr bwMode="auto">
          <a:xfrm flipH="1" flipV="1">
            <a:off x="5693068"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2" name="直接箭头连接符 51"/>
          <p:cNvCxnSpPr/>
          <p:nvPr/>
        </p:nvCxnSpPr>
        <p:spPr bwMode="auto">
          <a:xfrm flipH="1" flipV="1">
            <a:off x="6040996"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3" name="直接箭头连接符 52"/>
          <p:cNvCxnSpPr/>
          <p:nvPr/>
        </p:nvCxnSpPr>
        <p:spPr bwMode="auto">
          <a:xfrm flipH="1" flipV="1">
            <a:off x="6388924"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5" name="直接箭头连接符 54"/>
          <p:cNvCxnSpPr/>
          <p:nvPr/>
        </p:nvCxnSpPr>
        <p:spPr bwMode="auto">
          <a:xfrm flipH="1" flipV="1">
            <a:off x="6736852"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6" name="直接箭头连接符 55"/>
          <p:cNvCxnSpPr/>
          <p:nvPr/>
        </p:nvCxnSpPr>
        <p:spPr bwMode="auto">
          <a:xfrm flipH="1" flipV="1">
            <a:off x="7084780"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7" name="直接箭头连接符 56"/>
          <p:cNvCxnSpPr/>
          <p:nvPr/>
        </p:nvCxnSpPr>
        <p:spPr bwMode="auto">
          <a:xfrm flipH="1" flipV="1">
            <a:off x="7432708"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8" name="直接箭头连接符 57"/>
          <p:cNvCxnSpPr/>
          <p:nvPr/>
        </p:nvCxnSpPr>
        <p:spPr bwMode="auto">
          <a:xfrm flipH="1" flipV="1">
            <a:off x="7780636"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60" name="直接箭头连接符 59"/>
          <p:cNvCxnSpPr/>
          <p:nvPr/>
        </p:nvCxnSpPr>
        <p:spPr bwMode="auto">
          <a:xfrm flipH="1" flipV="1">
            <a:off x="8128564"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61" name="直接箭头连接符 60"/>
          <p:cNvCxnSpPr/>
          <p:nvPr/>
        </p:nvCxnSpPr>
        <p:spPr bwMode="auto">
          <a:xfrm flipH="1" flipV="1">
            <a:off x="8476492"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63" name="直接箭头连接符 62"/>
          <p:cNvCxnSpPr/>
          <p:nvPr/>
        </p:nvCxnSpPr>
        <p:spPr bwMode="auto">
          <a:xfrm flipH="1" flipV="1">
            <a:off x="8824417"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sp>
        <p:nvSpPr>
          <p:cNvPr id="19" name="矩形 18"/>
          <p:cNvSpPr/>
          <p:nvPr/>
        </p:nvSpPr>
        <p:spPr bwMode="auto">
          <a:xfrm>
            <a:off x="4304503" y="4628238"/>
            <a:ext cx="4519914" cy="328906"/>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D</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6" name="矩形 65"/>
          <p:cNvSpPr/>
          <p:nvPr/>
        </p:nvSpPr>
        <p:spPr bwMode="auto">
          <a:xfrm>
            <a:off x="4650840" y="5240351"/>
            <a:ext cx="3129796" cy="276881"/>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A</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9" name="矩形 68"/>
          <p:cNvSpPr/>
          <p:nvPr/>
        </p:nvSpPr>
        <p:spPr bwMode="auto">
          <a:xfrm>
            <a:off x="8121652" y="5240351"/>
            <a:ext cx="349654" cy="276881"/>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E</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0" name="矩形 69"/>
          <p:cNvSpPr/>
          <p:nvPr/>
        </p:nvSpPr>
        <p:spPr bwMode="auto">
          <a:xfrm>
            <a:off x="5006311" y="5768300"/>
            <a:ext cx="1031931" cy="252988"/>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B</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6396777" y="5768300"/>
            <a:ext cx="1031931" cy="252988"/>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F</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2" name="矩形 71"/>
          <p:cNvSpPr/>
          <p:nvPr/>
        </p:nvSpPr>
        <p:spPr bwMode="auto">
          <a:xfrm>
            <a:off x="5343402" y="6301927"/>
            <a:ext cx="349654" cy="295425"/>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C</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3" name="矩形 72"/>
          <p:cNvSpPr/>
          <p:nvPr/>
        </p:nvSpPr>
        <p:spPr bwMode="auto">
          <a:xfrm>
            <a:off x="6745886" y="6302860"/>
            <a:ext cx="349654" cy="294492"/>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G</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a:stCxn id="66" idx="0"/>
            <a:endCxn id="19" idx="2"/>
          </p:cNvCxnSpPr>
          <p:nvPr/>
        </p:nvCxnSpPr>
        <p:spPr bwMode="auto">
          <a:xfrm flipV="1">
            <a:off x="6215738" y="4957144"/>
            <a:ext cx="348722" cy="283207"/>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5" name="直接箭头连接符 74"/>
          <p:cNvCxnSpPr>
            <a:stCxn id="69" idx="0"/>
            <a:endCxn id="19" idx="2"/>
          </p:cNvCxnSpPr>
          <p:nvPr/>
        </p:nvCxnSpPr>
        <p:spPr bwMode="auto">
          <a:xfrm flipH="1" flipV="1">
            <a:off x="6564460" y="4957144"/>
            <a:ext cx="1732019" cy="283207"/>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6" name="直接箭头连接符 75"/>
          <p:cNvCxnSpPr>
            <a:stCxn id="70" idx="0"/>
            <a:endCxn id="66" idx="2"/>
          </p:cNvCxnSpPr>
          <p:nvPr/>
        </p:nvCxnSpPr>
        <p:spPr bwMode="auto">
          <a:xfrm flipV="1">
            <a:off x="5522277" y="5517232"/>
            <a:ext cx="693461" cy="251068"/>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7" name="直接箭头连接符 76"/>
          <p:cNvCxnSpPr>
            <a:stCxn id="71" idx="0"/>
            <a:endCxn id="66" idx="2"/>
          </p:cNvCxnSpPr>
          <p:nvPr/>
        </p:nvCxnSpPr>
        <p:spPr bwMode="auto">
          <a:xfrm flipH="1" flipV="1">
            <a:off x="6215738" y="5517232"/>
            <a:ext cx="697005" cy="251068"/>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9" name="直接箭头连接符 78"/>
          <p:cNvCxnSpPr>
            <a:stCxn id="72" idx="0"/>
            <a:endCxn id="70" idx="2"/>
          </p:cNvCxnSpPr>
          <p:nvPr/>
        </p:nvCxnSpPr>
        <p:spPr bwMode="auto">
          <a:xfrm flipV="1">
            <a:off x="5518229" y="6021288"/>
            <a:ext cx="4048" cy="280639"/>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82" name="直接箭头连接符 81"/>
          <p:cNvCxnSpPr/>
          <p:nvPr/>
        </p:nvCxnSpPr>
        <p:spPr bwMode="auto">
          <a:xfrm flipV="1">
            <a:off x="6920872" y="6032556"/>
            <a:ext cx="4048" cy="280639"/>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86" name="直接箭头连接符 85"/>
          <p:cNvCxnSpPr>
            <a:stCxn id="73" idx="1"/>
          </p:cNvCxnSpPr>
          <p:nvPr/>
        </p:nvCxnSpPr>
        <p:spPr bwMode="auto">
          <a:xfrm flipH="1" flipV="1">
            <a:off x="5688464" y="6449639"/>
            <a:ext cx="1057422" cy="467"/>
          </a:xfrm>
          <a:prstGeom prst="straightConnector1">
            <a:avLst/>
          </a:prstGeom>
          <a:solidFill>
            <a:schemeClr val="accent1"/>
          </a:solidFill>
          <a:ln w="28575" cap="flat" cmpd="sng" algn="ctr">
            <a:solidFill>
              <a:srgbClr val="7030A0"/>
            </a:solidFill>
            <a:prstDash val="solid"/>
            <a:round/>
            <a:headEnd type="none" w="lg" len="lg"/>
            <a:tailEnd type="none" w="lg" len="lg"/>
          </a:ln>
          <a:effectLst/>
        </p:spPr>
      </p:cxnSp>
      <p:sp>
        <p:nvSpPr>
          <p:cNvPr id="88" name="矩形 87"/>
          <p:cNvSpPr/>
          <p:nvPr/>
        </p:nvSpPr>
        <p:spPr>
          <a:xfrm>
            <a:off x="6003754" y="6478902"/>
            <a:ext cx="506675" cy="276999"/>
          </a:xfrm>
          <a:prstGeom prst="rect">
            <a:avLst/>
          </a:prstGeom>
          <a:solidFill>
            <a:schemeClr val="bg1"/>
          </a:solidFill>
        </p:spPr>
        <p:txBody>
          <a:bodyPr wrap="square" lIns="18000" rIns="18000">
            <a:spAutoFit/>
          </a:bodyPr>
          <a:lstStyle/>
          <a:p>
            <a:r>
              <a:rPr lang="en-US" altLang="zh-CN" sz="1200" b="1" dirty="0">
                <a:solidFill>
                  <a:srgbClr val="7030A0"/>
                </a:solidFill>
                <a:latin typeface="微软雅黑" panose="020B0503020204020204" pitchFamily="34" charset="-122"/>
                <a:ea typeface="微软雅黑" panose="020B0503020204020204" pitchFamily="34" charset="-122"/>
              </a:rPr>
              <a:t>cross</a:t>
            </a:r>
            <a:endParaRPr lang="zh-CN" altLang="en-US" sz="1200" b="1" dirty="0">
              <a:solidFill>
                <a:srgbClr val="7030A0"/>
              </a:solidFill>
              <a:latin typeface="微软雅黑" panose="020B0503020204020204" pitchFamily="34" charset="-122"/>
              <a:ea typeface="微软雅黑" panose="020B0503020204020204" pitchFamily="34" charset="-122"/>
            </a:endParaRPr>
          </a:p>
        </p:txBody>
      </p:sp>
      <p:sp>
        <p:nvSpPr>
          <p:cNvPr id="91" name="任意多边形 90"/>
          <p:cNvSpPr/>
          <p:nvPr/>
        </p:nvSpPr>
        <p:spPr bwMode="auto">
          <a:xfrm>
            <a:off x="4260473" y="5347743"/>
            <a:ext cx="1061664" cy="1118762"/>
          </a:xfrm>
          <a:custGeom>
            <a:avLst/>
            <a:gdLst>
              <a:gd name="connsiteX0" fmla="*/ 382708 w 1061664"/>
              <a:gd name="connsiteY0" fmla="*/ 23673 h 1118762"/>
              <a:gd name="connsiteX1" fmla="*/ 207493 w 1061664"/>
              <a:gd name="connsiteY1" fmla="*/ 56525 h 1118762"/>
              <a:gd name="connsiteX2" fmla="*/ 43230 w 1061664"/>
              <a:gd name="connsiteY2" fmla="*/ 516463 h 1118762"/>
              <a:gd name="connsiteX3" fmla="*/ 1061664 w 1061664"/>
              <a:gd name="connsiteY3" fmla="*/ 1118762 h 1118762"/>
            </a:gdLst>
            <a:ahLst/>
            <a:cxnLst>
              <a:cxn ang="0">
                <a:pos x="connsiteX0" y="connsiteY0"/>
              </a:cxn>
              <a:cxn ang="0">
                <a:pos x="connsiteX1" y="connsiteY1"/>
              </a:cxn>
              <a:cxn ang="0">
                <a:pos x="connsiteX2" y="connsiteY2"/>
              </a:cxn>
              <a:cxn ang="0">
                <a:pos x="connsiteX3" y="connsiteY3"/>
              </a:cxn>
            </a:cxnLst>
            <a:rect l="l" t="t" r="r" b="b"/>
            <a:pathLst>
              <a:path w="1061664" h="1118762">
                <a:moveTo>
                  <a:pt x="382708" y="23673"/>
                </a:moveTo>
                <a:cubicBezTo>
                  <a:pt x="323390" y="-967"/>
                  <a:pt x="264073" y="-25607"/>
                  <a:pt x="207493" y="56525"/>
                </a:cubicBezTo>
                <a:cubicBezTo>
                  <a:pt x="150913" y="138657"/>
                  <a:pt x="-99132" y="339423"/>
                  <a:pt x="43230" y="516463"/>
                </a:cubicBezTo>
                <a:cubicBezTo>
                  <a:pt x="185592" y="693503"/>
                  <a:pt x="623628" y="906132"/>
                  <a:pt x="1061664" y="1118762"/>
                </a:cubicBezTo>
              </a:path>
            </a:pathLst>
          </a:custGeom>
          <a:noFill/>
          <a:ln w="28575" cap="flat" cmpd="sng" algn="ctr">
            <a:solidFill>
              <a:schemeClr val="accent2">
                <a:lumMod val="50000"/>
              </a:schemeClr>
            </a:solidFill>
            <a:prstDash val="solid"/>
            <a:round/>
            <a:headEnd type="none" w="lg" len="lg"/>
            <a:tailEnd type="none" w="lg" len="lg"/>
          </a:ln>
          <a:effectLst/>
        </p:spPr>
        <p:txBody>
          <a:bodyPr rtlCol="0" anchor="ctr"/>
          <a:lstStyle/>
          <a:p>
            <a:pPr algn="ctr"/>
            <a:endParaRPr lang="zh-CN" altLang="en-US"/>
          </a:p>
        </p:txBody>
      </p:sp>
      <p:sp>
        <p:nvSpPr>
          <p:cNvPr id="92" name="矩形 91"/>
          <p:cNvSpPr/>
          <p:nvPr/>
        </p:nvSpPr>
        <p:spPr>
          <a:xfrm>
            <a:off x="4046431" y="5955487"/>
            <a:ext cx="746865" cy="276999"/>
          </a:xfrm>
          <a:prstGeom prst="rect">
            <a:avLst/>
          </a:prstGeom>
          <a:solidFill>
            <a:schemeClr val="bg1"/>
          </a:solidFill>
        </p:spPr>
        <p:txBody>
          <a:bodyPr wrap="square" lIns="18000" rIns="18000">
            <a:spAutoFit/>
          </a:bodyPr>
          <a:lstStyle/>
          <a:p>
            <a:pPr algn="ctr"/>
            <a:r>
              <a:rPr lang="en-US" altLang="zh-CN" sz="1200" b="1" dirty="0">
                <a:solidFill>
                  <a:schemeClr val="accent2">
                    <a:lumMod val="50000"/>
                  </a:schemeClr>
                </a:solidFill>
                <a:latin typeface="微软雅黑" panose="020B0503020204020204" pitchFamily="34" charset="-122"/>
                <a:ea typeface="微软雅黑" panose="020B0503020204020204" pitchFamily="34" charset="-122"/>
              </a:rPr>
              <a:t>forward</a:t>
            </a:r>
            <a:endParaRPr lang="zh-CN" altLang="en-US" sz="12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3" name="任意多边形 92"/>
          <p:cNvSpPr/>
          <p:nvPr/>
        </p:nvSpPr>
        <p:spPr bwMode="auto">
          <a:xfrm>
            <a:off x="7096182" y="5382366"/>
            <a:ext cx="1066081" cy="1078664"/>
          </a:xfrm>
          <a:custGeom>
            <a:avLst/>
            <a:gdLst>
              <a:gd name="connsiteX0" fmla="*/ 695382 w 1066081"/>
              <a:gd name="connsiteY0" fmla="*/ 0 h 1078664"/>
              <a:gd name="connsiteX1" fmla="*/ 1034860 w 1066081"/>
              <a:gd name="connsiteY1" fmla="*/ 509217 h 1078664"/>
              <a:gd name="connsiteX2" fmla="*/ 0 w 1066081"/>
              <a:gd name="connsiteY2" fmla="*/ 1078664 h 1078664"/>
            </a:gdLst>
            <a:ahLst/>
            <a:cxnLst>
              <a:cxn ang="0">
                <a:pos x="connsiteX0" y="connsiteY0"/>
              </a:cxn>
              <a:cxn ang="0">
                <a:pos x="connsiteX1" y="connsiteY1"/>
              </a:cxn>
              <a:cxn ang="0">
                <a:pos x="connsiteX2" y="connsiteY2"/>
              </a:cxn>
            </a:cxnLst>
            <a:rect l="l" t="t" r="r" b="b"/>
            <a:pathLst>
              <a:path w="1066081" h="1078664">
                <a:moveTo>
                  <a:pt x="695382" y="0"/>
                </a:moveTo>
                <a:cubicBezTo>
                  <a:pt x="923069" y="164720"/>
                  <a:pt x="1150757" y="329440"/>
                  <a:pt x="1034860" y="509217"/>
                </a:cubicBezTo>
                <a:cubicBezTo>
                  <a:pt x="918963" y="688994"/>
                  <a:pt x="459481" y="883829"/>
                  <a:pt x="0" y="1078664"/>
                </a:cubicBezTo>
              </a:path>
            </a:pathLst>
          </a:custGeom>
          <a:noFill/>
          <a:ln w="28575" cap="flat" cmpd="sng" algn="ctr">
            <a:solidFill>
              <a:srgbClr val="00823B"/>
            </a:solidFill>
            <a:prstDash val="solid"/>
            <a:round/>
            <a:headEnd type="none" w="lg" len="lg"/>
            <a:tailEnd type="none" w="lg" len="lg"/>
          </a:ln>
          <a:effectLst/>
        </p:spPr>
        <p:txBody>
          <a:bodyPr rtlCol="0" anchor="ctr"/>
          <a:lstStyle/>
          <a:p>
            <a:pPr algn="ctr"/>
            <a:endParaRPr lang="zh-CN" altLang="en-US"/>
          </a:p>
        </p:txBody>
      </p:sp>
      <p:sp>
        <p:nvSpPr>
          <p:cNvPr id="94" name="矩形 93"/>
          <p:cNvSpPr/>
          <p:nvPr/>
        </p:nvSpPr>
        <p:spPr>
          <a:xfrm>
            <a:off x="7573377" y="6021288"/>
            <a:ext cx="844834" cy="276999"/>
          </a:xfrm>
          <a:prstGeom prst="rect">
            <a:avLst/>
          </a:prstGeom>
          <a:solidFill>
            <a:schemeClr val="bg1"/>
          </a:solidFill>
        </p:spPr>
        <p:txBody>
          <a:bodyPr wrap="square" lIns="18000" rIns="18000">
            <a:spAutoFit/>
          </a:bodyPr>
          <a:lstStyle/>
          <a:p>
            <a:pPr algn="ctr"/>
            <a:r>
              <a:rPr lang="en-US" altLang="zh-CN" sz="1200" b="1" dirty="0">
                <a:solidFill>
                  <a:srgbClr val="00823B"/>
                </a:solidFill>
                <a:latin typeface="微软雅黑" panose="020B0503020204020204" pitchFamily="34" charset="-122"/>
                <a:ea typeface="微软雅黑" panose="020B0503020204020204" pitchFamily="34" charset="-122"/>
              </a:rPr>
              <a:t>backward</a:t>
            </a:r>
            <a:endParaRPr lang="zh-CN" altLang="en-US" sz="1200" b="1" dirty="0">
              <a:solidFill>
                <a:srgbClr val="00823B"/>
              </a:solidFill>
              <a:latin typeface="微软雅黑" panose="020B0503020204020204" pitchFamily="34" charset="-122"/>
              <a:ea typeface="微软雅黑" panose="020B0503020204020204" pitchFamily="34" charset="-122"/>
            </a:endParaRPr>
          </a:p>
        </p:txBody>
      </p:sp>
      <p:sp>
        <p:nvSpPr>
          <p:cNvPr id="95" name="任意多边形 94"/>
          <p:cNvSpPr/>
          <p:nvPr/>
        </p:nvSpPr>
        <p:spPr bwMode="auto">
          <a:xfrm>
            <a:off x="7430184" y="5376891"/>
            <a:ext cx="1467845" cy="531119"/>
          </a:xfrm>
          <a:custGeom>
            <a:avLst/>
            <a:gdLst>
              <a:gd name="connsiteX0" fmla="*/ 1045811 w 1467845"/>
              <a:gd name="connsiteY0" fmla="*/ 0 h 531119"/>
              <a:gd name="connsiteX1" fmla="*/ 1412666 w 1467845"/>
              <a:gd name="connsiteY1" fmla="*/ 229969 h 531119"/>
              <a:gd name="connsiteX2" fmla="*/ 0 w 1467845"/>
              <a:gd name="connsiteY2" fmla="*/ 531119 h 531119"/>
            </a:gdLst>
            <a:ahLst/>
            <a:cxnLst>
              <a:cxn ang="0">
                <a:pos x="connsiteX0" y="connsiteY0"/>
              </a:cxn>
              <a:cxn ang="0">
                <a:pos x="connsiteX1" y="connsiteY1"/>
              </a:cxn>
              <a:cxn ang="0">
                <a:pos x="connsiteX2" y="connsiteY2"/>
              </a:cxn>
            </a:cxnLst>
            <a:rect l="l" t="t" r="r" b="b"/>
            <a:pathLst>
              <a:path w="1467845" h="531119">
                <a:moveTo>
                  <a:pt x="1045811" y="0"/>
                </a:moveTo>
                <a:cubicBezTo>
                  <a:pt x="1316389" y="70724"/>
                  <a:pt x="1586968" y="141449"/>
                  <a:pt x="1412666" y="229969"/>
                </a:cubicBezTo>
                <a:cubicBezTo>
                  <a:pt x="1238364" y="318489"/>
                  <a:pt x="619182" y="424804"/>
                  <a:pt x="0" y="531119"/>
                </a:cubicBezTo>
              </a:path>
            </a:pathLst>
          </a:custGeom>
          <a:noFill/>
          <a:ln w="28575" cap="flat" cmpd="sng" algn="ctr">
            <a:solidFill>
              <a:srgbClr val="7030A0"/>
            </a:solidFill>
            <a:prstDash val="solid"/>
            <a:round/>
            <a:headEnd type="none" w="lg" len="lg"/>
            <a:tailEnd type="none" w="lg" len="lg"/>
          </a:ln>
          <a:effectLst/>
        </p:spPr>
        <p:txBody>
          <a:bodyPr rtlCol="0" anchor="ctr"/>
          <a:lstStyle/>
          <a:p>
            <a:pPr algn="ctr"/>
            <a:endParaRPr lang="zh-CN" altLang="en-US"/>
          </a:p>
        </p:txBody>
      </p:sp>
      <p:sp>
        <p:nvSpPr>
          <p:cNvPr id="96" name="矩形 95"/>
          <p:cNvSpPr/>
          <p:nvPr/>
        </p:nvSpPr>
        <p:spPr>
          <a:xfrm>
            <a:off x="8512251" y="5718676"/>
            <a:ext cx="520198" cy="276999"/>
          </a:xfrm>
          <a:prstGeom prst="rect">
            <a:avLst/>
          </a:prstGeom>
          <a:solidFill>
            <a:schemeClr val="bg1"/>
          </a:solidFill>
        </p:spPr>
        <p:txBody>
          <a:bodyPr wrap="square" lIns="18000" rIns="18000">
            <a:spAutoFit/>
          </a:bodyPr>
          <a:lstStyle/>
          <a:p>
            <a:r>
              <a:rPr lang="en-US" altLang="zh-CN" sz="1200" b="1" dirty="0">
                <a:solidFill>
                  <a:srgbClr val="7030A0"/>
                </a:solidFill>
                <a:latin typeface="微软雅黑" panose="020B0503020204020204" pitchFamily="34" charset="-122"/>
                <a:ea typeface="微软雅黑" panose="020B0503020204020204" pitchFamily="34" charset="-122"/>
              </a:rPr>
              <a:t>cross</a:t>
            </a:r>
            <a:endParaRPr lang="zh-CN" altLang="en-US" sz="1200" b="1" dirty="0">
              <a:solidFill>
                <a:srgbClr val="7030A0"/>
              </a:solidFill>
              <a:latin typeface="微软雅黑" panose="020B0503020204020204" pitchFamily="34" charset="-122"/>
              <a:ea typeface="微软雅黑" panose="020B0503020204020204" pitchFamily="34" charset="-122"/>
            </a:endParaRPr>
          </a:p>
        </p:txBody>
      </p:sp>
      <p:sp>
        <p:nvSpPr>
          <p:cNvPr id="9" name="矩形 8"/>
          <p:cNvSpPr/>
          <p:nvPr/>
        </p:nvSpPr>
        <p:spPr>
          <a:xfrm>
            <a:off x="379861" y="1762161"/>
            <a:ext cx="1050288"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起点于</a:t>
            </a: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dirty="0">
              <a:solidFill>
                <a:srgbClr val="C00000"/>
              </a:solidFill>
            </a:endParaRPr>
          </a:p>
        </p:txBody>
      </p:sp>
      <p:sp>
        <p:nvSpPr>
          <p:cNvPr id="78" name="矩形 77"/>
          <p:cNvSpPr/>
          <p:nvPr/>
        </p:nvSpPr>
        <p:spPr>
          <a:xfrm>
            <a:off x="4792109" y="1713039"/>
            <a:ext cx="1050288"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起点于</a:t>
            </a:r>
            <a:r>
              <a:rPr lang="en-US" altLang="zh-CN" b="1" dirty="0">
                <a:solidFill>
                  <a:srgbClr val="C00000"/>
                </a:solidFill>
                <a:latin typeface="微软雅黑" panose="020B0503020204020204" pitchFamily="34" charset="-122"/>
                <a:ea typeface="微软雅黑" panose="020B0503020204020204" pitchFamily="34" charset="-122"/>
              </a:rPr>
              <a:t>D</a:t>
            </a:r>
            <a:endParaRPr lang="zh-CN" altLang="en-US" dirty="0">
              <a:solidFill>
                <a:srgbClr val="C00000"/>
              </a:solidFill>
            </a:endParaRPr>
          </a:p>
        </p:txBody>
      </p:sp>
    </p:spTree>
    <p:extLst>
      <p:ext uri="{BB962C8B-B14F-4D97-AF65-F5344CB8AC3E}">
        <p14:creationId xmlns:p14="http://schemas.microsoft.com/office/powerpoint/2010/main" val="360757189"/>
      </p:ext>
    </p:extLst>
  </p:cSld>
  <p:clrMapOvr>
    <a:masterClrMapping/>
  </p:clrMapOvr>
  <p:transition advTm="157">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07504" y="1116595"/>
            <a:ext cx="8856984" cy="547842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最小支撑树（最小生成树</a:t>
            </a:r>
            <a:r>
              <a:rPr lang="en-US" altLang="zh-CN" sz="2800" b="1" dirty="0">
                <a:latin typeface="微软雅黑" panose="020B0503020204020204" pitchFamily="34" charset="-122"/>
                <a:ea typeface="微软雅黑" panose="020B0503020204020204" pitchFamily="34" charset="-122"/>
              </a:rPr>
              <a:t>, Minimal Spanning Tree</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连通图</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的某一无环连通子图</a:t>
            </a:r>
            <a:r>
              <a:rPr lang="en-US" altLang="zh-CN" sz="2000" b="1"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若覆盖</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中所有的顶点，则称作</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的一棵支撑树或生成树</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0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个顶点的连通网络的生成树有</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个顶点、</a:t>
            </a:r>
            <a:r>
              <a:rPr lang="en-US" altLang="zh-CN" sz="2000" b="1" dirty="0">
                <a:latin typeface="微软雅黑" panose="020B0503020204020204" pitchFamily="34" charset="-122"/>
                <a:ea typeface="微软雅黑" panose="020B0503020204020204" pitchFamily="34" charset="-122"/>
              </a:rPr>
              <a:t>n-1</a:t>
            </a:r>
            <a:r>
              <a:rPr lang="zh-CN" altLang="en-US" sz="2000" b="1" dirty="0">
                <a:latin typeface="微软雅黑" panose="020B0503020204020204" pitchFamily="34" charset="-122"/>
                <a:ea typeface="微软雅黑" panose="020B0503020204020204" pitchFamily="34" charset="-122"/>
              </a:rPr>
              <a:t>条边</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不能使用产生回路的边</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各边上的权值的总和达到最小</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应用：假设有一个网络，用以表示 </a:t>
            </a:r>
            <a:r>
              <a:rPr lang="en-US" altLang="zh-CN" sz="2000" b="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个城市之间架设通信线路，边上的权值代表架设通信线路的成本。如何架设才能使线路架设的成本达到最小？</a:t>
            </a:r>
          </a:p>
        </p:txBody>
      </p:sp>
      <p:cxnSp>
        <p:nvCxnSpPr>
          <p:cNvPr id="79" name="直接连接符 78"/>
          <p:cNvCxnSpPr>
            <a:stCxn id="8" idx="3"/>
          </p:cNvCxnSpPr>
          <p:nvPr/>
        </p:nvCxnSpPr>
        <p:spPr bwMode="auto">
          <a:xfrm flipH="1">
            <a:off x="2090273" y="2800175"/>
            <a:ext cx="230192" cy="27235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38" name="直接连接符 37"/>
          <p:cNvCxnSpPr/>
          <p:nvPr/>
        </p:nvCxnSpPr>
        <p:spPr bwMode="auto">
          <a:xfrm flipH="1">
            <a:off x="1620012" y="3172194"/>
            <a:ext cx="360039" cy="332063"/>
          </a:xfrm>
          <a:prstGeom prst="line">
            <a:avLst/>
          </a:prstGeom>
          <a:solidFill>
            <a:schemeClr val="accent1"/>
          </a:solidFill>
          <a:ln w="25400" cap="flat" cmpd="sng" algn="ctr">
            <a:solidFill>
              <a:schemeClr val="tx1"/>
            </a:solidFill>
            <a:prstDash val="solid"/>
            <a:round/>
            <a:headEnd type="none"/>
            <a:tailEnd type="none"/>
          </a:ln>
          <a:effectLst/>
        </p:spPr>
      </p:cxn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最小支撑树</a:t>
            </a:r>
          </a:p>
        </p:txBody>
      </p:sp>
      <p:sp>
        <p:nvSpPr>
          <p:cNvPr id="4" name="椭圆 3"/>
          <p:cNvSpPr/>
          <p:nvPr/>
        </p:nvSpPr>
        <p:spPr bwMode="auto">
          <a:xfrm>
            <a:off x="935616" y="2852896"/>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 name="椭圆 4"/>
          <p:cNvSpPr/>
          <p:nvPr/>
        </p:nvSpPr>
        <p:spPr bwMode="auto">
          <a:xfrm>
            <a:off x="2159752" y="358974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1439672" y="236151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2267744" y="2492896"/>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1280079" y="340070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2591800" y="3193571"/>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1861700" y="300367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3" name="直接连接符 12"/>
          <p:cNvCxnSpPr>
            <a:stCxn id="7" idx="6"/>
          </p:cNvCxnSpPr>
          <p:nvPr/>
        </p:nvCxnSpPr>
        <p:spPr bwMode="auto">
          <a:xfrm>
            <a:off x="1799672" y="2541512"/>
            <a:ext cx="468072" cy="954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4" name="直接连接符 13"/>
          <p:cNvCxnSpPr/>
          <p:nvPr/>
        </p:nvCxnSpPr>
        <p:spPr bwMode="auto">
          <a:xfrm>
            <a:off x="1691680" y="2704692"/>
            <a:ext cx="216024" cy="328204"/>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6" name="直接连接符 15"/>
          <p:cNvCxnSpPr/>
          <p:nvPr/>
        </p:nvCxnSpPr>
        <p:spPr bwMode="auto">
          <a:xfrm>
            <a:off x="2104699" y="3308157"/>
            <a:ext cx="165309" cy="30595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9" name="直接连接符 18"/>
          <p:cNvCxnSpPr/>
          <p:nvPr/>
        </p:nvCxnSpPr>
        <p:spPr bwMode="auto">
          <a:xfrm>
            <a:off x="2544943" y="2804381"/>
            <a:ext cx="144829" cy="408515"/>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1" name="直接连接符 20"/>
          <p:cNvCxnSpPr>
            <a:endCxn id="9" idx="1"/>
          </p:cNvCxnSpPr>
          <p:nvPr/>
        </p:nvCxnSpPr>
        <p:spPr bwMode="auto">
          <a:xfrm>
            <a:off x="1207664" y="3172194"/>
            <a:ext cx="125136" cy="28123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4" name="直接连接符 23"/>
          <p:cNvCxnSpPr>
            <a:endCxn id="4" idx="7"/>
          </p:cNvCxnSpPr>
          <p:nvPr/>
        </p:nvCxnSpPr>
        <p:spPr bwMode="auto">
          <a:xfrm flipH="1">
            <a:off x="1242895" y="2639256"/>
            <a:ext cx="258872" cy="26636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6" name="直接连接符 25"/>
          <p:cNvCxnSpPr>
            <a:stCxn id="7" idx="4"/>
          </p:cNvCxnSpPr>
          <p:nvPr/>
        </p:nvCxnSpPr>
        <p:spPr bwMode="auto">
          <a:xfrm flipH="1">
            <a:off x="1489423" y="2721512"/>
            <a:ext cx="130249" cy="67919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8" name="直接连接符 27"/>
          <p:cNvCxnSpPr>
            <a:stCxn id="5" idx="2"/>
          </p:cNvCxnSpPr>
          <p:nvPr/>
        </p:nvCxnSpPr>
        <p:spPr bwMode="auto">
          <a:xfrm flipH="1" flipV="1">
            <a:off x="1600592" y="3652245"/>
            <a:ext cx="559160" cy="117495"/>
          </a:xfrm>
          <a:prstGeom prst="line">
            <a:avLst/>
          </a:prstGeom>
          <a:solidFill>
            <a:schemeClr val="accent1"/>
          </a:solidFill>
          <a:ln w="25400" cap="flat" cmpd="sng" algn="ctr">
            <a:solidFill>
              <a:schemeClr val="tx1"/>
            </a:solidFill>
            <a:prstDash val="solid"/>
            <a:round/>
            <a:headEnd type="none"/>
            <a:tailEnd type="none"/>
          </a:ln>
          <a:effectLst/>
        </p:spPr>
      </p:cxnSp>
      <p:cxnSp>
        <p:nvCxnSpPr>
          <p:cNvPr id="30" name="直接连接符 29"/>
          <p:cNvCxnSpPr>
            <a:stCxn id="10" idx="2"/>
          </p:cNvCxnSpPr>
          <p:nvPr/>
        </p:nvCxnSpPr>
        <p:spPr bwMode="auto">
          <a:xfrm flipH="1" flipV="1">
            <a:off x="2203335" y="3190530"/>
            <a:ext cx="388465" cy="1830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32" name="直接连接符 31"/>
          <p:cNvCxnSpPr/>
          <p:nvPr/>
        </p:nvCxnSpPr>
        <p:spPr bwMode="auto">
          <a:xfrm flipH="1">
            <a:off x="2494633" y="3487592"/>
            <a:ext cx="167358" cy="182449"/>
          </a:xfrm>
          <a:prstGeom prst="line">
            <a:avLst/>
          </a:prstGeom>
          <a:solidFill>
            <a:schemeClr val="accent1"/>
          </a:solidFill>
          <a:ln w="25400" cap="flat" cmpd="sng" algn="ctr">
            <a:solidFill>
              <a:schemeClr val="tx1"/>
            </a:solidFill>
            <a:prstDash val="solid"/>
            <a:round/>
            <a:headEnd type="none"/>
            <a:tailEnd type="none"/>
          </a:ln>
          <a:effectLst/>
        </p:spPr>
      </p:cxnSp>
      <p:sp>
        <p:nvSpPr>
          <p:cNvPr id="42" name="椭圆 41"/>
          <p:cNvSpPr/>
          <p:nvPr/>
        </p:nvSpPr>
        <p:spPr bwMode="auto">
          <a:xfrm>
            <a:off x="3732459" y="287834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4956595" y="361519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5064587" y="251834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7" name="椭圆 46"/>
          <p:cNvSpPr/>
          <p:nvPr/>
        </p:nvSpPr>
        <p:spPr bwMode="auto">
          <a:xfrm>
            <a:off x="5388643" y="3219023"/>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9" name="直接连接符 48"/>
          <p:cNvCxnSpPr>
            <a:stCxn id="44" idx="6"/>
          </p:cNvCxnSpPr>
          <p:nvPr/>
        </p:nvCxnSpPr>
        <p:spPr bwMode="auto">
          <a:xfrm>
            <a:off x="4596515" y="2566964"/>
            <a:ext cx="468072" cy="9540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0" name="直接连接符 49"/>
          <p:cNvCxnSpPr/>
          <p:nvPr/>
        </p:nvCxnSpPr>
        <p:spPr bwMode="auto">
          <a:xfrm>
            <a:off x="4488523" y="2730144"/>
            <a:ext cx="216024" cy="328204"/>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1" name="直接连接符 50"/>
          <p:cNvCxnSpPr/>
          <p:nvPr/>
        </p:nvCxnSpPr>
        <p:spPr bwMode="auto">
          <a:xfrm>
            <a:off x="4901542" y="3333609"/>
            <a:ext cx="165309" cy="305956"/>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4" name="直接连接符 53"/>
          <p:cNvCxnSpPr>
            <a:endCxn id="42" idx="7"/>
          </p:cNvCxnSpPr>
          <p:nvPr/>
        </p:nvCxnSpPr>
        <p:spPr bwMode="auto">
          <a:xfrm flipH="1">
            <a:off x="4039738" y="2664708"/>
            <a:ext cx="258872" cy="266361"/>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6" name="直接连接符 55"/>
          <p:cNvCxnSpPr>
            <a:stCxn id="43" idx="2"/>
          </p:cNvCxnSpPr>
          <p:nvPr/>
        </p:nvCxnSpPr>
        <p:spPr bwMode="auto">
          <a:xfrm flipH="1" flipV="1">
            <a:off x="4397435" y="3677697"/>
            <a:ext cx="559160" cy="117495"/>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7" name="直接连接符 56"/>
          <p:cNvCxnSpPr>
            <a:stCxn id="47" idx="2"/>
          </p:cNvCxnSpPr>
          <p:nvPr/>
        </p:nvCxnSpPr>
        <p:spPr bwMode="auto">
          <a:xfrm flipH="1" flipV="1">
            <a:off x="5000178" y="3215982"/>
            <a:ext cx="388465" cy="183041"/>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9" name="直接连接符 58"/>
          <p:cNvCxnSpPr/>
          <p:nvPr/>
        </p:nvCxnSpPr>
        <p:spPr bwMode="auto">
          <a:xfrm flipH="1">
            <a:off x="6768564" y="3159562"/>
            <a:ext cx="360039" cy="332063"/>
          </a:xfrm>
          <a:prstGeom prst="line">
            <a:avLst/>
          </a:prstGeom>
          <a:solidFill>
            <a:schemeClr val="accent1"/>
          </a:solidFill>
          <a:ln w="38100" cap="flat" cmpd="sng" algn="ctr">
            <a:solidFill>
              <a:srgbClr val="C00000"/>
            </a:solidFill>
            <a:prstDash val="solid"/>
            <a:round/>
            <a:headEnd type="none"/>
            <a:tailEnd type="none"/>
          </a:ln>
          <a:effectLst/>
        </p:spPr>
      </p:cxnSp>
      <p:sp>
        <p:nvSpPr>
          <p:cNvPr id="62" name="椭圆 61"/>
          <p:cNvSpPr/>
          <p:nvPr/>
        </p:nvSpPr>
        <p:spPr bwMode="auto">
          <a:xfrm>
            <a:off x="6588224" y="23488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5" name="椭圆 64"/>
          <p:cNvSpPr/>
          <p:nvPr/>
        </p:nvSpPr>
        <p:spPr bwMode="auto">
          <a:xfrm>
            <a:off x="7740352" y="318093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68" name="直接连接符 67"/>
          <p:cNvCxnSpPr/>
          <p:nvPr/>
        </p:nvCxnSpPr>
        <p:spPr bwMode="auto">
          <a:xfrm>
            <a:off x="6840232" y="2692060"/>
            <a:ext cx="216024" cy="328204"/>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69" name="直接连接符 68"/>
          <p:cNvCxnSpPr/>
          <p:nvPr/>
        </p:nvCxnSpPr>
        <p:spPr bwMode="auto">
          <a:xfrm>
            <a:off x="7253251" y="3295525"/>
            <a:ext cx="165309" cy="305956"/>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75" name="直接连接符 74"/>
          <p:cNvCxnSpPr>
            <a:stCxn id="65" idx="2"/>
          </p:cNvCxnSpPr>
          <p:nvPr/>
        </p:nvCxnSpPr>
        <p:spPr bwMode="auto">
          <a:xfrm flipH="1" flipV="1">
            <a:off x="7351887" y="3177898"/>
            <a:ext cx="388465" cy="183041"/>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77" name="直接连接符 76"/>
          <p:cNvCxnSpPr/>
          <p:nvPr/>
        </p:nvCxnSpPr>
        <p:spPr bwMode="auto">
          <a:xfrm>
            <a:off x="6338481" y="3144925"/>
            <a:ext cx="164821" cy="281236"/>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2" name="直接连接符 81"/>
          <p:cNvCxnSpPr/>
          <p:nvPr/>
        </p:nvCxnSpPr>
        <p:spPr bwMode="auto">
          <a:xfrm flipH="1">
            <a:off x="7297944" y="2770522"/>
            <a:ext cx="230192" cy="272350"/>
          </a:xfrm>
          <a:prstGeom prst="line">
            <a:avLst/>
          </a:prstGeom>
          <a:solidFill>
            <a:schemeClr val="accent1"/>
          </a:solidFill>
          <a:ln w="38100" cap="flat" cmpd="sng" algn="ctr">
            <a:solidFill>
              <a:srgbClr val="C00000"/>
            </a:solidFill>
            <a:prstDash val="solid"/>
            <a:round/>
            <a:headEnd type="none"/>
            <a:tailEnd type="none"/>
          </a:ln>
          <a:effectLst/>
        </p:spPr>
      </p:cxnSp>
      <p:sp>
        <p:nvSpPr>
          <p:cNvPr id="83" name="矩形 82"/>
          <p:cNvSpPr/>
          <p:nvPr/>
        </p:nvSpPr>
        <p:spPr bwMode="auto">
          <a:xfrm>
            <a:off x="1670885" y="3842283"/>
            <a:ext cx="397184" cy="432048"/>
          </a:xfrm>
          <a:prstGeom prst="rect">
            <a:avLst/>
          </a:prstGeom>
          <a:noFill/>
          <a:ln w="3175" algn="ctr">
            <a:noFill/>
            <a:miter lim="800000"/>
            <a:headEnd/>
            <a:tailEnd/>
          </a:ln>
          <a:effectLst/>
        </p:spPr>
        <p:txBody>
          <a:bodyPr lIns="91446" tIns="91446" rIns="91446" bIns="91446" rtlCol="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G</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5448297" y="3766836"/>
            <a:ext cx="1091589" cy="432048"/>
          </a:xfrm>
          <a:prstGeom prst="rect">
            <a:avLst/>
          </a:prstGeom>
          <a:noFill/>
          <a:ln w="3175" algn="ctr">
            <a:noFill/>
            <a:miter lim="800000"/>
            <a:headEnd/>
            <a:tailEnd/>
          </a:ln>
          <a:effectLst/>
        </p:spPr>
        <p:txBody>
          <a:bodyPr lIns="91446" tIns="91446" rIns="91446" bIns="91446" rtlCol="0" anchor="ctr"/>
          <a:lstStyle/>
          <a:p>
            <a:pPr algn="ctr"/>
            <a:r>
              <a:rPr lang="zh-CN" altLang="en-US" sz="2000" b="1" dirty="0">
                <a:solidFill>
                  <a:srgbClr val="FF0000"/>
                </a:solidFill>
                <a:latin typeface="微软雅黑" panose="020B0503020204020204" pitchFamily="34" charset="-122"/>
                <a:ea typeface="微软雅黑" panose="020B0503020204020204" pitchFamily="34" charset="-122"/>
              </a:rPr>
              <a:t>生成树</a:t>
            </a:r>
          </a:p>
        </p:txBody>
      </p:sp>
      <p:sp>
        <p:nvSpPr>
          <p:cNvPr id="48" name="椭圆 47"/>
          <p:cNvSpPr/>
          <p:nvPr/>
        </p:nvSpPr>
        <p:spPr bwMode="auto">
          <a:xfrm>
            <a:off x="4658543" y="302913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4" name="椭圆 43"/>
          <p:cNvSpPr/>
          <p:nvPr/>
        </p:nvSpPr>
        <p:spPr bwMode="auto">
          <a:xfrm>
            <a:off x="4236515" y="238696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7010252" y="2991046"/>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416296" y="248026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1" name="椭圆 60"/>
          <p:cNvSpPr/>
          <p:nvPr/>
        </p:nvSpPr>
        <p:spPr bwMode="auto">
          <a:xfrm>
            <a:off x="7308304" y="357710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6428631" y="3388077"/>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6084168" y="284026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4076922" y="3426161"/>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416434486"/>
      </p:ext>
    </p:extLst>
  </p:cSld>
  <p:clrMapOvr>
    <a:masterClrMapping/>
  </p:clrMapOvr>
  <p:transition advTm="157">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bwMode="auto">
          <a:xfrm>
            <a:off x="2433391" y="3429000"/>
            <a:ext cx="1577553" cy="2581469"/>
          </a:xfrm>
          <a:custGeom>
            <a:avLst/>
            <a:gdLst>
              <a:gd name="connsiteX0" fmla="*/ 1216 w 1655845"/>
              <a:gd name="connsiteY0" fmla="*/ 2295331 h 2842727"/>
              <a:gd name="connsiteX1" fmla="*/ 1216 w 1655845"/>
              <a:gd name="connsiteY1" fmla="*/ 2295331 h 2842727"/>
              <a:gd name="connsiteX2" fmla="*/ 13657 w 1655845"/>
              <a:gd name="connsiteY2" fmla="*/ 1928327 h 2842727"/>
              <a:gd name="connsiteX3" fmla="*/ 26098 w 1655845"/>
              <a:gd name="connsiteY3" fmla="*/ 1816359 h 2842727"/>
              <a:gd name="connsiteX4" fmla="*/ 50979 w 1655845"/>
              <a:gd name="connsiteY4" fmla="*/ 1772817 h 2842727"/>
              <a:gd name="connsiteX5" fmla="*/ 63420 w 1655845"/>
              <a:gd name="connsiteY5" fmla="*/ 1667070 h 2842727"/>
              <a:gd name="connsiteX6" fmla="*/ 44759 w 1655845"/>
              <a:gd name="connsiteY6" fmla="*/ 895739 h 2842727"/>
              <a:gd name="connsiteX7" fmla="*/ 57200 w 1655845"/>
              <a:gd name="connsiteY7" fmla="*/ 559837 h 2842727"/>
              <a:gd name="connsiteX8" fmla="*/ 82081 w 1655845"/>
              <a:gd name="connsiteY8" fmla="*/ 522515 h 2842727"/>
              <a:gd name="connsiteX9" fmla="*/ 119404 w 1655845"/>
              <a:gd name="connsiteY9" fmla="*/ 447870 h 2842727"/>
              <a:gd name="connsiteX10" fmla="*/ 125624 w 1655845"/>
              <a:gd name="connsiteY10" fmla="*/ 429208 h 2842727"/>
              <a:gd name="connsiteX11" fmla="*/ 144286 w 1655845"/>
              <a:gd name="connsiteY11" fmla="*/ 385666 h 2842727"/>
              <a:gd name="connsiteX12" fmla="*/ 169167 w 1655845"/>
              <a:gd name="connsiteY12" fmla="*/ 317241 h 2842727"/>
              <a:gd name="connsiteX13" fmla="*/ 225151 w 1655845"/>
              <a:gd name="connsiteY13" fmla="*/ 217715 h 2842727"/>
              <a:gd name="connsiteX14" fmla="*/ 231371 w 1655845"/>
              <a:gd name="connsiteY14" fmla="*/ 199053 h 2842727"/>
              <a:gd name="connsiteX15" fmla="*/ 256253 w 1655845"/>
              <a:gd name="connsiteY15" fmla="*/ 155511 h 2842727"/>
              <a:gd name="connsiteX16" fmla="*/ 268694 w 1655845"/>
              <a:gd name="connsiteY16" fmla="*/ 118188 h 2842727"/>
              <a:gd name="connsiteX17" fmla="*/ 324677 w 1655845"/>
              <a:gd name="connsiteY17" fmla="*/ 74645 h 2842727"/>
              <a:gd name="connsiteX18" fmla="*/ 343339 w 1655845"/>
              <a:gd name="connsiteY18" fmla="*/ 55984 h 2842727"/>
              <a:gd name="connsiteX19" fmla="*/ 417983 w 1655845"/>
              <a:gd name="connsiteY19" fmla="*/ 31102 h 2842727"/>
              <a:gd name="connsiteX20" fmla="*/ 455306 w 1655845"/>
              <a:gd name="connsiteY20" fmla="*/ 12441 h 2842727"/>
              <a:gd name="connsiteX21" fmla="*/ 592155 w 1655845"/>
              <a:gd name="connsiteY21" fmla="*/ 0 h 2842727"/>
              <a:gd name="connsiteX22" fmla="*/ 1008922 w 1655845"/>
              <a:gd name="connsiteY22" fmla="*/ 12441 h 2842727"/>
              <a:gd name="connsiteX23" fmla="*/ 1064906 w 1655845"/>
              <a:gd name="connsiteY23" fmla="*/ 18662 h 2842727"/>
              <a:gd name="connsiteX24" fmla="*/ 1102228 w 1655845"/>
              <a:gd name="connsiteY24" fmla="*/ 31102 h 2842727"/>
              <a:gd name="connsiteX25" fmla="*/ 1207975 w 1655845"/>
              <a:gd name="connsiteY25" fmla="*/ 55984 h 2842727"/>
              <a:gd name="connsiteX26" fmla="*/ 1232857 w 1655845"/>
              <a:gd name="connsiteY26" fmla="*/ 68425 h 2842727"/>
              <a:gd name="connsiteX27" fmla="*/ 1263959 w 1655845"/>
              <a:gd name="connsiteY27" fmla="*/ 74645 h 2842727"/>
              <a:gd name="connsiteX28" fmla="*/ 1313722 w 1655845"/>
              <a:gd name="connsiteY28" fmla="*/ 87086 h 2842727"/>
              <a:gd name="connsiteX29" fmla="*/ 1388367 w 1655845"/>
              <a:gd name="connsiteY29" fmla="*/ 111968 h 2842727"/>
              <a:gd name="connsiteX30" fmla="*/ 1400808 w 1655845"/>
              <a:gd name="connsiteY30" fmla="*/ 130629 h 2842727"/>
              <a:gd name="connsiteX31" fmla="*/ 1419469 w 1655845"/>
              <a:gd name="connsiteY31" fmla="*/ 136849 h 2842727"/>
              <a:gd name="connsiteX32" fmla="*/ 1425690 w 1655845"/>
              <a:gd name="connsiteY32" fmla="*/ 174172 h 2842727"/>
              <a:gd name="connsiteX33" fmla="*/ 1463012 w 1655845"/>
              <a:gd name="connsiteY33" fmla="*/ 205274 h 2842727"/>
              <a:gd name="connsiteX34" fmla="*/ 1481673 w 1655845"/>
              <a:gd name="connsiteY34" fmla="*/ 248817 h 2842727"/>
              <a:gd name="connsiteX35" fmla="*/ 1500334 w 1655845"/>
              <a:gd name="connsiteY35" fmla="*/ 273698 h 2842727"/>
              <a:gd name="connsiteX36" fmla="*/ 1518996 w 1655845"/>
              <a:gd name="connsiteY36" fmla="*/ 317241 h 2842727"/>
              <a:gd name="connsiteX37" fmla="*/ 1543877 w 1655845"/>
              <a:gd name="connsiteY37" fmla="*/ 354564 h 2842727"/>
              <a:gd name="connsiteX38" fmla="*/ 1550098 w 1655845"/>
              <a:gd name="connsiteY38" fmla="*/ 379445 h 2842727"/>
              <a:gd name="connsiteX39" fmla="*/ 1556318 w 1655845"/>
              <a:gd name="connsiteY39" fmla="*/ 410547 h 2842727"/>
              <a:gd name="connsiteX40" fmla="*/ 1574979 w 1655845"/>
              <a:gd name="connsiteY40" fmla="*/ 435429 h 2842727"/>
              <a:gd name="connsiteX41" fmla="*/ 1587420 w 1655845"/>
              <a:gd name="connsiteY41" fmla="*/ 634482 h 2842727"/>
              <a:gd name="connsiteX42" fmla="*/ 1624743 w 1655845"/>
              <a:gd name="connsiteY42" fmla="*/ 1654629 h 2842727"/>
              <a:gd name="connsiteX43" fmla="*/ 1643404 w 1655845"/>
              <a:gd name="connsiteY43" fmla="*/ 1953208 h 2842727"/>
              <a:gd name="connsiteX44" fmla="*/ 1655845 w 1655845"/>
              <a:gd name="connsiteY44" fmla="*/ 2052735 h 2842727"/>
              <a:gd name="connsiteX45" fmla="*/ 1649624 w 1655845"/>
              <a:gd name="connsiteY45" fmla="*/ 2593911 h 2842727"/>
              <a:gd name="connsiteX46" fmla="*/ 1630963 w 1655845"/>
              <a:gd name="connsiteY46" fmla="*/ 2643674 h 2842727"/>
              <a:gd name="connsiteX47" fmla="*/ 1618522 w 1655845"/>
              <a:gd name="connsiteY47" fmla="*/ 2693437 h 2842727"/>
              <a:gd name="connsiteX48" fmla="*/ 1593641 w 1655845"/>
              <a:gd name="connsiteY48" fmla="*/ 2730759 h 2842727"/>
              <a:gd name="connsiteX49" fmla="*/ 1587420 w 1655845"/>
              <a:gd name="connsiteY49" fmla="*/ 2749421 h 2842727"/>
              <a:gd name="connsiteX50" fmla="*/ 1556318 w 1655845"/>
              <a:gd name="connsiteY50" fmla="*/ 2774302 h 2842727"/>
              <a:gd name="connsiteX51" fmla="*/ 1500334 w 1655845"/>
              <a:gd name="connsiteY51" fmla="*/ 2817845 h 2842727"/>
              <a:gd name="connsiteX52" fmla="*/ 1475453 w 1655845"/>
              <a:gd name="connsiteY52" fmla="*/ 2824066 h 2842727"/>
              <a:gd name="connsiteX53" fmla="*/ 1326163 w 1655845"/>
              <a:gd name="connsiteY53" fmla="*/ 2842727 h 2842727"/>
              <a:gd name="connsiteX54" fmla="*/ 1158212 w 1655845"/>
              <a:gd name="connsiteY54" fmla="*/ 2830286 h 2842727"/>
              <a:gd name="connsiteX55" fmla="*/ 1133330 w 1655845"/>
              <a:gd name="connsiteY55" fmla="*/ 2824066 h 2842727"/>
              <a:gd name="connsiteX56" fmla="*/ 1089788 w 1655845"/>
              <a:gd name="connsiteY56" fmla="*/ 2811625 h 2842727"/>
              <a:gd name="connsiteX57" fmla="*/ 1064906 w 1655845"/>
              <a:gd name="connsiteY57" fmla="*/ 2792964 h 2842727"/>
              <a:gd name="connsiteX58" fmla="*/ 1046245 w 1655845"/>
              <a:gd name="connsiteY58" fmla="*/ 2786743 h 2842727"/>
              <a:gd name="connsiteX59" fmla="*/ 990261 w 1655845"/>
              <a:gd name="connsiteY59" fmla="*/ 2768082 h 2842727"/>
              <a:gd name="connsiteX60" fmla="*/ 934277 w 1655845"/>
              <a:gd name="connsiteY60" fmla="*/ 2730759 h 2842727"/>
              <a:gd name="connsiteX61" fmla="*/ 915616 w 1655845"/>
              <a:gd name="connsiteY61" fmla="*/ 2712098 h 2842727"/>
              <a:gd name="connsiteX62" fmla="*/ 896955 w 1655845"/>
              <a:gd name="connsiteY62" fmla="*/ 2705878 h 2842727"/>
              <a:gd name="connsiteX63" fmla="*/ 865853 w 1655845"/>
              <a:gd name="connsiteY63" fmla="*/ 2687217 h 2842727"/>
              <a:gd name="connsiteX64" fmla="*/ 828530 w 1655845"/>
              <a:gd name="connsiteY64" fmla="*/ 2662335 h 2842727"/>
              <a:gd name="connsiteX65" fmla="*/ 784988 w 1655845"/>
              <a:gd name="connsiteY65" fmla="*/ 2631233 h 2842727"/>
              <a:gd name="connsiteX66" fmla="*/ 722783 w 1655845"/>
              <a:gd name="connsiteY66" fmla="*/ 2587690 h 2842727"/>
              <a:gd name="connsiteX67" fmla="*/ 704122 w 1655845"/>
              <a:gd name="connsiteY67" fmla="*/ 2569029 h 2842727"/>
              <a:gd name="connsiteX68" fmla="*/ 691681 w 1655845"/>
              <a:gd name="connsiteY68" fmla="*/ 2550368 h 2842727"/>
              <a:gd name="connsiteX69" fmla="*/ 648139 w 1655845"/>
              <a:gd name="connsiteY69" fmla="*/ 2531706 h 2842727"/>
              <a:gd name="connsiteX70" fmla="*/ 604596 w 1655845"/>
              <a:gd name="connsiteY70" fmla="*/ 2488164 h 2842727"/>
              <a:gd name="connsiteX71" fmla="*/ 585934 w 1655845"/>
              <a:gd name="connsiteY71" fmla="*/ 2481943 h 2842727"/>
              <a:gd name="connsiteX72" fmla="*/ 542392 w 1655845"/>
              <a:gd name="connsiteY72" fmla="*/ 2457062 h 2842727"/>
              <a:gd name="connsiteX73" fmla="*/ 486408 w 1655845"/>
              <a:gd name="connsiteY73" fmla="*/ 2438400 h 2842727"/>
              <a:gd name="connsiteX74" fmla="*/ 436645 w 1655845"/>
              <a:gd name="connsiteY74" fmla="*/ 2425959 h 2842727"/>
              <a:gd name="connsiteX75" fmla="*/ 169167 w 1655845"/>
              <a:gd name="connsiteY75" fmla="*/ 2419739 h 2842727"/>
              <a:gd name="connsiteX76" fmla="*/ 138065 w 1655845"/>
              <a:gd name="connsiteY76" fmla="*/ 2407298 h 2842727"/>
              <a:gd name="connsiteX77" fmla="*/ 119404 w 1655845"/>
              <a:gd name="connsiteY77" fmla="*/ 2388637 h 2842727"/>
              <a:gd name="connsiteX78" fmla="*/ 88302 w 1655845"/>
              <a:gd name="connsiteY78" fmla="*/ 2382417 h 2842727"/>
              <a:gd name="connsiteX79" fmla="*/ 63420 w 1655845"/>
              <a:gd name="connsiteY79" fmla="*/ 2357535 h 2842727"/>
              <a:gd name="connsiteX80" fmla="*/ 44759 w 1655845"/>
              <a:gd name="connsiteY80" fmla="*/ 2351315 h 2842727"/>
              <a:gd name="connsiteX81" fmla="*/ 7437 w 1655845"/>
              <a:gd name="connsiteY81" fmla="*/ 2326433 h 2842727"/>
              <a:gd name="connsiteX82" fmla="*/ 1216 w 1655845"/>
              <a:gd name="connsiteY82" fmla="*/ 2307772 h 2842727"/>
              <a:gd name="connsiteX83" fmla="*/ 1216 w 1655845"/>
              <a:gd name="connsiteY83" fmla="*/ 2295331 h 284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655845" h="2842727">
                <a:moveTo>
                  <a:pt x="1216" y="2295331"/>
                </a:moveTo>
                <a:lnTo>
                  <a:pt x="1216" y="2295331"/>
                </a:lnTo>
                <a:cubicBezTo>
                  <a:pt x="5363" y="2172996"/>
                  <a:pt x="8490" y="2050623"/>
                  <a:pt x="13657" y="1928327"/>
                </a:cubicBezTo>
                <a:cubicBezTo>
                  <a:pt x="14074" y="1918448"/>
                  <a:pt x="19232" y="1839244"/>
                  <a:pt x="26098" y="1816359"/>
                </a:cubicBezTo>
                <a:cubicBezTo>
                  <a:pt x="30402" y="1802013"/>
                  <a:pt x="42651" y="1785309"/>
                  <a:pt x="50979" y="1772817"/>
                </a:cubicBezTo>
                <a:cubicBezTo>
                  <a:pt x="54744" y="1746462"/>
                  <a:pt x="63420" y="1690116"/>
                  <a:pt x="63420" y="1667070"/>
                </a:cubicBezTo>
                <a:cubicBezTo>
                  <a:pt x="63420" y="916347"/>
                  <a:pt x="196189" y="1122878"/>
                  <a:pt x="44759" y="895739"/>
                </a:cubicBezTo>
                <a:cubicBezTo>
                  <a:pt x="45096" y="879542"/>
                  <a:pt x="35390" y="657978"/>
                  <a:pt x="57200" y="559837"/>
                </a:cubicBezTo>
                <a:cubicBezTo>
                  <a:pt x="63766" y="530290"/>
                  <a:pt x="62051" y="549221"/>
                  <a:pt x="82081" y="522515"/>
                </a:cubicBezTo>
                <a:cubicBezTo>
                  <a:pt x="98653" y="500419"/>
                  <a:pt x="109321" y="473078"/>
                  <a:pt x="119404" y="447870"/>
                </a:cubicBezTo>
                <a:cubicBezTo>
                  <a:pt x="121839" y="441782"/>
                  <a:pt x="123189" y="435296"/>
                  <a:pt x="125624" y="429208"/>
                </a:cubicBezTo>
                <a:cubicBezTo>
                  <a:pt x="131489" y="414547"/>
                  <a:pt x="138889" y="400506"/>
                  <a:pt x="144286" y="385666"/>
                </a:cubicBezTo>
                <a:cubicBezTo>
                  <a:pt x="162048" y="336820"/>
                  <a:pt x="132892" y="384608"/>
                  <a:pt x="169167" y="317241"/>
                </a:cubicBezTo>
                <a:cubicBezTo>
                  <a:pt x="197373" y="264859"/>
                  <a:pt x="202146" y="286737"/>
                  <a:pt x="225151" y="217715"/>
                </a:cubicBezTo>
                <a:cubicBezTo>
                  <a:pt x="227224" y="211494"/>
                  <a:pt x="228788" y="205080"/>
                  <a:pt x="231371" y="199053"/>
                </a:cubicBezTo>
                <a:cubicBezTo>
                  <a:pt x="240840" y="176958"/>
                  <a:pt x="243760" y="174250"/>
                  <a:pt x="256253" y="155511"/>
                </a:cubicBezTo>
                <a:cubicBezTo>
                  <a:pt x="260400" y="143070"/>
                  <a:pt x="259421" y="127461"/>
                  <a:pt x="268694" y="118188"/>
                </a:cubicBezTo>
                <a:cubicBezTo>
                  <a:pt x="326074" y="60805"/>
                  <a:pt x="258830" y="124029"/>
                  <a:pt x="324677" y="74645"/>
                </a:cubicBezTo>
                <a:cubicBezTo>
                  <a:pt x="331715" y="69367"/>
                  <a:pt x="335879" y="60646"/>
                  <a:pt x="343339" y="55984"/>
                </a:cubicBezTo>
                <a:cubicBezTo>
                  <a:pt x="362746" y="43855"/>
                  <a:pt x="398461" y="38611"/>
                  <a:pt x="417983" y="31102"/>
                </a:cubicBezTo>
                <a:cubicBezTo>
                  <a:pt x="430965" y="26109"/>
                  <a:pt x="441613" y="14886"/>
                  <a:pt x="455306" y="12441"/>
                </a:cubicBezTo>
                <a:cubicBezTo>
                  <a:pt x="500397" y="4389"/>
                  <a:pt x="592155" y="0"/>
                  <a:pt x="592155" y="0"/>
                </a:cubicBezTo>
                <a:lnTo>
                  <a:pt x="1008922" y="12441"/>
                </a:lnTo>
                <a:cubicBezTo>
                  <a:pt x="1027684" y="13182"/>
                  <a:pt x="1046494" y="14980"/>
                  <a:pt x="1064906" y="18662"/>
                </a:cubicBezTo>
                <a:cubicBezTo>
                  <a:pt x="1077765" y="21234"/>
                  <a:pt x="1089506" y="27922"/>
                  <a:pt x="1102228" y="31102"/>
                </a:cubicBezTo>
                <a:cubicBezTo>
                  <a:pt x="1192228" y="53602"/>
                  <a:pt x="1072354" y="10777"/>
                  <a:pt x="1207975" y="55984"/>
                </a:cubicBezTo>
                <a:cubicBezTo>
                  <a:pt x="1216772" y="58916"/>
                  <a:pt x="1224060" y="65493"/>
                  <a:pt x="1232857" y="68425"/>
                </a:cubicBezTo>
                <a:cubicBezTo>
                  <a:pt x="1242887" y="71768"/>
                  <a:pt x="1253657" y="72268"/>
                  <a:pt x="1263959" y="74645"/>
                </a:cubicBezTo>
                <a:cubicBezTo>
                  <a:pt x="1280619" y="78490"/>
                  <a:pt x="1297501" y="81679"/>
                  <a:pt x="1313722" y="87086"/>
                </a:cubicBezTo>
                <a:cubicBezTo>
                  <a:pt x="1405029" y="117522"/>
                  <a:pt x="1316307" y="97555"/>
                  <a:pt x="1388367" y="111968"/>
                </a:cubicBezTo>
                <a:cubicBezTo>
                  <a:pt x="1392514" y="118188"/>
                  <a:pt x="1394970" y="125959"/>
                  <a:pt x="1400808" y="130629"/>
                </a:cubicBezTo>
                <a:cubicBezTo>
                  <a:pt x="1405928" y="134725"/>
                  <a:pt x="1416216" y="131156"/>
                  <a:pt x="1419469" y="136849"/>
                </a:cubicBezTo>
                <a:cubicBezTo>
                  <a:pt x="1425727" y="147800"/>
                  <a:pt x="1420567" y="162646"/>
                  <a:pt x="1425690" y="174172"/>
                </a:cubicBezTo>
                <a:cubicBezTo>
                  <a:pt x="1430731" y="185515"/>
                  <a:pt x="1453099" y="198665"/>
                  <a:pt x="1463012" y="205274"/>
                </a:cubicBezTo>
                <a:cubicBezTo>
                  <a:pt x="1508293" y="273194"/>
                  <a:pt x="1441508" y="168486"/>
                  <a:pt x="1481673" y="248817"/>
                </a:cubicBezTo>
                <a:cubicBezTo>
                  <a:pt x="1486309" y="258090"/>
                  <a:pt x="1494114" y="265404"/>
                  <a:pt x="1500334" y="273698"/>
                </a:cubicBezTo>
                <a:cubicBezTo>
                  <a:pt x="1506770" y="293003"/>
                  <a:pt x="1507467" y="298025"/>
                  <a:pt x="1518996" y="317241"/>
                </a:cubicBezTo>
                <a:cubicBezTo>
                  <a:pt x="1526689" y="330062"/>
                  <a:pt x="1543877" y="354564"/>
                  <a:pt x="1543877" y="354564"/>
                </a:cubicBezTo>
                <a:cubicBezTo>
                  <a:pt x="1545951" y="362858"/>
                  <a:pt x="1548243" y="371100"/>
                  <a:pt x="1550098" y="379445"/>
                </a:cubicBezTo>
                <a:cubicBezTo>
                  <a:pt x="1552392" y="389766"/>
                  <a:pt x="1552024" y="400886"/>
                  <a:pt x="1556318" y="410547"/>
                </a:cubicBezTo>
                <a:cubicBezTo>
                  <a:pt x="1560528" y="420021"/>
                  <a:pt x="1568759" y="427135"/>
                  <a:pt x="1574979" y="435429"/>
                </a:cubicBezTo>
                <a:cubicBezTo>
                  <a:pt x="1599839" y="510000"/>
                  <a:pt x="1584547" y="458254"/>
                  <a:pt x="1587420" y="634482"/>
                </a:cubicBezTo>
                <a:cubicBezTo>
                  <a:pt x="1603600" y="1626885"/>
                  <a:pt x="1469100" y="1304436"/>
                  <a:pt x="1624743" y="1654629"/>
                </a:cubicBezTo>
                <a:cubicBezTo>
                  <a:pt x="1654197" y="1816638"/>
                  <a:pt x="1625677" y="1640036"/>
                  <a:pt x="1643404" y="1953208"/>
                </a:cubicBezTo>
                <a:cubicBezTo>
                  <a:pt x="1645294" y="1986588"/>
                  <a:pt x="1651698" y="2019559"/>
                  <a:pt x="1655845" y="2052735"/>
                </a:cubicBezTo>
                <a:cubicBezTo>
                  <a:pt x="1653771" y="2233127"/>
                  <a:pt x="1657213" y="2413667"/>
                  <a:pt x="1649624" y="2593911"/>
                </a:cubicBezTo>
                <a:cubicBezTo>
                  <a:pt x="1648879" y="2611611"/>
                  <a:pt x="1636173" y="2626742"/>
                  <a:pt x="1630963" y="2643674"/>
                </a:cubicBezTo>
                <a:cubicBezTo>
                  <a:pt x="1627157" y="2656043"/>
                  <a:pt x="1625792" y="2680351"/>
                  <a:pt x="1618522" y="2693437"/>
                </a:cubicBezTo>
                <a:cubicBezTo>
                  <a:pt x="1611261" y="2706507"/>
                  <a:pt x="1598369" y="2716575"/>
                  <a:pt x="1593641" y="2730759"/>
                </a:cubicBezTo>
                <a:cubicBezTo>
                  <a:pt x="1591567" y="2736980"/>
                  <a:pt x="1591687" y="2744442"/>
                  <a:pt x="1587420" y="2749421"/>
                </a:cubicBezTo>
                <a:cubicBezTo>
                  <a:pt x="1578780" y="2759501"/>
                  <a:pt x="1566310" y="2765559"/>
                  <a:pt x="1556318" y="2774302"/>
                </a:cubicBezTo>
                <a:cubicBezTo>
                  <a:pt x="1538744" y="2789679"/>
                  <a:pt x="1525159" y="2811638"/>
                  <a:pt x="1500334" y="2817845"/>
                </a:cubicBezTo>
                <a:cubicBezTo>
                  <a:pt x="1492040" y="2819919"/>
                  <a:pt x="1483864" y="2822537"/>
                  <a:pt x="1475453" y="2824066"/>
                </a:cubicBezTo>
                <a:cubicBezTo>
                  <a:pt x="1444559" y="2829683"/>
                  <a:pt x="1330798" y="2842182"/>
                  <a:pt x="1326163" y="2842727"/>
                </a:cubicBezTo>
                <a:cubicBezTo>
                  <a:pt x="1270179" y="2838580"/>
                  <a:pt x="1214088" y="2835693"/>
                  <a:pt x="1158212" y="2830286"/>
                </a:cubicBezTo>
                <a:cubicBezTo>
                  <a:pt x="1149703" y="2829463"/>
                  <a:pt x="1141578" y="2826315"/>
                  <a:pt x="1133330" y="2824066"/>
                </a:cubicBezTo>
                <a:cubicBezTo>
                  <a:pt x="1118767" y="2820094"/>
                  <a:pt x="1104302" y="2815772"/>
                  <a:pt x="1089788" y="2811625"/>
                </a:cubicBezTo>
                <a:cubicBezTo>
                  <a:pt x="1081494" y="2805405"/>
                  <a:pt x="1073907" y="2798108"/>
                  <a:pt x="1064906" y="2792964"/>
                </a:cubicBezTo>
                <a:cubicBezTo>
                  <a:pt x="1059213" y="2789711"/>
                  <a:pt x="1052272" y="2789326"/>
                  <a:pt x="1046245" y="2786743"/>
                </a:cubicBezTo>
                <a:cubicBezTo>
                  <a:pt x="1001180" y="2767429"/>
                  <a:pt x="1042686" y="2778566"/>
                  <a:pt x="990261" y="2768082"/>
                </a:cubicBezTo>
                <a:cubicBezTo>
                  <a:pt x="967056" y="2754159"/>
                  <a:pt x="954436" y="2748038"/>
                  <a:pt x="934277" y="2730759"/>
                </a:cubicBezTo>
                <a:cubicBezTo>
                  <a:pt x="927598" y="2725034"/>
                  <a:pt x="922935" y="2716978"/>
                  <a:pt x="915616" y="2712098"/>
                </a:cubicBezTo>
                <a:cubicBezTo>
                  <a:pt x="910160" y="2708461"/>
                  <a:pt x="902820" y="2708810"/>
                  <a:pt x="896955" y="2705878"/>
                </a:cubicBezTo>
                <a:cubicBezTo>
                  <a:pt x="886141" y="2700471"/>
                  <a:pt x="875525" y="2694471"/>
                  <a:pt x="865853" y="2687217"/>
                </a:cubicBezTo>
                <a:cubicBezTo>
                  <a:pt x="828577" y="2659259"/>
                  <a:pt x="865957" y="2674809"/>
                  <a:pt x="828530" y="2662335"/>
                </a:cubicBezTo>
                <a:cubicBezTo>
                  <a:pt x="810285" y="2648651"/>
                  <a:pt x="803176" y="2642601"/>
                  <a:pt x="784988" y="2631233"/>
                </a:cubicBezTo>
                <a:cubicBezTo>
                  <a:pt x="749328" y="2608945"/>
                  <a:pt x="755830" y="2616606"/>
                  <a:pt x="722783" y="2587690"/>
                </a:cubicBezTo>
                <a:cubicBezTo>
                  <a:pt x="716163" y="2581897"/>
                  <a:pt x="709754" y="2575787"/>
                  <a:pt x="704122" y="2569029"/>
                </a:cubicBezTo>
                <a:cubicBezTo>
                  <a:pt x="699336" y="2563286"/>
                  <a:pt x="697424" y="2555154"/>
                  <a:pt x="691681" y="2550368"/>
                </a:cubicBezTo>
                <a:cubicBezTo>
                  <a:pt x="681433" y="2541828"/>
                  <a:pt x="661103" y="2536028"/>
                  <a:pt x="648139" y="2531706"/>
                </a:cubicBezTo>
                <a:cubicBezTo>
                  <a:pt x="632493" y="2508238"/>
                  <a:pt x="634148" y="2506634"/>
                  <a:pt x="604596" y="2488164"/>
                </a:cubicBezTo>
                <a:cubicBezTo>
                  <a:pt x="599035" y="2484689"/>
                  <a:pt x="591799" y="2484876"/>
                  <a:pt x="585934" y="2481943"/>
                </a:cubicBezTo>
                <a:cubicBezTo>
                  <a:pt x="546906" y="2462429"/>
                  <a:pt x="589652" y="2475239"/>
                  <a:pt x="542392" y="2457062"/>
                </a:cubicBezTo>
                <a:cubicBezTo>
                  <a:pt x="524032" y="2450001"/>
                  <a:pt x="505069" y="2444621"/>
                  <a:pt x="486408" y="2438400"/>
                </a:cubicBezTo>
                <a:cubicBezTo>
                  <a:pt x="470356" y="2433049"/>
                  <a:pt x="453797" y="2426674"/>
                  <a:pt x="436645" y="2425959"/>
                </a:cubicBezTo>
                <a:cubicBezTo>
                  <a:pt x="347539" y="2422246"/>
                  <a:pt x="258326" y="2421812"/>
                  <a:pt x="169167" y="2419739"/>
                </a:cubicBezTo>
                <a:cubicBezTo>
                  <a:pt x="158800" y="2415592"/>
                  <a:pt x="147534" y="2413216"/>
                  <a:pt x="138065" y="2407298"/>
                </a:cubicBezTo>
                <a:cubicBezTo>
                  <a:pt x="130605" y="2402636"/>
                  <a:pt x="127272" y="2392571"/>
                  <a:pt x="119404" y="2388637"/>
                </a:cubicBezTo>
                <a:cubicBezTo>
                  <a:pt x="109948" y="2383909"/>
                  <a:pt x="98669" y="2384490"/>
                  <a:pt x="88302" y="2382417"/>
                </a:cubicBezTo>
                <a:cubicBezTo>
                  <a:pt x="80008" y="2374123"/>
                  <a:pt x="72965" y="2364353"/>
                  <a:pt x="63420" y="2357535"/>
                </a:cubicBezTo>
                <a:cubicBezTo>
                  <a:pt x="58085" y="2353724"/>
                  <a:pt x="49879" y="2355411"/>
                  <a:pt x="44759" y="2351315"/>
                </a:cubicBezTo>
                <a:cubicBezTo>
                  <a:pt x="5707" y="2320073"/>
                  <a:pt x="64578" y="2340718"/>
                  <a:pt x="7437" y="2326433"/>
                </a:cubicBezTo>
                <a:cubicBezTo>
                  <a:pt x="5363" y="2320213"/>
                  <a:pt x="2638" y="2314173"/>
                  <a:pt x="1216" y="2307772"/>
                </a:cubicBezTo>
                <a:cubicBezTo>
                  <a:pt x="-1520" y="2295460"/>
                  <a:pt x="1216" y="2297404"/>
                  <a:pt x="1216" y="2295331"/>
                </a:cubicBezTo>
                <a:close/>
              </a:path>
            </a:pathLst>
          </a:cu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 name="任意多边形 2"/>
          <p:cNvSpPr/>
          <p:nvPr/>
        </p:nvSpPr>
        <p:spPr bwMode="auto">
          <a:xfrm>
            <a:off x="521295" y="3429000"/>
            <a:ext cx="1847461" cy="2512235"/>
          </a:xfrm>
          <a:custGeom>
            <a:avLst/>
            <a:gdLst>
              <a:gd name="connsiteX0" fmla="*/ 236375 w 1847461"/>
              <a:gd name="connsiteY0" fmla="*/ 161730 h 2830285"/>
              <a:gd name="connsiteX1" fmla="*/ 236375 w 1847461"/>
              <a:gd name="connsiteY1" fmla="*/ 161730 h 2830285"/>
              <a:gd name="connsiteX2" fmla="*/ 304800 w 1847461"/>
              <a:gd name="connsiteY2" fmla="*/ 111967 h 2830285"/>
              <a:gd name="connsiteX3" fmla="*/ 348343 w 1847461"/>
              <a:gd name="connsiteY3" fmla="*/ 105747 h 2830285"/>
              <a:gd name="connsiteX4" fmla="*/ 373224 w 1847461"/>
              <a:gd name="connsiteY4" fmla="*/ 93306 h 2830285"/>
              <a:gd name="connsiteX5" fmla="*/ 472751 w 1847461"/>
              <a:gd name="connsiteY5" fmla="*/ 74644 h 2830285"/>
              <a:gd name="connsiteX6" fmla="*/ 522514 w 1847461"/>
              <a:gd name="connsiteY6" fmla="*/ 55983 h 2830285"/>
              <a:gd name="connsiteX7" fmla="*/ 541175 w 1847461"/>
              <a:gd name="connsiteY7" fmla="*/ 49763 h 2830285"/>
              <a:gd name="connsiteX8" fmla="*/ 578498 w 1847461"/>
              <a:gd name="connsiteY8" fmla="*/ 43542 h 2830285"/>
              <a:gd name="connsiteX9" fmla="*/ 634481 w 1847461"/>
              <a:gd name="connsiteY9" fmla="*/ 24881 h 2830285"/>
              <a:gd name="connsiteX10" fmla="*/ 715347 w 1847461"/>
              <a:gd name="connsiteY10" fmla="*/ 0 h 2830285"/>
              <a:gd name="connsiteX11" fmla="*/ 1163216 w 1847461"/>
              <a:gd name="connsiteY11" fmla="*/ 12440 h 2830285"/>
              <a:gd name="connsiteX12" fmla="*/ 1225420 w 1847461"/>
              <a:gd name="connsiteY12" fmla="*/ 18661 h 2830285"/>
              <a:gd name="connsiteX13" fmla="*/ 1244081 w 1847461"/>
              <a:gd name="connsiteY13" fmla="*/ 24881 h 2830285"/>
              <a:gd name="connsiteX14" fmla="*/ 1300065 w 1847461"/>
              <a:gd name="connsiteY14" fmla="*/ 55983 h 2830285"/>
              <a:gd name="connsiteX15" fmla="*/ 1318726 w 1847461"/>
              <a:gd name="connsiteY15" fmla="*/ 62204 h 2830285"/>
              <a:gd name="connsiteX16" fmla="*/ 1362269 w 1847461"/>
              <a:gd name="connsiteY16" fmla="*/ 80865 h 2830285"/>
              <a:gd name="connsiteX17" fmla="*/ 1399592 w 1847461"/>
              <a:gd name="connsiteY17" fmla="*/ 105747 h 2830285"/>
              <a:gd name="connsiteX18" fmla="*/ 1449355 w 1847461"/>
              <a:gd name="connsiteY18" fmla="*/ 124408 h 2830285"/>
              <a:gd name="connsiteX19" fmla="*/ 1511559 w 1847461"/>
              <a:gd name="connsiteY19" fmla="*/ 161730 h 2830285"/>
              <a:gd name="connsiteX20" fmla="*/ 1555102 w 1847461"/>
              <a:gd name="connsiteY20" fmla="*/ 186612 h 2830285"/>
              <a:gd name="connsiteX21" fmla="*/ 1586204 w 1847461"/>
              <a:gd name="connsiteY21" fmla="*/ 205273 h 2830285"/>
              <a:gd name="connsiteX22" fmla="*/ 1604865 w 1847461"/>
              <a:gd name="connsiteY22" fmla="*/ 211493 h 2830285"/>
              <a:gd name="connsiteX23" fmla="*/ 1623526 w 1847461"/>
              <a:gd name="connsiteY23" fmla="*/ 236375 h 2830285"/>
              <a:gd name="connsiteX24" fmla="*/ 1648408 w 1847461"/>
              <a:gd name="connsiteY24" fmla="*/ 255036 h 2830285"/>
              <a:gd name="connsiteX25" fmla="*/ 1679510 w 1847461"/>
              <a:gd name="connsiteY25" fmla="*/ 298579 h 2830285"/>
              <a:gd name="connsiteX26" fmla="*/ 1716832 w 1847461"/>
              <a:gd name="connsiteY26" fmla="*/ 360783 h 2830285"/>
              <a:gd name="connsiteX27" fmla="*/ 1735494 w 1847461"/>
              <a:gd name="connsiteY27" fmla="*/ 410547 h 2830285"/>
              <a:gd name="connsiteX28" fmla="*/ 1760375 w 1847461"/>
              <a:gd name="connsiteY28" fmla="*/ 466530 h 2830285"/>
              <a:gd name="connsiteX29" fmla="*/ 1772816 w 1847461"/>
              <a:gd name="connsiteY29" fmla="*/ 572277 h 2830285"/>
              <a:gd name="connsiteX30" fmla="*/ 1791477 w 1847461"/>
              <a:gd name="connsiteY30" fmla="*/ 970383 h 2830285"/>
              <a:gd name="connsiteX31" fmla="*/ 1797698 w 1847461"/>
              <a:gd name="connsiteY31" fmla="*/ 1032587 h 2830285"/>
              <a:gd name="connsiteX32" fmla="*/ 1803918 w 1847461"/>
              <a:gd name="connsiteY32" fmla="*/ 1063689 h 2830285"/>
              <a:gd name="connsiteX33" fmla="*/ 1816359 w 1847461"/>
              <a:gd name="connsiteY33" fmla="*/ 1138334 h 2830285"/>
              <a:gd name="connsiteX34" fmla="*/ 1835020 w 1847461"/>
              <a:gd name="connsiteY34" fmla="*/ 1300065 h 2830285"/>
              <a:gd name="connsiteX35" fmla="*/ 1847461 w 1847461"/>
              <a:gd name="connsiteY35" fmla="*/ 1859902 h 2830285"/>
              <a:gd name="connsiteX36" fmla="*/ 1835020 w 1847461"/>
              <a:gd name="connsiteY36" fmla="*/ 2457061 h 2830285"/>
              <a:gd name="connsiteX37" fmla="*/ 1816359 w 1847461"/>
              <a:gd name="connsiteY37" fmla="*/ 2500604 h 2830285"/>
              <a:gd name="connsiteX38" fmla="*/ 1754155 w 1847461"/>
              <a:gd name="connsiteY38" fmla="*/ 2600130 h 2830285"/>
              <a:gd name="connsiteX39" fmla="*/ 1704392 w 1847461"/>
              <a:gd name="connsiteY39" fmla="*/ 2674775 h 2830285"/>
              <a:gd name="connsiteX40" fmla="*/ 1691951 w 1847461"/>
              <a:gd name="connsiteY40" fmla="*/ 2693436 h 2830285"/>
              <a:gd name="connsiteX41" fmla="*/ 1648408 w 1847461"/>
              <a:gd name="connsiteY41" fmla="*/ 2736979 h 2830285"/>
              <a:gd name="connsiteX42" fmla="*/ 1629747 w 1847461"/>
              <a:gd name="connsiteY42" fmla="*/ 2749420 h 2830285"/>
              <a:gd name="connsiteX43" fmla="*/ 1586204 w 1847461"/>
              <a:gd name="connsiteY43" fmla="*/ 2786742 h 2830285"/>
              <a:gd name="connsiteX44" fmla="*/ 1555102 w 1847461"/>
              <a:gd name="connsiteY44" fmla="*/ 2792963 h 2830285"/>
              <a:gd name="connsiteX45" fmla="*/ 1536441 w 1847461"/>
              <a:gd name="connsiteY45" fmla="*/ 2811624 h 2830285"/>
              <a:gd name="connsiteX46" fmla="*/ 1511559 w 1847461"/>
              <a:gd name="connsiteY46" fmla="*/ 2817844 h 2830285"/>
              <a:gd name="connsiteX47" fmla="*/ 1461796 w 1847461"/>
              <a:gd name="connsiteY47" fmla="*/ 2830285 h 2830285"/>
              <a:gd name="connsiteX48" fmla="*/ 1113453 w 1847461"/>
              <a:gd name="connsiteY48" fmla="*/ 2817844 h 2830285"/>
              <a:gd name="connsiteX49" fmla="*/ 1094792 w 1847461"/>
              <a:gd name="connsiteY49" fmla="*/ 2799183 h 2830285"/>
              <a:gd name="connsiteX50" fmla="*/ 1069910 w 1847461"/>
              <a:gd name="connsiteY50" fmla="*/ 2792963 h 2830285"/>
              <a:gd name="connsiteX51" fmla="*/ 1007706 w 1847461"/>
              <a:gd name="connsiteY51" fmla="*/ 2780522 h 2830285"/>
              <a:gd name="connsiteX52" fmla="*/ 901959 w 1847461"/>
              <a:gd name="connsiteY52" fmla="*/ 2755640 h 2830285"/>
              <a:gd name="connsiteX53" fmla="*/ 883298 w 1847461"/>
              <a:gd name="connsiteY53" fmla="*/ 2743200 h 2830285"/>
              <a:gd name="connsiteX54" fmla="*/ 808653 w 1847461"/>
              <a:gd name="connsiteY54" fmla="*/ 2718318 h 2830285"/>
              <a:gd name="connsiteX55" fmla="*/ 734008 w 1847461"/>
              <a:gd name="connsiteY55" fmla="*/ 2699657 h 2830285"/>
              <a:gd name="connsiteX56" fmla="*/ 715347 w 1847461"/>
              <a:gd name="connsiteY56" fmla="*/ 2693436 h 2830285"/>
              <a:gd name="connsiteX57" fmla="*/ 646922 w 1847461"/>
              <a:gd name="connsiteY57" fmla="*/ 2662334 h 2830285"/>
              <a:gd name="connsiteX58" fmla="*/ 590938 w 1847461"/>
              <a:gd name="connsiteY58" fmla="*/ 2649893 h 2830285"/>
              <a:gd name="connsiteX59" fmla="*/ 541175 w 1847461"/>
              <a:gd name="connsiteY59" fmla="*/ 2625012 h 2830285"/>
              <a:gd name="connsiteX60" fmla="*/ 497632 w 1847461"/>
              <a:gd name="connsiteY60" fmla="*/ 2606351 h 2830285"/>
              <a:gd name="connsiteX61" fmla="*/ 454090 w 1847461"/>
              <a:gd name="connsiteY61" fmla="*/ 2581469 h 2830285"/>
              <a:gd name="connsiteX62" fmla="*/ 435428 w 1847461"/>
              <a:gd name="connsiteY62" fmla="*/ 2569028 h 2830285"/>
              <a:gd name="connsiteX63" fmla="*/ 416767 w 1847461"/>
              <a:gd name="connsiteY63" fmla="*/ 2562808 h 2830285"/>
              <a:gd name="connsiteX64" fmla="*/ 391885 w 1847461"/>
              <a:gd name="connsiteY64" fmla="*/ 2537926 h 2830285"/>
              <a:gd name="connsiteX65" fmla="*/ 360783 w 1847461"/>
              <a:gd name="connsiteY65" fmla="*/ 2525485 h 2830285"/>
              <a:gd name="connsiteX66" fmla="*/ 342122 w 1847461"/>
              <a:gd name="connsiteY66" fmla="*/ 2506824 h 2830285"/>
              <a:gd name="connsiteX67" fmla="*/ 323461 w 1847461"/>
              <a:gd name="connsiteY67" fmla="*/ 2494383 h 2830285"/>
              <a:gd name="connsiteX68" fmla="*/ 273698 w 1847461"/>
              <a:gd name="connsiteY68" fmla="*/ 2438400 h 2830285"/>
              <a:gd name="connsiteX69" fmla="*/ 236375 w 1847461"/>
              <a:gd name="connsiteY69" fmla="*/ 2394857 h 2830285"/>
              <a:gd name="connsiteX70" fmla="*/ 211494 w 1847461"/>
              <a:gd name="connsiteY70" fmla="*/ 2357534 h 2830285"/>
              <a:gd name="connsiteX71" fmla="*/ 161730 w 1847461"/>
              <a:gd name="connsiteY71" fmla="*/ 2301551 h 2830285"/>
              <a:gd name="connsiteX72" fmla="*/ 124408 w 1847461"/>
              <a:gd name="connsiteY72" fmla="*/ 2245567 h 2830285"/>
              <a:gd name="connsiteX73" fmla="*/ 118187 w 1847461"/>
              <a:gd name="connsiteY73" fmla="*/ 2226906 h 2830285"/>
              <a:gd name="connsiteX74" fmla="*/ 111967 w 1847461"/>
              <a:gd name="connsiteY74" fmla="*/ 2189583 h 2830285"/>
              <a:gd name="connsiteX75" fmla="*/ 93306 w 1847461"/>
              <a:gd name="connsiteY75" fmla="*/ 2158481 h 2830285"/>
              <a:gd name="connsiteX76" fmla="*/ 80865 w 1847461"/>
              <a:gd name="connsiteY76" fmla="*/ 2133600 h 2830285"/>
              <a:gd name="connsiteX77" fmla="*/ 68424 w 1847461"/>
              <a:gd name="connsiteY77" fmla="*/ 2083836 h 2830285"/>
              <a:gd name="connsiteX78" fmla="*/ 62204 w 1847461"/>
              <a:gd name="connsiteY78" fmla="*/ 2040293 h 2830285"/>
              <a:gd name="connsiteX79" fmla="*/ 43543 w 1847461"/>
              <a:gd name="connsiteY79" fmla="*/ 1990530 h 2830285"/>
              <a:gd name="connsiteX80" fmla="*/ 31102 w 1847461"/>
              <a:gd name="connsiteY80" fmla="*/ 1915885 h 2830285"/>
              <a:gd name="connsiteX81" fmla="*/ 24881 w 1847461"/>
              <a:gd name="connsiteY81" fmla="*/ 1816359 h 2830285"/>
              <a:gd name="connsiteX82" fmla="*/ 0 w 1847461"/>
              <a:gd name="connsiteY82" fmla="*/ 1679510 h 2830285"/>
              <a:gd name="connsiteX83" fmla="*/ 6220 w 1847461"/>
              <a:gd name="connsiteY83" fmla="*/ 553616 h 2830285"/>
              <a:gd name="connsiteX84" fmla="*/ 37322 w 1847461"/>
              <a:gd name="connsiteY84" fmla="*/ 478971 h 2830285"/>
              <a:gd name="connsiteX85" fmla="*/ 49763 w 1847461"/>
              <a:gd name="connsiteY85" fmla="*/ 410547 h 2830285"/>
              <a:gd name="connsiteX86" fmla="*/ 55983 w 1847461"/>
              <a:gd name="connsiteY86" fmla="*/ 391885 h 2830285"/>
              <a:gd name="connsiteX87" fmla="*/ 74645 w 1847461"/>
              <a:gd name="connsiteY87" fmla="*/ 367004 h 2830285"/>
              <a:gd name="connsiteX88" fmla="*/ 80865 w 1847461"/>
              <a:gd name="connsiteY88" fmla="*/ 342122 h 2830285"/>
              <a:gd name="connsiteX89" fmla="*/ 93306 w 1847461"/>
              <a:gd name="connsiteY89" fmla="*/ 323461 h 2830285"/>
              <a:gd name="connsiteX90" fmla="*/ 111967 w 1847461"/>
              <a:gd name="connsiteY90" fmla="*/ 286138 h 2830285"/>
              <a:gd name="connsiteX91" fmla="*/ 118187 w 1847461"/>
              <a:gd name="connsiteY91" fmla="*/ 255036 h 2830285"/>
              <a:gd name="connsiteX92" fmla="*/ 143069 w 1847461"/>
              <a:gd name="connsiteY92" fmla="*/ 205273 h 2830285"/>
              <a:gd name="connsiteX93" fmla="*/ 161730 w 1847461"/>
              <a:gd name="connsiteY93" fmla="*/ 186612 h 2830285"/>
              <a:gd name="connsiteX94" fmla="*/ 174171 w 1847461"/>
              <a:gd name="connsiteY94" fmla="*/ 167951 h 2830285"/>
              <a:gd name="connsiteX95" fmla="*/ 236375 w 1847461"/>
              <a:gd name="connsiteY95" fmla="*/ 161730 h 283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847461" h="2830285">
                <a:moveTo>
                  <a:pt x="236375" y="161730"/>
                </a:moveTo>
                <a:lnTo>
                  <a:pt x="236375" y="161730"/>
                </a:lnTo>
                <a:cubicBezTo>
                  <a:pt x="253302" y="147222"/>
                  <a:pt x="279146" y="118963"/>
                  <a:pt x="304800" y="111967"/>
                </a:cubicBezTo>
                <a:cubicBezTo>
                  <a:pt x="318945" y="108109"/>
                  <a:pt x="333829" y="107820"/>
                  <a:pt x="348343" y="105747"/>
                </a:cubicBezTo>
                <a:cubicBezTo>
                  <a:pt x="356637" y="101600"/>
                  <a:pt x="364228" y="95555"/>
                  <a:pt x="373224" y="93306"/>
                </a:cubicBezTo>
                <a:cubicBezTo>
                  <a:pt x="508924" y="59379"/>
                  <a:pt x="336224" y="117308"/>
                  <a:pt x="472751" y="74644"/>
                </a:cubicBezTo>
                <a:cubicBezTo>
                  <a:pt x="489660" y="69360"/>
                  <a:pt x="505865" y="62037"/>
                  <a:pt x="522514" y="55983"/>
                </a:cubicBezTo>
                <a:cubicBezTo>
                  <a:pt x="528676" y="53742"/>
                  <a:pt x="534774" y="51185"/>
                  <a:pt x="541175" y="49763"/>
                </a:cubicBezTo>
                <a:cubicBezTo>
                  <a:pt x="553487" y="47027"/>
                  <a:pt x="566057" y="45616"/>
                  <a:pt x="578498" y="43542"/>
                </a:cubicBezTo>
                <a:cubicBezTo>
                  <a:pt x="655140" y="5222"/>
                  <a:pt x="546050" y="57038"/>
                  <a:pt x="634481" y="24881"/>
                </a:cubicBezTo>
                <a:cubicBezTo>
                  <a:pt x="716065" y="-4786"/>
                  <a:pt x="625203" y="12877"/>
                  <a:pt x="715347" y="0"/>
                </a:cubicBezTo>
                <a:lnTo>
                  <a:pt x="1163216" y="12440"/>
                </a:lnTo>
                <a:cubicBezTo>
                  <a:pt x="1184040" y="13202"/>
                  <a:pt x="1204824" y="15492"/>
                  <a:pt x="1225420" y="18661"/>
                </a:cubicBezTo>
                <a:cubicBezTo>
                  <a:pt x="1231901" y="19658"/>
                  <a:pt x="1238054" y="22298"/>
                  <a:pt x="1244081" y="24881"/>
                </a:cubicBezTo>
                <a:cubicBezTo>
                  <a:pt x="1286004" y="42848"/>
                  <a:pt x="1252893" y="32396"/>
                  <a:pt x="1300065" y="55983"/>
                </a:cubicBezTo>
                <a:cubicBezTo>
                  <a:pt x="1305930" y="58915"/>
                  <a:pt x="1312861" y="59272"/>
                  <a:pt x="1318726" y="62204"/>
                </a:cubicBezTo>
                <a:cubicBezTo>
                  <a:pt x="1361681" y="83682"/>
                  <a:pt x="1310487" y="67918"/>
                  <a:pt x="1362269" y="80865"/>
                </a:cubicBezTo>
                <a:cubicBezTo>
                  <a:pt x="1374710" y="89159"/>
                  <a:pt x="1385407" y="101019"/>
                  <a:pt x="1399592" y="105747"/>
                </a:cubicBezTo>
                <a:cubicBezTo>
                  <a:pt x="1428846" y="115498"/>
                  <a:pt x="1412165" y="109532"/>
                  <a:pt x="1449355" y="124408"/>
                </a:cubicBezTo>
                <a:cubicBezTo>
                  <a:pt x="1491508" y="166561"/>
                  <a:pt x="1437804" y="117478"/>
                  <a:pt x="1511559" y="161730"/>
                </a:cubicBezTo>
                <a:cubicBezTo>
                  <a:pt x="1564504" y="193496"/>
                  <a:pt x="1494242" y="171396"/>
                  <a:pt x="1555102" y="186612"/>
                </a:cubicBezTo>
                <a:cubicBezTo>
                  <a:pt x="1565469" y="192832"/>
                  <a:pt x="1575390" y="199866"/>
                  <a:pt x="1586204" y="205273"/>
                </a:cubicBezTo>
                <a:cubicBezTo>
                  <a:pt x="1592069" y="208205"/>
                  <a:pt x="1599828" y="207295"/>
                  <a:pt x="1604865" y="211493"/>
                </a:cubicBezTo>
                <a:cubicBezTo>
                  <a:pt x="1612829" y="218130"/>
                  <a:pt x="1616195" y="229044"/>
                  <a:pt x="1623526" y="236375"/>
                </a:cubicBezTo>
                <a:cubicBezTo>
                  <a:pt x="1630857" y="243706"/>
                  <a:pt x="1640114" y="248816"/>
                  <a:pt x="1648408" y="255036"/>
                </a:cubicBezTo>
                <a:cubicBezTo>
                  <a:pt x="1664936" y="304626"/>
                  <a:pt x="1638186" y="233642"/>
                  <a:pt x="1679510" y="298579"/>
                </a:cubicBezTo>
                <a:cubicBezTo>
                  <a:pt x="1731141" y="379712"/>
                  <a:pt x="1670569" y="314520"/>
                  <a:pt x="1716832" y="360783"/>
                </a:cubicBezTo>
                <a:cubicBezTo>
                  <a:pt x="1722215" y="376931"/>
                  <a:pt x="1728058" y="395675"/>
                  <a:pt x="1735494" y="410547"/>
                </a:cubicBezTo>
                <a:cubicBezTo>
                  <a:pt x="1751342" y="442245"/>
                  <a:pt x="1752351" y="418387"/>
                  <a:pt x="1760375" y="466530"/>
                </a:cubicBezTo>
                <a:cubicBezTo>
                  <a:pt x="1767897" y="511660"/>
                  <a:pt x="1769929" y="518136"/>
                  <a:pt x="1772816" y="572277"/>
                </a:cubicBezTo>
                <a:cubicBezTo>
                  <a:pt x="1779891" y="704936"/>
                  <a:pt x="1784306" y="837729"/>
                  <a:pt x="1791477" y="970383"/>
                </a:cubicBezTo>
                <a:cubicBezTo>
                  <a:pt x="1792602" y="991191"/>
                  <a:pt x="1794944" y="1011932"/>
                  <a:pt x="1797698" y="1032587"/>
                </a:cubicBezTo>
                <a:cubicBezTo>
                  <a:pt x="1799095" y="1043067"/>
                  <a:pt x="1802081" y="1053277"/>
                  <a:pt x="1803918" y="1063689"/>
                </a:cubicBezTo>
                <a:cubicBezTo>
                  <a:pt x="1808302" y="1088530"/>
                  <a:pt x="1813068" y="1113325"/>
                  <a:pt x="1816359" y="1138334"/>
                </a:cubicBezTo>
                <a:cubicBezTo>
                  <a:pt x="1823438" y="1192138"/>
                  <a:pt x="1835020" y="1300065"/>
                  <a:pt x="1835020" y="1300065"/>
                </a:cubicBezTo>
                <a:cubicBezTo>
                  <a:pt x="1839167" y="1486677"/>
                  <a:pt x="1847461" y="1673244"/>
                  <a:pt x="1847461" y="1859902"/>
                </a:cubicBezTo>
                <a:cubicBezTo>
                  <a:pt x="1847461" y="2058998"/>
                  <a:pt x="1840990" y="2258054"/>
                  <a:pt x="1835020" y="2457061"/>
                </a:cubicBezTo>
                <a:cubicBezTo>
                  <a:pt x="1834094" y="2487940"/>
                  <a:pt x="1827327" y="2475927"/>
                  <a:pt x="1816359" y="2500604"/>
                </a:cubicBezTo>
                <a:cubicBezTo>
                  <a:pt x="1778864" y="2584968"/>
                  <a:pt x="1845838" y="2483441"/>
                  <a:pt x="1754155" y="2600130"/>
                </a:cubicBezTo>
                <a:cubicBezTo>
                  <a:pt x="1728072" y="2633327"/>
                  <a:pt x="1732849" y="2630058"/>
                  <a:pt x="1704392" y="2674775"/>
                </a:cubicBezTo>
                <a:cubicBezTo>
                  <a:pt x="1700378" y="2681082"/>
                  <a:pt x="1697789" y="2688766"/>
                  <a:pt x="1691951" y="2693436"/>
                </a:cubicBezTo>
                <a:cubicBezTo>
                  <a:pt x="1567079" y="2793335"/>
                  <a:pt x="1717727" y="2667660"/>
                  <a:pt x="1648408" y="2736979"/>
                </a:cubicBezTo>
                <a:cubicBezTo>
                  <a:pt x="1643122" y="2742265"/>
                  <a:pt x="1635490" y="2744634"/>
                  <a:pt x="1629747" y="2749420"/>
                </a:cubicBezTo>
                <a:cubicBezTo>
                  <a:pt x="1613898" y="2762627"/>
                  <a:pt x="1606168" y="2777869"/>
                  <a:pt x="1586204" y="2786742"/>
                </a:cubicBezTo>
                <a:cubicBezTo>
                  <a:pt x="1576543" y="2791036"/>
                  <a:pt x="1565469" y="2790889"/>
                  <a:pt x="1555102" y="2792963"/>
                </a:cubicBezTo>
                <a:cubicBezTo>
                  <a:pt x="1548882" y="2799183"/>
                  <a:pt x="1544079" y="2807260"/>
                  <a:pt x="1536441" y="2811624"/>
                </a:cubicBezTo>
                <a:cubicBezTo>
                  <a:pt x="1529018" y="2815866"/>
                  <a:pt x="1519779" y="2815495"/>
                  <a:pt x="1511559" y="2817844"/>
                </a:cubicBezTo>
                <a:cubicBezTo>
                  <a:pt x="1466921" y="2830598"/>
                  <a:pt x="1525042" y="2817637"/>
                  <a:pt x="1461796" y="2830285"/>
                </a:cubicBezTo>
                <a:cubicBezTo>
                  <a:pt x="1345682" y="2826138"/>
                  <a:pt x="1229226" y="2827655"/>
                  <a:pt x="1113453" y="2817844"/>
                </a:cubicBezTo>
                <a:cubicBezTo>
                  <a:pt x="1104688" y="2817101"/>
                  <a:pt x="1102430" y="2803547"/>
                  <a:pt x="1094792" y="2799183"/>
                </a:cubicBezTo>
                <a:cubicBezTo>
                  <a:pt x="1087369" y="2794941"/>
                  <a:pt x="1078269" y="2794754"/>
                  <a:pt x="1069910" y="2792963"/>
                </a:cubicBezTo>
                <a:cubicBezTo>
                  <a:pt x="1049234" y="2788533"/>
                  <a:pt x="1028276" y="2785420"/>
                  <a:pt x="1007706" y="2780522"/>
                </a:cubicBezTo>
                <a:cubicBezTo>
                  <a:pt x="888032" y="2752028"/>
                  <a:pt x="983450" y="2769223"/>
                  <a:pt x="901959" y="2755640"/>
                </a:cubicBezTo>
                <a:cubicBezTo>
                  <a:pt x="895739" y="2751493"/>
                  <a:pt x="890239" y="2745976"/>
                  <a:pt x="883298" y="2743200"/>
                </a:cubicBezTo>
                <a:cubicBezTo>
                  <a:pt x="858946" y="2733459"/>
                  <a:pt x="834371" y="2723461"/>
                  <a:pt x="808653" y="2718318"/>
                </a:cubicBezTo>
                <a:cubicBezTo>
                  <a:pt x="768125" y="2710213"/>
                  <a:pt x="780041" y="2713467"/>
                  <a:pt x="734008" y="2699657"/>
                </a:cubicBezTo>
                <a:cubicBezTo>
                  <a:pt x="727728" y="2697773"/>
                  <a:pt x="721339" y="2696099"/>
                  <a:pt x="715347" y="2693436"/>
                </a:cubicBezTo>
                <a:cubicBezTo>
                  <a:pt x="690963" y="2682598"/>
                  <a:pt x="672534" y="2669652"/>
                  <a:pt x="646922" y="2662334"/>
                </a:cubicBezTo>
                <a:cubicBezTo>
                  <a:pt x="628541" y="2657082"/>
                  <a:pt x="609599" y="2654040"/>
                  <a:pt x="590938" y="2649893"/>
                </a:cubicBezTo>
                <a:cubicBezTo>
                  <a:pt x="523339" y="2609334"/>
                  <a:pt x="588050" y="2645101"/>
                  <a:pt x="541175" y="2625012"/>
                </a:cubicBezTo>
                <a:cubicBezTo>
                  <a:pt x="487374" y="2601954"/>
                  <a:pt x="541394" y="2620937"/>
                  <a:pt x="497632" y="2606351"/>
                </a:cubicBezTo>
                <a:cubicBezTo>
                  <a:pt x="462182" y="2570899"/>
                  <a:pt x="497947" y="2600265"/>
                  <a:pt x="454090" y="2581469"/>
                </a:cubicBezTo>
                <a:cubicBezTo>
                  <a:pt x="447218" y="2578524"/>
                  <a:pt x="442115" y="2572371"/>
                  <a:pt x="435428" y="2569028"/>
                </a:cubicBezTo>
                <a:cubicBezTo>
                  <a:pt x="429563" y="2566096"/>
                  <a:pt x="422987" y="2564881"/>
                  <a:pt x="416767" y="2562808"/>
                </a:cubicBezTo>
                <a:cubicBezTo>
                  <a:pt x="408473" y="2554514"/>
                  <a:pt x="401644" y="2544432"/>
                  <a:pt x="391885" y="2537926"/>
                </a:cubicBezTo>
                <a:cubicBezTo>
                  <a:pt x="382594" y="2531732"/>
                  <a:pt x="370252" y="2531403"/>
                  <a:pt x="360783" y="2525485"/>
                </a:cubicBezTo>
                <a:cubicBezTo>
                  <a:pt x="353323" y="2520823"/>
                  <a:pt x="348880" y="2512456"/>
                  <a:pt x="342122" y="2506824"/>
                </a:cubicBezTo>
                <a:cubicBezTo>
                  <a:pt x="336379" y="2502038"/>
                  <a:pt x="329049" y="2499350"/>
                  <a:pt x="323461" y="2494383"/>
                </a:cubicBezTo>
                <a:cubicBezTo>
                  <a:pt x="245681" y="2425246"/>
                  <a:pt x="310841" y="2482972"/>
                  <a:pt x="273698" y="2438400"/>
                </a:cubicBezTo>
                <a:cubicBezTo>
                  <a:pt x="233428" y="2390076"/>
                  <a:pt x="277139" y="2453092"/>
                  <a:pt x="236375" y="2394857"/>
                </a:cubicBezTo>
                <a:cubicBezTo>
                  <a:pt x="227801" y="2382608"/>
                  <a:pt x="222067" y="2368106"/>
                  <a:pt x="211494" y="2357534"/>
                </a:cubicBezTo>
                <a:cubicBezTo>
                  <a:pt x="185372" y="2331414"/>
                  <a:pt x="191116" y="2338284"/>
                  <a:pt x="161730" y="2301551"/>
                </a:cubicBezTo>
                <a:cubicBezTo>
                  <a:pt x="147839" y="2284188"/>
                  <a:pt x="134380" y="2265511"/>
                  <a:pt x="124408" y="2245567"/>
                </a:cubicBezTo>
                <a:cubicBezTo>
                  <a:pt x="121476" y="2239702"/>
                  <a:pt x="120261" y="2233126"/>
                  <a:pt x="118187" y="2226906"/>
                </a:cubicBezTo>
                <a:cubicBezTo>
                  <a:pt x="116114" y="2214465"/>
                  <a:pt x="116277" y="2201436"/>
                  <a:pt x="111967" y="2189583"/>
                </a:cubicBezTo>
                <a:cubicBezTo>
                  <a:pt x="107835" y="2178221"/>
                  <a:pt x="99178" y="2169050"/>
                  <a:pt x="93306" y="2158481"/>
                </a:cubicBezTo>
                <a:cubicBezTo>
                  <a:pt x="88803" y="2150375"/>
                  <a:pt x="85012" y="2141894"/>
                  <a:pt x="80865" y="2133600"/>
                </a:cubicBezTo>
                <a:cubicBezTo>
                  <a:pt x="76718" y="2117012"/>
                  <a:pt x="71777" y="2100602"/>
                  <a:pt x="68424" y="2083836"/>
                </a:cubicBezTo>
                <a:cubicBezTo>
                  <a:pt x="65549" y="2069459"/>
                  <a:pt x="65982" y="2054460"/>
                  <a:pt x="62204" y="2040293"/>
                </a:cubicBezTo>
                <a:cubicBezTo>
                  <a:pt x="57639" y="2023176"/>
                  <a:pt x="49763" y="2007118"/>
                  <a:pt x="43543" y="1990530"/>
                </a:cubicBezTo>
                <a:cubicBezTo>
                  <a:pt x="39396" y="1965648"/>
                  <a:pt x="33789" y="1940966"/>
                  <a:pt x="31102" y="1915885"/>
                </a:cubicBezTo>
                <a:cubicBezTo>
                  <a:pt x="27561" y="1882834"/>
                  <a:pt x="28083" y="1849445"/>
                  <a:pt x="24881" y="1816359"/>
                </a:cubicBezTo>
                <a:cubicBezTo>
                  <a:pt x="16430" y="1729035"/>
                  <a:pt x="18182" y="1743147"/>
                  <a:pt x="0" y="1679510"/>
                </a:cubicBezTo>
                <a:cubicBezTo>
                  <a:pt x="2073" y="1304212"/>
                  <a:pt x="200" y="928871"/>
                  <a:pt x="6220" y="553616"/>
                </a:cubicBezTo>
                <a:cubicBezTo>
                  <a:pt x="6554" y="532800"/>
                  <a:pt x="30303" y="496519"/>
                  <a:pt x="37322" y="478971"/>
                </a:cubicBezTo>
                <a:cubicBezTo>
                  <a:pt x="44700" y="460527"/>
                  <a:pt x="46449" y="427120"/>
                  <a:pt x="49763" y="410547"/>
                </a:cubicBezTo>
                <a:cubicBezTo>
                  <a:pt x="51049" y="404117"/>
                  <a:pt x="52730" y="397578"/>
                  <a:pt x="55983" y="391885"/>
                </a:cubicBezTo>
                <a:cubicBezTo>
                  <a:pt x="61127" y="382884"/>
                  <a:pt x="68424" y="375298"/>
                  <a:pt x="74645" y="367004"/>
                </a:cubicBezTo>
                <a:cubicBezTo>
                  <a:pt x="76718" y="358710"/>
                  <a:pt x="77497" y="349980"/>
                  <a:pt x="80865" y="342122"/>
                </a:cubicBezTo>
                <a:cubicBezTo>
                  <a:pt x="83810" y="335250"/>
                  <a:pt x="89675" y="329996"/>
                  <a:pt x="93306" y="323461"/>
                </a:cubicBezTo>
                <a:cubicBezTo>
                  <a:pt x="100061" y="311302"/>
                  <a:pt x="105747" y="298579"/>
                  <a:pt x="111967" y="286138"/>
                </a:cubicBezTo>
                <a:cubicBezTo>
                  <a:pt x="114040" y="275771"/>
                  <a:pt x="115149" y="265163"/>
                  <a:pt x="118187" y="255036"/>
                </a:cubicBezTo>
                <a:cubicBezTo>
                  <a:pt x="123546" y="237172"/>
                  <a:pt x="131035" y="219714"/>
                  <a:pt x="143069" y="205273"/>
                </a:cubicBezTo>
                <a:cubicBezTo>
                  <a:pt x="148701" y="198515"/>
                  <a:pt x="156098" y="193370"/>
                  <a:pt x="161730" y="186612"/>
                </a:cubicBezTo>
                <a:cubicBezTo>
                  <a:pt x="166516" y="180869"/>
                  <a:pt x="168545" y="172874"/>
                  <a:pt x="174171" y="167951"/>
                </a:cubicBezTo>
                <a:cubicBezTo>
                  <a:pt x="185424" y="158105"/>
                  <a:pt x="226008" y="162767"/>
                  <a:pt x="236375" y="161730"/>
                </a:cubicBezTo>
                <a:close/>
              </a:path>
            </a:pathLst>
          </a:cu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107504" y="1116595"/>
            <a:ext cx="8856984" cy="249299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普里姆算法（</a:t>
            </a:r>
            <a:r>
              <a:rPr lang="en-US" altLang="zh-CN" sz="2800" b="1" dirty="0">
                <a:latin typeface="微软雅黑" panose="020B0503020204020204" pitchFamily="34" charset="-122"/>
                <a:ea typeface="微软雅黑" panose="020B0503020204020204" pitchFamily="34" charset="-122"/>
              </a:rPr>
              <a:t> Prim </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最小生成树总是采用联接每一割的最短跨越边</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下图中顶点集</a:t>
            </a:r>
            <a:r>
              <a:rPr lang="en-US" altLang="zh-CN" sz="2000" b="1" dirty="0">
                <a:latin typeface="微软雅黑" panose="020B0503020204020204" pitchFamily="34" charset="-122"/>
                <a:ea typeface="微软雅黑" panose="020B0503020204020204" pitchFamily="34" charset="-122"/>
              </a:rPr>
              <a:t>V</a:t>
            </a:r>
            <a:r>
              <a:rPr lang="zh-CN" altLang="en-US" sz="2000" b="1" dirty="0">
                <a:latin typeface="微软雅黑" panose="020B0503020204020204" pitchFamily="34" charset="-122"/>
                <a:ea typeface="微软雅黑" panose="020B0503020204020204" pitchFamily="34" charset="-122"/>
              </a:rPr>
              <a:t>和顶点集</a:t>
            </a:r>
            <a:r>
              <a:rPr lang="en-US" altLang="zh-CN" sz="2000" b="1" dirty="0">
                <a:latin typeface="微软雅黑" panose="020B0503020204020204" pitchFamily="34" charset="-122"/>
                <a:ea typeface="微软雅黑" panose="020B0503020204020204" pitchFamily="34" charset="-122"/>
              </a:rPr>
              <a:t>U</a:t>
            </a:r>
            <a:r>
              <a:rPr lang="zh-CN" altLang="en-US" sz="2000" b="1" dirty="0">
                <a:latin typeface="微软雅黑" panose="020B0503020204020204" pitchFamily="34" charset="-122"/>
                <a:ea typeface="微软雅黑" panose="020B0503020204020204" pitchFamily="34" charset="-122"/>
              </a:rPr>
              <a:t>构成</a:t>
            </a:r>
            <a:r>
              <a:rPr lang="en-US" altLang="zh-CN" sz="2000" b="1" dirty="0">
                <a:latin typeface="微软雅黑" panose="020B0503020204020204" pitchFamily="34" charset="-122"/>
                <a:ea typeface="微软雅黑" panose="020B0503020204020204" pitchFamily="34" charset="-122"/>
              </a:rPr>
              <a:t>G={V,U}</a:t>
            </a:r>
            <a:r>
              <a:rPr lang="zh-CN" altLang="en-US" sz="2000" b="1" dirty="0">
                <a:latin typeface="微软雅黑" panose="020B0503020204020204" pitchFamily="34" charset="-122"/>
                <a:ea typeface="微软雅黑" panose="020B0503020204020204" pitchFamily="34" charset="-122"/>
              </a:rPr>
              <a:t>的一个割（</a:t>
            </a:r>
            <a:r>
              <a:rPr lang="en-US" altLang="zh-CN" sz="2000" b="1" dirty="0">
                <a:latin typeface="微软雅黑" panose="020B0503020204020204" pitchFamily="34" charset="-122"/>
                <a:ea typeface="微软雅黑" panose="020B0503020204020204" pitchFamily="34" charset="-122"/>
              </a:rPr>
              <a:t>cut</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采用贪心迭代法，设</a:t>
            </a:r>
            <a:r>
              <a:rPr lang="en-US" altLang="zh-CN" sz="2000" b="1" dirty="0">
                <a:latin typeface="微软雅黑" panose="020B0503020204020204" pitchFamily="34" charset="-122"/>
                <a:ea typeface="微软雅黑" panose="020B0503020204020204" pitchFamily="34" charset="-122"/>
              </a:rPr>
              <a:t>k</a:t>
            </a:r>
            <a:r>
              <a:rPr lang="zh-CN" altLang="en-US" sz="2000" b="1" dirty="0">
                <a:latin typeface="微软雅黑" panose="020B0503020204020204" pitchFamily="34" charset="-122"/>
                <a:ea typeface="微软雅黑" panose="020B0503020204020204" pitchFamily="34" charset="-122"/>
              </a:rPr>
              <a:t>时刻的最小生成树为</a:t>
            </a:r>
            <a:r>
              <a:rPr lang="en-US" altLang="zh-CN" sz="2000" b="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，此时最小割为</a:t>
            </a:r>
            <a:r>
              <a:rPr lang="en-US" altLang="zh-CN" sz="2000" b="1" dirty="0">
                <a:latin typeface="微软雅黑" panose="020B0503020204020204" pitchFamily="34" charset="-122"/>
                <a:ea typeface="微软雅黑" panose="020B0503020204020204" pitchFamily="34" charset="-122"/>
              </a:rPr>
              <a:t>e</a:t>
            </a:r>
            <a:r>
              <a:rPr lang="en-US" altLang="zh-CN" sz="2000" b="1" baseline="-25000" dirty="0">
                <a:latin typeface="微软雅黑" panose="020B0503020204020204" pitchFamily="34" charset="-122"/>
                <a:ea typeface="微软雅黑" panose="020B0503020204020204" pitchFamily="34" charset="-122"/>
              </a:rPr>
              <a:t>min</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则第</a:t>
            </a:r>
            <a:r>
              <a:rPr lang="en-US" altLang="zh-CN" sz="2000" b="1" dirty="0">
                <a:latin typeface="微软雅黑" panose="020B0503020204020204" pitchFamily="34" charset="-122"/>
                <a:ea typeface="微软雅黑" panose="020B0503020204020204" pitchFamily="34" charset="-122"/>
              </a:rPr>
              <a:t>k+1</a:t>
            </a:r>
            <a:r>
              <a:rPr lang="zh-CN" altLang="en-US" sz="2000" b="1" dirty="0">
                <a:latin typeface="微软雅黑" panose="020B0503020204020204" pitchFamily="34" charset="-122"/>
                <a:ea typeface="微软雅黑" panose="020B0503020204020204" pitchFamily="34" charset="-122"/>
              </a:rPr>
              <a:t>时刻的最小生成树为</a:t>
            </a:r>
            <a:r>
              <a:rPr lang="en-US" altLang="zh-CN" sz="2000" b="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k+1</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 </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最小支撑树</a:t>
            </a:r>
          </a:p>
        </p:txBody>
      </p:sp>
      <p:sp>
        <p:nvSpPr>
          <p:cNvPr id="52" name="椭圆 51"/>
          <p:cNvSpPr/>
          <p:nvPr/>
        </p:nvSpPr>
        <p:spPr bwMode="auto">
          <a:xfrm>
            <a:off x="940225" y="3564971"/>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3" name="椭圆 52"/>
          <p:cNvSpPr/>
          <p:nvPr/>
        </p:nvSpPr>
        <p:spPr bwMode="auto">
          <a:xfrm>
            <a:off x="1228257" y="4429067"/>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5" name="椭圆 54"/>
          <p:cNvSpPr/>
          <p:nvPr/>
        </p:nvSpPr>
        <p:spPr bwMode="auto">
          <a:xfrm>
            <a:off x="1842319" y="3913605"/>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870445" y="5573961"/>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7" name="椭圆 66"/>
          <p:cNvSpPr/>
          <p:nvPr/>
        </p:nvSpPr>
        <p:spPr bwMode="auto">
          <a:xfrm>
            <a:off x="940225" y="5365171"/>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933121" y="3970253"/>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3570511" y="3807935"/>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3424399" y="5725211"/>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8" name="椭圆 77"/>
          <p:cNvSpPr/>
          <p:nvPr/>
        </p:nvSpPr>
        <p:spPr bwMode="auto">
          <a:xfrm>
            <a:off x="3588766" y="4578830"/>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5" name="矩形 14"/>
          <p:cNvSpPr/>
          <p:nvPr/>
        </p:nvSpPr>
        <p:spPr>
          <a:xfrm>
            <a:off x="1575657" y="4601886"/>
            <a:ext cx="40908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v</a:t>
            </a:r>
            <a:r>
              <a:rPr lang="en-US" altLang="zh-CN" b="1" baseline="-25000" dirty="0">
                <a:latin typeface="微软雅黑" panose="020B0503020204020204" pitchFamily="34" charset="-122"/>
                <a:ea typeface="微软雅黑" panose="020B0503020204020204" pitchFamily="34" charset="-122"/>
              </a:rPr>
              <a:t>k</a:t>
            </a:r>
            <a:endParaRPr lang="zh-CN" altLang="en-US" baseline="-25000" dirty="0"/>
          </a:p>
        </p:txBody>
      </p:sp>
      <p:sp>
        <p:nvSpPr>
          <p:cNvPr id="80" name="矩形 79"/>
          <p:cNvSpPr/>
          <p:nvPr/>
        </p:nvSpPr>
        <p:spPr>
          <a:xfrm>
            <a:off x="2744416" y="4633032"/>
            <a:ext cx="42511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u</a:t>
            </a:r>
            <a:r>
              <a:rPr lang="en-US" altLang="zh-CN" b="1" baseline="-25000" dirty="0">
                <a:latin typeface="微软雅黑" panose="020B0503020204020204" pitchFamily="34" charset="-122"/>
                <a:ea typeface="微软雅黑" panose="020B0503020204020204" pitchFamily="34" charset="-122"/>
              </a:rPr>
              <a:t>k</a:t>
            </a:r>
            <a:endParaRPr lang="zh-CN" altLang="en-US" baseline="-25000" dirty="0"/>
          </a:p>
        </p:txBody>
      </p:sp>
      <p:cxnSp>
        <p:nvCxnSpPr>
          <p:cNvPr id="81" name="直接箭头连接符 80"/>
          <p:cNvCxnSpPr/>
          <p:nvPr/>
        </p:nvCxnSpPr>
        <p:spPr bwMode="auto">
          <a:xfrm flipH="1">
            <a:off x="2032115" y="4705308"/>
            <a:ext cx="720080" cy="1"/>
          </a:xfrm>
          <a:prstGeom prst="straightConnector1">
            <a:avLst/>
          </a:prstGeom>
          <a:solidFill>
            <a:schemeClr val="accent1"/>
          </a:solidFill>
          <a:ln w="38100" cap="flat" cmpd="sng" algn="ctr">
            <a:solidFill>
              <a:schemeClr val="tx1"/>
            </a:solidFill>
            <a:prstDash val="sysDash"/>
            <a:round/>
            <a:headEnd type="none" w="lg" len="lg"/>
            <a:tailEnd type="none" w="lg" len="lg"/>
          </a:ln>
          <a:effectLst/>
        </p:spPr>
      </p:cxnSp>
      <p:sp>
        <p:nvSpPr>
          <p:cNvPr id="72" name="椭圆 71"/>
          <p:cNvSpPr/>
          <p:nvPr/>
        </p:nvSpPr>
        <p:spPr bwMode="auto">
          <a:xfrm>
            <a:off x="2643974" y="4633032"/>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0" name="椭圆 69"/>
          <p:cNvSpPr/>
          <p:nvPr/>
        </p:nvSpPr>
        <p:spPr bwMode="auto">
          <a:xfrm>
            <a:off x="1987214" y="463303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a:stCxn id="71" idx="2"/>
          </p:cNvCxnSpPr>
          <p:nvPr/>
        </p:nvCxnSpPr>
        <p:spPr bwMode="auto">
          <a:xfrm flipH="1" flipV="1">
            <a:off x="1870445" y="3991893"/>
            <a:ext cx="1062676" cy="50368"/>
          </a:xfrm>
          <a:prstGeom prst="straightConnector1">
            <a:avLst/>
          </a:prstGeom>
          <a:solidFill>
            <a:schemeClr val="accent1"/>
          </a:solidFill>
          <a:ln w="38100" cap="flat" cmpd="sng" algn="ctr">
            <a:solidFill>
              <a:schemeClr val="tx1"/>
            </a:solidFill>
            <a:prstDash val="sysDash"/>
            <a:round/>
            <a:headEnd type="none" w="lg" len="lg"/>
            <a:tailEnd type="none" w="lg" len="lg"/>
          </a:ln>
          <a:effectLst/>
        </p:spPr>
      </p:cxnSp>
      <p:cxnSp>
        <p:nvCxnSpPr>
          <p:cNvPr id="86" name="直接箭头连接符 85"/>
          <p:cNvCxnSpPr/>
          <p:nvPr/>
        </p:nvCxnSpPr>
        <p:spPr bwMode="auto">
          <a:xfrm flipH="1">
            <a:off x="1928525" y="5294282"/>
            <a:ext cx="1157633" cy="349899"/>
          </a:xfrm>
          <a:prstGeom prst="straightConnector1">
            <a:avLst/>
          </a:prstGeom>
          <a:solidFill>
            <a:schemeClr val="accent1"/>
          </a:solidFill>
          <a:ln w="38100" cap="flat" cmpd="sng" algn="ctr">
            <a:solidFill>
              <a:schemeClr val="tx1"/>
            </a:solidFill>
            <a:prstDash val="sysDash"/>
            <a:round/>
            <a:headEnd type="none" w="lg" len="lg"/>
            <a:tailEnd type="none" w="lg" len="lg"/>
          </a:ln>
          <a:effectLst/>
        </p:spPr>
      </p:cxnSp>
      <p:sp>
        <p:nvSpPr>
          <p:cNvPr id="76" name="椭圆 75"/>
          <p:cNvSpPr/>
          <p:nvPr/>
        </p:nvSpPr>
        <p:spPr bwMode="auto">
          <a:xfrm>
            <a:off x="3025516" y="5222274"/>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a:off x="1005343" y="3598565"/>
            <a:ext cx="301812" cy="954108"/>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88" name="直接箭头连接符 87"/>
          <p:cNvCxnSpPr/>
          <p:nvPr/>
        </p:nvCxnSpPr>
        <p:spPr bwMode="auto">
          <a:xfrm flipH="1">
            <a:off x="992574" y="4445503"/>
            <a:ext cx="327350" cy="980833"/>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89" name="直接箭头连接符 88"/>
          <p:cNvCxnSpPr/>
          <p:nvPr/>
        </p:nvCxnSpPr>
        <p:spPr bwMode="auto">
          <a:xfrm flipH="1">
            <a:off x="1296858" y="3954227"/>
            <a:ext cx="671648" cy="592061"/>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90" name="直接箭头连接符 89"/>
          <p:cNvCxnSpPr>
            <a:stCxn id="58" idx="2"/>
          </p:cNvCxnSpPr>
          <p:nvPr/>
        </p:nvCxnSpPr>
        <p:spPr bwMode="auto">
          <a:xfrm flipH="1" flipV="1">
            <a:off x="969603" y="5450340"/>
            <a:ext cx="900842" cy="195629"/>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91" name="直接箭头连接符 90"/>
          <p:cNvCxnSpPr/>
          <p:nvPr/>
        </p:nvCxnSpPr>
        <p:spPr bwMode="auto">
          <a:xfrm flipH="1" flipV="1">
            <a:off x="1921707" y="3970253"/>
            <a:ext cx="141994" cy="794666"/>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sp>
        <p:nvSpPr>
          <p:cNvPr id="92" name="矩形 91"/>
          <p:cNvSpPr/>
          <p:nvPr/>
        </p:nvSpPr>
        <p:spPr>
          <a:xfrm>
            <a:off x="2108602" y="4636478"/>
            <a:ext cx="61427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e</a:t>
            </a:r>
            <a:r>
              <a:rPr lang="en-US" altLang="zh-CN" b="1" baseline="-25000" dirty="0">
                <a:latin typeface="微软雅黑" panose="020B0503020204020204" pitchFamily="34" charset="-122"/>
                <a:ea typeface="微软雅黑" panose="020B0503020204020204" pitchFamily="34" charset="-122"/>
              </a:rPr>
              <a:t>min</a:t>
            </a:r>
            <a:endParaRPr lang="zh-CN" altLang="en-US" baseline="-25000" dirty="0"/>
          </a:p>
        </p:txBody>
      </p:sp>
      <p:sp>
        <p:nvSpPr>
          <p:cNvPr id="93" name="矩形 92"/>
          <p:cNvSpPr/>
          <p:nvPr/>
        </p:nvSpPr>
        <p:spPr>
          <a:xfrm>
            <a:off x="1254094" y="6093296"/>
            <a:ext cx="47000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a:t>
            </a:r>
            <a:endParaRPr lang="zh-CN" altLang="en-US" sz="2000" baseline="-25000" dirty="0"/>
          </a:p>
        </p:txBody>
      </p:sp>
      <p:sp>
        <p:nvSpPr>
          <p:cNvPr id="94" name="矩形 93"/>
          <p:cNvSpPr/>
          <p:nvPr/>
        </p:nvSpPr>
        <p:spPr>
          <a:xfrm>
            <a:off x="2507341" y="6110991"/>
            <a:ext cx="128112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=G\V</a:t>
            </a:r>
            <a:r>
              <a:rPr lang="en-US" altLang="zh-CN" sz="2000" b="1" baseline="-25000" dirty="0">
                <a:latin typeface="微软雅黑" panose="020B0503020204020204" pitchFamily="34" charset="-122"/>
                <a:ea typeface="微软雅黑" panose="020B0503020204020204" pitchFamily="34" charset="-122"/>
              </a:rPr>
              <a:t>k</a:t>
            </a:r>
            <a:endParaRPr lang="zh-CN" altLang="en-US" sz="2000" baseline="-25000" dirty="0"/>
          </a:p>
        </p:txBody>
      </p:sp>
      <p:sp>
        <p:nvSpPr>
          <p:cNvPr id="95" name="任意多边形 94"/>
          <p:cNvSpPr/>
          <p:nvPr/>
        </p:nvSpPr>
        <p:spPr bwMode="auto">
          <a:xfrm>
            <a:off x="5148064" y="3501008"/>
            <a:ext cx="2435000" cy="2509461"/>
          </a:xfrm>
          <a:custGeom>
            <a:avLst/>
            <a:gdLst>
              <a:gd name="connsiteX0" fmla="*/ 1530221 w 2435000"/>
              <a:gd name="connsiteY0" fmla="*/ 2569029 h 2581470"/>
              <a:gd name="connsiteX1" fmla="*/ 1530221 w 2435000"/>
              <a:gd name="connsiteY1" fmla="*/ 2569029 h 2581470"/>
              <a:gd name="connsiteX2" fmla="*/ 1418253 w 2435000"/>
              <a:gd name="connsiteY2" fmla="*/ 2569029 h 2581470"/>
              <a:gd name="connsiteX3" fmla="*/ 1399592 w 2435000"/>
              <a:gd name="connsiteY3" fmla="*/ 2581470 h 2581470"/>
              <a:gd name="connsiteX4" fmla="*/ 1287625 w 2435000"/>
              <a:gd name="connsiteY4" fmla="*/ 2575249 h 2581470"/>
              <a:gd name="connsiteX5" fmla="*/ 1219200 w 2435000"/>
              <a:gd name="connsiteY5" fmla="*/ 2556588 h 2581470"/>
              <a:gd name="connsiteX6" fmla="*/ 1163216 w 2435000"/>
              <a:gd name="connsiteY6" fmla="*/ 2537927 h 2581470"/>
              <a:gd name="connsiteX7" fmla="*/ 1113453 w 2435000"/>
              <a:gd name="connsiteY7" fmla="*/ 2513045 h 2581470"/>
              <a:gd name="connsiteX8" fmla="*/ 1094792 w 2435000"/>
              <a:gd name="connsiteY8" fmla="*/ 2506825 h 2581470"/>
              <a:gd name="connsiteX9" fmla="*/ 1069910 w 2435000"/>
              <a:gd name="connsiteY9" fmla="*/ 2494384 h 2581470"/>
              <a:gd name="connsiteX10" fmla="*/ 1026367 w 2435000"/>
              <a:gd name="connsiteY10" fmla="*/ 2488163 h 2581470"/>
              <a:gd name="connsiteX11" fmla="*/ 1001486 w 2435000"/>
              <a:gd name="connsiteY11" fmla="*/ 2469502 h 2581470"/>
              <a:gd name="connsiteX12" fmla="*/ 920621 w 2435000"/>
              <a:gd name="connsiteY12" fmla="*/ 2457061 h 2581470"/>
              <a:gd name="connsiteX13" fmla="*/ 895739 w 2435000"/>
              <a:gd name="connsiteY13" fmla="*/ 2450841 h 2581470"/>
              <a:gd name="connsiteX14" fmla="*/ 808653 w 2435000"/>
              <a:gd name="connsiteY14" fmla="*/ 2432180 h 2581470"/>
              <a:gd name="connsiteX15" fmla="*/ 777551 w 2435000"/>
              <a:gd name="connsiteY15" fmla="*/ 2419739 h 2581470"/>
              <a:gd name="connsiteX16" fmla="*/ 746449 w 2435000"/>
              <a:gd name="connsiteY16" fmla="*/ 2413519 h 2581470"/>
              <a:gd name="connsiteX17" fmla="*/ 696686 w 2435000"/>
              <a:gd name="connsiteY17" fmla="*/ 2401078 h 2581470"/>
              <a:gd name="connsiteX18" fmla="*/ 634482 w 2435000"/>
              <a:gd name="connsiteY18" fmla="*/ 2382417 h 2581470"/>
              <a:gd name="connsiteX19" fmla="*/ 615821 w 2435000"/>
              <a:gd name="connsiteY19" fmla="*/ 2369976 h 2581470"/>
              <a:gd name="connsiteX20" fmla="*/ 566057 w 2435000"/>
              <a:gd name="connsiteY20" fmla="*/ 2351314 h 2581470"/>
              <a:gd name="connsiteX21" fmla="*/ 547396 w 2435000"/>
              <a:gd name="connsiteY21" fmla="*/ 2338874 h 2581470"/>
              <a:gd name="connsiteX22" fmla="*/ 497633 w 2435000"/>
              <a:gd name="connsiteY22" fmla="*/ 2332653 h 2581470"/>
              <a:gd name="connsiteX23" fmla="*/ 472751 w 2435000"/>
              <a:gd name="connsiteY23" fmla="*/ 2326433 h 2581470"/>
              <a:gd name="connsiteX24" fmla="*/ 391886 w 2435000"/>
              <a:gd name="connsiteY24" fmla="*/ 2282890 h 2581470"/>
              <a:gd name="connsiteX25" fmla="*/ 348343 w 2435000"/>
              <a:gd name="connsiteY25" fmla="*/ 2258008 h 2581470"/>
              <a:gd name="connsiteX26" fmla="*/ 329682 w 2435000"/>
              <a:gd name="connsiteY26" fmla="*/ 2251788 h 2581470"/>
              <a:gd name="connsiteX27" fmla="*/ 298580 w 2435000"/>
              <a:gd name="connsiteY27" fmla="*/ 2220686 h 2581470"/>
              <a:gd name="connsiteX28" fmla="*/ 279918 w 2435000"/>
              <a:gd name="connsiteY28" fmla="*/ 2208245 h 2581470"/>
              <a:gd name="connsiteX29" fmla="*/ 242596 w 2435000"/>
              <a:gd name="connsiteY29" fmla="*/ 2164702 h 2581470"/>
              <a:gd name="connsiteX30" fmla="*/ 223935 w 2435000"/>
              <a:gd name="connsiteY30" fmla="*/ 2152261 h 2581470"/>
              <a:gd name="connsiteX31" fmla="*/ 199053 w 2435000"/>
              <a:gd name="connsiteY31" fmla="*/ 2121159 h 2581470"/>
              <a:gd name="connsiteX32" fmla="*/ 167951 w 2435000"/>
              <a:gd name="connsiteY32" fmla="*/ 2058955 h 2581470"/>
              <a:gd name="connsiteX33" fmla="*/ 155510 w 2435000"/>
              <a:gd name="connsiteY33" fmla="*/ 2027853 h 2581470"/>
              <a:gd name="connsiteX34" fmla="*/ 118188 w 2435000"/>
              <a:gd name="connsiteY34" fmla="*/ 1996751 h 2581470"/>
              <a:gd name="connsiteX35" fmla="*/ 99527 w 2435000"/>
              <a:gd name="connsiteY35" fmla="*/ 1959429 h 2581470"/>
              <a:gd name="connsiteX36" fmla="*/ 93306 w 2435000"/>
              <a:gd name="connsiteY36" fmla="*/ 1940768 h 2581470"/>
              <a:gd name="connsiteX37" fmla="*/ 87086 w 2435000"/>
              <a:gd name="connsiteY37" fmla="*/ 1884784 h 2581470"/>
              <a:gd name="connsiteX38" fmla="*/ 80865 w 2435000"/>
              <a:gd name="connsiteY38" fmla="*/ 1866123 h 2581470"/>
              <a:gd name="connsiteX39" fmla="*/ 62204 w 2435000"/>
              <a:gd name="connsiteY39" fmla="*/ 1741714 h 2581470"/>
              <a:gd name="connsiteX40" fmla="*/ 55984 w 2435000"/>
              <a:gd name="connsiteY40" fmla="*/ 1679510 h 2581470"/>
              <a:gd name="connsiteX41" fmla="*/ 31102 w 2435000"/>
              <a:gd name="connsiteY41" fmla="*/ 1561323 h 2581470"/>
              <a:gd name="connsiteX42" fmla="*/ 24882 w 2435000"/>
              <a:gd name="connsiteY42" fmla="*/ 1499119 h 2581470"/>
              <a:gd name="connsiteX43" fmla="*/ 18661 w 2435000"/>
              <a:gd name="connsiteY43" fmla="*/ 1418253 h 2581470"/>
              <a:gd name="connsiteX44" fmla="*/ 6221 w 2435000"/>
              <a:gd name="connsiteY44" fmla="*/ 1399592 h 2581470"/>
              <a:gd name="connsiteX45" fmla="*/ 0 w 2435000"/>
              <a:gd name="connsiteY45" fmla="*/ 1380931 h 2581470"/>
              <a:gd name="connsiteX46" fmla="*/ 12441 w 2435000"/>
              <a:gd name="connsiteY46" fmla="*/ 541176 h 2581470"/>
              <a:gd name="connsiteX47" fmla="*/ 37323 w 2435000"/>
              <a:gd name="connsiteY47" fmla="*/ 429208 h 2581470"/>
              <a:gd name="connsiteX48" fmla="*/ 49763 w 2435000"/>
              <a:gd name="connsiteY48" fmla="*/ 367004 h 2581470"/>
              <a:gd name="connsiteX49" fmla="*/ 55984 w 2435000"/>
              <a:gd name="connsiteY49" fmla="*/ 348343 h 2581470"/>
              <a:gd name="connsiteX50" fmla="*/ 74645 w 2435000"/>
              <a:gd name="connsiteY50" fmla="*/ 329682 h 2581470"/>
              <a:gd name="connsiteX51" fmla="*/ 87086 w 2435000"/>
              <a:gd name="connsiteY51" fmla="*/ 273698 h 2581470"/>
              <a:gd name="connsiteX52" fmla="*/ 124408 w 2435000"/>
              <a:gd name="connsiteY52" fmla="*/ 205274 h 2581470"/>
              <a:gd name="connsiteX53" fmla="*/ 124408 w 2435000"/>
              <a:gd name="connsiteY53" fmla="*/ 205274 h 2581470"/>
              <a:gd name="connsiteX54" fmla="*/ 130629 w 2435000"/>
              <a:gd name="connsiteY54" fmla="*/ 186612 h 2581470"/>
              <a:gd name="connsiteX55" fmla="*/ 167951 w 2435000"/>
              <a:gd name="connsiteY55" fmla="*/ 155510 h 2581470"/>
              <a:gd name="connsiteX56" fmla="*/ 186612 w 2435000"/>
              <a:gd name="connsiteY56" fmla="*/ 136849 h 2581470"/>
              <a:gd name="connsiteX57" fmla="*/ 223935 w 2435000"/>
              <a:gd name="connsiteY57" fmla="*/ 118188 h 2581470"/>
              <a:gd name="connsiteX58" fmla="*/ 379445 w 2435000"/>
              <a:gd name="connsiteY58" fmla="*/ 111968 h 2581470"/>
              <a:gd name="connsiteX59" fmla="*/ 398106 w 2435000"/>
              <a:gd name="connsiteY59" fmla="*/ 105747 h 2581470"/>
              <a:gd name="connsiteX60" fmla="*/ 416767 w 2435000"/>
              <a:gd name="connsiteY60" fmla="*/ 93306 h 2581470"/>
              <a:gd name="connsiteX61" fmla="*/ 478972 w 2435000"/>
              <a:gd name="connsiteY61" fmla="*/ 80865 h 2581470"/>
              <a:gd name="connsiteX62" fmla="*/ 497633 w 2435000"/>
              <a:gd name="connsiteY62" fmla="*/ 62204 h 2581470"/>
              <a:gd name="connsiteX63" fmla="*/ 609600 w 2435000"/>
              <a:gd name="connsiteY63" fmla="*/ 43543 h 2581470"/>
              <a:gd name="connsiteX64" fmla="*/ 628261 w 2435000"/>
              <a:gd name="connsiteY64" fmla="*/ 24882 h 2581470"/>
              <a:gd name="connsiteX65" fmla="*/ 684245 w 2435000"/>
              <a:gd name="connsiteY65" fmla="*/ 6221 h 2581470"/>
              <a:gd name="connsiteX66" fmla="*/ 702906 w 2435000"/>
              <a:gd name="connsiteY66" fmla="*/ 0 h 2581470"/>
              <a:gd name="connsiteX67" fmla="*/ 1181878 w 2435000"/>
              <a:gd name="connsiteY67" fmla="*/ 18661 h 2581470"/>
              <a:gd name="connsiteX68" fmla="*/ 1268963 w 2435000"/>
              <a:gd name="connsiteY68" fmla="*/ 31102 h 2581470"/>
              <a:gd name="connsiteX69" fmla="*/ 1300065 w 2435000"/>
              <a:gd name="connsiteY69" fmla="*/ 43543 h 2581470"/>
              <a:gd name="connsiteX70" fmla="*/ 1331167 w 2435000"/>
              <a:gd name="connsiteY70" fmla="*/ 49763 h 2581470"/>
              <a:gd name="connsiteX71" fmla="*/ 1368490 w 2435000"/>
              <a:gd name="connsiteY71" fmla="*/ 62204 h 2581470"/>
              <a:gd name="connsiteX72" fmla="*/ 1387151 w 2435000"/>
              <a:gd name="connsiteY72" fmla="*/ 68425 h 2581470"/>
              <a:gd name="connsiteX73" fmla="*/ 1486678 w 2435000"/>
              <a:gd name="connsiteY73" fmla="*/ 130629 h 2581470"/>
              <a:gd name="connsiteX74" fmla="*/ 1511559 w 2435000"/>
              <a:gd name="connsiteY74" fmla="*/ 149290 h 2581470"/>
              <a:gd name="connsiteX75" fmla="*/ 1542661 w 2435000"/>
              <a:gd name="connsiteY75" fmla="*/ 155510 h 2581470"/>
              <a:gd name="connsiteX76" fmla="*/ 1579984 w 2435000"/>
              <a:gd name="connsiteY76" fmla="*/ 180392 h 2581470"/>
              <a:gd name="connsiteX77" fmla="*/ 1611086 w 2435000"/>
              <a:gd name="connsiteY77" fmla="*/ 211494 h 2581470"/>
              <a:gd name="connsiteX78" fmla="*/ 1654629 w 2435000"/>
              <a:gd name="connsiteY78" fmla="*/ 230155 h 2581470"/>
              <a:gd name="connsiteX79" fmla="*/ 1691951 w 2435000"/>
              <a:gd name="connsiteY79" fmla="*/ 261257 h 2581470"/>
              <a:gd name="connsiteX80" fmla="*/ 1735494 w 2435000"/>
              <a:gd name="connsiteY80" fmla="*/ 311021 h 2581470"/>
              <a:gd name="connsiteX81" fmla="*/ 1754155 w 2435000"/>
              <a:gd name="connsiteY81" fmla="*/ 329682 h 2581470"/>
              <a:gd name="connsiteX82" fmla="*/ 1779037 w 2435000"/>
              <a:gd name="connsiteY82" fmla="*/ 373225 h 2581470"/>
              <a:gd name="connsiteX83" fmla="*/ 1791478 w 2435000"/>
              <a:gd name="connsiteY83" fmla="*/ 398106 h 2581470"/>
              <a:gd name="connsiteX84" fmla="*/ 1841241 w 2435000"/>
              <a:gd name="connsiteY84" fmla="*/ 454090 h 2581470"/>
              <a:gd name="connsiteX85" fmla="*/ 1878563 w 2435000"/>
              <a:gd name="connsiteY85" fmla="*/ 503853 h 2581470"/>
              <a:gd name="connsiteX86" fmla="*/ 1909665 w 2435000"/>
              <a:gd name="connsiteY86" fmla="*/ 547396 h 2581470"/>
              <a:gd name="connsiteX87" fmla="*/ 1934547 w 2435000"/>
              <a:gd name="connsiteY87" fmla="*/ 572278 h 2581470"/>
              <a:gd name="connsiteX88" fmla="*/ 1965649 w 2435000"/>
              <a:gd name="connsiteY88" fmla="*/ 609600 h 2581470"/>
              <a:gd name="connsiteX89" fmla="*/ 2009192 w 2435000"/>
              <a:gd name="connsiteY89" fmla="*/ 659363 h 2581470"/>
              <a:gd name="connsiteX90" fmla="*/ 2046514 w 2435000"/>
              <a:gd name="connsiteY90" fmla="*/ 690465 h 2581470"/>
              <a:gd name="connsiteX91" fmla="*/ 2052735 w 2435000"/>
              <a:gd name="connsiteY91" fmla="*/ 709127 h 2581470"/>
              <a:gd name="connsiteX92" fmla="*/ 2065176 w 2435000"/>
              <a:gd name="connsiteY92" fmla="*/ 734008 h 2581470"/>
              <a:gd name="connsiteX93" fmla="*/ 2083837 w 2435000"/>
              <a:gd name="connsiteY93" fmla="*/ 746449 h 2581470"/>
              <a:gd name="connsiteX94" fmla="*/ 2102498 w 2435000"/>
              <a:gd name="connsiteY94" fmla="*/ 771331 h 2581470"/>
              <a:gd name="connsiteX95" fmla="*/ 2121159 w 2435000"/>
              <a:gd name="connsiteY95" fmla="*/ 783772 h 2581470"/>
              <a:gd name="connsiteX96" fmla="*/ 2164702 w 2435000"/>
              <a:gd name="connsiteY96" fmla="*/ 827314 h 2581470"/>
              <a:gd name="connsiteX97" fmla="*/ 2170923 w 2435000"/>
              <a:gd name="connsiteY97" fmla="*/ 845976 h 2581470"/>
              <a:gd name="connsiteX98" fmla="*/ 2208245 w 2435000"/>
              <a:gd name="connsiteY98" fmla="*/ 889519 h 2581470"/>
              <a:gd name="connsiteX99" fmla="*/ 2258008 w 2435000"/>
              <a:gd name="connsiteY99" fmla="*/ 939282 h 2581470"/>
              <a:gd name="connsiteX100" fmla="*/ 2289110 w 2435000"/>
              <a:gd name="connsiteY100" fmla="*/ 982825 h 2581470"/>
              <a:gd name="connsiteX101" fmla="*/ 2307772 w 2435000"/>
              <a:gd name="connsiteY101" fmla="*/ 995265 h 2581470"/>
              <a:gd name="connsiteX102" fmla="*/ 2345094 w 2435000"/>
              <a:gd name="connsiteY102" fmla="*/ 1045029 h 2581470"/>
              <a:gd name="connsiteX103" fmla="*/ 2382416 w 2435000"/>
              <a:gd name="connsiteY103" fmla="*/ 1088572 h 2581470"/>
              <a:gd name="connsiteX104" fmla="*/ 2388637 w 2435000"/>
              <a:gd name="connsiteY104" fmla="*/ 1107233 h 2581470"/>
              <a:gd name="connsiteX105" fmla="*/ 2407298 w 2435000"/>
              <a:gd name="connsiteY105" fmla="*/ 1119674 h 2581470"/>
              <a:gd name="connsiteX106" fmla="*/ 2419739 w 2435000"/>
              <a:gd name="connsiteY106" fmla="*/ 1138335 h 2581470"/>
              <a:gd name="connsiteX107" fmla="*/ 2407298 w 2435000"/>
              <a:gd name="connsiteY107" fmla="*/ 1542661 h 2581470"/>
              <a:gd name="connsiteX108" fmla="*/ 2388637 w 2435000"/>
              <a:gd name="connsiteY108" fmla="*/ 1604865 h 2581470"/>
              <a:gd name="connsiteX109" fmla="*/ 2382416 w 2435000"/>
              <a:gd name="connsiteY109" fmla="*/ 1623527 h 2581470"/>
              <a:gd name="connsiteX110" fmla="*/ 2363755 w 2435000"/>
              <a:gd name="connsiteY110" fmla="*/ 1635968 h 2581470"/>
              <a:gd name="connsiteX111" fmla="*/ 2295331 w 2435000"/>
              <a:gd name="connsiteY111" fmla="*/ 1741714 h 2581470"/>
              <a:gd name="connsiteX112" fmla="*/ 2251788 w 2435000"/>
              <a:gd name="connsiteY112" fmla="*/ 1785257 h 2581470"/>
              <a:gd name="connsiteX113" fmla="*/ 2220686 w 2435000"/>
              <a:gd name="connsiteY113" fmla="*/ 1822580 h 2581470"/>
              <a:gd name="connsiteX114" fmla="*/ 2208245 w 2435000"/>
              <a:gd name="connsiteY114" fmla="*/ 1853682 h 2581470"/>
              <a:gd name="connsiteX115" fmla="*/ 2177143 w 2435000"/>
              <a:gd name="connsiteY115" fmla="*/ 1884784 h 2581470"/>
              <a:gd name="connsiteX116" fmla="*/ 2139821 w 2435000"/>
              <a:gd name="connsiteY116" fmla="*/ 1940768 h 2581470"/>
              <a:gd name="connsiteX117" fmla="*/ 2121159 w 2435000"/>
              <a:gd name="connsiteY117" fmla="*/ 1959429 h 2581470"/>
              <a:gd name="connsiteX118" fmla="*/ 2114939 w 2435000"/>
              <a:gd name="connsiteY118" fmla="*/ 1978090 h 2581470"/>
              <a:gd name="connsiteX119" fmla="*/ 2065176 w 2435000"/>
              <a:gd name="connsiteY119" fmla="*/ 2040294 h 2581470"/>
              <a:gd name="connsiteX120" fmla="*/ 2040294 w 2435000"/>
              <a:gd name="connsiteY120" fmla="*/ 2071396 h 2581470"/>
              <a:gd name="connsiteX121" fmla="*/ 2027853 w 2435000"/>
              <a:gd name="connsiteY121" fmla="*/ 2096278 h 2581470"/>
              <a:gd name="connsiteX122" fmla="*/ 1990531 w 2435000"/>
              <a:gd name="connsiteY122" fmla="*/ 2139821 h 2581470"/>
              <a:gd name="connsiteX123" fmla="*/ 1959429 w 2435000"/>
              <a:gd name="connsiteY123" fmla="*/ 2183363 h 2581470"/>
              <a:gd name="connsiteX124" fmla="*/ 1922106 w 2435000"/>
              <a:gd name="connsiteY124" fmla="*/ 2226906 h 2581470"/>
              <a:gd name="connsiteX125" fmla="*/ 1884784 w 2435000"/>
              <a:gd name="connsiteY125" fmla="*/ 2264229 h 2581470"/>
              <a:gd name="connsiteX126" fmla="*/ 1847461 w 2435000"/>
              <a:gd name="connsiteY126" fmla="*/ 2313992 h 2581470"/>
              <a:gd name="connsiteX127" fmla="*/ 1828800 w 2435000"/>
              <a:gd name="connsiteY127" fmla="*/ 2338874 h 2581470"/>
              <a:gd name="connsiteX128" fmla="*/ 1810139 w 2435000"/>
              <a:gd name="connsiteY128" fmla="*/ 2357535 h 2581470"/>
              <a:gd name="connsiteX129" fmla="*/ 1797698 w 2435000"/>
              <a:gd name="connsiteY129" fmla="*/ 2376196 h 2581470"/>
              <a:gd name="connsiteX130" fmla="*/ 1779037 w 2435000"/>
              <a:gd name="connsiteY130" fmla="*/ 2382417 h 2581470"/>
              <a:gd name="connsiteX131" fmla="*/ 1729274 w 2435000"/>
              <a:gd name="connsiteY131" fmla="*/ 2425959 h 2581470"/>
              <a:gd name="connsiteX132" fmla="*/ 1691951 w 2435000"/>
              <a:gd name="connsiteY132" fmla="*/ 2450841 h 2581470"/>
              <a:gd name="connsiteX133" fmla="*/ 1635967 w 2435000"/>
              <a:gd name="connsiteY133" fmla="*/ 2475723 h 2581470"/>
              <a:gd name="connsiteX134" fmla="*/ 1598645 w 2435000"/>
              <a:gd name="connsiteY134" fmla="*/ 2500604 h 2581470"/>
              <a:gd name="connsiteX135" fmla="*/ 1555102 w 2435000"/>
              <a:gd name="connsiteY135" fmla="*/ 2519265 h 2581470"/>
              <a:gd name="connsiteX136" fmla="*/ 1530221 w 2435000"/>
              <a:gd name="connsiteY136" fmla="*/ 2569029 h 258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2435000" h="2581470">
                <a:moveTo>
                  <a:pt x="1530221" y="2569029"/>
                </a:moveTo>
                <a:lnTo>
                  <a:pt x="1530221" y="2569029"/>
                </a:lnTo>
                <a:cubicBezTo>
                  <a:pt x="1486182" y="2564625"/>
                  <a:pt x="1460776" y="2557431"/>
                  <a:pt x="1418253" y="2569029"/>
                </a:cubicBezTo>
                <a:cubicBezTo>
                  <a:pt x="1411040" y="2570996"/>
                  <a:pt x="1405812" y="2577323"/>
                  <a:pt x="1399592" y="2581470"/>
                </a:cubicBezTo>
                <a:cubicBezTo>
                  <a:pt x="1362270" y="2579396"/>
                  <a:pt x="1324759" y="2579534"/>
                  <a:pt x="1287625" y="2575249"/>
                </a:cubicBezTo>
                <a:cubicBezTo>
                  <a:pt x="1266168" y="2572773"/>
                  <a:pt x="1240788" y="2563784"/>
                  <a:pt x="1219200" y="2556588"/>
                </a:cubicBezTo>
                <a:cubicBezTo>
                  <a:pt x="1173741" y="2526281"/>
                  <a:pt x="1235419" y="2563714"/>
                  <a:pt x="1163216" y="2537927"/>
                </a:cubicBezTo>
                <a:cubicBezTo>
                  <a:pt x="1145751" y="2531689"/>
                  <a:pt x="1131047" y="2518909"/>
                  <a:pt x="1113453" y="2513045"/>
                </a:cubicBezTo>
                <a:cubicBezTo>
                  <a:pt x="1107233" y="2510972"/>
                  <a:pt x="1100819" y="2509408"/>
                  <a:pt x="1094792" y="2506825"/>
                </a:cubicBezTo>
                <a:cubicBezTo>
                  <a:pt x="1086269" y="2503172"/>
                  <a:pt x="1078856" y="2496824"/>
                  <a:pt x="1069910" y="2494384"/>
                </a:cubicBezTo>
                <a:cubicBezTo>
                  <a:pt x="1055765" y="2490526"/>
                  <a:pt x="1040881" y="2490237"/>
                  <a:pt x="1026367" y="2488163"/>
                </a:cubicBezTo>
                <a:cubicBezTo>
                  <a:pt x="1018073" y="2481943"/>
                  <a:pt x="1010960" y="2473712"/>
                  <a:pt x="1001486" y="2469502"/>
                </a:cubicBezTo>
                <a:cubicBezTo>
                  <a:pt x="990074" y="2464430"/>
                  <a:pt x="923824" y="2457595"/>
                  <a:pt x="920621" y="2457061"/>
                </a:cubicBezTo>
                <a:cubicBezTo>
                  <a:pt x="912188" y="2455655"/>
                  <a:pt x="904085" y="2452696"/>
                  <a:pt x="895739" y="2450841"/>
                </a:cubicBezTo>
                <a:cubicBezTo>
                  <a:pt x="866758" y="2444401"/>
                  <a:pt x="837363" y="2439735"/>
                  <a:pt x="808653" y="2432180"/>
                </a:cubicBezTo>
                <a:cubicBezTo>
                  <a:pt x="797855" y="2429338"/>
                  <a:pt x="788246" y="2422947"/>
                  <a:pt x="777551" y="2419739"/>
                </a:cubicBezTo>
                <a:cubicBezTo>
                  <a:pt x="767424" y="2416701"/>
                  <a:pt x="756751" y="2415896"/>
                  <a:pt x="746449" y="2413519"/>
                </a:cubicBezTo>
                <a:cubicBezTo>
                  <a:pt x="729789" y="2409674"/>
                  <a:pt x="713274" y="2405225"/>
                  <a:pt x="696686" y="2401078"/>
                </a:cubicBezTo>
                <a:cubicBezTo>
                  <a:pt x="654693" y="2373082"/>
                  <a:pt x="707259" y="2404250"/>
                  <a:pt x="634482" y="2382417"/>
                </a:cubicBezTo>
                <a:cubicBezTo>
                  <a:pt x="627321" y="2380269"/>
                  <a:pt x="622312" y="2373685"/>
                  <a:pt x="615821" y="2369976"/>
                </a:cubicBezTo>
                <a:cubicBezTo>
                  <a:pt x="590522" y="2355519"/>
                  <a:pt x="593270" y="2358118"/>
                  <a:pt x="566057" y="2351314"/>
                </a:cubicBezTo>
                <a:cubicBezTo>
                  <a:pt x="559837" y="2347167"/>
                  <a:pt x="554608" y="2340841"/>
                  <a:pt x="547396" y="2338874"/>
                </a:cubicBezTo>
                <a:cubicBezTo>
                  <a:pt x="531268" y="2334476"/>
                  <a:pt x="514122" y="2335401"/>
                  <a:pt x="497633" y="2332653"/>
                </a:cubicBezTo>
                <a:cubicBezTo>
                  <a:pt x="489200" y="2331247"/>
                  <a:pt x="481045" y="2328506"/>
                  <a:pt x="472751" y="2326433"/>
                </a:cubicBezTo>
                <a:cubicBezTo>
                  <a:pt x="416120" y="2269802"/>
                  <a:pt x="518560" y="2367342"/>
                  <a:pt x="391886" y="2282890"/>
                </a:cubicBezTo>
                <a:cubicBezTo>
                  <a:pt x="373145" y="2270395"/>
                  <a:pt x="370441" y="2267479"/>
                  <a:pt x="348343" y="2258008"/>
                </a:cubicBezTo>
                <a:cubicBezTo>
                  <a:pt x="342316" y="2255425"/>
                  <a:pt x="335902" y="2253861"/>
                  <a:pt x="329682" y="2251788"/>
                </a:cubicBezTo>
                <a:cubicBezTo>
                  <a:pt x="279915" y="2218609"/>
                  <a:pt x="340053" y="2262158"/>
                  <a:pt x="298580" y="2220686"/>
                </a:cubicBezTo>
                <a:cubicBezTo>
                  <a:pt x="293293" y="2215400"/>
                  <a:pt x="286139" y="2212392"/>
                  <a:pt x="279918" y="2208245"/>
                </a:cubicBezTo>
                <a:cubicBezTo>
                  <a:pt x="266189" y="2189939"/>
                  <a:pt x="259925" y="2179143"/>
                  <a:pt x="242596" y="2164702"/>
                </a:cubicBezTo>
                <a:cubicBezTo>
                  <a:pt x="236853" y="2159916"/>
                  <a:pt x="230155" y="2156408"/>
                  <a:pt x="223935" y="2152261"/>
                </a:cubicBezTo>
                <a:cubicBezTo>
                  <a:pt x="203596" y="2091251"/>
                  <a:pt x="236571" y="2177436"/>
                  <a:pt x="199053" y="2121159"/>
                </a:cubicBezTo>
                <a:cubicBezTo>
                  <a:pt x="186194" y="2101870"/>
                  <a:pt x="176561" y="2080479"/>
                  <a:pt x="167951" y="2058955"/>
                </a:cubicBezTo>
                <a:cubicBezTo>
                  <a:pt x="163804" y="2048588"/>
                  <a:pt x="162485" y="2036572"/>
                  <a:pt x="155510" y="2027853"/>
                </a:cubicBezTo>
                <a:cubicBezTo>
                  <a:pt x="145394" y="2015207"/>
                  <a:pt x="130629" y="2007118"/>
                  <a:pt x="118188" y="1996751"/>
                </a:cubicBezTo>
                <a:cubicBezTo>
                  <a:pt x="102551" y="1949846"/>
                  <a:pt x="123644" y="2007662"/>
                  <a:pt x="99527" y="1959429"/>
                </a:cubicBezTo>
                <a:cubicBezTo>
                  <a:pt x="96595" y="1953564"/>
                  <a:pt x="95380" y="1946988"/>
                  <a:pt x="93306" y="1940768"/>
                </a:cubicBezTo>
                <a:cubicBezTo>
                  <a:pt x="91233" y="1922107"/>
                  <a:pt x="90173" y="1903305"/>
                  <a:pt x="87086" y="1884784"/>
                </a:cubicBezTo>
                <a:cubicBezTo>
                  <a:pt x="86008" y="1878316"/>
                  <a:pt x="81732" y="1872622"/>
                  <a:pt x="80865" y="1866123"/>
                </a:cubicBezTo>
                <a:cubicBezTo>
                  <a:pt x="63400" y="1735138"/>
                  <a:pt x="87429" y="1842614"/>
                  <a:pt x="62204" y="1741714"/>
                </a:cubicBezTo>
                <a:cubicBezTo>
                  <a:pt x="60131" y="1720979"/>
                  <a:pt x="59075" y="1700118"/>
                  <a:pt x="55984" y="1679510"/>
                </a:cubicBezTo>
                <a:cubicBezTo>
                  <a:pt x="52248" y="1654602"/>
                  <a:pt x="36871" y="1587284"/>
                  <a:pt x="31102" y="1561323"/>
                </a:cubicBezTo>
                <a:cubicBezTo>
                  <a:pt x="29029" y="1540588"/>
                  <a:pt x="26687" y="1519879"/>
                  <a:pt x="24882" y="1499119"/>
                </a:cubicBezTo>
                <a:cubicBezTo>
                  <a:pt x="22540" y="1472186"/>
                  <a:pt x="23643" y="1444825"/>
                  <a:pt x="18661" y="1418253"/>
                </a:cubicBezTo>
                <a:cubicBezTo>
                  <a:pt x="17283" y="1410905"/>
                  <a:pt x="9564" y="1406279"/>
                  <a:pt x="6221" y="1399592"/>
                </a:cubicBezTo>
                <a:cubicBezTo>
                  <a:pt x="3289" y="1393727"/>
                  <a:pt x="2074" y="1387151"/>
                  <a:pt x="0" y="1380931"/>
                </a:cubicBezTo>
                <a:cubicBezTo>
                  <a:pt x="4147" y="1101013"/>
                  <a:pt x="6690" y="821066"/>
                  <a:pt x="12441" y="541176"/>
                </a:cubicBezTo>
                <a:cubicBezTo>
                  <a:pt x="14180" y="456548"/>
                  <a:pt x="13714" y="494130"/>
                  <a:pt x="37323" y="429208"/>
                </a:cubicBezTo>
                <a:cubicBezTo>
                  <a:pt x="44405" y="409734"/>
                  <a:pt x="45379" y="386730"/>
                  <a:pt x="49763" y="367004"/>
                </a:cubicBezTo>
                <a:cubicBezTo>
                  <a:pt x="51185" y="360603"/>
                  <a:pt x="52347" y="353799"/>
                  <a:pt x="55984" y="348343"/>
                </a:cubicBezTo>
                <a:cubicBezTo>
                  <a:pt x="60864" y="341024"/>
                  <a:pt x="68425" y="335902"/>
                  <a:pt x="74645" y="329682"/>
                </a:cubicBezTo>
                <a:cubicBezTo>
                  <a:pt x="98137" y="259201"/>
                  <a:pt x="54233" y="394153"/>
                  <a:pt x="87086" y="273698"/>
                </a:cubicBezTo>
                <a:cubicBezTo>
                  <a:pt x="95391" y="243247"/>
                  <a:pt x="106307" y="232425"/>
                  <a:pt x="124408" y="205274"/>
                </a:cubicBezTo>
                <a:lnTo>
                  <a:pt x="124408" y="205274"/>
                </a:lnTo>
                <a:cubicBezTo>
                  <a:pt x="126482" y="199053"/>
                  <a:pt x="126992" y="192068"/>
                  <a:pt x="130629" y="186612"/>
                </a:cubicBezTo>
                <a:cubicBezTo>
                  <a:pt x="144258" y="166169"/>
                  <a:pt x="150740" y="169853"/>
                  <a:pt x="167951" y="155510"/>
                </a:cubicBezTo>
                <a:cubicBezTo>
                  <a:pt x="174709" y="149878"/>
                  <a:pt x="179854" y="142481"/>
                  <a:pt x="186612" y="136849"/>
                </a:cubicBezTo>
                <a:cubicBezTo>
                  <a:pt x="195360" y="129559"/>
                  <a:pt x="211661" y="119065"/>
                  <a:pt x="223935" y="118188"/>
                </a:cubicBezTo>
                <a:cubicBezTo>
                  <a:pt x="275681" y="114492"/>
                  <a:pt x="327608" y="114041"/>
                  <a:pt x="379445" y="111968"/>
                </a:cubicBezTo>
                <a:cubicBezTo>
                  <a:pt x="385665" y="109894"/>
                  <a:pt x="392241" y="108679"/>
                  <a:pt x="398106" y="105747"/>
                </a:cubicBezTo>
                <a:cubicBezTo>
                  <a:pt x="404793" y="102404"/>
                  <a:pt x="409895" y="96251"/>
                  <a:pt x="416767" y="93306"/>
                </a:cubicBezTo>
                <a:cubicBezTo>
                  <a:pt x="428573" y="88246"/>
                  <a:pt x="470558" y="82267"/>
                  <a:pt x="478972" y="80865"/>
                </a:cubicBezTo>
                <a:cubicBezTo>
                  <a:pt x="485192" y="74645"/>
                  <a:pt x="489625" y="65844"/>
                  <a:pt x="497633" y="62204"/>
                </a:cubicBezTo>
                <a:cubicBezTo>
                  <a:pt x="527241" y="48746"/>
                  <a:pt x="579584" y="46544"/>
                  <a:pt x="609600" y="43543"/>
                </a:cubicBezTo>
                <a:cubicBezTo>
                  <a:pt x="615820" y="37323"/>
                  <a:pt x="621103" y="29995"/>
                  <a:pt x="628261" y="24882"/>
                </a:cubicBezTo>
                <a:cubicBezTo>
                  <a:pt x="650549" y="8962"/>
                  <a:pt x="657790" y="12835"/>
                  <a:pt x="684245" y="6221"/>
                </a:cubicBezTo>
                <a:cubicBezTo>
                  <a:pt x="690606" y="4631"/>
                  <a:pt x="696686" y="2074"/>
                  <a:pt x="702906" y="0"/>
                </a:cubicBezTo>
                <a:lnTo>
                  <a:pt x="1181878" y="18661"/>
                </a:lnTo>
                <a:cubicBezTo>
                  <a:pt x="1220377" y="20452"/>
                  <a:pt x="1235212" y="24352"/>
                  <a:pt x="1268963" y="31102"/>
                </a:cubicBezTo>
                <a:cubicBezTo>
                  <a:pt x="1279330" y="35249"/>
                  <a:pt x="1289370" y="40335"/>
                  <a:pt x="1300065" y="43543"/>
                </a:cubicBezTo>
                <a:cubicBezTo>
                  <a:pt x="1310192" y="46581"/>
                  <a:pt x="1320967" y="46981"/>
                  <a:pt x="1331167" y="49763"/>
                </a:cubicBezTo>
                <a:cubicBezTo>
                  <a:pt x="1343819" y="53213"/>
                  <a:pt x="1356049" y="58057"/>
                  <a:pt x="1368490" y="62204"/>
                </a:cubicBezTo>
                <a:cubicBezTo>
                  <a:pt x="1374710" y="64278"/>
                  <a:pt x="1381529" y="65052"/>
                  <a:pt x="1387151" y="68425"/>
                </a:cubicBezTo>
                <a:cubicBezTo>
                  <a:pt x="1410568" y="82475"/>
                  <a:pt x="1461148" y="111482"/>
                  <a:pt x="1486678" y="130629"/>
                </a:cubicBezTo>
                <a:cubicBezTo>
                  <a:pt x="1494972" y="136849"/>
                  <a:pt x="1502085" y="145080"/>
                  <a:pt x="1511559" y="149290"/>
                </a:cubicBezTo>
                <a:cubicBezTo>
                  <a:pt x="1521220" y="153584"/>
                  <a:pt x="1532294" y="153437"/>
                  <a:pt x="1542661" y="155510"/>
                </a:cubicBezTo>
                <a:cubicBezTo>
                  <a:pt x="1555102" y="163804"/>
                  <a:pt x="1569411" y="169819"/>
                  <a:pt x="1579984" y="180392"/>
                </a:cubicBezTo>
                <a:cubicBezTo>
                  <a:pt x="1590351" y="190759"/>
                  <a:pt x="1599513" y="202493"/>
                  <a:pt x="1611086" y="211494"/>
                </a:cubicBezTo>
                <a:cubicBezTo>
                  <a:pt x="1622618" y="220464"/>
                  <a:pt x="1640757" y="225531"/>
                  <a:pt x="1654629" y="230155"/>
                </a:cubicBezTo>
                <a:cubicBezTo>
                  <a:pt x="1719326" y="294855"/>
                  <a:pt x="1631341" y="209307"/>
                  <a:pt x="1691951" y="261257"/>
                </a:cubicBezTo>
                <a:cubicBezTo>
                  <a:pt x="1724952" y="289543"/>
                  <a:pt x="1709099" y="280226"/>
                  <a:pt x="1735494" y="311021"/>
                </a:cubicBezTo>
                <a:cubicBezTo>
                  <a:pt x="1741219" y="317700"/>
                  <a:pt x="1747935" y="323462"/>
                  <a:pt x="1754155" y="329682"/>
                </a:cubicBezTo>
                <a:cubicBezTo>
                  <a:pt x="1766204" y="377871"/>
                  <a:pt x="1750530" y="333315"/>
                  <a:pt x="1779037" y="373225"/>
                </a:cubicBezTo>
                <a:cubicBezTo>
                  <a:pt x="1784427" y="380770"/>
                  <a:pt x="1786160" y="390510"/>
                  <a:pt x="1791478" y="398106"/>
                </a:cubicBezTo>
                <a:cubicBezTo>
                  <a:pt x="1847228" y="477749"/>
                  <a:pt x="1800799" y="404661"/>
                  <a:pt x="1841241" y="454090"/>
                </a:cubicBezTo>
                <a:cubicBezTo>
                  <a:pt x="1854371" y="470138"/>
                  <a:pt x="1867061" y="486601"/>
                  <a:pt x="1878563" y="503853"/>
                </a:cubicBezTo>
                <a:cubicBezTo>
                  <a:pt x="1887851" y="517784"/>
                  <a:pt x="1898867" y="535055"/>
                  <a:pt x="1909665" y="547396"/>
                </a:cubicBezTo>
                <a:cubicBezTo>
                  <a:pt x="1917389" y="556223"/>
                  <a:pt x="1927509" y="562894"/>
                  <a:pt x="1934547" y="572278"/>
                </a:cubicBezTo>
                <a:cubicBezTo>
                  <a:pt x="1966116" y="614369"/>
                  <a:pt x="1926547" y="583531"/>
                  <a:pt x="1965649" y="609600"/>
                </a:cubicBezTo>
                <a:cubicBezTo>
                  <a:pt x="1994678" y="653143"/>
                  <a:pt x="1978090" y="638629"/>
                  <a:pt x="2009192" y="659363"/>
                </a:cubicBezTo>
                <a:cubicBezTo>
                  <a:pt x="2052228" y="723919"/>
                  <a:pt x="1983379" y="627330"/>
                  <a:pt x="2046514" y="690465"/>
                </a:cubicBezTo>
                <a:cubicBezTo>
                  <a:pt x="2051151" y="695102"/>
                  <a:pt x="2050152" y="703100"/>
                  <a:pt x="2052735" y="709127"/>
                </a:cubicBezTo>
                <a:cubicBezTo>
                  <a:pt x="2056388" y="717650"/>
                  <a:pt x="2059240" y="726885"/>
                  <a:pt x="2065176" y="734008"/>
                </a:cubicBezTo>
                <a:cubicBezTo>
                  <a:pt x="2069962" y="739751"/>
                  <a:pt x="2078551" y="741163"/>
                  <a:pt x="2083837" y="746449"/>
                </a:cubicBezTo>
                <a:cubicBezTo>
                  <a:pt x="2091168" y="753780"/>
                  <a:pt x="2095167" y="764000"/>
                  <a:pt x="2102498" y="771331"/>
                </a:cubicBezTo>
                <a:cubicBezTo>
                  <a:pt x="2107784" y="776617"/>
                  <a:pt x="2115873" y="778486"/>
                  <a:pt x="2121159" y="783772"/>
                </a:cubicBezTo>
                <a:cubicBezTo>
                  <a:pt x="2179217" y="841828"/>
                  <a:pt x="2098352" y="777551"/>
                  <a:pt x="2164702" y="827314"/>
                </a:cubicBezTo>
                <a:cubicBezTo>
                  <a:pt x="2166776" y="833535"/>
                  <a:pt x="2167163" y="840604"/>
                  <a:pt x="2170923" y="845976"/>
                </a:cubicBezTo>
                <a:cubicBezTo>
                  <a:pt x="2181885" y="861637"/>
                  <a:pt x="2195202" y="875544"/>
                  <a:pt x="2208245" y="889519"/>
                </a:cubicBezTo>
                <a:cubicBezTo>
                  <a:pt x="2224251" y="906669"/>
                  <a:pt x="2244995" y="919764"/>
                  <a:pt x="2258008" y="939282"/>
                </a:cubicBezTo>
                <a:cubicBezTo>
                  <a:pt x="2265070" y="949875"/>
                  <a:pt x="2281398" y="975113"/>
                  <a:pt x="2289110" y="982825"/>
                </a:cubicBezTo>
                <a:cubicBezTo>
                  <a:pt x="2294396" y="988111"/>
                  <a:pt x="2302486" y="989979"/>
                  <a:pt x="2307772" y="995265"/>
                </a:cubicBezTo>
                <a:cubicBezTo>
                  <a:pt x="2327640" y="1015133"/>
                  <a:pt x="2330741" y="1024935"/>
                  <a:pt x="2345094" y="1045029"/>
                </a:cubicBezTo>
                <a:cubicBezTo>
                  <a:pt x="2365043" y="1072957"/>
                  <a:pt x="2359810" y="1065965"/>
                  <a:pt x="2382416" y="1088572"/>
                </a:cubicBezTo>
                <a:cubicBezTo>
                  <a:pt x="2384490" y="1094792"/>
                  <a:pt x="2384541" y="1102113"/>
                  <a:pt x="2388637" y="1107233"/>
                </a:cubicBezTo>
                <a:cubicBezTo>
                  <a:pt x="2393307" y="1113071"/>
                  <a:pt x="2402012" y="1114388"/>
                  <a:pt x="2407298" y="1119674"/>
                </a:cubicBezTo>
                <a:cubicBezTo>
                  <a:pt x="2412584" y="1124960"/>
                  <a:pt x="2415592" y="1132115"/>
                  <a:pt x="2419739" y="1138335"/>
                </a:cubicBezTo>
                <a:cubicBezTo>
                  <a:pt x="2450143" y="1290365"/>
                  <a:pt x="2429354" y="1173214"/>
                  <a:pt x="2407298" y="1542661"/>
                </a:cubicBezTo>
                <a:cubicBezTo>
                  <a:pt x="2403463" y="1606894"/>
                  <a:pt x="2407456" y="1567229"/>
                  <a:pt x="2388637" y="1604865"/>
                </a:cubicBezTo>
                <a:cubicBezTo>
                  <a:pt x="2385704" y="1610730"/>
                  <a:pt x="2386512" y="1618407"/>
                  <a:pt x="2382416" y="1623527"/>
                </a:cubicBezTo>
                <a:cubicBezTo>
                  <a:pt x="2377746" y="1629365"/>
                  <a:pt x="2369975" y="1631821"/>
                  <a:pt x="2363755" y="1635968"/>
                </a:cubicBezTo>
                <a:cubicBezTo>
                  <a:pt x="2346370" y="1688125"/>
                  <a:pt x="2360718" y="1651178"/>
                  <a:pt x="2295331" y="1741714"/>
                </a:cubicBezTo>
                <a:cubicBezTo>
                  <a:pt x="2272459" y="1773383"/>
                  <a:pt x="2282955" y="1761883"/>
                  <a:pt x="2251788" y="1785257"/>
                </a:cubicBezTo>
                <a:cubicBezTo>
                  <a:pt x="2235619" y="1833763"/>
                  <a:pt x="2261358" y="1768350"/>
                  <a:pt x="2220686" y="1822580"/>
                </a:cubicBezTo>
                <a:cubicBezTo>
                  <a:pt x="2213986" y="1831513"/>
                  <a:pt x="2213239" y="1843695"/>
                  <a:pt x="2208245" y="1853682"/>
                </a:cubicBezTo>
                <a:cubicBezTo>
                  <a:pt x="2197878" y="1874416"/>
                  <a:pt x="2195804" y="1872343"/>
                  <a:pt x="2177143" y="1884784"/>
                </a:cubicBezTo>
                <a:cubicBezTo>
                  <a:pt x="2163224" y="1907982"/>
                  <a:pt x="2157096" y="1920614"/>
                  <a:pt x="2139821" y="1940768"/>
                </a:cubicBezTo>
                <a:cubicBezTo>
                  <a:pt x="2134096" y="1947447"/>
                  <a:pt x="2127380" y="1953209"/>
                  <a:pt x="2121159" y="1959429"/>
                </a:cubicBezTo>
                <a:cubicBezTo>
                  <a:pt x="2119086" y="1965649"/>
                  <a:pt x="2118312" y="1972468"/>
                  <a:pt x="2114939" y="1978090"/>
                </a:cubicBezTo>
                <a:cubicBezTo>
                  <a:pt x="2093210" y="2014305"/>
                  <a:pt x="2089305" y="2016165"/>
                  <a:pt x="2065176" y="2040294"/>
                </a:cubicBezTo>
                <a:cubicBezTo>
                  <a:pt x="2050322" y="2084850"/>
                  <a:pt x="2071558" y="2033879"/>
                  <a:pt x="2040294" y="2071396"/>
                </a:cubicBezTo>
                <a:cubicBezTo>
                  <a:pt x="2034358" y="2078520"/>
                  <a:pt x="2032454" y="2088227"/>
                  <a:pt x="2027853" y="2096278"/>
                </a:cubicBezTo>
                <a:cubicBezTo>
                  <a:pt x="2015222" y="2118381"/>
                  <a:pt x="2010788" y="2119564"/>
                  <a:pt x="1990531" y="2139821"/>
                </a:cubicBezTo>
                <a:cubicBezTo>
                  <a:pt x="1977300" y="2179511"/>
                  <a:pt x="1994851" y="2136133"/>
                  <a:pt x="1959429" y="2183363"/>
                </a:cubicBezTo>
                <a:cubicBezTo>
                  <a:pt x="1906077" y="2254500"/>
                  <a:pt x="1994963" y="2161335"/>
                  <a:pt x="1922106" y="2226906"/>
                </a:cubicBezTo>
                <a:cubicBezTo>
                  <a:pt x="1909029" y="2238676"/>
                  <a:pt x="1884784" y="2264229"/>
                  <a:pt x="1884784" y="2264229"/>
                </a:cubicBezTo>
                <a:cubicBezTo>
                  <a:pt x="1873721" y="2308478"/>
                  <a:pt x="1887758" y="2273695"/>
                  <a:pt x="1847461" y="2313992"/>
                </a:cubicBezTo>
                <a:cubicBezTo>
                  <a:pt x="1840130" y="2321323"/>
                  <a:pt x="1835547" y="2331002"/>
                  <a:pt x="1828800" y="2338874"/>
                </a:cubicBezTo>
                <a:cubicBezTo>
                  <a:pt x="1823075" y="2345553"/>
                  <a:pt x="1815771" y="2350777"/>
                  <a:pt x="1810139" y="2357535"/>
                </a:cubicBezTo>
                <a:cubicBezTo>
                  <a:pt x="1805353" y="2363278"/>
                  <a:pt x="1803536" y="2371526"/>
                  <a:pt x="1797698" y="2376196"/>
                </a:cubicBezTo>
                <a:cubicBezTo>
                  <a:pt x="1792578" y="2380292"/>
                  <a:pt x="1785257" y="2380343"/>
                  <a:pt x="1779037" y="2382417"/>
                </a:cubicBezTo>
                <a:cubicBezTo>
                  <a:pt x="1743786" y="2435292"/>
                  <a:pt x="1801848" y="2353385"/>
                  <a:pt x="1729274" y="2425959"/>
                </a:cubicBezTo>
                <a:cubicBezTo>
                  <a:pt x="1705976" y="2449257"/>
                  <a:pt x="1718958" y="2441839"/>
                  <a:pt x="1691951" y="2450841"/>
                </a:cubicBezTo>
                <a:cubicBezTo>
                  <a:pt x="1650622" y="2492170"/>
                  <a:pt x="1701680" y="2448343"/>
                  <a:pt x="1635967" y="2475723"/>
                </a:cubicBezTo>
                <a:cubicBezTo>
                  <a:pt x="1622165" y="2481474"/>
                  <a:pt x="1612018" y="2493917"/>
                  <a:pt x="1598645" y="2500604"/>
                </a:cubicBezTo>
                <a:cubicBezTo>
                  <a:pt x="1567898" y="2515977"/>
                  <a:pt x="1582560" y="2510113"/>
                  <a:pt x="1555102" y="2519265"/>
                </a:cubicBezTo>
                <a:lnTo>
                  <a:pt x="1530221" y="2569029"/>
                </a:lnTo>
                <a:close/>
              </a:path>
            </a:pathLst>
          </a:cu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任意多边形 95"/>
          <p:cNvSpPr/>
          <p:nvPr/>
        </p:nvSpPr>
        <p:spPr bwMode="auto">
          <a:xfrm>
            <a:off x="7094377" y="3501008"/>
            <a:ext cx="1574714" cy="2589447"/>
          </a:xfrm>
          <a:custGeom>
            <a:avLst/>
            <a:gdLst>
              <a:gd name="connsiteX0" fmla="*/ 478972 w 1574714"/>
              <a:gd name="connsiteY0" fmla="*/ 1212979 h 2830285"/>
              <a:gd name="connsiteX1" fmla="*/ 478972 w 1574714"/>
              <a:gd name="connsiteY1" fmla="*/ 1212979 h 2830285"/>
              <a:gd name="connsiteX2" fmla="*/ 422988 w 1574714"/>
              <a:gd name="connsiteY2" fmla="*/ 1119673 h 2830285"/>
              <a:gd name="connsiteX3" fmla="*/ 410547 w 1574714"/>
              <a:gd name="connsiteY3" fmla="*/ 1101012 h 2830285"/>
              <a:gd name="connsiteX4" fmla="*/ 398106 w 1574714"/>
              <a:gd name="connsiteY4" fmla="*/ 1063689 h 2830285"/>
              <a:gd name="connsiteX5" fmla="*/ 391886 w 1574714"/>
              <a:gd name="connsiteY5" fmla="*/ 1038808 h 2830285"/>
              <a:gd name="connsiteX6" fmla="*/ 373225 w 1574714"/>
              <a:gd name="connsiteY6" fmla="*/ 1013926 h 2830285"/>
              <a:gd name="connsiteX7" fmla="*/ 360784 w 1574714"/>
              <a:gd name="connsiteY7" fmla="*/ 995265 h 2830285"/>
              <a:gd name="connsiteX8" fmla="*/ 311021 w 1574714"/>
              <a:gd name="connsiteY8" fmla="*/ 970383 h 2830285"/>
              <a:gd name="connsiteX9" fmla="*/ 292359 w 1574714"/>
              <a:gd name="connsiteY9" fmla="*/ 951722 h 2830285"/>
              <a:gd name="connsiteX10" fmla="*/ 248816 w 1574714"/>
              <a:gd name="connsiteY10" fmla="*/ 939281 h 2830285"/>
              <a:gd name="connsiteX11" fmla="*/ 230155 w 1574714"/>
              <a:gd name="connsiteY11" fmla="*/ 926841 h 2830285"/>
              <a:gd name="connsiteX12" fmla="*/ 211494 w 1574714"/>
              <a:gd name="connsiteY12" fmla="*/ 908179 h 2830285"/>
              <a:gd name="connsiteX13" fmla="*/ 192833 w 1574714"/>
              <a:gd name="connsiteY13" fmla="*/ 901959 h 2830285"/>
              <a:gd name="connsiteX14" fmla="*/ 155510 w 1574714"/>
              <a:gd name="connsiteY14" fmla="*/ 864636 h 2830285"/>
              <a:gd name="connsiteX15" fmla="*/ 136849 w 1574714"/>
              <a:gd name="connsiteY15" fmla="*/ 839755 h 2830285"/>
              <a:gd name="connsiteX16" fmla="*/ 105747 w 1574714"/>
              <a:gd name="connsiteY16" fmla="*/ 802432 h 2830285"/>
              <a:gd name="connsiteX17" fmla="*/ 99527 w 1574714"/>
              <a:gd name="connsiteY17" fmla="*/ 771330 h 2830285"/>
              <a:gd name="connsiteX18" fmla="*/ 80865 w 1574714"/>
              <a:gd name="connsiteY18" fmla="*/ 752669 h 2830285"/>
              <a:gd name="connsiteX19" fmla="*/ 49763 w 1574714"/>
              <a:gd name="connsiteY19" fmla="*/ 709126 h 2830285"/>
              <a:gd name="connsiteX20" fmla="*/ 37323 w 1574714"/>
              <a:gd name="connsiteY20" fmla="*/ 678024 h 2830285"/>
              <a:gd name="connsiteX21" fmla="*/ 37323 w 1574714"/>
              <a:gd name="connsiteY21" fmla="*/ 572277 h 2830285"/>
              <a:gd name="connsiteX22" fmla="*/ 55984 w 1574714"/>
              <a:gd name="connsiteY22" fmla="*/ 541175 h 2830285"/>
              <a:gd name="connsiteX23" fmla="*/ 62204 w 1574714"/>
              <a:gd name="connsiteY23" fmla="*/ 516294 h 2830285"/>
              <a:gd name="connsiteX24" fmla="*/ 80865 w 1574714"/>
              <a:gd name="connsiteY24" fmla="*/ 503853 h 2830285"/>
              <a:gd name="connsiteX25" fmla="*/ 93306 w 1574714"/>
              <a:gd name="connsiteY25" fmla="*/ 485192 h 2830285"/>
              <a:gd name="connsiteX26" fmla="*/ 118188 w 1574714"/>
              <a:gd name="connsiteY26" fmla="*/ 416767 h 2830285"/>
              <a:gd name="connsiteX27" fmla="*/ 124408 w 1574714"/>
              <a:gd name="connsiteY27" fmla="*/ 391885 h 2830285"/>
              <a:gd name="connsiteX28" fmla="*/ 136849 w 1574714"/>
              <a:gd name="connsiteY28" fmla="*/ 329681 h 2830285"/>
              <a:gd name="connsiteX29" fmla="*/ 155510 w 1574714"/>
              <a:gd name="connsiteY29" fmla="*/ 311020 h 2830285"/>
              <a:gd name="connsiteX30" fmla="*/ 167951 w 1574714"/>
              <a:gd name="connsiteY30" fmla="*/ 273698 h 2830285"/>
              <a:gd name="connsiteX31" fmla="*/ 174172 w 1574714"/>
              <a:gd name="connsiteY31" fmla="*/ 248816 h 2830285"/>
              <a:gd name="connsiteX32" fmla="*/ 192833 w 1574714"/>
              <a:gd name="connsiteY32" fmla="*/ 230155 h 2830285"/>
              <a:gd name="connsiteX33" fmla="*/ 205274 w 1574714"/>
              <a:gd name="connsiteY33" fmla="*/ 192832 h 2830285"/>
              <a:gd name="connsiteX34" fmla="*/ 211494 w 1574714"/>
              <a:gd name="connsiteY34" fmla="*/ 167951 h 2830285"/>
              <a:gd name="connsiteX35" fmla="*/ 242596 w 1574714"/>
              <a:gd name="connsiteY35" fmla="*/ 130628 h 2830285"/>
              <a:gd name="connsiteX36" fmla="*/ 261257 w 1574714"/>
              <a:gd name="connsiteY36" fmla="*/ 93306 h 2830285"/>
              <a:gd name="connsiteX37" fmla="*/ 279918 w 1574714"/>
              <a:gd name="connsiteY37" fmla="*/ 74645 h 2830285"/>
              <a:gd name="connsiteX38" fmla="*/ 311021 w 1574714"/>
              <a:gd name="connsiteY38" fmla="*/ 37322 h 2830285"/>
              <a:gd name="connsiteX39" fmla="*/ 335902 w 1574714"/>
              <a:gd name="connsiteY39" fmla="*/ 31102 h 2830285"/>
              <a:gd name="connsiteX40" fmla="*/ 373225 w 1574714"/>
              <a:gd name="connsiteY40" fmla="*/ 12441 h 2830285"/>
              <a:gd name="connsiteX41" fmla="*/ 416767 w 1574714"/>
              <a:gd name="connsiteY41" fmla="*/ 6220 h 2830285"/>
              <a:gd name="connsiteX42" fmla="*/ 441649 w 1574714"/>
              <a:gd name="connsiteY42" fmla="*/ 0 h 2830285"/>
              <a:gd name="connsiteX43" fmla="*/ 926841 w 1574714"/>
              <a:gd name="connsiteY43" fmla="*/ 6220 h 2830285"/>
              <a:gd name="connsiteX44" fmla="*/ 982825 w 1574714"/>
              <a:gd name="connsiteY44" fmla="*/ 18661 h 2830285"/>
              <a:gd name="connsiteX45" fmla="*/ 1051249 w 1574714"/>
              <a:gd name="connsiteY45" fmla="*/ 31102 h 2830285"/>
              <a:gd name="connsiteX46" fmla="*/ 1150776 w 1574714"/>
              <a:gd name="connsiteY46" fmla="*/ 37322 h 2830285"/>
              <a:gd name="connsiteX47" fmla="*/ 1175657 w 1574714"/>
              <a:gd name="connsiteY47" fmla="*/ 49763 h 2830285"/>
              <a:gd name="connsiteX48" fmla="*/ 1206759 w 1574714"/>
              <a:gd name="connsiteY48" fmla="*/ 55983 h 2830285"/>
              <a:gd name="connsiteX49" fmla="*/ 1250302 w 1574714"/>
              <a:gd name="connsiteY49" fmla="*/ 68424 h 2830285"/>
              <a:gd name="connsiteX50" fmla="*/ 1293845 w 1574714"/>
              <a:gd name="connsiteY50" fmla="*/ 93306 h 2830285"/>
              <a:gd name="connsiteX51" fmla="*/ 1312506 w 1574714"/>
              <a:gd name="connsiteY51" fmla="*/ 105747 h 2830285"/>
              <a:gd name="connsiteX52" fmla="*/ 1343608 w 1574714"/>
              <a:gd name="connsiteY52" fmla="*/ 118187 h 2830285"/>
              <a:gd name="connsiteX53" fmla="*/ 1356049 w 1574714"/>
              <a:gd name="connsiteY53" fmla="*/ 136849 h 2830285"/>
              <a:gd name="connsiteX54" fmla="*/ 1368490 w 1574714"/>
              <a:gd name="connsiteY54" fmla="*/ 161730 h 2830285"/>
              <a:gd name="connsiteX55" fmla="*/ 1387151 w 1574714"/>
              <a:gd name="connsiteY55" fmla="*/ 174171 h 2830285"/>
              <a:gd name="connsiteX56" fmla="*/ 1393372 w 1574714"/>
              <a:gd name="connsiteY56" fmla="*/ 192832 h 2830285"/>
              <a:gd name="connsiteX57" fmla="*/ 1399592 w 1574714"/>
              <a:gd name="connsiteY57" fmla="*/ 223934 h 2830285"/>
              <a:gd name="connsiteX58" fmla="*/ 1418253 w 1574714"/>
              <a:gd name="connsiteY58" fmla="*/ 236375 h 2830285"/>
              <a:gd name="connsiteX59" fmla="*/ 1430694 w 1574714"/>
              <a:gd name="connsiteY59" fmla="*/ 286138 h 2830285"/>
              <a:gd name="connsiteX60" fmla="*/ 1436914 w 1574714"/>
              <a:gd name="connsiteY60" fmla="*/ 311020 h 2830285"/>
              <a:gd name="connsiteX61" fmla="*/ 1449355 w 1574714"/>
              <a:gd name="connsiteY61" fmla="*/ 348343 h 2830285"/>
              <a:gd name="connsiteX62" fmla="*/ 1461796 w 1574714"/>
              <a:gd name="connsiteY62" fmla="*/ 404326 h 2830285"/>
              <a:gd name="connsiteX63" fmla="*/ 1468016 w 1574714"/>
              <a:gd name="connsiteY63" fmla="*/ 478971 h 2830285"/>
              <a:gd name="connsiteX64" fmla="*/ 1480457 w 1574714"/>
              <a:gd name="connsiteY64" fmla="*/ 547396 h 2830285"/>
              <a:gd name="connsiteX65" fmla="*/ 1486678 w 1574714"/>
              <a:gd name="connsiteY65" fmla="*/ 970383 h 2830285"/>
              <a:gd name="connsiteX66" fmla="*/ 1474237 w 1574714"/>
              <a:gd name="connsiteY66" fmla="*/ 1206759 h 2830285"/>
              <a:gd name="connsiteX67" fmla="*/ 1468016 w 1574714"/>
              <a:gd name="connsiteY67" fmla="*/ 1231641 h 2830285"/>
              <a:gd name="connsiteX68" fmla="*/ 1449355 w 1574714"/>
              <a:gd name="connsiteY68" fmla="*/ 1262743 h 2830285"/>
              <a:gd name="connsiteX69" fmla="*/ 1436914 w 1574714"/>
              <a:gd name="connsiteY69" fmla="*/ 1380930 h 2830285"/>
              <a:gd name="connsiteX70" fmla="*/ 1443135 w 1574714"/>
              <a:gd name="connsiteY70" fmla="*/ 1505338 h 2830285"/>
              <a:gd name="connsiteX71" fmla="*/ 1449355 w 1574714"/>
              <a:gd name="connsiteY71" fmla="*/ 1524000 h 2830285"/>
              <a:gd name="connsiteX72" fmla="*/ 1461796 w 1574714"/>
              <a:gd name="connsiteY72" fmla="*/ 1555102 h 2830285"/>
              <a:gd name="connsiteX73" fmla="*/ 1480457 w 1574714"/>
              <a:gd name="connsiteY73" fmla="*/ 1579983 h 2830285"/>
              <a:gd name="connsiteX74" fmla="*/ 1492898 w 1574714"/>
              <a:gd name="connsiteY74" fmla="*/ 1604865 h 2830285"/>
              <a:gd name="connsiteX75" fmla="*/ 1499118 w 1574714"/>
              <a:gd name="connsiteY75" fmla="*/ 1635967 h 2830285"/>
              <a:gd name="connsiteX76" fmla="*/ 1517780 w 1574714"/>
              <a:gd name="connsiteY76" fmla="*/ 1660849 h 2830285"/>
              <a:gd name="connsiteX77" fmla="*/ 1524000 w 1574714"/>
              <a:gd name="connsiteY77" fmla="*/ 1710612 h 2830285"/>
              <a:gd name="connsiteX78" fmla="*/ 1530221 w 1574714"/>
              <a:gd name="connsiteY78" fmla="*/ 1747934 h 2830285"/>
              <a:gd name="connsiteX79" fmla="*/ 1542661 w 1574714"/>
              <a:gd name="connsiteY79" fmla="*/ 2040294 h 2830285"/>
              <a:gd name="connsiteX80" fmla="*/ 1573763 w 1574714"/>
              <a:gd name="connsiteY80" fmla="*/ 2233126 h 2830285"/>
              <a:gd name="connsiteX81" fmla="*/ 1561323 w 1574714"/>
              <a:gd name="connsiteY81" fmla="*/ 2637453 h 2830285"/>
              <a:gd name="connsiteX82" fmla="*/ 1542661 w 1574714"/>
              <a:gd name="connsiteY82" fmla="*/ 2680996 h 2830285"/>
              <a:gd name="connsiteX83" fmla="*/ 1505339 w 1574714"/>
              <a:gd name="connsiteY83" fmla="*/ 2718318 h 2830285"/>
              <a:gd name="connsiteX84" fmla="*/ 1474237 w 1574714"/>
              <a:gd name="connsiteY84" fmla="*/ 2761861 h 2830285"/>
              <a:gd name="connsiteX85" fmla="*/ 1455576 w 1574714"/>
              <a:gd name="connsiteY85" fmla="*/ 2786743 h 2830285"/>
              <a:gd name="connsiteX86" fmla="*/ 1412033 w 1574714"/>
              <a:gd name="connsiteY86" fmla="*/ 2792963 h 2830285"/>
              <a:gd name="connsiteX87" fmla="*/ 1306286 w 1574714"/>
              <a:gd name="connsiteY87" fmla="*/ 2830285 h 2830285"/>
              <a:gd name="connsiteX88" fmla="*/ 1107233 w 1574714"/>
              <a:gd name="connsiteY88" fmla="*/ 2824065 h 2830285"/>
              <a:gd name="connsiteX89" fmla="*/ 1076131 w 1574714"/>
              <a:gd name="connsiteY89" fmla="*/ 2811624 h 2830285"/>
              <a:gd name="connsiteX90" fmla="*/ 995265 w 1574714"/>
              <a:gd name="connsiteY90" fmla="*/ 2792963 h 2830285"/>
              <a:gd name="connsiteX91" fmla="*/ 957943 w 1574714"/>
              <a:gd name="connsiteY91" fmla="*/ 2768081 h 2830285"/>
              <a:gd name="connsiteX92" fmla="*/ 870857 w 1574714"/>
              <a:gd name="connsiteY92" fmla="*/ 2736979 h 2830285"/>
              <a:gd name="connsiteX93" fmla="*/ 845976 w 1574714"/>
              <a:gd name="connsiteY93" fmla="*/ 2724538 h 2830285"/>
              <a:gd name="connsiteX94" fmla="*/ 796212 w 1574714"/>
              <a:gd name="connsiteY94" fmla="*/ 2712098 h 2830285"/>
              <a:gd name="connsiteX95" fmla="*/ 783772 w 1574714"/>
              <a:gd name="connsiteY95" fmla="*/ 2693436 h 2830285"/>
              <a:gd name="connsiteX96" fmla="*/ 746449 w 1574714"/>
              <a:gd name="connsiteY96" fmla="*/ 2680996 h 2830285"/>
              <a:gd name="connsiteX97" fmla="*/ 727788 w 1574714"/>
              <a:gd name="connsiteY97" fmla="*/ 2662334 h 2830285"/>
              <a:gd name="connsiteX98" fmla="*/ 702906 w 1574714"/>
              <a:gd name="connsiteY98" fmla="*/ 2643673 h 2830285"/>
              <a:gd name="connsiteX99" fmla="*/ 665584 w 1574714"/>
              <a:gd name="connsiteY99" fmla="*/ 2593910 h 2830285"/>
              <a:gd name="connsiteX100" fmla="*/ 653143 w 1574714"/>
              <a:gd name="connsiteY100" fmla="*/ 2575249 h 2830285"/>
              <a:gd name="connsiteX101" fmla="*/ 615821 w 1574714"/>
              <a:gd name="connsiteY101" fmla="*/ 2537926 h 2830285"/>
              <a:gd name="connsiteX102" fmla="*/ 566057 w 1574714"/>
              <a:gd name="connsiteY102" fmla="*/ 2494383 h 2830285"/>
              <a:gd name="connsiteX103" fmla="*/ 547396 w 1574714"/>
              <a:gd name="connsiteY103" fmla="*/ 2488163 h 2830285"/>
              <a:gd name="connsiteX104" fmla="*/ 528735 w 1574714"/>
              <a:gd name="connsiteY104" fmla="*/ 2475722 h 2830285"/>
              <a:gd name="connsiteX105" fmla="*/ 478972 w 1574714"/>
              <a:gd name="connsiteY105" fmla="*/ 2457061 h 2830285"/>
              <a:gd name="connsiteX106" fmla="*/ 435429 w 1574714"/>
              <a:gd name="connsiteY106" fmla="*/ 2438400 h 2830285"/>
              <a:gd name="connsiteX107" fmla="*/ 416767 w 1574714"/>
              <a:gd name="connsiteY107" fmla="*/ 2432179 h 2830285"/>
              <a:gd name="connsiteX108" fmla="*/ 391886 w 1574714"/>
              <a:gd name="connsiteY108" fmla="*/ 2419738 h 2830285"/>
              <a:gd name="connsiteX109" fmla="*/ 323461 w 1574714"/>
              <a:gd name="connsiteY109" fmla="*/ 2407298 h 2830285"/>
              <a:gd name="connsiteX110" fmla="*/ 298580 w 1574714"/>
              <a:gd name="connsiteY110" fmla="*/ 2401077 h 2830285"/>
              <a:gd name="connsiteX111" fmla="*/ 68425 w 1574714"/>
              <a:gd name="connsiteY111" fmla="*/ 2388636 h 2830285"/>
              <a:gd name="connsiteX112" fmla="*/ 37323 w 1574714"/>
              <a:gd name="connsiteY112" fmla="*/ 2382416 h 2830285"/>
              <a:gd name="connsiteX113" fmla="*/ 18661 w 1574714"/>
              <a:gd name="connsiteY113" fmla="*/ 2363755 h 2830285"/>
              <a:gd name="connsiteX114" fmla="*/ 0 w 1574714"/>
              <a:gd name="connsiteY114" fmla="*/ 2351314 h 2830285"/>
              <a:gd name="connsiteX115" fmla="*/ 12441 w 1574714"/>
              <a:gd name="connsiteY115" fmla="*/ 2258008 h 2830285"/>
              <a:gd name="connsiteX116" fmla="*/ 24882 w 1574714"/>
              <a:gd name="connsiteY116" fmla="*/ 2220685 h 2830285"/>
              <a:gd name="connsiteX117" fmla="*/ 43543 w 1574714"/>
              <a:gd name="connsiteY117" fmla="*/ 2202024 h 2830285"/>
              <a:gd name="connsiteX118" fmla="*/ 68425 w 1574714"/>
              <a:gd name="connsiteY118" fmla="*/ 2170922 h 2830285"/>
              <a:gd name="connsiteX119" fmla="*/ 80865 w 1574714"/>
              <a:gd name="connsiteY119" fmla="*/ 2152261 h 2830285"/>
              <a:gd name="connsiteX120" fmla="*/ 87086 w 1574714"/>
              <a:gd name="connsiteY120" fmla="*/ 2133600 h 2830285"/>
              <a:gd name="connsiteX121" fmla="*/ 111967 w 1574714"/>
              <a:gd name="connsiteY121" fmla="*/ 2121159 h 2830285"/>
              <a:gd name="connsiteX122" fmla="*/ 124408 w 1574714"/>
              <a:gd name="connsiteY122" fmla="*/ 2090057 h 2830285"/>
              <a:gd name="connsiteX123" fmla="*/ 167951 w 1574714"/>
              <a:gd name="connsiteY123" fmla="*/ 2046514 h 2830285"/>
              <a:gd name="connsiteX124" fmla="*/ 186612 w 1574714"/>
              <a:gd name="connsiteY124" fmla="*/ 2027853 h 2830285"/>
              <a:gd name="connsiteX125" fmla="*/ 211494 w 1574714"/>
              <a:gd name="connsiteY125" fmla="*/ 1990530 h 2830285"/>
              <a:gd name="connsiteX126" fmla="*/ 230155 w 1574714"/>
              <a:gd name="connsiteY126" fmla="*/ 1971869 h 2830285"/>
              <a:gd name="connsiteX127" fmla="*/ 261257 w 1574714"/>
              <a:gd name="connsiteY127" fmla="*/ 1934547 h 2830285"/>
              <a:gd name="connsiteX128" fmla="*/ 273698 w 1574714"/>
              <a:gd name="connsiteY128" fmla="*/ 1915885 h 2830285"/>
              <a:gd name="connsiteX129" fmla="*/ 286139 w 1574714"/>
              <a:gd name="connsiteY129" fmla="*/ 1878563 h 2830285"/>
              <a:gd name="connsiteX130" fmla="*/ 304800 w 1574714"/>
              <a:gd name="connsiteY130" fmla="*/ 1866122 h 2830285"/>
              <a:gd name="connsiteX131" fmla="*/ 335902 w 1574714"/>
              <a:gd name="connsiteY131" fmla="*/ 1822579 h 2830285"/>
              <a:gd name="connsiteX132" fmla="*/ 385665 w 1574714"/>
              <a:gd name="connsiteY132" fmla="*/ 1760375 h 2830285"/>
              <a:gd name="connsiteX133" fmla="*/ 410547 w 1574714"/>
              <a:gd name="connsiteY133" fmla="*/ 1723053 h 2830285"/>
              <a:gd name="connsiteX134" fmla="*/ 435429 w 1574714"/>
              <a:gd name="connsiteY134" fmla="*/ 1685730 h 2830285"/>
              <a:gd name="connsiteX135" fmla="*/ 454090 w 1574714"/>
              <a:gd name="connsiteY135" fmla="*/ 1635967 h 2830285"/>
              <a:gd name="connsiteX136" fmla="*/ 460310 w 1574714"/>
              <a:gd name="connsiteY136" fmla="*/ 1611085 h 2830285"/>
              <a:gd name="connsiteX137" fmla="*/ 466531 w 1574714"/>
              <a:gd name="connsiteY137" fmla="*/ 1592424 h 2830285"/>
              <a:gd name="connsiteX138" fmla="*/ 472751 w 1574714"/>
              <a:gd name="connsiteY138" fmla="*/ 1492898 h 2830285"/>
              <a:gd name="connsiteX139" fmla="*/ 485192 w 1574714"/>
              <a:gd name="connsiteY139" fmla="*/ 1474236 h 2830285"/>
              <a:gd name="connsiteX140" fmla="*/ 491412 w 1574714"/>
              <a:gd name="connsiteY140" fmla="*/ 1455575 h 2830285"/>
              <a:gd name="connsiteX141" fmla="*/ 478972 w 1574714"/>
              <a:gd name="connsiteY141" fmla="*/ 1212979 h 283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574714" h="2830285">
                <a:moveTo>
                  <a:pt x="478972" y="1212979"/>
                </a:moveTo>
                <a:lnTo>
                  <a:pt x="478972" y="1212979"/>
                </a:lnTo>
                <a:cubicBezTo>
                  <a:pt x="460311" y="1181877"/>
                  <a:pt x="441902" y="1150622"/>
                  <a:pt x="422988" y="1119673"/>
                </a:cubicBezTo>
                <a:cubicBezTo>
                  <a:pt x="419090" y="1113294"/>
                  <a:pt x="413583" y="1107844"/>
                  <a:pt x="410547" y="1101012"/>
                </a:cubicBezTo>
                <a:cubicBezTo>
                  <a:pt x="405221" y="1089028"/>
                  <a:pt x="401286" y="1076411"/>
                  <a:pt x="398106" y="1063689"/>
                </a:cubicBezTo>
                <a:cubicBezTo>
                  <a:pt x="396033" y="1055395"/>
                  <a:pt x="395709" y="1046454"/>
                  <a:pt x="391886" y="1038808"/>
                </a:cubicBezTo>
                <a:cubicBezTo>
                  <a:pt x="387250" y="1029535"/>
                  <a:pt x="379251" y="1022362"/>
                  <a:pt x="373225" y="1013926"/>
                </a:cubicBezTo>
                <a:cubicBezTo>
                  <a:pt x="368880" y="1007843"/>
                  <a:pt x="366070" y="1000551"/>
                  <a:pt x="360784" y="995265"/>
                </a:cubicBezTo>
                <a:cubicBezTo>
                  <a:pt x="348360" y="982841"/>
                  <a:pt x="325872" y="976323"/>
                  <a:pt x="311021" y="970383"/>
                </a:cubicBezTo>
                <a:cubicBezTo>
                  <a:pt x="304800" y="964163"/>
                  <a:pt x="299679" y="956602"/>
                  <a:pt x="292359" y="951722"/>
                </a:cubicBezTo>
                <a:cubicBezTo>
                  <a:pt x="287007" y="948154"/>
                  <a:pt x="252131" y="940110"/>
                  <a:pt x="248816" y="939281"/>
                </a:cubicBezTo>
                <a:cubicBezTo>
                  <a:pt x="242596" y="935134"/>
                  <a:pt x="235898" y="931627"/>
                  <a:pt x="230155" y="926841"/>
                </a:cubicBezTo>
                <a:cubicBezTo>
                  <a:pt x="223397" y="921209"/>
                  <a:pt x="218814" y="913059"/>
                  <a:pt x="211494" y="908179"/>
                </a:cubicBezTo>
                <a:cubicBezTo>
                  <a:pt x="206038" y="904542"/>
                  <a:pt x="199053" y="904032"/>
                  <a:pt x="192833" y="901959"/>
                </a:cubicBezTo>
                <a:cubicBezTo>
                  <a:pt x="131853" y="820651"/>
                  <a:pt x="210081" y="919205"/>
                  <a:pt x="155510" y="864636"/>
                </a:cubicBezTo>
                <a:cubicBezTo>
                  <a:pt x="148179" y="857305"/>
                  <a:pt x="143596" y="847626"/>
                  <a:pt x="136849" y="839755"/>
                </a:cubicBezTo>
                <a:cubicBezTo>
                  <a:pt x="100930" y="797850"/>
                  <a:pt x="133242" y="843675"/>
                  <a:pt x="105747" y="802432"/>
                </a:cubicBezTo>
                <a:cubicBezTo>
                  <a:pt x="103674" y="792065"/>
                  <a:pt x="104255" y="780786"/>
                  <a:pt x="99527" y="771330"/>
                </a:cubicBezTo>
                <a:cubicBezTo>
                  <a:pt x="95593" y="763462"/>
                  <a:pt x="85978" y="759828"/>
                  <a:pt x="80865" y="752669"/>
                </a:cubicBezTo>
                <a:cubicBezTo>
                  <a:pt x="39928" y="695356"/>
                  <a:pt x="98285" y="757646"/>
                  <a:pt x="49763" y="709126"/>
                </a:cubicBezTo>
                <a:cubicBezTo>
                  <a:pt x="45616" y="698759"/>
                  <a:pt x="40031" y="688856"/>
                  <a:pt x="37323" y="678024"/>
                </a:cubicBezTo>
                <a:cubicBezTo>
                  <a:pt x="28964" y="644587"/>
                  <a:pt x="28493" y="605388"/>
                  <a:pt x="37323" y="572277"/>
                </a:cubicBezTo>
                <a:cubicBezTo>
                  <a:pt x="40438" y="560595"/>
                  <a:pt x="49764" y="551542"/>
                  <a:pt x="55984" y="541175"/>
                </a:cubicBezTo>
                <a:cubicBezTo>
                  <a:pt x="58057" y="532881"/>
                  <a:pt x="57462" y="523407"/>
                  <a:pt x="62204" y="516294"/>
                </a:cubicBezTo>
                <a:cubicBezTo>
                  <a:pt x="66351" y="510074"/>
                  <a:pt x="75579" y="509139"/>
                  <a:pt x="80865" y="503853"/>
                </a:cubicBezTo>
                <a:cubicBezTo>
                  <a:pt x="86151" y="498567"/>
                  <a:pt x="89159" y="491412"/>
                  <a:pt x="93306" y="485192"/>
                </a:cubicBezTo>
                <a:cubicBezTo>
                  <a:pt x="107571" y="371085"/>
                  <a:pt x="84048" y="476514"/>
                  <a:pt x="118188" y="416767"/>
                </a:cubicBezTo>
                <a:cubicBezTo>
                  <a:pt x="122430" y="409344"/>
                  <a:pt x="122731" y="400268"/>
                  <a:pt x="124408" y="391885"/>
                </a:cubicBezTo>
                <a:cubicBezTo>
                  <a:pt x="124902" y="389416"/>
                  <a:pt x="132405" y="337458"/>
                  <a:pt x="136849" y="329681"/>
                </a:cubicBezTo>
                <a:cubicBezTo>
                  <a:pt x="141213" y="322043"/>
                  <a:pt x="149290" y="317240"/>
                  <a:pt x="155510" y="311020"/>
                </a:cubicBezTo>
                <a:cubicBezTo>
                  <a:pt x="159657" y="298579"/>
                  <a:pt x="164770" y="286420"/>
                  <a:pt x="167951" y="273698"/>
                </a:cubicBezTo>
                <a:cubicBezTo>
                  <a:pt x="170025" y="265404"/>
                  <a:pt x="169930" y="256239"/>
                  <a:pt x="174172" y="248816"/>
                </a:cubicBezTo>
                <a:cubicBezTo>
                  <a:pt x="178537" y="241178"/>
                  <a:pt x="186613" y="236375"/>
                  <a:pt x="192833" y="230155"/>
                </a:cubicBezTo>
                <a:cubicBezTo>
                  <a:pt x="196980" y="217714"/>
                  <a:pt x="202094" y="205554"/>
                  <a:pt x="205274" y="192832"/>
                </a:cubicBezTo>
                <a:cubicBezTo>
                  <a:pt x="207347" y="184538"/>
                  <a:pt x="208126" y="175809"/>
                  <a:pt x="211494" y="167951"/>
                </a:cubicBezTo>
                <a:cubicBezTo>
                  <a:pt x="217990" y="152794"/>
                  <a:pt x="231386" y="141838"/>
                  <a:pt x="242596" y="130628"/>
                </a:cubicBezTo>
                <a:cubicBezTo>
                  <a:pt x="248830" y="111924"/>
                  <a:pt x="247858" y="109385"/>
                  <a:pt x="261257" y="93306"/>
                </a:cubicBezTo>
                <a:cubicBezTo>
                  <a:pt x="266889" y="86548"/>
                  <a:pt x="274286" y="81403"/>
                  <a:pt x="279918" y="74645"/>
                </a:cubicBezTo>
                <a:cubicBezTo>
                  <a:pt x="291631" y="60590"/>
                  <a:pt x="293671" y="47236"/>
                  <a:pt x="311021" y="37322"/>
                </a:cubicBezTo>
                <a:cubicBezTo>
                  <a:pt x="318444" y="33081"/>
                  <a:pt x="327608" y="33175"/>
                  <a:pt x="335902" y="31102"/>
                </a:cubicBezTo>
                <a:cubicBezTo>
                  <a:pt x="348343" y="24882"/>
                  <a:pt x="359931" y="16532"/>
                  <a:pt x="373225" y="12441"/>
                </a:cubicBezTo>
                <a:cubicBezTo>
                  <a:pt x="387238" y="8129"/>
                  <a:pt x="402342" y="8843"/>
                  <a:pt x="416767" y="6220"/>
                </a:cubicBezTo>
                <a:cubicBezTo>
                  <a:pt x="425178" y="4691"/>
                  <a:pt x="433355" y="2073"/>
                  <a:pt x="441649" y="0"/>
                </a:cubicBezTo>
                <a:cubicBezTo>
                  <a:pt x="603380" y="2073"/>
                  <a:pt x="765193" y="646"/>
                  <a:pt x="926841" y="6220"/>
                </a:cubicBezTo>
                <a:cubicBezTo>
                  <a:pt x="945946" y="6879"/>
                  <a:pt x="964080" y="14912"/>
                  <a:pt x="982825" y="18661"/>
                </a:cubicBezTo>
                <a:cubicBezTo>
                  <a:pt x="1005557" y="23207"/>
                  <a:pt x="1028209" y="28542"/>
                  <a:pt x="1051249" y="31102"/>
                </a:cubicBezTo>
                <a:cubicBezTo>
                  <a:pt x="1084286" y="34773"/>
                  <a:pt x="1117600" y="35249"/>
                  <a:pt x="1150776" y="37322"/>
                </a:cubicBezTo>
                <a:cubicBezTo>
                  <a:pt x="1159070" y="41469"/>
                  <a:pt x="1166860" y="46831"/>
                  <a:pt x="1175657" y="49763"/>
                </a:cubicBezTo>
                <a:cubicBezTo>
                  <a:pt x="1185687" y="53106"/>
                  <a:pt x="1196438" y="53689"/>
                  <a:pt x="1206759" y="55983"/>
                </a:cubicBezTo>
                <a:cubicBezTo>
                  <a:pt x="1230185" y="61189"/>
                  <a:pt x="1229526" y="61499"/>
                  <a:pt x="1250302" y="68424"/>
                </a:cubicBezTo>
                <a:cubicBezTo>
                  <a:pt x="1285753" y="103875"/>
                  <a:pt x="1249986" y="74509"/>
                  <a:pt x="1293845" y="93306"/>
                </a:cubicBezTo>
                <a:cubicBezTo>
                  <a:pt x="1300716" y="96251"/>
                  <a:pt x="1305819" y="102404"/>
                  <a:pt x="1312506" y="105747"/>
                </a:cubicBezTo>
                <a:cubicBezTo>
                  <a:pt x="1322493" y="110740"/>
                  <a:pt x="1333241" y="114040"/>
                  <a:pt x="1343608" y="118187"/>
                </a:cubicBezTo>
                <a:cubicBezTo>
                  <a:pt x="1347755" y="124408"/>
                  <a:pt x="1352340" y="130358"/>
                  <a:pt x="1356049" y="136849"/>
                </a:cubicBezTo>
                <a:cubicBezTo>
                  <a:pt x="1360650" y="144900"/>
                  <a:pt x="1362554" y="154607"/>
                  <a:pt x="1368490" y="161730"/>
                </a:cubicBezTo>
                <a:cubicBezTo>
                  <a:pt x="1373276" y="167473"/>
                  <a:pt x="1380931" y="170024"/>
                  <a:pt x="1387151" y="174171"/>
                </a:cubicBezTo>
                <a:cubicBezTo>
                  <a:pt x="1389225" y="180391"/>
                  <a:pt x="1391782" y="186471"/>
                  <a:pt x="1393372" y="192832"/>
                </a:cubicBezTo>
                <a:cubicBezTo>
                  <a:pt x="1395936" y="203089"/>
                  <a:pt x="1394347" y="214754"/>
                  <a:pt x="1399592" y="223934"/>
                </a:cubicBezTo>
                <a:cubicBezTo>
                  <a:pt x="1403301" y="230425"/>
                  <a:pt x="1412033" y="232228"/>
                  <a:pt x="1418253" y="236375"/>
                </a:cubicBezTo>
                <a:cubicBezTo>
                  <a:pt x="1430903" y="299621"/>
                  <a:pt x="1417941" y="241499"/>
                  <a:pt x="1430694" y="286138"/>
                </a:cubicBezTo>
                <a:cubicBezTo>
                  <a:pt x="1433043" y="294358"/>
                  <a:pt x="1434457" y="302831"/>
                  <a:pt x="1436914" y="311020"/>
                </a:cubicBezTo>
                <a:cubicBezTo>
                  <a:pt x="1440682" y="323581"/>
                  <a:pt x="1446510" y="335541"/>
                  <a:pt x="1449355" y="348343"/>
                </a:cubicBezTo>
                <a:lnTo>
                  <a:pt x="1461796" y="404326"/>
                </a:lnTo>
                <a:cubicBezTo>
                  <a:pt x="1463869" y="429208"/>
                  <a:pt x="1465259" y="454156"/>
                  <a:pt x="1468016" y="478971"/>
                </a:cubicBezTo>
                <a:cubicBezTo>
                  <a:pt x="1470004" y="496867"/>
                  <a:pt x="1476769" y="528953"/>
                  <a:pt x="1480457" y="547396"/>
                </a:cubicBezTo>
                <a:cubicBezTo>
                  <a:pt x="1482531" y="688392"/>
                  <a:pt x="1486678" y="829372"/>
                  <a:pt x="1486678" y="970383"/>
                </a:cubicBezTo>
                <a:cubicBezTo>
                  <a:pt x="1486678" y="1040259"/>
                  <a:pt x="1488025" y="1130924"/>
                  <a:pt x="1474237" y="1206759"/>
                </a:cubicBezTo>
                <a:cubicBezTo>
                  <a:pt x="1472708" y="1215170"/>
                  <a:pt x="1471488" y="1223829"/>
                  <a:pt x="1468016" y="1231641"/>
                </a:cubicBezTo>
                <a:cubicBezTo>
                  <a:pt x="1463106" y="1242689"/>
                  <a:pt x="1455575" y="1252376"/>
                  <a:pt x="1449355" y="1262743"/>
                </a:cubicBezTo>
                <a:cubicBezTo>
                  <a:pt x="1445940" y="1290063"/>
                  <a:pt x="1436914" y="1357739"/>
                  <a:pt x="1436914" y="1380930"/>
                </a:cubicBezTo>
                <a:cubicBezTo>
                  <a:pt x="1436914" y="1422451"/>
                  <a:pt x="1439538" y="1463973"/>
                  <a:pt x="1443135" y="1505338"/>
                </a:cubicBezTo>
                <a:cubicBezTo>
                  <a:pt x="1443703" y="1511870"/>
                  <a:pt x="1447053" y="1517860"/>
                  <a:pt x="1449355" y="1524000"/>
                </a:cubicBezTo>
                <a:cubicBezTo>
                  <a:pt x="1453276" y="1534455"/>
                  <a:pt x="1456373" y="1545341"/>
                  <a:pt x="1461796" y="1555102"/>
                </a:cubicBezTo>
                <a:cubicBezTo>
                  <a:pt x="1466831" y="1564164"/>
                  <a:pt x="1474962" y="1571192"/>
                  <a:pt x="1480457" y="1579983"/>
                </a:cubicBezTo>
                <a:cubicBezTo>
                  <a:pt x="1485372" y="1587846"/>
                  <a:pt x="1488751" y="1596571"/>
                  <a:pt x="1492898" y="1604865"/>
                </a:cubicBezTo>
                <a:cubicBezTo>
                  <a:pt x="1494971" y="1615232"/>
                  <a:pt x="1494824" y="1626306"/>
                  <a:pt x="1499118" y="1635967"/>
                </a:cubicBezTo>
                <a:cubicBezTo>
                  <a:pt x="1503329" y="1645441"/>
                  <a:pt x="1514501" y="1651013"/>
                  <a:pt x="1517780" y="1660849"/>
                </a:cubicBezTo>
                <a:cubicBezTo>
                  <a:pt x="1523066" y="1676708"/>
                  <a:pt x="1521636" y="1694063"/>
                  <a:pt x="1524000" y="1710612"/>
                </a:cubicBezTo>
                <a:cubicBezTo>
                  <a:pt x="1525784" y="1723098"/>
                  <a:pt x="1528147" y="1735493"/>
                  <a:pt x="1530221" y="1747934"/>
                </a:cubicBezTo>
                <a:cubicBezTo>
                  <a:pt x="1534368" y="1845387"/>
                  <a:pt x="1533942" y="1943143"/>
                  <a:pt x="1542661" y="2040294"/>
                </a:cubicBezTo>
                <a:cubicBezTo>
                  <a:pt x="1548481" y="2105141"/>
                  <a:pt x="1571729" y="2168050"/>
                  <a:pt x="1573763" y="2233126"/>
                </a:cubicBezTo>
                <a:cubicBezTo>
                  <a:pt x="1577975" y="2367900"/>
                  <a:pt x="1567180" y="2502741"/>
                  <a:pt x="1561323" y="2637453"/>
                </a:cubicBezTo>
                <a:cubicBezTo>
                  <a:pt x="1560604" y="2653988"/>
                  <a:pt x="1553446" y="2668862"/>
                  <a:pt x="1542661" y="2680996"/>
                </a:cubicBezTo>
                <a:cubicBezTo>
                  <a:pt x="1530972" y="2694146"/>
                  <a:pt x="1505339" y="2718318"/>
                  <a:pt x="1505339" y="2718318"/>
                </a:cubicBezTo>
                <a:cubicBezTo>
                  <a:pt x="1480843" y="2779556"/>
                  <a:pt x="1508400" y="2727697"/>
                  <a:pt x="1474237" y="2761861"/>
                </a:cubicBezTo>
                <a:cubicBezTo>
                  <a:pt x="1466906" y="2769192"/>
                  <a:pt x="1464849" y="2782107"/>
                  <a:pt x="1455576" y="2786743"/>
                </a:cubicBezTo>
                <a:cubicBezTo>
                  <a:pt x="1442462" y="2793300"/>
                  <a:pt x="1426547" y="2790890"/>
                  <a:pt x="1412033" y="2792963"/>
                </a:cubicBezTo>
                <a:cubicBezTo>
                  <a:pt x="1327629" y="2828131"/>
                  <a:pt x="1363820" y="2818779"/>
                  <a:pt x="1306286" y="2830285"/>
                </a:cubicBezTo>
                <a:cubicBezTo>
                  <a:pt x="1239935" y="2828212"/>
                  <a:pt x="1173399" y="2829430"/>
                  <a:pt x="1107233" y="2824065"/>
                </a:cubicBezTo>
                <a:cubicBezTo>
                  <a:pt x="1096104" y="2823163"/>
                  <a:pt x="1086803" y="2814908"/>
                  <a:pt x="1076131" y="2811624"/>
                </a:cubicBezTo>
                <a:cubicBezTo>
                  <a:pt x="1048261" y="2803048"/>
                  <a:pt x="1023254" y="2798560"/>
                  <a:pt x="995265" y="2792963"/>
                </a:cubicBezTo>
                <a:cubicBezTo>
                  <a:pt x="971059" y="2756652"/>
                  <a:pt x="998110" y="2788164"/>
                  <a:pt x="957943" y="2768081"/>
                </a:cubicBezTo>
                <a:cubicBezTo>
                  <a:pt x="883943" y="2731081"/>
                  <a:pt x="960915" y="2748237"/>
                  <a:pt x="870857" y="2736979"/>
                </a:cubicBezTo>
                <a:cubicBezTo>
                  <a:pt x="862563" y="2732832"/>
                  <a:pt x="854773" y="2727470"/>
                  <a:pt x="845976" y="2724538"/>
                </a:cubicBezTo>
                <a:cubicBezTo>
                  <a:pt x="829755" y="2719131"/>
                  <a:pt x="811505" y="2719745"/>
                  <a:pt x="796212" y="2712098"/>
                </a:cubicBezTo>
                <a:cubicBezTo>
                  <a:pt x="789525" y="2708755"/>
                  <a:pt x="790112" y="2697398"/>
                  <a:pt x="783772" y="2693436"/>
                </a:cubicBezTo>
                <a:cubicBezTo>
                  <a:pt x="772651" y="2686486"/>
                  <a:pt x="746449" y="2680996"/>
                  <a:pt x="746449" y="2680996"/>
                </a:cubicBezTo>
                <a:cubicBezTo>
                  <a:pt x="740229" y="2674775"/>
                  <a:pt x="734467" y="2668059"/>
                  <a:pt x="727788" y="2662334"/>
                </a:cubicBezTo>
                <a:cubicBezTo>
                  <a:pt x="719917" y="2655587"/>
                  <a:pt x="709880" y="2651344"/>
                  <a:pt x="702906" y="2643673"/>
                </a:cubicBezTo>
                <a:cubicBezTo>
                  <a:pt x="688958" y="2628331"/>
                  <a:pt x="677086" y="2611162"/>
                  <a:pt x="665584" y="2593910"/>
                </a:cubicBezTo>
                <a:cubicBezTo>
                  <a:pt x="661437" y="2587690"/>
                  <a:pt x="658110" y="2580837"/>
                  <a:pt x="653143" y="2575249"/>
                </a:cubicBezTo>
                <a:cubicBezTo>
                  <a:pt x="641454" y="2562099"/>
                  <a:pt x="628262" y="2550367"/>
                  <a:pt x="615821" y="2537926"/>
                </a:cubicBezTo>
                <a:cubicBezTo>
                  <a:pt x="599517" y="2521622"/>
                  <a:pt x="586301" y="2507036"/>
                  <a:pt x="566057" y="2494383"/>
                </a:cubicBezTo>
                <a:cubicBezTo>
                  <a:pt x="560497" y="2490908"/>
                  <a:pt x="553616" y="2490236"/>
                  <a:pt x="547396" y="2488163"/>
                </a:cubicBezTo>
                <a:cubicBezTo>
                  <a:pt x="541176" y="2484016"/>
                  <a:pt x="535422" y="2479065"/>
                  <a:pt x="528735" y="2475722"/>
                </a:cubicBezTo>
                <a:cubicBezTo>
                  <a:pt x="495519" y="2459114"/>
                  <a:pt x="505893" y="2467829"/>
                  <a:pt x="478972" y="2457061"/>
                </a:cubicBezTo>
                <a:cubicBezTo>
                  <a:pt x="464310" y="2451196"/>
                  <a:pt x="450091" y="2444265"/>
                  <a:pt x="435429" y="2438400"/>
                </a:cubicBezTo>
                <a:cubicBezTo>
                  <a:pt x="429341" y="2435965"/>
                  <a:pt x="422794" y="2434762"/>
                  <a:pt x="416767" y="2432179"/>
                </a:cubicBezTo>
                <a:cubicBezTo>
                  <a:pt x="408244" y="2428526"/>
                  <a:pt x="400683" y="2422670"/>
                  <a:pt x="391886" y="2419738"/>
                </a:cubicBezTo>
                <a:cubicBezTo>
                  <a:pt x="381879" y="2416402"/>
                  <a:pt x="331294" y="2408865"/>
                  <a:pt x="323461" y="2407298"/>
                </a:cubicBezTo>
                <a:cubicBezTo>
                  <a:pt x="315078" y="2405621"/>
                  <a:pt x="307030" y="2402377"/>
                  <a:pt x="298580" y="2401077"/>
                </a:cubicBezTo>
                <a:cubicBezTo>
                  <a:pt x="226008" y="2389912"/>
                  <a:pt x="134039" y="2390980"/>
                  <a:pt x="68425" y="2388636"/>
                </a:cubicBezTo>
                <a:cubicBezTo>
                  <a:pt x="58058" y="2386563"/>
                  <a:pt x="46780" y="2387144"/>
                  <a:pt x="37323" y="2382416"/>
                </a:cubicBezTo>
                <a:cubicBezTo>
                  <a:pt x="29455" y="2378482"/>
                  <a:pt x="25419" y="2369387"/>
                  <a:pt x="18661" y="2363755"/>
                </a:cubicBezTo>
                <a:cubicBezTo>
                  <a:pt x="12918" y="2358969"/>
                  <a:pt x="6220" y="2355461"/>
                  <a:pt x="0" y="2351314"/>
                </a:cubicBezTo>
                <a:cubicBezTo>
                  <a:pt x="4147" y="2320212"/>
                  <a:pt x="6570" y="2288831"/>
                  <a:pt x="12441" y="2258008"/>
                </a:cubicBezTo>
                <a:cubicBezTo>
                  <a:pt x="14895" y="2245126"/>
                  <a:pt x="15609" y="2229958"/>
                  <a:pt x="24882" y="2220685"/>
                </a:cubicBezTo>
                <a:lnTo>
                  <a:pt x="43543" y="2202024"/>
                </a:lnTo>
                <a:cubicBezTo>
                  <a:pt x="55652" y="2165694"/>
                  <a:pt x="40288" y="2199059"/>
                  <a:pt x="68425" y="2170922"/>
                </a:cubicBezTo>
                <a:cubicBezTo>
                  <a:pt x="73711" y="2165636"/>
                  <a:pt x="77522" y="2158948"/>
                  <a:pt x="80865" y="2152261"/>
                </a:cubicBezTo>
                <a:cubicBezTo>
                  <a:pt x="83797" y="2146396"/>
                  <a:pt x="82450" y="2138236"/>
                  <a:pt x="87086" y="2133600"/>
                </a:cubicBezTo>
                <a:cubicBezTo>
                  <a:pt x="93643" y="2127043"/>
                  <a:pt x="103673" y="2125306"/>
                  <a:pt x="111967" y="2121159"/>
                </a:cubicBezTo>
                <a:cubicBezTo>
                  <a:pt x="116114" y="2110792"/>
                  <a:pt x="117708" y="2098990"/>
                  <a:pt x="124408" y="2090057"/>
                </a:cubicBezTo>
                <a:cubicBezTo>
                  <a:pt x="136724" y="2073636"/>
                  <a:pt x="153437" y="2061028"/>
                  <a:pt x="167951" y="2046514"/>
                </a:cubicBezTo>
                <a:cubicBezTo>
                  <a:pt x="174171" y="2040294"/>
                  <a:pt x="181732" y="2035172"/>
                  <a:pt x="186612" y="2027853"/>
                </a:cubicBezTo>
                <a:cubicBezTo>
                  <a:pt x="194906" y="2015412"/>
                  <a:pt x="200921" y="2001103"/>
                  <a:pt x="211494" y="1990530"/>
                </a:cubicBezTo>
                <a:cubicBezTo>
                  <a:pt x="217714" y="1984310"/>
                  <a:pt x="225042" y="1979027"/>
                  <a:pt x="230155" y="1971869"/>
                </a:cubicBezTo>
                <a:cubicBezTo>
                  <a:pt x="258853" y="1931692"/>
                  <a:pt x="224470" y="1959071"/>
                  <a:pt x="261257" y="1934547"/>
                </a:cubicBezTo>
                <a:cubicBezTo>
                  <a:pt x="265404" y="1928326"/>
                  <a:pt x="270662" y="1922717"/>
                  <a:pt x="273698" y="1915885"/>
                </a:cubicBezTo>
                <a:cubicBezTo>
                  <a:pt x="279024" y="1903902"/>
                  <a:pt x="275228" y="1885837"/>
                  <a:pt x="286139" y="1878563"/>
                </a:cubicBezTo>
                <a:lnTo>
                  <a:pt x="304800" y="1866122"/>
                </a:lnTo>
                <a:cubicBezTo>
                  <a:pt x="331807" y="1812110"/>
                  <a:pt x="300598" y="1867970"/>
                  <a:pt x="335902" y="1822579"/>
                </a:cubicBezTo>
                <a:cubicBezTo>
                  <a:pt x="390830" y="1751957"/>
                  <a:pt x="331746" y="1814296"/>
                  <a:pt x="385665" y="1760375"/>
                </a:cubicBezTo>
                <a:cubicBezTo>
                  <a:pt x="400458" y="1716001"/>
                  <a:pt x="379482" y="1769652"/>
                  <a:pt x="410547" y="1723053"/>
                </a:cubicBezTo>
                <a:cubicBezTo>
                  <a:pt x="446556" y="1669039"/>
                  <a:pt x="375895" y="1745264"/>
                  <a:pt x="435429" y="1685730"/>
                </a:cubicBezTo>
                <a:cubicBezTo>
                  <a:pt x="451395" y="1621862"/>
                  <a:pt x="429693" y="1701026"/>
                  <a:pt x="454090" y="1635967"/>
                </a:cubicBezTo>
                <a:cubicBezTo>
                  <a:pt x="457092" y="1627962"/>
                  <a:pt x="457961" y="1619305"/>
                  <a:pt x="460310" y="1611085"/>
                </a:cubicBezTo>
                <a:cubicBezTo>
                  <a:pt x="462111" y="1604780"/>
                  <a:pt x="464457" y="1598644"/>
                  <a:pt x="466531" y="1592424"/>
                </a:cubicBezTo>
                <a:cubicBezTo>
                  <a:pt x="468604" y="1559249"/>
                  <a:pt x="467567" y="1525731"/>
                  <a:pt x="472751" y="1492898"/>
                </a:cubicBezTo>
                <a:cubicBezTo>
                  <a:pt x="473917" y="1485513"/>
                  <a:pt x="481849" y="1480923"/>
                  <a:pt x="485192" y="1474236"/>
                </a:cubicBezTo>
                <a:cubicBezTo>
                  <a:pt x="488124" y="1468371"/>
                  <a:pt x="489339" y="1461795"/>
                  <a:pt x="491412" y="1455575"/>
                </a:cubicBezTo>
                <a:cubicBezTo>
                  <a:pt x="502514" y="1333462"/>
                  <a:pt x="481045" y="1253411"/>
                  <a:pt x="478972" y="1212979"/>
                </a:cubicBezTo>
                <a:close/>
              </a:path>
            </a:pathLst>
          </a:cu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7" name="矩形 96"/>
          <p:cNvSpPr/>
          <p:nvPr/>
        </p:nvSpPr>
        <p:spPr>
          <a:xfrm>
            <a:off x="5817767" y="6021288"/>
            <a:ext cx="936104"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k+1</a:t>
            </a:r>
            <a:endParaRPr lang="zh-CN" altLang="en-US" sz="2000" baseline="-25000" dirty="0"/>
          </a:p>
        </p:txBody>
      </p:sp>
      <p:sp>
        <p:nvSpPr>
          <p:cNvPr id="98" name="矩形 97"/>
          <p:cNvSpPr/>
          <p:nvPr/>
        </p:nvSpPr>
        <p:spPr>
          <a:xfrm>
            <a:off x="7310612" y="6021288"/>
            <a:ext cx="721672"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k+1</a:t>
            </a:r>
            <a:endParaRPr lang="zh-CN" altLang="en-US" sz="2000" baseline="-25000" dirty="0"/>
          </a:p>
        </p:txBody>
      </p:sp>
      <p:sp>
        <p:nvSpPr>
          <p:cNvPr id="99" name="椭圆 98"/>
          <p:cNvSpPr/>
          <p:nvPr/>
        </p:nvSpPr>
        <p:spPr bwMode="auto">
          <a:xfrm>
            <a:off x="5732046" y="364782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6020078" y="4511918"/>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634140" y="3996456"/>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6662266" y="565681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732046" y="544802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435795" y="4715883"/>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6779035" y="4715883"/>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p:nvPr/>
        </p:nvCxnSpPr>
        <p:spPr bwMode="auto">
          <a:xfrm>
            <a:off x="5797164" y="3681416"/>
            <a:ext cx="301812" cy="954108"/>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07" name="直接箭头连接符 106"/>
          <p:cNvCxnSpPr/>
          <p:nvPr/>
        </p:nvCxnSpPr>
        <p:spPr bwMode="auto">
          <a:xfrm flipH="1">
            <a:off x="5784395" y="4528354"/>
            <a:ext cx="327350" cy="980833"/>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08" name="直接箭头连接符 107"/>
          <p:cNvCxnSpPr/>
          <p:nvPr/>
        </p:nvCxnSpPr>
        <p:spPr bwMode="auto">
          <a:xfrm flipH="1">
            <a:off x="6088679" y="4037078"/>
            <a:ext cx="671648" cy="592061"/>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09" name="直接箭头连接符 108"/>
          <p:cNvCxnSpPr>
            <a:stCxn id="102" idx="2"/>
          </p:cNvCxnSpPr>
          <p:nvPr/>
        </p:nvCxnSpPr>
        <p:spPr bwMode="auto">
          <a:xfrm flipH="1" flipV="1">
            <a:off x="5761424" y="5533191"/>
            <a:ext cx="900842" cy="195629"/>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10" name="直接箭头连接符 109"/>
          <p:cNvCxnSpPr/>
          <p:nvPr/>
        </p:nvCxnSpPr>
        <p:spPr bwMode="auto">
          <a:xfrm flipH="1" flipV="1">
            <a:off x="6713528" y="4053104"/>
            <a:ext cx="141994" cy="794666"/>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12" name="直接箭头连接符 111"/>
          <p:cNvCxnSpPr/>
          <p:nvPr/>
        </p:nvCxnSpPr>
        <p:spPr bwMode="auto">
          <a:xfrm>
            <a:off x="6814169" y="4806599"/>
            <a:ext cx="702288" cy="8393"/>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sp>
        <p:nvSpPr>
          <p:cNvPr id="115" name="椭圆 114"/>
          <p:cNvSpPr/>
          <p:nvPr/>
        </p:nvSpPr>
        <p:spPr bwMode="auto">
          <a:xfrm>
            <a:off x="7540434" y="4021563"/>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8177824" y="3859245"/>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7" name="椭圆 116"/>
          <p:cNvSpPr/>
          <p:nvPr/>
        </p:nvSpPr>
        <p:spPr bwMode="auto">
          <a:xfrm>
            <a:off x="8031712" y="5776521"/>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8" name="椭圆 117"/>
          <p:cNvSpPr/>
          <p:nvPr/>
        </p:nvSpPr>
        <p:spPr bwMode="auto">
          <a:xfrm>
            <a:off x="8196079" y="4630140"/>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9" name="椭圆 118"/>
          <p:cNvSpPr/>
          <p:nvPr/>
        </p:nvSpPr>
        <p:spPr bwMode="auto">
          <a:xfrm>
            <a:off x="7632829" y="5273584"/>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0" name="右箭头 119"/>
          <p:cNvSpPr/>
          <p:nvPr/>
        </p:nvSpPr>
        <p:spPr bwMode="auto">
          <a:xfrm>
            <a:off x="4275327" y="4333108"/>
            <a:ext cx="576064" cy="471823"/>
          </a:xfrm>
          <a:prstGeom prst="rightArrow">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957069959"/>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14308</TotalTime>
  <Words>12986</Words>
  <Application>Microsoft Office PowerPoint</Application>
  <PresentationFormat>全屏显示(4:3)</PresentationFormat>
  <Paragraphs>3200</Paragraphs>
  <Slides>120</Slides>
  <Notes>115</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120</vt:i4>
      </vt:variant>
    </vt:vector>
  </HeadingPairs>
  <TitlesOfParts>
    <vt:vector size="143" baseType="lpstr">
      <vt:lpstr>-apple-system</vt:lpstr>
      <vt:lpstr>Arial Unicode MS</vt:lpstr>
      <vt:lpstr>Baoli SC</vt:lpstr>
      <vt:lpstr>仿宋_GB2312</vt:lpstr>
      <vt:lpstr>黑体</vt:lpstr>
      <vt:lpstr>隶书</vt:lpstr>
      <vt:lpstr>宋体</vt:lpstr>
      <vt:lpstr>微软雅黑</vt:lpstr>
      <vt:lpstr>微软雅黑</vt:lpstr>
      <vt:lpstr>新宋体</vt:lpstr>
      <vt:lpstr>幼圆</vt:lpstr>
      <vt:lpstr>Arial</vt:lpstr>
      <vt:lpstr>Arial Black</vt:lpstr>
      <vt:lpstr>Calibri</vt:lpstr>
      <vt:lpstr>Cambria Math</vt:lpstr>
      <vt:lpstr>Consolas</vt:lpstr>
      <vt:lpstr>Courier New</vt:lpstr>
      <vt:lpstr>Script MT Bold</vt:lpstr>
      <vt:lpstr>Symbol</vt:lpstr>
      <vt:lpstr>Tahoma</vt:lpstr>
      <vt:lpstr>Times New Roman</vt:lpstr>
      <vt:lpstr>Wingdings</vt:lpstr>
      <vt:lpstr>Tsinghua</vt:lpstr>
      <vt:lpstr>PowerPoint 演示文稿</vt:lpstr>
      <vt:lpstr>PowerPoint 演示文稿</vt:lpstr>
      <vt:lpstr>PowerPoint 演示文稿</vt:lpstr>
      <vt:lpstr>PowerPoint 演示文稿</vt:lpstr>
      <vt:lpstr>PowerPoint 演示文稿</vt:lpstr>
      <vt:lpstr>第1讲 数据结构基本概念</vt:lpstr>
      <vt:lpstr>数据结构-存储结构</vt:lpstr>
      <vt:lpstr>数据结构-存储结构</vt:lpstr>
      <vt:lpstr>数据结构基本概念</vt:lpstr>
      <vt:lpstr>数据结构分类</vt:lpstr>
      <vt:lpstr>数据结构基本概念</vt:lpstr>
      <vt:lpstr>渐进复杂度分析</vt:lpstr>
      <vt:lpstr>渐进复杂度分析</vt:lpstr>
      <vt:lpstr>第1讲小结</vt:lpstr>
      <vt:lpstr>第2讲 向 量</vt:lpstr>
      <vt:lpstr>数据结构基本概念</vt:lpstr>
      <vt:lpstr>扩容的时间复杂度分析</vt:lpstr>
      <vt:lpstr>查 找</vt:lpstr>
      <vt:lpstr>排 序</vt:lpstr>
      <vt:lpstr>向量排序（归并排序）</vt:lpstr>
      <vt:lpstr>向量排序（归并排序）</vt:lpstr>
      <vt:lpstr>向量排序总结</vt:lpstr>
      <vt:lpstr>第2讲小结</vt:lpstr>
      <vt:lpstr>第3讲 列表</vt:lpstr>
      <vt:lpstr>列表的基本运算接口</vt:lpstr>
      <vt:lpstr>单向列表的删除</vt:lpstr>
      <vt:lpstr>双向列表</vt:lpstr>
      <vt:lpstr>总结：列表排序</vt:lpstr>
      <vt:lpstr>回顾：向量排序</vt:lpstr>
      <vt:lpstr>总结：向量与列表</vt:lpstr>
      <vt:lpstr>第3讲 小结</vt:lpstr>
      <vt:lpstr>数据结构分类</vt:lpstr>
      <vt:lpstr>第四讲 栈</vt:lpstr>
      <vt:lpstr>栈的数组实现</vt:lpstr>
      <vt:lpstr>栈的链表实现</vt:lpstr>
      <vt:lpstr>栈的应用</vt:lpstr>
      <vt:lpstr>第4讲 队列</vt:lpstr>
      <vt:lpstr>队列的数组实现</vt:lpstr>
      <vt:lpstr>队列的数组实现</vt:lpstr>
      <vt:lpstr>队列的数组实现</vt:lpstr>
      <vt:lpstr>队列的链表实现</vt:lpstr>
      <vt:lpstr>队列的应用</vt:lpstr>
      <vt:lpstr>第4，5讲 小结</vt:lpstr>
      <vt:lpstr>第6讲 树的基本概念</vt:lpstr>
      <vt:lpstr>树的基本概念</vt:lpstr>
      <vt:lpstr>二叉树的基本概念</vt:lpstr>
      <vt:lpstr>二叉树的基本概念</vt:lpstr>
      <vt:lpstr>二叉树的基本概念</vt:lpstr>
      <vt:lpstr>二叉树的基本概念</vt:lpstr>
      <vt:lpstr>树（多叉树）的表示</vt:lpstr>
      <vt:lpstr>二叉树的表示</vt:lpstr>
      <vt:lpstr>二叉树遍历</vt:lpstr>
      <vt:lpstr>二叉树的重构</vt:lpstr>
      <vt:lpstr>哈夫曼树(最优编码树)</vt:lpstr>
      <vt:lpstr>哈夫曼树(最优编码树)</vt:lpstr>
      <vt:lpstr>第6讲 小结</vt:lpstr>
      <vt:lpstr>第7讲 二叉搜索树</vt:lpstr>
      <vt:lpstr>二叉搜索树与中序遍历</vt:lpstr>
      <vt:lpstr>二叉搜索树的构建</vt:lpstr>
      <vt:lpstr>二叉搜索树的插入</vt:lpstr>
      <vt:lpstr>二叉搜索树的搜索</vt:lpstr>
      <vt:lpstr>二叉搜索树的删除</vt:lpstr>
      <vt:lpstr>树高与性能</vt:lpstr>
      <vt:lpstr>树高与性能</vt:lpstr>
      <vt:lpstr>平衡二叉搜索树</vt:lpstr>
      <vt:lpstr>AVL树</vt:lpstr>
      <vt:lpstr>AVL树</vt:lpstr>
      <vt:lpstr>第7讲 小结</vt:lpstr>
      <vt:lpstr>B树：多路平衡查找</vt:lpstr>
      <vt:lpstr>B-树：关键码插入</vt:lpstr>
      <vt:lpstr>B-树：关键码删除</vt:lpstr>
      <vt:lpstr>二维范围查询</vt:lpstr>
      <vt:lpstr>一维范围查询</vt:lpstr>
      <vt:lpstr>2d-树</vt:lpstr>
      <vt:lpstr>2d-树</vt:lpstr>
      <vt:lpstr>2d-树</vt:lpstr>
      <vt:lpstr>2d-树</vt:lpstr>
      <vt:lpstr>第11讲 小结</vt:lpstr>
      <vt:lpstr>各种数据结构的算法复杂度</vt:lpstr>
      <vt:lpstr>第8讲 优先级队列</vt:lpstr>
      <vt:lpstr>优先级队列</vt:lpstr>
      <vt:lpstr>优先级队列-堆</vt:lpstr>
      <vt:lpstr>二叉堆</vt:lpstr>
      <vt:lpstr>二叉堆</vt:lpstr>
      <vt:lpstr>二叉堆（大顶堆）</vt:lpstr>
      <vt:lpstr>二叉堆</vt:lpstr>
      <vt:lpstr>二叉堆</vt:lpstr>
      <vt:lpstr>堆构建</vt:lpstr>
      <vt:lpstr>应用：堆排序</vt:lpstr>
      <vt:lpstr>优先级队列应用：哈夫曼树(回顾)</vt:lpstr>
      <vt:lpstr>第8讲 小结</vt:lpstr>
      <vt:lpstr>第9讲 图的基本概念</vt:lpstr>
      <vt:lpstr>图的存储表示</vt:lpstr>
      <vt:lpstr>图的存储表示</vt:lpstr>
      <vt:lpstr>图的遍历</vt:lpstr>
      <vt:lpstr>广度优先搜索</vt:lpstr>
      <vt:lpstr>深度优先搜索</vt:lpstr>
      <vt:lpstr>最小支撑树</vt:lpstr>
      <vt:lpstr>最小支撑树</vt:lpstr>
      <vt:lpstr>最小支撑树</vt:lpstr>
      <vt:lpstr>最短路径(树)</vt:lpstr>
      <vt:lpstr>拓扑排序</vt:lpstr>
      <vt:lpstr>拓扑排序</vt:lpstr>
      <vt:lpstr>图搜索的统一框架</vt:lpstr>
      <vt:lpstr>广度与深度搜索框架</vt:lpstr>
      <vt:lpstr>第9、10讲小结 图</vt:lpstr>
      <vt:lpstr>第12讲 散列（哈希）表方法</vt:lpstr>
      <vt:lpstr>散列函数</vt:lpstr>
      <vt:lpstr>散列冲突</vt:lpstr>
      <vt:lpstr>散列</vt:lpstr>
      <vt:lpstr>串：基本概念</vt:lpstr>
      <vt:lpstr>第13讲 串</vt:lpstr>
      <vt:lpstr>KMP算法</vt:lpstr>
      <vt:lpstr>第14讲 希尔排序</vt:lpstr>
      <vt:lpstr>快速排序</vt:lpstr>
      <vt:lpstr>K-选取与中位数</vt:lpstr>
      <vt:lpstr>排序算法比较</vt:lpstr>
      <vt:lpstr>第12，13，14讲 小结</vt:lpstr>
      <vt:lpstr>复习建议</vt:lpstr>
      <vt:lpstr>PowerPoint 演示文稿</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郝天翔</cp:lastModifiedBy>
  <cp:revision>1365</cp:revision>
  <dcterms:created xsi:type="dcterms:W3CDTF">2011-01-31T10:16:12Z</dcterms:created>
  <dcterms:modified xsi:type="dcterms:W3CDTF">2021-12-20T05:29:01Z</dcterms:modified>
</cp:coreProperties>
</file>