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256" r:id="rId2"/>
    <p:sldId id="665" r:id="rId3"/>
    <p:sldId id="666" r:id="rId4"/>
    <p:sldId id="667" r:id="rId5"/>
    <p:sldId id="668" r:id="rId6"/>
    <p:sldId id="669" r:id="rId7"/>
    <p:sldId id="662" r:id="rId8"/>
    <p:sldId id="663" r:id="rId9"/>
    <p:sldId id="664" r:id="rId10"/>
    <p:sldId id="670" r:id="rId11"/>
    <p:sldId id="602" r:id="rId12"/>
    <p:sldId id="605" r:id="rId13"/>
    <p:sldId id="606" r:id="rId14"/>
    <p:sldId id="548" r:id="rId15"/>
    <p:sldId id="671" r:id="rId16"/>
    <p:sldId id="550" r:id="rId17"/>
    <p:sldId id="551" r:id="rId18"/>
    <p:sldId id="499" r:id="rId19"/>
    <p:sldId id="675" r:id="rId20"/>
    <p:sldId id="676" r:id="rId21"/>
    <p:sldId id="677" r:id="rId22"/>
    <p:sldId id="672" r:id="rId23"/>
    <p:sldId id="673" r:id="rId24"/>
    <p:sldId id="674" r:id="rId25"/>
    <p:sldId id="561" r:id="rId26"/>
    <p:sldId id="500" r:id="rId27"/>
    <p:sldId id="562" r:id="rId28"/>
    <p:sldId id="563" r:id="rId29"/>
    <p:sldId id="565" r:id="rId30"/>
    <p:sldId id="679" r:id="rId31"/>
    <p:sldId id="566" r:id="rId32"/>
    <p:sldId id="567" r:id="rId33"/>
    <p:sldId id="568" r:id="rId34"/>
    <p:sldId id="569" r:id="rId35"/>
    <p:sldId id="586" r:id="rId36"/>
    <p:sldId id="678" r:id="rId37"/>
    <p:sldId id="645" r:id="rId38"/>
    <p:sldId id="647" r:id="rId39"/>
    <p:sldId id="648" r:id="rId40"/>
    <p:sldId id="651" r:id="rId41"/>
    <p:sldId id="650" r:id="rId42"/>
    <p:sldId id="658" r:id="rId43"/>
    <p:sldId id="659" r:id="rId44"/>
    <p:sldId id="649" r:id="rId45"/>
    <p:sldId id="587" r:id="rId46"/>
    <p:sldId id="622" r:id="rId47"/>
    <p:sldId id="623" r:id="rId48"/>
    <p:sldId id="624" r:id="rId49"/>
    <p:sldId id="625" r:id="rId50"/>
    <p:sldId id="626" r:id="rId51"/>
    <p:sldId id="657" r:id="rId52"/>
    <p:sldId id="590" r:id="rId53"/>
    <p:sldId id="628" r:id="rId54"/>
    <p:sldId id="629" r:id="rId55"/>
    <p:sldId id="630" r:id="rId56"/>
    <p:sldId id="631" r:id="rId57"/>
    <p:sldId id="660" r:id="rId58"/>
    <p:sldId id="652" r:id="rId59"/>
    <p:sldId id="653" r:id="rId60"/>
    <p:sldId id="680" r:id="rId61"/>
    <p:sldId id="681" r:id="rId62"/>
    <p:sldId id="644" r:id="rId63"/>
    <p:sldId id="601" r:id="rId64"/>
    <p:sldId id="599" r:id="rId65"/>
    <p:sldId id="600" r:id="rId66"/>
    <p:sldId id="573" r:id="rId67"/>
    <p:sldId id="574" r:id="rId68"/>
    <p:sldId id="575" r:id="rId69"/>
    <p:sldId id="578" r:id="rId70"/>
    <p:sldId id="579" r:id="rId71"/>
    <p:sldId id="580" r:id="rId72"/>
    <p:sldId id="620" r:id="rId73"/>
    <p:sldId id="621" r:id="rId74"/>
    <p:sldId id="654" r:id="rId75"/>
    <p:sldId id="682" r:id="rId7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99FF"/>
    <a:srgbClr val="660033"/>
    <a:srgbClr val="333300"/>
    <a:srgbClr val="996633"/>
    <a:srgbClr val="00823B"/>
    <a:srgbClr val="FFFF99"/>
    <a:srgbClr val="009242"/>
    <a:srgbClr val="99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7681" autoAdjust="0"/>
  </p:normalViewPr>
  <p:slideViewPr>
    <p:cSldViewPr>
      <p:cViewPr varScale="1">
        <p:scale>
          <a:sx n="141" d="100"/>
          <a:sy n="141" d="100"/>
        </p:scale>
        <p:origin x="22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07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61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50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5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714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97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797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709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948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8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84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404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73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67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83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89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分摊平均至单次操作的时间成本，称为分摊运行时间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1+2+3.</a:t>
            </a:r>
            <a:r>
              <a:rPr lang="zh-CN" altLang="en-US" dirty="0" smtClean="0"/>
              <a:t>。。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1+N)*N/2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50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88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3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20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4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167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78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658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79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88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 </a:t>
            </a:r>
            <a:endParaRPr lang="zh-CN" altLang="en-US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34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6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037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28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370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55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49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1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939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772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418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926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280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4381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531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95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6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7786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2567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5494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002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507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849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796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查找长度：有序向量的比较操作的次数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018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查找长度：有序向量的比较操作的次数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911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11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9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1569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6704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05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43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0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5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gif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2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audio" Target="../media/media1.mid"/><Relationship Id="rId18" Type="http://schemas.openxmlformats.org/officeDocument/2006/relationships/tags" Target="../tags/tag32.xml"/><Relationship Id="rId3" Type="http://schemas.openxmlformats.org/officeDocument/2006/relationships/tags" Target="../tags/tag19.xml"/><Relationship Id="rId21" Type="http://schemas.openxmlformats.org/officeDocument/2006/relationships/image" Target="../media/image23.png"/><Relationship Id="rId7" Type="http://schemas.openxmlformats.org/officeDocument/2006/relationships/tags" Target="../tags/tag23.xml"/><Relationship Id="rId12" Type="http://schemas.microsoft.com/office/2007/relationships/media" Target="../media/media1.mid"/><Relationship Id="rId17" Type="http://schemas.openxmlformats.org/officeDocument/2006/relationships/tags" Target="../tags/tag31.xml"/><Relationship Id="rId2" Type="http://schemas.openxmlformats.org/officeDocument/2006/relationships/tags" Target="../tags/tag18.xml"/><Relationship Id="rId16" Type="http://schemas.openxmlformats.org/officeDocument/2006/relationships/tags" Target="../tags/tag30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29.xml"/><Relationship Id="rId10" Type="http://schemas.openxmlformats.org/officeDocument/2006/relationships/tags" Target="../tags/tag26.xml"/><Relationship Id="rId19" Type="http://schemas.openxmlformats.org/officeDocument/2006/relationships/tags" Target="../tags/tag33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28.xml"/><Relationship Id="rId22" Type="http://schemas.openxmlformats.org/officeDocument/2006/relationships/image" Target="../media/image22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2.tmp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notesSlide" Target="../notesSlides/notesSlide3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22.tmp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notesSlide" Target="../notesSlides/notesSlide3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22.tmp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notesSlide" Target="../notesSlides/notesSlide4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22.tmp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notesSlide" Target="../notesSlides/notesSlide48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22.tmp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19" Type="http://schemas.openxmlformats.org/officeDocument/2006/relationships/image" Target="../media/image22.tmp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gif"/><Relationship Id="rId9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10" Type="http://schemas.openxmlformats.org/officeDocument/2006/relationships/tags" Target="../tags/tag117.xml"/><Relationship Id="rId19" Type="http://schemas.openxmlformats.org/officeDocument/2006/relationships/image" Target="../media/image22.tmp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第二讲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向量</a:t>
            </a:r>
            <a:endParaRPr lang="en-US" altLang="zh-CN" sz="4800" b="1" dirty="0" smtClean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 bwMode="auto">
          <a:xfrm>
            <a:off x="146050" y="2204864"/>
            <a:ext cx="7036240" cy="1944216"/>
          </a:xfrm>
          <a:prstGeom prst="rect">
            <a:avLst/>
          </a:prstGeom>
          <a:solidFill>
            <a:srgbClr val="009242">
              <a:alpha val="21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46050" y="4365104"/>
            <a:ext cx="7056784" cy="1152128"/>
          </a:xfrm>
          <a:prstGeom prst="rect">
            <a:avLst/>
          </a:prstGeom>
          <a:solidFill>
            <a:schemeClr val="accent1">
              <a:alpha val="28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数据结构课程内容体系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0066" y="3399383"/>
            <a:ext cx="1656184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算法设计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0066" y="4538737"/>
            <a:ext cx="1656184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数据逻辑</a:t>
            </a:r>
            <a:endParaRPr lang="en-US" altLang="zh-CN" sz="2400" dirty="0"/>
          </a:p>
          <a:p>
            <a:r>
              <a:rPr lang="zh-CN" altLang="en-US" sz="2400" dirty="0"/>
              <a:t>结构设计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42294" y="4538737"/>
            <a:ext cx="2340260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数据存储</a:t>
            </a:r>
            <a:endParaRPr lang="en-US" altLang="zh-CN" sz="2400" dirty="0"/>
          </a:p>
          <a:p>
            <a:r>
              <a:rPr lang="zh-CN" altLang="en-US" sz="2400" dirty="0"/>
              <a:t>结构设计与实现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42294" y="3399383"/>
            <a:ext cx="4605970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算法实现</a:t>
            </a:r>
          </a:p>
        </p:txBody>
      </p:sp>
      <p:cxnSp>
        <p:nvCxnSpPr>
          <p:cNvPr id="7" name="直接箭头连接符 6"/>
          <p:cNvCxnSpPr>
            <a:stCxn id="4" idx="2"/>
            <a:endCxn id="20" idx="0"/>
          </p:cNvCxnSpPr>
          <p:nvPr/>
        </p:nvCxnSpPr>
        <p:spPr bwMode="auto">
          <a:xfrm>
            <a:off x="1118158" y="3861048"/>
            <a:ext cx="0" cy="67768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直接箭头连接符 25"/>
          <p:cNvCxnSpPr>
            <a:stCxn id="20" idx="3"/>
            <a:endCxn id="21" idx="1"/>
          </p:cNvCxnSpPr>
          <p:nvPr/>
        </p:nvCxnSpPr>
        <p:spPr bwMode="auto">
          <a:xfrm>
            <a:off x="1946250" y="4954236"/>
            <a:ext cx="39604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直接箭头连接符 30"/>
          <p:cNvCxnSpPr>
            <a:endCxn id="32" idx="1"/>
          </p:cNvCxnSpPr>
          <p:nvPr/>
        </p:nvCxnSpPr>
        <p:spPr bwMode="auto">
          <a:xfrm flipV="1">
            <a:off x="4682554" y="4954235"/>
            <a:ext cx="360040" cy="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5042594" y="4538736"/>
            <a:ext cx="1977678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数据结构运算接口实现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238838" y="4341003"/>
            <a:ext cx="1872208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0000CC"/>
                </a:solidFill>
              </a:rPr>
              <a:t>ADT</a:t>
            </a:r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</a:rPr>
              <a:t>类</a:t>
            </a:r>
            <a:r>
              <a:rPr lang="en-US" altLang="zh-CN" sz="2400" dirty="0" smtClean="0">
                <a:solidFill>
                  <a:srgbClr val="0000CC"/>
                </a:solidFill>
              </a:rPr>
              <a:t>/</a:t>
            </a:r>
            <a:r>
              <a:rPr lang="zh-CN" altLang="en-US" sz="2400" dirty="0" smtClean="0">
                <a:solidFill>
                  <a:srgbClr val="0000CC"/>
                </a:solidFill>
              </a:rPr>
              <a:t>结构体</a:t>
            </a:r>
            <a:r>
              <a:rPr lang="en-US" altLang="zh-CN" sz="2400" dirty="0" smtClean="0">
                <a:solidFill>
                  <a:srgbClr val="0000CC"/>
                </a:solidFill>
              </a:rPr>
              <a:t>)</a:t>
            </a:r>
            <a:r>
              <a:rPr lang="zh-CN" altLang="en-US" sz="2400" dirty="0" smtClean="0">
                <a:solidFill>
                  <a:srgbClr val="0000CC"/>
                </a:solidFill>
              </a:rPr>
              <a:t>层面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V="1">
            <a:off x="3512424" y="3835175"/>
            <a:ext cx="0" cy="7005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V="1">
            <a:off x="6031433" y="3861048"/>
            <a:ext cx="0" cy="7005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7182290" y="2924944"/>
            <a:ext cx="187220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>
                <a:solidFill>
                  <a:srgbClr val="00823B"/>
                </a:solidFill>
              </a:rPr>
              <a:t>算法层面</a:t>
            </a:r>
            <a:endParaRPr lang="zh-CN" altLang="en-US" sz="2400" dirty="0">
              <a:solidFill>
                <a:srgbClr val="00823B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627784" y="140324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程序设计与实现典型流程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60424" y="2425822"/>
            <a:ext cx="67598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/>
              <a:t>复杂度分析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endCxn id="4" idx="0"/>
          </p:cNvCxnSpPr>
          <p:nvPr/>
        </p:nvCxnSpPr>
        <p:spPr bwMode="auto">
          <a:xfrm>
            <a:off x="1118158" y="2887487"/>
            <a:ext cx="0" cy="51189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直接箭头连接符 23"/>
          <p:cNvCxnSpPr>
            <a:stCxn id="22" idx="0"/>
          </p:cNvCxnSpPr>
          <p:nvPr/>
        </p:nvCxnSpPr>
        <p:spPr bwMode="auto">
          <a:xfrm flipH="1" flipV="1">
            <a:off x="4644008" y="2887487"/>
            <a:ext cx="1271" cy="51189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613860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99775" y="3284984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29180" y="2262377"/>
            <a:ext cx="576064" cy="3413366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867320" y="1912665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867320" y="3427816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73796" y="4939984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482976" y="1643380"/>
            <a:ext cx="576064" cy="1546681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163464" y="2418213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763739" y="1912665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093123" y="1342135"/>
            <a:ext cx="2799357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093124" y="2825326"/>
            <a:ext cx="2799355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257412" y="6038962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101107" y="350100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存储结构分类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2707620" y="1189952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463601" y="3263012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763739" y="4891323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63530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029400" cy="5078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表：是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(≥0)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个数据元素的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序列，记作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除第一个元素外，其它每个元素有且仅有一个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最后一个元素外，其它每个元素有且仅有一个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后继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前驱和直接后继描述了结点之间的逻辑关系（即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线性表（序列）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8270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4366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20462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558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32654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38750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44846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50942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 b="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57038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63134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69230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87153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20462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309938" y="2259410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4846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57038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9230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567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397050" y="1268760"/>
            <a:ext cx="8279406" cy="40934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将线性表中的元素相继存放在一片连续的存储空间中（线性表基于数组的存储表示）          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可利用一维数组描述存储结构顺序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元素的逻辑顺序与其物理存放顺序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一致，即第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表项存储于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物理位置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既可顺序访问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随机访问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 量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8070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12472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6923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41324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55676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0078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84529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98931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13283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27684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42136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56537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70889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5291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99742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14144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8496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42897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57348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71750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6102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00504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14955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29356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43708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58110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72561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86963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01315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15716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30168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44569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58255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72657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87108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01510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15862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30263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44715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59116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73468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87870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2321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816723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31075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845476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9927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83718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981662" y="5373216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557726" y="5373216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133790" y="5373216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716016" y="5373216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 bwMode="auto">
          <a:xfrm>
            <a:off x="3054716" y="5786661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 bwMode="auto">
          <a:xfrm>
            <a:off x="2772792" y="5930677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208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33412" y="542590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0054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从数组到向量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19177"/>
              </p:ext>
            </p:extLst>
          </p:nvPr>
        </p:nvGraphicFramePr>
        <p:xfrm>
          <a:off x="179512" y="1268760"/>
          <a:ext cx="8697242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4160738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1076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1340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高级程序设计语言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内置的数据类型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数组的抽象和泛化，</a:t>
                      </a:r>
                      <a:endParaRPr lang="en-US" altLang="zh-CN" sz="24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由模板类实现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  <a:tr h="12872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通过下标访问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通过秩访问</a:t>
                      </a:r>
                      <a:endParaRPr lang="en-US" altLang="zh-CN" sz="24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（若元素</a:t>
                      </a:r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个前驱元素，</a:t>
                      </a:r>
                      <a:endParaRPr lang="en-US" altLang="zh-CN" sz="24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其秩为</a:t>
                      </a:r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7952"/>
                  </a:ext>
                </a:extLst>
              </a:tr>
              <a:tr h="6880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只能读取和修改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带有很多操作接口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89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9418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内存分配管理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9512" y="1268760"/>
          <a:ext cx="8697242" cy="41458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4376762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1135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静态内存管理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动态内存管理</a:t>
                      </a:r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7364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A[100];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*A;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 new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[100];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delete[] A;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  <a:tr h="8684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编译时完成内存分配，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不占用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CPU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资源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程序运行时分配，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占用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en-US" altLang="zh-CN" sz="240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资源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7952"/>
                  </a:ext>
                </a:extLst>
              </a:tr>
              <a:tr h="6791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系统自动释放内存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需由用户释放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734582"/>
                  </a:ext>
                </a:extLst>
              </a:tr>
              <a:tr h="7260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只能读取和修改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用户一般无法确定大小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89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7"/>
    </mc:Choice>
    <mc:Fallback xmlns="">
      <p:transition spd="slow" advTm="15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3662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运算：定义在数据结构之上的数据进行操作的总称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建立某种制定的数据结构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清除：把某个指定的数据结构置为空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求长：求指定的数据结构中数据元素的个数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判空：判定数据结构是否为空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判满：判定数据结构是否达到逻辑或存储的最大允许容量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获取：获取数据结构中某个制定位置的数据元素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更新：修改数据结构中某个数据元素的值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插入：在数据结构指定位置插入一个新的数据元素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删除：在数据结构指定位置删除一个数据元素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查找：在数据结构中查找某个满足条件的数据元素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遍历：遍历数据结构中所有数据元素，处理方法由函数对象指定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604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755576" y="1556792"/>
            <a:ext cx="7848872" cy="20162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448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：建立向量数据结构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把某个指定的数据结构置为空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：报告向量当前的规模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isfull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：判定向量是否达到存储最大允许容量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get(r)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：获取向量中秩为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元素插入，原后继元素一次后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remove(r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的元素，返回该元素中原存放的对象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查找等于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，处理方法由函数对象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所有元素是否已按非降序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各元素的位置，使之按非降序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51255" y="3573016"/>
            <a:ext cx="7848872" cy="2016224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数据结构基本概念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599836"/>
            <a:ext cx="8784976" cy="1069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针对有序向量的额外运算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unquify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0152" y="203577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实现简易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490346" y="4052002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571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5" grpId="0" animBg="1"/>
      <p:bldP spid="123" grpId="0" animBg="1"/>
      <p:bldP spid="4" grpId="0"/>
      <p:bldP spid="1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2170"/>
            <a:ext cx="871646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操作实例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159768" y="209687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59768" y="2420888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83768" y="2726944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84000" y="306000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07840" y="3375016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31840" y="369003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83768" y="4005064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83768" y="463689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31840" y="495919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797181" y="209687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142400" y="369003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801200" y="4005064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121181" y="4313461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22344" y="463689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797181" y="526841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732240" y="184482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7344000" y="184482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8028000" y="184482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6493597" y="2924944"/>
            <a:ext cx="211085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5940264" y="1646824"/>
            <a:ext cx="486000" cy="396000"/>
          </a:xfrm>
          <a:prstGeom prst="rect">
            <a:avLst/>
          </a:prstGeom>
          <a:solidFill>
            <a:schemeClr val="accent1">
              <a:lumMod val="90000"/>
              <a:alpha val="3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940264" y="2999590"/>
            <a:ext cx="486000" cy="306000"/>
          </a:xfrm>
          <a:prstGeom prst="rect">
            <a:avLst/>
          </a:prstGeom>
          <a:solidFill>
            <a:schemeClr val="accent1">
              <a:lumMod val="90000"/>
              <a:alpha val="3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619672" y="5223356"/>
            <a:ext cx="468000" cy="324000"/>
          </a:xfrm>
          <a:prstGeom prst="rect">
            <a:avLst/>
          </a:prstGeom>
          <a:solidFill>
            <a:schemeClr val="accent1">
              <a:lumMod val="90000"/>
              <a:alpha val="3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72200" y="3368414"/>
            <a:ext cx="121397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十字形 23"/>
          <p:cNvSpPr/>
          <p:nvPr/>
        </p:nvSpPr>
        <p:spPr bwMode="auto">
          <a:xfrm rot="2696437">
            <a:off x="2861828" y="4176348"/>
            <a:ext cx="216024" cy="216024"/>
          </a:xfrm>
          <a:prstGeom prst="plus">
            <a:avLst>
              <a:gd name="adj" fmla="val 39028"/>
            </a:avLst>
          </a:prstGeom>
          <a:solidFill>
            <a:srgbClr val="00823B">
              <a:alpha val="47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十字形 32"/>
          <p:cNvSpPr/>
          <p:nvPr/>
        </p:nvSpPr>
        <p:spPr bwMode="auto">
          <a:xfrm rot="2696437">
            <a:off x="7187140" y="4752412"/>
            <a:ext cx="216024" cy="216024"/>
          </a:xfrm>
          <a:prstGeom prst="plus">
            <a:avLst>
              <a:gd name="adj" fmla="val 39028"/>
            </a:avLst>
          </a:prstGeom>
          <a:solidFill>
            <a:srgbClr val="00823B">
              <a:alpha val="47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445181" y="2411908"/>
            <a:ext cx="303283" cy="20698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359024" y="6183827"/>
            <a:ext cx="87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sort+search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孰优？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359024" y="5686167"/>
            <a:ext cx="6445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： 数据结构课程的核心算法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551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4" grpId="0" animBg="1"/>
      <p:bldP spid="33" grpId="0" animBg="1"/>
      <p:bldP spid="34" grpId="0" animBg="1"/>
      <p:bldP spid="35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746754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>
            <a:off x="504552" y="3924544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1121" y="2909262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584" y="631048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259632" y="1628800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4824" y="13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4824" y="2763706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84824" y="405985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8821" y="500466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94554" y="564402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208597" y="1232668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95868" y="1077248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85037" y="1729645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63617" y="2382042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452786" y="368683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68444" y="4339233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39061" y="3034439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80845" y="6366518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9169" y="2124319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28" y="1128460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452786" y="501317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463617" y="5679949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203848" y="5243078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203848" y="5877272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7" y="1763817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2" y="3049777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902945" y="1225126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74" y="3673398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7" y="4929235"/>
            <a:ext cx="1063049" cy="62237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7729805" y="184558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729805" y="443736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729805" y="314147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12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59219" y="1225126"/>
            <a:ext cx="17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1,2,3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585789" y="37894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585789" y="50853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585789" y="24935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8" name="左大括号 77"/>
          <p:cNvSpPr/>
          <p:nvPr/>
        </p:nvSpPr>
        <p:spPr bwMode="auto">
          <a:xfrm>
            <a:off x="3172383" y="2609071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158225" y="3886465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4980673" y="4292350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5616366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2361140"/>
            <a:ext cx="1063460" cy="633441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7729805" y="576519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11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306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251520" y="1628800"/>
            <a:ext cx="8415106" cy="3662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数据：对信息的一种符号表示，指所有能输入到计算机中进行程序处理的符号的总称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数据元素：数据的基本单位，一个数据元素可由若干数据项组成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数据项：组成数据元素的具有独立含义的最小单位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相互之间存在一种或多种特定关系的数据元素的集合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数据结构三元素：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逻辑结构、存储结构、数据的运算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8733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4801" y="3213930"/>
            <a:ext cx="157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（搜索）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810820" y="1484785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95736" y="1223894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195736" y="564502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哈希</a:t>
            </a:r>
            <a:r>
              <a:rPr lang="zh-CN" altLang="en-US" dirty="0"/>
              <a:t>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95736" y="2329176"/>
            <a:ext cx="170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95736" y="3434458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二叉树查找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932040" y="130069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smtClean="0"/>
              <a:t>O(n)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195736" y="4539740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分块查找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047955" y="162475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47955" y="2743316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37097" y="23636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70056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44931" y="134076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48264" y="352646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7</a:t>
            </a:r>
            <a:r>
              <a:rPr lang="en-US" altLang="zh-CN" sz="2000" dirty="0">
                <a:solidFill>
                  <a:srgbClr val="7030A0"/>
                </a:solidFill>
              </a:rPr>
              <a:t>,</a:t>
            </a:r>
            <a:r>
              <a:rPr lang="en-US" altLang="zh-CN" sz="2000" dirty="0" smtClean="0">
                <a:solidFill>
                  <a:srgbClr val="7030A0"/>
                </a:solidFill>
              </a:rPr>
              <a:t>8,9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92280" y="5693186"/>
            <a:ext cx="128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11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72871975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排序与查找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59024" y="1196752"/>
            <a:ext cx="8173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给定无序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sort+search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哪个更好？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9024" y="2060849"/>
          <a:ext cx="8533456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485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1800539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4644269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查找复杂度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无序查找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有序化查找（先排序，再查找）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单次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8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nlogn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)+O(</a:t>
                      </a:r>
                      <a:r>
                        <a:rPr lang="en-US" altLang="zh-CN" sz="18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endParaRPr lang="zh-CN" altLang="en-US" sz="18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多次（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次）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8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mn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8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nlogn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)+O(</a:t>
                      </a:r>
                      <a:r>
                        <a:rPr lang="en-US" altLang="zh-CN" sz="18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mlogn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endParaRPr lang="zh-CN" altLang="en-US" sz="18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4663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196752"/>
            <a:ext cx="8568952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000" b="1" kern="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 Rank;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秩</a:t>
            </a:r>
            <a:endParaRPr lang="en-US" altLang="zh-CN" sz="2000" b="1" kern="0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996633"/>
                </a:solidFill>
                <a:latin typeface="Consolas" panose="020B0609020204030204" pitchFamily="49" charset="0"/>
              </a:rPr>
              <a:t>#define DEFAULT_CAPACITY 3 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默认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的初始容量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9966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b="1" kern="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&lt;</a:t>
            </a:r>
            <a:r>
              <a:rPr lang="en-US" altLang="zh-CN" sz="20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 T&gt; </a:t>
            </a:r>
            <a:r>
              <a:rPr lang="en-US" altLang="zh-CN" sz="2000" kern="0" dirty="0" smtClean="0">
                <a:solidFill>
                  <a:srgbClr val="9966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 Vector { 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9966FF"/>
                </a:solidFill>
                <a:latin typeface="Consolas" panose="020B0609020204030204" pitchFamily="49" charset="0"/>
              </a:rPr>
              <a:t>protected: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Rank _size; </a:t>
            </a:r>
            <a:r>
              <a:rPr lang="en-US" altLang="zh-CN" sz="20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kern="0" dirty="0">
                <a:latin typeface="Consolas" panose="020B0609020204030204" pitchFamily="49" charset="0"/>
              </a:rPr>
              <a:t> _capacity; 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T</a:t>
            </a:r>
            <a:r>
              <a:rPr lang="en-US" altLang="zh-CN" sz="2000" kern="0" dirty="0">
                <a:latin typeface="Consolas" panose="020B0609020204030204" pitchFamily="49" charset="0"/>
              </a:rPr>
              <a:t>* _</a:t>
            </a:r>
            <a:r>
              <a:rPr lang="en-US" altLang="zh-CN" sz="2000" kern="0" dirty="0" err="1">
                <a:latin typeface="Consolas" panose="020B0609020204030204" pitchFamily="49" charset="0"/>
              </a:rPr>
              <a:t>elem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;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当前规模、容量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、数据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区</a:t>
            </a:r>
            <a:endParaRPr lang="en-US" altLang="zh-CN" sz="2000" kern="0" dirty="0" smtClean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其他内部函数</a:t>
            </a:r>
            <a:endParaRPr lang="en-US" altLang="zh-CN" sz="2000" kern="0" dirty="0" smtClean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smtClean="0">
                <a:solidFill>
                  <a:srgbClr val="9966FF"/>
                </a:solidFill>
                <a:latin typeface="Consolas" panose="020B0609020204030204" pitchFamily="49" charset="0"/>
              </a:rPr>
              <a:t>public:</a:t>
            </a:r>
            <a:endParaRPr lang="en-US" altLang="zh-CN" sz="2000" kern="0" dirty="0">
              <a:solidFill>
                <a:srgbClr val="9966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外部接口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smtClean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endParaRPr lang="en-US" altLang="zh-CN" sz="2000" kern="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smtClean="0">
                <a:latin typeface="Consolas" panose="020B0609020204030204" pitchFamily="49" charset="0"/>
              </a:rPr>
              <a:t>void </a:t>
            </a:r>
            <a:r>
              <a:rPr lang="en-US" altLang="zh-CN" sz="2000" kern="0" dirty="0">
                <a:latin typeface="Consolas" panose="020B0609020204030204" pitchFamily="49" charset="0"/>
              </a:rPr>
              <a:t>main 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() {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外部调用</a:t>
            </a:r>
            <a:endParaRPr lang="en-US" altLang="zh-CN" sz="2000" kern="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   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Vector&lt;</a:t>
            </a:r>
            <a:r>
              <a:rPr lang="en-US" altLang="zh-CN" sz="2000" kern="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&gt; v1;              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定义整型向量</a:t>
            </a:r>
            <a:endParaRPr lang="en-US" altLang="zh-CN" sz="2000" kern="0" dirty="0" smtClean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 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  Vector&lt;float&gt; v2;            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定义浮点型向量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 </a:t>
            </a:r>
            <a:r>
              <a:rPr lang="en-US" altLang="zh-CN" sz="2000" kern="0" dirty="0" smtClean="0">
                <a:latin typeface="Consolas" panose="020B0609020204030204" pitchFamily="49" charset="0"/>
              </a:rPr>
              <a:t>  Vector&lt;Vector&lt;float&gt;&gt; v3;    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定义浮点型二维向量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4311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构造与析构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15397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2200" y="10278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556792"/>
            <a:ext cx="8568952" cy="18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pitchFamily="49" charset="0"/>
              </a:rPr>
              <a:t>Vector </a:t>
            </a:r>
            <a:r>
              <a:rPr lang="zh-CN" altLang="en-US" sz="2000" dirty="0">
                <a:latin typeface="Consolas" panose="020B0609020204030204" pitchFamily="49" charset="0"/>
              </a:rPr>
              <a:t>( int c = </a:t>
            </a:r>
            <a:r>
              <a:rPr lang="en-US" altLang="zh-CN" sz="2000" kern="0" dirty="0">
                <a:solidFill>
                  <a:srgbClr val="996633"/>
                </a:solidFill>
                <a:latin typeface="Consolas" panose="020B0609020204030204" pitchFamily="49" charset="0"/>
              </a:rPr>
              <a:t>DEFAULT_CAPACITY</a:t>
            </a:r>
            <a:r>
              <a:rPr lang="zh-CN" altLang="en-US" sz="2000" dirty="0" smtClean="0">
                <a:latin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</a:rPr>
              <a:t>int s = 0, T v = 0 ) </a:t>
            </a:r>
            <a:r>
              <a:rPr lang="zh-CN" altLang="en-US" sz="2000" dirty="0" smtClean="0">
                <a:latin typeface="Consolas" panose="020B0609020204030204" pitchFamily="49" charset="0"/>
              </a:rPr>
              <a:t>    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容量为c、规模为s、所有元素初始为v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pitchFamily="49" charset="0"/>
              </a:rPr>
              <a:t>{ </a:t>
            </a:r>
            <a:r>
              <a:rPr lang="zh-CN" altLang="en-US" sz="2000" dirty="0">
                <a:latin typeface="Consolas" panose="020B0609020204030204" pitchFamily="49" charset="0"/>
              </a:rPr>
              <a:t>_elem =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sz="2000" dirty="0" smtClean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T[_capacity = c];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</a:rPr>
              <a:t>for </a:t>
            </a:r>
            <a:r>
              <a:rPr lang="zh-CN" altLang="en-US" sz="2000" dirty="0">
                <a:latin typeface="Consolas" panose="020B0609020204030204" pitchFamily="49" charset="0"/>
              </a:rPr>
              <a:t>( _size = 0; _size &lt; s; </a:t>
            </a:r>
            <a:r>
              <a:rPr lang="zh-CN" altLang="en-US" sz="2000" dirty="0" smtClean="0">
                <a:latin typeface="Consolas" panose="020B0609020204030204" pitchFamily="49" charset="0"/>
              </a:rPr>
              <a:t>_</a:t>
            </a:r>
            <a:r>
              <a:rPr lang="zh-CN" altLang="en-US" sz="2000" dirty="0">
                <a:latin typeface="Consolas" panose="020B0609020204030204" pitchFamily="49" charset="0"/>
              </a:rPr>
              <a:t>elem[_size++] = v );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kern="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576" y="3102624"/>
            <a:ext cx="820891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向量中秩为</a:t>
            </a:r>
            <a:r>
              <a:rPr lang="en-US" altLang="zh-CN" dirty="0"/>
              <a:t>r</a:t>
            </a:r>
            <a:r>
              <a:rPr lang="zh-CN" altLang="en-US" dirty="0"/>
              <a:t>的元素，其对应于内部数组中的</a:t>
            </a:r>
            <a:r>
              <a:rPr lang="en-US" altLang="zh-CN" dirty="0"/>
              <a:t>_</a:t>
            </a:r>
            <a:r>
              <a:rPr lang="en-US" altLang="zh-CN" dirty="0" err="1"/>
              <a:t>elem</a:t>
            </a:r>
            <a:r>
              <a:rPr lang="en-US" altLang="zh-CN" dirty="0"/>
              <a:t>[r]</a:t>
            </a:r>
            <a:r>
              <a:rPr lang="zh-CN" altLang="en-US" dirty="0"/>
              <a:t>，其物理地址为</a:t>
            </a:r>
            <a:r>
              <a:rPr lang="en-US" altLang="zh-CN" dirty="0"/>
              <a:t>_</a:t>
            </a:r>
            <a:r>
              <a:rPr lang="en-US" altLang="zh-CN" dirty="0" err="1"/>
              <a:t>elem+r</a:t>
            </a:r>
            <a:endParaRPr lang="en-US" altLang="zh-CN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4005064"/>
            <a:ext cx="828092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kern="0" dirty="0" smtClean="0">
                <a:solidFill>
                  <a:srgbClr val="9966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&lt;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800" dirty="0">
                <a:latin typeface="Consolas" panose="020B0609020204030204" pitchFamily="49" charset="0"/>
              </a:rPr>
              <a:t> T&gt;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元素类型</a:t>
            </a:r>
          </a:p>
          <a:p>
            <a:pPr marL="0" indent="0">
              <a:buNone/>
            </a:pP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</a:rPr>
              <a:t> Vector&lt;T&gt;::</a:t>
            </a:r>
            <a:r>
              <a:rPr lang="en-US" altLang="zh-CN" sz="1800" dirty="0" err="1">
                <a:latin typeface="Consolas" panose="020B0609020204030204" pitchFamily="49" charset="0"/>
              </a:rPr>
              <a:t>copyFrom</a:t>
            </a:r>
            <a:r>
              <a:rPr lang="en-US" altLang="zh-CN" sz="1800" dirty="0">
                <a:latin typeface="Consolas" panose="020B0609020204030204" pitchFamily="49" charset="0"/>
              </a:rPr>
              <a:t> ( T 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latin typeface="Consolas" panose="020B0609020204030204" pitchFamily="49" charset="0"/>
              </a:rPr>
              <a:t>* A, Rank lo, Rank hi ) {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以数组区间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A[lo, hi)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为蓝本复制向量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latin typeface="Consolas" panose="020B0609020204030204" pitchFamily="49" charset="0"/>
              </a:rPr>
              <a:t> T[_capacity = 2 * ( hi - lo ) ]; _size = 0;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分配空间，规模清零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latin typeface="Consolas" panose="020B0609020204030204" pitchFamily="49" charset="0"/>
              </a:rPr>
              <a:t> ( lo &lt; hi )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//A[lo, hi)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内的元素逐一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latin typeface="Consolas" panose="020B0609020204030204" pitchFamily="49" charset="0"/>
              </a:rPr>
              <a:t>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[_size++] = A[lo++];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复制至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sz="18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[0, hi - lo)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Vector(T 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* A, Rank n){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copyForm</a:t>
            </a: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(A,0,n);}//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数组整体复</a:t>
            </a:r>
            <a:r>
              <a:rPr lang="zh-CN" altLang="en-US" sz="18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制</a:t>
            </a:r>
            <a:endParaRPr lang="en-US" altLang="zh-CN" sz="18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9512" y="357301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复制的构造方法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2747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构造与析构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15397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2200" y="10278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577625"/>
            <a:ext cx="8568952" cy="213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&lt;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800" dirty="0">
                <a:latin typeface="Consolas" panose="020B0609020204030204" pitchFamily="49" charset="0"/>
              </a:rPr>
              <a:t> T&gt; 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Vector&lt;T</a:t>
            </a:r>
            <a:r>
              <a:rPr lang="en-US" altLang="zh-CN" sz="1800" dirty="0">
                <a:latin typeface="Consolas" panose="020B0609020204030204" pitchFamily="49" charset="0"/>
              </a:rPr>
              <a:t>&gt;&amp; Vector&lt;T&gt;::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operator </a:t>
            </a:r>
            <a:r>
              <a:rPr lang="en-US" altLang="zh-CN" sz="1800" dirty="0" smtClean="0">
                <a:latin typeface="Consolas" panose="020B0609020204030204" pitchFamily="49" charset="0"/>
              </a:rPr>
              <a:t>= </a:t>
            </a:r>
            <a:r>
              <a:rPr lang="en-US" altLang="zh-CN" sz="1800" dirty="0">
                <a:latin typeface="Consolas" panose="020B0609020204030204" pitchFamily="49" charset="0"/>
              </a:rPr>
              <a:t>( Vector&lt;T&gt; 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latin typeface="Consolas" panose="020B0609020204030204" pitchFamily="49" charset="0"/>
              </a:rPr>
              <a:t>&amp; V ) {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重载</a:t>
            </a:r>
            <a:endParaRPr lang="zh-CN" altLang="en-US" sz="18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(_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elem</a:t>
            </a:r>
            <a:r>
              <a:rPr lang="en-US" altLang="zh-CN" sz="1800" dirty="0" smtClean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delete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[] 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释放原有内容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copyFrom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(V</a:t>
            </a:r>
            <a:r>
              <a:rPr lang="en-US" altLang="zh-CN" sz="1800" dirty="0">
                <a:latin typeface="Consolas" panose="020B0609020204030204" pitchFamily="49" charset="0"/>
              </a:rPr>
              <a:t>._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latin typeface="Consolas" panose="020B0609020204030204" pitchFamily="49" charset="0"/>
              </a:rPr>
              <a:t>V.size</a:t>
            </a:r>
            <a:r>
              <a:rPr lang="en-US" altLang="zh-CN" sz="1800" dirty="0" smtClean="0">
                <a:latin typeface="Consolas" panose="020B0609020204030204" pitchFamily="49" charset="0"/>
              </a:rPr>
              <a:t>());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整体复制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return *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返回当前对象的引用，以便链式赋值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436510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</a:rPr>
              <a:t>~</a:t>
            </a:r>
            <a:r>
              <a:rPr lang="en-US" altLang="zh-CN" sz="2000" dirty="0">
                <a:latin typeface="Consolas" panose="020B0609020204030204" pitchFamily="49" charset="0"/>
              </a:rPr>
              <a:t>Vector() {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000" dirty="0">
                <a:latin typeface="Consolas" panose="020B0609020204030204" pitchFamily="49" charset="0"/>
              </a:rPr>
              <a:t> [] _</a:t>
            </a:r>
            <a:r>
              <a:rPr lang="en-US" altLang="zh-CN" sz="2000" dirty="0" err="1">
                <a:latin typeface="Consolas" panose="020B0609020204030204" pitchFamily="49" charset="0"/>
              </a:rPr>
              <a:t>elem</a:t>
            </a:r>
            <a:r>
              <a:rPr lang="en-US" altLang="zh-CN" sz="2000" dirty="0">
                <a:latin typeface="Consolas" panose="020B0609020204030204" pitchFamily="49" charset="0"/>
              </a:rPr>
              <a:t>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释放内部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空间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9512" y="386104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5401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可扩充向量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516" y="1156682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扩充操作</a:t>
            </a: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16" y="3717032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66431" y="1730998"/>
            <a:ext cx="838800" cy="2877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403648" y="1730998"/>
            <a:ext cx="395536" cy="28775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96" y="1666973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6737" y="2019906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(a)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6737" y="337847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44195" y="2036305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(b)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623" y="4197275"/>
            <a:ext cx="888737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expand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向量空间不足时扩容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尚未满员时，不必扩容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9242"/>
                </a:solidFill>
                <a:latin typeface="Courier New"/>
                <a:ea typeface="宋体"/>
                <a:cs typeface="Times New Roman"/>
              </a:rPr>
              <a:t>DEFAULT_CAPACITY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DEFAULT_CAPACITY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不低于最小容量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oldElem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_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&lt;&lt;=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容量加倍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_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复制原向量内容（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T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为基本类型，或已重载赋值操作符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'='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）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delete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[]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释放原空间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/>
                <a:ea typeface="宋体"/>
                <a:cs typeface="Times New Roman"/>
              </a:rPr>
              <a:t> </a:t>
            </a:r>
            <a:endParaRPr lang="zh-CN" alt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3" name="直接箭头连接符 2"/>
          <p:cNvCxnSpPr>
            <a:stCxn id="8" idx="1"/>
            <a:endCxn id="8" idx="3"/>
          </p:cNvCxnSpPr>
          <p:nvPr/>
        </p:nvCxnSpPr>
        <p:spPr bwMode="auto">
          <a:xfrm>
            <a:off x="1403648" y="1874873"/>
            <a:ext cx="3955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sp>
        <p:nvSpPr>
          <p:cNvPr id="36" name="TextBox 21"/>
          <p:cNvSpPr txBox="1"/>
          <p:nvPr/>
        </p:nvSpPr>
        <p:spPr>
          <a:xfrm>
            <a:off x="3039936" y="1671596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586917" y="1735503"/>
            <a:ext cx="123120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71940" y="2540504"/>
            <a:ext cx="123120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35496" y="2486856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569461" y="3086207"/>
            <a:ext cx="2411484" cy="27874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allocated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21"/>
          <p:cNvSpPr txBox="1"/>
          <p:nvPr/>
        </p:nvSpPr>
        <p:spPr>
          <a:xfrm>
            <a:off x="25865" y="3022854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B[]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4214194" y="337847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 bwMode="auto">
          <a:xfrm>
            <a:off x="3586917" y="2523086"/>
            <a:ext cx="123120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21"/>
          <p:cNvSpPr txBox="1"/>
          <p:nvPr/>
        </p:nvSpPr>
        <p:spPr>
          <a:xfrm>
            <a:off x="3052953" y="2459061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586918" y="3058412"/>
            <a:ext cx="1231199" cy="278740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copied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" name="TextBox 21"/>
          <p:cNvSpPr txBox="1"/>
          <p:nvPr/>
        </p:nvSpPr>
        <p:spPr>
          <a:xfrm>
            <a:off x="3043322" y="2995059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B[]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4126305" y="2787113"/>
            <a:ext cx="175776" cy="293689"/>
          </a:xfrm>
          <a:prstGeom prst="right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4800125" y="3056408"/>
            <a:ext cx="1197751" cy="27874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free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5" name="TextBox 31"/>
          <p:cNvSpPr txBox="1"/>
          <p:nvPr/>
        </p:nvSpPr>
        <p:spPr>
          <a:xfrm>
            <a:off x="7271574" y="337847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(e)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 bwMode="auto">
          <a:xfrm>
            <a:off x="6644298" y="2497490"/>
            <a:ext cx="123247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released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1"/>
          <p:cNvSpPr txBox="1"/>
          <p:nvPr/>
        </p:nvSpPr>
        <p:spPr>
          <a:xfrm>
            <a:off x="6110333" y="2433465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6644298" y="3032816"/>
            <a:ext cx="1197751" cy="278740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copied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21"/>
          <p:cNvSpPr txBox="1"/>
          <p:nvPr/>
        </p:nvSpPr>
        <p:spPr>
          <a:xfrm>
            <a:off x="6100702" y="2969463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B[]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右箭头 59"/>
          <p:cNvSpPr/>
          <p:nvPr/>
        </p:nvSpPr>
        <p:spPr bwMode="auto">
          <a:xfrm rot="5400000">
            <a:off x="7183685" y="2761517"/>
            <a:ext cx="175776" cy="293689"/>
          </a:xfrm>
          <a:prstGeom prst="right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8067539" y="3030812"/>
            <a:ext cx="968957" cy="27874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free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7838745" y="3035471"/>
            <a:ext cx="228796" cy="278740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49975" y="6317524"/>
            <a:ext cx="476014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插入元素之前，都需调用该算法</a:t>
            </a:r>
            <a:endParaRPr kumimoji="1" lang="en-US" altLang="zh-CN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284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动态空间管理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6876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静态空间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向量定义时就决定空间分配的大小，实现较为简单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空间定义太小时，会出现上溢（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空间定义太大时，会造成大量的空间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填装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=_size/_capacity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，保证不超过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但又接近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办法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动态空间管理的策略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50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扩容的时间复杂度分析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每次扩容一倍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860032" y="1271786"/>
            <a:ext cx="3312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每次扩容固定容量</a:t>
            </a:r>
            <a:r>
              <a:rPr lang="en-US" altLang="zh-CN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94302" y="3039915"/>
            <a:ext cx="3667840" cy="2322828"/>
            <a:chOff x="467542" y="2422184"/>
            <a:chExt cx="3667840" cy="23228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467544" y="2834367"/>
              <a:ext cx="892833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467544" y="2422184"/>
              <a:ext cx="432048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467544" y="3234804"/>
              <a:ext cx="1814677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467544" y="3625246"/>
              <a:ext cx="3667838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" name="右大括号 38"/>
            <p:cNvSpPr/>
            <p:nvPr/>
          </p:nvSpPr>
          <p:spPr bwMode="auto">
            <a:xfrm rot="16200000" flipH="1">
              <a:off x="2150859" y="2332371"/>
              <a:ext cx="301206" cy="3667840"/>
            </a:xfrm>
            <a:prstGeom prst="rightBrace">
              <a:avLst>
                <a:gd name="adj1" fmla="val 23162"/>
                <a:gd name="adj2" fmla="val 5000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85438" y="4283347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N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004339" y="2516631"/>
            <a:ext cx="3669630" cy="2845334"/>
            <a:chOff x="5277706" y="1893183"/>
            <a:chExt cx="3669630" cy="2845334"/>
          </a:xfrm>
        </p:grpSpPr>
        <p:grpSp>
          <p:nvGrpSpPr>
            <p:cNvPr id="47" name="组合 46"/>
            <p:cNvGrpSpPr/>
            <p:nvPr/>
          </p:nvGrpSpPr>
          <p:grpSpPr>
            <a:xfrm>
              <a:off x="5277706" y="1893183"/>
              <a:ext cx="3669630" cy="2434000"/>
              <a:chOff x="5292080" y="1876399"/>
              <a:chExt cx="3669630" cy="2434000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5292080" y="2421924"/>
                <a:ext cx="432048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 bwMode="auto">
              <a:xfrm>
                <a:off x="5292080" y="3646060"/>
                <a:ext cx="3667838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5292080" y="2829969"/>
                <a:ext cx="1503156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 bwMode="auto">
              <a:xfrm>
                <a:off x="5292080" y="3238014"/>
                <a:ext cx="2574264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" name="右大括号 1"/>
              <p:cNvSpPr/>
              <p:nvPr/>
            </p:nvSpPr>
            <p:spPr bwMode="auto">
              <a:xfrm rot="16200000">
                <a:off x="6122797" y="2053097"/>
                <a:ext cx="288032" cy="1025119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084168" y="1876399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C00000"/>
                    </a:solidFill>
                  </a:rPr>
                  <a:t>x</a:t>
                </a:r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右大括号 34"/>
              <p:cNvSpPr/>
              <p:nvPr/>
            </p:nvSpPr>
            <p:spPr bwMode="auto">
              <a:xfrm rot="16200000">
                <a:off x="7166419" y="2453609"/>
                <a:ext cx="288032" cy="1025119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127790" y="2276911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C00000"/>
                    </a:solidFill>
                  </a:rPr>
                  <a:t>x</a:t>
                </a:r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右大括号 36"/>
              <p:cNvSpPr/>
              <p:nvPr/>
            </p:nvSpPr>
            <p:spPr bwMode="auto">
              <a:xfrm rot="16200000">
                <a:off x="8245465" y="2861655"/>
                <a:ext cx="288032" cy="1025119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206836" y="2684957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C00000"/>
                    </a:solidFill>
                  </a:rPr>
                  <a:t>x</a:t>
                </a:r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右大括号 40"/>
              <p:cNvSpPr/>
              <p:nvPr/>
            </p:nvSpPr>
            <p:spPr bwMode="auto">
              <a:xfrm rot="16200000" flipH="1">
                <a:off x="6977187" y="2325876"/>
                <a:ext cx="301206" cy="3667840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911766" y="427685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N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49922" y="1946560"/>
            <a:ext cx="828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扩容总复杂度为各次内存搬移大小之和，也即各次扩容后的容量和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1689" y="5202284"/>
            <a:ext cx="3888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总复杂度：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(1+2+4+…+N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)=2N</a:t>
            </a: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分摊复杂度：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2N/N = 2 (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常数复杂度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84887" y="5513310"/>
            <a:ext cx="3939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总复杂度（最后到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时）：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N*N/2x</a:t>
            </a: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分摊复杂度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N/2x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871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常规向量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564904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operator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r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重载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下标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操作符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assert: 0 &lt;= r &lt;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求长、判空、判满、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查找、插入、删除、去重、遍历、判序、排序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07504" y="2132856"/>
            <a:ext cx="4608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获取与更新：直接引用元素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22850" y="3243173"/>
            <a:ext cx="1746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置乱器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992" y="3751691"/>
            <a:ext cx="7990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CN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permute (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随机置乱向量，使各元素等概率出现于各位置</a:t>
            </a:r>
          </a:p>
          <a:p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nn-NO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.size(); i &gt; 0; i-- ) </a:t>
            </a:r>
            <a:r>
              <a:rPr lang="nn-NO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nn-NO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自后向前</a:t>
            </a:r>
            <a:endParaRPr lang="nn-NO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swap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- 1],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[rand() %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V[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- 1]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V[0, 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中某一随机元素交换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3234068" y="5506017"/>
            <a:ext cx="28800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556695" y="5506017"/>
            <a:ext cx="1015305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602188" y="5506017"/>
            <a:ext cx="28800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932040" y="5506017"/>
            <a:ext cx="204641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338492" y="5506017"/>
            <a:ext cx="125432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permuted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303845" y="5147587"/>
            <a:ext cx="288000" cy="288000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8592816" y="5155033"/>
            <a:ext cx="288000" cy="288000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211097" y="6226097"/>
            <a:ext cx="28800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63888" y="6226097"/>
            <a:ext cx="30545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667481" y="6226097"/>
            <a:ext cx="28800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014488" y="6226097"/>
            <a:ext cx="1576778" cy="249766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permuted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79828" y="542471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82320" y="618544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7014488" y="5506825"/>
            <a:ext cx="28800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4765780" y="5831571"/>
            <a:ext cx="2337473" cy="199836"/>
          </a:xfrm>
          <a:custGeom>
            <a:avLst/>
            <a:gdLst>
              <a:gd name="connsiteX0" fmla="*/ 0 w 2337473"/>
              <a:gd name="connsiteY0" fmla="*/ 0 h 199836"/>
              <a:gd name="connsiteX1" fmla="*/ 1301960 w 2337473"/>
              <a:gd name="connsiteY1" fmla="*/ 199836 h 199836"/>
              <a:gd name="connsiteX2" fmla="*/ 2337473 w 2337473"/>
              <a:gd name="connsiteY2" fmla="*/ 0 h 19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73" h="199836">
                <a:moveTo>
                  <a:pt x="0" y="0"/>
                </a:moveTo>
                <a:cubicBezTo>
                  <a:pt x="456190" y="99918"/>
                  <a:pt x="912381" y="199836"/>
                  <a:pt x="1301960" y="199836"/>
                </a:cubicBezTo>
                <a:cubicBezTo>
                  <a:pt x="1691539" y="199836"/>
                  <a:pt x="2014506" y="99918"/>
                  <a:pt x="2337473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4943" y="588345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swap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662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常规向量（无序）查找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865884" y="5373216"/>
            <a:ext cx="20162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94459" y="5373216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83968" y="5373216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compared &amp; failed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018026" y="5115710"/>
            <a:ext cx="491704" cy="267681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349477" y="5373216"/>
            <a:ext cx="504056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>
            <a:stCxn id="9" idx="1"/>
          </p:cNvCxnSpPr>
          <p:nvPr/>
        </p:nvCxnSpPr>
        <p:spPr bwMode="auto">
          <a:xfrm flipV="1">
            <a:off x="3894459" y="5068509"/>
            <a:ext cx="0" cy="4487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6978452" y="5105535"/>
            <a:ext cx="0" cy="519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3882108" y="5249551"/>
            <a:ext cx="3096344" cy="3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stealth" w="lg" len="lg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2228" y="4883843"/>
            <a:ext cx="12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scan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296" y="2760185"/>
            <a:ext cx="8424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find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无序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向量的顺序查找：返回最后一个元素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的位置；失败时，返回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 - 1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lo &lt; hi &lt;=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从后向前，顺序查找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&lt;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，则意味着失败；否则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即命中元素的秩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、插入、删除、去重、遍历、判序、排序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6165304"/>
            <a:ext cx="6984776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07504" y="2197084"/>
            <a:ext cx="2088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551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251520" y="1196752"/>
            <a:ext cx="320039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四种数据逻辑结构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317384" y="209280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407434" y="2520152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525037" y="2396644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917494" y="2447943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181480" y="1938483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079384" y="285480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988336" y="2196152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613528" y="300809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12116" y="284609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1833768" y="3421431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278114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956745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314007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635376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992636" y="2501253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6174207" y="3421431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601894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6275336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6953967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7632596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1" name="椭圆 40"/>
          <p:cNvSpPr/>
          <p:nvPr/>
        </p:nvSpPr>
        <p:spPr bwMode="auto">
          <a:xfrm>
            <a:off x="2219528" y="3933056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1187624" y="4441258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2544886" y="4441258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866255" y="4441258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223515" y="4449615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6" name="直接箭头连接符 45"/>
          <p:cNvCxnSpPr>
            <a:stCxn id="41" idx="5"/>
            <a:endCxn id="43" idx="0"/>
          </p:cNvCxnSpPr>
          <p:nvPr/>
        </p:nvCxnSpPr>
        <p:spPr bwMode="auto">
          <a:xfrm>
            <a:off x="2495892" y="4209607"/>
            <a:ext cx="210884" cy="231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" name="直接箭头连接符 46"/>
          <p:cNvCxnSpPr>
            <a:stCxn id="52" idx="0"/>
            <a:endCxn id="44" idx="3"/>
          </p:cNvCxnSpPr>
          <p:nvPr/>
        </p:nvCxnSpPr>
        <p:spPr bwMode="auto">
          <a:xfrm flipV="1">
            <a:off x="1709468" y="4717809"/>
            <a:ext cx="204203" cy="3857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53" idx="0"/>
            <a:endCxn id="45" idx="3"/>
          </p:cNvCxnSpPr>
          <p:nvPr/>
        </p:nvCxnSpPr>
        <p:spPr bwMode="auto">
          <a:xfrm flipV="1">
            <a:off x="3107753" y="4726166"/>
            <a:ext cx="163178" cy="401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2057638" y="5103531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1547578" y="5103531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2945863" y="5127204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2923335" y="5669277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445449" y="5669277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3404495" y="5687963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9" name="直接箭头连接符 58"/>
          <p:cNvCxnSpPr>
            <a:stCxn id="41" idx="6"/>
            <a:endCxn id="45" idx="1"/>
          </p:cNvCxnSpPr>
          <p:nvPr/>
        </p:nvCxnSpPr>
        <p:spPr bwMode="auto">
          <a:xfrm>
            <a:off x="2543308" y="4095056"/>
            <a:ext cx="727623" cy="402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2" name="直接箭头连接符 61"/>
          <p:cNvCxnSpPr>
            <a:stCxn id="41" idx="3"/>
          </p:cNvCxnSpPr>
          <p:nvPr/>
        </p:nvCxnSpPr>
        <p:spPr bwMode="auto">
          <a:xfrm flipH="1">
            <a:off x="2069444" y="4209607"/>
            <a:ext cx="197500" cy="2548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4" name="直接箭头连接符 63"/>
          <p:cNvCxnSpPr>
            <a:stCxn id="41" idx="2"/>
          </p:cNvCxnSpPr>
          <p:nvPr/>
        </p:nvCxnSpPr>
        <p:spPr bwMode="auto">
          <a:xfrm flipH="1">
            <a:off x="1391593" y="4095056"/>
            <a:ext cx="827935" cy="363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8" name="直接箭头连接符 67"/>
          <p:cNvCxnSpPr>
            <a:stCxn id="44" idx="5"/>
            <a:endCxn id="50" idx="0"/>
          </p:cNvCxnSpPr>
          <p:nvPr/>
        </p:nvCxnSpPr>
        <p:spPr bwMode="auto">
          <a:xfrm>
            <a:off x="2142619" y="4717809"/>
            <a:ext cx="76909" cy="3857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3" name="直接箭头连接符 72"/>
          <p:cNvCxnSpPr>
            <a:stCxn id="55" idx="7"/>
            <a:endCxn id="53" idx="3"/>
          </p:cNvCxnSpPr>
          <p:nvPr/>
        </p:nvCxnSpPr>
        <p:spPr bwMode="auto">
          <a:xfrm flipV="1">
            <a:off x="2721813" y="5403755"/>
            <a:ext cx="271466" cy="3129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6" name="直接箭头连接符 75"/>
          <p:cNvCxnSpPr>
            <a:stCxn id="53" idx="5"/>
            <a:endCxn id="56" idx="1"/>
          </p:cNvCxnSpPr>
          <p:nvPr/>
        </p:nvCxnSpPr>
        <p:spPr bwMode="auto">
          <a:xfrm>
            <a:off x="3222227" y="5403755"/>
            <a:ext cx="229684" cy="3316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9" name="直接箭头连接符 78"/>
          <p:cNvCxnSpPr>
            <a:endCxn id="54" idx="0"/>
          </p:cNvCxnSpPr>
          <p:nvPr/>
        </p:nvCxnSpPr>
        <p:spPr bwMode="auto">
          <a:xfrm>
            <a:off x="3085225" y="5448104"/>
            <a:ext cx="0" cy="2211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1816579" y="6131495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5632965" y="4679224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7018834" y="4112295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6199758" y="4120740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7810771" y="4611615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166428" y="5282690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7063314" y="5434784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5" name="直接箭头连接符 94"/>
          <p:cNvCxnSpPr>
            <a:endCxn id="91" idx="1"/>
          </p:cNvCxnSpPr>
          <p:nvPr/>
        </p:nvCxnSpPr>
        <p:spPr bwMode="auto">
          <a:xfrm>
            <a:off x="7337119" y="4339980"/>
            <a:ext cx="521068" cy="319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7" name="直接箭头连接符 96"/>
          <p:cNvCxnSpPr>
            <a:endCxn id="89" idx="2"/>
          </p:cNvCxnSpPr>
          <p:nvPr/>
        </p:nvCxnSpPr>
        <p:spPr bwMode="auto">
          <a:xfrm>
            <a:off x="6520791" y="4268396"/>
            <a:ext cx="498043" cy="58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9" name="直接箭头连接符 98"/>
          <p:cNvCxnSpPr>
            <a:endCxn id="90" idx="2"/>
          </p:cNvCxnSpPr>
          <p:nvPr/>
        </p:nvCxnSpPr>
        <p:spPr bwMode="auto">
          <a:xfrm flipV="1">
            <a:off x="5863605" y="4282740"/>
            <a:ext cx="336153" cy="420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01" name="直接箭头连接符 100"/>
          <p:cNvCxnSpPr>
            <a:stCxn id="92" idx="7"/>
          </p:cNvCxnSpPr>
          <p:nvPr/>
        </p:nvCxnSpPr>
        <p:spPr bwMode="auto">
          <a:xfrm flipV="1">
            <a:off x="6442792" y="4430396"/>
            <a:ext cx="659250" cy="8997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7" name="直接箭头连接符 56"/>
          <p:cNvCxnSpPr>
            <a:stCxn id="92" idx="1"/>
            <a:endCxn id="88" idx="5"/>
          </p:cNvCxnSpPr>
          <p:nvPr/>
        </p:nvCxnSpPr>
        <p:spPr bwMode="auto">
          <a:xfrm flipH="1" flipV="1">
            <a:off x="5909329" y="4955775"/>
            <a:ext cx="304515" cy="3743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0" name="直接箭头连接符 59"/>
          <p:cNvCxnSpPr>
            <a:stCxn id="93" idx="2"/>
            <a:endCxn id="92" idx="6"/>
          </p:cNvCxnSpPr>
          <p:nvPr/>
        </p:nvCxnSpPr>
        <p:spPr bwMode="auto">
          <a:xfrm flipH="1" flipV="1">
            <a:off x="6490208" y="5444690"/>
            <a:ext cx="573106" cy="1520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6" name="直接箭头连接符 65"/>
          <p:cNvCxnSpPr>
            <a:stCxn id="93" idx="0"/>
            <a:endCxn id="89" idx="4"/>
          </p:cNvCxnSpPr>
          <p:nvPr/>
        </p:nvCxnSpPr>
        <p:spPr bwMode="auto">
          <a:xfrm flipH="1" flipV="1">
            <a:off x="7180724" y="4436295"/>
            <a:ext cx="44480" cy="9984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9" name="直接箭头连接符 68"/>
          <p:cNvCxnSpPr>
            <a:stCxn id="93" idx="7"/>
            <a:endCxn id="91" idx="3"/>
          </p:cNvCxnSpPr>
          <p:nvPr/>
        </p:nvCxnSpPr>
        <p:spPr bwMode="auto">
          <a:xfrm flipV="1">
            <a:off x="7339678" y="4888166"/>
            <a:ext cx="518509" cy="5940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2" name="直接箭头连接符 71"/>
          <p:cNvCxnSpPr>
            <a:stCxn id="88" idx="6"/>
            <a:endCxn id="91" idx="2"/>
          </p:cNvCxnSpPr>
          <p:nvPr/>
        </p:nvCxnSpPr>
        <p:spPr bwMode="auto">
          <a:xfrm flipV="1">
            <a:off x="5956745" y="4773615"/>
            <a:ext cx="1854026" cy="676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5" name="直接箭头连接符 74"/>
          <p:cNvCxnSpPr>
            <a:stCxn id="90" idx="4"/>
            <a:endCxn id="92" idx="0"/>
          </p:cNvCxnSpPr>
          <p:nvPr/>
        </p:nvCxnSpPr>
        <p:spPr bwMode="auto">
          <a:xfrm flipH="1">
            <a:off x="6328318" y="4444740"/>
            <a:ext cx="33330" cy="837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0" name="TextBox 20"/>
          <p:cNvSpPr txBox="1">
            <a:spLocks noChangeArrowheads="1"/>
          </p:cNvSpPr>
          <p:nvPr/>
        </p:nvSpPr>
        <p:spPr bwMode="auto">
          <a:xfrm>
            <a:off x="6239074" y="6055984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4365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65895" y="4221088"/>
            <a:ext cx="151216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65895" y="5078338"/>
            <a:ext cx="28906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查找区间秩最低位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638303" y="4224362"/>
            <a:ext cx="425417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查找区间秩最低位的前一位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638303" y="5066358"/>
            <a:ext cx="425417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查找区间秩最高位的后一位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251520" y="4285381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51520" y="5142631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923928" y="4288655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923928" y="5130651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矩形 20"/>
          <p:cNvSpPr/>
          <p:nvPr/>
        </p:nvSpPr>
        <p:spPr>
          <a:xfrm>
            <a:off x="467544" y="1154426"/>
            <a:ext cx="84241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find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lo &lt; hi &lt;=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从后向前，顺序查找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&lt;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，则意味着失败；否则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即命中元素的秩</a:t>
            </a: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 </a:t>
            </a:r>
          </a:p>
          <a:p>
            <a:r>
              <a:rPr lang="zh-CN" altLang="en-US" sz="3200" b="1" kern="0" dirty="0" smtClean="0">
                <a:solidFill>
                  <a:srgbClr val="000080"/>
                </a:solidFill>
                <a:effectLst/>
                <a:latin typeface="Courier New"/>
                <a:ea typeface="宋体"/>
                <a:cs typeface="Times New Roman"/>
              </a:rPr>
              <a:t>上述程序，在查找失败时，返回的值为？</a:t>
            </a:r>
            <a:endParaRPr lang="zh-CN" altLang="zh-CN" sz="3200" kern="100" dirty="0">
              <a:effectLst/>
              <a:latin typeface="Calibri"/>
              <a:ea typeface="宋体"/>
              <a:cs typeface="Times New Roman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76059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183" y="2531844"/>
            <a:ext cx="8815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作为秩为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r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元素插入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insert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r &lt;= 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expand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若有必要，扩容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自后向前，后继元素顺次后移一个单元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置入新元素并更新容量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返回秩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491880" y="4518411"/>
            <a:ext cx="2791854" cy="2973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[0,n):may </a:t>
            </a:r>
            <a:r>
              <a:rPr lang="en-US" altLang="zh-CN" dirty="0">
                <a:latin typeface="Consolas" panose="020B0609020204030204" pitchFamily="49" charset="0"/>
              </a:rPr>
              <a:t>be 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443711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491880" y="5103768"/>
            <a:ext cx="1603722" cy="2880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[0,r)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095602" y="5103768"/>
            <a:ext cx="1188132" cy="288031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</a:rPr>
              <a:t>r,n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305835" y="5087039"/>
            <a:ext cx="2586645" cy="327755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8658" y="502246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 bwMode="auto">
          <a:xfrm>
            <a:off x="3491880" y="5771034"/>
            <a:ext cx="162086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112742" y="5771034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0948" y="568973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 bwMode="auto">
          <a:xfrm>
            <a:off x="5514602" y="5771034"/>
            <a:ext cx="1127930" cy="307354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r,n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665514" y="5780694"/>
            <a:ext cx="2226966" cy="297693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曲线连接符 2"/>
          <p:cNvCxnSpPr/>
          <p:nvPr/>
        </p:nvCxnSpPr>
        <p:spPr bwMode="auto">
          <a:xfrm rot="16200000" flipH="1">
            <a:off x="5733709" y="5380415"/>
            <a:ext cx="360040" cy="4018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7072" y="5384811"/>
            <a:ext cx="184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shift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 bwMode="auto">
          <a:xfrm>
            <a:off x="3491880" y="6353200"/>
            <a:ext cx="162086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112742" y="6353200"/>
            <a:ext cx="40186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0948" y="627190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 bwMode="auto">
          <a:xfrm>
            <a:off x="5514602" y="6353200"/>
            <a:ext cx="1127930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663652" y="6353201"/>
            <a:ext cx="2228827" cy="288031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删除、去重、遍历、判序、排序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323528" y="2095296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 flipV="1">
            <a:off x="6325342" y="5085184"/>
            <a:ext cx="2614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expanded if necessary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112742" y="5447576"/>
            <a:ext cx="379709" cy="238357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5073168" y="5900177"/>
            <a:ext cx="0" cy="56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390265" y="4923146"/>
            <a:ext cx="1957658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0265" y="5900177"/>
            <a:ext cx="195765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能否自前向后移动？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930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向量删除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571869"/>
            <a:ext cx="8820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remove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删除区间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//[hi, _size)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顺次前移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-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个单元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_size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更新规模，直接丢弃尾部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_size = hi)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区间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shrink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若有必要，则缩容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返回被删除元素的数目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去重、遍历、判序、排序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323528" y="2095296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625975" y="4950205"/>
            <a:ext cx="3140945" cy="2718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[0,n]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TextBox 12"/>
          <p:cNvSpPr txBox="1"/>
          <p:nvPr/>
        </p:nvSpPr>
        <p:spPr>
          <a:xfrm>
            <a:off x="3131840" y="490051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 bwMode="auto">
          <a:xfrm>
            <a:off x="3624618" y="5450298"/>
            <a:ext cx="774291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[0,lo)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766920" y="4937601"/>
            <a:ext cx="2232248" cy="288031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free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3131840" y="541502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 bwMode="auto">
          <a:xfrm>
            <a:off x="4398909" y="5447527"/>
            <a:ext cx="892529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lo,hi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3131840" y="592953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 bwMode="auto">
          <a:xfrm>
            <a:off x="5830815" y="5975507"/>
            <a:ext cx="3168353" cy="307354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3" name="曲线连接符 42"/>
          <p:cNvCxnSpPr>
            <a:stCxn id="46" idx="2"/>
            <a:endCxn id="56" idx="0"/>
          </p:cNvCxnSpPr>
          <p:nvPr/>
        </p:nvCxnSpPr>
        <p:spPr bwMode="auto">
          <a:xfrm rot="5400000">
            <a:off x="5446798" y="5402786"/>
            <a:ext cx="249608" cy="9151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TextBox 30"/>
          <p:cNvSpPr txBox="1"/>
          <p:nvPr/>
        </p:nvSpPr>
        <p:spPr>
          <a:xfrm>
            <a:off x="5723466" y="5714574"/>
            <a:ext cx="89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left shift</a:t>
            </a:r>
            <a:endParaRPr lang="zh-CN" altLang="en-US" sz="1600" dirty="0"/>
          </a:p>
        </p:txBody>
      </p:sp>
      <p:sp>
        <p:nvSpPr>
          <p:cNvPr id="45" name="圆角矩形 44"/>
          <p:cNvSpPr/>
          <p:nvPr/>
        </p:nvSpPr>
        <p:spPr bwMode="auto">
          <a:xfrm>
            <a:off x="3624618" y="6474007"/>
            <a:ext cx="772618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291438" y="5447527"/>
            <a:ext cx="1475482" cy="288032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hi,n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33"/>
          <p:cNvSpPr txBox="1"/>
          <p:nvPr/>
        </p:nvSpPr>
        <p:spPr>
          <a:xfrm>
            <a:off x="3131840" y="644404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 bwMode="auto">
          <a:xfrm>
            <a:off x="5830815" y="6461371"/>
            <a:ext cx="288032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 rot="10800000" flipV="1">
            <a:off x="5967298" y="6446661"/>
            <a:ext cx="291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shrunk </a:t>
            </a:r>
            <a:r>
              <a:rPr lang="en-US" altLang="zh-CN" sz="1600" dirty="0">
                <a:latin typeface="Consolas" panose="020B0609020204030204" pitchFamily="49" charset="0"/>
              </a:rPr>
              <a:t>if necessary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 flipV="1">
            <a:off x="5251864" y="5962893"/>
            <a:ext cx="0" cy="56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圆角矩形 53"/>
          <p:cNvSpPr/>
          <p:nvPr/>
        </p:nvSpPr>
        <p:spPr bwMode="auto">
          <a:xfrm>
            <a:off x="6766920" y="5443922"/>
            <a:ext cx="2232248" cy="288031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3608411" y="5985167"/>
            <a:ext cx="7888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4397234" y="5985167"/>
            <a:ext cx="1433581" cy="288032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lo,n-hi+lo</a:t>
            </a:r>
            <a:r>
              <a:rPr lang="en-US" altLang="zh-CN" sz="1600" dirty="0" smtClean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4397235" y="6471922"/>
            <a:ext cx="1433580" cy="288032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2363" y="5514112"/>
            <a:ext cx="2122877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26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向量去重（唯一化）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405908" y="509992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4454" y="50186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101652" y="5099928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65948" y="5099928"/>
            <a:ext cx="305452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0148" y="47971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5765948" y="574254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54" y="566124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101652" y="5742548"/>
            <a:ext cx="266429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0,i+1)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125988" y="5742548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1932" y="5445224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i+1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454" y="630932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101652" y="6390620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414292" y="6390620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5774332" y="6390620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73674" y="6041127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460432" y="6390620"/>
            <a:ext cx="360040" cy="288032"/>
          </a:xfrm>
          <a:prstGeom prst="roundRect">
            <a:avLst/>
          </a:prstGeom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" name="曲线连接符 2"/>
          <p:cNvCxnSpPr>
            <a:stCxn id="16" idx="2"/>
            <a:endCxn id="24" idx="0"/>
          </p:cNvCxnSpPr>
          <p:nvPr/>
        </p:nvCxnSpPr>
        <p:spPr bwMode="auto">
          <a:xfrm rot="5400000">
            <a:off x="7117382" y="6034772"/>
            <a:ext cx="360040" cy="35165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03051" y="6118003"/>
            <a:ext cx="160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left shift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、判序、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323528" y="209529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93" y="2499861"/>
            <a:ext cx="94379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deduplicate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删除无序向量中重复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</a:t>
            </a:r>
            <a:endParaRPr lang="zh-CN" altLang="en-US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[1]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开始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_size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自前向后逐一考查各元素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( find (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0,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&lt; 0 ) ?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在其前缀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中找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与之雷同者（至多一个）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: remove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若无雷同则继续考查其后继，否则删除雷同者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_size;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总数</a:t>
            </a:r>
            <a:endParaRPr lang="en-US" altLang="zh-CN" kern="0" dirty="0" smtClean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1689" y="5364776"/>
            <a:ext cx="2122877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每步迭代复杂度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，总体复杂度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右箭头 3">
            <a:hlinkClick r:id="rId3" action="ppaction://hlinksldjump"/>
          </p:cNvPr>
          <p:cNvSpPr/>
          <p:nvPr/>
        </p:nvSpPr>
        <p:spPr bwMode="auto">
          <a:xfrm>
            <a:off x="8398865" y="4513766"/>
            <a:ext cx="611560" cy="4375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313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82537" y="2098922"/>
            <a:ext cx="4217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遍历：借助函数对象机制实现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282537" y="4364058"/>
            <a:ext cx="18362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使用实例</a:t>
            </a:r>
            <a:endParaRPr lang="zh-CN" altLang="en-US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297" y="253343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2000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2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元素类型、操作器</a:t>
            </a:r>
          </a:p>
          <a:p>
            <a:r>
              <a:rPr lang="en-US" altLang="zh-CN" sz="20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traverse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visit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借助函数对象机制</a:t>
            </a:r>
          </a:p>
          <a:p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visit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);}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4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遍历向量</a:t>
            </a:r>
            <a:endParaRPr lang="zh-CN" altLang="zh-CN" sz="2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8297" y="4848664"/>
            <a:ext cx="84969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increase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递增</a:t>
            </a:r>
            <a:r>
              <a:rPr lang="zh-CN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</a:t>
            </a:r>
            <a:r>
              <a:rPr lang="zh-CN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中各</a:t>
            </a:r>
            <a:r>
              <a:rPr lang="zh-CN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traverse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Increase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&gt;()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Increase&lt;T&gt;()</a:t>
            </a:r>
            <a:r>
              <a:rPr lang="zh-CN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为基本操作进行遍历</a:t>
            </a:r>
          </a:p>
        </p:txBody>
      </p:sp>
      <p:sp>
        <p:nvSpPr>
          <p:cNvPr id="17" name="矩形 16"/>
          <p:cNvSpPr/>
          <p:nvPr/>
        </p:nvSpPr>
        <p:spPr>
          <a:xfrm>
            <a:off x="378297" y="6147259"/>
            <a:ext cx="6604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main{Vector&lt;T&gt; V; 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increase(V);}</a:t>
            </a:r>
            <a:endParaRPr lang="zh-CN" altLang="zh-CN" sz="2000" b="1" kern="0" dirty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59925" y="6110548"/>
            <a:ext cx="2082993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总体复杂度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73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68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5536" y="4725160"/>
            <a:ext cx="1872208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540979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&gt;::disordered()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返回向量中逆序相邻元素对的总数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计数器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_size;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)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逐一检查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_size - 1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对相邻元素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&gt;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) n++;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逆序则计数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向量有序当且仅当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 = 0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0095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250" y="1177161"/>
            <a:ext cx="904875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19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remove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删除区间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endParaRPr lang="zh-CN" altLang="zh-CN" sz="19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9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sz="19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9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_____________________________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//[hi, _size)</a:t>
            </a:r>
            <a:r>
              <a:rPr lang="zh-CN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顺次前移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- lo</a:t>
            </a:r>
            <a:r>
              <a:rPr lang="zh-CN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个单元</a:t>
            </a:r>
          </a:p>
          <a:p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_size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更新规模，直接丢弃尾部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_size = hi)</a:t>
            </a:r>
            <a:r>
              <a:rPr lang="zh-CN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区间</a:t>
            </a:r>
          </a:p>
          <a:p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shrink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();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若有必要，则缩容</a:t>
            </a:r>
          </a:p>
          <a:p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9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9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9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返回被删除元素的数目</a:t>
            </a:r>
          </a:p>
          <a:p>
            <a:r>
              <a:rPr lang="en-US" altLang="zh-CN" sz="19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90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681808" y="337963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[++lo] =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[hi++]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681808" y="578143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[lo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++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]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 _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[hi++]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967433" y="342326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967433" y="422021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967433" y="507746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967433" y="5934719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681808" y="498418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[lo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++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]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 _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++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hi]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1619672" y="413010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++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lo]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 _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elem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++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hi]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3" name="下课">
            <a:hlinkClick r:id="" action="ppaction://media"/>
          </p:cNvPr>
          <p:cNvPicPr>
            <a:picLocks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8821530" y="692696"/>
            <a:ext cx="304800" cy="304800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91409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（归并排序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2051451" y="2136800"/>
            <a:ext cx="58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采用分治递归策略，递归融合两路已排序子序列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721854" y="2582199"/>
            <a:ext cx="1658315" cy="356472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Consolas" charset="0"/>
                <a:ea typeface="Consolas" charset="0"/>
                <a:cs typeface="Consolas" charset="0"/>
              </a:rPr>
              <a:t>sum(0,7)</a:t>
            </a:r>
            <a:endParaRPr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9" name="直线箭头连接符 52"/>
          <p:cNvCxnSpPr/>
          <p:nvPr/>
        </p:nvCxnSpPr>
        <p:spPr bwMode="auto">
          <a:xfrm flipH="1">
            <a:off x="6792414" y="2758775"/>
            <a:ext cx="1702" cy="255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0" name="直线箭头连接符 55"/>
          <p:cNvCxnSpPr>
            <a:stCxn id="46" idx="3"/>
          </p:cNvCxnSpPr>
          <p:nvPr/>
        </p:nvCxnSpPr>
        <p:spPr bwMode="auto">
          <a:xfrm flipV="1">
            <a:off x="5380169" y="2758775"/>
            <a:ext cx="1413946" cy="16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" name="直线箭头连接符 56"/>
          <p:cNvCxnSpPr>
            <a:endCxn id="46" idx="1"/>
          </p:cNvCxnSpPr>
          <p:nvPr/>
        </p:nvCxnSpPr>
        <p:spPr bwMode="auto">
          <a:xfrm>
            <a:off x="2307907" y="2759328"/>
            <a:ext cx="1413947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" name="直线箭头连接符 57"/>
          <p:cNvCxnSpPr/>
          <p:nvPr/>
        </p:nvCxnSpPr>
        <p:spPr bwMode="auto">
          <a:xfrm>
            <a:off x="2307907" y="2758775"/>
            <a:ext cx="0" cy="255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3" name="直线箭头连接符 40"/>
          <p:cNvCxnSpPr/>
          <p:nvPr/>
        </p:nvCxnSpPr>
        <p:spPr bwMode="auto">
          <a:xfrm>
            <a:off x="3521781" y="3232361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4" name="直线箭头连接符 41"/>
          <p:cNvCxnSpPr/>
          <p:nvPr/>
        </p:nvCxnSpPr>
        <p:spPr bwMode="auto">
          <a:xfrm>
            <a:off x="3030508" y="3242551"/>
            <a:ext cx="491273" cy="10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" name="直线箭头连接符 42"/>
          <p:cNvCxnSpPr/>
          <p:nvPr/>
        </p:nvCxnSpPr>
        <p:spPr bwMode="auto">
          <a:xfrm>
            <a:off x="1252129" y="3227915"/>
            <a:ext cx="384716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6" name="直线箭头连接符 43"/>
          <p:cNvCxnSpPr/>
          <p:nvPr/>
        </p:nvCxnSpPr>
        <p:spPr bwMode="auto">
          <a:xfrm>
            <a:off x="1267362" y="3227915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7" name="圆角矩形 56"/>
          <p:cNvSpPr/>
          <p:nvPr/>
        </p:nvSpPr>
        <p:spPr bwMode="auto">
          <a:xfrm>
            <a:off x="213538" y="4182354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Consolas" charset="0"/>
                <a:ea typeface="Consolas" charset="0"/>
                <a:cs typeface="Consolas" charset="0"/>
              </a:rPr>
              <a:t>sum(0,0)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1316286" y="4182353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sum(1,1)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2419033" y="4182353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Sum(2,2)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3521781" y="4182352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Sum(3,3)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624528" y="4182353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sum(4,4)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5727276" y="4182352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sum(5,5)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6830023" y="4182352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sum(6,6)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932771" y="4182351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sum(7,7)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5" name="直线箭头连接符 73"/>
          <p:cNvCxnSpPr/>
          <p:nvPr/>
        </p:nvCxnSpPr>
        <p:spPr bwMode="auto">
          <a:xfrm>
            <a:off x="436111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直线箭头连接符 75"/>
          <p:cNvCxnSpPr/>
          <p:nvPr/>
        </p:nvCxnSpPr>
        <p:spPr bwMode="auto">
          <a:xfrm>
            <a:off x="434088" y="380649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7" name="直线箭头连接符 76"/>
          <p:cNvCxnSpPr/>
          <p:nvPr/>
        </p:nvCxnSpPr>
        <p:spPr bwMode="auto">
          <a:xfrm>
            <a:off x="1757385" y="381812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8" name="直线箭头连接符 77"/>
          <p:cNvCxnSpPr/>
          <p:nvPr/>
        </p:nvCxnSpPr>
        <p:spPr bwMode="auto">
          <a:xfrm>
            <a:off x="2051451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9" name="圆角矩形 68"/>
          <p:cNvSpPr/>
          <p:nvPr/>
        </p:nvSpPr>
        <p:spPr bwMode="auto">
          <a:xfrm>
            <a:off x="741340" y="3631597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sum(0,1)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0" name="直线箭头连接符 78"/>
          <p:cNvCxnSpPr/>
          <p:nvPr/>
        </p:nvCxnSpPr>
        <p:spPr bwMode="auto">
          <a:xfrm>
            <a:off x="2641606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直线箭头连接符 79"/>
          <p:cNvCxnSpPr/>
          <p:nvPr/>
        </p:nvCxnSpPr>
        <p:spPr bwMode="auto">
          <a:xfrm>
            <a:off x="2639583" y="380649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2" name="直线箭头连接符 80"/>
          <p:cNvCxnSpPr/>
          <p:nvPr/>
        </p:nvCxnSpPr>
        <p:spPr bwMode="auto">
          <a:xfrm>
            <a:off x="3962880" y="381812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3" name="直线箭头连接符 81"/>
          <p:cNvCxnSpPr/>
          <p:nvPr/>
        </p:nvCxnSpPr>
        <p:spPr bwMode="auto">
          <a:xfrm>
            <a:off x="4256946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4" name="圆角矩形 73"/>
          <p:cNvSpPr/>
          <p:nvPr/>
        </p:nvSpPr>
        <p:spPr bwMode="auto">
          <a:xfrm>
            <a:off x="2946835" y="3631597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Sum(2,3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5" name="直线箭头连接符 83"/>
          <p:cNvCxnSpPr/>
          <p:nvPr/>
        </p:nvCxnSpPr>
        <p:spPr bwMode="auto">
          <a:xfrm>
            <a:off x="4847101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6" name="直线箭头连接符 84"/>
          <p:cNvCxnSpPr/>
          <p:nvPr/>
        </p:nvCxnSpPr>
        <p:spPr bwMode="auto">
          <a:xfrm>
            <a:off x="4845078" y="3804563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7" name="直线箭头连接符 85"/>
          <p:cNvCxnSpPr/>
          <p:nvPr/>
        </p:nvCxnSpPr>
        <p:spPr bwMode="auto">
          <a:xfrm>
            <a:off x="6168375" y="3816194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直线箭头连接符 86"/>
          <p:cNvCxnSpPr/>
          <p:nvPr/>
        </p:nvCxnSpPr>
        <p:spPr bwMode="auto">
          <a:xfrm>
            <a:off x="6462441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9" name="圆角矩形 78"/>
          <p:cNvSpPr/>
          <p:nvPr/>
        </p:nvSpPr>
        <p:spPr bwMode="auto">
          <a:xfrm>
            <a:off x="5152330" y="3629669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sum(4,5)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0" name="直线箭头连接符 88"/>
          <p:cNvCxnSpPr/>
          <p:nvPr/>
        </p:nvCxnSpPr>
        <p:spPr bwMode="auto">
          <a:xfrm>
            <a:off x="7052596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1" name="直线箭头连接符 89"/>
          <p:cNvCxnSpPr/>
          <p:nvPr/>
        </p:nvCxnSpPr>
        <p:spPr bwMode="auto">
          <a:xfrm>
            <a:off x="7050573" y="3804563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2" name="直线箭头连接符 90"/>
          <p:cNvCxnSpPr/>
          <p:nvPr/>
        </p:nvCxnSpPr>
        <p:spPr bwMode="auto">
          <a:xfrm>
            <a:off x="8373870" y="3816194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3" name="直线箭头连接符 91"/>
          <p:cNvCxnSpPr/>
          <p:nvPr/>
        </p:nvCxnSpPr>
        <p:spPr bwMode="auto">
          <a:xfrm>
            <a:off x="8667936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圆角矩形 83"/>
          <p:cNvSpPr/>
          <p:nvPr/>
        </p:nvSpPr>
        <p:spPr bwMode="auto">
          <a:xfrm>
            <a:off x="7357825" y="3629669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nsolas" charset="0"/>
                <a:ea typeface="Consolas" charset="0"/>
                <a:cs typeface="Consolas" charset="0"/>
              </a:rPr>
              <a:t>sum(6,7)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1541882" y="3028357"/>
            <a:ext cx="1685833" cy="356472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Consolas" charset="0"/>
                <a:ea typeface="Consolas" charset="0"/>
                <a:cs typeface="Consolas" charset="0"/>
              </a:rPr>
              <a:t>sum(0,</a:t>
            </a: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zh-CN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6" name="直线箭头连接符 93"/>
          <p:cNvCxnSpPr/>
          <p:nvPr/>
        </p:nvCxnSpPr>
        <p:spPr bwMode="auto">
          <a:xfrm>
            <a:off x="7923411" y="3241130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7" name="直线箭头连接符 94"/>
          <p:cNvCxnSpPr/>
          <p:nvPr/>
        </p:nvCxnSpPr>
        <p:spPr bwMode="auto">
          <a:xfrm>
            <a:off x="7432138" y="3251320"/>
            <a:ext cx="491273" cy="10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8" name="直线箭头连接符 95"/>
          <p:cNvCxnSpPr/>
          <p:nvPr/>
        </p:nvCxnSpPr>
        <p:spPr bwMode="auto">
          <a:xfrm>
            <a:off x="5653759" y="3236684"/>
            <a:ext cx="384716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9" name="直线箭头连接符 96"/>
          <p:cNvCxnSpPr/>
          <p:nvPr/>
        </p:nvCxnSpPr>
        <p:spPr bwMode="auto">
          <a:xfrm>
            <a:off x="5668992" y="3236684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0" name="圆角矩形 89"/>
          <p:cNvSpPr/>
          <p:nvPr/>
        </p:nvSpPr>
        <p:spPr bwMode="auto">
          <a:xfrm>
            <a:off x="5943512" y="3037126"/>
            <a:ext cx="1685833" cy="356472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latin typeface="Consolas" charset="0"/>
                <a:ea typeface="Consolas" charset="0"/>
                <a:cs typeface="Consolas" charset="0"/>
              </a:rPr>
              <a:t>sum(4,7)</a:t>
            </a:r>
            <a:endParaRPr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3721854" y="4715225"/>
            <a:ext cx="1658315" cy="408623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(0,7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3" name="直线箭头连接符 52"/>
          <p:cNvCxnSpPr/>
          <p:nvPr/>
        </p:nvCxnSpPr>
        <p:spPr bwMode="auto">
          <a:xfrm flipH="1">
            <a:off x="6792414" y="4891801"/>
            <a:ext cx="1702" cy="255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4" name="直线箭头连接符 55"/>
          <p:cNvCxnSpPr>
            <a:stCxn id="91" idx="3"/>
          </p:cNvCxnSpPr>
          <p:nvPr/>
        </p:nvCxnSpPr>
        <p:spPr bwMode="auto">
          <a:xfrm flipV="1">
            <a:off x="5380169" y="4891801"/>
            <a:ext cx="1413946" cy="27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5" name="直线箭头连接符 56"/>
          <p:cNvCxnSpPr>
            <a:endCxn id="91" idx="1"/>
          </p:cNvCxnSpPr>
          <p:nvPr/>
        </p:nvCxnSpPr>
        <p:spPr bwMode="auto">
          <a:xfrm>
            <a:off x="2307906" y="4919537"/>
            <a:ext cx="14139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6" name="直线箭头连接符 57"/>
          <p:cNvCxnSpPr/>
          <p:nvPr/>
        </p:nvCxnSpPr>
        <p:spPr bwMode="auto">
          <a:xfrm>
            <a:off x="2307906" y="4919537"/>
            <a:ext cx="1" cy="2281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7" name="直线箭头连接符 40"/>
          <p:cNvCxnSpPr/>
          <p:nvPr/>
        </p:nvCxnSpPr>
        <p:spPr bwMode="auto">
          <a:xfrm>
            <a:off x="3521781" y="5365387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8" name="直线箭头连接符 41"/>
          <p:cNvCxnSpPr/>
          <p:nvPr/>
        </p:nvCxnSpPr>
        <p:spPr bwMode="auto">
          <a:xfrm>
            <a:off x="3059832" y="5384346"/>
            <a:ext cx="4576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9" name="直线箭头连接符 42"/>
          <p:cNvCxnSpPr>
            <a:endCxn id="129" idx="1"/>
          </p:cNvCxnSpPr>
          <p:nvPr/>
        </p:nvCxnSpPr>
        <p:spPr bwMode="auto">
          <a:xfrm flipV="1">
            <a:off x="1252129" y="5365695"/>
            <a:ext cx="289753" cy="40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00" name="直线箭头连接符 43"/>
          <p:cNvCxnSpPr/>
          <p:nvPr/>
        </p:nvCxnSpPr>
        <p:spPr bwMode="auto">
          <a:xfrm>
            <a:off x="1267362" y="5360941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1" name="圆角矩形 100"/>
          <p:cNvSpPr/>
          <p:nvPr/>
        </p:nvSpPr>
        <p:spPr bwMode="auto">
          <a:xfrm>
            <a:off x="213538" y="6315380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(0,0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1316286" y="6315379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(1,1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2419033" y="6315379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(2,2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3521781" y="6315378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(3,3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624528" y="6315379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(4,4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727276" y="6315378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(5,5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830023" y="6315378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(6,6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7932771" y="6315377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(7,7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9" name="直线箭头连接符 73"/>
          <p:cNvCxnSpPr/>
          <p:nvPr/>
        </p:nvCxnSpPr>
        <p:spPr bwMode="auto">
          <a:xfrm>
            <a:off x="436111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0" name="直线箭头连接符 75"/>
          <p:cNvCxnSpPr/>
          <p:nvPr/>
        </p:nvCxnSpPr>
        <p:spPr bwMode="auto">
          <a:xfrm>
            <a:off x="434088" y="593951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1" name="直线箭头连接符 76"/>
          <p:cNvCxnSpPr/>
          <p:nvPr/>
        </p:nvCxnSpPr>
        <p:spPr bwMode="auto">
          <a:xfrm>
            <a:off x="1757385" y="595114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2" name="直线箭头连接符 77"/>
          <p:cNvCxnSpPr/>
          <p:nvPr/>
        </p:nvCxnSpPr>
        <p:spPr bwMode="auto">
          <a:xfrm>
            <a:off x="2051451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3" name="圆角矩形 112"/>
          <p:cNvSpPr/>
          <p:nvPr/>
        </p:nvSpPr>
        <p:spPr bwMode="auto">
          <a:xfrm>
            <a:off x="741340" y="5764623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(0,1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4" name="直线箭头连接符 78"/>
          <p:cNvCxnSpPr/>
          <p:nvPr/>
        </p:nvCxnSpPr>
        <p:spPr bwMode="auto">
          <a:xfrm>
            <a:off x="2641606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5" name="直线箭头连接符 79"/>
          <p:cNvCxnSpPr/>
          <p:nvPr/>
        </p:nvCxnSpPr>
        <p:spPr bwMode="auto">
          <a:xfrm>
            <a:off x="2639583" y="593951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6" name="直线箭头连接符 80"/>
          <p:cNvCxnSpPr/>
          <p:nvPr/>
        </p:nvCxnSpPr>
        <p:spPr bwMode="auto">
          <a:xfrm>
            <a:off x="3962880" y="595114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7" name="直线箭头连接符 81"/>
          <p:cNvCxnSpPr/>
          <p:nvPr/>
        </p:nvCxnSpPr>
        <p:spPr bwMode="auto">
          <a:xfrm>
            <a:off x="4256946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8" name="圆角矩形 117"/>
          <p:cNvSpPr/>
          <p:nvPr/>
        </p:nvSpPr>
        <p:spPr bwMode="auto">
          <a:xfrm>
            <a:off x="2946835" y="5764623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sort(2,3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9" name="直线箭头连接符 83"/>
          <p:cNvCxnSpPr/>
          <p:nvPr/>
        </p:nvCxnSpPr>
        <p:spPr bwMode="auto">
          <a:xfrm>
            <a:off x="4847101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0" name="直线箭头连接符 84"/>
          <p:cNvCxnSpPr/>
          <p:nvPr/>
        </p:nvCxnSpPr>
        <p:spPr bwMode="auto">
          <a:xfrm>
            <a:off x="4845078" y="5937589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1" name="直线箭头连接符 85"/>
          <p:cNvCxnSpPr/>
          <p:nvPr/>
        </p:nvCxnSpPr>
        <p:spPr bwMode="auto">
          <a:xfrm>
            <a:off x="6168375" y="5949220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2" name="直线箭头连接符 86"/>
          <p:cNvCxnSpPr/>
          <p:nvPr/>
        </p:nvCxnSpPr>
        <p:spPr bwMode="auto">
          <a:xfrm>
            <a:off x="6462441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152330" y="5762695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(4,5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4" name="直线箭头连接符 88"/>
          <p:cNvCxnSpPr/>
          <p:nvPr/>
        </p:nvCxnSpPr>
        <p:spPr bwMode="auto">
          <a:xfrm>
            <a:off x="7052596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5" name="直线箭头连接符 89"/>
          <p:cNvCxnSpPr/>
          <p:nvPr/>
        </p:nvCxnSpPr>
        <p:spPr bwMode="auto">
          <a:xfrm>
            <a:off x="7050573" y="5937589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6" name="直线箭头连接符 90"/>
          <p:cNvCxnSpPr/>
          <p:nvPr/>
        </p:nvCxnSpPr>
        <p:spPr bwMode="auto">
          <a:xfrm>
            <a:off x="8373870" y="5949220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7" name="直线箭头连接符 91"/>
          <p:cNvCxnSpPr/>
          <p:nvPr/>
        </p:nvCxnSpPr>
        <p:spPr bwMode="auto">
          <a:xfrm>
            <a:off x="8667936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28" name="圆角矩形 127"/>
          <p:cNvSpPr/>
          <p:nvPr/>
        </p:nvSpPr>
        <p:spPr bwMode="auto">
          <a:xfrm>
            <a:off x="7357825" y="5762695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sz="1400" dirty="0" smtClean="0">
                <a:latin typeface="Consolas" charset="0"/>
                <a:ea typeface="Consolas" charset="0"/>
                <a:cs typeface="Consolas" charset="0"/>
              </a:rPr>
              <a:t>(6,7</a:t>
            </a:r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1541882" y="5161383"/>
            <a:ext cx="1685833" cy="408623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(0,3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0" name="直线箭头连接符 93"/>
          <p:cNvCxnSpPr/>
          <p:nvPr/>
        </p:nvCxnSpPr>
        <p:spPr bwMode="auto">
          <a:xfrm>
            <a:off x="7923411" y="5374156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1" name="直线箭头连接符 94"/>
          <p:cNvCxnSpPr/>
          <p:nvPr/>
        </p:nvCxnSpPr>
        <p:spPr bwMode="auto">
          <a:xfrm>
            <a:off x="7432138" y="5384346"/>
            <a:ext cx="491273" cy="10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2" name="直线箭头连接符 95"/>
          <p:cNvCxnSpPr/>
          <p:nvPr/>
        </p:nvCxnSpPr>
        <p:spPr bwMode="auto">
          <a:xfrm>
            <a:off x="5653759" y="5369710"/>
            <a:ext cx="384716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3" name="直线箭头连接符 96"/>
          <p:cNvCxnSpPr/>
          <p:nvPr/>
        </p:nvCxnSpPr>
        <p:spPr bwMode="auto">
          <a:xfrm>
            <a:off x="5668992" y="5369710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34" name="圆角矩形 133"/>
          <p:cNvSpPr/>
          <p:nvPr/>
        </p:nvSpPr>
        <p:spPr bwMode="auto">
          <a:xfrm>
            <a:off x="5943512" y="5170152"/>
            <a:ext cx="1685833" cy="408623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sort(4,7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589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741171" y="1755315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84771" y="188078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397571" y="2096784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053971" y="2456826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710371" y="148478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66771" y="166478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023171" y="221959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679571" y="188078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335971" y="198878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648771" y="214759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992371" y="231278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305174" y="155679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1043608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3009619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11313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6977324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2393780" y="2902056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flipV="1">
            <a:off x="4372058" y="2916560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6320450" y="2893672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8305174" y="2910440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2411808" y="3390755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755408" y="351622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099007" y="3732224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053971" y="4092266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56024" y="312022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710368" y="328750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023171" y="385503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316282" y="349968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699260" y="360303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48771" y="378303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992371" y="394822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305174" y="319223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 flipV="1">
            <a:off x="1043608" y="4572744"/>
            <a:ext cx="1773836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3009619" y="4572744"/>
            <a:ext cx="1786103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5011313" y="4572744"/>
            <a:ext cx="1756658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6977324" y="4581128"/>
            <a:ext cx="175985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3059880" y="5059267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403480" y="51847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747079" y="5400736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111989" y="5748054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335451" y="4788736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689795" y="4956012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678687" y="5544736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648771" y="51847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6998200" y="529273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295709" y="5472736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990740" y="5616736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8284601" y="4860744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1023035" y="6249640"/>
            <a:ext cx="3764989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4990740" y="6249640"/>
            <a:ext cx="3746434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1252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 flipV="1">
            <a:off x="1016839" y="5648637"/>
            <a:ext cx="7693566" cy="3423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4996169" y="4617088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682247" y="4833088"/>
            <a:ext cx="432000" cy="720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967052" y="4401088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368325" y="4977088"/>
            <a:ext cx="432000" cy="57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653130" y="4617088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339208" y="4725088"/>
            <a:ext cx="432000" cy="82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025286" y="4905088"/>
            <a:ext cx="432000" cy="64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711364" y="5049088"/>
            <a:ext cx="432000" cy="50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054403" y="5193130"/>
            <a:ext cx="432000" cy="359958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310091" y="4509088"/>
            <a:ext cx="432000" cy="104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269051" y="4221088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7612092" y="4293096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77449" y="2063484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421049" y="218895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64648" y="2404953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29558" y="2752271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53020" y="1792953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07364" y="1960229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696256" y="2548953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666340" y="218895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15769" y="2296953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313278" y="2476953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008309" y="2620953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302170" y="1864961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040604" y="3253857"/>
            <a:ext cx="3764989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5008309" y="3253857"/>
            <a:ext cx="3746434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grpSp>
        <p:nvGrpSpPr>
          <p:cNvPr id="8" name="组合 7"/>
          <p:cNvGrpSpPr/>
          <p:nvPr/>
        </p:nvGrpSpPr>
        <p:grpSpPr>
          <a:xfrm>
            <a:off x="1293231" y="3284984"/>
            <a:ext cx="354584" cy="568300"/>
            <a:chOff x="1293231" y="3284984"/>
            <a:chExt cx="354584" cy="568300"/>
          </a:xfrm>
        </p:grpSpPr>
        <p:sp>
          <p:nvSpPr>
            <p:cNvPr id="3" name="矩形 2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5232056" y="3267307"/>
            <a:ext cx="354584" cy="568300"/>
            <a:chOff x="5232056" y="3267307"/>
            <a:chExt cx="354584" cy="568300"/>
          </a:xfrm>
        </p:grpSpPr>
        <p:sp>
          <p:nvSpPr>
            <p:cNvPr id="36" name="矩形 35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277798" y="5733256"/>
            <a:ext cx="354584" cy="568300"/>
            <a:chOff x="5232056" y="3267307"/>
            <a:chExt cx="354584" cy="568300"/>
          </a:xfrm>
        </p:grpSpPr>
        <p:sp>
          <p:nvSpPr>
            <p:cNvPr id="41" name="矩形 40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1921461" y="3280340"/>
            <a:ext cx="354584" cy="568300"/>
            <a:chOff x="1293231" y="3284984"/>
            <a:chExt cx="354584" cy="568300"/>
          </a:xfrm>
        </p:grpSpPr>
        <p:sp>
          <p:nvSpPr>
            <p:cNvPr id="44" name="矩形 43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1903198" y="5733256"/>
            <a:ext cx="354584" cy="568300"/>
            <a:chOff x="5232056" y="3267307"/>
            <a:chExt cx="354584" cy="568300"/>
          </a:xfrm>
        </p:grpSpPr>
        <p:sp>
          <p:nvSpPr>
            <p:cNvPr id="47" name="矩形 46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9" name="组合 48"/>
          <p:cNvGrpSpPr/>
          <p:nvPr/>
        </p:nvGrpSpPr>
        <p:grpSpPr>
          <a:xfrm>
            <a:off x="2578448" y="5733256"/>
            <a:ext cx="354584" cy="568300"/>
            <a:chOff x="5232056" y="3267307"/>
            <a:chExt cx="354584" cy="568300"/>
          </a:xfrm>
        </p:grpSpPr>
        <p:sp>
          <p:nvSpPr>
            <p:cNvPr id="50" name="矩形 49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3203848" y="5733256"/>
            <a:ext cx="354584" cy="568300"/>
            <a:chOff x="5232056" y="3267307"/>
            <a:chExt cx="354584" cy="568300"/>
          </a:xfrm>
        </p:grpSpPr>
        <p:sp>
          <p:nvSpPr>
            <p:cNvPr id="53" name="矩形 52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5" name="组合 54"/>
          <p:cNvGrpSpPr/>
          <p:nvPr/>
        </p:nvGrpSpPr>
        <p:grpSpPr>
          <a:xfrm>
            <a:off x="3879098" y="5733256"/>
            <a:ext cx="354584" cy="568300"/>
            <a:chOff x="5232056" y="3267307"/>
            <a:chExt cx="354584" cy="568300"/>
          </a:xfrm>
        </p:grpSpPr>
        <p:sp>
          <p:nvSpPr>
            <p:cNvPr id="56" name="矩形 55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504498" y="5733256"/>
            <a:ext cx="354584" cy="568300"/>
            <a:chOff x="5232056" y="3267307"/>
            <a:chExt cx="354584" cy="568300"/>
          </a:xfrm>
        </p:grpSpPr>
        <p:sp>
          <p:nvSpPr>
            <p:cNvPr id="59" name="矩形 58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179748" y="5733256"/>
            <a:ext cx="354584" cy="568300"/>
            <a:chOff x="5232056" y="3267307"/>
            <a:chExt cx="354584" cy="568300"/>
          </a:xfrm>
        </p:grpSpPr>
        <p:sp>
          <p:nvSpPr>
            <p:cNvPr id="62" name="矩形 61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64" name="组合 63"/>
          <p:cNvGrpSpPr/>
          <p:nvPr/>
        </p:nvGrpSpPr>
        <p:grpSpPr>
          <a:xfrm>
            <a:off x="5805148" y="5733256"/>
            <a:ext cx="354584" cy="568300"/>
            <a:chOff x="5232056" y="3267307"/>
            <a:chExt cx="354584" cy="568300"/>
          </a:xfrm>
        </p:grpSpPr>
        <p:sp>
          <p:nvSpPr>
            <p:cNvPr id="65" name="矩形 64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869130" y="3293251"/>
            <a:ext cx="354584" cy="568300"/>
            <a:chOff x="5232056" y="3267307"/>
            <a:chExt cx="354584" cy="568300"/>
          </a:xfrm>
        </p:grpSpPr>
        <p:sp>
          <p:nvSpPr>
            <p:cNvPr id="85" name="矩形 84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554691" y="3273538"/>
            <a:ext cx="354584" cy="568300"/>
            <a:chOff x="5232056" y="3267307"/>
            <a:chExt cx="354584" cy="568300"/>
          </a:xfrm>
        </p:grpSpPr>
        <p:sp>
          <p:nvSpPr>
            <p:cNvPr id="88" name="矩形 87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8" name="组合 107"/>
          <p:cNvGrpSpPr/>
          <p:nvPr/>
        </p:nvGrpSpPr>
        <p:grpSpPr>
          <a:xfrm>
            <a:off x="2598366" y="3267833"/>
            <a:ext cx="354584" cy="568300"/>
            <a:chOff x="1293231" y="3284984"/>
            <a:chExt cx="354584" cy="568300"/>
          </a:xfrm>
        </p:grpSpPr>
        <p:sp>
          <p:nvSpPr>
            <p:cNvPr id="109" name="矩形 108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7234303" y="3263146"/>
            <a:ext cx="354584" cy="568300"/>
            <a:chOff x="5232056" y="3267307"/>
            <a:chExt cx="354584" cy="568300"/>
          </a:xfrm>
        </p:grpSpPr>
        <p:sp>
          <p:nvSpPr>
            <p:cNvPr id="91" name="矩形 90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>
            <a:off x="7852556" y="3280340"/>
            <a:ext cx="354584" cy="568300"/>
            <a:chOff x="5232056" y="3267307"/>
            <a:chExt cx="354584" cy="568300"/>
          </a:xfrm>
        </p:grpSpPr>
        <p:sp>
          <p:nvSpPr>
            <p:cNvPr id="94" name="矩形 93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4" name="组合 103"/>
          <p:cNvGrpSpPr/>
          <p:nvPr/>
        </p:nvGrpSpPr>
        <p:grpSpPr>
          <a:xfrm>
            <a:off x="3248630" y="3263146"/>
            <a:ext cx="354584" cy="568300"/>
            <a:chOff x="1293231" y="3284984"/>
            <a:chExt cx="354584" cy="568300"/>
          </a:xfrm>
        </p:grpSpPr>
        <p:sp>
          <p:nvSpPr>
            <p:cNvPr id="105" name="矩形 104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582082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251520" y="1196752"/>
            <a:ext cx="8784976" cy="56630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数据结构在计算机存储器中的存储映像，又叫物理结构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存储结构既要反应数据元素本身，还要反映数据元素之间的关系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一般有两种存储结构：顺序存储结构与链式存储结构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索引存储：在存储元素信息的同时建立附加的索引表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散列存储：根据节点的关键码通过一个散列函数计算得到存储地址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211960" y="3356992"/>
            <a:ext cx="1800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6444208" y="3356992"/>
            <a:ext cx="1800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矩形 2"/>
          <p:cNvSpPr/>
          <p:nvPr/>
        </p:nvSpPr>
        <p:spPr bwMode="auto">
          <a:xfrm>
            <a:off x="169385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787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238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2640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92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1393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5844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0246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4598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9000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3451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27852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2204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6606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71057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85459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9811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14212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28664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43065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7417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1819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86270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00672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15024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9425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43876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8278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72630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87032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01483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15884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29571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43972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58423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2825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87177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01579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16030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30431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44783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59185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73636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8038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02390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6791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831243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55033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68670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83071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97523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11924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26276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40678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55129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9531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3883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98284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12735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27137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41489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55891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70342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84743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99095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13497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27948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42350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456702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71103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5555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99956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14308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8710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3161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7563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1915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86316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00767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5169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28855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43257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57708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2110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86462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700863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15314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29716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44068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58470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72921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87322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801674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16076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30527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154318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694814" y="3573016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3270878" y="3573016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3846942" y="3573016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429168" y="3573016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5000935" y="4581128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 smtClean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118254" y="4581128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719612" y="4581128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846942" y="4581128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5574638" y="4581128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204</a:t>
            </a:r>
            <a:endParaRPr lang="zh-CN" altLang="en-US" sz="20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341076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621848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连接符 147"/>
          <p:cNvCxnSpPr/>
          <p:nvPr/>
        </p:nvCxnSpPr>
        <p:spPr bwMode="auto">
          <a:xfrm>
            <a:off x="2197912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1915988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204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2485944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208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2" name="直接连接符 151"/>
          <p:cNvCxnSpPr/>
          <p:nvPr/>
        </p:nvCxnSpPr>
        <p:spPr bwMode="auto">
          <a:xfrm>
            <a:off x="2767868" y="3986461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 bwMode="auto">
          <a:xfrm>
            <a:off x="2485944" y="4130477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208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 bwMode="auto">
          <a:xfrm>
            <a:off x="3337824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3055900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212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 bwMode="auto">
          <a:xfrm>
            <a:off x="3922162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3640238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216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217001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220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/>
          <p:nvPr/>
        </p:nvCxnSpPr>
        <p:spPr bwMode="auto">
          <a:xfrm>
            <a:off x="5062774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 bwMode="auto">
          <a:xfrm>
            <a:off x="4780850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224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2" name="直接连接符 161"/>
          <p:cNvCxnSpPr/>
          <p:nvPr/>
        </p:nvCxnSpPr>
        <p:spPr bwMode="auto">
          <a:xfrm>
            <a:off x="5636547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矩形 162"/>
          <p:cNvSpPr/>
          <p:nvPr/>
        </p:nvSpPr>
        <p:spPr bwMode="auto">
          <a:xfrm>
            <a:off x="5354623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228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/>
          <p:cNvCxnSpPr/>
          <p:nvPr/>
        </p:nvCxnSpPr>
        <p:spPr bwMode="auto">
          <a:xfrm>
            <a:off x="6234187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矩形 164"/>
          <p:cNvSpPr/>
          <p:nvPr/>
        </p:nvSpPr>
        <p:spPr bwMode="auto">
          <a:xfrm>
            <a:off x="5952263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232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6" name="直接连接符 165"/>
          <p:cNvCxnSpPr/>
          <p:nvPr/>
        </p:nvCxnSpPr>
        <p:spPr bwMode="auto">
          <a:xfrm>
            <a:off x="6800548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6518624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236</a:t>
            </a:r>
            <a:endParaRPr lang="zh-CN" altLang="en-US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697106" y="4582404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236</a:t>
            </a:r>
            <a:endParaRPr lang="zh-CN" altLang="en-US" sz="20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0" name="直接连接符 149"/>
          <p:cNvCxnSpPr/>
          <p:nvPr/>
        </p:nvCxnSpPr>
        <p:spPr bwMode="auto">
          <a:xfrm>
            <a:off x="2767868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矩形 168"/>
          <p:cNvSpPr/>
          <p:nvPr/>
        </p:nvSpPr>
        <p:spPr bwMode="auto">
          <a:xfrm>
            <a:off x="7303326" y="4581128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216</a:t>
            </a:r>
            <a:endParaRPr lang="zh-CN" altLang="en-US" sz="20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423254" y="4581128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/>
          <p:cNvCxnSpPr/>
          <p:nvPr/>
        </p:nvCxnSpPr>
        <p:spPr bwMode="auto">
          <a:xfrm>
            <a:off x="4498925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346564" y="362570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23528" y="460232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链式：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616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（归并排序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2051451" y="2136800"/>
            <a:ext cx="58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采用分治递归策略，递归融合两路已排序子序列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51520" y="2476634"/>
            <a:ext cx="7488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向量归并排序</a:t>
            </a:r>
          </a:p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mergeSort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//0 &lt;= lo &lt; hi &lt;= size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2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单元素区间自然有序，否则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...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/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以中点为界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mergeSort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mergeSort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分别排序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merge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归并</a:t>
            </a:r>
          </a:p>
          <a:p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4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07504" y="403854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 </a:t>
            </a:r>
            <a:r>
              <a:rPr lang="en-US" altLang="zh-CN" sz="1400" b="1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有序向量的归并</a:t>
            </a:r>
          </a:p>
          <a:p>
            <a:r>
              <a:rPr lang="en-US" altLang="zh-CN" sz="1400" b="1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mi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各自有序的子向量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和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[mi, hi)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T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合并后的向量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A[0, hi - lo) = _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new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前子向量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B[0, 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lb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) = _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复制前子向量</a:t>
            </a: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后子向量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C[0, 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lc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) = _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[mi, hi)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k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)||(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//B[j]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和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C[k]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中的小者续至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末尾</a:t>
            </a: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k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||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 err="1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endParaRPr lang="zh-CN" altLang="zh-CN" sz="1400" b="1" kern="100" dirty="0" smtClean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k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||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++];</a:t>
            </a:r>
            <a:endParaRPr lang="zh-CN" altLang="zh-CN" sz="1400" b="1" kern="100" dirty="0" smtClean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400" b="1" kern="100" dirty="0" smtClean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delete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[]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释放临时空间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归并后得到完整的有序向量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</a:t>
            </a:r>
            <a:r>
              <a:rPr lang="en-US" altLang="zh-CN" sz="14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6450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（归并排序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2051451" y="2136800"/>
            <a:ext cx="58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采用分治递归策略，递归融合两路已排序子序列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766219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118147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70075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822003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101923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453851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05779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118147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822003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453851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822003" y="3191392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707" y="2615328"/>
            <a:ext cx="511256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02063" y="2687336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949795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597867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246279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2894351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42423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190495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838567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157707" y="3191392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02063" y="3263400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949795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1597867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2246279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2894351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542423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190495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838567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57707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302063" y="3839464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949795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1597867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246279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2894351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542423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4190495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838567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157707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302063" y="4415528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949795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597867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2246279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2894351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3542423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4190495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4838567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118147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2822003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1453851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157707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302063" y="4991592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949795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1597867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2246279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2894351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3542423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4190495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838567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822003" y="5495648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157707" y="5495648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157707" y="6071712"/>
            <a:ext cx="508494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01723" y="5567996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949455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1597527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2245939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2894011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3542083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4190155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4838227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01723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949455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1597527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2245939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2894011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3542083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4190155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4838227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>
            <a:off x="5292080" y="2852936"/>
            <a:ext cx="3385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V="1">
            <a:off x="5292080" y="4593997"/>
            <a:ext cx="385052" cy="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V="1">
            <a:off x="5290373" y="6309318"/>
            <a:ext cx="410446" cy="5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5436639" y="2852936"/>
            <a:ext cx="0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5436096" y="4581127"/>
            <a:ext cx="12387" cy="17281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95" name="TextBox 27654"/>
          <p:cNvSpPr txBox="1"/>
          <p:nvPr/>
        </p:nvSpPr>
        <p:spPr>
          <a:xfrm>
            <a:off x="5436096" y="3085251"/>
            <a:ext cx="738664" cy="1309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无序向量的递归分解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110"/>
          <p:cNvSpPr txBox="1"/>
          <p:nvPr/>
        </p:nvSpPr>
        <p:spPr>
          <a:xfrm>
            <a:off x="5465051" y="4788086"/>
            <a:ext cx="738664" cy="1264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有序向量的组层归并</a:t>
            </a:r>
          </a:p>
        </p:txBody>
      </p:sp>
      <p:sp>
        <p:nvSpPr>
          <p:cNvPr id="97" name="TextBox 2"/>
          <p:cNvSpPr txBox="1"/>
          <p:nvPr/>
        </p:nvSpPr>
        <p:spPr>
          <a:xfrm>
            <a:off x="6226625" y="2561065"/>
            <a:ext cx="2901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路归并时间复杂度：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设排序时间为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对长度为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的向量归并排序，需完成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向量的归并排序和一两路归并：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T(n) = 2*T(n/2) + O(n)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边界条件：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T(1) = 1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可以解得：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T(n) = O(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8" name="圆角矩形 97"/>
          <p:cNvSpPr/>
          <p:nvPr/>
        </p:nvSpPr>
        <p:spPr bwMode="auto">
          <a:xfrm>
            <a:off x="302063" y="269124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302063" y="326730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302063" y="3843368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02063" y="4419432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02063" y="49954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301723" y="557190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左大括号 105"/>
          <p:cNvSpPr/>
          <p:nvPr/>
        </p:nvSpPr>
        <p:spPr bwMode="auto">
          <a:xfrm rot="5400000">
            <a:off x="2526786" y="1831554"/>
            <a:ext cx="360040" cy="2578259"/>
          </a:xfrm>
          <a:prstGeom prst="leftBrace">
            <a:avLst>
              <a:gd name="adj1" fmla="val 53518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左大括号 106"/>
          <p:cNvSpPr/>
          <p:nvPr/>
        </p:nvSpPr>
        <p:spPr bwMode="auto">
          <a:xfrm rot="5400000">
            <a:off x="1241334" y="2986766"/>
            <a:ext cx="360040" cy="1361138"/>
          </a:xfrm>
          <a:prstGeom prst="leftBrace">
            <a:avLst>
              <a:gd name="adj1" fmla="val 17682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左大括号 107"/>
          <p:cNvSpPr/>
          <p:nvPr/>
        </p:nvSpPr>
        <p:spPr bwMode="auto">
          <a:xfrm rot="5400000">
            <a:off x="3833053" y="3031047"/>
            <a:ext cx="360040" cy="1361138"/>
          </a:xfrm>
          <a:prstGeom prst="leftBrace">
            <a:avLst>
              <a:gd name="adj1" fmla="val 17682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左大括号 108"/>
          <p:cNvSpPr/>
          <p:nvPr/>
        </p:nvSpPr>
        <p:spPr bwMode="auto">
          <a:xfrm rot="5400000">
            <a:off x="542812" y="3897379"/>
            <a:ext cx="360040" cy="641553"/>
          </a:xfrm>
          <a:prstGeom prst="leftBrace">
            <a:avLst>
              <a:gd name="adj1" fmla="val 22525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左大括号 109"/>
          <p:cNvSpPr/>
          <p:nvPr/>
        </p:nvSpPr>
        <p:spPr bwMode="auto">
          <a:xfrm rot="5400000">
            <a:off x="1888988" y="3894199"/>
            <a:ext cx="360040" cy="641553"/>
          </a:xfrm>
          <a:prstGeom prst="leftBrace">
            <a:avLst>
              <a:gd name="adj1" fmla="val 27030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大括号 112"/>
          <p:cNvSpPr/>
          <p:nvPr/>
        </p:nvSpPr>
        <p:spPr bwMode="auto">
          <a:xfrm rot="5400000">
            <a:off x="3200589" y="3864308"/>
            <a:ext cx="360040" cy="641553"/>
          </a:xfrm>
          <a:prstGeom prst="leftBrace">
            <a:avLst>
              <a:gd name="adj1" fmla="val 20797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大括号 113"/>
          <p:cNvSpPr/>
          <p:nvPr/>
        </p:nvSpPr>
        <p:spPr bwMode="auto">
          <a:xfrm rot="5400000">
            <a:off x="4496733" y="3864308"/>
            <a:ext cx="360040" cy="641553"/>
          </a:xfrm>
          <a:prstGeom prst="leftBrace">
            <a:avLst>
              <a:gd name="adj1" fmla="val 20798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大括号 114"/>
          <p:cNvSpPr/>
          <p:nvPr/>
        </p:nvSpPr>
        <p:spPr bwMode="auto">
          <a:xfrm rot="5400000" flipH="1">
            <a:off x="581613" y="4562633"/>
            <a:ext cx="282436" cy="641553"/>
          </a:xfrm>
          <a:prstGeom prst="leftBrace">
            <a:avLst>
              <a:gd name="adj1" fmla="val 14032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大括号 115"/>
          <p:cNvSpPr/>
          <p:nvPr/>
        </p:nvSpPr>
        <p:spPr bwMode="auto">
          <a:xfrm rot="5400000" flipH="1">
            <a:off x="1949765" y="4545586"/>
            <a:ext cx="282436" cy="641553"/>
          </a:xfrm>
          <a:prstGeom prst="leftBrace">
            <a:avLst>
              <a:gd name="adj1" fmla="val 21977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大括号 116"/>
          <p:cNvSpPr/>
          <p:nvPr/>
        </p:nvSpPr>
        <p:spPr bwMode="auto">
          <a:xfrm rot="5400000" flipH="1">
            <a:off x="3226891" y="4562633"/>
            <a:ext cx="282436" cy="641553"/>
          </a:xfrm>
          <a:prstGeom prst="leftBrace">
            <a:avLst>
              <a:gd name="adj1" fmla="val 33895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大括号 117"/>
          <p:cNvSpPr/>
          <p:nvPr/>
        </p:nvSpPr>
        <p:spPr bwMode="auto">
          <a:xfrm rot="5400000" flipH="1">
            <a:off x="4535535" y="4562633"/>
            <a:ext cx="282436" cy="641553"/>
          </a:xfrm>
          <a:prstGeom prst="leftBrace">
            <a:avLst>
              <a:gd name="adj1" fmla="val 19991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大括号 118"/>
          <p:cNvSpPr/>
          <p:nvPr/>
        </p:nvSpPr>
        <p:spPr bwMode="auto">
          <a:xfrm rot="5400000" flipH="1">
            <a:off x="1284065" y="4749680"/>
            <a:ext cx="274339" cy="1318445"/>
          </a:xfrm>
          <a:prstGeom prst="leftBrace">
            <a:avLst>
              <a:gd name="adj1" fmla="val 53002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左大括号 119"/>
          <p:cNvSpPr/>
          <p:nvPr/>
        </p:nvSpPr>
        <p:spPr bwMode="auto">
          <a:xfrm rot="5400000" flipH="1">
            <a:off x="3897250" y="4774255"/>
            <a:ext cx="274339" cy="1318445"/>
          </a:xfrm>
          <a:prstGeom prst="leftBrace">
            <a:avLst>
              <a:gd name="adj1" fmla="val 36643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左大括号 120"/>
          <p:cNvSpPr/>
          <p:nvPr/>
        </p:nvSpPr>
        <p:spPr bwMode="auto">
          <a:xfrm rot="5400000" flipH="1">
            <a:off x="2609583" y="4701109"/>
            <a:ext cx="258593" cy="2642409"/>
          </a:xfrm>
          <a:prstGeom prst="leftBrace">
            <a:avLst>
              <a:gd name="adj1" fmla="val 64294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325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两个各有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个元素的有序表归并成一个有序表，其最少的比较次数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49340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dirty="0"/>
              <a:t>对包含</a:t>
            </a:r>
            <a:r>
              <a:rPr lang="en-US" altLang="zh-CN" dirty="0"/>
              <a:t>20</a:t>
            </a:r>
            <a:r>
              <a:rPr lang="zh-CN" altLang="zh-CN" dirty="0"/>
              <a:t>个关键字序列进行归并排序，共需要</a:t>
            </a:r>
            <a:r>
              <a:rPr lang="zh-CN" altLang="zh-CN" dirty="0" smtClean="0"/>
              <a:t>进行</a:t>
            </a:r>
            <a:r>
              <a:rPr lang="zh-CN" altLang="en-US" dirty="0" smtClean="0">
                <a:solidFill>
                  <a:srgbClr val="639EF4"/>
                </a:solidFill>
              </a:rPr>
              <a:t> </a:t>
            </a:r>
            <a:r>
              <a:rPr lang="en-US" altLang="zh-CN" dirty="0" smtClean="0">
                <a:solidFill>
                  <a:srgbClr val="639EF4"/>
                </a:solidFill>
              </a:rPr>
              <a:t>[</a:t>
            </a:r>
            <a:r>
              <a:rPr lang="zh-CN" altLang="en-US" dirty="0" smtClean="0">
                <a:solidFill>
                  <a:srgbClr val="639EF4"/>
                </a:solidFill>
              </a:rPr>
              <a:t>填空</a:t>
            </a:r>
            <a:r>
              <a:rPr lang="en-US" altLang="zh-CN" dirty="0" smtClean="0">
                <a:solidFill>
                  <a:srgbClr val="639EF4"/>
                </a:solidFill>
              </a:rPr>
              <a:t>1]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/>
              <a:t>趟</a:t>
            </a:r>
            <a:r>
              <a:rPr lang="zh-CN" altLang="zh-CN" dirty="0"/>
              <a:t>归并</a:t>
            </a:r>
            <a:r>
              <a:rPr lang="zh-CN" altLang="zh-CN" dirty="0" smtClean="0"/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33835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95919"/>
            <a:ext cx="84249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merge(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[]){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 = 0;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j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归并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sorted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++];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sorted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[k++] =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++];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拷贝两个子序列中的剩余元素</a:t>
            </a:r>
            <a:endParaRPr lang="en-US" altLang="zh-CN" sz="1600" b="1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&lt;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[k++] =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0; v &lt; k; v++)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 v]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[v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将排序后结果覆盖原数组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1393" y="4795897"/>
            <a:ext cx="84249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 =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/ 2;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mid,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mid,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merge(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mid,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9679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004" y="2748633"/>
            <a:ext cx="89649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hi) {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 lo &lt;= hi &lt;= size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lo+1; j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循环新插入的元素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缓存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新插入元素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 - 1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已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排序序列最后一个元素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lo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对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已排序序列从后往前比较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大于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新插入元素则往后移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插入新元素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向量排序（回顾：插入排序）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68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 （第一讲内容）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15616" y="6122163"/>
            <a:ext cx="4032448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两层循环迭代，平均复杂度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79" y="4870805"/>
            <a:ext cx="2679973" cy="16242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1960" y="2288283"/>
            <a:ext cx="486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每步将一个待排序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其大小插入已排序序列的适当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位置上，直到全部插入完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7504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113" name="TextBox 20"/>
          <p:cNvSpPr txBox="1">
            <a:spLocks noChangeArrowheads="1"/>
          </p:cNvSpPr>
          <p:nvPr/>
        </p:nvSpPr>
        <p:spPr bwMode="auto">
          <a:xfrm>
            <a:off x="107504" y="2132856"/>
            <a:ext cx="8749223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冒泡排序（起泡排序）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待排序元素序列中的元素个数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。最多作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趟起泡，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1, 2,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,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。在第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趟中从后向前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 n-1, n-2,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,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，顺次两两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V[j-1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如果发生逆序，则交换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V[j-1]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5328592" cy="20931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36649793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79761" y="1909146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098" y="200238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90435" y="2218388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01109" y="1606388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56446" y="1786388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11783" y="234119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67120" y="200238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422457" y="2110388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077794" y="2290388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733131" y="2434388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388472" y="1678396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45772" y="2578430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弧形 2"/>
          <p:cNvSpPr/>
          <p:nvPr/>
        </p:nvSpPr>
        <p:spPr bwMode="auto">
          <a:xfrm rot="5400000">
            <a:off x="7451011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 bwMode="auto">
          <a:xfrm rot="5400000">
            <a:off x="6770819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 bwMode="auto">
          <a:xfrm rot="5400000">
            <a:off x="6082575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 bwMode="auto">
          <a:xfrm rot="5400000">
            <a:off x="5407178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 bwMode="auto">
          <a:xfrm rot="5400000">
            <a:off x="4770750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 bwMode="auto">
          <a:xfrm rot="5400000">
            <a:off x="4117362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 bwMode="auto">
          <a:xfrm rot="5400000">
            <a:off x="2825439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 bwMode="auto">
          <a:xfrm rot="5400000">
            <a:off x="2155893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 bwMode="auto">
          <a:xfrm rot="5400000">
            <a:off x="1494065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65192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6948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62611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06094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59636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3178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18135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48476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8351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33771" y="3619280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87781" y="372728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41791" y="3943280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179761" y="4303322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449811" y="3331280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103821" y="351128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757831" y="408728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411841" y="372728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065851" y="383528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719861" y="401528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795801" y="4159280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388472" y="3395527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弧形 66"/>
          <p:cNvSpPr/>
          <p:nvPr/>
        </p:nvSpPr>
        <p:spPr bwMode="auto">
          <a:xfrm rot="5400000">
            <a:off x="7408627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/>
          <p:cNvSpPr/>
          <p:nvPr/>
        </p:nvSpPr>
        <p:spPr bwMode="auto">
          <a:xfrm rot="5400000">
            <a:off x="6728435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722808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34564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弧形 73"/>
          <p:cNvSpPr/>
          <p:nvPr/>
        </p:nvSpPr>
        <p:spPr bwMode="auto">
          <a:xfrm rot="5400000">
            <a:off x="5454806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弧形 74"/>
          <p:cNvSpPr/>
          <p:nvPr/>
        </p:nvSpPr>
        <p:spPr bwMode="auto">
          <a:xfrm rot="5400000">
            <a:off x="4774614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768987" y="4750937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80743" y="4750937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弧形 77"/>
          <p:cNvSpPr/>
          <p:nvPr/>
        </p:nvSpPr>
        <p:spPr bwMode="auto">
          <a:xfrm rot="5400000">
            <a:off x="3507584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弧形 78"/>
          <p:cNvSpPr/>
          <p:nvPr/>
        </p:nvSpPr>
        <p:spPr bwMode="auto">
          <a:xfrm rot="5400000">
            <a:off x="2827392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弧形 79"/>
          <p:cNvSpPr/>
          <p:nvPr/>
        </p:nvSpPr>
        <p:spPr bwMode="auto">
          <a:xfrm rot="5400000">
            <a:off x="2139148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821765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33521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419184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476988" y="5431272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133819" y="553927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790650" y="5755272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163326" y="6115314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104312" y="5143272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761143" y="5323272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447481" y="5899272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074805" y="553927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731636" y="5647272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417974" y="5827272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820157" y="5971272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388472" y="5215280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弧形 95"/>
          <p:cNvSpPr/>
          <p:nvPr/>
        </p:nvSpPr>
        <p:spPr bwMode="auto">
          <a:xfrm rot="5400000">
            <a:off x="7397173" y="622324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711354" y="6577607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弧形 97"/>
          <p:cNvSpPr/>
          <p:nvPr/>
        </p:nvSpPr>
        <p:spPr bwMode="auto">
          <a:xfrm rot="5400000">
            <a:off x="6091970" y="620943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弧形 98"/>
          <p:cNvSpPr/>
          <p:nvPr/>
        </p:nvSpPr>
        <p:spPr bwMode="auto">
          <a:xfrm rot="5400000">
            <a:off x="5403726" y="620943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398099" y="656379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683762" y="656379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弧形 101"/>
          <p:cNvSpPr/>
          <p:nvPr/>
        </p:nvSpPr>
        <p:spPr bwMode="auto">
          <a:xfrm rot="5400000">
            <a:off x="4112289" y="6221439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弧形 102"/>
          <p:cNvSpPr/>
          <p:nvPr/>
        </p:nvSpPr>
        <p:spPr bwMode="auto">
          <a:xfrm rot="5400000">
            <a:off x="3475861" y="6221439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弧形 103"/>
          <p:cNvSpPr/>
          <p:nvPr/>
        </p:nvSpPr>
        <p:spPr bwMode="auto">
          <a:xfrm rot="5400000">
            <a:off x="2822473" y="6221439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411205" y="657580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64747" y="657580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18289" y="657580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92067" y="1969481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5230" y="3739950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90730" y="5653607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8461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84" name="矩形 83"/>
          <p:cNvSpPr/>
          <p:nvPr/>
        </p:nvSpPr>
        <p:spPr bwMode="auto">
          <a:xfrm>
            <a:off x="3133819" y="1715939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790650" y="1823939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447481" y="2039939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163326" y="2399981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761143" y="1427939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417974" y="1607939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476988" y="2183939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731636" y="1823939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074805" y="1931939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104312" y="2111939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820157" y="2255939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388472" y="1499947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弧形 107"/>
          <p:cNvSpPr/>
          <p:nvPr/>
        </p:nvSpPr>
        <p:spPr bwMode="auto">
          <a:xfrm rot="5400000">
            <a:off x="7400320" y="610992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714501" y="646428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弧形 109"/>
          <p:cNvSpPr/>
          <p:nvPr/>
        </p:nvSpPr>
        <p:spPr bwMode="auto">
          <a:xfrm rot="5400000">
            <a:off x="5442969" y="611656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弧形 110"/>
          <p:cNvSpPr/>
          <p:nvPr/>
        </p:nvSpPr>
        <p:spPr bwMode="auto">
          <a:xfrm rot="5400000">
            <a:off x="4754725" y="611656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749098" y="647092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034761" y="647092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弧形 119"/>
          <p:cNvSpPr/>
          <p:nvPr/>
        </p:nvSpPr>
        <p:spPr bwMode="auto">
          <a:xfrm rot="5400000">
            <a:off x="6748627" y="2510976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弧形 120"/>
          <p:cNvSpPr/>
          <p:nvPr/>
        </p:nvSpPr>
        <p:spPr bwMode="auto">
          <a:xfrm rot="5400000">
            <a:off x="6068435" y="2510976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062808" y="288001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74564" y="288001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弧形 124"/>
          <p:cNvSpPr/>
          <p:nvPr/>
        </p:nvSpPr>
        <p:spPr bwMode="auto">
          <a:xfrm rot="5400000">
            <a:off x="4778129" y="2493947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弧形 125"/>
          <p:cNvSpPr/>
          <p:nvPr/>
        </p:nvSpPr>
        <p:spPr bwMode="auto">
          <a:xfrm rot="5400000">
            <a:off x="4102732" y="2493947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弧形 126"/>
          <p:cNvSpPr/>
          <p:nvPr/>
        </p:nvSpPr>
        <p:spPr bwMode="auto">
          <a:xfrm rot="5400000">
            <a:off x="3466304" y="2493947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5058165" y="284831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401648" y="284831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55190" y="284831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790650" y="3497820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447481" y="360582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104312" y="3821820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1163326" y="4181862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417974" y="3209820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074805" y="338982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2476988" y="3965820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731636" y="360582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761143" y="371382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133819" y="3893820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820157" y="4037820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8388472" y="3281828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弧形 142"/>
          <p:cNvSpPr/>
          <p:nvPr/>
        </p:nvSpPr>
        <p:spPr bwMode="auto">
          <a:xfrm rot="5400000">
            <a:off x="7442035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弧形 143"/>
          <p:cNvSpPr/>
          <p:nvPr/>
        </p:nvSpPr>
        <p:spPr bwMode="auto">
          <a:xfrm rot="5400000">
            <a:off x="6761843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7756216" y="465883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85039" y="463339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弧形 146"/>
          <p:cNvSpPr/>
          <p:nvPr/>
        </p:nvSpPr>
        <p:spPr bwMode="auto">
          <a:xfrm rot="5400000">
            <a:off x="4791350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弧形 147"/>
          <p:cNvSpPr/>
          <p:nvPr/>
        </p:nvSpPr>
        <p:spPr bwMode="auto">
          <a:xfrm rot="5400000">
            <a:off x="4115953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5071386" y="464415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414869" y="464415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4452613" y="5306515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109444" y="5414515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3834463" y="5612186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1163326" y="5985218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7083569" y="5013176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740400" y="5193176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476988" y="5769176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6426738" y="543259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5761143" y="551717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133819" y="5697176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1820157" y="5841176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388472" y="5085184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92067" y="1969481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5230" y="3739950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90730" y="5653607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9320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153" name="矩形 152"/>
          <p:cNvSpPr/>
          <p:nvPr/>
        </p:nvSpPr>
        <p:spPr bwMode="auto">
          <a:xfrm>
            <a:off x="5067600" y="1628824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724431" y="173682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3753938" y="1952824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1126614" y="2312866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7694924" y="134082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038093" y="152082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440276" y="2096824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6381262" y="173682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410769" y="1844824"/>
            <a:ext cx="432000" cy="82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097107" y="2024824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1783445" y="2168824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351760" y="141283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弧形 63"/>
          <p:cNvSpPr/>
          <p:nvPr/>
        </p:nvSpPr>
        <p:spPr bwMode="auto">
          <a:xfrm rot="5400000">
            <a:off x="7992192" y="2420795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306373" y="2775159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弧形 65"/>
          <p:cNvSpPr/>
          <p:nvPr/>
        </p:nvSpPr>
        <p:spPr bwMode="auto">
          <a:xfrm rot="5400000">
            <a:off x="5404794" y="2420795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18975" y="2775159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722447" y="3412173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065120" y="3520173"/>
            <a:ext cx="432000" cy="93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3750466" y="3736173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121158" y="4096215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351755" y="3124173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037101" y="3304173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435812" y="3880173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379774" y="352017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407793" y="3628173"/>
            <a:ext cx="432000" cy="82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093139" y="3808173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778485" y="3952173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694428" y="3196181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弧形 80"/>
          <p:cNvSpPr/>
          <p:nvPr/>
        </p:nvSpPr>
        <p:spPr bwMode="auto">
          <a:xfrm rot="5400000">
            <a:off x="6060137" y="420414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374318" y="455850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379774" y="5229168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5065120" y="5337168"/>
            <a:ext cx="432000" cy="93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3750466" y="5553168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121158" y="5913210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8351755" y="4941168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7037101" y="5121168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435812" y="5697168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22447" y="5337168"/>
            <a:ext cx="432000" cy="93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407793" y="5445168"/>
            <a:ext cx="432000" cy="82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3093139" y="5625168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778485" y="5769168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7694428" y="5013176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2067" y="1969481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95230" y="3739950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第八趟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0730" y="5653607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第九趟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49339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回顾：插入排序复杂度分析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372" y="1135772"/>
            <a:ext cx="82420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insertSort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[],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buffer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nn-NO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</a:t>
            </a:r>
            <a:r>
              <a:rPr kumimoji="0" lang="nn-NO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1</a:t>
            </a:r>
            <a:r>
              <a:rPr kumimoji="0" lang="nn-NO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i &lt; n; i++) {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buffer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j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- 1;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while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(j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&gt;= 0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&amp;&amp; buffer &lt;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data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+ 1]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j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data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+ 1] = buffer;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3981" y="17874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比较次数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n-1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，赋值次数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n-1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3981" y="206360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3981" y="23726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72200" y="26922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最多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ix2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次比较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23981" y="36115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23981" y="33102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次数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7977" y="4190550"/>
            <a:ext cx="395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56176" y="29817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最少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次比较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6817" y="522920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总体最多操作次数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(n-1)(2+1+1+1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                          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682640" y="4954427"/>
                <a:ext cx="3671060" cy="96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pt-BR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pt-BR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pt-BR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  <m:e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0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40" y="4954427"/>
                <a:ext cx="3671060" cy="965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6816" y="5837202"/>
            <a:ext cx="599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少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操作次数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(n-1)(2+1+1+2+1)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4463" y="5084281"/>
            <a:ext cx="1601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多项式（平方）复杂度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28313" y="58418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线性复杂度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817" y="6317493"/>
            <a:ext cx="579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平均情况下操作次数为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平方复杂度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61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07504" y="1105580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628800"/>
            <a:ext cx="88924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bubbleSort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times = 0;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exchange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从第一趟开始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(times 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exchange)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exchange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某趟是否有交换的标志，初始为无交换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-1; j &gt;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 times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j-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-)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从最后元素开始到第一个未排序元素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 - 1]&gt;_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若需要交换则置换元素         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 - 1];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 - 1]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temp;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exchange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times++;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824" y="5968450"/>
            <a:ext cx="6093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遇到相邻大小一样时，不进行交换，因此保证起泡排序为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的排序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方法，复杂度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624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6180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对关键字序列（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39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）进行冒泡排序（从小到大），则需要进行关键字交换的总次数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64568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（选择排序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51825" y="6163377"/>
            <a:ext cx="4032448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两层循环迭代，平均复杂度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334" y="2794899"/>
            <a:ext cx="86171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向量选择排序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CN" sz="1600" kern="0" dirty="0">
              <a:solidFill>
                <a:srgbClr val="CC0000"/>
              </a:solidFill>
              <a:highlight>
                <a:srgbClr val="FFFFFF"/>
              </a:highlight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--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swap(_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[max(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)],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[hi]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hi]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中的最大者交换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343" y="4063145"/>
            <a:ext cx="52727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&gt;::max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mx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)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逆向扫描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[mx] )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且严格比较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mx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mx;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051720" y="2091331"/>
            <a:ext cx="6130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每一次从待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排序的元素中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选出最小（或最大）的一个元素，存放在序列的起始位置，直到全部待排序的数据元素排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403160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919574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435988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952402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468816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6403160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919574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435988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7952402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8468816" y="4767640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403160" y="5273997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919574" y="5273997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7435988" y="5273997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7952402" y="5273997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8468816" y="5273997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03160" y="5775752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919574" y="5775752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435988" y="5775752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952402" y="5775752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8468816" y="5775752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403160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919574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435988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952402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8468816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25"/>
          <p:cNvSpPr txBox="1"/>
          <p:nvPr/>
        </p:nvSpPr>
        <p:spPr>
          <a:xfrm>
            <a:off x="5876781" y="4275995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41" name="TextBox 25"/>
          <p:cNvSpPr txBox="1"/>
          <p:nvPr/>
        </p:nvSpPr>
        <p:spPr>
          <a:xfrm>
            <a:off x="5886191" y="4761868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42" name="TextBox 25"/>
          <p:cNvSpPr txBox="1"/>
          <p:nvPr/>
        </p:nvSpPr>
        <p:spPr>
          <a:xfrm>
            <a:off x="5886191" y="5258079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3" name="TextBox 25"/>
          <p:cNvSpPr txBox="1"/>
          <p:nvPr/>
        </p:nvSpPr>
        <p:spPr>
          <a:xfrm>
            <a:off x="5888777" y="5758303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44" name="TextBox 25"/>
          <p:cNvSpPr txBox="1"/>
          <p:nvPr/>
        </p:nvSpPr>
        <p:spPr>
          <a:xfrm>
            <a:off x="5895797" y="6279808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(e)</a:t>
            </a:r>
            <a:endParaRPr lang="zh-CN" altLang="en-US" dirty="0"/>
          </a:p>
        </p:txBody>
      </p:sp>
      <p:sp>
        <p:nvSpPr>
          <p:cNvPr id="10" name="弧形 9"/>
          <p:cNvSpPr/>
          <p:nvPr/>
        </p:nvSpPr>
        <p:spPr bwMode="auto">
          <a:xfrm>
            <a:off x="7118918" y="4063145"/>
            <a:ext cx="1549242" cy="467104"/>
          </a:xfrm>
          <a:prstGeom prst="arc">
            <a:avLst>
              <a:gd name="adj1" fmla="val 10698503"/>
              <a:gd name="adj2" fmla="val 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08814" y="4941168"/>
            <a:ext cx="3955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7200800" y="5445224"/>
            <a:ext cx="3955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74565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07504" y="2132855"/>
            <a:ext cx="8856984" cy="3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每一趟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0, 1, …,  n-2 )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个待排序元素中选出排序码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最大（小）的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元素，作为有序元素序列的第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n-r (r)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10000"/>
              </a:lnSpc>
              <a:buClr>
                <a:srgbClr val="CC3300"/>
              </a:buClr>
              <a:buFont typeface="宋体" charset="-122"/>
              <a:buAutoNum type="circleNumDbPlai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一组元素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S[0]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S[n-r-1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中选择具有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最大排序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10000"/>
              </a:lnSpc>
              <a:buClr>
                <a:srgbClr val="CC3300"/>
              </a:buClr>
              <a:buFont typeface="宋体" charset="-122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若它不是这组元素中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的最后一个元素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则将它与这组元素中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元素对调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10000"/>
              </a:lnSpc>
              <a:buClr>
                <a:srgbClr val="CC3300"/>
              </a:buClr>
              <a:buFont typeface="宋体" charset="-122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在这组元素中剔除这个具有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最大排序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码的元素。在剩下的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S[0]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S[n-r-2]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中重复执行第①、②步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直到剩余元素只有一个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379928"/>
            <a:ext cx="4783942" cy="12679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76740575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079291" y="1823566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34628" y="191680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9965" y="2132808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45302" y="2492850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00639" y="1520808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55976" y="1700808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11313" y="225561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66650" y="191680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21987" y="2024808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77324" y="2204808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32661" y="2348808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88002" y="1592816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79291" y="3537128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734628" y="363037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389965" y="3846370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045302" y="4206412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287998" y="3224939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55976" y="341437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011313" y="3969176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666650" y="363037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321987" y="373837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977324" y="391837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632661" y="4062370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700639" y="3306378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左大括号 49"/>
          <p:cNvSpPr/>
          <p:nvPr/>
        </p:nvSpPr>
        <p:spPr bwMode="auto">
          <a:xfrm rot="16200000">
            <a:off x="4819316" y="-845252"/>
            <a:ext cx="117115" cy="7597167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大括号 50"/>
          <p:cNvSpPr/>
          <p:nvPr/>
        </p:nvSpPr>
        <p:spPr bwMode="auto">
          <a:xfrm rot="16200000">
            <a:off x="4482574" y="1184785"/>
            <a:ext cx="178803" cy="6985372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大括号 51"/>
          <p:cNvSpPr/>
          <p:nvPr/>
        </p:nvSpPr>
        <p:spPr bwMode="auto">
          <a:xfrm rot="16200000">
            <a:off x="4144619" y="3332643"/>
            <a:ext cx="199378" cy="6330037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 bwMode="auto">
          <a:xfrm>
            <a:off x="1080793" y="5323241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736130" y="541648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91467" y="5632483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046804" y="5992525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289500" y="5011052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57478" y="5200483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012815" y="5755289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668152" y="541648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323489" y="5524483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978826" y="5704483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0639" y="5839052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32661" y="5092491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457" y="3958599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0457" y="5689524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09618" y="22641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490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sp>
        <p:nvSpPr>
          <p:cNvPr id="52" name="左大括号 51"/>
          <p:cNvSpPr/>
          <p:nvPr/>
        </p:nvSpPr>
        <p:spPr bwMode="auto">
          <a:xfrm rot="16200000">
            <a:off x="3856497" y="102490"/>
            <a:ext cx="123292" cy="5674697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 bwMode="auto">
          <a:xfrm>
            <a:off x="1080793" y="1808936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736130" y="19169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91467" y="2132936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046804" y="2492978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289500" y="1520936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978826" y="1700936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012815" y="2276936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668152" y="19169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323489" y="202493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366355" y="2204936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0639" y="2348936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32661" y="1592944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314612" y="3284952"/>
            <a:ext cx="432000" cy="104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736130" y="339295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391467" y="3608952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046804" y="3968994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8289500" y="2996952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978826" y="3176952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12815" y="3752952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668152" y="339295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079291" y="3492149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366355" y="3680952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700639" y="3824952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632661" y="3068960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左大括号 81"/>
          <p:cNvSpPr/>
          <p:nvPr/>
        </p:nvSpPr>
        <p:spPr bwMode="auto">
          <a:xfrm rot="16200000">
            <a:off x="3498118" y="1940501"/>
            <a:ext cx="144016" cy="5028090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 bwMode="auto">
          <a:xfrm>
            <a:off x="5009567" y="5493607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695645" y="5709607"/>
            <a:ext cx="432000" cy="720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294370" y="5097607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980450" y="5277607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381723" y="5853607"/>
            <a:ext cx="432000" cy="57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666528" y="5493607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352606" y="5601607"/>
            <a:ext cx="432000" cy="82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038684" y="5781607"/>
            <a:ext cx="432000" cy="64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724762" y="5925607"/>
            <a:ext cx="432000" cy="50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637411" y="5169615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067801" y="6069649"/>
            <a:ext cx="432000" cy="359958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323489" y="5385607"/>
            <a:ext cx="432000" cy="104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907704" y="4581160"/>
            <a:ext cx="0" cy="51644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4572000" y="4581160"/>
            <a:ext cx="0" cy="51644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410826" y="4581160"/>
            <a:ext cx="0" cy="51644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104658" y="2323005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5270" y="3704018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25515" y="585457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93668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sp>
        <p:nvSpPr>
          <p:cNvPr id="4" name="矩形 3"/>
          <p:cNvSpPr/>
          <p:nvPr/>
        </p:nvSpPr>
        <p:spPr>
          <a:xfrm>
            <a:off x="333462" y="1647964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从后往前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</a:t>
            </a:r>
            <a:r>
              <a:rPr lang="en-US" altLang="zh-CN" b="1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遍历前面未排序，选择最大元素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&gt;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[max])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max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j;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(max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交换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[max];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[max] = temp;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5795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zh-CN" dirty="0"/>
              <a:t>对一组数据（</a:t>
            </a:r>
            <a:r>
              <a:rPr lang="en-US" altLang="zh-CN" dirty="0"/>
              <a:t>84</a:t>
            </a:r>
            <a:r>
              <a:rPr lang="zh-CN" altLang="zh-CN" dirty="0"/>
              <a:t>，</a:t>
            </a:r>
            <a:r>
              <a:rPr lang="en-US" altLang="zh-CN" dirty="0"/>
              <a:t>47</a:t>
            </a:r>
            <a:r>
              <a:rPr lang="zh-CN" altLang="zh-CN" dirty="0"/>
              <a:t>，</a:t>
            </a:r>
            <a:r>
              <a:rPr lang="en-US" altLang="zh-CN" dirty="0"/>
              <a:t>25</a:t>
            </a:r>
            <a:r>
              <a:rPr lang="zh-CN" altLang="zh-CN" dirty="0"/>
              <a:t>，</a:t>
            </a:r>
            <a:r>
              <a:rPr lang="en-US" altLang="zh-CN" dirty="0"/>
              <a:t>15</a:t>
            </a:r>
            <a:r>
              <a:rPr lang="zh-CN" altLang="zh-CN" dirty="0"/>
              <a:t>，</a:t>
            </a:r>
            <a:r>
              <a:rPr lang="en-US" altLang="zh-CN" dirty="0"/>
              <a:t>21</a:t>
            </a:r>
            <a:r>
              <a:rPr lang="zh-CN" altLang="zh-CN" dirty="0"/>
              <a:t>）进行排序，数据的排列次序在排序过程中的变化为（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84 47 25 15 21;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15 47 25 84 21;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15 21 25 84 47;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15 21 25 47 84</a:t>
            </a:r>
            <a:r>
              <a:rPr lang="zh-CN" altLang="zh-CN" dirty="0"/>
              <a:t>。则采用的排序方法</a:t>
            </a:r>
            <a:r>
              <a:rPr lang="zh-CN" altLang="zh-CN" dirty="0" smtClean="0"/>
              <a:t>是</a:t>
            </a:r>
            <a:r>
              <a:rPr lang="zh-CN" altLang="en-US" dirty="0" smtClean="0">
                <a:solidFill>
                  <a:srgbClr val="639EF4"/>
                </a:solidFill>
              </a:rPr>
              <a:t> </a:t>
            </a:r>
            <a:r>
              <a:rPr lang="en-US" altLang="zh-CN" dirty="0" smtClean="0">
                <a:solidFill>
                  <a:srgbClr val="639EF4"/>
                </a:solidFill>
              </a:rPr>
              <a:t>[</a:t>
            </a:r>
            <a:r>
              <a:rPr lang="zh-CN" altLang="en-US" dirty="0" smtClean="0">
                <a:solidFill>
                  <a:srgbClr val="639EF4"/>
                </a:solidFill>
              </a:rPr>
              <a:t>填空</a:t>
            </a:r>
            <a:r>
              <a:rPr lang="en-US" altLang="zh-CN" dirty="0" smtClean="0">
                <a:solidFill>
                  <a:srgbClr val="639EF4"/>
                </a:solidFill>
              </a:rPr>
              <a:t>1]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54079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例子：插入排序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942540" y="1952952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597877" y="204619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253214" y="2262194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908551" y="2622236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563888" y="165019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19225" y="183019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874562" y="238500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529899" y="204619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185236" y="215419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840573" y="2334194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495910" y="247819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151251" y="172220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603657" y="3483466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942536" y="3591466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253214" y="3807466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908551" y="4167508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63888" y="3195466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219225" y="3375466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874562" y="3930272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529899" y="359146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185236" y="369946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840573" y="3879466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495910" y="4023466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8151251" y="3267474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弧形 91"/>
          <p:cNvSpPr/>
          <p:nvPr/>
        </p:nvSpPr>
        <p:spPr bwMode="auto">
          <a:xfrm rot="5400000">
            <a:off x="1283361" y="2733648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弧形 92"/>
          <p:cNvSpPr/>
          <p:nvPr/>
        </p:nvSpPr>
        <p:spPr bwMode="auto">
          <a:xfrm rot="5400000">
            <a:off x="1902392" y="4275437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弧形 93"/>
          <p:cNvSpPr/>
          <p:nvPr/>
        </p:nvSpPr>
        <p:spPr bwMode="auto">
          <a:xfrm rot="5400000">
            <a:off x="1572015" y="3934718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 bwMode="auto">
          <a:xfrm>
            <a:off x="2250919" y="5142450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597875" y="5250450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937950" y="5466450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908551" y="5826492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563888" y="4854450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4219225" y="503445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874562" y="561045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29899" y="525045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185236" y="535845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840573" y="553845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7495910" y="5682450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151251" y="4926458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弧形 106"/>
          <p:cNvSpPr/>
          <p:nvPr/>
        </p:nvSpPr>
        <p:spPr bwMode="auto">
          <a:xfrm rot="5400000">
            <a:off x="2574095" y="5934421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 bwMode="auto">
          <a:xfrm rot="5400000">
            <a:off x="2243718" y="5593702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弧形 108"/>
          <p:cNvSpPr/>
          <p:nvPr/>
        </p:nvSpPr>
        <p:spPr bwMode="auto">
          <a:xfrm rot="5400000">
            <a:off x="1871756" y="5213960"/>
            <a:ext cx="662902" cy="1944524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130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例子：插入排序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3044792" y="1710374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406484" y="1818374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1768176" y="2034374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129868" y="2402522"/>
            <a:ext cx="432000" cy="359958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683100" y="142237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4321408" y="160237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959716" y="217837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98024" y="181837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236332" y="192637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874640" y="2106374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7512948" y="225037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151251" y="149438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弧形 106"/>
          <p:cNvSpPr/>
          <p:nvPr/>
        </p:nvSpPr>
        <p:spPr bwMode="auto">
          <a:xfrm rot="5400000">
            <a:off x="2686667" y="2500853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 bwMode="auto">
          <a:xfrm rot="5400000">
            <a:off x="2356290" y="2160134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弧形 108"/>
          <p:cNvSpPr/>
          <p:nvPr/>
        </p:nvSpPr>
        <p:spPr bwMode="auto">
          <a:xfrm rot="5400000">
            <a:off x="1984328" y="1780392"/>
            <a:ext cx="662902" cy="1944524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 bwMode="auto">
          <a:xfrm>
            <a:off x="3055956" y="3285885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417648" y="3393885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779340" y="3609885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141032" y="3978033"/>
            <a:ext cx="432000" cy="359958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94264" y="2997885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332572" y="3177885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970880" y="3753885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609188" y="3393885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247496" y="3501885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885804" y="3681885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524112" y="3825885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162415" y="3069893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弧形 58"/>
          <p:cNvSpPr/>
          <p:nvPr/>
        </p:nvSpPr>
        <p:spPr bwMode="auto">
          <a:xfrm rot="5400000">
            <a:off x="3427594" y="4077856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3055956" y="5062504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417648" y="5170504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79340" y="5386504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41032" y="5754652"/>
            <a:ext cx="432000" cy="359958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694264" y="4774504"/>
            <a:ext cx="432000" cy="1332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332572" y="495450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970880" y="553050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609188" y="517050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247496" y="527850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85804" y="5458504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524112" y="560250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8162415" y="484651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弧形 114"/>
          <p:cNvSpPr/>
          <p:nvPr/>
        </p:nvSpPr>
        <p:spPr bwMode="auto">
          <a:xfrm rot="5400000">
            <a:off x="4056150" y="5846116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弧形 115"/>
          <p:cNvSpPr/>
          <p:nvPr/>
        </p:nvSpPr>
        <p:spPr bwMode="auto">
          <a:xfrm rot="5400000">
            <a:off x="3696672" y="5500942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5994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07798" y="1139908"/>
            <a:ext cx="7456895" cy="5338596"/>
            <a:chOff x="1187624" y="1186748"/>
            <a:chExt cx="7456895" cy="5338596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1187624" y="6453336"/>
              <a:ext cx="66247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 flipV="1">
              <a:off x="1331640" y="1412775"/>
              <a:ext cx="5748" cy="5112569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1187624" y="6034384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1187624" y="5615428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1187624" y="5196472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>
              <a:off x="1187624" y="4777516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1187624" y="4358560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1187624" y="3939604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>
              <a:off x="1187624" y="3520648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1187624" y="3101692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1187624" y="2682736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1187624" y="2263780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1187624" y="1844824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113441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 bwMode="auto">
            <a:xfrm flipV="1">
              <a:off x="2895242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677043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4458844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5240645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6022446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6804248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1259632" y="3115190"/>
              <a:ext cx="6311247" cy="3338146"/>
            </a:xfrm>
            <a:prstGeom prst="line">
              <a:avLst/>
            </a:prstGeom>
            <a:ln w="25400">
              <a:solidFill>
                <a:srgbClr val="00823B"/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1303220" y="4725144"/>
              <a:ext cx="6365124" cy="171469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1259632" y="1484784"/>
              <a:ext cx="4762814" cy="4968547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1259631" y="1484785"/>
              <a:ext cx="3204610" cy="4982048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 bwMode="auto">
            <a:xfrm>
              <a:off x="1816359" y="1766814"/>
              <a:ext cx="5960534" cy="4652647"/>
            </a:xfrm>
            <a:custGeom>
              <a:avLst/>
              <a:gdLst>
                <a:gd name="connsiteX0" fmla="*/ 0 w 5960534"/>
                <a:gd name="connsiteY0" fmla="*/ 4652647 h 4652647"/>
                <a:gd name="connsiteX1" fmla="*/ 1076131 w 5960534"/>
                <a:gd name="connsiteY1" fmla="*/ 3414786 h 4652647"/>
                <a:gd name="connsiteX2" fmla="*/ 3421225 w 5960534"/>
                <a:gd name="connsiteY2" fmla="*/ 1598427 h 4652647"/>
                <a:gd name="connsiteX3" fmla="*/ 5784980 w 5960534"/>
                <a:gd name="connsiteY3" fmla="*/ 111749 h 4652647"/>
                <a:gd name="connsiteX4" fmla="*/ 5784980 w 5960534"/>
                <a:gd name="connsiteY4" fmla="*/ 105529 h 4652647"/>
                <a:gd name="connsiteX5" fmla="*/ 5772539 w 5960534"/>
                <a:gd name="connsiteY5" fmla="*/ 99308 h 465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60534" h="4652647">
                  <a:moveTo>
                    <a:pt x="0" y="4652647"/>
                  </a:moveTo>
                  <a:cubicBezTo>
                    <a:pt x="252963" y="4288235"/>
                    <a:pt x="505927" y="3923823"/>
                    <a:pt x="1076131" y="3414786"/>
                  </a:cubicBezTo>
                  <a:cubicBezTo>
                    <a:pt x="1646335" y="2905749"/>
                    <a:pt x="2636417" y="2148933"/>
                    <a:pt x="3421225" y="1598427"/>
                  </a:cubicBezTo>
                  <a:cubicBezTo>
                    <a:pt x="4206033" y="1047921"/>
                    <a:pt x="5784980" y="111749"/>
                    <a:pt x="5784980" y="111749"/>
                  </a:cubicBezTo>
                  <a:cubicBezTo>
                    <a:pt x="6178939" y="-137067"/>
                    <a:pt x="5787053" y="107602"/>
                    <a:pt x="5784980" y="105529"/>
                  </a:cubicBezTo>
                  <a:cubicBezTo>
                    <a:pt x="5782907" y="103456"/>
                    <a:pt x="5777723" y="101382"/>
                    <a:pt x="5772539" y="99308"/>
                  </a:cubicBezTo>
                </a:path>
              </a:pathLst>
            </a:custGeom>
            <a:noFill/>
            <a:ln w="25400" algn="ctr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 bwMode="auto">
            <a:xfrm>
              <a:off x="2083837" y="5200261"/>
              <a:ext cx="5598367" cy="1219200"/>
            </a:xfrm>
            <a:custGeom>
              <a:avLst/>
              <a:gdLst>
                <a:gd name="connsiteX0" fmla="*/ 0 w 5598367"/>
                <a:gd name="connsiteY0" fmla="*/ 1219200 h 1219200"/>
                <a:gd name="connsiteX1" fmla="*/ 758890 w 5598367"/>
                <a:gd name="connsiteY1" fmla="*/ 814874 h 1219200"/>
                <a:gd name="connsiteX2" fmla="*/ 2345094 w 5598367"/>
                <a:gd name="connsiteY2" fmla="*/ 391886 h 1219200"/>
                <a:gd name="connsiteX3" fmla="*/ 4136571 w 5598367"/>
                <a:gd name="connsiteY3" fmla="*/ 118188 h 1219200"/>
                <a:gd name="connsiteX4" fmla="*/ 5598367 w 5598367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8367" h="1219200">
                  <a:moveTo>
                    <a:pt x="0" y="1219200"/>
                  </a:moveTo>
                  <a:cubicBezTo>
                    <a:pt x="184020" y="1085980"/>
                    <a:pt x="368041" y="952760"/>
                    <a:pt x="758890" y="814874"/>
                  </a:cubicBezTo>
                  <a:cubicBezTo>
                    <a:pt x="1149739" y="676988"/>
                    <a:pt x="1782147" y="508000"/>
                    <a:pt x="2345094" y="391886"/>
                  </a:cubicBezTo>
                  <a:cubicBezTo>
                    <a:pt x="2908041" y="275772"/>
                    <a:pt x="3594359" y="183502"/>
                    <a:pt x="4136571" y="118188"/>
                  </a:cubicBezTo>
                  <a:cubicBezTo>
                    <a:pt x="4678783" y="52874"/>
                    <a:pt x="5138575" y="26437"/>
                    <a:pt x="5598367" y="0"/>
                  </a:cubicBezTo>
                </a:path>
              </a:pathLst>
            </a:custGeom>
            <a:noFill/>
            <a:ln w="25400" algn="ctr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337388" y="1349829"/>
              <a:ext cx="2855167" cy="4547118"/>
            </a:xfrm>
            <a:custGeom>
              <a:avLst/>
              <a:gdLst>
                <a:gd name="connsiteX0" fmla="*/ 0 w 2855167"/>
                <a:gd name="connsiteY0" fmla="*/ 4547118 h 4547118"/>
                <a:gd name="connsiteX1" fmla="*/ 821094 w 2855167"/>
                <a:gd name="connsiteY1" fmla="*/ 4124130 h 4547118"/>
                <a:gd name="connsiteX2" fmla="*/ 1586204 w 2855167"/>
                <a:gd name="connsiteY2" fmla="*/ 3383902 h 4547118"/>
                <a:gd name="connsiteX3" fmla="*/ 2369975 w 2855167"/>
                <a:gd name="connsiteY3" fmla="*/ 1723053 h 4547118"/>
                <a:gd name="connsiteX4" fmla="*/ 2855167 w 2855167"/>
                <a:gd name="connsiteY4" fmla="*/ 0 h 454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167" h="4547118">
                  <a:moveTo>
                    <a:pt x="0" y="4547118"/>
                  </a:moveTo>
                  <a:cubicBezTo>
                    <a:pt x="278363" y="4432558"/>
                    <a:pt x="556727" y="4317999"/>
                    <a:pt x="821094" y="4124130"/>
                  </a:cubicBezTo>
                  <a:cubicBezTo>
                    <a:pt x="1085461" y="3930261"/>
                    <a:pt x="1328057" y="3784081"/>
                    <a:pt x="1586204" y="3383902"/>
                  </a:cubicBezTo>
                  <a:cubicBezTo>
                    <a:pt x="1844351" y="2983723"/>
                    <a:pt x="2158481" y="2287037"/>
                    <a:pt x="2369975" y="1723053"/>
                  </a:cubicBezTo>
                  <a:cubicBezTo>
                    <a:pt x="2581469" y="1159069"/>
                    <a:pt x="2718318" y="579534"/>
                    <a:pt x="2855167" y="0"/>
                  </a:cubicBezTo>
                </a:path>
              </a:pathLst>
            </a:custGeom>
            <a:noFill/>
            <a:ln w="25400" algn="ctr">
              <a:solidFill>
                <a:srgbClr val="660033"/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7697145" y="5054184"/>
                  <a:ext cx="947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145" y="5054184"/>
                  <a:ext cx="9473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61" t="-2174" r="-8387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7693991" y="4514024"/>
                  <a:ext cx="726161" cy="297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(√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91" y="4514024"/>
                  <a:ext cx="726161" cy="297646"/>
                </a:xfrm>
                <a:prstGeom prst="rect">
                  <a:avLst/>
                </a:prstGeom>
                <a:blipFill>
                  <a:blip r:embed="rId3"/>
                  <a:stretch>
                    <a:fillRect l="-5882" t="-10204" r="-10924" b="-346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605572" y="2895672"/>
                  <a:ext cx="573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823B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572" y="2895672"/>
                  <a:ext cx="57387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511" r="-1383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7483196" y="1399679"/>
                  <a:ext cx="10964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𝒏𝒍𝒐𝒈𝒏</m:t>
                        </m:r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996633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3196" y="1399679"/>
                  <a:ext cx="109645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89" t="-4444" r="-7222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6022446" y="1186748"/>
                  <a:ext cx="665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baseline="30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446" y="1186748"/>
                  <a:ext cx="6652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339" r="-11927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538879" y="1295617"/>
                  <a:ext cx="665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baseline="3000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879" y="1295617"/>
                  <a:ext cx="6652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364" r="-10909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3326500" y="1282231"/>
                  <a:ext cx="662041" cy="276999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baseline="30000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CCCC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500" y="1282231"/>
                  <a:ext cx="66204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7407" t="-2222" r="-12963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文本框 52"/>
          <p:cNvSpPr txBox="1"/>
          <p:nvPr/>
        </p:nvSpPr>
        <p:spPr>
          <a:xfrm>
            <a:off x="1170017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48944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698464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11392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166877" y="6345765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28428" y="6345765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704355" y="6345765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91012" y="6345765"/>
            <a:ext cx="7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7839" y="61879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7839" y="57740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27839" y="53601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7839" y="49462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30869" y="4532310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0869" y="4118399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0869" y="3704488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11560" y="3284984"/>
            <a:ext cx="568246" cy="37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11560" y="2865480"/>
            <a:ext cx="568246" cy="37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2445976"/>
            <a:ext cx="568246" cy="37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3947" y="2029269"/>
            <a:ext cx="717867" cy="37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33947" y="1612562"/>
            <a:ext cx="717867" cy="37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回顾：运行时间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的渐进分析</a:t>
            </a:r>
          </a:p>
        </p:txBody>
      </p:sp>
    </p:spTree>
    <p:extLst>
      <p:ext uri="{BB962C8B-B14F-4D97-AF65-F5344CB8AC3E}">
        <p14:creationId xmlns:p14="http://schemas.microsoft.com/office/powerpoint/2010/main" val="14982940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67544" y="2478199"/>
            <a:ext cx="395133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每一次从未排序元素中选出最大的一个元素，存放在已排序序列的起始位置，直到全部待排序的数据元素排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完。这句话描述的是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950440" y="1899556"/>
            <a:ext cx="295922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插入排序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950440" y="3838637"/>
            <a:ext cx="267119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冒泡排序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5236065" y="196384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236065" y="2921384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5236065" y="387891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236065" y="4836455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 bwMode="auto">
          <a:xfrm>
            <a:off x="6823075" y="6165318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5949562" y="2852936"/>
            <a:ext cx="317612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选择排序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5950440" y="4772161"/>
            <a:ext cx="245516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归并排序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58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67544" y="2478199"/>
            <a:ext cx="395133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以下排序方法，其渐进平均复杂度等级与其他排序方法不同的是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950440" y="1899556"/>
            <a:ext cx="295922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插入排序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950440" y="3838637"/>
            <a:ext cx="267119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冒泡排序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5236065" y="196384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236065" y="292138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5236065" y="387891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236065" y="4836455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 bwMode="auto">
          <a:xfrm>
            <a:off x="6823075" y="6165318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5949562" y="2852936"/>
            <a:ext cx="317612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选择排序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5950440" y="4772161"/>
            <a:ext cx="245516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归并排序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10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向量排序总结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en-US" altLang="zh-CN" sz="24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8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33193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分查找降低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25957" y="38610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插入后移动代价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7392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448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：建立向量数据结构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把某个指定的数据结构置为空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：报告向量当前的规模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isfull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：判定向量是否达到存储最大允许容量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get(r)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：获取向量中秩为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元素插入，原后继元素一次后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remove(r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的元素，返回该元素中原存放的对象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查找等于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，处理方法由函数对象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所有元素是否已按非降序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各元素的位置，使之按非降序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59024" y="5599835"/>
            <a:ext cx="8461448" cy="1141533"/>
          </a:xfrm>
          <a:prstGeom prst="rect">
            <a:avLst/>
          </a:prstGeom>
          <a:solidFill>
            <a:srgbClr val="C00000">
              <a:alpha val="15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数据结构基本概念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599836"/>
            <a:ext cx="7741368" cy="106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针对有序向量的额外运算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uniquify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29128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有序向量唯一化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7792" y="1160347"/>
            <a:ext cx="364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低效版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5536" y="1641693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6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1600" b="1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uniquify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有序向量重复元素剔除算法（低效版）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oldSize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当前比对元素的秩，起始于首元素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从前向后，逐一比对各对相邻元素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remove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++;</a:t>
            </a:r>
            <a:endParaRPr lang="zh-CN" altLang="zh-CN" sz="16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oldSize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向量规模变化量，即被删除元素总数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6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718714" y="3573016"/>
            <a:ext cx="360040" cy="288032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3707866" y="349171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24" name="圆角矩形 123"/>
          <p:cNvSpPr/>
          <p:nvPr/>
        </p:nvSpPr>
        <p:spPr bwMode="auto">
          <a:xfrm>
            <a:off x="6078754" y="3573016"/>
            <a:ext cx="1727666" cy="28803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 algn="ctr">
            <a:solidFill>
              <a:schemeClr val="accent2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4638594" y="3573016"/>
            <a:ext cx="360040" cy="288032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4998634" y="3573016"/>
            <a:ext cx="360040" cy="288032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5358674" y="3573016"/>
            <a:ext cx="360040" cy="288032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809986" y="3573016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8170026" y="3573016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31" name="直接连接符 130"/>
          <p:cNvCxnSpPr>
            <a:stCxn id="126" idx="1"/>
          </p:cNvCxnSpPr>
          <p:nvPr/>
        </p:nvCxnSpPr>
        <p:spPr bwMode="auto">
          <a:xfrm>
            <a:off x="4998634" y="371703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/>
          <p:nvPr/>
        </p:nvCxnSpPr>
        <p:spPr bwMode="auto">
          <a:xfrm>
            <a:off x="8540484" y="371703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>
            <a:off x="4998634" y="4014356"/>
            <a:ext cx="35314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4" name="TextBox 21"/>
          <p:cNvSpPr txBox="1"/>
          <p:nvPr/>
        </p:nvSpPr>
        <p:spPr>
          <a:xfrm>
            <a:off x="4998634" y="3933056"/>
            <a:ext cx="354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n-2 elements to be moved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 bwMode="auto">
          <a:xfrm>
            <a:off x="5364088" y="4293096"/>
            <a:ext cx="360040" cy="288032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TextBox 23"/>
          <p:cNvSpPr txBox="1"/>
          <p:nvPr/>
        </p:nvSpPr>
        <p:spPr>
          <a:xfrm>
            <a:off x="3702490" y="421179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 bwMode="auto">
          <a:xfrm>
            <a:off x="5724128" y="4293096"/>
            <a:ext cx="1727666" cy="28803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 algn="ctr">
            <a:solidFill>
              <a:schemeClr val="accent2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4633218" y="4293096"/>
            <a:ext cx="360040" cy="288032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004048" y="4293096"/>
            <a:ext cx="360040" cy="288032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7455360" y="4293096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7815400" y="4293096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>
            <a:off x="4993258" y="443711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8175440" y="443711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>
            <a:off x="4993258" y="4734436"/>
            <a:ext cx="31821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6" name="TextBox 34"/>
          <p:cNvSpPr txBox="1"/>
          <p:nvPr/>
        </p:nvSpPr>
        <p:spPr>
          <a:xfrm>
            <a:off x="4993258" y="4653136"/>
            <a:ext cx="317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n-3 </a:t>
            </a:r>
            <a:r>
              <a:rPr lang="en-US" altLang="zh-CN" dirty="0"/>
              <a:t>elements </a:t>
            </a:r>
            <a:r>
              <a:rPr lang="en-US" altLang="zh-CN" dirty="0" smtClean="0"/>
              <a:t>to be moved</a:t>
            </a:r>
            <a:endParaRPr lang="zh-CN" altLang="en-US" dirty="0"/>
          </a:p>
        </p:txBody>
      </p:sp>
      <p:sp>
        <p:nvSpPr>
          <p:cNvPr id="147" name="TextBox 48"/>
          <p:cNvSpPr txBox="1"/>
          <p:nvPr/>
        </p:nvSpPr>
        <p:spPr>
          <a:xfrm>
            <a:off x="3707494" y="491329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 bwMode="auto">
          <a:xfrm>
            <a:off x="4638222" y="4994592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圆角矩形 148"/>
          <p:cNvSpPr/>
          <p:nvPr/>
        </p:nvSpPr>
        <p:spPr bwMode="auto">
          <a:xfrm>
            <a:off x="5009052" y="4994592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1" name="直接连接符 150"/>
          <p:cNvCxnSpPr/>
          <p:nvPr/>
        </p:nvCxnSpPr>
        <p:spPr bwMode="auto">
          <a:xfrm>
            <a:off x="5004048" y="5138608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直接连接符 151"/>
          <p:cNvCxnSpPr/>
          <p:nvPr/>
        </p:nvCxnSpPr>
        <p:spPr bwMode="auto">
          <a:xfrm>
            <a:off x="5369092" y="5138608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接箭头连接符 152"/>
          <p:cNvCxnSpPr/>
          <p:nvPr/>
        </p:nvCxnSpPr>
        <p:spPr bwMode="auto">
          <a:xfrm>
            <a:off x="4998262" y="5435932"/>
            <a:ext cx="3658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54" name="TextBox 58"/>
          <p:cNvSpPr txBox="1"/>
          <p:nvPr/>
        </p:nvSpPr>
        <p:spPr>
          <a:xfrm>
            <a:off x="4998262" y="5363924"/>
            <a:ext cx="37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5" name="TextBox 60"/>
          <p:cNvSpPr txBox="1"/>
          <p:nvPr/>
        </p:nvSpPr>
        <p:spPr>
          <a:xfrm>
            <a:off x="3715948" y="564266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 bwMode="auto">
          <a:xfrm>
            <a:off x="4646676" y="5723964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TextBox 64"/>
          <p:cNvSpPr txBox="1"/>
          <p:nvPr/>
        </p:nvSpPr>
        <p:spPr>
          <a:xfrm>
            <a:off x="3715948" y="629073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(e)</a:t>
            </a:r>
            <a:endParaRPr lang="zh-CN" altLang="en-US" dirty="0"/>
          </a:p>
        </p:txBody>
      </p:sp>
      <p:sp>
        <p:nvSpPr>
          <p:cNvPr id="160" name="TextBox 66"/>
          <p:cNvSpPr txBox="1"/>
          <p:nvPr/>
        </p:nvSpPr>
        <p:spPr>
          <a:xfrm>
            <a:off x="5145863" y="6071910"/>
            <a:ext cx="202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last duplicates</a:t>
            </a:r>
            <a:endParaRPr lang="zh-CN" altLang="en-US" dirty="0"/>
          </a:p>
        </p:txBody>
      </p:sp>
      <p:cxnSp>
        <p:nvCxnSpPr>
          <p:cNvPr id="161" name="曲线连接符 160"/>
          <p:cNvCxnSpPr>
            <a:endCxn id="156" idx="2"/>
          </p:cNvCxnSpPr>
          <p:nvPr/>
        </p:nvCxnSpPr>
        <p:spPr bwMode="auto">
          <a:xfrm rot="10800000">
            <a:off x="4826696" y="6011996"/>
            <a:ext cx="390668" cy="26015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圆角矩形 161"/>
          <p:cNvSpPr/>
          <p:nvPr/>
        </p:nvSpPr>
        <p:spPr bwMode="auto">
          <a:xfrm>
            <a:off x="4273178" y="3573016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" name="圆角矩形 162"/>
          <p:cNvSpPr/>
          <p:nvPr/>
        </p:nvSpPr>
        <p:spPr bwMode="auto">
          <a:xfrm>
            <a:off x="4259720" y="4293096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圆角矩形 163"/>
          <p:cNvSpPr/>
          <p:nvPr/>
        </p:nvSpPr>
        <p:spPr bwMode="auto">
          <a:xfrm>
            <a:off x="4264724" y="4994592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4273178" y="5723964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圆角矩形 165"/>
          <p:cNvSpPr/>
          <p:nvPr/>
        </p:nvSpPr>
        <p:spPr bwMode="auto">
          <a:xfrm>
            <a:off x="4273178" y="6372036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TextBox 9"/>
          <p:cNvSpPr txBox="1"/>
          <p:nvPr/>
        </p:nvSpPr>
        <p:spPr>
          <a:xfrm>
            <a:off x="318403" y="5400798"/>
            <a:ext cx="2880320" cy="646331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最坏情况：复杂度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 smtClean="0"/>
              <a:t>未</a:t>
            </a:r>
            <a:r>
              <a:rPr lang="zh-CN" altLang="en-US" dirty="0"/>
              <a:t>充分利用有序性</a:t>
            </a:r>
          </a:p>
        </p:txBody>
      </p:sp>
      <p:sp>
        <p:nvSpPr>
          <p:cNvPr id="46" name="TextBox 9">
            <a:hlinkClick r:id="rId3" action="ppaction://hlinksldjump"/>
          </p:cNvPr>
          <p:cNvSpPr txBox="1"/>
          <p:nvPr/>
        </p:nvSpPr>
        <p:spPr>
          <a:xfrm>
            <a:off x="338550" y="4143551"/>
            <a:ext cx="2880320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每次删除一个后，需要不断地移动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0404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4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有序向量唯一化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7792" y="1160347"/>
            <a:ext cx="364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TextBox 9"/>
          <p:cNvSpPr txBox="1"/>
          <p:nvPr/>
        </p:nvSpPr>
        <p:spPr>
          <a:xfrm>
            <a:off x="4283968" y="1217381"/>
            <a:ext cx="315421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如何实现时间复杂度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262402" y="1543184"/>
            <a:ext cx="861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6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1600" b="1" kern="0" dirty="0" err="1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uniquify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有序向量重复元素剔除算法（高效版）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Rank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各对互异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相邻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”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元素的秩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逐一扫描，直至末元素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跳过雷同者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[++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发现不同元素时，向前移至紧邻于前者右侧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6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shrink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直接截除尾部多余元素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向量规模变化量，即被删除元素总数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5689" y="4005064"/>
            <a:ext cx="8346056" cy="2745596"/>
            <a:chOff x="402408" y="4005064"/>
            <a:chExt cx="8346056" cy="2745596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1019492" y="4226123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8316416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2965340" y="4154115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5884112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 bwMode="auto">
            <a:xfrm>
              <a:off x="1505954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 bwMode="auto">
            <a:xfrm>
              <a:off x="1992416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2478878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 bwMode="auto">
            <a:xfrm>
              <a:off x="3451802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3938264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 bwMode="auto">
            <a:xfrm>
              <a:off x="4424726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 bwMode="auto">
            <a:xfrm>
              <a:off x="4911188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5397650" y="4082107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 bwMode="auto">
            <a:xfrm>
              <a:off x="6370574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6857036" y="4005064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7343498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7829960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1019492" y="4740294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8316416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 bwMode="auto">
            <a:xfrm>
              <a:off x="2965340" y="4668286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 bwMode="auto">
            <a:xfrm>
              <a:off x="5884112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1505954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1992416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2478878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3451802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3938264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4424726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 bwMode="auto">
            <a:xfrm>
              <a:off x="4911188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5397650" y="4596278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370574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6857036" y="4519235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7343498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7829960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 bwMode="auto">
            <a:xfrm>
              <a:off x="1019492" y="5244350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 bwMode="auto">
            <a:xfrm>
              <a:off x="8316416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 bwMode="auto">
            <a:xfrm>
              <a:off x="2965340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 bwMode="auto">
            <a:xfrm>
              <a:off x="5884112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1992416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 bwMode="auto">
            <a:xfrm>
              <a:off x="2478878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 bwMode="auto">
            <a:xfrm>
              <a:off x="3451802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 bwMode="auto">
            <a:xfrm>
              <a:off x="3938264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圆角矩形 103"/>
            <p:cNvSpPr/>
            <p:nvPr/>
          </p:nvSpPr>
          <p:spPr bwMode="auto">
            <a:xfrm>
              <a:off x="4424726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 bwMode="auto">
            <a:xfrm>
              <a:off x="4911188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5397650" y="5100334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6370574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6857036" y="5023291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 bwMode="auto">
            <a:xfrm>
              <a:off x="7343498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 bwMode="auto">
            <a:xfrm>
              <a:off x="7829960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1019492" y="5758521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8316416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2965340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5" name="圆角矩形 114"/>
            <p:cNvSpPr/>
            <p:nvPr/>
          </p:nvSpPr>
          <p:spPr bwMode="auto">
            <a:xfrm>
              <a:off x="5884112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8" name="圆角矩形 117"/>
            <p:cNvSpPr/>
            <p:nvPr/>
          </p:nvSpPr>
          <p:spPr bwMode="auto">
            <a:xfrm>
              <a:off x="2478878" y="5758521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 bwMode="auto">
            <a:xfrm>
              <a:off x="3451802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 bwMode="auto">
            <a:xfrm>
              <a:off x="3938264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 bwMode="auto">
            <a:xfrm>
              <a:off x="4424726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8" name="圆角矩形 127"/>
            <p:cNvSpPr/>
            <p:nvPr/>
          </p:nvSpPr>
          <p:spPr bwMode="auto">
            <a:xfrm>
              <a:off x="4911188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5397650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0" name="圆角矩形 149"/>
            <p:cNvSpPr/>
            <p:nvPr/>
          </p:nvSpPr>
          <p:spPr bwMode="auto">
            <a:xfrm>
              <a:off x="6370574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7" name="圆角矩形 156"/>
            <p:cNvSpPr/>
            <p:nvPr/>
          </p:nvSpPr>
          <p:spPr bwMode="auto">
            <a:xfrm>
              <a:off x="6857036" y="553746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7343498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8" name="圆角矩形 167"/>
            <p:cNvSpPr/>
            <p:nvPr/>
          </p:nvSpPr>
          <p:spPr bwMode="auto">
            <a:xfrm>
              <a:off x="7829960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019492" y="6252462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831641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1" name="圆角矩形 170"/>
            <p:cNvSpPr/>
            <p:nvPr/>
          </p:nvSpPr>
          <p:spPr bwMode="auto">
            <a:xfrm>
              <a:off x="2965340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2" name="圆角矩形 171"/>
            <p:cNvSpPr/>
            <p:nvPr/>
          </p:nvSpPr>
          <p:spPr bwMode="auto">
            <a:xfrm>
              <a:off x="5884112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3451802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7" name="圆角矩形 176"/>
            <p:cNvSpPr/>
            <p:nvPr/>
          </p:nvSpPr>
          <p:spPr bwMode="auto">
            <a:xfrm>
              <a:off x="3938264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8" name="圆角矩形 177"/>
            <p:cNvSpPr/>
            <p:nvPr/>
          </p:nvSpPr>
          <p:spPr bwMode="auto">
            <a:xfrm>
              <a:off x="4424726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9" name="圆角矩形 178"/>
            <p:cNvSpPr/>
            <p:nvPr/>
          </p:nvSpPr>
          <p:spPr bwMode="auto">
            <a:xfrm>
              <a:off x="4911188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0" name="圆角矩形 179"/>
            <p:cNvSpPr/>
            <p:nvPr/>
          </p:nvSpPr>
          <p:spPr bwMode="auto">
            <a:xfrm>
              <a:off x="5397650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1" name="圆角矩形 180"/>
            <p:cNvSpPr/>
            <p:nvPr/>
          </p:nvSpPr>
          <p:spPr bwMode="auto">
            <a:xfrm>
              <a:off x="6370574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685703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3" name="圆角矩形 182"/>
            <p:cNvSpPr/>
            <p:nvPr/>
          </p:nvSpPr>
          <p:spPr bwMode="auto">
            <a:xfrm>
              <a:off x="7343498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4" name="圆角矩形 183"/>
            <p:cNvSpPr/>
            <p:nvPr/>
          </p:nvSpPr>
          <p:spPr bwMode="auto">
            <a:xfrm>
              <a:off x="7829960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11123" y="436774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617208" y="4360847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91500" y="4869160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3057368" y="485986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4" name="圆角矩形 203"/>
            <p:cNvSpPr/>
            <p:nvPr/>
          </p:nvSpPr>
          <p:spPr bwMode="auto">
            <a:xfrm>
              <a:off x="1495294" y="5172342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5400000">
              <a:off x="2207622" y="4224088"/>
              <a:ext cx="388320" cy="1402546"/>
            </a:xfrm>
            <a:prstGeom prst="arc">
              <a:avLst>
                <a:gd name="adj1" fmla="val 16365143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弧形 204"/>
            <p:cNvSpPr/>
            <p:nvPr/>
          </p:nvSpPr>
          <p:spPr bwMode="auto">
            <a:xfrm rot="5400000">
              <a:off x="3705727" y="3576154"/>
              <a:ext cx="356245" cy="3672408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597585" y="535230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8" name="圆角矩形 207"/>
            <p:cNvSpPr/>
            <p:nvPr/>
          </p:nvSpPr>
          <p:spPr bwMode="auto">
            <a:xfrm>
              <a:off x="1495294" y="5686513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9" name="圆角矩形 208"/>
            <p:cNvSpPr/>
            <p:nvPr/>
          </p:nvSpPr>
          <p:spPr bwMode="auto">
            <a:xfrm>
              <a:off x="1981750" y="5608325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575839" y="6381328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1" name="圆角矩形 210"/>
            <p:cNvSpPr/>
            <p:nvPr/>
          </p:nvSpPr>
          <p:spPr bwMode="auto">
            <a:xfrm>
              <a:off x="1495294" y="6182628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2" name="圆角矩形 211"/>
            <p:cNvSpPr/>
            <p:nvPr/>
          </p:nvSpPr>
          <p:spPr bwMode="auto">
            <a:xfrm>
              <a:off x="1981750" y="6105443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066850" y="5805264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5628004" y="521990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7089816" y="566124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5" name="圆角矩形 214"/>
            <p:cNvSpPr/>
            <p:nvPr/>
          </p:nvSpPr>
          <p:spPr bwMode="auto">
            <a:xfrm>
              <a:off x="2468206" y="602349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6" name="弧形 215"/>
            <p:cNvSpPr/>
            <p:nvPr/>
          </p:nvSpPr>
          <p:spPr bwMode="auto">
            <a:xfrm rot="5400000">
              <a:off x="4664022" y="3637154"/>
              <a:ext cx="356245" cy="4596054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7"/>
            <p:cNvSpPr txBox="1"/>
            <p:nvPr/>
          </p:nvSpPr>
          <p:spPr>
            <a:xfrm>
              <a:off x="407932" y="4127440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218" name="TextBox 23"/>
            <p:cNvSpPr txBox="1"/>
            <p:nvPr/>
          </p:nvSpPr>
          <p:spPr>
            <a:xfrm>
              <a:off x="406719" y="4635447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  <p:sp>
          <p:nvSpPr>
            <p:cNvPr id="219" name="TextBox 48"/>
            <p:cNvSpPr txBox="1"/>
            <p:nvPr/>
          </p:nvSpPr>
          <p:spPr>
            <a:xfrm>
              <a:off x="406719" y="512484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(c)</a:t>
              </a:r>
              <a:endParaRPr lang="zh-CN" altLang="en-US" dirty="0"/>
            </a:p>
          </p:txBody>
        </p:sp>
        <p:sp>
          <p:nvSpPr>
            <p:cNvPr id="220" name="TextBox 60"/>
            <p:cNvSpPr txBox="1"/>
            <p:nvPr/>
          </p:nvSpPr>
          <p:spPr>
            <a:xfrm>
              <a:off x="402408" y="56447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(d)</a:t>
              </a:r>
              <a:endParaRPr lang="zh-CN" altLang="en-US" dirty="0"/>
            </a:p>
          </p:txBody>
        </p:sp>
        <p:sp>
          <p:nvSpPr>
            <p:cNvPr id="221" name="TextBox 64"/>
            <p:cNvSpPr txBox="1"/>
            <p:nvPr/>
          </p:nvSpPr>
          <p:spPr>
            <a:xfrm>
              <a:off x="402408" y="6132961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(e)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3301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640967" y="4941168"/>
            <a:ext cx="770794" cy="29732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463989" y="4941168"/>
            <a:ext cx="360040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 bwMode="auto">
              <a:xfrm>
                <a:off x="2411760" y="4941168"/>
                <a:ext cx="2052229" cy="297324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4941168"/>
                <a:ext cx="2052229" cy="297324"/>
              </a:xfrm>
              <a:prstGeom prst="roundRect">
                <a:avLst/>
              </a:prstGeom>
              <a:blipFill>
                <a:blip r:embed="rId3"/>
                <a:stretch>
                  <a:fillRect b="-1346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 bwMode="auto">
              <a:xfrm>
                <a:off x="4824028" y="4941168"/>
                <a:ext cx="2029921" cy="297324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𝒎𝒊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𝒉𝒊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4028" y="4941168"/>
                <a:ext cx="2029921" cy="297324"/>
              </a:xfrm>
              <a:prstGeom prst="roundRect">
                <a:avLst/>
              </a:prstGeom>
              <a:blipFill>
                <a:blip r:embed="rId4"/>
                <a:stretch>
                  <a:fillRect b="-3461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 bwMode="auto">
          <a:xfrm>
            <a:off x="6853948" y="4941168"/>
            <a:ext cx="770795" cy="29732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9917" y="458611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1781" y="45811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8493" y="45811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6501" y="457183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24328" y="4576482"/>
            <a:ext cx="37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/>
              <p:cNvSpPr/>
              <p:nvPr/>
            </p:nvSpPr>
            <p:spPr bwMode="auto">
              <a:xfrm>
                <a:off x="2411760" y="5949279"/>
                <a:ext cx="2052229" cy="295873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5949279"/>
                <a:ext cx="2052229" cy="295873"/>
              </a:xfrm>
              <a:prstGeom prst="roundRect">
                <a:avLst/>
              </a:prstGeom>
              <a:blipFill>
                <a:blip r:embed="rId5"/>
                <a:stretch>
                  <a:fillRect b="-1153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 bwMode="auto">
              <a:xfrm>
                <a:off x="4824029" y="5949280"/>
                <a:ext cx="2029920" cy="29587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4029" y="5949280"/>
                <a:ext cx="2029920" cy="295872"/>
              </a:xfrm>
              <a:prstGeom prst="roundRect">
                <a:avLst/>
              </a:prstGeom>
              <a:blipFill>
                <a:blip r:embed="rId6"/>
                <a:stretch>
                  <a:fillRect b="-3653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曲线连接符 20"/>
          <p:cNvCxnSpPr>
            <a:stCxn id="8" idx="2"/>
            <a:endCxn id="18" idx="0"/>
          </p:cNvCxnSpPr>
          <p:nvPr/>
        </p:nvCxnSpPr>
        <p:spPr bwMode="auto">
          <a:xfrm rot="5400000">
            <a:off x="3680903" y="4986172"/>
            <a:ext cx="720079" cy="120613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" name="曲线连接符 22"/>
          <p:cNvCxnSpPr>
            <a:stCxn id="8" idx="2"/>
            <a:endCxn id="19" idx="0"/>
          </p:cNvCxnSpPr>
          <p:nvPr/>
        </p:nvCxnSpPr>
        <p:spPr bwMode="auto">
          <a:xfrm rot="16200000" flipH="1">
            <a:off x="4881459" y="4991750"/>
            <a:ext cx="720080" cy="119498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820603" y="5373216"/>
            <a:ext cx="21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comparison x 1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67412" y="5314735"/>
            <a:ext cx="21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comparison x 2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50885" y="1618052"/>
            <a:ext cx="9144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二分查找算法（版本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）：在有序向量的区间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内查找元素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0 &lt;= lo &lt;= hi &lt;= _size</a:t>
            </a:r>
            <a:endParaRPr lang="zh-CN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400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1400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static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binSearch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sz="14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      while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每步迭代</a:t>
            </a:r>
            <a:r>
              <a:rPr lang="zh-CN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可能做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两次比较判断</a:t>
            </a:r>
            <a:r>
              <a:rPr lang="zh-CN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，三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个分支</a:t>
            </a:r>
          </a:p>
          <a:p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Rank 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&gt;&gt;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以中点为轴点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	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深入前半段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继续查找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else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深入后半段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(mi, hi)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继续查找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else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mi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处命中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成功查找可以提前终止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查找失败</a:t>
            </a: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多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个命中元素时，不能保证返回秩最大者；查找失败时，简单地返回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-1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，而不能指示</a:t>
            </a:r>
            <a:r>
              <a:rPr lang="zh-CN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失败位置</a:t>
            </a:r>
            <a:endParaRPr lang="zh-CN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742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2381" y="4736853"/>
            <a:ext cx="22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search(8, 0, 7)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                                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14520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148001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681482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214963" y="2420888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2748444" y="2420888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3281925" y="2420888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3815408" y="2420888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748442" y="3225734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281925" y="321297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815408" y="3212976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2748442" y="393305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96" y="244143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(a1)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326352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(a2)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992" y="4059643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(a3)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5220072" y="2421224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736129" y="2421224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6252186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6768243" y="2421224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7284300" y="2421224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7800357" y="2421224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8316416" y="2421224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4008" y="245258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(b1)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 bwMode="auto">
          <a:xfrm>
            <a:off x="5220072" y="3201976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5736129" y="320197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6252186" y="3201976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6" name="圆角矩形 35"/>
          <p:cNvSpPr/>
          <p:nvPr/>
        </p:nvSpPr>
        <p:spPr bwMode="auto">
          <a:xfrm>
            <a:off x="5220072" y="393305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321297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(b2)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0520" y="399577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(b3)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539552" y="169562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9"/>
          <p:cNvSpPr txBox="1"/>
          <p:nvPr/>
        </p:nvSpPr>
        <p:spPr>
          <a:xfrm>
            <a:off x="6566165" y="4598789"/>
            <a:ext cx="232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search(3, 0, 7)</a:t>
            </a:r>
            <a:r>
              <a:rPr lang="zh-CN" altLang="en-US" dirty="0"/>
              <a:t>失败</a:t>
            </a:r>
          </a:p>
        </p:txBody>
      </p:sp>
      <p:sp>
        <p:nvSpPr>
          <p:cNvPr id="42" name="TextBox 37"/>
          <p:cNvSpPr txBox="1"/>
          <p:nvPr/>
        </p:nvSpPr>
        <p:spPr>
          <a:xfrm>
            <a:off x="4681959" y="4736853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(b4)</a:t>
            </a:r>
            <a:endParaRPr lang="zh-CN" altLang="en-US" dirty="0"/>
          </a:p>
        </p:txBody>
      </p:sp>
      <p:sp>
        <p:nvSpPr>
          <p:cNvPr id="43" name="TextBox 37"/>
          <p:cNvSpPr txBox="1"/>
          <p:nvPr/>
        </p:nvSpPr>
        <p:spPr>
          <a:xfrm>
            <a:off x="708779" y="287165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44" name="TextBox 37"/>
          <p:cNvSpPr txBox="1"/>
          <p:nvPr/>
        </p:nvSpPr>
        <p:spPr>
          <a:xfrm>
            <a:off x="1243162" y="285293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5" name="TextBox 37"/>
          <p:cNvSpPr txBox="1"/>
          <p:nvPr/>
        </p:nvSpPr>
        <p:spPr>
          <a:xfrm>
            <a:off x="1776717" y="287119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46" name="TextBox 37"/>
          <p:cNvSpPr txBox="1"/>
          <p:nvPr/>
        </p:nvSpPr>
        <p:spPr>
          <a:xfrm>
            <a:off x="2287474" y="287119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47" name="TextBox 37"/>
          <p:cNvSpPr txBox="1"/>
          <p:nvPr/>
        </p:nvSpPr>
        <p:spPr>
          <a:xfrm>
            <a:off x="2821931" y="284633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48" name="TextBox 37"/>
          <p:cNvSpPr txBox="1"/>
          <p:nvPr/>
        </p:nvSpPr>
        <p:spPr>
          <a:xfrm>
            <a:off x="3365757" y="285293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49" name="TextBox 37"/>
          <p:cNvSpPr txBox="1"/>
          <p:nvPr/>
        </p:nvSpPr>
        <p:spPr>
          <a:xfrm>
            <a:off x="3888893" y="2843373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50" name="TextBox 37"/>
          <p:cNvSpPr txBox="1"/>
          <p:nvPr/>
        </p:nvSpPr>
        <p:spPr>
          <a:xfrm>
            <a:off x="4356479" y="2832914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</a:t>
            </a:r>
            <a:endParaRPr lang="zh-CN" altLang="en-US" sz="1400" dirty="0"/>
          </a:p>
        </p:txBody>
      </p:sp>
      <p:sp>
        <p:nvSpPr>
          <p:cNvPr id="51" name="TextBox 37"/>
          <p:cNvSpPr txBox="1"/>
          <p:nvPr/>
        </p:nvSpPr>
        <p:spPr>
          <a:xfrm>
            <a:off x="2821931" y="3618681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2" name="TextBox 37"/>
          <p:cNvSpPr txBox="1"/>
          <p:nvPr/>
        </p:nvSpPr>
        <p:spPr>
          <a:xfrm>
            <a:off x="3365757" y="362527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3" name="TextBox 37"/>
          <p:cNvSpPr txBox="1"/>
          <p:nvPr/>
        </p:nvSpPr>
        <p:spPr>
          <a:xfrm>
            <a:off x="3888893" y="361571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54" name="TextBox 37"/>
          <p:cNvSpPr txBox="1"/>
          <p:nvPr/>
        </p:nvSpPr>
        <p:spPr>
          <a:xfrm>
            <a:off x="4356479" y="360525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</a:t>
            </a:r>
            <a:endParaRPr lang="zh-CN" altLang="en-US" sz="1400" dirty="0"/>
          </a:p>
        </p:txBody>
      </p:sp>
      <p:sp>
        <p:nvSpPr>
          <p:cNvPr id="55" name="TextBox 37"/>
          <p:cNvSpPr txBox="1"/>
          <p:nvPr/>
        </p:nvSpPr>
        <p:spPr>
          <a:xfrm>
            <a:off x="2843808" y="4338761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6" name="TextBox 37"/>
          <p:cNvSpPr txBox="1"/>
          <p:nvPr/>
        </p:nvSpPr>
        <p:spPr>
          <a:xfrm>
            <a:off x="3387634" y="434535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7" name="TextBox 37"/>
          <p:cNvSpPr txBox="1"/>
          <p:nvPr/>
        </p:nvSpPr>
        <p:spPr>
          <a:xfrm>
            <a:off x="5317291" y="289167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8" name="TextBox 37"/>
          <p:cNvSpPr txBox="1"/>
          <p:nvPr/>
        </p:nvSpPr>
        <p:spPr>
          <a:xfrm>
            <a:off x="5828104" y="287295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9" name="TextBox 37"/>
          <p:cNvSpPr txBox="1"/>
          <p:nvPr/>
        </p:nvSpPr>
        <p:spPr>
          <a:xfrm>
            <a:off x="6338917" y="289121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0" name="TextBox 37"/>
          <p:cNvSpPr txBox="1"/>
          <p:nvPr/>
        </p:nvSpPr>
        <p:spPr>
          <a:xfrm>
            <a:off x="6849730" y="289121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61" name="TextBox 37"/>
          <p:cNvSpPr txBox="1"/>
          <p:nvPr/>
        </p:nvSpPr>
        <p:spPr>
          <a:xfrm>
            <a:off x="7360543" y="2866360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62" name="TextBox 37"/>
          <p:cNvSpPr txBox="1"/>
          <p:nvPr/>
        </p:nvSpPr>
        <p:spPr>
          <a:xfrm>
            <a:off x="7871356" y="287295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63" name="TextBox 37"/>
          <p:cNvSpPr txBox="1"/>
          <p:nvPr/>
        </p:nvSpPr>
        <p:spPr>
          <a:xfrm>
            <a:off x="8382169" y="286339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64" name="TextBox 37"/>
          <p:cNvSpPr txBox="1"/>
          <p:nvPr/>
        </p:nvSpPr>
        <p:spPr>
          <a:xfrm>
            <a:off x="8892983" y="285293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</a:t>
            </a:r>
            <a:endParaRPr lang="zh-CN" altLang="en-US" sz="1400" dirty="0"/>
          </a:p>
        </p:txBody>
      </p:sp>
      <p:sp>
        <p:nvSpPr>
          <p:cNvPr id="65" name="TextBox 37"/>
          <p:cNvSpPr txBox="1"/>
          <p:nvPr/>
        </p:nvSpPr>
        <p:spPr>
          <a:xfrm>
            <a:off x="5364088" y="362527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66" name="TextBox 37"/>
          <p:cNvSpPr txBox="1"/>
          <p:nvPr/>
        </p:nvSpPr>
        <p:spPr>
          <a:xfrm>
            <a:off x="5864542" y="3606560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67" name="TextBox 37"/>
          <p:cNvSpPr txBox="1"/>
          <p:nvPr/>
        </p:nvSpPr>
        <p:spPr>
          <a:xfrm>
            <a:off x="6364996" y="362481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8" name="TextBox 37"/>
          <p:cNvSpPr txBox="1"/>
          <p:nvPr/>
        </p:nvSpPr>
        <p:spPr>
          <a:xfrm>
            <a:off x="6865450" y="362481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69" name="TextBox 37"/>
          <p:cNvSpPr txBox="1"/>
          <p:nvPr/>
        </p:nvSpPr>
        <p:spPr>
          <a:xfrm>
            <a:off x="5364088" y="441736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70" name="TextBox 37"/>
          <p:cNvSpPr txBox="1"/>
          <p:nvPr/>
        </p:nvSpPr>
        <p:spPr>
          <a:xfrm>
            <a:off x="5864542" y="439864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1" name="圆角矩形 70"/>
          <p:cNvSpPr/>
          <p:nvPr/>
        </p:nvSpPr>
        <p:spPr bwMode="auto">
          <a:xfrm>
            <a:off x="5676828" y="4692311"/>
            <a:ext cx="59301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en-US" altLang="zh-CN" sz="20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37"/>
          <p:cNvSpPr txBox="1"/>
          <p:nvPr/>
        </p:nvSpPr>
        <p:spPr>
          <a:xfrm>
            <a:off x="5864542" y="5076699"/>
            <a:ext cx="20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3" name="TextBox 5"/>
          <p:cNvSpPr txBox="1"/>
          <p:nvPr/>
        </p:nvSpPr>
        <p:spPr>
          <a:xfrm>
            <a:off x="509742" y="5569956"/>
            <a:ext cx="8231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有效宽度按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比例以几何级数速度递减，至多经过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(hi-lo)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步迭代，算法终止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31027875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690633" y="2035412"/>
            <a:ext cx="453650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972" y="5301208"/>
            <a:ext cx="6948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成功元素：红框，失败元素：白框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成功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=(4 + 3 + 5 + 2 + 5 + 4 + 6) / 7 = 4.14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失败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=(3 + 4 + 4 + 5 + 4 + 5 + 5 + 6) / 8 = 4.50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727" y="2135629"/>
            <a:ext cx="2759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证明（参考教材）：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平均查找长度为：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O(1.5*log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的常数系数有改进空间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834649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82721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30793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26937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75009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23081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778865" y="210742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2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90633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34649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30793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282921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26937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075009" y="3043524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23081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90633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834649" y="397962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986777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137773" y="3979137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282921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426937" y="397962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579065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723081" y="397962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6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482721" y="3043524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3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46617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 bwMode="auto">
          <a:xfrm>
            <a:off x="112268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 bwMode="auto">
          <a:xfrm>
            <a:off x="184276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 bwMode="auto">
          <a:xfrm>
            <a:off x="241882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 bwMode="auto">
          <a:xfrm>
            <a:off x="313890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 bwMode="auto">
          <a:xfrm>
            <a:off x="371496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 bwMode="auto">
          <a:xfrm>
            <a:off x="443504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 bwMode="auto">
          <a:xfrm>
            <a:off x="5011113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3552" name="直接箭头连接符 23551"/>
          <p:cNvCxnSpPr>
            <a:endCxn id="15" idx="0"/>
          </p:cNvCxnSpPr>
          <p:nvPr/>
        </p:nvCxnSpPr>
        <p:spPr bwMode="auto">
          <a:xfrm>
            <a:off x="2958885" y="1756672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5" name="曲线连接符 23554"/>
          <p:cNvCxnSpPr>
            <a:stCxn id="15" idx="2"/>
            <a:endCxn id="37" idx="0"/>
          </p:cNvCxnSpPr>
          <p:nvPr/>
        </p:nvCxnSpPr>
        <p:spPr bwMode="auto">
          <a:xfrm rot="5400000">
            <a:off x="2022781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7" name="曲线连接符 23556"/>
          <p:cNvCxnSpPr>
            <a:stCxn id="15" idx="2"/>
            <a:endCxn id="26" idx="0"/>
          </p:cNvCxnSpPr>
          <p:nvPr/>
        </p:nvCxnSpPr>
        <p:spPr bwMode="auto">
          <a:xfrm rot="16200000" flipH="1">
            <a:off x="3318925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9" name="曲线连接符 23558"/>
          <p:cNvCxnSpPr>
            <a:stCxn id="37" idx="2"/>
            <a:endCxn id="28" idx="0"/>
          </p:cNvCxnSpPr>
          <p:nvPr/>
        </p:nvCxnSpPr>
        <p:spPr bwMode="auto">
          <a:xfrm rot="5400000">
            <a:off x="108667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1" name="曲线连接符 23560"/>
          <p:cNvCxnSpPr>
            <a:stCxn id="37" idx="2"/>
            <a:endCxn id="31" idx="0"/>
          </p:cNvCxnSpPr>
          <p:nvPr/>
        </p:nvCxnSpPr>
        <p:spPr bwMode="auto">
          <a:xfrm rot="16200000" flipH="1">
            <a:off x="1734749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3" name="曲线连接符 23562"/>
          <p:cNvCxnSpPr>
            <a:stCxn id="26" idx="2"/>
            <a:endCxn id="33" idx="0"/>
          </p:cNvCxnSpPr>
          <p:nvPr/>
        </p:nvCxnSpPr>
        <p:spPr bwMode="auto">
          <a:xfrm rot="5400000">
            <a:off x="3678965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5" name="曲线连接符 23564"/>
          <p:cNvCxnSpPr>
            <a:stCxn id="26" idx="2"/>
            <a:endCxn id="35" idx="0"/>
          </p:cNvCxnSpPr>
          <p:nvPr/>
        </p:nvCxnSpPr>
        <p:spPr bwMode="auto">
          <a:xfrm rot="16200000" flipH="1">
            <a:off x="432703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7" name="曲线连接符 23566"/>
          <p:cNvCxnSpPr>
            <a:stCxn id="30" idx="2"/>
            <a:endCxn id="38" idx="0"/>
          </p:cNvCxnSpPr>
          <p:nvPr/>
        </p:nvCxnSpPr>
        <p:spPr bwMode="auto">
          <a:xfrm rot="5400000">
            <a:off x="65462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9" name="曲线连接符 23568"/>
          <p:cNvCxnSpPr>
            <a:stCxn id="30" idx="2"/>
            <a:endCxn id="39" idx="0"/>
          </p:cNvCxnSpPr>
          <p:nvPr/>
        </p:nvCxnSpPr>
        <p:spPr bwMode="auto">
          <a:xfrm rot="16200000" flipH="1">
            <a:off x="9426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1" name="曲线连接符 23570"/>
          <p:cNvCxnSpPr>
            <a:stCxn id="32" idx="2"/>
            <a:endCxn id="40" idx="0"/>
          </p:cNvCxnSpPr>
          <p:nvPr/>
        </p:nvCxnSpPr>
        <p:spPr bwMode="auto">
          <a:xfrm rot="5400000">
            <a:off x="1954018" y="4407940"/>
            <a:ext cx="432539" cy="29501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3" name="曲线连接符 23572"/>
          <p:cNvCxnSpPr>
            <a:stCxn id="32" idx="2"/>
            <a:endCxn id="41" idx="0"/>
          </p:cNvCxnSpPr>
          <p:nvPr/>
        </p:nvCxnSpPr>
        <p:spPr bwMode="auto">
          <a:xfrm rot="16200000" flipH="1">
            <a:off x="2242050" y="4414920"/>
            <a:ext cx="432539" cy="28105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5" name="曲线连接符 23574"/>
          <p:cNvCxnSpPr>
            <a:stCxn id="34" idx="2"/>
            <a:endCxn id="42" idx="0"/>
          </p:cNvCxnSpPr>
          <p:nvPr/>
        </p:nvCxnSpPr>
        <p:spPr bwMode="auto">
          <a:xfrm rot="5400000">
            <a:off x="3246917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7" name="曲线连接符 23576"/>
          <p:cNvCxnSpPr>
            <a:stCxn id="34" idx="2"/>
            <a:endCxn id="43" idx="0"/>
          </p:cNvCxnSpPr>
          <p:nvPr/>
        </p:nvCxnSpPr>
        <p:spPr bwMode="auto">
          <a:xfrm rot="16200000" flipH="1">
            <a:off x="353494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9" name="曲线连接符 23578"/>
          <p:cNvCxnSpPr>
            <a:stCxn id="36" idx="2"/>
            <a:endCxn id="44" idx="0"/>
          </p:cNvCxnSpPr>
          <p:nvPr/>
        </p:nvCxnSpPr>
        <p:spPr bwMode="auto">
          <a:xfrm rot="5400000">
            <a:off x="45430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81" name="曲线连接符 23580"/>
          <p:cNvCxnSpPr>
            <a:stCxn id="36" idx="2"/>
            <a:endCxn id="45" idx="0"/>
          </p:cNvCxnSpPr>
          <p:nvPr/>
        </p:nvCxnSpPr>
        <p:spPr bwMode="auto">
          <a:xfrm rot="16200000" flipH="1">
            <a:off x="483109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584176" y="256490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995936" y="255561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0080" y="350100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123728" y="349171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312368" y="350100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16016" y="350100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3528" y="436510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59632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55776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52328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851920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11960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184576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5"/>
          <p:cNvSpPr txBox="1"/>
          <p:nvPr/>
        </p:nvSpPr>
        <p:spPr>
          <a:xfrm>
            <a:off x="2406348" y="1215954"/>
            <a:ext cx="6702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长度：元素大小比较操作的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框内数字为次数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0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圆角矩形 83"/>
          <p:cNvSpPr/>
          <p:nvPr/>
        </p:nvSpPr>
        <p:spPr bwMode="auto">
          <a:xfrm>
            <a:off x="683568" y="498356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83568" y="2319264"/>
            <a:ext cx="453650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27584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75656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23728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771800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067944" y="2391272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716016" y="2391272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83568" y="3255368"/>
            <a:ext cx="2592288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27584" y="332737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475656" y="332737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923928" y="3255368"/>
            <a:ext cx="1296144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771800" y="3327376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716016" y="3327376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83568" y="4191472"/>
            <a:ext cx="129614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475656" y="426348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664296" y="4191472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808312" y="426348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923928" y="4191472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067944" y="426348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076056" y="4263480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 bwMode="auto">
          <a:xfrm>
            <a:off x="2123728" y="3327376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3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827584" y="505556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520280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 bwMode="auto">
          <a:xfrm>
            <a:off x="3096344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 bwMode="auto">
          <a:xfrm>
            <a:off x="3707904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 bwMode="auto">
          <a:xfrm>
            <a:off x="4427984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9" name="曲线连接符 38"/>
          <p:cNvCxnSpPr>
            <a:stCxn id="67" idx="2"/>
            <a:endCxn id="30" idx="0"/>
          </p:cNvCxnSpPr>
          <p:nvPr/>
        </p:nvCxnSpPr>
        <p:spPr bwMode="auto">
          <a:xfrm rot="5400000">
            <a:off x="2663788" y="2391272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0" name="曲线连接符 39"/>
          <p:cNvCxnSpPr>
            <a:stCxn id="67" idx="2"/>
            <a:endCxn id="20" idx="0"/>
          </p:cNvCxnSpPr>
          <p:nvPr/>
        </p:nvCxnSpPr>
        <p:spPr bwMode="auto">
          <a:xfrm rot="16200000" flipH="1">
            <a:off x="3959932" y="2391272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1" name="曲线连接符 40"/>
          <p:cNvCxnSpPr>
            <a:stCxn id="30" idx="2"/>
            <a:endCxn id="23" idx="0"/>
          </p:cNvCxnSpPr>
          <p:nvPr/>
        </p:nvCxnSpPr>
        <p:spPr bwMode="auto">
          <a:xfrm rot="5400000">
            <a:off x="1691680" y="3651412"/>
            <a:ext cx="576064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2" name="曲线连接符 41"/>
          <p:cNvCxnSpPr>
            <a:stCxn id="30" idx="2"/>
            <a:endCxn id="24" idx="0"/>
          </p:cNvCxnSpPr>
          <p:nvPr/>
        </p:nvCxnSpPr>
        <p:spPr bwMode="auto">
          <a:xfrm rot="16200000" flipH="1">
            <a:off x="2394012" y="3597152"/>
            <a:ext cx="504056" cy="68458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3" name="曲线连接符 42"/>
          <p:cNvCxnSpPr>
            <a:stCxn id="20" idx="2"/>
            <a:endCxn id="27" idx="0"/>
          </p:cNvCxnSpPr>
          <p:nvPr/>
        </p:nvCxnSpPr>
        <p:spPr bwMode="auto">
          <a:xfrm rot="5400000">
            <a:off x="4283968" y="3651412"/>
            <a:ext cx="576064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4" name="曲线连接符 43"/>
          <p:cNvCxnSpPr>
            <a:stCxn id="20" idx="2"/>
            <a:endCxn id="29" idx="0"/>
          </p:cNvCxnSpPr>
          <p:nvPr/>
        </p:nvCxnSpPr>
        <p:spPr bwMode="auto">
          <a:xfrm rot="16200000" flipH="1">
            <a:off x="4788024" y="3795428"/>
            <a:ext cx="576064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5" name="曲线连接符 44"/>
          <p:cNvCxnSpPr>
            <a:stCxn id="23" idx="2"/>
            <a:endCxn id="31" idx="0"/>
          </p:cNvCxnSpPr>
          <p:nvPr/>
        </p:nvCxnSpPr>
        <p:spPr bwMode="auto">
          <a:xfrm rot="5400000">
            <a:off x="1115616" y="4515508"/>
            <a:ext cx="432048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7" name="曲线连接符 46"/>
          <p:cNvCxnSpPr>
            <a:stCxn id="25" idx="2"/>
            <a:endCxn id="33" idx="0"/>
          </p:cNvCxnSpPr>
          <p:nvPr/>
        </p:nvCxnSpPr>
        <p:spPr bwMode="auto">
          <a:xfrm rot="5400000">
            <a:off x="2628292" y="4695528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8" name="曲线连接符 47"/>
          <p:cNvCxnSpPr>
            <a:stCxn id="25" idx="2"/>
            <a:endCxn id="34" idx="0"/>
          </p:cNvCxnSpPr>
          <p:nvPr/>
        </p:nvCxnSpPr>
        <p:spPr bwMode="auto">
          <a:xfrm rot="16200000" flipH="1">
            <a:off x="2916324" y="4695528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9" name="曲线连接符 48"/>
          <p:cNvCxnSpPr>
            <a:stCxn id="27" idx="2"/>
            <a:endCxn id="35" idx="0"/>
          </p:cNvCxnSpPr>
          <p:nvPr/>
        </p:nvCxnSpPr>
        <p:spPr bwMode="auto">
          <a:xfrm rot="5400000">
            <a:off x="3851920" y="4659524"/>
            <a:ext cx="432048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50" name="曲线连接符 49"/>
          <p:cNvCxnSpPr>
            <a:stCxn id="27" idx="2"/>
            <a:endCxn id="36" idx="0"/>
          </p:cNvCxnSpPr>
          <p:nvPr/>
        </p:nvCxnSpPr>
        <p:spPr bwMode="auto">
          <a:xfrm rot="16200000" flipH="1">
            <a:off x="4211960" y="4659524"/>
            <a:ext cx="432048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016224" y="288603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52528" y="28953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59632" y="3789040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52328" y="379833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23928" y="379833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48064" y="379833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8072" y="465313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304256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40360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28392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36504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 bwMode="auto">
          <a:xfrm>
            <a:off x="3419872" y="2391272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2</a:t>
            </a:r>
            <a:endParaRPr lang="zh-CN" altLang="en-US" dirty="0">
              <a:ea typeface="黑体" pitchFamily="2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3590374" y="2065258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70" name="圆角矩形 69"/>
          <p:cNvSpPr/>
          <p:nvPr/>
        </p:nvSpPr>
        <p:spPr bwMode="auto">
          <a:xfrm>
            <a:off x="4067944" y="332737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827584" y="426348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539552" y="577564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 bwMode="auto">
          <a:xfrm>
            <a:off x="1115616" y="577564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3528" y="548761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96144" y="548761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+2</a:t>
            </a:r>
            <a:endParaRPr lang="zh-CN" altLang="en-US" dirty="0"/>
          </a:p>
        </p:txBody>
      </p:sp>
      <p:cxnSp>
        <p:nvCxnSpPr>
          <p:cNvPr id="80" name="曲线连接符 79"/>
          <p:cNvCxnSpPr>
            <a:stCxn id="31" idx="2"/>
            <a:endCxn id="76" idx="0"/>
          </p:cNvCxnSpPr>
          <p:nvPr/>
        </p:nvCxnSpPr>
        <p:spPr bwMode="auto">
          <a:xfrm rot="5400000">
            <a:off x="683568" y="5451612"/>
            <a:ext cx="360040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85" name="曲线连接符 84"/>
          <p:cNvCxnSpPr>
            <a:stCxn id="31" idx="2"/>
          </p:cNvCxnSpPr>
          <p:nvPr/>
        </p:nvCxnSpPr>
        <p:spPr bwMode="auto">
          <a:xfrm rot="16200000" flipH="1">
            <a:off x="971600" y="5451612"/>
            <a:ext cx="360040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88" name="圆角矩形 87"/>
          <p:cNvSpPr/>
          <p:nvPr/>
        </p:nvSpPr>
        <p:spPr bwMode="auto">
          <a:xfrm>
            <a:off x="1835696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9" name="曲线连接符 88"/>
          <p:cNvCxnSpPr>
            <a:stCxn id="23" idx="2"/>
            <a:endCxn id="88" idx="0"/>
          </p:cNvCxnSpPr>
          <p:nvPr/>
        </p:nvCxnSpPr>
        <p:spPr bwMode="auto">
          <a:xfrm rot="16200000" flipH="1">
            <a:off x="1619672" y="4659524"/>
            <a:ext cx="432048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1475656" y="47582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07792" y="1160347"/>
            <a:ext cx="26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Fibonacci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5"/>
          <p:cNvSpPr txBox="1"/>
          <p:nvPr/>
        </p:nvSpPr>
        <p:spPr>
          <a:xfrm>
            <a:off x="3131840" y="1185659"/>
            <a:ext cx="522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适当加长前区域长度，而减少后区域长度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5838901" y="2295164"/>
            <a:ext cx="3348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参考教材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平均查找长度为：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O(1.44*log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优于二分查找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2069219" y="5674022"/>
            <a:ext cx="652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成功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( 5 + 4 + 3 + 5 + 2 + 5 + 4 ) / 7 =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失败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+ 5 +4 + 4 + 5 + 4 + 5 + 4) / 8 = 4.38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左大括号 74"/>
          <p:cNvSpPr/>
          <p:nvPr/>
        </p:nvSpPr>
        <p:spPr bwMode="auto">
          <a:xfrm rot="5400000">
            <a:off x="1939150" y="1049681"/>
            <a:ext cx="218694" cy="2261299"/>
          </a:xfrm>
          <a:prstGeom prst="leftBrace">
            <a:avLst>
              <a:gd name="adj1" fmla="val 113005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 bwMode="auto">
          <a:xfrm rot="5400000">
            <a:off x="4416992" y="1751632"/>
            <a:ext cx="239022" cy="867541"/>
          </a:xfrm>
          <a:prstGeom prst="leftBrace">
            <a:avLst>
              <a:gd name="adj1" fmla="val 113005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1549" y="50667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成功元素：红框，失败元素：白框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67382" y="1671351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fib(n-1)-1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04364" y="1695727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fib(n-2)-1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611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3900" y="194181"/>
            <a:ext cx="8668580" cy="6425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递归的算法设计与复杂度分析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528" y="1268760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迭代与递归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递归的设计思路：分治 与 减治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递归的复杂度分析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95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01452" y="4177392"/>
            <a:ext cx="678260" cy="28803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283968" y="4177392"/>
            <a:ext cx="360040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 bwMode="auto">
              <a:xfrm>
                <a:off x="1979712" y="4177392"/>
                <a:ext cx="2304256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177392"/>
                <a:ext cx="2304256" cy="288032"/>
              </a:xfrm>
              <a:prstGeom prst="roundRect">
                <a:avLst/>
              </a:prstGeom>
              <a:blipFill>
                <a:blip r:embed="rId3"/>
                <a:stretch>
                  <a:fillRect b="-961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 bwMode="auto">
              <a:xfrm>
                <a:off x="4644008" y="4177392"/>
                <a:ext cx="2304256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177392"/>
                <a:ext cx="2304256" cy="288032"/>
              </a:xfrm>
              <a:prstGeom prst="roundRect">
                <a:avLst/>
              </a:prstGeom>
              <a:blipFill>
                <a:blip r:embed="rId4"/>
                <a:stretch>
                  <a:fillRect b="-3653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 bwMode="auto">
          <a:xfrm>
            <a:off x="6951820" y="4177392"/>
            <a:ext cx="785623" cy="28803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4136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4216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8472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12768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2848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/>
              <p:cNvSpPr/>
              <p:nvPr/>
            </p:nvSpPr>
            <p:spPr bwMode="auto">
              <a:xfrm>
                <a:off x="1979712" y="5039829"/>
                <a:ext cx="2304256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5039829"/>
                <a:ext cx="2304256" cy="288032"/>
              </a:xfrm>
              <a:prstGeom prst="roundRect">
                <a:avLst/>
              </a:prstGeom>
              <a:blipFill>
                <a:blip r:embed="rId5"/>
                <a:stretch>
                  <a:fillRect b="-1176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 bwMode="auto">
              <a:xfrm>
                <a:off x="4283968" y="5039829"/>
                <a:ext cx="2664296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5039829"/>
                <a:ext cx="2664296" cy="288032"/>
              </a:xfrm>
              <a:prstGeom prst="roundRect">
                <a:avLst/>
              </a:prstGeom>
              <a:blipFill>
                <a:blip r:embed="rId6"/>
                <a:stretch>
                  <a:fillRect b="-3725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9" idx="2"/>
            <a:endCxn id="18" idx="0"/>
          </p:cNvCxnSpPr>
          <p:nvPr/>
        </p:nvCxnSpPr>
        <p:spPr bwMode="auto">
          <a:xfrm rot="5400000">
            <a:off x="3510712" y="4086552"/>
            <a:ext cx="574405" cy="133214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1" name="曲线连接符 20"/>
          <p:cNvCxnSpPr>
            <a:stCxn id="9" idx="2"/>
            <a:endCxn id="19" idx="0"/>
          </p:cNvCxnSpPr>
          <p:nvPr/>
        </p:nvCxnSpPr>
        <p:spPr bwMode="auto">
          <a:xfrm rot="16200000" flipH="1">
            <a:off x="4752850" y="4176562"/>
            <a:ext cx="574405" cy="115212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730592" y="4519429"/>
            <a:ext cx="215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comparison x 1</a:t>
            </a:r>
            <a:endParaRPr lang="zh-CN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18603" y="4541405"/>
            <a:ext cx="215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comparison x 1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207792" y="1624172"/>
            <a:ext cx="891022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二分查找算法（版本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）：在有序向量的区间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内查找元素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0 &lt;= lo &lt;= hi &lt;= _size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4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1400" b="1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static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binSearch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16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      </a:t>
            </a:r>
            <a:r>
              <a:rPr lang="en-US" altLang="zh-CN" sz="14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每步迭代仅有两个分支；成功查找不能提前</a:t>
            </a:r>
            <a:r>
              <a:rPr lang="zh-CN" altLang="zh-CN" sz="14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终止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Rank 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以中点为轴点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经比较后确定深入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或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[mi, hi)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出口时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= lo + 1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，查找区间仅含一个元素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A[lo]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查找成功时返回对应的秩；否则统一返回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-1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4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7792" y="1160347"/>
            <a:ext cx="263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二分查找改进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2660" y="1191124"/>
            <a:ext cx="60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：统一两个深入方向比较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次数，三分支变两分支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988" y="5541587"/>
            <a:ext cx="872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相比于三分支结构，最好情况的效率有所下降，最坏情况效率提升。整体更加稳定。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988" y="5961718"/>
            <a:ext cx="8722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有多个命中元素时，不能保证返回秩最大者；查找失败时，简单地返回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，不能指示失败的位置</a:t>
            </a:r>
          </a:p>
        </p:txBody>
      </p:sp>
    </p:spTree>
    <p:extLst>
      <p:ext uri="{BB962C8B-B14F-4D97-AF65-F5344CB8AC3E}">
        <p14:creationId xmlns:p14="http://schemas.microsoft.com/office/powerpoint/2010/main" val="1837198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280" y="1654929"/>
            <a:ext cx="89727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6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1600" b="1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static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binSearch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每步迭代仅需做一次比较判断，有两个分支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Rank mi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以中点为轴点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经比较后确定深入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或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(mi, hi)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成功查找不能提前终止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循环结束时，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为大于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的元素的最小秩，故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 - 1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即不大于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的元素的最大秩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有多个命中元素时，总能保证返回秩最大者；查找失败时，能够返回失败的位置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二分查找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 bwMode="auto">
              <a:xfrm>
                <a:off x="1677977" y="4445965"/>
                <a:ext cx="1891664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CN" alt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977" y="4445965"/>
                <a:ext cx="1891664" cy="288032"/>
              </a:xfrm>
              <a:prstGeom prst="roundRect">
                <a:avLst/>
              </a:prstGeom>
              <a:blipFill>
                <a:blip r:embed="rId3"/>
                <a:stretch>
                  <a:fillRect t="-23077" b="-4615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 bwMode="auto">
          <a:xfrm>
            <a:off x="5134361" y="4445965"/>
            <a:ext cx="360040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69641" y="4445965"/>
            <a:ext cx="1564720" cy="28803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494401" y="4445965"/>
            <a:ext cx="1512168" cy="288032"/>
          </a:xfrm>
          <a:prstGeom prst="roundRect">
            <a:avLst/>
          </a:prstGeom>
          <a:solidFill>
            <a:srgbClr val="FFFF99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5969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14689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8865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561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43281" y="4100915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 bwMode="auto">
          <a:xfrm>
            <a:off x="7006569" y="4445965"/>
            <a:ext cx="1891664" cy="288032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e</a:t>
            </a:r>
            <a:endParaRPr lang="zh-CN" altLang="en-US" sz="20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7792" y="1160347"/>
            <a:ext cx="263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二分查找改进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6547" y="1440400"/>
            <a:ext cx="60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：多个命中返回秩最大者，查找失败返回位置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6188" y="1102634"/>
            <a:ext cx="60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：统一两个深入方向比较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次数，三分支变两分支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8665" y="3501008"/>
            <a:ext cx="9299835" cy="1088974"/>
            <a:chOff x="88665" y="3501008"/>
            <a:chExt cx="9299835" cy="1088974"/>
          </a:xfrm>
        </p:grpSpPr>
        <p:sp>
          <p:nvSpPr>
            <p:cNvPr id="27" name="TextBox 26"/>
            <p:cNvSpPr txBox="1"/>
            <p:nvPr/>
          </p:nvSpPr>
          <p:spPr>
            <a:xfrm>
              <a:off x="8843281" y="3501008"/>
              <a:ext cx="54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8665" y="3542346"/>
              <a:ext cx="8809568" cy="1047636"/>
              <a:chOff x="88665" y="3542346"/>
              <a:chExt cx="8809568" cy="1047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 bwMode="auto">
                  <a:xfrm>
                    <a:off x="1677977" y="3878104"/>
                    <a:ext cx="1891664" cy="288032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headEnd/>
                    <a:tailEnd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91446" tIns="91446" rIns="91446" bIns="91446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e</a:t>
                    </a:r>
                    <a:endParaRPr lang="zh-CN" altLang="en-US" sz="20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7977" y="3878104"/>
                    <a:ext cx="1891664" cy="288032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23529" b="-49020"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圆角矩形 20"/>
              <p:cNvSpPr/>
              <p:nvPr/>
            </p:nvSpPr>
            <p:spPr bwMode="auto">
              <a:xfrm>
                <a:off x="3569641" y="3878104"/>
                <a:ext cx="1564720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05969" y="3542346"/>
                <a:ext cx="61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/>
                </a:lvl1pPr>
              </a:lstStyle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14689" y="3542346"/>
                <a:ext cx="61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/>
                </a:lvl1pPr>
              </a:lstStyle>
              <a:p>
                <a:r>
                  <a:rPr lang="en-US" altLang="zh-CN" dirty="0"/>
                  <a:t>lo</a:t>
                </a:r>
                <a:endParaRPr lang="zh-CN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34361" y="3542346"/>
                <a:ext cx="61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/>
                </a:lvl1pPr>
              </a:lstStyle>
              <a:p>
                <a:r>
                  <a:rPr lang="en-US" altLang="zh-CN" dirty="0"/>
                  <a:t>hi</a:t>
                </a:r>
                <a:endParaRPr lang="zh-CN" altLang="en-US" dirty="0"/>
              </a:p>
            </p:txBody>
          </p:sp>
          <p:sp>
            <p:nvSpPr>
              <p:cNvPr id="28" name="圆角矩形 27"/>
              <p:cNvSpPr/>
              <p:nvPr/>
            </p:nvSpPr>
            <p:spPr bwMode="auto">
              <a:xfrm>
                <a:off x="5134361" y="3878104"/>
                <a:ext cx="3763872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</a:t>
                </a:r>
                <a:endParaRPr lang="zh-CN" alt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9" name="曲线连接符 38"/>
              <p:cNvCxnSpPr>
                <a:stCxn id="7" idx="1"/>
                <a:endCxn id="21" idx="2"/>
              </p:cNvCxnSpPr>
              <p:nvPr/>
            </p:nvCxnSpPr>
            <p:spPr bwMode="auto">
              <a:xfrm rot="10800000">
                <a:off x="4352001" y="4166137"/>
                <a:ext cx="782360" cy="423845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/>
                <a:tailEnd type="arrow"/>
              </a:ln>
              <a:effectLst/>
            </p:spPr>
          </p:cxnSp>
          <p:sp>
            <p:nvSpPr>
              <p:cNvPr id="3" name="矩形 2"/>
              <p:cNvSpPr/>
              <p:nvPr/>
            </p:nvSpPr>
            <p:spPr>
              <a:xfrm>
                <a:off x="88665" y="3705574"/>
                <a:ext cx="1425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kern="0" dirty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e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&lt;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 A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[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mi</a:t>
                </a:r>
                <a:r>
                  <a:rPr lang="en-US" altLang="zh-CN" b="1" kern="0" dirty="0" smtClean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]</a:t>
                </a:r>
              </a:p>
              <a:p>
                <a:pPr algn="ctr"/>
                <a:r>
                  <a:rPr lang="zh-CN" altLang="en-US" b="1" kern="0" dirty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情况</a:t>
                </a:r>
                <a:r>
                  <a:rPr lang="en-US" altLang="zh-CN" b="1" kern="0" dirty="0" smtClean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 </a:t>
                </a:r>
                <a:endParaRPr lang="zh-CN" altLang="en-US" dirty="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-7823" y="4589981"/>
            <a:ext cx="9466169" cy="777145"/>
            <a:chOff x="-7823" y="4589981"/>
            <a:chExt cx="9466169" cy="777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圆角矩形 28"/>
                <p:cNvSpPr/>
                <p:nvPr/>
              </p:nvSpPr>
              <p:spPr bwMode="auto">
                <a:xfrm>
                  <a:off x="1661429" y="5010387"/>
                  <a:ext cx="3816424" cy="288032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91446" tIns="91446" rIns="91446" bIns="91446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US" altLang="zh-CN" sz="20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endParaRPr lang="zh-CN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圆角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1429" y="5010387"/>
                  <a:ext cx="3816424" cy="288032"/>
                </a:xfrm>
                <a:prstGeom prst="roundRect">
                  <a:avLst/>
                </a:prstGeom>
                <a:blipFill>
                  <a:blip r:embed="rId5"/>
                  <a:stretch>
                    <a:fillRect t="-23529" b="-49020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圆角矩形 31"/>
            <p:cNvSpPr/>
            <p:nvPr/>
          </p:nvSpPr>
          <p:spPr bwMode="auto">
            <a:xfrm>
              <a:off x="5477853" y="5010387"/>
              <a:ext cx="1512168" cy="288032"/>
            </a:xfrm>
            <a:prstGeom prst="roundRect">
              <a:avLst/>
            </a:prstGeom>
            <a:solidFill>
              <a:srgbClr val="FFFF99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89421" y="467462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0349" y="467462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lo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8013" y="467462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hi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6990021" y="5010387"/>
              <a:ext cx="1891664" cy="288032"/>
            </a:xfrm>
            <a:prstGeom prst="round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&gt; e</a:t>
              </a:r>
              <a:endParaRPr lang="zh-CN" altLang="en-US" sz="2000" b="1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4" name="曲线连接符 43"/>
            <p:cNvCxnSpPr>
              <a:stCxn id="7" idx="3"/>
              <a:endCxn id="32" idx="0"/>
            </p:cNvCxnSpPr>
            <p:nvPr/>
          </p:nvCxnSpPr>
          <p:spPr bwMode="auto">
            <a:xfrm>
              <a:off x="5494401" y="4589981"/>
              <a:ext cx="739536" cy="42040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8846786" y="4744571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-7823" y="4720795"/>
              <a:ext cx="15632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kern="0" dirty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e </a:t>
              </a:r>
              <a:r>
                <a:rPr lang="en-US" altLang="zh-CN" b="1" kern="0" dirty="0" smtClean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&gt;=</a:t>
              </a:r>
              <a:r>
                <a:rPr lang="en-US" altLang="zh-CN" b="1" kern="0" dirty="0" smtClean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 </a:t>
              </a:r>
              <a:r>
                <a:rPr lang="en-US" altLang="zh-CN" b="1" kern="0" dirty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A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[</a:t>
              </a:r>
              <a:r>
                <a:rPr lang="en-US" altLang="zh-CN" b="1" kern="0" dirty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mi</a:t>
              </a:r>
              <a:r>
                <a:rPr lang="en-US" altLang="zh-CN" b="1" kern="0" dirty="0" smtClean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]</a:t>
              </a:r>
            </a:p>
            <a:p>
              <a:pPr algn="ctr"/>
              <a:r>
                <a:rPr lang="zh-CN" altLang="en-US" b="1" kern="0" dirty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情况</a:t>
              </a:r>
              <a:r>
                <a:rPr lang="en-US" altLang="zh-CN" b="1" kern="0" dirty="0" smtClean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 </a:t>
              </a:r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71280" y="5437136"/>
            <a:ext cx="8764918" cy="132343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循环终止时，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lo=hi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。考察此时元素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A[lo-1]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A[lo]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作为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A[0,lo)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内的最后一个元素，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A[lo-1]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必不大于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作为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lo,n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)=A[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hi,n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内的第一个元素，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A[lo]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必大于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也就是说，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A[lo-1]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即为原向量中不大于</a:t>
            </a:r>
            <a:r>
              <a:rPr kumimoji="1" lang="en-US" altLang="zh-CN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的最后一个元素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964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746754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>
            <a:off x="504552" y="3924544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1121" y="2909262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584" y="631048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259632" y="1628800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4824" y="13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4824" y="2763706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84824" y="405985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8821" y="500466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94554" y="564402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208597" y="1232668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95868" y="1077248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85037" y="1729645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63617" y="2382042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452786" y="368683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68444" y="4339233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39061" y="3034439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80845" y="6366518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9169" y="2124319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28" y="1128460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452786" y="501317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463617" y="5679949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203848" y="5243078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203848" y="5877272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7" y="1763817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2" y="3049777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079829" y="1225126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079829" y="1870323"/>
            <a:ext cx="180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O(nlogn~n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6079829" y="3805914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6079829" y="5741504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O(d(</a:t>
            </a:r>
            <a:r>
              <a:rPr lang="en-US" altLang="zh-CN" dirty="0" err="1"/>
              <a:t>n+r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079829" y="5096307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079829" y="251552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079829" y="4451111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079829" y="3160717"/>
            <a:ext cx="12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nlogn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74" y="3673398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7" y="4929235"/>
            <a:ext cx="1063049" cy="622378"/>
          </a:xfrm>
          <a:prstGeom prst="rect">
            <a:avLst/>
          </a:prstGeom>
        </p:spPr>
      </p:pic>
      <p:sp>
        <p:nvSpPr>
          <p:cNvPr id="78" name="左大括号 77"/>
          <p:cNvSpPr/>
          <p:nvPr/>
        </p:nvSpPr>
        <p:spPr bwMode="auto">
          <a:xfrm>
            <a:off x="3172383" y="2609071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158225" y="3886465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4980673" y="4292350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5616366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2361140"/>
            <a:ext cx="1063460" cy="63344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945829" y="184558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45829" y="443736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945829" y="314147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12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575243" y="1225126"/>
            <a:ext cx="17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1,2,3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01813" y="37894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801813" y="50853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801813" y="24935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945829" y="576519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11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505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-170056" y="3213930"/>
            <a:ext cx="157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（搜索）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195963" y="1484785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0879" y="1223894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580879" y="2749093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580879" y="558346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哈希</a:t>
            </a:r>
            <a:r>
              <a:rPr lang="zh-CN" altLang="en-US" dirty="0"/>
              <a:t>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885135" y="2276872"/>
            <a:ext cx="170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折半查找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635896" y="3193501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二叉树查找</a:t>
            </a:r>
            <a:endParaRPr lang="zh-CN" altLang="en-US" dirty="0"/>
          </a:p>
        </p:txBody>
      </p:sp>
      <p:sp>
        <p:nvSpPr>
          <p:cNvPr id="52" name="左大括号 51"/>
          <p:cNvSpPr/>
          <p:nvPr/>
        </p:nvSpPr>
        <p:spPr bwMode="auto">
          <a:xfrm>
            <a:off x="3176800" y="2466475"/>
            <a:ext cx="423570" cy="1080120"/>
          </a:xfrm>
          <a:prstGeom prst="leftBrace">
            <a:avLst>
              <a:gd name="adj1" fmla="val 3538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724128" y="130069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O(n)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724128" y="566124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O(1)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696307" y="4181599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顺序查找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分查找之间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724128" y="3316922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580879" y="4273932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分块查找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724128" y="234888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059832" y="128473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46120" y="240724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864762" y="13103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524328" y="331140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7</a:t>
            </a:r>
            <a:r>
              <a:rPr lang="en-US" altLang="zh-CN" sz="2000" dirty="0">
                <a:solidFill>
                  <a:srgbClr val="7030A0"/>
                </a:solidFill>
              </a:rPr>
              <a:t>,</a:t>
            </a:r>
            <a:r>
              <a:rPr lang="en-US" altLang="zh-CN" sz="2000" dirty="0" smtClean="0">
                <a:solidFill>
                  <a:srgbClr val="7030A0"/>
                </a:solidFill>
              </a:rPr>
              <a:t>8,9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668344" y="5645021"/>
            <a:ext cx="128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11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159093135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1137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5536" y="817880"/>
            <a:ext cx="835292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的有序顺序表，若采用折半搜索，在等概率情况下搜索成功的平均搜索长度为（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20/9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25/9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22/9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10733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0154" y="4139822"/>
            <a:ext cx="1392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分治</a:t>
            </a:r>
          </a:p>
        </p:txBody>
      </p:sp>
      <p:sp>
        <p:nvSpPr>
          <p:cNvPr id="9" name="Rectangle 166"/>
          <p:cNvSpPr>
            <a:spLocks noChangeArrowheads="1"/>
          </p:cNvSpPr>
          <p:nvPr/>
        </p:nvSpPr>
        <p:spPr bwMode="auto">
          <a:xfrm>
            <a:off x="1241024" y="4337412"/>
            <a:ext cx="7770856" cy="470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求解一个大规模问题，将其划分为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规模相当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的子问题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减治 与 分治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2339752" y="5163412"/>
            <a:ext cx="4412691" cy="43376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6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原问题</a:t>
            </a:r>
          </a:p>
        </p:txBody>
      </p:sp>
      <p:cxnSp>
        <p:nvCxnSpPr>
          <p:cNvPr id="17" name="直线箭头连接符 10"/>
          <p:cNvCxnSpPr/>
          <p:nvPr/>
        </p:nvCxnSpPr>
        <p:spPr bwMode="auto">
          <a:xfrm>
            <a:off x="5883995" y="5700451"/>
            <a:ext cx="272918" cy="247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直线箭头连接符 11"/>
          <p:cNvCxnSpPr/>
          <p:nvPr/>
        </p:nvCxnSpPr>
        <p:spPr bwMode="auto">
          <a:xfrm flipH="1">
            <a:off x="3278358" y="5700451"/>
            <a:ext cx="411880" cy="2395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2339753" y="5990693"/>
            <a:ext cx="2232247" cy="4688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6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子问题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4644008" y="5990693"/>
            <a:ext cx="2108436" cy="4688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6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子问题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164903" y="1262808"/>
            <a:ext cx="1187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减治</a:t>
            </a:r>
            <a:endParaRPr lang="zh-CN" altLang="en-US" sz="36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3" name="Rectangle 166"/>
          <p:cNvSpPr>
            <a:spLocks noChangeArrowheads="1"/>
          </p:cNvSpPr>
          <p:nvPr/>
        </p:nvSpPr>
        <p:spPr bwMode="auto">
          <a:xfrm>
            <a:off x="1351950" y="1460863"/>
            <a:ext cx="7549004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求解一个大规模问题，逐渐划分并解决一平凡子问题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339752" y="2195662"/>
            <a:ext cx="4412691" cy="48786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6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原问题</a:t>
            </a:r>
          </a:p>
        </p:txBody>
      </p:sp>
      <p:cxnSp>
        <p:nvCxnSpPr>
          <p:cNvPr id="21" name="直线箭头连接符 10"/>
          <p:cNvCxnSpPr/>
          <p:nvPr/>
        </p:nvCxnSpPr>
        <p:spPr bwMode="auto">
          <a:xfrm>
            <a:off x="6006939" y="2770516"/>
            <a:ext cx="272918" cy="247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直线箭头连接符 11"/>
          <p:cNvCxnSpPr/>
          <p:nvPr/>
        </p:nvCxnSpPr>
        <p:spPr bwMode="auto">
          <a:xfrm flipH="1">
            <a:off x="3278358" y="2786801"/>
            <a:ext cx="411880" cy="2395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2339752" y="3068477"/>
            <a:ext cx="3559187" cy="42048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6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缩减问题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5898939" y="3069362"/>
            <a:ext cx="853504" cy="42048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6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平凡</a:t>
            </a:r>
          </a:p>
        </p:txBody>
      </p:sp>
    </p:spTree>
    <p:extLst>
      <p:ext uri="{BB962C8B-B14F-4D97-AF65-F5344CB8AC3E}">
        <p14:creationId xmlns:p14="http://schemas.microsoft.com/office/powerpoint/2010/main" val="272290524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79512" y="1268761"/>
          <a:ext cx="8712968" cy="442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C0000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dirty="0">
                          <a:solidFill>
                            <a:srgbClr val="C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定义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dirty="0">
                          <a:solidFill>
                            <a:srgbClr val="C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优点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dirty="0">
                          <a:solidFill>
                            <a:srgbClr val="C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缺点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02">
                <a:tc>
                  <a:txBody>
                    <a:bodyPr/>
                    <a:lstStyle/>
                    <a:p>
                      <a:r>
                        <a:rPr lang="zh-CN" altLang="en-US" sz="2800" b="1" kern="1200" dirty="0">
                          <a:solidFill>
                            <a:srgbClr val="C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递归</a:t>
                      </a: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2000" b="1" kern="120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程序调用自身的编程技巧称为递归</a:t>
                      </a: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）大问题化为小问题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,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减少代码量；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）有限语句定义对象的无限集合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.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；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）代码简洁清晰，可读性更好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）递归调用函数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,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浪费空间；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）递归太深容易造成堆栈的溢出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latinLnBrk="1"/>
                      <a:r>
                        <a:rPr lang="zh-CN" altLang="en-US" sz="2000" b="1" dirty="0"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 </a:t>
                      </a:r>
                    </a:p>
                  </a:txBody>
                  <a:tcPr marL="108000" marR="108000" marT="72000" marB="72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378">
                <a:tc>
                  <a:txBody>
                    <a:bodyPr/>
                    <a:lstStyle/>
                    <a:p>
                      <a:r>
                        <a:rPr lang="zh-CN" altLang="en-US" sz="2800" b="1" kern="1200" dirty="0">
                          <a:solidFill>
                            <a:srgbClr val="C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迭代</a:t>
                      </a: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2000" b="1" kern="120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利用变量的已有值推算出变量的一个新值，迭代就是</a:t>
                      </a: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</a:t>
                      </a:r>
                      <a:r>
                        <a:rPr lang="zh-CN" altLang="en-US" sz="2000" b="1" kern="120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不停的调用</a:t>
                      </a: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</a:t>
                      </a:r>
                      <a:endParaRPr lang="zh-CN" altLang="en-US" sz="2000" b="1" kern="120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）迭代效率高，运行时间只因循环次数增加而增加；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）无额外时间与空间开销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）不容易理解；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）代码不如递归简洁；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latinLnBrk="1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）编写复杂问题时困难</a:t>
                      </a:r>
                      <a:endParaRPr lang="zh-CN" altLang="en-US" sz="2000" b="1" dirty="0"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108000" marR="108000" marT="72000" marB="72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0072" y="197355"/>
            <a:ext cx="6130725" cy="6425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递归与迭代的比较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3543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1.0,&quot;Answers&quot;:[&quot;n&quot;],&quot;CaseSensitive&quot;:false,&quot;FuzzyMatch&quot;:false}]"/>
  <p:tag name="PROBLEMSCORE" val="1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5&quot;],&quot;CaseSensitive&quot;:false,&quot;FuzzyMatch&quot;:false}]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8&quot;],&quot;CaseSensitive&quot;:false,&quot;FuzzyMatch&quot;:false}]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选择排序&quot;],&quot;CaseSensitive&quot;:false,&quot;FuzzyMatch&quot;:false}]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16915</TotalTime>
  <Words>9015</Words>
  <Application>Microsoft Office PowerPoint</Application>
  <PresentationFormat>全屏显示(4:3)</PresentationFormat>
  <Paragraphs>1945</Paragraphs>
  <Slides>75</Slides>
  <Notes>61</Notes>
  <HiddenSlides>2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6" baseType="lpstr">
      <vt:lpstr>Arial Unicode MS</vt:lpstr>
      <vt:lpstr>Baoli SC</vt:lpstr>
      <vt:lpstr>Microsoft Yahei</vt:lpstr>
      <vt:lpstr>黑体</vt:lpstr>
      <vt:lpstr>隶书</vt:lpstr>
      <vt:lpstr>宋体</vt:lpstr>
      <vt:lpstr>微软雅黑</vt:lpstr>
      <vt:lpstr>微软雅黑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Symbol</vt:lpstr>
      <vt:lpstr>Tahoma</vt:lpstr>
      <vt:lpstr>Times New Roman</vt:lpstr>
      <vt:lpstr>Wingdings</vt:lpstr>
      <vt:lpstr>Tsinghua</vt:lpstr>
      <vt:lpstr>PowerPoint 演示文稿</vt:lpstr>
      <vt:lpstr>回顾：数据结构基本概念</vt:lpstr>
      <vt:lpstr>回顾：数据结构基本概念</vt:lpstr>
      <vt:lpstr>回顾：数据结构基本概念</vt:lpstr>
      <vt:lpstr>回顾：插入排序复杂度分析</vt:lpstr>
      <vt:lpstr>回顾：运行时间的渐进分析</vt:lpstr>
      <vt:lpstr>递归的算法设计与复杂度分析</vt:lpstr>
      <vt:lpstr>减治 与 分治</vt:lpstr>
      <vt:lpstr>递归与迭代的比较</vt:lpstr>
      <vt:lpstr>数据结构课程内容体系</vt:lpstr>
      <vt:lpstr>数据结构分类</vt:lpstr>
      <vt:lpstr>线性表（序列）</vt:lpstr>
      <vt:lpstr>向 量</vt:lpstr>
      <vt:lpstr>从数组到向量</vt:lpstr>
      <vt:lpstr>内存分配管理</vt:lpstr>
      <vt:lpstr>回顾：数据结构基本概念</vt:lpstr>
      <vt:lpstr>数据结构基本概念</vt:lpstr>
      <vt:lpstr>操作实例</vt:lpstr>
      <vt:lpstr>排 序</vt:lpstr>
      <vt:lpstr>查 找</vt:lpstr>
      <vt:lpstr>排序与查找</vt:lpstr>
      <vt:lpstr>Vector模板类</vt:lpstr>
      <vt:lpstr>构造与析构</vt:lpstr>
      <vt:lpstr>构造与析构</vt:lpstr>
      <vt:lpstr>可扩充向量</vt:lpstr>
      <vt:lpstr>动态空间管理</vt:lpstr>
      <vt:lpstr>扩容的时间复杂度分析</vt:lpstr>
      <vt:lpstr>常规向量</vt:lpstr>
      <vt:lpstr>常规向量（无序）查找</vt:lpstr>
      <vt:lpstr>PowerPoint 演示文稿</vt:lpstr>
      <vt:lpstr>向量插入</vt:lpstr>
      <vt:lpstr>向量删除</vt:lpstr>
      <vt:lpstr>向量去重（唯一化）</vt:lpstr>
      <vt:lpstr>向量遍历</vt:lpstr>
      <vt:lpstr>向量遍历</vt:lpstr>
      <vt:lpstr>PowerPoint 演示文稿</vt:lpstr>
      <vt:lpstr>向量排序（归并排序）</vt:lpstr>
      <vt:lpstr>向量排序（归并排序）</vt:lpstr>
      <vt:lpstr>向量排序（归并排序）</vt:lpstr>
      <vt:lpstr>向量排序（归并排序）</vt:lpstr>
      <vt:lpstr>向量排序（归并排序）</vt:lpstr>
      <vt:lpstr>PowerPoint 演示文稿</vt:lpstr>
      <vt:lpstr>PowerPoint 演示文稿</vt:lpstr>
      <vt:lpstr>向量排序（归并排序）</vt:lpstr>
      <vt:lpstr>向量排序（回顾：插入排序）</vt:lpstr>
      <vt:lpstr>向量排序（起泡排序）</vt:lpstr>
      <vt:lpstr>向量排序（起泡排序）</vt:lpstr>
      <vt:lpstr>向量排序（起泡排序）</vt:lpstr>
      <vt:lpstr>向量排序（起泡排序）</vt:lpstr>
      <vt:lpstr>向量排序（起泡排序）</vt:lpstr>
      <vt:lpstr>PowerPoint 演示文稿</vt:lpstr>
      <vt:lpstr>向量排序（选择排序）</vt:lpstr>
      <vt:lpstr>向量排序（选择排序）</vt:lpstr>
      <vt:lpstr>向量排序（选择排序）</vt:lpstr>
      <vt:lpstr>向量排序（选择排序）</vt:lpstr>
      <vt:lpstr>向量排序（选择排序）</vt:lpstr>
      <vt:lpstr>PowerPoint 演示文稿</vt:lpstr>
      <vt:lpstr>例子：插入排序</vt:lpstr>
      <vt:lpstr>例子：插入排序</vt:lpstr>
      <vt:lpstr>PowerPoint 演示文稿</vt:lpstr>
      <vt:lpstr>PowerPoint 演示文稿</vt:lpstr>
      <vt:lpstr>向量排序总结</vt:lpstr>
      <vt:lpstr>数据结构基本概念</vt:lpstr>
      <vt:lpstr>有序向量唯一化</vt:lpstr>
      <vt:lpstr>有序向量唯一化</vt:lpstr>
      <vt:lpstr>有序向量查找</vt:lpstr>
      <vt:lpstr>有序向量查找</vt:lpstr>
      <vt:lpstr>有序向量查找</vt:lpstr>
      <vt:lpstr>有序向量查找</vt:lpstr>
      <vt:lpstr>有序向量查找</vt:lpstr>
      <vt:lpstr>二分查找改进C</vt:lpstr>
      <vt:lpstr>排 序</vt:lpstr>
      <vt:lpstr>查 找</vt:lpstr>
      <vt:lpstr>PowerPoint 演示文稿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dinggg</cp:lastModifiedBy>
  <cp:revision>1026</cp:revision>
  <dcterms:created xsi:type="dcterms:W3CDTF">2011-01-31T10:16:12Z</dcterms:created>
  <dcterms:modified xsi:type="dcterms:W3CDTF">2021-09-17T13:21:04Z</dcterms:modified>
</cp:coreProperties>
</file>