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7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87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handoutMasterIdLst>
    <p:handoutMasterId r:id="rId69"/>
  </p:handoutMasterIdLst>
  <p:sldIdLst>
    <p:sldId id="256" r:id="rId2"/>
    <p:sldId id="734" r:id="rId3"/>
    <p:sldId id="671" r:id="rId4"/>
    <p:sldId id="609" r:id="rId5"/>
    <p:sldId id="727" r:id="rId6"/>
    <p:sldId id="596" r:id="rId7"/>
    <p:sldId id="613" r:id="rId8"/>
    <p:sldId id="614" r:id="rId9"/>
    <p:sldId id="728" r:id="rId10"/>
    <p:sldId id="617" r:id="rId11"/>
    <p:sldId id="616" r:id="rId12"/>
    <p:sldId id="619" r:id="rId13"/>
    <p:sldId id="618" r:id="rId14"/>
    <p:sldId id="620" r:id="rId15"/>
    <p:sldId id="729" r:id="rId16"/>
    <p:sldId id="623" r:id="rId17"/>
    <p:sldId id="621" r:id="rId18"/>
    <p:sldId id="622" r:id="rId19"/>
    <p:sldId id="724" r:id="rId20"/>
    <p:sldId id="730" r:id="rId21"/>
    <p:sldId id="700" r:id="rId22"/>
    <p:sldId id="624" r:id="rId23"/>
    <p:sldId id="625" r:id="rId24"/>
    <p:sldId id="627" r:id="rId25"/>
    <p:sldId id="628" r:id="rId26"/>
    <p:sldId id="626" r:id="rId27"/>
    <p:sldId id="630" r:id="rId28"/>
    <p:sldId id="631" r:id="rId29"/>
    <p:sldId id="632" r:id="rId30"/>
    <p:sldId id="633" r:id="rId31"/>
    <p:sldId id="634" r:id="rId32"/>
    <p:sldId id="731" r:id="rId33"/>
    <p:sldId id="666" r:id="rId34"/>
    <p:sldId id="635" r:id="rId35"/>
    <p:sldId id="655" r:id="rId36"/>
    <p:sldId id="638" r:id="rId37"/>
    <p:sldId id="667" r:id="rId38"/>
    <p:sldId id="641" r:id="rId39"/>
    <p:sldId id="642" r:id="rId40"/>
    <p:sldId id="732" r:id="rId41"/>
    <p:sldId id="665" r:id="rId42"/>
    <p:sldId id="656" r:id="rId43"/>
    <p:sldId id="657" r:id="rId44"/>
    <p:sldId id="713" r:id="rId45"/>
    <p:sldId id="714" r:id="rId46"/>
    <p:sldId id="722" r:id="rId47"/>
    <p:sldId id="715" r:id="rId48"/>
    <p:sldId id="716" r:id="rId49"/>
    <p:sldId id="733" r:id="rId50"/>
    <p:sldId id="663" r:id="rId51"/>
    <p:sldId id="664" r:id="rId52"/>
    <p:sldId id="725" r:id="rId53"/>
    <p:sldId id="726" r:id="rId54"/>
    <p:sldId id="672" r:id="rId55"/>
    <p:sldId id="673" r:id="rId56"/>
    <p:sldId id="717" r:id="rId57"/>
    <p:sldId id="719" r:id="rId58"/>
    <p:sldId id="720" r:id="rId59"/>
    <p:sldId id="718" r:id="rId60"/>
    <p:sldId id="721" r:id="rId61"/>
    <p:sldId id="674" r:id="rId62"/>
    <p:sldId id="677" r:id="rId63"/>
    <p:sldId id="675" r:id="rId64"/>
    <p:sldId id="676" r:id="rId65"/>
    <p:sldId id="678" r:id="rId66"/>
    <p:sldId id="712" r:id="rId67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CCFF"/>
    <a:srgbClr val="FFFF99"/>
    <a:srgbClr val="00823B"/>
    <a:srgbClr val="CCFF33"/>
    <a:srgbClr val="FFFFCC"/>
    <a:srgbClr val="99FF33"/>
    <a:srgbClr val="009242"/>
    <a:srgbClr val="99CC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47" autoAdjust="0"/>
    <p:restoredTop sz="84290" autoAdjust="0"/>
  </p:normalViewPr>
  <p:slideViewPr>
    <p:cSldViewPr>
      <p:cViewPr varScale="1">
        <p:scale>
          <a:sx n="87" d="100"/>
          <a:sy n="87" d="100"/>
        </p:scale>
        <p:origin x="657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  <a:pPr/>
              <a:t>2021/10/4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2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64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9530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539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960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15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93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9325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626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b,c,e,d,a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842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052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68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230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810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173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4339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4692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6041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7099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199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9914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7598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4641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7086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7309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5727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7966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4592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21135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5167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620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8145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28671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二项式系数平方的和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430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4362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4913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162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68240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0055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22145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4534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051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91076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Inline </a:t>
            </a:r>
            <a:r>
              <a:rPr lang="zh-CN" altLang="en-US" dirty="0" smtClean="0"/>
              <a:t>内联函数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071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359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554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5240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928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87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2021/10/4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2021/10/4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2021/10/4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2021/10/4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2021/10/4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2021/10/4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2021/10/4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2021/10/4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2021/10/4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2021/10/4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2021/10/4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2021/10/4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pPr/>
              <a:t>2021/10/4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3200">
          <a:solidFill>
            <a:schemeClr val="tx1"/>
          </a:solidFill>
          <a:latin typeface="Courier New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Courier New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400">
          <a:solidFill>
            <a:schemeClr val="tx1"/>
          </a:solidFill>
          <a:latin typeface="Courier New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image" Target="../media/image4.tmp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image" Target="../media/image4.tmp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notesSlide" Target="../notesSlides/notesSlide17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6.xml"/><Relationship Id="rId10" Type="http://schemas.openxmlformats.org/officeDocument/2006/relationships/tags" Target="../tags/tag61.xml"/><Relationship Id="rId4" Type="http://schemas.openxmlformats.org/officeDocument/2006/relationships/tags" Target="../tags/tag55.xml"/><Relationship Id="rId9" Type="http://schemas.openxmlformats.org/officeDocument/2006/relationships/tags" Target="../tags/tag6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tags" Target="../tags/tag78.xml"/><Relationship Id="rId2" Type="http://schemas.openxmlformats.org/officeDocument/2006/relationships/tags" Target="../tags/tag63.xml"/><Relationship Id="rId16" Type="http://schemas.openxmlformats.org/officeDocument/2006/relationships/tags" Target="../tags/tag77.xml"/><Relationship Id="rId20" Type="http://schemas.openxmlformats.org/officeDocument/2006/relationships/image" Target="../media/image4.tmp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5" Type="http://schemas.openxmlformats.org/officeDocument/2006/relationships/tags" Target="../tags/tag66.xml"/><Relationship Id="rId15" Type="http://schemas.openxmlformats.org/officeDocument/2006/relationships/tags" Target="../tags/tag76.xml"/><Relationship Id="rId10" Type="http://schemas.openxmlformats.org/officeDocument/2006/relationships/tags" Target="../tags/tag71.xml"/><Relationship Id="rId19" Type="http://schemas.openxmlformats.org/officeDocument/2006/relationships/notesSlide" Target="../notesSlides/notesSlide18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0.png"/><Relationship Id="rId1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tags" Target="../tags/tag9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20" Type="http://schemas.openxmlformats.org/officeDocument/2006/relationships/image" Target="../media/image4.tmp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10" Type="http://schemas.openxmlformats.org/officeDocument/2006/relationships/tags" Target="../tags/tag88.xml"/><Relationship Id="rId19" Type="http://schemas.openxmlformats.org/officeDocument/2006/relationships/notesSlide" Target="../notesSlides/notesSlide30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30.png"/><Relationship Id="rId3" Type="http://schemas.openxmlformats.org/officeDocument/2006/relationships/image" Target="../media/image88.png"/><Relationship Id="rId7" Type="http://schemas.openxmlformats.org/officeDocument/2006/relationships/image" Target="../media/image15.png"/><Relationship Id="rId12" Type="http://schemas.openxmlformats.org/officeDocument/2006/relationships/image" Target="../media/image97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6.png"/><Relationship Id="rId5" Type="http://schemas.openxmlformats.org/officeDocument/2006/relationships/image" Target="../media/image9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98.xml"/><Relationship Id="rId21" Type="http://schemas.openxmlformats.org/officeDocument/2006/relationships/image" Target="../media/image820.png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" Type="http://schemas.openxmlformats.org/officeDocument/2006/relationships/tags" Target="../tags/tag97.xml"/><Relationship Id="rId16" Type="http://schemas.openxmlformats.org/officeDocument/2006/relationships/tags" Target="../tags/tag111.xml"/><Relationship Id="rId20" Type="http://schemas.openxmlformats.org/officeDocument/2006/relationships/tags" Target="../tags/tag870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10" Type="http://schemas.openxmlformats.org/officeDocument/2006/relationships/tags" Target="../tags/tag105.xml"/><Relationship Id="rId19" Type="http://schemas.openxmlformats.org/officeDocument/2006/relationships/notesSlide" Target="../notesSlides/notesSlide36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Relationship Id="rId22" Type="http://schemas.openxmlformats.org/officeDocument/2006/relationships/image" Target="../media/image4.tmp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8" Type="http://schemas.openxmlformats.org/officeDocument/2006/relationships/image" Target="../media/image84.png"/><Relationship Id="rId26" Type="http://schemas.openxmlformats.org/officeDocument/2006/relationships/image" Target="../media/image102.png"/><Relationship Id="rId3" Type="http://schemas.openxmlformats.org/officeDocument/2006/relationships/image" Target="../media/image88.png"/><Relationship Id="rId21" Type="http://schemas.openxmlformats.org/officeDocument/2006/relationships/image" Target="../media/image87.png"/><Relationship Id="rId17" Type="http://schemas.openxmlformats.org/officeDocument/2006/relationships/image" Target="../media/image83.png"/><Relationship Id="rId25" Type="http://schemas.openxmlformats.org/officeDocument/2006/relationships/image" Target="../media/image101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301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96.png"/><Relationship Id="rId24" Type="http://schemas.openxmlformats.org/officeDocument/2006/relationships/image" Target="../media/image92.png"/><Relationship Id="rId5" Type="http://schemas.openxmlformats.org/officeDocument/2006/relationships/image" Target="../media/image11.png"/><Relationship Id="rId15" Type="http://schemas.openxmlformats.org/officeDocument/2006/relationships/image" Target="../media/image100.png"/><Relationship Id="rId23" Type="http://schemas.openxmlformats.org/officeDocument/2006/relationships/image" Target="../media/image91.png"/><Relationship Id="rId10" Type="http://schemas.openxmlformats.org/officeDocument/2006/relationships/image" Target="../media/image95.png"/><Relationship Id="rId19" Type="http://schemas.openxmlformats.org/officeDocument/2006/relationships/image" Target="../media/image85.png"/><Relationship Id="rId4" Type="http://schemas.openxmlformats.org/officeDocument/2006/relationships/image" Target="../media/image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Relationship Id="rId22" Type="http://schemas.openxmlformats.org/officeDocument/2006/relationships/image" Target="../media/image9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10" Type="http://schemas.openxmlformats.org/officeDocument/2006/relationships/image" Target="../media/image700.png"/><Relationship Id="rId9" Type="http://schemas.openxmlformats.org/officeDocument/2006/relationships/image" Target="../media/image60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40.png"/><Relationship Id="rId4" Type="http://schemas.openxmlformats.org/officeDocument/2006/relationships/image" Target="../media/image103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image" Target="../media/image4.tmp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17.xml"/><Relationship Id="rId10" Type="http://schemas.openxmlformats.org/officeDocument/2006/relationships/tags" Target="../tags/tag122.xml"/><Relationship Id="rId4" Type="http://schemas.openxmlformats.org/officeDocument/2006/relationships/tags" Target="../tags/tag116.xml"/><Relationship Id="rId9" Type="http://schemas.openxmlformats.org/officeDocument/2006/relationships/tags" Target="../tags/tag12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4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image" Target="../media/image4.tmp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20" Type="http://schemas.openxmlformats.org/officeDocument/2006/relationships/image" Target="../media/image4.tmp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notesSlide" Target="../notesSlides/notesSlide46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4.tmp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notesSlide" Target="../notesSlides/notesSlide8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数据结构 第四讲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 smtClean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                                栈</a:t>
            </a:r>
            <a:r>
              <a:rPr lang="zh-CN" altLang="en-US" sz="4800" b="1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与</a:t>
            </a:r>
            <a:r>
              <a:rPr lang="zh-CN" altLang="en-US" sz="4800" b="1" dirty="0" smtClean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队列</a:t>
            </a:r>
            <a:endParaRPr lang="en-US" altLang="zh-CN" sz="3600" b="1" dirty="0">
              <a:solidFill>
                <a:srgbClr val="002060"/>
              </a:solidFill>
              <a:latin typeface="黑体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丁贵广</a:t>
            </a:r>
            <a:endParaRPr lang="en-US" altLang="zh-CN" sz="36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清华大学软件学院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 smtClean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>
              <a:defRPr/>
            </a:pPr>
            <a:endParaRPr lang="en-US" altLang="zh-CN" sz="3600" b="1" kern="0" dirty="0">
              <a:solidFill>
                <a:srgbClr val="002060"/>
              </a:solidFill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7373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栈的数组实现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071801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的实现（伪代码）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11560" y="1595021"/>
                <a:ext cx="2952328" cy="526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err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int</a:t>
                </a:r>
                <a:r>
                  <a:rPr lang="en-US" altLang="zh-CN" sz="28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A[7]</a:t>
                </a:r>
              </a:p>
              <a:p>
                <a:r>
                  <a:rPr lang="en-US" altLang="zh-CN" sz="28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top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sz="28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-1</a:t>
                </a:r>
              </a:p>
              <a:p>
                <a:r>
                  <a:rPr lang="en-US" altLang="zh-CN" sz="28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size</a:t>
                </a:r>
                <a:r>
                  <a:rPr lang="en-US" altLang="zh-CN" sz="2800" dirty="0">
                    <a:solidFill>
                      <a:srgbClr val="000000"/>
                    </a:solidFill>
                    <a:highlight>
                      <a:srgbClr val="FFFFFF"/>
                    </a:highlight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zh-CN" sz="28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0</a:t>
                </a:r>
              </a:p>
              <a:p>
                <a:endParaRPr lang="en-US" altLang="zh-CN" sz="28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altLang="zh-CN" sz="28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push(x){</a:t>
                </a: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zh-CN" sz="28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top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sz="28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top+1</a:t>
                </a: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zh-CN" sz="28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A[top]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sz="28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x</a:t>
                </a:r>
              </a:p>
              <a:p>
                <a:r>
                  <a:rPr lang="en-US" altLang="zh-CN" sz="28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}</a:t>
                </a:r>
              </a:p>
              <a:p>
                <a:endParaRPr lang="en-US" altLang="zh-CN" sz="28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p</a:t>
                </a:r>
                <a:r>
                  <a:rPr lang="en-US" altLang="zh-CN" sz="28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op(){</a:t>
                </a: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zh-CN" sz="28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top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sz="28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top-1</a:t>
                </a:r>
              </a:p>
              <a:p>
                <a:r>
                  <a:rPr lang="en-US" altLang="zh-CN" sz="28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}</a:t>
                </a:r>
                <a:endParaRPr lang="en-US" altLang="zh-CN" sz="2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95021"/>
                <a:ext cx="2952328" cy="5262979"/>
              </a:xfrm>
              <a:prstGeom prst="rect">
                <a:avLst/>
              </a:prstGeom>
              <a:blipFill>
                <a:blip r:embed="rId3"/>
                <a:stretch>
                  <a:fillRect l="-4124" t="-1275" b="-2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4211960" y="1309940"/>
            <a:ext cx="505267" cy="750908"/>
            <a:chOff x="4211960" y="1309940"/>
            <a:chExt cx="505267" cy="750908"/>
          </a:xfrm>
        </p:grpSpPr>
        <p:cxnSp>
          <p:nvCxnSpPr>
            <p:cNvPr id="18" name="直接箭头连接符 17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9" name="矩形 18"/>
            <p:cNvSpPr/>
            <p:nvPr/>
          </p:nvSpPr>
          <p:spPr>
            <a:xfrm>
              <a:off x="4211960" y="1309940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top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5625524" y="3193662"/>
            <a:ext cx="156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push(5)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644008" y="1309940"/>
            <a:ext cx="505267" cy="750908"/>
            <a:chOff x="4211960" y="1309940"/>
            <a:chExt cx="505267" cy="750908"/>
          </a:xfrm>
        </p:grpSpPr>
        <p:cxnSp>
          <p:nvCxnSpPr>
            <p:cNvPr id="25" name="直接箭头连接符 24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26" name="矩形 25"/>
            <p:cNvSpPr/>
            <p:nvPr/>
          </p:nvSpPr>
          <p:spPr>
            <a:xfrm>
              <a:off x="4211960" y="1309940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top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45532" y="2132856"/>
            <a:ext cx="3522930" cy="861263"/>
            <a:chOff x="4645532" y="2132856"/>
            <a:chExt cx="3522930" cy="861263"/>
          </a:xfrm>
        </p:grpSpPr>
        <p:sp>
          <p:nvSpPr>
            <p:cNvPr id="8" name="矩形 7"/>
            <p:cNvSpPr/>
            <p:nvPr/>
          </p:nvSpPr>
          <p:spPr bwMode="auto">
            <a:xfrm>
              <a:off x="4645532" y="2132856"/>
              <a:ext cx="503548" cy="504056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149080" y="2132856"/>
              <a:ext cx="503548" cy="504056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652628" y="2132856"/>
              <a:ext cx="503548" cy="504056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6156176" y="2132856"/>
              <a:ext cx="503548" cy="504056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6659724" y="2132856"/>
              <a:ext cx="503548" cy="504056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7163272" y="2132856"/>
              <a:ext cx="503548" cy="504056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7664914" y="2132856"/>
              <a:ext cx="503548" cy="504056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716016" y="2594009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0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28552" y="2594009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1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741088" y="2594009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2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253624" y="2594009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3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766160" y="2594009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4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278696" y="2594009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5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791232" y="2594009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onsolas" panose="020B0609020204030204" pitchFamily="49" charset="0"/>
                </a:rPr>
                <a:t>6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4644579" y="2131079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52628" y="3798222"/>
            <a:ext cx="156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push(2)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146221" y="2131079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148064" y="1309940"/>
            <a:ext cx="505267" cy="750908"/>
            <a:chOff x="4211960" y="1309940"/>
            <a:chExt cx="505267" cy="750908"/>
          </a:xfrm>
        </p:grpSpPr>
        <p:cxnSp>
          <p:nvCxnSpPr>
            <p:cNvPr id="38" name="直接箭头连接符 37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39" name="矩形 38"/>
            <p:cNvSpPr/>
            <p:nvPr/>
          </p:nvSpPr>
          <p:spPr>
            <a:xfrm>
              <a:off x="4211960" y="1309940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top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5649769" y="4402782"/>
            <a:ext cx="156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push(0)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686308" y="1325354"/>
            <a:ext cx="505267" cy="750908"/>
            <a:chOff x="4211960" y="1309940"/>
            <a:chExt cx="505267" cy="750908"/>
          </a:xfrm>
        </p:grpSpPr>
        <p:cxnSp>
          <p:nvCxnSpPr>
            <p:cNvPr id="42" name="直接箭头连接符 41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43" name="矩形 42"/>
            <p:cNvSpPr/>
            <p:nvPr/>
          </p:nvSpPr>
          <p:spPr>
            <a:xfrm>
              <a:off x="4211960" y="1309940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top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矩形 43"/>
          <p:cNvSpPr/>
          <p:nvPr/>
        </p:nvSpPr>
        <p:spPr bwMode="auto">
          <a:xfrm>
            <a:off x="5652628" y="2131079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0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649769" y="5007342"/>
            <a:ext cx="1170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pop()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52120" y="5570076"/>
            <a:ext cx="156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push(1)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5649769" y="2131079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itchFamily="2" charset="-122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395536" y="3140968"/>
            <a:ext cx="2952328" cy="0"/>
          </a:xfrm>
          <a:prstGeom prst="line">
            <a:avLst/>
          </a:prstGeom>
          <a:ln w="3175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 bwMode="auto">
          <a:xfrm>
            <a:off x="395536" y="5301208"/>
            <a:ext cx="2952328" cy="0"/>
          </a:xfrm>
          <a:prstGeom prst="line">
            <a:avLst/>
          </a:prstGeom>
          <a:ln w="3175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34063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35" grpId="0"/>
      <p:bldP spid="36" grpId="0" animBg="1"/>
      <p:bldP spid="40" grpId="0"/>
      <p:bldP spid="44" grpId="0" animBg="1"/>
      <p:bldP spid="45" grpId="0"/>
      <p:bldP spid="46" grpId="0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197852" y="1414391"/>
            <a:ext cx="2304256" cy="713962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r>
              <a:rPr lang="en-US" altLang="zh-CN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include</a:t>
            </a:r>
            <a:endParaRPr lang="zh-CN" altLang="en-US" b="1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栈的数组实现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071801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语言实现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258" y="1545808"/>
            <a:ext cx="4672758" cy="5262979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</a:t>
            </a:r>
            <a:r>
              <a:rPr lang="en-US" altLang="zh-CN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include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stdio.h</a:t>
            </a:r>
            <a:r>
              <a:rPr lang="en-US" altLang="zh-CN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MAX_SIZE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1000</a:t>
            </a:r>
          </a:p>
          <a:p>
            <a:endParaRPr lang="zh-CN" alt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A[</a:t>
            </a:r>
            <a:r>
              <a:rPr lang="en-US" altLang="zh-CN" sz="1600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MAX_SIZE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size = 0;</a:t>
            </a:r>
          </a:p>
          <a:p>
            <a:endParaRPr lang="en-US" altLang="zh-CN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print</a:t>
            </a:r>
            <a:r>
              <a:rPr lang="en-US" altLang="zh-CN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(){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"Stack: "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nn-NO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for</a:t>
            </a:r>
            <a:r>
              <a:rPr lang="nn-NO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0; i &lt; size; i++)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 "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A[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"\n"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top</a:t>
            </a:r>
            <a:r>
              <a:rPr lang="en-US" altLang="zh-CN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(){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if</a:t>
            </a:r>
            <a:r>
              <a:rPr lang="en-US" altLang="zh-CN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(size == 0)</a:t>
            </a:r>
          </a:p>
          <a:p>
            <a:r>
              <a:rPr lang="en-US" altLang="zh-CN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{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"Error: E</a:t>
            </a:r>
            <a:r>
              <a:rPr lang="en-US" altLang="zh-CN" sz="16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mpty</a:t>
            </a:r>
            <a:r>
              <a:rPr lang="en-US" altLang="zh-CN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!"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return</a:t>
            </a:r>
            <a:r>
              <a:rPr lang="en-US" altLang="zh-CN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-1;</a:t>
            </a:r>
          </a:p>
          <a:p>
            <a:r>
              <a:rPr lang="en-US" altLang="zh-CN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return</a:t>
            </a:r>
            <a:r>
              <a:rPr lang="en-US" altLang="zh-CN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A[size-1];</a:t>
            </a:r>
          </a:p>
          <a:p>
            <a:r>
              <a:rPr lang="en-US" altLang="zh-CN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0262" y="1176476"/>
            <a:ext cx="4363738" cy="5632311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push(</a:t>
            </a:r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A[size] =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size++;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pop(){</a:t>
            </a: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(size == 0){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"Error: E</a:t>
            </a:r>
            <a:r>
              <a:rPr lang="en-US" altLang="zh-CN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mpty</a:t>
            </a:r>
            <a:r>
              <a:rPr lang="en-US" altLang="zh-CN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!"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return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size--;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main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push(3); print();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push(6); print();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pop(); print();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top(); print();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push(8); print();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push(14); print();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0;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5736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回顾：向量模板类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124744"/>
            <a:ext cx="928903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秩</a:t>
            </a:r>
            <a:endParaRPr lang="zh-CN" altLang="en-US" sz="20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DEFAULT_CAPACITY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3              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默认的初始容量（实际应用中可设置为更大）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向量模板类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protected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_size;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_capacity;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_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规模、容量、数据区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构造函数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DEFAULT_CAPACITY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0,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0)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容量为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c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、规模为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s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、所有元素初始为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v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_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[_capacity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(_size = 0; _size &lt;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_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[_size++]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//s&lt;=c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~Vector() {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[] _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释放内部空间</a:t>
            </a:r>
          </a:p>
          <a:p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size()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_size; }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规模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empty()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!_size; }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判空</a:t>
            </a:r>
            <a:endParaRPr lang="en-US" altLang="zh-CN" sz="16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find(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e,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lo,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hi)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无序向量区间查找</a:t>
            </a:r>
          </a:p>
          <a:p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remove(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lo,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hi);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删除秩在区间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[lo, hi)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之内的元素</a:t>
            </a:r>
          </a:p>
          <a:p>
            <a:r>
              <a:rPr lang="de-DE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de-DE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insert(</a:t>
            </a:r>
            <a:r>
              <a:rPr lang="de-DE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de-DE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r, </a:t>
            </a:r>
            <a:r>
              <a:rPr lang="de-DE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de-DE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de-DE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de-DE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e); </a:t>
            </a:r>
            <a:r>
              <a:rPr lang="de-DE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</a:t>
            </a:r>
            <a:r>
              <a:rPr lang="de-DE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de-DE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插入元素</a:t>
            </a:r>
            <a:endParaRPr lang="de-DE" altLang="zh-CN" sz="16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sort(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lo,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hi);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对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[lo, hi)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排序</a:t>
            </a:r>
            <a:endParaRPr lang="en-US" altLang="zh-CN" sz="16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…</a:t>
            </a:r>
          </a:p>
          <a:p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…</a:t>
            </a:r>
          </a:p>
          <a:p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…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//Vector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81564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栈的向量实现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071801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实现（直接从向量派生）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6289" y="1666697"/>
            <a:ext cx="8640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en-US" altLang="zh-CN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   </a:t>
            </a:r>
            <a:r>
              <a:rPr lang="en-US" altLang="zh-CN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将向量的首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末端作为栈底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顶</a:t>
            </a:r>
            <a:endParaRPr lang="zh-CN" altLang="en-US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size()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empty()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以及其它开放接口，均可直接沿用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push (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insert ( size(),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} </a:t>
            </a:r>
            <a:endParaRPr lang="en-US" altLang="zh-CN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入栈：等效于将新元素作为向量的末元素插入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pop() {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 ( size() - 1 ); } </a:t>
            </a:r>
            <a:endParaRPr lang="en-US" altLang="zh-CN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</a:t>
            </a:r>
            <a:r>
              <a:rPr lang="en-US" altLang="zh-CN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出栈：等效于删除向量的末元素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top() {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[size() - 1]; } </a:t>
            </a:r>
            <a:endParaRPr lang="en-US" altLang="zh-CN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</a:t>
            </a:r>
            <a:r>
              <a:rPr lang="en-US" altLang="zh-CN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取顶：直接返回向量的末元素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5229200"/>
            <a:ext cx="8280920" cy="954107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插入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删除、访问都在向量末端进行，所有操作的复杂度为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O(1)</a:t>
            </a:r>
            <a:endParaRPr kumimoji="1" lang="zh-CN" altLang="en-US" sz="28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6181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栈的链表实现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071801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栈的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链表实现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965440" y="1966533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541439" y="1966533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217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465823" y="1966533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041823" y="1966533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229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977430" y="1966533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553430" y="1966533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238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480673" y="1966533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056673" y="1966533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Nul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4152877" y="2231548"/>
            <a:ext cx="324169" cy="660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>
            <a:off x="5661301" y="2218533"/>
            <a:ext cx="3240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8654072" y="2225135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>
            <a:off x="8917284" y="2225135"/>
            <a:ext cx="0" cy="40248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>
            <a:off x="8773284" y="2627620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>
            <a:off x="8845284" y="2699628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>
            <a:off x="8845284" y="2771636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flipV="1">
            <a:off x="2652896" y="2221928"/>
            <a:ext cx="324169" cy="641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 flipV="1">
            <a:off x="7180963" y="2218721"/>
            <a:ext cx="324169" cy="641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9" name="矩形 48"/>
          <p:cNvSpPr/>
          <p:nvPr/>
        </p:nvSpPr>
        <p:spPr bwMode="auto">
          <a:xfrm>
            <a:off x="2030700" y="1966533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100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/>
          <p:cNvCxnSpPr/>
          <p:nvPr/>
        </p:nvCxnSpPr>
        <p:spPr bwMode="auto">
          <a:xfrm flipV="1">
            <a:off x="2336700" y="2477135"/>
            <a:ext cx="0" cy="31719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2030700" y="271932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head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 bwMode="auto">
          <a:xfrm flipV="1">
            <a:off x="4771823" y="2443220"/>
            <a:ext cx="0" cy="31719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55" name="矩形 54"/>
          <p:cNvSpPr/>
          <p:nvPr/>
        </p:nvSpPr>
        <p:spPr>
          <a:xfrm>
            <a:off x="4261584" y="268541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 bwMode="auto">
          <a:xfrm flipV="1">
            <a:off x="5341704" y="2457437"/>
            <a:ext cx="0" cy="31719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5125680" y="2699628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address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2980667" y="1554371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100</a:t>
            </a:r>
            <a:endParaRPr lang="zh-CN" altLang="en-US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465823" y="1548344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217</a:t>
            </a:r>
            <a:endParaRPr lang="zh-CN" altLang="en-US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985301" y="1556792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229</a:t>
            </a:r>
            <a:endParaRPr lang="zh-CN" altLang="en-US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425461" y="1556792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238</a:t>
            </a:r>
            <a:endParaRPr lang="zh-CN" altLang="en-US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5562" y="1983367"/>
            <a:ext cx="156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push(6)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62666" y="2571197"/>
            <a:ext cx="156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push(1)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9807" y="3159027"/>
            <a:ext cx="156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push(0)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9807" y="3746857"/>
            <a:ext cx="156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push(2)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62158" y="4334687"/>
            <a:ext cx="1170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pop()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66613" y="5869753"/>
            <a:ext cx="8845284" cy="52322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从单链表的头节点插入、删除、访问，实现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O(1)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复杂度</a:t>
            </a:r>
            <a:endParaRPr kumimoji="1" lang="zh-CN" altLang="en-US" sz="28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70" name="直接箭头连接符 69"/>
          <p:cNvCxnSpPr/>
          <p:nvPr/>
        </p:nvCxnSpPr>
        <p:spPr bwMode="auto">
          <a:xfrm flipV="1">
            <a:off x="3245822" y="2457437"/>
            <a:ext cx="0" cy="31719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71" name="矩形 70"/>
          <p:cNvSpPr/>
          <p:nvPr/>
        </p:nvSpPr>
        <p:spPr>
          <a:xfrm>
            <a:off x="2939822" y="2699628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</a:t>
            </a:r>
            <a:endParaRPr lang="zh-CN" altLang="en-US" dirty="0"/>
          </a:p>
        </p:txBody>
      </p:sp>
      <p:grpSp>
        <p:nvGrpSpPr>
          <p:cNvPr id="80" name="组合 79"/>
          <p:cNvGrpSpPr/>
          <p:nvPr/>
        </p:nvGrpSpPr>
        <p:grpSpPr>
          <a:xfrm>
            <a:off x="2642700" y="2218533"/>
            <a:ext cx="1823123" cy="665761"/>
            <a:chOff x="2642700" y="2218533"/>
            <a:chExt cx="1823123" cy="665761"/>
          </a:xfrm>
        </p:grpSpPr>
        <p:cxnSp>
          <p:nvCxnSpPr>
            <p:cNvPr id="72" name="曲线连接符 71"/>
            <p:cNvCxnSpPr>
              <a:stCxn id="49" idx="3"/>
              <a:endCxn id="71" idx="3"/>
            </p:cNvCxnSpPr>
            <p:nvPr/>
          </p:nvCxnSpPr>
          <p:spPr bwMode="auto">
            <a:xfrm>
              <a:off x="2642700" y="2218533"/>
              <a:ext cx="861700" cy="665761"/>
            </a:xfrm>
            <a:prstGeom prst="curvedConnector3">
              <a:avLst>
                <a:gd name="adj1" fmla="val 29945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8" name="曲线连接符 77"/>
            <p:cNvCxnSpPr>
              <a:stCxn id="71" idx="3"/>
              <a:endCxn id="10" idx="1"/>
            </p:cNvCxnSpPr>
            <p:nvPr/>
          </p:nvCxnSpPr>
          <p:spPr bwMode="auto">
            <a:xfrm flipV="1">
              <a:off x="3504400" y="2218533"/>
              <a:ext cx="961423" cy="665761"/>
            </a:xfrm>
            <a:prstGeom prst="curvedConnector3">
              <a:avLst>
                <a:gd name="adj1" fmla="val 79045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/>
              <a:tailEnd type="triangle"/>
            </a:ln>
            <a:effectLst/>
          </p:spPr>
        </p:cxnSp>
      </p:grpSp>
      <p:sp>
        <p:nvSpPr>
          <p:cNvPr id="81" name="矩形 80"/>
          <p:cNvSpPr/>
          <p:nvPr/>
        </p:nvSpPr>
        <p:spPr bwMode="auto">
          <a:xfrm>
            <a:off x="2029123" y="1964930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217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4488420" y="3343133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5064420" y="3343133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229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6000027" y="3343133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6576027" y="3343133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238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7503270" y="3343133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8079270" y="3343133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Nul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1" name="直接箭头连接符 90"/>
          <p:cNvCxnSpPr/>
          <p:nvPr/>
        </p:nvCxnSpPr>
        <p:spPr bwMode="auto">
          <a:xfrm>
            <a:off x="5683898" y="3595133"/>
            <a:ext cx="3240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92" name="直接箭头连接符 91"/>
          <p:cNvCxnSpPr/>
          <p:nvPr/>
        </p:nvCxnSpPr>
        <p:spPr bwMode="auto">
          <a:xfrm>
            <a:off x="8676669" y="3601735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93" name="直接箭头连接符 92"/>
          <p:cNvCxnSpPr/>
          <p:nvPr/>
        </p:nvCxnSpPr>
        <p:spPr bwMode="auto">
          <a:xfrm>
            <a:off x="8939881" y="3601735"/>
            <a:ext cx="0" cy="40248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>
            <a:off x="8795881" y="4004220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95" name="直接箭头连接符 94"/>
          <p:cNvCxnSpPr/>
          <p:nvPr/>
        </p:nvCxnSpPr>
        <p:spPr bwMode="auto">
          <a:xfrm>
            <a:off x="8867881" y="4076228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96" name="直接箭头连接符 95"/>
          <p:cNvCxnSpPr/>
          <p:nvPr/>
        </p:nvCxnSpPr>
        <p:spPr bwMode="auto">
          <a:xfrm>
            <a:off x="8867881" y="4148236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97" name="直接箭头连接符 96"/>
          <p:cNvCxnSpPr>
            <a:endCxn id="84" idx="1"/>
          </p:cNvCxnSpPr>
          <p:nvPr/>
        </p:nvCxnSpPr>
        <p:spPr bwMode="auto">
          <a:xfrm flipV="1">
            <a:off x="3095703" y="3595133"/>
            <a:ext cx="1392717" cy="980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98" name="直接箭头连接符 97"/>
          <p:cNvCxnSpPr/>
          <p:nvPr/>
        </p:nvCxnSpPr>
        <p:spPr bwMode="auto">
          <a:xfrm flipV="1">
            <a:off x="7203560" y="3595321"/>
            <a:ext cx="324169" cy="641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00" name="直接箭头连接符 99"/>
          <p:cNvCxnSpPr/>
          <p:nvPr/>
        </p:nvCxnSpPr>
        <p:spPr bwMode="auto">
          <a:xfrm flipV="1">
            <a:off x="2779507" y="3853735"/>
            <a:ext cx="0" cy="31719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101" name="矩形 100"/>
          <p:cNvSpPr/>
          <p:nvPr/>
        </p:nvSpPr>
        <p:spPr>
          <a:xfrm>
            <a:off x="2473507" y="409592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head</a:t>
            </a:r>
            <a:endParaRPr lang="zh-CN" altLang="en-US" dirty="0"/>
          </a:p>
        </p:txBody>
      </p:sp>
      <p:cxnSp>
        <p:nvCxnSpPr>
          <p:cNvPr id="102" name="直接箭头连接符 101"/>
          <p:cNvCxnSpPr/>
          <p:nvPr/>
        </p:nvCxnSpPr>
        <p:spPr bwMode="auto">
          <a:xfrm flipV="1">
            <a:off x="4794420" y="3819820"/>
            <a:ext cx="0" cy="31719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103" name="矩形 102"/>
          <p:cNvSpPr/>
          <p:nvPr/>
        </p:nvSpPr>
        <p:spPr>
          <a:xfrm>
            <a:off x="4284181" y="406201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endParaRPr lang="zh-CN" altLang="en-US" dirty="0"/>
          </a:p>
        </p:txBody>
      </p:sp>
      <p:cxnSp>
        <p:nvCxnSpPr>
          <p:cNvPr id="104" name="直接箭头连接符 103"/>
          <p:cNvCxnSpPr/>
          <p:nvPr/>
        </p:nvCxnSpPr>
        <p:spPr bwMode="auto">
          <a:xfrm flipV="1">
            <a:off x="5364301" y="3834037"/>
            <a:ext cx="0" cy="31719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105" name="矩形 104"/>
          <p:cNvSpPr/>
          <p:nvPr/>
        </p:nvSpPr>
        <p:spPr>
          <a:xfrm>
            <a:off x="5148277" y="4076228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address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 bwMode="auto">
          <a:xfrm>
            <a:off x="2466850" y="3346434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217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59807" y="4922515"/>
            <a:ext cx="156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push(3)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3117840" y="4509176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3693839" y="4509176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217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0" name="直接箭头连接符 119"/>
          <p:cNvCxnSpPr>
            <a:stCxn id="119" idx="3"/>
            <a:endCxn id="84" idx="1"/>
          </p:cNvCxnSpPr>
          <p:nvPr/>
        </p:nvCxnSpPr>
        <p:spPr bwMode="auto">
          <a:xfrm flipV="1">
            <a:off x="4305839" y="3595133"/>
            <a:ext cx="182581" cy="116604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22" name="直接箭头连接符 121"/>
          <p:cNvCxnSpPr>
            <a:stCxn id="115" idx="3"/>
            <a:endCxn id="118" idx="1"/>
          </p:cNvCxnSpPr>
          <p:nvPr/>
        </p:nvCxnSpPr>
        <p:spPr bwMode="auto">
          <a:xfrm>
            <a:off x="3078850" y="3598434"/>
            <a:ext cx="38990" cy="116274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25" name="矩形 124"/>
          <p:cNvSpPr/>
          <p:nvPr/>
        </p:nvSpPr>
        <p:spPr bwMode="auto">
          <a:xfrm>
            <a:off x="2468265" y="3339867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220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131841" y="4139788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220</a:t>
            </a:r>
            <a:endParaRPr lang="zh-CN" altLang="en-US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91507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3" grpId="0"/>
      <p:bldP spid="67" grpId="0"/>
      <p:bldP spid="71" grpId="0"/>
      <p:bldP spid="71" grpId="1"/>
      <p:bldP spid="81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101" grpId="0"/>
      <p:bldP spid="103" grpId="0"/>
      <p:bldP spid="105" grpId="0"/>
      <p:bldP spid="115" grpId="0" animBg="1"/>
      <p:bldP spid="115" grpId="1" animBg="1"/>
      <p:bldP spid="117" grpId="0"/>
      <p:bldP spid="118" grpId="0" animBg="1"/>
      <p:bldP spid="119" grpId="0" animBg="1"/>
      <p:bldP spid="125" grpId="0" animBg="1"/>
      <p:bldP spid="1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95536" y="1221384"/>
            <a:ext cx="8557964" cy="128183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一个具有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个单元的顺序栈中，假定以地址低端（即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单元）作为栈底，以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top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作为栈顶指针，当做出栈处理时，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top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变化为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   )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525905" y="2809917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top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不变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525905" y="3667167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top=0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525905" y="4524417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top++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525905" y="5381667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top--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811530" y="2874210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811530" y="3731460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811530" y="4588710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811530" y="5445960"/>
            <a:ext cx="514350" cy="514350"/>
          </a:xfrm>
          <a:prstGeom prst="ellipse">
            <a:avLst/>
          </a:prstGeom>
          <a:solidFill>
            <a:srgbClr val="00FF00"/>
          </a:solidFill>
          <a:ln w="254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4655288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栈的链表实现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071801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语言实现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0402" y="1595021"/>
            <a:ext cx="4325327" cy="5078313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next;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head = </a:t>
            </a:r>
            <a:r>
              <a:rPr lang="en-US" altLang="zh-CN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push(</a:t>
            </a:r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</a:t>
            </a:r>
            <a:r>
              <a:rPr lang="en-US" altLang="zh-CN" b="1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temp-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&gt;data =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temp-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&gt;next = head;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head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temp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pop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if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(head == </a:t>
            </a:r>
            <a:r>
              <a:rPr lang="en-US" altLang="zh-CN" b="1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del = head;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head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head-&gt;next;</a:t>
            </a:r>
          </a:p>
          <a:p>
            <a:r>
              <a:rPr lang="en-US" altLang="zh-CN" b="1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delete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12444" y="1303418"/>
            <a:ext cx="4525607" cy="5355312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"Stack: "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head;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while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(temp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 "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temp-&gt;data);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temp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temp-&gt;next;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"\n"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main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push(3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print();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push(6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print();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pop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print();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top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print();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push(8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print();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push(14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print();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0;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5584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回顾：列表模板类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177588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双向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列表、带表头节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点方式、节点成员函数插入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2293" y="1700808"/>
            <a:ext cx="856895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秩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&lt;T&gt;*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列表节点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位置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                               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列表节点模板类（以双向链表形式实现）</a:t>
            </a:r>
          </a:p>
          <a:p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数值、前驱、后继</a:t>
            </a:r>
          </a:p>
          <a:p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 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构造函数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{}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针对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header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和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trailer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的构造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: data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{}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默认构造器</a:t>
            </a:r>
          </a:p>
          <a:p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 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操作接口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insertAsPred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e);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紧靠当前节点之前插入新节点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insertAsSucc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e);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紧随当前节点之后插入新节点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5" name="TextBox 20"/>
          <p:cNvSpPr txBox="1">
            <a:spLocks noChangeArrowheads="1"/>
          </p:cNvSpPr>
          <p:nvPr/>
        </p:nvSpPr>
        <p:spPr bwMode="auto">
          <a:xfrm>
            <a:off x="3861232" y="624919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可见部分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405047" y="5337281"/>
            <a:ext cx="4430231" cy="857220"/>
          </a:xfrm>
          <a:prstGeom prst="roundRect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215340" y="5452143"/>
            <a:ext cx="1519882" cy="580296"/>
            <a:chOff x="-296438" y="2122984"/>
            <a:chExt cx="1519882" cy="580296"/>
          </a:xfrm>
        </p:grpSpPr>
        <p:sp>
          <p:nvSpPr>
            <p:cNvPr id="79" name="平行四边形 78"/>
            <p:cNvSpPr/>
            <p:nvPr/>
          </p:nvSpPr>
          <p:spPr>
            <a:xfrm flipH="1">
              <a:off x="-267863" y="2122987"/>
              <a:ext cx="1470711" cy="580293"/>
            </a:xfrm>
            <a:prstGeom prst="parallelogram">
              <a:avLst>
                <a:gd name="adj" fmla="val 5669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header</a:t>
              </a:r>
              <a:endParaRPr lang="zh-CN" altLang="en-US" b="1" dirty="0"/>
            </a:p>
          </p:txBody>
        </p:sp>
        <p:sp>
          <p:nvSpPr>
            <p:cNvPr id="82" name="直角三角形 81"/>
            <p:cNvSpPr/>
            <p:nvPr/>
          </p:nvSpPr>
          <p:spPr>
            <a:xfrm>
              <a:off x="-296438" y="2122985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直角三角形 82"/>
            <p:cNvSpPr/>
            <p:nvPr/>
          </p:nvSpPr>
          <p:spPr>
            <a:xfrm rot="10800000">
              <a:off x="899593" y="2122984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0" name="直接箭头连接符 89"/>
          <p:cNvCxnSpPr/>
          <p:nvPr/>
        </p:nvCxnSpPr>
        <p:spPr>
          <a:xfrm>
            <a:off x="1526370" y="5691004"/>
            <a:ext cx="1133472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H="1">
            <a:off x="1697819" y="5843404"/>
            <a:ext cx="1066801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1741083" y="530659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succ</a:t>
            </a:r>
            <a:endParaRPr lang="zh-CN" altLang="en-US" b="1" dirty="0"/>
          </a:p>
        </p:txBody>
      </p:sp>
      <p:sp>
        <p:nvSpPr>
          <p:cNvPr id="107" name="文本框 106"/>
          <p:cNvSpPr txBox="1"/>
          <p:nvPr/>
        </p:nvSpPr>
        <p:spPr>
          <a:xfrm>
            <a:off x="1770446" y="581812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pred</a:t>
            </a:r>
            <a:endParaRPr lang="zh-CN" altLang="en-US" b="1" dirty="0"/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6482491" y="5661639"/>
            <a:ext cx="1133472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6695702" y="5818121"/>
            <a:ext cx="1066801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6806340" y="530120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succ</a:t>
            </a:r>
            <a:endParaRPr lang="zh-CN" altLang="en-US" b="1" dirty="0"/>
          </a:p>
        </p:txBody>
      </p:sp>
      <p:sp>
        <p:nvSpPr>
          <p:cNvPr id="111" name="文本框 110"/>
          <p:cNvSpPr txBox="1"/>
          <p:nvPr/>
        </p:nvSpPr>
        <p:spPr>
          <a:xfrm>
            <a:off x="6898504" y="580046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pred</a:t>
            </a:r>
            <a:endParaRPr lang="zh-CN" altLang="en-US" b="1" dirty="0"/>
          </a:p>
        </p:txBody>
      </p:sp>
      <p:grpSp>
        <p:nvGrpSpPr>
          <p:cNvPr id="112" name="组合 111"/>
          <p:cNvGrpSpPr/>
          <p:nvPr/>
        </p:nvGrpSpPr>
        <p:grpSpPr>
          <a:xfrm>
            <a:off x="2649594" y="5452138"/>
            <a:ext cx="1316127" cy="580301"/>
            <a:chOff x="2621193" y="1737339"/>
            <a:chExt cx="1316127" cy="580301"/>
          </a:xfrm>
        </p:grpSpPr>
        <p:sp>
          <p:nvSpPr>
            <p:cNvPr id="113" name="直角三角形 112"/>
            <p:cNvSpPr/>
            <p:nvPr/>
          </p:nvSpPr>
          <p:spPr>
            <a:xfrm>
              <a:off x="2621193" y="1737339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直角三角形 113"/>
            <p:cNvSpPr/>
            <p:nvPr/>
          </p:nvSpPr>
          <p:spPr>
            <a:xfrm rot="10800000">
              <a:off x="3613469" y="1737340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平行四边形 115"/>
            <p:cNvSpPr/>
            <p:nvPr/>
          </p:nvSpPr>
          <p:spPr>
            <a:xfrm flipH="1">
              <a:off x="2631443" y="1737347"/>
              <a:ext cx="1302367" cy="580293"/>
            </a:xfrm>
            <a:prstGeom prst="parallelogram">
              <a:avLst>
                <a:gd name="adj" fmla="val 56692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first</a:t>
              </a:r>
              <a:endParaRPr lang="zh-CN" altLang="en-US" sz="2000" b="1" dirty="0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5364088" y="5452137"/>
            <a:ext cx="1334427" cy="580295"/>
            <a:chOff x="5335687" y="1737338"/>
            <a:chExt cx="1334427" cy="580295"/>
          </a:xfrm>
        </p:grpSpPr>
        <p:sp>
          <p:nvSpPr>
            <p:cNvPr id="123" name="直角三角形 122"/>
            <p:cNvSpPr/>
            <p:nvPr/>
          </p:nvSpPr>
          <p:spPr>
            <a:xfrm>
              <a:off x="5335687" y="1737339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直角三角形 123"/>
            <p:cNvSpPr/>
            <p:nvPr/>
          </p:nvSpPr>
          <p:spPr>
            <a:xfrm rot="10800000">
              <a:off x="6346263" y="1737338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平行四边形 126"/>
            <p:cNvSpPr/>
            <p:nvPr/>
          </p:nvSpPr>
          <p:spPr>
            <a:xfrm flipH="1">
              <a:off x="5336615" y="1737340"/>
              <a:ext cx="1333499" cy="580293"/>
            </a:xfrm>
            <a:prstGeom prst="parallelogram">
              <a:avLst>
                <a:gd name="adj" fmla="val 56692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last</a:t>
              </a:r>
              <a:endParaRPr lang="zh-CN" altLang="en-US" sz="2000" b="1" dirty="0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7615961" y="5415594"/>
            <a:ext cx="1448936" cy="580932"/>
            <a:chOff x="7433662" y="2086435"/>
            <a:chExt cx="1448936" cy="580932"/>
          </a:xfrm>
        </p:grpSpPr>
        <p:sp>
          <p:nvSpPr>
            <p:cNvPr id="129" name="直角三角形 128"/>
            <p:cNvSpPr/>
            <p:nvPr/>
          </p:nvSpPr>
          <p:spPr>
            <a:xfrm>
              <a:off x="7435356" y="2086435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直角三角形 129"/>
            <p:cNvSpPr/>
            <p:nvPr/>
          </p:nvSpPr>
          <p:spPr>
            <a:xfrm rot="10800000">
              <a:off x="8558747" y="2087073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平行四边形 130"/>
            <p:cNvSpPr/>
            <p:nvPr/>
          </p:nvSpPr>
          <p:spPr>
            <a:xfrm flipH="1">
              <a:off x="7433662" y="2087074"/>
              <a:ext cx="1448935" cy="580293"/>
            </a:xfrm>
            <a:prstGeom prst="parallelogram">
              <a:avLst>
                <a:gd name="adj" fmla="val 5669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trailer</a:t>
              </a:r>
              <a:endParaRPr lang="zh-CN" altLang="en-US" sz="2000" b="1" dirty="0"/>
            </a:p>
          </p:txBody>
        </p:sp>
      </p:grpSp>
      <p:cxnSp>
        <p:nvCxnSpPr>
          <p:cNvPr id="132" name="直接箭头连接符 131"/>
          <p:cNvCxnSpPr/>
          <p:nvPr/>
        </p:nvCxnSpPr>
        <p:spPr>
          <a:xfrm>
            <a:off x="3895885" y="5681479"/>
            <a:ext cx="1471614" cy="9525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H="1" flipV="1">
            <a:off x="3933982" y="5837537"/>
            <a:ext cx="1407321" cy="5867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20"/>
          <p:cNvSpPr txBox="1">
            <a:spLocks noChangeArrowheads="1"/>
          </p:cNvSpPr>
          <p:nvPr/>
        </p:nvSpPr>
        <p:spPr bwMode="auto">
          <a:xfrm>
            <a:off x="692186" y="6063679"/>
            <a:ext cx="595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3069144" y="6250086"/>
            <a:ext cx="595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TextBox 20"/>
          <p:cNvSpPr txBox="1">
            <a:spLocks noChangeArrowheads="1"/>
          </p:cNvSpPr>
          <p:nvPr/>
        </p:nvSpPr>
        <p:spPr bwMode="auto">
          <a:xfrm>
            <a:off x="5877456" y="6250086"/>
            <a:ext cx="595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末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TextBox 20"/>
          <p:cNvSpPr txBox="1">
            <a:spLocks noChangeArrowheads="1"/>
          </p:cNvSpPr>
          <p:nvPr/>
        </p:nvSpPr>
        <p:spPr bwMode="auto">
          <a:xfrm>
            <a:off x="8109704" y="6034062"/>
            <a:ext cx="595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383122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栈的列表实现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95834" y="5013176"/>
            <a:ext cx="8845284" cy="52322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双向列表在末元素插入、删除、访问，实现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O(1)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复杂度</a:t>
            </a:r>
            <a:endParaRPr kumimoji="1" lang="zh-CN" altLang="en-US" sz="28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2495" y="1762712"/>
            <a:ext cx="855196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{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将列表的首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末端作为栈顶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底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//size()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empty()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以及其它开放接口，均可直接沿用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push (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insertAsLast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}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入栈：等效于将新元素作为列表</a:t>
            </a:r>
            <a:r>
              <a:rPr lang="zh-CN" altLang="en-US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的末元素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插入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pop()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 ( last() ); }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出栈：等效于删除列表</a:t>
            </a:r>
            <a:r>
              <a:rPr lang="zh-CN" altLang="en-US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的末元素</a:t>
            </a:r>
            <a:endParaRPr lang="zh-CN" altLang="en-US" sz="20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top()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last()-&gt;data; }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取顶：直接返回列表</a:t>
            </a:r>
            <a:r>
              <a:rPr lang="zh-CN" altLang="en-US" sz="2000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的末元素</a:t>
            </a:r>
            <a:endParaRPr lang="zh-CN" altLang="en-US" sz="20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95834" y="1124744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实现（直接从列表派生）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797000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25394" y="1064260"/>
            <a:ext cx="7679054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假设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分别表示进栈和出栈操作，则对输入序列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进行一系列栈操作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SSXSXSSXXX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之后，得到的输出序列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6" tIns="91446" rIns="91446" bIns="91446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242899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OJ</a:t>
            </a:r>
            <a:r>
              <a:rPr lang="zh-CN" altLang="en-US" dirty="0" smtClean="0"/>
              <a:t>作业讲解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杨帆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335230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67544" y="1252220"/>
            <a:ext cx="8280920" cy="120982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/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向一个栈顶指针为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hs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的链栈中插入一个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结点时，应执行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   )</a:t>
            </a:r>
            <a:endParaRPr lang="zh-CN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hs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-&gt;next=s;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s-&gt;next=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hs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  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hs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=s;</a:t>
            </a:r>
            <a:endParaRPr lang="zh-CN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s-&gt;next=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hs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-&gt;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next;hs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-&gt;next=s;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s-&gt;next=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hs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hs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hs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-&gt;next;</a:t>
            </a:r>
            <a:endParaRPr lang="zh-CN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210802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栈的应用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59832" y="3356992"/>
            <a:ext cx="2664296" cy="132343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b="1" dirty="0" smtClean="0">
                <a:latin typeface="Microsoft YaHei" charset="0"/>
                <a:ea typeface="Microsoft YaHei" charset="0"/>
                <a:cs typeface="Microsoft YaHei" charset="0"/>
              </a:rPr>
              <a:t>暂存历史逆向输出</a:t>
            </a:r>
            <a:endParaRPr kumimoji="1" lang="zh-CN" altLang="en-US" sz="4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3723" y="5617203"/>
            <a:ext cx="1944216" cy="5232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 smtClean="0">
                <a:latin typeface="Microsoft YaHei" charset="0"/>
                <a:ea typeface="Microsoft YaHei" charset="0"/>
                <a:cs typeface="Microsoft YaHei" charset="0"/>
              </a:rPr>
              <a:t>逆序输出</a:t>
            </a:r>
            <a:endParaRPr kumimoji="1" lang="zh-CN" altLang="en-US" sz="28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3723" y="2036868"/>
            <a:ext cx="1944216" cy="5232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 smtClean="0">
                <a:latin typeface="Microsoft YaHei" charset="0"/>
                <a:ea typeface="Microsoft YaHei" charset="0"/>
                <a:cs typeface="Microsoft YaHei" charset="0"/>
              </a:rPr>
              <a:t>递归嵌套</a:t>
            </a:r>
            <a:endParaRPr kumimoji="1" lang="zh-CN" altLang="en-US" sz="28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72200" y="5617203"/>
            <a:ext cx="1944216" cy="5232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 smtClean="0">
                <a:latin typeface="Microsoft YaHei" charset="0"/>
                <a:ea typeface="Microsoft YaHei" charset="0"/>
                <a:cs typeface="Microsoft YaHei" charset="0"/>
              </a:rPr>
              <a:t>试探回溯</a:t>
            </a:r>
            <a:endParaRPr kumimoji="1" lang="en-US" altLang="zh-CN" sz="2800" b="1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72200" y="2036868"/>
            <a:ext cx="1944216" cy="5232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 smtClean="0">
                <a:latin typeface="Microsoft YaHei" charset="0"/>
                <a:ea typeface="Microsoft YaHei" charset="0"/>
                <a:cs typeface="Microsoft YaHei" charset="0"/>
              </a:rPr>
              <a:t>栈式计算</a:t>
            </a:r>
            <a:endParaRPr kumimoji="1" lang="zh-CN" altLang="en-US" sz="28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98642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栈的应用：进制转换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95834" y="1124744"/>
            <a:ext cx="8208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适合输出次序与处理次序颠倒，处理深度和长度未知情况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6194202" y="6180692"/>
            <a:ext cx="22322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计算器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"/>
          <a:stretch/>
        </p:blipFill>
        <p:spPr>
          <a:xfrm>
            <a:off x="5602740" y="1948009"/>
            <a:ext cx="3242311" cy="4032628"/>
          </a:xfrm>
          <a:prstGeom prst="rect">
            <a:avLst/>
          </a:prstGeom>
        </p:spPr>
      </p:pic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2132357" y="6182215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短除法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0"/>
          <p:cNvSpPr txBox="1">
            <a:spLocks noChangeArrowheads="1"/>
          </p:cNvSpPr>
          <p:nvPr/>
        </p:nvSpPr>
        <p:spPr bwMode="auto">
          <a:xfrm>
            <a:off x="107504" y="1747491"/>
            <a:ext cx="40324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311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(10)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en-US" altLang="zh-CN" sz="20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2420888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311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1224228" y="2420888"/>
            <a:ext cx="0" cy="32403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" name="矩形 14"/>
          <p:cNvSpPr/>
          <p:nvPr/>
        </p:nvSpPr>
        <p:spPr>
          <a:xfrm>
            <a:off x="611560" y="2756925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155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11559" y="3092962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77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11560" y="3428999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38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11560" y="3765036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19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11560" y="4101073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9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11560" y="4437110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4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11560" y="4773147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11560" y="5109184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618141" y="275089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18141" y="308768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18141" y="3424475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18141" y="376126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18141" y="4098057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18141" y="443484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18141" y="4771639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18141" y="510843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618141" y="544522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1941" y="5445224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0</a:t>
            </a:r>
            <a:endParaRPr lang="zh-CN" altLang="en-US" dirty="0"/>
          </a:p>
        </p:txBody>
      </p:sp>
      <p:sp>
        <p:nvSpPr>
          <p:cNvPr id="33" name="TextBox 20"/>
          <p:cNvSpPr txBox="1">
            <a:spLocks noChangeArrowheads="1"/>
          </p:cNvSpPr>
          <p:nvPr/>
        </p:nvSpPr>
        <p:spPr bwMode="auto">
          <a:xfrm>
            <a:off x="806815" y="5780582"/>
            <a:ext cx="504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20"/>
          <p:cNvSpPr txBox="1">
            <a:spLocks noChangeArrowheads="1"/>
          </p:cNvSpPr>
          <p:nvPr/>
        </p:nvSpPr>
        <p:spPr bwMode="auto">
          <a:xfrm>
            <a:off x="1573284" y="5780582"/>
            <a:ext cx="504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V="1">
            <a:off x="2267744" y="2982885"/>
            <a:ext cx="0" cy="279769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8" name="矩形 7"/>
          <p:cNvSpPr/>
          <p:nvPr/>
        </p:nvSpPr>
        <p:spPr>
          <a:xfrm>
            <a:off x="1343295" y="1744721"/>
            <a:ext cx="1612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100110111</a:t>
            </a:r>
            <a:endParaRPr lang="zh-CN" altLang="en-US" sz="2000" dirty="0"/>
          </a:p>
        </p:txBody>
      </p:sp>
      <p:sp>
        <p:nvSpPr>
          <p:cNvPr id="35" name="矩形 34"/>
          <p:cNvSpPr/>
          <p:nvPr/>
        </p:nvSpPr>
        <p:spPr>
          <a:xfrm>
            <a:off x="3538268" y="2420888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311</a:t>
            </a:r>
            <a:endParaRPr lang="zh-CN" altLang="en-US" dirty="0"/>
          </a:p>
        </p:txBody>
      </p:sp>
      <p:cxnSp>
        <p:nvCxnSpPr>
          <p:cNvPr id="36" name="直接连接符 35"/>
          <p:cNvCxnSpPr/>
          <p:nvPr/>
        </p:nvCxnSpPr>
        <p:spPr bwMode="auto">
          <a:xfrm>
            <a:off x="4150936" y="2420888"/>
            <a:ext cx="0" cy="32403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7" name="TextBox 20"/>
          <p:cNvSpPr txBox="1">
            <a:spLocks noChangeArrowheads="1"/>
          </p:cNvSpPr>
          <p:nvPr/>
        </p:nvSpPr>
        <p:spPr bwMode="auto">
          <a:xfrm>
            <a:off x="3733523" y="5780582"/>
            <a:ext cx="504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4427984" y="5780582"/>
            <a:ext cx="504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26117" y="2771636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38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460690" y="276560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26116" y="3074238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4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460690" y="306896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460690" y="342900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516498" y="3429000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179080" y="1750988"/>
            <a:ext cx="11737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467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(8)</a:t>
            </a:r>
            <a:endParaRPr lang="zh-CN" altLang="en-US" sz="2000" baseline="-25000" dirty="0"/>
          </a:p>
        </p:txBody>
      </p:sp>
      <p:grpSp>
        <p:nvGrpSpPr>
          <p:cNvPr id="52" name="组合 51"/>
          <p:cNvGrpSpPr/>
          <p:nvPr/>
        </p:nvGrpSpPr>
        <p:grpSpPr>
          <a:xfrm>
            <a:off x="1551514" y="2605618"/>
            <a:ext cx="483873" cy="3172194"/>
            <a:chOff x="2687016" y="2568365"/>
            <a:chExt cx="483873" cy="3172194"/>
          </a:xfrm>
        </p:grpSpPr>
        <p:grpSp>
          <p:nvGrpSpPr>
            <p:cNvPr id="50" name="组合 49"/>
            <p:cNvGrpSpPr/>
            <p:nvPr/>
          </p:nvGrpSpPr>
          <p:grpSpPr>
            <a:xfrm>
              <a:off x="2687016" y="2568365"/>
              <a:ext cx="483873" cy="3172194"/>
              <a:chOff x="2693325" y="2777086"/>
              <a:chExt cx="483873" cy="3172194"/>
            </a:xfrm>
          </p:grpSpPr>
          <p:cxnSp>
            <p:nvCxnSpPr>
              <p:cNvPr id="13" name="直接连接符 12"/>
              <p:cNvCxnSpPr/>
              <p:nvPr/>
            </p:nvCxnSpPr>
            <p:spPr bwMode="auto">
              <a:xfrm>
                <a:off x="2699792" y="2790220"/>
                <a:ext cx="0" cy="3159060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auto">
              <a:xfrm>
                <a:off x="3177198" y="2777086"/>
                <a:ext cx="0" cy="3159060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 bwMode="auto">
              <a:xfrm flipV="1">
                <a:off x="2693325" y="2781211"/>
                <a:ext cx="483873" cy="2069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51" name="矩形 50"/>
            <p:cNvSpPr/>
            <p:nvPr/>
          </p:nvSpPr>
          <p:spPr bwMode="auto">
            <a:xfrm>
              <a:off x="2691065" y="2579201"/>
              <a:ext cx="479823" cy="3148224"/>
            </a:xfrm>
            <a:prstGeom prst="rect">
              <a:avLst/>
            </a:prstGeom>
            <a:solidFill>
              <a:srgbClr val="FFFF00">
                <a:alpha val="11000"/>
              </a:srgb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55" name="TextBox 20"/>
          <p:cNvSpPr txBox="1">
            <a:spLocks noChangeArrowheads="1"/>
          </p:cNvSpPr>
          <p:nvPr/>
        </p:nvSpPr>
        <p:spPr bwMode="auto">
          <a:xfrm>
            <a:off x="2038639" y="2444852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栈底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86288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8" grpId="0"/>
      <p:bldP spid="35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栈的应用：进制转换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95834" y="1124744"/>
            <a:ext cx="19999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503963" y="3717032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503963" y="405382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03963" y="439061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503963" y="4727405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503963" y="506419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503963" y="5400987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503963" y="573777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503963" y="6074569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03963" y="641136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8437336" y="3571757"/>
            <a:ext cx="483873" cy="3172194"/>
            <a:chOff x="2687016" y="2568365"/>
            <a:chExt cx="483873" cy="3172194"/>
          </a:xfrm>
        </p:grpSpPr>
        <p:grpSp>
          <p:nvGrpSpPr>
            <p:cNvPr id="50" name="组合 49"/>
            <p:cNvGrpSpPr/>
            <p:nvPr/>
          </p:nvGrpSpPr>
          <p:grpSpPr>
            <a:xfrm>
              <a:off x="2687016" y="2568365"/>
              <a:ext cx="483873" cy="3172194"/>
              <a:chOff x="2693325" y="2777086"/>
              <a:chExt cx="483873" cy="3172194"/>
            </a:xfrm>
          </p:grpSpPr>
          <p:cxnSp>
            <p:nvCxnSpPr>
              <p:cNvPr id="13" name="直接连接符 12"/>
              <p:cNvCxnSpPr/>
              <p:nvPr/>
            </p:nvCxnSpPr>
            <p:spPr bwMode="auto">
              <a:xfrm>
                <a:off x="2699792" y="2790220"/>
                <a:ext cx="0" cy="3159060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auto">
              <a:xfrm>
                <a:off x="3177198" y="2777086"/>
                <a:ext cx="0" cy="3159060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 bwMode="auto">
              <a:xfrm flipV="1">
                <a:off x="2693325" y="2781211"/>
                <a:ext cx="483873" cy="2069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51" name="矩形 50"/>
            <p:cNvSpPr/>
            <p:nvPr/>
          </p:nvSpPr>
          <p:spPr bwMode="auto">
            <a:xfrm>
              <a:off x="2691065" y="2579201"/>
              <a:ext cx="479823" cy="3148224"/>
            </a:xfrm>
            <a:prstGeom prst="rect">
              <a:avLst/>
            </a:prstGeom>
            <a:solidFill>
              <a:srgbClr val="FFFF00">
                <a:alpha val="11000"/>
              </a:srgb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55" name="TextBox 20"/>
          <p:cNvSpPr txBox="1">
            <a:spLocks noChangeArrowheads="1"/>
          </p:cNvSpPr>
          <p:nvPr/>
        </p:nvSpPr>
        <p:spPr bwMode="auto">
          <a:xfrm>
            <a:off x="8381148" y="3142587"/>
            <a:ext cx="7004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栈底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6781" y="1588741"/>
            <a:ext cx="884971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convert (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__int64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base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                                                                             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十进制数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n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到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base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进制的转换（迭代版）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digit[]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'0'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'1'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'2'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'3'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'4'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'5'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'6'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'7'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'8'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'9'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'A'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'B'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'C'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'D'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'E'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'F'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 </a:t>
            </a:r>
            <a:endParaRPr lang="en-US" altLang="zh-CN" kern="0" dirty="0" smtClean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                 //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0 &lt; n, 1 &lt; base &lt;= 16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，新进制下的数位符号，可视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base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取值范围适当</a:t>
            </a:r>
            <a:r>
              <a:rPr lang="zh-CN" altLang="en-US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扩充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0 ) {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由低到高，逐一计算出新进制下的各数位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remainder =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%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base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.push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digit[remainder] );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余数（当前位）入栈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base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n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更新为其对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base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的除商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新进制下由高到低的各数位，自顶而下保存于栈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S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中</a:t>
            </a:r>
          </a:p>
        </p:txBody>
      </p:sp>
      <p:sp>
        <p:nvSpPr>
          <p:cNvPr id="9" name="矩形 8"/>
          <p:cNvSpPr/>
          <p:nvPr/>
        </p:nvSpPr>
        <p:spPr>
          <a:xfrm>
            <a:off x="209670" y="4976491"/>
            <a:ext cx="783061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main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base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S;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用栈记录转换得到的各数位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convert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S, n, base ); 	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进制转换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while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S.empty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"%c"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S.pop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);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    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逆序输出栈内数位，即正确结果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681628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栈的应用：括号匹配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6588224" y="5631523"/>
            <a:ext cx="15841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代码分析器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580112" y="1258831"/>
            <a:ext cx="3240360" cy="4278094"/>
          </a:xfrm>
          <a:prstGeom prst="rect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 &lt;</a:t>
            </a:r>
            <a:r>
              <a:rPr lang="en-US" altLang="zh-CN" sz="1600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T&gt; </a:t>
            </a:r>
            <a:r>
              <a:rPr lang="fr-FR" altLang="zh-CN" sz="1600" dirty="0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 </a:t>
            </a:r>
            <a:r>
              <a:rPr lang="fr-FR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List&lt;T&gt;::merge </a:t>
            </a:r>
            <a:r>
              <a:rPr lang="fr-FR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ListNodePosi</a:t>
            </a:r>
            <a:r>
              <a:rPr lang="fr-FR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r>
              <a:rPr lang="fr-FR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&amp; p, int n, List&lt;T&gt;&amp; L, ListNodePosi</a:t>
            </a:r>
            <a:r>
              <a:rPr lang="fr-FR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q, int m </a:t>
            </a:r>
            <a:r>
              <a:rPr lang="fr-FR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r>
              <a:rPr lang="fr-FR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endParaRPr lang="fr-FR" altLang="zh-CN" sz="1600" dirty="0" smtClean="0"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fr-FR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 err="1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pp = p-&gt;</a:t>
            </a:r>
            <a:r>
              <a:rPr lang="en-US" altLang="zh-CN" sz="1600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en-US" altLang="zh-CN" sz="1600" dirty="0" smtClean="0"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0 &lt; m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endParaRPr lang="en-US" altLang="zh-CN" sz="1600" dirty="0" smtClean="0"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(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0 &lt; n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&amp;&amp;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p-&gt;data &lt;= q-&gt;data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) </a:t>
            </a:r>
          </a:p>
          <a:p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r>
              <a:rPr lang="en-US" altLang="zh-CN" sz="1600" dirty="0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if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q ==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 = p-&gt;</a:t>
            </a:r>
            <a:r>
              <a:rPr lang="en-US" altLang="zh-CN" sz="1600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)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break; n--;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1600" dirty="0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r>
              <a:rPr lang="en-US" altLang="zh-CN" sz="1600" dirty="0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insertB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p, </a:t>
            </a:r>
            <a:r>
              <a:rPr lang="en-US" altLang="zh-CN" sz="1600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L.remove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( 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 = q-&gt;</a:t>
            </a:r>
            <a:r>
              <a:rPr lang="en-US" altLang="zh-CN" sz="1600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1600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)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m--;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</a:p>
          <a:p>
            <a:r>
              <a:rPr lang="en-US" altLang="zh-CN" sz="1600" dirty="0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zh-CN" altLang="en-US" sz="1600" dirty="0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pp-&gt;</a:t>
            </a:r>
            <a:r>
              <a:rPr lang="en-US" altLang="zh-CN" sz="1600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b="1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54" name="TextBox 20"/>
          <p:cNvSpPr txBox="1">
            <a:spLocks noChangeArrowheads="1"/>
          </p:cNvSpPr>
          <p:nvPr/>
        </p:nvSpPr>
        <p:spPr bwMode="auto">
          <a:xfrm>
            <a:off x="178595" y="1171698"/>
            <a:ext cx="44481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括号：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;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;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9855209"/>
                  </p:ext>
                </p:extLst>
              </p:nvPr>
            </p:nvGraphicFramePr>
            <p:xfrm>
              <a:off x="395536" y="1916833"/>
              <a:ext cx="4824536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12368">
                      <a:extLst>
                        <a:ext uri="{9D8B030D-6E8A-4147-A177-3AD203B41FA5}">
                          <a16:colId xmlns:a16="http://schemas.microsoft.com/office/drawing/2014/main" val="3856202758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1369573541"/>
                        </a:ext>
                      </a:extLst>
                    </a:gridCol>
                  </a:tblGrid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表达式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匹配？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3906469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 smtClean="0">
                              <a:latin typeface="+mn-lt"/>
                            </a:rPr>
                            <a:t>（ </a:t>
                          </a:r>
                          <a:r>
                            <a:rPr lang="en-US" altLang="zh-CN" sz="2400" b="1" dirty="0" smtClean="0">
                              <a:latin typeface="+mn-lt"/>
                            </a:rPr>
                            <a:t>A + B )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5139818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{ ( A + B )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( C + D ) }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6140582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{ ( x + y 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z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6277648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[ 2 + 3 ] + 4 }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858732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{ a + z ]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3447395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5 + 6 )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 ( 4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348967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( ) ]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0909106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( ] )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17016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9855209"/>
                  </p:ext>
                </p:extLst>
              </p:nvPr>
            </p:nvGraphicFramePr>
            <p:xfrm>
              <a:off x="395536" y="1916833"/>
              <a:ext cx="4824536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12368">
                      <a:extLst>
                        <a:ext uri="{9D8B030D-6E8A-4147-A177-3AD203B41FA5}">
                          <a16:colId xmlns:a16="http://schemas.microsoft.com/office/drawing/2014/main" val="3856202758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136957354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表达式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匹配？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39064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 smtClean="0">
                              <a:latin typeface="+mn-lt"/>
                            </a:rPr>
                            <a:t>（ </a:t>
                          </a:r>
                          <a:r>
                            <a:rPr lang="en-US" altLang="zh-CN" sz="2400" b="1" dirty="0" smtClean="0">
                              <a:latin typeface="+mn-lt"/>
                            </a:rPr>
                            <a:t>A + B )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5139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4" t="-210667" r="-46507" b="-6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61405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4" t="-310667" r="-46507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62776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[ 2 + 3 ] + 4 }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8587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{ a + z ]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34473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4" t="-612000" r="-46507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3489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( ) ]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09091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( ] )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17016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本框 8"/>
          <p:cNvSpPr txBox="1"/>
          <p:nvPr/>
        </p:nvSpPr>
        <p:spPr>
          <a:xfrm>
            <a:off x="3986529" y="2380793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Yes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995936" y="2836389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Yes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995936" y="3291985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995936" y="3747581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995936" y="4203177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995936" y="4658773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995936" y="5114369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Yes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995936" y="5569968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3" name="TextBox 20"/>
          <p:cNvSpPr txBox="1">
            <a:spLocks noChangeArrowheads="1"/>
          </p:cNvSpPr>
          <p:nvPr/>
        </p:nvSpPr>
        <p:spPr bwMode="auto">
          <a:xfrm>
            <a:off x="323528" y="6168099"/>
            <a:ext cx="75617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策略：判断左括号和右括号个数是否相等？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十字形 13"/>
          <p:cNvSpPr/>
          <p:nvPr/>
        </p:nvSpPr>
        <p:spPr bwMode="auto">
          <a:xfrm rot="2709658">
            <a:off x="7184317" y="6033665"/>
            <a:ext cx="792088" cy="792088"/>
          </a:xfrm>
          <a:prstGeom prst="plus">
            <a:avLst>
              <a:gd name="adj" fmla="val 42045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97153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栈的应用：括号匹配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20"/>
          <p:cNvSpPr txBox="1">
            <a:spLocks noChangeArrowheads="1"/>
          </p:cNvSpPr>
          <p:nvPr/>
        </p:nvSpPr>
        <p:spPr bwMode="auto">
          <a:xfrm>
            <a:off x="178595" y="1171698"/>
            <a:ext cx="44481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括号：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;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;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/>
            </p:nvGraphicFramePr>
            <p:xfrm>
              <a:off x="395536" y="1916833"/>
              <a:ext cx="4824536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12368">
                      <a:extLst>
                        <a:ext uri="{9D8B030D-6E8A-4147-A177-3AD203B41FA5}">
                          <a16:colId xmlns:a16="http://schemas.microsoft.com/office/drawing/2014/main" val="3856202758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1369573541"/>
                        </a:ext>
                      </a:extLst>
                    </a:gridCol>
                  </a:tblGrid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表达式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匹配？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3906469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 smtClean="0">
                              <a:latin typeface="+mn-lt"/>
                            </a:rPr>
                            <a:t>（ </a:t>
                          </a:r>
                          <a:r>
                            <a:rPr lang="en-US" altLang="zh-CN" sz="2400" b="1" dirty="0" smtClean="0">
                              <a:latin typeface="+mn-lt"/>
                            </a:rPr>
                            <a:t>A + B )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5139818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{ ( A + B )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( C + D ) }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6140582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{ ( x + y 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z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6277648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[ 2 + 3 ] + 4 }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858732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{ a + z ]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3447395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5 + 6 )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 ( 4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348967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( ) ]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0909106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( ] )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17016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/>
            </p:nvGraphicFramePr>
            <p:xfrm>
              <a:off x="395536" y="1916833"/>
              <a:ext cx="4824536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12368">
                      <a:extLst>
                        <a:ext uri="{9D8B030D-6E8A-4147-A177-3AD203B41FA5}">
                          <a16:colId xmlns:a16="http://schemas.microsoft.com/office/drawing/2014/main" val="3856202758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136957354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表达式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匹配？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39064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 smtClean="0">
                              <a:latin typeface="+mn-lt"/>
                            </a:rPr>
                            <a:t>（ </a:t>
                          </a:r>
                          <a:r>
                            <a:rPr lang="en-US" altLang="zh-CN" sz="2400" b="1" dirty="0" smtClean="0">
                              <a:latin typeface="+mn-lt"/>
                            </a:rPr>
                            <a:t>A + B )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5139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4" t="-210667" r="-46507" b="-6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61405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4" t="-310667" r="-46507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62776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[ 2 + 3 ] + 4 }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8587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{ a + z ]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34473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4" t="-612000" r="-46507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3489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( ) ]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09091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[ ( ] )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17016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本框 8"/>
          <p:cNvSpPr txBox="1"/>
          <p:nvPr/>
        </p:nvSpPr>
        <p:spPr>
          <a:xfrm>
            <a:off x="3986529" y="2380793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Yes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995936" y="2836389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Yes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995936" y="3291985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995936" y="3747581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995936" y="4203177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995936" y="4658773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995936" y="5114369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Yes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995936" y="5569968"/>
            <a:ext cx="8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5292080" y="1212893"/>
            <a:ext cx="15121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6876256" y="1212893"/>
            <a:ext cx="20882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开先闭！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623515" y="4100306"/>
                <a:ext cx="31322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/>
                  <a:t>{ ( A + B )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/>
                  <a:t>( C + D ) }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515" y="4100306"/>
                <a:ext cx="3132204" cy="461665"/>
              </a:xfrm>
              <a:prstGeom prst="rect">
                <a:avLst/>
              </a:prstGeom>
              <a:blipFill>
                <a:blip r:embed="rId4"/>
                <a:stretch>
                  <a:fillRect l="-2529" t="-9333" r="-2529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 rot="16200000">
            <a:off x="6533706" y="4080290"/>
            <a:ext cx="483873" cy="2304256"/>
            <a:chOff x="2687016" y="2568365"/>
            <a:chExt cx="483873" cy="3172194"/>
          </a:xfrm>
        </p:grpSpPr>
        <p:grpSp>
          <p:nvGrpSpPr>
            <p:cNvPr id="21" name="组合 20"/>
            <p:cNvGrpSpPr/>
            <p:nvPr/>
          </p:nvGrpSpPr>
          <p:grpSpPr>
            <a:xfrm>
              <a:off x="2687016" y="2568365"/>
              <a:ext cx="483873" cy="3172194"/>
              <a:chOff x="2693325" y="2777086"/>
              <a:chExt cx="483873" cy="3172194"/>
            </a:xfrm>
          </p:grpSpPr>
          <p:cxnSp>
            <p:nvCxnSpPr>
              <p:cNvPr id="23" name="直接连接符 22"/>
              <p:cNvCxnSpPr/>
              <p:nvPr/>
            </p:nvCxnSpPr>
            <p:spPr bwMode="auto">
              <a:xfrm>
                <a:off x="2699792" y="2790220"/>
                <a:ext cx="0" cy="3159060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 bwMode="auto">
              <a:xfrm>
                <a:off x="3177198" y="2777086"/>
                <a:ext cx="0" cy="3159060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 bwMode="auto">
              <a:xfrm flipV="1">
                <a:off x="2693325" y="2781211"/>
                <a:ext cx="483873" cy="2069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矩形 21"/>
            <p:cNvSpPr/>
            <p:nvPr/>
          </p:nvSpPr>
          <p:spPr bwMode="auto">
            <a:xfrm>
              <a:off x="2691065" y="2579201"/>
              <a:ext cx="479823" cy="3148224"/>
            </a:xfrm>
            <a:prstGeom prst="rect">
              <a:avLst/>
            </a:prstGeom>
            <a:solidFill>
              <a:srgbClr val="FFFF00">
                <a:alpha val="11000"/>
              </a:srgb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5" name="矩形 4"/>
          <p:cNvSpPr/>
          <p:nvPr/>
        </p:nvSpPr>
        <p:spPr bwMode="auto">
          <a:xfrm>
            <a:off x="5631011" y="4996896"/>
            <a:ext cx="468000" cy="466942"/>
          </a:xfrm>
          <a:prstGeom prst="rect">
            <a:avLst/>
          </a:prstGeom>
          <a:solidFill>
            <a:srgbClr val="FFC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 smtClean="0">
                <a:solidFill>
                  <a:schemeClr val="accent4"/>
                </a:solidFill>
                <a:latin typeface="+mj-lt"/>
                <a:ea typeface="黑体" pitchFamily="2" charset="-122"/>
              </a:rPr>
              <a:t>{</a:t>
            </a:r>
            <a:endParaRPr lang="zh-CN" altLang="en-US" sz="2400" b="1" dirty="0" smtClean="0">
              <a:solidFill>
                <a:schemeClr val="accent4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099011" y="4996896"/>
            <a:ext cx="468000" cy="466942"/>
          </a:xfrm>
          <a:prstGeom prst="rect">
            <a:avLst/>
          </a:prstGeom>
          <a:solidFill>
            <a:srgbClr val="FFC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chemeClr val="accent4"/>
                </a:solidFill>
                <a:latin typeface="+mj-lt"/>
                <a:ea typeface="黑体" pitchFamily="2" charset="-122"/>
              </a:rPr>
              <a:t>(</a:t>
            </a:r>
            <a:endParaRPr lang="zh-CN" altLang="en-US" sz="2400" b="1" dirty="0">
              <a:solidFill>
                <a:schemeClr val="accent4"/>
              </a:solidFill>
              <a:latin typeface="+mj-lt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5695523" y="4599778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5890255" y="4599778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>
            <a:off x="6847651" y="4606675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>
            <a:off x="7207691" y="4599778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8215803" y="4606675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8503835" y="4606675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5652120" y="1760149"/>
            <a:ext cx="29523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从左往右扫描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5652120" y="2164645"/>
            <a:ext cx="3491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碰到开（左）括号，入栈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20"/>
          <p:cNvSpPr txBox="1">
            <a:spLocks noChangeArrowheads="1"/>
          </p:cNvSpPr>
          <p:nvPr/>
        </p:nvSpPr>
        <p:spPr bwMode="auto">
          <a:xfrm>
            <a:off x="5652120" y="2571970"/>
            <a:ext cx="34918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碰到闭（右）括号，若栈顶不是对应的开括号，返回错误；若是，则出栈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20"/>
          <p:cNvSpPr txBox="1">
            <a:spLocks noChangeArrowheads="1"/>
          </p:cNvSpPr>
          <p:nvPr/>
        </p:nvSpPr>
        <p:spPr bwMode="auto">
          <a:xfrm>
            <a:off x="5630998" y="3539093"/>
            <a:ext cx="30093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最后必须栈空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73716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  <p:bldP spid="5" grpId="0" animBg="1"/>
      <p:bldP spid="5" grpId="1" animBg="1"/>
      <p:bldP spid="27" grpId="0" animBg="1"/>
      <p:bldP spid="27" grpId="1" animBg="1"/>
      <p:bldP spid="27" grpId="2" animBg="1"/>
      <p:bldP spid="27" grpId="3" animBg="1"/>
      <p:bldP spid="38" grpId="0"/>
      <p:bldP spid="39" grpId="0"/>
      <p:bldP spid="40" grpId="0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栈的应用：括号匹配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95834" y="1124744"/>
            <a:ext cx="19999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0511" y="1655860"/>
            <a:ext cx="87039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paren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exp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[],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</a:t>
            </a:r>
            <a:r>
              <a:rPr lang="en-US" altLang="zh-CN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表达式括号匹配检查，可兼顾三种括号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S;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使用栈记录已发现但尚未匹配的左括号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 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	</a:t>
            </a:r>
            <a:r>
              <a:rPr lang="en-US" altLang="zh-CN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/* </a:t>
            </a:r>
            <a:r>
              <a:rPr lang="zh-CN" altLang="en-US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逐一检查当前字符 *</a:t>
            </a:r>
            <a:r>
              <a:rPr lang="en-US" altLang="zh-CN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en-US" altLang="zh-CN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switch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exp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) {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		//</a:t>
            </a:r>
            <a:r>
              <a:rPr lang="zh-CN" altLang="en-US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左括号直接进栈；右括号若与栈顶失配，则表达式必不匹配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'('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'['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'{'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S.push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exp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);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')'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S.empty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|| (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'('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S.pop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)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	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']'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S.empty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|| (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'['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S.pop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)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	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'}'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S.empty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|| (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'{'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S.pop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)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	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default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</a:t>
            </a:r>
            <a:r>
              <a:rPr lang="en-US" altLang="zh-CN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非括号字符一律忽略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S.empty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整个表达式扫描过后，栈中若仍残留（左）括号，则不匹配；否则（栈空）匹配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39953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 bwMode="auto">
          <a:xfrm>
            <a:off x="1547664" y="1791278"/>
            <a:ext cx="5760640" cy="607225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0"/>
              <p:cNvSpPr txBox="1">
                <a:spLocks noChangeArrowheads="1"/>
              </p:cNvSpPr>
              <p:nvPr/>
            </p:nvSpPr>
            <p:spPr bwMode="auto">
              <a:xfrm>
                <a:off x="1259632" y="2852936"/>
                <a:ext cx="1152128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3</a:t>
                </a:r>
              </a:p>
            </p:txBody>
          </p:sp>
        </mc:Choice>
        <mc:Fallback xmlns="">
          <p:sp>
            <p:nvSpPr>
              <p:cNvPr id="22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2852936"/>
                <a:ext cx="1152128" cy="523220"/>
              </a:xfrm>
              <a:prstGeom prst="rect">
                <a:avLst/>
              </a:prstGeom>
              <a:blipFill>
                <a:blip r:embed="rId3"/>
                <a:stretch>
                  <a:fillRect l="-11111" t="-11628" r="-5820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5266" y="1177588"/>
            <a:ext cx="50962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常规（中缀）表达式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419872" y="1772816"/>
                <a:ext cx="47448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772816"/>
                <a:ext cx="47448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889599" y="1772816"/>
                <a:ext cx="47448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99" y="1772816"/>
                <a:ext cx="47448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3779912" y="1814527"/>
            <a:ext cx="14401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endParaRPr lang="en-US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619672" y="1772816"/>
            <a:ext cx="1944216" cy="564931"/>
            <a:chOff x="2195736" y="2060848"/>
            <a:chExt cx="1944216" cy="5649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2195736" y="2060848"/>
                  <a:ext cx="4744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2060848"/>
                  <a:ext cx="474489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3665463" y="2060848"/>
                  <a:ext cx="4744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463" y="2060848"/>
                  <a:ext cx="474489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20"/>
            <p:cNvSpPr txBox="1">
              <a:spLocks noChangeArrowheads="1"/>
            </p:cNvSpPr>
            <p:nvPr/>
          </p:nvSpPr>
          <p:spPr bwMode="auto">
            <a:xfrm>
              <a:off x="2555776" y="2102559"/>
              <a:ext cx="144016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操作数</a:t>
              </a:r>
              <a:endPara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20072" y="1772816"/>
            <a:ext cx="1944216" cy="564931"/>
            <a:chOff x="2195736" y="2060848"/>
            <a:chExt cx="1944216" cy="5649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2195736" y="2060848"/>
                  <a:ext cx="4744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2060848"/>
                  <a:ext cx="474489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3665463" y="2060848"/>
                  <a:ext cx="4744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463" y="2060848"/>
                  <a:ext cx="474489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2555776" y="2102559"/>
              <a:ext cx="144016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操作数</a:t>
              </a:r>
              <a:endPara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0"/>
              <p:cNvSpPr txBox="1">
                <a:spLocks noChangeArrowheads="1"/>
              </p:cNvSpPr>
              <p:nvPr/>
            </p:nvSpPr>
            <p:spPr bwMode="auto">
              <a:xfrm>
                <a:off x="1241630" y="3392996"/>
                <a:ext cx="131414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b</a:t>
                </a:r>
              </a:p>
            </p:txBody>
          </p:sp>
        </mc:Choice>
        <mc:Fallback xmlns="">
          <p:sp>
            <p:nvSpPr>
              <p:cNvPr id="23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1630" y="3392996"/>
                <a:ext cx="1314146" cy="523220"/>
              </a:xfrm>
              <a:prstGeom prst="rect">
                <a:avLst/>
              </a:prstGeom>
              <a:blipFill>
                <a:blip r:embed="rId10"/>
                <a:stretch>
                  <a:fillRect l="-9767" t="-12941" b="-329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0"/>
              <p:cNvSpPr txBox="1">
                <a:spLocks noChangeArrowheads="1"/>
              </p:cNvSpPr>
              <p:nvPr/>
            </p:nvSpPr>
            <p:spPr bwMode="auto">
              <a:xfrm>
                <a:off x="1259632" y="3933056"/>
                <a:ext cx="129614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2</a:t>
                </a:r>
              </a:p>
            </p:txBody>
          </p:sp>
        </mc:Choice>
        <mc:Fallback xmlns="">
          <p:sp>
            <p:nvSpPr>
              <p:cNvPr id="24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3933056"/>
                <a:ext cx="1296144" cy="523220"/>
              </a:xfrm>
              <a:prstGeom prst="rect">
                <a:avLst/>
              </a:prstGeom>
              <a:blipFill>
                <a:blip r:embed="rId11"/>
                <a:stretch>
                  <a:fillRect l="-9906"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0"/>
              <p:cNvSpPr txBox="1">
                <a:spLocks noChangeArrowheads="1"/>
              </p:cNvSpPr>
              <p:nvPr/>
            </p:nvSpPr>
            <p:spPr bwMode="auto">
              <a:xfrm>
                <a:off x="521804" y="4473116"/>
                <a:ext cx="268204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(A+2)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(2-B)</a:t>
                </a:r>
              </a:p>
            </p:txBody>
          </p:sp>
        </mc:Choice>
        <mc:Fallback xmlns="">
          <p:sp>
            <p:nvSpPr>
              <p:cNvPr id="25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1804" y="4473116"/>
                <a:ext cx="2682044" cy="523220"/>
              </a:xfrm>
              <a:prstGeom prst="rect">
                <a:avLst/>
              </a:prstGeom>
              <a:blipFill>
                <a:blip r:embed="rId12"/>
                <a:stretch>
                  <a:fillRect l="-4773" t="-12791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/>
          <p:cNvSpPr/>
          <p:nvPr/>
        </p:nvSpPr>
        <p:spPr bwMode="auto">
          <a:xfrm>
            <a:off x="1259632" y="2877353"/>
            <a:ext cx="360040" cy="470376"/>
          </a:xfrm>
          <a:prstGeom prst="ellipse">
            <a:avLst/>
          </a:prstGeom>
          <a:noFill/>
          <a:ln w="12700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619672" y="2905780"/>
            <a:ext cx="360040" cy="470376"/>
          </a:xfrm>
          <a:prstGeom prst="ellipse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979712" y="2867452"/>
            <a:ext cx="360040" cy="470376"/>
          </a:xfrm>
          <a:prstGeom prst="ellipse">
            <a:avLst/>
          </a:prstGeom>
          <a:noFill/>
          <a:ln w="12700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9" name="直接连接符 28"/>
          <p:cNvCxnSpPr>
            <a:stCxn id="28" idx="6"/>
            <a:endCxn id="18" idx="2"/>
          </p:cNvCxnSpPr>
          <p:nvPr/>
        </p:nvCxnSpPr>
        <p:spPr bwMode="auto">
          <a:xfrm flipV="1">
            <a:off x="2339752" y="2337747"/>
            <a:ext cx="3960440" cy="76489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31" name="直接连接符 30"/>
          <p:cNvCxnSpPr>
            <a:stCxn id="10" idx="0"/>
            <a:endCxn id="14" idx="2"/>
          </p:cNvCxnSpPr>
          <p:nvPr/>
        </p:nvCxnSpPr>
        <p:spPr bwMode="auto">
          <a:xfrm flipV="1">
            <a:off x="1439652" y="2337747"/>
            <a:ext cx="1260140" cy="53960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33" name="直接连接符 32"/>
          <p:cNvCxnSpPr>
            <a:stCxn id="22" idx="0"/>
            <a:endCxn id="9" idx="2"/>
          </p:cNvCxnSpPr>
          <p:nvPr/>
        </p:nvCxnSpPr>
        <p:spPr bwMode="auto">
          <a:xfrm flipV="1">
            <a:off x="1835696" y="2337747"/>
            <a:ext cx="2664296" cy="5151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/>
            <a:tailEnd type="arrow"/>
          </a:ln>
          <a:effectLst/>
        </p:spPr>
      </p:cxnSp>
      <p:sp>
        <p:nvSpPr>
          <p:cNvPr id="39" name="椭圆 38"/>
          <p:cNvSpPr/>
          <p:nvPr/>
        </p:nvSpPr>
        <p:spPr bwMode="auto">
          <a:xfrm>
            <a:off x="539552" y="4473960"/>
            <a:ext cx="1169876" cy="531218"/>
          </a:xfrm>
          <a:prstGeom prst="ellipse">
            <a:avLst/>
          </a:prstGeom>
          <a:noFill/>
          <a:ln w="12700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1979712" y="4481958"/>
            <a:ext cx="1169876" cy="531218"/>
          </a:xfrm>
          <a:prstGeom prst="ellipse">
            <a:avLst/>
          </a:prstGeom>
          <a:noFill/>
          <a:ln w="12700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1676896" y="4509120"/>
            <a:ext cx="360040" cy="479958"/>
          </a:xfrm>
          <a:prstGeom prst="ellipse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20"/>
              <p:cNvSpPr txBox="1">
                <a:spLocks noChangeArrowheads="1"/>
              </p:cNvSpPr>
              <p:nvPr/>
            </p:nvSpPr>
            <p:spPr bwMode="auto">
              <a:xfrm>
                <a:off x="2976348" y="5525587"/>
                <a:ext cx="3516823" cy="523220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操作符：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+−</m:t>
                    </m:r>
                  </m:oMath>
                </a14:m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^</m:t>
                    </m:r>
                  </m:oMath>
                </a14:m>
                <a:endPara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2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6348" y="5525587"/>
                <a:ext cx="3516823" cy="523220"/>
              </a:xfrm>
              <a:prstGeom prst="rect">
                <a:avLst/>
              </a:prstGeom>
              <a:blipFill>
                <a:blip r:embed="rId13"/>
                <a:stretch>
                  <a:fillRect l="-3466"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20"/>
              <p:cNvSpPr txBox="1">
                <a:spLocks noChangeArrowheads="1"/>
              </p:cNvSpPr>
              <p:nvPr/>
            </p:nvSpPr>
            <p:spPr bwMode="auto">
              <a:xfrm>
                <a:off x="1043608" y="5013176"/>
                <a:ext cx="194421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^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3</a:t>
                </a:r>
                <a:r>
                  <a:rPr lang="en-US" altLang="zh-CN" sz="2800" b="1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^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2</a:t>
                </a:r>
              </a:p>
            </p:txBody>
          </p:sp>
        </mc:Choice>
        <mc:Fallback xmlns="">
          <p:sp>
            <p:nvSpPr>
              <p:cNvPr id="44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5013176"/>
                <a:ext cx="1944216" cy="523220"/>
              </a:xfrm>
              <a:prstGeom prst="rect">
                <a:avLst/>
              </a:prstGeom>
              <a:blipFill>
                <a:blip r:embed="rId14"/>
                <a:stretch>
                  <a:fillRect l="-6270"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4391980" y="2922229"/>
            <a:ext cx="26282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20"/>
          <p:cNvSpPr txBox="1">
            <a:spLocks noChangeArrowheads="1"/>
          </p:cNvSpPr>
          <p:nvPr/>
        </p:nvSpPr>
        <p:spPr bwMode="auto">
          <a:xfrm>
            <a:off x="4788024" y="3393910"/>
            <a:ext cx="30243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括号：（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 [ ], { }</a:t>
            </a:r>
          </a:p>
        </p:txBody>
      </p:sp>
      <p:sp>
        <p:nvSpPr>
          <p:cNvPr id="47" name="TextBox 20"/>
          <p:cNvSpPr txBox="1">
            <a:spLocks noChangeArrowheads="1"/>
          </p:cNvSpPr>
          <p:nvPr/>
        </p:nvSpPr>
        <p:spPr bwMode="auto">
          <a:xfrm>
            <a:off x="4788024" y="3865591"/>
            <a:ext cx="40324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指数运算符 （从右往左）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4788024" y="4337272"/>
            <a:ext cx="40324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乘除运算符 （从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往右）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20"/>
          <p:cNvSpPr txBox="1">
            <a:spLocks noChangeArrowheads="1"/>
          </p:cNvSpPr>
          <p:nvPr/>
        </p:nvSpPr>
        <p:spPr bwMode="auto">
          <a:xfrm>
            <a:off x="4788024" y="4808952"/>
            <a:ext cx="40324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加减运算符 （从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往右）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89330" y="6243333"/>
            <a:ext cx="8748464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中缀表达式缺陷：计算机难以处理，需借助括号强制改变优先级</a:t>
            </a:r>
            <a:endParaRPr kumimoji="1" lang="zh-CN" altLang="en-US" sz="24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32094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表格 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6272884"/>
                  </p:ext>
                </p:extLst>
              </p:nvPr>
            </p:nvGraphicFramePr>
            <p:xfrm>
              <a:off x="215265" y="2586951"/>
              <a:ext cx="6220100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8973">
                      <a:extLst>
                        <a:ext uri="{9D8B030D-6E8A-4147-A177-3AD203B41FA5}">
                          <a16:colId xmlns:a16="http://schemas.microsoft.com/office/drawing/2014/main" val="3856202758"/>
                        </a:ext>
                      </a:extLst>
                    </a:gridCol>
                    <a:gridCol w="3121127">
                      <a:extLst>
                        <a:ext uri="{9D8B030D-6E8A-4147-A177-3AD203B41FA5}">
                          <a16:colId xmlns:a16="http://schemas.microsoft.com/office/drawing/2014/main" val="1369573541"/>
                        </a:ext>
                      </a:extLst>
                    </a:gridCol>
                  </a:tblGrid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中 缀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前 缀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3906469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2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 5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2 5</a:t>
                          </a:r>
                          <a:endParaRPr lang="zh-CN" alt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5139818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 b  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zh-CN" altLang="en-US" sz="2400" b="1" dirty="0" smtClean="0">
                              <a:latin typeface="+mn-lt"/>
                            </a:rPr>
                            <a:t> </a:t>
                          </a:r>
                          <a:r>
                            <a:rPr lang="en-US" altLang="zh-CN" sz="2400" b="1" dirty="0" smtClean="0">
                              <a:latin typeface="+mn-lt"/>
                            </a:rPr>
                            <a:t>a b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6140582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( x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 y 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z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 x y z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6277648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 smtClean="0">
                              <a:latin typeface="+mn-lt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 b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c 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zh-CN" altLang="en-US" sz="2400" b="1" dirty="0" smtClean="0">
                              <a:latin typeface="+mn-lt"/>
                            </a:rPr>
                            <a:t> </a:t>
                          </a:r>
                          <a:r>
                            <a:rPr lang="en-US" altLang="zh-CN" sz="2400" b="1" dirty="0" smtClean="0">
                              <a:latin typeface="+mn-lt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zh-CN" altLang="en-US" sz="2400" b="1" dirty="0" smtClean="0">
                              <a:latin typeface="+mn-lt"/>
                            </a:rPr>
                            <a:t> </a:t>
                          </a:r>
                          <a:r>
                            <a:rPr lang="en-US" altLang="zh-CN" sz="2400" b="1" dirty="0" smtClean="0">
                              <a:latin typeface="+mn-lt"/>
                            </a:rPr>
                            <a:t>b c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8587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表格 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6272884"/>
                  </p:ext>
                </p:extLst>
              </p:nvPr>
            </p:nvGraphicFramePr>
            <p:xfrm>
              <a:off x="215265" y="2586951"/>
              <a:ext cx="6220100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8973">
                      <a:extLst>
                        <a:ext uri="{9D8B030D-6E8A-4147-A177-3AD203B41FA5}">
                          <a16:colId xmlns:a16="http://schemas.microsoft.com/office/drawing/2014/main" val="3856202758"/>
                        </a:ext>
                      </a:extLst>
                    </a:gridCol>
                    <a:gridCol w="3121127">
                      <a:extLst>
                        <a:ext uri="{9D8B030D-6E8A-4147-A177-3AD203B41FA5}">
                          <a16:colId xmlns:a16="http://schemas.microsoft.com/office/drawing/2014/main" val="136957354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中 缀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前 缀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39064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6" t="-110667" r="-101375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609" t="-110667" r="-781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5139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6" t="-207895" r="-101375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609" t="-207895" r="-781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1405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6" t="-312000" r="-101375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609" t="-312000" r="-781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62776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6" t="-412000" r="-101375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609" t="-412000" r="-781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8587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5265" y="1177588"/>
            <a:ext cx="7309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前缀（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Polish Notation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）表达式 </a:t>
            </a:r>
            <a:r>
              <a:rPr lang="en-US" altLang="zh-CN" sz="28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1924’</a:t>
            </a:r>
          </a:p>
        </p:txBody>
      </p:sp>
      <p:sp>
        <p:nvSpPr>
          <p:cNvPr id="37" name="矩形 36"/>
          <p:cNvSpPr/>
          <p:nvPr/>
        </p:nvSpPr>
        <p:spPr bwMode="auto">
          <a:xfrm>
            <a:off x="467544" y="1791278"/>
            <a:ext cx="5760640" cy="607225"/>
          </a:xfrm>
          <a:prstGeom prst="rect">
            <a:avLst/>
          </a:prstGeom>
          <a:solidFill>
            <a:srgbClr val="CCFF33">
              <a:alpha val="34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539552" y="1772816"/>
                <a:ext cx="47448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772816"/>
                <a:ext cx="47448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2009279" y="1772816"/>
                <a:ext cx="47448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279" y="1772816"/>
                <a:ext cx="47448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20"/>
          <p:cNvSpPr txBox="1">
            <a:spLocks noChangeArrowheads="1"/>
          </p:cNvSpPr>
          <p:nvPr/>
        </p:nvSpPr>
        <p:spPr bwMode="auto">
          <a:xfrm>
            <a:off x="863588" y="1814527"/>
            <a:ext cx="14401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endParaRPr lang="en-US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2339752" y="1772816"/>
            <a:ext cx="1944216" cy="564931"/>
            <a:chOff x="2195736" y="2060848"/>
            <a:chExt cx="1944216" cy="5649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2195736" y="2060848"/>
                  <a:ext cx="4744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2060848"/>
                  <a:ext cx="474489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3665463" y="2060848"/>
                  <a:ext cx="4744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463" y="2060848"/>
                  <a:ext cx="474489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20"/>
            <p:cNvSpPr txBox="1">
              <a:spLocks noChangeArrowheads="1"/>
            </p:cNvSpPr>
            <p:nvPr/>
          </p:nvSpPr>
          <p:spPr bwMode="auto">
            <a:xfrm>
              <a:off x="2555776" y="2102559"/>
              <a:ext cx="144016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操作数</a:t>
              </a:r>
              <a:endPara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139952" y="1772816"/>
            <a:ext cx="1944216" cy="564931"/>
            <a:chOff x="2195736" y="2060848"/>
            <a:chExt cx="1944216" cy="5649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2195736" y="2060848"/>
                  <a:ext cx="4744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2060848"/>
                  <a:ext cx="474489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3665463" y="2060848"/>
                  <a:ext cx="4744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463" y="2060848"/>
                  <a:ext cx="474489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20"/>
            <p:cNvSpPr txBox="1">
              <a:spLocks noChangeArrowheads="1"/>
            </p:cNvSpPr>
            <p:nvPr/>
          </p:nvSpPr>
          <p:spPr bwMode="auto">
            <a:xfrm>
              <a:off x="2555776" y="2102559"/>
              <a:ext cx="144016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操作数</a:t>
              </a:r>
              <a:endPara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椭圆 61"/>
          <p:cNvSpPr/>
          <p:nvPr/>
        </p:nvSpPr>
        <p:spPr bwMode="auto">
          <a:xfrm>
            <a:off x="1583668" y="4426012"/>
            <a:ext cx="360040" cy="479958"/>
          </a:xfrm>
          <a:prstGeom prst="ellipse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63" name="直接连接符 62"/>
          <p:cNvCxnSpPr>
            <a:stCxn id="62" idx="4"/>
            <a:endCxn id="64" idx="0"/>
          </p:cNvCxnSpPr>
          <p:nvPr/>
        </p:nvCxnSpPr>
        <p:spPr bwMode="auto">
          <a:xfrm>
            <a:off x="1763688" y="4905970"/>
            <a:ext cx="114141" cy="34529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/>
            <a:tailEnd type="arrow"/>
          </a:ln>
          <a:effectLst/>
        </p:spPr>
      </p:cxnSp>
      <p:sp>
        <p:nvSpPr>
          <p:cNvPr id="64" name="TextBox 20"/>
          <p:cNvSpPr txBox="1">
            <a:spLocks noChangeArrowheads="1"/>
          </p:cNvSpPr>
          <p:nvPr/>
        </p:nvSpPr>
        <p:spPr bwMode="auto">
          <a:xfrm>
            <a:off x="215265" y="5251262"/>
            <a:ext cx="3325128" cy="1015663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中缀表达式中，操作数有二义性（可前可后结），需使用括号及优先级定义确定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20"/>
          <p:cNvSpPr txBox="1">
            <a:spLocks noChangeArrowheads="1"/>
          </p:cNvSpPr>
          <p:nvPr/>
        </p:nvSpPr>
        <p:spPr bwMode="auto">
          <a:xfrm>
            <a:off x="3665912" y="5251261"/>
            <a:ext cx="2769453" cy="1015663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前缀表达式中，操作数对应的操作符确定唯一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不需使用优先级及括号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20"/>
          <p:cNvSpPr txBox="1">
            <a:spLocks noChangeArrowheads="1"/>
          </p:cNvSpPr>
          <p:nvPr/>
        </p:nvSpPr>
        <p:spPr bwMode="auto">
          <a:xfrm>
            <a:off x="6696156" y="1801451"/>
            <a:ext cx="22584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人工转换</a:t>
            </a:r>
            <a:endParaRPr lang="en-US" altLang="zh-CN" sz="2800" b="1" baseline="30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6817470" y="2350277"/>
                <a:ext cx="18277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/>
                  <a:t>( x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/>
                  <a:t> y )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400" b="1" dirty="0"/>
                  <a:t>z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470" y="2350277"/>
                <a:ext cx="1827744" cy="461665"/>
              </a:xfrm>
              <a:prstGeom prst="rect">
                <a:avLst/>
              </a:prstGeom>
              <a:blipFill>
                <a:blip r:embed="rId10"/>
                <a:stretch>
                  <a:fillRect l="-4667" t="-9333" r="-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6859158" y="2852936"/>
                <a:ext cx="17251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altLang="zh-CN" sz="2400" b="1" dirty="0"/>
                  <a:t>x </a:t>
                </a:r>
                <a:r>
                  <a:rPr lang="en-US" altLang="zh-CN" sz="2400" b="1" dirty="0" smtClean="0"/>
                  <a:t>y </a:t>
                </a:r>
                <a:r>
                  <a:rPr lang="en-US" altLang="zh-CN" sz="2400" b="1" dirty="0"/>
                  <a:t>)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400" b="1" dirty="0"/>
                  <a:t>z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158" y="2852936"/>
                <a:ext cx="1725152" cy="461665"/>
              </a:xfrm>
              <a:prstGeom prst="rect">
                <a:avLst/>
              </a:prstGeom>
              <a:blipFill>
                <a:blip r:embed="rId11"/>
                <a:stretch>
                  <a:fillRect l="-4947" t="-9211" r="-4947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6826286" y="3397827"/>
                <a:ext cx="17251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/>
                  <a:t> </a:t>
                </a:r>
                <a:r>
                  <a:rPr lang="en-US" altLang="zh-CN" sz="2400" b="1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altLang="zh-CN" sz="2400" b="1" dirty="0"/>
                  <a:t>x </a:t>
                </a:r>
                <a:r>
                  <a:rPr lang="en-US" altLang="zh-CN" sz="2400" b="1" dirty="0" smtClean="0"/>
                  <a:t>y </a:t>
                </a:r>
                <a:r>
                  <a:rPr lang="en-US" altLang="zh-CN" sz="2400" b="1" dirty="0"/>
                  <a:t>)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z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286" y="3397827"/>
                <a:ext cx="1725152" cy="461665"/>
              </a:xfrm>
              <a:prstGeom prst="rect">
                <a:avLst/>
              </a:prstGeom>
              <a:blipFill>
                <a:blip r:embed="rId12"/>
                <a:stretch>
                  <a:fillRect t="-9211" r="-4947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6928878" y="3892986"/>
                <a:ext cx="15199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altLang="zh-CN" sz="2400" b="1" dirty="0"/>
                  <a:t>x </a:t>
                </a:r>
                <a:r>
                  <a:rPr lang="en-US" altLang="zh-CN" sz="2400" b="1" dirty="0" smtClean="0"/>
                  <a:t>y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z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878" y="3892986"/>
                <a:ext cx="1519968" cy="461665"/>
              </a:xfrm>
              <a:prstGeom prst="rect">
                <a:avLst/>
              </a:prstGeom>
              <a:blipFill>
                <a:blip r:embed="rId13"/>
                <a:stretch>
                  <a:fillRect t="-9333" r="-5622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786211" y="4460863"/>
                <a:ext cx="18614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2400" b="1" dirty="0"/>
                  <a:t>a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/>
                  <a:t> </a:t>
                </a:r>
                <a:r>
                  <a:rPr lang="en-US" altLang="zh-CN" sz="2400" b="1" dirty="0" smtClean="0"/>
                  <a:t>( b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400" b="1" dirty="0"/>
                  <a:t>c </a:t>
                </a:r>
                <a:r>
                  <a:rPr lang="en-US" altLang="zh-CN" sz="2400" b="1" dirty="0" smtClean="0"/>
                  <a:t>)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211" y="4460863"/>
                <a:ext cx="1861408" cy="461665"/>
              </a:xfrm>
              <a:prstGeom prst="rect">
                <a:avLst/>
              </a:prstGeom>
              <a:blipFill>
                <a:blip r:embed="rId14"/>
                <a:stretch>
                  <a:fillRect l="-4575" t="-9211" r="-457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6843118" y="4956022"/>
                <a:ext cx="17764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2400" b="1" dirty="0"/>
                  <a:t>a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/>
                  <a:t> </a:t>
                </a:r>
                <a:r>
                  <a:rPr lang="en-US" altLang="zh-CN" sz="2400" b="1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400" b="1" dirty="0"/>
                  <a:t>b </a:t>
                </a:r>
                <a:r>
                  <a:rPr lang="en-US" altLang="zh-CN" sz="2400" b="1" dirty="0" smtClean="0"/>
                  <a:t>c )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118" y="4956022"/>
                <a:ext cx="1776448" cy="461665"/>
              </a:xfrm>
              <a:prstGeom prst="rect">
                <a:avLst/>
              </a:prstGeom>
              <a:blipFill>
                <a:blip r:embed="rId15"/>
                <a:stretch>
                  <a:fillRect l="-5155" t="-9211" r="-48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/>
              <p:cNvSpPr/>
              <p:nvPr/>
            </p:nvSpPr>
            <p:spPr>
              <a:xfrm>
                <a:off x="6845392" y="5500913"/>
                <a:ext cx="17764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/>
                  <a:t> a</a:t>
                </a:r>
                <a:r>
                  <a:rPr lang="en-US" altLang="zh-CN" sz="2400" b="1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400" b="1" dirty="0"/>
                  <a:t>b </a:t>
                </a:r>
                <a:r>
                  <a:rPr lang="en-US" altLang="zh-CN" sz="2400" b="1" dirty="0" smtClean="0"/>
                  <a:t>c )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83" name="矩形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392" y="5500913"/>
                <a:ext cx="1776448" cy="461665"/>
              </a:xfrm>
              <a:prstGeom prst="rect">
                <a:avLst/>
              </a:prstGeom>
              <a:blipFill>
                <a:blip r:embed="rId16"/>
                <a:stretch>
                  <a:fillRect t="-9211" r="-515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/>
              <p:cNvSpPr/>
              <p:nvPr/>
            </p:nvSpPr>
            <p:spPr>
              <a:xfrm>
                <a:off x="7009029" y="6034011"/>
                <a:ext cx="14863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/>
                  <a:t> a</a:t>
                </a:r>
                <a:r>
                  <a:rPr lang="en-US" altLang="zh-CN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400" b="1" dirty="0"/>
                  <a:t>b </a:t>
                </a:r>
                <a:r>
                  <a:rPr lang="en-US" altLang="zh-CN" sz="2400" b="1" dirty="0" smtClean="0"/>
                  <a:t>c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85" name="矩形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029" y="6034011"/>
                <a:ext cx="1486304" cy="461665"/>
              </a:xfrm>
              <a:prstGeom prst="rect">
                <a:avLst/>
              </a:prstGeom>
              <a:blipFill>
                <a:blip r:embed="rId17"/>
                <a:stretch>
                  <a:fillRect t="-9211" r="-5738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任意多边形 88"/>
          <p:cNvSpPr/>
          <p:nvPr/>
        </p:nvSpPr>
        <p:spPr bwMode="auto">
          <a:xfrm>
            <a:off x="8645214" y="2581109"/>
            <a:ext cx="103250" cy="487851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headEnd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任意多边形 89"/>
          <p:cNvSpPr/>
          <p:nvPr/>
        </p:nvSpPr>
        <p:spPr bwMode="auto">
          <a:xfrm>
            <a:off x="8644706" y="3155956"/>
            <a:ext cx="103250" cy="487851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headEnd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任意多边形 90"/>
          <p:cNvSpPr/>
          <p:nvPr/>
        </p:nvSpPr>
        <p:spPr bwMode="auto">
          <a:xfrm>
            <a:off x="8644706" y="3714278"/>
            <a:ext cx="103250" cy="487851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headEnd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 91"/>
          <p:cNvSpPr/>
          <p:nvPr/>
        </p:nvSpPr>
        <p:spPr bwMode="auto">
          <a:xfrm>
            <a:off x="8645214" y="4702563"/>
            <a:ext cx="103250" cy="487851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headEnd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任意多边形 92"/>
          <p:cNvSpPr/>
          <p:nvPr/>
        </p:nvSpPr>
        <p:spPr bwMode="auto">
          <a:xfrm>
            <a:off x="8644706" y="5277410"/>
            <a:ext cx="103250" cy="487851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headEnd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 bwMode="auto">
          <a:xfrm>
            <a:off x="8644706" y="5835732"/>
            <a:ext cx="103250" cy="487851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headEnd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12171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表格 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777469"/>
                  </p:ext>
                </p:extLst>
              </p:nvPr>
            </p:nvGraphicFramePr>
            <p:xfrm>
              <a:off x="592547" y="2511152"/>
              <a:ext cx="7670874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7285">
                      <a:extLst>
                        <a:ext uri="{9D8B030D-6E8A-4147-A177-3AD203B41FA5}">
                          <a16:colId xmlns:a16="http://schemas.microsoft.com/office/drawing/2014/main" val="3856202758"/>
                        </a:ext>
                      </a:extLst>
                    </a:gridCol>
                    <a:gridCol w="2736304">
                      <a:extLst>
                        <a:ext uri="{9D8B030D-6E8A-4147-A177-3AD203B41FA5}">
                          <a16:colId xmlns:a16="http://schemas.microsoft.com/office/drawing/2014/main" val="1369573541"/>
                        </a:ext>
                      </a:extLst>
                    </a:gridCol>
                    <a:gridCol w="2467285">
                      <a:extLst>
                        <a:ext uri="{9D8B030D-6E8A-4147-A177-3AD203B41FA5}">
                          <a16:colId xmlns:a16="http://schemas.microsoft.com/office/drawing/2014/main" val="24487507"/>
                        </a:ext>
                      </a:extLst>
                    </a:gridCol>
                  </a:tblGrid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中 缀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前 缀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后 缀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3906469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2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 5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2 5</a:t>
                          </a:r>
                          <a:endParaRPr lang="zh-CN" alt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2 5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endParaRPr lang="zh-CN" alt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5139818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 b  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zh-CN" altLang="en-US" sz="2400" b="1" dirty="0" smtClean="0">
                              <a:latin typeface="+mn-lt"/>
                            </a:rPr>
                            <a:t> </a:t>
                          </a:r>
                          <a:r>
                            <a:rPr lang="en-US" altLang="zh-CN" sz="2400" b="1" dirty="0" smtClean="0">
                              <a:latin typeface="+mn-lt"/>
                            </a:rPr>
                            <a:t>a b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a b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6140582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( x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 y 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z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 x y z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 smtClean="0">
                              <a:latin typeface="+mn-lt"/>
                            </a:rPr>
                            <a:t>x y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zh-CN" altLang="en-US" sz="2400" b="1" dirty="0" smtClean="0">
                              <a:latin typeface="+mn-lt"/>
                            </a:rPr>
                            <a:t> </a:t>
                          </a:r>
                          <a:r>
                            <a:rPr lang="en-US" altLang="zh-CN" sz="2400" b="1" dirty="0" smtClean="0">
                              <a:latin typeface="+mn-lt"/>
                            </a:rPr>
                            <a:t>z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6277648"/>
                      </a:ext>
                    </a:extLst>
                  </a:tr>
                  <a:tr h="38404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1" dirty="0" smtClean="0">
                              <a:latin typeface="+mn-lt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 b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</m:oMath>
                          </a14:m>
                          <a:r>
                            <a:rPr lang="en-US" altLang="zh-CN" sz="2400" b="1" dirty="0" smtClean="0">
                              <a:latin typeface="+mn-lt"/>
                            </a:rPr>
                            <a:t>c 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zh-CN" altLang="en-US" sz="2400" b="1" dirty="0" smtClean="0">
                              <a:latin typeface="+mn-lt"/>
                            </a:rPr>
                            <a:t> </a:t>
                          </a:r>
                          <a:r>
                            <a:rPr lang="en-US" altLang="zh-CN" sz="2400" b="1" dirty="0" smtClean="0">
                              <a:latin typeface="+mn-lt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zh-CN" altLang="en-US" sz="2400" b="1" dirty="0" smtClean="0">
                              <a:latin typeface="+mn-lt"/>
                            </a:rPr>
                            <a:t> </a:t>
                          </a:r>
                          <a:r>
                            <a:rPr lang="en-US" altLang="zh-CN" sz="2400" b="1" dirty="0" smtClean="0">
                              <a:latin typeface="+mn-lt"/>
                            </a:rPr>
                            <a:t>b c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+mn-lt"/>
                            </a:rPr>
                            <a:t>a b c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zh-CN" altLang="en-US" sz="2400" b="1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8587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表格 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777469"/>
                  </p:ext>
                </p:extLst>
              </p:nvPr>
            </p:nvGraphicFramePr>
            <p:xfrm>
              <a:off x="592547" y="2511152"/>
              <a:ext cx="7670874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7285">
                      <a:extLst>
                        <a:ext uri="{9D8B030D-6E8A-4147-A177-3AD203B41FA5}">
                          <a16:colId xmlns:a16="http://schemas.microsoft.com/office/drawing/2014/main" val="3856202758"/>
                        </a:ext>
                      </a:extLst>
                    </a:gridCol>
                    <a:gridCol w="2736304">
                      <a:extLst>
                        <a:ext uri="{9D8B030D-6E8A-4147-A177-3AD203B41FA5}">
                          <a16:colId xmlns:a16="http://schemas.microsoft.com/office/drawing/2014/main" val="1369573541"/>
                        </a:ext>
                      </a:extLst>
                    </a:gridCol>
                    <a:gridCol w="2467285">
                      <a:extLst>
                        <a:ext uri="{9D8B030D-6E8A-4147-A177-3AD203B41FA5}">
                          <a16:colId xmlns:a16="http://schemas.microsoft.com/office/drawing/2014/main" val="2448750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中 缀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前 缀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 kern="1200" dirty="0" smtClean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后 缀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39064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" t="-109333" r="-211852" b="-3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423" t="-109333" r="-91091" b="-3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1111" t="-109333" r="-988" b="-3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5139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" t="-206579" r="-211852" b="-2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423" t="-206579" r="-91091" b="-2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1111" t="-206579" r="-988" b="-2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1405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" t="-310667" r="-211852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423" t="-310667" r="-91091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1111" t="-310667" r="-988" b="-1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62776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" t="-410667" r="-211852" b="-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423" t="-410667" r="-91091" b="-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1111" t="-410667" r="-988" b="-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8587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5265" y="1177587"/>
            <a:ext cx="8658959" cy="52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缀（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Reverse Polish Notation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）表达式 </a:t>
            </a:r>
            <a:r>
              <a:rPr lang="en-US" altLang="zh-CN" sz="28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1950’</a:t>
            </a:r>
          </a:p>
        </p:txBody>
      </p:sp>
      <p:sp>
        <p:nvSpPr>
          <p:cNvPr id="37" name="矩形 36"/>
          <p:cNvSpPr/>
          <p:nvPr/>
        </p:nvSpPr>
        <p:spPr bwMode="auto">
          <a:xfrm>
            <a:off x="1547664" y="1791278"/>
            <a:ext cx="5760640" cy="607225"/>
          </a:xfrm>
          <a:prstGeom prst="rect">
            <a:avLst/>
          </a:prstGeom>
          <a:solidFill>
            <a:srgbClr val="FFC000">
              <a:alpha val="2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5063182" y="1761089"/>
                <a:ext cx="47448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182" y="1761089"/>
                <a:ext cx="47448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6448027" y="1772022"/>
                <a:ext cx="47448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027" y="1772022"/>
                <a:ext cx="47448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20"/>
          <p:cNvSpPr txBox="1">
            <a:spLocks noChangeArrowheads="1"/>
          </p:cNvSpPr>
          <p:nvPr/>
        </p:nvSpPr>
        <p:spPr bwMode="auto">
          <a:xfrm>
            <a:off x="5351214" y="1802800"/>
            <a:ext cx="14401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endParaRPr lang="en-US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475656" y="1772816"/>
            <a:ext cx="1944216" cy="564931"/>
            <a:chOff x="2195736" y="2060848"/>
            <a:chExt cx="1944216" cy="5649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2195736" y="2060848"/>
                  <a:ext cx="4744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2060848"/>
                  <a:ext cx="474489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3665463" y="2060848"/>
                  <a:ext cx="4744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463" y="2060848"/>
                  <a:ext cx="474489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20"/>
            <p:cNvSpPr txBox="1">
              <a:spLocks noChangeArrowheads="1"/>
            </p:cNvSpPr>
            <p:nvPr/>
          </p:nvSpPr>
          <p:spPr bwMode="auto">
            <a:xfrm>
              <a:off x="2555776" y="2102559"/>
              <a:ext cx="144016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操作数</a:t>
              </a:r>
              <a:endPara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275856" y="1772816"/>
            <a:ext cx="1944216" cy="564931"/>
            <a:chOff x="2195736" y="2060848"/>
            <a:chExt cx="1944216" cy="5649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2195736" y="2060848"/>
                  <a:ext cx="4744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2060848"/>
                  <a:ext cx="474489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3665463" y="2060848"/>
                  <a:ext cx="4744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463" y="2060848"/>
                  <a:ext cx="474489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20"/>
            <p:cNvSpPr txBox="1">
              <a:spLocks noChangeArrowheads="1"/>
            </p:cNvSpPr>
            <p:nvPr/>
          </p:nvSpPr>
          <p:spPr bwMode="auto">
            <a:xfrm>
              <a:off x="2555776" y="2102559"/>
              <a:ext cx="144016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操作数</a:t>
              </a:r>
              <a:endPara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TextBox 20"/>
          <p:cNvSpPr txBox="1">
            <a:spLocks noChangeArrowheads="1"/>
          </p:cNvSpPr>
          <p:nvPr/>
        </p:nvSpPr>
        <p:spPr bwMode="auto">
          <a:xfrm>
            <a:off x="584007" y="4921257"/>
            <a:ext cx="2555776" cy="40011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适合人类阅读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20"/>
          <p:cNvSpPr txBox="1">
            <a:spLocks noChangeArrowheads="1"/>
          </p:cNvSpPr>
          <p:nvPr/>
        </p:nvSpPr>
        <p:spPr bwMode="auto">
          <a:xfrm>
            <a:off x="4504107" y="4939488"/>
            <a:ext cx="2270274" cy="40011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适用于计算机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左大括号 2"/>
          <p:cNvSpPr/>
          <p:nvPr/>
        </p:nvSpPr>
        <p:spPr bwMode="auto">
          <a:xfrm rot="16200000">
            <a:off x="1670362" y="3621105"/>
            <a:ext cx="292360" cy="2467285"/>
          </a:xfrm>
          <a:prstGeom prst="leftBrace">
            <a:avLst>
              <a:gd name="adj1" fmla="val 19074"/>
              <a:gd name="adj2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 bwMode="auto">
          <a:xfrm rot="16200000">
            <a:off x="5497595" y="2283515"/>
            <a:ext cx="292360" cy="5187180"/>
          </a:xfrm>
          <a:prstGeom prst="leftBrace">
            <a:avLst>
              <a:gd name="adj1" fmla="val 19074"/>
              <a:gd name="adj2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0"/>
          <p:cNvSpPr txBox="1">
            <a:spLocks noChangeArrowheads="1"/>
          </p:cNvSpPr>
          <p:nvPr/>
        </p:nvSpPr>
        <p:spPr bwMode="auto">
          <a:xfrm>
            <a:off x="215265" y="5630881"/>
            <a:ext cx="144643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手动转换</a:t>
            </a:r>
            <a:endParaRPr lang="en-US" altLang="zh-CN" sz="2800" b="1" baseline="30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83378" y="5592036"/>
                <a:ext cx="17924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( x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y</a:t>
                </a:r>
                <a:r>
                  <a:rPr lang="en-US" altLang="zh-CN" sz="2400" b="1" dirty="0" smtClean="0"/>
                  <a:t> </a:t>
                </a:r>
                <a:r>
                  <a:rPr lang="en-US" altLang="zh-CN" sz="2400" b="1" dirty="0"/>
                  <a:t>)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z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78" y="5592036"/>
                <a:ext cx="1792478" cy="461665"/>
              </a:xfrm>
              <a:prstGeom prst="rect">
                <a:avLst/>
              </a:prstGeom>
              <a:blipFill>
                <a:blip r:embed="rId10"/>
                <a:stretch>
                  <a:fillRect l="-4762" t="-9211" r="-510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499550" y="5595007"/>
                <a:ext cx="18277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( x y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)</a:t>
                </a:r>
                <a:r>
                  <a:rPr lang="en-US" altLang="zh-CN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sz="2400" b="1" dirty="0" smtClean="0"/>
                  <a:t> </a:t>
                </a:r>
                <a:r>
                  <a:rPr lang="en-US" altLang="zh-CN" sz="2400" b="1" dirty="0" smtClean="0"/>
                  <a:t>z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550" y="5595007"/>
                <a:ext cx="1827744" cy="461665"/>
              </a:xfrm>
              <a:prstGeom prst="rect">
                <a:avLst/>
              </a:prstGeom>
              <a:blipFill>
                <a:blip r:embed="rId11"/>
                <a:stretch>
                  <a:fillRect l="-4667" t="-9211" r="-4667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371758" y="5605007"/>
                <a:ext cx="18277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( x y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) z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758" y="5605007"/>
                <a:ext cx="1827744" cy="461665"/>
              </a:xfrm>
              <a:prstGeom prst="rect">
                <a:avLst/>
              </a:prstGeom>
              <a:blipFill>
                <a:blip r:embed="rId12"/>
                <a:stretch>
                  <a:fillRect l="-466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7363484" y="5590101"/>
                <a:ext cx="14526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x y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z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484" y="5590101"/>
                <a:ext cx="1452641" cy="461665"/>
              </a:xfrm>
              <a:prstGeom prst="rect">
                <a:avLst/>
              </a:prstGeom>
              <a:blipFill>
                <a:blip r:embed="rId13"/>
                <a:stretch>
                  <a:fillRect l="-5882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58465" y="6107934"/>
                <a:ext cx="17764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/>
                  <a:t>a</a:t>
                </a:r>
                <a:r>
                  <a:rPr lang="en-US" altLang="zh-CN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 smtClean="0"/>
                  <a:t>( b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c 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465" y="6107934"/>
                <a:ext cx="1776448" cy="461665"/>
              </a:xfrm>
              <a:prstGeom prst="rect">
                <a:avLst/>
              </a:prstGeom>
              <a:blipFill>
                <a:blip r:embed="rId14"/>
                <a:stretch>
                  <a:fillRect l="-5498" t="-9211" r="-4467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503092" y="6107934"/>
                <a:ext cx="18614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/>
                  <a:t>a</a:t>
                </a:r>
                <a:r>
                  <a:rPr lang="en-US" altLang="zh-CN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 smtClean="0"/>
                  <a:t> ( b c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092" y="6107934"/>
                <a:ext cx="1861407" cy="461665"/>
              </a:xfrm>
              <a:prstGeom prst="rect">
                <a:avLst/>
              </a:prstGeom>
              <a:blipFill>
                <a:blip r:embed="rId15"/>
                <a:stretch>
                  <a:fillRect l="-5246" t="-9211" r="-65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409335" y="6109876"/>
                <a:ext cx="17940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/>
                  <a:t>a </a:t>
                </a:r>
                <a:r>
                  <a:rPr lang="en-US" altLang="zh-CN" sz="2400" b="1" dirty="0" smtClean="0"/>
                  <a:t>( b c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335" y="6109876"/>
                <a:ext cx="1794081" cy="461665"/>
              </a:xfrm>
              <a:prstGeom prst="rect">
                <a:avLst/>
              </a:prstGeom>
              <a:blipFill>
                <a:blip r:embed="rId16"/>
                <a:stretch>
                  <a:fillRect l="-5085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7337835" y="6117934"/>
                <a:ext cx="15039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/>
                  <a:t>a b c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835" y="6117934"/>
                <a:ext cx="1503938" cy="461665"/>
              </a:xfrm>
              <a:prstGeom prst="rect">
                <a:avLst/>
              </a:prstGeom>
              <a:blipFill>
                <a:blip r:embed="rId17"/>
                <a:stretch>
                  <a:fillRect l="-6504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任意多边形 33"/>
          <p:cNvSpPr/>
          <p:nvPr/>
        </p:nvSpPr>
        <p:spPr bwMode="auto">
          <a:xfrm rot="16200000">
            <a:off x="3285973" y="5299035"/>
            <a:ext cx="263172" cy="555552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headEnd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 bwMode="auto">
          <a:xfrm rot="16200000">
            <a:off x="5250597" y="5307231"/>
            <a:ext cx="263172" cy="555552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headEnd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 bwMode="auto">
          <a:xfrm rot="16200000">
            <a:off x="7174057" y="5317231"/>
            <a:ext cx="263172" cy="555552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headEnd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 bwMode="auto">
          <a:xfrm rot="16200000" flipH="1">
            <a:off x="3283443" y="6361578"/>
            <a:ext cx="246759" cy="555552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headEnd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 bwMode="auto">
          <a:xfrm rot="16200000" flipH="1">
            <a:off x="5207502" y="6397113"/>
            <a:ext cx="246759" cy="555552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headEnd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 bwMode="auto">
          <a:xfrm rot="16200000" flipH="1">
            <a:off x="7146607" y="6383494"/>
            <a:ext cx="246759" cy="555552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headEnd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68245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回顾：向量与列表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95536" y="1268760"/>
          <a:ext cx="8136904" cy="489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>
                  <a:extLst>
                    <a:ext uri="{9D8B030D-6E8A-4147-A177-3AD203B41FA5}">
                      <a16:colId xmlns:a16="http://schemas.microsoft.com/office/drawing/2014/main" val="3736271700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2622581516"/>
                    </a:ext>
                  </a:extLst>
                </a:gridCol>
              </a:tblGrid>
              <a:tr h="7668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向量</a:t>
                      </a:r>
                      <a:endParaRPr lang="zh-CN" altLang="en-US" sz="2800" b="1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列表</a:t>
                      </a:r>
                      <a:endParaRPr lang="zh-CN" altLang="en-US" sz="2800" b="1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381139"/>
                  </a:ext>
                </a:extLst>
              </a:tr>
              <a:tr h="103746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连续存储单元依次存储数据元素，数据的物理关系与逻辑关系一致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用物理上离散的存储单元附加指针，存储数据元素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182605"/>
                  </a:ext>
                </a:extLst>
              </a:tr>
              <a:tr h="103746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访问与存储：支持随机访问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(O(1))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，某些操作时间复杂度较低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不支持随机访问，很多操作涉及遍历整个表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(O(n))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012370"/>
                  </a:ext>
                </a:extLst>
              </a:tr>
              <a:tr h="58639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插入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删除需移动大量数据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插入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删除无需移动其他数据元素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213901"/>
                  </a:ext>
                </a:extLst>
              </a:tr>
              <a:tr h="1037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存储空间利用率不高，表长变化不够灵活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存储空间利用灵活，指针存储有一定开销，表长易变化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932877"/>
                  </a:ext>
                </a:extLst>
              </a:tr>
              <a:tr h="43092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实现直接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操作容易出错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32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99783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20"/>
          <p:cNvSpPr txBox="1">
            <a:spLocks noChangeArrowheads="1"/>
          </p:cNvSpPr>
          <p:nvPr/>
        </p:nvSpPr>
        <p:spPr bwMode="auto">
          <a:xfrm>
            <a:off x="7704962" y="2776837"/>
            <a:ext cx="804134" cy="402480"/>
          </a:xfrm>
          <a:prstGeom prst="rect">
            <a:avLst/>
          </a:prstGeom>
          <a:solidFill>
            <a:srgbClr val="FF0000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5265" y="1177587"/>
            <a:ext cx="8658959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逆波兰（后缀）表达式求值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中缀表达式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3131840" y="1654640"/>
                <a:ext cx="49728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(0</a:t>
                </a:r>
                <a:r>
                  <a:rPr lang="en-US" altLang="zh-CN" sz="2400" b="1" dirty="0"/>
                  <a:t>!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 smtClean="0"/>
                  <a:t>1</a:t>
                </a:r>
                <a:r>
                  <a:rPr lang="en-US" altLang="zh-CN" sz="2400" b="1" dirty="0"/>
                  <a:t>)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/>
                  <a:t>2^(3!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 smtClean="0"/>
                  <a:t>4)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b="1" dirty="0" smtClean="0"/>
                  <a:t>(5!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b="1" dirty="0" smtClean="0"/>
                  <a:t>67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b="1" dirty="0" smtClean="0"/>
                  <a:t>(8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 smtClean="0"/>
                  <a:t>9))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654640"/>
                <a:ext cx="4972836" cy="461665"/>
              </a:xfrm>
              <a:prstGeom prst="rect">
                <a:avLst/>
              </a:prstGeom>
              <a:blipFill>
                <a:blip r:embed="rId3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3618127" y="2123999"/>
                <a:ext cx="55258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0 </a:t>
                </a:r>
                <a:r>
                  <a:rPr lang="en-US" altLang="zh-CN" sz="2400" b="1" dirty="0"/>
                  <a:t>!</a:t>
                </a:r>
                <a:r>
                  <a:rPr lang="en-US" altLang="zh-CN" sz="2400" b="1" dirty="0" smtClean="0"/>
                  <a:t> 1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2 3 ! 4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 smtClean="0"/>
                  <a:t> ^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/>
                  <a:t> 5 !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67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8 9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127" y="2123999"/>
                <a:ext cx="5525873" cy="461665"/>
              </a:xfrm>
              <a:prstGeom prst="rect">
                <a:avLst/>
              </a:prstGeom>
              <a:blipFill>
                <a:blip r:embed="rId4"/>
                <a:stretch>
                  <a:fillRect l="-1325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230649" y="2775267"/>
                <a:ext cx="55258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0 </a:t>
                </a:r>
                <a:r>
                  <a:rPr lang="en-US" altLang="zh-CN" sz="2400" b="1" dirty="0"/>
                  <a:t>!</a:t>
                </a:r>
                <a:r>
                  <a:rPr lang="en-US" altLang="zh-CN" sz="2400" b="1" dirty="0" smtClean="0"/>
                  <a:t> 1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2 3 ! 4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 smtClean="0"/>
                  <a:t> ^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/>
                  <a:t> 5 !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67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8 9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9" y="2775267"/>
                <a:ext cx="5525873" cy="461665"/>
              </a:xfrm>
              <a:prstGeom prst="rect">
                <a:avLst/>
              </a:prstGeom>
              <a:blipFill>
                <a:blip r:embed="rId5"/>
                <a:stretch>
                  <a:fillRect l="-1325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322878" y="2810496"/>
            <a:ext cx="427969" cy="4024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2262858" y="3237467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230649" y="3484372"/>
                <a:ext cx="53383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1 1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2 3 ! 4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 smtClean="0"/>
                  <a:t> ^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/>
                  <a:t> 5 !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67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8 9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9" y="3484372"/>
                <a:ext cx="5338321" cy="461665"/>
              </a:xfrm>
              <a:prstGeom prst="rect">
                <a:avLst/>
              </a:prstGeom>
              <a:blipFill>
                <a:blip r:embed="rId6"/>
                <a:stretch>
                  <a:fillRect l="-1256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20"/>
          <p:cNvSpPr txBox="1">
            <a:spLocks noChangeArrowheads="1"/>
          </p:cNvSpPr>
          <p:nvPr/>
        </p:nvSpPr>
        <p:spPr bwMode="auto">
          <a:xfrm>
            <a:off x="306769" y="3516174"/>
            <a:ext cx="754544" cy="4024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下箭头 47"/>
          <p:cNvSpPr/>
          <p:nvPr/>
        </p:nvSpPr>
        <p:spPr bwMode="auto">
          <a:xfrm>
            <a:off x="2262858" y="3952852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230649" y="4193477"/>
                <a:ext cx="48029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2 2 3 ! 4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 smtClean="0"/>
                  <a:t> ^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/>
                  <a:t> 5 !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67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8 9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9" y="4193477"/>
                <a:ext cx="4802918" cy="461665"/>
              </a:xfrm>
              <a:prstGeom prst="rect">
                <a:avLst/>
              </a:prstGeom>
              <a:blipFill>
                <a:blip r:embed="rId7"/>
                <a:stretch>
                  <a:fillRect l="-1523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20"/>
          <p:cNvSpPr txBox="1">
            <a:spLocks noChangeArrowheads="1"/>
          </p:cNvSpPr>
          <p:nvPr/>
        </p:nvSpPr>
        <p:spPr bwMode="auto">
          <a:xfrm>
            <a:off x="806970" y="4221852"/>
            <a:ext cx="427969" cy="4024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下箭头 61"/>
          <p:cNvSpPr/>
          <p:nvPr/>
        </p:nvSpPr>
        <p:spPr bwMode="auto">
          <a:xfrm>
            <a:off x="2262858" y="4668237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230649" y="4902582"/>
                <a:ext cx="46153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2 2 6 4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 smtClean="0"/>
                  <a:t> ^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/>
                  <a:t> 5 !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67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8 9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9" y="4902582"/>
                <a:ext cx="4615366" cy="461665"/>
              </a:xfrm>
              <a:prstGeom prst="rect">
                <a:avLst/>
              </a:prstGeom>
              <a:blipFill>
                <a:blip r:embed="rId8"/>
                <a:stretch>
                  <a:fillRect l="-1585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20"/>
          <p:cNvSpPr txBox="1">
            <a:spLocks noChangeArrowheads="1"/>
          </p:cNvSpPr>
          <p:nvPr/>
        </p:nvSpPr>
        <p:spPr bwMode="auto">
          <a:xfrm>
            <a:off x="817642" y="4927530"/>
            <a:ext cx="754544" cy="4024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下箭头 66"/>
          <p:cNvSpPr/>
          <p:nvPr/>
        </p:nvSpPr>
        <p:spPr bwMode="auto">
          <a:xfrm>
            <a:off x="2262858" y="5383622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230649" y="5611687"/>
                <a:ext cx="42162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2 2 10 ^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/>
                  <a:t> 5 !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67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8 9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9" y="5611687"/>
                <a:ext cx="4216218" cy="461665"/>
              </a:xfrm>
              <a:prstGeom prst="rect">
                <a:avLst/>
              </a:prstGeom>
              <a:blipFill>
                <a:blip r:embed="rId9"/>
                <a:stretch>
                  <a:fillRect l="-1881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下箭头 68"/>
          <p:cNvSpPr/>
          <p:nvPr/>
        </p:nvSpPr>
        <p:spPr bwMode="auto">
          <a:xfrm>
            <a:off x="2262858" y="6099009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230649" y="6320793"/>
                <a:ext cx="40382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2 1024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/>
                  <a:t> 5 !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67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8 9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9" y="6320793"/>
                <a:ext cx="4038285" cy="461665"/>
              </a:xfrm>
              <a:prstGeom prst="rect">
                <a:avLst/>
              </a:prstGeom>
              <a:blipFill>
                <a:blip r:embed="rId10"/>
                <a:stretch>
                  <a:fillRect l="-1964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20"/>
          <p:cNvSpPr txBox="1">
            <a:spLocks noChangeArrowheads="1"/>
          </p:cNvSpPr>
          <p:nvPr/>
        </p:nvSpPr>
        <p:spPr bwMode="auto">
          <a:xfrm>
            <a:off x="573116" y="5633208"/>
            <a:ext cx="902539" cy="4024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下箭头 71"/>
          <p:cNvSpPr/>
          <p:nvPr/>
        </p:nvSpPr>
        <p:spPr bwMode="auto">
          <a:xfrm rot="16200000">
            <a:off x="4456767" y="6464226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TextBox 20"/>
          <p:cNvSpPr txBox="1">
            <a:spLocks noChangeArrowheads="1"/>
          </p:cNvSpPr>
          <p:nvPr/>
        </p:nvSpPr>
        <p:spPr bwMode="auto">
          <a:xfrm>
            <a:off x="315561" y="6338888"/>
            <a:ext cx="1304111" cy="4024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5098479" y="6320793"/>
                <a:ext cx="34772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2048 5 !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67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8 9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479" y="6320793"/>
                <a:ext cx="3477234" cy="461665"/>
              </a:xfrm>
              <a:prstGeom prst="rect">
                <a:avLst/>
              </a:prstGeom>
              <a:blipFill>
                <a:blip r:embed="rId11"/>
                <a:stretch>
                  <a:fillRect l="-2102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20"/>
          <p:cNvSpPr txBox="1">
            <a:spLocks noChangeArrowheads="1"/>
          </p:cNvSpPr>
          <p:nvPr/>
        </p:nvSpPr>
        <p:spPr bwMode="auto">
          <a:xfrm>
            <a:off x="5913133" y="6338052"/>
            <a:ext cx="459067" cy="4024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下箭头 76"/>
          <p:cNvSpPr/>
          <p:nvPr/>
        </p:nvSpPr>
        <p:spPr bwMode="auto">
          <a:xfrm rot="10800000">
            <a:off x="7194318" y="6068181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/>
              <p:cNvSpPr/>
              <p:nvPr/>
            </p:nvSpPr>
            <p:spPr>
              <a:xfrm>
                <a:off x="4925355" y="5611687"/>
                <a:ext cx="36503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2048 120 67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8 9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355" y="5611687"/>
                <a:ext cx="3650358" cy="461665"/>
              </a:xfrm>
              <a:prstGeom prst="rect">
                <a:avLst/>
              </a:prstGeom>
              <a:blipFill>
                <a:blip r:embed="rId12"/>
                <a:stretch>
                  <a:fillRect l="-2170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20"/>
          <p:cNvSpPr txBox="1">
            <a:spLocks noChangeArrowheads="1"/>
          </p:cNvSpPr>
          <p:nvPr/>
        </p:nvSpPr>
        <p:spPr bwMode="auto">
          <a:xfrm>
            <a:off x="5792648" y="5649962"/>
            <a:ext cx="1311773" cy="4024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/>
              <p:cNvSpPr/>
              <p:nvPr/>
            </p:nvSpPr>
            <p:spPr>
              <a:xfrm>
                <a:off x="5821433" y="4902582"/>
                <a:ext cx="27542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2048 53 8 9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433" y="4902582"/>
                <a:ext cx="2754280" cy="461665"/>
              </a:xfrm>
              <a:prstGeom prst="rect">
                <a:avLst/>
              </a:prstGeom>
              <a:blipFill>
                <a:blip r:embed="rId13"/>
                <a:stretch>
                  <a:fillRect l="-2876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20"/>
          <p:cNvSpPr txBox="1">
            <a:spLocks noChangeArrowheads="1"/>
          </p:cNvSpPr>
          <p:nvPr/>
        </p:nvSpPr>
        <p:spPr bwMode="auto">
          <a:xfrm>
            <a:off x="7091549" y="4945202"/>
            <a:ext cx="739213" cy="4024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/>
              <p:cNvSpPr/>
              <p:nvPr/>
            </p:nvSpPr>
            <p:spPr>
              <a:xfrm>
                <a:off x="6220581" y="4193477"/>
                <a:ext cx="23551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2048 53 17</a:t>
                </a:r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581" y="4193477"/>
                <a:ext cx="2355132" cy="461665"/>
              </a:xfrm>
              <a:prstGeom prst="rect">
                <a:avLst/>
              </a:prstGeom>
              <a:blipFill>
                <a:blip r:embed="rId14"/>
                <a:stretch>
                  <a:fillRect l="-3359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/>
              <p:cNvSpPr/>
              <p:nvPr/>
            </p:nvSpPr>
            <p:spPr>
              <a:xfrm>
                <a:off x="6962771" y="3484372"/>
                <a:ext cx="16129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2048 36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3" name="矩形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771" y="3484372"/>
                <a:ext cx="1612942" cy="461665"/>
              </a:xfrm>
              <a:prstGeom prst="rect">
                <a:avLst/>
              </a:prstGeom>
              <a:blipFill>
                <a:blip r:embed="rId15"/>
                <a:stretch>
                  <a:fillRect l="-5283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矩形 83"/>
          <p:cNvSpPr/>
          <p:nvPr/>
        </p:nvSpPr>
        <p:spPr>
          <a:xfrm>
            <a:off x="7704961" y="2775267"/>
            <a:ext cx="870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/>
              <a:t>2012</a:t>
            </a:r>
            <a:endParaRPr lang="zh-CN" altLang="en-US" sz="2400" b="1" dirty="0"/>
          </a:p>
        </p:txBody>
      </p:sp>
      <p:sp>
        <p:nvSpPr>
          <p:cNvPr id="85" name="TextBox 20"/>
          <p:cNvSpPr txBox="1">
            <a:spLocks noChangeArrowheads="1"/>
          </p:cNvSpPr>
          <p:nvPr/>
        </p:nvSpPr>
        <p:spPr bwMode="auto">
          <a:xfrm>
            <a:off x="7057276" y="4222133"/>
            <a:ext cx="1115124" cy="4024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20"/>
          <p:cNvSpPr txBox="1">
            <a:spLocks noChangeArrowheads="1"/>
          </p:cNvSpPr>
          <p:nvPr/>
        </p:nvSpPr>
        <p:spPr bwMode="auto">
          <a:xfrm>
            <a:off x="7020272" y="3521677"/>
            <a:ext cx="1488823" cy="4024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下箭头 86"/>
          <p:cNvSpPr/>
          <p:nvPr/>
        </p:nvSpPr>
        <p:spPr bwMode="auto">
          <a:xfrm rot="10800000">
            <a:off x="7194318" y="5390302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8" name="下箭头 87"/>
          <p:cNvSpPr/>
          <p:nvPr/>
        </p:nvSpPr>
        <p:spPr bwMode="auto">
          <a:xfrm rot="10800000">
            <a:off x="7194318" y="4624697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9" name="下箭头 88"/>
          <p:cNvSpPr/>
          <p:nvPr/>
        </p:nvSpPr>
        <p:spPr bwMode="auto">
          <a:xfrm rot="10800000">
            <a:off x="7194318" y="3903425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0" name="下箭头 89"/>
          <p:cNvSpPr/>
          <p:nvPr/>
        </p:nvSpPr>
        <p:spPr bwMode="auto">
          <a:xfrm rot="10800000">
            <a:off x="7888309" y="3140955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192590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44" grpId="0"/>
      <p:bldP spid="45" grpId="0" animBg="1"/>
      <p:bldP spid="6" grpId="0" animBg="1"/>
      <p:bldP spid="46" grpId="0"/>
      <p:bldP spid="47" grpId="0" animBg="1"/>
      <p:bldP spid="48" grpId="0" animBg="1"/>
      <p:bldP spid="49" grpId="0"/>
      <p:bldP spid="52" grpId="0" animBg="1"/>
      <p:bldP spid="62" grpId="0" animBg="1"/>
      <p:bldP spid="63" grpId="0"/>
      <p:bldP spid="66" grpId="0" animBg="1"/>
      <p:bldP spid="67" grpId="0" animBg="1"/>
      <p:bldP spid="68" grpId="0"/>
      <p:bldP spid="69" grpId="0" animBg="1"/>
      <p:bldP spid="70" grpId="0"/>
      <p:bldP spid="71" grpId="0" animBg="1"/>
      <p:bldP spid="72" grpId="0" animBg="1"/>
      <p:bldP spid="74" grpId="0" animBg="1"/>
      <p:bldP spid="75" grpId="0"/>
      <p:bldP spid="76" grpId="0" animBg="1"/>
      <p:bldP spid="77" grpId="0" animBg="1"/>
      <p:bldP spid="78" grpId="0"/>
      <p:bldP spid="79" grpId="0" animBg="1"/>
      <p:bldP spid="80" grpId="0"/>
      <p:bldP spid="81" grpId="0" animBg="1"/>
      <p:bldP spid="82" grpId="0"/>
      <p:bldP spid="83" grpId="0"/>
      <p:bldP spid="84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5265" y="1177587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波兰（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）表达式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632563" y="1737679"/>
                <a:ext cx="82060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dirty="0" smtClean="0"/>
                  <a:t>0 </a:t>
                </a:r>
                <a:r>
                  <a:rPr lang="en-US" altLang="zh-CN" sz="3600" b="1" dirty="0"/>
                  <a:t>!</a:t>
                </a:r>
                <a:r>
                  <a:rPr lang="en-US" altLang="zh-CN" sz="3600" b="1" dirty="0" smtClean="0"/>
                  <a:t> 1</a:t>
                </a:r>
                <a14:m>
                  <m:oMath xmlns:m="http://schemas.openxmlformats.org/officeDocument/2006/math">
                    <m:r>
                      <a:rPr lang="en-US" altLang="zh-CN" sz="3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3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600" b="1" dirty="0" smtClean="0"/>
                  <a:t>2 3 ! 4 </a:t>
                </a:r>
                <a14:m>
                  <m:oMath xmlns:m="http://schemas.openxmlformats.org/officeDocument/2006/math">
                    <m:r>
                      <a:rPr lang="en-US" altLang="zh-CN" sz="3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3600" b="1" dirty="0" smtClean="0"/>
                  <a:t> ^ </a:t>
                </a:r>
                <a14:m>
                  <m:oMath xmlns:m="http://schemas.openxmlformats.org/officeDocument/2006/math">
                    <m:r>
                      <a:rPr lang="en-US" altLang="zh-CN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3600" b="1" dirty="0" smtClean="0"/>
                  <a:t> 5 !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600" b="1" dirty="0" smtClean="0"/>
                  <a:t>67 </a:t>
                </a:r>
                <a14:m>
                  <m:oMath xmlns:m="http://schemas.openxmlformats.org/officeDocument/2006/math">
                    <m:r>
                      <a:rPr lang="en-US" altLang="zh-CN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600" b="1" dirty="0" smtClean="0"/>
                  <a:t>8 9 </a:t>
                </a:r>
                <a14:m>
                  <m:oMath xmlns:m="http://schemas.openxmlformats.org/officeDocument/2006/math">
                    <m:r>
                      <a:rPr lang="en-US" altLang="zh-CN" sz="3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36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36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63" y="1737679"/>
                <a:ext cx="8206093" cy="646331"/>
              </a:xfrm>
              <a:prstGeom prst="rect">
                <a:avLst/>
              </a:prstGeom>
              <a:blipFill>
                <a:blip r:embed="rId3"/>
                <a:stretch>
                  <a:fillRect l="-1857" t="-14151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组合 42"/>
          <p:cNvGrpSpPr/>
          <p:nvPr/>
        </p:nvGrpSpPr>
        <p:grpSpPr>
          <a:xfrm>
            <a:off x="734952" y="2852937"/>
            <a:ext cx="2163626" cy="3168352"/>
            <a:chOff x="680182" y="2492896"/>
            <a:chExt cx="2163626" cy="3168352"/>
          </a:xfrm>
        </p:grpSpPr>
        <p:cxnSp>
          <p:nvCxnSpPr>
            <p:cNvPr id="50" name="直接连接符 49"/>
            <p:cNvCxnSpPr/>
            <p:nvPr/>
          </p:nvCxnSpPr>
          <p:spPr bwMode="auto">
            <a:xfrm>
              <a:off x="683568" y="2492896"/>
              <a:ext cx="0" cy="3168352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2843808" y="2492896"/>
              <a:ext cx="0" cy="3168352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H="1">
              <a:off x="680182" y="5661248"/>
              <a:ext cx="2163626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</p:grpSp>
      <p:sp>
        <p:nvSpPr>
          <p:cNvPr id="54" name="TextBox 20"/>
          <p:cNvSpPr txBox="1">
            <a:spLocks noChangeArrowheads="1"/>
          </p:cNvSpPr>
          <p:nvPr/>
        </p:nvSpPr>
        <p:spPr bwMode="auto">
          <a:xfrm>
            <a:off x="1589360" y="6146381"/>
            <a:ext cx="5040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38577" y="5661250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800" b="1" dirty="0" smtClean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38577" y="5301211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738577" y="5657731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738577" y="5661248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738577" y="5301208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738577" y="4937649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738577" y="4941167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TextBox 20"/>
          <p:cNvSpPr txBox="1">
            <a:spLocks noChangeArrowheads="1"/>
          </p:cNvSpPr>
          <p:nvPr/>
        </p:nvSpPr>
        <p:spPr bwMode="auto">
          <a:xfrm>
            <a:off x="11836" y="5648439"/>
            <a:ext cx="7200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栈底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632563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5" name="直接连接符 64"/>
          <p:cNvCxnSpPr/>
          <p:nvPr/>
        </p:nvCxnSpPr>
        <p:spPr bwMode="auto">
          <a:xfrm>
            <a:off x="971600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2" name="直接连接符 91"/>
          <p:cNvCxnSpPr/>
          <p:nvPr/>
        </p:nvCxnSpPr>
        <p:spPr bwMode="auto">
          <a:xfrm>
            <a:off x="1331640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3" name="直接连接符 92"/>
          <p:cNvCxnSpPr/>
          <p:nvPr/>
        </p:nvCxnSpPr>
        <p:spPr bwMode="auto">
          <a:xfrm>
            <a:off x="1702745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4" name="直接连接符 93"/>
          <p:cNvCxnSpPr/>
          <p:nvPr/>
        </p:nvCxnSpPr>
        <p:spPr bwMode="auto">
          <a:xfrm>
            <a:off x="2117554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5" name="直接连接符 94"/>
          <p:cNvCxnSpPr/>
          <p:nvPr/>
        </p:nvCxnSpPr>
        <p:spPr bwMode="auto">
          <a:xfrm>
            <a:off x="2483768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6" name="直接连接符 95"/>
          <p:cNvCxnSpPr/>
          <p:nvPr/>
        </p:nvCxnSpPr>
        <p:spPr bwMode="auto">
          <a:xfrm>
            <a:off x="2825741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7" name="直接连接符 96"/>
          <p:cNvCxnSpPr/>
          <p:nvPr/>
        </p:nvCxnSpPr>
        <p:spPr bwMode="auto">
          <a:xfrm>
            <a:off x="3185781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98" name="矩形 97"/>
          <p:cNvSpPr/>
          <p:nvPr/>
        </p:nvSpPr>
        <p:spPr bwMode="auto">
          <a:xfrm>
            <a:off x="738577" y="4581125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3600590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0" name="矩形 99"/>
          <p:cNvSpPr/>
          <p:nvPr/>
        </p:nvSpPr>
        <p:spPr bwMode="auto">
          <a:xfrm>
            <a:off x="738577" y="4938011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1" name="直接连接符 100"/>
          <p:cNvCxnSpPr/>
          <p:nvPr/>
        </p:nvCxnSpPr>
        <p:spPr bwMode="auto">
          <a:xfrm>
            <a:off x="4015399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2" name="矩形 101"/>
          <p:cNvSpPr/>
          <p:nvPr/>
        </p:nvSpPr>
        <p:spPr bwMode="auto">
          <a:xfrm>
            <a:off x="738577" y="5293785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1024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14235" y="2492896"/>
            <a:ext cx="59766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rpnEvaluation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(expr)</a:t>
            </a:r>
          </a:p>
          <a:p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输入：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RPN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表达式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Expr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（假定语法正确）</a:t>
            </a:r>
            <a:endParaRPr lang="en-US" altLang="zh-CN" b="1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输出：表达式数值</a:t>
            </a:r>
            <a:endParaRPr lang="en-US" altLang="zh-CN" b="1" dirty="0" smtClean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{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引入栈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，用以存操作数；</a:t>
            </a:r>
            <a:endParaRPr lang="en-US" altLang="zh-CN" b="1" dirty="0" smtClean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while(expr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尚未扫描完毕，从左至右扫描）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{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   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从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expr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中读入下一元素；</a:t>
            </a:r>
            <a:endParaRPr lang="en-US" altLang="zh-CN" b="1" dirty="0" smtClean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   if(x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是操作数）将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压入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en-US" altLang="zh-CN" b="1" dirty="0" smtClean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   else{</a:t>
            </a: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	 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从栈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中弹出运算符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所需数目的操作数；</a:t>
            </a:r>
            <a:endParaRPr lang="en-US" altLang="zh-CN" b="1" dirty="0" smtClean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	 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对弹出的操作数实施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运算，将结果重新入栈；</a:t>
            </a:r>
            <a:endParaRPr lang="en-US" altLang="zh-CN" b="1" dirty="0" smtClean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   } // else</a:t>
            </a: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}// while</a:t>
            </a:r>
          </a:p>
          <a:p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返回栈顶；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//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也是栈底</a:t>
            </a:r>
            <a:endParaRPr lang="en-US" altLang="zh-CN" b="1" dirty="0" smtClean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}</a:t>
            </a:r>
            <a:endParaRPr lang="zh-CN" altLang="en-US" b="1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3690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98" grpId="0" animBg="1"/>
      <p:bldP spid="98" grpId="1" animBg="1"/>
      <p:bldP spid="100" grpId="0" animBg="1"/>
      <p:bldP spid="100" grpId="1" animBg="1"/>
      <p:bldP spid="10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54000" y="1242521"/>
            <a:ext cx="8638480" cy="135384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以下逆波兰后缀表达式计算过程中，栈中数据最多多少个？（ 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  3  1 − 3 * +  10  2 / +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960970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5265" y="1177587"/>
            <a:ext cx="8658959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习题：逆波兰（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缀，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Reverse Polish Notation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）表达式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以下后缀表达式计算过程中，栈中数据存放关键步骤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  3  1 − 3 * +  10  2 / +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75102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384504" y="3519299"/>
            <a:ext cx="4412884" cy="29523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5265" y="1177587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中缀表达式转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RPN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20"/>
          <p:cNvSpPr txBox="1">
            <a:spLocks noChangeArrowheads="1"/>
          </p:cNvSpPr>
          <p:nvPr/>
        </p:nvSpPr>
        <p:spPr bwMode="auto">
          <a:xfrm>
            <a:off x="-54511" y="1836573"/>
            <a:ext cx="3672408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中缀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2862064" y="1807513"/>
                <a:ext cx="49728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(0</a:t>
                </a:r>
                <a:r>
                  <a:rPr lang="en-US" altLang="zh-CN" sz="2400" b="1" dirty="0"/>
                  <a:t>!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 smtClean="0"/>
                  <a:t>1</a:t>
                </a:r>
                <a:r>
                  <a:rPr lang="en-US" altLang="zh-CN" sz="2400" b="1" dirty="0"/>
                  <a:t>)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/>
                  <a:t>2^(3!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 smtClean="0"/>
                  <a:t>4)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b="1" dirty="0" smtClean="0"/>
                  <a:t>(5!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b="1" dirty="0" smtClean="0"/>
                  <a:t>67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b="1" dirty="0" smtClean="0"/>
                  <a:t>(8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 smtClean="0"/>
                  <a:t>9))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064" y="1807513"/>
                <a:ext cx="4972836" cy="461665"/>
              </a:xfrm>
              <a:prstGeom prst="rect">
                <a:avLst/>
              </a:prstGeom>
              <a:blipFill>
                <a:blip r:embed="rId3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3348351" y="2276872"/>
                <a:ext cx="55258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 smtClean="0"/>
                  <a:t>0 </a:t>
                </a:r>
                <a:r>
                  <a:rPr lang="en-US" altLang="zh-CN" sz="2400" b="1" dirty="0"/>
                  <a:t>!</a:t>
                </a:r>
                <a:r>
                  <a:rPr lang="en-US" altLang="zh-CN" sz="2400" b="1" dirty="0" smtClean="0"/>
                  <a:t> 1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2 3 ! 4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 smtClean="0"/>
                  <a:t> ^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/>
                  <a:t> 5 !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67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 smtClean="0"/>
                  <a:t>8 9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51" y="2276872"/>
                <a:ext cx="5525873" cy="461665"/>
              </a:xfrm>
              <a:prstGeom prst="rect">
                <a:avLst/>
              </a:prstGeom>
              <a:blipFill>
                <a:blip r:embed="rId4"/>
                <a:stretch>
                  <a:fillRect l="-1213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/>
          <p:nvPr/>
        </p:nvCxnSpPr>
        <p:spPr bwMode="auto">
          <a:xfrm>
            <a:off x="557557" y="3140968"/>
            <a:ext cx="2448272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2627784" y="2880280"/>
            <a:ext cx="61206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lvl="2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规律：操作数顺序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不变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，操作符顺序变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2375756" y="3576792"/>
            <a:ext cx="26282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操作符优先级：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20"/>
          <p:cNvSpPr txBox="1">
            <a:spLocks noChangeArrowheads="1"/>
          </p:cNvSpPr>
          <p:nvPr/>
        </p:nvSpPr>
        <p:spPr bwMode="auto">
          <a:xfrm>
            <a:off x="2771800" y="4048473"/>
            <a:ext cx="30243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括号：（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 [ ], { }</a:t>
            </a:r>
          </a:p>
        </p:txBody>
      </p:sp>
      <p:sp>
        <p:nvSpPr>
          <p:cNvPr id="41" name="TextBox 20"/>
          <p:cNvSpPr txBox="1">
            <a:spLocks noChangeArrowheads="1"/>
          </p:cNvSpPr>
          <p:nvPr/>
        </p:nvSpPr>
        <p:spPr bwMode="auto">
          <a:xfrm>
            <a:off x="2771800" y="4957209"/>
            <a:ext cx="40324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指数运算符 （从右往左）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2771800" y="5411577"/>
            <a:ext cx="40324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乘除运算符 （从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往右）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2771800" y="5865946"/>
            <a:ext cx="40324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加减运算符 （从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往右）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20"/>
          <p:cNvSpPr txBox="1">
            <a:spLocks noChangeArrowheads="1"/>
          </p:cNvSpPr>
          <p:nvPr/>
        </p:nvSpPr>
        <p:spPr bwMode="auto">
          <a:xfrm>
            <a:off x="2764940" y="4502841"/>
            <a:ext cx="40324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阶乘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 （从左往右）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73088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5111130" y="1942273"/>
            <a:ext cx="3743450" cy="2206807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3705" y="1093864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中缀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表达式转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：简单例子（无括号情况）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5099594" y="2000407"/>
            <a:ext cx="26282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操作符优先级：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20"/>
          <p:cNvSpPr txBox="1">
            <a:spLocks noChangeArrowheads="1"/>
          </p:cNvSpPr>
          <p:nvPr/>
        </p:nvSpPr>
        <p:spPr bwMode="auto">
          <a:xfrm>
            <a:off x="5599586" y="2883485"/>
            <a:ext cx="33561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指数运算符 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5599586" y="3274074"/>
            <a:ext cx="33649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乘除运算符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5596156" y="3646850"/>
            <a:ext cx="33561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4)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加减运算符 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20"/>
          <p:cNvSpPr txBox="1">
            <a:spLocks noChangeArrowheads="1"/>
          </p:cNvSpPr>
          <p:nvPr/>
        </p:nvSpPr>
        <p:spPr bwMode="auto">
          <a:xfrm>
            <a:off x="5592726" y="2492896"/>
            <a:ext cx="33630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阶乘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0"/>
              <p:cNvSpPr txBox="1">
                <a:spLocks noChangeArrowheads="1"/>
              </p:cNvSpPr>
              <p:nvPr/>
            </p:nvSpPr>
            <p:spPr bwMode="auto">
              <a:xfrm>
                <a:off x="-200214" y="1747920"/>
                <a:ext cx="4824536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zh-CN" altLang="en-US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输入：</a:t>
                </a:r>
                <a:r>
                  <a:rPr lang="en-US" altLang="zh-CN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00214" y="1747920"/>
                <a:ext cx="4824536" cy="584775"/>
              </a:xfrm>
              <a:prstGeom prst="rect">
                <a:avLst/>
              </a:prstGeom>
              <a:blipFill>
                <a:blip r:embed="rId3"/>
                <a:stretch>
                  <a:fillRect t="-13542" b="-33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20"/>
          <p:cNvSpPr txBox="1">
            <a:spLocks noChangeArrowheads="1"/>
          </p:cNvSpPr>
          <p:nvPr/>
        </p:nvSpPr>
        <p:spPr bwMode="auto">
          <a:xfrm>
            <a:off x="-274366" y="5896205"/>
            <a:ext cx="16561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lvl="2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36667" y="5903945"/>
            <a:ext cx="494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849209" y="5905952"/>
            <a:ext cx="4651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223666" y="5907959"/>
            <a:ext cx="460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20"/>
              <p:cNvSpPr txBox="1">
                <a:spLocks noChangeArrowheads="1"/>
              </p:cNvSpPr>
              <p:nvPr/>
            </p:nvSpPr>
            <p:spPr bwMode="auto">
              <a:xfrm>
                <a:off x="4611611" y="5128255"/>
                <a:ext cx="432048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号优先级比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</m:t>
                    </m:r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低，</a:t>
                </a:r>
                <a:r>
                  <a:rPr lang="en-US" altLang="zh-CN" sz="2400" b="1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</m:t>
                    </m:r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出栈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4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11611" y="5128255"/>
                <a:ext cx="4320480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20"/>
              <p:cNvSpPr txBox="1">
                <a:spLocks noChangeArrowheads="1"/>
              </p:cNvSpPr>
              <p:nvPr/>
            </p:nvSpPr>
            <p:spPr bwMode="auto">
              <a:xfrm>
                <a:off x="4611611" y="4514974"/>
                <a:ext cx="432048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号优先级比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</m:t>
                    </m:r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低，</a:t>
                </a:r>
                <a:r>
                  <a:rPr lang="en-US" altLang="zh-CN" sz="2400" b="1" dirty="0" smtClean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入栈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7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11611" y="4514974"/>
                <a:ext cx="4320480" cy="461665"/>
              </a:xfrm>
              <a:prstGeom prst="rect">
                <a:avLst/>
              </a:prstGeom>
              <a:blipFill>
                <a:blip r:embed="rId5"/>
                <a:stretch>
                  <a:fillRect t="-10667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2669431" y="5880250"/>
                <a:ext cx="359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431" y="5880250"/>
                <a:ext cx="35937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20"/>
              <p:cNvSpPr txBox="1">
                <a:spLocks noChangeArrowheads="1"/>
              </p:cNvSpPr>
              <p:nvPr/>
            </p:nvSpPr>
            <p:spPr bwMode="auto">
              <a:xfrm>
                <a:off x="4624322" y="5750598"/>
                <a:ext cx="435597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号优先级比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低，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出栈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0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24322" y="5750598"/>
                <a:ext cx="4355976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3049515" y="5880249"/>
                <a:ext cx="359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515" y="5880249"/>
                <a:ext cx="35937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3306143" y="5897616"/>
            <a:ext cx="5100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777107" y="5897616"/>
            <a:ext cx="418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4268892" y="5843867"/>
                <a:ext cx="359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892" y="5843867"/>
                <a:ext cx="35937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连接符 29"/>
          <p:cNvCxnSpPr/>
          <p:nvPr/>
        </p:nvCxnSpPr>
        <p:spPr bwMode="auto">
          <a:xfrm flipH="1">
            <a:off x="985452" y="2761665"/>
            <a:ext cx="5114" cy="23042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3145692" y="2761665"/>
            <a:ext cx="7444" cy="23042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>
            <a:off x="982066" y="5065921"/>
            <a:ext cx="2163626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3" name="TextBox 20"/>
          <p:cNvSpPr txBox="1">
            <a:spLocks noChangeArrowheads="1"/>
          </p:cNvSpPr>
          <p:nvPr/>
        </p:nvSpPr>
        <p:spPr bwMode="auto">
          <a:xfrm>
            <a:off x="1836474" y="5191013"/>
            <a:ext cx="5040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 bwMode="auto">
              <a:xfrm>
                <a:off x="985691" y="4705882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800" b="1" dirty="0" smtClean="0">
                  <a:solidFill>
                    <a:srgbClr val="C00000"/>
                  </a:solidFill>
                  <a:latin typeface="+mj-lt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5691" y="4705882"/>
                <a:ext cx="2160000" cy="3600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20"/>
          <p:cNvSpPr txBox="1">
            <a:spLocks noChangeArrowheads="1"/>
          </p:cNvSpPr>
          <p:nvPr/>
        </p:nvSpPr>
        <p:spPr bwMode="auto">
          <a:xfrm>
            <a:off x="258950" y="4693071"/>
            <a:ext cx="7200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栈底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 bwMode="auto">
          <a:xfrm>
            <a:off x="1515904" y="2332695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>
            <a:off x="1808857" y="2332695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8" name="直接连接符 57"/>
          <p:cNvCxnSpPr/>
          <p:nvPr/>
        </p:nvCxnSpPr>
        <p:spPr bwMode="auto">
          <a:xfrm>
            <a:off x="2041545" y="2332695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2" name="直接连接符 61"/>
          <p:cNvCxnSpPr/>
          <p:nvPr/>
        </p:nvCxnSpPr>
        <p:spPr bwMode="auto">
          <a:xfrm>
            <a:off x="2411760" y="2332695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 bwMode="auto">
              <a:xfrm>
                <a:off x="985744" y="4340087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800" b="1" dirty="0" smtClean="0">
                  <a:solidFill>
                    <a:srgbClr val="C00000"/>
                  </a:solidFill>
                  <a:latin typeface="+mj-lt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5744" y="4340087"/>
                <a:ext cx="2160000" cy="3600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连接符 64"/>
          <p:cNvCxnSpPr/>
          <p:nvPr/>
        </p:nvCxnSpPr>
        <p:spPr bwMode="auto">
          <a:xfrm>
            <a:off x="2669431" y="2332695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6" name="直接连接符 65"/>
          <p:cNvCxnSpPr/>
          <p:nvPr/>
        </p:nvCxnSpPr>
        <p:spPr bwMode="auto">
          <a:xfrm>
            <a:off x="2938286" y="2332695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0" name="直接连接符 69"/>
          <p:cNvCxnSpPr/>
          <p:nvPr/>
        </p:nvCxnSpPr>
        <p:spPr bwMode="auto">
          <a:xfrm>
            <a:off x="3229201" y="2332695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1" name="直接连接符 70"/>
          <p:cNvCxnSpPr/>
          <p:nvPr/>
        </p:nvCxnSpPr>
        <p:spPr bwMode="auto">
          <a:xfrm>
            <a:off x="3561181" y="2332695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 bwMode="auto">
              <a:xfrm>
                <a:off x="985690" y="4342965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800" b="1" dirty="0" smtClean="0">
                  <a:solidFill>
                    <a:srgbClr val="C00000"/>
                  </a:solidFill>
                  <a:latin typeface="+mj-lt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5690" y="4342965"/>
                <a:ext cx="2160000" cy="3600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接连接符 73"/>
          <p:cNvCxnSpPr/>
          <p:nvPr/>
        </p:nvCxnSpPr>
        <p:spPr bwMode="auto">
          <a:xfrm>
            <a:off x="3854083" y="2332695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 bwMode="auto">
              <a:xfrm>
                <a:off x="988728" y="4712697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2800" b="1" dirty="0" smtClean="0">
                  <a:solidFill>
                    <a:srgbClr val="FF0000"/>
                  </a:solidFill>
                  <a:latin typeface="+mj-lt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8728" y="4712697"/>
                <a:ext cx="2160000" cy="36004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4648484" y="5843867"/>
                <a:ext cx="359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3200" b="1" dirty="0">
                  <a:solidFill>
                    <a:srgbClr val="FF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484" y="5843867"/>
                <a:ext cx="359372" cy="584775"/>
              </a:xfrm>
              <a:prstGeom prst="rect">
                <a:avLst/>
              </a:prstGeom>
              <a:blipFill>
                <a:blip r:embed="rId14"/>
                <a:stretch>
                  <a:fillRect l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39542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8" grpId="0"/>
      <p:bldP spid="52" grpId="0"/>
      <p:bldP spid="54" grpId="0"/>
      <p:bldP spid="57" grpId="0"/>
      <p:bldP spid="59" grpId="0"/>
      <p:bldP spid="60" grpId="0"/>
      <p:bldP spid="61" grpId="0"/>
      <p:bldP spid="63" grpId="0"/>
      <p:bldP spid="67" grpId="0"/>
      <p:bldP spid="68" grpId="0"/>
      <p:bldP spid="34" grpId="0" animBg="1"/>
      <p:bldP spid="34" grpId="1" animBg="1"/>
      <p:bldP spid="64" grpId="0" animBg="1"/>
      <p:bldP spid="64" grpId="1" animBg="1"/>
      <p:bldP spid="72" grpId="0" animBg="1"/>
      <p:bldP spid="72" grpId="1" animBg="1"/>
      <p:bldP spid="40" grpId="0" animBg="1"/>
      <p:bldP spid="40" grpId="1" animBg="1"/>
      <p:bldP spid="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5295796" y="1671978"/>
            <a:ext cx="3743450" cy="249838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3705" y="1093864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中缀表达式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：（有括号情况）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5301718" y="1677697"/>
            <a:ext cx="26282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操作符优先级：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20"/>
          <p:cNvSpPr txBox="1">
            <a:spLocks noChangeArrowheads="1"/>
          </p:cNvSpPr>
          <p:nvPr/>
        </p:nvSpPr>
        <p:spPr bwMode="auto">
          <a:xfrm>
            <a:off x="5676194" y="3684783"/>
            <a:ext cx="30243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5)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最低优先级：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 ], }</a:t>
            </a:r>
          </a:p>
        </p:txBody>
      </p:sp>
      <p:sp>
        <p:nvSpPr>
          <p:cNvPr id="41" name="TextBox 20"/>
          <p:cNvSpPr txBox="1">
            <a:spLocks noChangeArrowheads="1"/>
          </p:cNvSpPr>
          <p:nvPr/>
        </p:nvSpPr>
        <p:spPr bwMode="auto">
          <a:xfrm>
            <a:off x="5676194" y="2540350"/>
            <a:ext cx="33561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指数运算符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5676194" y="2930939"/>
            <a:ext cx="33649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乘除运算符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5676194" y="3303715"/>
            <a:ext cx="33561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4)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加减运算符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20"/>
          <p:cNvSpPr txBox="1">
            <a:spLocks noChangeArrowheads="1"/>
          </p:cNvSpPr>
          <p:nvPr/>
        </p:nvSpPr>
        <p:spPr bwMode="auto">
          <a:xfrm>
            <a:off x="5676194" y="2149761"/>
            <a:ext cx="33630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阶乘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0"/>
              <p:cNvSpPr txBox="1">
                <a:spLocks noChangeArrowheads="1"/>
              </p:cNvSpPr>
              <p:nvPr/>
            </p:nvSpPr>
            <p:spPr bwMode="auto">
              <a:xfrm>
                <a:off x="-363993" y="1738165"/>
                <a:ext cx="563867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输入：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E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63993" y="1738165"/>
                <a:ext cx="5638676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20"/>
          <p:cNvSpPr txBox="1">
            <a:spLocks noChangeArrowheads="1"/>
          </p:cNvSpPr>
          <p:nvPr/>
        </p:nvSpPr>
        <p:spPr bwMode="auto">
          <a:xfrm>
            <a:off x="-402963" y="5959484"/>
            <a:ext cx="22413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lvl="2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5243" y="5903945"/>
            <a:ext cx="494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127785" y="5905952"/>
            <a:ext cx="4651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801452" y="5879687"/>
            <a:ext cx="460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54" name="TextBox 20"/>
          <p:cNvSpPr txBox="1">
            <a:spLocks noChangeArrowheads="1"/>
          </p:cNvSpPr>
          <p:nvPr/>
        </p:nvSpPr>
        <p:spPr bwMode="auto">
          <a:xfrm>
            <a:off x="4814623" y="4780094"/>
            <a:ext cx="395790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lvl="2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号优先级最低，（）对间所有操作符出栈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20"/>
              <p:cNvSpPr txBox="1">
                <a:spLocks noChangeArrowheads="1"/>
              </p:cNvSpPr>
              <p:nvPr/>
            </p:nvSpPr>
            <p:spPr bwMode="auto">
              <a:xfrm>
                <a:off x="4814623" y="4232148"/>
                <a:ext cx="432048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遇 </a:t>
                </a: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 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不做任何处理，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入栈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7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4623" y="4232148"/>
                <a:ext cx="4320480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3244581" y="5857243"/>
                <a:ext cx="359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581" y="5857243"/>
                <a:ext cx="3593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2578701" y="5857243"/>
                <a:ext cx="359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01" y="5857243"/>
                <a:ext cx="35937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3467032" y="5879686"/>
            <a:ext cx="5100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140599" y="5879685"/>
            <a:ext cx="418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3898228" y="5856093"/>
                <a:ext cx="359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32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228" y="5856093"/>
                <a:ext cx="35937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连接符 29"/>
          <p:cNvCxnSpPr/>
          <p:nvPr/>
        </p:nvCxnSpPr>
        <p:spPr bwMode="auto">
          <a:xfrm flipH="1">
            <a:off x="1516647" y="2924943"/>
            <a:ext cx="5114" cy="23042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3676887" y="2924943"/>
            <a:ext cx="7444" cy="23042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>
            <a:off x="1512000" y="5229199"/>
            <a:ext cx="2163626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 bwMode="auto">
              <a:xfrm>
                <a:off x="1513261" y="4869160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(</m:t>
                      </m:r>
                    </m:oMath>
                  </m:oMathPara>
                </a14:m>
                <a:endParaRPr lang="zh-CN" altLang="en-US" sz="2400" b="1" dirty="0" smtClean="0">
                  <a:solidFill>
                    <a:srgbClr val="C00000"/>
                  </a:solidFill>
                  <a:latin typeface="+mj-lt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3261" y="4869160"/>
                <a:ext cx="2160000" cy="360040"/>
              </a:xfrm>
              <a:prstGeom prst="rect">
                <a:avLst/>
              </a:prstGeom>
              <a:blipFill>
                <a:blip r:embed="rId8"/>
                <a:stretch>
                  <a:fillRect b="-31746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20"/>
          <p:cNvSpPr txBox="1">
            <a:spLocks noChangeArrowheads="1"/>
          </p:cNvSpPr>
          <p:nvPr/>
        </p:nvSpPr>
        <p:spPr bwMode="auto">
          <a:xfrm>
            <a:off x="790145" y="4856349"/>
            <a:ext cx="7200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栈底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 flipV="1">
            <a:off x="1153898" y="2258522"/>
            <a:ext cx="326235" cy="1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>
            <a:off x="1408125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 bwMode="auto">
              <a:xfrm>
                <a:off x="1513261" y="4513589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(</m:t>
                      </m:r>
                    </m:oMath>
                  </m:oMathPara>
                </a14:m>
                <a:endParaRPr lang="zh-CN" altLang="en-US" sz="2400" b="1" dirty="0" smtClean="0">
                  <a:solidFill>
                    <a:srgbClr val="C00000"/>
                  </a:solidFill>
                  <a:latin typeface="+mj-lt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3261" y="4513589"/>
                <a:ext cx="2160000" cy="360040"/>
              </a:xfrm>
              <a:prstGeom prst="rect">
                <a:avLst/>
              </a:prstGeom>
              <a:blipFill>
                <a:blip r:embed="rId9"/>
                <a:stretch>
                  <a:fillRect b="-33333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连接符 52"/>
          <p:cNvCxnSpPr/>
          <p:nvPr/>
        </p:nvCxnSpPr>
        <p:spPr bwMode="auto">
          <a:xfrm>
            <a:off x="1726703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>
            <a:off x="1978731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 bwMode="auto">
              <a:xfrm>
                <a:off x="1513261" y="4149081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3261" y="4149081"/>
                <a:ext cx="2160000" cy="360040"/>
              </a:xfrm>
              <a:prstGeom prst="rect">
                <a:avLst/>
              </a:prstGeom>
              <a:blipFill>
                <a:blip r:embed="rId10"/>
                <a:stretch>
                  <a:fillRect b="-6349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接连接符 75"/>
          <p:cNvCxnSpPr/>
          <p:nvPr/>
        </p:nvCxnSpPr>
        <p:spPr bwMode="auto">
          <a:xfrm>
            <a:off x="2239192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7" name="直接连接符 76"/>
          <p:cNvCxnSpPr/>
          <p:nvPr/>
        </p:nvCxnSpPr>
        <p:spPr bwMode="auto">
          <a:xfrm>
            <a:off x="2533460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>
            <a:off x="2842049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/>
              <p:cNvSpPr/>
              <p:nvPr/>
            </p:nvSpPr>
            <p:spPr bwMode="auto">
              <a:xfrm>
                <a:off x="1513261" y="4508837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3261" y="4508837"/>
                <a:ext cx="2160000" cy="360040"/>
              </a:xfrm>
              <a:prstGeom prst="rect">
                <a:avLst/>
              </a:prstGeom>
              <a:blipFill>
                <a:blip r:embed="rId11"/>
                <a:stretch>
                  <a:fillRect b="-3175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20"/>
              <p:cNvSpPr txBox="1">
                <a:spLocks noChangeArrowheads="1"/>
              </p:cNvSpPr>
              <p:nvPr/>
            </p:nvSpPr>
            <p:spPr bwMode="auto">
              <a:xfrm>
                <a:off x="4814623" y="5673112"/>
                <a:ext cx="432048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遇 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不做任何处理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入栈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0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4623" y="5673112"/>
                <a:ext cx="4320480" cy="461665"/>
              </a:xfrm>
              <a:prstGeom prst="rect">
                <a:avLst/>
              </a:prstGeom>
              <a:blipFill>
                <a:blip r:embed="rId12"/>
                <a:stretch>
                  <a:fillRect t="-10667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连接符 80"/>
          <p:cNvCxnSpPr/>
          <p:nvPr/>
        </p:nvCxnSpPr>
        <p:spPr bwMode="auto">
          <a:xfrm>
            <a:off x="3199382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2" name="直接连接符 81"/>
          <p:cNvCxnSpPr/>
          <p:nvPr/>
        </p:nvCxnSpPr>
        <p:spPr bwMode="auto">
          <a:xfrm>
            <a:off x="3454420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20"/>
              <p:cNvSpPr txBox="1">
                <a:spLocks noChangeArrowheads="1"/>
              </p:cNvSpPr>
              <p:nvPr/>
            </p:nvSpPr>
            <p:spPr bwMode="auto">
              <a:xfrm>
                <a:off x="4814623" y="6205673"/>
                <a:ext cx="432048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低于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栈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3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4623" y="6205673"/>
                <a:ext cx="4320480" cy="461665"/>
              </a:xfrm>
              <a:prstGeom prst="rect">
                <a:avLst/>
              </a:prstGeom>
              <a:blipFill>
                <a:blip r:embed="rId13"/>
                <a:stretch>
                  <a:fillRect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 bwMode="auto">
              <a:xfrm>
                <a:off x="1513261" y="4501655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3261" y="4501655"/>
                <a:ext cx="2160000" cy="3600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接连接符 84"/>
          <p:cNvCxnSpPr/>
          <p:nvPr/>
        </p:nvCxnSpPr>
        <p:spPr bwMode="auto">
          <a:xfrm>
            <a:off x="3709576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6" name="直接连接符 85"/>
          <p:cNvCxnSpPr/>
          <p:nvPr/>
        </p:nvCxnSpPr>
        <p:spPr bwMode="auto">
          <a:xfrm>
            <a:off x="3981146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8" name="直接连接符 87"/>
          <p:cNvCxnSpPr/>
          <p:nvPr/>
        </p:nvCxnSpPr>
        <p:spPr bwMode="auto">
          <a:xfrm>
            <a:off x="4328519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/>
              <p:cNvSpPr/>
              <p:nvPr/>
            </p:nvSpPr>
            <p:spPr bwMode="auto">
              <a:xfrm>
                <a:off x="1520609" y="4860366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矩形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0609" y="4860366"/>
                <a:ext cx="2160000" cy="360040"/>
              </a:xfrm>
              <a:prstGeom prst="rect">
                <a:avLst/>
              </a:prstGeom>
              <a:blipFill>
                <a:blip r:embed="rId15"/>
                <a:stretch>
                  <a:fillRect b="-3175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接连接符 89"/>
          <p:cNvCxnSpPr/>
          <p:nvPr/>
        </p:nvCxnSpPr>
        <p:spPr bwMode="auto">
          <a:xfrm>
            <a:off x="4678942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/>
              <p:cNvSpPr/>
              <p:nvPr/>
            </p:nvSpPr>
            <p:spPr>
              <a:xfrm>
                <a:off x="4500660" y="5856092"/>
                <a:ext cx="359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矩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660" y="5856092"/>
                <a:ext cx="359372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98023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8" grpId="0"/>
      <p:bldP spid="52" grpId="0"/>
      <p:bldP spid="54" grpId="0"/>
      <p:bldP spid="57" grpId="0"/>
      <p:bldP spid="59" grpId="0"/>
      <p:bldP spid="61" grpId="0"/>
      <p:bldP spid="63" grpId="0"/>
      <p:bldP spid="67" grpId="0"/>
      <p:bldP spid="68" grpId="0"/>
      <p:bldP spid="34" grpId="0" animBg="1"/>
      <p:bldP spid="34" grpId="1" animBg="1"/>
      <p:bldP spid="50" grpId="0" animBg="1"/>
      <p:bldP spid="50" grpId="1" animBg="1"/>
      <p:bldP spid="75" grpId="0" animBg="1"/>
      <p:bldP spid="75" grpId="1" animBg="1"/>
      <p:bldP spid="79" grpId="0" animBg="1"/>
      <p:bldP spid="79" grpId="1" animBg="1"/>
      <p:bldP spid="80" grpId="0"/>
      <p:bldP spid="83" grpId="0"/>
      <p:bldP spid="84" grpId="0" animBg="1"/>
      <p:bldP spid="84" grpId="1" animBg="1"/>
      <p:bldP spid="89" grpId="0" animBg="1"/>
      <p:bldP spid="89" grpId="1" animBg="1"/>
      <p:bldP spid="9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20"/>
              <p:cNvSpPr txBox="1">
                <a:spLocks noChangeArrowheads="1"/>
              </p:cNvSpPr>
              <p:nvPr/>
            </p:nvSpPr>
            <p:spPr bwMode="auto">
              <a:xfrm>
                <a:off x="215265" y="1177587"/>
                <a:ext cx="8658959" cy="2954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习题：中缀表达式转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RPN</a:t>
                </a:r>
              </a:p>
              <a:p>
                <a:pPr marL="0"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endPara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列出转换过程中，栈中数据存放的关键步骤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 algn="ctr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en-US" altLang="zh-CN" sz="5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9+</a:t>
                </a:r>
                <a:r>
                  <a:rPr lang="en-US" altLang="zh-CN" sz="5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5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3−1)</a:t>
                </a:r>
                <a14:m>
                  <m:oMath xmlns:m="http://schemas.openxmlformats.org/officeDocument/2006/math">
                    <m:r>
                      <a:rPr lang="en-US" altLang="zh-CN" sz="5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5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3−10÷2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3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65" y="1177587"/>
                <a:ext cx="8658959" cy="2954655"/>
              </a:xfrm>
              <a:prstGeom prst="rect">
                <a:avLst/>
              </a:prstGeom>
              <a:blipFill>
                <a:blip r:embed="rId3"/>
                <a:stretch>
                  <a:fillRect l="-1196" t="-2062" b="-1154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294755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96752"/>
            <a:ext cx="951146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N_OPTR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9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运算符总数</a:t>
            </a:r>
          </a:p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enum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ADD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SUB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MUL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POW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L_P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R_P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EOE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}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Operator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运算符集合</a:t>
            </a: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加、减、乘、除、乘方、阶乘、左括号、右括号、起始符与终止符</a:t>
            </a:r>
          </a:p>
          <a:p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N_OPTR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N_OPTR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{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运算符优先等级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[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栈顶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] [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当前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]</a:t>
            </a:r>
            <a:endParaRPr lang="zh-CN" altLang="en-US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             |--------------------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当 前 运 算 符 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------------|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*/</a:t>
            </a:r>
            <a:endParaRPr lang="zh-CN" altLang="en-US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           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+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-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^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!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(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)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\0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*/</a:t>
            </a:r>
            <a:endParaRPr lang="zh-CN" altLang="en-US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--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+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*/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| 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-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*/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栈  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*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顶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*/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运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^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*/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算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!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*/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符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(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*/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'='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| 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)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*/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--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\0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*/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'='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330" y="6243333"/>
            <a:ext cx="8748464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建立包括括号在内的各种符号间的优先级关系比较，简化程序</a:t>
            </a:r>
            <a:endParaRPr kumimoji="1" lang="zh-CN" altLang="en-US" sz="24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162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252520" cy="72943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evaluate (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RPN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float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opnd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zh-CN" alt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expr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optr.push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'\0'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endParaRPr lang="zh-CN" alt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optr.empty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</a:t>
            </a:r>
            <a:endParaRPr lang="zh-CN" alt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isdigit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{ 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readNumber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append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RPN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opnd.top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); 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若当前字符为运算符，则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switch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orderBetween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optr.top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(), 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{ 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栈顶运算符优先级更低时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optr.push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++;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计算推迟，当前运算符进栈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'='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optr.pop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{ 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op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optr.pop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append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RPN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op );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'!'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op ) {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若属于一元运算符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pOpnd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opnd.pop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opnd.push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calcu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op,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pOpnd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); 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}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对于其它（二元）运算符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pOpnd2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opnd.pop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(), pOpnd1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opnd.pop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opnd.push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calcu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pOpnd1, op, pOpnd2 ) );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4455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数据结构分类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三元素：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逻辑结构、存储结构、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342862"/>
              </p:ext>
            </p:extLst>
          </p:nvPr>
        </p:nvGraphicFramePr>
        <p:xfrm>
          <a:off x="467544" y="1844824"/>
          <a:ext cx="8064896" cy="3490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3122681625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68911823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045521668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438710096"/>
                    </a:ext>
                  </a:extLst>
                </a:gridCol>
              </a:tblGrid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数据结构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逻辑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存储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运算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操作、接口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187432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线性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顺序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查找、排序等，访问无约束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342274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列表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线性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链式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查找、排序等，访问无约束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21522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栈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线性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顺序或链式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访问约束：后进先出</a:t>
                      </a:r>
                      <a:endParaRPr lang="zh-CN" altLang="en-US" sz="20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711706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队列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线性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顺序或链式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访问约束：先进先出</a:t>
                      </a:r>
                      <a:endParaRPr lang="zh-CN" altLang="en-US" sz="20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370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10692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395536" y="1282204"/>
                <a:ext cx="8638480" cy="135384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marL="0"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以下中缀表达式转逆波兰表达式计算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过程中，栈</a:t>
                </a: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中符号最多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多少个？（ ）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 algn="ctr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en-US" altLang="zh-CN" sz="4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9+(3−1)</a:t>
                </a:r>
                <a14:m>
                  <m:oMath xmlns:m="http://schemas.openxmlformats.org/officeDocument/2006/math">
                    <m:r>
                      <a:rPr lang="en-US" altLang="zh-CN" sz="4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4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3−10÷2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395536" y="1282204"/>
                <a:ext cx="8638480" cy="1353840"/>
              </a:xfrm>
              <a:prstGeom prst="rect">
                <a:avLst/>
              </a:prstGeom>
              <a:blipFill>
                <a:blip r:embed="rId21"/>
                <a:stretch>
                  <a:fillRect l="-1129" t="-13514" b="-34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35696" y="2852936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35696" y="3710186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35696" y="4567436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35696" y="5424686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21321" y="2917229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21321" y="3774479"/>
            <a:ext cx="514350" cy="514350"/>
          </a:xfrm>
          <a:prstGeom prst="ellipse">
            <a:avLst/>
          </a:prstGeom>
          <a:solidFill>
            <a:srgbClr val="00FF00"/>
          </a:solidFill>
          <a:ln w="254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21321" y="4631729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21321" y="5488979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868899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13705" y="1093864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中缀表达式直接求值并输出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（结合前两算法）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0"/>
              <p:cNvSpPr txBox="1">
                <a:spLocks noChangeArrowheads="1"/>
              </p:cNvSpPr>
              <p:nvPr/>
            </p:nvSpPr>
            <p:spPr bwMode="auto">
              <a:xfrm>
                <a:off x="-363993" y="1738165"/>
                <a:ext cx="563867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输入：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E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63993" y="1738165"/>
                <a:ext cx="5638676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20"/>
          <p:cNvSpPr txBox="1">
            <a:spLocks noChangeArrowheads="1"/>
          </p:cNvSpPr>
          <p:nvPr/>
        </p:nvSpPr>
        <p:spPr bwMode="auto">
          <a:xfrm>
            <a:off x="-402963" y="5959484"/>
            <a:ext cx="22413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lvl="2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5243" y="5903945"/>
            <a:ext cx="494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127785" y="5905952"/>
            <a:ext cx="4651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801452" y="5879687"/>
            <a:ext cx="460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3244581" y="5857243"/>
                <a:ext cx="359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581" y="5857243"/>
                <a:ext cx="35937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2578701" y="5857243"/>
                <a:ext cx="359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01" y="5857243"/>
                <a:ext cx="3593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3467032" y="5879686"/>
            <a:ext cx="5100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140599" y="5879685"/>
            <a:ext cx="418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3898228" y="5856093"/>
                <a:ext cx="359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32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228" y="5856093"/>
                <a:ext cx="35937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连接符 29"/>
          <p:cNvCxnSpPr/>
          <p:nvPr/>
        </p:nvCxnSpPr>
        <p:spPr bwMode="auto">
          <a:xfrm flipH="1">
            <a:off x="1516647" y="2924943"/>
            <a:ext cx="5114" cy="23042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3676887" y="2924943"/>
            <a:ext cx="7444" cy="23042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>
            <a:off x="1512000" y="5229199"/>
            <a:ext cx="2163626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 bwMode="auto">
              <a:xfrm>
                <a:off x="1513261" y="4869160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(</m:t>
                      </m:r>
                    </m:oMath>
                  </m:oMathPara>
                </a14:m>
                <a:endParaRPr lang="zh-CN" altLang="en-US" sz="2400" b="1" dirty="0" smtClean="0">
                  <a:solidFill>
                    <a:srgbClr val="C00000"/>
                  </a:solidFill>
                  <a:latin typeface="+mj-lt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3261" y="4869160"/>
                <a:ext cx="2160000" cy="360040"/>
              </a:xfrm>
              <a:prstGeom prst="rect">
                <a:avLst/>
              </a:prstGeom>
              <a:blipFill>
                <a:blip r:embed="rId8"/>
                <a:stretch>
                  <a:fillRect b="-31746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20"/>
          <p:cNvSpPr txBox="1">
            <a:spLocks noChangeArrowheads="1"/>
          </p:cNvSpPr>
          <p:nvPr/>
        </p:nvSpPr>
        <p:spPr bwMode="auto">
          <a:xfrm>
            <a:off x="764626" y="4859867"/>
            <a:ext cx="7200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栈底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 flipV="1">
            <a:off x="1153898" y="2258522"/>
            <a:ext cx="326235" cy="1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>
            <a:off x="1408125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 bwMode="auto">
              <a:xfrm>
                <a:off x="1513261" y="4513589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(</m:t>
                      </m:r>
                    </m:oMath>
                  </m:oMathPara>
                </a14:m>
                <a:endParaRPr lang="zh-CN" altLang="en-US" sz="2400" b="1" dirty="0" smtClean="0">
                  <a:solidFill>
                    <a:srgbClr val="C00000"/>
                  </a:solidFill>
                  <a:latin typeface="+mj-lt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3261" y="4513589"/>
                <a:ext cx="2160000" cy="360040"/>
              </a:xfrm>
              <a:prstGeom prst="rect">
                <a:avLst/>
              </a:prstGeom>
              <a:blipFill>
                <a:blip r:embed="rId9"/>
                <a:stretch>
                  <a:fillRect b="-33333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连接符 52"/>
          <p:cNvCxnSpPr/>
          <p:nvPr/>
        </p:nvCxnSpPr>
        <p:spPr bwMode="auto">
          <a:xfrm>
            <a:off x="1726703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>
            <a:off x="1978731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 bwMode="auto">
              <a:xfrm>
                <a:off x="1513261" y="4149081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3261" y="4149081"/>
                <a:ext cx="2160000" cy="360040"/>
              </a:xfrm>
              <a:prstGeom prst="rect">
                <a:avLst/>
              </a:prstGeom>
              <a:blipFill>
                <a:blip r:embed="rId10"/>
                <a:stretch>
                  <a:fillRect b="-6349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接连接符 75"/>
          <p:cNvCxnSpPr/>
          <p:nvPr/>
        </p:nvCxnSpPr>
        <p:spPr bwMode="auto">
          <a:xfrm>
            <a:off x="2239192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7" name="直接连接符 76"/>
          <p:cNvCxnSpPr/>
          <p:nvPr/>
        </p:nvCxnSpPr>
        <p:spPr bwMode="auto">
          <a:xfrm>
            <a:off x="2533460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>
            <a:off x="2842049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/>
              <p:cNvSpPr/>
              <p:nvPr/>
            </p:nvSpPr>
            <p:spPr bwMode="auto">
              <a:xfrm>
                <a:off x="1513261" y="4508837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3261" y="4508837"/>
                <a:ext cx="2160000" cy="360040"/>
              </a:xfrm>
              <a:prstGeom prst="rect">
                <a:avLst/>
              </a:prstGeom>
              <a:blipFill>
                <a:blip r:embed="rId11"/>
                <a:stretch>
                  <a:fillRect b="-3175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连接符 80"/>
          <p:cNvCxnSpPr/>
          <p:nvPr/>
        </p:nvCxnSpPr>
        <p:spPr bwMode="auto">
          <a:xfrm>
            <a:off x="3199382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2" name="直接连接符 81"/>
          <p:cNvCxnSpPr/>
          <p:nvPr/>
        </p:nvCxnSpPr>
        <p:spPr bwMode="auto">
          <a:xfrm>
            <a:off x="3454420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 bwMode="auto">
              <a:xfrm>
                <a:off x="1513261" y="4501655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3261" y="4501655"/>
                <a:ext cx="2160000" cy="3600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接连接符 84"/>
          <p:cNvCxnSpPr/>
          <p:nvPr/>
        </p:nvCxnSpPr>
        <p:spPr bwMode="auto">
          <a:xfrm>
            <a:off x="3709576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6" name="直接连接符 85"/>
          <p:cNvCxnSpPr/>
          <p:nvPr/>
        </p:nvCxnSpPr>
        <p:spPr bwMode="auto">
          <a:xfrm>
            <a:off x="3981146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8" name="直接连接符 87"/>
          <p:cNvCxnSpPr/>
          <p:nvPr/>
        </p:nvCxnSpPr>
        <p:spPr bwMode="auto">
          <a:xfrm>
            <a:off x="4328519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/>
              <p:cNvSpPr/>
              <p:nvPr/>
            </p:nvSpPr>
            <p:spPr bwMode="auto">
              <a:xfrm>
                <a:off x="1520609" y="4860366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矩形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0609" y="4860366"/>
                <a:ext cx="2160000" cy="360040"/>
              </a:xfrm>
              <a:prstGeom prst="rect">
                <a:avLst/>
              </a:prstGeom>
              <a:blipFill>
                <a:blip r:embed="rId15"/>
                <a:stretch>
                  <a:fillRect b="-3175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/>
              <p:cNvSpPr/>
              <p:nvPr/>
            </p:nvSpPr>
            <p:spPr>
              <a:xfrm>
                <a:off x="4500660" y="5856092"/>
                <a:ext cx="3593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矩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660" y="5856092"/>
                <a:ext cx="359372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20"/>
          <p:cNvSpPr txBox="1">
            <a:spLocks noChangeArrowheads="1"/>
          </p:cNvSpPr>
          <p:nvPr/>
        </p:nvSpPr>
        <p:spPr bwMode="auto">
          <a:xfrm>
            <a:off x="1715243" y="5275476"/>
            <a:ext cx="18887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操作符栈 </a:t>
            </a:r>
            <a:r>
              <a:rPr lang="en-US" altLang="zh-CN" b="1" dirty="0" err="1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optr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 bwMode="auto">
          <a:xfrm flipH="1">
            <a:off x="5627725" y="2924943"/>
            <a:ext cx="5114" cy="23042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 flipH="1">
            <a:off x="7787965" y="2924943"/>
            <a:ext cx="7444" cy="23042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8" name="直接连接符 57"/>
          <p:cNvCxnSpPr/>
          <p:nvPr/>
        </p:nvCxnSpPr>
        <p:spPr bwMode="auto">
          <a:xfrm flipH="1">
            <a:off x="5623078" y="5229199"/>
            <a:ext cx="2163626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 bwMode="auto">
              <a:xfrm>
                <a:off x="5624339" y="4869160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4339" y="4869160"/>
                <a:ext cx="2160000" cy="360040"/>
              </a:xfrm>
              <a:prstGeom prst="rect">
                <a:avLst/>
              </a:prstGeom>
              <a:blipFill>
                <a:blip r:embed="rId17"/>
                <a:stretch>
                  <a:fillRect b="-6349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20"/>
          <p:cNvSpPr txBox="1">
            <a:spLocks noChangeArrowheads="1"/>
          </p:cNvSpPr>
          <p:nvPr/>
        </p:nvSpPr>
        <p:spPr bwMode="auto">
          <a:xfrm>
            <a:off x="4875704" y="4859867"/>
            <a:ext cx="7200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栈底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 bwMode="auto">
              <a:xfrm>
                <a:off x="5624339" y="4513589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B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4339" y="4513589"/>
                <a:ext cx="2160000" cy="360040"/>
              </a:xfrm>
              <a:prstGeom prst="rect">
                <a:avLst/>
              </a:prstGeom>
              <a:blipFill>
                <a:blip r:embed="rId18"/>
                <a:stretch>
                  <a:fillRect b="-6349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 bwMode="auto">
              <a:xfrm>
                <a:off x="5627485" y="4513589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7485" y="4513589"/>
                <a:ext cx="2160000" cy="360040"/>
              </a:xfrm>
              <a:prstGeom prst="rect">
                <a:avLst/>
              </a:prstGeom>
              <a:blipFill>
                <a:blip r:embed="rId19"/>
                <a:stretch>
                  <a:fillRect b="-7937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 bwMode="auto">
              <a:xfrm>
                <a:off x="5627725" y="4870871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B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7725" y="4870871"/>
                <a:ext cx="2160000" cy="360040"/>
              </a:xfrm>
              <a:prstGeom prst="rect">
                <a:avLst/>
              </a:prstGeom>
              <a:blipFill>
                <a:blip r:embed="rId20"/>
                <a:stretch>
                  <a:fillRect b="-7937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20"/>
          <p:cNvSpPr txBox="1">
            <a:spLocks noChangeArrowheads="1"/>
          </p:cNvSpPr>
          <p:nvPr/>
        </p:nvSpPr>
        <p:spPr bwMode="auto">
          <a:xfrm>
            <a:off x="5826321" y="5275476"/>
            <a:ext cx="17700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操作数栈 </a:t>
            </a:r>
            <a:r>
              <a:rPr lang="en-US" altLang="zh-CN" b="1" dirty="0" err="1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opnd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 bwMode="auto">
              <a:xfrm>
                <a:off x="5628789" y="4869160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B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  <m:r>
                        <a:rPr lang="en-US" altLang="zh-C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8789" y="4869160"/>
                <a:ext cx="2160000" cy="360040"/>
              </a:xfrm>
              <a:prstGeom prst="rect">
                <a:avLst/>
              </a:prstGeom>
              <a:blipFill>
                <a:blip r:embed="rId21"/>
                <a:stretch>
                  <a:fillRect b="-34921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 bwMode="auto">
              <a:xfrm>
                <a:off x="5630795" y="4519697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D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0795" y="4519697"/>
                <a:ext cx="2160000" cy="360040"/>
              </a:xfrm>
              <a:prstGeom prst="rect">
                <a:avLst/>
              </a:prstGeom>
              <a:blipFill>
                <a:blip r:embed="rId22"/>
                <a:stretch>
                  <a:fillRect b="-7937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/>
              <p:cNvSpPr/>
              <p:nvPr/>
            </p:nvSpPr>
            <p:spPr bwMode="auto">
              <a:xfrm>
                <a:off x="5625680" y="4881448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A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B</m:t>
                          </m:r>
                        </m:e>
                      </m:d>
                      <m:r>
                        <a:rPr lang="en-US" altLang="zh-CN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</m:t>
                      </m:r>
                      <m:r>
                        <a:rPr lang="en-US" altLang="zh-CN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D</m:t>
                      </m:r>
                    </m:oMath>
                  </m:oMathPara>
                </a14:m>
                <a:endParaRPr lang="zh-CN" altLang="en-US" sz="20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5680" y="4881448"/>
                <a:ext cx="2160000" cy="36004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连接符 91"/>
          <p:cNvCxnSpPr/>
          <p:nvPr/>
        </p:nvCxnSpPr>
        <p:spPr bwMode="auto">
          <a:xfrm>
            <a:off x="4680346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3" name="直接连接符 92"/>
          <p:cNvCxnSpPr/>
          <p:nvPr/>
        </p:nvCxnSpPr>
        <p:spPr bwMode="auto">
          <a:xfrm>
            <a:off x="5004048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/>
              <p:cNvSpPr/>
              <p:nvPr/>
            </p:nvSpPr>
            <p:spPr bwMode="auto">
              <a:xfrm>
                <a:off x="5624339" y="4514408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4" name="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4339" y="4514408"/>
                <a:ext cx="2160000" cy="360040"/>
              </a:xfrm>
              <a:prstGeom prst="rect">
                <a:avLst/>
              </a:prstGeom>
              <a:blipFill>
                <a:blip r:embed="rId24"/>
                <a:stretch>
                  <a:fillRect b="-7937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/>
              <p:cNvSpPr/>
              <p:nvPr/>
            </p:nvSpPr>
            <p:spPr bwMode="auto">
              <a:xfrm>
                <a:off x="5624339" y="4883159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A</m:t>
                          </m:r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B</m:t>
                          </m:r>
                        </m:e>
                      </m:d>
                      <m:r>
                        <a:rPr lang="en-US" altLang="zh-CN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</m:t>
                      </m:r>
                      <m:r>
                        <a:rPr lang="en-US" altLang="zh-CN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D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E</m:t>
                      </m:r>
                    </m:oMath>
                  </m:oMathPara>
                </a14:m>
                <a:endParaRPr lang="zh-CN" altLang="en-US" sz="16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5" name="矩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4339" y="4883159"/>
                <a:ext cx="2160000" cy="360040"/>
              </a:xfrm>
              <a:prstGeom prst="rect">
                <a:avLst/>
              </a:prstGeom>
              <a:blipFill>
                <a:blip r:embed="rId25"/>
                <a:stretch>
                  <a:fillRect b="-4762"/>
                </a:stretch>
              </a:blipFill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192816" y="5953938"/>
                <a:ext cx="2405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A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B</m:t>
                          </m:r>
                        </m:e>
                      </m:d>
                      <m:r>
                        <a:rPr lang="en-US" altLang="zh-CN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</m:t>
                      </m:r>
                      <m:r>
                        <a:rPr lang="en-US" altLang="zh-CN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D</m:t>
                      </m:r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E</m:t>
                      </m:r>
                    </m:oMath>
                  </m:oMathPara>
                </a14:m>
                <a:endParaRPr lang="zh-CN" altLang="en-US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16" y="5953938"/>
                <a:ext cx="2405659" cy="369332"/>
              </a:xfrm>
              <a:prstGeom prst="rect">
                <a:avLst/>
              </a:prstGeom>
              <a:blipFill>
                <a:blip r:embed="rId2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20"/>
          <p:cNvSpPr txBox="1">
            <a:spLocks noChangeArrowheads="1"/>
          </p:cNvSpPr>
          <p:nvPr/>
        </p:nvSpPr>
        <p:spPr bwMode="auto">
          <a:xfrm>
            <a:off x="5144927" y="5961800"/>
            <a:ext cx="11998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40530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8" grpId="0"/>
      <p:bldP spid="52" grpId="0"/>
      <p:bldP spid="59" grpId="0"/>
      <p:bldP spid="61" grpId="0"/>
      <p:bldP spid="63" grpId="0"/>
      <p:bldP spid="67" grpId="0"/>
      <p:bldP spid="68" grpId="0"/>
      <p:bldP spid="34" grpId="0" animBg="1"/>
      <p:bldP spid="34" grpId="1" animBg="1"/>
      <p:bldP spid="50" grpId="0" animBg="1"/>
      <p:bldP spid="50" grpId="1" animBg="1"/>
      <p:bldP spid="75" grpId="0" animBg="1"/>
      <p:bldP spid="75" grpId="1" animBg="1"/>
      <p:bldP spid="79" grpId="0" animBg="1"/>
      <p:bldP spid="79" grpId="1" animBg="1"/>
      <p:bldP spid="84" grpId="0" animBg="1"/>
      <p:bldP spid="84" grpId="1" animBg="1"/>
      <p:bldP spid="89" grpId="0" animBg="1"/>
      <p:bldP spid="89" grpId="1" animBg="1"/>
      <p:bldP spid="91" grpId="0"/>
      <p:bldP spid="60" grpId="0" animBg="1"/>
      <p:bldP spid="60" grpId="1" animBg="1"/>
      <p:bldP spid="64" grpId="0" animBg="1"/>
      <p:bldP spid="64" grpId="1" animBg="1"/>
      <p:bldP spid="66" grpId="0" animBg="1"/>
      <p:bldP spid="66" grpId="1" animBg="1"/>
      <p:bldP spid="70" grpId="0" animBg="1"/>
      <p:bldP spid="70" grpId="1" animBg="1"/>
      <p:bldP spid="74" grpId="0" animBg="1"/>
      <p:bldP spid="74" grpId="1" animBg="1"/>
      <p:bldP spid="65" grpId="0" animBg="1"/>
      <p:bldP spid="65" grpId="1" animBg="1"/>
      <p:bldP spid="87" grpId="0" animBg="1"/>
      <p:bldP spid="87" grpId="1" animBg="1"/>
      <p:bldP spid="94" grpId="0" animBg="1"/>
      <p:bldP spid="94" grpId="1" animBg="1"/>
      <p:bldP spid="95" grpId="0" animBg="1"/>
      <p:bldP spid="95" grpId="1" animBg="1"/>
      <p:bldP spid="3" grpId="0"/>
      <p:bldP spid="9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栈混洗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177588"/>
            <a:ext cx="877796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..., a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经一系列入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、出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栈后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，其出栈序列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k1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k2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...,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kn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即为一种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混洗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 bwMode="auto">
          <a:xfrm flipH="1">
            <a:off x="4139714" y="3603380"/>
            <a:ext cx="2641" cy="200497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4912227" y="3603380"/>
            <a:ext cx="3212" cy="200321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 flipH="1">
            <a:off x="4136327" y="5604836"/>
            <a:ext cx="776707" cy="351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1" name="TextBox 20"/>
          <p:cNvSpPr txBox="1">
            <a:spLocks noChangeArrowheads="1"/>
          </p:cNvSpPr>
          <p:nvPr/>
        </p:nvSpPr>
        <p:spPr bwMode="auto">
          <a:xfrm>
            <a:off x="4374741" y="5647103"/>
            <a:ext cx="5040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1168093" y="2574005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5220072" y="3130391"/>
            <a:ext cx="3535400" cy="910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9" name="直接连接符 58"/>
          <p:cNvCxnSpPr/>
          <p:nvPr/>
        </p:nvCxnSpPr>
        <p:spPr bwMode="auto">
          <a:xfrm>
            <a:off x="251520" y="3139493"/>
            <a:ext cx="3312368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6" name="矩形 65"/>
          <p:cNvSpPr/>
          <p:nvPr/>
        </p:nvSpPr>
        <p:spPr bwMode="auto">
          <a:xfrm>
            <a:off x="4144996" y="4475181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4142355" y="5041987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6853458" y="2564904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083586" y="2564904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5313714" y="2564904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7618552" y="2564904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395536" y="2574006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4142355" y="4473422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937965" y="2574004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4143663" y="5036271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2710522" y="2574004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TextBox 20"/>
          <p:cNvSpPr txBox="1">
            <a:spLocks noChangeArrowheads="1"/>
          </p:cNvSpPr>
          <p:nvPr/>
        </p:nvSpPr>
        <p:spPr bwMode="auto">
          <a:xfrm>
            <a:off x="219020" y="4522663"/>
            <a:ext cx="3377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86" name="TextBox 20"/>
          <p:cNvSpPr txBox="1">
            <a:spLocks noChangeArrowheads="1"/>
          </p:cNvSpPr>
          <p:nvPr/>
        </p:nvSpPr>
        <p:spPr bwMode="auto">
          <a:xfrm>
            <a:off x="254283" y="6215027"/>
            <a:ext cx="109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spcAft>
                <a:spcPts val="600"/>
              </a:spcAft>
              <a:buClr>
                <a:srgbClr val="C00000"/>
              </a:buClr>
              <a:defRPr sz="2800" b="1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en-US" altLang="zh-CN" dirty="0"/>
              <a:t>push</a:t>
            </a:r>
          </a:p>
        </p:txBody>
      </p:sp>
      <p:sp>
        <p:nvSpPr>
          <p:cNvPr id="87" name="TextBox 20"/>
          <p:cNvSpPr txBox="1">
            <a:spLocks noChangeArrowheads="1"/>
          </p:cNvSpPr>
          <p:nvPr/>
        </p:nvSpPr>
        <p:spPr bwMode="auto">
          <a:xfrm>
            <a:off x="1310208" y="6215027"/>
            <a:ext cx="109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</a:p>
        </p:txBody>
      </p:sp>
      <p:sp>
        <p:nvSpPr>
          <p:cNvPr id="88" name="TextBox 20"/>
          <p:cNvSpPr txBox="1">
            <a:spLocks noChangeArrowheads="1"/>
          </p:cNvSpPr>
          <p:nvPr/>
        </p:nvSpPr>
        <p:spPr bwMode="auto">
          <a:xfrm>
            <a:off x="2464532" y="6215027"/>
            <a:ext cx="109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</a:p>
        </p:txBody>
      </p:sp>
      <p:sp>
        <p:nvSpPr>
          <p:cNvPr id="89" name="TextBox 20"/>
          <p:cNvSpPr txBox="1">
            <a:spLocks noChangeArrowheads="1"/>
          </p:cNvSpPr>
          <p:nvPr/>
        </p:nvSpPr>
        <p:spPr bwMode="auto">
          <a:xfrm>
            <a:off x="3422058" y="6215027"/>
            <a:ext cx="109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spcAft>
                <a:spcPts val="600"/>
              </a:spcAft>
              <a:buClr>
                <a:srgbClr val="C00000"/>
              </a:buClr>
              <a:defRPr sz="2800" b="1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en-US" altLang="zh-CN" dirty="0"/>
              <a:t>push</a:t>
            </a:r>
          </a:p>
        </p:txBody>
      </p:sp>
      <p:sp>
        <p:nvSpPr>
          <p:cNvPr id="91" name="TextBox 20"/>
          <p:cNvSpPr txBox="1">
            <a:spLocks noChangeArrowheads="1"/>
          </p:cNvSpPr>
          <p:nvPr/>
        </p:nvSpPr>
        <p:spPr bwMode="auto">
          <a:xfrm>
            <a:off x="5508104" y="4522663"/>
            <a:ext cx="3377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92" name="TextBox 20"/>
          <p:cNvSpPr txBox="1">
            <a:spLocks noChangeArrowheads="1"/>
          </p:cNvSpPr>
          <p:nvPr/>
        </p:nvSpPr>
        <p:spPr bwMode="auto">
          <a:xfrm>
            <a:off x="4552764" y="6215027"/>
            <a:ext cx="109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spcAft>
                <a:spcPts val="600"/>
              </a:spcAft>
              <a:buClr>
                <a:srgbClr val="C00000"/>
              </a:buClr>
              <a:defRPr sz="28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en-US" altLang="zh-CN" dirty="0"/>
              <a:t>pop</a:t>
            </a:r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5632884" y="6215027"/>
            <a:ext cx="109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spcAft>
                <a:spcPts val="600"/>
              </a:spcAft>
              <a:buClr>
                <a:srgbClr val="C00000"/>
              </a:buClr>
              <a:defRPr sz="28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en-US" altLang="zh-CN" dirty="0"/>
              <a:t>pop</a:t>
            </a:r>
          </a:p>
        </p:txBody>
      </p:sp>
      <p:sp>
        <p:nvSpPr>
          <p:cNvPr id="94" name="TextBox 20"/>
          <p:cNvSpPr txBox="1">
            <a:spLocks noChangeArrowheads="1"/>
          </p:cNvSpPr>
          <p:nvPr/>
        </p:nvSpPr>
        <p:spPr bwMode="auto">
          <a:xfrm>
            <a:off x="6589833" y="6215027"/>
            <a:ext cx="109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spcAft>
                <a:spcPts val="600"/>
              </a:spcAft>
              <a:buClr>
                <a:srgbClr val="C00000"/>
              </a:buClr>
              <a:defRPr sz="2800" b="1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en-US" altLang="zh-CN" dirty="0"/>
              <a:t>push</a:t>
            </a:r>
          </a:p>
        </p:txBody>
      </p:sp>
      <p:sp>
        <p:nvSpPr>
          <p:cNvPr id="95" name="TextBox 20"/>
          <p:cNvSpPr txBox="1">
            <a:spLocks noChangeArrowheads="1"/>
          </p:cNvSpPr>
          <p:nvPr/>
        </p:nvSpPr>
        <p:spPr bwMode="auto">
          <a:xfrm>
            <a:off x="7645759" y="6215027"/>
            <a:ext cx="109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spcAft>
                <a:spcPts val="600"/>
              </a:spcAft>
              <a:buClr>
                <a:srgbClr val="C00000"/>
              </a:buClr>
              <a:defRPr sz="28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en-US" altLang="zh-CN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339731000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22222E-6 L -0.06389 2.22222E-6 C -0.09253 2.22222E-6 -0.1276 0.09977 -0.1276 0.18102 L -0.1276 0.3622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9" y="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2.22222E-6 L -0.10764 2.22222E-6 C -0.1559 2.22222E-6 -0.2151 0.07662 -0.2151 0.13912 L -0.2151 0.27824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4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7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2.22045E-16 L -2.5E-6 -0.13796 C -2.5E-6 -0.19954 -0.11319 -0.27523 -0.20503 -0.27523 L -0.40955 -0.27523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86" y="-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500"/>
                            </p:stCondLst>
                            <p:childTnLst>
                              <p:par>
                                <p:cTn id="47" presetID="50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139 0.00023 L -0.14757 0.00023 C -0.21441 0.00023 -0.29618 0.07592 -0.29618 0.13866 L -0.29618 0.27847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78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61" presetID="57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2222E-6 1.48148E-6 L 4.72222E-6 -0.13773 C 4.72222E-6 -0.19931 -0.08907 -0.27523 -0.16181 -0.27523 L -0.32292 -0.27523 " pathEditMode="relative" rAng="0" ptsTypes="AAAA">
                                      <p:cBhvr>
                                        <p:cTn id="6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-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6000"/>
                            </p:stCondLst>
                            <p:childTnLst>
                              <p:par>
                                <p:cTn id="6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6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60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75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4.72222E-6 -0.17986 C 4.72222E-6 -0.26042 -0.06615 -0.35926 -0.1198 -0.35926 L -0.23907 -0.35926 " pathEditMode="relative" rAng="0" ptsTypes="AAAA">
                                      <p:cBhvr>
                                        <p:cTn id="7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62" y="-1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8500"/>
                            </p:stCondLst>
                            <p:childTnLst>
                              <p:par>
                                <p:cTn id="7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8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9000"/>
                            </p:stCondLst>
                            <p:childTnLst>
                              <p:par>
                                <p:cTn id="8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116 L -0.18906 -0.00116 C -0.27517 -0.00116 -0.3802 0.09838 -0.3802 0.17986 L -0.3802 0.36111 " pathEditMode="relative" rAng="0" ptsTypes="AAAA">
                                      <p:cBhvr>
                                        <p:cTn id="9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10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1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10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1500"/>
                            </p:stCondLst>
                            <p:childTnLst>
                              <p:par>
                                <p:cTn id="103" presetID="57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35 0.00185 L 0.00035 -0.17801 C 0.00035 -0.25879 -0.04236 -0.3574 -0.07656 -0.3574 L -0.15226 -0.3574 " pathEditMode="relative" rAng="0" ptsTypes="AAAA">
                                      <p:cBhvr>
                                        <p:cTn id="10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9" y="-1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4500"/>
                            </p:stCondLst>
                            <p:childTnLst>
                              <p:par>
                                <p:cTn id="1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8" grpId="0" animBg="1"/>
      <p:bldP spid="65" grpId="0" animBg="1"/>
      <p:bldP spid="65" grpId="1" animBg="1"/>
      <p:bldP spid="65" grpId="2" animBg="1"/>
      <p:bldP spid="80" grpId="0" animBg="1"/>
      <p:bldP spid="81" grpId="0" animBg="1"/>
      <p:bldP spid="81" grpId="1" animBg="1"/>
      <p:bldP spid="81" grpId="2" animBg="1"/>
      <p:bldP spid="84" grpId="0" animBg="1"/>
      <p:bldP spid="85" grpId="0"/>
      <p:bldP spid="86" grpId="0"/>
      <p:bldP spid="87" grpId="0"/>
      <p:bldP spid="88" grpId="0"/>
      <p:bldP spid="89" grpId="0"/>
      <p:bldP spid="91" grpId="0"/>
      <p:bldP spid="92" grpId="0"/>
      <p:bldP spid="93" grpId="0"/>
      <p:bldP spid="94" grpId="0"/>
      <p:bldP spid="9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栈混洗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21026" y="1136358"/>
            <a:ext cx="720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栈混洗不唯一（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n=4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时共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种可能结果）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41982" y="1764026"/>
          <a:ext cx="8436636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583">
                  <a:extLst>
                    <a:ext uri="{9D8B030D-6E8A-4147-A177-3AD203B41FA5}">
                      <a16:colId xmlns:a16="http://schemas.microsoft.com/office/drawing/2014/main" val="458886581"/>
                    </a:ext>
                  </a:extLst>
                </a:gridCol>
                <a:gridCol w="2178312">
                  <a:extLst>
                    <a:ext uri="{9D8B030D-6E8A-4147-A177-3AD203B41FA5}">
                      <a16:colId xmlns:a16="http://schemas.microsoft.com/office/drawing/2014/main" val="705415917"/>
                    </a:ext>
                  </a:extLst>
                </a:gridCol>
                <a:gridCol w="2040006">
                  <a:extLst>
                    <a:ext uri="{9D8B030D-6E8A-4147-A177-3AD203B41FA5}">
                      <a16:colId xmlns:a16="http://schemas.microsoft.com/office/drawing/2014/main" val="3124186768"/>
                    </a:ext>
                  </a:extLst>
                </a:gridCol>
                <a:gridCol w="2143735">
                  <a:extLst>
                    <a:ext uri="{9D8B030D-6E8A-4147-A177-3AD203B41FA5}">
                      <a16:colId xmlns:a16="http://schemas.microsoft.com/office/drawing/2014/main" val="3590470013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混洗结果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对应操作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混洗结果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对应操作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5095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4321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IIIIOOOO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2143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IIOOIIOO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25481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3421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IIIOIOOO</a:t>
                      </a:r>
                      <a:endParaRPr lang="zh-CN" altLang="en-US" sz="2400" b="1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2134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IIOOIOIO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87348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3241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IIIOOIOO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1432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IOIIIOOO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1167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3214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IIIOOOIO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1342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IOIIOIOO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75092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2431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IIOIIOOO</a:t>
                      </a:r>
                      <a:endParaRPr lang="zh-CN" altLang="en-US" sz="2400" b="1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1324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IOIIOOIO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00430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2341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IIOIOIOO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1243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IOIOIIOO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39713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2314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IIOIOOIO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1234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IOIOIOIO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2457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37658" y="5661248"/>
                <a:ext cx="8845284" cy="1007905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所有操作（共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n</m:t>
                            </m:r>
                          </m:sub>
                          <m:sup>
                            <m:r>
                              <a:rPr lang="en-US" altLang="zh-CN" sz="2800" b="1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𝐧</m:t>
                            </m:r>
                          </m:sup>
                        </m:sSub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𝟖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𝟒</m:t>
                        </m:r>
                      </m:sup>
                    </m:sSubSup>
                  </m:oMath>
                </a14:m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70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）哪些是可行的？</a:t>
                </a:r>
                <a:endPara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所有序列 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n! = 4! = 24)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哪些是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可能的混洗结果？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58" y="5661248"/>
                <a:ext cx="8845284" cy="1007905"/>
              </a:xfrm>
              <a:prstGeom prst="rect">
                <a:avLst/>
              </a:prstGeom>
              <a:blipFill>
                <a:blip r:embed="rId3"/>
                <a:stretch>
                  <a:fillRect t="-2941" b="-11765"/>
                </a:stretch>
              </a:blipFill>
              <a:ln w="317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 bwMode="auto">
          <a:xfrm>
            <a:off x="6972673" y="3212976"/>
            <a:ext cx="263623" cy="360040"/>
          </a:xfrm>
          <a:prstGeom prst="ellips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H="1" flipV="1">
            <a:off x="6666216" y="2824416"/>
            <a:ext cx="400042" cy="38856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</p:cxnSp>
      <p:sp>
        <p:nvSpPr>
          <p:cNvPr id="8" name="矩形 7"/>
          <p:cNvSpPr/>
          <p:nvPr/>
        </p:nvSpPr>
        <p:spPr>
          <a:xfrm>
            <a:off x="6272748" y="245368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183587" y="3653814"/>
            <a:ext cx="196725" cy="360040"/>
          </a:xfrm>
          <a:prstGeom prst="ellips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 flipH="1" flipV="1">
            <a:off x="6760537" y="3588888"/>
            <a:ext cx="467183" cy="8339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</p:cxnSp>
      <p:sp>
        <p:nvSpPr>
          <p:cNvPr id="13" name="矩形 12"/>
          <p:cNvSpPr/>
          <p:nvPr/>
        </p:nvSpPr>
        <p:spPr>
          <a:xfrm>
            <a:off x="6413447" y="3249850"/>
            <a:ext cx="414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24363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栈混洗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21026" y="1136358"/>
            <a:ext cx="8699446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入栈出栈可行操作序列分析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卡特兰数问题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条件：操作序列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的任意前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位，入栈数不比出栈数少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121026" y="2531512"/>
            <a:ext cx="8699446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相同的组合数学问题：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买票找零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个人排成一行进入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剧场，入场费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元。其中只有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个人有一张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元钞票，另外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人只有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元钞票，剧院无其它钞票，问有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多少种排队方法使得售票处总能找零？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元者到达视作将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元入栈，持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元者到达视作使栈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元出栈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上三角路径规划：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律师在住所以北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个街区和以东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个街区处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工作，每天走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个街区去上班。如果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她不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穿越（但可以碰到）从家到办公室的对角线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多少条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可能道路？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借还书问题，多边形分割三角形问题</a:t>
            </a:r>
          </a:p>
        </p:txBody>
      </p:sp>
    </p:spTree>
    <p:extLst>
      <p:ext uri="{BB962C8B-B14F-4D97-AF65-F5344CB8AC3E}">
        <p14:creationId xmlns:p14="http://schemas.microsoft.com/office/powerpoint/2010/main" val="290012256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栈混洗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21026" y="1136358"/>
            <a:ext cx="86994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上三角路径规划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83568" y="220493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331640" y="220493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979712" y="220493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627784" y="220493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83568" y="285293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331640" y="285293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979712" y="285293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627784" y="285293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83568" y="350231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331640" y="350231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979712" y="350231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627784" y="350231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83568" y="415031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331640" y="415031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979712" y="415031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627784" y="415031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908" y="1845913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3275856" y="4725144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792450" y="1170348"/>
                <a:ext cx="5078002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街区（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𝟒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），从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沿街区线路走到目的地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，往北走一街区等价于入栈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𝑰</m:t>
                    </m:r>
                  </m:oMath>
                </a14:m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，往西一街区等价于出栈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𝑶</m:t>
                    </m:r>
                  </m:oMath>
                </a14:m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，则从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的可能走法有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450" y="1170348"/>
                <a:ext cx="5078002" cy="1323439"/>
              </a:xfrm>
              <a:prstGeom prst="rect">
                <a:avLst/>
              </a:prstGeom>
              <a:blipFill>
                <a:blip r:embed="rId6"/>
                <a:stretch>
                  <a:fillRect l="-1080" t="-2765" r="-6363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/>
          <p:cNvSpPr/>
          <p:nvPr/>
        </p:nvSpPr>
        <p:spPr bwMode="auto">
          <a:xfrm>
            <a:off x="593568" y="2111025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1239685" y="2111025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1885802" y="2111025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2531919" y="2111025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3178037" y="2111025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593568" y="2742472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239685" y="2742472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885802" y="2742472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2531919" y="2742472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3178037" y="2742472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597478" y="3411624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1243595" y="3411624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1889712" y="3411624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2535829" y="3411624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3181947" y="3411624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597478" y="4043071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1243595" y="4043071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1889712" y="4043071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2535829" y="4043071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3181947" y="4043071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593568" y="4708311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1239685" y="4708311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1885802" y="4708311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2531919" y="4708311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3178037" y="4708311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620756" y="2329802"/>
                <a:ext cx="3239199" cy="913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</m:sub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</m:sup>
                      </m:sSubSup>
                      <m:r>
                        <a:rPr lang="en-US" altLang="zh-CN" sz="28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)!</m:t>
                          </m:r>
                        </m:num>
                        <m:den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!×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756" y="2329802"/>
                <a:ext cx="3239199" cy="9130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3792450" y="3515185"/>
            <a:ext cx="55088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可行的操作序列对应只经过绿色的街区点，不可行的操作序列必经过蓝色的街区点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782085" y="4305290"/>
            <a:ext cx="55088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0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IOIIOOIO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对应图中</a:t>
            </a:r>
            <a:r>
              <a:rPr lang="zh-CN" altLang="en-US" sz="20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色可行路线，</a:t>
            </a:r>
            <a:r>
              <a:rPr lang="en-US" altLang="zh-CN" sz="20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IIOOOIOI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对应图中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紫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色不可行路线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任意多边形 48"/>
          <p:cNvSpPr/>
          <p:nvPr/>
        </p:nvSpPr>
        <p:spPr bwMode="auto">
          <a:xfrm>
            <a:off x="675341" y="2025281"/>
            <a:ext cx="2802935" cy="2702107"/>
          </a:xfrm>
          <a:custGeom>
            <a:avLst/>
            <a:gdLst>
              <a:gd name="connsiteX0" fmla="*/ 2731247 w 2802935"/>
              <a:gd name="connsiteY0" fmla="*/ 2702107 h 2702107"/>
              <a:gd name="connsiteX1" fmla="*/ 2749177 w 2802935"/>
              <a:gd name="connsiteY1" fmla="*/ 2373401 h 2702107"/>
              <a:gd name="connsiteX2" fmla="*/ 2761130 w 2802935"/>
              <a:gd name="connsiteY2" fmla="*/ 2307660 h 2702107"/>
              <a:gd name="connsiteX3" fmla="*/ 2767106 w 2802935"/>
              <a:gd name="connsiteY3" fmla="*/ 2259848 h 2702107"/>
              <a:gd name="connsiteX4" fmla="*/ 2779059 w 2802935"/>
              <a:gd name="connsiteY4" fmla="*/ 2218013 h 2702107"/>
              <a:gd name="connsiteX5" fmla="*/ 2785035 w 2802935"/>
              <a:gd name="connsiteY5" fmla="*/ 2182154 h 2702107"/>
              <a:gd name="connsiteX6" fmla="*/ 2755153 w 2802935"/>
              <a:gd name="connsiteY6" fmla="*/ 1949072 h 2702107"/>
              <a:gd name="connsiteX7" fmla="*/ 2713318 w 2802935"/>
              <a:gd name="connsiteY7" fmla="*/ 1943095 h 2702107"/>
              <a:gd name="connsiteX8" fmla="*/ 2689412 w 2802935"/>
              <a:gd name="connsiteY8" fmla="*/ 1931143 h 2702107"/>
              <a:gd name="connsiteX9" fmla="*/ 2223247 w 2802935"/>
              <a:gd name="connsiteY9" fmla="*/ 1925166 h 2702107"/>
              <a:gd name="connsiteX10" fmla="*/ 2121647 w 2802935"/>
              <a:gd name="connsiteY10" fmla="*/ 1949072 h 2702107"/>
              <a:gd name="connsiteX11" fmla="*/ 2061883 w 2802935"/>
              <a:gd name="connsiteY11" fmla="*/ 1943095 h 2702107"/>
              <a:gd name="connsiteX12" fmla="*/ 2061883 w 2802935"/>
              <a:gd name="connsiteY12" fmla="*/ 1190060 h 2702107"/>
              <a:gd name="connsiteX13" fmla="*/ 2079812 w 2802935"/>
              <a:gd name="connsiteY13" fmla="*/ 986860 h 2702107"/>
              <a:gd name="connsiteX14" fmla="*/ 2091765 w 2802935"/>
              <a:gd name="connsiteY14" fmla="*/ 933072 h 2702107"/>
              <a:gd name="connsiteX15" fmla="*/ 2097741 w 2802935"/>
              <a:gd name="connsiteY15" fmla="*/ 879284 h 2702107"/>
              <a:gd name="connsiteX16" fmla="*/ 2109694 w 2802935"/>
              <a:gd name="connsiteY16" fmla="*/ 801590 h 2702107"/>
              <a:gd name="connsiteX17" fmla="*/ 2115671 w 2802935"/>
              <a:gd name="connsiteY17" fmla="*/ 735848 h 2702107"/>
              <a:gd name="connsiteX18" fmla="*/ 2121647 w 2802935"/>
              <a:gd name="connsiteY18" fmla="*/ 688037 h 2702107"/>
              <a:gd name="connsiteX19" fmla="*/ 2043953 w 2802935"/>
              <a:gd name="connsiteY19" fmla="*/ 658154 h 2702107"/>
              <a:gd name="connsiteX20" fmla="*/ 747059 w 2802935"/>
              <a:gd name="connsiteY20" fmla="*/ 652178 h 2702107"/>
              <a:gd name="connsiteX21" fmla="*/ 729130 w 2802935"/>
              <a:gd name="connsiteY21" fmla="*/ 401166 h 2702107"/>
              <a:gd name="connsiteX22" fmla="*/ 741083 w 2802935"/>
              <a:gd name="connsiteY22" fmla="*/ 90390 h 2702107"/>
              <a:gd name="connsiteX23" fmla="*/ 723153 w 2802935"/>
              <a:gd name="connsiteY23" fmla="*/ 36601 h 2702107"/>
              <a:gd name="connsiteX24" fmla="*/ 675341 w 2802935"/>
              <a:gd name="connsiteY24" fmla="*/ 24648 h 2702107"/>
              <a:gd name="connsiteX25" fmla="*/ 591671 w 2802935"/>
              <a:gd name="connsiteY25" fmla="*/ 18672 h 2702107"/>
              <a:gd name="connsiteX26" fmla="*/ 280894 w 2802935"/>
              <a:gd name="connsiteY26" fmla="*/ 6719 h 2702107"/>
              <a:gd name="connsiteX27" fmla="*/ 0 w 2802935"/>
              <a:gd name="connsiteY27" fmla="*/ 743 h 270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802935" h="2702107">
                <a:moveTo>
                  <a:pt x="2731247" y="2702107"/>
                </a:moveTo>
                <a:cubicBezTo>
                  <a:pt x="2757274" y="2571985"/>
                  <a:pt x="2731933" y="2706799"/>
                  <a:pt x="2749177" y="2373401"/>
                </a:cubicBezTo>
                <a:cubicBezTo>
                  <a:pt x="2751246" y="2333404"/>
                  <a:pt x="2751913" y="2335310"/>
                  <a:pt x="2761130" y="2307660"/>
                </a:cubicBezTo>
                <a:cubicBezTo>
                  <a:pt x="2763122" y="2291723"/>
                  <a:pt x="2763956" y="2275597"/>
                  <a:pt x="2767106" y="2259848"/>
                </a:cubicBezTo>
                <a:cubicBezTo>
                  <a:pt x="2769950" y="2245627"/>
                  <a:pt x="2775798" y="2232145"/>
                  <a:pt x="2779059" y="2218013"/>
                </a:cubicBezTo>
                <a:cubicBezTo>
                  <a:pt x="2781784" y="2206205"/>
                  <a:pt x="2783043" y="2194107"/>
                  <a:pt x="2785035" y="2182154"/>
                </a:cubicBezTo>
                <a:cubicBezTo>
                  <a:pt x="2780417" y="2094401"/>
                  <a:pt x="2844363" y="1966914"/>
                  <a:pt x="2755153" y="1949072"/>
                </a:cubicBezTo>
                <a:cubicBezTo>
                  <a:pt x="2741340" y="1946309"/>
                  <a:pt x="2727263" y="1945087"/>
                  <a:pt x="2713318" y="1943095"/>
                </a:cubicBezTo>
                <a:cubicBezTo>
                  <a:pt x="2705349" y="1939111"/>
                  <a:pt x="2697927" y="1933763"/>
                  <a:pt x="2689412" y="1931143"/>
                </a:cubicBezTo>
                <a:cubicBezTo>
                  <a:pt x="2551288" y="1888645"/>
                  <a:pt x="2280759" y="1924333"/>
                  <a:pt x="2223247" y="1925166"/>
                </a:cubicBezTo>
                <a:cubicBezTo>
                  <a:pt x="2183317" y="1941138"/>
                  <a:pt x="2175810" y="1946610"/>
                  <a:pt x="2121647" y="1949072"/>
                </a:cubicBezTo>
                <a:cubicBezTo>
                  <a:pt x="2101647" y="1949981"/>
                  <a:pt x="2081804" y="1945087"/>
                  <a:pt x="2061883" y="1943095"/>
                </a:cubicBezTo>
                <a:cubicBezTo>
                  <a:pt x="2055730" y="1549326"/>
                  <a:pt x="2052150" y="1579365"/>
                  <a:pt x="2061883" y="1190060"/>
                </a:cubicBezTo>
                <a:cubicBezTo>
                  <a:pt x="2063633" y="1120061"/>
                  <a:pt x="2068778" y="1055823"/>
                  <a:pt x="2079812" y="986860"/>
                </a:cubicBezTo>
                <a:cubicBezTo>
                  <a:pt x="2082714" y="968724"/>
                  <a:pt x="2087781" y="951001"/>
                  <a:pt x="2091765" y="933072"/>
                </a:cubicBezTo>
                <a:cubicBezTo>
                  <a:pt x="2093757" y="915143"/>
                  <a:pt x="2095304" y="897158"/>
                  <a:pt x="2097741" y="879284"/>
                </a:cubicBezTo>
                <a:cubicBezTo>
                  <a:pt x="2101281" y="853322"/>
                  <a:pt x="2106444" y="827590"/>
                  <a:pt x="2109694" y="801590"/>
                </a:cubicBezTo>
                <a:cubicBezTo>
                  <a:pt x="2112423" y="779756"/>
                  <a:pt x="2113367" y="757731"/>
                  <a:pt x="2115671" y="735848"/>
                </a:cubicBezTo>
                <a:cubicBezTo>
                  <a:pt x="2117352" y="719875"/>
                  <a:pt x="2119655" y="703974"/>
                  <a:pt x="2121647" y="688037"/>
                </a:cubicBezTo>
                <a:cubicBezTo>
                  <a:pt x="2096426" y="671222"/>
                  <a:pt x="2081603" y="658817"/>
                  <a:pt x="2043953" y="658154"/>
                </a:cubicBezTo>
                <a:cubicBezTo>
                  <a:pt x="1611718" y="650537"/>
                  <a:pt x="1179357" y="654170"/>
                  <a:pt x="747059" y="652178"/>
                </a:cubicBezTo>
                <a:cubicBezTo>
                  <a:pt x="741083" y="568507"/>
                  <a:pt x="730022" y="485045"/>
                  <a:pt x="729130" y="401166"/>
                </a:cubicBezTo>
                <a:cubicBezTo>
                  <a:pt x="728027" y="297503"/>
                  <a:pt x="742782" y="194045"/>
                  <a:pt x="741083" y="90390"/>
                </a:cubicBezTo>
                <a:cubicBezTo>
                  <a:pt x="740773" y="71493"/>
                  <a:pt x="736517" y="49965"/>
                  <a:pt x="723153" y="36601"/>
                </a:cubicBezTo>
                <a:cubicBezTo>
                  <a:pt x="711537" y="24985"/>
                  <a:pt x="691618" y="26868"/>
                  <a:pt x="675341" y="24648"/>
                </a:cubicBezTo>
                <a:cubicBezTo>
                  <a:pt x="647636" y="20870"/>
                  <a:pt x="619603" y="19942"/>
                  <a:pt x="591671" y="18672"/>
                </a:cubicBezTo>
                <a:lnTo>
                  <a:pt x="280894" y="6719"/>
                </a:lnTo>
                <a:cubicBezTo>
                  <a:pt x="58121" y="-3109"/>
                  <a:pt x="343894" y="743"/>
                  <a:pt x="0" y="743"/>
                </a:cubicBezTo>
              </a:path>
            </a:pathLst>
          </a:custGeom>
          <a:noFill/>
          <a:ln w="285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53" name="任意多边形 52"/>
          <p:cNvSpPr/>
          <p:nvPr/>
        </p:nvSpPr>
        <p:spPr bwMode="auto">
          <a:xfrm>
            <a:off x="729129" y="2235200"/>
            <a:ext cx="2450445" cy="2522071"/>
          </a:xfrm>
          <a:custGeom>
            <a:avLst/>
            <a:gdLst>
              <a:gd name="connsiteX0" fmla="*/ 2444377 w 2450445"/>
              <a:gd name="connsiteY0" fmla="*/ 2522071 h 2522071"/>
              <a:gd name="connsiteX1" fmla="*/ 2450353 w 2450445"/>
              <a:gd name="connsiteY1" fmla="*/ 2169459 h 2522071"/>
              <a:gd name="connsiteX2" fmla="*/ 2432424 w 2450445"/>
              <a:gd name="connsiteY2" fmla="*/ 1368612 h 2522071"/>
              <a:gd name="connsiteX3" fmla="*/ 2043953 w 2450445"/>
              <a:gd name="connsiteY3" fmla="*/ 1380565 h 2522071"/>
              <a:gd name="connsiteX4" fmla="*/ 1661459 w 2450445"/>
              <a:gd name="connsiteY4" fmla="*/ 1404471 h 2522071"/>
              <a:gd name="connsiteX5" fmla="*/ 1153459 w 2450445"/>
              <a:gd name="connsiteY5" fmla="*/ 1410447 h 2522071"/>
              <a:gd name="connsiteX6" fmla="*/ 513977 w 2450445"/>
              <a:gd name="connsiteY6" fmla="*/ 1404471 h 2522071"/>
              <a:gd name="connsiteX7" fmla="*/ 502024 w 2450445"/>
              <a:gd name="connsiteY7" fmla="*/ 1374588 h 2522071"/>
              <a:gd name="connsiteX8" fmla="*/ 496047 w 2450445"/>
              <a:gd name="connsiteY8" fmla="*/ 1338729 h 2522071"/>
              <a:gd name="connsiteX9" fmla="*/ 490071 w 2450445"/>
              <a:gd name="connsiteY9" fmla="*/ 1320800 h 2522071"/>
              <a:gd name="connsiteX10" fmla="*/ 478118 w 2450445"/>
              <a:gd name="connsiteY10" fmla="*/ 1255059 h 2522071"/>
              <a:gd name="connsiteX11" fmla="*/ 484095 w 2450445"/>
              <a:gd name="connsiteY11" fmla="*/ 800847 h 2522071"/>
              <a:gd name="connsiteX12" fmla="*/ 490071 w 2450445"/>
              <a:gd name="connsiteY12" fmla="*/ 759012 h 2522071"/>
              <a:gd name="connsiteX13" fmla="*/ 472142 w 2450445"/>
              <a:gd name="connsiteY13" fmla="*/ 747059 h 2522071"/>
              <a:gd name="connsiteX14" fmla="*/ 418353 w 2450445"/>
              <a:gd name="connsiteY14" fmla="*/ 723153 h 2522071"/>
              <a:gd name="connsiteX15" fmla="*/ 292847 w 2450445"/>
              <a:gd name="connsiteY15" fmla="*/ 729129 h 2522071"/>
              <a:gd name="connsiteX16" fmla="*/ 149412 w 2450445"/>
              <a:gd name="connsiteY16" fmla="*/ 741082 h 2522071"/>
              <a:gd name="connsiteX17" fmla="*/ 11953 w 2450445"/>
              <a:gd name="connsiteY17" fmla="*/ 735106 h 2522071"/>
              <a:gd name="connsiteX18" fmla="*/ 0 w 2450445"/>
              <a:gd name="connsiteY18" fmla="*/ 711200 h 2522071"/>
              <a:gd name="connsiteX19" fmla="*/ 11953 w 2450445"/>
              <a:gd name="connsiteY19" fmla="*/ 328706 h 2522071"/>
              <a:gd name="connsiteX20" fmla="*/ 23906 w 2450445"/>
              <a:gd name="connsiteY20" fmla="*/ 215153 h 2522071"/>
              <a:gd name="connsiteX21" fmla="*/ 29883 w 2450445"/>
              <a:gd name="connsiteY21" fmla="*/ 161365 h 2522071"/>
              <a:gd name="connsiteX22" fmla="*/ 35859 w 2450445"/>
              <a:gd name="connsiteY22" fmla="*/ 143435 h 2522071"/>
              <a:gd name="connsiteX23" fmla="*/ 35859 w 2450445"/>
              <a:gd name="connsiteY23" fmla="*/ 0 h 252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50445" h="2522071">
                <a:moveTo>
                  <a:pt x="2444377" y="2522071"/>
                </a:moveTo>
                <a:cubicBezTo>
                  <a:pt x="2415920" y="2379795"/>
                  <a:pt x="2452509" y="2574758"/>
                  <a:pt x="2450353" y="2169459"/>
                </a:cubicBezTo>
                <a:cubicBezTo>
                  <a:pt x="2448933" y="1902447"/>
                  <a:pt x="2438400" y="1635561"/>
                  <a:pt x="2432424" y="1368612"/>
                </a:cubicBezTo>
                <a:lnTo>
                  <a:pt x="2043953" y="1380565"/>
                </a:lnTo>
                <a:cubicBezTo>
                  <a:pt x="1916344" y="1386500"/>
                  <a:pt x="1789197" y="1402968"/>
                  <a:pt x="1661459" y="1404471"/>
                </a:cubicBezTo>
                <a:lnTo>
                  <a:pt x="1153459" y="1410447"/>
                </a:lnTo>
                <a:lnTo>
                  <a:pt x="513977" y="1404471"/>
                </a:lnTo>
                <a:cubicBezTo>
                  <a:pt x="503265" y="1403881"/>
                  <a:pt x="504847" y="1384938"/>
                  <a:pt x="502024" y="1374588"/>
                </a:cubicBezTo>
                <a:cubicBezTo>
                  <a:pt x="498836" y="1362897"/>
                  <a:pt x="498676" y="1350558"/>
                  <a:pt x="496047" y="1338729"/>
                </a:cubicBezTo>
                <a:cubicBezTo>
                  <a:pt x="494680" y="1332579"/>
                  <a:pt x="491391" y="1326960"/>
                  <a:pt x="490071" y="1320800"/>
                </a:cubicBezTo>
                <a:cubicBezTo>
                  <a:pt x="485404" y="1299021"/>
                  <a:pt x="482102" y="1276973"/>
                  <a:pt x="478118" y="1255059"/>
                </a:cubicBezTo>
                <a:cubicBezTo>
                  <a:pt x="480110" y="1103655"/>
                  <a:pt x="480447" y="952220"/>
                  <a:pt x="484095" y="800847"/>
                </a:cubicBezTo>
                <a:cubicBezTo>
                  <a:pt x="484434" y="786765"/>
                  <a:pt x="493127" y="772763"/>
                  <a:pt x="490071" y="759012"/>
                </a:cubicBezTo>
                <a:cubicBezTo>
                  <a:pt x="488513" y="752000"/>
                  <a:pt x="478378" y="750623"/>
                  <a:pt x="472142" y="747059"/>
                </a:cubicBezTo>
                <a:cubicBezTo>
                  <a:pt x="452600" y="735892"/>
                  <a:pt x="439699" y="731691"/>
                  <a:pt x="418353" y="723153"/>
                </a:cubicBezTo>
                <a:lnTo>
                  <a:pt x="292847" y="729129"/>
                </a:lnTo>
                <a:cubicBezTo>
                  <a:pt x="244976" y="732320"/>
                  <a:pt x="149412" y="741082"/>
                  <a:pt x="149412" y="741082"/>
                </a:cubicBezTo>
                <a:cubicBezTo>
                  <a:pt x="103592" y="739090"/>
                  <a:pt x="56925" y="744100"/>
                  <a:pt x="11953" y="735106"/>
                </a:cubicBezTo>
                <a:cubicBezTo>
                  <a:pt x="3217" y="733359"/>
                  <a:pt x="0" y="720109"/>
                  <a:pt x="0" y="711200"/>
                </a:cubicBezTo>
                <a:cubicBezTo>
                  <a:pt x="0" y="583640"/>
                  <a:pt x="7173" y="456177"/>
                  <a:pt x="11953" y="328706"/>
                </a:cubicBezTo>
                <a:cubicBezTo>
                  <a:pt x="15452" y="235409"/>
                  <a:pt x="8398" y="261681"/>
                  <a:pt x="23906" y="215153"/>
                </a:cubicBezTo>
                <a:cubicBezTo>
                  <a:pt x="25898" y="197224"/>
                  <a:pt x="26917" y="179159"/>
                  <a:pt x="29883" y="161365"/>
                </a:cubicBezTo>
                <a:cubicBezTo>
                  <a:pt x="30919" y="155151"/>
                  <a:pt x="35626" y="149731"/>
                  <a:pt x="35859" y="143435"/>
                </a:cubicBezTo>
                <a:cubicBezTo>
                  <a:pt x="37628" y="95656"/>
                  <a:pt x="35859" y="47812"/>
                  <a:pt x="35859" y="0"/>
                </a:cubicBezTo>
              </a:path>
            </a:pathLst>
          </a:custGeom>
          <a:noFill/>
          <a:ln w="28575" algn="ctr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21452" y="5326417"/>
            <a:ext cx="6120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可以证明：所有可行线路可能走法为卡特兰数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323528" y="6160779"/>
                <a:ext cx="4226735" cy="669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𝒏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</m:sup>
                      </m:sSub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/(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)!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)!×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6160779"/>
                <a:ext cx="4226735" cy="6690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625012" y="5733256"/>
                <a:ext cx="79914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+…+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</m:t>
                    </m:r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12" y="5733256"/>
                <a:ext cx="7991487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5552967" y="5326417"/>
                <a:ext cx="77848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𝒉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967" y="5326417"/>
                <a:ext cx="77848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14508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" dur="3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3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49" grpId="0" animBg="1"/>
      <p:bldP spid="53" grpId="0" animBg="1"/>
      <p:bldP spid="55" grpId="0"/>
      <p:bldP spid="54" grpId="0"/>
      <p:bldP spid="56" grpId="0"/>
      <p:bldP spid="5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04864"/>
            <a:ext cx="6963931" cy="3528392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栈混洗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21026" y="1136358"/>
            <a:ext cx="86994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下三角路径可能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—14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59260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栈混洗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21026" y="1136358"/>
            <a:ext cx="45229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可行混洗输出序列分析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 bwMode="auto">
          <a:xfrm flipH="1">
            <a:off x="4163431" y="2593570"/>
            <a:ext cx="1022" cy="162233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9" name="直接连接符 58"/>
          <p:cNvCxnSpPr/>
          <p:nvPr/>
        </p:nvCxnSpPr>
        <p:spPr bwMode="auto">
          <a:xfrm flipH="1">
            <a:off x="4939155" y="2593570"/>
            <a:ext cx="2070" cy="162057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4160043" y="4212386"/>
            <a:ext cx="776707" cy="351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3" name="直接连接符 62"/>
          <p:cNvCxnSpPr/>
          <p:nvPr/>
        </p:nvCxnSpPr>
        <p:spPr bwMode="auto">
          <a:xfrm>
            <a:off x="5285072" y="2588769"/>
            <a:ext cx="3535400" cy="910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4" name="直接连接符 63"/>
          <p:cNvCxnSpPr/>
          <p:nvPr/>
        </p:nvCxnSpPr>
        <p:spPr bwMode="auto">
          <a:xfrm>
            <a:off x="388528" y="2587193"/>
            <a:ext cx="3312368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5" name="矩形 64"/>
          <p:cNvSpPr/>
          <p:nvPr/>
        </p:nvSpPr>
        <p:spPr bwMode="auto">
          <a:xfrm>
            <a:off x="4168712" y="3082731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4166071" y="3649537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450722" y="2023181"/>
            <a:ext cx="48242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166071" y="3080972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4167379" y="3643821"/>
            <a:ext cx="76987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933144" y="2023181"/>
            <a:ext cx="48242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6415566" y="2023181"/>
            <a:ext cx="48242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897988" y="2023181"/>
            <a:ext cx="48242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8087559" y="2023181"/>
            <a:ext cx="48242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n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 bwMode="auto">
          <a:xfrm>
            <a:off x="7589328" y="2304447"/>
            <a:ext cx="360040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ysDot"/>
            <a:round/>
            <a:headEnd type="none"/>
            <a:tailEnd type="none"/>
          </a:ln>
          <a:effectLst/>
        </p:spPr>
      </p:cxnSp>
      <p:sp>
        <p:nvSpPr>
          <p:cNvPr id="84" name="矩形 83"/>
          <p:cNvSpPr/>
          <p:nvPr/>
        </p:nvSpPr>
        <p:spPr bwMode="auto">
          <a:xfrm>
            <a:off x="1684672" y="2021703"/>
            <a:ext cx="48242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2167094" y="2020094"/>
            <a:ext cx="48242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3193790" y="2020900"/>
            <a:ext cx="48242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7" name="直接连接符 86"/>
          <p:cNvCxnSpPr/>
          <p:nvPr/>
        </p:nvCxnSpPr>
        <p:spPr bwMode="auto">
          <a:xfrm>
            <a:off x="2764792" y="2304447"/>
            <a:ext cx="360040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ysDot"/>
            <a:round/>
            <a:headEnd type="none"/>
            <a:tailEnd type="none"/>
          </a:ln>
          <a:effectLst/>
        </p:spPr>
      </p:cxnSp>
      <p:cxnSp>
        <p:nvCxnSpPr>
          <p:cNvPr id="88" name="直接连接符 87"/>
          <p:cNvCxnSpPr/>
          <p:nvPr/>
        </p:nvCxnSpPr>
        <p:spPr bwMode="auto">
          <a:xfrm>
            <a:off x="1180616" y="2301176"/>
            <a:ext cx="360040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ysDot"/>
            <a:round/>
            <a:headEnd type="none"/>
            <a:tailEnd type="none"/>
          </a:ln>
          <a:effectLst/>
        </p:spPr>
      </p:cxnSp>
      <p:sp>
        <p:nvSpPr>
          <p:cNvPr id="89" name="矩形 88"/>
          <p:cNvSpPr/>
          <p:nvPr/>
        </p:nvSpPr>
        <p:spPr bwMode="auto">
          <a:xfrm>
            <a:off x="507860" y="2018432"/>
            <a:ext cx="48242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TextBox 20"/>
          <p:cNvSpPr txBox="1">
            <a:spLocks noChangeArrowheads="1"/>
          </p:cNvSpPr>
          <p:nvPr/>
        </p:nvSpPr>
        <p:spPr bwMode="auto">
          <a:xfrm>
            <a:off x="1675276" y="1556792"/>
            <a:ext cx="5657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</p:txBody>
      </p:sp>
      <p:sp>
        <p:nvSpPr>
          <p:cNvPr id="91" name="右大括号 90"/>
          <p:cNvSpPr/>
          <p:nvPr/>
        </p:nvSpPr>
        <p:spPr bwMode="auto">
          <a:xfrm rot="5400000">
            <a:off x="906608" y="2237544"/>
            <a:ext cx="369920" cy="1167416"/>
          </a:xfrm>
          <a:prstGeom prst="rightBrace">
            <a:avLst>
              <a:gd name="adj1" fmla="val 39014"/>
              <a:gd name="adj2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TextBox 20"/>
          <p:cNvSpPr txBox="1">
            <a:spLocks noChangeArrowheads="1"/>
          </p:cNvSpPr>
          <p:nvPr/>
        </p:nvSpPr>
        <p:spPr bwMode="auto">
          <a:xfrm>
            <a:off x="663946" y="2921822"/>
            <a:ext cx="8767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m-1</a:t>
            </a:r>
          </a:p>
        </p:txBody>
      </p:sp>
      <p:sp>
        <p:nvSpPr>
          <p:cNvPr id="94" name="右大括号 93"/>
          <p:cNvSpPr/>
          <p:nvPr/>
        </p:nvSpPr>
        <p:spPr bwMode="auto">
          <a:xfrm rot="5400000">
            <a:off x="2722370" y="2039829"/>
            <a:ext cx="369920" cy="1537764"/>
          </a:xfrm>
          <a:prstGeom prst="rightBrace">
            <a:avLst>
              <a:gd name="adj1" fmla="val 39014"/>
              <a:gd name="adj2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20"/>
          <p:cNvSpPr txBox="1">
            <a:spLocks noChangeArrowheads="1"/>
          </p:cNvSpPr>
          <p:nvPr/>
        </p:nvSpPr>
        <p:spPr bwMode="auto">
          <a:xfrm>
            <a:off x="2554047" y="2893976"/>
            <a:ext cx="915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n-m</a:t>
            </a:r>
          </a:p>
        </p:txBody>
      </p:sp>
      <p:sp>
        <p:nvSpPr>
          <p:cNvPr id="98" name="TextBox 20"/>
          <p:cNvSpPr txBox="1">
            <a:spLocks noChangeArrowheads="1"/>
          </p:cNvSpPr>
          <p:nvPr/>
        </p:nvSpPr>
        <p:spPr bwMode="auto">
          <a:xfrm>
            <a:off x="4993078" y="3724850"/>
            <a:ext cx="8030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</p:txBody>
      </p:sp>
      <p:sp>
        <p:nvSpPr>
          <p:cNvPr id="100" name="矩形 99"/>
          <p:cNvSpPr/>
          <p:nvPr/>
        </p:nvSpPr>
        <p:spPr bwMode="auto">
          <a:xfrm>
            <a:off x="127992" y="4409586"/>
            <a:ext cx="8891295" cy="1251662"/>
          </a:xfrm>
          <a:prstGeom prst="rect">
            <a:avLst/>
          </a:prstGeom>
          <a:solidFill>
            <a:schemeClr val="tx2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342900" lvl="2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对于栈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，首入栈元素为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假设其在最后输出序列排第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个，则前面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个之后出现栈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空。因此，前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个的出入栈行为与后面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n-m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个不相关。为此，在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固定的情况下，共有可能性为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h(m-1)*h(n-m)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矩形 100"/>
              <p:cNvSpPr/>
              <p:nvPr/>
            </p:nvSpPr>
            <p:spPr bwMode="auto">
              <a:xfrm>
                <a:off x="181122" y="5800179"/>
                <a:ext cx="8838166" cy="968533"/>
              </a:xfrm>
              <a:prstGeom prst="rect">
                <a:avLst/>
              </a:prstGeom>
              <a:solidFill>
                <a:schemeClr val="tx2">
                  <a:lumMod val="85000"/>
                </a:schemeClr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342900" lvl="2" indent="-342900">
                  <a:buClr>
                    <a:srgbClr val="C00000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sz="2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因此，总的可能性为</a:t>
                </a:r>
                <a:r>
                  <a:rPr lang="zh-CN" altLang="en-US" sz="2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： 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=1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=1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2">
                  <a:buClr>
                    <a:srgbClr val="C00000"/>
                  </a:buClr>
                </a:pPr>
                <a:endParaRPr lang="en-US" altLang="zh-CN" sz="2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1" name="矩形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122" y="5800179"/>
                <a:ext cx="8838166" cy="968533"/>
              </a:xfrm>
              <a:prstGeom prst="rect">
                <a:avLst/>
              </a:prstGeom>
              <a:blipFill>
                <a:blip r:embed="rId3"/>
                <a:stretch>
                  <a:fillRect l="-759"/>
                </a:stretch>
              </a:blip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/>
              <p:cNvSpPr/>
              <p:nvPr/>
            </p:nvSpPr>
            <p:spPr>
              <a:xfrm>
                <a:off x="1079814" y="6318015"/>
                <a:ext cx="79914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+…+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</m:t>
                    </m:r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2" name="矩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14" y="6318015"/>
                <a:ext cx="7991487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62039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栈混洗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21026" y="1136358"/>
            <a:ext cx="86994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上三角路径规划问题证明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39552" y="2608087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187624" y="2608087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835696" y="2608087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483768" y="2608087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39552" y="3256087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187624" y="3256087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835696" y="3256087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3768" y="3256087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39552" y="3905462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187624" y="3905462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835696" y="3905462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483768" y="3905462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39552" y="4553462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187624" y="4553462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835696" y="4553462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483768" y="4553462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892" y="2249064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3040381" y="5159086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/>
          </a:p>
        </p:txBody>
      </p:sp>
      <p:sp>
        <p:nvSpPr>
          <p:cNvPr id="23" name="椭圆 22"/>
          <p:cNvSpPr/>
          <p:nvPr/>
        </p:nvSpPr>
        <p:spPr bwMode="auto">
          <a:xfrm>
            <a:off x="449552" y="2514176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1095669" y="2514176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1741786" y="2514176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2387903" y="2514176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3034021" y="2514176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449552" y="3145623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95669" y="3145623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741786" y="3145623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2387903" y="3145623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3034021" y="3145623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453462" y="3814775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1099579" y="3814775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1745696" y="3814775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2391813" y="3814775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3037931" y="3814775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453462" y="4446222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1099579" y="4446222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1745696" y="4446222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2391813" y="4446222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3037931" y="4446222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449552" y="5111462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1095669" y="5111462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1741786" y="5111462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2387903" y="5111462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3034021" y="5111462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569797" y="1734273"/>
                <a:ext cx="79914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+…+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</m:t>
                    </m:r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97" y="1734273"/>
                <a:ext cx="7991487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/>
          <p:cNvSpPr/>
          <p:nvPr/>
        </p:nvSpPr>
        <p:spPr>
          <a:xfrm>
            <a:off x="2402083" y="4543244"/>
            <a:ext cx="399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1759959" y="3888971"/>
            <a:ext cx="399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1093714" y="3217132"/>
            <a:ext cx="399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endParaRPr lang="zh-CN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3690408" y="2276872"/>
            <a:ext cx="5328774" cy="1631216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可行路径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  <a:p>
            <a:pPr>
              <a:buClr>
                <a:srgbClr val="C00000"/>
              </a:buClr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经过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点的所有可行路径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>
              <a:buClr>
                <a:srgbClr val="C00000"/>
              </a:buClr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经过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点（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不过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）的所有可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>
              <a:buClr>
                <a:srgbClr val="C00000"/>
              </a:buClr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经过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点（但不过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所有可行路径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>
              <a:buClr>
                <a:srgbClr val="C00000"/>
              </a:buClr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经过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的可行路径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690408" y="4005064"/>
                <a:ext cx="5318102" cy="1015663"/>
              </a:xfrm>
              <a:prstGeom prst="rect">
                <a:avLst/>
              </a:prstGeom>
              <a:solidFill>
                <a:schemeClr val="accent1">
                  <a:alpha val="32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buClr>
                    <a:srgbClr val="C00000"/>
                  </a:buClr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其中，经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（但不过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）的所有可行路径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</a:p>
              <a:p>
                <a:pPr>
                  <a:buClr>
                    <a:srgbClr val="C00000"/>
                  </a:buClr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的所有可行路径数乘以从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A’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Y’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所有可能路径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408" y="4005064"/>
                <a:ext cx="5318102" cy="1015663"/>
              </a:xfrm>
              <a:prstGeom prst="rect">
                <a:avLst/>
              </a:prstGeom>
              <a:blipFill>
                <a:blip r:embed="rId4"/>
                <a:stretch>
                  <a:fillRect l="-1145" t="-3593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/>
          <p:cNvSpPr/>
          <p:nvPr/>
        </p:nvSpPr>
        <p:spPr>
          <a:xfrm>
            <a:off x="3067384" y="4519293"/>
            <a:ext cx="5522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A’</a:t>
            </a:r>
            <a:endParaRPr lang="zh-CN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2408031" y="3905965"/>
            <a:ext cx="693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Y’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267075" y="5918039"/>
                <a:ext cx="8753386" cy="400110"/>
              </a:xfrm>
              <a:prstGeom prst="rect">
                <a:avLst/>
              </a:prstGeom>
              <a:solidFill>
                <a:srgbClr val="FF9900">
                  <a:alpha val="32000"/>
                </a:srgbClr>
              </a:solidFill>
            </p:spPr>
            <p:txBody>
              <a:bodyPr wrap="square">
                <a:spAutoFit/>
              </a:bodyPr>
              <a:lstStyle/>
              <a:p>
                <a:pPr>
                  <a:buClr>
                    <a:srgbClr val="C00000"/>
                  </a:buClr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总的可能路径数为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𝟒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=14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75" y="5918039"/>
                <a:ext cx="8753386" cy="400110"/>
              </a:xfrm>
              <a:prstGeom prst="rect">
                <a:avLst/>
              </a:prstGeom>
              <a:blipFill>
                <a:blip r:embed="rId5"/>
                <a:stretch>
                  <a:fillRect l="-766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矩形 64"/>
          <p:cNvSpPr/>
          <p:nvPr/>
        </p:nvSpPr>
        <p:spPr>
          <a:xfrm>
            <a:off x="1075096" y="2573398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B’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>
              <a:xfrm>
                <a:off x="3694318" y="5095848"/>
                <a:ext cx="5318102" cy="707886"/>
              </a:xfrm>
              <a:prstGeom prst="rect">
                <a:avLst/>
              </a:prstGeom>
              <a:solidFill>
                <a:schemeClr val="accent1">
                  <a:alpha val="32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buClr>
                    <a:srgbClr val="C00000"/>
                  </a:buClr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不经过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X,Y,Z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的可行路径的可能性为从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A’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B’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的所有可行路径的可能路径，为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𝟑</m:t>
                        </m:r>
                      </m:e>
                    </m:d>
                  </m:oMath>
                </a14:m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318" y="5095848"/>
                <a:ext cx="5318102" cy="707886"/>
              </a:xfrm>
              <a:prstGeom prst="rect">
                <a:avLst/>
              </a:prstGeom>
              <a:blipFill>
                <a:blip r:embed="rId6"/>
                <a:stretch>
                  <a:fillRect l="-1147" t="-5172" r="-4243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2380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 animBg="1"/>
      <p:bldP spid="16" grpId="0" animBg="1"/>
      <p:bldP spid="62" grpId="0"/>
      <p:bldP spid="63" grpId="0"/>
      <p:bldP spid="64" grpId="0" animBg="1"/>
      <p:bldP spid="65" grpId="0"/>
      <p:bldP spid="6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09690" y="937260"/>
            <a:ext cx="8438774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个高矮不同的人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排成两排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每排必须是从矮到高排列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而且第二排比对应的第一排的人高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问排列方式有多少种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  <a:r>
              <a:rPr lang="zh-CN" altLang="en-US" sz="2800" b="1" dirty="0" smtClean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800" b="1" dirty="0" smtClean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填空</a:t>
            </a:r>
            <a:r>
              <a:rPr lang="en-US" altLang="zh-CN" sz="2800" b="1" dirty="0" smtClean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1]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 bwMode="auto">
          <a:xfrm>
            <a:off x="0" y="5589240"/>
            <a:ext cx="9144000" cy="365760"/>
          </a:xfrm>
          <a:prstGeom prst="rect">
            <a:avLst/>
          </a:prstGeom>
          <a:solidFill>
            <a:srgbClr val="FBFAEF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6" tIns="91446" rIns="91446" bIns="91446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82281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栈和队列的共同特点是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只允许在端点处插入和删除元素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都是先进后出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都是先进先出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没有共同点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20238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栈混洗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21026" y="1136358"/>
            <a:ext cx="884346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判断可行混洗序列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给定置换序列如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n=4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下的（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4, 3, 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），如何判断该序列是否是混洗序列？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89584" y="2564904"/>
            <a:ext cx="49028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入栈序列顺序入栈，看是否可以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在适当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时候出栈操作，产生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目标序列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+mj-ea"/>
              <a:buAutoNum type="circleNumDbPlain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从左到右检查置换序列的每个元素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sz="20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+mj-ea"/>
              <a:buAutoNum type="circleNumDbPlain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如当前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栈顶元素不等于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，或者栈为空，下一个元素入栈。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+mj-ea"/>
              <a:buAutoNum type="circleNumDbPlain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若所有元素都已入栈，则返回失败</a:t>
            </a:r>
            <a:endParaRPr lang="en-US" altLang="zh-CN" sz="20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+mj-ea"/>
              <a:buAutoNum type="circleNumDbPlain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直到栈顶元素为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，栈顶元素出栈，继续扫描下个置换序列元素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439116" y="3501008"/>
            <a:ext cx="396" cy="2589401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1210191" y="3501008"/>
            <a:ext cx="5045" cy="258764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 flipH="1">
            <a:off x="436124" y="6086891"/>
            <a:ext cx="776707" cy="351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8" name="矩形 37"/>
          <p:cNvSpPr/>
          <p:nvPr/>
        </p:nvSpPr>
        <p:spPr bwMode="auto">
          <a:xfrm>
            <a:off x="441521" y="4955477"/>
            <a:ext cx="76987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41521" y="5524226"/>
            <a:ext cx="76987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660439" y="6189650"/>
            <a:ext cx="8030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4716016" y="2132856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441521" y="4952215"/>
            <a:ext cx="76987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441521" y="4383466"/>
            <a:ext cx="76987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5148064" y="2125288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5580112" y="2125288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1259632" y="3429000"/>
            <a:ext cx="1872208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6" name="矩形 55"/>
          <p:cNvSpPr/>
          <p:nvPr/>
        </p:nvSpPr>
        <p:spPr bwMode="auto">
          <a:xfrm>
            <a:off x="1222286" y="2863513"/>
            <a:ext cx="48242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704708" y="2863513"/>
            <a:ext cx="48242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2187130" y="2863513"/>
            <a:ext cx="48242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2669552" y="2863513"/>
            <a:ext cx="48242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6012160" y="2125288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4" name="矩形 23"/>
          <p:cNvSpPr/>
          <p:nvPr/>
        </p:nvSpPr>
        <p:spPr>
          <a:xfrm>
            <a:off x="1508339" y="3997115"/>
            <a:ext cx="20461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成功！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找到对应的出入栈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endParaRPr lang="zh-CN" altLang="en-US" dirty="0"/>
          </a:p>
        </p:txBody>
      </p:sp>
      <p:sp>
        <p:nvSpPr>
          <p:cNvPr id="25" name="TextBox 20"/>
          <p:cNvSpPr txBox="1">
            <a:spLocks noChangeArrowheads="1"/>
          </p:cNvSpPr>
          <p:nvPr/>
        </p:nvSpPr>
        <p:spPr bwMode="auto">
          <a:xfrm>
            <a:off x="1331640" y="5286868"/>
            <a:ext cx="3599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</a:p>
        </p:txBody>
      </p:sp>
      <p:sp>
        <p:nvSpPr>
          <p:cNvPr id="26" name="TextBox 20"/>
          <p:cNvSpPr txBox="1">
            <a:spLocks noChangeArrowheads="1"/>
          </p:cNvSpPr>
          <p:nvPr/>
        </p:nvSpPr>
        <p:spPr bwMode="auto">
          <a:xfrm>
            <a:off x="1616632" y="5286868"/>
            <a:ext cx="4208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</a:p>
        </p:txBody>
      </p:sp>
      <p:sp>
        <p:nvSpPr>
          <p:cNvPr id="27" name="TextBox 20"/>
          <p:cNvSpPr txBox="1">
            <a:spLocks noChangeArrowheads="1"/>
          </p:cNvSpPr>
          <p:nvPr/>
        </p:nvSpPr>
        <p:spPr bwMode="auto">
          <a:xfrm>
            <a:off x="1835696" y="5286868"/>
            <a:ext cx="4208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</a:p>
        </p:txBody>
      </p:sp>
      <p:sp>
        <p:nvSpPr>
          <p:cNvPr id="28" name="TextBox 20"/>
          <p:cNvSpPr txBox="1">
            <a:spLocks noChangeArrowheads="1"/>
          </p:cNvSpPr>
          <p:nvPr/>
        </p:nvSpPr>
        <p:spPr bwMode="auto">
          <a:xfrm>
            <a:off x="2195736" y="5286868"/>
            <a:ext cx="3624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</a:p>
        </p:txBody>
      </p:sp>
      <p:sp>
        <p:nvSpPr>
          <p:cNvPr id="29" name="TextBox 20"/>
          <p:cNvSpPr txBox="1">
            <a:spLocks noChangeArrowheads="1"/>
          </p:cNvSpPr>
          <p:nvPr/>
        </p:nvSpPr>
        <p:spPr bwMode="auto">
          <a:xfrm>
            <a:off x="2483768" y="5286868"/>
            <a:ext cx="4208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</a:p>
        </p:txBody>
      </p:sp>
      <p:sp>
        <p:nvSpPr>
          <p:cNvPr id="30" name="TextBox 20"/>
          <p:cNvSpPr txBox="1">
            <a:spLocks noChangeArrowheads="1"/>
          </p:cNvSpPr>
          <p:nvPr/>
        </p:nvSpPr>
        <p:spPr bwMode="auto">
          <a:xfrm>
            <a:off x="2771800" y="5286868"/>
            <a:ext cx="4208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</a:p>
        </p:txBody>
      </p:sp>
      <p:sp>
        <p:nvSpPr>
          <p:cNvPr id="31" name="TextBox 20"/>
          <p:cNvSpPr txBox="1">
            <a:spLocks noChangeArrowheads="1"/>
          </p:cNvSpPr>
          <p:nvPr/>
        </p:nvSpPr>
        <p:spPr bwMode="auto">
          <a:xfrm>
            <a:off x="3117699" y="5286868"/>
            <a:ext cx="4208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</a:p>
        </p:txBody>
      </p:sp>
      <p:sp>
        <p:nvSpPr>
          <p:cNvPr id="32" name="TextBox 20"/>
          <p:cNvSpPr txBox="1">
            <a:spLocks noChangeArrowheads="1"/>
          </p:cNvSpPr>
          <p:nvPr/>
        </p:nvSpPr>
        <p:spPr bwMode="auto">
          <a:xfrm>
            <a:off x="3463595" y="5286868"/>
            <a:ext cx="4208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22590893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41" grpId="0" animBg="1"/>
      <p:bldP spid="41" grpId="1" animBg="1"/>
      <p:bldP spid="47" grpId="0" animBg="1"/>
      <p:bldP spid="47" grpId="1" animBg="1"/>
      <p:bldP spid="48" grpId="0" animBg="1"/>
      <p:bldP spid="48" grpId="1" animBg="1"/>
      <p:bldP spid="56" grpId="0" animBg="1"/>
      <p:bldP spid="57" grpId="0" animBg="1"/>
      <p:bldP spid="61" grpId="0" animBg="1"/>
      <p:bldP spid="62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栈混洗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21026" y="1136358"/>
            <a:ext cx="884346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判断可行混洗序列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给定置换序列如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n=4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下的（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4, 1, 3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），如何判断该序列是否是混洗序列？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76916" y="2564904"/>
            <a:ext cx="559485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stackPermutation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(B[1,n]){</a:t>
            </a: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 S;</a:t>
            </a: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</a:t>
            </a: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for k=1 to n {</a:t>
            </a: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while(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S.empty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()||B[k]!=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S.top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())</a:t>
            </a: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&gt;n) return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S.push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++);</a:t>
            </a: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S.pop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 </a:t>
            </a: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return true;</a:t>
            </a: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439116" y="3501008"/>
            <a:ext cx="396" cy="2589401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1210191" y="3501008"/>
            <a:ext cx="5045" cy="258764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 flipH="1">
            <a:off x="436124" y="6086891"/>
            <a:ext cx="776707" cy="351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8" name="矩形 37"/>
          <p:cNvSpPr/>
          <p:nvPr/>
        </p:nvSpPr>
        <p:spPr bwMode="auto">
          <a:xfrm>
            <a:off x="441521" y="4955477"/>
            <a:ext cx="76987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41521" y="5524226"/>
            <a:ext cx="76987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660439" y="6189650"/>
            <a:ext cx="8030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4716016" y="2132856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441521" y="4952215"/>
            <a:ext cx="76987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441521" y="4383466"/>
            <a:ext cx="76987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5148064" y="2125288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5580112" y="2125288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1259632" y="3429000"/>
            <a:ext cx="1872208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6" name="矩形 55"/>
          <p:cNvSpPr/>
          <p:nvPr/>
        </p:nvSpPr>
        <p:spPr bwMode="auto">
          <a:xfrm>
            <a:off x="1222286" y="2863513"/>
            <a:ext cx="48242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704708" y="2863513"/>
            <a:ext cx="48242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2187130" y="2863513"/>
            <a:ext cx="48242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2669552" y="2863513"/>
            <a:ext cx="48242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flipH="1">
            <a:off x="1222286" y="5208778"/>
            <a:ext cx="64807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14" name="矩形 13"/>
          <p:cNvSpPr/>
          <p:nvPr/>
        </p:nvSpPr>
        <p:spPr>
          <a:xfrm>
            <a:off x="1463497" y="3663840"/>
            <a:ext cx="20461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入栈序列已空，栈顶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输入序列元素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值，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69144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41" grpId="0" animBg="1"/>
      <p:bldP spid="47" grpId="0" animBg="1"/>
      <p:bldP spid="48" grpId="0" animBg="1"/>
      <p:bldP spid="48" grpId="1" animBg="1"/>
      <p:bldP spid="56" grpId="0" animBg="1"/>
      <p:bldP spid="57" grpId="0" animBg="1"/>
      <p:bldP spid="61" grpId="0" animBg="1"/>
      <p:bldP spid="62" grpId="0" animBg="1"/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有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ABC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三辆列车顺序进入栈式结构的站台，着三辆车出站台的序列有多少种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6" tIns="91446" rIns="91446" bIns="91446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22799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某堆栈的输入序列是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a,b,c,d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，则下列序列中不可能是它的输出序列的是</a:t>
            </a:r>
            <a:endParaRPr lang="en-US" altLang="zh-CN" sz="26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a,c,b,d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b,c,d,a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c,d,b,a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d,c,a,b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083476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 1"/>
          <p:cNvSpPr txBox="1">
            <a:spLocks/>
          </p:cNvSpPr>
          <p:nvPr/>
        </p:nvSpPr>
        <p:spPr>
          <a:xfrm>
            <a:off x="804805" y="241678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栈的应用：试探与回溯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Box 20"/>
          <p:cNvSpPr txBox="1">
            <a:spLocks noChangeArrowheads="1"/>
          </p:cNvSpPr>
          <p:nvPr/>
        </p:nvSpPr>
        <p:spPr bwMode="auto">
          <a:xfrm>
            <a:off x="179512" y="1214517"/>
            <a:ext cx="8856984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迷宫寻径问题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路径规划：找到起点到终点之间的一条通路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使用栈记录从起点到当前点经过的路径，用于回溯与试探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某位置无路可走，需标记该位置为死路，并回溯一步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1187624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1423500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1659376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1895252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2131128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2367004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602880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2838756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3074632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3310508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3546384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3782264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1187624" y="3606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1423500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1659376" y="3606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1895252" y="3606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2131128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2367004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2602880" y="3606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2838756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3074632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3310508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3546384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3782264" y="3606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1187624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1423500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1659376" y="3858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1895252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2131128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2367004" y="3858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2602880" y="3858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2838756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3074632" y="3858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3310508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3546384" y="3858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3782264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1187624" y="4108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1423500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1659376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1895252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2131128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2367004" y="4108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2602880" y="4108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2838756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3074632" y="4108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3310508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3546384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3782264" y="4108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1187089" y="43585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1422965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黑体" pitchFamily="2" charset="-122"/>
              </a:rPr>
              <a:t>E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1658841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1894717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2130593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2366469" y="43585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2602345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2838221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3074097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3309973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黑体" pitchFamily="2" charset="-122"/>
              </a:rPr>
              <a:t>S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ea typeface="黑体" pitchFamily="2" charset="-122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3545849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3781729" y="43585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1187089" y="4608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1422965" y="4608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1658841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1894717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2130593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2366469" y="4608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2" name="矩形 191"/>
          <p:cNvSpPr/>
          <p:nvPr/>
        </p:nvSpPr>
        <p:spPr bwMode="auto">
          <a:xfrm>
            <a:off x="2602345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3" name="矩形 192"/>
          <p:cNvSpPr/>
          <p:nvPr/>
        </p:nvSpPr>
        <p:spPr bwMode="auto">
          <a:xfrm>
            <a:off x="2838221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3074097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5" name="矩形 194"/>
          <p:cNvSpPr/>
          <p:nvPr/>
        </p:nvSpPr>
        <p:spPr bwMode="auto">
          <a:xfrm>
            <a:off x="3309973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6" name="矩形 195"/>
          <p:cNvSpPr/>
          <p:nvPr/>
        </p:nvSpPr>
        <p:spPr bwMode="auto">
          <a:xfrm>
            <a:off x="3545849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7" name="矩形 196"/>
          <p:cNvSpPr/>
          <p:nvPr/>
        </p:nvSpPr>
        <p:spPr bwMode="auto">
          <a:xfrm>
            <a:off x="3781729" y="4608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8" name="矩形 197"/>
          <p:cNvSpPr/>
          <p:nvPr/>
        </p:nvSpPr>
        <p:spPr bwMode="auto">
          <a:xfrm>
            <a:off x="1187089" y="48603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1422965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0" name="矩形 199"/>
          <p:cNvSpPr/>
          <p:nvPr/>
        </p:nvSpPr>
        <p:spPr bwMode="auto">
          <a:xfrm>
            <a:off x="1658841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1" name="矩形 200"/>
          <p:cNvSpPr/>
          <p:nvPr/>
        </p:nvSpPr>
        <p:spPr bwMode="auto">
          <a:xfrm>
            <a:off x="1894717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2" name="矩形 201"/>
          <p:cNvSpPr/>
          <p:nvPr/>
        </p:nvSpPr>
        <p:spPr bwMode="auto">
          <a:xfrm>
            <a:off x="2130593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2366469" y="48603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4" name="矩形 203"/>
          <p:cNvSpPr/>
          <p:nvPr/>
        </p:nvSpPr>
        <p:spPr bwMode="auto">
          <a:xfrm>
            <a:off x="2602345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2838221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6" name="矩形 205"/>
          <p:cNvSpPr/>
          <p:nvPr/>
        </p:nvSpPr>
        <p:spPr bwMode="auto">
          <a:xfrm>
            <a:off x="3074097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7" name="矩形 206"/>
          <p:cNvSpPr/>
          <p:nvPr/>
        </p:nvSpPr>
        <p:spPr bwMode="auto">
          <a:xfrm>
            <a:off x="3309973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3545849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3781729" y="48603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1187089" y="5110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1422965" y="51102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1658841" y="5110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1894717" y="5110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4" name="矩形 213"/>
          <p:cNvSpPr/>
          <p:nvPr/>
        </p:nvSpPr>
        <p:spPr bwMode="auto">
          <a:xfrm>
            <a:off x="2130593" y="51102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2366469" y="51102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6" name="矩形 215"/>
          <p:cNvSpPr/>
          <p:nvPr/>
        </p:nvSpPr>
        <p:spPr bwMode="auto">
          <a:xfrm>
            <a:off x="2602345" y="5110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2838221" y="51102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3074097" y="51102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3309973" y="5110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0" name="矩形 219"/>
          <p:cNvSpPr/>
          <p:nvPr/>
        </p:nvSpPr>
        <p:spPr bwMode="auto">
          <a:xfrm>
            <a:off x="3545849" y="51102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1" name="矩形 220"/>
          <p:cNvSpPr/>
          <p:nvPr/>
        </p:nvSpPr>
        <p:spPr bwMode="auto">
          <a:xfrm>
            <a:off x="3781729" y="5110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2" name="矩形 221"/>
          <p:cNvSpPr/>
          <p:nvPr/>
        </p:nvSpPr>
        <p:spPr bwMode="auto">
          <a:xfrm>
            <a:off x="1187089" y="53602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3" name="矩形 222"/>
          <p:cNvSpPr/>
          <p:nvPr/>
        </p:nvSpPr>
        <p:spPr bwMode="auto">
          <a:xfrm>
            <a:off x="1422965" y="53602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1658841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1894717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2130593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2366469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2602345" y="53602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2838221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3074097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3309973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3545849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3781729" y="53602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4" name="矩形 233"/>
          <p:cNvSpPr/>
          <p:nvPr/>
        </p:nvSpPr>
        <p:spPr bwMode="auto">
          <a:xfrm>
            <a:off x="1187089" y="56101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5" name="矩形 234"/>
          <p:cNvSpPr/>
          <p:nvPr/>
        </p:nvSpPr>
        <p:spPr bwMode="auto">
          <a:xfrm>
            <a:off x="1422965" y="56101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6" name="矩形 235"/>
          <p:cNvSpPr/>
          <p:nvPr/>
        </p:nvSpPr>
        <p:spPr bwMode="auto">
          <a:xfrm>
            <a:off x="1658841" y="56101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7" name="矩形 236"/>
          <p:cNvSpPr/>
          <p:nvPr/>
        </p:nvSpPr>
        <p:spPr bwMode="auto">
          <a:xfrm>
            <a:off x="1894717" y="56101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2130593" y="56101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9" name="矩形 238"/>
          <p:cNvSpPr/>
          <p:nvPr/>
        </p:nvSpPr>
        <p:spPr bwMode="auto">
          <a:xfrm>
            <a:off x="2366469" y="56101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2602345" y="56101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1" name="矩形 240"/>
          <p:cNvSpPr/>
          <p:nvPr/>
        </p:nvSpPr>
        <p:spPr bwMode="auto">
          <a:xfrm>
            <a:off x="2838221" y="56101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2" name="矩形 241"/>
          <p:cNvSpPr/>
          <p:nvPr/>
        </p:nvSpPr>
        <p:spPr bwMode="auto">
          <a:xfrm>
            <a:off x="3074097" y="56101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3" name="矩形 242"/>
          <p:cNvSpPr/>
          <p:nvPr/>
        </p:nvSpPr>
        <p:spPr bwMode="auto">
          <a:xfrm>
            <a:off x="3309973" y="56101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3545849" y="56101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5" name="矩形 244"/>
          <p:cNvSpPr/>
          <p:nvPr/>
        </p:nvSpPr>
        <p:spPr bwMode="auto">
          <a:xfrm>
            <a:off x="3781729" y="56101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1187089" y="586191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1422965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1658841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9" name="矩形 248"/>
          <p:cNvSpPr/>
          <p:nvPr/>
        </p:nvSpPr>
        <p:spPr bwMode="auto">
          <a:xfrm>
            <a:off x="1894717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2130593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2366469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2" name="矩形 251"/>
          <p:cNvSpPr/>
          <p:nvPr/>
        </p:nvSpPr>
        <p:spPr bwMode="auto">
          <a:xfrm>
            <a:off x="2602345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3" name="矩形 252"/>
          <p:cNvSpPr/>
          <p:nvPr/>
        </p:nvSpPr>
        <p:spPr bwMode="auto">
          <a:xfrm>
            <a:off x="2838221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4" name="矩形 253"/>
          <p:cNvSpPr/>
          <p:nvPr/>
        </p:nvSpPr>
        <p:spPr bwMode="auto">
          <a:xfrm>
            <a:off x="3074097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5" name="矩形 254"/>
          <p:cNvSpPr/>
          <p:nvPr/>
        </p:nvSpPr>
        <p:spPr bwMode="auto">
          <a:xfrm>
            <a:off x="3309973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3545849" y="586191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3781729" y="586191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8" name="矩形 257"/>
          <p:cNvSpPr/>
          <p:nvPr/>
        </p:nvSpPr>
        <p:spPr bwMode="auto">
          <a:xfrm>
            <a:off x="1187089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9" name="矩形 258"/>
          <p:cNvSpPr/>
          <p:nvPr/>
        </p:nvSpPr>
        <p:spPr bwMode="auto">
          <a:xfrm>
            <a:off x="1422965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0" name="矩形 259"/>
          <p:cNvSpPr/>
          <p:nvPr/>
        </p:nvSpPr>
        <p:spPr bwMode="auto">
          <a:xfrm>
            <a:off x="1658841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1" name="矩形 260"/>
          <p:cNvSpPr/>
          <p:nvPr/>
        </p:nvSpPr>
        <p:spPr bwMode="auto">
          <a:xfrm>
            <a:off x="1894717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2" name="矩形 261"/>
          <p:cNvSpPr/>
          <p:nvPr/>
        </p:nvSpPr>
        <p:spPr bwMode="auto">
          <a:xfrm>
            <a:off x="2130593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3" name="矩形 262"/>
          <p:cNvSpPr/>
          <p:nvPr/>
        </p:nvSpPr>
        <p:spPr bwMode="auto">
          <a:xfrm>
            <a:off x="2366469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4" name="矩形 263"/>
          <p:cNvSpPr/>
          <p:nvPr/>
        </p:nvSpPr>
        <p:spPr bwMode="auto">
          <a:xfrm>
            <a:off x="2602345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5" name="矩形 264"/>
          <p:cNvSpPr/>
          <p:nvPr/>
        </p:nvSpPr>
        <p:spPr bwMode="auto">
          <a:xfrm>
            <a:off x="2838221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6" name="矩形 265"/>
          <p:cNvSpPr/>
          <p:nvPr/>
        </p:nvSpPr>
        <p:spPr bwMode="auto">
          <a:xfrm>
            <a:off x="3074097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7" name="矩形 266"/>
          <p:cNvSpPr/>
          <p:nvPr/>
        </p:nvSpPr>
        <p:spPr bwMode="auto">
          <a:xfrm>
            <a:off x="3309973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8" name="矩形 267"/>
          <p:cNvSpPr/>
          <p:nvPr/>
        </p:nvSpPr>
        <p:spPr bwMode="auto">
          <a:xfrm>
            <a:off x="3545849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9" name="矩形 268"/>
          <p:cNvSpPr/>
          <p:nvPr/>
        </p:nvSpPr>
        <p:spPr bwMode="auto">
          <a:xfrm>
            <a:off x="3781729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70" name="组合 269"/>
          <p:cNvGrpSpPr/>
          <p:nvPr/>
        </p:nvGrpSpPr>
        <p:grpSpPr>
          <a:xfrm>
            <a:off x="4643473" y="3356992"/>
            <a:ext cx="2811199" cy="2970919"/>
            <a:chOff x="3345512" y="1842869"/>
            <a:chExt cx="2811199" cy="2970919"/>
          </a:xfrm>
        </p:grpSpPr>
        <p:sp>
          <p:nvSpPr>
            <p:cNvPr id="271" name="矩形 270"/>
            <p:cNvSpPr/>
            <p:nvPr/>
          </p:nvSpPr>
          <p:spPr bwMode="auto">
            <a:xfrm>
              <a:off x="3346047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2" name="矩形 271"/>
            <p:cNvSpPr/>
            <p:nvPr/>
          </p:nvSpPr>
          <p:spPr bwMode="auto">
            <a:xfrm>
              <a:off x="3581923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3" name="矩形 272"/>
            <p:cNvSpPr/>
            <p:nvPr/>
          </p:nvSpPr>
          <p:spPr bwMode="auto">
            <a:xfrm>
              <a:off x="3817799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4" name="矩形 273"/>
            <p:cNvSpPr/>
            <p:nvPr/>
          </p:nvSpPr>
          <p:spPr bwMode="auto">
            <a:xfrm>
              <a:off x="4053675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5" name="矩形 274"/>
            <p:cNvSpPr/>
            <p:nvPr/>
          </p:nvSpPr>
          <p:spPr bwMode="auto">
            <a:xfrm>
              <a:off x="4289551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6" name="矩形 275"/>
            <p:cNvSpPr/>
            <p:nvPr/>
          </p:nvSpPr>
          <p:spPr bwMode="auto">
            <a:xfrm>
              <a:off x="4525427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7" name="矩形 276"/>
            <p:cNvSpPr/>
            <p:nvPr/>
          </p:nvSpPr>
          <p:spPr bwMode="auto">
            <a:xfrm>
              <a:off x="4761303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8" name="矩形 277"/>
            <p:cNvSpPr/>
            <p:nvPr/>
          </p:nvSpPr>
          <p:spPr bwMode="auto">
            <a:xfrm>
              <a:off x="4997179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9" name="矩形 278"/>
            <p:cNvSpPr/>
            <p:nvPr/>
          </p:nvSpPr>
          <p:spPr bwMode="auto">
            <a:xfrm>
              <a:off x="5233055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0" name="矩形 279"/>
            <p:cNvSpPr/>
            <p:nvPr/>
          </p:nvSpPr>
          <p:spPr bwMode="auto">
            <a:xfrm>
              <a:off x="5468931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1" name="矩形 280"/>
            <p:cNvSpPr/>
            <p:nvPr/>
          </p:nvSpPr>
          <p:spPr bwMode="auto">
            <a:xfrm>
              <a:off x="5704807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2" name="矩形 281"/>
            <p:cNvSpPr/>
            <p:nvPr/>
          </p:nvSpPr>
          <p:spPr bwMode="auto">
            <a:xfrm>
              <a:off x="5940687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3" name="矩形 282"/>
            <p:cNvSpPr/>
            <p:nvPr/>
          </p:nvSpPr>
          <p:spPr bwMode="auto">
            <a:xfrm>
              <a:off x="3346047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4" name="矩形 283"/>
            <p:cNvSpPr/>
            <p:nvPr/>
          </p:nvSpPr>
          <p:spPr bwMode="auto">
            <a:xfrm>
              <a:off x="3581923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5" name="矩形 284"/>
            <p:cNvSpPr/>
            <p:nvPr/>
          </p:nvSpPr>
          <p:spPr bwMode="auto">
            <a:xfrm>
              <a:off x="3817799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6" name="矩形 285"/>
            <p:cNvSpPr/>
            <p:nvPr/>
          </p:nvSpPr>
          <p:spPr bwMode="auto">
            <a:xfrm>
              <a:off x="4053675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7" name="矩形 286"/>
            <p:cNvSpPr/>
            <p:nvPr/>
          </p:nvSpPr>
          <p:spPr bwMode="auto">
            <a:xfrm>
              <a:off x="4289551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8" name="矩形 287"/>
            <p:cNvSpPr/>
            <p:nvPr/>
          </p:nvSpPr>
          <p:spPr bwMode="auto">
            <a:xfrm>
              <a:off x="4525427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9" name="矩形 288"/>
            <p:cNvSpPr/>
            <p:nvPr/>
          </p:nvSpPr>
          <p:spPr bwMode="auto">
            <a:xfrm>
              <a:off x="4761303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0" name="矩形 289"/>
            <p:cNvSpPr/>
            <p:nvPr/>
          </p:nvSpPr>
          <p:spPr bwMode="auto">
            <a:xfrm>
              <a:off x="4997179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1" name="矩形 290"/>
            <p:cNvSpPr/>
            <p:nvPr/>
          </p:nvSpPr>
          <p:spPr bwMode="auto">
            <a:xfrm>
              <a:off x="5233055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2" name="矩形 291"/>
            <p:cNvSpPr/>
            <p:nvPr/>
          </p:nvSpPr>
          <p:spPr bwMode="auto">
            <a:xfrm>
              <a:off x="5468931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3" name="矩形 292"/>
            <p:cNvSpPr/>
            <p:nvPr/>
          </p:nvSpPr>
          <p:spPr bwMode="auto">
            <a:xfrm>
              <a:off x="5704807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4" name="矩形 293"/>
            <p:cNvSpPr/>
            <p:nvPr/>
          </p:nvSpPr>
          <p:spPr bwMode="auto">
            <a:xfrm>
              <a:off x="5940687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5" name="矩形 294"/>
            <p:cNvSpPr/>
            <p:nvPr/>
          </p:nvSpPr>
          <p:spPr bwMode="auto">
            <a:xfrm>
              <a:off x="3346047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6" name="矩形 295"/>
            <p:cNvSpPr/>
            <p:nvPr/>
          </p:nvSpPr>
          <p:spPr bwMode="auto">
            <a:xfrm>
              <a:off x="3581923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7" name="矩形 296"/>
            <p:cNvSpPr/>
            <p:nvPr/>
          </p:nvSpPr>
          <p:spPr bwMode="auto">
            <a:xfrm>
              <a:off x="3817799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8" name="矩形 297"/>
            <p:cNvSpPr/>
            <p:nvPr/>
          </p:nvSpPr>
          <p:spPr bwMode="auto">
            <a:xfrm>
              <a:off x="4053675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9" name="矩形 298"/>
            <p:cNvSpPr/>
            <p:nvPr/>
          </p:nvSpPr>
          <p:spPr bwMode="auto">
            <a:xfrm>
              <a:off x="4289551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0" name="矩形 299"/>
            <p:cNvSpPr/>
            <p:nvPr/>
          </p:nvSpPr>
          <p:spPr bwMode="auto">
            <a:xfrm>
              <a:off x="4525427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1" name="矩形 300"/>
            <p:cNvSpPr/>
            <p:nvPr/>
          </p:nvSpPr>
          <p:spPr bwMode="auto">
            <a:xfrm>
              <a:off x="4761303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2" name="矩形 301"/>
            <p:cNvSpPr/>
            <p:nvPr/>
          </p:nvSpPr>
          <p:spPr bwMode="auto">
            <a:xfrm>
              <a:off x="4997179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3" name="矩形 302"/>
            <p:cNvSpPr/>
            <p:nvPr/>
          </p:nvSpPr>
          <p:spPr bwMode="auto">
            <a:xfrm>
              <a:off x="5233055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4" name="矩形 303"/>
            <p:cNvSpPr/>
            <p:nvPr/>
          </p:nvSpPr>
          <p:spPr bwMode="auto">
            <a:xfrm>
              <a:off x="5468931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5" name="矩形 304"/>
            <p:cNvSpPr/>
            <p:nvPr/>
          </p:nvSpPr>
          <p:spPr bwMode="auto">
            <a:xfrm>
              <a:off x="5704807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6" name="矩形 305"/>
            <p:cNvSpPr/>
            <p:nvPr/>
          </p:nvSpPr>
          <p:spPr bwMode="auto">
            <a:xfrm>
              <a:off x="5940687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7" name="矩形 306"/>
            <p:cNvSpPr/>
            <p:nvPr/>
          </p:nvSpPr>
          <p:spPr bwMode="auto">
            <a:xfrm>
              <a:off x="3346047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8" name="矩形 307"/>
            <p:cNvSpPr/>
            <p:nvPr/>
          </p:nvSpPr>
          <p:spPr bwMode="auto">
            <a:xfrm>
              <a:off x="3581923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9" name="矩形 308"/>
            <p:cNvSpPr/>
            <p:nvPr/>
          </p:nvSpPr>
          <p:spPr bwMode="auto">
            <a:xfrm>
              <a:off x="3817799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0" name="矩形 309"/>
            <p:cNvSpPr/>
            <p:nvPr/>
          </p:nvSpPr>
          <p:spPr bwMode="auto">
            <a:xfrm>
              <a:off x="4053675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1" name="矩形 310"/>
            <p:cNvSpPr/>
            <p:nvPr/>
          </p:nvSpPr>
          <p:spPr bwMode="auto">
            <a:xfrm>
              <a:off x="4289551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2" name="矩形 311"/>
            <p:cNvSpPr/>
            <p:nvPr/>
          </p:nvSpPr>
          <p:spPr bwMode="auto">
            <a:xfrm>
              <a:off x="4525427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3" name="矩形 312"/>
            <p:cNvSpPr/>
            <p:nvPr/>
          </p:nvSpPr>
          <p:spPr bwMode="auto">
            <a:xfrm>
              <a:off x="4761303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4" name="矩形 313"/>
            <p:cNvSpPr/>
            <p:nvPr/>
          </p:nvSpPr>
          <p:spPr bwMode="auto">
            <a:xfrm>
              <a:off x="4997179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5" name="矩形 314"/>
            <p:cNvSpPr/>
            <p:nvPr/>
          </p:nvSpPr>
          <p:spPr bwMode="auto">
            <a:xfrm>
              <a:off x="5233055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6" name="矩形 315"/>
            <p:cNvSpPr/>
            <p:nvPr/>
          </p:nvSpPr>
          <p:spPr bwMode="auto">
            <a:xfrm>
              <a:off x="5468931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7" name="矩形 316"/>
            <p:cNvSpPr/>
            <p:nvPr/>
          </p:nvSpPr>
          <p:spPr bwMode="auto">
            <a:xfrm>
              <a:off x="5704807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8" name="矩形 317"/>
            <p:cNvSpPr/>
            <p:nvPr/>
          </p:nvSpPr>
          <p:spPr bwMode="auto">
            <a:xfrm>
              <a:off x="5940687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9" name="矩形 318"/>
            <p:cNvSpPr/>
            <p:nvPr/>
          </p:nvSpPr>
          <p:spPr bwMode="auto">
            <a:xfrm>
              <a:off x="3345512" y="28444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0" name="矩形 319"/>
            <p:cNvSpPr/>
            <p:nvPr/>
          </p:nvSpPr>
          <p:spPr bwMode="auto">
            <a:xfrm>
              <a:off x="3581388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  <a:ea typeface="黑体" pitchFamily="2" charset="-122"/>
                </a:rPr>
                <a:t>E</a:t>
              </a:r>
              <a:endParaRPr lang="zh-CN" alt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黑体" pitchFamily="2" charset="-122"/>
              </a:endParaRPr>
            </a:p>
          </p:txBody>
        </p:sp>
        <p:sp>
          <p:nvSpPr>
            <p:cNvPr id="321" name="矩形 320"/>
            <p:cNvSpPr/>
            <p:nvPr/>
          </p:nvSpPr>
          <p:spPr bwMode="auto">
            <a:xfrm>
              <a:off x="3817264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2" name="矩形 321"/>
            <p:cNvSpPr/>
            <p:nvPr/>
          </p:nvSpPr>
          <p:spPr bwMode="auto">
            <a:xfrm>
              <a:off x="4053140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3" name="矩形 322"/>
            <p:cNvSpPr/>
            <p:nvPr/>
          </p:nvSpPr>
          <p:spPr bwMode="auto">
            <a:xfrm>
              <a:off x="4289016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4" name="矩形 323"/>
            <p:cNvSpPr/>
            <p:nvPr/>
          </p:nvSpPr>
          <p:spPr bwMode="auto">
            <a:xfrm>
              <a:off x="4524892" y="28444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5" name="矩形 324"/>
            <p:cNvSpPr/>
            <p:nvPr/>
          </p:nvSpPr>
          <p:spPr bwMode="auto">
            <a:xfrm>
              <a:off x="4760768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6" name="矩形 325"/>
            <p:cNvSpPr/>
            <p:nvPr/>
          </p:nvSpPr>
          <p:spPr bwMode="auto">
            <a:xfrm>
              <a:off x="4996644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7" name="矩形 326"/>
            <p:cNvSpPr/>
            <p:nvPr/>
          </p:nvSpPr>
          <p:spPr bwMode="auto">
            <a:xfrm>
              <a:off x="5232520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8" name="矩形 327"/>
            <p:cNvSpPr/>
            <p:nvPr/>
          </p:nvSpPr>
          <p:spPr bwMode="auto">
            <a:xfrm>
              <a:off x="5468396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  <a:ea typeface="黑体" pitchFamily="2" charset="-122"/>
                </a:rPr>
                <a:t>S</a:t>
              </a:r>
              <a:endParaRPr lang="zh-CN" altLang="en-US" sz="2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黑体" pitchFamily="2" charset="-122"/>
              </a:endParaRPr>
            </a:p>
          </p:txBody>
        </p:sp>
        <p:sp>
          <p:nvSpPr>
            <p:cNvPr id="329" name="矩形 328"/>
            <p:cNvSpPr/>
            <p:nvPr/>
          </p:nvSpPr>
          <p:spPr bwMode="auto">
            <a:xfrm>
              <a:off x="5704272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0" name="矩形 329"/>
            <p:cNvSpPr/>
            <p:nvPr/>
          </p:nvSpPr>
          <p:spPr bwMode="auto">
            <a:xfrm>
              <a:off x="5940152" y="28444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1" name="矩形 330"/>
            <p:cNvSpPr/>
            <p:nvPr/>
          </p:nvSpPr>
          <p:spPr bwMode="auto">
            <a:xfrm>
              <a:off x="3345512" y="30944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2" name="矩形 331"/>
            <p:cNvSpPr/>
            <p:nvPr/>
          </p:nvSpPr>
          <p:spPr bwMode="auto">
            <a:xfrm>
              <a:off x="3581388" y="30944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3" name="矩形 332"/>
            <p:cNvSpPr/>
            <p:nvPr/>
          </p:nvSpPr>
          <p:spPr bwMode="auto">
            <a:xfrm>
              <a:off x="3817264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4" name="矩形 333"/>
            <p:cNvSpPr/>
            <p:nvPr/>
          </p:nvSpPr>
          <p:spPr bwMode="auto">
            <a:xfrm>
              <a:off x="4053140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5" name="矩形 334"/>
            <p:cNvSpPr/>
            <p:nvPr/>
          </p:nvSpPr>
          <p:spPr bwMode="auto">
            <a:xfrm>
              <a:off x="4289016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6" name="矩形 335"/>
            <p:cNvSpPr/>
            <p:nvPr/>
          </p:nvSpPr>
          <p:spPr bwMode="auto">
            <a:xfrm>
              <a:off x="4524892" y="30944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7" name="矩形 336"/>
            <p:cNvSpPr/>
            <p:nvPr/>
          </p:nvSpPr>
          <p:spPr bwMode="auto">
            <a:xfrm>
              <a:off x="4760768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8" name="矩形 337"/>
            <p:cNvSpPr/>
            <p:nvPr/>
          </p:nvSpPr>
          <p:spPr bwMode="auto">
            <a:xfrm>
              <a:off x="4996644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9" name="矩形 338"/>
            <p:cNvSpPr/>
            <p:nvPr/>
          </p:nvSpPr>
          <p:spPr bwMode="auto">
            <a:xfrm>
              <a:off x="5232520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0" name="矩形 339"/>
            <p:cNvSpPr/>
            <p:nvPr/>
          </p:nvSpPr>
          <p:spPr bwMode="auto">
            <a:xfrm>
              <a:off x="5468396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1" name="矩形 340"/>
            <p:cNvSpPr/>
            <p:nvPr/>
          </p:nvSpPr>
          <p:spPr bwMode="auto">
            <a:xfrm>
              <a:off x="5704272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2" name="矩形 341"/>
            <p:cNvSpPr/>
            <p:nvPr/>
          </p:nvSpPr>
          <p:spPr bwMode="auto">
            <a:xfrm>
              <a:off x="5940152" y="30944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3" name="矩形 342"/>
            <p:cNvSpPr/>
            <p:nvPr/>
          </p:nvSpPr>
          <p:spPr bwMode="auto">
            <a:xfrm>
              <a:off x="3345512" y="33461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4" name="矩形 343"/>
            <p:cNvSpPr/>
            <p:nvPr/>
          </p:nvSpPr>
          <p:spPr bwMode="auto">
            <a:xfrm>
              <a:off x="3581388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5" name="矩形 344"/>
            <p:cNvSpPr/>
            <p:nvPr/>
          </p:nvSpPr>
          <p:spPr bwMode="auto">
            <a:xfrm>
              <a:off x="3817264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6" name="矩形 345"/>
            <p:cNvSpPr/>
            <p:nvPr/>
          </p:nvSpPr>
          <p:spPr bwMode="auto">
            <a:xfrm>
              <a:off x="4053140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7" name="矩形 346"/>
            <p:cNvSpPr/>
            <p:nvPr/>
          </p:nvSpPr>
          <p:spPr bwMode="auto">
            <a:xfrm>
              <a:off x="4289016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8" name="矩形 347"/>
            <p:cNvSpPr/>
            <p:nvPr/>
          </p:nvSpPr>
          <p:spPr bwMode="auto">
            <a:xfrm>
              <a:off x="4524892" y="33461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9" name="矩形 348"/>
            <p:cNvSpPr/>
            <p:nvPr/>
          </p:nvSpPr>
          <p:spPr bwMode="auto">
            <a:xfrm>
              <a:off x="4760768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0" name="矩形 349"/>
            <p:cNvSpPr/>
            <p:nvPr/>
          </p:nvSpPr>
          <p:spPr bwMode="auto">
            <a:xfrm>
              <a:off x="4996644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1" name="矩形 350"/>
            <p:cNvSpPr/>
            <p:nvPr/>
          </p:nvSpPr>
          <p:spPr bwMode="auto">
            <a:xfrm>
              <a:off x="5232520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2" name="矩形 351"/>
            <p:cNvSpPr/>
            <p:nvPr/>
          </p:nvSpPr>
          <p:spPr bwMode="auto">
            <a:xfrm>
              <a:off x="5468396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3" name="矩形 352"/>
            <p:cNvSpPr/>
            <p:nvPr/>
          </p:nvSpPr>
          <p:spPr bwMode="auto">
            <a:xfrm>
              <a:off x="5704272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4" name="矩形 353"/>
            <p:cNvSpPr/>
            <p:nvPr/>
          </p:nvSpPr>
          <p:spPr bwMode="auto">
            <a:xfrm>
              <a:off x="5940152" y="33461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5" name="矩形 354"/>
            <p:cNvSpPr/>
            <p:nvPr/>
          </p:nvSpPr>
          <p:spPr bwMode="auto">
            <a:xfrm>
              <a:off x="3345512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6" name="矩形 355"/>
            <p:cNvSpPr/>
            <p:nvPr/>
          </p:nvSpPr>
          <p:spPr bwMode="auto">
            <a:xfrm>
              <a:off x="3581388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7" name="矩形 356"/>
            <p:cNvSpPr/>
            <p:nvPr/>
          </p:nvSpPr>
          <p:spPr bwMode="auto">
            <a:xfrm>
              <a:off x="3817264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8" name="矩形 357"/>
            <p:cNvSpPr/>
            <p:nvPr/>
          </p:nvSpPr>
          <p:spPr bwMode="auto">
            <a:xfrm>
              <a:off x="4053140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9" name="矩形 358"/>
            <p:cNvSpPr/>
            <p:nvPr/>
          </p:nvSpPr>
          <p:spPr bwMode="auto">
            <a:xfrm>
              <a:off x="4289016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0" name="矩形 359"/>
            <p:cNvSpPr/>
            <p:nvPr/>
          </p:nvSpPr>
          <p:spPr bwMode="auto">
            <a:xfrm>
              <a:off x="4524892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1" name="矩形 360"/>
            <p:cNvSpPr/>
            <p:nvPr/>
          </p:nvSpPr>
          <p:spPr bwMode="auto">
            <a:xfrm>
              <a:off x="4760768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2" name="矩形 361"/>
            <p:cNvSpPr/>
            <p:nvPr/>
          </p:nvSpPr>
          <p:spPr bwMode="auto">
            <a:xfrm>
              <a:off x="4996644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3" name="矩形 362"/>
            <p:cNvSpPr/>
            <p:nvPr/>
          </p:nvSpPr>
          <p:spPr bwMode="auto">
            <a:xfrm>
              <a:off x="5232520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4" name="矩形 363"/>
            <p:cNvSpPr/>
            <p:nvPr/>
          </p:nvSpPr>
          <p:spPr bwMode="auto">
            <a:xfrm>
              <a:off x="5468396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5" name="矩形 364"/>
            <p:cNvSpPr/>
            <p:nvPr/>
          </p:nvSpPr>
          <p:spPr bwMode="auto">
            <a:xfrm>
              <a:off x="5704272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6" name="矩形 365"/>
            <p:cNvSpPr/>
            <p:nvPr/>
          </p:nvSpPr>
          <p:spPr bwMode="auto">
            <a:xfrm>
              <a:off x="5940152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7" name="矩形 366"/>
            <p:cNvSpPr/>
            <p:nvPr/>
          </p:nvSpPr>
          <p:spPr bwMode="auto">
            <a:xfrm>
              <a:off x="3345512" y="38460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8" name="矩形 367"/>
            <p:cNvSpPr/>
            <p:nvPr/>
          </p:nvSpPr>
          <p:spPr bwMode="auto">
            <a:xfrm>
              <a:off x="3581388" y="38460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9" name="矩形 368"/>
            <p:cNvSpPr/>
            <p:nvPr/>
          </p:nvSpPr>
          <p:spPr bwMode="auto">
            <a:xfrm>
              <a:off x="3817264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0" name="矩形 369"/>
            <p:cNvSpPr/>
            <p:nvPr/>
          </p:nvSpPr>
          <p:spPr bwMode="auto">
            <a:xfrm>
              <a:off x="4053140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1" name="矩形 370"/>
            <p:cNvSpPr/>
            <p:nvPr/>
          </p:nvSpPr>
          <p:spPr bwMode="auto">
            <a:xfrm>
              <a:off x="4289016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2" name="矩形 371"/>
            <p:cNvSpPr/>
            <p:nvPr/>
          </p:nvSpPr>
          <p:spPr bwMode="auto">
            <a:xfrm>
              <a:off x="4524892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3" name="矩形 372"/>
            <p:cNvSpPr/>
            <p:nvPr/>
          </p:nvSpPr>
          <p:spPr bwMode="auto">
            <a:xfrm>
              <a:off x="4760768" y="38460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4" name="矩形 373"/>
            <p:cNvSpPr/>
            <p:nvPr/>
          </p:nvSpPr>
          <p:spPr bwMode="auto">
            <a:xfrm>
              <a:off x="4996644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5" name="矩形 374"/>
            <p:cNvSpPr/>
            <p:nvPr/>
          </p:nvSpPr>
          <p:spPr bwMode="auto">
            <a:xfrm>
              <a:off x="5232520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6" name="矩形 375"/>
            <p:cNvSpPr/>
            <p:nvPr/>
          </p:nvSpPr>
          <p:spPr bwMode="auto">
            <a:xfrm>
              <a:off x="5468396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7" name="矩形 376"/>
            <p:cNvSpPr/>
            <p:nvPr/>
          </p:nvSpPr>
          <p:spPr bwMode="auto">
            <a:xfrm>
              <a:off x="5704272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8" name="矩形 377"/>
            <p:cNvSpPr/>
            <p:nvPr/>
          </p:nvSpPr>
          <p:spPr bwMode="auto">
            <a:xfrm>
              <a:off x="5940152" y="38460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9" name="矩形 378"/>
            <p:cNvSpPr/>
            <p:nvPr/>
          </p:nvSpPr>
          <p:spPr bwMode="auto">
            <a:xfrm>
              <a:off x="3345512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0" name="矩形 379"/>
            <p:cNvSpPr/>
            <p:nvPr/>
          </p:nvSpPr>
          <p:spPr bwMode="auto">
            <a:xfrm>
              <a:off x="3581388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1" name="矩形 380"/>
            <p:cNvSpPr/>
            <p:nvPr/>
          </p:nvSpPr>
          <p:spPr bwMode="auto">
            <a:xfrm>
              <a:off x="3817264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2" name="矩形 381"/>
            <p:cNvSpPr/>
            <p:nvPr/>
          </p:nvSpPr>
          <p:spPr bwMode="auto">
            <a:xfrm>
              <a:off x="4053140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3" name="矩形 382"/>
            <p:cNvSpPr/>
            <p:nvPr/>
          </p:nvSpPr>
          <p:spPr bwMode="auto">
            <a:xfrm>
              <a:off x="4289016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4" name="矩形 383"/>
            <p:cNvSpPr/>
            <p:nvPr/>
          </p:nvSpPr>
          <p:spPr bwMode="auto">
            <a:xfrm>
              <a:off x="4524892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5" name="矩形 384"/>
            <p:cNvSpPr/>
            <p:nvPr/>
          </p:nvSpPr>
          <p:spPr bwMode="auto">
            <a:xfrm>
              <a:off x="4760768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6" name="矩形 385"/>
            <p:cNvSpPr/>
            <p:nvPr/>
          </p:nvSpPr>
          <p:spPr bwMode="auto">
            <a:xfrm>
              <a:off x="4996644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7" name="矩形 386"/>
            <p:cNvSpPr/>
            <p:nvPr/>
          </p:nvSpPr>
          <p:spPr bwMode="auto">
            <a:xfrm>
              <a:off x="5232520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8" name="矩形 387"/>
            <p:cNvSpPr/>
            <p:nvPr/>
          </p:nvSpPr>
          <p:spPr bwMode="auto">
            <a:xfrm>
              <a:off x="5468396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9" name="矩形 388"/>
            <p:cNvSpPr/>
            <p:nvPr/>
          </p:nvSpPr>
          <p:spPr bwMode="auto">
            <a:xfrm>
              <a:off x="5704272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0" name="矩形 389"/>
            <p:cNvSpPr/>
            <p:nvPr/>
          </p:nvSpPr>
          <p:spPr bwMode="auto">
            <a:xfrm>
              <a:off x="5940152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1" name="矩形 390"/>
            <p:cNvSpPr/>
            <p:nvPr/>
          </p:nvSpPr>
          <p:spPr bwMode="auto">
            <a:xfrm>
              <a:off x="3345512" y="434779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2" name="矩形 391"/>
            <p:cNvSpPr/>
            <p:nvPr/>
          </p:nvSpPr>
          <p:spPr bwMode="auto">
            <a:xfrm>
              <a:off x="3581388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3" name="矩形 392"/>
            <p:cNvSpPr/>
            <p:nvPr/>
          </p:nvSpPr>
          <p:spPr bwMode="auto">
            <a:xfrm>
              <a:off x="3817264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4" name="矩形 393"/>
            <p:cNvSpPr/>
            <p:nvPr/>
          </p:nvSpPr>
          <p:spPr bwMode="auto">
            <a:xfrm>
              <a:off x="4053140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5" name="矩形 394"/>
            <p:cNvSpPr/>
            <p:nvPr/>
          </p:nvSpPr>
          <p:spPr bwMode="auto">
            <a:xfrm>
              <a:off x="4289016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6" name="矩形 395"/>
            <p:cNvSpPr/>
            <p:nvPr/>
          </p:nvSpPr>
          <p:spPr bwMode="auto">
            <a:xfrm>
              <a:off x="4524892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7" name="矩形 396"/>
            <p:cNvSpPr/>
            <p:nvPr/>
          </p:nvSpPr>
          <p:spPr bwMode="auto">
            <a:xfrm>
              <a:off x="4760768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8" name="矩形 397"/>
            <p:cNvSpPr/>
            <p:nvPr/>
          </p:nvSpPr>
          <p:spPr bwMode="auto">
            <a:xfrm>
              <a:off x="4996644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9" name="矩形 398"/>
            <p:cNvSpPr/>
            <p:nvPr/>
          </p:nvSpPr>
          <p:spPr bwMode="auto">
            <a:xfrm>
              <a:off x="5232520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0" name="矩形 399"/>
            <p:cNvSpPr/>
            <p:nvPr/>
          </p:nvSpPr>
          <p:spPr bwMode="auto">
            <a:xfrm>
              <a:off x="5468396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1" name="矩形 400"/>
            <p:cNvSpPr/>
            <p:nvPr/>
          </p:nvSpPr>
          <p:spPr bwMode="auto">
            <a:xfrm>
              <a:off x="5704272" y="434779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2" name="矩形 401"/>
            <p:cNvSpPr/>
            <p:nvPr/>
          </p:nvSpPr>
          <p:spPr bwMode="auto">
            <a:xfrm>
              <a:off x="5940152" y="434779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3" name="矩形 402"/>
            <p:cNvSpPr/>
            <p:nvPr/>
          </p:nvSpPr>
          <p:spPr bwMode="auto">
            <a:xfrm>
              <a:off x="3345512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4" name="矩形 403"/>
            <p:cNvSpPr/>
            <p:nvPr/>
          </p:nvSpPr>
          <p:spPr bwMode="auto">
            <a:xfrm>
              <a:off x="3581388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5" name="矩形 404"/>
            <p:cNvSpPr/>
            <p:nvPr/>
          </p:nvSpPr>
          <p:spPr bwMode="auto">
            <a:xfrm>
              <a:off x="3817264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6" name="矩形 405"/>
            <p:cNvSpPr/>
            <p:nvPr/>
          </p:nvSpPr>
          <p:spPr bwMode="auto">
            <a:xfrm>
              <a:off x="4053140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7" name="矩形 406"/>
            <p:cNvSpPr/>
            <p:nvPr/>
          </p:nvSpPr>
          <p:spPr bwMode="auto">
            <a:xfrm>
              <a:off x="4289016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8" name="矩形 407"/>
            <p:cNvSpPr/>
            <p:nvPr/>
          </p:nvSpPr>
          <p:spPr bwMode="auto">
            <a:xfrm>
              <a:off x="4524892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9" name="矩形 408"/>
            <p:cNvSpPr/>
            <p:nvPr/>
          </p:nvSpPr>
          <p:spPr bwMode="auto">
            <a:xfrm>
              <a:off x="4760768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10" name="矩形 409"/>
            <p:cNvSpPr/>
            <p:nvPr/>
          </p:nvSpPr>
          <p:spPr bwMode="auto">
            <a:xfrm>
              <a:off x="4996644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11" name="矩形 410"/>
            <p:cNvSpPr/>
            <p:nvPr/>
          </p:nvSpPr>
          <p:spPr bwMode="auto">
            <a:xfrm>
              <a:off x="5232520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12" name="矩形 411"/>
            <p:cNvSpPr/>
            <p:nvPr/>
          </p:nvSpPr>
          <p:spPr bwMode="auto">
            <a:xfrm>
              <a:off x="5468396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13" name="矩形 412"/>
            <p:cNvSpPr/>
            <p:nvPr/>
          </p:nvSpPr>
          <p:spPr bwMode="auto">
            <a:xfrm>
              <a:off x="5704272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14" name="矩形 413"/>
            <p:cNvSpPr/>
            <p:nvPr/>
          </p:nvSpPr>
          <p:spPr bwMode="auto">
            <a:xfrm>
              <a:off x="5940152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cxnSp>
        <p:nvCxnSpPr>
          <p:cNvPr id="415" name="直接连接符 414"/>
          <p:cNvCxnSpPr/>
          <p:nvPr/>
        </p:nvCxnSpPr>
        <p:spPr bwMode="auto">
          <a:xfrm>
            <a:off x="6988876" y="4477052"/>
            <a:ext cx="1440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16" name="直接连接符 415"/>
          <p:cNvCxnSpPr/>
          <p:nvPr/>
        </p:nvCxnSpPr>
        <p:spPr bwMode="auto">
          <a:xfrm flipH="1">
            <a:off x="7126932" y="4466611"/>
            <a:ext cx="1817" cy="100160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17" name="直接连接符 416"/>
          <p:cNvCxnSpPr/>
          <p:nvPr/>
        </p:nvCxnSpPr>
        <p:spPr bwMode="auto">
          <a:xfrm>
            <a:off x="6629766" y="5464426"/>
            <a:ext cx="5088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18" name="直接连接符 417"/>
          <p:cNvCxnSpPr/>
          <p:nvPr/>
        </p:nvCxnSpPr>
        <p:spPr bwMode="auto">
          <a:xfrm flipV="1">
            <a:off x="6641630" y="5465442"/>
            <a:ext cx="0" cy="5054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19" name="直接连接符 418"/>
          <p:cNvCxnSpPr/>
          <p:nvPr/>
        </p:nvCxnSpPr>
        <p:spPr bwMode="auto">
          <a:xfrm>
            <a:off x="5231964" y="5969925"/>
            <a:ext cx="140652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0" name="直接连接符 419"/>
          <p:cNvCxnSpPr/>
          <p:nvPr/>
        </p:nvCxnSpPr>
        <p:spPr bwMode="auto">
          <a:xfrm flipV="1">
            <a:off x="5235980" y="5465441"/>
            <a:ext cx="0" cy="5054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1" name="直接连接符 420"/>
          <p:cNvCxnSpPr/>
          <p:nvPr/>
        </p:nvCxnSpPr>
        <p:spPr bwMode="auto">
          <a:xfrm>
            <a:off x="5223237" y="5467098"/>
            <a:ext cx="5088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2" name="直接连接符 421"/>
          <p:cNvCxnSpPr/>
          <p:nvPr/>
        </p:nvCxnSpPr>
        <p:spPr bwMode="auto">
          <a:xfrm>
            <a:off x="5730729" y="5001650"/>
            <a:ext cx="0" cy="4627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3" name="直接连接符 422"/>
          <p:cNvCxnSpPr/>
          <p:nvPr/>
        </p:nvCxnSpPr>
        <p:spPr bwMode="auto">
          <a:xfrm>
            <a:off x="5232280" y="5004322"/>
            <a:ext cx="5088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4" name="直接连接符 423"/>
          <p:cNvCxnSpPr/>
          <p:nvPr/>
        </p:nvCxnSpPr>
        <p:spPr bwMode="auto">
          <a:xfrm>
            <a:off x="5231964" y="4749917"/>
            <a:ext cx="0" cy="2517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5" name="直接连接符 424"/>
          <p:cNvCxnSpPr/>
          <p:nvPr/>
        </p:nvCxnSpPr>
        <p:spPr bwMode="auto">
          <a:xfrm>
            <a:off x="5229386" y="4749917"/>
            <a:ext cx="5088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6" name="直接连接符 425"/>
          <p:cNvCxnSpPr/>
          <p:nvPr/>
        </p:nvCxnSpPr>
        <p:spPr bwMode="auto">
          <a:xfrm>
            <a:off x="5727934" y="4176925"/>
            <a:ext cx="0" cy="5623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7" name="直接连接符 426"/>
          <p:cNvCxnSpPr/>
          <p:nvPr/>
        </p:nvCxnSpPr>
        <p:spPr bwMode="auto">
          <a:xfrm>
            <a:off x="4987360" y="4184995"/>
            <a:ext cx="7248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8" name="直接连接符 427"/>
          <p:cNvCxnSpPr/>
          <p:nvPr/>
        </p:nvCxnSpPr>
        <p:spPr bwMode="auto">
          <a:xfrm>
            <a:off x="4987360" y="4180719"/>
            <a:ext cx="1" cy="1773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9" name="直接连接符 428"/>
          <p:cNvCxnSpPr/>
          <p:nvPr/>
        </p:nvCxnSpPr>
        <p:spPr bwMode="auto">
          <a:xfrm>
            <a:off x="7126932" y="5464426"/>
            <a:ext cx="0" cy="2517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30" name="直接连接符 429"/>
          <p:cNvCxnSpPr/>
          <p:nvPr/>
        </p:nvCxnSpPr>
        <p:spPr bwMode="auto">
          <a:xfrm>
            <a:off x="6638489" y="5965829"/>
            <a:ext cx="216024" cy="17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31" name="直接连接符 430"/>
          <p:cNvCxnSpPr/>
          <p:nvPr/>
        </p:nvCxnSpPr>
        <p:spPr bwMode="auto">
          <a:xfrm>
            <a:off x="5010351" y="5728826"/>
            <a:ext cx="216024" cy="17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32" name="直接连接符 431"/>
          <p:cNvCxnSpPr/>
          <p:nvPr/>
        </p:nvCxnSpPr>
        <p:spPr bwMode="auto">
          <a:xfrm>
            <a:off x="5010351" y="5716159"/>
            <a:ext cx="0" cy="2517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33" name="直接连接符 432"/>
          <p:cNvCxnSpPr/>
          <p:nvPr/>
        </p:nvCxnSpPr>
        <p:spPr bwMode="auto">
          <a:xfrm>
            <a:off x="5011870" y="4999678"/>
            <a:ext cx="216024" cy="17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34" name="直接连接符 433"/>
          <p:cNvCxnSpPr/>
          <p:nvPr/>
        </p:nvCxnSpPr>
        <p:spPr bwMode="auto">
          <a:xfrm>
            <a:off x="5018017" y="4999678"/>
            <a:ext cx="0" cy="2517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54977980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栈的应用：试探与回溯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82770" y="1139702"/>
            <a:ext cx="5785374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试探与回溯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变量的排序问题（如旅行商问题），搜索空间为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O(n!)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为此需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尽可能早地排除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空间中的候选解（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减枝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从零开始，逐步增加候选解的长度，从长度上逐步向目标解靠近（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试探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试探过程中一旦发现与目标解不合，则收缩一步长度，继续试探下一可能的组合（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回溯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试探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回溯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减枝的过程，需要依赖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记录当前的可行解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也需要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减枝的位置，以防重复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等腰三角形 4"/>
          <p:cNvSpPr/>
          <p:nvPr/>
        </p:nvSpPr>
        <p:spPr bwMode="auto">
          <a:xfrm>
            <a:off x="5940152" y="1700808"/>
            <a:ext cx="2952328" cy="460851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任意多边形 6"/>
          <p:cNvSpPr/>
          <p:nvPr/>
        </p:nvSpPr>
        <p:spPr bwMode="auto">
          <a:xfrm>
            <a:off x="6948264" y="1700808"/>
            <a:ext cx="504056" cy="4111961"/>
          </a:xfrm>
          <a:custGeom>
            <a:avLst/>
            <a:gdLst>
              <a:gd name="connsiteX0" fmla="*/ 783771 w 833534"/>
              <a:gd name="connsiteY0" fmla="*/ 0 h 4132696"/>
              <a:gd name="connsiteX1" fmla="*/ 796212 w 833534"/>
              <a:gd name="connsiteY1" fmla="*/ 80866 h 4132696"/>
              <a:gd name="connsiteX2" fmla="*/ 808653 w 833534"/>
              <a:gd name="connsiteY2" fmla="*/ 124408 h 4132696"/>
              <a:gd name="connsiteX3" fmla="*/ 814873 w 833534"/>
              <a:gd name="connsiteY3" fmla="*/ 167951 h 4132696"/>
              <a:gd name="connsiteX4" fmla="*/ 827314 w 833534"/>
              <a:gd name="connsiteY4" fmla="*/ 192833 h 4132696"/>
              <a:gd name="connsiteX5" fmla="*/ 833534 w 833534"/>
              <a:gd name="connsiteY5" fmla="*/ 261257 h 4132696"/>
              <a:gd name="connsiteX6" fmla="*/ 821094 w 833534"/>
              <a:gd name="connsiteY6" fmla="*/ 572278 h 4132696"/>
              <a:gd name="connsiteX7" fmla="*/ 814873 w 833534"/>
              <a:gd name="connsiteY7" fmla="*/ 609600 h 4132696"/>
              <a:gd name="connsiteX8" fmla="*/ 796212 w 833534"/>
              <a:gd name="connsiteY8" fmla="*/ 640702 h 4132696"/>
              <a:gd name="connsiteX9" fmla="*/ 771330 w 833534"/>
              <a:gd name="connsiteY9" fmla="*/ 715347 h 4132696"/>
              <a:gd name="connsiteX10" fmla="*/ 740228 w 833534"/>
              <a:gd name="connsiteY10" fmla="*/ 783772 h 4132696"/>
              <a:gd name="connsiteX11" fmla="*/ 721567 w 833534"/>
              <a:gd name="connsiteY11" fmla="*/ 802433 h 4132696"/>
              <a:gd name="connsiteX12" fmla="*/ 715347 w 833534"/>
              <a:gd name="connsiteY12" fmla="*/ 827315 h 4132696"/>
              <a:gd name="connsiteX13" fmla="*/ 690465 w 833534"/>
              <a:gd name="connsiteY13" fmla="*/ 870857 h 4132696"/>
              <a:gd name="connsiteX14" fmla="*/ 665583 w 833534"/>
              <a:gd name="connsiteY14" fmla="*/ 920621 h 4132696"/>
              <a:gd name="connsiteX15" fmla="*/ 659363 w 833534"/>
              <a:gd name="connsiteY15" fmla="*/ 945502 h 4132696"/>
              <a:gd name="connsiteX16" fmla="*/ 646922 w 833534"/>
              <a:gd name="connsiteY16" fmla="*/ 1007706 h 4132696"/>
              <a:gd name="connsiteX17" fmla="*/ 653143 w 833534"/>
              <a:gd name="connsiteY17" fmla="*/ 1324947 h 4132696"/>
              <a:gd name="connsiteX18" fmla="*/ 665583 w 833534"/>
              <a:gd name="connsiteY18" fmla="*/ 1356049 h 4132696"/>
              <a:gd name="connsiteX19" fmla="*/ 678024 w 833534"/>
              <a:gd name="connsiteY19" fmla="*/ 1424474 h 4132696"/>
              <a:gd name="connsiteX20" fmla="*/ 696685 w 833534"/>
              <a:gd name="connsiteY20" fmla="*/ 1461796 h 4132696"/>
              <a:gd name="connsiteX21" fmla="*/ 709126 w 833534"/>
              <a:gd name="connsiteY21" fmla="*/ 1511559 h 4132696"/>
              <a:gd name="connsiteX22" fmla="*/ 727787 w 833534"/>
              <a:gd name="connsiteY22" fmla="*/ 1530221 h 4132696"/>
              <a:gd name="connsiteX23" fmla="*/ 734008 w 833534"/>
              <a:gd name="connsiteY23" fmla="*/ 1548882 h 4132696"/>
              <a:gd name="connsiteX24" fmla="*/ 746449 w 833534"/>
              <a:gd name="connsiteY24" fmla="*/ 1604866 h 4132696"/>
              <a:gd name="connsiteX25" fmla="*/ 758889 w 833534"/>
              <a:gd name="connsiteY25" fmla="*/ 1673290 h 4132696"/>
              <a:gd name="connsiteX26" fmla="*/ 727787 w 833534"/>
              <a:gd name="connsiteY26" fmla="*/ 1897225 h 4132696"/>
              <a:gd name="connsiteX27" fmla="*/ 721567 w 833534"/>
              <a:gd name="connsiteY27" fmla="*/ 1915886 h 4132696"/>
              <a:gd name="connsiteX28" fmla="*/ 696685 w 833534"/>
              <a:gd name="connsiteY28" fmla="*/ 1953208 h 4132696"/>
              <a:gd name="connsiteX29" fmla="*/ 678024 w 833534"/>
              <a:gd name="connsiteY29" fmla="*/ 1984310 h 4132696"/>
              <a:gd name="connsiteX30" fmla="*/ 671804 w 833534"/>
              <a:gd name="connsiteY30" fmla="*/ 2002972 h 4132696"/>
              <a:gd name="connsiteX31" fmla="*/ 653143 w 833534"/>
              <a:gd name="connsiteY31" fmla="*/ 2015412 h 4132696"/>
              <a:gd name="connsiteX32" fmla="*/ 634481 w 833534"/>
              <a:gd name="connsiteY32" fmla="*/ 2046515 h 4132696"/>
              <a:gd name="connsiteX33" fmla="*/ 622041 w 833534"/>
              <a:gd name="connsiteY33" fmla="*/ 2071396 h 4132696"/>
              <a:gd name="connsiteX34" fmla="*/ 609600 w 833534"/>
              <a:gd name="connsiteY34" fmla="*/ 2090057 h 4132696"/>
              <a:gd name="connsiteX35" fmla="*/ 597159 w 833534"/>
              <a:gd name="connsiteY35" fmla="*/ 2114939 h 4132696"/>
              <a:gd name="connsiteX36" fmla="*/ 590938 w 833534"/>
              <a:gd name="connsiteY36" fmla="*/ 2133600 h 4132696"/>
              <a:gd name="connsiteX37" fmla="*/ 572277 w 833534"/>
              <a:gd name="connsiteY37" fmla="*/ 2158482 h 4132696"/>
              <a:gd name="connsiteX38" fmla="*/ 553616 w 833534"/>
              <a:gd name="connsiteY38" fmla="*/ 2214466 h 4132696"/>
              <a:gd name="connsiteX39" fmla="*/ 516294 w 833534"/>
              <a:gd name="connsiteY39" fmla="*/ 2251788 h 4132696"/>
              <a:gd name="connsiteX40" fmla="*/ 466530 w 833534"/>
              <a:gd name="connsiteY40" fmla="*/ 2363755 h 4132696"/>
              <a:gd name="connsiteX41" fmla="*/ 447869 w 833534"/>
              <a:gd name="connsiteY41" fmla="*/ 2376196 h 4132696"/>
              <a:gd name="connsiteX42" fmla="*/ 429208 w 833534"/>
              <a:gd name="connsiteY42" fmla="*/ 2407298 h 4132696"/>
              <a:gd name="connsiteX43" fmla="*/ 410547 w 833534"/>
              <a:gd name="connsiteY43" fmla="*/ 2432180 h 4132696"/>
              <a:gd name="connsiteX44" fmla="*/ 385665 w 833534"/>
              <a:gd name="connsiteY44" fmla="*/ 2488164 h 4132696"/>
              <a:gd name="connsiteX45" fmla="*/ 379445 w 833534"/>
              <a:gd name="connsiteY45" fmla="*/ 2556588 h 4132696"/>
              <a:gd name="connsiteX46" fmla="*/ 373224 w 833534"/>
              <a:gd name="connsiteY46" fmla="*/ 2643674 h 4132696"/>
              <a:gd name="connsiteX47" fmla="*/ 360783 w 833534"/>
              <a:gd name="connsiteY47" fmla="*/ 2662335 h 4132696"/>
              <a:gd name="connsiteX48" fmla="*/ 342122 w 833534"/>
              <a:gd name="connsiteY48" fmla="*/ 2712098 h 4132696"/>
              <a:gd name="connsiteX49" fmla="*/ 317241 w 833534"/>
              <a:gd name="connsiteY49" fmla="*/ 2792964 h 4132696"/>
              <a:gd name="connsiteX50" fmla="*/ 292359 w 833534"/>
              <a:gd name="connsiteY50" fmla="*/ 2873829 h 4132696"/>
              <a:gd name="connsiteX51" fmla="*/ 267477 w 833534"/>
              <a:gd name="connsiteY51" fmla="*/ 3110204 h 4132696"/>
              <a:gd name="connsiteX52" fmla="*/ 261257 w 833534"/>
              <a:gd name="connsiteY52" fmla="*/ 3141306 h 4132696"/>
              <a:gd name="connsiteX53" fmla="*/ 248816 w 833534"/>
              <a:gd name="connsiteY53" fmla="*/ 3166188 h 4132696"/>
              <a:gd name="connsiteX54" fmla="*/ 242596 w 833534"/>
              <a:gd name="connsiteY54" fmla="*/ 3184849 h 4132696"/>
              <a:gd name="connsiteX55" fmla="*/ 236375 w 833534"/>
              <a:gd name="connsiteY55" fmla="*/ 3209731 h 4132696"/>
              <a:gd name="connsiteX56" fmla="*/ 223934 w 833534"/>
              <a:gd name="connsiteY56" fmla="*/ 3228392 h 4132696"/>
              <a:gd name="connsiteX57" fmla="*/ 211494 w 833534"/>
              <a:gd name="connsiteY57" fmla="*/ 3278155 h 4132696"/>
              <a:gd name="connsiteX58" fmla="*/ 199053 w 833534"/>
              <a:gd name="connsiteY58" fmla="*/ 3327919 h 4132696"/>
              <a:gd name="connsiteX59" fmla="*/ 180392 w 833534"/>
              <a:gd name="connsiteY59" fmla="*/ 3377682 h 4132696"/>
              <a:gd name="connsiteX60" fmla="*/ 136849 w 833534"/>
              <a:gd name="connsiteY60" fmla="*/ 3470988 h 4132696"/>
              <a:gd name="connsiteX61" fmla="*/ 130628 w 833534"/>
              <a:gd name="connsiteY61" fmla="*/ 3502090 h 4132696"/>
              <a:gd name="connsiteX62" fmla="*/ 93306 w 833534"/>
              <a:gd name="connsiteY62" fmla="*/ 3551853 h 4132696"/>
              <a:gd name="connsiteX63" fmla="*/ 87085 w 833534"/>
              <a:gd name="connsiteY63" fmla="*/ 3570515 h 4132696"/>
              <a:gd name="connsiteX64" fmla="*/ 80865 w 833534"/>
              <a:gd name="connsiteY64" fmla="*/ 3595396 h 4132696"/>
              <a:gd name="connsiteX65" fmla="*/ 68424 w 833534"/>
              <a:gd name="connsiteY65" fmla="*/ 3614057 h 4132696"/>
              <a:gd name="connsiteX66" fmla="*/ 62204 w 833534"/>
              <a:gd name="connsiteY66" fmla="*/ 3632719 h 4132696"/>
              <a:gd name="connsiteX67" fmla="*/ 105747 w 833534"/>
              <a:gd name="connsiteY67" fmla="*/ 3831772 h 4132696"/>
              <a:gd name="connsiteX68" fmla="*/ 87085 w 833534"/>
              <a:gd name="connsiteY68" fmla="*/ 4055706 h 4132696"/>
              <a:gd name="connsiteX69" fmla="*/ 80865 w 833534"/>
              <a:gd name="connsiteY69" fmla="*/ 4074368 h 4132696"/>
              <a:gd name="connsiteX70" fmla="*/ 74645 w 833534"/>
              <a:gd name="connsiteY70" fmla="*/ 4117910 h 4132696"/>
              <a:gd name="connsiteX71" fmla="*/ 0 w 833534"/>
              <a:gd name="connsiteY71" fmla="*/ 4130351 h 413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833534" h="4132696">
                <a:moveTo>
                  <a:pt x="783771" y="0"/>
                </a:moveTo>
                <a:cubicBezTo>
                  <a:pt x="785502" y="12119"/>
                  <a:pt x="792979" y="66854"/>
                  <a:pt x="796212" y="80866"/>
                </a:cubicBezTo>
                <a:cubicBezTo>
                  <a:pt x="799606" y="95574"/>
                  <a:pt x="804506" y="109894"/>
                  <a:pt x="808653" y="124408"/>
                </a:cubicBezTo>
                <a:cubicBezTo>
                  <a:pt x="810726" y="138922"/>
                  <a:pt x="811015" y="153806"/>
                  <a:pt x="814873" y="167951"/>
                </a:cubicBezTo>
                <a:cubicBezTo>
                  <a:pt x="817313" y="176897"/>
                  <a:pt x="825495" y="183740"/>
                  <a:pt x="827314" y="192833"/>
                </a:cubicBezTo>
                <a:cubicBezTo>
                  <a:pt x="831805" y="215290"/>
                  <a:pt x="831461" y="238449"/>
                  <a:pt x="833534" y="261257"/>
                </a:cubicBezTo>
                <a:cubicBezTo>
                  <a:pt x="829387" y="364931"/>
                  <a:pt x="826644" y="468670"/>
                  <a:pt x="821094" y="572278"/>
                </a:cubicBezTo>
                <a:cubicBezTo>
                  <a:pt x="820419" y="584872"/>
                  <a:pt x="819183" y="597747"/>
                  <a:pt x="814873" y="609600"/>
                </a:cubicBezTo>
                <a:cubicBezTo>
                  <a:pt x="810741" y="620962"/>
                  <a:pt x="802432" y="630335"/>
                  <a:pt x="796212" y="640702"/>
                </a:cubicBezTo>
                <a:cubicBezTo>
                  <a:pt x="786546" y="698704"/>
                  <a:pt x="796912" y="659069"/>
                  <a:pt x="771330" y="715347"/>
                </a:cubicBezTo>
                <a:cubicBezTo>
                  <a:pt x="759741" y="740841"/>
                  <a:pt x="756385" y="759535"/>
                  <a:pt x="740228" y="783772"/>
                </a:cubicBezTo>
                <a:cubicBezTo>
                  <a:pt x="735348" y="791091"/>
                  <a:pt x="727787" y="796213"/>
                  <a:pt x="721567" y="802433"/>
                </a:cubicBezTo>
                <a:cubicBezTo>
                  <a:pt x="719494" y="810727"/>
                  <a:pt x="718349" y="819310"/>
                  <a:pt x="715347" y="827315"/>
                </a:cubicBezTo>
                <a:cubicBezTo>
                  <a:pt x="708583" y="845352"/>
                  <a:pt x="700777" y="855390"/>
                  <a:pt x="690465" y="870857"/>
                </a:cubicBezTo>
                <a:cubicBezTo>
                  <a:pt x="671132" y="928864"/>
                  <a:pt x="704749" y="832499"/>
                  <a:pt x="665583" y="920621"/>
                </a:cubicBezTo>
                <a:cubicBezTo>
                  <a:pt x="662111" y="928433"/>
                  <a:pt x="661154" y="937143"/>
                  <a:pt x="659363" y="945502"/>
                </a:cubicBezTo>
                <a:cubicBezTo>
                  <a:pt x="654932" y="966178"/>
                  <a:pt x="646922" y="1007706"/>
                  <a:pt x="646922" y="1007706"/>
                </a:cubicBezTo>
                <a:cubicBezTo>
                  <a:pt x="648996" y="1113453"/>
                  <a:pt x="647485" y="1219331"/>
                  <a:pt x="653143" y="1324947"/>
                </a:cubicBezTo>
                <a:cubicBezTo>
                  <a:pt x="653740" y="1336097"/>
                  <a:pt x="662875" y="1345217"/>
                  <a:pt x="665583" y="1356049"/>
                </a:cubicBezTo>
                <a:cubicBezTo>
                  <a:pt x="671102" y="1378125"/>
                  <a:pt x="669363" y="1402820"/>
                  <a:pt x="678024" y="1424474"/>
                </a:cubicBezTo>
                <a:cubicBezTo>
                  <a:pt x="683190" y="1437388"/>
                  <a:pt x="690465" y="1449355"/>
                  <a:pt x="696685" y="1461796"/>
                </a:cubicBezTo>
                <a:cubicBezTo>
                  <a:pt x="697582" y="1466279"/>
                  <a:pt x="703662" y="1503363"/>
                  <a:pt x="709126" y="1511559"/>
                </a:cubicBezTo>
                <a:cubicBezTo>
                  <a:pt x="714006" y="1518879"/>
                  <a:pt x="721567" y="1524000"/>
                  <a:pt x="727787" y="1530221"/>
                </a:cubicBezTo>
                <a:cubicBezTo>
                  <a:pt x="729861" y="1536441"/>
                  <a:pt x="732207" y="1542577"/>
                  <a:pt x="734008" y="1548882"/>
                </a:cubicBezTo>
                <a:cubicBezTo>
                  <a:pt x="739232" y="1567165"/>
                  <a:pt x="742954" y="1586226"/>
                  <a:pt x="746449" y="1604866"/>
                </a:cubicBezTo>
                <a:cubicBezTo>
                  <a:pt x="750721" y="1627651"/>
                  <a:pt x="754742" y="1650482"/>
                  <a:pt x="758889" y="1673290"/>
                </a:cubicBezTo>
                <a:cubicBezTo>
                  <a:pt x="741735" y="1839118"/>
                  <a:pt x="756071" y="1802943"/>
                  <a:pt x="727787" y="1897225"/>
                </a:cubicBezTo>
                <a:cubicBezTo>
                  <a:pt x="725903" y="1903505"/>
                  <a:pt x="724751" y="1910154"/>
                  <a:pt x="721567" y="1915886"/>
                </a:cubicBezTo>
                <a:cubicBezTo>
                  <a:pt x="714306" y="1928956"/>
                  <a:pt x="704378" y="1940387"/>
                  <a:pt x="696685" y="1953208"/>
                </a:cubicBezTo>
                <a:cubicBezTo>
                  <a:pt x="690465" y="1963575"/>
                  <a:pt x="683431" y="1973496"/>
                  <a:pt x="678024" y="1984310"/>
                </a:cubicBezTo>
                <a:cubicBezTo>
                  <a:pt x="675092" y="1990175"/>
                  <a:pt x="675900" y="1997852"/>
                  <a:pt x="671804" y="2002972"/>
                </a:cubicBezTo>
                <a:cubicBezTo>
                  <a:pt x="667134" y="2008810"/>
                  <a:pt x="659363" y="2011265"/>
                  <a:pt x="653143" y="2015412"/>
                </a:cubicBezTo>
                <a:cubicBezTo>
                  <a:pt x="646922" y="2025780"/>
                  <a:pt x="640353" y="2035946"/>
                  <a:pt x="634481" y="2046515"/>
                </a:cubicBezTo>
                <a:cubicBezTo>
                  <a:pt x="629978" y="2054621"/>
                  <a:pt x="626641" y="2063345"/>
                  <a:pt x="622041" y="2071396"/>
                </a:cubicBezTo>
                <a:cubicBezTo>
                  <a:pt x="618332" y="2077887"/>
                  <a:pt x="613309" y="2083566"/>
                  <a:pt x="609600" y="2090057"/>
                </a:cubicBezTo>
                <a:cubicBezTo>
                  <a:pt x="604999" y="2098108"/>
                  <a:pt x="600812" y="2106416"/>
                  <a:pt x="597159" y="2114939"/>
                </a:cubicBezTo>
                <a:cubicBezTo>
                  <a:pt x="594576" y="2120966"/>
                  <a:pt x="594191" y="2127907"/>
                  <a:pt x="590938" y="2133600"/>
                </a:cubicBezTo>
                <a:cubicBezTo>
                  <a:pt x="585794" y="2142601"/>
                  <a:pt x="578497" y="2150188"/>
                  <a:pt x="572277" y="2158482"/>
                </a:cubicBezTo>
                <a:cubicBezTo>
                  <a:pt x="566057" y="2177143"/>
                  <a:pt x="567525" y="2200557"/>
                  <a:pt x="553616" y="2214466"/>
                </a:cubicBezTo>
                <a:lnTo>
                  <a:pt x="516294" y="2251788"/>
                </a:lnTo>
                <a:cubicBezTo>
                  <a:pt x="507772" y="2285877"/>
                  <a:pt x="498814" y="2342232"/>
                  <a:pt x="466530" y="2363755"/>
                </a:cubicBezTo>
                <a:lnTo>
                  <a:pt x="447869" y="2376196"/>
                </a:lnTo>
                <a:cubicBezTo>
                  <a:pt x="441649" y="2386563"/>
                  <a:pt x="435914" y="2397238"/>
                  <a:pt x="429208" y="2407298"/>
                </a:cubicBezTo>
                <a:cubicBezTo>
                  <a:pt x="423457" y="2415924"/>
                  <a:pt x="415183" y="2422907"/>
                  <a:pt x="410547" y="2432180"/>
                </a:cubicBezTo>
                <a:cubicBezTo>
                  <a:pt x="366131" y="2521012"/>
                  <a:pt x="422261" y="2433268"/>
                  <a:pt x="385665" y="2488164"/>
                </a:cubicBezTo>
                <a:cubicBezTo>
                  <a:pt x="383592" y="2510972"/>
                  <a:pt x="381271" y="2533759"/>
                  <a:pt x="379445" y="2556588"/>
                </a:cubicBezTo>
                <a:cubicBezTo>
                  <a:pt x="377124" y="2585598"/>
                  <a:pt x="378282" y="2615014"/>
                  <a:pt x="373224" y="2643674"/>
                </a:cubicBezTo>
                <a:cubicBezTo>
                  <a:pt x="371925" y="2651036"/>
                  <a:pt x="363877" y="2655529"/>
                  <a:pt x="360783" y="2662335"/>
                </a:cubicBezTo>
                <a:cubicBezTo>
                  <a:pt x="353452" y="2678463"/>
                  <a:pt x="348342" y="2695510"/>
                  <a:pt x="342122" y="2712098"/>
                </a:cubicBezTo>
                <a:cubicBezTo>
                  <a:pt x="327291" y="2815924"/>
                  <a:pt x="348762" y="2698401"/>
                  <a:pt x="317241" y="2792964"/>
                </a:cubicBezTo>
                <a:cubicBezTo>
                  <a:pt x="281111" y="2901354"/>
                  <a:pt x="323864" y="2810818"/>
                  <a:pt x="292359" y="2873829"/>
                </a:cubicBezTo>
                <a:cubicBezTo>
                  <a:pt x="282136" y="2991397"/>
                  <a:pt x="283009" y="3006653"/>
                  <a:pt x="267477" y="3110204"/>
                </a:cubicBezTo>
                <a:cubicBezTo>
                  <a:pt x="265909" y="3120660"/>
                  <a:pt x="264600" y="3131276"/>
                  <a:pt x="261257" y="3141306"/>
                </a:cubicBezTo>
                <a:cubicBezTo>
                  <a:pt x="258325" y="3150103"/>
                  <a:pt x="252469" y="3157665"/>
                  <a:pt x="248816" y="3166188"/>
                </a:cubicBezTo>
                <a:cubicBezTo>
                  <a:pt x="246233" y="3172215"/>
                  <a:pt x="244397" y="3178545"/>
                  <a:pt x="242596" y="3184849"/>
                </a:cubicBezTo>
                <a:cubicBezTo>
                  <a:pt x="240247" y="3193069"/>
                  <a:pt x="239743" y="3201873"/>
                  <a:pt x="236375" y="3209731"/>
                </a:cubicBezTo>
                <a:cubicBezTo>
                  <a:pt x="233430" y="3216602"/>
                  <a:pt x="228081" y="3222172"/>
                  <a:pt x="223934" y="3228392"/>
                </a:cubicBezTo>
                <a:cubicBezTo>
                  <a:pt x="212042" y="3264069"/>
                  <a:pt x="222754" y="3229360"/>
                  <a:pt x="211494" y="3278155"/>
                </a:cubicBezTo>
                <a:cubicBezTo>
                  <a:pt x="207649" y="3294816"/>
                  <a:pt x="202898" y="3311258"/>
                  <a:pt x="199053" y="3327919"/>
                </a:cubicBezTo>
                <a:cubicBezTo>
                  <a:pt x="189558" y="3369064"/>
                  <a:pt x="199975" y="3348306"/>
                  <a:pt x="180392" y="3377682"/>
                </a:cubicBezTo>
                <a:cubicBezTo>
                  <a:pt x="165076" y="3454263"/>
                  <a:pt x="182903" y="3424934"/>
                  <a:pt x="136849" y="3470988"/>
                </a:cubicBezTo>
                <a:cubicBezTo>
                  <a:pt x="134775" y="3481355"/>
                  <a:pt x="134555" y="3492274"/>
                  <a:pt x="130628" y="3502090"/>
                </a:cubicBezTo>
                <a:cubicBezTo>
                  <a:pt x="120322" y="3527854"/>
                  <a:pt x="111144" y="3534015"/>
                  <a:pt x="93306" y="3551853"/>
                </a:cubicBezTo>
                <a:cubicBezTo>
                  <a:pt x="91232" y="3558074"/>
                  <a:pt x="88886" y="3564210"/>
                  <a:pt x="87085" y="3570515"/>
                </a:cubicBezTo>
                <a:cubicBezTo>
                  <a:pt x="84736" y="3578735"/>
                  <a:pt x="84233" y="3587538"/>
                  <a:pt x="80865" y="3595396"/>
                </a:cubicBezTo>
                <a:cubicBezTo>
                  <a:pt x="77920" y="3602267"/>
                  <a:pt x="72571" y="3607837"/>
                  <a:pt x="68424" y="3614057"/>
                </a:cubicBezTo>
                <a:cubicBezTo>
                  <a:pt x="66351" y="3620278"/>
                  <a:pt x="61160" y="3626246"/>
                  <a:pt x="62204" y="3632719"/>
                </a:cubicBezTo>
                <a:cubicBezTo>
                  <a:pt x="74061" y="3706234"/>
                  <a:pt x="89049" y="3764985"/>
                  <a:pt x="105747" y="3831772"/>
                </a:cubicBezTo>
                <a:cubicBezTo>
                  <a:pt x="99526" y="3906417"/>
                  <a:pt x="94727" y="3981193"/>
                  <a:pt x="87085" y="4055706"/>
                </a:cubicBezTo>
                <a:cubicBezTo>
                  <a:pt x="86416" y="4062229"/>
                  <a:pt x="82151" y="4067938"/>
                  <a:pt x="80865" y="4074368"/>
                </a:cubicBezTo>
                <a:cubicBezTo>
                  <a:pt x="77990" y="4088745"/>
                  <a:pt x="80600" y="4104512"/>
                  <a:pt x="74645" y="4117910"/>
                </a:cubicBezTo>
                <a:cubicBezTo>
                  <a:pt x="64515" y="4140702"/>
                  <a:pt x="3407" y="4130351"/>
                  <a:pt x="0" y="4130351"/>
                </a:cubicBezTo>
              </a:path>
            </a:pathLst>
          </a:custGeom>
          <a:noFill/>
          <a:ln w="2222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7402286" y="1747935"/>
            <a:ext cx="534955" cy="2843499"/>
          </a:xfrm>
          <a:custGeom>
            <a:avLst/>
            <a:gdLst>
              <a:gd name="connsiteX0" fmla="*/ 0 w 534955"/>
              <a:gd name="connsiteY0" fmla="*/ 0 h 2843499"/>
              <a:gd name="connsiteX1" fmla="*/ 18661 w 534955"/>
              <a:gd name="connsiteY1" fmla="*/ 37322 h 2843499"/>
              <a:gd name="connsiteX2" fmla="*/ 24881 w 534955"/>
              <a:gd name="connsiteY2" fmla="*/ 55983 h 2843499"/>
              <a:gd name="connsiteX3" fmla="*/ 37322 w 534955"/>
              <a:gd name="connsiteY3" fmla="*/ 87085 h 2843499"/>
              <a:gd name="connsiteX4" fmla="*/ 49763 w 534955"/>
              <a:gd name="connsiteY4" fmla="*/ 149289 h 2843499"/>
              <a:gd name="connsiteX5" fmla="*/ 55983 w 534955"/>
              <a:gd name="connsiteY5" fmla="*/ 167951 h 2843499"/>
              <a:gd name="connsiteX6" fmla="*/ 62204 w 534955"/>
              <a:gd name="connsiteY6" fmla="*/ 192832 h 2843499"/>
              <a:gd name="connsiteX7" fmla="*/ 87085 w 534955"/>
              <a:gd name="connsiteY7" fmla="*/ 721567 h 2843499"/>
              <a:gd name="connsiteX8" fmla="*/ 93306 w 534955"/>
              <a:gd name="connsiteY8" fmla="*/ 746449 h 2843499"/>
              <a:gd name="connsiteX9" fmla="*/ 99526 w 534955"/>
              <a:gd name="connsiteY9" fmla="*/ 777551 h 2843499"/>
              <a:gd name="connsiteX10" fmla="*/ 111967 w 534955"/>
              <a:gd name="connsiteY10" fmla="*/ 877077 h 2843499"/>
              <a:gd name="connsiteX11" fmla="*/ 130628 w 534955"/>
              <a:gd name="connsiteY11" fmla="*/ 957943 h 2843499"/>
              <a:gd name="connsiteX12" fmla="*/ 149290 w 534955"/>
              <a:gd name="connsiteY12" fmla="*/ 1449355 h 2843499"/>
              <a:gd name="connsiteX13" fmla="*/ 167951 w 534955"/>
              <a:gd name="connsiteY13" fmla="*/ 1517779 h 2843499"/>
              <a:gd name="connsiteX14" fmla="*/ 174171 w 534955"/>
              <a:gd name="connsiteY14" fmla="*/ 1542661 h 2843499"/>
              <a:gd name="connsiteX15" fmla="*/ 192832 w 534955"/>
              <a:gd name="connsiteY15" fmla="*/ 1660849 h 2843499"/>
              <a:gd name="connsiteX16" fmla="*/ 217714 w 534955"/>
              <a:gd name="connsiteY16" fmla="*/ 1723053 h 2843499"/>
              <a:gd name="connsiteX17" fmla="*/ 223934 w 534955"/>
              <a:gd name="connsiteY17" fmla="*/ 1760375 h 2843499"/>
              <a:gd name="connsiteX18" fmla="*/ 230155 w 534955"/>
              <a:gd name="connsiteY18" fmla="*/ 1816359 h 2843499"/>
              <a:gd name="connsiteX19" fmla="*/ 242596 w 534955"/>
              <a:gd name="connsiteY19" fmla="*/ 1866122 h 2843499"/>
              <a:gd name="connsiteX20" fmla="*/ 255036 w 534955"/>
              <a:gd name="connsiteY20" fmla="*/ 1953208 h 2843499"/>
              <a:gd name="connsiteX21" fmla="*/ 273698 w 534955"/>
              <a:gd name="connsiteY21" fmla="*/ 2052734 h 2843499"/>
              <a:gd name="connsiteX22" fmla="*/ 286138 w 534955"/>
              <a:gd name="connsiteY22" fmla="*/ 2121159 h 2843499"/>
              <a:gd name="connsiteX23" fmla="*/ 298579 w 534955"/>
              <a:gd name="connsiteY23" fmla="*/ 2152261 h 2843499"/>
              <a:gd name="connsiteX24" fmla="*/ 304800 w 534955"/>
              <a:gd name="connsiteY24" fmla="*/ 2202024 h 2843499"/>
              <a:gd name="connsiteX25" fmla="*/ 317241 w 534955"/>
              <a:gd name="connsiteY25" fmla="*/ 2220685 h 2843499"/>
              <a:gd name="connsiteX26" fmla="*/ 342122 w 534955"/>
              <a:gd name="connsiteY26" fmla="*/ 2307771 h 2843499"/>
              <a:gd name="connsiteX27" fmla="*/ 348343 w 534955"/>
              <a:gd name="connsiteY27" fmla="*/ 2338873 h 2843499"/>
              <a:gd name="connsiteX28" fmla="*/ 360783 w 534955"/>
              <a:gd name="connsiteY28" fmla="*/ 2357534 h 2843499"/>
              <a:gd name="connsiteX29" fmla="*/ 385665 w 534955"/>
              <a:gd name="connsiteY29" fmla="*/ 2413518 h 2843499"/>
              <a:gd name="connsiteX30" fmla="*/ 391885 w 534955"/>
              <a:gd name="connsiteY30" fmla="*/ 2432179 h 2843499"/>
              <a:gd name="connsiteX31" fmla="*/ 410547 w 534955"/>
              <a:gd name="connsiteY31" fmla="*/ 2475722 h 2843499"/>
              <a:gd name="connsiteX32" fmla="*/ 429208 w 534955"/>
              <a:gd name="connsiteY32" fmla="*/ 2525485 h 2843499"/>
              <a:gd name="connsiteX33" fmla="*/ 435428 w 534955"/>
              <a:gd name="connsiteY33" fmla="*/ 2556587 h 2843499"/>
              <a:gd name="connsiteX34" fmla="*/ 460310 w 534955"/>
              <a:gd name="connsiteY34" fmla="*/ 2593910 h 2843499"/>
              <a:gd name="connsiteX35" fmla="*/ 472751 w 534955"/>
              <a:gd name="connsiteY35" fmla="*/ 2618792 h 2843499"/>
              <a:gd name="connsiteX36" fmla="*/ 478971 w 534955"/>
              <a:gd name="connsiteY36" fmla="*/ 2668555 h 2843499"/>
              <a:gd name="connsiteX37" fmla="*/ 485192 w 534955"/>
              <a:gd name="connsiteY37" fmla="*/ 2836506 h 2843499"/>
              <a:gd name="connsiteX38" fmla="*/ 534955 w 534955"/>
              <a:gd name="connsiteY38" fmla="*/ 2836506 h 28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34955" h="2843499">
                <a:moveTo>
                  <a:pt x="0" y="0"/>
                </a:moveTo>
                <a:cubicBezTo>
                  <a:pt x="6220" y="12441"/>
                  <a:pt x="13012" y="24612"/>
                  <a:pt x="18661" y="37322"/>
                </a:cubicBezTo>
                <a:cubicBezTo>
                  <a:pt x="21324" y="43314"/>
                  <a:pt x="22579" y="49844"/>
                  <a:pt x="24881" y="55983"/>
                </a:cubicBezTo>
                <a:cubicBezTo>
                  <a:pt x="28802" y="66438"/>
                  <a:pt x="33791" y="76492"/>
                  <a:pt x="37322" y="87085"/>
                </a:cubicBezTo>
                <a:cubicBezTo>
                  <a:pt x="45586" y="111876"/>
                  <a:pt x="43637" y="121719"/>
                  <a:pt x="49763" y="149289"/>
                </a:cubicBezTo>
                <a:cubicBezTo>
                  <a:pt x="51185" y="155690"/>
                  <a:pt x="54182" y="161646"/>
                  <a:pt x="55983" y="167951"/>
                </a:cubicBezTo>
                <a:cubicBezTo>
                  <a:pt x="58332" y="176171"/>
                  <a:pt x="60130" y="184538"/>
                  <a:pt x="62204" y="192832"/>
                </a:cubicBezTo>
                <a:cubicBezTo>
                  <a:pt x="94348" y="449982"/>
                  <a:pt x="65329" y="192159"/>
                  <a:pt x="87085" y="721567"/>
                </a:cubicBezTo>
                <a:cubicBezTo>
                  <a:pt x="87436" y="730109"/>
                  <a:pt x="91451" y="738103"/>
                  <a:pt x="93306" y="746449"/>
                </a:cubicBezTo>
                <a:cubicBezTo>
                  <a:pt x="95600" y="756770"/>
                  <a:pt x="97788" y="767122"/>
                  <a:pt x="99526" y="777551"/>
                </a:cubicBezTo>
                <a:cubicBezTo>
                  <a:pt x="130759" y="964948"/>
                  <a:pt x="75498" y="646105"/>
                  <a:pt x="111967" y="877077"/>
                </a:cubicBezTo>
                <a:cubicBezTo>
                  <a:pt x="120202" y="929234"/>
                  <a:pt x="119425" y="924330"/>
                  <a:pt x="130628" y="957943"/>
                </a:cubicBezTo>
                <a:cubicBezTo>
                  <a:pt x="136172" y="1251753"/>
                  <a:pt x="129254" y="1222274"/>
                  <a:pt x="149290" y="1449355"/>
                </a:cubicBezTo>
                <a:cubicBezTo>
                  <a:pt x="154015" y="1502903"/>
                  <a:pt x="147320" y="1486834"/>
                  <a:pt x="167951" y="1517779"/>
                </a:cubicBezTo>
                <a:cubicBezTo>
                  <a:pt x="170024" y="1526073"/>
                  <a:pt x="172642" y="1534250"/>
                  <a:pt x="174171" y="1542661"/>
                </a:cubicBezTo>
                <a:cubicBezTo>
                  <a:pt x="180978" y="1580099"/>
                  <a:pt x="183112" y="1625208"/>
                  <a:pt x="192832" y="1660849"/>
                </a:cubicBezTo>
                <a:cubicBezTo>
                  <a:pt x="198708" y="1682394"/>
                  <a:pt x="217714" y="1723053"/>
                  <a:pt x="217714" y="1723053"/>
                </a:cubicBezTo>
                <a:cubicBezTo>
                  <a:pt x="219787" y="1735494"/>
                  <a:pt x="222267" y="1747873"/>
                  <a:pt x="223934" y="1760375"/>
                </a:cubicBezTo>
                <a:cubicBezTo>
                  <a:pt x="226416" y="1778986"/>
                  <a:pt x="226892" y="1797869"/>
                  <a:pt x="230155" y="1816359"/>
                </a:cubicBezTo>
                <a:cubicBezTo>
                  <a:pt x="233127" y="1833197"/>
                  <a:pt x="239537" y="1849300"/>
                  <a:pt x="242596" y="1866122"/>
                </a:cubicBezTo>
                <a:cubicBezTo>
                  <a:pt x="247841" y="1894972"/>
                  <a:pt x="249632" y="1924387"/>
                  <a:pt x="255036" y="1953208"/>
                </a:cubicBezTo>
                <a:cubicBezTo>
                  <a:pt x="261257" y="1986383"/>
                  <a:pt x="268149" y="2019440"/>
                  <a:pt x="273698" y="2052734"/>
                </a:cubicBezTo>
                <a:cubicBezTo>
                  <a:pt x="275174" y="2061592"/>
                  <a:pt x="282878" y="2110292"/>
                  <a:pt x="286138" y="2121159"/>
                </a:cubicBezTo>
                <a:cubicBezTo>
                  <a:pt x="289346" y="2131854"/>
                  <a:pt x="294432" y="2141894"/>
                  <a:pt x="298579" y="2152261"/>
                </a:cubicBezTo>
                <a:cubicBezTo>
                  <a:pt x="300653" y="2168849"/>
                  <a:pt x="300401" y="2185896"/>
                  <a:pt x="304800" y="2202024"/>
                </a:cubicBezTo>
                <a:cubicBezTo>
                  <a:pt x="306767" y="2209237"/>
                  <a:pt x="314753" y="2213635"/>
                  <a:pt x="317241" y="2220685"/>
                </a:cubicBezTo>
                <a:cubicBezTo>
                  <a:pt x="327289" y="2249154"/>
                  <a:pt x="336201" y="2278167"/>
                  <a:pt x="342122" y="2307771"/>
                </a:cubicBezTo>
                <a:cubicBezTo>
                  <a:pt x="344196" y="2318138"/>
                  <a:pt x="344631" y="2328973"/>
                  <a:pt x="348343" y="2338873"/>
                </a:cubicBezTo>
                <a:cubicBezTo>
                  <a:pt x="350968" y="2345873"/>
                  <a:pt x="357747" y="2350703"/>
                  <a:pt x="360783" y="2357534"/>
                </a:cubicBezTo>
                <a:cubicBezTo>
                  <a:pt x="390390" y="2424151"/>
                  <a:pt x="357512" y="2371289"/>
                  <a:pt x="385665" y="2413518"/>
                </a:cubicBezTo>
                <a:cubicBezTo>
                  <a:pt x="387738" y="2419738"/>
                  <a:pt x="389450" y="2426091"/>
                  <a:pt x="391885" y="2432179"/>
                </a:cubicBezTo>
                <a:cubicBezTo>
                  <a:pt x="397750" y="2446841"/>
                  <a:pt x="405150" y="2460882"/>
                  <a:pt x="410547" y="2475722"/>
                </a:cubicBezTo>
                <a:cubicBezTo>
                  <a:pt x="433133" y="2537833"/>
                  <a:pt x="397632" y="2462335"/>
                  <a:pt x="429208" y="2525485"/>
                </a:cubicBezTo>
                <a:cubicBezTo>
                  <a:pt x="431281" y="2535852"/>
                  <a:pt x="431053" y="2546962"/>
                  <a:pt x="435428" y="2556587"/>
                </a:cubicBezTo>
                <a:cubicBezTo>
                  <a:pt x="441615" y="2570199"/>
                  <a:pt x="453623" y="2580536"/>
                  <a:pt x="460310" y="2593910"/>
                </a:cubicBezTo>
                <a:lnTo>
                  <a:pt x="472751" y="2618792"/>
                </a:lnTo>
                <a:cubicBezTo>
                  <a:pt x="474824" y="2635380"/>
                  <a:pt x="478017" y="2651865"/>
                  <a:pt x="478971" y="2668555"/>
                </a:cubicBezTo>
                <a:cubicBezTo>
                  <a:pt x="482167" y="2724486"/>
                  <a:pt x="467476" y="2783359"/>
                  <a:pt x="485192" y="2836506"/>
                </a:cubicBezTo>
                <a:cubicBezTo>
                  <a:pt x="490438" y="2852242"/>
                  <a:pt x="518367" y="2836506"/>
                  <a:pt x="534955" y="2836506"/>
                </a:cubicBezTo>
              </a:path>
            </a:pathLst>
          </a:custGeom>
          <a:noFill/>
          <a:ln w="2222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 bwMode="auto">
          <a:xfrm>
            <a:off x="6876256" y="5740761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2" name="椭圆 381"/>
          <p:cNvSpPr/>
          <p:nvPr/>
        </p:nvSpPr>
        <p:spPr bwMode="auto">
          <a:xfrm>
            <a:off x="7834334" y="4519426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3" name="等腰三角形 382"/>
          <p:cNvSpPr/>
          <p:nvPr/>
        </p:nvSpPr>
        <p:spPr bwMode="auto">
          <a:xfrm>
            <a:off x="7416316" y="4614829"/>
            <a:ext cx="974130" cy="1694491"/>
          </a:xfrm>
          <a:prstGeom prst="triangle">
            <a:avLst/>
          </a:prstGeom>
          <a:solidFill>
            <a:schemeClr val="accent3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4" name="等腰三角形 383"/>
          <p:cNvSpPr/>
          <p:nvPr/>
        </p:nvSpPr>
        <p:spPr bwMode="auto">
          <a:xfrm>
            <a:off x="6804248" y="5852796"/>
            <a:ext cx="288032" cy="456524"/>
          </a:xfrm>
          <a:prstGeom prst="triangle">
            <a:avLst/>
          </a:prstGeom>
          <a:solidFill>
            <a:schemeClr val="accent3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449128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连接符 46"/>
          <p:cNvCxnSpPr/>
          <p:nvPr/>
        </p:nvCxnSpPr>
        <p:spPr>
          <a:xfrm>
            <a:off x="613700" y="2348880"/>
            <a:ext cx="3497282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13700" y="2722933"/>
            <a:ext cx="3497282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13700" y="3096986"/>
            <a:ext cx="3497282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613700" y="3471039"/>
            <a:ext cx="3497282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13700" y="3845092"/>
            <a:ext cx="3497282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13700" y="4219145"/>
            <a:ext cx="3497282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13700" y="4593198"/>
            <a:ext cx="3497282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13700" y="4967252"/>
            <a:ext cx="3497282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13700" y="5341305"/>
            <a:ext cx="3497282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rot="5400000">
            <a:off x="2614770" y="3845780"/>
            <a:ext cx="2992425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5400000">
            <a:off x="2177609" y="3845780"/>
            <a:ext cx="2992425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rot="5400000">
            <a:off x="1740449" y="3845780"/>
            <a:ext cx="2992425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5400000">
            <a:off x="1303289" y="3845780"/>
            <a:ext cx="2992425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5400000">
            <a:off x="866129" y="3845780"/>
            <a:ext cx="2992425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rot="5400000">
            <a:off x="428968" y="3845780"/>
            <a:ext cx="2992425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rot="5400000">
            <a:off x="-8192" y="3845780"/>
            <a:ext cx="2992425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5400000">
            <a:off x="-445352" y="3845780"/>
            <a:ext cx="2992425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-882512" y="3845780"/>
            <a:ext cx="2992425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1925180" y="4218459"/>
            <a:ext cx="437160" cy="3747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9" name="矩形 68"/>
          <p:cNvSpPr/>
          <p:nvPr/>
        </p:nvSpPr>
        <p:spPr>
          <a:xfrm>
            <a:off x="2799501" y="4218459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0" name="矩形 69"/>
          <p:cNvSpPr/>
          <p:nvPr/>
        </p:nvSpPr>
        <p:spPr>
          <a:xfrm>
            <a:off x="2362343" y="4218459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矩形 70"/>
          <p:cNvSpPr/>
          <p:nvPr/>
        </p:nvSpPr>
        <p:spPr>
          <a:xfrm>
            <a:off x="3236663" y="4218459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" name="矩形 71"/>
          <p:cNvSpPr/>
          <p:nvPr/>
        </p:nvSpPr>
        <p:spPr>
          <a:xfrm>
            <a:off x="3673823" y="4218459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6" name="矩形 75"/>
          <p:cNvSpPr/>
          <p:nvPr/>
        </p:nvSpPr>
        <p:spPr>
          <a:xfrm>
            <a:off x="1050859" y="4217772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7" name="矩形 76"/>
          <p:cNvSpPr/>
          <p:nvPr/>
        </p:nvSpPr>
        <p:spPr>
          <a:xfrm>
            <a:off x="613701" y="4217772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8" name="矩形 77"/>
          <p:cNvSpPr/>
          <p:nvPr/>
        </p:nvSpPr>
        <p:spPr>
          <a:xfrm>
            <a:off x="1488021" y="4217772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9" name="矩形 78"/>
          <p:cNvSpPr/>
          <p:nvPr/>
        </p:nvSpPr>
        <p:spPr>
          <a:xfrm>
            <a:off x="1924043" y="3843719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0" name="矩形 79"/>
          <p:cNvSpPr/>
          <p:nvPr/>
        </p:nvSpPr>
        <p:spPr>
          <a:xfrm>
            <a:off x="1924043" y="2348880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矩形 80"/>
          <p:cNvSpPr/>
          <p:nvPr/>
        </p:nvSpPr>
        <p:spPr>
          <a:xfrm>
            <a:off x="1924043" y="3096300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2" name="矩形 81"/>
          <p:cNvSpPr/>
          <p:nvPr/>
        </p:nvSpPr>
        <p:spPr>
          <a:xfrm>
            <a:off x="1924043" y="3470009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3" name="矩形 82"/>
          <p:cNvSpPr/>
          <p:nvPr/>
        </p:nvSpPr>
        <p:spPr>
          <a:xfrm>
            <a:off x="1924043" y="2722590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4" name="矩形 83"/>
          <p:cNvSpPr/>
          <p:nvPr/>
        </p:nvSpPr>
        <p:spPr>
          <a:xfrm>
            <a:off x="1924043" y="4967424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5" name="矩形 84"/>
          <p:cNvSpPr/>
          <p:nvPr/>
        </p:nvSpPr>
        <p:spPr>
          <a:xfrm>
            <a:off x="1924043" y="4593714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6" name="矩形 85"/>
          <p:cNvSpPr/>
          <p:nvPr/>
        </p:nvSpPr>
        <p:spPr>
          <a:xfrm>
            <a:off x="2362343" y="3843719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7" name="矩形 86"/>
          <p:cNvSpPr/>
          <p:nvPr/>
        </p:nvSpPr>
        <p:spPr>
          <a:xfrm>
            <a:off x="2799501" y="3470009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8" name="矩形 87"/>
          <p:cNvSpPr/>
          <p:nvPr/>
        </p:nvSpPr>
        <p:spPr>
          <a:xfrm>
            <a:off x="3236660" y="3095270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9" name="矩形 88"/>
          <p:cNvSpPr/>
          <p:nvPr/>
        </p:nvSpPr>
        <p:spPr>
          <a:xfrm>
            <a:off x="3673823" y="2721559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0" name="矩形 89"/>
          <p:cNvSpPr/>
          <p:nvPr/>
        </p:nvSpPr>
        <p:spPr>
          <a:xfrm>
            <a:off x="1486883" y="4592855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1" name="矩形 90"/>
          <p:cNvSpPr/>
          <p:nvPr/>
        </p:nvSpPr>
        <p:spPr>
          <a:xfrm>
            <a:off x="1049723" y="4966908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2" name="矩形 91"/>
          <p:cNvSpPr/>
          <p:nvPr/>
        </p:nvSpPr>
        <p:spPr>
          <a:xfrm>
            <a:off x="1486282" y="3843718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3" name="矩形 92"/>
          <p:cNvSpPr/>
          <p:nvPr/>
        </p:nvSpPr>
        <p:spPr>
          <a:xfrm>
            <a:off x="1049523" y="3469666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4" name="矩形 93"/>
          <p:cNvSpPr/>
          <p:nvPr/>
        </p:nvSpPr>
        <p:spPr>
          <a:xfrm>
            <a:off x="611560" y="3095615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6" name="矩形 95"/>
          <p:cNvSpPr/>
          <p:nvPr/>
        </p:nvSpPr>
        <p:spPr>
          <a:xfrm>
            <a:off x="2361806" y="4592799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7" name="矩形 96"/>
          <p:cNvSpPr/>
          <p:nvPr/>
        </p:nvSpPr>
        <p:spPr>
          <a:xfrm>
            <a:off x="2798966" y="4966852"/>
            <a:ext cx="437160" cy="37405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8" name="直接连接符 107"/>
          <p:cNvCxnSpPr/>
          <p:nvPr/>
        </p:nvCxnSpPr>
        <p:spPr>
          <a:xfrm>
            <a:off x="4928177" y="2352306"/>
            <a:ext cx="3273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4928177" y="2725795"/>
            <a:ext cx="3273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4928177" y="3099284"/>
            <a:ext cx="3273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4928177" y="3472773"/>
            <a:ext cx="3273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4928177" y="3846262"/>
            <a:ext cx="3273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928177" y="4219751"/>
            <a:ext cx="3273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928177" y="4593240"/>
            <a:ext cx="3273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4928177" y="4966729"/>
            <a:ext cx="3273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4928177" y="5340218"/>
            <a:ext cx="3273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rot="5400000">
            <a:off x="6707801" y="3846949"/>
            <a:ext cx="2987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rot="5400000">
            <a:off x="6298604" y="3846949"/>
            <a:ext cx="2987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rot="5400000">
            <a:off x="5889406" y="3846949"/>
            <a:ext cx="2987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rot="5400000">
            <a:off x="5480209" y="3846949"/>
            <a:ext cx="2987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5400000">
            <a:off x="5071011" y="3846949"/>
            <a:ext cx="2987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rot="5400000">
            <a:off x="4661814" y="3846949"/>
            <a:ext cx="2987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rot="5400000">
            <a:off x="4252616" y="3846949"/>
            <a:ext cx="2987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 rot="5400000">
            <a:off x="3843419" y="3846949"/>
            <a:ext cx="2987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rot="5400000">
            <a:off x="3434221" y="3846949"/>
            <a:ext cx="2987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椭圆 155"/>
          <p:cNvSpPr/>
          <p:nvPr/>
        </p:nvSpPr>
        <p:spPr>
          <a:xfrm>
            <a:off x="4927175" y="3844890"/>
            <a:ext cx="409198" cy="3741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7" name="椭圆 156"/>
          <p:cNvSpPr/>
          <p:nvPr/>
        </p:nvSpPr>
        <p:spPr>
          <a:xfrm>
            <a:off x="5336123" y="3096886"/>
            <a:ext cx="409198" cy="3741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8" name="椭圆 157"/>
          <p:cNvSpPr/>
          <p:nvPr/>
        </p:nvSpPr>
        <p:spPr>
          <a:xfrm>
            <a:off x="5745507" y="2348880"/>
            <a:ext cx="409198" cy="3741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9" name="椭圆 158"/>
          <p:cNvSpPr/>
          <p:nvPr/>
        </p:nvSpPr>
        <p:spPr>
          <a:xfrm>
            <a:off x="6147442" y="4218379"/>
            <a:ext cx="409198" cy="3741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0" name="椭圆 159"/>
          <p:cNvSpPr/>
          <p:nvPr/>
        </p:nvSpPr>
        <p:spPr>
          <a:xfrm>
            <a:off x="6563902" y="4965188"/>
            <a:ext cx="409198" cy="3741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1" name="椭圆 160"/>
          <p:cNvSpPr/>
          <p:nvPr/>
        </p:nvSpPr>
        <p:spPr>
          <a:xfrm>
            <a:off x="6977584" y="2722711"/>
            <a:ext cx="409198" cy="3741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2" name="椭圆 161"/>
          <p:cNvSpPr/>
          <p:nvPr/>
        </p:nvSpPr>
        <p:spPr>
          <a:xfrm>
            <a:off x="7391690" y="3466603"/>
            <a:ext cx="409198" cy="3741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3" name="椭圆 162"/>
          <p:cNvSpPr/>
          <p:nvPr/>
        </p:nvSpPr>
        <p:spPr>
          <a:xfrm>
            <a:off x="7784232" y="4595672"/>
            <a:ext cx="409198" cy="3741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5" name="标题 1"/>
          <p:cNvSpPr txBox="1">
            <a:spLocks/>
          </p:cNvSpPr>
          <p:nvPr/>
        </p:nvSpPr>
        <p:spPr>
          <a:xfrm>
            <a:off x="804805" y="241678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栈的应用：八皇后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Box 20"/>
          <p:cNvSpPr txBox="1">
            <a:spLocks noChangeArrowheads="1"/>
          </p:cNvSpPr>
          <p:nvPr/>
        </p:nvSpPr>
        <p:spPr bwMode="auto">
          <a:xfrm>
            <a:off x="179512" y="1214517"/>
            <a:ext cx="865895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nxn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棋盘上放置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n&gt;4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）皇后，如何保证她们互相不攻击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TextBox 20"/>
          <p:cNvSpPr txBox="1">
            <a:spLocks noChangeArrowheads="1"/>
          </p:cNvSpPr>
          <p:nvPr/>
        </p:nvSpPr>
        <p:spPr bwMode="auto">
          <a:xfrm>
            <a:off x="889798" y="5519869"/>
            <a:ext cx="30026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皇后的控制范围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TextBox 20"/>
          <p:cNvSpPr txBox="1">
            <a:spLocks noChangeArrowheads="1"/>
          </p:cNvSpPr>
          <p:nvPr/>
        </p:nvSpPr>
        <p:spPr bwMode="auto">
          <a:xfrm>
            <a:off x="4604486" y="5482606"/>
            <a:ext cx="41927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皇后问题的一个可行解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84281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09730" y="3194578"/>
            <a:ext cx="1054028" cy="1054643"/>
            <a:chOff x="1160617" y="3616370"/>
            <a:chExt cx="2880001" cy="288168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直接连接符 3"/>
          <p:cNvCxnSpPr/>
          <p:nvPr/>
        </p:nvCxnSpPr>
        <p:spPr>
          <a:xfrm>
            <a:off x="2236212" y="3168107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499748" y="3168107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236212" y="4248606"/>
            <a:ext cx="26353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093791" y="3960195"/>
            <a:ext cx="10540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(a)</a:t>
            </a:r>
            <a:endParaRPr lang="zh-CN" altLang="en-US" sz="1350" dirty="0"/>
          </a:p>
        </p:txBody>
      </p:sp>
      <p:sp>
        <p:nvSpPr>
          <p:cNvPr id="8" name="椭圆 7"/>
          <p:cNvSpPr/>
          <p:nvPr/>
        </p:nvSpPr>
        <p:spPr>
          <a:xfrm>
            <a:off x="1009730" y="3985560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2262565" y="4011365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898065" y="3193513"/>
            <a:ext cx="1054029" cy="1054643"/>
            <a:chOff x="1160617" y="3616370"/>
            <a:chExt cx="2880001" cy="288168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接连接符 21"/>
          <p:cNvCxnSpPr/>
          <p:nvPr/>
        </p:nvCxnSpPr>
        <p:spPr>
          <a:xfrm>
            <a:off x="4124546" y="3167042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388083" y="3167042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124546" y="4247541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982126" y="3959130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(b)</a:t>
            </a:r>
            <a:endParaRPr lang="zh-CN" altLang="en-US" sz="1350" dirty="0"/>
          </a:p>
        </p:txBody>
      </p:sp>
      <p:sp>
        <p:nvSpPr>
          <p:cNvPr id="26" name="椭圆 25"/>
          <p:cNvSpPr/>
          <p:nvPr/>
        </p:nvSpPr>
        <p:spPr>
          <a:xfrm>
            <a:off x="2898065" y="3984495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4150901" y="4010300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8" name="乘号 37"/>
          <p:cNvSpPr/>
          <p:nvPr/>
        </p:nvSpPr>
        <p:spPr>
          <a:xfrm>
            <a:off x="2898065" y="3720834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9" name="乘号 38"/>
          <p:cNvSpPr/>
          <p:nvPr/>
        </p:nvSpPr>
        <p:spPr>
          <a:xfrm>
            <a:off x="3158485" y="3720219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0" name="椭圆 39"/>
          <p:cNvSpPr/>
          <p:nvPr/>
        </p:nvSpPr>
        <p:spPr>
          <a:xfrm>
            <a:off x="3419926" y="3719604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1" name="矩形 40"/>
          <p:cNvSpPr/>
          <p:nvPr/>
        </p:nvSpPr>
        <p:spPr>
          <a:xfrm>
            <a:off x="4150901" y="3745943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843796" y="3219984"/>
            <a:ext cx="1054029" cy="1054643"/>
            <a:chOff x="1160617" y="3616370"/>
            <a:chExt cx="2880001" cy="2881680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连接符 44"/>
          <p:cNvCxnSpPr/>
          <p:nvPr/>
        </p:nvCxnSpPr>
        <p:spPr>
          <a:xfrm>
            <a:off x="6070277" y="3193513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333814" y="3193513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070277" y="4274012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927857" y="3985601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(c)</a:t>
            </a:r>
            <a:endParaRPr lang="zh-CN" altLang="en-US" sz="1350" dirty="0"/>
          </a:p>
        </p:txBody>
      </p:sp>
      <p:sp>
        <p:nvSpPr>
          <p:cNvPr id="49" name="椭圆 48"/>
          <p:cNvSpPr/>
          <p:nvPr/>
        </p:nvSpPr>
        <p:spPr>
          <a:xfrm>
            <a:off x="4843796" y="4010966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矩形 49"/>
          <p:cNvSpPr/>
          <p:nvPr/>
        </p:nvSpPr>
        <p:spPr>
          <a:xfrm>
            <a:off x="6096632" y="4036771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51" name="乘号 50"/>
          <p:cNvSpPr/>
          <p:nvPr/>
        </p:nvSpPr>
        <p:spPr>
          <a:xfrm>
            <a:off x="4843796" y="3747305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乘号 51"/>
          <p:cNvSpPr/>
          <p:nvPr/>
        </p:nvSpPr>
        <p:spPr>
          <a:xfrm>
            <a:off x="5104216" y="3746690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3" name="椭圆 52"/>
          <p:cNvSpPr/>
          <p:nvPr/>
        </p:nvSpPr>
        <p:spPr>
          <a:xfrm>
            <a:off x="5365657" y="3746075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4" name="矩形 53"/>
          <p:cNvSpPr/>
          <p:nvPr/>
        </p:nvSpPr>
        <p:spPr>
          <a:xfrm>
            <a:off x="6096632" y="3772414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65" name="乘号 64"/>
          <p:cNvSpPr/>
          <p:nvPr/>
        </p:nvSpPr>
        <p:spPr>
          <a:xfrm>
            <a:off x="4849915" y="348572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6" name="乘号 65"/>
          <p:cNvSpPr/>
          <p:nvPr/>
        </p:nvSpPr>
        <p:spPr>
          <a:xfrm>
            <a:off x="5628682" y="348572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7" name="乘号 66"/>
          <p:cNvSpPr/>
          <p:nvPr/>
        </p:nvSpPr>
        <p:spPr>
          <a:xfrm>
            <a:off x="5109504" y="348572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8" name="乘号 67"/>
          <p:cNvSpPr/>
          <p:nvPr/>
        </p:nvSpPr>
        <p:spPr>
          <a:xfrm>
            <a:off x="5369093" y="348572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70" name="组合 69"/>
          <p:cNvGrpSpPr/>
          <p:nvPr/>
        </p:nvGrpSpPr>
        <p:grpSpPr>
          <a:xfrm>
            <a:off x="6826398" y="3219984"/>
            <a:ext cx="1054029" cy="1054643"/>
            <a:chOff x="1160617" y="3616370"/>
            <a:chExt cx="2880001" cy="2881680"/>
          </a:xfrm>
        </p:grpSpPr>
        <p:cxnSp>
          <p:nvCxnSpPr>
            <p:cNvPr id="81" name="直接连接符 80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直接连接符 70"/>
          <p:cNvCxnSpPr/>
          <p:nvPr/>
        </p:nvCxnSpPr>
        <p:spPr>
          <a:xfrm>
            <a:off x="8052879" y="3193513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316416" y="3193513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052879" y="4274012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7910459" y="3985601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(d)</a:t>
            </a:r>
            <a:endParaRPr lang="zh-CN" altLang="en-US" sz="1350" dirty="0"/>
          </a:p>
        </p:txBody>
      </p:sp>
      <p:sp>
        <p:nvSpPr>
          <p:cNvPr id="75" name="椭圆 74"/>
          <p:cNvSpPr/>
          <p:nvPr/>
        </p:nvSpPr>
        <p:spPr>
          <a:xfrm>
            <a:off x="6826398" y="4010966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6" name="矩形 75"/>
          <p:cNvSpPr/>
          <p:nvPr/>
        </p:nvSpPr>
        <p:spPr>
          <a:xfrm>
            <a:off x="8079234" y="4036771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77" name="乘号 76"/>
          <p:cNvSpPr/>
          <p:nvPr/>
        </p:nvSpPr>
        <p:spPr>
          <a:xfrm>
            <a:off x="6826398" y="3747305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8" name="乘号 77"/>
          <p:cNvSpPr/>
          <p:nvPr/>
        </p:nvSpPr>
        <p:spPr>
          <a:xfrm>
            <a:off x="7086818" y="3746690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9" name="椭圆 78"/>
          <p:cNvSpPr/>
          <p:nvPr/>
        </p:nvSpPr>
        <p:spPr>
          <a:xfrm>
            <a:off x="7616889" y="374290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0" name="矩形 79"/>
          <p:cNvSpPr/>
          <p:nvPr/>
        </p:nvSpPr>
        <p:spPr>
          <a:xfrm>
            <a:off x="8079234" y="3772414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93" name="乘号 92"/>
          <p:cNvSpPr/>
          <p:nvPr/>
        </p:nvSpPr>
        <p:spPr>
          <a:xfrm>
            <a:off x="7348229" y="373754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96" name="组合 95"/>
          <p:cNvGrpSpPr/>
          <p:nvPr/>
        </p:nvGrpSpPr>
        <p:grpSpPr>
          <a:xfrm>
            <a:off x="993750" y="4412116"/>
            <a:ext cx="1054029" cy="1054643"/>
            <a:chOff x="1160617" y="3616370"/>
            <a:chExt cx="2880001" cy="2881680"/>
          </a:xfrm>
        </p:grpSpPr>
        <p:cxnSp>
          <p:nvCxnSpPr>
            <p:cNvPr id="108" name="直接连接符 107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直接连接符 96"/>
          <p:cNvCxnSpPr/>
          <p:nvPr/>
        </p:nvCxnSpPr>
        <p:spPr>
          <a:xfrm>
            <a:off x="2220231" y="4385645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2483768" y="4385645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2220231" y="5466144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077811" y="5177733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(e)</a:t>
            </a:r>
            <a:endParaRPr lang="zh-CN" altLang="en-US" sz="1350" dirty="0"/>
          </a:p>
        </p:txBody>
      </p:sp>
      <p:sp>
        <p:nvSpPr>
          <p:cNvPr id="101" name="椭圆 100"/>
          <p:cNvSpPr/>
          <p:nvPr/>
        </p:nvSpPr>
        <p:spPr>
          <a:xfrm>
            <a:off x="993750" y="5203098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2" name="矩形 101"/>
          <p:cNvSpPr/>
          <p:nvPr/>
        </p:nvSpPr>
        <p:spPr>
          <a:xfrm>
            <a:off x="2246586" y="5228903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03" name="乘号 102"/>
          <p:cNvSpPr/>
          <p:nvPr/>
        </p:nvSpPr>
        <p:spPr>
          <a:xfrm>
            <a:off x="993750" y="493943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4" name="乘号 103"/>
          <p:cNvSpPr/>
          <p:nvPr/>
        </p:nvSpPr>
        <p:spPr>
          <a:xfrm>
            <a:off x="1254170" y="4938822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5" name="椭圆 104"/>
          <p:cNvSpPr/>
          <p:nvPr/>
        </p:nvSpPr>
        <p:spPr>
          <a:xfrm>
            <a:off x="1784241" y="4935034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6" name="矩形 105"/>
          <p:cNvSpPr/>
          <p:nvPr/>
        </p:nvSpPr>
        <p:spPr>
          <a:xfrm>
            <a:off x="2246586" y="4964546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07" name="乘号 106"/>
          <p:cNvSpPr/>
          <p:nvPr/>
        </p:nvSpPr>
        <p:spPr>
          <a:xfrm>
            <a:off x="1515581" y="4929679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8" name="椭圆 117"/>
          <p:cNvSpPr/>
          <p:nvPr/>
        </p:nvSpPr>
        <p:spPr>
          <a:xfrm>
            <a:off x="1255713" y="467489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9" name="乘号 118"/>
          <p:cNvSpPr/>
          <p:nvPr/>
        </p:nvSpPr>
        <p:spPr>
          <a:xfrm>
            <a:off x="999101" y="4669858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0" name="矩形 119"/>
          <p:cNvSpPr/>
          <p:nvPr/>
        </p:nvSpPr>
        <p:spPr>
          <a:xfrm>
            <a:off x="2246586" y="4726952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2878741" y="4421556"/>
            <a:ext cx="1054029" cy="1054643"/>
            <a:chOff x="1160617" y="3616370"/>
            <a:chExt cx="2880001" cy="2881680"/>
          </a:xfrm>
        </p:grpSpPr>
        <p:cxnSp>
          <p:nvCxnSpPr>
            <p:cNvPr id="139" name="直接连接符 138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直接连接符 124"/>
          <p:cNvCxnSpPr/>
          <p:nvPr/>
        </p:nvCxnSpPr>
        <p:spPr>
          <a:xfrm>
            <a:off x="4105222" y="4395085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4368759" y="4395085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4105222" y="5475584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/>
          <p:cNvSpPr txBox="1"/>
          <p:nvPr/>
        </p:nvSpPr>
        <p:spPr>
          <a:xfrm>
            <a:off x="3962802" y="5187173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(f)</a:t>
            </a:r>
            <a:endParaRPr lang="zh-CN" altLang="en-US" sz="1350" dirty="0"/>
          </a:p>
        </p:txBody>
      </p:sp>
      <p:sp>
        <p:nvSpPr>
          <p:cNvPr id="129" name="椭圆 128"/>
          <p:cNvSpPr/>
          <p:nvPr/>
        </p:nvSpPr>
        <p:spPr>
          <a:xfrm>
            <a:off x="2878741" y="5212538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0" name="矩形 129"/>
          <p:cNvSpPr/>
          <p:nvPr/>
        </p:nvSpPr>
        <p:spPr>
          <a:xfrm>
            <a:off x="4131577" y="5238343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31" name="乘号 130"/>
          <p:cNvSpPr/>
          <p:nvPr/>
        </p:nvSpPr>
        <p:spPr>
          <a:xfrm>
            <a:off x="2878741" y="494887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2" name="乘号 131"/>
          <p:cNvSpPr/>
          <p:nvPr/>
        </p:nvSpPr>
        <p:spPr>
          <a:xfrm>
            <a:off x="3139161" y="4948262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3" name="椭圆 132"/>
          <p:cNvSpPr/>
          <p:nvPr/>
        </p:nvSpPr>
        <p:spPr>
          <a:xfrm>
            <a:off x="3669232" y="4944474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4" name="矩形 133"/>
          <p:cNvSpPr/>
          <p:nvPr/>
        </p:nvSpPr>
        <p:spPr>
          <a:xfrm>
            <a:off x="4131577" y="4973986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35" name="乘号 134"/>
          <p:cNvSpPr/>
          <p:nvPr/>
        </p:nvSpPr>
        <p:spPr>
          <a:xfrm>
            <a:off x="3400572" y="4939119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6" name="椭圆 135"/>
          <p:cNvSpPr/>
          <p:nvPr/>
        </p:nvSpPr>
        <p:spPr>
          <a:xfrm>
            <a:off x="3140704" y="468433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7" name="乘号 136"/>
          <p:cNvSpPr/>
          <p:nvPr/>
        </p:nvSpPr>
        <p:spPr>
          <a:xfrm>
            <a:off x="2884092" y="4679298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8" name="矩形 137"/>
          <p:cNvSpPr/>
          <p:nvPr/>
        </p:nvSpPr>
        <p:spPr>
          <a:xfrm>
            <a:off x="4131577" y="4736392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49" name="乘号 148"/>
          <p:cNvSpPr/>
          <p:nvPr/>
        </p:nvSpPr>
        <p:spPr>
          <a:xfrm>
            <a:off x="2888592" y="4424442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0" name="乘号 149"/>
          <p:cNvSpPr/>
          <p:nvPr/>
        </p:nvSpPr>
        <p:spPr>
          <a:xfrm>
            <a:off x="3129071" y="4425396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1" name="乘号 150"/>
          <p:cNvSpPr/>
          <p:nvPr/>
        </p:nvSpPr>
        <p:spPr>
          <a:xfrm>
            <a:off x="3391034" y="442939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2" name="乘号 151"/>
          <p:cNvSpPr/>
          <p:nvPr/>
        </p:nvSpPr>
        <p:spPr>
          <a:xfrm>
            <a:off x="3664338" y="442691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55" name="组合 154"/>
          <p:cNvGrpSpPr/>
          <p:nvPr/>
        </p:nvGrpSpPr>
        <p:grpSpPr>
          <a:xfrm>
            <a:off x="4848193" y="4384162"/>
            <a:ext cx="1054029" cy="1054643"/>
            <a:chOff x="1160617" y="3616370"/>
            <a:chExt cx="2880001" cy="2881680"/>
          </a:xfrm>
        </p:grpSpPr>
        <p:cxnSp>
          <p:nvCxnSpPr>
            <p:cNvPr id="174" name="直接连接符 173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 w="63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直接连接符 155"/>
          <p:cNvCxnSpPr/>
          <p:nvPr/>
        </p:nvCxnSpPr>
        <p:spPr>
          <a:xfrm>
            <a:off x="6074674" y="4357691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>
            <a:off x="6338211" y="4357691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>
            <a:off x="6074674" y="5438190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5932254" y="5149779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(g)</a:t>
            </a:r>
            <a:endParaRPr lang="zh-CN" altLang="en-US" sz="1350" dirty="0"/>
          </a:p>
        </p:txBody>
      </p:sp>
      <p:sp>
        <p:nvSpPr>
          <p:cNvPr id="160" name="椭圆 159"/>
          <p:cNvSpPr/>
          <p:nvPr/>
        </p:nvSpPr>
        <p:spPr>
          <a:xfrm>
            <a:off x="4848193" y="5175144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1" name="矩形 160"/>
          <p:cNvSpPr/>
          <p:nvPr/>
        </p:nvSpPr>
        <p:spPr>
          <a:xfrm>
            <a:off x="6101029" y="5200949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62" name="乘号 161"/>
          <p:cNvSpPr/>
          <p:nvPr/>
        </p:nvSpPr>
        <p:spPr>
          <a:xfrm>
            <a:off x="4848193" y="4911483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3" name="乘号 162"/>
          <p:cNvSpPr/>
          <p:nvPr/>
        </p:nvSpPr>
        <p:spPr>
          <a:xfrm>
            <a:off x="5108613" y="4910868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4" name="椭圆 163"/>
          <p:cNvSpPr/>
          <p:nvPr/>
        </p:nvSpPr>
        <p:spPr>
          <a:xfrm>
            <a:off x="5638684" y="4907080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5" name="矩形 164"/>
          <p:cNvSpPr/>
          <p:nvPr/>
        </p:nvSpPr>
        <p:spPr>
          <a:xfrm>
            <a:off x="6101029" y="4936592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66" name="乘号 165"/>
          <p:cNvSpPr/>
          <p:nvPr/>
        </p:nvSpPr>
        <p:spPr>
          <a:xfrm>
            <a:off x="5370024" y="4901725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4" name="乘号 183"/>
          <p:cNvSpPr/>
          <p:nvPr/>
        </p:nvSpPr>
        <p:spPr>
          <a:xfrm>
            <a:off x="4852530" y="4644742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5" name="乘号 184"/>
          <p:cNvSpPr/>
          <p:nvPr/>
        </p:nvSpPr>
        <p:spPr>
          <a:xfrm>
            <a:off x="5102181" y="464503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6" name="乘号 185"/>
          <p:cNvSpPr/>
          <p:nvPr/>
        </p:nvSpPr>
        <p:spPr>
          <a:xfrm>
            <a:off x="5364144" y="4649038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7" name="乘号 186"/>
          <p:cNvSpPr/>
          <p:nvPr/>
        </p:nvSpPr>
        <p:spPr>
          <a:xfrm>
            <a:off x="5637448" y="464655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06" name="直接连接符 205"/>
          <p:cNvCxnSpPr/>
          <p:nvPr/>
        </p:nvCxnSpPr>
        <p:spPr>
          <a:xfrm>
            <a:off x="6826398" y="4333427"/>
            <a:ext cx="105402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6826398" y="4669095"/>
            <a:ext cx="1054029" cy="0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>
            <a:off x="6826398" y="4932756"/>
            <a:ext cx="1054029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/>
        </p:nvCxnSpPr>
        <p:spPr>
          <a:xfrm>
            <a:off x="6826398" y="5196417"/>
            <a:ext cx="1054029" cy="0"/>
          </a:xfrm>
          <a:prstGeom prst="line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6826398" y="5460078"/>
            <a:ext cx="1054029" cy="0"/>
          </a:xfrm>
          <a:prstGeom prst="line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/>
          <p:nvPr/>
        </p:nvCxnSpPr>
        <p:spPr>
          <a:xfrm rot="16200000">
            <a:off x="6299384" y="4932756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/>
          <p:nvPr/>
        </p:nvCxnSpPr>
        <p:spPr>
          <a:xfrm rot="16200000">
            <a:off x="6562891" y="4933064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/>
          <p:nvPr/>
        </p:nvCxnSpPr>
        <p:spPr>
          <a:xfrm rot="16200000">
            <a:off x="6826398" y="4933064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 rot="16200000">
            <a:off x="7089905" y="4933064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 rot="16200000">
            <a:off x="7353413" y="4932449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>
            <a:off x="8052879" y="4378964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8316416" y="4378964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8052879" y="5459463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/>
          <p:cNvSpPr txBox="1"/>
          <p:nvPr/>
        </p:nvSpPr>
        <p:spPr>
          <a:xfrm>
            <a:off x="7910459" y="5171052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(h)</a:t>
            </a:r>
            <a:endParaRPr lang="zh-CN" altLang="en-US" sz="1350" dirty="0"/>
          </a:p>
        </p:txBody>
      </p:sp>
      <p:sp>
        <p:nvSpPr>
          <p:cNvPr id="195" name="椭圆 194"/>
          <p:cNvSpPr/>
          <p:nvPr/>
        </p:nvSpPr>
        <p:spPr>
          <a:xfrm>
            <a:off x="6826398" y="5196417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6" name="矩形 195"/>
          <p:cNvSpPr/>
          <p:nvPr/>
        </p:nvSpPr>
        <p:spPr>
          <a:xfrm>
            <a:off x="8079234" y="5222222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202" name="乘号 201"/>
          <p:cNvSpPr/>
          <p:nvPr/>
        </p:nvSpPr>
        <p:spPr>
          <a:xfrm>
            <a:off x="6830604" y="4935775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3" name="乘号 202"/>
          <p:cNvSpPr/>
          <p:nvPr/>
        </p:nvSpPr>
        <p:spPr>
          <a:xfrm>
            <a:off x="7091420" y="4937009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4" name="乘号 203"/>
          <p:cNvSpPr/>
          <p:nvPr/>
        </p:nvSpPr>
        <p:spPr>
          <a:xfrm>
            <a:off x="7353383" y="4941010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5" name="乘号 204"/>
          <p:cNvSpPr/>
          <p:nvPr/>
        </p:nvSpPr>
        <p:spPr>
          <a:xfrm>
            <a:off x="7626687" y="4938524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218" name="组合 217"/>
          <p:cNvGrpSpPr/>
          <p:nvPr/>
        </p:nvGrpSpPr>
        <p:grpSpPr>
          <a:xfrm>
            <a:off x="1001613" y="5576725"/>
            <a:ext cx="1054029" cy="1054643"/>
            <a:chOff x="1160617" y="3616370"/>
            <a:chExt cx="2880001" cy="2881680"/>
          </a:xfrm>
        </p:grpSpPr>
        <p:cxnSp>
          <p:nvCxnSpPr>
            <p:cNvPr id="225" name="直接连接符 224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直接连接符 218"/>
          <p:cNvCxnSpPr/>
          <p:nvPr/>
        </p:nvCxnSpPr>
        <p:spPr>
          <a:xfrm>
            <a:off x="2228094" y="5550254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/>
          <p:nvPr/>
        </p:nvCxnSpPr>
        <p:spPr>
          <a:xfrm>
            <a:off x="2491631" y="5550254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/>
          <p:nvPr/>
        </p:nvCxnSpPr>
        <p:spPr>
          <a:xfrm>
            <a:off x="2228094" y="6630753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文本框 221"/>
          <p:cNvSpPr txBox="1"/>
          <p:nvPr/>
        </p:nvSpPr>
        <p:spPr>
          <a:xfrm>
            <a:off x="2051720" y="6342342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(l)</a:t>
            </a:r>
            <a:endParaRPr lang="zh-CN" altLang="en-US" sz="1350" dirty="0"/>
          </a:p>
        </p:txBody>
      </p:sp>
      <p:sp>
        <p:nvSpPr>
          <p:cNvPr id="223" name="椭圆 222"/>
          <p:cNvSpPr/>
          <p:nvPr/>
        </p:nvSpPr>
        <p:spPr>
          <a:xfrm>
            <a:off x="1262344" y="636717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24" name="矩形 223"/>
          <p:cNvSpPr/>
          <p:nvPr/>
        </p:nvSpPr>
        <p:spPr>
          <a:xfrm>
            <a:off x="2254449" y="6393512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235" name="乘号 234"/>
          <p:cNvSpPr/>
          <p:nvPr/>
        </p:nvSpPr>
        <p:spPr>
          <a:xfrm>
            <a:off x="1009730" y="635660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46" name="直接连接符 245"/>
          <p:cNvCxnSpPr/>
          <p:nvPr/>
        </p:nvCxnSpPr>
        <p:spPr>
          <a:xfrm>
            <a:off x="2865958" y="5569777"/>
            <a:ext cx="105402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/>
          <p:nvPr/>
        </p:nvCxnSpPr>
        <p:spPr>
          <a:xfrm>
            <a:off x="2865958" y="5833437"/>
            <a:ext cx="105402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/>
          <p:nvPr/>
        </p:nvCxnSpPr>
        <p:spPr>
          <a:xfrm>
            <a:off x="2865958" y="6097098"/>
            <a:ext cx="1054029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/>
          <p:nvPr/>
        </p:nvCxnSpPr>
        <p:spPr>
          <a:xfrm>
            <a:off x="2865958" y="6360759"/>
            <a:ext cx="1054029" cy="0"/>
          </a:xfrm>
          <a:prstGeom prst="line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/>
          <p:nvPr/>
        </p:nvCxnSpPr>
        <p:spPr>
          <a:xfrm>
            <a:off x="2865958" y="6624420"/>
            <a:ext cx="1054029" cy="0"/>
          </a:xfrm>
          <a:prstGeom prst="line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/>
          <p:nvPr/>
        </p:nvCxnSpPr>
        <p:spPr>
          <a:xfrm rot="16200000">
            <a:off x="2338944" y="6097098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/>
          <p:nvPr/>
        </p:nvCxnSpPr>
        <p:spPr>
          <a:xfrm rot="16200000">
            <a:off x="2602451" y="6097406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/>
          <p:nvPr/>
        </p:nvCxnSpPr>
        <p:spPr>
          <a:xfrm rot="16200000">
            <a:off x="2865958" y="6097406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 rot="16200000">
            <a:off x="3129465" y="6097406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/>
          <p:nvPr/>
        </p:nvCxnSpPr>
        <p:spPr>
          <a:xfrm rot="16200000">
            <a:off x="3392973" y="6096791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>
          <a:xfrm>
            <a:off x="4092439" y="5543306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/>
          <p:nvPr/>
        </p:nvCxnSpPr>
        <p:spPr>
          <a:xfrm>
            <a:off x="4355976" y="5543306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/>
          <p:nvPr/>
        </p:nvCxnSpPr>
        <p:spPr>
          <a:xfrm>
            <a:off x="4092439" y="6623805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文本框 241"/>
          <p:cNvSpPr txBox="1"/>
          <p:nvPr/>
        </p:nvSpPr>
        <p:spPr>
          <a:xfrm>
            <a:off x="3916065" y="6335394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(j)</a:t>
            </a:r>
            <a:endParaRPr lang="zh-CN" altLang="en-US" sz="1350" dirty="0"/>
          </a:p>
        </p:txBody>
      </p:sp>
      <p:sp>
        <p:nvSpPr>
          <p:cNvPr id="243" name="椭圆 242"/>
          <p:cNvSpPr/>
          <p:nvPr/>
        </p:nvSpPr>
        <p:spPr>
          <a:xfrm>
            <a:off x="3126689" y="6360224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4" name="矩形 243"/>
          <p:cNvSpPr/>
          <p:nvPr/>
        </p:nvSpPr>
        <p:spPr>
          <a:xfrm>
            <a:off x="4118794" y="6386564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245" name="乘号 244"/>
          <p:cNvSpPr/>
          <p:nvPr/>
        </p:nvSpPr>
        <p:spPr>
          <a:xfrm>
            <a:off x="2874075" y="6349653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6" name="乘号 255"/>
          <p:cNvSpPr/>
          <p:nvPr/>
        </p:nvSpPr>
        <p:spPr>
          <a:xfrm>
            <a:off x="2863153" y="6083059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8" name="乘号 257"/>
          <p:cNvSpPr/>
          <p:nvPr/>
        </p:nvSpPr>
        <p:spPr>
          <a:xfrm>
            <a:off x="3125042" y="6083059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9" name="乘号 258"/>
          <p:cNvSpPr/>
          <p:nvPr/>
        </p:nvSpPr>
        <p:spPr>
          <a:xfrm>
            <a:off x="3386931" y="6083059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0" name="椭圆 259"/>
          <p:cNvSpPr/>
          <p:nvPr/>
        </p:nvSpPr>
        <p:spPr>
          <a:xfrm>
            <a:off x="3648319" y="6094088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1" name="矩形 260"/>
          <p:cNvSpPr/>
          <p:nvPr/>
        </p:nvSpPr>
        <p:spPr>
          <a:xfrm>
            <a:off x="4118794" y="6120427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cxnSp>
        <p:nvCxnSpPr>
          <p:cNvPr id="264" name="直接连接符 263"/>
          <p:cNvCxnSpPr/>
          <p:nvPr/>
        </p:nvCxnSpPr>
        <p:spPr>
          <a:xfrm>
            <a:off x="4862837" y="5577191"/>
            <a:ext cx="105402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/>
          <p:nvPr/>
        </p:nvCxnSpPr>
        <p:spPr>
          <a:xfrm>
            <a:off x="4862837" y="5840851"/>
            <a:ext cx="1054029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/>
          <p:nvPr/>
        </p:nvCxnSpPr>
        <p:spPr>
          <a:xfrm>
            <a:off x="4862837" y="6104512"/>
            <a:ext cx="1054029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>
            <a:off x="4862837" y="6368173"/>
            <a:ext cx="1054029" cy="0"/>
          </a:xfrm>
          <a:prstGeom prst="line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/>
          <p:nvPr/>
        </p:nvCxnSpPr>
        <p:spPr>
          <a:xfrm>
            <a:off x="4862837" y="6631834"/>
            <a:ext cx="1054029" cy="0"/>
          </a:xfrm>
          <a:prstGeom prst="line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/>
          <p:nvPr/>
        </p:nvCxnSpPr>
        <p:spPr>
          <a:xfrm rot="16200000">
            <a:off x="4335823" y="6104512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/>
          <p:nvPr/>
        </p:nvCxnSpPr>
        <p:spPr>
          <a:xfrm rot="16200000">
            <a:off x="4599330" y="6104820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/>
          <p:nvPr/>
        </p:nvCxnSpPr>
        <p:spPr>
          <a:xfrm rot="16200000">
            <a:off x="4862837" y="6104820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/>
          <p:nvPr/>
        </p:nvCxnSpPr>
        <p:spPr>
          <a:xfrm rot="16200000">
            <a:off x="5126344" y="6104820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/>
          <p:nvPr/>
        </p:nvCxnSpPr>
        <p:spPr>
          <a:xfrm rot="16200000">
            <a:off x="5389852" y="6104205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/>
          <p:nvPr/>
        </p:nvCxnSpPr>
        <p:spPr>
          <a:xfrm>
            <a:off x="6089318" y="5550720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/>
          <p:nvPr/>
        </p:nvCxnSpPr>
        <p:spPr>
          <a:xfrm>
            <a:off x="6352855" y="5550720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/>
          <p:cNvCxnSpPr/>
          <p:nvPr/>
        </p:nvCxnSpPr>
        <p:spPr>
          <a:xfrm>
            <a:off x="6089318" y="6631219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文本框 276"/>
          <p:cNvSpPr txBox="1"/>
          <p:nvPr/>
        </p:nvSpPr>
        <p:spPr>
          <a:xfrm>
            <a:off x="5912944" y="6342808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(k)</a:t>
            </a:r>
            <a:endParaRPr lang="zh-CN" altLang="en-US" sz="1350" dirty="0"/>
          </a:p>
        </p:txBody>
      </p:sp>
      <p:sp>
        <p:nvSpPr>
          <p:cNvPr id="278" name="椭圆 277"/>
          <p:cNvSpPr/>
          <p:nvPr/>
        </p:nvSpPr>
        <p:spPr>
          <a:xfrm>
            <a:off x="5123568" y="6367638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9" name="矩形 278"/>
          <p:cNvSpPr/>
          <p:nvPr/>
        </p:nvSpPr>
        <p:spPr>
          <a:xfrm>
            <a:off x="6115673" y="6393978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280" name="乘号 279"/>
          <p:cNvSpPr/>
          <p:nvPr/>
        </p:nvSpPr>
        <p:spPr>
          <a:xfrm>
            <a:off x="4870954" y="635706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1" name="乘号 280"/>
          <p:cNvSpPr/>
          <p:nvPr/>
        </p:nvSpPr>
        <p:spPr>
          <a:xfrm>
            <a:off x="4860032" y="6090473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2" name="乘号 281"/>
          <p:cNvSpPr/>
          <p:nvPr/>
        </p:nvSpPr>
        <p:spPr>
          <a:xfrm>
            <a:off x="5121921" y="6090473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3" name="乘号 282"/>
          <p:cNvSpPr/>
          <p:nvPr/>
        </p:nvSpPr>
        <p:spPr>
          <a:xfrm>
            <a:off x="5383810" y="6090473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4" name="椭圆 283"/>
          <p:cNvSpPr/>
          <p:nvPr/>
        </p:nvSpPr>
        <p:spPr>
          <a:xfrm>
            <a:off x="5645198" y="610150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5" name="矩形 284"/>
          <p:cNvSpPr/>
          <p:nvPr/>
        </p:nvSpPr>
        <p:spPr>
          <a:xfrm>
            <a:off x="6115673" y="6127841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4861590" y="5843737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7" name="矩形 286"/>
          <p:cNvSpPr/>
          <p:nvPr/>
        </p:nvSpPr>
        <p:spPr>
          <a:xfrm>
            <a:off x="6113813" y="5844729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cxnSp>
        <p:nvCxnSpPr>
          <p:cNvPr id="290" name="直接连接符 289"/>
          <p:cNvCxnSpPr/>
          <p:nvPr/>
        </p:nvCxnSpPr>
        <p:spPr>
          <a:xfrm>
            <a:off x="6826398" y="5603661"/>
            <a:ext cx="105402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/>
          <p:nvPr/>
        </p:nvCxnSpPr>
        <p:spPr>
          <a:xfrm>
            <a:off x="6826398" y="5867321"/>
            <a:ext cx="1054029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/>
          <p:cNvCxnSpPr/>
          <p:nvPr/>
        </p:nvCxnSpPr>
        <p:spPr>
          <a:xfrm>
            <a:off x="6826398" y="6130982"/>
            <a:ext cx="1054029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/>
          <p:nvPr/>
        </p:nvCxnSpPr>
        <p:spPr>
          <a:xfrm>
            <a:off x="6826398" y="6394643"/>
            <a:ext cx="1054029" cy="0"/>
          </a:xfrm>
          <a:prstGeom prst="line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/>
          <p:cNvCxnSpPr/>
          <p:nvPr/>
        </p:nvCxnSpPr>
        <p:spPr>
          <a:xfrm>
            <a:off x="6826398" y="6658304"/>
            <a:ext cx="1054029" cy="0"/>
          </a:xfrm>
          <a:prstGeom prst="line">
            <a:avLst/>
          </a:prstGeom>
          <a:ln w="190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/>
          <p:nvPr/>
        </p:nvCxnSpPr>
        <p:spPr>
          <a:xfrm rot="16200000">
            <a:off x="6299384" y="6130982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/>
          <p:nvPr/>
        </p:nvCxnSpPr>
        <p:spPr>
          <a:xfrm rot="16200000">
            <a:off x="6562891" y="6131290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/>
          <p:nvPr/>
        </p:nvCxnSpPr>
        <p:spPr>
          <a:xfrm rot="16200000">
            <a:off x="6826398" y="6131290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/>
          <p:nvPr/>
        </p:nvCxnSpPr>
        <p:spPr>
          <a:xfrm rot="16200000">
            <a:off x="7089905" y="6131290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/>
          <p:nvPr/>
        </p:nvCxnSpPr>
        <p:spPr>
          <a:xfrm rot="16200000">
            <a:off x="7353413" y="6130675"/>
            <a:ext cx="10540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/>
          <p:cNvCxnSpPr/>
          <p:nvPr/>
        </p:nvCxnSpPr>
        <p:spPr>
          <a:xfrm>
            <a:off x="8052879" y="5577190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/>
          <p:nvPr/>
        </p:nvCxnSpPr>
        <p:spPr>
          <a:xfrm>
            <a:off x="8316416" y="5577190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/>
          <p:cNvCxnSpPr/>
          <p:nvPr/>
        </p:nvCxnSpPr>
        <p:spPr>
          <a:xfrm>
            <a:off x="8052879" y="6657689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文本框 302"/>
          <p:cNvSpPr txBox="1"/>
          <p:nvPr/>
        </p:nvSpPr>
        <p:spPr>
          <a:xfrm>
            <a:off x="7876505" y="6369278"/>
            <a:ext cx="105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(k)</a:t>
            </a:r>
            <a:endParaRPr lang="zh-CN" altLang="en-US" sz="1350" dirty="0"/>
          </a:p>
        </p:txBody>
      </p:sp>
      <p:sp>
        <p:nvSpPr>
          <p:cNvPr id="304" name="椭圆 303"/>
          <p:cNvSpPr/>
          <p:nvPr/>
        </p:nvSpPr>
        <p:spPr>
          <a:xfrm>
            <a:off x="7087129" y="6394108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5" name="矩形 304"/>
          <p:cNvSpPr/>
          <p:nvPr/>
        </p:nvSpPr>
        <p:spPr>
          <a:xfrm>
            <a:off x="8079234" y="6420448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06" name="乘号 305"/>
          <p:cNvSpPr/>
          <p:nvPr/>
        </p:nvSpPr>
        <p:spPr>
          <a:xfrm>
            <a:off x="6834515" y="638353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7" name="乘号 306"/>
          <p:cNvSpPr/>
          <p:nvPr/>
        </p:nvSpPr>
        <p:spPr>
          <a:xfrm>
            <a:off x="6823593" y="6116943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8" name="乘号 307"/>
          <p:cNvSpPr/>
          <p:nvPr/>
        </p:nvSpPr>
        <p:spPr>
          <a:xfrm>
            <a:off x="7085482" y="6116943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9" name="乘号 308"/>
          <p:cNvSpPr/>
          <p:nvPr/>
        </p:nvSpPr>
        <p:spPr>
          <a:xfrm>
            <a:off x="7347371" y="6116943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0" name="椭圆 309"/>
          <p:cNvSpPr/>
          <p:nvPr/>
        </p:nvSpPr>
        <p:spPr>
          <a:xfrm>
            <a:off x="7608759" y="612797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1" name="矩形 310"/>
          <p:cNvSpPr/>
          <p:nvPr/>
        </p:nvSpPr>
        <p:spPr>
          <a:xfrm>
            <a:off x="8079234" y="6154311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6825151" y="5870207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3" name="矩形 312"/>
          <p:cNvSpPr/>
          <p:nvPr/>
        </p:nvSpPr>
        <p:spPr>
          <a:xfrm>
            <a:off x="8077418" y="5882751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14" name="乘号 313"/>
          <p:cNvSpPr/>
          <p:nvPr/>
        </p:nvSpPr>
        <p:spPr>
          <a:xfrm>
            <a:off x="6828348" y="5614220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5" name="乘号 314"/>
          <p:cNvSpPr/>
          <p:nvPr/>
        </p:nvSpPr>
        <p:spPr>
          <a:xfrm>
            <a:off x="7090237" y="5614220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6" name="椭圆 315"/>
          <p:cNvSpPr/>
          <p:nvPr/>
        </p:nvSpPr>
        <p:spPr>
          <a:xfrm>
            <a:off x="7350215" y="5608313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7" name="矩形 316"/>
          <p:cNvSpPr/>
          <p:nvPr/>
        </p:nvSpPr>
        <p:spPr>
          <a:xfrm>
            <a:off x="8076429" y="5609731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19" name="标题 1"/>
          <p:cNvSpPr txBox="1">
            <a:spLocks/>
          </p:cNvSpPr>
          <p:nvPr/>
        </p:nvSpPr>
        <p:spPr>
          <a:xfrm>
            <a:off x="804805" y="241678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栈的应用：八皇后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0" name="TextBox 20"/>
          <p:cNvSpPr txBox="1">
            <a:spLocks noChangeArrowheads="1"/>
          </p:cNvSpPr>
          <p:nvPr/>
        </p:nvSpPr>
        <p:spPr bwMode="auto">
          <a:xfrm>
            <a:off x="179512" y="1105580"/>
            <a:ext cx="9073008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试探回溯策略：逐个试探，出错回溯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每次在一行上布棋，每完成一行布棋对应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迷宫问题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向前走一步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试探某一行所有位置发现不可行（对应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迷宫问题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的无路可走），即需要回溯，上一行所布棋需悔棋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最大绳索长度（栈中元素个数）为行数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0605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标题 1"/>
          <p:cNvSpPr txBox="1">
            <a:spLocks/>
          </p:cNvSpPr>
          <p:nvPr/>
        </p:nvSpPr>
        <p:spPr>
          <a:xfrm>
            <a:off x="804805" y="241678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栈的应用：八皇后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0" name="TextBox 20"/>
          <p:cNvSpPr txBox="1">
            <a:spLocks noChangeArrowheads="1"/>
          </p:cNvSpPr>
          <p:nvPr/>
        </p:nvSpPr>
        <p:spPr bwMode="auto">
          <a:xfrm>
            <a:off x="89505" y="1124744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712866" y="1916832"/>
            <a:ext cx="2299294" cy="449110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初始化，行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，列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 bwMode="auto">
          <a:xfrm>
            <a:off x="4861214" y="1628800"/>
            <a:ext cx="0" cy="27095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88" name="直接箭头连接符 287"/>
          <p:cNvCxnSpPr>
            <a:stCxn id="2" idx="2"/>
          </p:cNvCxnSpPr>
          <p:nvPr/>
        </p:nvCxnSpPr>
        <p:spPr bwMode="auto">
          <a:xfrm>
            <a:off x="4862513" y="2365942"/>
            <a:ext cx="4738" cy="55900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3" name="菱形 42"/>
          <p:cNvSpPr/>
          <p:nvPr/>
        </p:nvSpPr>
        <p:spPr bwMode="auto">
          <a:xfrm>
            <a:off x="3211067" y="2924943"/>
            <a:ext cx="3312368" cy="561792"/>
          </a:xfrm>
          <a:prstGeom prst="diamond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是否超出列？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1" name="矩形 320"/>
          <p:cNvSpPr/>
          <p:nvPr/>
        </p:nvSpPr>
        <p:spPr bwMode="auto">
          <a:xfrm>
            <a:off x="864308" y="3781714"/>
            <a:ext cx="963760" cy="32423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4" name="菱形 323"/>
          <p:cNvSpPr/>
          <p:nvPr/>
        </p:nvSpPr>
        <p:spPr bwMode="auto">
          <a:xfrm>
            <a:off x="1253595" y="3861048"/>
            <a:ext cx="3312368" cy="561792"/>
          </a:xfrm>
          <a:prstGeom prst="diamond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与已有皇后冲突？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stCxn id="324" idx="2"/>
            <a:endCxn id="22" idx="0"/>
          </p:cNvCxnSpPr>
          <p:nvPr/>
        </p:nvCxnSpPr>
        <p:spPr bwMode="auto">
          <a:xfrm>
            <a:off x="2909779" y="4422840"/>
            <a:ext cx="1685" cy="28524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5" name="肘形连接符 14"/>
          <p:cNvCxnSpPr>
            <a:stCxn id="43" idx="3"/>
            <a:endCxn id="67" idx="0"/>
          </p:cNvCxnSpPr>
          <p:nvPr/>
        </p:nvCxnSpPr>
        <p:spPr bwMode="auto">
          <a:xfrm>
            <a:off x="6523435" y="3205839"/>
            <a:ext cx="204911" cy="1164292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22" name="矩形 21"/>
          <p:cNvSpPr/>
          <p:nvPr/>
        </p:nvSpPr>
        <p:spPr bwMode="auto">
          <a:xfrm>
            <a:off x="1975360" y="4708082"/>
            <a:ext cx="1872208" cy="449110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当前可行位置入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</a:p>
        </p:txBody>
      </p:sp>
      <p:cxnSp>
        <p:nvCxnSpPr>
          <p:cNvPr id="29" name="直接箭头连接符 28"/>
          <p:cNvCxnSpPr>
            <a:stCxn id="22" idx="2"/>
            <a:endCxn id="70" idx="0"/>
          </p:cNvCxnSpPr>
          <p:nvPr/>
        </p:nvCxnSpPr>
        <p:spPr bwMode="auto">
          <a:xfrm flipH="1">
            <a:off x="2907158" y="5157192"/>
            <a:ext cx="4306" cy="22783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4" name="矩形 53"/>
          <p:cNvSpPr/>
          <p:nvPr/>
        </p:nvSpPr>
        <p:spPr bwMode="auto">
          <a:xfrm>
            <a:off x="3744906" y="3672384"/>
            <a:ext cx="1938179" cy="35841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</a:pP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行加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，列归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菱形 66"/>
          <p:cNvSpPr/>
          <p:nvPr/>
        </p:nvSpPr>
        <p:spPr bwMode="auto">
          <a:xfrm>
            <a:off x="5072162" y="4370131"/>
            <a:ext cx="3312368" cy="550859"/>
          </a:xfrm>
          <a:prstGeom prst="diamond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==0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菱形 69"/>
          <p:cNvSpPr/>
          <p:nvPr/>
        </p:nvSpPr>
        <p:spPr bwMode="auto">
          <a:xfrm>
            <a:off x="1250974" y="5385030"/>
            <a:ext cx="3312368" cy="492242"/>
          </a:xfrm>
          <a:prstGeom prst="diamond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栈中皇后数量满？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>
            <a:off x="6728346" y="4920990"/>
            <a:ext cx="0" cy="55898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80" name="矩形 79"/>
          <p:cNvSpPr/>
          <p:nvPr/>
        </p:nvSpPr>
        <p:spPr bwMode="auto">
          <a:xfrm>
            <a:off x="411946" y="1802051"/>
            <a:ext cx="3330367" cy="660405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输出可行解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栈顶出栈，列（出栈元素）加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2821029" y="4400914"/>
            <a:ext cx="670851" cy="32423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832747" y="4222316"/>
            <a:ext cx="829621" cy="303737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698116" y="5191235"/>
            <a:ext cx="648072" cy="303737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4" name="直接箭头连接符 133"/>
          <p:cNvCxnSpPr/>
          <p:nvPr/>
        </p:nvCxnSpPr>
        <p:spPr bwMode="auto">
          <a:xfrm>
            <a:off x="712139" y="2492896"/>
            <a:ext cx="416115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43" name="矩形 142"/>
          <p:cNvSpPr/>
          <p:nvPr/>
        </p:nvSpPr>
        <p:spPr bwMode="auto">
          <a:xfrm>
            <a:off x="6518750" y="2057616"/>
            <a:ext cx="1962849" cy="32423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栈顶出栈，列（出栈元素）加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肘形连接符 29"/>
          <p:cNvCxnSpPr>
            <a:stCxn id="43" idx="1"/>
            <a:endCxn id="324" idx="0"/>
          </p:cNvCxnSpPr>
          <p:nvPr/>
        </p:nvCxnSpPr>
        <p:spPr bwMode="auto">
          <a:xfrm rot="10800000" flipV="1">
            <a:off x="2909779" y="3205838"/>
            <a:ext cx="301288" cy="655209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2724996" y="2872998"/>
            <a:ext cx="670851" cy="32423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肘形连接符 34"/>
          <p:cNvCxnSpPr>
            <a:stCxn id="70" idx="1"/>
          </p:cNvCxnSpPr>
          <p:nvPr/>
        </p:nvCxnSpPr>
        <p:spPr bwMode="auto">
          <a:xfrm rot="10800000">
            <a:off x="742154" y="2488429"/>
            <a:ext cx="508820" cy="3142723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39" name="肘形连接符 38"/>
          <p:cNvCxnSpPr/>
          <p:nvPr/>
        </p:nvCxnSpPr>
        <p:spPr bwMode="auto">
          <a:xfrm flipV="1">
            <a:off x="1252904" y="2708920"/>
            <a:ext cx="3616142" cy="1435098"/>
          </a:xfrm>
          <a:prstGeom prst="bentConnector3">
            <a:avLst>
              <a:gd name="adj1" fmla="val -9187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4" name="矩形 43"/>
          <p:cNvSpPr/>
          <p:nvPr/>
        </p:nvSpPr>
        <p:spPr bwMode="auto">
          <a:xfrm>
            <a:off x="3951085" y="5094040"/>
            <a:ext cx="670851" cy="32423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肘形连接符 44"/>
          <p:cNvCxnSpPr>
            <a:stCxn id="70" idx="3"/>
          </p:cNvCxnSpPr>
          <p:nvPr/>
        </p:nvCxnSpPr>
        <p:spPr bwMode="auto">
          <a:xfrm flipH="1" flipV="1">
            <a:off x="2914084" y="3605538"/>
            <a:ext cx="1649258" cy="2025613"/>
          </a:xfrm>
          <a:prstGeom prst="bentConnector4">
            <a:avLst>
              <a:gd name="adj1" fmla="val -13861"/>
              <a:gd name="adj2" fmla="val 100225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0" name="圆角矩形 39"/>
          <p:cNvSpPr/>
          <p:nvPr/>
        </p:nvSpPr>
        <p:spPr bwMode="auto">
          <a:xfrm>
            <a:off x="6044270" y="5486302"/>
            <a:ext cx="1368152" cy="462978"/>
          </a:xfrm>
          <a:prstGeom prst="roundRect">
            <a:avLst>
              <a:gd name="adj" fmla="val 37759"/>
            </a:avLst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算法终止</a:t>
            </a:r>
          </a:p>
        </p:txBody>
      </p:sp>
      <p:cxnSp>
        <p:nvCxnSpPr>
          <p:cNvPr id="66" name="肘形连接符 65"/>
          <p:cNvCxnSpPr>
            <a:stCxn id="67" idx="3"/>
          </p:cNvCxnSpPr>
          <p:nvPr/>
        </p:nvCxnSpPr>
        <p:spPr bwMode="auto">
          <a:xfrm flipH="1" flipV="1">
            <a:off x="4870976" y="2636912"/>
            <a:ext cx="3513554" cy="2008649"/>
          </a:xfrm>
          <a:prstGeom prst="bentConnector3">
            <a:avLst>
              <a:gd name="adj1" fmla="val -6506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72" name="矩形 71"/>
          <p:cNvSpPr/>
          <p:nvPr/>
        </p:nvSpPr>
        <p:spPr bwMode="auto">
          <a:xfrm>
            <a:off x="7951596" y="4222316"/>
            <a:ext cx="670851" cy="32423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677456" y="4907136"/>
            <a:ext cx="648072" cy="303737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281081" y="2828194"/>
            <a:ext cx="648072" cy="303737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48735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60519" y="1796176"/>
            <a:ext cx="84969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Queen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</a:t>
            </a:r>
            <a:r>
              <a:rPr lang="en-US" altLang="zh-CN" sz="2000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皇后类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altLang="zh-CN" sz="2000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皇后在棋盘上的位置坐标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Queen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xx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yy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xx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yy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Queen </a:t>
            </a:r>
            <a:r>
              <a:rPr lang="en-US" altLang="zh-CN" sz="20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altLang="zh-CN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            </a:t>
            </a:r>
            <a:r>
              <a:rPr lang="en-US" altLang="zh-CN" sz="2000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重载判等操作符，以检测不同皇后之间可能的冲突</a:t>
            </a:r>
          </a:p>
          <a:p>
            <a:r>
              <a:rPr lang="zh-CN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zh-CN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zh-CN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altLang="zh-CN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                 </a:t>
            </a:r>
            <a:r>
              <a:rPr lang="en-US" altLang="zh-CN" sz="2000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行冲突（这一情况其实并不会发生，可省略）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||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列冲突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||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沿正对角线冲突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||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沿反对角线冲突</a:t>
            </a:r>
          </a:p>
          <a:p>
            <a:r>
              <a:rPr lang="zh-CN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Queen </a:t>
            </a:r>
            <a:r>
              <a:rPr lang="en-US" altLang="zh-CN" sz="20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!(*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04805" y="241678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栈的应用：八皇后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214517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定义皇后类，相互攻击视作相等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328931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生活中的栈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4" t="13655" r="35188" b="11837"/>
          <a:stretch/>
        </p:blipFill>
        <p:spPr>
          <a:xfrm>
            <a:off x="3851920" y="1880050"/>
            <a:ext cx="1489336" cy="38164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01143"/>
            <a:ext cx="2346960" cy="3121152"/>
          </a:xfrm>
          <a:prstGeom prst="rect">
            <a:avLst/>
          </a:prstGeom>
        </p:spPr>
      </p:pic>
      <p:sp>
        <p:nvSpPr>
          <p:cNvPr id="71" name="TextBox 20"/>
          <p:cNvSpPr txBox="1">
            <a:spLocks noChangeArrowheads="1"/>
          </p:cNvSpPr>
          <p:nvPr/>
        </p:nvSpPr>
        <p:spPr bwMode="auto">
          <a:xfrm>
            <a:off x="1103635" y="5875002"/>
            <a:ext cx="65527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只能从一端（顶端）进出，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后进先出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773529"/>
            <a:ext cx="280831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5039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39990" y="1613113"/>
            <a:ext cx="889650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placeQueens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采用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试探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回溯的策略，借助栈记录查找的结果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Stack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solu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存放（部分）解的栈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Queen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q(0, 0);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从原点位置出发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do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while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&amp;&amp; (0 &lt;=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solu.find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(q))) {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	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通过与已有皇后的比对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nCheck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}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尝试找到可摆放下一皇后的列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若存在可摆放的列，则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solu.push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摆上当前皇后，并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转入下一行，从第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0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列开始，试探下一皇后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else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q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solu.pop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</a:t>
            </a:r>
            <a:r>
              <a:rPr lang="en-US" altLang="zh-CN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回溯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一行并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继续试探下一列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((0&lt;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q.x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)||(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&gt;N));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所有分支均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已穷举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或剪枝</a:t>
            </a:r>
            <a:r>
              <a:rPr lang="zh-CN" altLang="en-US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之后算法结束</a:t>
            </a:r>
            <a:endParaRPr lang="en-US" altLang="zh-CN" b="1" dirty="0" smtClean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04805" y="241678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栈的应用：八皇后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889408" y="3845361"/>
            <a:ext cx="6499016" cy="1152128"/>
          </a:xfrm>
          <a:prstGeom prst="rect">
            <a:avLst/>
          </a:prstGeom>
          <a:solidFill>
            <a:srgbClr val="CCFF66">
              <a:alpha val="16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889408" y="5141505"/>
            <a:ext cx="6499016" cy="1152128"/>
          </a:xfrm>
          <a:prstGeom prst="rect">
            <a:avLst/>
          </a:prstGeom>
          <a:solidFill>
            <a:srgbClr val="00B0F0">
              <a:alpha val="16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889407" y="2757491"/>
            <a:ext cx="6508627" cy="799838"/>
          </a:xfrm>
          <a:prstGeom prst="rect">
            <a:avLst/>
          </a:prstGeom>
          <a:solidFill>
            <a:srgbClr val="FF0000">
              <a:alpha val="11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73670" y="5200711"/>
            <a:ext cx="1054029" cy="1054643"/>
            <a:chOff x="1160617" y="3616370"/>
            <a:chExt cx="2880001" cy="2881680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直接连接符 60"/>
          <p:cNvCxnSpPr/>
          <p:nvPr/>
        </p:nvCxnSpPr>
        <p:spPr>
          <a:xfrm>
            <a:off x="1500151" y="5174240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1763688" y="5174240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1500151" y="6254739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273670" y="5991693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5" name="矩形 64"/>
          <p:cNvSpPr/>
          <p:nvPr/>
        </p:nvSpPr>
        <p:spPr>
          <a:xfrm>
            <a:off x="1526506" y="6017498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66" name="乘号 65"/>
          <p:cNvSpPr/>
          <p:nvPr/>
        </p:nvSpPr>
        <p:spPr>
          <a:xfrm>
            <a:off x="273670" y="5728032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7" name="乘号 66"/>
          <p:cNvSpPr/>
          <p:nvPr/>
        </p:nvSpPr>
        <p:spPr>
          <a:xfrm>
            <a:off x="534090" y="572741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8" name="椭圆 67"/>
          <p:cNvSpPr/>
          <p:nvPr/>
        </p:nvSpPr>
        <p:spPr>
          <a:xfrm>
            <a:off x="795531" y="572680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9" name="矩形 68"/>
          <p:cNvSpPr/>
          <p:nvPr/>
        </p:nvSpPr>
        <p:spPr>
          <a:xfrm>
            <a:off x="1526506" y="5753141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70" name="乘号 69"/>
          <p:cNvSpPr/>
          <p:nvPr/>
        </p:nvSpPr>
        <p:spPr>
          <a:xfrm>
            <a:off x="279789" y="5466448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乘号 70"/>
          <p:cNvSpPr/>
          <p:nvPr/>
        </p:nvSpPr>
        <p:spPr>
          <a:xfrm>
            <a:off x="1058556" y="5466448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" name="乘号 71"/>
          <p:cNvSpPr/>
          <p:nvPr/>
        </p:nvSpPr>
        <p:spPr>
          <a:xfrm>
            <a:off x="539378" y="5466448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3" name="乘号 72"/>
          <p:cNvSpPr/>
          <p:nvPr/>
        </p:nvSpPr>
        <p:spPr>
          <a:xfrm>
            <a:off x="798967" y="5466448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74" name="组合 73"/>
          <p:cNvGrpSpPr/>
          <p:nvPr/>
        </p:nvGrpSpPr>
        <p:grpSpPr>
          <a:xfrm>
            <a:off x="295537" y="3798830"/>
            <a:ext cx="1054029" cy="1054643"/>
            <a:chOff x="1160617" y="3616370"/>
            <a:chExt cx="2880001" cy="2881680"/>
          </a:xfrm>
        </p:grpSpPr>
        <p:cxnSp>
          <p:nvCxnSpPr>
            <p:cNvPr id="75" name="直接连接符 74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直接连接符 84"/>
          <p:cNvCxnSpPr/>
          <p:nvPr/>
        </p:nvCxnSpPr>
        <p:spPr>
          <a:xfrm>
            <a:off x="1522018" y="3772359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785555" y="3772359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1522018" y="4853473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295537" y="458981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9" name="矩形 88"/>
          <p:cNvSpPr/>
          <p:nvPr/>
        </p:nvSpPr>
        <p:spPr>
          <a:xfrm>
            <a:off x="1548373" y="4615617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90" name="乘号 89"/>
          <p:cNvSpPr/>
          <p:nvPr/>
        </p:nvSpPr>
        <p:spPr>
          <a:xfrm>
            <a:off x="295537" y="432615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1" name="乘号 90"/>
          <p:cNvSpPr/>
          <p:nvPr/>
        </p:nvSpPr>
        <p:spPr>
          <a:xfrm>
            <a:off x="555957" y="4325536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2" name="椭圆 91"/>
          <p:cNvSpPr/>
          <p:nvPr/>
        </p:nvSpPr>
        <p:spPr>
          <a:xfrm>
            <a:off x="817398" y="4324921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3" name="矩形 92"/>
          <p:cNvSpPr/>
          <p:nvPr/>
        </p:nvSpPr>
        <p:spPr>
          <a:xfrm>
            <a:off x="1548373" y="4351260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7524328" y="3798830"/>
            <a:ext cx="1054029" cy="1054643"/>
            <a:chOff x="1160617" y="3616370"/>
            <a:chExt cx="2880001" cy="2881680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直接连接符 104"/>
          <p:cNvCxnSpPr/>
          <p:nvPr/>
        </p:nvCxnSpPr>
        <p:spPr>
          <a:xfrm>
            <a:off x="8750809" y="3772359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9014346" y="3772359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8750809" y="4852858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>
            <a:off x="7524328" y="458981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9" name="矩形 108"/>
          <p:cNvSpPr/>
          <p:nvPr/>
        </p:nvSpPr>
        <p:spPr>
          <a:xfrm>
            <a:off x="8777164" y="4615617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10" name="乘号 109"/>
          <p:cNvSpPr/>
          <p:nvPr/>
        </p:nvSpPr>
        <p:spPr>
          <a:xfrm>
            <a:off x="7524328" y="432615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1" name="乘号 110"/>
          <p:cNvSpPr/>
          <p:nvPr/>
        </p:nvSpPr>
        <p:spPr>
          <a:xfrm>
            <a:off x="7784748" y="4325536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2" name="椭圆 111"/>
          <p:cNvSpPr/>
          <p:nvPr/>
        </p:nvSpPr>
        <p:spPr>
          <a:xfrm>
            <a:off x="8046189" y="4324921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3" name="矩形 112"/>
          <p:cNvSpPr/>
          <p:nvPr/>
        </p:nvSpPr>
        <p:spPr>
          <a:xfrm>
            <a:off x="8777164" y="4351260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14" name="乘号 113"/>
          <p:cNvSpPr/>
          <p:nvPr/>
        </p:nvSpPr>
        <p:spPr>
          <a:xfrm>
            <a:off x="7530447" y="406456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18" name="组合 117"/>
          <p:cNvGrpSpPr/>
          <p:nvPr/>
        </p:nvGrpSpPr>
        <p:grpSpPr>
          <a:xfrm>
            <a:off x="7546478" y="5239984"/>
            <a:ext cx="1054029" cy="1054643"/>
            <a:chOff x="1160617" y="3616370"/>
            <a:chExt cx="2880001" cy="2881680"/>
          </a:xfrm>
        </p:grpSpPr>
        <p:cxnSp>
          <p:nvCxnSpPr>
            <p:cNvPr id="119" name="直接连接符 118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直接连接符 128"/>
          <p:cNvCxnSpPr/>
          <p:nvPr/>
        </p:nvCxnSpPr>
        <p:spPr>
          <a:xfrm>
            <a:off x="8772959" y="5213513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9036496" y="5213513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8772959" y="6294012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7546478" y="6030966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3" name="矩形 132"/>
          <p:cNvSpPr/>
          <p:nvPr/>
        </p:nvSpPr>
        <p:spPr>
          <a:xfrm>
            <a:off x="8799314" y="6056771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34" name="乘号 133"/>
          <p:cNvSpPr/>
          <p:nvPr/>
        </p:nvSpPr>
        <p:spPr>
          <a:xfrm>
            <a:off x="7546478" y="5767305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5" name="乘号 134"/>
          <p:cNvSpPr/>
          <p:nvPr/>
        </p:nvSpPr>
        <p:spPr>
          <a:xfrm>
            <a:off x="7806898" y="5766690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6" name="椭圆 135"/>
          <p:cNvSpPr/>
          <p:nvPr/>
        </p:nvSpPr>
        <p:spPr>
          <a:xfrm>
            <a:off x="8336969" y="576290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7" name="矩形 136"/>
          <p:cNvSpPr/>
          <p:nvPr/>
        </p:nvSpPr>
        <p:spPr>
          <a:xfrm>
            <a:off x="8799314" y="5792414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38" name="乘号 137"/>
          <p:cNvSpPr/>
          <p:nvPr/>
        </p:nvSpPr>
        <p:spPr>
          <a:xfrm>
            <a:off x="8068309" y="575754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5" name="TextBox 20"/>
          <p:cNvSpPr txBox="1">
            <a:spLocks noChangeArrowheads="1"/>
          </p:cNvSpPr>
          <p:nvPr/>
        </p:nvSpPr>
        <p:spPr bwMode="auto">
          <a:xfrm>
            <a:off x="89505" y="1124744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教材实现版本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368955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 1"/>
          <p:cNvSpPr txBox="1">
            <a:spLocks/>
          </p:cNvSpPr>
          <p:nvPr/>
        </p:nvSpPr>
        <p:spPr>
          <a:xfrm>
            <a:off x="804805" y="241678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栈的应用：迷宫寻径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Box 20"/>
          <p:cNvSpPr txBox="1">
            <a:spLocks noChangeArrowheads="1"/>
          </p:cNvSpPr>
          <p:nvPr/>
        </p:nvSpPr>
        <p:spPr bwMode="auto">
          <a:xfrm>
            <a:off x="107504" y="1124744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8" y="1658242"/>
            <a:ext cx="2448272" cy="24854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255" y="1670885"/>
            <a:ext cx="2448272" cy="24454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552" y="1670885"/>
            <a:ext cx="2448270" cy="24482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102" y="4203421"/>
            <a:ext cx="2452132" cy="24720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06" y="4189350"/>
            <a:ext cx="2448272" cy="247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4261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标题 1"/>
          <p:cNvSpPr txBox="1">
            <a:spLocks/>
          </p:cNvSpPr>
          <p:nvPr/>
        </p:nvSpPr>
        <p:spPr>
          <a:xfrm>
            <a:off x="804805" y="241678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</a:t>
            </a:r>
            <a:r>
              <a:rPr lang="zh-CN" altLang="en-US" sz="3600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：迷宫寻径</a:t>
            </a:r>
          </a:p>
        </p:txBody>
      </p:sp>
      <p:sp>
        <p:nvSpPr>
          <p:cNvPr id="320" name="TextBox 20"/>
          <p:cNvSpPr txBox="1">
            <a:spLocks noChangeArrowheads="1"/>
          </p:cNvSpPr>
          <p:nvPr/>
        </p:nvSpPr>
        <p:spPr bwMode="auto">
          <a:xfrm>
            <a:off x="89505" y="1124744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740383" y="1522919"/>
            <a:ext cx="2299294" cy="449110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初始化，将起点入栈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 bwMode="auto">
          <a:xfrm>
            <a:off x="4888731" y="1234887"/>
            <a:ext cx="0" cy="27095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88" name="直接箭头连接符 287"/>
          <p:cNvCxnSpPr>
            <a:stCxn id="2" idx="2"/>
          </p:cNvCxnSpPr>
          <p:nvPr/>
        </p:nvCxnSpPr>
        <p:spPr bwMode="auto">
          <a:xfrm>
            <a:off x="4890030" y="1972029"/>
            <a:ext cx="4738" cy="55900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3" name="菱形 42"/>
          <p:cNvSpPr/>
          <p:nvPr/>
        </p:nvSpPr>
        <p:spPr bwMode="auto">
          <a:xfrm>
            <a:off x="3238584" y="2531030"/>
            <a:ext cx="3312368" cy="561792"/>
          </a:xfrm>
          <a:prstGeom prst="diamond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栈顶是否为空？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1" name="矩形 320"/>
          <p:cNvSpPr/>
          <p:nvPr/>
        </p:nvSpPr>
        <p:spPr bwMode="auto">
          <a:xfrm>
            <a:off x="960131" y="3717339"/>
            <a:ext cx="1785322" cy="32423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东南西北下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4" name="菱形 323"/>
          <p:cNvSpPr/>
          <p:nvPr/>
        </p:nvSpPr>
        <p:spPr bwMode="auto">
          <a:xfrm>
            <a:off x="1281112" y="3212976"/>
            <a:ext cx="3312368" cy="561792"/>
          </a:xfrm>
          <a:prstGeom prst="diamond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栈顶是否为终点？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stCxn id="324" idx="2"/>
            <a:endCxn id="37" idx="0"/>
          </p:cNvCxnSpPr>
          <p:nvPr/>
        </p:nvCxnSpPr>
        <p:spPr bwMode="auto">
          <a:xfrm flipH="1">
            <a:off x="2934675" y="3774768"/>
            <a:ext cx="2621" cy="45813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5" name="肘形连接符 14"/>
          <p:cNvCxnSpPr>
            <a:stCxn id="43" idx="3"/>
            <a:endCxn id="40" idx="0"/>
          </p:cNvCxnSpPr>
          <p:nvPr/>
        </p:nvCxnSpPr>
        <p:spPr bwMode="auto">
          <a:xfrm>
            <a:off x="6550952" y="2811926"/>
            <a:ext cx="1853215" cy="3156930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22" name="矩形 21"/>
          <p:cNvSpPr/>
          <p:nvPr/>
        </p:nvSpPr>
        <p:spPr bwMode="auto">
          <a:xfrm>
            <a:off x="1867055" y="5744300"/>
            <a:ext cx="2128881" cy="637027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标识当前格点为死胡同，栈顶退出一格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>
            <a:endCxn id="70" idx="0"/>
          </p:cNvCxnSpPr>
          <p:nvPr/>
        </p:nvCxnSpPr>
        <p:spPr bwMode="auto">
          <a:xfrm flipH="1">
            <a:off x="2934675" y="4725144"/>
            <a:ext cx="4306" cy="22783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70" name="菱形 69"/>
          <p:cNvSpPr/>
          <p:nvPr/>
        </p:nvSpPr>
        <p:spPr bwMode="auto">
          <a:xfrm>
            <a:off x="1278491" y="4952982"/>
            <a:ext cx="3312368" cy="492242"/>
          </a:xfrm>
          <a:prstGeom prst="diamond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找到可行邻格点？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994125" y="4113359"/>
            <a:ext cx="670851" cy="32423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940113" y="4814184"/>
            <a:ext cx="648072" cy="303737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4" name="直接箭头连接符 133"/>
          <p:cNvCxnSpPr/>
          <p:nvPr/>
        </p:nvCxnSpPr>
        <p:spPr bwMode="auto">
          <a:xfrm>
            <a:off x="753137" y="2348880"/>
            <a:ext cx="416115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30" name="肘形连接符 29"/>
          <p:cNvCxnSpPr>
            <a:stCxn id="43" idx="1"/>
          </p:cNvCxnSpPr>
          <p:nvPr/>
        </p:nvCxnSpPr>
        <p:spPr bwMode="auto">
          <a:xfrm rot="10800000" flipV="1">
            <a:off x="2934676" y="2811925"/>
            <a:ext cx="303909" cy="385917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2877294" y="2807015"/>
            <a:ext cx="670851" cy="32423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肘形连接符 34"/>
          <p:cNvCxnSpPr/>
          <p:nvPr/>
        </p:nvCxnSpPr>
        <p:spPr bwMode="auto">
          <a:xfrm rot="16200000" flipV="1">
            <a:off x="-421398" y="3523414"/>
            <a:ext cx="2851180" cy="502112"/>
          </a:xfrm>
          <a:prstGeom prst="bentConnector3">
            <a:avLst>
              <a:gd name="adj1" fmla="val 257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39" name="肘形连接符 38"/>
          <p:cNvCxnSpPr>
            <a:stCxn id="37" idx="1"/>
          </p:cNvCxnSpPr>
          <p:nvPr/>
        </p:nvCxnSpPr>
        <p:spPr bwMode="auto">
          <a:xfrm rot="10800000" flipH="1">
            <a:off x="1278491" y="4033811"/>
            <a:ext cx="1656184" cy="445212"/>
          </a:xfrm>
          <a:prstGeom prst="bentConnector3">
            <a:avLst>
              <a:gd name="adj1" fmla="val -13803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4" name="矩形 43"/>
          <p:cNvSpPr/>
          <p:nvPr/>
        </p:nvSpPr>
        <p:spPr bwMode="auto">
          <a:xfrm>
            <a:off x="2910478" y="5432647"/>
            <a:ext cx="670851" cy="32423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肘形连接符 44"/>
          <p:cNvCxnSpPr>
            <a:stCxn id="324" idx="3"/>
            <a:endCxn id="46" idx="0"/>
          </p:cNvCxnSpPr>
          <p:nvPr/>
        </p:nvCxnSpPr>
        <p:spPr bwMode="auto">
          <a:xfrm>
            <a:off x="4593480" y="3493872"/>
            <a:ext cx="2205563" cy="2474984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0" name="圆角矩形 39"/>
          <p:cNvSpPr/>
          <p:nvPr/>
        </p:nvSpPr>
        <p:spPr bwMode="auto">
          <a:xfrm>
            <a:off x="7720091" y="5968856"/>
            <a:ext cx="1368152" cy="462978"/>
          </a:xfrm>
          <a:prstGeom prst="roundRect">
            <a:avLst>
              <a:gd name="adj" fmla="val 37759"/>
            </a:avLst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算法终止</a:t>
            </a:r>
          </a:p>
        </p:txBody>
      </p:sp>
      <p:sp>
        <p:nvSpPr>
          <p:cNvPr id="36" name="矩形 35"/>
          <p:cNvSpPr/>
          <p:nvPr/>
        </p:nvSpPr>
        <p:spPr bwMode="auto">
          <a:xfrm>
            <a:off x="6252781" y="2868705"/>
            <a:ext cx="648072" cy="303737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菱形 36"/>
          <p:cNvSpPr/>
          <p:nvPr/>
        </p:nvSpPr>
        <p:spPr bwMode="auto">
          <a:xfrm>
            <a:off x="1278491" y="4232902"/>
            <a:ext cx="3312368" cy="492242"/>
          </a:xfrm>
          <a:prstGeom prst="diamond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邻格点是否可行？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080349" y="3552429"/>
            <a:ext cx="829621" cy="303737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6114967" y="5968856"/>
            <a:ext cx="1368152" cy="462978"/>
          </a:xfrm>
          <a:prstGeom prst="roundRect">
            <a:avLst>
              <a:gd name="adj" fmla="val 37759"/>
            </a:avLst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成功返回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肘形连接符 64"/>
          <p:cNvCxnSpPr/>
          <p:nvPr/>
        </p:nvCxnSpPr>
        <p:spPr bwMode="auto">
          <a:xfrm rot="10800000" flipV="1">
            <a:off x="467547" y="6380169"/>
            <a:ext cx="2433535" cy="300233"/>
          </a:xfrm>
          <a:prstGeom prst="bentConnector3">
            <a:avLst>
              <a:gd name="adj1" fmla="val -10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68" name="直接箭头连接符 67"/>
          <p:cNvCxnSpPr>
            <a:endCxn id="22" idx="0"/>
          </p:cNvCxnSpPr>
          <p:nvPr/>
        </p:nvCxnSpPr>
        <p:spPr bwMode="auto">
          <a:xfrm flipH="1">
            <a:off x="2931496" y="5444037"/>
            <a:ext cx="7272" cy="30026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78" name="矩形 77"/>
          <p:cNvSpPr/>
          <p:nvPr/>
        </p:nvSpPr>
        <p:spPr bwMode="auto">
          <a:xfrm>
            <a:off x="753135" y="2401054"/>
            <a:ext cx="2559848" cy="32423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向该邻格试探将其入栈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肘形连接符 80"/>
          <p:cNvCxnSpPr/>
          <p:nvPr/>
        </p:nvCxnSpPr>
        <p:spPr bwMode="auto">
          <a:xfrm rot="5400000" flipH="1" flipV="1">
            <a:off x="415804" y="2198817"/>
            <a:ext cx="4533329" cy="4429842"/>
          </a:xfrm>
          <a:prstGeom prst="bentConnector3">
            <a:avLst>
              <a:gd name="adj1" fmla="val 100083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88" name="矩形 87"/>
          <p:cNvSpPr/>
          <p:nvPr/>
        </p:nvSpPr>
        <p:spPr bwMode="auto">
          <a:xfrm>
            <a:off x="2842369" y="3757777"/>
            <a:ext cx="670851" cy="32423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65428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 1"/>
          <p:cNvSpPr txBox="1">
            <a:spLocks/>
          </p:cNvSpPr>
          <p:nvPr/>
        </p:nvSpPr>
        <p:spPr>
          <a:xfrm>
            <a:off x="804805" y="241678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栈的应用：迷宫寻径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迷宫格点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9" y="1844824"/>
            <a:ext cx="86409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enum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r>
              <a:rPr lang="en-US" altLang="zh-CN" sz="20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AVAILABLE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ROUTE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DEAD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WALL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迷宫单元状态</a:t>
            </a:r>
            <a:endParaRPr lang="en-US" altLang="zh-CN" sz="2000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enum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sz="20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UNKNOWN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EAST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SOUTH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WEST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NORTH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NO_WAY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}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ESWN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2000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单元的相对邻接方向：未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定、东、南、西、北、无路可通</a:t>
            </a:r>
            <a:endParaRPr lang="en-US" altLang="zh-CN" sz="2000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inline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ESWN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nextESWN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ESWN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eswn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ESWN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eswn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+ 1); };</a:t>
            </a:r>
          </a:p>
          <a:p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 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迷宫格点</a:t>
            </a:r>
            <a:endParaRPr lang="en-US" altLang="zh-CN" sz="2000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x, y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 x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坐标、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y</a:t>
            </a:r>
            <a:r>
              <a:rPr lang="zh-CN" altLang="en-US" sz="2000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坐标</a:t>
            </a:r>
            <a:endParaRPr lang="en-US" altLang="zh-CN" sz="2000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Status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 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类型</a:t>
            </a:r>
            <a:endParaRPr lang="en-US" altLang="zh-CN" sz="2000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ESWN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incoming, outgoing; 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 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进入、走出</a:t>
            </a:r>
            <a:r>
              <a:rPr lang="zh-CN" altLang="en-US" sz="2000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方向</a:t>
            </a:r>
            <a:endParaRPr lang="en-US" altLang="zh-CN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laby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LABY_MAX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LABY_MAX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迷宫</a:t>
            </a:r>
          </a:p>
        </p:txBody>
      </p:sp>
    </p:spTree>
    <p:extLst>
      <p:ext uri="{BB962C8B-B14F-4D97-AF65-F5344CB8AC3E}">
        <p14:creationId xmlns:p14="http://schemas.microsoft.com/office/powerpoint/2010/main" val="376549626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 1"/>
          <p:cNvSpPr txBox="1">
            <a:spLocks/>
          </p:cNvSpPr>
          <p:nvPr/>
        </p:nvSpPr>
        <p:spPr>
          <a:xfrm>
            <a:off x="804805" y="241678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栈的应用：迷宫寻径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Box 20"/>
          <p:cNvSpPr txBox="1">
            <a:spLocks noChangeArrowheads="1"/>
          </p:cNvSpPr>
          <p:nvPr/>
        </p:nvSpPr>
        <p:spPr bwMode="auto">
          <a:xfrm>
            <a:off x="179513" y="1196752"/>
            <a:ext cx="26642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格查询转入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3808" y="1177173"/>
            <a:ext cx="61926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inline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neighbor(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switch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-&gt;outgoing)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case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EAST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LABY_MAX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case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SOUTH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+ 1;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case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WEST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LABY_MAX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case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NORTH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- 1;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default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exit(-1);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496" y="3751369"/>
            <a:ext cx="94330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advance(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Cell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next;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switch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-&gt;outgoing)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case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EAST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next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LABY_MAX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next-&gt;incoming =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case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SOUTH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next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+ 1; next-&gt;incoming =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NORTH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case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next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LABY_MAX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next-&gt;incoming =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EAST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case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NORTH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next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- 1; next-&gt;incoming =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SOUTH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default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exit(-1);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74282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 1"/>
          <p:cNvSpPr txBox="1">
            <a:spLocks/>
          </p:cNvSpPr>
          <p:nvPr/>
        </p:nvSpPr>
        <p:spPr>
          <a:xfrm>
            <a:off x="804805" y="241678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z="3600" kern="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栈的应用：迷宫寻径</a:t>
            </a:r>
            <a:endParaRPr lang="zh-CN" altLang="en-US" sz="3600" kern="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Box 20"/>
          <p:cNvSpPr txBox="1">
            <a:spLocks noChangeArrowheads="1"/>
          </p:cNvSpPr>
          <p:nvPr/>
        </p:nvSpPr>
        <p:spPr bwMode="auto">
          <a:xfrm>
            <a:off x="179512" y="1126666"/>
            <a:ext cx="8658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迷宫格点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484784"/>
            <a:ext cx="950857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labyrinth(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Laby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LABY_MAX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LABY_MAX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stack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Cell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*&gt; path;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&gt;incoming = </a:t>
            </a:r>
            <a:r>
              <a:rPr lang="en-US" altLang="zh-CN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UNKNOWN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&gt;status =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ROUTE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path.push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do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Cell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c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path.top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检查当前位置（栈顶）</a:t>
            </a:r>
            <a:endParaRPr lang="en-US" altLang="zh-CN" sz="2000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(c ==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若已抵达终点，则找到了一条通路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       while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NO_WAY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(c-&gt;outgoing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nextESWN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(c-&gt;outgoing)))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(neighbor(c)-&gt;status ==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AVAILABLE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(c-&gt;outgoing ==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NO_WAY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若所有方向都已尝试过</a:t>
            </a:r>
            <a:endParaRPr lang="en-US" altLang="zh-CN" sz="2000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c-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&gt;status =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DEAD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path.pop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则向后回溯一步</a:t>
            </a:r>
            <a:endParaRPr lang="en-US" altLang="zh-CN" sz="2000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else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否则，向前试探一步</a:t>
            </a:r>
            <a:endParaRPr lang="en-US" altLang="zh-CN" sz="2000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path.push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(c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advance(c));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c-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&gt;outgoing = </a:t>
            </a:r>
            <a:r>
              <a:rPr lang="en-US" altLang="zh-CN" dirty="0" err="1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UNKNOWN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&gt;status =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ROUTE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path.empty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0155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1880" y="2852936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谢！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74384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</a:t>
            </a: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栈：只能在表的顶端进出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（访问受限）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的线性表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165864" y="2348880"/>
            <a:ext cx="2163626" cy="3691572"/>
            <a:chOff x="6012160" y="2348880"/>
            <a:chExt cx="2163626" cy="3691572"/>
          </a:xfrm>
        </p:grpSpPr>
        <p:grpSp>
          <p:nvGrpSpPr>
            <p:cNvPr id="13" name="组合 12"/>
            <p:cNvGrpSpPr/>
            <p:nvPr/>
          </p:nvGrpSpPr>
          <p:grpSpPr>
            <a:xfrm>
              <a:off x="6012160" y="2348880"/>
              <a:ext cx="2163626" cy="3168352"/>
              <a:chOff x="680182" y="2492896"/>
              <a:chExt cx="2163626" cy="3168352"/>
            </a:xfrm>
          </p:grpSpPr>
          <p:cxnSp>
            <p:nvCxnSpPr>
              <p:cNvPr id="4" name="直接连接符 3"/>
              <p:cNvCxnSpPr/>
              <p:nvPr/>
            </p:nvCxnSpPr>
            <p:spPr bwMode="auto">
              <a:xfrm>
                <a:off x="683568" y="2492896"/>
                <a:ext cx="0" cy="3168352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2843808" y="2492896"/>
                <a:ext cx="0" cy="3168352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" name="直接连接符 11"/>
              <p:cNvCxnSpPr/>
              <p:nvPr/>
            </p:nvCxnSpPr>
            <p:spPr bwMode="auto">
              <a:xfrm flipH="1">
                <a:off x="680182" y="5661248"/>
                <a:ext cx="2163626" cy="0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</p:grpSp>
        <p:sp>
          <p:nvSpPr>
            <p:cNvPr id="16" name="TextBox 20"/>
            <p:cNvSpPr txBox="1">
              <a:spLocks noChangeArrowheads="1"/>
            </p:cNvSpPr>
            <p:nvPr/>
          </p:nvSpPr>
          <p:spPr bwMode="auto">
            <a:xfrm>
              <a:off x="6841945" y="5517232"/>
              <a:ext cx="50405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107504" y="1916832"/>
            <a:ext cx="4891551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的操作（接口、运算）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push(x)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删除（取出）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pop()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top()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判空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empty()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求长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size()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右大括号 14"/>
          <p:cNvSpPr/>
          <p:nvPr/>
        </p:nvSpPr>
        <p:spPr bwMode="auto">
          <a:xfrm>
            <a:off x="4139952" y="2636912"/>
            <a:ext cx="576064" cy="2376264"/>
          </a:xfrm>
          <a:prstGeom prst="rightBrace">
            <a:avLst>
              <a:gd name="adj1" fmla="val 38335"/>
              <a:gd name="adj2" fmla="val 50000"/>
            </a:avLst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636755" y="2996952"/>
            <a:ext cx="7843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0337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栈的基本操作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栈：只能在表的顶端进出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（访问受限）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的线性表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165864" y="2348880"/>
            <a:ext cx="2163626" cy="3168352"/>
            <a:chOff x="680182" y="2492896"/>
            <a:chExt cx="2163626" cy="3168352"/>
          </a:xfrm>
        </p:grpSpPr>
        <p:cxnSp>
          <p:nvCxnSpPr>
            <p:cNvPr id="4" name="直接连接符 3"/>
            <p:cNvCxnSpPr/>
            <p:nvPr/>
          </p:nvCxnSpPr>
          <p:spPr bwMode="auto">
            <a:xfrm>
              <a:off x="683568" y="2492896"/>
              <a:ext cx="0" cy="3168352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2843808" y="2492896"/>
              <a:ext cx="0" cy="3168352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 flipH="1">
              <a:off x="680182" y="5661248"/>
              <a:ext cx="2163626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</p:grp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7020272" y="5642324"/>
            <a:ext cx="5040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169489" y="5157193"/>
            <a:ext cx="2160000" cy="36004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800" b="1" dirty="0" smtClean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172637" y="4797154"/>
            <a:ext cx="2160000" cy="36004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 smtClean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169489" y="4797154"/>
            <a:ext cx="2160000" cy="36004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800" b="1" dirty="0" smtClean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6169489" y="4437115"/>
            <a:ext cx="2160000" cy="36004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 smtClean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292080" y="4420169"/>
                <a:ext cx="779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420169"/>
                <a:ext cx="779957" cy="369332"/>
              </a:xfrm>
              <a:prstGeom prst="rect">
                <a:avLst/>
              </a:prstGeom>
              <a:blipFill>
                <a:blip r:embed="rId3"/>
                <a:stretch>
                  <a:fillRect l="-625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 bwMode="auto">
          <a:xfrm>
            <a:off x="6169489" y="4077074"/>
            <a:ext cx="2160000" cy="36004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800" b="1" dirty="0" smtClean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169489" y="3724071"/>
            <a:ext cx="2160000" cy="36004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800" b="1" dirty="0" smtClean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6169489" y="3364031"/>
            <a:ext cx="2160000" cy="36004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+mj-lt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800" b="1" dirty="0" smtClean="0">
              <a:solidFill>
                <a:srgbClr val="C00000"/>
              </a:solidFill>
              <a:latin typeface="+mj-lt"/>
              <a:ea typeface="黑体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5292080" y="4067782"/>
                <a:ext cx="779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067782"/>
                <a:ext cx="779957" cy="369332"/>
              </a:xfrm>
              <a:prstGeom prst="rect">
                <a:avLst/>
              </a:prstGeom>
              <a:blipFill>
                <a:blip r:embed="rId4"/>
                <a:stretch>
                  <a:fillRect l="-625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0"/>
          <p:cNvSpPr txBox="1">
            <a:spLocks noChangeArrowheads="1"/>
          </p:cNvSpPr>
          <p:nvPr/>
        </p:nvSpPr>
        <p:spPr bwMode="auto">
          <a:xfrm>
            <a:off x="8395296" y="5157193"/>
            <a:ext cx="7200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栈底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85535"/>
              </p:ext>
            </p:extLst>
          </p:nvPr>
        </p:nvGraphicFramePr>
        <p:xfrm>
          <a:off x="369867" y="2115452"/>
          <a:ext cx="4689748" cy="3635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910">
                  <a:extLst>
                    <a:ext uri="{9D8B030D-6E8A-4147-A177-3AD203B41FA5}">
                      <a16:colId xmlns:a16="http://schemas.microsoft.com/office/drawing/2014/main" val="17728222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67103056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391007536"/>
                    </a:ext>
                  </a:extLst>
                </a:gridCol>
                <a:gridCol w="1024574">
                  <a:extLst>
                    <a:ext uri="{9D8B030D-6E8A-4147-A177-3AD203B41FA5}">
                      <a16:colId xmlns:a16="http://schemas.microsoft.com/office/drawing/2014/main" val="1522176058"/>
                    </a:ext>
                  </a:extLst>
                </a:gridCol>
              </a:tblGrid>
              <a:tr h="4039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378288"/>
                  </a:ext>
                </a:extLst>
              </a:tr>
              <a:tr h="4039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push(5)</a:t>
                      </a:r>
                      <a:endParaRPr lang="zh-CN" altLang="en-US" sz="18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size()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04394"/>
                  </a:ext>
                </a:extLst>
              </a:tr>
              <a:tr h="4039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push(3)</a:t>
                      </a:r>
                      <a:endParaRPr lang="zh-CN" altLang="en-US" sz="18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push(6)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50579"/>
                  </a:ext>
                </a:extLst>
              </a:tr>
              <a:tr h="403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pop()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empty()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195660"/>
                  </a:ext>
                </a:extLst>
              </a:tr>
              <a:tr h="403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push(7)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push(7)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385154"/>
                  </a:ext>
                </a:extLst>
              </a:tr>
              <a:tr h="403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push(3)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pop()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37808"/>
                  </a:ext>
                </a:extLst>
              </a:tr>
              <a:tr h="403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top()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pop()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84950"/>
                  </a:ext>
                </a:extLst>
              </a:tr>
              <a:tr h="403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empty()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top()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96742"/>
                  </a:ext>
                </a:extLst>
              </a:tr>
              <a:tr h="403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push(11)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28561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369867" y="2553661"/>
            <a:ext cx="2344874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369867" y="2958904"/>
            <a:ext cx="2344874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69867" y="3364316"/>
            <a:ext cx="2344874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369867" y="3769728"/>
            <a:ext cx="2344874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66721" y="4176081"/>
            <a:ext cx="2344874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366721" y="4581324"/>
            <a:ext cx="2344874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379037" y="4968167"/>
            <a:ext cx="2344874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371348" y="5402807"/>
            <a:ext cx="2344874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744257" y="2553258"/>
            <a:ext cx="2315358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2744257" y="2967935"/>
            <a:ext cx="2315358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2748370" y="3359181"/>
            <a:ext cx="2315358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2748370" y="3766099"/>
            <a:ext cx="2315358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2744257" y="4176081"/>
            <a:ext cx="2315358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2741842" y="4576478"/>
            <a:ext cx="2315358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2753636" y="4968167"/>
            <a:ext cx="2315358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588883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0" grpId="1" animBg="1"/>
      <p:bldP spid="23" grpId="0" animBg="1"/>
      <p:bldP spid="24" grpId="0" animBg="1"/>
      <p:bldP spid="25" grpId="0"/>
      <p:bldP spid="25" grpId="1"/>
      <p:bldP spid="26" grpId="0" animBg="1"/>
      <p:bldP spid="27" grpId="0" animBg="1"/>
      <p:bldP spid="27" grpId="1" animBg="1"/>
      <p:bldP spid="28" grpId="0" animBg="1"/>
      <p:bldP spid="28" grpId="1" animBg="1"/>
      <p:bldP spid="29" grpId="0"/>
      <p:bldP spid="7" grpId="0" animBg="1"/>
      <p:bldP spid="7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93018" y="1184984"/>
            <a:ext cx="8557964" cy="128183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若一个栈的进栈序列是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1,2,3,…,n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，其输出序列为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p1,p2,p3,…,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pn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若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p1=3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，则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p2</a:t>
            </a:r>
            <a:r>
              <a:rPr lang="zh-CN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（）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可能是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一定是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可能是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一定是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037557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132&quot;],&quot;CaseSensitive&quot;:false,&quot;FuzzyMatch&quot;:false}]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&quot;],&quot;CaseSensitive&quot;:false,&quot;FuzzyMatch&quot;:false}]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b,c,e,d,a&quot;],&quot;CaseSensitive&quot;:false,&quot;FuzzyMatch&quot;:false}]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  <a:headEnd/>
          <a:tailEnd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  <a:effectLst/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12419</TotalTime>
  <Words>7431</Words>
  <Application>Microsoft Office PowerPoint</Application>
  <PresentationFormat>全屏显示(4:3)</PresentationFormat>
  <Paragraphs>1320</Paragraphs>
  <Slides>66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85" baseType="lpstr">
      <vt:lpstr>Baoli SC</vt:lpstr>
      <vt:lpstr>Microsoft Yahei</vt:lpstr>
      <vt:lpstr>黑体</vt:lpstr>
      <vt:lpstr>隶书</vt:lpstr>
      <vt:lpstr>宋体</vt:lpstr>
      <vt:lpstr>微软雅黑</vt:lpstr>
      <vt:lpstr>微软雅黑</vt:lpstr>
      <vt:lpstr>新宋体</vt:lpstr>
      <vt:lpstr>幼圆</vt:lpstr>
      <vt:lpstr>Arial</vt:lpstr>
      <vt:lpstr>Arial Black</vt:lpstr>
      <vt:lpstr>Calibri</vt:lpstr>
      <vt:lpstr>Cambria Math</vt:lpstr>
      <vt:lpstr>Consolas</vt:lpstr>
      <vt:lpstr>Courier New</vt:lpstr>
      <vt:lpstr>Tahoma</vt:lpstr>
      <vt:lpstr>Times New Roman</vt:lpstr>
      <vt:lpstr>Wingdings</vt:lpstr>
      <vt:lpstr>Tsinghua</vt:lpstr>
      <vt:lpstr>PowerPoint 演示文稿</vt:lpstr>
      <vt:lpstr>OJ作业讲解</vt:lpstr>
      <vt:lpstr>回顾：向量与列表</vt:lpstr>
      <vt:lpstr>数据结构分类</vt:lpstr>
      <vt:lpstr>PowerPoint 演示文稿</vt:lpstr>
      <vt:lpstr>栈</vt:lpstr>
      <vt:lpstr>栈</vt:lpstr>
      <vt:lpstr>栈的基本操作</vt:lpstr>
      <vt:lpstr>PowerPoint 演示文稿</vt:lpstr>
      <vt:lpstr>栈的数组实现</vt:lpstr>
      <vt:lpstr>栈的数组实现</vt:lpstr>
      <vt:lpstr>回顾：向量模板类</vt:lpstr>
      <vt:lpstr>栈的向量实现</vt:lpstr>
      <vt:lpstr>栈的链表实现</vt:lpstr>
      <vt:lpstr>PowerPoint 演示文稿</vt:lpstr>
      <vt:lpstr>栈的链表实现</vt:lpstr>
      <vt:lpstr>回顾：列表模板类</vt:lpstr>
      <vt:lpstr>栈的列表实现</vt:lpstr>
      <vt:lpstr>PowerPoint 演示文稿</vt:lpstr>
      <vt:lpstr>PowerPoint 演示文稿</vt:lpstr>
      <vt:lpstr>栈的应用</vt:lpstr>
      <vt:lpstr>栈的应用：进制转换</vt:lpstr>
      <vt:lpstr>栈的应用：进制转换</vt:lpstr>
      <vt:lpstr>栈的应用：括号匹配</vt:lpstr>
      <vt:lpstr>栈的应用：括号匹配</vt:lpstr>
      <vt:lpstr>栈的应用：括号匹配</vt:lpstr>
      <vt:lpstr>栈的应用：表达式求值</vt:lpstr>
      <vt:lpstr>栈的应用：表达式求值</vt:lpstr>
      <vt:lpstr>栈的应用：表达式求值</vt:lpstr>
      <vt:lpstr>栈的应用：表达式求值</vt:lpstr>
      <vt:lpstr>栈的应用：表达式求值</vt:lpstr>
      <vt:lpstr>PowerPoint 演示文稿</vt:lpstr>
      <vt:lpstr>栈的应用：表达式求值</vt:lpstr>
      <vt:lpstr>栈的应用：表达式求值</vt:lpstr>
      <vt:lpstr>栈的应用：表达式求值</vt:lpstr>
      <vt:lpstr>栈的应用：表达式求值</vt:lpstr>
      <vt:lpstr>栈的应用：表达式求值</vt:lpstr>
      <vt:lpstr>栈的应用：表达式求值</vt:lpstr>
      <vt:lpstr>PowerPoint 演示文稿</vt:lpstr>
      <vt:lpstr>PowerPoint 演示文稿</vt:lpstr>
      <vt:lpstr>栈的应用：表达式求值</vt:lpstr>
      <vt:lpstr>栈混洗</vt:lpstr>
      <vt:lpstr>栈混洗</vt:lpstr>
      <vt:lpstr>栈混洗</vt:lpstr>
      <vt:lpstr>栈混洗</vt:lpstr>
      <vt:lpstr>栈混洗</vt:lpstr>
      <vt:lpstr>栈混洗</vt:lpstr>
      <vt:lpstr>栈混洗</vt:lpstr>
      <vt:lpstr>PowerPoint 演示文稿</vt:lpstr>
      <vt:lpstr>栈混洗</vt:lpstr>
      <vt:lpstr>栈混洗</vt:lpstr>
      <vt:lpstr>PowerPoint 演示文稿</vt:lpstr>
      <vt:lpstr>PowerPoint 演示文稿</vt:lpstr>
      <vt:lpstr>PowerPoint 演示文稿</vt:lpstr>
      <vt:lpstr>栈的应用：试探与回溯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江苏大丰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dinggg</cp:lastModifiedBy>
  <cp:revision>1342</cp:revision>
  <dcterms:created xsi:type="dcterms:W3CDTF">2011-01-31T10:16:12Z</dcterms:created>
  <dcterms:modified xsi:type="dcterms:W3CDTF">2021-10-04T02:20:36Z</dcterms:modified>
</cp:coreProperties>
</file>