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10"/>
  </p:handoutMasterIdLst>
  <p:sldIdLst>
    <p:sldId id="852" r:id="rId4"/>
    <p:sldId id="853" r:id="rId6"/>
    <p:sldId id="854" r:id="rId7"/>
    <p:sldId id="855" r:id="rId8"/>
    <p:sldId id="856" r:id="rId9"/>
    <p:sldId id="857" r:id="rId10"/>
    <p:sldId id="858" r:id="rId11"/>
    <p:sldId id="859" r:id="rId12"/>
    <p:sldId id="860" r:id="rId13"/>
    <p:sldId id="687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3" r:id="rId29"/>
    <p:sldId id="714" r:id="rId30"/>
    <p:sldId id="715" r:id="rId31"/>
    <p:sldId id="716" r:id="rId32"/>
    <p:sldId id="717" r:id="rId33"/>
    <p:sldId id="718" r:id="rId34"/>
    <p:sldId id="719" r:id="rId35"/>
    <p:sldId id="720" r:id="rId36"/>
    <p:sldId id="721" r:id="rId37"/>
    <p:sldId id="819" r:id="rId38"/>
    <p:sldId id="817" r:id="rId39"/>
    <p:sldId id="820" r:id="rId40"/>
    <p:sldId id="828" r:id="rId41"/>
    <p:sldId id="829" r:id="rId42"/>
    <p:sldId id="821" r:id="rId43"/>
    <p:sldId id="822" r:id="rId44"/>
    <p:sldId id="823" r:id="rId45"/>
    <p:sldId id="824" r:id="rId46"/>
    <p:sldId id="847" r:id="rId47"/>
    <p:sldId id="722" r:id="rId48"/>
    <p:sldId id="723" r:id="rId49"/>
    <p:sldId id="724" r:id="rId50"/>
    <p:sldId id="725" r:id="rId51"/>
    <p:sldId id="726" r:id="rId52"/>
    <p:sldId id="727" r:id="rId53"/>
    <p:sldId id="728" r:id="rId54"/>
    <p:sldId id="729" r:id="rId55"/>
    <p:sldId id="730" r:id="rId56"/>
    <p:sldId id="731" r:id="rId57"/>
    <p:sldId id="732" r:id="rId58"/>
    <p:sldId id="733" r:id="rId59"/>
    <p:sldId id="734" r:id="rId60"/>
    <p:sldId id="735" r:id="rId61"/>
    <p:sldId id="736" r:id="rId62"/>
    <p:sldId id="737" r:id="rId63"/>
    <p:sldId id="738" r:id="rId64"/>
    <p:sldId id="739" r:id="rId65"/>
    <p:sldId id="740" r:id="rId66"/>
    <p:sldId id="741" r:id="rId67"/>
    <p:sldId id="742" r:id="rId68"/>
    <p:sldId id="743" r:id="rId69"/>
    <p:sldId id="744" r:id="rId70"/>
    <p:sldId id="745" r:id="rId71"/>
    <p:sldId id="746" r:id="rId72"/>
    <p:sldId id="747" r:id="rId73"/>
    <p:sldId id="748" r:id="rId74"/>
    <p:sldId id="749" r:id="rId75"/>
    <p:sldId id="750" r:id="rId76"/>
    <p:sldId id="751" r:id="rId77"/>
    <p:sldId id="954" r:id="rId78"/>
    <p:sldId id="955" r:id="rId79"/>
    <p:sldId id="956" r:id="rId80"/>
    <p:sldId id="753" r:id="rId81"/>
    <p:sldId id="754" r:id="rId82"/>
    <p:sldId id="755" r:id="rId83"/>
    <p:sldId id="756" r:id="rId84"/>
    <p:sldId id="757" r:id="rId85"/>
    <p:sldId id="758" r:id="rId86"/>
    <p:sldId id="848" r:id="rId87"/>
    <p:sldId id="849" r:id="rId88"/>
    <p:sldId id="850" r:id="rId89"/>
    <p:sldId id="851" r:id="rId90"/>
    <p:sldId id="825" r:id="rId91"/>
    <p:sldId id="827" r:id="rId92"/>
    <p:sldId id="759" r:id="rId93"/>
    <p:sldId id="760" r:id="rId94"/>
    <p:sldId id="761" r:id="rId95"/>
    <p:sldId id="762" r:id="rId96"/>
    <p:sldId id="763" r:id="rId97"/>
    <p:sldId id="764" r:id="rId98"/>
    <p:sldId id="765" r:id="rId99"/>
    <p:sldId id="766" r:id="rId100"/>
    <p:sldId id="767" r:id="rId101"/>
    <p:sldId id="768" r:id="rId102"/>
    <p:sldId id="769" r:id="rId103"/>
    <p:sldId id="770" r:id="rId104"/>
    <p:sldId id="771" r:id="rId105"/>
    <p:sldId id="772" r:id="rId106"/>
    <p:sldId id="773" r:id="rId107"/>
    <p:sldId id="774" r:id="rId108"/>
    <p:sldId id="695" r:id="rId10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060"/>
    <a:srgbClr val="9B9BDD"/>
    <a:srgbClr val="3399FF"/>
    <a:srgbClr val="66FFFF"/>
    <a:srgbClr val="9900CC"/>
    <a:srgbClr val="FFFFFF"/>
    <a:srgbClr val="FFCC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257"/>
    <p:restoredTop sz="81889"/>
  </p:normalViewPr>
  <p:slideViewPr>
    <p:cSldViewPr showGuides="1">
      <p:cViewPr varScale="1">
        <p:scale>
          <a:sx n="84" d="100"/>
          <a:sy n="84" d="100"/>
        </p:scale>
        <p:origin x="147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3" Type="http://schemas.openxmlformats.org/officeDocument/2006/relationships/tableStyles" Target="tableStyles.xml"/><Relationship Id="rId112" Type="http://schemas.openxmlformats.org/officeDocument/2006/relationships/viewProps" Target="viewProps.xml"/><Relationship Id="rId111" Type="http://schemas.openxmlformats.org/officeDocument/2006/relationships/presProps" Target="presProps.xml"/><Relationship Id="rId110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4E8D22-C54D-49D9-A4B5-2AD5E44FE14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59DF4A-B036-41B9-8A59-D0C978FD812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latin typeface="Arial" panose="020B0604020202020204" pitchFamily="34" charset="0"/>
              </a:rPr>
              <a:t>http://www.tiobe.com/index.php/content/paperinfo/tpci/index.html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00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</a:rPr>
              <a:t>单行注释用</a:t>
            </a:r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</a:rPr>
              <a:t>多行注释用成对的三个单引号</a:t>
            </a:r>
            <a:r>
              <a:rPr lang="en-US" altLang="zh-CN" dirty="0">
                <a:latin typeface="Arial" panose="020B0604020202020204" pitchFamily="34" charset="0"/>
              </a:rPr>
              <a:t> ’’’xxx’’’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</a:rPr>
              <a:t>三种引号定义方便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6564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strip</a:t>
            </a:r>
            <a:r>
              <a:rPr lang="zh-CN" altLang="en-US" dirty="0"/>
              <a:t>： 用来去除头尾字符、空白符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\n</a:t>
            </a:r>
            <a:r>
              <a:rPr lang="zh-CN" altLang="en-US" dirty="0"/>
              <a:t>、</a:t>
            </a:r>
            <a:r>
              <a:rPr lang="en-US" altLang="zh-CN" dirty="0"/>
              <a:t>\r</a:t>
            </a:r>
            <a:r>
              <a:rPr lang="zh-CN" altLang="en-US" dirty="0"/>
              <a:t>、</a:t>
            </a:r>
            <a:r>
              <a:rPr lang="en-US" altLang="zh-CN" dirty="0"/>
              <a:t>\t</a:t>
            </a:r>
            <a:r>
              <a:rPr lang="zh-CN" altLang="en-US" dirty="0"/>
              <a:t>、</a:t>
            </a:r>
            <a:r>
              <a:rPr lang="en-US" altLang="zh-CN" dirty="0"/>
              <a:t>' '</a:t>
            </a:r>
            <a:r>
              <a:rPr lang="zh-CN" altLang="en-US" dirty="0"/>
              <a:t>，即：换行、回车、制表符、空格</a:t>
            </a:r>
            <a:r>
              <a:rPr lang="en-US" altLang="zh-CN" dirty="0"/>
              <a:t>)</a:t>
            </a:r>
            <a:br>
              <a:rPr lang="zh-CN" altLang="en-US" dirty="0"/>
            </a:br>
            <a:r>
              <a:rPr lang="en-US" altLang="zh-CN" dirty="0"/>
              <a:t>lstrip</a:t>
            </a:r>
            <a:r>
              <a:rPr lang="zh-CN" altLang="en-US" dirty="0"/>
              <a:t>：用来去除开头字符、空白符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\n</a:t>
            </a:r>
            <a:r>
              <a:rPr lang="zh-CN" altLang="en-US" dirty="0"/>
              <a:t>、</a:t>
            </a:r>
            <a:r>
              <a:rPr lang="en-US" altLang="zh-CN" dirty="0"/>
              <a:t>\r</a:t>
            </a:r>
            <a:r>
              <a:rPr lang="zh-CN" altLang="en-US" dirty="0"/>
              <a:t>、</a:t>
            </a:r>
            <a:r>
              <a:rPr lang="en-US" altLang="zh-CN" dirty="0"/>
              <a:t>\t</a:t>
            </a:r>
            <a:r>
              <a:rPr lang="zh-CN" altLang="en-US" dirty="0"/>
              <a:t>、</a:t>
            </a:r>
            <a:r>
              <a:rPr lang="en-US" altLang="zh-CN" dirty="0"/>
              <a:t>' '</a:t>
            </a:r>
            <a:r>
              <a:rPr lang="zh-CN" altLang="en-US" dirty="0"/>
              <a:t>，即：换行、回车、制表符、空格</a:t>
            </a:r>
            <a:r>
              <a:rPr lang="en-US" altLang="zh-CN" dirty="0"/>
              <a:t>)</a:t>
            </a:r>
            <a:br>
              <a:rPr lang="zh-CN" altLang="en-US" dirty="0"/>
            </a:br>
            <a:r>
              <a:rPr lang="en-US" altLang="zh-CN" dirty="0"/>
              <a:t>rstrip</a:t>
            </a:r>
            <a:r>
              <a:rPr lang="zh-CN" altLang="en-US" dirty="0"/>
              <a:t>：用来去除结尾字符、空白符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\n</a:t>
            </a:r>
            <a:r>
              <a:rPr lang="zh-CN" altLang="en-US" dirty="0"/>
              <a:t>、</a:t>
            </a:r>
            <a:r>
              <a:rPr lang="en-US" altLang="zh-CN" dirty="0"/>
              <a:t>\r</a:t>
            </a:r>
            <a:r>
              <a:rPr lang="zh-CN" altLang="en-US" dirty="0"/>
              <a:t>、</a:t>
            </a:r>
            <a:r>
              <a:rPr lang="en-US" altLang="zh-CN" dirty="0"/>
              <a:t>\t</a:t>
            </a:r>
            <a:r>
              <a:rPr lang="zh-CN" altLang="en-US" dirty="0"/>
              <a:t>、</a:t>
            </a:r>
            <a:r>
              <a:rPr lang="en-US" altLang="zh-CN" dirty="0"/>
              <a:t>' '</a:t>
            </a:r>
            <a:r>
              <a:rPr lang="zh-CN" altLang="en-US" dirty="0"/>
              <a:t>，即：换行、回车、制表符、空格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—–</a:t>
            </a:r>
            <a:r>
              <a:rPr lang="zh-CN" altLang="en-US" dirty="0"/>
              <a:t>我们寻常意义的复制就是深复制，即将被复制对象完全再复制一遍作为独立的新个体单独存在。所以改变原有被复制对象不会对已经复制出来的新对象产生影响。</a:t>
            </a:r>
            <a:r>
              <a:rPr lang="en-US" altLang="zh-CN" dirty="0"/>
              <a:t>—–</a:t>
            </a:r>
            <a:r>
              <a:rPr lang="zh-CN" altLang="en-US" dirty="0"/>
              <a:t>而浅复制并不会产生一个独立的对象单独存在，他只是将原有的数据块打上一个新标签，所以当其中一个标签被改变的时候，数据块就会发生变化，另一个标签也会随之改变。这就和我们寻常意义上的复制有所不同了。对于简单的 </a:t>
            </a:r>
            <a:r>
              <a:rPr lang="en-US" altLang="zh-CN" dirty="0"/>
              <a:t>object</a:t>
            </a:r>
            <a:r>
              <a:rPr lang="zh-CN" altLang="en-US" dirty="0"/>
              <a:t>，用 </a:t>
            </a:r>
            <a:r>
              <a:rPr lang="en-US" altLang="zh-CN" dirty="0"/>
              <a:t>shallow copy </a:t>
            </a:r>
            <a:r>
              <a:rPr lang="zh-CN" altLang="en-US" dirty="0"/>
              <a:t>和 </a:t>
            </a:r>
            <a:r>
              <a:rPr lang="en-US" altLang="zh-CN" dirty="0"/>
              <a:t>deep copy </a:t>
            </a:r>
            <a:r>
              <a:rPr lang="zh-CN" altLang="en-US" dirty="0"/>
              <a:t>没区别复杂的 </a:t>
            </a:r>
            <a:r>
              <a:rPr lang="en-US" altLang="zh-CN" dirty="0"/>
              <a:t>object</a:t>
            </a:r>
            <a:r>
              <a:rPr lang="zh-CN" altLang="en-US" dirty="0"/>
              <a:t>， 如 </a:t>
            </a:r>
            <a:r>
              <a:rPr lang="en-US" altLang="zh-CN" dirty="0"/>
              <a:t>list </a:t>
            </a:r>
            <a:r>
              <a:rPr lang="zh-CN" altLang="en-US" dirty="0"/>
              <a:t>中套着 </a:t>
            </a:r>
            <a:r>
              <a:rPr lang="en-US" altLang="zh-CN" dirty="0"/>
              <a:t>list </a:t>
            </a:r>
            <a:r>
              <a:rPr lang="zh-CN" altLang="en-US" dirty="0"/>
              <a:t>的情况，</a:t>
            </a:r>
            <a:r>
              <a:rPr lang="en-US" altLang="zh-CN" dirty="0"/>
              <a:t>shallow copy </a:t>
            </a:r>
            <a:r>
              <a:rPr lang="zh-CN" altLang="en-US" dirty="0"/>
              <a:t>中的 子</a:t>
            </a:r>
            <a:r>
              <a:rPr lang="en-US" altLang="zh-CN" dirty="0"/>
              <a:t>list</a:t>
            </a:r>
            <a:r>
              <a:rPr lang="zh-CN" altLang="en-US" dirty="0"/>
              <a:t>，并未从原 </a:t>
            </a:r>
            <a:r>
              <a:rPr lang="en-US" altLang="zh-CN" dirty="0"/>
              <a:t>object </a:t>
            </a:r>
            <a:r>
              <a:rPr lang="zh-CN" altLang="en-US" dirty="0"/>
              <a:t>真的「独立」出来。也就是说，如果你改变原 </a:t>
            </a:r>
            <a:r>
              <a:rPr lang="en-US" altLang="zh-CN" dirty="0"/>
              <a:t>object </a:t>
            </a:r>
            <a:r>
              <a:rPr lang="zh-CN" altLang="en-US" dirty="0"/>
              <a:t>的子 </a:t>
            </a:r>
            <a:r>
              <a:rPr lang="en-US" altLang="zh-CN" dirty="0"/>
              <a:t>list </a:t>
            </a:r>
            <a:r>
              <a:rPr lang="zh-CN" altLang="en-US" dirty="0"/>
              <a:t>中的一个元素，你的 </a:t>
            </a:r>
            <a:r>
              <a:rPr lang="en-US" altLang="zh-CN" dirty="0"/>
              <a:t>copy </a:t>
            </a:r>
            <a:r>
              <a:rPr lang="zh-CN" altLang="en-US" dirty="0"/>
              <a:t>就会跟着一起变。这跟我们直觉上对「复制」的理解不同。</a:t>
            </a:r>
            <a:endParaRPr lang="zh-CN" altLang="en-US" dirty="0"/>
          </a:p>
          <a:p>
            <a:pPr lvl="0"/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pPr lvl="0"/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博主「枕畔雪」的原创文章，遵循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pPr lvl="0"/>
            <a:r>
              <a:rPr lang="zh-CN" altLang="en-US" dirty="0"/>
              <a:t>原文链接：</a:t>
            </a:r>
            <a:r>
              <a:rPr lang="en-US" altLang="zh-CN" dirty="0"/>
              <a:t>https://blog.csdn.net/qq_32907349/article/details/52190796</a:t>
            </a:r>
            <a:endParaRPr lang="zh-CN" altLang="en-US" dirty="0"/>
          </a:p>
        </p:txBody>
      </p:sp>
      <p:sp>
        <p:nvSpPr>
          <p:cNvPr id="93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—–</a:t>
            </a:r>
            <a:r>
              <a:rPr lang="zh-CN" altLang="en-US" dirty="0"/>
              <a:t>我们寻常意义的复制就是深复制，即将被复制对象完全再复制一遍作为独立的新个体单独存在。所以改变原有被复制对象不会对已经复制出来的新对象产生影响。</a:t>
            </a:r>
            <a:r>
              <a:rPr lang="en-US" altLang="zh-CN" dirty="0"/>
              <a:t>—–</a:t>
            </a:r>
            <a:r>
              <a:rPr lang="zh-CN" altLang="en-US" dirty="0"/>
              <a:t>而浅复制并不会产生一个独立的对象单独存在，他只是将原有的数据块打上一个新标签，所以当其中一个标签被改变的时候，数据块就会发生变化，另一个标签也会随之改变。这就和我们寻常意义上的复制有所不同了。对于简单的 </a:t>
            </a:r>
            <a:r>
              <a:rPr lang="en-US" altLang="zh-CN" dirty="0"/>
              <a:t>object</a:t>
            </a:r>
            <a:r>
              <a:rPr lang="zh-CN" altLang="en-US" dirty="0"/>
              <a:t>，用 </a:t>
            </a:r>
            <a:r>
              <a:rPr lang="en-US" altLang="zh-CN" dirty="0"/>
              <a:t>shallow copy </a:t>
            </a:r>
            <a:r>
              <a:rPr lang="zh-CN" altLang="en-US" dirty="0"/>
              <a:t>和 </a:t>
            </a:r>
            <a:r>
              <a:rPr lang="en-US" altLang="zh-CN" dirty="0"/>
              <a:t>deep copy </a:t>
            </a:r>
            <a:r>
              <a:rPr lang="zh-CN" altLang="en-US" dirty="0"/>
              <a:t>没区别复杂的 </a:t>
            </a:r>
            <a:r>
              <a:rPr lang="en-US" altLang="zh-CN" dirty="0"/>
              <a:t>object</a:t>
            </a:r>
            <a:r>
              <a:rPr lang="zh-CN" altLang="en-US" dirty="0"/>
              <a:t>， 如 </a:t>
            </a:r>
            <a:r>
              <a:rPr lang="en-US" altLang="zh-CN" dirty="0"/>
              <a:t>list </a:t>
            </a:r>
            <a:r>
              <a:rPr lang="zh-CN" altLang="en-US" dirty="0"/>
              <a:t>中套着 </a:t>
            </a:r>
            <a:r>
              <a:rPr lang="en-US" altLang="zh-CN" dirty="0"/>
              <a:t>list </a:t>
            </a:r>
            <a:r>
              <a:rPr lang="zh-CN" altLang="en-US" dirty="0"/>
              <a:t>的情况，</a:t>
            </a:r>
            <a:r>
              <a:rPr lang="en-US" altLang="zh-CN" dirty="0"/>
              <a:t>shallow copy </a:t>
            </a:r>
            <a:r>
              <a:rPr lang="zh-CN" altLang="en-US" dirty="0"/>
              <a:t>中的 子</a:t>
            </a:r>
            <a:r>
              <a:rPr lang="en-US" altLang="zh-CN" dirty="0"/>
              <a:t>list</a:t>
            </a:r>
            <a:r>
              <a:rPr lang="zh-CN" altLang="en-US" dirty="0"/>
              <a:t>，并未从原 </a:t>
            </a:r>
            <a:r>
              <a:rPr lang="en-US" altLang="zh-CN" dirty="0"/>
              <a:t>object </a:t>
            </a:r>
            <a:r>
              <a:rPr lang="zh-CN" altLang="en-US" dirty="0"/>
              <a:t>真的「独立」出来。也就是说，如果你改变原 </a:t>
            </a:r>
            <a:r>
              <a:rPr lang="en-US" altLang="zh-CN" dirty="0"/>
              <a:t>object </a:t>
            </a:r>
            <a:r>
              <a:rPr lang="zh-CN" altLang="en-US" dirty="0"/>
              <a:t>的子 </a:t>
            </a:r>
            <a:r>
              <a:rPr lang="en-US" altLang="zh-CN" dirty="0"/>
              <a:t>list </a:t>
            </a:r>
            <a:r>
              <a:rPr lang="zh-CN" altLang="en-US" dirty="0"/>
              <a:t>中的一个元素，你的 </a:t>
            </a:r>
            <a:r>
              <a:rPr lang="en-US" altLang="zh-CN" dirty="0"/>
              <a:t>copy </a:t>
            </a:r>
            <a:r>
              <a:rPr lang="zh-CN" altLang="en-US" dirty="0"/>
              <a:t>就会跟着一起变。这跟我们直觉上对「复制」的理解不同。</a:t>
            </a:r>
            <a:endParaRPr lang="zh-CN" altLang="en-US" dirty="0"/>
          </a:p>
          <a:p>
            <a:pPr lvl="0"/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pPr lvl="0"/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博主「枕畔雪」的原创文章，遵循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pPr lvl="0"/>
            <a:r>
              <a:rPr lang="zh-CN" altLang="en-US" dirty="0"/>
              <a:t>原文链接：</a:t>
            </a:r>
            <a:r>
              <a:rPr lang="en-US" altLang="zh-CN" dirty="0"/>
              <a:t>https://blog.csdn.net/qq_32907349/article/details/52190796</a:t>
            </a:r>
            <a:endParaRPr lang="zh-CN" altLang="en-US" dirty="0"/>
          </a:p>
        </p:txBody>
      </p:sp>
      <p:sp>
        <p:nvSpPr>
          <p:cNvPr id="93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962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3426" name="Shape 54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25" tIns="91425" rIns="91425" bIns="91425" anchor="ctr" anchorCtr="0"/>
          <a:p>
            <a:pPr lvl="0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03427" name="Shape 548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xL" fmla="*/ 0 w 120000"/>
              <a:gd name="txT" fmla="*/ 0 h 120000"/>
              <a:gd name="txR" fmla="*/ 120000 w 120000"/>
              <a:gd name="txB" fmla="*/ 120000 h 120000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5474" name="Shape 564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25" tIns="91425" rIns="91425" bIns="91425" anchor="ctr" anchorCtr="0"/>
          <a:p>
            <a:pPr lvl="0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05475" name="Shape 565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xL" fmla="*/ 0 w 120000"/>
              <a:gd name="txT" fmla="*/ 0 h 120000"/>
              <a:gd name="txR" fmla="*/ 120000 w 120000"/>
              <a:gd name="txB" fmla="*/ 120000 h 120000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7522" name="Shape 59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25" tIns="91425" rIns="91425" bIns="91425" anchor="ctr" anchorCtr="0"/>
          <a:p>
            <a:pPr lvl="0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107523" name="Shape 594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xL" fmla="*/ 0 w 120000"/>
              <a:gd name="txT" fmla="*/ 0 h 120000"/>
              <a:gd name="txR" fmla="*/ 120000 w 120000"/>
              <a:gd name="txB" fmla="*/ 120000 h 120000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Rot="1" noTextEdit="1"/>
          </p:cNvSpPr>
          <p:nvPr>
            <p:ph type="sldImg"/>
          </p:nvPr>
        </p:nvSpPr>
        <p:spPr>
          <a:xfrm>
            <a:off x="1182688" y="712788"/>
            <a:ext cx="4497387" cy="3375025"/>
          </a:xfrm>
          <a:ln/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9570" name="Shape 622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xL" fmla="*/ 0 w 120000"/>
              <a:gd name="txT" fmla="*/ 0 h 120000"/>
              <a:gd name="txR" fmla="*/ 120000 w 120000"/>
              <a:gd name="txB" fmla="*/ 120000 h 120000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  <p:sp>
        <p:nvSpPr>
          <p:cNvPr id="109571" name="Shape 62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25" tIns="91425" rIns="91425" bIns="91425" anchor="ctr" anchorCtr="0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Python </a:t>
            </a:r>
            <a:r>
              <a:rPr lang="zh-CN" altLang="en-US" dirty="0"/>
              <a:t>字典</a:t>
            </a:r>
            <a:r>
              <a:rPr lang="en-US" altLang="zh-CN" dirty="0"/>
              <a:t>(Dictionary) get() </a:t>
            </a:r>
            <a:r>
              <a:rPr lang="zh-CN" altLang="en-US" dirty="0"/>
              <a:t>函数返回指定键的值。</a:t>
            </a:r>
            <a:endParaRPr lang="zh-CN" altLang="en-US" dirty="0"/>
          </a:p>
        </p:txBody>
      </p:sp>
      <p:sp>
        <p:nvSpPr>
          <p:cNvPr id="1126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198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</a:rPr>
              <a:t>a=gr, b=bla, kwargs={'c': 'call', 'd': 12}</a:t>
            </a:r>
            <a:endParaRPr lang="en-GB" altLang="zh-CN" dirty="0">
              <a:solidFill>
                <a:srgbClr val="6B6BCF"/>
              </a:solidFill>
              <a:latin typeface="Courier New" panose="02070309020205020404" pitchFamily="49" charset="0"/>
            </a:endParaRPr>
          </a:p>
          <a:p>
            <a:pPr lvl="0"/>
            <a:endParaRPr lang="zh-CN" altLang="en-US" dirty="0"/>
          </a:p>
        </p:txBody>
      </p:sp>
      <p:sp>
        <p:nvSpPr>
          <p:cNvPr id="1218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fixed1 parameters is  1</a:t>
            </a:r>
            <a:endParaRPr lang="en-US" altLang="zh-CN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fixed2 parameters is  2</a:t>
            </a:r>
            <a:endParaRPr lang="en-US" altLang="zh-CN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key1 parameter is  3</a:t>
            </a:r>
            <a:endParaRPr lang="en-US" altLang="zh-CN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key2 parameter is  4</a:t>
            </a:r>
            <a:endParaRPr lang="en-US" altLang="zh-CN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Arbitrary parameter is  (5, 6)</a:t>
            </a:r>
            <a:endParaRPr lang="en-US" altLang="zh-CN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keywords parameter is  {'k1': 1, 'k2': 2, 'k3':3}</a:t>
            </a:r>
            <a:endParaRPr lang="zh-CN" altLang="en-US" dirty="0">
              <a:solidFill>
                <a:srgbClr val="FF0000"/>
              </a:solidFill>
            </a:endParaRPr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1249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当你在函数内定义一个与全局变量一样名字的变量时，相当于你在函数内重新定义了一个局部变量，你在函数内重新定义这个变量后，无论你在函数内怎样改动这个函数的值，只有在函数内生效，对全局来说是没有任何影响的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280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latin typeface="Arial" panose="020B0604020202020204" pitchFamily="34" charset="0"/>
              </a:rPr>
              <a:t>help(printMax) also prints the docstring of the function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61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Rot="1" noTextEdit="1"/>
          </p:cNvSpPr>
          <p:nvPr>
            <p:ph type="sldImg"/>
          </p:nvPr>
        </p:nvSpPr>
        <p:spPr>
          <a:xfrm>
            <a:off x="1182688" y="712788"/>
            <a:ext cx="4497387" cy="3375025"/>
          </a:xfrm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Rot="1" noTextEdit="1"/>
          </p:cNvSpPr>
          <p:nvPr>
            <p:ph type="sldImg"/>
          </p:nvPr>
        </p:nvSpPr>
        <p:spPr>
          <a:xfrm>
            <a:off x="1182688" y="712788"/>
            <a:ext cx="4497387" cy="3375025"/>
          </a:xfrm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35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Guido van Rossum</a:t>
            </a:r>
            <a:r>
              <a:rPr lang="zh-CN" altLang="en-US" dirty="0"/>
              <a:t>很喜欢看一个英国肥皂剧</a:t>
            </a:r>
            <a:r>
              <a:rPr lang="en-US" altLang="zh-CN" dirty="0"/>
              <a:t>《Monty Python</a:t>
            </a:r>
            <a:r>
              <a:rPr lang="zh-CN" altLang="en-US" dirty="0"/>
              <a:t>飞行马戏团</a:t>
            </a:r>
            <a:r>
              <a:rPr lang="en-US" altLang="zh-CN" dirty="0"/>
              <a:t>》</a:t>
            </a:r>
            <a:r>
              <a:rPr lang="zh-CN" altLang="en-US" dirty="0"/>
              <a:t>，所以把这种语言命名为了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二校门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21163"/>
            <a:ext cx="2163763" cy="259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礼堂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00113" y="6554788"/>
            <a:ext cx="180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54163"/>
            <a:ext cx="7772400" cy="15144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4900"/>
            <a:ext cx="6400800" cy="16335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二校门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21163"/>
            <a:ext cx="2163763" cy="259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礼堂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00113" y="6554788"/>
            <a:ext cx="180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54163"/>
            <a:ext cx="7772400" cy="15144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4900"/>
            <a:ext cx="6400800" cy="16335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484313"/>
            <a:ext cx="3703638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7588" y="1484313"/>
            <a:ext cx="370522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9941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B2C3F-EC1E-478B-9C92-4C9429D36177}" type="slidenum"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576072"/>
            <a:ext cx="82296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484313"/>
            <a:ext cx="3703638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7588" y="1484313"/>
            <a:ext cx="370522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9941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EB2C3F-EC1E-478B-9C92-4C9429D36177}" type="slidenum"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576072"/>
            <a:ext cx="82296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4" descr="二校门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0325" y="4868863"/>
            <a:ext cx="1620838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13" descr="礼堂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62800" cy="838200"/>
          </a:xfrm>
          <a:prstGeom prst="rect">
            <a:avLst/>
          </a:prstGeom>
          <a:noFill/>
          <a:ln w="12700">
            <a:noFill/>
          </a:ln>
        </p:spPr>
        <p:txBody>
          <a:bodyPr lIns="90479" tIns="44446" rIns="90479" bIns="44446" anchor="b" anchorCtr="0"/>
          <a:p>
            <a:pPr lvl="0"/>
            <a:r>
              <a:rPr lang="en-US" altLang="zh-CN" dirty="0"/>
              <a:t>Slide Title</a:t>
            </a:r>
            <a:endParaRPr lang="en-US" altLang="zh-CN" dirty="0"/>
          </a:p>
        </p:txBody>
      </p:sp>
      <p:sp>
        <p:nvSpPr>
          <p:cNvPr id="1029" name="Rectangle 3"/>
          <p:cNvSpPr>
            <a:spLocks noGrp="1"/>
          </p:cNvSpPr>
          <p:nvPr>
            <p:ph type="body" idx="1"/>
          </p:nvPr>
        </p:nvSpPr>
        <p:spPr>
          <a:xfrm>
            <a:off x="971550" y="1484313"/>
            <a:ext cx="7561263" cy="4267200"/>
          </a:xfrm>
          <a:prstGeom prst="rect">
            <a:avLst/>
          </a:prstGeom>
          <a:noFill/>
          <a:ln w="12700">
            <a:noFill/>
          </a:ln>
        </p:spPr>
        <p:txBody>
          <a:bodyPr lIns="90479" tIns="44446" rIns="90479" bIns="44446"/>
          <a:p>
            <a:pPr lvl="0"/>
            <a:r>
              <a:rPr lang="en-US" altLang="zh-CN" dirty="0"/>
              <a:t>Body Text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900113" y="6554788"/>
            <a:ext cx="180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8685213" y="6496050"/>
            <a:ext cx="4587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A0ED1-0B07-4741-B848-1DBD9F50186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3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33375"/>
            <a:ext cx="971550" cy="9096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§"/>
        <a:defRPr sz="2400" b="1">
          <a:solidFill>
            <a:srgbClr val="00306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100000"/>
        <a:buChar char="-"/>
        <a:defRPr sz="2000" b="1">
          <a:solidFill>
            <a:srgbClr val="00306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3060"/>
          </a:solidFill>
          <a:latin typeface="+mn-lt"/>
          <a:ea typeface="+mn-ea"/>
        </a:defRPr>
      </a:lvl3pPr>
      <a:lvl4pPr marL="1541780" indent="-17018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60000"/>
        <a:buFont typeface="Monotype Sorts" pitchFamily="2" charset="2"/>
        <a:buChar char="¢"/>
        <a:defRPr b="1">
          <a:solidFill>
            <a:srgbClr val="003060"/>
          </a:solidFill>
          <a:latin typeface="+mn-lt"/>
          <a:ea typeface="+mn-ea"/>
        </a:defRPr>
      </a:lvl4pPr>
      <a:lvl5pPr marL="2000250" indent="-17145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5pPr>
      <a:lvl6pPr marL="24574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6pPr>
      <a:lvl7pPr marL="29146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7pPr>
      <a:lvl8pPr marL="33718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8pPr>
      <a:lvl9pPr marL="38290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4" descr="二校门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0325" y="4868863"/>
            <a:ext cx="1620838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13" descr="礼堂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62800" cy="838200"/>
          </a:xfrm>
          <a:prstGeom prst="rect">
            <a:avLst/>
          </a:prstGeom>
          <a:noFill/>
          <a:ln w="12700">
            <a:noFill/>
          </a:ln>
        </p:spPr>
        <p:txBody>
          <a:bodyPr lIns="90479" tIns="44446" rIns="90479" bIns="44446" anchor="b" anchorCtr="0"/>
          <a:p>
            <a:pPr lvl="0"/>
            <a:r>
              <a:rPr lang="en-US" altLang="zh-CN" dirty="0"/>
              <a:t>Slide Title</a:t>
            </a:r>
            <a:endParaRPr lang="en-US" altLang="zh-CN" dirty="0"/>
          </a:p>
        </p:txBody>
      </p:sp>
      <p:sp>
        <p:nvSpPr>
          <p:cNvPr id="1029" name="Rectangle 3"/>
          <p:cNvSpPr>
            <a:spLocks noGrp="1"/>
          </p:cNvSpPr>
          <p:nvPr>
            <p:ph type="body" idx="1"/>
          </p:nvPr>
        </p:nvSpPr>
        <p:spPr>
          <a:xfrm>
            <a:off x="971550" y="1484313"/>
            <a:ext cx="7561263" cy="4267200"/>
          </a:xfrm>
          <a:prstGeom prst="rect">
            <a:avLst/>
          </a:prstGeom>
          <a:noFill/>
          <a:ln w="12700">
            <a:noFill/>
          </a:ln>
        </p:spPr>
        <p:txBody>
          <a:bodyPr lIns="90479" tIns="44446" rIns="90479" bIns="44446"/>
          <a:p>
            <a:pPr lvl="0"/>
            <a:r>
              <a:rPr lang="en-US" altLang="zh-CN" dirty="0"/>
              <a:t>Body Text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900113" y="6554788"/>
            <a:ext cx="180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8685213" y="6496050"/>
            <a:ext cx="4587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A0ED1-0B07-4741-B848-1DBD9F50186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3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33375"/>
            <a:ext cx="971550" cy="9096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§"/>
        <a:defRPr sz="2400" b="1">
          <a:solidFill>
            <a:srgbClr val="00306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100000"/>
        <a:buChar char="-"/>
        <a:defRPr sz="2000" b="1">
          <a:solidFill>
            <a:srgbClr val="00306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3060"/>
          </a:solidFill>
          <a:latin typeface="+mn-lt"/>
          <a:ea typeface="+mn-ea"/>
        </a:defRPr>
      </a:lvl3pPr>
      <a:lvl4pPr marL="1541780" indent="-17018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60000"/>
        <a:buFont typeface="Monotype Sorts" pitchFamily="2" charset="2"/>
        <a:buChar char="¢"/>
        <a:defRPr b="1">
          <a:solidFill>
            <a:srgbClr val="003060"/>
          </a:solidFill>
          <a:latin typeface="+mn-lt"/>
          <a:ea typeface="+mn-ea"/>
        </a:defRPr>
      </a:lvl4pPr>
      <a:lvl5pPr marL="2000250" indent="-17145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5pPr>
      <a:lvl6pPr marL="24574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6pPr>
      <a:lvl7pPr marL="29146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7pPr>
      <a:lvl8pPr marL="33718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8pPr>
      <a:lvl9pPr marL="38290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mailto:dinggg@tsinghua.edu.c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ython.org/download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ode.google.com/p/ulipad/downloads/list" TargetMode="Externa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.xml"/><Relationship Id="rId10" Type="http://schemas.openxmlformats.org/officeDocument/2006/relationships/image" Target="../media/image26.png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.xml"/><Relationship Id="rId1" Type="http://schemas.openxmlformats.org/officeDocument/2006/relationships/tags" Target="../tags/tag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s://blog.csdn.net/pangzhaowen/article/details/80650478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s://pymotw.com/3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1" Type="http://schemas.openxmlformats.org/officeDocument/2006/relationships/tags" Target="../tags/tag2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程序设计实践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>
              <a:buSzPct val="75000"/>
            </a:pPr>
            <a:r>
              <a:rPr lang="zh-CN" altLang="en-US" dirty="0">
                <a:latin typeface="+mn-lt"/>
                <a:ea typeface="+mn-ea"/>
                <a:cs typeface="+mn-cs"/>
              </a:rPr>
              <a:t>丁贵广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dirty="0">
                <a:latin typeface="+mn-lt"/>
                <a:ea typeface="+mn-ea"/>
                <a:cs typeface="+mn-cs"/>
              </a:rPr>
              <a:t>清华大学软件学院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dirty="0">
                <a:latin typeface="+mj-lt"/>
                <a:ea typeface="+mj-ea"/>
                <a:cs typeface="+mj-cs"/>
              </a:rPr>
              <a:t>基础及语法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>
              <a:buSzPct val="75000"/>
            </a:pPr>
            <a:r>
              <a:rPr lang="zh-CN" altLang="en-US" dirty="0">
                <a:latin typeface="+mn-lt"/>
                <a:ea typeface="+mn-ea"/>
                <a:cs typeface="+mn-cs"/>
              </a:rPr>
              <a:t>丁贵广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dirty="0">
                <a:latin typeface="+mn-lt"/>
                <a:ea typeface="+mn-ea"/>
                <a:cs typeface="+mn-cs"/>
              </a:rPr>
              <a:t>清华大学软件学院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全局变量</a:t>
            </a:r>
            <a:endParaRPr lang="zh-CN" altLang="en-US" dirty="0"/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marL="0" indent="0" eaLnBrk="1" hangingPunct="1">
              <a:buNone/>
            </a:pPr>
            <a:r>
              <a:rPr lang="en-US" altLang="zh-CN" dirty="0"/>
              <a:t>def func():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	global x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	print ('x is', x)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	x = 2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	print ('Changed local x to', x)</a:t>
            </a:r>
            <a:endParaRPr lang="en-US" altLang="zh-CN" dirty="0"/>
          </a:p>
          <a:p>
            <a:pPr marL="0" indent="0" eaLnBrk="1" hangingPunct="1">
              <a:buNone/>
            </a:pPr>
            <a:br>
              <a:rPr lang="en-US" altLang="zh-CN" dirty="0"/>
            </a:br>
            <a:r>
              <a:rPr lang="en-US" altLang="zh-CN" dirty="0"/>
              <a:t>x = 50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func()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print( 'Value of x is', x )</a:t>
            </a:r>
            <a:endParaRPr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Return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def maximum(x, y):</a:t>
            </a:r>
            <a:br>
              <a:rPr lang="en-US" altLang="zh-CN" dirty="0"/>
            </a:br>
            <a:r>
              <a:rPr lang="en-US" altLang="zh-CN" dirty="0"/>
              <a:t>    if x &gt; y:</a:t>
            </a:r>
            <a:br>
              <a:rPr lang="en-US" altLang="zh-CN" dirty="0"/>
            </a:br>
            <a:r>
              <a:rPr lang="en-US" altLang="zh-CN" dirty="0"/>
              <a:t>        return x</a:t>
            </a:r>
            <a:br>
              <a:rPr lang="en-US" altLang="zh-CN" dirty="0"/>
            </a:br>
            <a:r>
              <a:rPr lang="en-US" altLang="zh-CN" dirty="0"/>
              <a:t>    else:</a:t>
            </a:r>
            <a:br>
              <a:rPr lang="en-US" altLang="zh-CN" dirty="0"/>
            </a:br>
            <a:r>
              <a:rPr lang="en-US" altLang="zh-CN" dirty="0"/>
              <a:t>        return y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print (maximum(2, 3) )</a:t>
            </a:r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包机制</a:t>
            </a:r>
            <a:endParaRPr lang="zh-CN" altLang="en-US" dirty="0"/>
          </a:p>
        </p:txBody>
      </p:sp>
      <p:sp>
        <p:nvSpPr>
          <p:cNvPr id="13107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a.py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def sum(a,b):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    return a+b;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b.py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chemeClr val="accent1"/>
                </a:solidFill>
              </a:rPr>
              <a:t>from a import sum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 eaLnBrk="1" hangingPunct="1"/>
            <a:r>
              <a:rPr lang="en-US" altLang="zh-CN" dirty="0"/>
              <a:t>Print ("3+2=",sum(3,2))</a:t>
            </a:r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DocStrings</a:t>
            </a:r>
            <a:endParaRPr lang="zh-CN" altLang="en-US" dirty="0"/>
          </a:p>
        </p:txBody>
      </p:sp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8748712" cy="5256213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2800" dirty="0"/>
              <a:t>使得程序更加易懂</a:t>
            </a:r>
            <a:endParaRPr lang="en-US" altLang="zh-CN" sz="2800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00113" y="2205038"/>
            <a:ext cx="4824413" cy="2192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printMax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):</a:t>
            </a: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629755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'''prints the maximum of two numbers.</a:t>
            </a:r>
            <a:br>
              <a:rPr kumimoji="0" lang="en-US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629755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629755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The two values must be integers.'''</a:t>
            </a:r>
            <a:br>
              <a:rPr kumimoji="0" lang="en-US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629755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1" u="none" strike="noStrike" kern="1200" cap="none" spc="0" normalizeH="0" baseline="0" noProof="0" dirty="0">
                <a:ln>
                  <a:noFill/>
                </a:ln>
                <a:solidFill>
                  <a:srgbClr val="629755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x =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8888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(x)</a:t>
            </a: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y =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8888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(y)</a:t>
            </a: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x &gt; y:</a:t>
            </a: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8888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print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'is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maxValue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)</a:t>
            </a: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else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:</a:t>
            </a: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8888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print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'is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Maxvalude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)</a:t>
            </a: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8888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print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printMax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200B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__doc__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)</a:t>
            </a: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printMax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创建自己的包</a:t>
            </a:r>
            <a:endParaRPr lang="zh-CN" altLang="en-US" dirty="0"/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8569325" cy="5256213"/>
          </a:xfrm>
          <a:ln/>
        </p:spPr>
        <p:txBody>
          <a:bodyPr vert="horz" wrap="square" lIns="90479" tIns="44446" rIns="90479" bIns="44446" anchor="t" anchorCtr="0"/>
          <a:p>
            <a:pPr eaLnBrk="1" hangingPunct="1">
              <a:buNone/>
            </a:pPr>
            <a:r>
              <a:rPr lang="en-US" altLang="zh-CN" dirty="0"/>
              <a:t>def sayhi():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print ('Hi, this is mymodule speaking. ’)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version = '0.1'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from mymodule import sayhi, version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sayhi()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print ('Version', version )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谢谢！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35171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979488" y="333375"/>
            <a:ext cx="7162800" cy="838200"/>
          </a:xfrm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课程提纲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950913" y="1484313"/>
            <a:ext cx="7561262" cy="4267200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为什么介绍</a:t>
            </a:r>
            <a:r>
              <a:rPr lang="en-US" altLang="zh-CN" dirty="0"/>
              <a:t>Python</a:t>
            </a:r>
            <a:endParaRPr lang="en-US" altLang="zh-CN" dirty="0"/>
          </a:p>
          <a:p>
            <a:pPr eaLnBrk="1" hangingPunct="1"/>
            <a:r>
              <a:rPr lang="zh-CN" altLang="en-US" dirty="0"/>
              <a:t>什么是</a:t>
            </a:r>
            <a:r>
              <a:rPr lang="en-US" altLang="zh-CN" dirty="0"/>
              <a:t>Python</a:t>
            </a:r>
            <a:endParaRPr lang="en-US" altLang="zh-CN" dirty="0"/>
          </a:p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优点</a:t>
            </a:r>
            <a:endParaRPr lang="en-US" altLang="zh-CN" dirty="0"/>
          </a:p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2.*</a:t>
            </a:r>
            <a:r>
              <a:rPr lang="zh-CN" altLang="en-US" sz="2400" b="0" dirty="0"/>
              <a:t>版本更通用</a:t>
            </a:r>
            <a:endParaRPr lang="en-US" altLang="zh-CN" sz="2400" b="0" dirty="0"/>
          </a:p>
          <a:p>
            <a:pPr lvl="1" eaLnBrk="1" hangingPunct="1"/>
            <a:r>
              <a:rPr lang="en-US" altLang="zh-CN" sz="2400" b="0" dirty="0"/>
              <a:t>Linux</a:t>
            </a:r>
            <a:r>
              <a:rPr lang="zh-CN" altLang="en-US" sz="2400" b="0" dirty="0"/>
              <a:t>预装一般都是</a:t>
            </a:r>
            <a:r>
              <a:rPr lang="en-US" altLang="zh-CN" sz="2400" b="0" dirty="0"/>
              <a:t>2.*</a:t>
            </a:r>
            <a:endParaRPr lang="en-US" altLang="zh-CN" sz="2400" b="0" dirty="0"/>
          </a:p>
          <a:p>
            <a:pPr lvl="1" eaLnBrk="1" hangingPunct="1"/>
            <a:r>
              <a:rPr lang="en-US" altLang="zh-CN" sz="2400" b="0" dirty="0"/>
              <a:t>2.*</a:t>
            </a:r>
            <a:r>
              <a:rPr lang="zh-CN" altLang="en-US" sz="2400" b="0" dirty="0"/>
              <a:t>类库丰富</a:t>
            </a:r>
            <a:endParaRPr lang="en-US" altLang="zh-CN" sz="2400" b="0" dirty="0"/>
          </a:p>
          <a:p>
            <a:pPr lvl="1" eaLnBrk="1" hangingPunct="1"/>
            <a:r>
              <a:rPr lang="en-US" altLang="zh-CN" sz="2400" b="0" dirty="0"/>
              <a:t>3.</a:t>
            </a:r>
            <a:r>
              <a:rPr lang="zh-CN" altLang="en-US" sz="2400" b="0" dirty="0"/>
              <a:t>*是趋势</a:t>
            </a:r>
            <a:endParaRPr lang="en-US" altLang="zh-CN" sz="24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为什么介绍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计算机语言：人跟计算机交流的工具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代码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Python</a:t>
            </a:r>
            <a:r>
              <a:rPr lang="zh-CN" altLang="en-US" dirty="0"/>
              <a:t>解释器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执行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掌握接受新语言的能力</a:t>
            </a:r>
            <a:endParaRPr lang="en-US" altLang="zh-CN" dirty="0"/>
          </a:p>
          <a:p>
            <a:pPr eaLnBrk="1" hangingPunct="1"/>
            <a:r>
              <a:rPr lang="zh-CN" altLang="en-US" dirty="0"/>
              <a:t>熟悉其他类型语言</a:t>
            </a:r>
            <a:endParaRPr lang="en-US" altLang="zh-CN" dirty="0"/>
          </a:p>
          <a:p>
            <a:pPr eaLnBrk="1" hangingPunct="1"/>
            <a:r>
              <a:rPr lang="zh-CN" altLang="en-US" dirty="0"/>
              <a:t>增强解决问题的能力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557463" y="188913"/>
            <a:ext cx="5327650" cy="792162"/>
          </a:xfrm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什么是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740775" cy="5329238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2000" dirty="0"/>
              <a:t>创始人 </a:t>
            </a:r>
            <a:r>
              <a:rPr lang="en-US" altLang="zh-CN" sz="2000" dirty="0"/>
              <a:t>Guido van Rossum,</a:t>
            </a:r>
            <a:r>
              <a:rPr lang="zh-CN" altLang="en-US" sz="2000" dirty="0"/>
              <a:t>荷兰人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始于</a:t>
            </a:r>
            <a:r>
              <a:rPr lang="en-US" altLang="zh-CN" sz="2000" dirty="0"/>
              <a:t>1989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大蟒蛇</a:t>
            </a:r>
            <a:endParaRPr lang="en-US" altLang="zh-CN" sz="2000" dirty="0"/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</a:rPr>
              <a:t>2008</a:t>
            </a:r>
            <a:r>
              <a:rPr lang="zh-CN" altLang="en-US" sz="2000" dirty="0">
                <a:solidFill>
                  <a:srgbClr val="C00000"/>
                </a:solidFill>
              </a:rPr>
              <a:t>年：</a:t>
            </a:r>
            <a:r>
              <a:rPr lang="en-US" altLang="zh-CN" sz="2000" dirty="0">
                <a:solidFill>
                  <a:srgbClr val="C00000"/>
                </a:solidFill>
              </a:rPr>
              <a:t>Python3.0</a:t>
            </a:r>
            <a:r>
              <a:rPr lang="zh-CN" altLang="en-US" sz="2000" dirty="0">
                <a:solidFill>
                  <a:srgbClr val="C00000"/>
                </a:solidFill>
              </a:rPr>
              <a:t>诞生，不兼容前面的版本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</a:rPr>
              <a:t>2014</a:t>
            </a:r>
            <a:r>
              <a:rPr lang="zh-CN" altLang="en-US" sz="2000" dirty="0">
                <a:solidFill>
                  <a:srgbClr val="C00000"/>
                </a:solidFill>
              </a:rPr>
              <a:t>年：</a:t>
            </a:r>
            <a:r>
              <a:rPr lang="en-US" altLang="zh-CN" sz="2000" dirty="0">
                <a:solidFill>
                  <a:srgbClr val="C00000"/>
                </a:solidFill>
              </a:rPr>
              <a:t>Python2.7</a:t>
            </a:r>
            <a:r>
              <a:rPr lang="zh-CN" altLang="en-US" sz="2000" dirty="0">
                <a:solidFill>
                  <a:srgbClr val="C00000"/>
                </a:solidFill>
              </a:rPr>
              <a:t>支持到</a:t>
            </a:r>
            <a:r>
              <a:rPr lang="en-US" altLang="zh-CN" sz="2000" dirty="0">
                <a:solidFill>
                  <a:srgbClr val="C00000"/>
                </a:solidFill>
              </a:rPr>
              <a:t>2020</a:t>
            </a:r>
            <a:r>
              <a:rPr lang="zh-CN" altLang="en-US" sz="2000" dirty="0">
                <a:solidFill>
                  <a:srgbClr val="C00000"/>
                </a:solidFill>
              </a:rPr>
              <a:t>年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C00000"/>
                </a:solidFill>
              </a:rPr>
              <a:t>2017</a:t>
            </a:r>
            <a:r>
              <a:rPr lang="zh-CN" altLang="en-US" sz="2000" dirty="0">
                <a:solidFill>
                  <a:srgbClr val="C00000"/>
                </a:solidFill>
              </a:rPr>
              <a:t>年：</a:t>
            </a:r>
            <a:r>
              <a:rPr lang="en-US" altLang="zh-CN" sz="2000" dirty="0">
                <a:solidFill>
                  <a:srgbClr val="C00000"/>
                </a:solidFill>
              </a:rPr>
              <a:t>AI</a:t>
            </a:r>
            <a:r>
              <a:rPr lang="zh-CN" altLang="en-US" sz="2000" dirty="0">
                <a:solidFill>
                  <a:srgbClr val="C00000"/>
                </a:solidFill>
              </a:rPr>
              <a:t>推动</a:t>
            </a:r>
            <a:r>
              <a:rPr lang="en-US" altLang="zh-CN" sz="2000" dirty="0">
                <a:solidFill>
                  <a:srgbClr val="C00000"/>
                </a:solidFill>
              </a:rPr>
              <a:t>Python</a:t>
            </a:r>
            <a:r>
              <a:rPr lang="zh-CN" altLang="en-US" sz="2000" dirty="0">
                <a:solidFill>
                  <a:srgbClr val="C00000"/>
                </a:solidFill>
              </a:rPr>
              <a:t>发展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优点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简单易学，功能强大的编程语言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高效率的高层数据结构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简单而有效地实现面向对象编程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语法简洁，支持动态输入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跨平台的理想的脚本语言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适用于快速的应用程序开发</a:t>
            </a:r>
            <a:endParaRPr lang="en-US" altLang="zh-CN" sz="1800" dirty="0"/>
          </a:p>
        </p:txBody>
      </p:sp>
      <p:pic>
        <p:nvPicPr>
          <p:cNvPr id="26628" name="Picture 7" descr="https://ss1.baidu.com/6ONXsjip0QIZ8tyhnq/it/u=2918176765,2791050573&amp;fm=58&amp;bpow=640&amp;bpoh=9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1484313"/>
            <a:ext cx="2160588" cy="2500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Shape 445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5" y="4248150"/>
            <a:ext cx="1944688" cy="256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1557338"/>
            <a:ext cx="9223375" cy="4252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程序设计语言占有率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-28575" y="2781300"/>
            <a:ext cx="9110663" cy="338138"/>
          </a:xfrm>
          <a:prstGeom prst="roundRect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为什么用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简单易学</a:t>
            </a:r>
            <a:endParaRPr lang="en-US" altLang="zh-CN" dirty="0"/>
          </a:p>
          <a:p>
            <a:pPr eaLnBrk="1" hangingPunct="1"/>
            <a:r>
              <a:rPr lang="zh-CN" altLang="en-US" dirty="0"/>
              <a:t>代码优美</a:t>
            </a:r>
            <a:endParaRPr lang="en-US" altLang="zh-CN" dirty="0"/>
          </a:p>
          <a:p>
            <a:pPr eaLnBrk="1" hangingPunct="1"/>
            <a:r>
              <a:rPr lang="zh-CN" altLang="en-US" dirty="0"/>
              <a:t>轻量级开发工具</a:t>
            </a:r>
            <a:endParaRPr lang="en-US" altLang="zh-CN" dirty="0"/>
          </a:p>
          <a:p>
            <a:pPr eaLnBrk="1" hangingPunct="1"/>
            <a:r>
              <a:rPr lang="zh-CN" altLang="en-US" dirty="0"/>
              <a:t>类库丰富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什么人用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NASA(</a:t>
            </a:r>
            <a:r>
              <a:rPr lang="zh-CN" altLang="en-US" b="0" dirty="0"/>
              <a:t>美国国家航空航天局</a:t>
            </a:r>
            <a:r>
              <a:rPr lang="en-US" altLang="zh-CN" dirty="0"/>
              <a:t>)</a:t>
            </a:r>
            <a:r>
              <a:rPr lang="zh-CN" altLang="en-US" dirty="0"/>
              <a:t>既用</a:t>
            </a:r>
            <a:r>
              <a:rPr lang="en-US" altLang="zh-CN" dirty="0"/>
              <a:t>Python</a:t>
            </a:r>
            <a:r>
              <a:rPr lang="zh-CN" altLang="en-US" dirty="0"/>
              <a:t>做系统开发，又将其作为脚本语言</a:t>
            </a:r>
            <a:endParaRPr lang="en-US" altLang="zh-CN" dirty="0"/>
          </a:p>
          <a:p>
            <a:pPr eaLnBrk="1" hangingPunct="1"/>
            <a:r>
              <a:rPr lang="en-US" altLang="zh-CN" dirty="0"/>
              <a:t>Industrial Light &amp; Magic</a:t>
            </a:r>
            <a:r>
              <a:rPr lang="zh-CN" altLang="en-US" dirty="0"/>
              <a:t>在高预算影片中使用</a:t>
            </a:r>
            <a:r>
              <a:rPr lang="en-US" altLang="zh-CN" dirty="0"/>
              <a:t>Python</a:t>
            </a:r>
            <a:r>
              <a:rPr lang="zh-CN" altLang="en-US" dirty="0"/>
              <a:t>制作影片的特效</a:t>
            </a:r>
            <a:endParaRPr lang="en-US" altLang="zh-CN" dirty="0"/>
          </a:p>
          <a:p>
            <a:pPr eaLnBrk="1" hangingPunct="1"/>
            <a:r>
              <a:rPr lang="en-US" altLang="zh-CN" dirty="0"/>
              <a:t>Yahoo!</a:t>
            </a:r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（包括其他技术）管理讨论组</a:t>
            </a:r>
            <a:endParaRPr lang="en-US" altLang="zh-CN" dirty="0"/>
          </a:p>
          <a:p>
            <a:pPr eaLnBrk="1" hangingPunct="1"/>
            <a:r>
              <a:rPr lang="en-US" altLang="zh-CN" dirty="0"/>
              <a:t>Google</a:t>
            </a:r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r>
              <a:rPr lang="en-US" altLang="zh-CN" dirty="0"/>
              <a:t>Web</a:t>
            </a:r>
            <a:r>
              <a:rPr lang="zh-CN" altLang="en-US" dirty="0"/>
              <a:t>爬虫和搜索引擎中的很多组件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适用的场合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数值计算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2</a:t>
            </a:r>
            <a:r>
              <a:rPr lang="en-US" altLang="zh-CN" baseline="30000" dirty="0"/>
              <a:t>100</a:t>
            </a:r>
            <a:endParaRPr lang="en-US" altLang="zh-CN" baseline="30000" dirty="0"/>
          </a:p>
          <a:p>
            <a:pPr eaLnBrk="1" hangingPunct="1"/>
            <a:r>
              <a:rPr lang="zh-CN" altLang="en-US" dirty="0"/>
              <a:t>网页处理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网页爬虫</a:t>
            </a:r>
            <a:endParaRPr lang="en-US" altLang="zh-CN" dirty="0"/>
          </a:p>
          <a:p>
            <a:pPr eaLnBrk="1" hangingPunct="1"/>
            <a:r>
              <a:rPr lang="zh-CN" altLang="en-US" dirty="0"/>
              <a:t>文本处理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HTML parser</a:t>
            </a:r>
            <a:endParaRPr lang="en-US" altLang="zh-CN" dirty="0"/>
          </a:p>
          <a:p>
            <a:pPr eaLnBrk="1" hangingPunct="1"/>
            <a:r>
              <a:rPr lang="zh-CN" altLang="en-US" dirty="0"/>
              <a:t>脚本程序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宏或者批处理</a:t>
            </a:r>
            <a:endParaRPr lang="en-US" altLang="zh-CN" dirty="0"/>
          </a:p>
          <a:p>
            <a:pPr eaLnBrk="1" hangingPunct="1"/>
            <a:r>
              <a:rPr lang="zh-CN" altLang="en-US" dirty="0"/>
              <a:t>新手入门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适合学习对象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r>
              <a:rPr lang="zh-CN" altLang="en-US" dirty="0"/>
              <a:t>软件开发人员</a:t>
            </a:r>
            <a:endParaRPr lang="en-US" altLang="zh-CN" dirty="0"/>
          </a:p>
          <a:p>
            <a:r>
              <a:rPr lang="zh-CN" altLang="en-US" dirty="0"/>
              <a:t>网站运维人员</a:t>
            </a:r>
            <a:endParaRPr lang="en-US" altLang="zh-CN" dirty="0"/>
          </a:p>
          <a:p>
            <a:r>
              <a:rPr lang="zh-CN" altLang="en-US" dirty="0"/>
              <a:t>高级动画设计人员</a:t>
            </a:r>
            <a:endParaRPr lang="en-US" altLang="zh-CN" dirty="0"/>
          </a:p>
          <a:p>
            <a:r>
              <a:rPr lang="zh-CN" altLang="en-US" dirty="0"/>
              <a:t>系统原型架构设计人员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算法设计人员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 </a:t>
            </a:r>
            <a:r>
              <a:rPr lang="zh-CN" altLang="en-US" dirty="0"/>
              <a:t>特点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面向对象</a:t>
            </a:r>
            <a:endParaRPr lang="en-US" altLang="zh-CN" dirty="0"/>
          </a:p>
          <a:p>
            <a:pPr eaLnBrk="1" hangingPunct="1"/>
            <a:r>
              <a:rPr lang="zh-CN" altLang="en-US" dirty="0"/>
              <a:t>平台无关</a:t>
            </a:r>
            <a:endParaRPr lang="en-US" altLang="zh-CN" dirty="0"/>
          </a:p>
          <a:p>
            <a:pPr eaLnBrk="1" hangingPunct="1"/>
            <a:r>
              <a:rPr lang="zh-CN" altLang="en-US" dirty="0"/>
              <a:t>强类型语言</a:t>
            </a:r>
            <a:endParaRPr lang="en-US" altLang="zh-CN" dirty="0"/>
          </a:p>
          <a:p>
            <a:pPr eaLnBrk="1" hangingPunct="1"/>
            <a:r>
              <a:rPr lang="zh-CN" altLang="en-US" dirty="0"/>
              <a:t>动态语言</a:t>
            </a:r>
            <a:endParaRPr lang="en-US" altLang="zh-CN" dirty="0"/>
          </a:p>
          <a:p>
            <a:pPr eaLnBrk="1" hangingPunct="1"/>
            <a:r>
              <a:rPr lang="zh-CN" altLang="en-US" dirty="0"/>
              <a:t>解释性语言</a:t>
            </a:r>
            <a:endParaRPr lang="en-US" altLang="zh-CN" dirty="0"/>
          </a:p>
          <a:p>
            <a:pPr eaLnBrk="1" hangingPunct="1"/>
            <a:r>
              <a:rPr lang="zh-CN" altLang="en-US" dirty="0"/>
              <a:t>脚本语言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课程相关信息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90563" y="1484313"/>
            <a:ext cx="7462837" cy="4968875"/>
          </a:xfrm>
          <a:ln/>
        </p:spPr>
        <p:txBody>
          <a:bodyPr vert="horz" wrap="square" lIns="90479" tIns="44446" rIns="90479" bIns="44446" anchor="t" anchorCtr="0"/>
          <a:p>
            <a:pPr eaLnBrk="1" hangingPunct="1">
              <a:lnSpc>
                <a:spcPct val="80000"/>
              </a:lnSpc>
            </a:pPr>
            <a:r>
              <a:rPr lang="zh-CN" altLang="en-US" dirty="0"/>
              <a:t>教师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丁贵广（</a:t>
            </a:r>
            <a:r>
              <a:rPr lang="en-US" altLang="zh-CN" dirty="0">
                <a:hlinkClick r:id="rId1"/>
              </a:rPr>
              <a:t>dinggg@tsinghua.edu.cn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  <a:buNone/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办公室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东主楼</a:t>
            </a:r>
            <a:r>
              <a:rPr lang="en-US" altLang="zh-CN" dirty="0"/>
              <a:t>11</a:t>
            </a:r>
            <a:r>
              <a:rPr lang="zh-CN" altLang="en-US" dirty="0"/>
              <a:t>区</a:t>
            </a:r>
            <a:r>
              <a:rPr lang="en-US" altLang="zh-CN" dirty="0"/>
              <a:t>415</a:t>
            </a:r>
            <a:r>
              <a:rPr lang="zh-CN" altLang="en-US" dirty="0"/>
              <a:t>，</a:t>
            </a:r>
            <a:r>
              <a:rPr lang="en-US" altLang="zh-CN" dirty="0"/>
              <a:t>Tel: 62773280</a:t>
            </a:r>
            <a:r>
              <a:rPr lang="zh-CN" altLang="en-US" dirty="0"/>
              <a:t>（</a:t>
            </a:r>
            <a:r>
              <a:rPr lang="en-US" altLang="zh-CN" dirty="0"/>
              <a:t>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课程主页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网络学堂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微信群：如果无法加入请给助教发邮件。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助教信息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杨帆，</a:t>
            </a:r>
            <a:r>
              <a:rPr lang="en-US" altLang="zh-CN" dirty="0"/>
              <a:t>yfthu@foxmail.com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周君栋，</a:t>
            </a:r>
            <a:r>
              <a:rPr lang="en-US" altLang="zh-CN" dirty="0"/>
              <a:t>zhoujd21@mails.tsinghua.edu.cn</a:t>
            </a:r>
            <a:endParaRPr lang="en-US" altLang="zh-CN" dirty="0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63" y="2205038"/>
            <a:ext cx="2808287" cy="3433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弱类型 </a:t>
            </a:r>
            <a:r>
              <a:rPr lang="en-US" altLang="zh-CN" dirty="0"/>
              <a:t>vs </a:t>
            </a:r>
            <a:r>
              <a:rPr lang="zh-CN" altLang="en-US" dirty="0"/>
              <a:t>强类型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强类型</a:t>
            </a:r>
            <a:endParaRPr lang="en-US" altLang="zh-CN" dirty="0"/>
          </a:p>
          <a:p>
            <a:pPr lvl="1" eaLnBrk="1" hangingPunct="1"/>
            <a:r>
              <a:rPr lang="zh-CN" altLang="en-US" b="0" dirty="0"/>
              <a:t>强制数据类型定义的语言，除了强制转换，数据类型不能改变</a:t>
            </a:r>
            <a:endParaRPr lang="en-US" altLang="zh-CN" b="0" dirty="0"/>
          </a:p>
          <a:p>
            <a:pPr lvl="1" eaLnBrk="1" hangingPunct="1"/>
            <a:r>
              <a:rPr lang="en-US" altLang="zh-CN" dirty="0"/>
              <a:t>int char float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例如 </a:t>
            </a:r>
            <a:r>
              <a:rPr lang="en-US" altLang="zh-CN" dirty="0"/>
              <a:t>Python, C, C++, Java, …</a:t>
            </a:r>
            <a:endParaRPr lang="en-US" altLang="zh-CN" dirty="0"/>
          </a:p>
          <a:p>
            <a:pPr eaLnBrk="1" hangingPunct="1"/>
            <a:r>
              <a:rPr lang="zh-CN" altLang="en-US" dirty="0"/>
              <a:t>弱类型</a:t>
            </a:r>
            <a:endParaRPr lang="en-US" altLang="zh-CN" dirty="0"/>
          </a:p>
          <a:p>
            <a:pPr lvl="1" eaLnBrk="1" hangingPunct="1"/>
            <a:r>
              <a:rPr lang="zh-CN" altLang="en-US" b="0" dirty="0"/>
              <a:t>数据类型可以被忽略的语言</a:t>
            </a:r>
            <a:endParaRPr lang="en-US" altLang="zh-CN" b="0" dirty="0"/>
          </a:p>
          <a:p>
            <a:pPr lvl="1" eaLnBrk="1" hangingPunct="1"/>
            <a:r>
              <a:rPr lang="en-US" altLang="zh-CN" dirty="0"/>
              <a:t>a=</a:t>
            </a:r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”，</a:t>
            </a:r>
            <a:r>
              <a:rPr lang="en-US" altLang="zh-CN" dirty="0"/>
              <a:t>b=2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a+b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例如</a:t>
            </a:r>
            <a:r>
              <a:rPr lang="en-US" altLang="zh-CN" dirty="0"/>
              <a:t>  </a:t>
            </a:r>
            <a:r>
              <a:rPr lang="en-US" altLang="zh-CN" b="0" dirty="0"/>
              <a:t>vbscript</a:t>
            </a:r>
            <a:r>
              <a:rPr lang="en-US" altLang="zh-CN" dirty="0"/>
              <a:t>,  php…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动态语言 </a:t>
            </a:r>
            <a:r>
              <a:rPr lang="en-US" altLang="zh-CN" dirty="0"/>
              <a:t>vs </a:t>
            </a:r>
            <a:r>
              <a:rPr lang="zh-CN" altLang="en-US" dirty="0"/>
              <a:t>静态语言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250825" y="1484313"/>
            <a:ext cx="8569325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b="0" dirty="0"/>
              <a:t>动态类型语言</a:t>
            </a:r>
            <a:endParaRPr lang="en-US" altLang="zh-CN" b="0" dirty="0"/>
          </a:p>
          <a:p>
            <a:pPr lvl="1" eaLnBrk="1" hangingPunct="1"/>
            <a:r>
              <a:rPr lang="zh-CN" altLang="en-US" b="0" dirty="0"/>
              <a:t>在运行期间才去做数据类型检查的语言</a:t>
            </a:r>
            <a:endParaRPr lang="en-US" altLang="zh-CN" b="0" dirty="0"/>
          </a:p>
          <a:p>
            <a:pPr lvl="1" eaLnBrk="1" hangingPunct="1"/>
            <a:r>
              <a:rPr lang="zh-CN" altLang="en-US" b="0" dirty="0"/>
              <a:t>在用动态类型的语言编程时，永远也不用给任何变量指定数据类型，该语言会在你第一次赋值给变量时，在内部将数据类型记录下来</a:t>
            </a:r>
            <a:endParaRPr lang="en-US" altLang="zh-CN" b="0" dirty="0"/>
          </a:p>
          <a:p>
            <a:pPr lvl="1" eaLnBrk="1" hangingPunct="1"/>
            <a:r>
              <a:rPr lang="zh-CN" altLang="en-US" b="0" dirty="0"/>
              <a:t>例如 </a:t>
            </a:r>
            <a:r>
              <a:rPr lang="en-US" altLang="zh-CN" b="0" dirty="0"/>
              <a:t>Python </a:t>
            </a:r>
            <a:endParaRPr lang="en-US" altLang="zh-CN" b="0" dirty="0"/>
          </a:p>
          <a:p>
            <a:pPr eaLnBrk="1" hangingPunct="1"/>
            <a:r>
              <a:rPr lang="zh-CN" altLang="en-US" b="0" dirty="0"/>
              <a:t>静态类型语言</a:t>
            </a:r>
            <a:endParaRPr lang="en-US" altLang="zh-CN" b="0" dirty="0"/>
          </a:p>
          <a:p>
            <a:pPr lvl="1" eaLnBrk="1" hangingPunct="1"/>
            <a:r>
              <a:rPr lang="zh-CN" altLang="en-US" b="0" dirty="0"/>
              <a:t>数据类型是在编译其间检查的，也就是说在写程序时要声明所有变量的数据类型</a:t>
            </a:r>
            <a:endParaRPr lang="en-US" altLang="zh-CN" b="0" dirty="0"/>
          </a:p>
          <a:p>
            <a:pPr lvl="1" eaLnBrk="1" hangingPunct="1"/>
            <a:r>
              <a:rPr lang="zh-CN" altLang="en-US" b="0" dirty="0"/>
              <a:t>例如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/>
              <a:t>C++</a:t>
            </a:r>
            <a:r>
              <a:rPr lang="zh-CN" altLang="en-US" b="0" dirty="0"/>
              <a:t>、</a:t>
            </a:r>
            <a:r>
              <a:rPr lang="en-US" altLang="zh-CN" b="0" dirty="0"/>
              <a:t>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解释性 </a:t>
            </a:r>
            <a:r>
              <a:rPr lang="en-US" altLang="zh-CN" dirty="0"/>
              <a:t>vs </a:t>
            </a:r>
            <a:r>
              <a:rPr lang="zh-CN" altLang="en-US" dirty="0"/>
              <a:t>编译性语言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高级语言翻译成机器语言</a:t>
            </a:r>
            <a:endParaRPr lang="en-US" altLang="zh-CN" dirty="0"/>
          </a:p>
          <a:p>
            <a:pPr eaLnBrk="1" hangingPunct="1"/>
            <a:r>
              <a:rPr lang="zh-CN" altLang="en-US" dirty="0"/>
              <a:t>翻译模式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解释性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边翻译边执行，运行速度慢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编译性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首先翻译，优化代码，运行较快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脚本语言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控制软件应用程序</a:t>
            </a:r>
            <a:endParaRPr lang="en-US" altLang="zh-CN" dirty="0"/>
          </a:p>
          <a:p>
            <a:pPr eaLnBrk="1" hangingPunct="1"/>
            <a:r>
              <a:rPr lang="zh-CN" altLang="en-US" dirty="0"/>
              <a:t>通常以文本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ASCII)</a:t>
            </a:r>
            <a:r>
              <a:rPr lang="zh-CN" altLang="en-US" dirty="0"/>
              <a:t>保存，只在被调用时进行解释或编译</a:t>
            </a:r>
            <a:endParaRPr lang="en-US" altLang="zh-CN" dirty="0"/>
          </a:p>
          <a:p>
            <a:pPr eaLnBrk="1" hangingPunct="1"/>
            <a:r>
              <a:rPr lang="zh-CN" altLang="en-US" dirty="0"/>
              <a:t>优点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良好的快速开发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高效率的执行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解释而非编译执行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和其它语言编写的程序组件之间通信功能很强大。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优势</a:t>
            </a:r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可读性好</a:t>
            </a:r>
            <a:endParaRPr lang="en-US" altLang="zh-CN" dirty="0"/>
          </a:p>
          <a:p>
            <a:pPr eaLnBrk="1" hangingPunct="1"/>
            <a:r>
              <a:rPr lang="zh-CN" altLang="en-US" dirty="0"/>
              <a:t>可嵌入性 （胶水语言）</a:t>
            </a:r>
            <a:endParaRPr lang="en-US" altLang="zh-CN" dirty="0"/>
          </a:p>
          <a:p>
            <a:pPr eaLnBrk="1" hangingPunct="1"/>
            <a:r>
              <a:rPr lang="zh-CN" altLang="en-US" dirty="0"/>
              <a:t>简单易学</a:t>
            </a:r>
            <a:endParaRPr lang="en-US" altLang="zh-CN" dirty="0"/>
          </a:p>
          <a:p>
            <a:pPr eaLnBrk="1" hangingPunct="1"/>
            <a:r>
              <a:rPr lang="zh-CN" altLang="en-US" dirty="0"/>
              <a:t>网络编程</a:t>
            </a:r>
            <a:endParaRPr lang="en-US" altLang="zh-CN" dirty="0"/>
          </a:p>
          <a:p>
            <a:pPr eaLnBrk="1" hangingPunct="1"/>
            <a:r>
              <a:rPr lang="zh-CN" altLang="en-US" dirty="0"/>
              <a:t>游戏编程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劣势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性能差</a:t>
            </a:r>
            <a:endParaRPr lang="en-US" altLang="zh-CN" dirty="0"/>
          </a:p>
          <a:p>
            <a:pPr eaLnBrk="1" hangingPunct="1"/>
            <a:r>
              <a:rPr lang="zh-CN" altLang="en-US" dirty="0"/>
              <a:t>缺乏真正的多处理器支持</a:t>
            </a:r>
            <a:endParaRPr lang="en-US" altLang="zh-CN" dirty="0"/>
          </a:p>
          <a:p>
            <a:pPr eaLnBrk="1" hangingPunct="1"/>
            <a:r>
              <a:rPr lang="zh-CN" altLang="en-US" dirty="0"/>
              <a:t>缺乏商业支持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40964" name="Picture 5" descr="https://ss1.bdstatic.com/70cFuXSh_Q1YnxGkpoWK1HF6hhy/it/u=3543897265,833460254&amp;fm=26&amp;gp=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1557338"/>
            <a:ext cx="3600450" cy="3592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2484438" y="2636838"/>
            <a:ext cx="5183187" cy="1008062"/>
          </a:xfrm>
          <a:ln/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4400" dirty="0"/>
              <a:t>Python</a:t>
            </a:r>
            <a:r>
              <a:rPr lang="zh-CN" altLang="en-US" sz="4400" dirty="0"/>
              <a:t>运行环境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 </a:t>
            </a:r>
            <a:r>
              <a:rPr lang="zh-CN" altLang="en-US" dirty="0"/>
              <a:t>运行环境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>
              <a:buNone/>
            </a:pPr>
            <a:r>
              <a:rPr lang="en-US" altLang="zh-CN" dirty="0"/>
              <a:t>1 </a:t>
            </a:r>
            <a:r>
              <a:rPr lang="zh-CN" altLang="en-US" dirty="0"/>
              <a:t>下载</a:t>
            </a:r>
            <a:r>
              <a:rPr lang="en-US" altLang="zh-CN" dirty="0"/>
              <a:t>Python</a:t>
            </a:r>
            <a:r>
              <a:rPr lang="zh-CN" altLang="en-US" dirty="0"/>
              <a:t>编译器 </a:t>
            </a:r>
            <a:r>
              <a:rPr lang="en-US" altLang="zh-CN" dirty="0"/>
              <a:t>2.7</a:t>
            </a:r>
            <a:r>
              <a:rPr lang="zh-CN" altLang="en-US" dirty="0"/>
              <a:t>.*</a:t>
            </a:r>
            <a:r>
              <a:rPr lang="en-US" altLang="zh-CN" dirty="0"/>
              <a:t>/3.7.*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>
                <a:hlinkClick r:id="rId1"/>
              </a:rPr>
              <a:t>https://www.python.org/downloads/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2 </a:t>
            </a:r>
            <a:r>
              <a:rPr lang="zh-CN" altLang="en-US" dirty="0"/>
              <a:t>安装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3 </a:t>
            </a:r>
            <a:r>
              <a:rPr lang="zh-CN" altLang="en-US" dirty="0"/>
              <a:t>编写“</a:t>
            </a:r>
            <a:r>
              <a:rPr lang="en-US" altLang="zh-CN" dirty="0"/>
              <a:t>Hello World</a:t>
            </a:r>
            <a:r>
              <a:rPr lang="zh-CN" altLang="en-US" dirty="0"/>
              <a:t>！”程序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创建文件 </a:t>
            </a:r>
            <a:r>
              <a:rPr lang="en-US" altLang="zh-CN" dirty="0"/>
              <a:t>hw.py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输入 </a:t>
            </a:r>
            <a:r>
              <a:rPr lang="en-US" altLang="zh-CN" dirty="0"/>
              <a:t>print ("Hello World!“)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保存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命令行执行</a:t>
            </a:r>
            <a:r>
              <a:rPr lang="en-US" altLang="zh-CN" dirty="0"/>
              <a:t>python hw.py 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 </a:t>
            </a:r>
            <a:r>
              <a:rPr lang="zh-CN" altLang="en-US" dirty="0"/>
              <a:t>工具 </a:t>
            </a:r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endParaRPr lang="zh-CN" altLang="en-US" dirty="0"/>
          </a:p>
        </p:txBody>
      </p:sp>
      <p:pic>
        <p:nvPicPr>
          <p:cNvPr id="4403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2513"/>
            <a:ext cx="9144000" cy="5513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8" y="1989138"/>
            <a:ext cx="6480175" cy="3529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创建</a:t>
            </a:r>
            <a:r>
              <a:rPr lang="en-US" altLang="zh-CN" dirty="0"/>
              <a:t>Hello World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endParaRPr lang="zh-CN" altLang="en-US" dirty="0"/>
          </a:p>
        </p:txBody>
      </p:sp>
      <p:pic>
        <p:nvPicPr>
          <p:cNvPr id="4506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268413"/>
            <a:ext cx="6481763" cy="360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268413"/>
            <a:ext cx="6551613" cy="460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990600" y="1484313"/>
            <a:ext cx="7456488" cy="4608512"/>
          </a:xfrm>
          <a:ln/>
        </p:spPr>
        <p:txBody>
          <a:bodyPr vert="horz" wrap="square" lIns="90479" tIns="44446" rIns="90479" bIns="44446" anchor="t" anchorCtr="0"/>
          <a:p>
            <a:pPr eaLnBrk="1" hangingPunct="1">
              <a:lnSpc>
                <a:spcPct val="80000"/>
              </a:lnSpc>
            </a:pPr>
            <a:r>
              <a:rPr lang="zh-CN" altLang="en-US" dirty="0"/>
              <a:t>了解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编程语言的基本现状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掌握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的基础语法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面向对象编程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正则表达式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Python Web</a:t>
            </a:r>
            <a:r>
              <a:rPr lang="zh-CN" altLang="en-US" dirty="0"/>
              <a:t>编程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应用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写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的人工智能算法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通过课程实验提高的编程能力及解决实际问题的能力。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编写</a:t>
            </a:r>
            <a:r>
              <a:rPr lang="en-US" altLang="zh-CN" dirty="0"/>
              <a:t>Hello World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endParaRPr lang="zh-CN" altLang="en-US" dirty="0"/>
          </a:p>
        </p:txBody>
      </p:sp>
      <p:pic>
        <p:nvPicPr>
          <p:cNvPr id="10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5538"/>
            <a:ext cx="7045325" cy="1366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138"/>
            <a:ext cx="6588125" cy="2378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3825"/>
            <a:ext cx="6372225" cy="307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 IDE</a:t>
            </a:r>
            <a:r>
              <a:rPr lang="zh-CN" altLang="en-US" dirty="0"/>
              <a:t>工具介绍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sz="3600" dirty="0"/>
              <a:t>Pycharm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Windows</a:t>
            </a:r>
            <a:endParaRPr lang="en-US" altLang="zh-CN" sz="3600" dirty="0"/>
          </a:p>
          <a:p>
            <a:pPr lvl="1" eaLnBrk="1" hangingPunct="1"/>
            <a:r>
              <a:rPr lang="en-US" altLang="zh-CN" sz="3600" dirty="0"/>
              <a:t>IDLE</a:t>
            </a:r>
            <a:endParaRPr lang="en-US" altLang="zh-CN" sz="3600" dirty="0"/>
          </a:p>
          <a:p>
            <a:pPr lvl="2" eaLnBrk="1" hangingPunct="1"/>
            <a:r>
              <a:rPr lang="en-US" altLang="zh-CN" sz="3200" dirty="0"/>
              <a:t>Python</a:t>
            </a:r>
            <a:r>
              <a:rPr lang="zh-CN" altLang="en-US" sz="3200" dirty="0"/>
              <a:t>自带</a:t>
            </a:r>
            <a:endParaRPr lang="en-US" altLang="zh-CN" sz="3200" dirty="0"/>
          </a:p>
          <a:p>
            <a:pPr lvl="1" eaLnBrk="1" hangingPunct="1"/>
            <a:r>
              <a:rPr lang="en-US" altLang="zh-CN" sz="3600" dirty="0"/>
              <a:t>Ulipad</a:t>
            </a:r>
            <a:endParaRPr lang="en-US" altLang="zh-CN" sz="3600" dirty="0"/>
          </a:p>
          <a:p>
            <a:pPr lvl="2" eaLnBrk="1" hangingPunct="1"/>
            <a:r>
              <a:rPr lang="en-US" altLang="zh-CN" dirty="0">
                <a:hlinkClick r:id="rId1"/>
              </a:rPr>
              <a:t>http://code.google.com/p/ulipad/downloads/list</a:t>
            </a:r>
            <a:endParaRPr lang="en-US" altLang="zh-CN" dirty="0"/>
          </a:p>
          <a:p>
            <a:pPr eaLnBrk="1" hangingPunct="1"/>
            <a:r>
              <a:rPr lang="en-US" altLang="zh-CN" sz="3600" dirty="0"/>
              <a:t>Linux</a:t>
            </a:r>
            <a:endParaRPr lang="en-US" altLang="zh-CN" sz="3600" dirty="0"/>
          </a:p>
          <a:p>
            <a:pPr lvl="1" eaLnBrk="1" hangingPunct="1"/>
            <a:r>
              <a:rPr lang="en-US" altLang="zh-CN" sz="3600" dirty="0"/>
              <a:t>Vim ,Emacs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287338" y="1557338"/>
            <a:ext cx="8569325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自带</a:t>
            </a:r>
            <a:endParaRPr lang="zh-CN" altLang="en-US" dirty="0"/>
          </a:p>
        </p:txBody>
      </p:sp>
      <p:pic>
        <p:nvPicPr>
          <p:cNvPr id="481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2132013"/>
            <a:ext cx="4067175" cy="865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557338"/>
            <a:ext cx="3527425" cy="2951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4581525"/>
            <a:ext cx="4511675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3213100"/>
            <a:ext cx="3995738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UliPad</a:t>
            </a:r>
            <a:endParaRPr lang="zh-CN" altLang="en-US" dirty="0"/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341438"/>
            <a:ext cx="8280400" cy="467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en-US" altLang="zh-CN" dirty="0"/>
              <a:t>PyCharm</a:t>
            </a:r>
            <a:endParaRPr lang="zh-CN" altLang="en-US" dirty="0"/>
          </a:p>
        </p:txBody>
      </p:sp>
      <p:pic>
        <p:nvPicPr>
          <p:cNvPr id="5017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423988"/>
            <a:ext cx="3527425" cy="2833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0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92725" y="1420813"/>
            <a:ext cx="3465513" cy="2817812"/>
          </a:xfrm>
          <a:ln/>
        </p:spPr>
      </p:pic>
      <p:pic>
        <p:nvPicPr>
          <p:cNvPr id="50181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75" y="4257675"/>
            <a:ext cx="3529013" cy="262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en-US" altLang="zh-CN" dirty="0"/>
              <a:t>PyCharm</a:t>
            </a:r>
            <a:endParaRPr lang="zh-CN" altLang="en-US" dirty="0"/>
          </a:p>
        </p:txBody>
      </p:sp>
      <p:pic>
        <p:nvPicPr>
          <p:cNvPr id="5120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3" y="1557338"/>
            <a:ext cx="8969375" cy="478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en-US" altLang="zh-CN" dirty="0"/>
              <a:t>PyCharm</a:t>
            </a:r>
            <a:endParaRPr lang="zh-CN" altLang="en-US" dirty="0"/>
          </a:p>
        </p:txBody>
      </p:sp>
      <p:pic>
        <p:nvPicPr>
          <p:cNvPr id="5222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700213"/>
            <a:ext cx="8945562" cy="4440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文本框 4"/>
          <p:cNvSpPr txBox="1"/>
          <p:nvPr>
            <p:custDataLst>
              <p:tags r:id="rId1"/>
            </p:custDataLst>
          </p:nvPr>
        </p:nvSpPr>
        <p:spPr>
          <a:xfrm>
            <a:off x="990600" y="1366838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World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的程序，并执行。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正常使用填空题需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53" name="文本框 12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 w="9525">
            <a:noFill/>
          </a:ln>
        </p:spPr>
        <p:txBody>
          <a:bodyPr wrap="none" anchor="ctr" anchorCtr="1"/>
          <a:p>
            <a:r>
              <a:rPr lang="zh-CN" altLang="en-US" sz="1200" dirty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此题未设置答案，请点击右侧设置按钮</a:t>
            </a:r>
            <a:endParaRPr lang="zh-CN" altLang="en-US" sz="1200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254" name="组合 10"/>
          <p:cNvGrpSpPr/>
          <p:nvPr/>
        </p:nvGrpSpPr>
        <p:grpSpPr>
          <a:xfrm>
            <a:off x="0" y="0"/>
            <a:ext cx="9144000" cy="635000"/>
            <a:chOff x="-35496" y="-13462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-35496" y="-13462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6"/>
              </p:custDataLst>
            </p:nvPr>
          </p:nvSpPr>
          <p:spPr>
            <a:xfrm>
              <a:off x="-35496" y="-13462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25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18504" y="-13462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25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90409" y="-2540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3255" name="图片 3"/>
          <p:cNvPicPr/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框 2"/>
          <p:cNvSpPr txBox="1"/>
          <p:nvPr>
            <p:custDataLst>
              <p:tags r:id="rId1"/>
            </p:custDataLst>
          </p:nvPr>
        </p:nvSpPr>
        <p:spPr>
          <a:xfrm>
            <a:off x="914400" y="1268413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下载安装集成开发环境，基于集成开发环境，编写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World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的程序，并执行。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54277" name="组合 8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281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282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4278" name="图片 1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en-US" altLang="zh-CN" dirty="0"/>
              <a:t>Python 2.x &amp; 3.x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539750" y="1484313"/>
            <a:ext cx="8496300" cy="4267200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sz="3600" dirty="0"/>
              <a:t>Python 2.x</a:t>
            </a:r>
            <a:r>
              <a:rPr lang="zh-CN" altLang="en-US" sz="3600" dirty="0"/>
              <a:t>维护到</a:t>
            </a:r>
            <a:r>
              <a:rPr lang="en-US" altLang="zh-CN" sz="3600" dirty="0"/>
              <a:t>2020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大公司</a:t>
            </a:r>
            <a:r>
              <a:rPr lang="en-US" altLang="zh-CN" sz="3600" dirty="0"/>
              <a:t>Python</a:t>
            </a:r>
            <a:r>
              <a:rPr lang="zh-CN" altLang="en-US" sz="3600" dirty="0"/>
              <a:t>使用统计（</a:t>
            </a:r>
            <a:r>
              <a:rPr lang="en-US" altLang="zh-CN" sz="3600" dirty="0"/>
              <a:t>2016</a:t>
            </a:r>
            <a:r>
              <a:rPr lang="zh-CN" altLang="en-US" sz="3600" dirty="0"/>
              <a:t>）：</a:t>
            </a:r>
            <a:endParaRPr lang="en-US" altLang="zh-CN" sz="3600" dirty="0"/>
          </a:p>
          <a:p>
            <a:pPr lvl="1" eaLnBrk="1" hangingPunct="1"/>
            <a:r>
              <a:rPr lang="en-US" altLang="zh-CN" sz="3200" dirty="0"/>
              <a:t>10% </a:t>
            </a:r>
            <a:r>
              <a:rPr lang="zh-CN" altLang="en-US" sz="3200" dirty="0"/>
              <a:t>使用 </a:t>
            </a:r>
            <a:r>
              <a:rPr lang="en-US" altLang="zh-CN" sz="3200" dirty="0"/>
              <a:t>Python 3.x</a:t>
            </a:r>
            <a:endParaRPr lang="en-US" altLang="zh-CN" sz="3200" dirty="0"/>
          </a:p>
          <a:p>
            <a:pPr lvl="1" eaLnBrk="1" hangingPunct="1"/>
            <a:r>
              <a:rPr lang="en-US" altLang="zh-CN" sz="3200" dirty="0"/>
              <a:t>20% </a:t>
            </a:r>
            <a:r>
              <a:rPr lang="zh-CN" altLang="en-US" sz="3200" dirty="0"/>
              <a:t>既使用</a:t>
            </a:r>
            <a:r>
              <a:rPr lang="en-US" altLang="zh-CN" sz="3200" dirty="0"/>
              <a:t>Python 2.x</a:t>
            </a:r>
            <a:r>
              <a:rPr lang="zh-CN" altLang="en-US" sz="3200" dirty="0"/>
              <a:t>也使用</a:t>
            </a:r>
            <a:r>
              <a:rPr lang="en-US" altLang="zh-CN" sz="3200" dirty="0"/>
              <a:t>Python 3.x</a:t>
            </a:r>
            <a:r>
              <a:rPr lang="zh-CN" altLang="en-US" sz="3200" dirty="0"/>
              <a:t>，</a:t>
            </a:r>
            <a:r>
              <a:rPr lang="en-US" altLang="zh-CN" sz="3200" dirty="0"/>
              <a:t>Python 2.x</a:t>
            </a:r>
            <a:r>
              <a:rPr lang="zh-CN" altLang="en-US" sz="3200" dirty="0"/>
              <a:t>用的更多</a:t>
            </a:r>
            <a:endParaRPr lang="zh-CN" altLang="en-US" sz="3200" dirty="0"/>
          </a:p>
          <a:p>
            <a:pPr lvl="1" eaLnBrk="1" hangingPunct="1"/>
            <a:r>
              <a:rPr lang="en-US" altLang="zh-CN" sz="3200" dirty="0"/>
              <a:t>70% </a:t>
            </a:r>
            <a:r>
              <a:rPr lang="zh-CN" altLang="en-US" sz="3200" dirty="0"/>
              <a:t>使用</a:t>
            </a:r>
            <a:r>
              <a:rPr lang="en-US" altLang="zh-CN" sz="3200" dirty="0"/>
              <a:t>Python 2.x</a:t>
            </a:r>
            <a:endParaRPr lang="en-US" altLang="zh-CN" sz="3200" dirty="0"/>
          </a:p>
          <a:p>
            <a:pPr eaLnBrk="1" hangingPunct="1"/>
            <a:r>
              <a:rPr lang="zh-CN" altLang="en-US" sz="3600" dirty="0"/>
              <a:t>开发需要依赖大量的第三方的</a:t>
            </a:r>
            <a:r>
              <a:rPr lang="en-US" altLang="zh-CN" sz="3600" dirty="0"/>
              <a:t>Python2</a:t>
            </a:r>
            <a:r>
              <a:rPr lang="zh-CN" altLang="en-US" sz="3600" dirty="0"/>
              <a:t>的库：学习</a:t>
            </a:r>
            <a:r>
              <a:rPr lang="en-US" altLang="zh-CN" sz="3600" dirty="0"/>
              <a:t>Python2</a:t>
            </a:r>
            <a:r>
              <a:rPr lang="zh-CN" altLang="en-US" sz="3600" dirty="0"/>
              <a:t>，否则</a:t>
            </a:r>
            <a:r>
              <a:rPr lang="en-US" altLang="zh-CN" sz="3600" dirty="0"/>
              <a:t>Python3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需要完成的工作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四次小作业（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一次自学报告（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/>
            <a:endParaRPr lang="en-US" altLang="zh-CN" b="0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一次大作业（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charRg st="27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en-US" altLang="zh-CN" dirty="0"/>
              <a:t>Python 2.x &amp; 3.x</a:t>
            </a:r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3600" dirty="0"/>
              <a:t>主要区别</a:t>
            </a:r>
            <a:endParaRPr lang="en-US" altLang="zh-CN" sz="3600" dirty="0"/>
          </a:p>
          <a:p>
            <a:pPr lvl="1" eaLnBrk="1" hangingPunct="1"/>
            <a:r>
              <a:rPr lang="en-US" altLang="zh-CN" sz="2800" dirty="0"/>
              <a:t>print</a:t>
            </a:r>
            <a:r>
              <a:rPr lang="zh-CN" altLang="en-US" sz="2800" dirty="0"/>
              <a:t>函数：</a:t>
            </a:r>
            <a:r>
              <a:rPr lang="en-US" altLang="zh-CN" sz="2800" dirty="0"/>
              <a:t>2.0</a:t>
            </a:r>
            <a:r>
              <a:rPr lang="zh-CN" altLang="en-US" sz="2800" dirty="0"/>
              <a:t>中</a:t>
            </a:r>
            <a:r>
              <a:rPr lang="en-US" altLang="zh-CN" sz="2800" dirty="0"/>
              <a:t>print</a:t>
            </a:r>
            <a:r>
              <a:rPr lang="zh-CN" altLang="en-US" sz="2800" dirty="0"/>
              <a:t>是类，不需要括号</a:t>
            </a:r>
            <a:endParaRPr lang="en-US" altLang="zh-CN" sz="2800" dirty="0"/>
          </a:p>
          <a:p>
            <a:pPr lvl="2" eaLnBrk="1" hangingPunct="1"/>
            <a:r>
              <a:rPr lang="en-US" altLang="zh-CN" dirty="0"/>
              <a:t>print ‘Hello, World!’</a:t>
            </a:r>
            <a:r>
              <a:rPr lang="zh-CN" altLang="en-US" dirty="0"/>
              <a:t>，</a:t>
            </a:r>
            <a:r>
              <a:rPr lang="en-US" altLang="zh-CN" dirty="0"/>
              <a:t>print('Hello, World!')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Input</a:t>
            </a:r>
            <a:r>
              <a:rPr lang="zh-CN" altLang="en-US" sz="2800" dirty="0"/>
              <a:t>（）解析用户的输入</a:t>
            </a:r>
            <a:endParaRPr lang="en-US" altLang="zh-CN" sz="2800" dirty="0"/>
          </a:p>
          <a:p>
            <a:pPr lvl="2" eaLnBrk="1" hangingPunct="1"/>
            <a:r>
              <a:rPr lang="en-US" altLang="zh-CN" dirty="0"/>
              <a:t>Python3</a:t>
            </a:r>
            <a:r>
              <a:rPr lang="zh-CN" altLang="en-US" dirty="0"/>
              <a:t>中</a:t>
            </a:r>
            <a:r>
              <a:rPr lang="en-US" altLang="zh-CN" dirty="0"/>
              <a:t>input</a:t>
            </a:r>
            <a:r>
              <a:rPr lang="zh-CN" altLang="en-US" dirty="0"/>
              <a:t>得到的为</a:t>
            </a:r>
            <a:r>
              <a:rPr lang="en-US" altLang="zh-CN" dirty="0"/>
              <a:t>str</a:t>
            </a:r>
            <a:r>
              <a:rPr lang="zh-CN" altLang="en-US" dirty="0"/>
              <a:t>；</a:t>
            </a:r>
            <a:r>
              <a:rPr lang="en-US" altLang="zh-CN" dirty="0"/>
              <a:t>Python2</a:t>
            </a:r>
            <a:r>
              <a:rPr lang="zh-CN" altLang="en-US" dirty="0"/>
              <a:t>的</a:t>
            </a:r>
            <a:r>
              <a:rPr lang="en-US" altLang="zh-CN" dirty="0"/>
              <a:t>input</a:t>
            </a:r>
            <a:r>
              <a:rPr lang="zh-CN" altLang="en-US" dirty="0"/>
              <a:t>得到的为</a:t>
            </a:r>
            <a:r>
              <a:rPr lang="en-US" altLang="zh-CN" dirty="0"/>
              <a:t>int</a:t>
            </a:r>
            <a:r>
              <a:rPr lang="zh-CN" altLang="en-US" dirty="0"/>
              <a:t>型，</a:t>
            </a:r>
            <a:r>
              <a:rPr lang="en-US" altLang="zh-CN" dirty="0"/>
              <a:t>Python2</a:t>
            </a:r>
            <a:r>
              <a:rPr lang="zh-CN" altLang="en-US" dirty="0"/>
              <a:t>的</a:t>
            </a:r>
            <a:r>
              <a:rPr lang="en-US" altLang="zh-CN" dirty="0"/>
              <a:t>raw_input</a:t>
            </a:r>
            <a:r>
              <a:rPr lang="zh-CN" altLang="en-US" dirty="0"/>
              <a:t>得到的为</a:t>
            </a:r>
            <a:r>
              <a:rPr lang="en-US" altLang="zh-CN" dirty="0"/>
              <a:t>str</a:t>
            </a:r>
            <a:r>
              <a:rPr lang="zh-CN" altLang="en-US" dirty="0"/>
              <a:t>类型</a:t>
            </a:r>
            <a:endParaRPr lang="en-US" altLang="zh-CN" dirty="0"/>
          </a:p>
        </p:txBody>
      </p:sp>
      <p:pic>
        <p:nvPicPr>
          <p:cNvPr id="5632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25" y="4851400"/>
            <a:ext cx="3479800" cy="1423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4365625"/>
            <a:ext cx="3168650" cy="243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en-US" altLang="zh-CN" dirty="0"/>
              <a:t>Python 2.x &amp; 3.x</a:t>
            </a:r>
            <a:endParaRPr lang="zh-CN" altLang="en-US" dirty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281988" cy="4267200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3600" dirty="0"/>
              <a:t>主要区别</a:t>
            </a:r>
            <a:endParaRPr lang="en-US" altLang="zh-CN" sz="3600" dirty="0"/>
          </a:p>
          <a:p>
            <a:pPr lvl="1" eaLnBrk="1" hangingPunct="1"/>
            <a:r>
              <a:rPr lang="zh-CN" altLang="en-US" sz="2800" dirty="0"/>
              <a:t>除法</a:t>
            </a:r>
            <a:endParaRPr lang="en-US" altLang="zh-CN" sz="2800" dirty="0"/>
          </a:p>
          <a:p>
            <a:pPr lvl="2" eaLnBrk="1" hangingPunct="1"/>
            <a:r>
              <a:rPr lang="en-US" altLang="zh-CN" dirty="0"/>
              <a:t>Python3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表示真除，</a:t>
            </a:r>
            <a:r>
              <a:rPr lang="en-US" altLang="zh-CN" dirty="0"/>
              <a:t>%</a:t>
            </a:r>
            <a:r>
              <a:rPr lang="zh-CN" altLang="en-US" dirty="0"/>
              <a:t>表示取余，</a:t>
            </a:r>
            <a:r>
              <a:rPr lang="en-US" altLang="zh-CN" dirty="0"/>
              <a:t>//</a:t>
            </a:r>
            <a:r>
              <a:rPr lang="zh-CN" altLang="en-US" dirty="0"/>
              <a:t>结果取整；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Python2</a:t>
            </a:r>
            <a:r>
              <a:rPr lang="zh-CN" altLang="en-US" dirty="0"/>
              <a:t>中带上小数点</a:t>
            </a:r>
            <a:r>
              <a:rPr lang="en-US" altLang="zh-CN" dirty="0"/>
              <a:t>/</a:t>
            </a:r>
            <a:r>
              <a:rPr lang="zh-CN" altLang="en-US" dirty="0"/>
              <a:t>表示真除，</a:t>
            </a:r>
            <a:r>
              <a:rPr lang="en-US" altLang="zh-CN" dirty="0"/>
              <a:t>%</a:t>
            </a:r>
            <a:r>
              <a:rPr lang="zh-CN" altLang="en-US" dirty="0"/>
              <a:t>表示取余，</a:t>
            </a:r>
            <a:r>
              <a:rPr lang="en-US" altLang="zh-CN" dirty="0"/>
              <a:t>//</a:t>
            </a:r>
            <a:r>
              <a:rPr lang="zh-CN" altLang="en-US" dirty="0"/>
              <a:t>结果取整</a:t>
            </a:r>
            <a:endParaRPr lang="en-US" altLang="zh-CN" dirty="0"/>
          </a:p>
        </p:txBody>
      </p:sp>
      <p:pic>
        <p:nvPicPr>
          <p:cNvPr id="5734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3644900"/>
            <a:ext cx="2881312" cy="306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4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3789363"/>
            <a:ext cx="2933700" cy="299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en-US" altLang="zh-CN" dirty="0"/>
              <a:t>Python 2.x &amp; 3.x</a:t>
            </a:r>
            <a:endParaRPr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281988" cy="4267200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3600" dirty="0"/>
              <a:t>主要区别</a:t>
            </a:r>
            <a:endParaRPr lang="en-US" altLang="zh-CN" sz="3600" dirty="0"/>
          </a:p>
          <a:p>
            <a:pPr lvl="1" eaLnBrk="1" hangingPunct="1"/>
            <a:r>
              <a:rPr lang="en-US" altLang="zh-CN" b="0" dirty="0">
                <a:hlinkClick r:id="rId1"/>
              </a:rPr>
              <a:t>https://blog.csdn.net/pangzhaowen/article/details/80650478</a:t>
            </a:r>
            <a:endParaRPr lang="en-US" altLang="zh-CN" b="0" dirty="0"/>
          </a:p>
          <a:p>
            <a:pPr lvl="1" eaLnBrk="1" hangingPunct="1"/>
            <a:endParaRPr lang="en-US" altLang="zh-CN" sz="3200" b="0" dirty="0"/>
          </a:p>
          <a:p>
            <a:pPr lvl="1" eaLnBrk="1" hangingPunct="1"/>
            <a:endParaRPr lang="en-US" altLang="zh-CN" sz="3200" dirty="0"/>
          </a:p>
        </p:txBody>
      </p:sp>
      <p:pic>
        <p:nvPicPr>
          <p:cNvPr id="5837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2636838"/>
            <a:ext cx="5969000" cy="407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学一门编程语言需要掌握的基础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r>
              <a:rPr lang="zh-CN" altLang="en-US" dirty="0"/>
              <a:t>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函数：自带函数、自定义函数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控制流语句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类库、包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endParaRPr lang="zh-CN" altLang="en-US" dirty="0"/>
          </a:p>
        </p:txBody>
      </p:sp>
      <p:sp>
        <p:nvSpPr>
          <p:cNvPr id="60419" name="矩形 3"/>
          <p:cNvSpPr/>
          <p:nvPr/>
        </p:nvSpPr>
        <p:spPr>
          <a:xfrm>
            <a:off x="2087563" y="2636838"/>
            <a:ext cx="7056437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5400" dirty="0">
                <a:solidFill>
                  <a:srgbClr val="003060"/>
                </a:solidFill>
                <a:latin typeface="Arial" panose="020B0604020202020204" pitchFamily="34" charset="0"/>
              </a:rPr>
              <a:t>Python </a:t>
            </a:r>
            <a:r>
              <a:rPr lang="zh-CN" altLang="en-US" sz="5400" dirty="0">
                <a:solidFill>
                  <a:srgbClr val="003060"/>
                </a:solidFill>
                <a:latin typeface="Arial" panose="020B0604020202020204" pitchFamily="34" charset="0"/>
              </a:rPr>
              <a:t>数据类型</a:t>
            </a:r>
            <a:endParaRPr lang="zh-CN" altLang="en-US" sz="5400" dirty="0">
              <a:solidFill>
                <a:srgbClr val="003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数值类型</a:t>
            </a:r>
            <a:endParaRPr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561263" cy="5322887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整数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3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长整数（</a:t>
            </a:r>
            <a:r>
              <a:rPr lang="en-US" altLang="zh-CN" dirty="0">
                <a:solidFill>
                  <a:srgbClr val="FF0000"/>
                </a:solidFill>
              </a:rPr>
              <a:t>2.0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1234567890123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浮点数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3.23</a:t>
            </a:r>
            <a:r>
              <a:rPr lang="zh-CN" altLang="en-US" dirty="0"/>
              <a:t>， </a:t>
            </a:r>
            <a:r>
              <a:rPr lang="en-US" altLang="zh-CN" dirty="0"/>
              <a:t>3.23E-4</a:t>
            </a:r>
            <a:endParaRPr lang="en-US" altLang="zh-CN" dirty="0"/>
          </a:p>
          <a:p>
            <a:pPr eaLnBrk="1" hangingPunct="1"/>
            <a:r>
              <a:rPr lang="zh-CN" altLang="en-US" dirty="0"/>
              <a:t>复数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4-5j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1388" y="1471613"/>
            <a:ext cx="1944687" cy="5335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运算符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+ - * /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** </a:t>
            </a:r>
            <a:r>
              <a:rPr lang="zh-CN" altLang="en-US" dirty="0"/>
              <a:t>（幂运算符）</a:t>
            </a:r>
            <a:r>
              <a:rPr lang="en-US" altLang="zh-CN" dirty="0"/>
              <a:t> 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% </a:t>
            </a:r>
            <a:r>
              <a:rPr lang="zh-CN" altLang="en-US" dirty="0"/>
              <a:t>（模除）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&lt; &gt; = !=  == &gt;= &lt;=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&lt;&lt;  &gt;&gt;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&amp; |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运算符优先级</a:t>
            </a:r>
            <a:endParaRPr lang="en-US" altLang="zh-CN" dirty="0"/>
          </a:p>
          <a:p>
            <a:pPr lvl="1" eaLnBrk="1" hangingPunct="1">
              <a:buChar char="-"/>
            </a:pPr>
            <a:endParaRPr lang="zh-CN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063" y="1412875"/>
            <a:ext cx="1906587" cy="537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布尔型</a:t>
            </a:r>
            <a:endParaRPr lang="zh-CN" altLang="en-US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True 1</a:t>
            </a:r>
            <a:endParaRPr lang="en-US" altLang="zh-CN" dirty="0"/>
          </a:p>
          <a:p>
            <a:pPr eaLnBrk="1" hangingPunct="1"/>
            <a:r>
              <a:rPr lang="en-US" altLang="zh-CN" dirty="0"/>
              <a:t>False 0</a:t>
            </a:r>
            <a:endParaRPr lang="en-US" altLang="zh-CN" dirty="0"/>
          </a:p>
          <a:p>
            <a:pPr eaLnBrk="1" hangingPunct="1"/>
            <a:r>
              <a:rPr lang="en-US" altLang="zh-CN" dirty="0"/>
              <a:t>0 -&gt; False </a:t>
            </a:r>
            <a:r>
              <a:rPr lang="zh-CN" altLang="en-US" dirty="0"/>
              <a:t>其他数都是 </a:t>
            </a:r>
            <a:r>
              <a:rPr lang="en-US" altLang="zh-CN" dirty="0"/>
              <a:t>True</a:t>
            </a:r>
            <a:endParaRPr lang="en-US" altLang="zh-CN" dirty="0"/>
          </a:p>
          <a:p>
            <a:pPr eaLnBrk="1" hangingPunct="1"/>
            <a:r>
              <a:rPr lang="zh-CN" altLang="en-US" dirty="0"/>
              <a:t>布尔操作 </a:t>
            </a:r>
            <a:r>
              <a:rPr lang="en-US" altLang="zh-CN" dirty="0"/>
              <a:t>and or not</a:t>
            </a:r>
            <a:endParaRPr lang="en-US" altLang="zh-CN" dirty="0"/>
          </a:p>
          <a:p>
            <a:pPr eaLnBrk="1" hangingPunct="1"/>
            <a:r>
              <a:rPr lang="zh-CN" altLang="en-US" dirty="0"/>
              <a:t>例子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True*12 = 12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0 and 1 = 0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0 or 2 = 2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12 &lt; 13 True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  不同数据类型的布尔值</a:t>
            </a:r>
            <a:endParaRPr lang="zh-CN" altLang="en-US" dirty="0"/>
          </a:p>
        </p:txBody>
      </p:sp>
      <p:grpSp>
        <p:nvGrpSpPr>
          <p:cNvPr id="64515" name="Group 2"/>
          <p:cNvGrpSpPr/>
          <p:nvPr/>
        </p:nvGrpSpPr>
        <p:grpSpPr>
          <a:xfrm>
            <a:off x="1763713" y="1484313"/>
            <a:ext cx="4608512" cy="5183187"/>
            <a:chOff x="340" y="935"/>
            <a:chExt cx="2584" cy="2973"/>
          </a:xfrm>
        </p:grpSpPr>
        <p:grpSp>
          <p:nvGrpSpPr>
            <p:cNvPr id="64516" name="Group 3"/>
            <p:cNvGrpSpPr/>
            <p:nvPr/>
          </p:nvGrpSpPr>
          <p:grpSpPr>
            <a:xfrm>
              <a:off x="2063" y="1232"/>
              <a:ext cx="862" cy="298"/>
              <a:chOff x="2063" y="1232"/>
              <a:chExt cx="862" cy="298"/>
            </a:xfrm>
          </p:grpSpPr>
          <p:sp>
            <p:nvSpPr>
              <p:cNvPr id="64614" name="AutoShape 4"/>
              <p:cNvSpPr/>
              <p:nvPr/>
            </p:nvSpPr>
            <p:spPr>
              <a:xfrm>
                <a:off x="2063" y="1232"/>
                <a:ext cx="862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615" name="Text Box 5"/>
              <p:cNvSpPr txBox="1"/>
              <p:nvPr/>
            </p:nvSpPr>
            <p:spPr>
              <a:xfrm>
                <a:off x="2063" y="1232"/>
                <a:ext cx="86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True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17" name="Group 6"/>
            <p:cNvGrpSpPr/>
            <p:nvPr/>
          </p:nvGrpSpPr>
          <p:grpSpPr>
            <a:xfrm>
              <a:off x="1202" y="1232"/>
              <a:ext cx="861" cy="298"/>
              <a:chOff x="1202" y="1232"/>
              <a:chExt cx="861" cy="298"/>
            </a:xfrm>
          </p:grpSpPr>
          <p:sp>
            <p:nvSpPr>
              <p:cNvPr id="64612" name="AutoShape 7"/>
              <p:cNvSpPr/>
              <p:nvPr/>
            </p:nvSpPr>
            <p:spPr>
              <a:xfrm>
                <a:off x="1202" y="1232"/>
                <a:ext cx="861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613" name="Text Box 8"/>
              <p:cNvSpPr txBox="1"/>
              <p:nvPr/>
            </p:nvSpPr>
            <p:spPr>
              <a:xfrm>
                <a:off x="1202" y="1232"/>
                <a:ext cx="861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-1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18" name="Group 9"/>
            <p:cNvGrpSpPr/>
            <p:nvPr/>
          </p:nvGrpSpPr>
          <p:grpSpPr>
            <a:xfrm>
              <a:off x="340" y="1232"/>
              <a:ext cx="862" cy="298"/>
              <a:chOff x="340" y="1232"/>
              <a:chExt cx="862" cy="298"/>
            </a:xfrm>
          </p:grpSpPr>
          <p:sp>
            <p:nvSpPr>
              <p:cNvPr id="64611" name="AutoShape 10"/>
              <p:cNvSpPr/>
              <p:nvPr/>
            </p:nvSpPr>
            <p:spPr>
              <a:xfrm>
                <a:off x="340" y="1232"/>
                <a:ext cx="862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19" name="Group 11"/>
            <p:cNvGrpSpPr/>
            <p:nvPr/>
          </p:nvGrpSpPr>
          <p:grpSpPr>
            <a:xfrm>
              <a:off x="2063" y="1530"/>
              <a:ext cx="862" cy="298"/>
              <a:chOff x="2063" y="1530"/>
              <a:chExt cx="862" cy="298"/>
            </a:xfrm>
          </p:grpSpPr>
          <p:sp>
            <p:nvSpPr>
              <p:cNvPr id="64609" name="AutoShape 12"/>
              <p:cNvSpPr/>
              <p:nvPr/>
            </p:nvSpPr>
            <p:spPr>
              <a:xfrm>
                <a:off x="2063" y="1530"/>
                <a:ext cx="862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610" name="Text Box 13"/>
              <p:cNvSpPr txBox="1"/>
              <p:nvPr/>
            </p:nvSpPr>
            <p:spPr>
              <a:xfrm>
                <a:off x="2063" y="1530"/>
                <a:ext cx="86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True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0" name="Group 14"/>
            <p:cNvGrpSpPr/>
            <p:nvPr/>
          </p:nvGrpSpPr>
          <p:grpSpPr>
            <a:xfrm>
              <a:off x="1202" y="1530"/>
              <a:ext cx="861" cy="298"/>
              <a:chOff x="1202" y="1530"/>
              <a:chExt cx="861" cy="298"/>
            </a:xfrm>
          </p:grpSpPr>
          <p:sp>
            <p:nvSpPr>
              <p:cNvPr id="64607" name="AutoShape 15"/>
              <p:cNvSpPr/>
              <p:nvPr/>
            </p:nvSpPr>
            <p:spPr>
              <a:xfrm>
                <a:off x="1202" y="1530"/>
                <a:ext cx="861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608" name="Text Box 16"/>
              <p:cNvSpPr txBox="1"/>
              <p:nvPr/>
            </p:nvSpPr>
            <p:spPr>
              <a:xfrm>
                <a:off x="1202" y="1530"/>
                <a:ext cx="861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124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1" name="Group 17"/>
            <p:cNvGrpSpPr/>
            <p:nvPr/>
          </p:nvGrpSpPr>
          <p:grpSpPr>
            <a:xfrm>
              <a:off x="340" y="1530"/>
              <a:ext cx="862" cy="298"/>
              <a:chOff x="340" y="1530"/>
              <a:chExt cx="862" cy="298"/>
            </a:xfrm>
          </p:grpSpPr>
          <p:sp>
            <p:nvSpPr>
              <p:cNvPr id="64606" name="AutoShape 18"/>
              <p:cNvSpPr/>
              <p:nvPr/>
            </p:nvSpPr>
            <p:spPr>
              <a:xfrm>
                <a:off x="340" y="1530"/>
                <a:ext cx="862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2" name="Group 19"/>
            <p:cNvGrpSpPr/>
            <p:nvPr/>
          </p:nvGrpSpPr>
          <p:grpSpPr>
            <a:xfrm>
              <a:off x="2063" y="3612"/>
              <a:ext cx="862" cy="297"/>
              <a:chOff x="2063" y="3612"/>
              <a:chExt cx="862" cy="297"/>
            </a:xfrm>
          </p:grpSpPr>
          <p:sp>
            <p:nvSpPr>
              <p:cNvPr id="64604" name="AutoShape 20"/>
              <p:cNvSpPr/>
              <p:nvPr/>
            </p:nvSpPr>
            <p:spPr>
              <a:xfrm>
                <a:off x="2063" y="3612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605" name="Text Box 21"/>
              <p:cNvSpPr txBox="1"/>
              <p:nvPr/>
            </p:nvSpPr>
            <p:spPr>
              <a:xfrm>
                <a:off x="2063" y="3612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True 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3" name="Group 22"/>
            <p:cNvGrpSpPr/>
            <p:nvPr/>
          </p:nvGrpSpPr>
          <p:grpSpPr>
            <a:xfrm>
              <a:off x="1202" y="3612"/>
              <a:ext cx="861" cy="297"/>
              <a:chOff x="1202" y="3612"/>
              <a:chExt cx="861" cy="297"/>
            </a:xfrm>
          </p:grpSpPr>
          <p:sp>
            <p:nvSpPr>
              <p:cNvPr id="64602" name="AutoShape 23"/>
              <p:cNvSpPr/>
              <p:nvPr/>
            </p:nvSpPr>
            <p:spPr>
              <a:xfrm>
                <a:off x="1202" y="3612"/>
                <a:ext cx="861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603" name="Text Box 24"/>
              <p:cNvSpPr txBox="1"/>
              <p:nvPr/>
            </p:nvSpPr>
            <p:spPr>
              <a:xfrm>
                <a:off x="1202" y="3612"/>
                <a:ext cx="861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[False]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4" name="Group 25"/>
            <p:cNvGrpSpPr/>
            <p:nvPr/>
          </p:nvGrpSpPr>
          <p:grpSpPr>
            <a:xfrm>
              <a:off x="340" y="3612"/>
              <a:ext cx="862" cy="297"/>
              <a:chOff x="340" y="3612"/>
              <a:chExt cx="862" cy="297"/>
            </a:xfrm>
          </p:grpSpPr>
          <p:sp>
            <p:nvSpPr>
              <p:cNvPr id="64601" name="AutoShape 26"/>
              <p:cNvSpPr/>
              <p:nvPr/>
            </p:nvSpPr>
            <p:spPr>
              <a:xfrm>
                <a:off x="340" y="3612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5" name="Group 27"/>
            <p:cNvGrpSpPr/>
            <p:nvPr/>
          </p:nvGrpSpPr>
          <p:grpSpPr>
            <a:xfrm>
              <a:off x="2063" y="3314"/>
              <a:ext cx="862" cy="298"/>
              <a:chOff x="2063" y="3314"/>
              <a:chExt cx="862" cy="298"/>
            </a:xfrm>
          </p:grpSpPr>
          <p:sp>
            <p:nvSpPr>
              <p:cNvPr id="64599" name="AutoShape 28"/>
              <p:cNvSpPr/>
              <p:nvPr/>
            </p:nvSpPr>
            <p:spPr>
              <a:xfrm>
                <a:off x="2063" y="3314"/>
                <a:ext cx="862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600" name="Text Box 29"/>
              <p:cNvSpPr txBox="1"/>
              <p:nvPr/>
            </p:nvSpPr>
            <p:spPr>
              <a:xfrm>
                <a:off x="2063" y="3314"/>
                <a:ext cx="86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False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6" name="Group 30"/>
            <p:cNvGrpSpPr/>
            <p:nvPr/>
          </p:nvGrpSpPr>
          <p:grpSpPr>
            <a:xfrm>
              <a:off x="1202" y="3314"/>
              <a:ext cx="861" cy="298"/>
              <a:chOff x="1202" y="3314"/>
              <a:chExt cx="861" cy="298"/>
            </a:xfrm>
          </p:grpSpPr>
          <p:sp>
            <p:nvSpPr>
              <p:cNvPr id="64597" name="AutoShape 31"/>
              <p:cNvSpPr/>
              <p:nvPr/>
            </p:nvSpPr>
            <p:spPr>
              <a:xfrm>
                <a:off x="1202" y="3314"/>
                <a:ext cx="861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98" name="Text Box 32"/>
              <p:cNvSpPr txBox="1"/>
              <p:nvPr/>
            </p:nvSpPr>
            <p:spPr>
              <a:xfrm>
                <a:off x="1202" y="3314"/>
                <a:ext cx="861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[ ]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7" name="Group 33"/>
            <p:cNvGrpSpPr/>
            <p:nvPr/>
          </p:nvGrpSpPr>
          <p:grpSpPr>
            <a:xfrm>
              <a:off x="340" y="3314"/>
              <a:ext cx="862" cy="298"/>
              <a:chOff x="340" y="3314"/>
              <a:chExt cx="862" cy="298"/>
            </a:xfrm>
          </p:grpSpPr>
          <p:sp>
            <p:nvSpPr>
              <p:cNvPr id="64595" name="AutoShape 34"/>
              <p:cNvSpPr/>
              <p:nvPr/>
            </p:nvSpPr>
            <p:spPr>
              <a:xfrm>
                <a:off x="340" y="3314"/>
                <a:ext cx="862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96" name="Text Box 35"/>
              <p:cNvSpPr txBox="1"/>
              <p:nvPr/>
            </p:nvSpPr>
            <p:spPr>
              <a:xfrm>
                <a:off x="340" y="3314"/>
                <a:ext cx="86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list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8" name="Group 36"/>
            <p:cNvGrpSpPr/>
            <p:nvPr/>
          </p:nvGrpSpPr>
          <p:grpSpPr>
            <a:xfrm>
              <a:off x="2063" y="3017"/>
              <a:ext cx="862" cy="297"/>
              <a:chOff x="2063" y="3017"/>
              <a:chExt cx="862" cy="297"/>
            </a:xfrm>
          </p:grpSpPr>
          <p:sp>
            <p:nvSpPr>
              <p:cNvPr id="64593" name="AutoShape 37"/>
              <p:cNvSpPr/>
              <p:nvPr/>
            </p:nvSpPr>
            <p:spPr>
              <a:xfrm>
                <a:off x="2063" y="3017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94" name="Text Box 38"/>
              <p:cNvSpPr txBox="1"/>
              <p:nvPr/>
            </p:nvSpPr>
            <p:spPr>
              <a:xfrm>
                <a:off x="2063" y="3017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True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29" name="Group 39"/>
            <p:cNvGrpSpPr/>
            <p:nvPr/>
          </p:nvGrpSpPr>
          <p:grpSpPr>
            <a:xfrm>
              <a:off x="1202" y="3017"/>
              <a:ext cx="861" cy="297"/>
              <a:chOff x="1202" y="3017"/>
              <a:chExt cx="861" cy="297"/>
            </a:xfrm>
          </p:grpSpPr>
          <p:sp>
            <p:nvSpPr>
              <p:cNvPr id="64591" name="AutoShape 40"/>
              <p:cNvSpPr/>
              <p:nvPr/>
            </p:nvSpPr>
            <p:spPr>
              <a:xfrm>
                <a:off x="1202" y="3017"/>
                <a:ext cx="861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92" name="Text Box 41"/>
              <p:cNvSpPr txBox="1"/>
              <p:nvPr/>
            </p:nvSpPr>
            <p:spPr>
              <a:xfrm>
                <a:off x="1202" y="3017"/>
                <a:ext cx="861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{'key': 'val'}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0" name="Group 42"/>
            <p:cNvGrpSpPr/>
            <p:nvPr/>
          </p:nvGrpSpPr>
          <p:grpSpPr>
            <a:xfrm>
              <a:off x="340" y="3017"/>
              <a:ext cx="862" cy="297"/>
              <a:chOff x="340" y="3017"/>
              <a:chExt cx="862" cy="297"/>
            </a:xfrm>
          </p:grpSpPr>
          <p:sp>
            <p:nvSpPr>
              <p:cNvPr id="64590" name="AutoShape 43"/>
              <p:cNvSpPr/>
              <p:nvPr/>
            </p:nvSpPr>
            <p:spPr>
              <a:xfrm>
                <a:off x="340" y="3017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1" name="Group 44"/>
            <p:cNvGrpSpPr/>
            <p:nvPr/>
          </p:nvGrpSpPr>
          <p:grpSpPr>
            <a:xfrm>
              <a:off x="2063" y="2720"/>
              <a:ext cx="862" cy="297"/>
              <a:chOff x="2063" y="2720"/>
              <a:chExt cx="862" cy="297"/>
            </a:xfrm>
          </p:grpSpPr>
          <p:sp>
            <p:nvSpPr>
              <p:cNvPr id="64588" name="AutoShape 45"/>
              <p:cNvSpPr/>
              <p:nvPr/>
            </p:nvSpPr>
            <p:spPr>
              <a:xfrm>
                <a:off x="2063" y="2720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89" name="Text Box 46"/>
              <p:cNvSpPr txBox="1"/>
              <p:nvPr/>
            </p:nvSpPr>
            <p:spPr>
              <a:xfrm>
                <a:off x="2063" y="2720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False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2" name="Group 47"/>
            <p:cNvGrpSpPr/>
            <p:nvPr/>
          </p:nvGrpSpPr>
          <p:grpSpPr>
            <a:xfrm>
              <a:off x="1202" y="2720"/>
              <a:ext cx="861" cy="297"/>
              <a:chOff x="1202" y="2720"/>
              <a:chExt cx="861" cy="297"/>
            </a:xfrm>
          </p:grpSpPr>
          <p:sp>
            <p:nvSpPr>
              <p:cNvPr id="64586" name="AutoShape 48"/>
              <p:cNvSpPr/>
              <p:nvPr/>
            </p:nvSpPr>
            <p:spPr>
              <a:xfrm>
                <a:off x="1202" y="2720"/>
                <a:ext cx="861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87" name="Text Box 49"/>
              <p:cNvSpPr txBox="1"/>
              <p:nvPr/>
            </p:nvSpPr>
            <p:spPr>
              <a:xfrm>
                <a:off x="1202" y="2720"/>
                <a:ext cx="861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{ }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3" name="Group 50"/>
            <p:cNvGrpSpPr/>
            <p:nvPr/>
          </p:nvGrpSpPr>
          <p:grpSpPr>
            <a:xfrm>
              <a:off x="340" y="2720"/>
              <a:ext cx="862" cy="297"/>
              <a:chOff x="340" y="2720"/>
              <a:chExt cx="862" cy="297"/>
            </a:xfrm>
          </p:grpSpPr>
          <p:sp>
            <p:nvSpPr>
              <p:cNvPr id="64584" name="AutoShape 51"/>
              <p:cNvSpPr/>
              <p:nvPr/>
            </p:nvSpPr>
            <p:spPr>
              <a:xfrm>
                <a:off x="340" y="2720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85" name="Text Box 52"/>
              <p:cNvSpPr txBox="1"/>
              <p:nvPr/>
            </p:nvSpPr>
            <p:spPr>
              <a:xfrm>
                <a:off x="340" y="2720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dict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4" name="Group 53"/>
            <p:cNvGrpSpPr/>
            <p:nvPr/>
          </p:nvGrpSpPr>
          <p:grpSpPr>
            <a:xfrm>
              <a:off x="2063" y="2422"/>
              <a:ext cx="862" cy="298"/>
              <a:chOff x="2063" y="2422"/>
              <a:chExt cx="862" cy="298"/>
            </a:xfrm>
          </p:grpSpPr>
          <p:sp>
            <p:nvSpPr>
              <p:cNvPr id="64582" name="AutoShape 54"/>
              <p:cNvSpPr/>
              <p:nvPr/>
            </p:nvSpPr>
            <p:spPr>
              <a:xfrm>
                <a:off x="2063" y="2422"/>
                <a:ext cx="862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83" name="Text Box 55"/>
              <p:cNvSpPr txBox="1"/>
              <p:nvPr/>
            </p:nvSpPr>
            <p:spPr>
              <a:xfrm>
                <a:off x="2063" y="2422"/>
                <a:ext cx="86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True 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5" name="Group 56"/>
            <p:cNvGrpSpPr/>
            <p:nvPr/>
          </p:nvGrpSpPr>
          <p:grpSpPr>
            <a:xfrm>
              <a:off x="1202" y="2422"/>
              <a:ext cx="861" cy="298"/>
              <a:chOff x="1202" y="2422"/>
              <a:chExt cx="861" cy="298"/>
            </a:xfrm>
          </p:grpSpPr>
          <p:sp>
            <p:nvSpPr>
              <p:cNvPr id="64580" name="AutoShape 57"/>
              <p:cNvSpPr/>
              <p:nvPr/>
            </p:nvSpPr>
            <p:spPr>
              <a:xfrm>
                <a:off x="1202" y="2422"/>
                <a:ext cx="861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81" name="Text Box 58"/>
              <p:cNvSpPr txBox="1"/>
              <p:nvPr/>
            </p:nvSpPr>
            <p:spPr>
              <a:xfrm>
                <a:off x="1202" y="2422"/>
                <a:ext cx="861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"False"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6" name="Group 59"/>
            <p:cNvGrpSpPr/>
            <p:nvPr/>
          </p:nvGrpSpPr>
          <p:grpSpPr>
            <a:xfrm>
              <a:off x="340" y="2422"/>
              <a:ext cx="862" cy="298"/>
              <a:chOff x="340" y="2422"/>
              <a:chExt cx="862" cy="298"/>
            </a:xfrm>
          </p:grpSpPr>
          <p:sp>
            <p:nvSpPr>
              <p:cNvPr id="64579" name="AutoShape 60"/>
              <p:cNvSpPr/>
              <p:nvPr/>
            </p:nvSpPr>
            <p:spPr>
              <a:xfrm>
                <a:off x="340" y="2422"/>
                <a:ext cx="862" cy="298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7" name="Group 61"/>
            <p:cNvGrpSpPr/>
            <p:nvPr/>
          </p:nvGrpSpPr>
          <p:grpSpPr>
            <a:xfrm>
              <a:off x="2063" y="2125"/>
              <a:ext cx="862" cy="297"/>
              <a:chOff x="2063" y="2125"/>
              <a:chExt cx="862" cy="297"/>
            </a:xfrm>
          </p:grpSpPr>
          <p:sp>
            <p:nvSpPr>
              <p:cNvPr id="64577" name="AutoShape 62"/>
              <p:cNvSpPr/>
              <p:nvPr/>
            </p:nvSpPr>
            <p:spPr>
              <a:xfrm>
                <a:off x="2063" y="2125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78" name="Text Box 63"/>
              <p:cNvSpPr txBox="1"/>
              <p:nvPr/>
            </p:nvSpPr>
            <p:spPr>
              <a:xfrm>
                <a:off x="2063" y="2125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False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8" name="Group 64"/>
            <p:cNvGrpSpPr/>
            <p:nvPr/>
          </p:nvGrpSpPr>
          <p:grpSpPr>
            <a:xfrm>
              <a:off x="1202" y="2125"/>
              <a:ext cx="861" cy="297"/>
              <a:chOff x="1202" y="2125"/>
              <a:chExt cx="861" cy="297"/>
            </a:xfrm>
          </p:grpSpPr>
          <p:sp>
            <p:nvSpPr>
              <p:cNvPr id="64575" name="AutoShape 65"/>
              <p:cNvSpPr/>
              <p:nvPr/>
            </p:nvSpPr>
            <p:spPr>
              <a:xfrm>
                <a:off x="1202" y="2125"/>
                <a:ext cx="861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76" name="Text Box 66"/>
              <p:cNvSpPr txBox="1"/>
              <p:nvPr/>
            </p:nvSpPr>
            <p:spPr>
              <a:xfrm>
                <a:off x="1202" y="2125"/>
                <a:ext cx="861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""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39" name="Group 67"/>
            <p:cNvGrpSpPr/>
            <p:nvPr/>
          </p:nvGrpSpPr>
          <p:grpSpPr>
            <a:xfrm>
              <a:off x="340" y="2125"/>
              <a:ext cx="862" cy="297"/>
              <a:chOff x="340" y="2125"/>
              <a:chExt cx="862" cy="297"/>
            </a:xfrm>
          </p:grpSpPr>
          <p:sp>
            <p:nvSpPr>
              <p:cNvPr id="64573" name="AutoShape 68"/>
              <p:cNvSpPr/>
              <p:nvPr/>
            </p:nvSpPr>
            <p:spPr>
              <a:xfrm>
                <a:off x="340" y="2125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74" name="Text Box 69"/>
              <p:cNvSpPr txBox="1"/>
              <p:nvPr/>
            </p:nvSpPr>
            <p:spPr>
              <a:xfrm>
                <a:off x="340" y="2125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40" name="Group 70"/>
            <p:cNvGrpSpPr/>
            <p:nvPr/>
          </p:nvGrpSpPr>
          <p:grpSpPr>
            <a:xfrm>
              <a:off x="2063" y="1828"/>
              <a:ext cx="862" cy="297"/>
              <a:chOff x="2063" y="1828"/>
              <a:chExt cx="862" cy="297"/>
            </a:xfrm>
          </p:grpSpPr>
          <p:sp>
            <p:nvSpPr>
              <p:cNvPr id="64571" name="AutoShape 71"/>
              <p:cNvSpPr/>
              <p:nvPr/>
            </p:nvSpPr>
            <p:spPr>
              <a:xfrm>
                <a:off x="2063" y="1828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72" name="Text Box 72"/>
              <p:cNvSpPr txBox="1"/>
              <p:nvPr/>
            </p:nvSpPr>
            <p:spPr>
              <a:xfrm>
                <a:off x="2063" y="1828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False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41" name="Group 73"/>
            <p:cNvGrpSpPr/>
            <p:nvPr/>
          </p:nvGrpSpPr>
          <p:grpSpPr>
            <a:xfrm>
              <a:off x="1202" y="1828"/>
              <a:ext cx="861" cy="297"/>
              <a:chOff x="1202" y="1828"/>
              <a:chExt cx="861" cy="297"/>
            </a:xfrm>
          </p:grpSpPr>
          <p:sp>
            <p:nvSpPr>
              <p:cNvPr id="64569" name="AutoShape 74"/>
              <p:cNvSpPr/>
              <p:nvPr/>
            </p:nvSpPr>
            <p:spPr>
              <a:xfrm>
                <a:off x="1202" y="1828"/>
                <a:ext cx="861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70" name="Text Box 75"/>
              <p:cNvSpPr txBox="1"/>
              <p:nvPr/>
            </p:nvSpPr>
            <p:spPr>
              <a:xfrm>
                <a:off x="1202" y="1828"/>
                <a:ext cx="861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0.0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42" name="Group 76"/>
            <p:cNvGrpSpPr/>
            <p:nvPr/>
          </p:nvGrpSpPr>
          <p:grpSpPr>
            <a:xfrm>
              <a:off x="340" y="1828"/>
              <a:ext cx="862" cy="297"/>
              <a:chOff x="340" y="1828"/>
              <a:chExt cx="862" cy="297"/>
            </a:xfrm>
          </p:grpSpPr>
          <p:sp>
            <p:nvSpPr>
              <p:cNvPr id="64567" name="AutoShape 77"/>
              <p:cNvSpPr/>
              <p:nvPr/>
            </p:nvSpPr>
            <p:spPr>
              <a:xfrm>
                <a:off x="340" y="1828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68" name="Text Box 78"/>
              <p:cNvSpPr txBox="1"/>
              <p:nvPr/>
            </p:nvSpPr>
            <p:spPr>
              <a:xfrm>
                <a:off x="340" y="1828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float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43" name="Group 79"/>
            <p:cNvGrpSpPr/>
            <p:nvPr/>
          </p:nvGrpSpPr>
          <p:grpSpPr>
            <a:xfrm>
              <a:off x="2063" y="935"/>
              <a:ext cx="862" cy="297"/>
              <a:chOff x="2063" y="935"/>
              <a:chExt cx="862" cy="297"/>
            </a:xfrm>
          </p:grpSpPr>
          <p:sp>
            <p:nvSpPr>
              <p:cNvPr id="64565" name="AutoShape 80"/>
              <p:cNvSpPr/>
              <p:nvPr/>
            </p:nvSpPr>
            <p:spPr>
              <a:xfrm>
                <a:off x="2063" y="935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66" name="Text Box 81"/>
              <p:cNvSpPr txBox="1"/>
              <p:nvPr/>
            </p:nvSpPr>
            <p:spPr>
              <a:xfrm>
                <a:off x="2063" y="935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False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44" name="Group 82"/>
            <p:cNvGrpSpPr/>
            <p:nvPr/>
          </p:nvGrpSpPr>
          <p:grpSpPr>
            <a:xfrm>
              <a:off x="1202" y="935"/>
              <a:ext cx="861" cy="297"/>
              <a:chOff x="1202" y="935"/>
              <a:chExt cx="861" cy="297"/>
            </a:xfrm>
          </p:grpSpPr>
          <p:sp>
            <p:nvSpPr>
              <p:cNvPr id="64563" name="AutoShape 83"/>
              <p:cNvSpPr/>
              <p:nvPr/>
            </p:nvSpPr>
            <p:spPr>
              <a:xfrm>
                <a:off x="1202" y="935"/>
                <a:ext cx="861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64" name="Text Box 84"/>
              <p:cNvSpPr txBox="1"/>
              <p:nvPr/>
            </p:nvSpPr>
            <p:spPr>
              <a:xfrm>
                <a:off x="1202" y="935"/>
                <a:ext cx="861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GB" altLang="zh-CN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545" name="Group 85"/>
            <p:cNvGrpSpPr/>
            <p:nvPr/>
          </p:nvGrpSpPr>
          <p:grpSpPr>
            <a:xfrm>
              <a:off x="340" y="935"/>
              <a:ext cx="862" cy="297"/>
              <a:chOff x="340" y="935"/>
              <a:chExt cx="862" cy="297"/>
            </a:xfrm>
          </p:grpSpPr>
          <p:sp>
            <p:nvSpPr>
              <p:cNvPr id="64561" name="AutoShape 86"/>
              <p:cNvSpPr/>
              <p:nvPr/>
            </p:nvSpPr>
            <p:spPr>
              <a:xfrm>
                <a:off x="340" y="935"/>
                <a:ext cx="862" cy="297"/>
              </a:xfrm>
              <a:prstGeom prst="roundRect">
                <a:avLst>
                  <a:gd name="adj" fmla="val 333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562" name="Text Box 87"/>
              <p:cNvSpPr txBox="1"/>
              <p:nvPr/>
            </p:nvSpPr>
            <p:spPr>
              <a:xfrm>
                <a:off x="340" y="935"/>
                <a:ext cx="862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/>
              <a:p>
                <a:pPr defTabSz="914400" eaLnBrk="1" hangingPunct="1">
                  <a:lnSpc>
                    <a:spcPct val="104000"/>
                  </a:lnSpc>
                  <a:spcBef>
                    <a:spcPts val="4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int</a:t>
                </a:r>
                <a:endParaRPr lang="en-GB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4546" name="Line 88"/>
            <p:cNvSpPr/>
            <p:nvPr/>
          </p:nvSpPr>
          <p:spPr>
            <a:xfrm>
              <a:off x="340" y="935"/>
              <a:ext cx="2585" cy="1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47" name="Line 89"/>
            <p:cNvSpPr/>
            <p:nvPr/>
          </p:nvSpPr>
          <p:spPr>
            <a:xfrm>
              <a:off x="340" y="1232"/>
              <a:ext cx="2585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48" name="Line 90"/>
            <p:cNvSpPr/>
            <p:nvPr/>
          </p:nvSpPr>
          <p:spPr>
            <a:xfrm>
              <a:off x="340" y="2125"/>
              <a:ext cx="2585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49" name="Line 91"/>
            <p:cNvSpPr/>
            <p:nvPr/>
          </p:nvSpPr>
          <p:spPr>
            <a:xfrm>
              <a:off x="340" y="2422"/>
              <a:ext cx="2585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0" name="Line 92"/>
            <p:cNvSpPr/>
            <p:nvPr/>
          </p:nvSpPr>
          <p:spPr>
            <a:xfrm>
              <a:off x="340" y="2720"/>
              <a:ext cx="2585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1" name="Line 93"/>
            <p:cNvSpPr/>
            <p:nvPr/>
          </p:nvSpPr>
          <p:spPr>
            <a:xfrm>
              <a:off x="340" y="3017"/>
              <a:ext cx="2585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2" name="Line 94"/>
            <p:cNvSpPr/>
            <p:nvPr/>
          </p:nvSpPr>
          <p:spPr>
            <a:xfrm>
              <a:off x="340" y="3314"/>
              <a:ext cx="2585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3" name="Line 95"/>
            <p:cNvSpPr/>
            <p:nvPr/>
          </p:nvSpPr>
          <p:spPr>
            <a:xfrm>
              <a:off x="340" y="3612"/>
              <a:ext cx="2585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4" name="Line 96"/>
            <p:cNvSpPr/>
            <p:nvPr/>
          </p:nvSpPr>
          <p:spPr>
            <a:xfrm>
              <a:off x="340" y="3909"/>
              <a:ext cx="2585" cy="1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5" name="Line 97"/>
            <p:cNvSpPr/>
            <p:nvPr/>
          </p:nvSpPr>
          <p:spPr>
            <a:xfrm>
              <a:off x="340" y="935"/>
              <a:ext cx="1" cy="2974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6" name="Line 98"/>
            <p:cNvSpPr/>
            <p:nvPr/>
          </p:nvSpPr>
          <p:spPr>
            <a:xfrm>
              <a:off x="1202" y="935"/>
              <a:ext cx="1" cy="2974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7" name="Line 99"/>
            <p:cNvSpPr/>
            <p:nvPr/>
          </p:nvSpPr>
          <p:spPr>
            <a:xfrm>
              <a:off x="2063" y="935"/>
              <a:ext cx="1" cy="2974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8" name="Line 100"/>
            <p:cNvSpPr/>
            <p:nvPr/>
          </p:nvSpPr>
          <p:spPr>
            <a:xfrm>
              <a:off x="2925" y="935"/>
              <a:ext cx="1" cy="2974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59" name="Line 101"/>
            <p:cNvSpPr/>
            <p:nvPr/>
          </p:nvSpPr>
          <p:spPr>
            <a:xfrm>
              <a:off x="340" y="1828"/>
              <a:ext cx="2585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60" name="Line 102"/>
            <p:cNvSpPr/>
            <p:nvPr/>
          </p:nvSpPr>
          <p:spPr>
            <a:xfrm>
              <a:off x="340" y="1530"/>
              <a:ext cx="2585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字符串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‘hello’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“hello”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‘‘‘ hello,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   world’’’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字符串不能更改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转义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solidFill>
                  <a:srgbClr val="553FFB"/>
                </a:solidFill>
              </a:rPr>
              <a:t> </a:t>
            </a:r>
            <a:r>
              <a:rPr lang="en-US" altLang="zh-CN" dirty="0">
                <a:solidFill>
                  <a:srgbClr val="553FFB"/>
                </a:solidFill>
              </a:rPr>
              <a:t>\’</a:t>
            </a:r>
            <a:endParaRPr lang="en-US" altLang="zh-CN" dirty="0">
              <a:solidFill>
                <a:srgbClr val="553FFB"/>
              </a:solidFill>
            </a:endParaRPr>
          </a:p>
          <a:p>
            <a:pPr lvl="1" eaLnBrk="1" hangingPunct="1"/>
            <a:r>
              <a:rPr lang="zh-CN" altLang="en-US" dirty="0"/>
              <a:t>使用原始串，不转义</a:t>
            </a:r>
            <a:endParaRPr lang="en-US" altLang="zh-CN" dirty="0"/>
          </a:p>
          <a:p>
            <a:pPr lvl="2" eaLnBrk="1" hangingPunct="1"/>
            <a:r>
              <a:rPr lang="en-US" altLang="zh-CN" dirty="0">
                <a:solidFill>
                  <a:srgbClr val="553FFB"/>
                </a:solidFill>
              </a:rPr>
              <a:t>r</a:t>
            </a:r>
            <a:r>
              <a:rPr lang="en-US" altLang="zh-CN" dirty="0"/>
              <a:t>‘hello\nworld’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>
              <a:buNone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0" y="1557338"/>
            <a:ext cx="3605213" cy="442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3203575" y="2565400"/>
            <a:ext cx="1512888" cy="719138"/>
          </a:xfrm>
          <a:prstGeom prst="roundRect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可换行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程序注释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自学报告要求"/>
          <p:cNvSpPr>
            <a:spLocks noGrp="1"/>
          </p:cNvSpPr>
          <p:nvPr>
            <p:ph type="title" hasCustomPrompt="1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自学报告要求</a:t>
            </a:r>
            <a:endParaRPr lang="zh-CN" altLang="en-US" dirty="0"/>
          </a:p>
        </p:txBody>
      </p:sp>
      <p:sp>
        <p:nvSpPr>
          <p:cNvPr id="14339" name="内容可以为Python应用中的任何领域，比如python应用的库或者框架，数据结构，性能优化，网络编程，并行处理 （https://pymotw.com/3/）…"/>
          <p:cNvSpPr>
            <a:spLocks noGrp="1"/>
          </p:cNvSpPr>
          <p:nvPr>
            <p:ph type="body" idx="1" hasCustomPrompt="1"/>
          </p:nvPr>
        </p:nvSpPr>
        <p:spPr>
          <a:ln/>
        </p:spPr>
        <p:txBody>
          <a:bodyPr vert="horz" wrap="square" lIns="90479" tIns="44446" rIns="90479" bIns="44446" anchor="t" anchorCtr="0"/>
          <a:p>
            <a:r>
              <a:rPr lang="zh-CN" altLang="en-US" dirty="0"/>
              <a:t>内容可以为</a:t>
            </a:r>
            <a:r>
              <a:rPr lang="zh-CN" altLang="zh-CN" dirty="0"/>
              <a:t>Python</a:t>
            </a:r>
            <a:r>
              <a:rPr lang="zh-CN" altLang="en-US" dirty="0"/>
              <a:t>应用中的任何领域，比如</a:t>
            </a:r>
            <a:r>
              <a:rPr lang="zh-CN" altLang="zh-CN" dirty="0"/>
              <a:t>python</a:t>
            </a:r>
            <a:r>
              <a:rPr lang="zh-CN" altLang="en-US" dirty="0"/>
              <a:t>应用的库或者框架，数据结构，性能优化，网络编程，并行处理</a:t>
            </a:r>
            <a:r>
              <a:rPr lang="zh-CN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>
                <a:hlinkClick r:id="rId1"/>
              </a:rPr>
              <a:t>https://pymotw.com/3/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条理清晰，重点明确，最好结合实际用例说明。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提交一份不超过 </a:t>
            </a:r>
            <a:r>
              <a:rPr lang="en-US" altLang="zh-CN" dirty="0"/>
              <a:t>8 </a:t>
            </a:r>
            <a:r>
              <a:rPr lang="zh-CN" altLang="en-US" dirty="0"/>
              <a:t>页的调研报告文档。</a:t>
            </a:r>
            <a:endParaRPr lang="zh-CN" altLang="en-US" dirty="0"/>
          </a:p>
          <a:p>
            <a:endParaRPr lang="zh-CN" altLang="zh-CN"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类型转换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950" y="1397000"/>
          <a:ext cx="8963025" cy="4503738"/>
        </p:xfrm>
        <a:graphic>
          <a:graphicData uri="http://schemas.openxmlformats.org/drawingml/2006/table">
            <a:tbl>
              <a:tblPr/>
              <a:tblGrid>
                <a:gridCol w="3629025"/>
                <a:gridCol w="5334000"/>
              </a:tblGrid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       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int(x[,base])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转换为一个整数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long(x[,base])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转换为一个长整数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float(x)               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转换到一个浮点数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complex(real [,imag])  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创建一个复数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str(x)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将对象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 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转换为字符串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repr(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将对象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 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转换为字符串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chr(x)                 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将一个整数转换为一个字符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unichr(x)              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将一个整数转换为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Unicode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ord(x)                 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将一个字符转换为它的整数值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hex(x)                 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将一个整数转换为一个十六进制字符串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5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oct(x)                 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将一个整数转换为一个八进制字符串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3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str() </a:t>
            </a:r>
            <a:r>
              <a:rPr lang="zh-CN" altLang="en-US" dirty="0"/>
              <a:t>和</a:t>
            </a:r>
            <a:r>
              <a:rPr lang="en-GB" altLang="zh-CN" dirty="0"/>
              <a:t>repr()	 </a:t>
            </a:r>
            <a:r>
              <a:rPr lang="zh-CN" altLang="en-US" dirty="0"/>
              <a:t>区别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str() </a:t>
            </a:r>
            <a:r>
              <a:rPr lang="zh-CN" altLang="en-US" dirty="0"/>
              <a:t>人可以读懂的字符串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一般用于整数和浮点数</a:t>
            </a:r>
            <a:endParaRPr lang="en-US" altLang="zh-CN" dirty="0"/>
          </a:p>
          <a:p>
            <a:pPr eaLnBrk="1" hangingPunct="1"/>
            <a:r>
              <a:rPr lang="en-US" altLang="zh-CN" dirty="0"/>
              <a:t>repr() </a:t>
            </a:r>
            <a:r>
              <a:rPr lang="zh-CN" altLang="en-US" dirty="0"/>
              <a:t>解释器识别的字符串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一般用于对象</a:t>
            </a:r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类型转换的例子</a:t>
            </a:r>
            <a:endParaRPr lang="zh-CN" altLang="en-US" dirty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2590800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dirty="0"/>
              <a:t>&gt;&gt;&gt; a = "58"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&gt;&gt;&gt; type(a)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6B6BCF"/>
                </a:solidFill>
              </a:rPr>
              <a:t>&lt;type 'str'&gt;</a:t>
            </a:r>
            <a:endParaRPr lang="en-US" altLang="zh-CN" dirty="0">
              <a:solidFill>
                <a:srgbClr val="6B6BC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/>
              <a:t>&gt;&gt;&gt; b=int(a)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&gt;&gt;&gt; print (b)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6B6BCF"/>
                </a:solidFill>
              </a:rPr>
              <a:t>58</a:t>
            </a:r>
            <a:endParaRPr lang="en-US" altLang="zh-CN" dirty="0">
              <a:solidFill>
                <a:srgbClr val="6B6BC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/>
              <a:t>&gt;&gt;&gt; type(b)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6B6BCF"/>
                </a:solidFill>
              </a:rPr>
              <a:t>&lt;type 'int'&gt;</a:t>
            </a:r>
            <a:endParaRPr lang="zh-CN" altLang="en-US" dirty="0">
              <a:solidFill>
                <a:srgbClr val="6B6BCF"/>
              </a:solidFill>
            </a:endParaRPr>
          </a:p>
        </p:txBody>
      </p:sp>
      <p:sp>
        <p:nvSpPr>
          <p:cNvPr id="69636" name="内容占位符 2"/>
          <p:cNvSpPr txBox="1"/>
          <p:nvPr/>
        </p:nvSpPr>
        <p:spPr>
          <a:xfrm>
            <a:off x="4500563" y="1484313"/>
            <a:ext cx="4500562" cy="52562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3200" dirty="0">
                <a:latin typeface="Arial" panose="020B0604020202020204" pitchFamily="34" charset="0"/>
              </a:rPr>
              <a:t>&gt;&gt;&gt; </a:t>
            </a:r>
            <a:r>
              <a:rPr lang="en-US" altLang="zh-CN" sz="3200" b="1" dirty="0">
                <a:latin typeface="Arial" panose="020B0604020202020204" pitchFamily="34" charset="0"/>
              </a:rPr>
              <a:t>f = float('1.2e-3')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3200" dirty="0">
                <a:latin typeface="Arial" panose="020B0604020202020204" pitchFamily="34" charset="0"/>
              </a:rPr>
              <a:t>&gt;&gt;&gt; p</a:t>
            </a:r>
            <a:r>
              <a:rPr lang="en-US" altLang="zh-CN" sz="3200" b="1" dirty="0">
                <a:latin typeface="Arial" panose="020B0604020202020204" pitchFamily="34" charset="0"/>
              </a:rPr>
              <a:t>rint (f)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rgbClr val="6B6BCF"/>
                </a:solidFill>
                <a:latin typeface="Arial" panose="020B0604020202020204" pitchFamily="34" charset="0"/>
              </a:rPr>
              <a:t>0.0012</a:t>
            </a:r>
            <a:endParaRPr lang="en-US" altLang="zh-CN" sz="3200" b="1" dirty="0">
              <a:solidFill>
                <a:srgbClr val="6B6BCF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3200" dirty="0">
                <a:latin typeface="Arial" panose="020B0604020202020204" pitchFamily="34" charset="0"/>
              </a:rPr>
              <a:t>&gt;&gt;&gt; </a:t>
            </a:r>
            <a:r>
              <a:rPr lang="en-US" altLang="zh-CN" sz="3200" b="1" dirty="0">
                <a:latin typeface="Arial" panose="020B0604020202020204" pitchFamily="34" charset="0"/>
              </a:rPr>
              <a:t>eval('23-12')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rgbClr val="6B6BCF"/>
                </a:solidFill>
                <a:latin typeface="Arial" panose="020B0604020202020204" pitchFamily="34" charset="0"/>
              </a:rPr>
              <a:t>11</a:t>
            </a:r>
            <a:endParaRPr lang="en-US" altLang="zh-CN" sz="3200" b="1" dirty="0">
              <a:solidFill>
                <a:srgbClr val="6B6BCF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altLang="zh-CN" sz="32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eval </a:t>
            </a:r>
            <a:r>
              <a:rPr lang="zh-CN" altLang="en-US" sz="3200" b="1" dirty="0">
                <a:latin typeface="Arial" panose="020B0604020202020204" pitchFamily="34" charset="0"/>
              </a:rPr>
              <a:t>用来计算</a:t>
            </a:r>
            <a:r>
              <a:rPr lang="en-US" altLang="zh-CN" sz="3200" b="1" dirty="0">
                <a:latin typeface="Arial" panose="020B0604020202020204" pitchFamily="34" charset="0"/>
              </a:rPr>
              <a:t>Python</a:t>
            </a:r>
            <a:r>
              <a:rPr lang="zh-CN" altLang="en-US" sz="3200" b="1" dirty="0">
                <a:latin typeface="Arial" panose="020B0604020202020204" pitchFamily="34" charset="0"/>
              </a:rPr>
              <a:t>表达式的结果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动态性</a:t>
            </a:r>
            <a:endParaRPr lang="zh-CN" altLang="en-US" dirty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r>
              <a:rPr lang="en-US" altLang="zh-CN" dirty="0"/>
              <a:t>exec("a=2")</a:t>
            </a:r>
            <a:endParaRPr lang="en-US" altLang="zh-CN" dirty="0"/>
          </a:p>
          <a:p>
            <a:r>
              <a:rPr lang="en-US" altLang="zh-CN" dirty="0"/>
              <a:t>exec("b=1")</a:t>
            </a:r>
            <a:endParaRPr lang="en-US" altLang="zh-CN" dirty="0"/>
          </a:p>
          <a:p>
            <a:r>
              <a:rPr lang="en-US" altLang="zh-CN" dirty="0"/>
              <a:t>print (eval("a+b"))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endParaRPr lang="en-US" altLang="zh-CN" dirty="0"/>
          </a:p>
          <a:p>
            <a:r>
              <a:rPr lang="en-US" altLang="zh-CN" dirty="0"/>
              <a:t>execfile('hw.py') 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hw.py 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字符串操作</a:t>
            </a:r>
            <a:endParaRPr lang="zh-CN" altLang="en-US" dirty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250825" y="1484313"/>
            <a:ext cx="4176713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dirty="0"/>
              <a:t>&gt;&gt;&gt; a = "Part 1"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&gt;&gt;&gt; b = "and part 2"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&gt;&gt;&gt; a + ' ' + b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6B6BCF"/>
                </a:solidFill>
              </a:rPr>
              <a:t>'Part 1 and part 2'</a:t>
            </a:r>
            <a:endParaRPr lang="en-US" altLang="zh-CN" dirty="0">
              <a:solidFill>
                <a:srgbClr val="6B6BC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/>
              <a:t>&gt;&gt;&gt; s = a * 2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&gt;&gt;&gt; print (s)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6B6BCF"/>
                </a:solidFill>
              </a:rPr>
              <a:t>Part 1Part 1</a:t>
            </a:r>
            <a:endParaRPr lang="zh-CN" altLang="en-US" dirty="0">
              <a:solidFill>
                <a:srgbClr val="6B6BCF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651500" y="1341438"/>
            <a:ext cx="3241675" cy="5254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&gt;&gt;&gt; s[0]</a:t>
            </a:r>
            <a:endParaRPr kumimoji="0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'P'</a:t>
            </a:r>
            <a:endParaRPr kumimoji="0" lang="en-US" altLang="zh-CN" sz="3200" b="1" kern="0" cap="none" spc="0" normalizeH="0" baseline="0" noProof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&gt;&gt;&gt; s[0:4]</a:t>
            </a:r>
            <a:endParaRPr kumimoji="0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‘Part</a:t>
            </a:r>
            <a:r>
              <a:rPr kumimoji="0" lang="en-US" altLang="zh-CN" sz="3200" b="1" kern="0" cap="none" spc="0" normalizeH="0" baseline="0" noProof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‘—</a:t>
            </a:r>
            <a:r>
              <a:rPr kumimoji="0" lang="zh-CN" altLang="en-US" sz="3200" b="1" kern="0" cap="none" spc="0" normalizeH="0" baseline="0" noProof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开括号</a:t>
            </a:r>
            <a:endParaRPr kumimoji="0" lang="en-US" altLang="zh-CN" sz="3200" b="1" kern="0" cap="none" spc="0" normalizeH="0" baseline="0" noProof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&gt;&gt;&gt; s[5:]</a:t>
            </a:r>
            <a:endParaRPr kumimoji="0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'1Part 1'</a:t>
            </a:r>
            <a:endParaRPr kumimoji="0" lang="en-US" altLang="zh-CN" sz="3200" b="1" kern="0" cap="none" spc="0" normalizeH="0" baseline="0" noProof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&gt;&gt;&gt; s[6:-1]</a:t>
            </a:r>
            <a:endParaRPr kumimoji="0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'Part '</a:t>
            </a:r>
            <a:endParaRPr kumimoji="0" lang="en-US" altLang="zh-CN" sz="3200" b="1" kern="0" cap="none" spc="0" normalizeH="0" baseline="0" noProof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字符串不能修改</a:t>
            </a:r>
            <a:endParaRPr lang="zh-CN" altLang="en-US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s=‘hello world’</a:t>
            </a:r>
            <a:endParaRPr lang="en-US" altLang="zh-CN" dirty="0"/>
          </a:p>
          <a:p>
            <a:pPr eaLnBrk="1" hangingPunct="1"/>
            <a:r>
              <a:rPr lang="en-US" altLang="zh-CN" dirty="0"/>
              <a:t>s[0]=‘H’   </a:t>
            </a:r>
            <a:r>
              <a:rPr lang="zh-CN" altLang="en-US" dirty="0"/>
              <a:t>错误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s= ‘H’+s[1:]  </a:t>
            </a:r>
            <a:r>
              <a:rPr lang="zh-CN" altLang="en-US" dirty="0"/>
              <a:t>正确</a:t>
            </a: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字符串函数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count   </a:t>
            </a:r>
            <a:r>
              <a:rPr lang="zh-CN" altLang="en-US" dirty="0"/>
              <a:t>出现次数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 = 'a string, with stuff'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s.count('st')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553FFB"/>
                </a:solidFill>
              </a:rPr>
              <a:t>2</a:t>
            </a:r>
            <a:endParaRPr lang="en-US" altLang="zh-CN" dirty="0">
              <a:solidFill>
                <a:srgbClr val="553FFB"/>
              </a:solidFill>
            </a:endParaRPr>
          </a:p>
          <a:p>
            <a:pPr eaLnBrk="1" hangingPunct="1"/>
            <a:r>
              <a:rPr lang="en-US" altLang="zh-CN" dirty="0"/>
              <a:t>len   </a:t>
            </a:r>
            <a:r>
              <a:rPr lang="zh-CN" altLang="en-US" dirty="0"/>
              <a:t>字符串长度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 = 'a string, with stuff'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len(s)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553FFB"/>
                </a:solidFill>
              </a:rPr>
              <a:t>20</a:t>
            </a:r>
            <a:endParaRPr lang="en-US" altLang="zh-CN" dirty="0">
              <a:solidFill>
                <a:srgbClr val="553FFB"/>
              </a:solidFill>
            </a:endParaRPr>
          </a:p>
          <a:p>
            <a:pPr lvl="1" eaLnBrk="1" hangingPunct="1">
              <a:buNone/>
            </a:pP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字符串函数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rjust </a:t>
            </a:r>
            <a:r>
              <a:rPr lang="zh-CN" altLang="en-US" dirty="0"/>
              <a:t>右对齐填充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 = 'a string, with stuff‘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s.rjust(30)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553FFB"/>
                </a:solidFill>
              </a:rPr>
              <a:t>s='          a string, with stuff‘</a:t>
            </a:r>
            <a:endParaRPr lang="en-US" altLang="zh-CN" dirty="0">
              <a:solidFill>
                <a:srgbClr val="553FFB"/>
              </a:solidFill>
            </a:endParaRPr>
          </a:p>
          <a:p>
            <a:pPr eaLnBrk="1" hangingPunct="1"/>
            <a:r>
              <a:rPr lang="en-US" altLang="zh-CN" dirty="0"/>
              <a:t>ljust </a:t>
            </a:r>
            <a:r>
              <a:rPr lang="zh-CN" altLang="en-US" dirty="0"/>
              <a:t>左对齐填充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 = 'a string, with stuff‘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s.ljust(30)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553FFB"/>
                </a:solidFill>
              </a:rPr>
              <a:t>s='a string, with stuff          ‘</a:t>
            </a:r>
            <a:endParaRPr lang="en-US" altLang="zh-CN" dirty="0">
              <a:solidFill>
                <a:srgbClr val="553FFB"/>
              </a:solidFill>
            </a:endParaRPr>
          </a:p>
          <a:p>
            <a:pPr eaLnBrk="1" hangingPunct="1"/>
            <a:r>
              <a:rPr lang="en-US" altLang="zh-CN" sz="3600" dirty="0"/>
              <a:t>center </a:t>
            </a:r>
            <a:r>
              <a:rPr lang="zh-CN" altLang="en-US" sz="3600" dirty="0"/>
              <a:t>填充两侧</a:t>
            </a:r>
            <a:endParaRPr lang="en-US" altLang="zh-CN" sz="3600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字符串函数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256213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upper</a:t>
            </a:r>
            <a:r>
              <a:rPr lang="zh-CN" altLang="en-US" dirty="0"/>
              <a:t>、</a:t>
            </a:r>
            <a:r>
              <a:rPr lang="en-US" altLang="zh-CN" dirty="0"/>
              <a:t>lower </a:t>
            </a:r>
            <a:r>
              <a:rPr lang="zh-CN" altLang="en-US" dirty="0"/>
              <a:t>大小写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s=“Super”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s.upper() s.lower()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split </a:t>
            </a:r>
            <a:r>
              <a:rPr lang="zh-CN" altLang="en-US" dirty="0"/>
              <a:t>切分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s="I am python; do you love me?"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s.split()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200" dirty="0">
                <a:solidFill>
                  <a:srgbClr val="553FFB"/>
                </a:solidFill>
                <a:sym typeface="Wingdings" panose="05000000000000000000" pitchFamily="2" charset="2"/>
              </a:rPr>
              <a:t>['I', 'am', 'python;', 'do', 'you', 'love', 'me?'</a:t>
            </a:r>
            <a:r>
              <a:rPr lang="en-US" altLang="zh-CN" sz="2200" dirty="0">
                <a:solidFill>
                  <a:srgbClr val="6B6BCF"/>
                </a:solidFill>
                <a:sym typeface="Wingdings" panose="05000000000000000000" pitchFamily="2" charset="2"/>
              </a:rPr>
              <a:t>]</a:t>
            </a:r>
            <a:endParaRPr lang="en-US" altLang="zh-CN" sz="2200" dirty="0">
              <a:solidFill>
                <a:srgbClr val="6B6BCF"/>
              </a:solidFill>
            </a:endParaRPr>
          </a:p>
          <a:p>
            <a:pPr eaLnBrk="1" hangingPunct="1"/>
            <a:r>
              <a:rPr lang="en-US" altLang="zh-CN" dirty="0"/>
              <a:t>join </a:t>
            </a:r>
            <a:r>
              <a:rPr lang="zh-CN" altLang="en-US" dirty="0"/>
              <a:t>连接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s1=":"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s2=('0','1','2','3‘)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print (s1.join(s2)) 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solidFill>
                  <a:srgbClr val="553FFB"/>
                </a:solidFill>
                <a:sym typeface="Wingdings" panose="05000000000000000000" pitchFamily="2" charset="2"/>
              </a:rPr>
              <a:t>0:1:2:3</a:t>
            </a:r>
            <a:endParaRPr lang="zh-CN" altLang="en-US" sz="2400" dirty="0">
              <a:solidFill>
                <a:srgbClr val="553FFB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字符串函数 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323850" y="1484313"/>
            <a:ext cx="8353425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find, rfind, index, rindex </a:t>
            </a:r>
            <a:r>
              <a:rPr lang="zh-CN" altLang="en-US" dirty="0"/>
              <a:t>查找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s="I am python; do you love me?"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s.find("do")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rgbClr val="553FFB"/>
                </a:solidFill>
                <a:sym typeface="Wingdings" panose="05000000000000000000" pitchFamily="2" charset="2"/>
              </a:rPr>
              <a:t>13</a:t>
            </a:r>
            <a:endParaRPr lang="en-US" altLang="zh-CN" dirty="0">
              <a:solidFill>
                <a:srgbClr val="553FFB"/>
              </a:solidFill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找不到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find 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返回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-1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index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返回错误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/>
              <a:t>replace </a:t>
            </a:r>
            <a:r>
              <a:rPr lang="zh-CN" altLang="en-US" dirty="0"/>
              <a:t>替换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s="I am python; do you love me?"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s.replace("me","python")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rgbClr val="553FFB"/>
                </a:solidFill>
                <a:sym typeface="Wingdings" panose="05000000000000000000" pitchFamily="2" charset="2"/>
              </a:rPr>
              <a:t>'I am python; do you love python?'</a:t>
            </a:r>
            <a:endParaRPr lang="en-US" altLang="zh-CN" dirty="0">
              <a:solidFill>
                <a:srgbClr val="553FFB"/>
              </a:solidFill>
            </a:endParaRPr>
          </a:p>
          <a:p>
            <a:pPr eaLnBrk="1" hangingPunct="1"/>
            <a:r>
              <a:rPr lang="en-US" altLang="zh-CN" dirty="0"/>
              <a:t>isdigit(), islower(), isupper() </a:t>
            </a:r>
            <a:r>
              <a:rPr lang="zh-CN" altLang="en-US" dirty="0"/>
              <a:t>检测字符串是否只有数字、大小写等</a:t>
            </a:r>
            <a:endParaRPr lang="en-US" altLang="zh-CN" dirty="0"/>
          </a:p>
          <a:p>
            <a:pPr eaLnBrk="1" hangingPunct="1"/>
            <a:r>
              <a:rPr lang="en-US" altLang="zh-CN" dirty="0"/>
              <a:t>startswith, endswith </a:t>
            </a:r>
            <a:r>
              <a:rPr lang="zh-CN" altLang="en-US" dirty="0"/>
              <a:t>判断字符串是否以指定字符或子字符串开头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作业安排"/>
          <p:cNvSpPr>
            <a:spLocks noGrp="1"/>
          </p:cNvSpPr>
          <p:nvPr>
            <p:ph type="title" hasCustomPrompt="1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作业安排</a:t>
            </a:r>
            <a:endParaRPr lang="zh-CN" altLang="en-US" dirty="0"/>
          </a:p>
        </p:txBody>
      </p:sp>
      <p:sp>
        <p:nvSpPr>
          <p:cNvPr id="15363" name="作业1: Python 文件读写与基本操作…"/>
          <p:cNvSpPr>
            <a:spLocks noGrp="1"/>
          </p:cNvSpPr>
          <p:nvPr>
            <p:ph type="body" idx="1" hasCustomPrompt="1"/>
          </p:nvPr>
        </p:nvSpPr>
        <p:spPr>
          <a:ln/>
        </p:spPr>
        <p:txBody>
          <a:bodyPr vert="horz" wrap="square" lIns="90479" tIns="44446" rIns="90479" bIns="44446" anchor="t" anchorCtr="0"/>
          <a:p>
            <a:r>
              <a:rPr lang="zh-CN" altLang="en-US" b="0" dirty="0"/>
              <a:t>作业</a:t>
            </a:r>
            <a:r>
              <a:rPr lang="en-US" altLang="zh-CN" b="0" dirty="0"/>
              <a:t>1</a:t>
            </a:r>
            <a:r>
              <a:rPr lang="zh-CN" altLang="en-US" b="0" dirty="0"/>
              <a:t>：基于 </a:t>
            </a:r>
            <a:r>
              <a:rPr lang="zh-CN" altLang="zh-CN" b="0" dirty="0"/>
              <a:t>Python </a:t>
            </a:r>
            <a:r>
              <a:rPr lang="zh-CN" altLang="en-US" dirty="0"/>
              <a:t>实现基本功能方法</a:t>
            </a:r>
            <a:endParaRPr lang="zh-CN" altLang="en-US" dirty="0"/>
          </a:p>
          <a:p>
            <a:endParaRPr lang="zh-CN" altLang="zh-CN" dirty="0"/>
          </a:p>
          <a:p>
            <a:r>
              <a:rPr lang="zh-CN" altLang="en-US" b="0" dirty="0"/>
              <a:t>作业</a:t>
            </a:r>
            <a:r>
              <a:rPr lang="zh-CN" altLang="zh-CN" b="0" dirty="0"/>
              <a:t>2</a:t>
            </a:r>
            <a:r>
              <a:rPr lang="zh-CN" altLang="en-US" dirty="0"/>
              <a:t>：特定格式文件内容解析与统计</a:t>
            </a:r>
            <a:endParaRPr lang="zh-CN" altLang="en-US" dirty="0"/>
          </a:p>
          <a:p>
            <a:endParaRPr lang="zh-CN" altLang="zh-CN" dirty="0"/>
          </a:p>
          <a:p>
            <a:r>
              <a:rPr lang="zh-CN" altLang="en-US" b="0" dirty="0"/>
              <a:t>作业</a:t>
            </a:r>
            <a:r>
              <a:rPr lang="zh-CN" altLang="zh-CN" b="0" dirty="0"/>
              <a:t>3</a:t>
            </a:r>
            <a:r>
              <a:rPr lang="zh-CN" altLang="en-US" b="0" dirty="0"/>
              <a:t>：</a:t>
            </a:r>
            <a:r>
              <a:rPr lang="en-US" altLang="zh-CN" b="0" dirty="0"/>
              <a:t>Python</a:t>
            </a:r>
            <a:r>
              <a:rPr lang="en-US" altLang="zh-CN" dirty="0"/>
              <a:t> </a:t>
            </a:r>
            <a:r>
              <a:rPr lang="zh-CN" altLang="en-US" dirty="0"/>
              <a:t>在人工智能领域的应用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0" dirty="0"/>
              <a:t>作业</a:t>
            </a:r>
            <a:r>
              <a:rPr lang="en-US" altLang="zh-CN" b="0" dirty="0"/>
              <a:t>4</a:t>
            </a:r>
            <a:r>
              <a:rPr lang="zh-CN" altLang="en-US" b="0" dirty="0"/>
              <a:t>：</a:t>
            </a:r>
            <a:r>
              <a:rPr lang="zh-CN" altLang="en-US" dirty="0"/>
              <a:t>基于 </a:t>
            </a:r>
            <a:r>
              <a:rPr lang="en-US" altLang="zh-CN" b="0" dirty="0"/>
              <a:t>Python</a:t>
            </a:r>
            <a:r>
              <a:rPr lang="en-US" altLang="zh-CN" dirty="0"/>
              <a:t> </a:t>
            </a:r>
            <a:r>
              <a:rPr lang="zh-CN" altLang="en-US" b="0" dirty="0"/>
              <a:t>的 </a:t>
            </a:r>
            <a:r>
              <a:rPr lang="en-US" altLang="zh-CN" b="0" dirty="0"/>
              <a:t>Web </a:t>
            </a:r>
            <a:r>
              <a:rPr lang="zh-CN" altLang="en-US" dirty="0"/>
              <a:t>服务框架搭建</a:t>
            </a:r>
            <a:endParaRPr lang="zh-CN" altLang="zh-CN"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字符串函数 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179388" y="1484313"/>
            <a:ext cx="8497887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strip(), lstrip(), rstrip()  ——</a:t>
            </a:r>
            <a:r>
              <a:rPr lang="zh-CN" altLang="en-US" dirty="0"/>
              <a:t>分别处理头尾、头和尾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除去空白字符 包括 </a:t>
            </a:r>
            <a:r>
              <a:rPr lang="en-US" altLang="zh-CN" dirty="0"/>
              <a:t>\r\t\v\f\n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s="  I am python; do you love me? \n"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s.strip()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553FFB"/>
                </a:solidFill>
              </a:rPr>
              <a:t>'I am python; do you love me?'</a:t>
            </a:r>
            <a:endParaRPr lang="en-US" altLang="zh-CN" dirty="0">
              <a:solidFill>
                <a:srgbClr val="553FFB"/>
              </a:solidFill>
            </a:endParaRPr>
          </a:p>
          <a:p>
            <a:pPr eaLnBrk="1" hangingPunct="1"/>
            <a:r>
              <a:rPr lang="en-US" altLang="zh-CN" dirty="0"/>
              <a:t>title() </a:t>
            </a:r>
            <a:r>
              <a:rPr lang="zh-CN" altLang="en-US" dirty="0"/>
              <a:t>首字母大写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s="  I am python; do you love me? "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s.title()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553FFB"/>
                </a:solidFill>
              </a:rPr>
              <a:t>'  I Am Python; Do You Love Me? '</a:t>
            </a:r>
            <a:endParaRPr lang="en-US" altLang="zh-CN" dirty="0">
              <a:solidFill>
                <a:srgbClr val="553FFB"/>
              </a:solidFill>
            </a:endParaRPr>
          </a:p>
          <a:p>
            <a:pPr eaLnBrk="1" hangingPunct="1"/>
            <a:r>
              <a:rPr lang="en-US" altLang="zh-CN" dirty="0"/>
              <a:t>encode, decode </a:t>
            </a:r>
            <a:r>
              <a:rPr lang="zh-CN" altLang="en-US" dirty="0"/>
              <a:t>转换为</a:t>
            </a:r>
            <a:r>
              <a:rPr lang="en-US" altLang="zh-CN" dirty="0"/>
              <a:t>unicode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字符串格式化</a:t>
            </a:r>
            <a:endParaRPr lang="zh-CN" altLang="en-US" dirty="0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561263" cy="4968875"/>
          </a:xfrm>
          <a:ln/>
        </p:spPr>
        <p:txBody>
          <a:bodyPr vert="horz" wrap="square" lIns="90479" tIns="44446" rIns="90479" bIns="44446" anchor="t" anchorCtr="0"/>
          <a:p>
            <a:pPr marL="341630" indent="-341630" defTabSz="914400" eaLnBrk="1" hangingPunct="1">
              <a:lnSpc>
                <a:spcPct val="104000"/>
              </a:lnSpc>
              <a:spcBef>
                <a:spcPts val="400"/>
              </a:spcBef>
              <a:buFontTx/>
              <a:buNone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zh-CN" altLang="en-US" dirty="0">
                <a:ea typeface="DejaVu Sans" charset="-122"/>
              </a:rPr>
              <a:t>格式化方法</a:t>
            </a:r>
            <a:endParaRPr lang="en-GB" altLang="zh-CN" dirty="0">
              <a:ea typeface="DejaVu Sans" charset="-122"/>
            </a:endParaRPr>
          </a:p>
          <a:p>
            <a:pPr marL="741680" lvl="1" indent="-284480" defTabSz="914400" eaLnBrk="1" hangingPunct="1">
              <a:lnSpc>
                <a:spcPct val="104000"/>
              </a:lnSpc>
              <a:spcBef>
                <a:spcPts val="300"/>
              </a:spcBef>
              <a:buFont typeface="Arial" panose="020B0604020202020204" pitchFamily="34" charset="0"/>
              <a:buChar char="–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GB" altLang="zh-CN" sz="2400" dirty="0">
                <a:ea typeface="DejaVu Sans" charset="-122"/>
              </a:rPr>
              <a:t>%s: string (uses function 'str')</a:t>
            </a:r>
            <a:endParaRPr lang="en-GB" altLang="zh-CN" sz="2400" dirty="0">
              <a:ea typeface="DejaVu Sans" charset="-122"/>
            </a:endParaRPr>
          </a:p>
          <a:p>
            <a:pPr marL="741680" lvl="1" indent="-284480" defTabSz="914400" eaLnBrk="1" hangingPunct="1">
              <a:lnSpc>
                <a:spcPct val="104000"/>
              </a:lnSpc>
              <a:spcBef>
                <a:spcPts val="300"/>
              </a:spcBef>
              <a:buFont typeface="Arial" panose="020B0604020202020204" pitchFamily="34" charset="0"/>
              <a:buChar char="–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GB" altLang="zh-CN" sz="2400" dirty="0">
                <a:ea typeface="DejaVu Sans" charset="-122"/>
              </a:rPr>
              <a:t>%r: string (uses function 'repr')</a:t>
            </a:r>
            <a:endParaRPr lang="en-GB" altLang="zh-CN" sz="2400" dirty="0">
              <a:ea typeface="DejaVu Sans" charset="-122"/>
            </a:endParaRPr>
          </a:p>
          <a:p>
            <a:pPr marL="741680" lvl="1" indent="-284480" defTabSz="914400" eaLnBrk="1" hangingPunct="1">
              <a:lnSpc>
                <a:spcPct val="104000"/>
              </a:lnSpc>
              <a:spcBef>
                <a:spcPts val="300"/>
              </a:spcBef>
              <a:buFont typeface="Arial" panose="020B0604020202020204" pitchFamily="34" charset="0"/>
              <a:buChar char="–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zh-CN" sz="2400" dirty="0">
                <a:ea typeface="DejaVu Sans" charset="-122"/>
              </a:rPr>
              <a:t>%i: int</a:t>
            </a:r>
            <a:endParaRPr lang="en-GB" altLang="zh-CN" sz="2400" dirty="0">
              <a:ea typeface="DejaVu Sans" charset="-122"/>
            </a:endParaRPr>
          </a:p>
          <a:p>
            <a:pPr marL="741680" lvl="1" indent="-284480" defTabSz="914400" eaLnBrk="1" hangingPunct="1">
              <a:lnSpc>
                <a:spcPct val="104000"/>
              </a:lnSpc>
              <a:spcBef>
                <a:spcPts val="300"/>
              </a:spcBef>
              <a:buFont typeface="Arial" panose="020B0604020202020204" pitchFamily="34" charset="0"/>
              <a:buChar char="–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GB" altLang="zh-CN" sz="2400" dirty="0">
                <a:ea typeface="DejaVu Sans" charset="-122"/>
              </a:rPr>
              <a:t>%f, %e, %g: float</a:t>
            </a:r>
            <a:endParaRPr lang="en-GB" altLang="zh-CN" sz="2400" dirty="0">
              <a:ea typeface="DejaVu Sans" charset="-122"/>
            </a:endParaRPr>
          </a:p>
          <a:p>
            <a:pPr marL="341630" indent="-341630" defTabSz="914400" eaLnBrk="1" hangingPunct="1"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GB" altLang="zh-CN" dirty="0">
                <a:latin typeface="Courier New" panose="02070309020205020404" pitchFamily="49" charset="0"/>
                <a:ea typeface="DejaVu Sans" charset="-122"/>
              </a:rPr>
              <a:t>w = "Number %i won!" % 12</a:t>
            </a:r>
            <a:endParaRPr lang="en-GB" altLang="zh-CN" dirty="0">
              <a:latin typeface="Courier New" panose="02070309020205020404" pitchFamily="49" charset="0"/>
              <a:ea typeface="DejaVu Sans" charset="-122"/>
            </a:endParaRPr>
          </a:p>
          <a:p>
            <a:pPr marL="741680" lvl="1" indent="-284480" defTabSz="914400" eaLnBrk="1" hangingPunct="1"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GB" altLang="zh-CN" dirty="0">
                <a:latin typeface="Courier New" panose="02070309020205020404" pitchFamily="49" charset="0"/>
                <a:ea typeface="DejaVu Sans" charset="-122"/>
              </a:rPr>
              <a:t>Number 12 won!</a:t>
            </a:r>
            <a:endParaRPr lang="en-GB" altLang="zh-CN" dirty="0">
              <a:latin typeface="Courier New" panose="02070309020205020404" pitchFamily="49" charset="0"/>
              <a:ea typeface="DejaVu Sans" charset="-122"/>
            </a:endParaRPr>
          </a:p>
          <a:p>
            <a:pPr marL="341630" indent="-341630" defTabSz="914400" eaLnBrk="1" hangingPunct="1"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GB" altLang="zh-CN" dirty="0">
                <a:latin typeface="Courier New" panose="02070309020205020404" pitchFamily="49" charset="0"/>
                <a:ea typeface="DejaVu Sans" charset="-122"/>
              </a:rPr>
              <a:t>w = "Number %f won!" % 11.5</a:t>
            </a:r>
            <a:endParaRPr lang="en-GB" altLang="zh-CN" dirty="0">
              <a:latin typeface="Courier New" panose="02070309020205020404" pitchFamily="49" charset="0"/>
              <a:ea typeface="DejaVu Sans" charset="-122"/>
            </a:endParaRPr>
          </a:p>
          <a:p>
            <a:pPr marL="741680" lvl="1" indent="-284480" defTabSz="914400" eaLnBrk="1" hangingPunct="1"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GB" altLang="zh-CN" dirty="0">
                <a:latin typeface="Courier New" panose="02070309020205020404" pitchFamily="49" charset="0"/>
                <a:ea typeface="DejaVu Sans" charset="-122"/>
              </a:rPr>
              <a:t>Number 11</a:t>
            </a:r>
            <a:r>
              <a:rPr lang="en-US" altLang="zh-CN" dirty="0">
                <a:latin typeface="Courier New" panose="02070309020205020404" pitchFamily="49" charset="0"/>
                <a:ea typeface="DejaVu Sans" charset="-122"/>
              </a:rPr>
              <a:t>.5 </a:t>
            </a:r>
            <a:r>
              <a:rPr lang="en-GB" altLang="zh-CN" dirty="0">
                <a:latin typeface="Courier New" panose="02070309020205020404" pitchFamily="49" charset="0"/>
                <a:ea typeface="DejaVu Sans" charset="-122"/>
              </a:rPr>
              <a:t>won!</a:t>
            </a:r>
            <a:endParaRPr lang="en-GB" altLang="zh-CN" dirty="0">
              <a:latin typeface="Courier New" panose="02070309020205020404" pitchFamily="49" charset="0"/>
              <a:ea typeface="DejaVu Sans" charset="-122"/>
            </a:endParaRPr>
          </a:p>
          <a:p>
            <a:pPr marL="341630" indent="-341630" defTabSz="914400" eaLnBrk="1" hangingPunct="1"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GB" altLang="zh-CN" dirty="0">
                <a:latin typeface="Courier New" panose="02070309020205020404" pitchFamily="49" charset="0"/>
                <a:ea typeface="DejaVu Sans" charset="-122"/>
              </a:rPr>
              <a:t>w = "Number %i %f won!" % (12, 11.5)</a:t>
            </a:r>
            <a:endParaRPr lang="en-GB" altLang="zh-CN" dirty="0">
              <a:latin typeface="Courier New" panose="02070309020205020404" pitchFamily="49" charset="0"/>
              <a:ea typeface="DejaVu Sans" charset="-122"/>
            </a:endParaRPr>
          </a:p>
          <a:p>
            <a:pPr marL="741680" lvl="1" indent="-284480" defTabSz="914400" eaLnBrk="1" hangingPunct="1"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GB" altLang="zh-CN" dirty="0">
                <a:latin typeface="Courier New" panose="02070309020205020404" pitchFamily="49" charset="0"/>
                <a:ea typeface="DejaVu Sans" charset="-122"/>
              </a:rPr>
              <a:t>Number 12 11</a:t>
            </a:r>
            <a:r>
              <a:rPr lang="en-US" altLang="zh-CN" dirty="0">
                <a:latin typeface="Courier New" panose="02070309020205020404" pitchFamily="49" charset="0"/>
                <a:ea typeface="DejaVu Sans" charset="-122"/>
              </a:rPr>
              <a:t>.5 </a:t>
            </a:r>
            <a:r>
              <a:rPr lang="en-GB" altLang="zh-CN" dirty="0">
                <a:latin typeface="Courier New" panose="02070309020205020404" pitchFamily="49" charset="0"/>
                <a:ea typeface="DejaVu Sans" charset="-122"/>
              </a:rPr>
              <a:t>won!</a:t>
            </a:r>
            <a:endParaRPr lang="en-GB" altLang="zh-CN" dirty="0">
              <a:latin typeface="Courier New" panose="02070309020205020404" pitchFamily="49" charset="0"/>
              <a:ea typeface="DejaVu Sans" charset="-122"/>
            </a:endParaRPr>
          </a:p>
          <a:p>
            <a:pPr marL="741680" lvl="1" indent="-284480" defTabSz="914400" eaLnBrk="1" hangingPunct="1"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1630" indent="-341630" defTabSz="914400" eaLnBrk="1" hangingPunct="1"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endParaRPr lang="zh-CN" altLang="en-US" dirty="0"/>
          </a:p>
          <a:p>
            <a:pPr marL="341630" indent="-341630" defTabSz="914400" eaLnBrk="1" hangingPunct="1"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字符串格式化码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288" y="1447800"/>
          <a:ext cx="8748713" cy="5024438"/>
        </p:xfrm>
        <a:graphic>
          <a:graphicData uri="http://schemas.openxmlformats.org/drawingml/2006/table">
            <a:tbl>
              <a:tblPr/>
              <a:tblGrid>
                <a:gridCol w="2087563"/>
                <a:gridCol w="6661149"/>
              </a:tblGrid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格式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百分号标记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%c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字符及其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ASCII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有符号整数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十进制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%u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无符号整数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十进制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无符号整数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八进制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%x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无符号整数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十六进制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%X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无符号整数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十六进制大写字符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浮点数字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科学计数法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浮点数字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科学计数法，用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代替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浮点数字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用小数点符号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浮点数字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根据值的大小采用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%f)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浮点数字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类似于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%g)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%p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用十六进制打印值的内存地址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44" marR="51444" marT="25711" marB="2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54" name="Rectangle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br>
              <a:rPr lang="zh-CN" altLang="zh-CN" dirty="0">
                <a:latin typeface="Arial" panose="020B0604020202020204" pitchFamily="34" charset="0"/>
              </a:rPr>
            </a:b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2052638" y="188913"/>
            <a:ext cx="5614987" cy="792162"/>
          </a:xfrm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列表 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179388" y="1484313"/>
            <a:ext cx="8785225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sz="2800" dirty="0"/>
              <a:t>shoplist = ['apple', 'mango', 'carrot', 'banana']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列表常用方法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定位 </a:t>
            </a:r>
            <a:r>
              <a:rPr lang="en-US" altLang="zh-CN" sz="2400" dirty="0"/>
              <a:t>list[n]</a:t>
            </a:r>
            <a:endParaRPr lang="en-US" altLang="zh-CN" sz="2400" dirty="0"/>
          </a:p>
          <a:p>
            <a:pPr lvl="2" eaLnBrk="1" hangingPunct="1"/>
            <a:r>
              <a:rPr lang="en-US" altLang="zh-CN" dirty="0"/>
              <a:t>shoplist[1]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rgbClr val="553FFB"/>
                </a:solidFill>
              </a:rPr>
              <a:t>'mango'</a:t>
            </a:r>
            <a:endParaRPr lang="en-US" altLang="zh-CN" dirty="0">
              <a:solidFill>
                <a:srgbClr val="553FFB"/>
              </a:solidFill>
            </a:endParaRPr>
          </a:p>
          <a:p>
            <a:pPr lvl="1" eaLnBrk="1" hangingPunct="1"/>
            <a:r>
              <a:rPr lang="zh-CN" altLang="en-US" sz="2400" dirty="0"/>
              <a:t>复制 </a:t>
            </a:r>
            <a:r>
              <a:rPr lang="en-US" altLang="zh-CN" sz="2400" dirty="0"/>
              <a:t>shoplist*2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rgbClr val="553FFB"/>
                </a:solidFill>
                <a:sym typeface="Wingdings" panose="05000000000000000000" pitchFamily="2" charset="2"/>
              </a:rPr>
              <a:t>['apple', 'mango', 'carrot', 'banana', 'apple', 'mango', 'carrot', 'banana']</a:t>
            </a:r>
            <a:endParaRPr lang="en-US" altLang="zh-CN" dirty="0">
              <a:solidFill>
                <a:srgbClr val="553FFB"/>
              </a:solidFill>
            </a:endParaRPr>
          </a:p>
          <a:p>
            <a:pPr lvl="1" eaLnBrk="1" hangingPunct="1"/>
            <a:r>
              <a:rPr lang="zh-CN" altLang="en-US" sz="2400" dirty="0"/>
              <a:t>加法 </a:t>
            </a:r>
            <a:r>
              <a:rPr lang="en-US" altLang="zh-CN" sz="2400" dirty="0"/>
              <a:t>shoplist+[</a:t>
            </a:r>
            <a:r>
              <a:rPr lang="en-US" altLang="zh-CN" sz="2400" dirty="0">
                <a:solidFill>
                  <a:srgbClr val="553FFB"/>
                </a:solidFill>
                <a:sym typeface="Wingdings" panose="05000000000000000000" pitchFamily="2" charset="2"/>
              </a:rPr>
              <a:t>'</a:t>
            </a:r>
            <a:r>
              <a:rPr lang="en-US" altLang="zh-CN" sz="2400" dirty="0"/>
              <a:t>papaya</a:t>
            </a:r>
            <a:r>
              <a:rPr lang="en-US" altLang="zh-CN" sz="2400" dirty="0">
                <a:solidFill>
                  <a:srgbClr val="553FFB"/>
                </a:solidFill>
                <a:sym typeface="Wingdings" panose="05000000000000000000" pitchFamily="2" charset="2"/>
              </a:rPr>
              <a:t>'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553FFB"/>
                </a:solidFill>
                <a:sym typeface="Wingdings" panose="05000000000000000000" pitchFamily="2" charset="2"/>
              </a:rPr>
              <a:t> ['apple', 'mango', 'carrot', 'banana', 'papaya']</a:t>
            </a:r>
            <a:endParaRPr lang="en-US" altLang="zh-CN" dirty="0">
              <a:solidFill>
                <a:srgbClr val="553FFB"/>
              </a:solidFill>
            </a:endParaRPr>
          </a:p>
          <a:p>
            <a:pPr lvl="1" eaLnBrk="1" hangingPunct="1"/>
            <a:r>
              <a:rPr lang="zh-CN" altLang="en-US" sz="2400" dirty="0"/>
              <a:t>遍历 </a:t>
            </a:r>
            <a:endParaRPr lang="en-US" altLang="zh-CN" sz="2400" dirty="0"/>
          </a:p>
          <a:p>
            <a:pPr lvl="2" eaLnBrk="1" hangingPunct="1"/>
            <a:r>
              <a:rPr lang="en-US" altLang="zh-CN" dirty="0"/>
              <a:t>for item </a:t>
            </a:r>
            <a:r>
              <a:rPr lang="en-US" altLang="zh-CN" u="sng" dirty="0"/>
              <a:t>in</a:t>
            </a:r>
            <a:r>
              <a:rPr lang="en-US" altLang="zh-CN" dirty="0"/>
              <a:t> shoplist:</a:t>
            </a:r>
            <a:br>
              <a:rPr lang="en-US" altLang="zh-CN" dirty="0"/>
            </a:br>
            <a:r>
              <a:rPr lang="en-US" altLang="zh-CN" dirty="0"/>
              <a:t>    print (item)</a:t>
            </a:r>
            <a:endParaRPr lang="en-US" altLang="zh-CN" dirty="0"/>
          </a:p>
          <a:p>
            <a:pPr lvl="1"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r>
              <a:rPr lang="en-US" altLang="zh-CN" dirty="0"/>
              <a:t>shoplist = ['apple', 'mango', 'carrot', 'banana']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负数索引</a:t>
            </a:r>
            <a:endParaRPr lang="en-US" altLang="zh-CN" dirty="0"/>
          </a:p>
          <a:p>
            <a:r>
              <a:rPr lang="en-US" altLang="zh-CN" dirty="0"/>
              <a:t>0 </a:t>
            </a:r>
            <a:r>
              <a:rPr lang="zh-CN" altLang="en-US" dirty="0"/>
              <a:t>是第一个元素</a:t>
            </a:r>
            <a:endParaRPr lang="en-US" altLang="zh-CN" dirty="0"/>
          </a:p>
          <a:p>
            <a:r>
              <a:rPr lang="en-US" altLang="zh-CN" dirty="0"/>
              <a:t>-1 </a:t>
            </a:r>
            <a:r>
              <a:rPr lang="zh-CN" altLang="en-US" dirty="0"/>
              <a:t>是最后一个元素：</a:t>
            </a:r>
            <a:r>
              <a:rPr lang="en-US" altLang="zh-CN" dirty="0"/>
              <a:t>shoplist[-1]—&gt;banana</a:t>
            </a:r>
            <a:endParaRPr lang="en-US" altLang="zh-CN" dirty="0"/>
          </a:p>
          <a:p>
            <a:pPr lvl="1"/>
            <a:r>
              <a:rPr lang="en-US" altLang="zh-CN" dirty="0"/>
              <a:t>shoplist[0:1]</a:t>
            </a:r>
            <a:r>
              <a:rPr lang="en-US" altLang="zh-CN" dirty="0">
                <a:sym typeface="Wingdings" panose="05000000000000000000" pitchFamily="2" charset="2"/>
              </a:rPr>
              <a:t>??</a:t>
            </a:r>
            <a:endParaRPr lang="en-US" altLang="zh-CN" dirty="0"/>
          </a:p>
          <a:p>
            <a:r>
              <a:rPr lang="en-US" altLang="zh-CN" dirty="0"/>
              <a:t>-i </a:t>
            </a:r>
            <a:r>
              <a:rPr lang="zh-CN" altLang="en-US" dirty="0"/>
              <a:t>和 </a:t>
            </a:r>
            <a:r>
              <a:rPr lang="en-US" altLang="zh-CN" dirty="0"/>
              <a:t>len-i</a:t>
            </a:r>
            <a:r>
              <a:rPr lang="zh-CN" altLang="en-US" dirty="0"/>
              <a:t>是同一个元素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列表方法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251520" y="1412776"/>
            <a:ext cx="8425186" cy="5256212"/>
          </a:xfrm>
          <a:ln w="9525"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9" tIns="44446" rIns="90479" bIns="44446" numCol="1" anchor="t" anchorCtr="0" compatLnSpc="1"/>
          <a:lstStyle/>
          <a:p>
            <a:pPr marL="8001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append(value), extend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r.append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(['1', '2'])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Courier New" panose="02070309020205020404" pitchFamily="49" charset="0"/>
              <a:ea typeface="DejaVu Sans" charset="0"/>
              <a:cs typeface="DejaVu Sans" charset="0"/>
            </a:endParaRPr>
          </a:p>
          <a:p>
            <a:pPr marL="1714500" marR="0" lvl="5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[r, ['1', '2']]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Courier New" panose="02070309020205020404" pitchFamily="49" charset="0"/>
              <a:ea typeface="DejaVu Sans" charset="0"/>
              <a:cs typeface="DejaVu Sans" charset="0"/>
            </a:endParaRPr>
          </a:p>
          <a:p>
            <a:pPr marL="12573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r.extend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(['1', '2'])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Courier New" panose="02070309020205020404" pitchFamily="49" charset="0"/>
              <a:ea typeface="DejaVu Sans" charset="0"/>
              <a:cs typeface="DejaVu Sans" charset="0"/>
            </a:endParaRPr>
          </a:p>
          <a:p>
            <a:pPr marL="1714500" marR="0" lvl="5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[r, '1', '2']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Courier New" panose="02070309020205020404" pitchFamily="49" charset="0"/>
              <a:ea typeface="DejaVu Sans" charset="0"/>
              <a:cs typeface="DejaVu Sans" charset="0"/>
            </a:endParaRPr>
          </a:p>
          <a:p>
            <a:pPr marL="12573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r.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e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xtend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等同于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运算符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+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Courier New" panose="02070309020205020404" pitchFamily="49" charset="0"/>
              <a:ea typeface="DejaVu Sans" charset="0"/>
              <a:cs typeface="DejaVu Sans" charset="0"/>
            </a:endParaRPr>
          </a:p>
          <a:p>
            <a:pPr marL="1714500" marR="0" lvl="5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r+[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'1', '2']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]=</a:t>
            </a:r>
            <a:r>
              <a:rPr kumimoji="0" lang="en-GB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r.extend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(['1', '2'])</a:t>
            </a:r>
            <a:endParaRPr kumimoji="0" lang="en-GB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Courier New" panose="02070309020205020404" pitchFamily="49" charset="0"/>
              <a:ea typeface="DejaVu Sans" charset="0"/>
              <a:cs typeface="DejaVu Sans" charset="0"/>
            </a:endParaRPr>
          </a:p>
          <a:p>
            <a:pPr marL="8001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insert(index, value)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r.insert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(0,3),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r.insert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(0,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'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'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714500" marR="0" lvl="5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53FFB"/>
                </a:solidFill>
                <a:effectLst/>
                <a:uLnTx/>
                <a:uFillTx/>
                <a:latin typeface="+mn-lt"/>
                <a:ea typeface="+mn-ea"/>
                <a:sym typeface="Wingdings" panose="05000000000000000000" pitchFamily="2" charset="2"/>
              </a:rPr>
              <a:t> [3, r]      [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53FFB"/>
                </a:solidFill>
                <a:effectLst/>
                <a:uLnTx/>
                <a:uFillTx/>
                <a:latin typeface="Courier New" panose="02070309020205020404" pitchFamily="49" charset="0"/>
                <a:ea typeface="DejaVu Sans" charset="0"/>
                <a:cs typeface="DejaVu Sans" charset="0"/>
              </a:rPr>
              <a:t>‘3‘, r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53FFB"/>
                </a:solidFill>
                <a:effectLst/>
                <a:uLnTx/>
                <a:uFillTx/>
                <a:latin typeface="+mn-lt"/>
                <a:ea typeface="+mn-ea"/>
                <a:sym typeface="Wingdings" panose="05000000000000000000" pitchFamily="2" charset="2"/>
              </a:rPr>
              <a:t>]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553FFB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列表方法</a:t>
            </a:r>
            <a:endParaRPr lang="zh-CN" altLang="en-US" dirty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179388" y="1484313"/>
            <a:ext cx="8497887" cy="5256212"/>
          </a:xfrm>
          <a:ln/>
        </p:spPr>
        <p:txBody>
          <a:bodyPr vert="horz" wrap="square" lIns="90479" tIns="44446" rIns="90479" bIns="44446" anchor="t" anchorCtr="0"/>
          <a:p>
            <a:pPr marL="342900" lvl="2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删除</a:t>
            </a:r>
            <a:endParaRPr lang="en-US" altLang="zh-CN" sz="2800" dirty="0"/>
          </a:p>
          <a:p>
            <a:pPr marL="800100" lvl="3" indent="-342900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remove (value)</a:t>
            </a:r>
            <a:endParaRPr lang="en-US" altLang="zh-CN" sz="2800" dirty="0"/>
          </a:p>
          <a:p>
            <a:pPr marL="800100" lvl="3" indent="-342900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r.remove(1) </a:t>
            </a:r>
            <a:r>
              <a:rPr lang="zh-CN" altLang="en-US" sz="2800" dirty="0"/>
              <a:t>从</a:t>
            </a:r>
            <a:r>
              <a:rPr lang="en-US" altLang="zh-CN" sz="2800" dirty="0"/>
              <a:t>r</a:t>
            </a:r>
            <a:r>
              <a:rPr lang="zh-CN" altLang="en-US" sz="2800" dirty="0"/>
              <a:t>中删除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搜索 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index(value)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r.index(1) </a:t>
            </a:r>
            <a:r>
              <a:rPr lang="zh-CN" altLang="en-US" dirty="0"/>
              <a:t>查找</a:t>
            </a:r>
            <a:r>
              <a:rPr lang="en-US" altLang="zh-CN" dirty="0"/>
              <a:t>1</a:t>
            </a:r>
            <a:r>
              <a:rPr lang="zh-CN" altLang="en-US" dirty="0"/>
              <a:t>的位置 ，多个值返回第一个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倒转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reverse()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排序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sort ()</a:t>
            </a:r>
            <a:endParaRPr lang="en-US" altLang="zh-CN" dirty="0"/>
          </a:p>
          <a:p>
            <a:pPr lvl="1" eaLnBrk="1" hangingPunct="1"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拷贝</a:t>
            </a:r>
            <a:endParaRPr lang="zh-CN" altLang="en-US" dirty="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对于列表、字典等类型（不包含数值类型和字符串类型）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赋值代表引用，而不是拷贝</a:t>
            </a:r>
            <a:endParaRPr lang="zh-CN" altLang="en-US" dirty="0"/>
          </a:p>
        </p:txBody>
      </p:sp>
      <p:sp>
        <p:nvSpPr>
          <p:cNvPr id="87044" name="Line 3"/>
          <p:cNvSpPr/>
          <p:nvPr/>
        </p:nvSpPr>
        <p:spPr>
          <a:xfrm>
            <a:off x="5940425" y="3213100"/>
            <a:ext cx="936625" cy="21590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87045" name="Group 4"/>
          <p:cNvGrpSpPr/>
          <p:nvPr/>
        </p:nvGrpSpPr>
        <p:grpSpPr>
          <a:xfrm>
            <a:off x="5508625" y="3068638"/>
            <a:ext cx="431800" cy="349250"/>
            <a:chOff x="3470" y="1933"/>
            <a:chExt cx="272" cy="220"/>
          </a:xfrm>
        </p:grpSpPr>
        <p:grpSp>
          <p:nvGrpSpPr>
            <p:cNvPr id="87085" name="Group 5"/>
            <p:cNvGrpSpPr/>
            <p:nvPr/>
          </p:nvGrpSpPr>
          <p:grpSpPr>
            <a:xfrm>
              <a:off x="3470" y="1933"/>
              <a:ext cx="272" cy="181"/>
              <a:chOff x="3470" y="1933"/>
              <a:chExt cx="272" cy="181"/>
            </a:xfrm>
          </p:grpSpPr>
          <p:sp>
            <p:nvSpPr>
              <p:cNvPr id="87088" name="AutoShape 6"/>
              <p:cNvSpPr/>
              <p:nvPr/>
            </p:nvSpPr>
            <p:spPr>
              <a:xfrm>
                <a:off x="3470" y="1933"/>
                <a:ext cx="272" cy="181"/>
              </a:xfrm>
              <a:prstGeom prst="roundRect">
                <a:avLst>
                  <a:gd name="adj" fmla="val 556"/>
                </a:avLst>
              </a:prstGeom>
              <a:noFill/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086" name="Group 7"/>
            <p:cNvGrpSpPr/>
            <p:nvPr/>
          </p:nvGrpSpPr>
          <p:grpSpPr>
            <a:xfrm>
              <a:off x="3515" y="1933"/>
              <a:ext cx="181" cy="220"/>
              <a:chOff x="3515" y="1933"/>
              <a:chExt cx="181" cy="220"/>
            </a:xfrm>
          </p:grpSpPr>
          <p:sp>
            <p:nvSpPr>
              <p:cNvPr id="87087" name="Text Box 8"/>
              <p:cNvSpPr txBox="1"/>
              <p:nvPr/>
            </p:nvSpPr>
            <p:spPr>
              <a:xfrm>
                <a:off x="3515" y="1933"/>
                <a:ext cx="18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a</a:t>
                </a:r>
                <a:endPara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grpSp>
        <p:nvGrpSpPr>
          <p:cNvPr id="87046" name="Group 9"/>
          <p:cNvGrpSpPr/>
          <p:nvPr/>
        </p:nvGrpSpPr>
        <p:grpSpPr>
          <a:xfrm>
            <a:off x="971550" y="3141663"/>
            <a:ext cx="4176713" cy="974725"/>
            <a:chOff x="612" y="1979"/>
            <a:chExt cx="2631" cy="614"/>
          </a:xfrm>
        </p:grpSpPr>
        <p:sp>
          <p:nvSpPr>
            <p:cNvPr id="87083" name="AutoShape 10"/>
            <p:cNvSpPr/>
            <p:nvPr/>
          </p:nvSpPr>
          <p:spPr>
            <a:xfrm>
              <a:off x="612" y="1979"/>
              <a:ext cx="2631" cy="560"/>
            </a:xfrm>
            <a:prstGeom prst="roundRect">
              <a:avLst>
                <a:gd name="adj" fmla="val 176"/>
              </a:avLst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7084" name="Text Box 11"/>
            <p:cNvSpPr txBox="1"/>
            <p:nvPr/>
          </p:nvSpPr>
          <p:spPr>
            <a:xfrm>
              <a:off x="612" y="1979"/>
              <a:ext cx="2631" cy="6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144000" rIns="90000" bIns="72000">
              <a:spAutoFit/>
            </a:bodyPr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rPr>
                <a:t>&gt;&gt;&gt; a = [1, 3, 2]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rPr>
                <a:t>&gt;&gt;&gt; b = a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rPr>
                <a:t>&gt;&gt;&gt; c = b[0:2]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rPr>
                <a:t>&gt;&gt;&gt; d = b[:]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endParaRPr>
            </a:p>
          </p:txBody>
        </p:sp>
      </p:grpSp>
      <p:grpSp>
        <p:nvGrpSpPr>
          <p:cNvPr id="87047" name="Group 12"/>
          <p:cNvGrpSpPr/>
          <p:nvPr/>
        </p:nvGrpSpPr>
        <p:grpSpPr>
          <a:xfrm>
            <a:off x="6877050" y="3284538"/>
            <a:ext cx="1727200" cy="676275"/>
            <a:chOff x="4332" y="2069"/>
            <a:chExt cx="725" cy="426"/>
          </a:xfrm>
        </p:grpSpPr>
        <p:grpSp>
          <p:nvGrpSpPr>
            <p:cNvPr id="87079" name="Group 13"/>
            <p:cNvGrpSpPr/>
            <p:nvPr/>
          </p:nvGrpSpPr>
          <p:grpSpPr>
            <a:xfrm>
              <a:off x="4332" y="2069"/>
              <a:ext cx="725" cy="272"/>
              <a:chOff x="4332" y="2069"/>
              <a:chExt cx="725" cy="272"/>
            </a:xfrm>
          </p:grpSpPr>
          <p:sp>
            <p:nvSpPr>
              <p:cNvPr id="87082" name="Freeform 14"/>
              <p:cNvSpPr/>
              <p:nvPr/>
            </p:nvSpPr>
            <p:spPr>
              <a:xfrm>
                <a:off x="4332" y="2069"/>
                <a:ext cx="725" cy="272"/>
              </a:xfrm>
              <a:custGeom>
                <a:avLst/>
                <a:gdLst>
                  <a:gd name="txL" fmla="*/ 0 w 3199"/>
                  <a:gd name="txT" fmla="*/ 0 h 1201"/>
                  <a:gd name="txR" fmla="*/ 3199 w 3199"/>
                  <a:gd name="txB" fmla="*/ 1201 h 1201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3199" h="1201">
                    <a:moveTo>
                      <a:pt x="442" y="0"/>
                    </a:moveTo>
                    <a:cubicBezTo>
                      <a:pt x="221" y="0"/>
                      <a:pt x="0" y="221"/>
                      <a:pt x="0" y="442"/>
                    </a:cubicBezTo>
                    <a:cubicBezTo>
                      <a:pt x="0" y="442"/>
                      <a:pt x="0" y="442"/>
                      <a:pt x="0" y="757"/>
                    </a:cubicBezTo>
                    <a:cubicBezTo>
                      <a:pt x="0" y="978"/>
                      <a:pt x="221" y="1200"/>
                      <a:pt x="442" y="1200"/>
                    </a:cubicBezTo>
                    <a:cubicBezTo>
                      <a:pt x="442" y="1200"/>
                      <a:pt x="442" y="1200"/>
                      <a:pt x="2755" y="1200"/>
                    </a:cubicBezTo>
                    <a:cubicBezTo>
                      <a:pt x="2976" y="1200"/>
                      <a:pt x="3198" y="978"/>
                      <a:pt x="3198" y="757"/>
                    </a:cubicBezTo>
                    <a:cubicBezTo>
                      <a:pt x="3198" y="757"/>
                      <a:pt x="3198" y="757"/>
                      <a:pt x="3198" y="442"/>
                    </a:cubicBezTo>
                    <a:cubicBezTo>
                      <a:pt x="3198" y="221"/>
                      <a:pt x="2976" y="0"/>
                      <a:pt x="2755" y="0"/>
                    </a:cubicBezTo>
                    <a:cubicBezTo>
                      <a:pt x="2755" y="0"/>
                      <a:pt x="2755" y="0"/>
                      <a:pt x="442" y="0"/>
                    </a:cubicBezTo>
                  </a:path>
                </a:pathLst>
              </a:custGeom>
              <a:noFill/>
              <a:ln w="936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7080" name="Group 15"/>
            <p:cNvGrpSpPr/>
            <p:nvPr/>
          </p:nvGrpSpPr>
          <p:grpSpPr>
            <a:xfrm>
              <a:off x="4332" y="2114"/>
              <a:ext cx="719" cy="381"/>
              <a:chOff x="4332" y="2114"/>
              <a:chExt cx="719" cy="381"/>
            </a:xfrm>
          </p:grpSpPr>
          <p:sp>
            <p:nvSpPr>
              <p:cNvPr id="87081" name="Text Box 16"/>
              <p:cNvSpPr txBox="1"/>
              <p:nvPr/>
            </p:nvSpPr>
            <p:spPr>
              <a:xfrm>
                <a:off x="4332" y="2114"/>
                <a:ext cx="719" cy="3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[1, 3, 2]</a:t>
                </a:r>
                <a:endPara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grpSp>
        <p:nvGrpSpPr>
          <p:cNvPr id="87048" name="Group 17"/>
          <p:cNvGrpSpPr/>
          <p:nvPr/>
        </p:nvGrpSpPr>
        <p:grpSpPr>
          <a:xfrm>
            <a:off x="5508625" y="3716338"/>
            <a:ext cx="431800" cy="349250"/>
            <a:chOff x="3470" y="2341"/>
            <a:chExt cx="272" cy="220"/>
          </a:xfrm>
        </p:grpSpPr>
        <p:grpSp>
          <p:nvGrpSpPr>
            <p:cNvPr id="87075" name="Group 18"/>
            <p:cNvGrpSpPr/>
            <p:nvPr/>
          </p:nvGrpSpPr>
          <p:grpSpPr>
            <a:xfrm>
              <a:off x="3470" y="2341"/>
              <a:ext cx="272" cy="181"/>
              <a:chOff x="3470" y="2341"/>
              <a:chExt cx="272" cy="181"/>
            </a:xfrm>
          </p:grpSpPr>
          <p:sp>
            <p:nvSpPr>
              <p:cNvPr id="87078" name="AutoShape 19"/>
              <p:cNvSpPr/>
              <p:nvPr/>
            </p:nvSpPr>
            <p:spPr>
              <a:xfrm>
                <a:off x="3470" y="2341"/>
                <a:ext cx="272" cy="181"/>
              </a:xfrm>
              <a:prstGeom prst="roundRect">
                <a:avLst>
                  <a:gd name="adj" fmla="val 556"/>
                </a:avLst>
              </a:prstGeom>
              <a:noFill/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076" name="Group 20"/>
            <p:cNvGrpSpPr/>
            <p:nvPr/>
          </p:nvGrpSpPr>
          <p:grpSpPr>
            <a:xfrm>
              <a:off x="3515" y="2341"/>
              <a:ext cx="181" cy="220"/>
              <a:chOff x="3515" y="2341"/>
              <a:chExt cx="181" cy="220"/>
            </a:xfrm>
          </p:grpSpPr>
          <p:sp>
            <p:nvSpPr>
              <p:cNvPr id="87077" name="Text Box 21"/>
              <p:cNvSpPr txBox="1"/>
              <p:nvPr/>
            </p:nvSpPr>
            <p:spPr>
              <a:xfrm>
                <a:off x="3515" y="2341"/>
                <a:ext cx="18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b</a:t>
                </a:r>
                <a:endPara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grpSp>
        <p:nvGrpSpPr>
          <p:cNvPr id="87049" name="Group 22"/>
          <p:cNvGrpSpPr/>
          <p:nvPr/>
        </p:nvGrpSpPr>
        <p:grpSpPr>
          <a:xfrm>
            <a:off x="5508625" y="4221163"/>
            <a:ext cx="431800" cy="349250"/>
            <a:chOff x="3470" y="2659"/>
            <a:chExt cx="272" cy="220"/>
          </a:xfrm>
        </p:grpSpPr>
        <p:grpSp>
          <p:nvGrpSpPr>
            <p:cNvPr id="87071" name="Group 23"/>
            <p:cNvGrpSpPr/>
            <p:nvPr/>
          </p:nvGrpSpPr>
          <p:grpSpPr>
            <a:xfrm>
              <a:off x="3470" y="2659"/>
              <a:ext cx="272" cy="181"/>
              <a:chOff x="3470" y="2659"/>
              <a:chExt cx="272" cy="181"/>
            </a:xfrm>
          </p:grpSpPr>
          <p:sp>
            <p:nvSpPr>
              <p:cNvPr id="87074" name="AutoShape 24"/>
              <p:cNvSpPr/>
              <p:nvPr/>
            </p:nvSpPr>
            <p:spPr>
              <a:xfrm>
                <a:off x="3470" y="2659"/>
                <a:ext cx="272" cy="181"/>
              </a:xfrm>
              <a:prstGeom prst="roundRect">
                <a:avLst>
                  <a:gd name="adj" fmla="val 556"/>
                </a:avLst>
              </a:prstGeom>
              <a:noFill/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072" name="Group 25"/>
            <p:cNvGrpSpPr/>
            <p:nvPr/>
          </p:nvGrpSpPr>
          <p:grpSpPr>
            <a:xfrm>
              <a:off x="3515" y="2659"/>
              <a:ext cx="181" cy="220"/>
              <a:chOff x="3515" y="2659"/>
              <a:chExt cx="181" cy="220"/>
            </a:xfrm>
          </p:grpSpPr>
          <p:sp>
            <p:nvSpPr>
              <p:cNvPr id="87073" name="Text Box 26"/>
              <p:cNvSpPr txBox="1"/>
              <p:nvPr/>
            </p:nvSpPr>
            <p:spPr>
              <a:xfrm>
                <a:off x="3515" y="2659"/>
                <a:ext cx="18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c</a:t>
                </a:r>
                <a:endPara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grpSp>
        <p:nvGrpSpPr>
          <p:cNvPr id="87050" name="Group 27"/>
          <p:cNvGrpSpPr/>
          <p:nvPr/>
        </p:nvGrpSpPr>
        <p:grpSpPr>
          <a:xfrm>
            <a:off x="5508625" y="4724400"/>
            <a:ext cx="431800" cy="349250"/>
            <a:chOff x="3470" y="2976"/>
            <a:chExt cx="272" cy="220"/>
          </a:xfrm>
        </p:grpSpPr>
        <p:grpSp>
          <p:nvGrpSpPr>
            <p:cNvPr id="87067" name="Group 28"/>
            <p:cNvGrpSpPr/>
            <p:nvPr/>
          </p:nvGrpSpPr>
          <p:grpSpPr>
            <a:xfrm>
              <a:off x="3470" y="2976"/>
              <a:ext cx="272" cy="181"/>
              <a:chOff x="3470" y="2976"/>
              <a:chExt cx="272" cy="181"/>
            </a:xfrm>
          </p:grpSpPr>
          <p:sp>
            <p:nvSpPr>
              <p:cNvPr id="87070" name="AutoShape 29"/>
              <p:cNvSpPr/>
              <p:nvPr/>
            </p:nvSpPr>
            <p:spPr>
              <a:xfrm>
                <a:off x="3470" y="2976"/>
                <a:ext cx="272" cy="181"/>
              </a:xfrm>
              <a:prstGeom prst="roundRect">
                <a:avLst>
                  <a:gd name="adj" fmla="val 556"/>
                </a:avLst>
              </a:prstGeom>
              <a:noFill/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7068" name="Group 30"/>
            <p:cNvGrpSpPr/>
            <p:nvPr/>
          </p:nvGrpSpPr>
          <p:grpSpPr>
            <a:xfrm>
              <a:off x="3515" y="2976"/>
              <a:ext cx="181" cy="220"/>
              <a:chOff x="3515" y="2976"/>
              <a:chExt cx="181" cy="220"/>
            </a:xfrm>
          </p:grpSpPr>
          <p:sp>
            <p:nvSpPr>
              <p:cNvPr id="87069" name="Text Box 31"/>
              <p:cNvSpPr txBox="1"/>
              <p:nvPr/>
            </p:nvSpPr>
            <p:spPr>
              <a:xfrm>
                <a:off x="3515" y="2976"/>
                <a:ext cx="18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d</a:t>
                </a:r>
                <a:endPara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sp>
        <p:nvSpPr>
          <p:cNvPr id="87051" name="Line 32"/>
          <p:cNvSpPr/>
          <p:nvPr/>
        </p:nvSpPr>
        <p:spPr>
          <a:xfrm flipV="1">
            <a:off x="5940425" y="3570288"/>
            <a:ext cx="936625" cy="29210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87052" name="Group 33"/>
          <p:cNvGrpSpPr/>
          <p:nvPr/>
        </p:nvGrpSpPr>
        <p:grpSpPr>
          <a:xfrm>
            <a:off x="6877050" y="4076700"/>
            <a:ext cx="1655763" cy="676275"/>
            <a:chOff x="4332" y="2568"/>
            <a:chExt cx="725" cy="426"/>
          </a:xfrm>
        </p:grpSpPr>
        <p:grpSp>
          <p:nvGrpSpPr>
            <p:cNvPr id="87063" name="Group 34"/>
            <p:cNvGrpSpPr/>
            <p:nvPr/>
          </p:nvGrpSpPr>
          <p:grpSpPr>
            <a:xfrm>
              <a:off x="4332" y="2568"/>
              <a:ext cx="725" cy="272"/>
              <a:chOff x="4332" y="2568"/>
              <a:chExt cx="725" cy="272"/>
            </a:xfrm>
          </p:grpSpPr>
          <p:sp>
            <p:nvSpPr>
              <p:cNvPr id="87066" name="Freeform 35"/>
              <p:cNvSpPr/>
              <p:nvPr/>
            </p:nvSpPr>
            <p:spPr>
              <a:xfrm>
                <a:off x="4332" y="2568"/>
                <a:ext cx="725" cy="272"/>
              </a:xfrm>
              <a:custGeom>
                <a:avLst/>
                <a:gdLst>
                  <a:gd name="txL" fmla="*/ 0 w 3199"/>
                  <a:gd name="txT" fmla="*/ 0 h 1201"/>
                  <a:gd name="txR" fmla="*/ 3199 w 3199"/>
                  <a:gd name="txB" fmla="*/ 1201 h 1201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3199" h="1201">
                    <a:moveTo>
                      <a:pt x="442" y="0"/>
                    </a:moveTo>
                    <a:cubicBezTo>
                      <a:pt x="221" y="0"/>
                      <a:pt x="0" y="221"/>
                      <a:pt x="0" y="442"/>
                    </a:cubicBezTo>
                    <a:cubicBezTo>
                      <a:pt x="0" y="442"/>
                      <a:pt x="0" y="442"/>
                      <a:pt x="0" y="757"/>
                    </a:cubicBezTo>
                    <a:cubicBezTo>
                      <a:pt x="0" y="978"/>
                      <a:pt x="221" y="1200"/>
                      <a:pt x="442" y="1200"/>
                    </a:cubicBezTo>
                    <a:cubicBezTo>
                      <a:pt x="442" y="1200"/>
                      <a:pt x="442" y="1200"/>
                      <a:pt x="2755" y="1200"/>
                    </a:cubicBezTo>
                    <a:cubicBezTo>
                      <a:pt x="2976" y="1200"/>
                      <a:pt x="3198" y="978"/>
                      <a:pt x="3198" y="757"/>
                    </a:cubicBezTo>
                    <a:cubicBezTo>
                      <a:pt x="3198" y="757"/>
                      <a:pt x="3198" y="757"/>
                      <a:pt x="3198" y="442"/>
                    </a:cubicBezTo>
                    <a:cubicBezTo>
                      <a:pt x="3198" y="221"/>
                      <a:pt x="2976" y="0"/>
                      <a:pt x="2755" y="0"/>
                    </a:cubicBezTo>
                    <a:cubicBezTo>
                      <a:pt x="2755" y="0"/>
                      <a:pt x="2755" y="0"/>
                      <a:pt x="442" y="0"/>
                    </a:cubicBezTo>
                  </a:path>
                </a:pathLst>
              </a:custGeom>
              <a:noFill/>
              <a:ln w="936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7064" name="Group 36"/>
            <p:cNvGrpSpPr/>
            <p:nvPr/>
          </p:nvGrpSpPr>
          <p:grpSpPr>
            <a:xfrm>
              <a:off x="4332" y="2613"/>
              <a:ext cx="517" cy="381"/>
              <a:chOff x="4332" y="2613"/>
              <a:chExt cx="517" cy="381"/>
            </a:xfrm>
          </p:grpSpPr>
          <p:sp>
            <p:nvSpPr>
              <p:cNvPr id="87065" name="Text Box 37"/>
              <p:cNvSpPr txBox="1"/>
              <p:nvPr/>
            </p:nvSpPr>
            <p:spPr>
              <a:xfrm>
                <a:off x="4332" y="2613"/>
                <a:ext cx="517" cy="3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[1, 3]</a:t>
                </a:r>
                <a:endPara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grpSp>
        <p:nvGrpSpPr>
          <p:cNvPr id="87053" name="Group 38"/>
          <p:cNvGrpSpPr/>
          <p:nvPr/>
        </p:nvGrpSpPr>
        <p:grpSpPr>
          <a:xfrm>
            <a:off x="6877050" y="4652963"/>
            <a:ext cx="1655763" cy="676275"/>
            <a:chOff x="4332" y="2931"/>
            <a:chExt cx="725" cy="426"/>
          </a:xfrm>
        </p:grpSpPr>
        <p:grpSp>
          <p:nvGrpSpPr>
            <p:cNvPr id="87059" name="Group 39"/>
            <p:cNvGrpSpPr/>
            <p:nvPr/>
          </p:nvGrpSpPr>
          <p:grpSpPr>
            <a:xfrm>
              <a:off x="4332" y="2931"/>
              <a:ext cx="725" cy="272"/>
              <a:chOff x="4332" y="2931"/>
              <a:chExt cx="725" cy="272"/>
            </a:xfrm>
          </p:grpSpPr>
          <p:sp>
            <p:nvSpPr>
              <p:cNvPr id="87062" name="Freeform 40"/>
              <p:cNvSpPr/>
              <p:nvPr/>
            </p:nvSpPr>
            <p:spPr>
              <a:xfrm>
                <a:off x="4332" y="2931"/>
                <a:ext cx="725" cy="272"/>
              </a:xfrm>
              <a:custGeom>
                <a:avLst/>
                <a:gdLst>
                  <a:gd name="txL" fmla="*/ 0 w 3199"/>
                  <a:gd name="txT" fmla="*/ 0 h 1201"/>
                  <a:gd name="txR" fmla="*/ 3199 w 3199"/>
                  <a:gd name="txB" fmla="*/ 1201 h 1201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3199" h="1201">
                    <a:moveTo>
                      <a:pt x="442" y="0"/>
                    </a:moveTo>
                    <a:cubicBezTo>
                      <a:pt x="221" y="0"/>
                      <a:pt x="0" y="221"/>
                      <a:pt x="0" y="442"/>
                    </a:cubicBezTo>
                    <a:cubicBezTo>
                      <a:pt x="0" y="442"/>
                      <a:pt x="0" y="442"/>
                      <a:pt x="0" y="757"/>
                    </a:cubicBezTo>
                    <a:cubicBezTo>
                      <a:pt x="0" y="978"/>
                      <a:pt x="221" y="1200"/>
                      <a:pt x="442" y="1200"/>
                    </a:cubicBezTo>
                    <a:cubicBezTo>
                      <a:pt x="442" y="1200"/>
                      <a:pt x="442" y="1200"/>
                      <a:pt x="2755" y="1200"/>
                    </a:cubicBezTo>
                    <a:cubicBezTo>
                      <a:pt x="2976" y="1200"/>
                      <a:pt x="3198" y="978"/>
                      <a:pt x="3198" y="757"/>
                    </a:cubicBezTo>
                    <a:cubicBezTo>
                      <a:pt x="3198" y="757"/>
                      <a:pt x="3198" y="757"/>
                      <a:pt x="3198" y="442"/>
                    </a:cubicBezTo>
                    <a:cubicBezTo>
                      <a:pt x="3198" y="221"/>
                      <a:pt x="2976" y="0"/>
                      <a:pt x="2755" y="0"/>
                    </a:cubicBezTo>
                    <a:cubicBezTo>
                      <a:pt x="2755" y="0"/>
                      <a:pt x="2755" y="0"/>
                      <a:pt x="442" y="0"/>
                    </a:cubicBezTo>
                  </a:path>
                </a:pathLst>
              </a:custGeom>
              <a:noFill/>
              <a:ln w="936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7060" name="Group 41"/>
            <p:cNvGrpSpPr/>
            <p:nvPr/>
          </p:nvGrpSpPr>
          <p:grpSpPr>
            <a:xfrm>
              <a:off x="4332" y="2976"/>
              <a:ext cx="719" cy="381"/>
              <a:chOff x="4332" y="2976"/>
              <a:chExt cx="719" cy="381"/>
            </a:xfrm>
          </p:grpSpPr>
          <p:sp>
            <p:nvSpPr>
              <p:cNvPr id="87061" name="Text Box 42"/>
              <p:cNvSpPr txBox="1"/>
              <p:nvPr/>
            </p:nvSpPr>
            <p:spPr>
              <a:xfrm>
                <a:off x="4332" y="2976"/>
                <a:ext cx="719" cy="3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[1, 3, 2]</a:t>
                </a:r>
                <a:endPara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sp>
        <p:nvSpPr>
          <p:cNvPr id="87054" name="Line 43"/>
          <p:cNvSpPr/>
          <p:nvPr/>
        </p:nvSpPr>
        <p:spPr>
          <a:xfrm flipV="1">
            <a:off x="5940425" y="4291013"/>
            <a:ext cx="936625" cy="74612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7055" name="Line 44"/>
          <p:cNvSpPr/>
          <p:nvPr/>
        </p:nvSpPr>
        <p:spPr>
          <a:xfrm>
            <a:off x="5940425" y="4868863"/>
            <a:ext cx="936625" cy="1587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87056" name="Group 45"/>
          <p:cNvGrpSpPr/>
          <p:nvPr/>
        </p:nvGrpSpPr>
        <p:grpSpPr>
          <a:xfrm>
            <a:off x="971550" y="5229225"/>
            <a:ext cx="4176713" cy="755650"/>
            <a:chOff x="612" y="3294"/>
            <a:chExt cx="2631" cy="476"/>
          </a:xfrm>
        </p:grpSpPr>
        <p:sp>
          <p:nvSpPr>
            <p:cNvPr id="87057" name="AutoShape 46"/>
            <p:cNvSpPr/>
            <p:nvPr/>
          </p:nvSpPr>
          <p:spPr>
            <a:xfrm>
              <a:off x="612" y="3294"/>
              <a:ext cx="2631" cy="437"/>
            </a:xfrm>
            <a:prstGeom prst="roundRect">
              <a:avLst>
                <a:gd name="adj" fmla="val 227"/>
              </a:avLst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7058" name="Text Box 47"/>
            <p:cNvSpPr txBox="1"/>
            <p:nvPr/>
          </p:nvSpPr>
          <p:spPr>
            <a:xfrm>
              <a:off x="612" y="3294"/>
              <a:ext cx="2631" cy="4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144000" rIns="90000" bIns="72000">
              <a:spAutoFit/>
            </a:bodyPr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rPr>
                <a:t>&gt;&gt;&gt; b.sort()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rPr>
                <a:t>&gt;&gt;&gt; a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553FFB"/>
                  </a:solidFill>
                  <a:latin typeface="Courier New" panose="02070309020205020404" pitchFamily="49" charset="0"/>
                  <a:ea typeface="DejaVu Sans" charset="-122"/>
                </a:rPr>
                <a:t>[1, 2, 3]</a:t>
              </a:r>
              <a:endParaRPr lang="en-GB" altLang="zh-CN" dirty="0">
                <a:solidFill>
                  <a:srgbClr val="553FFB"/>
                </a:solidFill>
                <a:latin typeface="Courier New" panose="02070309020205020404" pitchFamily="49" charset="0"/>
                <a:ea typeface="DejaVu Sans" charset="-122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相等性比较</a:t>
            </a:r>
            <a:endParaRPr lang="zh-CN" altLang="en-US" dirty="0"/>
          </a:p>
        </p:txBody>
      </p:sp>
      <p:grpSp>
        <p:nvGrpSpPr>
          <p:cNvPr id="88067" name="Group 5"/>
          <p:cNvGrpSpPr/>
          <p:nvPr/>
        </p:nvGrpSpPr>
        <p:grpSpPr>
          <a:xfrm>
            <a:off x="304800" y="1730375"/>
            <a:ext cx="8480425" cy="4219575"/>
            <a:chOff x="192" y="1368"/>
            <a:chExt cx="5342" cy="2658"/>
          </a:xfrm>
        </p:grpSpPr>
        <p:sp>
          <p:nvSpPr>
            <p:cNvPr id="88068" name="AutoShape 6"/>
            <p:cNvSpPr/>
            <p:nvPr/>
          </p:nvSpPr>
          <p:spPr>
            <a:xfrm>
              <a:off x="192" y="1440"/>
              <a:ext cx="5342" cy="2489"/>
            </a:xfrm>
            <a:prstGeom prst="roundRect">
              <a:avLst>
                <a:gd name="adj" fmla="val 83"/>
              </a:avLst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8069" name="Text Box 7"/>
            <p:cNvSpPr txBox="1"/>
            <p:nvPr/>
          </p:nvSpPr>
          <p:spPr>
            <a:xfrm>
              <a:off x="192" y="1368"/>
              <a:ext cx="5342" cy="26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144000" rIns="90000" bIns="72000">
              <a:spAutoFit/>
            </a:bodyPr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a = [1, 2]</a:t>
              </a:r>
              <a:endParaRPr lang="en-GB" altLang="zh-CN" sz="2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b = [1, 2]</a:t>
              </a:r>
              <a:endParaRPr lang="en-GB" altLang="zh-CN" sz="2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a == b        # test whether values are equal</a:t>
              </a:r>
              <a:endParaRPr lang="en-GB" altLang="zh-CN" sz="2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  <a:endParaRPr lang="en-GB" altLang="zh-CN" sz="2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a is b        # </a:t>
              </a: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is</a:t>
              </a:r>
              <a:r>
                <a:rPr lang="zh-CN" altLang="en-US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用于判断两个变量引用对象是否为同一个，就是所引用的对象的内存地址是否一致</a:t>
              </a:r>
              <a:endParaRPr lang="en-GB" altLang="zh-CN" sz="2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  <a:endParaRPr lang="en-GB" altLang="zh-CN" sz="2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a.append(3)</a:t>
              </a:r>
              <a:endParaRPr lang="en-GB" altLang="zh-CN" sz="2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a == b        # test values again</a:t>
              </a:r>
              <a:endParaRPr lang="en-GB" altLang="zh-CN" sz="2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  <a:endParaRPr lang="en-GB" altLang="zh-CN" sz="20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元组 </a:t>
            </a:r>
            <a:r>
              <a:rPr lang="en-US" altLang="zh-CN" dirty="0"/>
              <a:t>Tuple</a:t>
            </a:r>
            <a:endParaRPr lang="zh-CN" altLang="en-US" dirty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107950" y="1601788"/>
            <a:ext cx="8569325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和</a:t>
            </a:r>
            <a:r>
              <a:rPr lang="en-US" altLang="zh-CN" dirty="0"/>
              <a:t>list </a:t>
            </a:r>
            <a:r>
              <a:rPr lang="zh-CN" altLang="en-US" dirty="0"/>
              <a:t>类似，但是不能修改</a:t>
            </a:r>
            <a:endParaRPr lang="en-US" altLang="zh-CN" dirty="0"/>
          </a:p>
          <a:p>
            <a:pPr eaLnBrk="1" hangingPunct="1"/>
            <a:r>
              <a:rPr lang="en-US" altLang="zh-CN" dirty="0"/>
              <a:t>zoo = ('wolf', 'elephant', 'penguin')</a:t>
            </a:r>
            <a:endParaRPr lang="en-US" altLang="zh-CN" dirty="0"/>
          </a:p>
          <a:p>
            <a:pPr eaLnBrk="1" hangingPunct="1"/>
            <a:r>
              <a:rPr lang="zh-CN" altLang="en-US" dirty="0"/>
              <a:t>可以嵌套定义：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new_zoo = ('monkey', 'dolphin', zoo)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元组没有方法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List</a:t>
            </a:r>
            <a:r>
              <a:rPr lang="zh-CN" altLang="en-US" dirty="0"/>
              <a:t>转换为</a:t>
            </a:r>
            <a:r>
              <a:rPr lang="en-US" altLang="zh-CN" dirty="0"/>
              <a:t>tuple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l=[1,2,3]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t=tuple(l)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553FFB"/>
                </a:solidFill>
              </a:rPr>
              <a:t>(1,2,3)</a:t>
            </a:r>
            <a:endParaRPr lang="en-US" altLang="zh-CN" dirty="0">
              <a:solidFill>
                <a:srgbClr val="553FFB"/>
              </a:solidFill>
            </a:endParaRPr>
          </a:p>
          <a:p>
            <a:pPr lvl="1" eaLnBrk="1" hangingPunct="1"/>
            <a:r>
              <a:rPr lang="en-US" altLang="zh-CN" dirty="0"/>
              <a:t>l=list(t)</a:t>
            </a:r>
            <a:r>
              <a:rPr lang="en-US" altLang="zh-CN" dirty="0">
                <a:sym typeface="Wingdings" panose="05000000000000000000" pitchFamily="2" charset="2"/>
              </a:rPr>
              <a:t> 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553FFB"/>
                </a:solidFill>
              </a:rPr>
              <a:t>[1,2,3]</a:t>
            </a:r>
            <a:endParaRPr lang="en-US" altLang="zh-CN" dirty="0">
              <a:solidFill>
                <a:srgbClr val="553FFB"/>
              </a:solidFill>
            </a:endParaRPr>
          </a:p>
          <a:p>
            <a:pPr eaLnBrk="1" hangingPunct="1">
              <a:buFontTx/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大作业要求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7561262" cy="431800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题目：时序数据处理系列算子开发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8" name="矩形 30"/>
          <p:cNvSpPr/>
          <p:nvPr/>
        </p:nvSpPr>
        <p:spPr>
          <a:xfrm>
            <a:off x="423603" y="1926642"/>
            <a:ext cx="7533196" cy="4626908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组队人数：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选题简述：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基于提供的算子开发模板，实现时序数据处理算法并进行测试验证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3组待实现的时序数据处理算法：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数据画像算法，共22个。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数据质量算法、数据匹配算法、频域相关算法，共16个。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数据修复算法、异常检测算法、字符串处理算法、序列发现算法，共15个。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每个小组根据选题情况，  实现3组中的1组算法即可。具体详见作业文档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有三组算子，选题时写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1F4973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经典综艺体简" panose="02010609000101010101" pitchFamily="49" charset="-122"/>
                <a:sym typeface="+mn-ea"/>
              </a:rPr>
              <a:t>时序数据处理系列算子开发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4973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经典综艺体简" panose="02010609000101010101" pitchFamily="49" charset="-122"/>
                <a:sym typeface="+mn-ea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4973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经典综艺体简" panose="02010609000101010101" pitchFamily="49" charset="-122"/>
                <a:sym typeface="+mn-ea"/>
              </a:rPr>
              <a:t>第几组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1F4973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经典综艺体简" panose="02010609000101010101" pitchFamily="49" charset="-122"/>
              <a:sym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作业参考：https://thulab.github.io/iotdb-quality/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Tuple</a:t>
            </a:r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t = (1, 3, 2)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(a, b, c) = t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a, b = b, a </a:t>
            </a: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GB" altLang="zh-CN" dirty="0">
                <a:solidFill>
                  <a:srgbClr val="553FFB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a=3 b=1</a:t>
            </a:r>
            <a:endParaRPr lang="en-GB" altLang="zh-CN" dirty="0">
              <a:solidFill>
                <a:srgbClr val="553FFB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r = list(t) </a:t>
            </a: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GB" altLang="zh-CN" dirty="0">
                <a:solidFill>
                  <a:srgbClr val="553FFB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[1,3,2]</a:t>
            </a:r>
            <a:endParaRPr lang="en-GB" altLang="zh-CN" dirty="0">
              <a:solidFill>
                <a:srgbClr val="553FFB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tuple(r) </a:t>
            </a: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GB" altLang="zh-CN" dirty="0">
                <a:solidFill>
                  <a:srgbClr val="553FFB"/>
                </a:solidFill>
                <a:latin typeface="Courier New" panose="02070309020205020404" pitchFamily="49" charset="0"/>
              </a:rPr>
              <a:t>(1, 3, 2)</a:t>
            </a:r>
            <a:endParaRPr lang="en-GB" altLang="zh-CN" dirty="0">
              <a:solidFill>
                <a:srgbClr val="553FFB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字典 </a:t>
            </a:r>
            <a:r>
              <a:rPr lang="en-US" altLang="zh-CN" dirty="0"/>
              <a:t>Dictionary</a:t>
            </a:r>
            <a:endParaRPr lang="zh-CN" altLang="en-US" dirty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250825" y="1557338"/>
            <a:ext cx="8856663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Key/value</a:t>
            </a:r>
            <a:r>
              <a:rPr lang="zh-CN" altLang="en-US" dirty="0"/>
              <a:t>对</a:t>
            </a:r>
            <a:endParaRPr lang="en-US" altLang="zh-CN" dirty="0"/>
          </a:p>
          <a:p>
            <a:pPr eaLnBrk="1" hangingPunct="1"/>
            <a:r>
              <a:rPr lang="en-US" altLang="zh-CN" dirty="0"/>
              <a:t>d = {  'Swaroop'  : 'swaroopch@byteofpython.info',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   'Larry' : 'larry@wall.org',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   'Matsumoto' :'matz@ruby-lang.org',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   'Spammer':'spammer@hotmail.com'}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查找</a:t>
            </a:r>
            <a:r>
              <a:rPr lang="en-US" altLang="zh-CN" dirty="0"/>
              <a:t>key</a:t>
            </a:r>
            <a:r>
              <a:rPr lang="zh-CN" altLang="en-US" dirty="0"/>
              <a:t>值    </a:t>
            </a:r>
            <a:r>
              <a:rPr lang="en-US" altLang="zh-CN" dirty="0"/>
              <a:t>d['Larry' ]=  'larry@wall.org'</a:t>
            </a:r>
            <a:endParaRPr lang="en-US" altLang="zh-CN" dirty="0"/>
          </a:p>
          <a:p>
            <a:pPr eaLnBrk="1" hangingPunct="1"/>
            <a:r>
              <a:rPr lang="zh-CN" altLang="en-US" dirty="0"/>
              <a:t>查找</a:t>
            </a:r>
            <a:r>
              <a:rPr lang="en-US" altLang="zh-CN" dirty="0"/>
              <a:t>key        d.has_key('Larry') = True</a:t>
            </a:r>
            <a:endParaRPr lang="en-US" altLang="zh-CN" dirty="0"/>
          </a:p>
          <a:p>
            <a:pPr eaLnBrk="1" hangingPunct="1"/>
            <a:r>
              <a:rPr lang="zh-CN" altLang="en-US" dirty="0"/>
              <a:t>添加              </a:t>
            </a:r>
            <a:r>
              <a:rPr lang="en-US" altLang="zh-CN" dirty="0"/>
              <a:t>d['lucy']='lucy@gmail.com'</a:t>
            </a:r>
            <a:endParaRPr lang="en-US" altLang="zh-CN" dirty="0"/>
          </a:p>
          <a:p>
            <a:pPr eaLnBrk="1" hangingPunct="1"/>
            <a:r>
              <a:rPr lang="zh-CN" altLang="en-US" dirty="0"/>
              <a:t>删除              </a:t>
            </a:r>
            <a:r>
              <a:rPr lang="en-US" altLang="zh-CN" dirty="0"/>
              <a:t>del d['Larry' ]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字典常用方法</a:t>
            </a:r>
            <a:endParaRPr lang="zh-CN" altLang="en-US" dirty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107950" y="1365250"/>
            <a:ext cx="5976938" cy="5256213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清空 </a:t>
            </a:r>
            <a:r>
              <a:rPr lang="en-US" altLang="zh-CN" dirty="0"/>
              <a:t>clear()</a:t>
            </a:r>
            <a:endParaRPr lang="en-US" altLang="zh-CN" dirty="0"/>
          </a:p>
          <a:p>
            <a:pPr eaLnBrk="1" hangingPunct="1"/>
            <a:r>
              <a:rPr lang="zh-CN" altLang="en-US" dirty="0"/>
              <a:t>复制 </a:t>
            </a:r>
            <a:r>
              <a:rPr lang="en-US" altLang="zh-CN" dirty="0"/>
              <a:t>copy(), deepcopy()</a:t>
            </a:r>
            <a:endParaRPr lang="en-US" altLang="zh-CN" dirty="0"/>
          </a:p>
          <a:p>
            <a:pPr lvl="1" eaLnBrk="1" hangingPunct="1"/>
            <a:r>
              <a:rPr lang="en-US" altLang="zh-CN" sz="2400" dirty="0"/>
              <a:t>d = {'age' : 12, 'name' : 'bob'}</a:t>
            </a:r>
            <a:br>
              <a:rPr lang="en-US" altLang="zh-CN" sz="2400" dirty="0"/>
            </a:br>
            <a:r>
              <a:rPr lang="en-US" altLang="zh-CN" sz="2400" dirty="0"/>
              <a:t>y = d.copy()</a:t>
            </a:r>
            <a:br>
              <a:rPr lang="en-US" altLang="zh-CN" sz="2400" dirty="0"/>
            </a:br>
            <a:r>
              <a:rPr lang="en-US" altLang="zh-CN" sz="2400" dirty="0"/>
              <a:t>y['age'] = 32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6B6BCF"/>
                </a:solidFill>
              </a:rPr>
              <a:t>d={'age': 12, 'name': 'bob'}</a:t>
            </a:r>
            <a:br>
              <a:rPr lang="en-US" altLang="zh-CN" sz="2400" dirty="0">
                <a:solidFill>
                  <a:srgbClr val="6B6BCF"/>
                </a:solidFill>
              </a:rPr>
            </a:br>
            <a:r>
              <a:rPr lang="en-US" altLang="zh-CN" sz="2400" dirty="0">
                <a:solidFill>
                  <a:srgbClr val="6B6BCF"/>
                </a:solidFill>
              </a:rPr>
              <a:t>y={'age': 32, 'name': 'bob'}</a:t>
            </a:r>
            <a:endParaRPr lang="en-US" altLang="zh-CN" sz="2400" dirty="0">
              <a:solidFill>
                <a:srgbClr val="6B6BCF"/>
              </a:solidFill>
            </a:endParaRPr>
          </a:p>
        </p:txBody>
      </p:sp>
      <p:sp>
        <p:nvSpPr>
          <p:cNvPr id="92164" name="矩形 3"/>
          <p:cNvSpPr/>
          <p:nvPr/>
        </p:nvSpPr>
        <p:spPr>
          <a:xfrm>
            <a:off x="4679950" y="1341438"/>
            <a:ext cx="4787900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d = {'names': ['bob', 'sam']}</a:t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</a:rPr>
              <a:t>y = d.copy()</a:t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</a:rPr>
              <a:t>y['names'][0] = 'jack'</a:t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y={'names': ['jack', 'sam']}</a:t>
            </a:r>
            <a:b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d={'names': ['jack', 'sam']}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165" name="矩形 4"/>
          <p:cNvSpPr/>
          <p:nvPr/>
        </p:nvSpPr>
        <p:spPr>
          <a:xfrm>
            <a:off x="4643438" y="3506788"/>
            <a:ext cx="47879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import copy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sz="2400" b="1" dirty="0">
                <a:latin typeface="Arial" panose="020B0604020202020204" pitchFamily="34" charset="0"/>
              </a:rPr>
              <a:t>d = {'names': ['bob', 'sam']}</a:t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</a:rPr>
              <a:t>y = copy.deepcopy(d)</a:t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</a:rPr>
              <a:t>y['names'][0] = 'jack'</a:t>
            </a:r>
            <a:br>
              <a:rPr lang="en-US" altLang="zh-CN" sz="2400" b="1" dirty="0">
                <a:latin typeface="Arial" panose="020B0604020202020204" pitchFamily="34" charset="0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d={'names': [‘bob', 'sam']}</a:t>
            </a:r>
            <a:b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y={'names': ['jack', 'sam']}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字典常用方法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256213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长度 </a:t>
            </a:r>
            <a:r>
              <a:rPr lang="en-US" altLang="zh-CN" dirty="0"/>
              <a:t>len()</a:t>
            </a:r>
            <a:endParaRPr lang="en-US" altLang="zh-CN" dirty="0"/>
          </a:p>
          <a:p>
            <a:pPr eaLnBrk="1" hangingPunct="1"/>
            <a:r>
              <a:rPr lang="zh-CN" altLang="en-US" dirty="0"/>
              <a:t>获取键、值、键值对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Keys()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Values()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Items()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集合 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250825" y="1557338"/>
            <a:ext cx="8856663" cy="52562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dirty="0"/>
              <a:t>set</a:t>
            </a:r>
            <a:r>
              <a:rPr lang="zh-CN" dirty="0"/>
              <a:t>类似</a:t>
            </a:r>
            <a:r>
              <a:rPr dirty="0"/>
              <a:t>是数学里的集合概念</a:t>
            </a:r>
            <a:endParaRPr dirty="0"/>
          </a:p>
          <a:p>
            <a:pPr eaLnBrk="1" hangingPunct="1"/>
            <a:endParaRPr dirty="0"/>
          </a:p>
          <a:p>
            <a:pPr eaLnBrk="1" hangingPunct="1"/>
            <a:r>
              <a:rPr dirty="0"/>
              <a:t>与list，tuple不同的地方是，set更加强调的是一种“从属关系”（membership），跟顺序无关，所以有重复的元素会先排除</a:t>
            </a:r>
            <a:endParaRPr dirty="0"/>
          </a:p>
          <a:p>
            <a:pPr eaLnBrk="1" hangingPunct="1"/>
            <a:endParaRPr dirty="0"/>
          </a:p>
          <a:p>
            <a:pPr eaLnBrk="1" hangingPunct="1"/>
            <a:endParaRPr dirty="0"/>
          </a:p>
          <a:p>
            <a:pPr eaLnBrk="1" hangingPunct="1"/>
            <a:r>
              <a:rPr dirty="0"/>
              <a:t>set类型的创建</a:t>
            </a:r>
            <a:endParaRPr dirty="0"/>
          </a:p>
          <a:p>
            <a:pPr lvl="1" eaLnBrk="1" hangingPunct="1"/>
            <a:r>
              <a:rPr dirty="0"/>
              <a:t>集合创建用花括号 { } 或者 set() 函数</a:t>
            </a:r>
            <a:endParaRPr dirty="0"/>
          </a:p>
          <a:p>
            <a:pPr eaLnBrk="1" hangingPunct="1"/>
            <a:endParaRPr dirty="0"/>
          </a:p>
          <a:p>
            <a:pPr lvl="1" eaLnBrk="1" hangingPunct="1"/>
            <a:endParaRPr dirty="0"/>
          </a:p>
          <a:p>
            <a:pPr eaLnBrk="1" hangingPunct="1"/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380" y="3357245"/>
            <a:ext cx="2968625" cy="1357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5373370"/>
            <a:ext cx="2319020" cy="130683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集合常用方法</a:t>
            </a:r>
            <a:endParaRPr lang="zh-CN" altLang="en-US" dirty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107950" y="1365250"/>
            <a:ext cx="8018145" cy="5256530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dirty="0"/>
              <a:t> set.add(元素)   向set集合中添加元素</a:t>
            </a:r>
            <a:endParaRPr dirty="0"/>
          </a:p>
          <a:p>
            <a:pPr eaLnBrk="1" hangingPunct="1"/>
            <a:r>
              <a:rPr dirty="0"/>
              <a:t>  set1.update(set2)   将集合set2更新到集合set1中</a:t>
            </a:r>
            <a:endParaRPr dirty="0"/>
          </a:p>
          <a:p>
            <a:pPr eaLnBrk="1" hangingPunct="1"/>
            <a:endParaRPr dirty="0"/>
          </a:p>
          <a:p>
            <a:pPr eaLnBrk="1" hangingPunct="1"/>
            <a:endParaRPr dirty="0"/>
          </a:p>
          <a:p>
            <a:pPr eaLnBrk="1" hangingPunct="1"/>
            <a:endParaRPr dirty="0"/>
          </a:p>
          <a:p>
            <a:pPr eaLnBrk="1" hangingPunct="1"/>
            <a:r>
              <a:rPr dirty="0"/>
              <a:t>set.pop()函数，任意选一个元素删除并将这个值返回。pop()不能有参数，否则报错。如果set是空的了,也报错 </a:t>
            </a:r>
            <a:endParaRPr dirty="0"/>
          </a:p>
          <a:p>
            <a:pPr eaLnBrk="1" hangingPunct="1"/>
            <a:r>
              <a:rPr dirty="0"/>
              <a:t>set.remove(obj)函数，删除指定元素obj,该元素必须是set中的元素,否则就报错</a:t>
            </a:r>
            <a:endParaRPr dirty="0"/>
          </a:p>
          <a:p>
            <a:pPr eaLnBrk="1" hangingPunct="1"/>
            <a:r>
              <a:rPr dirty="0"/>
              <a:t>set.discard(obj)函数，删除指定元素obj，obj如果是set中的元素,就删除,如果不是,就什么也不做</a:t>
            </a:r>
            <a:endParaRPr dirty="0"/>
          </a:p>
          <a:p>
            <a:pPr eaLnBrk="1" hangingPunct="1"/>
            <a:r>
              <a:rPr dirty="0"/>
              <a:t> set.clear()函数，清空集合中的所有元素，得到空集合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403350" y="2205355"/>
            <a:ext cx="2593975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&gt;&gt;&gt; a.add("q")</a:t>
            </a:r>
            <a:endParaRPr lang="zh-CN" altLang="en-US" sz="1400"/>
          </a:p>
          <a:p>
            <a:r>
              <a:rPr lang="zh-CN" altLang="en-US" sz="1400"/>
              <a:t>&gt;&gt;&gt; a</a:t>
            </a:r>
            <a:endParaRPr lang="zh-CN" altLang="en-US" sz="1400"/>
          </a:p>
          <a:p>
            <a:r>
              <a:rPr lang="zh-CN" altLang="en-US" sz="1400"/>
              <a:t>set(['A', 1, 2, 'q'])</a:t>
            </a:r>
            <a:endParaRPr lang="zh-CN" altLang="en-US" sz="1400"/>
          </a:p>
          <a:p>
            <a:r>
              <a:rPr lang="zh-CN" altLang="en-US" sz="1400"/>
              <a:t>&gt;&gt;&gt; b=set()</a:t>
            </a:r>
            <a:endParaRPr lang="zh-CN" altLang="en-US" sz="1400"/>
          </a:p>
          <a:p>
            <a:r>
              <a:rPr lang="zh-CN" altLang="en-US" sz="1400"/>
              <a:t>&gt;&gt;&gt; b.update(a)</a:t>
            </a:r>
            <a:endParaRPr lang="zh-CN" altLang="en-US" sz="1400"/>
          </a:p>
          <a:p>
            <a:r>
              <a:rPr lang="zh-CN" altLang="en-US" sz="1400"/>
              <a:t>&gt;&gt;&gt; b</a:t>
            </a:r>
            <a:endParaRPr lang="zh-CN" altLang="en-US" sz="1400"/>
          </a:p>
          <a:p>
            <a:r>
              <a:rPr lang="zh-CN" altLang="en-US" sz="1400"/>
              <a:t>set(['A', 1, 2, 'q'])</a:t>
            </a:r>
            <a:endParaRPr lang="zh-CN" altLang="en-US" sz="1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en-US" dirty="0"/>
              <a:t>Python</a:t>
            </a:r>
            <a:r>
              <a:rPr lang="zh-CN" altLang="en-US" dirty="0"/>
              <a:t>数据类型总结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1485265"/>
            <a:ext cx="8164830" cy="465391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endParaRPr lang="zh-CN" altLang="en-US" dirty="0"/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1763713" y="2781300"/>
            <a:ext cx="6408737" cy="1368425"/>
          </a:xfrm>
          <a:ln/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4800" dirty="0"/>
              <a:t>Python </a:t>
            </a:r>
            <a:r>
              <a:rPr lang="zh-CN" altLang="en-US" sz="4800" dirty="0"/>
              <a:t>变量和语句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>
          <a:xfrm>
            <a:off x="250825" y="1601788"/>
            <a:ext cx="8497888" cy="5256212"/>
          </a:xfrm>
          <a:ln/>
        </p:spPr>
        <p:txBody>
          <a:bodyPr vert="horz" wrap="square" lIns="90479" tIns="44446" rIns="90479" bIns="44446" anchor="t" anchorCtr="0"/>
          <a:p>
            <a:pPr lvl="1" eaLnBrk="1" hangingPunct="1"/>
            <a:r>
              <a:rPr lang="zh-CN" altLang="en-US" dirty="0"/>
              <a:t>标识符的第一个字符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必须是字母表中的字母（大写或小写）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或者一个下划线（‘ </a:t>
            </a:r>
            <a:r>
              <a:rPr lang="en-US" altLang="zh-CN" dirty="0"/>
              <a:t>_ ’</a:t>
            </a:r>
            <a:r>
              <a:rPr lang="zh-CN" altLang="en-US" dirty="0"/>
              <a:t>）。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标识符名称的其他部分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可以由字母（大写或小写）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下划线（‘ </a:t>
            </a:r>
            <a:r>
              <a:rPr lang="en-US" altLang="zh-CN" dirty="0"/>
              <a:t>_ ’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数字（</a:t>
            </a:r>
            <a:r>
              <a:rPr lang="en-US" altLang="zh-CN" dirty="0"/>
              <a:t>0-9</a:t>
            </a:r>
            <a:r>
              <a:rPr lang="zh-CN" altLang="en-US" dirty="0"/>
              <a:t>）组成。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标识符名称是对大小写敏感的。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例如，</a:t>
            </a:r>
            <a:r>
              <a:rPr lang="en-US" altLang="zh-CN" dirty="0"/>
              <a:t>myname</a:t>
            </a:r>
            <a:r>
              <a:rPr lang="zh-CN" altLang="en-US" dirty="0"/>
              <a:t>和</a:t>
            </a:r>
            <a:r>
              <a:rPr lang="en-US" altLang="zh-CN" dirty="0"/>
              <a:t>myName</a:t>
            </a:r>
            <a:r>
              <a:rPr lang="zh-CN" altLang="en-US" dirty="0"/>
              <a:t>不是一个标识符。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有效标识符：</a:t>
            </a:r>
            <a:r>
              <a:rPr lang="en-US" altLang="zh-CN" dirty="0"/>
              <a:t>I  _my_name name_23  a1b2_c3</a:t>
            </a:r>
            <a:r>
              <a:rPr lang="zh-CN" altLang="en-US" dirty="0"/>
              <a:t>。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无效标识符：</a:t>
            </a:r>
            <a:r>
              <a:rPr lang="en-US" altLang="zh-CN" dirty="0"/>
              <a:t>2things</a:t>
            </a:r>
            <a:r>
              <a:rPr lang="zh-CN" altLang="en-US" dirty="0"/>
              <a:t>、</a:t>
            </a:r>
            <a:r>
              <a:rPr lang="en-US" altLang="zh-CN" dirty="0"/>
              <a:t>this is spaced out my-name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marL="342900" indent="-342900" eaLnBrk="1" hangingPunct="1"/>
            <a:r>
              <a:rPr lang="en-US" altLang="zh-CN" dirty="0"/>
              <a:t>Python</a:t>
            </a:r>
            <a:r>
              <a:rPr lang="zh-CN" altLang="en-US" dirty="0"/>
              <a:t>变量不指定类型</a:t>
            </a:r>
            <a:endParaRPr lang="en-US" altLang="zh-CN" dirty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lvl="1" eaLnBrk="1" hangingPunct="1"/>
            <a:r>
              <a:rPr lang="en-US" altLang="zh-CN" dirty="0"/>
              <a:t>a=1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b=5.2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c=“abc”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list=['a','b','c','d','e','f','g']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tuple=(1,2,3)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d=word[1:3]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e=word[:2]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f=word[0:]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g=word[-4:-2]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大作业要求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7561262" cy="431800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题目：时序数据处理系列算子开发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8" name="矩形 30"/>
          <p:cNvSpPr/>
          <p:nvPr/>
        </p:nvSpPr>
        <p:spPr>
          <a:xfrm>
            <a:off x="423603" y="1926642"/>
            <a:ext cx="7533196" cy="3332772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github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进行代码管理，最终以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github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进行代码提交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提交测试数据，安装手册（如需）和使用手册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各自演示自己开发的功能（每人提交个人大作业报告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-&gt;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说明自己的工作量及思考）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要求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详见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作业文档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代码要求</a:t>
            </a:r>
            <a:endParaRPr lang="zh-CN" altLang="en-US" dirty="0"/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逻辑行与物理行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 = 5  </a:t>
            </a:r>
            <a:r>
              <a:rPr lang="zh-CN" altLang="en-US" dirty="0"/>
              <a:t>逻辑行</a:t>
            </a:r>
            <a:br>
              <a:rPr lang="en-US" altLang="zh-CN" dirty="0"/>
            </a:br>
            <a:r>
              <a:rPr lang="en-US" altLang="zh-CN" dirty="0"/>
              <a:t>print (i)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 = 5</a:t>
            </a:r>
            <a:r>
              <a:rPr lang="zh-CN" altLang="en-US" dirty="0"/>
              <a:t>； </a:t>
            </a:r>
            <a:r>
              <a:rPr lang="en-US" altLang="zh-CN" dirty="0"/>
              <a:t>print (i) ;   </a:t>
            </a:r>
            <a:r>
              <a:rPr lang="zh-CN" altLang="en-US" dirty="0"/>
              <a:t>物理行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缩进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同一层次的语句必须相同的缩进</a:t>
            </a:r>
            <a:endParaRPr lang="en-US" altLang="zh-CN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dirty="0"/>
              <a:t>i=5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  j=6  </a:t>
            </a:r>
            <a:r>
              <a:rPr lang="zh-CN" altLang="en-US" dirty="0"/>
              <a:t>错误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建议一致</a:t>
            </a:r>
            <a:r>
              <a:rPr lang="en-US" altLang="zh-CN" dirty="0"/>
              <a:t>TAB</a:t>
            </a:r>
            <a:r>
              <a:rPr lang="zh-CN" altLang="en-US" dirty="0"/>
              <a:t>或者</a:t>
            </a:r>
            <a:r>
              <a:rPr lang="en-US" altLang="zh-CN" dirty="0"/>
              <a:t>SPACE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控制流</a:t>
            </a:r>
            <a:endParaRPr lang="zh-CN" altLang="en-US" dirty="0"/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4321175" cy="5256213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If 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a==b: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elif a&gt;=b: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else:</a:t>
            </a:r>
            <a:endParaRPr lang="en-US" altLang="zh-CN" dirty="0"/>
          </a:p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742950" lvl="2" indent="-342900" eaLnBrk="1" hangingPunct="1">
              <a:buFont typeface="Wingdings" panose="05000000000000000000" pitchFamily="2" charset="2"/>
              <a:buChar char="ü"/>
            </a:pPr>
            <a:r>
              <a:rPr lang="en-US" altLang="zh-CN" dirty="0"/>
              <a:t>while i&lt;2:</a:t>
            </a:r>
            <a:endParaRPr lang="en-US" altLang="zh-CN" dirty="0"/>
          </a:p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742950" lvl="2" indent="-342900" eaLnBrk="1" hangingPunct="1">
              <a:buFont typeface="Wingdings" panose="05000000000000000000" pitchFamily="2" charset="2"/>
              <a:buChar char="ü"/>
            </a:pPr>
            <a:r>
              <a:rPr lang="en-US" altLang="zh-CN" dirty="0"/>
              <a:t>for i in [1,2,3,4,5]:</a:t>
            </a:r>
            <a:endParaRPr lang="en-US" altLang="zh-CN" dirty="0"/>
          </a:p>
          <a:p>
            <a:pPr marL="742950" lvl="2" indent="-342900" eaLnBrk="1" hangingPunct="1">
              <a:buFont typeface="Wingdings" panose="05000000000000000000" pitchFamily="2" charset="2"/>
              <a:buChar char="ü"/>
            </a:pPr>
            <a:r>
              <a:rPr lang="en-GB" altLang="zh-CN" dirty="0"/>
              <a:t>for c in ‘</a:t>
            </a:r>
            <a:r>
              <a:rPr lang="en-US" altLang="zh-CN" dirty="0"/>
              <a:t>hello python</a:t>
            </a:r>
            <a:r>
              <a:rPr lang="en-GB" altLang="zh-CN" dirty="0"/>
              <a:t>':</a:t>
            </a:r>
            <a:endParaRPr lang="en-US" altLang="zh-CN" dirty="0"/>
          </a:p>
          <a:p>
            <a:pPr lvl="1" eaLnBrk="1" hangingPunct="1">
              <a:buChar char="-"/>
            </a:pPr>
            <a:endParaRPr lang="zh-CN" altLang="en-US" dirty="0"/>
          </a:p>
        </p:txBody>
      </p:sp>
      <p:sp>
        <p:nvSpPr>
          <p:cNvPr id="100356" name="内容占位符 2"/>
          <p:cNvSpPr txBox="1"/>
          <p:nvPr/>
        </p:nvSpPr>
        <p:spPr>
          <a:xfrm>
            <a:off x="4716463" y="1603375"/>
            <a:ext cx="5256212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3060"/>
                </a:solidFill>
                <a:latin typeface="Arial" panose="020B0604020202020204" pitchFamily="34" charset="0"/>
              </a:rPr>
              <a:t>Break</a:t>
            </a:r>
            <a:r>
              <a:rPr lang="zh-CN" altLang="en-US" sz="3200" b="1" dirty="0">
                <a:solidFill>
                  <a:srgbClr val="003060"/>
                </a:solidFill>
                <a:latin typeface="Arial" panose="020B0604020202020204" pitchFamily="34" charset="0"/>
              </a:rPr>
              <a:t>语句</a:t>
            </a:r>
            <a:endParaRPr lang="en-US" altLang="zh-CN" sz="3200" b="1" dirty="0">
              <a:solidFill>
                <a:srgbClr val="003060"/>
              </a:solidFill>
              <a:latin typeface="Arial" panose="020B0604020202020204" pitchFamily="34" charset="0"/>
            </a:endParaRPr>
          </a:p>
          <a:p>
            <a:pPr marL="742950" lvl="2" indent="-34290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060"/>
                </a:solidFill>
                <a:latin typeface="Arial" panose="020B0604020202020204" pitchFamily="34" charset="0"/>
              </a:rPr>
              <a:t>while true:</a:t>
            </a:r>
            <a:endParaRPr lang="en-US" altLang="zh-CN" sz="2400" b="1" dirty="0">
              <a:solidFill>
                <a:srgbClr val="003060"/>
              </a:solidFill>
              <a:latin typeface="Arial" panose="020B0604020202020204" pitchFamily="34" charset="0"/>
            </a:endParaRPr>
          </a:p>
          <a:p>
            <a:pPr marL="1200150" lvl="3" indent="-34290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060"/>
                </a:solidFill>
                <a:latin typeface="Arial" panose="020B0604020202020204" pitchFamily="34" charset="0"/>
              </a:rPr>
              <a:t>If s==2: </a:t>
            </a:r>
            <a:endParaRPr lang="en-US" altLang="zh-CN" sz="2400" b="1" dirty="0">
              <a:solidFill>
                <a:srgbClr val="003060"/>
              </a:solidFill>
              <a:latin typeface="Arial" panose="020B0604020202020204" pitchFamily="34" charset="0"/>
            </a:endParaRPr>
          </a:p>
          <a:p>
            <a:pPr marL="1657350" lvl="4" indent="-34290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060"/>
                </a:solidFill>
                <a:latin typeface="Arial" panose="020B0604020202020204" pitchFamily="34" charset="0"/>
              </a:rPr>
              <a:t>break</a:t>
            </a:r>
            <a:endParaRPr lang="en-US" altLang="zh-CN" sz="2400" b="1" dirty="0">
              <a:solidFill>
                <a:srgbClr val="003060"/>
              </a:solidFill>
              <a:latin typeface="Arial" panose="020B0604020202020204" pitchFamily="34" charset="0"/>
            </a:endParaRPr>
          </a:p>
          <a:p>
            <a:pPr marL="3429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3060"/>
                </a:solidFill>
                <a:latin typeface="Arial" panose="020B0604020202020204" pitchFamily="34" charset="0"/>
              </a:rPr>
              <a:t>Continue</a:t>
            </a:r>
            <a:r>
              <a:rPr lang="zh-CN" altLang="en-US" sz="3200" b="1" dirty="0">
                <a:solidFill>
                  <a:srgbClr val="003060"/>
                </a:solidFill>
                <a:latin typeface="Arial" panose="020B0604020202020204" pitchFamily="34" charset="0"/>
              </a:rPr>
              <a:t>语句</a:t>
            </a:r>
            <a:endParaRPr lang="en-US" altLang="zh-CN" sz="3200" b="1" dirty="0">
              <a:solidFill>
                <a:srgbClr val="003060"/>
              </a:solidFill>
              <a:latin typeface="Arial" panose="020B0604020202020204" pitchFamily="34" charset="0"/>
            </a:endParaRPr>
          </a:p>
          <a:p>
            <a:pPr marL="742950" lvl="2" indent="-34290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060"/>
                </a:solidFill>
                <a:latin typeface="Arial" panose="020B0604020202020204" pitchFamily="34" charset="0"/>
              </a:rPr>
              <a:t>while true:</a:t>
            </a:r>
            <a:endParaRPr lang="en-US" altLang="zh-CN" sz="2400" b="1" dirty="0">
              <a:solidFill>
                <a:srgbClr val="003060"/>
              </a:solidFill>
              <a:latin typeface="Arial" panose="020B0604020202020204" pitchFamily="34" charset="0"/>
            </a:endParaRPr>
          </a:p>
          <a:p>
            <a:pPr marL="1200150" lvl="3" indent="-34290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060"/>
                </a:solidFill>
                <a:latin typeface="Arial" panose="020B0604020202020204" pitchFamily="34" charset="0"/>
              </a:rPr>
              <a:t>If s==2: </a:t>
            </a:r>
            <a:endParaRPr lang="en-US" altLang="zh-CN" sz="2400" b="1" dirty="0">
              <a:solidFill>
                <a:srgbClr val="003060"/>
              </a:solidFill>
              <a:latin typeface="Arial" panose="020B0604020202020204" pitchFamily="34" charset="0"/>
            </a:endParaRPr>
          </a:p>
          <a:p>
            <a:pPr marL="1657350" lvl="4" indent="-34290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060"/>
                </a:solidFill>
                <a:latin typeface="Arial" panose="020B0604020202020204" pitchFamily="34" charset="0"/>
              </a:rPr>
              <a:t>continue</a:t>
            </a:r>
            <a:endParaRPr lang="en-US" altLang="zh-CN" sz="2400" b="1" dirty="0">
              <a:solidFill>
                <a:srgbClr val="003060"/>
              </a:solidFill>
              <a:latin typeface="Arial" panose="020B0604020202020204" pitchFamily="34" charset="0"/>
            </a:endParaRPr>
          </a:p>
          <a:p>
            <a:pPr marL="742950" lvl="2" indent="-342900" eaLnBrk="1" hangingPunct="1">
              <a:spcBef>
                <a:spcPct val="20000"/>
              </a:spcBef>
              <a:buBlip>
                <a:blip r:embed="rId1"/>
              </a:buBlip>
            </a:pPr>
            <a:endParaRPr lang="en-US" altLang="zh-CN" sz="2400" b="1" dirty="0">
              <a:latin typeface="Arial" panose="020B0604020202020204" pitchFamily="34" charset="0"/>
            </a:endParaRPr>
          </a:p>
          <a:p>
            <a:pPr marL="342900" lvl="1" indent="-342900" eaLnBrk="1" hangingPunct="1">
              <a:spcBef>
                <a:spcPct val="20000"/>
              </a:spcBef>
              <a:buBlip>
                <a:blip r:embed="rId1"/>
              </a:buBlip>
            </a:pP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断行</a:t>
            </a:r>
            <a:endParaRPr lang="zh-CN" altLang="en-US" dirty="0"/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755650" y="1557338"/>
            <a:ext cx="8316913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\</a:t>
            </a:r>
            <a:endParaRPr lang="en-US" altLang="zh-CN" dirty="0"/>
          </a:p>
          <a:p>
            <a:pPr lvl="1" eaLnBrk="1" hangingPunct="1">
              <a:spcBef>
                <a:spcPts val="875"/>
              </a:spcBef>
              <a:buNone/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if a_complicated_expression and \ another_complicated_expression: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875"/>
              </a:spcBef>
              <a:buFontTx/>
              <a:buNone/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print ('this is valid syntax‘)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()</a:t>
            </a:r>
            <a:endParaRPr lang="en-US" altLang="zh-CN" dirty="0"/>
          </a:p>
          <a:p>
            <a:pPr lvl="1" eaLnBrk="1" hangingPunct="1">
              <a:spcBef>
                <a:spcPts val="875"/>
              </a:spcBef>
              <a:buNone/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if (a_complicated_expression and another_complicated_expression):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875"/>
              </a:spcBef>
              <a:buFontTx/>
              <a:buNone/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print ('this is valid syntax‘)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528638" y="282575"/>
            <a:ext cx="8229600" cy="1023938"/>
          </a:xfrm>
        </p:spPr>
        <p:txBody>
          <a:bodyPr vert="horz" wrap="square" lIns="21431" tIns="21431" rIns="21431" bIns="21431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4275" b="1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Sequential Steps</a:t>
            </a:r>
            <a:endParaRPr kumimoji="0" lang="en-US" sz="4275" b="1" i="0" u="none" strike="noStrike" kern="0" cap="none" spc="0" normalizeH="0" baseline="0" noProof="0" dirty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j-lt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102403" name="Shape 551"/>
          <p:cNvSpPr txBox="1"/>
          <p:nvPr/>
        </p:nvSpPr>
        <p:spPr>
          <a:xfrm>
            <a:off x="3702050" y="2446338"/>
            <a:ext cx="1825625" cy="18399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>
              <a:buClr>
                <a:srgbClr val="FFFFFF"/>
              </a:buClr>
              <a:buSzPct val="25000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Program: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algn="ctr"/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altLang="zh-CN" sz="2000" dirty="0">
                <a:latin typeface="Courier"/>
                <a:ea typeface="Courier"/>
                <a:sym typeface="Cabin"/>
              </a:rPr>
              <a:t>x = 2</a:t>
            </a:r>
            <a:endParaRPr lang="en-US" altLang="zh-CN" sz="2000" dirty="0">
              <a:latin typeface="Courier"/>
              <a:ea typeface="Courier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altLang="zh-CN" sz="2000" dirty="0">
                <a:latin typeface="Courier"/>
                <a:ea typeface="Courier"/>
                <a:sym typeface="Cabin"/>
              </a:rPr>
              <a:t>print(x)</a:t>
            </a:r>
            <a:endParaRPr lang="en-US" altLang="zh-CN" sz="2000" dirty="0">
              <a:latin typeface="Courier"/>
              <a:ea typeface="Courier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altLang="zh-CN" sz="2000" dirty="0">
                <a:latin typeface="Courier"/>
                <a:ea typeface="Courier"/>
                <a:sym typeface="Cabin"/>
              </a:rPr>
              <a:t>x = x + 2</a:t>
            </a:r>
            <a:endParaRPr lang="en-US" altLang="zh-CN" sz="2000" dirty="0">
              <a:latin typeface="Courier"/>
              <a:ea typeface="Courier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altLang="zh-CN" sz="2000" dirty="0">
                <a:latin typeface="Courier"/>
                <a:ea typeface="Courier"/>
                <a:sym typeface="Cabin"/>
              </a:rPr>
              <a:t>print(x)</a:t>
            </a:r>
            <a:endParaRPr lang="en-US" altLang="zh-CN" sz="2000" dirty="0">
              <a:latin typeface="Courier"/>
              <a:ea typeface="Courier"/>
              <a:sym typeface="Cabin"/>
            </a:endParaRPr>
          </a:p>
        </p:txBody>
      </p:sp>
      <p:sp>
        <p:nvSpPr>
          <p:cNvPr id="102404" name="Shape 552"/>
          <p:cNvSpPr txBox="1"/>
          <p:nvPr/>
        </p:nvSpPr>
        <p:spPr>
          <a:xfrm>
            <a:off x="6645275" y="2727325"/>
            <a:ext cx="974725" cy="1200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>
              <a:buClr>
                <a:srgbClr val="FFFFFF"/>
              </a:buClr>
              <a:buSzPct val="25000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Output: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algn="ctr"/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  2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  4</a:t>
            </a:r>
            <a:endParaRPr lang="en-US" altLang="zh-CN" sz="2000" dirty="0">
              <a:latin typeface="Arial" panose="020B0604020202020204" pitchFamily="34" charset="0"/>
              <a:ea typeface="Arial" panose="020B0604020202020204" pitchFamily="34" charset="0"/>
              <a:sym typeface="Cabin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893763" y="2400300"/>
            <a:ext cx="1541463" cy="33496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970" kern="1200" cap="none" spc="0" normalizeH="0" baseline="0" noProof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x = 2</a:t>
            </a:r>
            <a:endParaRPr kumimoji="0" lang="en-US" sz="1970" kern="1200" cap="none" spc="0" normalizeH="0" baseline="0" noProof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893763" y="3021013"/>
            <a:ext cx="1541463" cy="33655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970" kern="1200" cap="none" spc="0" normalizeH="0" baseline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print(x)</a:t>
            </a:r>
            <a:endParaRPr kumimoji="0" lang="en-US" sz="1970" kern="1200" cap="none" spc="0" normalizeH="0" baseline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2407" name="Shape 555"/>
          <p:cNvCxnSpPr/>
          <p:nvPr/>
        </p:nvCxnSpPr>
        <p:spPr>
          <a:xfrm rot="10800000">
            <a:off x="1654175" y="2735263"/>
            <a:ext cx="7938" cy="319087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893763" y="3629025"/>
            <a:ext cx="1541463" cy="33655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970" kern="1200" cap="none" spc="0" normalizeH="0" baseline="0" noProof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x = x + 2</a:t>
            </a:r>
            <a:endParaRPr kumimoji="0" lang="en-US" sz="1970" kern="1200" cap="none" spc="0" normalizeH="0" baseline="0" noProof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2409" name="Shape 557"/>
          <p:cNvCxnSpPr/>
          <p:nvPr/>
        </p:nvCxnSpPr>
        <p:spPr>
          <a:xfrm rot="10800000">
            <a:off x="1654175" y="3352800"/>
            <a:ext cx="7938" cy="319088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893763" y="4249738"/>
            <a:ext cx="1541463" cy="33655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970" kern="1200" cap="none" spc="0" normalizeH="0" baseline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print(x)</a:t>
            </a:r>
            <a:endParaRPr kumimoji="0" lang="en-US" sz="1970" kern="1200" cap="none" spc="0" normalizeH="0" baseline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2411" name="Shape 559"/>
          <p:cNvCxnSpPr/>
          <p:nvPr/>
        </p:nvCxnSpPr>
        <p:spPr>
          <a:xfrm rot="10800000">
            <a:off x="1654175" y="3965575"/>
            <a:ext cx="7938" cy="319088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2412" name="Shape 560"/>
          <p:cNvCxnSpPr/>
          <p:nvPr/>
        </p:nvCxnSpPr>
        <p:spPr>
          <a:xfrm flipH="1">
            <a:off x="4935538" y="3482975"/>
            <a:ext cx="1554162" cy="41275"/>
          </a:xfrm>
          <a:prstGeom prst="straightConnector1">
            <a:avLst/>
          </a:prstGeom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2413" name="Shape 561"/>
          <p:cNvCxnSpPr/>
          <p:nvPr/>
        </p:nvCxnSpPr>
        <p:spPr>
          <a:xfrm flipH="1">
            <a:off x="4935538" y="3825875"/>
            <a:ext cx="1565275" cy="346075"/>
          </a:xfrm>
          <a:prstGeom prst="straightConnector1">
            <a:avLst/>
          </a:prstGeom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1155700" y="4922838"/>
            <a:ext cx="6975475" cy="600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855" kern="1200" cap="none" spc="0" normalizeH="0" baseline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When a program is running, it flows from one step to the next.  As programmers, we set up </a:t>
            </a:r>
            <a:r>
              <a:rPr kumimoji="0" lang="en-US" sz="1855" kern="1200" cap="none" spc="0" normalizeH="0" baseline="0" noProof="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kumimoji="0" lang="en-US" sz="1855" kern="1200" cap="none" spc="0" normalizeH="0" baseline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paths</a:t>
            </a:r>
            <a:r>
              <a:rPr kumimoji="0" lang="en-US" sz="1855" kern="1200" cap="none" spc="0" normalizeH="0" baseline="0" noProof="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kumimoji="0" lang="en-US" sz="1855" kern="1200" cap="none" spc="0" normalizeH="0" baseline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for the program to follow.</a:t>
            </a:r>
            <a:endParaRPr kumimoji="0" lang="en-US" sz="1855" kern="1200" cap="none" spc="0" normalizeH="0" baseline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2243138" y="314325"/>
            <a:ext cx="5392738" cy="768350"/>
          </a:xfrm>
        </p:spPr>
        <p:txBody>
          <a:bodyPr vert="horz" wrap="square" lIns="21431" tIns="21431" rIns="21431" bIns="21431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4275" b="1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Conditional Steps</a:t>
            </a:r>
            <a:endParaRPr kumimoji="0" lang="en-US" sz="4275" b="1" i="0" u="none" strike="noStrike" kern="0" cap="none" spc="0" normalizeH="0" baseline="0" noProof="0" dirty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j-lt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104451" name="Shape 568"/>
          <p:cNvSpPr txBox="1"/>
          <p:nvPr/>
        </p:nvSpPr>
        <p:spPr>
          <a:xfrm>
            <a:off x="7697788" y="3021013"/>
            <a:ext cx="889000" cy="1228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>
              <a:buClr>
                <a:srgbClr val="FFFF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Output: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algn="ctr"/>
            <a:endParaRPr lang="zh-CN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Smaller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Finis 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sym typeface="Cabin"/>
            </a:endParaRPr>
          </a:p>
        </p:txBody>
      </p:sp>
      <p:sp>
        <p:nvSpPr>
          <p:cNvPr id="104452" name="Shape 569"/>
          <p:cNvSpPr txBox="1"/>
          <p:nvPr/>
        </p:nvSpPr>
        <p:spPr>
          <a:xfrm>
            <a:off x="4387850" y="2633663"/>
            <a:ext cx="2551113" cy="28051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>
              <a:buClr>
                <a:srgbClr val="FFFF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Program: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algn="ctr"/>
            <a:endParaRPr lang="zh-CN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x = 5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if x &lt; 10: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    print('Smaller')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if x &gt; 20: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    print('Bigger')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 algn="ctr"/>
            <a:endParaRPr lang="zh-CN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print('Finis')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00088" y="1568450"/>
            <a:ext cx="1543050" cy="33496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x = 5</a:t>
            </a:r>
            <a:endParaRPr kumimoji="0" lang="en-US" sz="1690" kern="1200" cap="none" spc="0" normalizeH="0" baseline="0" noProof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4454" name="Shape 571"/>
          <p:cNvCxnSpPr/>
          <p:nvPr/>
        </p:nvCxnSpPr>
        <p:spPr>
          <a:xfrm rot="10800000">
            <a:off x="1460500" y="1905000"/>
            <a:ext cx="7938" cy="319088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4455" name="Shape 572"/>
          <p:cNvCxnSpPr>
            <a:endCxn id="104452" idx="3"/>
          </p:cNvCxnSpPr>
          <p:nvPr/>
        </p:nvCxnSpPr>
        <p:spPr>
          <a:xfrm flipH="1">
            <a:off x="6938963" y="3800475"/>
            <a:ext cx="677862" cy="234950"/>
          </a:xfrm>
          <a:prstGeom prst="straightConnector1">
            <a:avLst/>
          </a:prstGeom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665163" y="2211388"/>
            <a:ext cx="1614488" cy="714375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b="0" i="0" u="none" strike="noStrike" kern="1200" cap="none" spc="0" normalizeH="0" baseline="0" noProof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x &lt; 10 ?</a:t>
            </a:r>
            <a:endParaRPr kumimoji="0" lang="en-US" sz="1690" b="0" i="0" u="none" strike="noStrike" kern="1200" cap="none" spc="0" normalizeH="0" baseline="0" noProof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4457" name="Shape 574"/>
          <p:cNvCxnSpPr/>
          <p:nvPr/>
        </p:nvCxnSpPr>
        <p:spPr>
          <a:xfrm rot="10800000">
            <a:off x="1460500" y="2895600"/>
            <a:ext cx="11113" cy="904875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1871663" y="2903538"/>
            <a:ext cx="1643063" cy="4222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print('Smaller')</a:t>
            </a:r>
            <a:endParaRPr kumimoji="0" lang="en-US" sz="1690" kern="1200" cap="none" spc="0" normalizeH="0" baseline="0" noProof="0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4459" name="Shape 576"/>
          <p:cNvCxnSpPr/>
          <p:nvPr/>
        </p:nvCxnSpPr>
        <p:spPr>
          <a:xfrm rot="10800000">
            <a:off x="2271713" y="2563813"/>
            <a:ext cx="438150" cy="9525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460" name="Shape 577"/>
          <p:cNvCxnSpPr/>
          <p:nvPr/>
        </p:nvCxnSpPr>
        <p:spPr>
          <a:xfrm rot="-10800000" flipH="1">
            <a:off x="2690813" y="2563813"/>
            <a:ext cx="7937" cy="363537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4461" name="Shape 578"/>
          <p:cNvCxnSpPr/>
          <p:nvPr/>
        </p:nvCxnSpPr>
        <p:spPr>
          <a:xfrm flipH="1">
            <a:off x="2690813" y="3317875"/>
            <a:ext cx="7937" cy="176213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462" name="Shape 579"/>
          <p:cNvCxnSpPr/>
          <p:nvPr/>
        </p:nvCxnSpPr>
        <p:spPr>
          <a:xfrm>
            <a:off x="1490663" y="3503613"/>
            <a:ext cx="1208087" cy="0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665163" y="3754438"/>
            <a:ext cx="1614488" cy="714375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b="0" i="0" u="none" strike="noStrike" kern="1200" cap="none" spc="0" normalizeH="0" baseline="0" noProof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x &gt; 20 ?</a:t>
            </a:r>
            <a:endParaRPr kumimoji="0" lang="en-US" sz="1690" b="0" i="0" u="none" strike="noStrike" kern="1200" cap="none" spc="0" normalizeH="0" baseline="0" noProof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4464" name="Shape 581"/>
          <p:cNvCxnSpPr/>
          <p:nvPr/>
        </p:nvCxnSpPr>
        <p:spPr>
          <a:xfrm rot="10800000">
            <a:off x="1460500" y="4448175"/>
            <a:ext cx="11113" cy="904875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1871663" y="4446588"/>
            <a:ext cx="1643063" cy="4222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print('Bigger')</a:t>
            </a:r>
            <a:endParaRPr kumimoji="0" lang="en-US" sz="1690" kern="1200" cap="none" spc="0" normalizeH="0" baseline="0" noProof="0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4466" name="Shape 583"/>
          <p:cNvCxnSpPr/>
          <p:nvPr/>
        </p:nvCxnSpPr>
        <p:spPr>
          <a:xfrm rot="10800000">
            <a:off x="2271713" y="4106863"/>
            <a:ext cx="438150" cy="9525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467" name="Shape 584"/>
          <p:cNvCxnSpPr/>
          <p:nvPr/>
        </p:nvCxnSpPr>
        <p:spPr>
          <a:xfrm rot="-10800000" flipH="1">
            <a:off x="2690813" y="4106863"/>
            <a:ext cx="7937" cy="363537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4468" name="Shape 585"/>
          <p:cNvCxnSpPr/>
          <p:nvPr/>
        </p:nvCxnSpPr>
        <p:spPr>
          <a:xfrm flipH="1">
            <a:off x="2690813" y="4860925"/>
            <a:ext cx="7937" cy="176213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4469" name="Shape 586"/>
          <p:cNvCxnSpPr/>
          <p:nvPr/>
        </p:nvCxnSpPr>
        <p:spPr>
          <a:xfrm>
            <a:off x="1490663" y="5046663"/>
            <a:ext cx="1208087" cy="0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4470" name="Shape 587"/>
          <p:cNvCxnSpPr/>
          <p:nvPr/>
        </p:nvCxnSpPr>
        <p:spPr>
          <a:xfrm flipH="1">
            <a:off x="6430963" y="4116388"/>
            <a:ext cx="1185862" cy="930275"/>
          </a:xfrm>
          <a:prstGeom prst="straightConnector1">
            <a:avLst/>
          </a:prstGeom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700088" y="5326063"/>
            <a:ext cx="1543050" cy="33496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print('Finis')</a:t>
            </a:r>
            <a:endParaRPr kumimoji="0" lang="en-US" sz="1690" kern="1200" cap="none" spc="0" normalizeH="0" baseline="0" noProof="0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2482850" y="2203450"/>
            <a:ext cx="407988" cy="3508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Yes</a:t>
            </a:r>
            <a:endParaRPr kumimoji="0" lang="en-US" sz="1690" kern="1200" cap="none" spc="0" normalizeH="0" baseline="0" noProof="0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104473" name="Shape 590"/>
          <p:cNvSpPr txBox="1"/>
          <p:nvPr/>
        </p:nvSpPr>
        <p:spPr>
          <a:xfrm>
            <a:off x="3233738" y="2584450"/>
            <a:ext cx="2057400" cy="257175"/>
          </a:xfrm>
          <a:prstGeom prst="rect">
            <a:avLst/>
          </a:prstGeom>
          <a:noFill/>
          <a:ln w="9525">
            <a:noFill/>
          </a:ln>
        </p:spPr>
        <p:txBody>
          <a:bodyPr lIns="51427" tIns="51427" rIns="51427" bIns="51427"/>
          <a:p>
            <a:endParaRPr lang="zh-CN" altLang="zh-CN" dirty="0">
              <a:solidFill>
                <a:srgbClr val="003060"/>
              </a:solidFill>
              <a:latin typeface="Verdana" panose="020B0604030504040204" pitchFamily="34" charset="0"/>
            </a:endParaRPr>
          </a:p>
        </p:txBody>
      </p:sp>
      <p:sp>
        <p:nvSpPr>
          <p:cNvPr id="591" name="Shape 591"/>
          <p:cNvSpPr txBox="1"/>
          <p:nvPr/>
        </p:nvSpPr>
        <p:spPr>
          <a:xfrm>
            <a:off x="928688" y="3048000"/>
            <a:ext cx="407988" cy="34925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No</a:t>
            </a:r>
            <a:endParaRPr kumimoji="0" lang="en-US" sz="1690" kern="1200" cap="none" spc="0" normalizeH="0" baseline="0" noProof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8" name="Shape 591"/>
          <p:cNvSpPr txBox="1"/>
          <p:nvPr/>
        </p:nvSpPr>
        <p:spPr>
          <a:xfrm>
            <a:off x="935038" y="4552950"/>
            <a:ext cx="407988" cy="3508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No</a:t>
            </a:r>
            <a:endParaRPr kumimoji="0" lang="en-US" sz="1690" kern="1200" cap="none" spc="0" normalizeH="0" baseline="0" noProof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9" name="Shape 589"/>
          <p:cNvSpPr txBox="1"/>
          <p:nvPr/>
        </p:nvSpPr>
        <p:spPr>
          <a:xfrm>
            <a:off x="2482850" y="3719513"/>
            <a:ext cx="407988" cy="34925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Yes</a:t>
            </a:r>
            <a:endParaRPr kumimoji="0" lang="en-US" sz="1690" kern="1200" cap="none" spc="0" normalizeH="0" baseline="0" noProof="0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2339975" y="481013"/>
            <a:ext cx="5373688" cy="768350"/>
          </a:xfrm>
        </p:spPr>
        <p:txBody>
          <a:bodyPr vert="horz" wrap="square" lIns="21431" tIns="21431" rIns="21431" bIns="21431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4275" b="1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Repeated Steps</a:t>
            </a:r>
            <a:endParaRPr kumimoji="0" lang="en-US" sz="4275" b="1" i="0" u="none" strike="noStrike" kern="0" cap="none" spc="0" normalizeH="0" baseline="0" noProof="0" dirty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j-lt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106499" name="Shape 597"/>
          <p:cNvSpPr txBox="1"/>
          <p:nvPr/>
        </p:nvSpPr>
        <p:spPr>
          <a:xfrm>
            <a:off x="7502525" y="2211388"/>
            <a:ext cx="1120775" cy="2400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>
              <a:buClr>
                <a:srgbClr val="FFFF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Output: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algn="ctr"/>
            <a:endParaRPr lang="zh-CN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5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4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3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2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1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Blastoff!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sym typeface="Cabin"/>
            </a:endParaRPr>
          </a:p>
        </p:txBody>
      </p:sp>
      <p:sp>
        <p:nvSpPr>
          <p:cNvPr id="106500" name="Shape 598"/>
          <p:cNvSpPr txBox="1"/>
          <p:nvPr/>
        </p:nvSpPr>
        <p:spPr>
          <a:xfrm>
            <a:off x="4214813" y="2325688"/>
            <a:ext cx="2190750" cy="2181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>
              <a:buClr>
                <a:srgbClr val="FFFFFF"/>
              </a:buClr>
              <a:buSzPct val="25000"/>
            </a:pPr>
            <a:r>
              <a:rPr lang="en-US" altLang="zh-CN" sz="2000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Program:</a:t>
            </a:r>
            <a:endParaRPr lang="en-US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algn="ctr"/>
            <a:endParaRPr lang="zh-CN" altLang="zh-CN" sz="2000" dirty="0">
              <a:solidFill>
                <a:srgbClr val="003060"/>
              </a:solidFill>
              <a:latin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n = 5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while n &gt; 0 :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    print(n)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    n = n – 1</a:t>
            </a:r>
            <a:endParaRPr lang="en-US" altLang="zh-CN" sz="1500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altLang="zh-CN" sz="1500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print('Blastoff!'</a:t>
            </a:r>
            <a:r>
              <a:rPr lang="en-US" altLang="zh-CN" sz="1500" b="1" dirty="0">
                <a:solidFill>
                  <a:srgbClr val="003060"/>
                </a:solidFill>
                <a:latin typeface="Courier"/>
                <a:ea typeface="Courier"/>
                <a:sym typeface="Cabin"/>
              </a:rPr>
              <a:t>)</a:t>
            </a:r>
            <a:endParaRPr lang="en-US" altLang="zh-CN" sz="1500" b="1" dirty="0">
              <a:solidFill>
                <a:srgbClr val="003060"/>
              </a:solidFill>
              <a:latin typeface="Courier"/>
              <a:ea typeface="Courier"/>
              <a:sym typeface="Cabin"/>
            </a:endParaRPr>
          </a:p>
        </p:txBody>
      </p:sp>
      <p:cxnSp>
        <p:nvCxnSpPr>
          <p:cNvPr id="106501" name="Shape 599"/>
          <p:cNvCxnSpPr/>
          <p:nvPr/>
        </p:nvCxnSpPr>
        <p:spPr>
          <a:xfrm rot="10800000">
            <a:off x="1597025" y="1971675"/>
            <a:ext cx="7938" cy="319088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6502" name="Shape 600"/>
          <p:cNvCxnSpPr/>
          <p:nvPr/>
        </p:nvCxnSpPr>
        <p:spPr>
          <a:xfrm flipH="1">
            <a:off x="5697538" y="3021013"/>
            <a:ext cx="1530350" cy="692150"/>
          </a:xfrm>
          <a:prstGeom prst="straightConnector1">
            <a:avLst/>
          </a:prstGeom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800100" y="2279650"/>
            <a:ext cx="1614488" cy="714375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Tx/>
              <a:buNone/>
              <a:defRPr/>
            </a:pPr>
            <a:r>
              <a:rPr kumimoji="0" lang="en-US" sz="2025" b="0" i="0" u="none" strike="noStrike" kern="1200" cap="none" spc="0" normalizeH="0" baseline="0" noProof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 &gt; 0 ?</a:t>
            </a:r>
            <a:endParaRPr kumimoji="0" lang="en-US" sz="2025" b="0" i="0" u="none" strike="noStrike" kern="1200" cap="none" spc="0" normalizeH="0" baseline="0" noProof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6504" name="Shape 602"/>
          <p:cNvCxnSpPr/>
          <p:nvPr/>
        </p:nvCxnSpPr>
        <p:spPr>
          <a:xfrm rot="-10800000" flipH="1">
            <a:off x="1595438" y="2994025"/>
            <a:ext cx="12700" cy="1303338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106505" name="Shape 603"/>
          <p:cNvCxnSpPr/>
          <p:nvPr/>
        </p:nvCxnSpPr>
        <p:spPr>
          <a:xfrm rot="10800000">
            <a:off x="2406650" y="2632075"/>
            <a:ext cx="438150" cy="9525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506" name="Shape 604"/>
          <p:cNvCxnSpPr/>
          <p:nvPr/>
        </p:nvCxnSpPr>
        <p:spPr>
          <a:xfrm rot="-10800000" flipH="1">
            <a:off x="2825750" y="2632075"/>
            <a:ext cx="9525" cy="363538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6507" name="Shape 605"/>
          <p:cNvCxnSpPr>
            <a:stCxn id="606" idx="2"/>
          </p:cNvCxnSpPr>
          <p:nvPr/>
        </p:nvCxnSpPr>
        <p:spPr>
          <a:xfrm flipH="1">
            <a:off x="2825750" y="4108450"/>
            <a:ext cx="3175" cy="168275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508" name="Shape 607"/>
          <p:cNvCxnSpPr/>
          <p:nvPr/>
        </p:nvCxnSpPr>
        <p:spPr>
          <a:xfrm>
            <a:off x="1604963" y="4278313"/>
            <a:ext cx="1230312" cy="7937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509" name="Shape 608"/>
          <p:cNvCxnSpPr/>
          <p:nvPr/>
        </p:nvCxnSpPr>
        <p:spPr>
          <a:xfrm flipH="1">
            <a:off x="600075" y="2641600"/>
            <a:ext cx="223838" cy="1588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106510" name="Shape 609"/>
          <p:cNvCxnSpPr/>
          <p:nvPr/>
        </p:nvCxnSpPr>
        <p:spPr>
          <a:xfrm rot="-10800000" flipH="1">
            <a:off x="1597025" y="4546600"/>
            <a:ext cx="9525" cy="363538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6511" name="Shape 610"/>
          <p:cNvCxnSpPr/>
          <p:nvPr/>
        </p:nvCxnSpPr>
        <p:spPr>
          <a:xfrm flipV="1">
            <a:off x="619125" y="2632075"/>
            <a:ext cx="0" cy="1957388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6512" name="Shape 611"/>
          <p:cNvCxnSpPr/>
          <p:nvPr/>
        </p:nvCxnSpPr>
        <p:spPr>
          <a:xfrm>
            <a:off x="609600" y="4557713"/>
            <a:ext cx="985838" cy="0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6513" name="Shape 612"/>
          <p:cNvCxnSpPr/>
          <p:nvPr/>
        </p:nvCxnSpPr>
        <p:spPr>
          <a:xfrm flipH="1" flipV="1">
            <a:off x="6405563" y="4297363"/>
            <a:ext cx="950912" cy="188912"/>
          </a:xfrm>
          <a:prstGeom prst="straightConnector1">
            <a:avLst/>
          </a:prstGeom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6514" name="Shape 613"/>
          <p:cNvSpPr txBox="1"/>
          <p:nvPr/>
        </p:nvSpPr>
        <p:spPr>
          <a:xfrm>
            <a:off x="2901950" y="4792663"/>
            <a:ext cx="5953125" cy="671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algn="ctr">
              <a:buClr>
                <a:srgbClr val="FFFFFF"/>
              </a:buClr>
              <a:buSzPct val="25000"/>
            </a:pPr>
            <a:r>
              <a:rPr lang="en-US" altLang="zh-CN" dirty="0">
                <a:solidFill>
                  <a:srgbClr val="003060"/>
                </a:solidFill>
                <a:latin typeface="Arial" panose="020B0604020202020204" pitchFamily="34" charset="0"/>
                <a:cs typeface="Arial" panose="020B0604020202020204" pitchFamily="34" charset="0"/>
                <a:sym typeface="Cabin"/>
              </a:rPr>
              <a:t>Loops (repeated steps) have iteration variables that change each time through a loop.</a:t>
            </a:r>
            <a:endParaRPr lang="en-US" altLang="zh-CN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304800" y="2214563"/>
            <a:ext cx="407988" cy="3508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2025" kern="1200" cap="none" spc="0" normalizeH="0" baseline="0" noProof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No</a:t>
            </a:r>
            <a:endParaRPr kumimoji="0" lang="en-US" sz="2025" kern="1200" cap="none" spc="0" normalizeH="0" baseline="0" noProof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752475" y="4894263"/>
            <a:ext cx="1716088" cy="420688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970" kern="1200" cap="none" spc="0" normalizeH="0" baseline="0" noProof="0" dirty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print('Blastoff')</a:t>
            </a:r>
            <a:endParaRPr kumimoji="0" lang="en-US" sz="1970" kern="1200" cap="none" spc="0" normalizeH="0" baseline="0" noProof="0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2620963" y="2214563"/>
            <a:ext cx="560388" cy="35083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2025" kern="1200" cap="none" spc="0" normalizeH="0" baseline="0" noProof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Yes</a:t>
            </a:r>
            <a:endParaRPr kumimoji="0" lang="en-US" sz="2025" kern="1200" cap="none" spc="0" normalizeH="0" baseline="0" noProof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785813" y="1550988"/>
            <a:ext cx="1643063" cy="420688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970" kern="1200" cap="none" spc="0" normalizeH="0" baseline="0" noProof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 = 5</a:t>
            </a:r>
            <a:endParaRPr kumimoji="0" lang="en-US" sz="1970" kern="1200" cap="none" spc="0" normalizeH="0" baseline="0" noProof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014538" y="3000375"/>
            <a:ext cx="1643063" cy="4222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970" kern="1200" cap="none" spc="0" normalizeH="0" baseline="0" noProof="0" dirty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print(n)</a:t>
            </a:r>
            <a:endParaRPr kumimoji="0" lang="en-US" sz="1970" kern="1200" cap="none" spc="0" normalizeH="0" baseline="0" noProof="0" dirty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6520" name="Shape 619"/>
          <p:cNvCxnSpPr/>
          <p:nvPr/>
        </p:nvCxnSpPr>
        <p:spPr>
          <a:xfrm flipH="1" flipV="1">
            <a:off x="5697538" y="3786188"/>
            <a:ext cx="1574800" cy="357187"/>
          </a:xfrm>
          <a:prstGeom prst="straightConnector1">
            <a:avLst/>
          </a:prstGeom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2008188" y="3686175"/>
            <a:ext cx="1643063" cy="4222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970" kern="1200" cap="none" spc="0" normalizeH="0" baseline="0" noProof="0">
                <a:solidFill>
                  <a:srgbClr val="00306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n = n -1</a:t>
            </a:r>
            <a:endParaRPr kumimoji="0" lang="en-US" sz="1970" kern="1200" cap="none" spc="0" normalizeH="0" baseline="0" noProof="0">
              <a:solidFill>
                <a:srgbClr val="00306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06522" name="Shape 620"/>
          <p:cNvCxnSpPr>
            <a:stCxn id="606" idx="0"/>
            <a:endCxn id="618" idx="2"/>
          </p:cNvCxnSpPr>
          <p:nvPr/>
        </p:nvCxnSpPr>
        <p:spPr>
          <a:xfrm flipV="1">
            <a:off x="2828925" y="3422650"/>
            <a:ext cx="7938" cy="263525"/>
          </a:xfrm>
          <a:prstGeom prst="straightConnector1">
            <a:avLst/>
          </a:prstGeom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5" name="Shape 625"/>
          <p:cNvSpPr txBox="1"/>
          <p:nvPr/>
        </p:nvSpPr>
        <p:spPr>
          <a:xfrm>
            <a:off x="755650" y="1557338"/>
            <a:ext cx="5818188" cy="44084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name = </a:t>
            </a:r>
            <a:r>
              <a:rPr kumimoji="0" lang="en-US" sz="1575" kern="1200" cap="none" spc="0" normalizeH="0" baseline="0" noProof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input</a:t>
            </a: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('Enter file:')</a:t>
            </a:r>
            <a:endParaRPr kumimoji="0" lang="en-US" sz="1575" kern="1200" cap="none" spc="0" normalizeH="0" baseline="0" noProof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handle = open(name, 'r')</a:t>
            </a:r>
            <a:endParaRPr kumimoji="0" lang="en-US" sz="1575" kern="1200" cap="none" spc="0" normalizeH="0" baseline="0" noProof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endParaRPr kumimoji="0" lang="en-US" sz="1575" kern="1200" cap="none" spc="0" normalizeH="0" baseline="0" noProof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counts = </a:t>
            </a:r>
            <a:r>
              <a:rPr kumimoji="0" lang="en-US" sz="1575" kern="1200" cap="none" spc="0" normalizeH="0" baseline="0" noProof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dict</a:t>
            </a: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</a:t>
            </a:r>
            <a:endParaRPr kumimoji="0" lang="en-US" sz="1575" kern="1200" cap="none" spc="0" normalizeH="0" baseline="0" noProof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for line in handle:</a:t>
            </a:r>
            <a:endParaRPr kumimoji="0" lang="en-US" sz="1575" kern="1200" cap="none" spc="0" normalizeH="0" baseline="0" noProof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words = </a:t>
            </a:r>
            <a:r>
              <a:rPr kumimoji="0" lang="en-US" sz="1575" kern="1200" cap="none" spc="0" normalizeH="0" baseline="0" noProof="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line.split</a:t>
            </a:r>
            <a:r>
              <a:rPr kumimoji="0" lang="en-US" sz="1575" kern="1200" cap="none" spc="0" normalizeH="0" baseline="0" noProof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</a:t>
            </a:r>
            <a:endParaRPr kumimoji="0" lang="en-US" sz="1575" kern="1200" cap="none" spc="0" normalizeH="0" baseline="0" noProof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for word in words:</a:t>
            </a:r>
            <a:endParaRPr kumimoji="0" lang="en-US" sz="1575" kern="1200" cap="none" spc="0" normalizeH="0" baseline="0" noProof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  counts[word] = </a:t>
            </a:r>
            <a:r>
              <a:rPr kumimoji="0" lang="en-US" sz="1575" kern="1200" cap="none" spc="0" normalizeH="0" baseline="0" noProof="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counts.get</a:t>
            </a:r>
            <a:r>
              <a:rPr kumimoji="0" lang="en-US" sz="1575" kern="1200" cap="none" spc="0" normalizeH="0" baseline="0" noProof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(word,0) + 1</a:t>
            </a:r>
            <a:endParaRPr kumimoji="0" lang="en-US" sz="1575" kern="1200" cap="none" spc="0" normalizeH="0" baseline="0" noProof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Tx/>
              <a:buFontTx/>
              <a:buNone/>
              <a:defRPr/>
            </a:pPr>
            <a:endParaRPr kumimoji="0" lang="en-US" sz="1575" kern="1200" cap="none" spc="0" normalizeH="0" baseline="0" noProof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bigcount</a:t>
            </a: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None</a:t>
            </a:r>
            <a:endParaRPr kumimoji="0" lang="en-US" sz="1575" kern="1200" cap="none" spc="0" normalizeH="0" baseline="0" noProof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bigword</a:t>
            </a: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None</a:t>
            </a:r>
            <a:endParaRPr kumimoji="0" lang="en-US" sz="1575" kern="1200" cap="none" spc="0" normalizeH="0" baseline="0" noProof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for </a:t>
            </a:r>
            <a:r>
              <a:rPr kumimoji="0" lang="en-US" sz="1575" kern="1200" cap="none" spc="0" normalizeH="0" baseline="0" noProof="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word,count</a:t>
            </a:r>
            <a:r>
              <a:rPr kumimoji="0" lang="en-US" sz="1575" kern="1200" cap="none" spc="0" normalizeH="0" baseline="0" noProof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in </a:t>
            </a:r>
            <a:r>
              <a:rPr kumimoji="0" lang="en-US" sz="1575" kern="1200" cap="none" spc="0" normalizeH="0" baseline="0" noProof="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counts.items</a:t>
            </a:r>
            <a:r>
              <a:rPr kumimoji="0" lang="en-US" sz="1575" kern="1200" cap="none" spc="0" normalizeH="0" baseline="0" noProof="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():</a:t>
            </a:r>
            <a:endParaRPr kumimoji="0" lang="en-US" sz="1575" kern="1200" cap="none" spc="0" normalizeH="0" baseline="0" noProof="0" dirty="0">
              <a:solidFill>
                <a:srgbClr val="00FA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if </a:t>
            </a:r>
            <a:r>
              <a:rPr kumimoji="0" lang="en-US" sz="1575" kern="1200" cap="none" spc="0" normalizeH="0" baseline="0" noProof="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bigcount</a:t>
            </a:r>
            <a:r>
              <a:rPr kumimoji="0" lang="en-US" sz="1575" kern="1200" cap="none" spc="0" normalizeH="0" baseline="0" noProof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is None or count &gt; </a:t>
            </a:r>
            <a:r>
              <a:rPr kumimoji="0" lang="en-US" sz="1575" kern="1200" cap="none" spc="0" normalizeH="0" baseline="0" noProof="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bigcount</a:t>
            </a:r>
            <a:r>
              <a:rPr kumimoji="0" lang="en-US" sz="1575" kern="1200" cap="none" spc="0" normalizeH="0" baseline="0" noProof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:</a:t>
            </a:r>
            <a:endParaRPr kumimoji="0" lang="en-US" sz="1575" kern="1200" cap="none" spc="0" normalizeH="0" baseline="0" noProof="0" dirty="0">
              <a:solidFill>
                <a:srgbClr val="FF93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  </a:t>
            </a:r>
            <a:r>
              <a:rPr kumimoji="0" lang="en-US" sz="1575" kern="1200" cap="none" spc="0" normalizeH="0" baseline="0" noProof="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bigword</a:t>
            </a:r>
            <a:r>
              <a:rPr kumimoji="0" lang="en-US" sz="1575" kern="1200" cap="none" spc="0" normalizeH="0" baseline="0" noProof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word</a:t>
            </a:r>
            <a:endParaRPr kumimoji="0" lang="en-US" sz="1575" kern="1200" cap="none" spc="0" normalizeH="0" baseline="0" noProof="0" dirty="0">
              <a:solidFill>
                <a:srgbClr val="FF93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  </a:t>
            </a:r>
            <a:r>
              <a:rPr kumimoji="0" lang="en-US" sz="1575" kern="1200" cap="none" spc="0" normalizeH="0" baseline="0" noProof="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bigcount</a:t>
            </a:r>
            <a:r>
              <a:rPr kumimoji="0" lang="en-US" sz="1575" kern="1200" cap="none" spc="0" normalizeH="0" baseline="0" noProof="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count</a:t>
            </a:r>
            <a:endParaRPr kumimoji="0" lang="en-US" sz="1575" kern="1200" cap="none" spc="0" normalizeH="0" baseline="0" noProof="0" dirty="0">
              <a:solidFill>
                <a:srgbClr val="FF93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Tx/>
              <a:buFontTx/>
              <a:buNone/>
              <a:defRPr/>
            </a:pPr>
            <a:endParaRPr kumimoji="0" lang="en-US" sz="1575" kern="1200" cap="none" spc="0" normalizeH="0" baseline="0" noProof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R="0" defTabSz="914400">
              <a:buClr>
                <a:srgbClr val="00FF00"/>
              </a:buClr>
              <a:buSzPct val="25000"/>
              <a:buFontTx/>
              <a:buNone/>
              <a:defRPr/>
            </a:pP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kumimoji="0" lang="en-US" sz="1575" kern="1200" cap="none" spc="0" normalizeH="0" baseline="0" noProof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bigword</a:t>
            </a: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, </a:t>
            </a:r>
            <a:r>
              <a:rPr kumimoji="0" lang="en-US" sz="1575" kern="1200" cap="none" spc="0" normalizeH="0" baseline="0" noProof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bigcount</a:t>
            </a:r>
            <a:r>
              <a:rPr kumimoji="0" lang="en-US" sz="1575" kern="1200" cap="none" spc="0" normalizeH="0" baseline="0" noProof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kumimoji="0" lang="en-US" sz="1575" kern="1200" cap="none" spc="0" normalizeH="0" baseline="0" noProof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7119938" y="1570038"/>
            <a:ext cx="1479550" cy="15986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marR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Sequential</a:t>
            </a:r>
            <a:endParaRPr kumimoji="0" lang="en-US" sz="1690" kern="1200" cap="none" spc="0" normalizeH="0" baseline="0" noProof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R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Repeated</a:t>
            </a:r>
            <a:endParaRPr kumimoji="0" lang="en-US" sz="1690" kern="1200" cap="none" spc="0" normalizeH="0" baseline="0" noProof="0">
              <a:solidFill>
                <a:srgbClr val="00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R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defRPr/>
            </a:pPr>
            <a:r>
              <a:rPr kumimoji="0" lang="en-US" sz="1690" kern="1200" cap="none" spc="0" normalizeH="0" baseline="0" noProof="0">
                <a:solidFill>
                  <a:srgbClr val="FF99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Conditional</a:t>
            </a:r>
            <a:endParaRPr kumimoji="0" lang="en-US" sz="1690" kern="1200" cap="none" spc="0" normalizeH="0" baseline="0" noProof="0">
              <a:solidFill>
                <a:srgbClr val="FF99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108548" name="Shape 596"/>
          <p:cNvSpPr txBox="1"/>
          <p:nvPr/>
        </p:nvSpPr>
        <p:spPr>
          <a:xfrm>
            <a:off x="2339975" y="481013"/>
            <a:ext cx="5373688" cy="768350"/>
          </a:xfrm>
          <a:prstGeom prst="rect">
            <a:avLst/>
          </a:prstGeom>
          <a:noFill/>
          <a:ln w="9525">
            <a:noFill/>
          </a:ln>
        </p:spPr>
        <p:txBody>
          <a:bodyPr lIns="21431" tIns="21431" rIns="21431" bIns="21431" anchor="ctr" anchorCtr="0"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2400" b="1">
                <a:solidFill>
                  <a:srgbClr val="003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-"/>
              <a:defRPr sz="2000" b="1">
                <a:solidFill>
                  <a:srgbClr val="00306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3060"/>
                </a:solidFill>
                <a:latin typeface="+mn-lt"/>
                <a:ea typeface="+mn-ea"/>
              </a:defRPr>
            </a:lvl3pPr>
            <a:lvl4pPr marL="1541780" indent="-17018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Monotype Sorts" pitchFamily="2" charset="2"/>
              <a:buChar char="¢"/>
              <a:defRPr b="1">
                <a:solidFill>
                  <a:srgbClr val="003060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rgbClr val="003060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FFFFFF"/>
              </a:buClr>
              <a:buSzPct val="25000"/>
              <a:buFontTx/>
              <a:buNone/>
            </a:pPr>
            <a:r>
              <a:rPr lang="zh-CN" altLang="en-US" sz="4200" dirty="0">
                <a:cs typeface="Arial" panose="020B0604020202020204" pitchFamily="34" charset="0"/>
                <a:sym typeface="Cabin"/>
              </a:rPr>
              <a:t>语句执行</a:t>
            </a:r>
            <a:endParaRPr lang="zh-CN" altLang="en-US" sz="4200" dirty="0">
              <a:ea typeface="Arial" panose="020B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numCol="1" anchor="t" anchorCtr="0" compatLnSpc="1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一辆卡车违反交通规则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撞人后逃跑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现场有三人目击事件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但都没有记住车号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只记下车号的一些特征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-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甲说：牌照的前两位数字是相同的；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-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乙说：牌照的后两位数字是相同的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但与前两位不同；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-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丙是数学家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他说：四位的车号所构成的数字正好等于某一个整数的平方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</a:rPr>
              <a:t>.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请根据以上线索求出车号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3713" y="4724400"/>
            <a:ext cx="5111750" cy="12239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from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math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import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sqrt</a:t>
            </a:r>
            <a:b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b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for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in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8888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range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10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):</a:t>
            </a:r>
            <a:b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for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j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in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8888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range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10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):</a:t>
            </a:r>
            <a:b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   number =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1000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* i +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100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* i +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10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* j + j</a:t>
            </a:r>
            <a:b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sqrt(number)==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8888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(sqrt(number)):</a:t>
            </a:r>
            <a:b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</a:b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8888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print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宋体" panose="02010600030101010101" pitchFamily="2" charset="-122"/>
                <a:cs typeface="+mn-cs"/>
              </a:rPr>
              <a:t>(number)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题目</a:t>
            </a:r>
            <a:endParaRPr lang="zh-CN" altLang="en-US" dirty="0"/>
          </a:p>
        </p:txBody>
      </p:sp>
      <p:sp>
        <p:nvSpPr>
          <p:cNvPr id="11161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r>
              <a:rPr lang="zh-CN" altLang="en-US" b="0" dirty="0"/>
              <a:t>列表 </a:t>
            </a:r>
            <a:r>
              <a:rPr lang="en-US" altLang="zh-CN" b="0" dirty="0"/>
              <a:t>ls </a:t>
            </a:r>
            <a:r>
              <a:rPr lang="zh-CN" altLang="en-US" b="0" dirty="0"/>
              <a:t>中存储了我国 </a:t>
            </a:r>
            <a:r>
              <a:rPr lang="en-US" altLang="zh-CN" b="0" dirty="0"/>
              <a:t>39 </a:t>
            </a:r>
            <a:r>
              <a:rPr lang="zh-CN" altLang="en-US" b="0" dirty="0"/>
              <a:t>所 </a:t>
            </a:r>
            <a:r>
              <a:rPr lang="en-US" altLang="zh-CN" b="0" dirty="0"/>
              <a:t>985 </a:t>
            </a:r>
            <a:r>
              <a:rPr lang="zh-CN" altLang="en-US" b="0" dirty="0"/>
              <a:t>高校所对应的学校类型，请以这个列表为数据变量，统计输出各类型的数量。</a:t>
            </a:r>
            <a:endParaRPr lang="zh-CN" altLang="en-US" dirty="0"/>
          </a:p>
        </p:txBody>
      </p:sp>
      <p:sp>
        <p:nvSpPr>
          <p:cNvPr id="111620" name="Rectangle 1"/>
          <p:cNvSpPr/>
          <p:nvPr/>
        </p:nvSpPr>
        <p:spPr>
          <a:xfrm>
            <a:off x="1116013" y="3068638"/>
            <a:ext cx="7343775" cy="3108325"/>
          </a:xfrm>
          <a:prstGeom prst="rect">
            <a:avLst/>
          </a:prstGeom>
          <a:solidFill>
            <a:srgbClr val="2B2B2B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ls = [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\</a:t>
            </a:r>
            <a:br>
              <a:rPr lang="en-US" altLang="zh-CN" sz="1400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     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师范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\</a:t>
            </a:r>
            <a:br>
              <a:rPr lang="en-US" altLang="zh-CN" sz="1400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     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师范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农林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\</a:t>
            </a:r>
            <a:br>
              <a:rPr lang="en-US" altLang="zh-CN" sz="1400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     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综合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理工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农林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民族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latin typeface="宋体" panose="02010600030101010101" pitchFamily="2" charset="-122"/>
              </a:rPr>
              <a:t>军事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]</a:t>
            </a:r>
            <a:br>
              <a:rPr lang="en-US" altLang="zh-CN" sz="1400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d = {}</a:t>
            </a:r>
            <a:br>
              <a:rPr lang="en-US" altLang="zh-CN" sz="1400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for 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word 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in 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ls:</a:t>
            </a:r>
            <a:br>
              <a:rPr lang="en-US" altLang="zh-CN" sz="1400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    d[word] = d.get(word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n-US" altLang="zh-CN" sz="1400" dirty="0">
                <a:solidFill>
                  <a:srgbClr val="6897BB"/>
                </a:solidFill>
                <a:latin typeface="Arial Unicode MS"/>
              </a:rPr>
              <a:t>0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) + </a:t>
            </a:r>
            <a:r>
              <a:rPr lang="en-US" altLang="zh-CN" sz="1400" dirty="0">
                <a:solidFill>
                  <a:srgbClr val="6897BB"/>
                </a:solidFill>
                <a:latin typeface="Arial Unicode MS"/>
              </a:rPr>
              <a:t>1</a:t>
            </a:r>
            <a:br>
              <a:rPr lang="en-US" altLang="zh-CN" sz="1400" dirty="0">
                <a:solidFill>
                  <a:srgbClr val="6897BB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6897BB"/>
                </a:solidFill>
                <a:latin typeface="Arial Unicode MS"/>
              </a:rPr>
              <a:t>    </a:t>
            </a:r>
            <a:r>
              <a:rPr lang="en-US" altLang="zh-CN" sz="1400" dirty="0">
                <a:solidFill>
                  <a:srgbClr val="808080"/>
                </a:solidFill>
                <a:latin typeface="Arial Unicode MS"/>
              </a:rPr>
              <a:t># print(d.get(word,0))</a:t>
            </a:r>
            <a:br>
              <a:rPr lang="en-US" altLang="zh-CN" sz="1400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808080"/>
                </a:solidFill>
                <a:latin typeface="Arial Unicode MS"/>
              </a:rPr>
              <a:t>    # # print(d)</a:t>
            </a:r>
            <a:br>
              <a:rPr lang="en-US" altLang="zh-CN" sz="1400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for 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k 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in 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d:</a:t>
            </a:r>
            <a:br>
              <a:rPr lang="en-US" altLang="zh-CN" sz="1400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    </a:t>
            </a:r>
            <a:r>
              <a:rPr lang="en-US" altLang="zh-CN" sz="1400" dirty="0">
                <a:solidFill>
                  <a:srgbClr val="8888C6"/>
                </a:solidFill>
                <a:latin typeface="Arial Unicode MS"/>
              </a:rPr>
              <a:t>print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(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</a:rPr>
              <a:t>"{}:{}"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.format(k</a:t>
            </a:r>
            <a:r>
              <a:rPr lang="en-US" altLang="zh-CN" sz="1400" dirty="0">
                <a:solidFill>
                  <a:srgbClr val="CC7832"/>
                </a:solidFill>
                <a:latin typeface="Arial Unicode MS"/>
              </a:rPr>
              <a:t>,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</a:rPr>
              <a:t>d[k]))</a:t>
            </a:r>
            <a:endParaRPr lang="en-US" altLang="zh-CN" sz="36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endParaRPr lang="zh-CN" altLang="en-US" dirty="0"/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>
          <a:xfrm>
            <a:off x="2124075" y="2492375"/>
            <a:ext cx="5184775" cy="1223963"/>
          </a:xfrm>
          <a:ln/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6000" dirty="0"/>
              <a:t>Python</a:t>
            </a:r>
            <a:r>
              <a:rPr lang="zh-CN" altLang="en-US" sz="6000" dirty="0"/>
              <a:t>函数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+mj-lt"/>
                <a:ea typeface="+mj-ea"/>
                <a:cs typeface="+mj-cs"/>
              </a:rPr>
              <a:t>Q&amp;A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函数定义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def sum(a,b) :</a:t>
            </a:r>
            <a:endParaRPr lang="pt-BR" altLang="zh-CN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pt-BR" altLang="zh-CN" dirty="0">
                <a:solidFill>
                  <a:srgbClr val="FF0000"/>
                </a:solidFill>
              </a:rPr>
              <a:t>   			return a+b</a:t>
            </a:r>
            <a:endParaRPr lang="pt-BR" altLang="zh-CN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函数调用</a:t>
            </a:r>
            <a:endParaRPr lang="pt-BR" altLang="zh-CN" dirty="0"/>
          </a:p>
          <a:p>
            <a:pPr eaLnBrk="1" hangingPunct="1">
              <a:buFontTx/>
              <a:buNone/>
            </a:pPr>
            <a:r>
              <a:rPr lang="pt-BR" altLang="zh-CN" dirty="0"/>
              <a:t>		</a:t>
            </a:r>
            <a:r>
              <a:rPr lang="pt-BR" altLang="zh-CN" dirty="0">
                <a:solidFill>
                  <a:srgbClr val="FF0000"/>
                </a:solidFill>
              </a:rPr>
              <a:t>func = sum </a:t>
            </a:r>
            <a:r>
              <a:rPr lang="zh-CN" altLang="en-US" dirty="0">
                <a:solidFill>
                  <a:srgbClr val="FF0000"/>
                </a:solidFill>
              </a:rPr>
              <a:t>（函数也可以赋值）</a:t>
            </a:r>
            <a:endParaRPr lang="pt-BR" altLang="zh-CN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pt-BR" altLang="zh-CN" dirty="0">
                <a:solidFill>
                  <a:srgbClr val="FF0000"/>
                </a:solidFill>
              </a:rPr>
              <a:t>		r = func(5,6)</a:t>
            </a:r>
            <a:endParaRPr lang="pt-BR" altLang="zh-CN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pt-BR" altLang="zh-CN" dirty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带参数的函数</a:t>
            </a:r>
            <a:endParaRPr lang="zh-CN" altLang="en-US" dirty="0"/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参数个数固定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pt-BR" altLang="zh-CN" dirty="0"/>
          </a:p>
          <a:p>
            <a:pPr eaLnBrk="1" hangingPunct="1">
              <a:buFontTx/>
              <a:buNone/>
            </a:pPr>
            <a:r>
              <a:rPr lang="pt-BR" altLang="zh-CN" dirty="0"/>
              <a:t>  def add(a,b): </a:t>
            </a:r>
            <a:br>
              <a:rPr lang="pt-BR" altLang="zh-CN" dirty="0"/>
            </a:br>
            <a:r>
              <a:rPr lang="pt-BR" altLang="zh-CN" dirty="0"/>
              <a:t>    return a+b </a:t>
            </a:r>
            <a:br>
              <a:rPr lang="pt-BR" altLang="zh-CN" dirty="0"/>
            </a:br>
            <a:br>
              <a:rPr lang="pt-BR" altLang="zh-CN" dirty="0"/>
            </a:br>
            <a:r>
              <a:rPr lang="pt-BR" altLang="zh-CN" dirty="0"/>
              <a:t>r=add(1,5) </a:t>
            </a:r>
            <a:br>
              <a:rPr lang="pt-BR" altLang="zh-CN" dirty="0"/>
            </a:br>
            <a:r>
              <a:rPr lang="pt-BR" altLang="zh-CN" dirty="0"/>
              <a:t>print (r)  </a:t>
            </a:r>
            <a:r>
              <a:rPr lang="pt-BR" altLang="zh-CN" dirty="0">
                <a:sym typeface="Wingdings" panose="05000000000000000000" pitchFamily="2" charset="2"/>
              </a:rPr>
              <a:t> </a:t>
            </a:r>
            <a:r>
              <a:rPr lang="pt-BR" altLang="zh-CN" dirty="0">
                <a:solidFill>
                  <a:srgbClr val="553FFB"/>
                </a:solidFill>
                <a:sym typeface="Wingdings" panose="05000000000000000000" pitchFamily="2" charset="2"/>
              </a:rPr>
              <a:t>6</a:t>
            </a:r>
            <a:endParaRPr lang="zh-CN" altLang="en-US" dirty="0">
              <a:solidFill>
                <a:srgbClr val="553FFB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默认参数</a:t>
            </a:r>
            <a:endParaRPr lang="en-US" altLang="zh-CN" dirty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def say(message, times = 1):</a:t>
            </a:r>
            <a:br>
              <a:rPr lang="en-US" altLang="zh-CN" dirty="0"/>
            </a:br>
            <a:r>
              <a:rPr lang="en-US" altLang="zh-CN" dirty="0"/>
              <a:t>    print (message * times)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say('World', 5)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>
              <a:sym typeface="Wingdings" panose="05000000000000000000" pitchFamily="2" charset="2"/>
            </a:endParaRPr>
          </a:p>
          <a:p>
            <a:pPr lvl="4" eaLnBrk="1" hangingPunct="1"/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553FFB"/>
                </a:solidFill>
              </a:rPr>
              <a:t>'WorldWorldWorldWorldWorld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关键参数</a:t>
            </a:r>
            <a:endParaRPr lang="en-US" altLang="zh-CN" dirty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360363" y="1484313"/>
            <a:ext cx="8423275" cy="5256212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根据参数的名字进行参数传递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def func(a, b=5, c=10):</a:t>
            </a:r>
            <a:br>
              <a:rPr lang="en-US" altLang="zh-CN" dirty="0"/>
            </a:br>
            <a:r>
              <a:rPr lang="en-US" altLang="zh-CN" dirty="0"/>
              <a:t>    print ('a is', a, 'and b is', b, 'and c is', c)</a:t>
            </a:r>
            <a:br>
              <a:rPr lang="en-US" altLang="zh-CN" dirty="0"/>
            </a:br>
            <a:endParaRPr lang="en-US" altLang="zh-CN" dirty="0"/>
          </a:p>
          <a:p>
            <a:pPr eaLnBrk="1" hangingPunct="1"/>
            <a:r>
              <a:rPr lang="en-US" altLang="zh-CN" dirty="0"/>
              <a:t>func(3, 7)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a=3, b=7, c=10</a:t>
            </a:r>
            <a:endParaRPr lang="en-US" altLang="zh-C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/>
              <a:t>func(25, c=24)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a=25, b=5, c=24</a:t>
            </a:r>
            <a:endParaRPr lang="en-US" altLang="zh-CN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/>
              <a:t>func(c=50, a=100)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a=100, b=5, c=50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105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13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175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元组参数</a:t>
            </a:r>
            <a:endParaRPr lang="zh-CN" altLang="en-US" dirty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539750" y="1700213"/>
            <a:ext cx="8532813" cy="5256213"/>
          </a:xfrm>
        </p:spPr>
        <p:txBody>
          <a:bodyPr vert="horz" wrap="square" lIns="90479" tIns="44446" rIns="90479" bIns="44446" numCol="1" anchor="t" anchorCtr="0" compatLnSpc="1"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可以代表多个参数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noargs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*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 ("a=%s, others=%s" % (a,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noargs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("hello", 1, 2, 3, "python", "good")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3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à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B6BC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输出是什么？？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6B6BC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à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6B6BCF"/>
                </a:solidFill>
                <a:effectLst/>
                <a:uLnTx/>
                <a:uFillTx/>
                <a:latin typeface="+mn-lt"/>
                <a:ea typeface="+mn-ea"/>
              </a:rPr>
              <a:t>a=hello, others=(1, 2, 3, 'python', 'good')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6B6BCF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6B6BCF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2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字典参数</a:t>
            </a:r>
            <a:endParaRPr lang="zh-CN" altLang="en-US" dirty="0"/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190500" y="1484313"/>
            <a:ext cx="8964613" cy="5256212"/>
          </a:xfrm>
          <a:ln/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def keyword_args(a, b='bla', **kwargs):</a:t>
            </a:r>
            <a:endParaRPr lang="en-GB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return "a=%s, b=%s, kwargs=%s" % (a, b, str(kwargs))</a:t>
            </a:r>
            <a:endParaRPr lang="en-GB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keyword_args(c='call', d=12, a='gr')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输出是什么？？？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spcBef>
                <a:spcPts val="87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</a:rPr>
              <a:t>a=gr, b=bla, kwargs={'c': 'call', 'd': 12}</a:t>
            </a:r>
            <a:endParaRPr lang="en-GB" altLang="zh-CN" dirty="0">
              <a:solidFill>
                <a:srgbClr val="6B6BCF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46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参数规则</a:t>
            </a:r>
            <a:endParaRPr lang="zh-CN" altLang="en-US" dirty="0"/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r>
              <a:rPr lang="zh-CN" altLang="en-US" dirty="0"/>
              <a:t>默认参数必须在非默认参数之后</a:t>
            </a:r>
            <a:endParaRPr lang="en-US" altLang="zh-CN" dirty="0"/>
          </a:p>
          <a:p>
            <a:r>
              <a:rPr lang="zh-CN" altLang="en-US" dirty="0"/>
              <a:t>只能用一个元组参数和一个字典参数</a:t>
            </a:r>
            <a:endParaRPr lang="en-US" altLang="zh-CN" dirty="0"/>
          </a:p>
          <a:p>
            <a:r>
              <a:rPr lang="zh-CN" altLang="en-US" dirty="0"/>
              <a:t>元组参数必须在默认参数之后（*</a:t>
            </a:r>
            <a:r>
              <a:rPr lang="en-US" altLang="zh-CN" dirty="0"/>
              <a:t>arg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字典参数必须在最后（**</a:t>
            </a:r>
            <a:r>
              <a:rPr lang="en-US" altLang="zh-CN" dirty="0"/>
              <a:t>arg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r>
              <a:rPr lang="zh-CN" altLang="en-US" dirty="0"/>
              <a:t>函数示例</a:t>
            </a:r>
            <a:endParaRPr lang="zh-CN" altLang="en-US" dirty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900113" y="1341438"/>
            <a:ext cx="7561262" cy="5472112"/>
          </a:xfrm>
          <a:ln/>
        </p:spPr>
        <p:txBody>
          <a:bodyPr vert="horz" wrap="square" lIns="90479" tIns="44446" rIns="90479" bIns="44446" anchor="t" anchorCtr="0"/>
          <a:p>
            <a:pPr>
              <a:buNone/>
            </a:pPr>
            <a:r>
              <a:rPr lang="en-US" altLang="zh-CN" sz="2000" dirty="0"/>
              <a:t>def testfun(fixed1,fixed2,key1=1,key2=2,*arg,**keywords):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print( "fixed1 parameters is ",fixed1)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print ("fixed2 parameters is ",fixed2)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print ("key1 parameter is ",key1)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print ("key2 parameter is ",key2)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print ("Arbitrary parameter is ", arg)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print ("keywords parameter is ",keywords)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testfun(1,2,3,4,5,6,k1=1,k2=2,k3=3)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 lvl="1"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fixed1 parameters is  1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fixed2 parameters is  2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key1 parameter is  3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key2 parameter is  4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Arbitrary parameter is  (5, 6)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keywords parameter is  {'k1': 1, 'k2': 2, 'k3':3}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346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370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394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415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436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467" end="5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Lambda 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Lambda </a:t>
            </a:r>
            <a:r>
              <a:rPr lang="zh-CN" altLang="en-US" dirty="0"/>
              <a:t>定义单行最小函数</a:t>
            </a:r>
            <a:endParaRPr lang="en-US" altLang="zh-CN" dirty="0"/>
          </a:p>
          <a:p>
            <a:pPr eaLnBrk="1" hangingPunct="1"/>
            <a:r>
              <a:rPr lang="zh-CN" altLang="en-US" dirty="0"/>
              <a:t>作用类似于宏定义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g = lambda x: x*2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g(3) = 6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(lambda x,y:x+y)(2,3)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5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局部变量</a:t>
            </a:r>
            <a:endParaRPr lang="zh-CN" altLang="en-US" dirty="0"/>
          </a:p>
        </p:txBody>
      </p:sp>
      <p:grpSp>
        <p:nvGrpSpPr>
          <p:cNvPr id="126979" name="Group 3"/>
          <p:cNvGrpSpPr/>
          <p:nvPr/>
        </p:nvGrpSpPr>
        <p:grpSpPr>
          <a:xfrm>
            <a:off x="323850" y="2205038"/>
            <a:ext cx="8486775" cy="2933700"/>
            <a:chOff x="204" y="1434"/>
            <a:chExt cx="5346" cy="1684"/>
          </a:xfrm>
        </p:grpSpPr>
        <p:sp>
          <p:nvSpPr>
            <p:cNvPr id="126986" name="AutoShape 4"/>
            <p:cNvSpPr/>
            <p:nvPr/>
          </p:nvSpPr>
          <p:spPr>
            <a:xfrm>
              <a:off x="204" y="1434"/>
              <a:ext cx="5342" cy="1670"/>
            </a:xfrm>
            <a:prstGeom prst="roundRect">
              <a:avLst>
                <a:gd name="adj" fmla="val 56"/>
              </a:avLst>
            </a:prstGeom>
            <a:solidFill>
              <a:srgbClr val="FFCC99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987" name="Text Box 5"/>
            <p:cNvSpPr txBox="1"/>
            <p:nvPr/>
          </p:nvSpPr>
          <p:spPr>
            <a:xfrm>
              <a:off x="208" y="1434"/>
              <a:ext cx="5342" cy="16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144000" rIns="90000" bIns="72000">
              <a:spAutoFit/>
            </a:bodyPr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def test_local(a, r):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print </a:t>
              </a: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'local original ', a, r)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a = 12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r[1] = 999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print ('local changed  ', a, r)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a = -5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r = [0, 1, 2]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print ('global original', a, r)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test_local(a, r)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print ('global changed ', a, r)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输出结果是？</a:t>
              </a: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94212" name="Group 6"/>
          <p:cNvGrpSpPr/>
          <p:nvPr/>
        </p:nvGrpSpPr>
        <p:grpSpPr>
          <a:xfrm>
            <a:off x="323850" y="5032375"/>
            <a:ext cx="8480425" cy="1454150"/>
            <a:chOff x="204" y="3113"/>
            <a:chExt cx="5342" cy="676"/>
          </a:xfrm>
        </p:grpSpPr>
        <p:sp>
          <p:nvSpPr>
            <p:cNvPr id="126984" name="AutoShape 7"/>
            <p:cNvSpPr/>
            <p:nvPr/>
          </p:nvSpPr>
          <p:spPr>
            <a:xfrm>
              <a:off x="204" y="3113"/>
              <a:ext cx="5342" cy="560"/>
            </a:xfrm>
            <a:prstGeom prst="roundRect">
              <a:avLst>
                <a:gd name="adj" fmla="val 176"/>
              </a:avLst>
            </a:prstGeom>
            <a:solidFill>
              <a:srgbClr val="FC7D68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985" name="Text Box 8"/>
            <p:cNvSpPr txBox="1"/>
            <p:nvPr/>
          </p:nvSpPr>
          <p:spPr>
            <a:xfrm>
              <a:off x="204" y="3113"/>
              <a:ext cx="5342" cy="6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144000" rIns="90000" bIns="72000">
              <a:spAutoFit/>
            </a:bodyPr>
            <a:p>
              <a:pPr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742950" lvl="1" indent="-285750"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global original -5 [0, 1, 2]</a:t>
              </a:r>
              <a:endParaRPr lang="en-US" altLang="zh-CN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marL="742950" lvl="1" indent="-285750"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local original  -5 [0, 1, 2]</a:t>
              </a:r>
              <a:endParaRPr lang="en-US" altLang="zh-CN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marL="742950" lvl="1" indent="-285750"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local changed   12 [0, 999, 2]</a:t>
              </a:r>
              <a:endParaRPr lang="en-US" altLang="zh-CN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marL="742950" lvl="1" indent="-285750"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global changed  -5 [0, 999, 2]</a:t>
              </a:r>
              <a:endParaRPr lang="en-US" altLang="zh-CN" dirty="0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marL="742950" lvl="1" indent="-285750" defTabSz="914400" eaLnBrk="1" hangingPunct="1"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altLang="zh-CN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26981" name="内容占位符 2"/>
          <p:cNvSpPr>
            <a:spLocks noGrp="1"/>
          </p:cNvSpPr>
          <p:nvPr>
            <p:ph idx="1"/>
          </p:nvPr>
        </p:nvSpPr>
        <p:spPr>
          <a:xfrm>
            <a:off x="360363" y="1449388"/>
            <a:ext cx="8423275" cy="649287"/>
          </a:xfrm>
          <a:ln/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局部变量作用域</a:t>
            </a:r>
            <a:r>
              <a:rPr lang="en-US" altLang="zh-CN" dirty="0"/>
              <a:t> – </a:t>
            </a:r>
            <a:r>
              <a:rPr lang="zh-CN" altLang="en-US" dirty="0"/>
              <a:t>函数体内部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867400" y="2532063"/>
            <a:ext cx="2016125" cy="863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553FF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553FF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是对象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rgbClr val="553FF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3" name="矩形 1"/>
          <p:cNvSpPr/>
          <p:nvPr/>
        </p:nvSpPr>
        <p:spPr>
          <a:xfrm>
            <a:off x="5435600" y="3519488"/>
            <a:ext cx="2808288" cy="1477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不可变对象：</a:t>
            </a:r>
            <a:r>
              <a:rPr lang="en-US" altLang="zh-CN" dirty="0">
                <a:solidFill>
                  <a:schemeClr val="accent1"/>
                </a:solidFill>
                <a:latin typeface="Verdana" panose="020B0604030504040204" pitchFamily="34" charset="0"/>
              </a:rPr>
              <a:t>Number ,String , Tuple</a:t>
            </a:r>
            <a:r>
              <a:rPr lang="zh-CN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Verdana" panose="020B0604030504040204" pitchFamily="34" charset="0"/>
              </a:rPr>
              <a:t>bool</a:t>
            </a:r>
            <a:endParaRPr lang="en-US" altLang="zh-CN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可变对象： </a:t>
            </a:r>
            <a:r>
              <a:rPr lang="en-US" altLang="zh-CN" dirty="0">
                <a:solidFill>
                  <a:schemeClr val="accent1"/>
                </a:solidFill>
                <a:latin typeface="Verdana" panose="020B0604030504040204" pitchFamily="34" charset="0"/>
              </a:rPr>
              <a:t>List , Set , Dictionary</a:t>
            </a:r>
            <a:r>
              <a:rPr lang="zh-CN" altLang="en-US" dirty="0">
                <a:solidFill>
                  <a:schemeClr val="accent1"/>
                </a:solidFill>
                <a:latin typeface="Verdana" panose="020B0604030504040204" pitchFamily="34" charset="0"/>
              </a:rPr>
              <a:t>是可以改变内部的元素</a:t>
            </a:r>
            <a:endParaRPr lang="zh-CN" altLang="en-US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11.xml><?xml version="1.0" encoding="utf-8"?>
<p:tagLst xmlns:p="http://schemas.openxmlformats.org/presentationml/2006/main">
  <p:tag name="RAINPROBLEM" val="ProblemBody"/>
</p:tagLst>
</file>

<file path=ppt/tags/tag12.xml><?xml version="1.0" encoding="utf-8"?>
<p:tagLst xmlns:p="http://schemas.openxmlformats.org/presentationml/2006/main">
  <p:tag name="RAINPROBLEM" val="ProblemSubmit"/>
  <p:tag name="RAINPROBLEMTYPE" val="ShortAnswer"/>
</p:tagLst>
</file>

<file path=ppt/tags/tag13.xml><?xml version="1.0" encoding="utf-8"?>
<p:tagLst xmlns:p="http://schemas.openxmlformats.org/presentationml/2006/main">
  <p:tag name="PRODUCTVERSIONTIP" val="PRODUCTVERSIONTIP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" val="ProblemSetting"/>
  <p:tag name="RAINPROBLEMTYPE" val="ShortAnswer"/>
</p:tagLst>
</file>

<file path=ppt/tags/tag19.xml><?xml version="1.0" encoding="utf-8"?>
<p:tagLst xmlns:p="http://schemas.openxmlformats.org/presentationml/2006/main">
  <p:tag name="RAINPROBLEM" val="ShortAnswer"/>
  <p:tag name="PROBLEMSCORE" val="1.0"/>
  <p:tag name="PROBLEMVOICEALLOWED" val="False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KSO_WM_UNIT_PLACING_PICTURE_USER_VIEWPORT" val="{&quot;height&quot;:7329,&quot;width&quot;:12858}"/>
</p:tagLst>
</file>

<file path=ppt/tags/tag3.xml><?xml version="1.0" encoding="utf-8"?>
<p:tagLst xmlns:p="http://schemas.openxmlformats.org/presentationml/2006/main">
  <p:tag name="PRODUCTVERSIONTIP3" val="PRODUCTVERSIONTIP3"/>
</p:tagLst>
</file>

<file path=ppt/tags/tag4.xml><?xml version="1.0" encoding="utf-8"?>
<p:tagLst xmlns:p="http://schemas.openxmlformats.org/presentationml/2006/main">
  <p:tag name="RAINPROBLEM" val="ProblemWarning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Setting"/>
  <p:tag name="RAINPROBLEMTYPE" val="FillBlank"/>
</p:tagLst>
</file>

<file path=ppt/theme/theme1.xml><?xml version="1.0" encoding="utf-8"?>
<a:theme xmlns:a="http://schemas.openxmlformats.org/drawingml/2006/main" name="IC99">
  <a:themeElements>
    <a:clrScheme name="">
      <a:dk1>
        <a:srgbClr val="000000"/>
      </a:dk1>
      <a:lt1>
        <a:srgbClr val="FFFFFF"/>
      </a:lt1>
      <a:dk2>
        <a:srgbClr val="114FFB"/>
      </a:dk2>
      <a:lt2>
        <a:srgbClr val="CECECE"/>
      </a:lt2>
      <a:accent1>
        <a:srgbClr val="FC0128"/>
      </a:accent1>
      <a:accent2>
        <a:srgbClr val="3365FB"/>
      </a:accent2>
      <a:accent3>
        <a:srgbClr val="FFFFFF"/>
      </a:accent3>
      <a:accent4>
        <a:srgbClr val="000000"/>
      </a:accent4>
      <a:accent5>
        <a:srgbClr val="FDAAAC"/>
      </a:accent5>
      <a:accent6>
        <a:srgbClr val="2D5BE3"/>
      </a:accent6>
      <a:hlink>
        <a:srgbClr val="FE9B03"/>
      </a:hlink>
      <a:folHlink>
        <a:srgbClr val="D93192"/>
      </a:folHlink>
    </a:clrScheme>
    <a:fontScheme name="IC99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IC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C99">
  <a:themeElements>
    <a:clrScheme name="">
      <a:dk1>
        <a:srgbClr val="000000"/>
      </a:dk1>
      <a:lt1>
        <a:srgbClr val="FFFFFF"/>
      </a:lt1>
      <a:dk2>
        <a:srgbClr val="114FFB"/>
      </a:dk2>
      <a:lt2>
        <a:srgbClr val="CECECE"/>
      </a:lt2>
      <a:accent1>
        <a:srgbClr val="FC0128"/>
      </a:accent1>
      <a:accent2>
        <a:srgbClr val="3365FB"/>
      </a:accent2>
      <a:accent3>
        <a:srgbClr val="FFFFFF"/>
      </a:accent3>
      <a:accent4>
        <a:srgbClr val="000000"/>
      </a:accent4>
      <a:accent5>
        <a:srgbClr val="FDAAAC"/>
      </a:accent5>
      <a:accent6>
        <a:srgbClr val="2D5BE3"/>
      </a:accent6>
      <a:hlink>
        <a:srgbClr val="FE9B03"/>
      </a:hlink>
      <a:folHlink>
        <a:srgbClr val="D93192"/>
      </a:folHlink>
    </a:clrScheme>
    <a:fontScheme name="IC99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IC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13905</Words>
  <Application>WPS 演示</Application>
  <PresentationFormat>全屏显示(4:3)</PresentationFormat>
  <Paragraphs>1284</Paragraphs>
  <Slides>105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105</vt:i4>
      </vt:variant>
    </vt:vector>
  </HeadingPairs>
  <TitlesOfParts>
    <vt:vector size="127" baseType="lpstr">
      <vt:lpstr>Arial</vt:lpstr>
      <vt:lpstr>宋体</vt:lpstr>
      <vt:lpstr>Wingdings</vt:lpstr>
      <vt:lpstr>Verdana</vt:lpstr>
      <vt:lpstr>Monotype Sorts</vt:lpstr>
      <vt:lpstr>Wingdings</vt:lpstr>
      <vt:lpstr>Times New Roman</vt:lpstr>
      <vt:lpstr>微软雅黑</vt:lpstr>
      <vt:lpstr>DejaVu Sans</vt:lpstr>
      <vt:lpstr>Calibri</vt:lpstr>
      <vt:lpstr>Courier New</vt:lpstr>
      <vt:lpstr>Cabin</vt:lpstr>
      <vt:lpstr>Segoe Print</vt:lpstr>
      <vt:lpstr>Courier</vt:lpstr>
      <vt:lpstr>Arial Unicode MS</vt:lpstr>
      <vt:lpstr>经典综艺体简</vt:lpstr>
      <vt:lpstr>Arial Unicode MS</vt:lpstr>
      <vt:lpstr>DejaVu Sans</vt:lpstr>
      <vt:lpstr>Arial</vt:lpstr>
      <vt:lpstr>Courier New</vt:lpstr>
      <vt:lpstr>IC99</vt:lpstr>
      <vt:lpstr>1_IC99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字典 Dictionary</vt:lpstr>
      <vt:lpstr>字典常用方法</vt:lpstr>
      <vt:lpstr>字典常用方法 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dinggg</dc:creator>
  <cp:lastModifiedBy> 刘乔乔²º²º</cp:lastModifiedBy>
  <cp:revision>410</cp:revision>
  <dcterms:created xsi:type="dcterms:W3CDTF">2002-02-21T06:48:40Z</dcterms:created>
  <dcterms:modified xsi:type="dcterms:W3CDTF">2022-07-10T06:47:49Z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19EE809DB8A246A79621921D2488A215</vt:lpwstr>
  </property>
  <property fmtid="{D5CDD505-2E9C-101B-9397-08002B2CF9AE}" pid="4" name="KSOProductBuildVer">
    <vt:lpwstr>2052-11.1.0.11579</vt:lpwstr>
  </property>
</Properties>
</file>