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6"/>
  </p:handoutMasterIdLst>
  <p:sldIdLst>
    <p:sldId id="687" r:id="rId3"/>
    <p:sldId id="822" r:id="rId5"/>
    <p:sldId id="823" r:id="rId6"/>
    <p:sldId id="824" r:id="rId7"/>
    <p:sldId id="825" r:id="rId8"/>
    <p:sldId id="826" r:id="rId9"/>
    <p:sldId id="827" r:id="rId10"/>
    <p:sldId id="828" r:id="rId11"/>
    <p:sldId id="829" r:id="rId12"/>
    <p:sldId id="830" r:id="rId13"/>
    <p:sldId id="831" r:id="rId14"/>
    <p:sldId id="832" r:id="rId15"/>
    <p:sldId id="833" r:id="rId16"/>
    <p:sldId id="834" r:id="rId17"/>
    <p:sldId id="835" r:id="rId18"/>
    <p:sldId id="836" r:id="rId19"/>
    <p:sldId id="837" r:id="rId20"/>
    <p:sldId id="857" r:id="rId21"/>
    <p:sldId id="866" r:id="rId22"/>
    <p:sldId id="838" r:id="rId23"/>
    <p:sldId id="839" r:id="rId24"/>
    <p:sldId id="840" r:id="rId25"/>
    <p:sldId id="841" r:id="rId26"/>
    <p:sldId id="842" r:id="rId27"/>
    <p:sldId id="843" r:id="rId28"/>
    <p:sldId id="844" r:id="rId29"/>
    <p:sldId id="858" r:id="rId30"/>
    <p:sldId id="859" r:id="rId31"/>
    <p:sldId id="845" r:id="rId32"/>
    <p:sldId id="846" r:id="rId33"/>
    <p:sldId id="847" r:id="rId34"/>
    <p:sldId id="848" r:id="rId35"/>
    <p:sldId id="860" r:id="rId36"/>
    <p:sldId id="861" r:id="rId37"/>
    <p:sldId id="856" r:id="rId38"/>
    <p:sldId id="790" r:id="rId39"/>
    <p:sldId id="791" r:id="rId40"/>
    <p:sldId id="792" r:id="rId41"/>
    <p:sldId id="862" r:id="rId42"/>
    <p:sldId id="793" r:id="rId43"/>
    <p:sldId id="794" r:id="rId44"/>
    <p:sldId id="863" r:id="rId45"/>
    <p:sldId id="795" r:id="rId46"/>
    <p:sldId id="796" r:id="rId47"/>
    <p:sldId id="797" r:id="rId48"/>
    <p:sldId id="798" r:id="rId49"/>
    <p:sldId id="799" r:id="rId50"/>
    <p:sldId id="800" r:id="rId51"/>
    <p:sldId id="801" r:id="rId52"/>
    <p:sldId id="802" r:id="rId53"/>
    <p:sldId id="803" r:id="rId54"/>
    <p:sldId id="804" r:id="rId55"/>
    <p:sldId id="805" r:id="rId56"/>
    <p:sldId id="806" r:id="rId57"/>
    <p:sldId id="807" r:id="rId58"/>
    <p:sldId id="808" r:id="rId59"/>
    <p:sldId id="809" r:id="rId60"/>
    <p:sldId id="810" r:id="rId61"/>
    <p:sldId id="812" r:id="rId62"/>
    <p:sldId id="813" r:id="rId63"/>
    <p:sldId id="814" r:id="rId64"/>
    <p:sldId id="865" r:id="rId65"/>
    <p:sldId id="867" r:id="rId66"/>
    <p:sldId id="815" r:id="rId67"/>
    <p:sldId id="816" r:id="rId68"/>
    <p:sldId id="851" r:id="rId69"/>
    <p:sldId id="852" r:id="rId70"/>
    <p:sldId id="853" r:id="rId71"/>
    <p:sldId id="854" r:id="rId72"/>
    <p:sldId id="855" r:id="rId73"/>
    <p:sldId id="864" r:id="rId74"/>
    <p:sldId id="695" r:id="rId7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060"/>
    <a:srgbClr val="9B9BDD"/>
    <a:srgbClr val="3399FF"/>
    <a:srgbClr val="66FFFF"/>
    <a:srgbClr val="9900CC"/>
    <a:srgbClr val="FFFFFF"/>
    <a:srgbClr val="FFCC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04"/>
    <p:restoredTop sz="81890"/>
  </p:normalViewPr>
  <p:slideViewPr>
    <p:cSldViewPr showGuides="1">
      <p:cViewPr varScale="1">
        <p:scale>
          <a:sx n="130" d="100"/>
          <a:sy n="130" d="100"/>
        </p:scale>
        <p:origin x="64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B9E4D4-C13D-4B3F-A573-5B708FEFCA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A5159C-105F-44FB-9F52-5E41E32251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</a:rPr>
              <a:t>基类</a:t>
            </a:r>
            <a:r>
              <a:rPr lang="en-US" altLang="zh-CN" dirty="0">
                <a:latin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</a:rPr>
              <a:t>完成变量绑定等基本操作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Arial" panose="020B0604020202020204" pitchFamily="34" charset="0"/>
              </a:rPr>
              <a:t>类方法带有一个类</a:t>
            </a:r>
            <a:r>
              <a:rPr lang="en-US" altLang="zh-CN" dirty="0">
                <a:latin typeface="Arial" panose="020B0604020202020204" pitchFamily="34" charset="0"/>
              </a:rPr>
              <a:t>cls</a:t>
            </a:r>
            <a:r>
              <a:rPr lang="zh-CN" altLang="en-US" dirty="0">
                <a:latin typeface="Arial" panose="020B0604020202020204" pitchFamily="34" charset="0"/>
              </a:rPr>
              <a:t>作为参数，可以使用这个信息，如：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class Base(object):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@classmethod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def className(cls):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    return cls.__name__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class D1(Base):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pass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class D2(Base):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  pass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  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b = Base()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d1 = D1()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d2 = D2()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print 'b\'s class name = ', b.className()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print 'd1\'s class name = ', d1.className()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</a:rPr>
              <a:t>print 'd2\'s class name = ', d2.className()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8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68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latinLnBrk="1"/>
            <a:r>
              <a:rPr lang="zh-CN" altLang="en-US" dirty="0"/>
              <a:t>如果当</a:t>
            </a:r>
            <a:r>
              <a:rPr lang="en-US" altLang="zh-CN" dirty="0"/>
              <a:t>try</a:t>
            </a:r>
            <a:r>
              <a:rPr lang="zh-CN" altLang="en-US" dirty="0"/>
              <a:t>后的语句执行时发生异常，</a:t>
            </a:r>
            <a:r>
              <a:rPr lang="en-US" altLang="zh-CN" dirty="0"/>
              <a:t>python</a:t>
            </a:r>
            <a:r>
              <a:rPr lang="zh-CN" altLang="en-US" dirty="0"/>
              <a:t>就跳回到</a:t>
            </a:r>
            <a:r>
              <a:rPr lang="en-US" altLang="zh-CN" dirty="0"/>
              <a:t>try</a:t>
            </a:r>
            <a:r>
              <a:rPr lang="zh-CN" altLang="en-US" dirty="0"/>
              <a:t>并执行第一个匹配该异常的</a:t>
            </a:r>
            <a:r>
              <a:rPr lang="en-US" altLang="zh-CN" dirty="0"/>
              <a:t>except</a:t>
            </a:r>
            <a:r>
              <a:rPr lang="zh-CN" altLang="en-US" dirty="0"/>
              <a:t>子句，异常处理完毕，控制流就通过整个</a:t>
            </a:r>
            <a:r>
              <a:rPr lang="en-US" altLang="zh-CN" dirty="0"/>
              <a:t>try</a:t>
            </a:r>
            <a:r>
              <a:rPr lang="zh-CN" altLang="en-US" dirty="0"/>
              <a:t>语句（除非在处理异常时又引发新的异常）。 </a:t>
            </a:r>
            <a:endParaRPr lang="zh-CN" altLang="en-US" dirty="0"/>
          </a:p>
          <a:p>
            <a:pPr lvl="0" latinLnBrk="1"/>
            <a:r>
              <a:rPr lang="zh-CN" altLang="en-US" dirty="0"/>
              <a:t>如果在</a:t>
            </a:r>
            <a:r>
              <a:rPr lang="en-US" altLang="zh-CN" dirty="0"/>
              <a:t>try</a:t>
            </a:r>
            <a:r>
              <a:rPr lang="zh-CN" altLang="en-US" dirty="0"/>
              <a:t>后的语句里发生了异常，却没有匹配的</a:t>
            </a:r>
            <a:r>
              <a:rPr lang="en-US" altLang="zh-CN" dirty="0"/>
              <a:t>except</a:t>
            </a:r>
            <a:r>
              <a:rPr lang="zh-CN" altLang="en-US" dirty="0"/>
              <a:t>子句，异常将被递交到上层的</a:t>
            </a:r>
            <a:r>
              <a:rPr lang="en-US" altLang="zh-CN" dirty="0"/>
              <a:t>try</a:t>
            </a:r>
            <a:r>
              <a:rPr lang="zh-CN" altLang="en-US" dirty="0"/>
              <a:t>，或者到程序的最上层（这样将结束程序，并打印默认的出错信息）。 </a:t>
            </a:r>
            <a:endParaRPr lang="zh-CN" altLang="en-US" dirty="0"/>
          </a:p>
          <a:p>
            <a:pPr lvl="0" latinLnBrk="1"/>
            <a:r>
              <a:rPr lang="zh-CN" altLang="en-US" dirty="0"/>
              <a:t>如果在</a:t>
            </a:r>
            <a:r>
              <a:rPr lang="en-US" altLang="zh-CN" dirty="0"/>
              <a:t>try</a:t>
            </a:r>
            <a:r>
              <a:rPr lang="zh-CN" altLang="en-US" dirty="0"/>
              <a:t>子句执行时没有发生异常，</a:t>
            </a:r>
            <a:r>
              <a:rPr lang="en-US" altLang="zh-CN" dirty="0"/>
              <a:t>python</a:t>
            </a:r>
            <a:r>
              <a:rPr lang="zh-CN" altLang="en-US" dirty="0"/>
              <a:t>将执行</a:t>
            </a:r>
            <a:r>
              <a:rPr lang="en-US" altLang="zh-CN" dirty="0"/>
              <a:t>else</a:t>
            </a:r>
            <a:r>
              <a:rPr lang="zh-CN" altLang="en-US" dirty="0"/>
              <a:t>语句后的语句（如果有</a:t>
            </a:r>
            <a:r>
              <a:rPr lang="en-US" altLang="zh-CN" dirty="0"/>
              <a:t>else</a:t>
            </a:r>
            <a:r>
              <a:rPr lang="zh-CN" altLang="en-US" dirty="0"/>
              <a:t>的话），然后控制流通过整个</a:t>
            </a:r>
            <a:r>
              <a:rPr lang="en-US" altLang="zh-CN" dirty="0"/>
              <a:t>try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7826" name="Shape 671"/>
          <p:cNvSpPr>
            <a:spLocks noGrp="1"/>
          </p:cNvSpPr>
          <p:nvPr>
            <p:ph type="body" idx="1"/>
          </p:nvPr>
        </p:nvSpPr>
        <p:spPr/>
        <p:txBody>
          <a:bodyPr wrap="square" lIns="91425" tIns="91425" rIns="91425" bIns="91425" anchor="ctr" anchorCtr="0"/>
          <a:p>
            <a:pPr lvl="0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7827" name="Shape 672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xL" fmla="*/ 0 w 120000"/>
              <a:gd name="txT" fmla="*/ 0 h 120000"/>
              <a:gd name="txR" fmla="*/ 120000 w 120000"/>
              <a:gd name="txB" fmla="*/ 120000 h 120000"/>
            </a:gdLst>
            <a:ahLst/>
            <a:cxnLst>
              <a:cxn ang="0">
                <a:pos x="0" y="0"/>
              </a:cxn>
              <a:cxn ang="0">
                <a:pos x="174193200" y="0"/>
              </a:cxn>
              <a:cxn ang="0">
                <a:pos x="174193200" y="97983675"/>
              </a:cxn>
              <a:cxn ang="0">
                <a:pos x="0" y="97983675"/>
              </a:cxn>
              <a:cxn ang="0">
                <a:pos x="0" y="0"/>
              </a:cxn>
            </a:cxnLst>
            <a:rect l="txL" t="txT" r="txR" b="tx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二校门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21163"/>
            <a:ext cx="2163763" cy="259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礼堂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4163"/>
            <a:ext cx="7772400" cy="15144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4900"/>
            <a:ext cx="6400800" cy="16335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484313"/>
            <a:ext cx="3703638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7588" y="1484313"/>
            <a:ext cx="370522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9941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4" descr="二校门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325" y="4868863"/>
            <a:ext cx="1620838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13" descr="礼堂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838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 anchor="b" anchorCtr="0"/>
          <a:p>
            <a:pPr lvl="0"/>
            <a:r>
              <a:rPr lang="en-US" altLang="zh-CN" dirty="0"/>
              <a:t>Slide Title</a:t>
            </a:r>
            <a:endParaRPr lang="en-US" altLang="zh-CN" dirty="0"/>
          </a:p>
        </p:txBody>
      </p:sp>
      <p:sp>
        <p:nvSpPr>
          <p:cNvPr id="1029" name="Rectangle 3"/>
          <p:cNvSpPr>
            <a:spLocks noGrp="1"/>
          </p:cNvSpPr>
          <p:nvPr>
            <p:ph type="body" idx="1"/>
          </p:nvPr>
        </p:nvSpPr>
        <p:spPr>
          <a:xfrm>
            <a:off x="971550" y="1484313"/>
            <a:ext cx="7561263" cy="4267200"/>
          </a:xfrm>
          <a:prstGeom prst="rect">
            <a:avLst/>
          </a:prstGeom>
          <a:noFill/>
          <a:ln w="12700">
            <a:noFill/>
          </a:ln>
        </p:spPr>
        <p:txBody>
          <a:bodyPr lIns="90479" tIns="44446" rIns="90479" bIns="44446"/>
          <a:p>
            <a:pPr lvl="0"/>
            <a:r>
              <a:rPr lang="en-US" altLang="zh-CN" dirty="0"/>
              <a:t>Body Text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900113" y="6554788"/>
            <a:ext cx="1809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8685213" y="6496050"/>
            <a:ext cx="4587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9" tIns="44446" rIns="90479" bIns="4444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D8DF80-6177-4C8E-A173-AEF59923B3A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3" name="Picture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333375"/>
            <a:ext cx="971550" cy="9096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306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sz="2400" b="1">
          <a:solidFill>
            <a:srgbClr val="00306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-"/>
        <a:defRPr sz="2000" b="1">
          <a:solidFill>
            <a:srgbClr val="00306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3060"/>
          </a:solidFill>
          <a:latin typeface="+mn-lt"/>
          <a:ea typeface="+mn-ea"/>
        </a:defRPr>
      </a:lvl3pPr>
      <a:lvl4pPr marL="1541780" indent="-17018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60000"/>
        <a:buFont typeface="Monotype Sorts" pitchFamily="2" charset="2"/>
        <a:buChar char="¢"/>
        <a:defRPr b="1">
          <a:solidFill>
            <a:srgbClr val="003060"/>
          </a:solidFill>
          <a:latin typeface="+mn-lt"/>
          <a:ea typeface="+mn-ea"/>
        </a:defRPr>
      </a:lvl4pPr>
      <a:lvl5pPr marL="2000250" indent="-17145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5pPr>
      <a:lvl6pPr marL="24574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6pPr>
      <a:lvl7pPr marL="29146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7pPr>
      <a:lvl8pPr marL="33718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8pPr>
      <a:lvl9pPr marL="3829050" indent="-171450" algn="l" rtl="0" fontAlgn="base"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rgbClr val="00306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1.xml"/><Relationship Id="rId22" Type="http://schemas.openxmlformats.org/officeDocument/2006/relationships/image" Target="../media/image12.png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image" Target="../media/image11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0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pytho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4.xml"/><Relationship Id="rId16" Type="http://schemas.openxmlformats.org/officeDocument/2006/relationships/image" Target="../media/image12.png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br>
              <a:rPr lang="en-US" altLang="zh-CN" dirty="0">
                <a:latin typeface="+mj-lt"/>
                <a:ea typeface="+mj-ea"/>
                <a:cs typeface="+mj-cs"/>
              </a:rPr>
            </a:br>
            <a:br>
              <a:rPr lang="en-US" altLang="zh-CN" dirty="0">
                <a:latin typeface="+mj-lt"/>
                <a:ea typeface="+mj-ea"/>
                <a:cs typeface="+mj-cs"/>
              </a:rPr>
            </a:br>
            <a:br>
              <a:rPr lang="en-US" altLang="zh-CN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第二讲</a:t>
            </a:r>
            <a:br>
              <a:rPr lang="en-US" altLang="zh-CN" dirty="0">
                <a:latin typeface="+mj-lt"/>
                <a:ea typeface="+mj-ea"/>
                <a:cs typeface="+mj-cs"/>
              </a:rPr>
            </a:br>
            <a:r>
              <a:rPr lang="zh-CN" altLang="en-US" dirty="0">
                <a:latin typeface="+mj-lt"/>
                <a:ea typeface="+mj-ea"/>
                <a:cs typeface="+mj-cs"/>
              </a:rPr>
              <a:t>面向对象及</a:t>
            </a:r>
            <a:r>
              <a:rPr lang="en-US" altLang="zh-CN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>
                <a:latin typeface="+mj-lt"/>
                <a:ea typeface="+mj-ea"/>
                <a:cs typeface="+mj-cs"/>
              </a:rPr>
              <a:t>文件读写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丁贵广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dirty="0">
                <a:latin typeface="+mn-lt"/>
                <a:ea typeface="+mn-ea"/>
                <a:cs typeface="+mn-cs"/>
              </a:rPr>
              <a:t>清华大学软件学院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类的实例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44475" y="1412875"/>
            <a:ext cx="8678863" cy="5111750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</a:rPr>
              <a:t>geom1.py</a:t>
            </a:r>
            <a:endParaRPr lang="en-GB" altLang="zh-CN" dirty="0">
              <a:solidFill>
                <a:srgbClr val="FF0000"/>
              </a:solidFill>
            </a:endParaRPr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/>
              <a:t>import math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class Circle: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def __init__(self, x, y, radius=1):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self.x = x                      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self.y = y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self.radius = radius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def area(self):</a:t>
            </a:r>
            <a:endParaRPr lang="en-GB" altLang="zh-CN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            return 3.14 * self.radius**2 </a:t>
            </a:r>
            <a:br>
              <a:rPr lang="en-US" altLang="zh-CN" dirty="0"/>
            </a:b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16388" name="TextBox 4"/>
          <p:cNvSpPr txBox="1"/>
          <p:nvPr/>
        </p:nvSpPr>
        <p:spPr>
          <a:xfrm>
            <a:off x="5867400" y="3671888"/>
            <a:ext cx="18732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Arial" panose="020B0604020202020204" pitchFamily="34" charset="0"/>
              </a:rPr>
              <a:t>构造函数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250825" y="3213100"/>
            <a:ext cx="7705725" cy="2501900"/>
            <a:chOff x="755576" y="2420888"/>
            <a:chExt cx="7704856" cy="2409448"/>
          </a:xfrm>
        </p:grpSpPr>
        <p:sp>
          <p:nvSpPr>
            <p:cNvPr id="8" name="圆角矩形 7"/>
            <p:cNvSpPr/>
            <p:nvPr/>
          </p:nvSpPr>
          <p:spPr>
            <a:xfrm>
              <a:off x="755576" y="2420888"/>
              <a:ext cx="7704856" cy="1802500"/>
            </a:xfrm>
            <a:prstGeom prst="roundRect">
              <a:avLst/>
            </a:prstGeom>
            <a:solidFill>
              <a:srgbClr val="FF000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1" name="TextBox 8"/>
            <p:cNvSpPr txBox="1"/>
            <p:nvPr/>
          </p:nvSpPr>
          <p:spPr>
            <a:xfrm>
              <a:off x="6480211" y="3391481"/>
              <a:ext cx="1872208" cy="14388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dirty="0">
                  <a:latin typeface="Arial" panose="020B0604020202020204" pitchFamily="34" charset="0"/>
                </a:rPr>
                <a:t>this </a:t>
              </a:r>
              <a:r>
                <a:rPr lang="zh-CN" altLang="en-US" sz="2800" dirty="0">
                  <a:latin typeface="Arial" panose="020B0604020202020204" pitchFamily="34" charset="0"/>
                </a:rPr>
                <a:t>指针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成员变量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self: this </a:t>
            </a:r>
            <a:r>
              <a:rPr lang="zh-CN" altLang="en-US" dirty="0"/>
              <a:t>指针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zh-CN" altLang="en-US" dirty="0"/>
              <a:t>成员函数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__init__</a:t>
            </a:r>
            <a:r>
              <a:rPr lang="zh-CN" altLang="en-US" dirty="0"/>
              <a:t>：构造函数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__del__</a:t>
            </a:r>
            <a:r>
              <a:rPr lang="zh-CN" altLang="en-US" dirty="0"/>
              <a:t>：析构函数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22263" y="1601788"/>
            <a:ext cx="849947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Circle(3, 0, 4)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('i1:', i1.radius, i1.area())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('i2:', i2.radius, i2.area())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/>
          </a:p>
        </p:txBody>
      </p:sp>
      <p:grpSp>
        <p:nvGrpSpPr>
          <p:cNvPr id="18436" name="Group 11"/>
          <p:cNvGrpSpPr/>
          <p:nvPr/>
        </p:nvGrpSpPr>
        <p:grpSpPr>
          <a:xfrm>
            <a:off x="1066800" y="4953000"/>
            <a:ext cx="3373438" cy="995363"/>
            <a:chOff x="672" y="3120"/>
            <a:chExt cx="1536" cy="528"/>
          </a:xfrm>
        </p:grpSpPr>
        <p:sp>
          <p:nvSpPr>
            <p:cNvPr id="18449" name="Line 12"/>
            <p:cNvSpPr/>
            <p:nvPr/>
          </p:nvSpPr>
          <p:spPr>
            <a:xfrm>
              <a:off x="960" y="3360"/>
              <a:ext cx="384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8450" name="Group 13"/>
            <p:cNvGrpSpPr/>
            <p:nvPr/>
          </p:nvGrpSpPr>
          <p:grpSpPr>
            <a:xfrm>
              <a:off x="672" y="3264"/>
              <a:ext cx="294" cy="200"/>
              <a:chOff x="672" y="3264"/>
              <a:chExt cx="294" cy="200"/>
            </a:xfrm>
          </p:grpSpPr>
          <p:grpSp>
            <p:nvGrpSpPr>
              <p:cNvPr id="18456" name="Group 14"/>
              <p:cNvGrpSpPr/>
              <p:nvPr/>
            </p:nvGrpSpPr>
            <p:grpSpPr>
              <a:xfrm>
                <a:off x="672" y="3264"/>
                <a:ext cx="272" cy="181"/>
                <a:chOff x="672" y="3264"/>
                <a:chExt cx="272" cy="181"/>
              </a:xfrm>
            </p:grpSpPr>
            <p:sp>
              <p:nvSpPr>
                <p:cNvPr id="18459" name="AutoShape 15"/>
                <p:cNvSpPr/>
                <p:nvPr/>
              </p:nvSpPr>
              <p:spPr>
                <a:xfrm>
                  <a:off x="672" y="3264"/>
                  <a:ext cx="272" cy="181"/>
                </a:xfrm>
                <a:prstGeom prst="roundRect">
                  <a:avLst>
                    <a:gd name="adj" fmla="val 556"/>
                  </a:avLst>
                </a:prstGeom>
                <a:noFill/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sz="2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457" name="Group 16"/>
              <p:cNvGrpSpPr/>
              <p:nvPr/>
            </p:nvGrpSpPr>
            <p:grpSpPr>
              <a:xfrm>
                <a:off x="717" y="3264"/>
                <a:ext cx="249" cy="200"/>
                <a:chOff x="717" y="3264"/>
                <a:chExt cx="249" cy="200"/>
              </a:xfrm>
            </p:grpSpPr>
            <p:sp>
              <p:nvSpPr>
                <p:cNvPr id="18458" name="Text Box 17"/>
                <p:cNvSpPr txBox="1"/>
                <p:nvPr/>
              </p:nvSpPr>
              <p:spPr>
                <a:xfrm>
                  <a:off x="717" y="3264"/>
                  <a:ext cx="249" cy="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92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i1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  <p:grpSp>
          <p:nvGrpSpPr>
            <p:cNvPr id="18451" name="Group 18"/>
            <p:cNvGrpSpPr/>
            <p:nvPr/>
          </p:nvGrpSpPr>
          <p:grpSpPr>
            <a:xfrm>
              <a:off x="1344" y="3120"/>
              <a:ext cx="864" cy="528"/>
              <a:chOff x="1344" y="3120"/>
              <a:chExt cx="864" cy="528"/>
            </a:xfrm>
          </p:grpSpPr>
          <p:grpSp>
            <p:nvGrpSpPr>
              <p:cNvPr id="18452" name="Group 19"/>
              <p:cNvGrpSpPr/>
              <p:nvPr/>
            </p:nvGrpSpPr>
            <p:grpSpPr>
              <a:xfrm>
                <a:off x="1344" y="3120"/>
                <a:ext cx="864" cy="528"/>
                <a:chOff x="1344" y="3120"/>
                <a:chExt cx="864" cy="528"/>
              </a:xfrm>
            </p:grpSpPr>
            <p:sp>
              <p:nvSpPr>
                <p:cNvPr id="18455" name="Freeform 20"/>
                <p:cNvSpPr/>
                <p:nvPr/>
              </p:nvSpPr>
              <p:spPr>
                <a:xfrm>
                  <a:off x="1344" y="3120"/>
                  <a:ext cx="864" cy="528"/>
                </a:xfrm>
                <a:custGeom>
                  <a:avLst/>
                  <a:gdLst>
                    <a:gd name="txL" fmla="*/ 0 w 3812"/>
                    <a:gd name="txT" fmla="*/ 0 h 2330"/>
                    <a:gd name="txR" fmla="*/ 3812 w 3812"/>
                    <a:gd name="txB" fmla="*/ 2330 h 233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812" h="2330">
                      <a:moveTo>
                        <a:pt x="859" y="0"/>
                      </a:moveTo>
                      <a:cubicBezTo>
                        <a:pt x="429" y="0"/>
                        <a:pt x="0" y="429"/>
                        <a:pt x="0" y="859"/>
                      </a:cubicBezTo>
                      <a:cubicBezTo>
                        <a:pt x="0" y="859"/>
                        <a:pt x="0" y="859"/>
                        <a:pt x="0" y="1469"/>
                      </a:cubicBezTo>
                      <a:cubicBezTo>
                        <a:pt x="0" y="1899"/>
                        <a:pt x="429" y="2329"/>
                        <a:pt x="859" y="2329"/>
                      </a:cubicBezTo>
                      <a:cubicBezTo>
                        <a:pt x="859" y="2329"/>
                        <a:pt x="859" y="2329"/>
                        <a:pt x="2951" y="2329"/>
                      </a:cubicBezTo>
                      <a:cubicBezTo>
                        <a:pt x="3381" y="2329"/>
                        <a:pt x="3811" y="1899"/>
                        <a:pt x="3811" y="1469"/>
                      </a:cubicBezTo>
                      <a:cubicBezTo>
                        <a:pt x="3811" y="1469"/>
                        <a:pt x="3811" y="1469"/>
                        <a:pt x="3811" y="859"/>
                      </a:cubicBezTo>
                      <a:cubicBezTo>
                        <a:pt x="3811" y="429"/>
                        <a:pt x="3381" y="0"/>
                        <a:pt x="2951" y="0"/>
                      </a:cubicBezTo>
                      <a:cubicBezTo>
                        <a:pt x="2951" y="0"/>
                        <a:pt x="2951" y="0"/>
                        <a:pt x="859" y="0"/>
                      </a:cubicBezTo>
                    </a:path>
                  </a:pathLst>
                </a:custGeom>
                <a:noFill/>
                <a:ln w="936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8453" name="Group 21"/>
              <p:cNvGrpSpPr/>
              <p:nvPr/>
            </p:nvGrpSpPr>
            <p:grpSpPr>
              <a:xfrm>
                <a:off x="1392" y="3186"/>
                <a:ext cx="719" cy="410"/>
                <a:chOff x="1392" y="3186"/>
                <a:chExt cx="719" cy="410"/>
              </a:xfrm>
            </p:grpSpPr>
            <p:sp>
              <p:nvSpPr>
                <p:cNvPr id="18454" name="Text Box 22"/>
                <p:cNvSpPr txBox="1"/>
                <p:nvPr/>
              </p:nvSpPr>
              <p:spPr>
                <a:xfrm>
                  <a:off x="1392" y="3186"/>
                  <a:ext cx="719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Circle</a:t>
                  </a:r>
                  <a:endPara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x=0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y=2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radius=1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</p:grpSp>
      <p:grpSp>
        <p:nvGrpSpPr>
          <p:cNvPr id="18437" name="Group 23"/>
          <p:cNvGrpSpPr/>
          <p:nvPr/>
        </p:nvGrpSpPr>
        <p:grpSpPr>
          <a:xfrm>
            <a:off x="4800600" y="4953000"/>
            <a:ext cx="3373438" cy="995363"/>
            <a:chOff x="3024" y="3120"/>
            <a:chExt cx="1536" cy="528"/>
          </a:xfrm>
        </p:grpSpPr>
        <p:sp>
          <p:nvSpPr>
            <p:cNvPr id="18438" name="Line 24"/>
            <p:cNvSpPr/>
            <p:nvPr/>
          </p:nvSpPr>
          <p:spPr>
            <a:xfrm>
              <a:off x="3312" y="3360"/>
              <a:ext cx="384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8439" name="Group 25"/>
            <p:cNvGrpSpPr/>
            <p:nvPr/>
          </p:nvGrpSpPr>
          <p:grpSpPr>
            <a:xfrm>
              <a:off x="3024" y="3264"/>
              <a:ext cx="293" cy="200"/>
              <a:chOff x="3024" y="3264"/>
              <a:chExt cx="293" cy="200"/>
            </a:xfrm>
          </p:grpSpPr>
          <p:grpSp>
            <p:nvGrpSpPr>
              <p:cNvPr id="18445" name="Group 26"/>
              <p:cNvGrpSpPr/>
              <p:nvPr/>
            </p:nvGrpSpPr>
            <p:grpSpPr>
              <a:xfrm>
                <a:off x="3024" y="3264"/>
                <a:ext cx="272" cy="181"/>
                <a:chOff x="3024" y="3264"/>
                <a:chExt cx="272" cy="181"/>
              </a:xfrm>
            </p:grpSpPr>
            <p:sp>
              <p:nvSpPr>
                <p:cNvPr id="18448" name="AutoShape 27"/>
                <p:cNvSpPr/>
                <p:nvPr/>
              </p:nvSpPr>
              <p:spPr>
                <a:xfrm>
                  <a:off x="3024" y="3264"/>
                  <a:ext cx="272" cy="181"/>
                </a:xfrm>
                <a:prstGeom prst="roundRect">
                  <a:avLst>
                    <a:gd name="adj" fmla="val 556"/>
                  </a:avLst>
                </a:prstGeom>
                <a:noFill/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sz="2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446" name="Group 28"/>
              <p:cNvGrpSpPr/>
              <p:nvPr/>
            </p:nvGrpSpPr>
            <p:grpSpPr>
              <a:xfrm>
                <a:off x="3068" y="3264"/>
                <a:ext cx="249" cy="200"/>
                <a:chOff x="3068" y="3264"/>
                <a:chExt cx="249" cy="200"/>
              </a:xfrm>
            </p:grpSpPr>
            <p:sp>
              <p:nvSpPr>
                <p:cNvPr id="18447" name="Text Box 29"/>
                <p:cNvSpPr txBox="1"/>
                <p:nvPr/>
              </p:nvSpPr>
              <p:spPr>
                <a:xfrm>
                  <a:off x="3068" y="3264"/>
                  <a:ext cx="249" cy="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92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i2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  <p:grpSp>
          <p:nvGrpSpPr>
            <p:cNvPr id="18440" name="Group 30"/>
            <p:cNvGrpSpPr/>
            <p:nvPr/>
          </p:nvGrpSpPr>
          <p:grpSpPr>
            <a:xfrm>
              <a:off x="3696" y="3120"/>
              <a:ext cx="864" cy="528"/>
              <a:chOff x="3696" y="3120"/>
              <a:chExt cx="864" cy="528"/>
            </a:xfrm>
          </p:grpSpPr>
          <p:grpSp>
            <p:nvGrpSpPr>
              <p:cNvPr id="18441" name="Group 31"/>
              <p:cNvGrpSpPr/>
              <p:nvPr/>
            </p:nvGrpSpPr>
            <p:grpSpPr>
              <a:xfrm>
                <a:off x="3696" y="3120"/>
                <a:ext cx="864" cy="528"/>
                <a:chOff x="3696" y="3120"/>
                <a:chExt cx="864" cy="528"/>
              </a:xfrm>
            </p:grpSpPr>
            <p:sp>
              <p:nvSpPr>
                <p:cNvPr id="18444" name="Freeform 32"/>
                <p:cNvSpPr/>
                <p:nvPr/>
              </p:nvSpPr>
              <p:spPr>
                <a:xfrm>
                  <a:off x="3696" y="3120"/>
                  <a:ext cx="864" cy="528"/>
                </a:xfrm>
                <a:custGeom>
                  <a:avLst/>
                  <a:gdLst>
                    <a:gd name="txL" fmla="*/ 0 w 3811"/>
                    <a:gd name="txT" fmla="*/ 0 h 2330"/>
                    <a:gd name="txR" fmla="*/ 3811 w 3811"/>
                    <a:gd name="txB" fmla="*/ 2330 h 233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811" h="2330">
                      <a:moveTo>
                        <a:pt x="859" y="0"/>
                      </a:moveTo>
                      <a:cubicBezTo>
                        <a:pt x="429" y="0"/>
                        <a:pt x="0" y="429"/>
                        <a:pt x="0" y="859"/>
                      </a:cubicBezTo>
                      <a:cubicBezTo>
                        <a:pt x="0" y="859"/>
                        <a:pt x="0" y="859"/>
                        <a:pt x="0" y="1469"/>
                      </a:cubicBezTo>
                      <a:cubicBezTo>
                        <a:pt x="0" y="1899"/>
                        <a:pt x="429" y="2329"/>
                        <a:pt x="859" y="2329"/>
                      </a:cubicBezTo>
                      <a:cubicBezTo>
                        <a:pt x="859" y="2329"/>
                        <a:pt x="859" y="2329"/>
                        <a:pt x="2950" y="2329"/>
                      </a:cubicBezTo>
                      <a:cubicBezTo>
                        <a:pt x="3380" y="2329"/>
                        <a:pt x="3810" y="1899"/>
                        <a:pt x="3810" y="1469"/>
                      </a:cubicBezTo>
                      <a:cubicBezTo>
                        <a:pt x="3810" y="1469"/>
                        <a:pt x="3810" y="1469"/>
                        <a:pt x="3810" y="859"/>
                      </a:cubicBezTo>
                      <a:cubicBezTo>
                        <a:pt x="3810" y="429"/>
                        <a:pt x="3380" y="0"/>
                        <a:pt x="2950" y="0"/>
                      </a:cubicBezTo>
                      <a:cubicBezTo>
                        <a:pt x="2950" y="0"/>
                        <a:pt x="2950" y="0"/>
                        <a:pt x="859" y="0"/>
                      </a:cubicBezTo>
                    </a:path>
                  </a:pathLst>
                </a:custGeom>
                <a:noFill/>
                <a:ln w="936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8442" name="Group 33"/>
              <p:cNvGrpSpPr/>
              <p:nvPr/>
            </p:nvGrpSpPr>
            <p:grpSpPr>
              <a:xfrm>
                <a:off x="3744" y="3186"/>
                <a:ext cx="719" cy="410"/>
                <a:chOff x="3744" y="3186"/>
                <a:chExt cx="719" cy="410"/>
              </a:xfrm>
            </p:grpSpPr>
            <p:sp>
              <p:nvSpPr>
                <p:cNvPr id="18443" name="Text Box 34"/>
                <p:cNvSpPr txBox="1"/>
                <p:nvPr/>
              </p:nvSpPr>
              <p:spPr>
                <a:xfrm>
                  <a:off x="3744" y="3186"/>
                  <a:ext cx="719" cy="4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Circle</a:t>
                  </a:r>
                  <a:endPara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x=3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y=0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radius=4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类的定义与使用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zh-CN" altLang="en-US" dirty="0"/>
              <a:t>类的定义</a:t>
            </a:r>
            <a:endParaRPr lang="en-US" altLang="zh-CN" dirty="0"/>
          </a:p>
          <a:p>
            <a:pPr lvl="1"/>
            <a:r>
              <a:rPr lang="zh-CN" altLang="en-US" dirty="0"/>
              <a:t>定义一种新的对象类型</a:t>
            </a:r>
            <a:endParaRPr lang="en-US" altLang="zh-CN" dirty="0"/>
          </a:p>
          <a:p>
            <a:pPr lvl="1"/>
            <a:r>
              <a:rPr lang="zh-CN" altLang="en-US" dirty="0"/>
              <a:t>定义类名</a:t>
            </a:r>
            <a:endParaRPr lang="en-US" altLang="zh-CN" dirty="0"/>
          </a:p>
          <a:p>
            <a:pPr lvl="1"/>
            <a:r>
              <a:rPr lang="zh-CN" altLang="en-US" dirty="0"/>
              <a:t>定义类的数据属性</a:t>
            </a:r>
            <a:endParaRPr lang="en-US" altLang="zh-CN" dirty="0"/>
          </a:p>
          <a:p>
            <a:pPr lvl="1"/>
            <a:r>
              <a:rPr lang="zh-CN" altLang="en-US" dirty="0"/>
              <a:t>定义类的使用方法</a:t>
            </a:r>
            <a:endParaRPr lang="en-US" altLang="zh-CN" dirty="0"/>
          </a:p>
          <a:p>
            <a:r>
              <a:rPr lang="zh-CN" altLang="en-US" dirty="0"/>
              <a:t>类的使用</a:t>
            </a:r>
            <a:endParaRPr lang="en-US" altLang="zh-CN" dirty="0"/>
          </a:p>
          <a:p>
            <a:pPr lvl="1"/>
            <a:r>
              <a:rPr lang="zh-CN" altLang="en-US" dirty="0"/>
              <a:t>通过类定义对象（实例）</a:t>
            </a:r>
            <a:endParaRPr lang="en-US" altLang="zh-CN" dirty="0"/>
          </a:p>
          <a:p>
            <a:pPr lvl="1"/>
            <a:r>
              <a:rPr lang="zh-CN" altLang="en-US" dirty="0"/>
              <a:t>同一个类可以定义多个不同的对象</a:t>
            </a:r>
            <a:endParaRPr lang="en-US" altLang="zh-CN" dirty="0"/>
          </a:p>
          <a:p>
            <a:pPr lvl="1"/>
            <a:r>
              <a:rPr lang="zh-CN" altLang="en-US" dirty="0"/>
              <a:t>不同对象的属性可能各不相同，但方法相同</a:t>
            </a:r>
            <a:endParaRPr lang="en-US" altLang="zh-CN" dirty="0"/>
          </a:p>
          <a:p>
            <a:pPr lvl="1"/>
            <a:r>
              <a:rPr lang="zh-CN" altLang="en-US" dirty="0"/>
              <a:t>可以调用对象的方法或直接访问对象的属性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类的定义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79388" y="4375150"/>
            <a:ext cx="4173537" cy="2143125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class Circle (object): 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‘“A 2D circle.”’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def __init__(self, x, y, radius=1):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    self.x = x                      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    self.y = y</a:t>
            </a:r>
            <a:endParaRPr lang="en-GB" altLang="zh-CN" sz="1800" dirty="0"/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800" dirty="0"/>
              <a:t>        self.radius = radius</a:t>
            </a:r>
            <a:endParaRPr lang="en-GB" altLang="zh-CN" sz="1800" dirty="0"/>
          </a:p>
        </p:txBody>
      </p:sp>
      <p:pic>
        <p:nvPicPr>
          <p:cNvPr id="2048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8" y="1789113"/>
            <a:ext cx="8821737" cy="100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标注 11"/>
          <p:cNvSpPr/>
          <p:nvPr/>
        </p:nvSpPr>
        <p:spPr>
          <a:xfrm>
            <a:off x="6227763" y="1285875"/>
            <a:ext cx="1584325" cy="50323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中括号表示该项可不出现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486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981325"/>
            <a:ext cx="2495550" cy="1209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009900"/>
            <a:ext cx="3194050" cy="1125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左右箭头 14"/>
          <p:cNvSpPr/>
          <p:nvPr/>
        </p:nvSpPr>
        <p:spPr>
          <a:xfrm>
            <a:off x="3216275" y="3495675"/>
            <a:ext cx="1511300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9" name="文本框 15"/>
          <p:cNvSpPr txBox="1"/>
          <p:nvPr/>
        </p:nvSpPr>
        <p:spPr>
          <a:xfrm>
            <a:off x="3497263" y="3151188"/>
            <a:ext cx="954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Arial" panose="020B0604020202020204" pitchFamily="34" charset="0"/>
              </a:rPr>
              <a:t>等价于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6516688" y="2511425"/>
            <a:ext cx="2430463" cy="50323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所有类的基类为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object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1" name="文本框 17"/>
          <p:cNvSpPr txBox="1"/>
          <p:nvPr/>
        </p:nvSpPr>
        <p:spPr>
          <a:xfrm>
            <a:off x="5435600" y="4211638"/>
            <a:ext cx="23764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pass</a:t>
            </a:r>
            <a:r>
              <a:rPr lang="zh-CN" altLang="en-US" dirty="0">
                <a:latin typeface="Arial" panose="020B0604020202020204" pitchFamily="34" charset="0"/>
              </a:rPr>
              <a:t>表示不做任何事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6227763" y="3881438"/>
            <a:ext cx="323850" cy="350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对象的定义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zh-CN" altLang="en-US" dirty="0"/>
              <a:t>对象的定义：调用类的构造函数</a:t>
            </a:r>
            <a:endParaRPr lang="en-US" altLang="zh-CN" dirty="0"/>
          </a:p>
          <a:p>
            <a:r>
              <a:rPr lang="zh-CN" altLang="en-US" dirty="0"/>
              <a:t>通过“</a:t>
            </a:r>
            <a:r>
              <a:rPr lang="en-US" altLang="zh-CN" dirty="0"/>
              <a:t>.</a:t>
            </a:r>
            <a:r>
              <a:rPr lang="zh-CN" altLang="en-US" dirty="0"/>
              <a:t>”访问对象的属性和方法</a:t>
            </a:r>
            <a:endParaRPr lang="zh-CN" altLang="en-US" dirty="0"/>
          </a:p>
        </p:txBody>
      </p:sp>
      <p:sp>
        <p:nvSpPr>
          <p:cNvPr id="22532" name="内容占位符 2"/>
          <p:cNvSpPr txBox="1"/>
          <p:nvPr/>
        </p:nvSpPr>
        <p:spPr>
          <a:xfrm>
            <a:off x="4668838" y="2492375"/>
            <a:ext cx="4173537" cy="3279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对象的定义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缺省参数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radius = 1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不使用缺省参数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Circle(0, 2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, 3</a:t>
            </a: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)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通过“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.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”访问属性和方法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print(i1.area())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print(i2.radius)</a:t>
            </a:r>
            <a:endParaRPr lang="en-GB" altLang="zh-CN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defTabSz="914400" eaLnBrk="1" hangingPunct="1">
              <a:spcBef>
                <a:spcPct val="20000"/>
              </a:spcBef>
              <a:buFont typeface="Wingdings" panose="05000000000000000000" pitchFamily="2" charse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b="1" dirty="0">
              <a:latin typeface="Arial" panose="020B0604020202020204" pitchFamily="34" charset="0"/>
            </a:endParaRPr>
          </a:p>
        </p:txBody>
      </p:sp>
      <p:sp>
        <p:nvSpPr>
          <p:cNvPr id="22533" name="内容占位符 2"/>
          <p:cNvSpPr>
            <a:spLocks noGrp="1"/>
          </p:cNvSpPr>
          <p:nvPr/>
        </p:nvSpPr>
        <p:spPr>
          <a:xfrm>
            <a:off x="579438" y="2492375"/>
            <a:ext cx="4173537" cy="3430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 dirty="0">
                <a:latin typeface="Arial" panose="020B0604020202020204" pitchFamily="34" charset="0"/>
              </a:rPr>
              <a:t>#</a:t>
            </a:r>
            <a:r>
              <a:rPr lang="zh-CN" altLang="en-US" b="1" dirty="0">
                <a:latin typeface="Arial" panose="020B0604020202020204" pitchFamily="34" charset="0"/>
              </a:rPr>
              <a:t>类的定义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class Circle (object):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‘“A 2D circle.”’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def __init__(self, x, y, radius=1):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self.x = x                     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self.y = y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self.radius = radius</a:t>
            </a:r>
            <a:endParaRPr lang="en-GB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对象的属性值可以改变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87338" y="1557338"/>
            <a:ext cx="856932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FF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  <a:latin typeface="Courier New" panose="02070309020205020404" pitchFamily="49" charset="0"/>
                <a:ea typeface="DejaVu Sans" charset="-122"/>
              </a:rPr>
              <a:t>print ('i1:', i1.radius, i1.area())</a:t>
            </a:r>
            <a:endParaRPr lang="en-GB" altLang="zh-CN" dirty="0">
              <a:solidFill>
                <a:srgbClr val="FF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i1.radius = 2.5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print ('i1:', i1.radius, i1.area())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对象的属性可以增加和删除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50825" y="1484313"/>
            <a:ext cx="856932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i1.color = </a:t>
            </a:r>
            <a:r>
              <a:rPr lang="zh-CN" altLang="en-US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‘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red</a:t>
            </a:r>
            <a:r>
              <a:rPr lang="zh-CN" altLang="en-US" dirty="0">
                <a:solidFill>
                  <a:srgbClr val="7030A0"/>
                </a:solidFill>
                <a:latin typeface="Courier New" panose="02070309020205020404" pitchFamily="49" charset="0"/>
                <a:ea typeface="DejaVu Sans" charset="-122"/>
              </a:rPr>
              <a:t>’</a:t>
            </a:r>
            <a:endParaRPr lang="en-GB" altLang="zh-CN" dirty="0">
              <a:solidFill>
                <a:srgbClr val="7030A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FF0000"/>
                </a:solidFill>
                <a:latin typeface="Courier New" panose="02070309020205020404" pitchFamily="49" charset="0"/>
                <a:ea typeface="DejaVu Sans" charset="-122"/>
              </a:rPr>
              <a:t>del i1.radius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580" name="内容占位符 2"/>
          <p:cNvSpPr>
            <a:spLocks noGrp="1"/>
          </p:cNvSpPr>
          <p:nvPr/>
        </p:nvSpPr>
        <p:spPr>
          <a:xfrm>
            <a:off x="323850" y="5084763"/>
            <a:ext cx="8424863" cy="104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注意：这样的操作违反了封装的原则，不是好的编程风格</a:t>
            </a:r>
            <a:endParaRPr lang="en-US" altLang="zh-CN" sz="32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4"/>
          <p:cNvSpPr txBox="1"/>
          <p:nvPr>
            <p:custDataLst>
              <p:tags r:id="rId1"/>
            </p:custDataLst>
          </p:nvPr>
        </p:nvSpPr>
        <p:spPr>
          <a:xfrm>
            <a:off x="900113" y="1773238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latin typeface="Verdana" panose="020B0604030504040204" pitchFamily="34" charset="0"/>
              </a:rPr>
              <a:t>创建</a:t>
            </a:r>
            <a:r>
              <a:rPr lang="en-US" altLang="zh-CN" sz="2800" dirty="0">
                <a:latin typeface="Verdana" panose="020B0604030504040204" pitchFamily="34" charset="0"/>
              </a:rPr>
              <a:t>Person</a:t>
            </a:r>
            <a:r>
              <a:rPr lang="zh-CN" altLang="en-US" sz="2800" dirty="0">
                <a:latin typeface="Verdana" panose="020B0604030504040204" pitchFamily="34" charset="0"/>
              </a:rPr>
              <a:t>类，属性有姓名、年龄、性别，创建方法</a:t>
            </a:r>
            <a:r>
              <a:rPr lang="en-US" altLang="zh-CN" sz="2800" dirty="0">
                <a:latin typeface="Verdana" panose="020B0604030504040204" pitchFamily="34" charset="0"/>
              </a:rPr>
              <a:t>personInfo,</a:t>
            </a:r>
            <a:r>
              <a:rPr lang="zh-CN" altLang="en-US" sz="2800" dirty="0">
                <a:latin typeface="Verdana" panose="020B0604030504040204" pitchFamily="34" charset="0"/>
              </a:rPr>
              <a:t>打印这个人的信息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3" name="矩形 12" hidden="1"/>
          <p:cNvSpPr/>
          <p:nvPr>
            <p:custDataLst>
              <p:tags r:id="rId4"/>
            </p:custDataLst>
          </p:nvPr>
        </p:nvSpPr>
        <p:spPr>
          <a:xfrm>
            <a:off x="9525000" y="0"/>
            <a:ext cx="3840163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6" name="文本框 17" hidden="1"/>
          <p:cNvSpPr txBox="1"/>
          <p:nvPr>
            <p:custDataLst>
              <p:tags r:id="rId5"/>
            </p:custDataLst>
          </p:nvPr>
        </p:nvSpPr>
        <p:spPr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anchor="ctr" anchorCtr="0">
            <a:spAutoFit/>
          </a:bodyPr>
          <a:p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07" name="文本框 18" hidden="1"/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33321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5608" name="组合 16" hidden="1"/>
          <p:cNvGrpSpPr/>
          <p:nvPr/>
        </p:nvGrpSpPr>
        <p:grpSpPr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4" name="RemarkBack" hidden="1"/>
            <p:cNvSpPr/>
            <p:nvPr>
              <p:custDataLst>
                <p:tags r:id="rId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markBlock" hidden="1"/>
            <p:cNvSpPr/>
            <p:nvPr>
              <p:custDataLst>
                <p:tags r:id="rId8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24" name="RemarkTitleText" hidden="1"/>
            <p:cNvSpPr txBox="1"/>
            <p:nvPr>
              <p:custDataLst>
                <p:tags r:id="rId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163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markBack"/>
          <p:cNvSpPr/>
          <p:nvPr>
            <p:custDataLst>
              <p:tags r:id="rId11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markBlock"/>
          <p:cNvSpPr/>
          <p:nvPr>
            <p:custDataLst>
              <p:tags r:id="rId12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12" name="RemarkTitleText"/>
          <p:cNvSpPr txBox="1"/>
          <p:nvPr>
            <p:custDataLst>
              <p:tags r:id="rId13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13" name="文本框 8"/>
          <p:cNvSpPr txBox="1"/>
          <p:nvPr>
            <p:custDataLst>
              <p:tags r:id="rId14"/>
            </p:custDataLst>
          </p:nvPr>
        </p:nvSpPr>
        <p:spPr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anchor="ctr" anchorCtr="0">
            <a:spAutoFit/>
          </a:bodyPr>
          <a:p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614" name="文本框 9"/>
          <p:cNvSpPr txBox="1"/>
          <p:nvPr>
            <p:custDataLst>
              <p:tags r:id="rId15"/>
            </p:custDataLst>
          </p:nvPr>
        </p:nvSpPr>
        <p:spPr>
          <a:xfrm>
            <a:off x="9613900" y="2205038"/>
            <a:ext cx="333216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75800" y="1700213"/>
            <a:ext cx="3738563" cy="12239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16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20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5621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5617" name="图片 3"/>
          <p:cNvPicPr/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3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844675"/>
            <a:ext cx="6985000" cy="2287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692275" y="2133600"/>
            <a:ext cx="5759450" cy="1368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1" hangingPunct="1"/>
            <a:r>
              <a:rPr lang="en-US" altLang="zh-CN" sz="4400" b="1" dirty="0">
                <a:solidFill>
                  <a:srgbClr val="002060"/>
                </a:solidFill>
                <a:latin typeface="Arial" panose="020B0604020202020204" pitchFamily="34" charset="0"/>
              </a:rPr>
              <a:t>Python</a:t>
            </a:r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面向对象编程</a:t>
            </a:r>
            <a:endParaRPr lang="zh-CN" altLang="zh-CN" sz="4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缺省参数</a:t>
            </a:r>
            <a:endParaRPr lang="zh-CN" altLang="en-US" dirty="0"/>
          </a:p>
        </p:txBody>
      </p:sp>
      <p:sp>
        <p:nvSpPr>
          <p:cNvPr id="28675" name="内容占位符 2"/>
          <p:cNvSpPr txBox="1"/>
          <p:nvPr/>
        </p:nvSpPr>
        <p:spPr>
          <a:xfrm>
            <a:off x="5148263" y="1628775"/>
            <a:ext cx="4171950" cy="34305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class Circle (object):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‘“A 2D circle.”’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def __init__(self, x, y, radius=1):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self.x = x                      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self.y = y</a:t>
            </a:r>
            <a:endParaRPr lang="en-GB" altLang="zh-CN" b="1" dirty="0">
              <a:latin typeface="Arial" panose="020B0604020202020204" pitchFamily="34" charset="0"/>
            </a:endParaRPr>
          </a:p>
          <a:p>
            <a:pPr marL="342900" indent="-342900" defTabSz="914400" eaLnBrk="1" hangingPunct="1">
              <a:spcBef>
                <a:spcPct val="2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latin typeface="Arial" panose="020B0604020202020204" pitchFamily="34" charset="0"/>
              </a:rPr>
              <a:t>        self.radius = radius</a:t>
            </a:r>
            <a:endParaRPr lang="en-GB" altLang="zh-CN" b="1" dirty="0">
              <a:latin typeface="Arial" panose="020B0604020202020204" pitchFamily="34" charset="0"/>
            </a:endParaRPr>
          </a:p>
        </p:txBody>
      </p:sp>
      <p:sp>
        <p:nvSpPr>
          <p:cNvPr id="28676" name="内容占位符 2"/>
          <p:cNvSpPr txBox="1"/>
          <p:nvPr/>
        </p:nvSpPr>
        <p:spPr>
          <a:xfrm>
            <a:off x="250825" y="1484313"/>
            <a:ext cx="5329238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Arial" panose="020B0604020202020204" pitchFamily="34" charset="0"/>
              </a:rPr>
              <a:t>缺省参数的定义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latin typeface="Arial" panose="020B0604020202020204" pitchFamily="34" charset="0"/>
              </a:rPr>
              <a:t>__init__(self, x, y, radius=1):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Arial" panose="020B0604020202020204" pitchFamily="34" charset="0"/>
              </a:rPr>
              <a:t>radius</a:t>
            </a:r>
            <a:r>
              <a:rPr lang="zh-CN" altLang="en-US" sz="2800" b="1" dirty="0">
                <a:latin typeface="Arial" panose="020B0604020202020204" pitchFamily="34" charset="0"/>
              </a:rPr>
              <a:t>的缺省值为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使用缺省值定义对象</a:t>
            </a:r>
            <a:endParaRPr lang="en-US" altLang="zh-CN" sz="32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i1.radius = 1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不使用缺省值</a:t>
            </a:r>
            <a:endParaRPr lang="en-GB" altLang="zh-CN" sz="32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Circle(0, 2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, 3</a:t>
            </a: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)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GB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i2.radius = 3</a:t>
            </a:r>
            <a:endParaRPr lang="en-GB" altLang="zh-CN" sz="2800" b="1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类的属性和方法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5329237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私有属性 </a:t>
            </a:r>
            <a:r>
              <a:rPr lang="en-US" altLang="zh-CN" dirty="0"/>
              <a:t>__attr </a:t>
            </a:r>
            <a:r>
              <a:rPr lang="zh-CN" altLang="en-US" dirty="0"/>
              <a:t>加双下划线</a:t>
            </a:r>
            <a:endParaRPr lang="en-US" altLang="zh-CN" dirty="0"/>
          </a:p>
          <a:p>
            <a:pPr lvl="1" eaLnBrk="1" hangingPunct="1"/>
            <a:r>
              <a:rPr lang="zh-CN" altLang="en-US" sz="1800" dirty="0"/>
              <a:t>不能删除、修改</a:t>
            </a:r>
            <a:endParaRPr lang="en-US" altLang="zh-CN" sz="1800" dirty="0"/>
          </a:p>
          <a:p>
            <a:pPr eaLnBrk="1" hangingPunct="1"/>
            <a:r>
              <a:rPr lang="zh-CN" altLang="en-US" dirty="0"/>
              <a:t>普通类方法只有对象（类实例）可见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</a:t>
            </a:r>
            <a:r>
              <a:rPr lang="en-US" altLang="zh-CN" dirty="0"/>
              <a:t>self</a:t>
            </a:r>
            <a:r>
              <a:rPr lang="zh-CN" altLang="en-US" dirty="0"/>
              <a:t>参数隐式的传递当前类对象的实例</a:t>
            </a:r>
            <a:endParaRPr lang="en-US" altLang="zh-CN" dirty="0"/>
          </a:p>
          <a:p>
            <a:pPr eaLnBrk="1" hangingPunct="1"/>
            <a:r>
              <a:rPr lang="zh-CN" altLang="en-US" dirty="0"/>
              <a:t>静态方法 </a:t>
            </a:r>
            <a:r>
              <a:rPr lang="en-US" altLang="zh-CN" dirty="0"/>
              <a:t>staticmethod</a:t>
            </a:r>
            <a:r>
              <a:rPr lang="zh-CN" altLang="en-US" dirty="0"/>
              <a:t>对类和对象可见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@staticmethod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def sm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不接受一个隐式的第一个参数</a:t>
            </a:r>
            <a:endParaRPr lang="en-US" altLang="zh-CN" dirty="0"/>
          </a:p>
          <a:p>
            <a:pPr eaLnBrk="1" hangingPunct="1"/>
            <a:r>
              <a:rPr lang="zh-CN" altLang="en-US" dirty="0"/>
              <a:t>类方法 </a:t>
            </a:r>
            <a:r>
              <a:rPr lang="en-US" altLang="zh-CN" dirty="0"/>
              <a:t>classmethod </a:t>
            </a:r>
            <a:r>
              <a:rPr lang="zh-CN" altLang="en-US" dirty="0"/>
              <a:t>对类和对象可见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@classmethod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def cm(cls)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接受一个隐式的第一个参数</a:t>
            </a:r>
            <a:r>
              <a:rPr lang="en-US" altLang="zh-CN" dirty="0"/>
              <a:t>cls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</a:t>
            </a:r>
            <a:r>
              <a:rPr lang="en-US" altLang="zh-CN" dirty="0"/>
              <a:t>cls</a:t>
            </a:r>
            <a:r>
              <a:rPr lang="zh-CN" altLang="en-US" dirty="0"/>
              <a:t>参数传递当前类对象</a:t>
            </a:r>
            <a:endParaRPr lang="zh-CN" altLang="en-US" dirty="0"/>
          </a:p>
        </p:txBody>
      </p:sp>
      <p:sp>
        <p:nvSpPr>
          <p:cNvPr id="29700" name="矩形 1"/>
          <p:cNvSpPr/>
          <p:nvPr/>
        </p:nvSpPr>
        <p:spPr>
          <a:xfrm>
            <a:off x="5472113" y="3789363"/>
            <a:ext cx="367188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accent1"/>
                </a:solidFill>
                <a:latin typeface="Verdana" panose="020B0604030504040204" pitchFamily="34" charset="0"/>
              </a:rPr>
              <a:t>self</a:t>
            </a:r>
            <a:r>
              <a:rPr lang="zh-CN" altLang="en-US" b="1" dirty="0">
                <a:solidFill>
                  <a:schemeClr val="accent1"/>
                </a:solidFill>
                <a:latin typeface="Verdana" panose="020B0604030504040204" pitchFamily="34" charset="0"/>
              </a:rPr>
              <a:t>通常用作实例方法的第一参数</a:t>
            </a:r>
            <a:endParaRPr lang="en-US" altLang="zh-CN" b="1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r>
              <a:rPr lang="en-US" altLang="zh-CN" b="1" dirty="0">
                <a:solidFill>
                  <a:schemeClr val="accent1"/>
                </a:solidFill>
                <a:latin typeface="Verdana" panose="020B0604030504040204" pitchFamily="34" charset="0"/>
              </a:rPr>
              <a:t>cls</a:t>
            </a:r>
            <a:r>
              <a:rPr lang="zh-CN" altLang="en-US" b="1" dirty="0">
                <a:solidFill>
                  <a:schemeClr val="accent1"/>
                </a:solidFill>
                <a:latin typeface="Verdana" panose="020B0604030504040204" pitchFamily="34" charset="0"/>
              </a:rPr>
              <a:t>通常用作类方法的第一参数</a:t>
            </a:r>
            <a:endParaRPr lang="zh-CN" altLang="en-US" b="1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77800" y="1412875"/>
            <a:ext cx="3889375" cy="5256213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000" dirty="0"/>
              <a:t>class p: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z=0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def __init__(self,x,y,z=50):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self.x=x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self.y=y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self.__z=5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p.z=z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def pout(self):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('self.x=', self.x)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('self.y=', self.y)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('self.__z=', self.__z)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'p.z=', p.z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        print "\n”</a:t>
            </a:r>
            <a:endParaRPr lang="en-US" altLang="zh-CN" sz="2000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96055" y="1412875"/>
            <a:ext cx="4176713" cy="5254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@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staticmethod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def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pstatic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():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print ("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am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staticmethod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")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p.z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=p.z+1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@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classmethod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def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pclass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cls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):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print ("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am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classmethod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")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000" b="1" kern="0" cap="none" spc="0" normalizeH="0" baseline="0" noProof="0" dirty="0" err="1">
                <a:latin typeface="+mn-lt"/>
                <a:ea typeface="+mn-ea"/>
                <a:cs typeface="+mn-cs"/>
              </a:rPr>
              <a:t>p.z</a:t>
            </a:r>
            <a:r>
              <a:rPr kumimoji="0" lang="en-US" altLang="zh-CN" sz="2000" b="1" kern="0" cap="none" spc="0" normalizeH="0" baseline="0" noProof="0" dirty="0">
                <a:latin typeface="+mn-lt"/>
                <a:ea typeface="+mn-ea"/>
                <a:cs typeface="+mn-cs"/>
              </a:rPr>
              <a:t>=p.z+2</a:t>
            </a:r>
            <a:endParaRPr kumimoji="0" lang="en-US" altLang="zh-CN" sz="20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538" y="4365625"/>
            <a:ext cx="1944688" cy="179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= p(1,2)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a.pout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=3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a.pout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2225" y="4365625"/>
            <a:ext cx="1800225" cy="179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p.pclass()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a.pout()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p.pstatic()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a.pout()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60900" y="6135688"/>
            <a:ext cx="24320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p.pout()  error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类变量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7561262" cy="5472112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dirty="0"/>
              <a:t>class p: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z=0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此处的</a:t>
            </a:r>
            <a:r>
              <a:rPr lang="en-US" altLang="zh-CN" dirty="0"/>
              <a:t>z</a:t>
            </a:r>
            <a:r>
              <a:rPr lang="zh-CN" altLang="en-US" dirty="0"/>
              <a:t>为类</a:t>
            </a:r>
            <a:r>
              <a:rPr lang="en-US" altLang="zh-CN" dirty="0"/>
              <a:t>p</a:t>
            </a:r>
            <a:r>
              <a:rPr lang="zh-CN" altLang="en-US" dirty="0"/>
              <a:t>的变量，所有由</a:t>
            </a:r>
            <a:r>
              <a:rPr lang="en-US" altLang="zh-CN" dirty="0"/>
              <a:t>p</a:t>
            </a:r>
            <a:r>
              <a:rPr lang="zh-CN" altLang="en-US" dirty="0"/>
              <a:t>定义对象之间，共享</a:t>
            </a:r>
            <a:r>
              <a:rPr lang="en-US" altLang="zh-CN" dirty="0"/>
              <a:t>z</a:t>
            </a:r>
            <a:r>
              <a:rPr lang="zh-CN" altLang="en-US" dirty="0"/>
              <a:t>变量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可以用类变量记录类对象的格数</a:t>
            </a:r>
            <a:endParaRPr lang="en-US" altLang="zh-CN" dirty="0"/>
          </a:p>
          <a:p>
            <a:pPr>
              <a:buNone/>
            </a:pPr>
            <a:r>
              <a:rPr lang="en-US" altLang="zh-CN" sz="1800" dirty="0"/>
              <a:t>class objNum(object):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num = 0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def __init__(self):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objNum.num += 1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for i in range(10):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obj = objNum()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print("Total %d objects" % obj.num)</a:t>
            </a:r>
            <a:endParaRPr lang="en-US" altLang="zh-CN" sz="18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别名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77825" y="1484313"/>
            <a:ext cx="6480175" cy="5256212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from geom1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 = Circle(0, 2)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i2 = Circle(-1, -1, 4)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i3 = i1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i1.radius = 1.75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'i1:', i1.radius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'i2:', i2.radius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print 'i3:', i3.radius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</p:txBody>
      </p:sp>
      <p:sp>
        <p:nvSpPr>
          <p:cNvPr id="33796" name="Line 11"/>
          <p:cNvSpPr/>
          <p:nvPr/>
        </p:nvSpPr>
        <p:spPr>
          <a:xfrm>
            <a:off x="6784975" y="1938338"/>
            <a:ext cx="747713" cy="1587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3797" name="Group 12"/>
          <p:cNvGrpSpPr/>
          <p:nvPr/>
        </p:nvGrpSpPr>
        <p:grpSpPr>
          <a:xfrm>
            <a:off x="6300788" y="1785938"/>
            <a:ext cx="612775" cy="434975"/>
            <a:chOff x="3099" y="1200"/>
            <a:chExt cx="315" cy="181"/>
          </a:xfrm>
        </p:grpSpPr>
        <p:grpSp>
          <p:nvGrpSpPr>
            <p:cNvPr id="33821" name="Group 13"/>
            <p:cNvGrpSpPr/>
            <p:nvPr/>
          </p:nvGrpSpPr>
          <p:grpSpPr>
            <a:xfrm>
              <a:off x="3120" y="1200"/>
              <a:ext cx="272" cy="181"/>
              <a:chOff x="3120" y="1200"/>
              <a:chExt cx="272" cy="181"/>
            </a:xfrm>
          </p:grpSpPr>
          <p:sp>
            <p:nvSpPr>
              <p:cNvPr id="33824" name="AutoShape 14"/>
              <p:cNvSpPr/>
              <p:nvPr/>
            </p:nvSpPr>
            <p:spPr>
              <a:xfrm>
                <a:off x="3120" y="1200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22" name="Group 15"/>
            <p:cNvGrpSpPr/>
            <p:nvPr/>
          </p:nvGrpSpPr>
          <p:grpSpPr>
            <a:xfrm>
              <a:off x="3099" y="1200"/>
              <a:ext cx="315" cy="157"/>
              <a:chOff x="3099" y="1200"/>
              <a:chExt cx="315" cy="157"/>
            </a:xfrm>
          </p:grpSpPr>
          <p:sp>
            <p:nvSpPr>
              <p:cNvPr id="33823" name="Text Box 16"/>
              <p:cNvSpPr txBox="1"/>
              <p:nvPr/>
            </p:nvSpPr>
            <p:spPr>
              <a:xfrm>
                <a:off x="3099" y="1200"/>
                <a:ext cx="315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i1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33798" name="Group 17"/>
          <p:cNvGrpSpPr/>
          <p:nvPr/>
        </p:nvGrpSpPr>
        <p:grpSpPr>
          <a:xfrm>
            <a:off x="7323138" y="1557338"/>
            <a:ext cx="1820862" cy="1270000"/>
            <a:chOff x="3792" y="1056"/>
            <a:chExt cx="936" cy="528"/>
          </a:xfrm>
        </p:grpSpPr>
        <p:grpSp>
          <p:nvGrpSpPr>
            <p:cNvPr id="33817" name="Group 18"/>
            <p:cNvGrpSpPr/>
            <p:nvPr/>
          </p:nvGrpSpPr>
          <p:grpSpPr>
            <a:xfrm>
              <a:off x="3792" y="1056"/>
              <a:ext cx="864" cy="528"/>
              <a:chOff x="3792" y="1056"/>
              <a:chExt cx="864" cy="528"/>
            </a:xfrm>
          </p:grpSpPr>
          <p:sp>
            <p:nvSpPr>
              <p:cNvPr id="33820" name="Freeform 19"/>
              <p:cNvSpPr/>
              <p:nvPr/>
            </p:nvSpPr>
            <p:spPr>
              <a:xfrm>
                <a:off x="3792" y="1056"/>
                <a:ext cx="864" cy="528"/>
              </a:xfrm>
              <a:custGeom>
                <a:avLst/>
                <a:gdLst>
                  <a:gd name="txL" fmla="*/ 0 w 3812"/>
                  <a:gd name="txT" fmla="*/ 0 h 2330"/>
                  <a:gd name="txR" fmla="*/ 3812 w 3812"/>
                  <a:gd name="txB" fmla="*/ 2330 h 233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3812" h="2330">
                    <a:moveTo>
                      <a:pt x="859" y="0"/>
                    </a:moveTo>
                    <a:cubicBezTo>
                      <a:pt x="429" y="0"/>
                      <a:pt x="0" y="429"/>
                      <a:pt x="0" y="859"/>
                    </a:cubicBezTo>
                    <a:cubicBezTo>
                      <a:pt x="0" y="859"/>
                      <a:pt x="0" y="859"/>
                      <a:pt x="0" y="1469"/>
                    </a:cubicBezTo>
                    <a:cubicBezTo>
                      <a:pt x="0" y="1899"/>
                      <a:pt x="429" y="2329"/>
                      <a:pt x="859" y="2329"/>
                    </a:cubicBezTo>
                    <a:cubicBezTo>
                      <a:pt x="859" y="2329"/>
                      <a:pt x="859" y="2329"/>
                      <a:pt x="2951" y="2329"/>
                    </a:cubicBezTo>
                    <a:cubicBezTo>
                      <a:pt x="3381" y="2329"/>
                      <a:pt x="3811" y="1899"/>
                      <a:pt x="3811" y="1469"/>
                    </a:cubicBezTo>
                    <a:cubicBezTo>
                      <a:pt x="3811" y="1469"/>
                      <a:pt x="3811" y="1469"/>
                      <a:pt x="3811" y="859"/>
                    </a:cubicBezTo>
                    <a:cubicBezTo>
                      <a:pt x="3811" y="429"/>
                      <a:pt x="3381" y="0"/>
                      <a:pt x="2951" y="0"/>
                    </a:cubicBezTo>
                    <a:cubicBezTo>
                      <a:pt x="2951" y="0"/>
                      <a:pt x="2951" y="0"/>
                      <a:pt x="859" y="0"/>
                    </a:cubicBezTo>
                  </a:path>
                </a:pathLst>
              </a:custGeom>
              <a:noFill/>
              <a:ln w="936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3818" name="Group 20"/>
            <p:cNvGrpSpPr/>
            <p:nvPr/>
          </p:nvGrpSpPr>
          <p:grpSpPr>
            <a:xfrm>
              <a:off x="3840" y="1122"/>
              <a:ext cx="888" cy="321"/>
              <a:chOff x="3840" y="1122"/>
              <a:chExt cx="888" cy="321"/>
            </a:xfrm>
          </p:grpSpPr>
          <p:sp>
            <p:nvSpPr>
              <p:cNvPr id="33819" name="Text Box 21"/>
              <p:cNvSpPr txBox="1"/>
              <p:nvPr/>
            </p:nvSpPr>
            <p:spPr>
              <a:xfrm>
                <a:off x="3840" y="1122"/>
                <a:ext cx="888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Circle</a:t>
                </a:r>
                <a:endParaRPr lang="en-GB" altLang="zh-CN" sz="2000" b="1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 x=0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 y=2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  <a:p>
                <a:pPr defTabSz="914400" eaLnBrk="1" hangingPunct="1">
                  <a:lnSpc>
                    <a:spcPct val="27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 radius=1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grpSp>
        <p:nvGrpSpPr>
          <p:cNvPr id="33799" name="Group 22"/>
          <p:cNvGrpSpPr/>
          <p:nvPr/>
        </p:nvGrpSpPr>
        <p:grpSpPr>
          <a:xfrm>
            <a:off x="6156325" y="2928938"/>
            <a:ext cx="2987675" cy="1270000"/>
            <a:chOff x="3120" y="1920"/>
            <a:chExt cx="1536" cy="528"/>
          </a:xfrm>
        </p:grpSpPr>
        <p:sp>
          <p:nvSpPr>
            <p:cNvPr id="33806" name="Line 23"/>
            <p:cNvSpPr/>
            <p:nvPr/>
          </p:nvSpPr>
          <p:spPr>
            <a:xfrm>
              <a:off x="3408" y="2160"/>
              <a:ext cx="384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33807" name="Group 24"/>
            <p:cNvGrpSpPr/>
            <p:nvPr/>
          </p:nvGrpSpPr>
          <p:grpSpPr>
            <a:xfrm>
              <a:off x="3120" y="2064"/>
              <a:ext cx="294" cy="181"/>
              <a:chOff x="3120" y="2064"/>
              <a:chExt cx="294" cy="181"/>
            </a:xfrm>
          </p:grpSpPr>
          <p:grpSp>
            <p:nvGrpSpPr>
              <p:cNvPr id="33813" name="Group 25"/>
              <p:cNvGrpSpPr/>
              <p:nvPr/>
            </p:nvGrpSpPr>
            <p:grpSpPr>
              <a:xfrm>
                <a:off x="3120" y="2064"/>
                <a:ext cx="272" cy="181"/>
                <a:chOff x="3120" y="2064"/>
                <a:chExt cx="272" cy="181"/>
              </a:xfrm>
            </p:grpSpPr>
            <p:sp>
              <p:nvSpPr>
                <p:cNvPr id="33816" name="AutoShape 26"/>
                <p:cNvSpPr/>
                <p:nvPr/>
              </p:nvSpPr>
              <p:spPr>
                <a:xfrm>
                  <a:off x="3120" y="2064"/>
                  <a:ext cx="272" cy="181"/>
                </a:xfrm>
                <a:prstGeom prst="roundRect">
                  <a:avLst>
                    <a:gd name="adj" fmla="val 556"/>
                  </a:avLst>
                </a:prstGeom>
                <a:noFill/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sz="2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3814" name="Group 27"/>
              <p:cNvGrpSpPr/>
              <p:nvPr/>
            </p:nvGrpSpPr>
            <p:grpSpPr>
              <a:xfrm>
                <a:off x="3120" y="2064"/>
                <a:ext cx="294" cy="157"/>
                <a:chOff x="3120" y="2064"/>
                <a:chExt cx="294" cy="157"/>
              </a:xfrm>
            </p:grpSpPr>
            <p:sp>
              <p:nvSpPr>
                <p:cNvPr id="33815" name="Text Box 28"/>
                <p:cNvSpPr txBox="1"/>
                <p:nvPr/>
              </p:nvSpPr>
              <p:spPr>
                <a:xfrm>
                  <a:off x="3120" y="2064"/>
                  <a:ext cx="294" cy="1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92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i2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  <p:grpSp>
          <p:nvGrpSpPr>
            <p:cNvPr id="33808" name="Group 29"/>
            <p:cNvGrpSpPr/>
            <p:nvPr/>
          </p:nvGrpSpPr>
          <p:grpSpPr>
            <a:xfrm>
              <a:off x="3792" y="1920"/>
              <a:ext cx="864" cy="528"/>
              <a:chOff x="3792" y="1920"/>
              <a:chExt cx="864" cy="528"/>
            </a:xfrm>
          </p:grpSpPr>
          <p:grpSp>
            <p:nvGrpSpPr>
              <p:cNvPr id="33809" name="Group 30"/>
              <p:cNvGrpSpPr/>
              <p:nvPr/>
            </p:nvGrpSpPr>
            <p:grpSpPr>
              <a:xfrm>
                <a:off x="3792" y="1920"/>
                <a:ext cx="864" cy="528"/>
                <a:chOff x="3792" y="1920"/>
                <a:chExt cx="864" cy="528"/>
              </a:xfrm>
            </p:grpSpPr>
            <p:sp>
              <p:nvSpPr>
                <p:cNvPr id="33812" name="Freeform 31"/>
                <p:cNvSpPr/>
                <p:nvPr/>
              </p:nvSpPr>
              <p:spPr>
                <a:xfrm>
                  <a:off x="3792" y="1920"/>
                  <a:ext cx="864" cy="528"/>
                </a:xfrm>
                <a:custGeom>
                  <a:avLst/>
                  <a:gdLst>
                    <a:gd name="txL" fmla="*/ 0 w 3812"/>
                    <a:gd name="txT" fmla="*/ 0 h 2330"/>
                    <a:gd name="txR" fmla="*/ 3812 w 3812"/>
                    <a:gd name="txB" fmla="*/ 2330 h 233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812" h="2330">
                      <a:moveTo>
                        <a:pt x="859" y="0"/>
                      </a:moveTo>
                      <a:cubicBezTo>
                        <a:pt x="429" y="0"/>
                        <a:pt x="0" y="429"/>
                        <a:pt x="0" y="859"/>
                      </a:cubicBezTo>
                      <a:cubicBezTo>
                        <a:pt x="0" y="859"/>
                        <a:pt x="0" y="859"/>
                        <a:pt x="0" y="1469"/>
                      </a:cubicBezTo>
                      <a:cubicBezTo>
                        <a:pt x="0" y="1899"/>
                        <a:pt x="429" y="2329"/>
                        <a:pt x="859" y="2329"/>
                      </a:cubicBezTo>
                      <a:cubicBezTo>
                        <a:pt x="859" y="2329"/>
                        <a:pt x="859" y="2329"/>
                        <a:pt x="2951" y="2329"/>
                      </a:cubicBezTo>
                      <a:cubicBezTo>
                        <a:pt x="3381" y="2329"/>
                        <a:pt x="3811" y="1899"/>
                        <a:pt x="3811" y="1469"/>
                      </a:cubicBezTo>
                      <a:cubicBezTo>
                        <a:pt x="3811" y="1469"/>
                        <a:pt x="3811" y="1469"/>
                        <a:pt x="3811" y="859"/>
                      </a:cubicBezTo>
                      <a:cubicBezTo>
                        <a:pt x="3811" y="429"/>
                        <a:pt x="3381" y="0"/>
                        <a:pt x="2951" y="0"/>
                      </a:cubicBezTo>
                      <a:cubicBezTo>
                        <a:pt x="2951" y="0"/>
                        <a:pt x="2951" y="0"/>
                        <a:pt x="859" y="0"/>
                      </a:cubicBezTo>
                    </a:path>
                  </a:pathLst>
                </a:custGeom>
                <a:noFill/>
                <a:ln w="936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3810" name="Group 32"/>
              <p:cNvGrpSpPr/>
              <p:nvPr/>
            </p:nvGrpSpPr>
            <p:grpSpPr>
              <a:xfrm>
                <a:off x="3840" y="1986"/>
                <a:ext cx="816" cy="321"/>
                <a:chOff x="3840" y="1986"/>
                <a:chExt cx="816" cy="321"/>
              </a:xfrm>
            </p:grpSpPr>
            <p:sp>
              <p:nvSpPr>
                <p:cNvPr id="33811" name="Text Box 33"/>
                <p:cNvSpPr txBox="1"/>
                <p:nvPr/>
              </p:nvSpPr>
              <p:spPr>
                <a:xfrm>
                  <a:off x="3840" y="1986"/>
                  <a:ext cx="816" cy="3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b="1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Circle</a:t>
                  </a:r>
                  <a:endParaRPr lang="en-GB" altLang="zh-CN" sz="20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x=-1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y=-1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  <a:p>
                  <a:pPr defTabSz="914400" eaLnBrk="1" hangingPunct="1">
                    <a:lnSpc>
                      <a:spcPct val="27000"/>
                    </a:lnSpc>
                    <a:spcBef>
                      <a:spcPts val="8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2000" dirty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DejaVu Sans" charset="-122"/>
                    </a:rPr>
                    <a:t> radius=4</a:t>
                  </a:r>
                  <a:endPara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endParaRPr>
                </a:p>
              </p:txBody>
            </p:sp>
          </p:grpSp>
        </p:grpSp>
      </p:grpSp>
      <p:grpSp>
        <p:nvGrpSpPr>
          <p:cNvPr id="33800" name="Group 34"/>
          <p:cNvGrpSpPr/>
          <p:nvPr/>
        </p:nvGrpSpPr>
        <p:grpSpPr>
          <a:xfrm>
            <a:off x="6300788" y="2319338"/>
            <a:ext cx="612775" cy="434975"/>
            <a:chOff x="3099" y="1536"/>
            <a:chExt cx="315" cy="181"/>
          </a:xfrm>
        </p:grpSpPr>
        <p:grpSp>
          <p:nvGrpSpPr>
            <p:cNvPr id="33802" name="Group 35"/>
            <p:cNvGrpSpPr/>
            <p:nvPr/>
          </p:nvGrpSpPr>
          <p:grpSpPr>
            <a:xfrm>
              <a:off x="3120" y="1536"/>
              <a:ext cx="272" cy="181"/>
              <a:chOff x="3120" y="1536"/>
              <a:chExt cx="272" cy="181"/>
            </a:xfrm>
          </p:grpSpPr>
          <p:sp>
            <p:nvSpPr>
              <p:cNvPr id="33805" name="AutoShape 36"/>
              <p:cNvSpPr/>
              <p:nvPr/>
            </p:nvSpPr>
            <p:spPr>
              <a:xfrm>
                <a:off x="3120" y="1536"/>
                <a:ext cx="272" cy="181"/>
              </a:xfrm>
              <a:prstGeom prst="roundRect">
                <a:avLst>
                  <a:gd name="adj" fmla="val 556"/>
                </a:avLst>
              </a:prstGeom>
              <a:noFill/>
              <a:ln w="936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03" name="Group 37"/>
            <p:cNvGrpSpPr/>
            <p:nvPr/>
          </p:nvGrpSpPr>
          <p:grpSpPr>
            <a:xfrm>
              <a:off x="3099" y="1536"/>
              <a:ext cx="315" cy="157"/>
              <a:chOff x="3099" y="1536"/>
              <a:chExt cx="315" cy="157"/>
            </a:xfrm>
          </p:grpSpPr>
          <p:sp>
            <p:nvSpPr>
              <p:cNvPr id="33804" name="Text Box 38"/>
              <p:cNvSpPr txBox="1"/>
              <p:nvPr/>
            </p:nvSpPr>
            <p:spPr>
              <a:xfrm>
                <a:off x="3099" y="1536"/>
                <a:ext cx="315" cy="1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 eaLnBrk="1" hangingPunct="1">
                  <a:lnSpc>
                    <a:spcPct val="92000"/>
                  </a:lnSpc>
                  <a:spcBef>
                    <a:spcPts val="8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DejaVu Sans" charset="-122"/>
                  </a:rPr>
                  <a:t>i3</a:t>
                </a:r>
                <a:endParaRPr lang="en-GB" altLang="zh-CN" sz="2000" dirty="0">
                  <a:solidFill>
                    <a:srgbClr val="000000"/>
                  </a:solidFill>
                  <a:latin typeface="Courier New" panose="02070309020205020404" pitchFamily="49" charset="0"/>
                  <a:ea typeface="DejaVu Sans" charset="-122"/>
                </a:endParaRPr>
              </a:p>
            </p:txBody>
          </p:sp>
        </p:grpSp>
      </p:grpSp>
      <p:sp>
        <p:nvSpPr>
          <p:cNvPr id="33801" name="Line 39"/>
          <p:cNvSpPr/>
          <p:nvPr/>
        </p:nvSpPr>
        <p:spPr>
          <a:xfrm flipV="1">
            <a:off x="6784975" y="2089150"/>
            <a:ext cx="747713" cy="582613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继承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424863" cy="5256213"/>
          </a:xfrm>
        </p:spPr>
        <p:txBody>
          <a:bodyPr vert="horz" wrap="square" lIns="90479" tIns="44446" rIns="90479" bIns="44446" anchor="t" anchorCtr="0"/>
          <a:p>
            <a:r>
              <a:rPr lang="zh-CN" altLang="en-US" dirty="0"/>
              <a:t>父类（</a:t>
            </a:r>
            <a:r>
              <a:rPr lang="en-US" altLang="zh-CN" dirty="0"/>
              <a:t>parent class, superclass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子类（</a:t>
            </a:r>
            <a:r>
              <a:rPr lang="en-US" altLang="zh-CN" dirty="0"/>
              <a:t>child class</a:t>
            </a:r>
            <a:r>
              <a:rPr lang="zh-CN" altLang="en-US" dirty="0"/>
              <a:t>，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继承父类的所有属性和方法</a:t>
            </a:r>
            <a:endParaRPr lang="en-US" altLang="zh-CN" dirty="0"/>
          </a:p>
          <a:p>
            <a:pPr lvl="1"/>
            <a:r>
              <a:rPr lang="zh-CN" altLang="en-US" dirty="0"/>
              <a:t>添加新方法和新属性</a:t>
            </a:r>
            <a:endParaRPr lang="en-US" altLang="zh-CN" dirty="0"/>
          </a:p>
          <a:p>
            <a:pPr lvl="1"/>
            <a:r>
              <a:rPr lang="zh-CN" altLang="en-US" dirty="0"/>
              <a:t>重写（</a:t>
            </a:r>
            <a:r>
              <a:rPr lang="en-US" altLang="zh-CN" dirty="0"/>
              <a:t>override</a:t>
            </a:r>
            <a:r>
              <a:rPr lang="zh-CN" altLang="en-US" dirty="0"/>
              <a:t>）父类的已有属性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08400" y="3802063"/>
            <a:ext cx="1079500" cy="400050"/>
          </a:xfrm>
          <a:prstGeom prst="flowChartProcess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Shape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6588" y="4868863"/>
            <a:ext cx="14398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Triangle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19475" y="4868863"/>
            <a:ext cx="16557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Rectangle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19700" y="4868863"/>
            <a:ext cx="1152525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Circle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75463" y="4868863"/>
            <a:ext cx="14398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Polygon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Line 9"/>
          <p:cNvSpPr/>
          <p:nvPr/>
        </p:nvSpPr>
        <p:spPr>
          <a:xfrm flipV="1">
            <a:off x="2627313" y="4260850"/>
            <a:ext cx="1368425" cy="6096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4826" name="Line 10"/>
          <p:cNvSpPr/>
          <p:nvPr/>
        </p:nvSpPr>
        <p:spPr>
          <a:xfrm flipH="1" flipV="1">
            <a:off x="4211638" y="4189413"/>
            <a:ext cx="0" cy="68103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4827" name="Line 11"/>
          <p:cNvSpPr/>
          <p:nvPr/>
        </p:nvSpPr>
        <p:spPr>
          <a:xfrm flipH="1" flipV="1">
            <a:off x="4427538" y="4260850"/>
            <a:ext cx="1295400" cy="608013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4828" name="Line 12"/>
          <p:cNvSpPr/>
          <p:nvPr/>
        </p:nvSpPr>
        <p:spPr>
          <a:xfrm flipH="1" flipV="1">
            <a:off x="4643438" y="4260850"/>
            <a:ext cx="2952750" cy="608013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0" name="上箭头 29"/>
          <p:cNvSpPr/>
          <p:nvPr/>
        </p:nvSpPr>
        <p:spPr>
          <a:xfrm>
            <a:off x="1306513" y="4002088"/>
            <a:ext cx="288925" cy="2135188"/>
          </a:xfrm>
          <a:prstGeom prst="up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Box 31"/>
          <p:cNvSpPr txBox="1"/>
          <p:nvPr/>
        </p:nvSpPr>
        <p:spPr>
          <a:xfrm rot="10800000">
            <a:off x="728663" y="3502025"/>
            <a:ext cx="554037" cy="26638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Is-a relationship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419475" y="5962650"/>
            <a:ext cx="165576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Square</a:t>
            </a:r>
            <a:endParaRPr kumimoji="0" lang="en-US" altLang="zh-CN" sz="2000" b="1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2" name="Line 10"/>
          <p:cNvSpPr/>
          <p:nvPr/>
        </p:nvSpPr>
        <p:spPr>
          <a:xfrm flipH="1" flipV="1">
            <a:off x="4211638" y="5283200"/>
            <a:ext cx="0" cy="68103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继承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import math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class Shape: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  def is_round(self):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      return True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class Circle(</a:t>
            </a:r>
            <a:r>
              <a:rPr lang="en-GB" altLang="zh-CN" dirty="0">
                <a:solidFill>
                  <a:schemeClr val="accent1"/>
                </a:solidFill>
                <a:latin typeface="Courier New" panose="02070309020205020404" pitchFamily="49" charset="0"/>
                <a:ea typeface="DejaVu Sans" charset="-122"/>
              </a:rPr>
              <a:t>Shape</a:t>
            </a: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):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   pass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class Blob(</a:t>
            </a:r>
            <a:r>
              <a:rPr lang="en-GB" altLang="zh-CN" dirty="0">
                <a:solidFill>
                  <a:schemeClr val="accent1"/>
                </a:solidFill>
                <a:latin typeface="Courier New" panose="02070309020205020404" pitchFamily="49" charset="0"/>
                <a:ea typeface="DejaVu Sans" charset="-122"/>
              </a:rPr>
              <a:t>Shape</a:t>
            </a:r>
            <a:r>
              <a:rPr lang="en-GB" altLang="zh-CN" dirty="0">
                <a:solidFill>
                  <a:srgbClr val="6B6BCF"/>
                </a:solidFill>
                <a:latin typeface="Courier New" panose="02070309020205020404" pitchFamily="49" charset="0"/>
                <a:ea typeface="DejaVu Sans" charset="-122"/>
              </a:rPr>
              <a:t>):</a:t>
            </a:r>
            <a:endParaRPr lang="en-GB" altLang="zh-CN" dirty="0">
              <a:solidFill>
                <a:srgbClr val="6B6BCF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   def is_round(self):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  <a:ea typeface="DejaVu Sans" charset="-122"/>
            </a:endParaRPr>
          </a:p>
          <a:p>
            <a:pPr lvl="3"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DejaVu Sans" charset="-122"/>
              </a:rPr>
              <a:t>return false</a:t>
            </a:r>
            <a:endParaRPr lang="zh-CN" altLang="en-US" sz="2400" dirty="0"/>
          </a:p>
        </p:txBody>
      </p:sp>
      <p:sp>
        <p:nvSpPr>
          <p:cNvPr id="35844" name="内容占位符 2"/>
          <p:cNvSpPr txBox="1"/>
          <p:nvPr/>
        </p:nvSpPr>
        <p:spPr>
          <a:xfrm>
            <a:off x="4932363" y="1557338"/>
            <a:ext cx="3708400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在子类中添加新方法和属性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4"/>
          <p:cNvSpPr txBox="1"/>
          <p:nvPr>
            <p:custDataLst>
              <p:tags r:id="rId1"/>
            </p:custDataLst>
          </p:nvPr>
        </p:nvSpPr>
        <p:spPr>
          <a:xfrm>
            <a:off x="107950" y="1628775"/>
            <a:ext cx="9036050" cy="2520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latin typeface="Verdana" panose="020B0604030504040204" pitchFamily="34" charset="0"/>
              </a:rPr>
              <a:t>创建</a:t>
            </a:r>
            <a:r>
              <a:rPr lang="en-US" altLang="zh-CN" sz="2800" dirty="0">
                <a:latin typeface="Verdana" panose="020B0604030504040204" pitchFamily="34" charset="0"/>
              </a:rPr>
              <a:t>Teacher</a:t>
            </a:r>
            <a:r>
              <a:rPr lang="zh-CN" altLang="en-US" sz="2800" dirty="0">
                <a:latin typeface="Verdana" panose="020B0604030504040204" pitchFamily="34" charset="0"/>
              </a:rPr>
              <a:t>类，继承</a:t>
            </a:r>
            <a:r>
              <a:rPr lang="en-US" altLang="zh-CN" sz="2800" dirty="0">
                <a:latin typeface="Verdana" panose="020B0604030504040204" pitchFamily="34" charset="0"/>
              </a:rPr>
              <a:t>Person</a:t>
            </a:r>
            <a:r>
              <a:rPr lang="zh-CN" altLang="en-US" sz="2800" dirty="0">
                <a:latin typeface="Verdana" panose="020B0604030504040204" pitchFamily="34" charset="0"/>
              </a:rPr>
              <a:t>类，属性有学院</a:t>
            </a:r>
            <a:r>
              <a:rPr lang="en-US" altLang="zh-CN" sz="2800" dirty="0">
                <a:latin typeface="Verdana" panose="020B0604030504040204" pitchFamily="34" charset="0"/>
              </a:rPr>
              <a:t>college</a:t>
            </a:r>
            <a:r>
              <a:rPr lang="zh-CN" altLang="en-US" sz="2800" dirty="0">
                <a:latin typeface="Verdana" panose="020B0604030504040204" pitchFamily="34" charset="0"/>
              </a:rPr>
              <a:t>，专业</a:t>
            </a:r>
            <a:r>
              <a:rPr lang="en-US" altLang="zh-CN" sz="2800" dirty="0">
                <a:latin typeface="Verdana" panose="020B0604030504040204" pitchFamily="34" charset="0"/>
              </a:rPr>
              <a:t>professional</a:t>
            </a:r>
            <a:r>
              <a:rPr lang="zh-CN" altLang="en-US" sz="2800" dirty="0">
                <a:latin typeface="Verdana" panose="020B0604030504040204" pitchFamily="34" charset="0"/>
              </a:rPr>
              <a:t>，重写父类</a:t>
            </a:r>
            <a:r>
              <a:rPr lang="en-US" altLang="zh-CN" sz="2800" dirty="0">
                <a:latin typeface="Verdana" panose="020B0604030504040204" pitchFamily="34" charset="0"/>
              </a:rPr>
              <a:t>personInfo</a:t>
            </a:r>
            <a:r>
              <a:rPr lang="zh-CN" altLang="en-US" sz="2800" dirty="0">
                <a:latin typeface="Verdana" panose="020B0604030504040204" pitchFamily="34" charset="0"/>
              </a:rPr>
              <a:t>方法，调用父类方法打印个人信息外，将老师的学院、专业信息也打印出来。创建</a:t>
            </a:r>
            <a:r>
              <a:rPr lang="en-US" altLang="zh-CN" sz="2800" dirty="0">
                <a:latin typeface="Verdana" panose="020B0604030504040204" pitchFamily="34" charset="0"/>
              </a:rPr>
              <a:t>teach</a:t>
            </a:r>
            <a:r>
              <a:rPr lang="zh-CN" altLang="en-US" sz="2800" dirty="0">
                <a:latin typeface="Verdana" panose="020B0604030504040204" pitchFamily="34" charset="0"/>
              </a:rPr>
              <a:t>方法，返回信息为‘今天讲了如何用面向对象设计程序’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37893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9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7898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7894" name="图片 3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773238"/>
            <a:ext cx="8331200" cy="1455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3228975"/>
            <a:ext cx="9001125" cy="849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多态的例子</a:t>
            </a:r>
            <a:endParaRPr lang="en-US" altLang="zh-CN" dirty="0"/>
          </a:p>
        </p:txBody>
      </p:sp>
      <p:sp>
        <p:nvSpPr>
          <p:cNvPr id="12293" name="Text Box 13"/>
          <p:cNvSpPr txBox="1">
            <a:spLocks noChangeArrowheads="1"/>
          </p:cNvSpPr>
          <p:nvPr/>
        </p:nvSpPr>
        <p:spPr bwMode="auto">
          <a:xfrm>
            <a:off x="611188" y="1557338"/>
            <a:ext cx="4910138" cy="5016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from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enum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import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Enum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Note(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Enum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middleC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1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Csharp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2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Eflat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3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Instrument(object):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print("Instrument::play", note)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"Instrument"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print("Instrument::adjust",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Text Box 15"/>
          <p:cNvSpPr txBox="1"/>
          <p:nvPr/>
        </p:nvSpPr>
        <p:spPr>
          <a:xfrm>
            <a:off x="6937375" y="3014663"/>
            <a:ext cx="1460500" cy="147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Instrument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i="1" dirty="0">
                <a:latin typeface="Arial" panose="020B0604020202020204" pitchFamily="34" charset="0"/>
              </a:rPr>
              <a:t>play(note)</a:t>
            </a:r>
            <a:endParaRPr lang="en-US" altLang="zh-CN" b="1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i="1" dirty="0">
                <a:latin typeface="Arial" panose="020B0604020202020204" pitchFamily="34" charset="0"/>
              </a:rPr>
              <a:t>__str__()</a:t>
            </a:r>
            <a:endParaRPr lang="en-US" altLang="zh-CN" b="1" i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i="1" dirty="0">
                <a:latin typeface="Arial" panose="020B0604020202020204" pitchFamily="34" charset="0"/>
              </a:rPr>
              <a:t>adjust(i)</a:t>
            </a:r>
            <a:endParaRPr lang="en-US" altLang="zh-CN" b="1" i="1" dirty="0">
              <a:latin typeface="Arial" panose="020B0604020202020204" pitchFamily="34" charset="0"/>
            </a:endParaRPr>
          </a:p>
        </p:txBody>
      </p:sp>
      <p:sp>
        <p:nvSpPr>
          <p:cNvPr id="39941" name="Line 16"/>
          <p:cNvSpPr/>
          <p:nvPr/>
        </p:nvSpPr>
        <p:spPr>
          <a:xfrm>
            <a:off x="6945313" y="3429000"/>
            <a:ext cx="14398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Python</a:t>
            </a:r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45370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Python</a:t>
            </a:r>
            <a:r>
              <a:rPr lang="zh-CN" altLang="en-US" dirty="0"/>
              <a:t>中，“一切皆对象”</a:t>
            </a:r>
            <a:endParaRPr lang="en-US" altLang="zh-CN" dirty="0"/>
          </a:p>
          <a:p>
            <a:r>
              <a:rPr lang="zh-CN" altLang="en-US" dirty="0"/>
              <a:t>每个对象</a:t>
            </a:r>
            <a:endParaRPr lang="en-US" altLang="zh-CN" dirty="0"/>
          </a:p>
          <a:p>
            <a:pPr lvl="1"/>
            <a:r>
              <a:rPr lang="zh-CN" altLang="en-US" dirty="0"/>
              <a:t>有一个类型 </a:t>
            </a:r>
            <a:r>
              <a:rPr lang="en-US" altLang="zh-CN" dirty="0"/>
              <a:t>type</a:t>
            </a:r>
            <a:endParaRPr lang="en-US" altLang="zh-CN" dirty="0"/>
          </a:p>
          <a:p>
            <a:pPr lvl="1"/>
            <a:r>
              <a:rPr lang="zh-CN" altLang="en-US" dirty="0"/>
              <a:t>有内部的数据表示</a:t>
            </a:r>
            <a:endParaRPr lang="en-US" altLang="zh-CN" dirty="0"/>
          </a:p>
          <a:p>
            <a:pPr lvl="1"/>
            <a:r>
              <a:rPr lang="zh-CN" altLang="en-US" dirty="0"/>
              <a:t>有一系列的与该对象进行交互的函数</a:t>
            </a:r>
            <a:endParaRPr lang="en-US" altLang="zh-CN" dirty="0"/>
          </a:p>
          <a:p>
            <a:r>
              <a:rPr lang="zh-CN" altLang="en-US" dirty="0"/>
              <a:t>对象是类型的实例（</a:t>
            </a:r>
            <a:r>
              <a:rPr lang="en-US" altLang="zh-CN" dirty="0"/>
              <a:t>instance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123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类型的实例</a:t>
            </a:r>
            <a:endParaRPr lang="en-US" altLang="zh-CN" dirty="0"/>
          </a:p>
          <a:p>
            <a:pPr lvl="2"/>
            <a:r>
              <a:rPr lang="en-US" altLang="zh-CN" dirty="0"/>
              <a:t>print (type(1234)) </a:t>
            </a:r>
            <a:r>
              <a:rPr lang="en-US" altLang="zh-CN" dirty="0">
                <a:sym typeface="Wingdings" panose="05000000000000000000" pitchFamily="2" charset="2"/>
              </a:rPr>
              <a:t> &lt;class 'int'&gt;</a:t>
            </a:r>
            <a:endParaRPr lang="en-US" altLang="zh-CN" dirty="0"/>
          </a:p>
          <a:p>
            <a:pPr lvl="1"/>
            <a:r>
              <a:rPr lang="en-US" altLang="zh-CN" dirty="0"/>
              <a:t>3.14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类型的实例</a:t>
            </a:r>
            <a:endParaRPr lang="en-US" altLang="zh-CN" dirty="0"/>
          </a:p>
          <a:p>
            <a:pPr lvl="1"/>
            <a:r>
              <a:rPr lang="en-US" altLang="zh-CN" dirty="0"/>
              <a:t>X=“Hello”</a:t>
            </a:r>
            <a:r>
              <a:rPr lang="zh-CN" altLang="en-US" dirty="0"/>
              <a:t>是</a:t>
            </a:r>
            <a:r>
              <a:rPr lang="en-US" altLang="zh-CN" dirty="0"/>
              <a:t>str</a:t>
            </a:r>
            <a:r>
              <a:rPr lang="zh-CN" altLang="en-US" dirty="0"/>
              <a:t>类型的实例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chemeClr val="accent1"/>
                </a:solidFill>
              </a:rPr>
              <a:t>dir(x)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50913" y="260350"/>
            <a:ext cx="4287838" cy="67405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Wind(Instrument):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print("Wind::play", note)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"Wind"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print("Wind::adjust",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Percussion(Instrument):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print("Percussion::play", note)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"Percussion"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print("Percussion::adjust",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Stringed(Instrument):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play(self, note):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print("Stringed::play", note)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__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__(self):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"Stringed"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adjust(self,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):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print("Stringed::adjust",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516688" y="620688"/>
            <a:ext cx="1533525" cy="1477963"/>
            <a:chOff x="4636" y="2415"/>
            <a:chExt cx="966" cy="931"/>
          </a:xfrm>
          <a:solidFill>
            <a:schemeClr val="bg1"/>
          </a:solidFill>
        </p:grpSpPr>
        <p:sp>
          <p:nvSpPr>
            <p:cNvPr id="10260" name="Text Box 5"/>
            <p:cNvSpPr txBox="1">
              <a:spLocks noChangeArrowheads="1"/>
            </p:cNvSpPr>
            <p:nvPr/>
          </p:nvSpPr>
          <p:spPr bwMode="auto">
            <a:xfrm>
              <a:off x="4636" y="2415"/>
              <a:ext cx="953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Instrument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1" name="Line 6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6519863" y="3024188"/>
            <a:ext cx="1533525" cy="1477962"/>
            <a:chOff x="4636" y="2415"/>
            <a:chExt cx="966" cy="931"/>
          </a:xfrm>
          <a:solidFill>
            <a:schemeClr val="bg1"/>
          </a:solidFill>
        </p:grpSpPr>
        <p:sp>
          <p:nvSpPr>
            <p:cNvPr id="10258" name="Text Box 9"/>
            <p:cNvSpPr txBox="1">
              <a:spLocks noChangeArrowheads="1"/>
            </p:cNvSpPr>
            <p:nvPr/>
          </p:nvSpPr>
          <p:spPr bwMode="auto">
            <a:xfrm>
              <a:off x="4636" y="2415"/>
              <a:ext cx="950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Wind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9" name="Line 10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5" name="Line 11"/>
          <p:cNvSpPr/>
          <p:nvPr/>
        </p:nvSpPr>
        <p:spPr>
          <a:xfrm flipV="1">
            <a:off x="7288213" y="2160588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66" name="Freeform 13"/>
          <p:cNvSpPr/>
          <p:nvPr/>
        </p:nvSpPr>
        <p:spPr>
          <a:xfrm>
            <a:off x="7307263" y="2420938"/>
            <a:ext cx="1296987" cy="2376487"/>
          </a:xfrm>
          <a:custGeom>
            <a:avLst/>
            <a:gdLst>
              <a:gd name="txL" fmla="*/ 0 w 938"/>
              <a:gd name="txT" fmla="*/ 0 h 1543"/>
              <a:gd name="txR" fmla="*/ 938 w 938"/>
              <a:gd name="txB" fmla="*/ 1543 h 15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38" h="1543">
                <a:moveTo>
                  <a:pt x="0" y="0"/>
                </a:moveTo>
                <a:cubicBezTo>
                  <a:pt x="348" y="121"/>
                  <a:pt x="696" y="242"/>
                  <a:pt x="817" y="499"/>
                </a:cubicBezTo>
                <a:cubicBezTo>
                  <a:pt x="938" y="756"/>
                  <a:pt x="832" y="1149"/>
                  <a:pt x="726" y="1543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14"/>
          <p:cNvGrpSpPr/>
          <p:nvPr/>
        </p:nvGrpSpPr>
        <p:grpSpPr bwMode="auto">
          <a:xfrm>
            <a:off x="7529515" y="4657725"/>
            <a:ext cx="1519238" cy="1477963"/>
            <a:chOff x="4636" y="2415"/>
            <a:chExt cx="957" cy="931"/>
          </a:xfrm>
          <a:solidFill>
            <a:schemeClr val="bg1"/>
          </a:solidFill>
        </p:grpSpPr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4636" y="2415"/>
              <a:ext cx="949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Stringed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>
              <a:off x="4640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968" name="Freeform 19"/>
          <p:cNvSpPr/>
          <p:nvPr/>
        </p:nvSpPr>
        <p:spPr>
          <a:xfrm flipH="1">
            <a:off x="6011863" y="2420938"/>
            <a:ext cx="1295400" cy="2376487"/>
          </a:xfrm>
          <a:custGeom>
            <a:avLst/>
            <a:gdLst>
              <a:gd name="txL" fmla="*/ 0 w 938"/>
              <a:gd name="txT" fmla="*/ 0 h 1543"/>
              <a:gd name="txR" fmla="*/ 938 w 938"/>
              <a:gd name="txB" fmla="*/ 1543 h 15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938" h="1543">
                <a:moveTo>
                  <a:pt x="0" y="0"/>
                </a:moveTo>
                <a:cubicBezTo>
                  <a:pt x="348" y="121"/>
                  <a:pt x="696" y="242"/>
                  <a:pt x="817" y="499"/>
                </a:cubicBezTo>
                <a:cubicBezTo>
                  <a:pt x="938" y="756"/>
                  <a:pt x="832" y="1149"/>
                  <a:pt x="726" y="1543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" name="Group 20"/>
          <p:cNvGrpSpPr/>
          <p:nvPr/>
        </p:nvGrpSpPr>
        <p:grpSpPr bwMode="auto">
          <a:xfrm>
            <a:off x="5580063" y="4652963"/>
            <a:ext cx="1533525" cy="1477962"/>
            <a:chOff x="4636" y="2415"/>
            <a:chExt cx="966" cy="931"/>
          </a:xfrm>
          <a:solidFill>
            <a:schemeClr val="bg1"/>
          </a:solidFill>
        </p:grpSpPr>
        <p:sp>
          <p:nvSpPr>
            <p:cNvPr id="10254" name="Text Box 21"/>
            <p:cNvSpPr txBox="1">
              <a:spLocks noChangeArrowheads="1"/>
            </p:cNvSpPr>
            <p:nvPr/>
          </p:nvSpPr>
          <p:spPr bwMode="auto">
            <a:xfrm>
              <a:off x="4636" y="2415"/>
              <a:ext cx="952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Percussion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等腰三角形 19"/>
          <p:cNvSpPr/>
          <p:nvPr/>
        </p:nvSpPr>
        <p:spPr>
          <a:xfrm>
            <a:off x="7200900" y="2101850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Line 10"/>
          <p:cNvSpPr/>
          <p:nvPr/>
        </p:nvSpPr>
        <p:spPr>
          <a:xfrm flipV="1">
            <a:off x="7164388" y="4225925"/>
            <a:ext cx="0" cy="4603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965200" y="482600"/>
            <a:ext cx="4298950" cy="591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Brass(Wind):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__init__(self):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play(self, note):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print("Brass::play", note)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__str__(self):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"Brass"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class Woodwind(Wind):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__init__(self):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pass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play(self, note):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print("Woodwind::play", note)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def __str__(self):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return "Woodwind";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 tune(instrument):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instrument.play(Note.middleC);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def f(instrument):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instrument.adjust(1)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443667" y="726901"/>
            <a:ext cx="1520826" cy="1477963"/>
            <a:chOff x="4636" y="2415"/>
            <a:chExt cx="958" cy="931"/>
          </a:xfrm>
          <a:solidFill>
            <a:schemeClr val="bg1"/>
          </a:solidFill>
        </p:grpSpPr>
        <p:sp>
          <p:nvSpPr>
            <p:cNvPr id="11284" name="Text Box 5"/>
            <p:cNvSpPr txBox="1">
              <a:spLocks noChangeArrowheads="1"/>
            </p:cNvSpPr>
            <p:nvPr/>
          </p:nvSpPr>
          <p:spPr bwMode="auto">
            <a:xfrm>
              <a:off x="4636" y="2415"/>
              <a:ext cx="953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Instrument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5" name="Line 6"/>
            <p:cNvSpPr>
              <a:spLocks noChangeShapeType="1"/>
            </p:cNvSpPr>
            <p:nvPr/>
          </p:nvSpPr>
          <p:spPr bwMode="auto">
            <a:xfrm>
              <a:off x="4641" y="2668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448425" y="2698750"/>
            <a:ext cx="1533525" cy="1477963"/>
            <a:chOff x="4636" y="2415"/>
            <a:chExt cx="966" cy="931"/>
          </a:xfrm>
          <a:solidFill>
            <a:schemeClr val="bg1"/>
          </a:solidFill>
        </p:grpSpPr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4636" y="2415"/>
              <a:ext cx="950" cy="931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Wind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adjust(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990" name="Line 10"/>
          <p:cNvSpPr/>
          <p:nvPr/>
        </p:nvSpPr>
        <p:spPr>
          <a:xfrm flipV="1">
            <a:off x="7175500" y="2252663"/>
            <a:ext cx="0" cy="4603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" name="Group 12"/>
          <p:cNvGrpSpPr/>
          <p:nvPr/>
        </p:nvGrpSpPr>
        <p:grpSpPr bwMode="auto">
          <a:xfrm>
            <a:off x="5435600" y="4941888"/>
            <a:ext cx="1439863" cy="1200150"/>
            <a:chOff x="4636" y="2415"/>
            <a:chExt cx="999" cy="756"/>
          </a:xfrm>
          <a:solidFill>
            <a:schemeClr val="bg1"/>
          </a:solidFill>
        </p:grpSpPr>
        <p:sp>
          <p:nvSpPr>
            <p:cNvPr id="11280" name="Text Box 13"/>
            <p:cNvSpPr txBox="1">
              <a:spLocks noChangeArrowheads="1"/>
            </p:cNvSpPr>
            <p:nvPr/>
          </p:nvSpPr>
          <p:spPr bwMode="auto">
            <a:xfrm>
              <a:off x="4636" y="2415"/>
              <a:ext cx="999" cy="756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Brass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7451725" y="4941888"/>
            <a:ext cx="1439863" cy="1200150"/>
            <a:chOff x="4636" y="2415"/>
            <a:chExt cx="1001" cy="756"/>
          </a:xfrm>
          <a:solidFill>
            <a:schemeClr val="bg1"/>
          </a:solidFill>
        </p:grpSpPr>
        <p:sp>
          <p:nvSpPr>
            <p:cNvPr id="11278" name="Text Box 17"/>
            <p:cNvSpPr txBox="1">
              <a:spLocks noChangeArrowheads="1"/>
            </p:cNvSpPr>
            <p:nvPr/>
          </p:nvSpPr>
          <p:spPr bwMode="auto">
            <a:xfrm>
              <a:off x="4636" y="2415"/>
              <a:ext cx="1001" cy="756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Woodwind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Play(note)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str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__()</a:t>
              </a:r>
              <a:endPara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9" name="Line 18"/>
            <p:cNvSpPr>
              <a:spLocks noChangeShapeType="1"/>
            </p:cNvSpPr>
            <p:nvPr/>
          </p:nvSpPr>
          <p:spPr bwMode="auto">
            <a:xfrm>
              <a:off x="4649" y="2674"/>
              <a:ext cx="953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993" name="Line 19"/>
          <p:cNvSpPr/>
          <p:nvPr/>
        </p:nvSpPr>
        <p:spPr>
          <a:xfrm flipV="1">
            <a:off x="6084888" y="4675188"/>
            <a:ext cx="1090612" cy="266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4" name="Line 20"/>
          <p:cNvSpPr/>
          <p:nvPr/>
        </p:nvSpPr>
        <p:spPr>
          <a:xfrm flipH="1" flipV="1">
            <a:off x="7142163" y="4675188"/>
            <a:ext cx="1101725" cy="266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等腰三角形 19"/>
          <p:cNvSpPr/>
          <p:nvPr/>
        </p:nvSpPr>
        <p:spPr>
          <a:xfrm>
            <a:off x="7092950" y="2205038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081838" y="4194175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314325" y="1031875"/>
            <a:ext cx="3043238" cy="34766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flute = Wind()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drum = Percussion()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violin = Stringed()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flugelhorn = Brass()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recorder = Woodwind()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tune(flute)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tune(drum)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tune(violin)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tune(flugelhorn)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tune(recorder)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f(flugelhorn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067175" y="1770063"/>
            <a:ext cx="4733925" cy="2308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Percussion::play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Stringed::play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Brass::play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Woodwind::play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Note.middleC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Wind::adjust 1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6" name="AutoShape 9"/>
          <p:cNvSpPr/>
          <p:nvPr/>
        </p:nvSpPr>
        <p:spPr>
          <a:xfrm>
            <a:off x="3446463" y="2728913"/>
            <a:ext cx="534987" cy="231775"/>
          </a:xfrm>
          <a:prstGeom prst="rightArrow">
            <a:avLst>
              <a:gd name="adj1" fmla="val 50000"/>
              <a:gd name="adj2" fmla="val 70657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179388" y="4581525"/>
            <a:ext cx="8424862" cy="1368425"/>
          </a:xfrm>
        </p:spPr>
        <p:txBody>
          <a:bodyPr vert="horz" wrap="square" lIns="90479" tIns="44446" rIns="90479" bIns="44446" anchor="t" anchorCtr="0"/>
          <a:p>
            <a:r>
              <a:rPr lang="zh-CN" altLang="en-US" dirty="0"/>
              <a:t>子类可以重载（</a:t>
            </a:r>
            <a:r>
              <a:rPr lang="en-US" altLang="zh-CN" dirty="0"/>
              <a:t>override</a:t>
            </a:r>
            <a:r>
              <a:rPr lang="zh-CN" altLang="en-US" dirty="0"/>
              <a:t>）父类的方法，从而实现多态</a:t>
            </a:r>
            <a:endParaRPr lang="en-US" altLang="zh-CN" dirty="0"/>
          </a:p>
          <a:p>
            <a:pPr lvl="1"/>
            <a:r>
              <a:rPr lang="zh-CN" altLang="en-US" dirty="0"/>
              <a:t>多态：对于同样的方法，类的继承体系中不同的对象调用时，功能呈现不同的形态</a:t>
            </a:r>
            <a:endParaRPr lang="en-US" altLang="zh-CN" dirty="0"/>
          </a:p>
          <a:p>
            <a:r>
              <a:rPr lang="zh-CN" altLang="en-US" dirty="0"/>
              <a:t>如果某方法未在子类中重载，则沿继承体系向上寻找对应的接口，调用第一个找到的方法，如</a:t>
            </a:r>
            <a:r>
              <a:rPr lang="en-US" altLang="zh-CN" dirty="0">
                <a:latin typeface="Comic Sans MS" panose="030F0702030302020204" pitchFamily="66" charset="0"/>
              </a:rPr>
              <a:t>flugelhorn</a:t>
            </a:r>
            <a:r>
              <a:rPr lang="zh-CN" altLang="en-US" dirty="0">
                <a:latin typeface="Comic Sans MS" panose="030F0702030302020204" pitchFamily="66" charset="0"/>
              </a:rPr>
              <a:t>的</a:t>
            </a:r>
            <a:r>
              <a:rPr lang="en-US" altLang="zh-CN" dirty="0"/>
              <a:t>adjust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文本框 4"/>
          <p:cNvSpPr txBox="1"/>
          <p:nvPr>
            <p:custDataLst>
              <p:tags r:id="rId1"/>
            </p:custDataLst>
          </p:nvPr>
        </p:nvSpPr>
        <p:spPr>
          <a:xfrm>
            <a:off x="684213" y="1484313"/>
            <a:ext cx="7458075" cy="3816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latin typeface="Verdana" panose="020B0604030504040204" pitchFamily="34" charset="0"/>
              </a:rPr>
              <a:t>创建</a:t>
            </a:r>
            <a:r>
              <a:rPr lang="en-US" altLang="zh-CN" sz="2800" dirty="0">
                <a:latin typeface="Verdana" panose="020B0604030504040204" pitchFamily="34" charset="0"/>
              </a:rPr>
              <a:t>Student</a:t>
            </a:r>
            <a:r>
              <a:rPr lang="zh-CN" altLang="en-US" sz="2800" dirty="0">
                <a:latin typeface="Verdana" panose="020B0604030504040204" pitchFamily="34" charset="0"/>
              </a:rPr>
              <a:t>类，继承</a:t>
            </a:r>
            <a:r>
              <a:rPr lang="en-US" altLang="zh-CN" sz="2800" dirty="0">
                <a:latin typeface="Verdana" panose="020B0604030504040204" pitchFamily="34" charset="0"/>
              </a:rPr>
              <a:t>Person</a:t>
            </a:r>
            <a:r>
              <a:rPr lang="zh-CN" altLang="en-US" sz="2800" dirty="0">
                <a:latin typeface="Verdana" panose="020B0604030504040204" pitchFamily="34" charset="0"/>
              </a:rPr>
              <a:t>类，属性有学院</a:t>
            </a:r>
            <a:r>
              <a:rPr lang="en-US" altLang="zh-CN" sz="2800" dirty="0">
                <a:latin typeface="Verdana" panose="020B0604030504040204" pitchFamily="34" charset="0"/>
              </a:rPr>
              <a:t>college</a:t>
            </a:r>
            <a:r>
              <a:rPr lang="zh-CN" altLang="en-US" sz="2800" dirty="0">
                <a:latin typeface="Verdana" panose="020B0604030504040204" pitchFamily="34" charset="0"/>
              </a:rPr>
              <a:t>，班级</a:t>
            </a:r>
            <a:r>
              <a:rPr lang="en-US" altLang="zh-CN" sz="2800" dirty="0">
                <a:latin typeface="Verdana" panose="020B0604030504040204" pitchFamily="34" charset="0"/>
              </a:rPr>
              <a:t>class</a:t>
            </a:r>
            <a:r>
              <a:rPr lang="zh-CN" altLang="en-US" sz="2800" dirty="0">
                <a:latin typeface="Verdana" panose="020B0604030504040204" pitchFamily="34" charset="0"/>
              </a:rPr>
              <a:t>，重写父类</a:t>
            </a:r>
            <a:r>
              <a:rPr lang="en-US" altLang="zh-CN" sz="2800" dirty="0">
                <a:latin typeface="Verdana" panose="020B0604030504040204" pitchFamily="34" charset="0"/>
              </a:rPr>
              <a:t>personInfo</a:t>
            </a:r>
            <a:r>
              <a:rPr lang="zh-CN" altLang="en-US" sz="2800" dirty="0">
                <a:latin typeface="Verdana" panose="020B0604030504040204" pitchFamily="34" charset="0"/>
              </a:rPr>
              <a:t>方法，调用父类方法打印个人信息外，将学生的学院、班级信息也打印出来，创建方法</a:t>
            </a:r>
            <a:r>
              <a:rPr lang="en-US" altLang="zh-CN" sz="2800" dirty="0">
                <a:latin typeface="Verdana" panose="020B0604030504040204" pitchFamily="34" charset="0"/>
              </a:rPr>
              <a:t>study</a:t>
            </a:r>
            <a:r>
              <a:rPr lang="zh-CN" altLang="en-US" sz="2800" dirty="0">
                <a:latin typeface="Verdana" panose="020B0604030504040204" pitchFamily="34" charset="0"/>
              </a:rPr>
              <a:t>参数为</a:t>
            </a:r>
            <a:r>
              <a:rPr lang="en-US" altLang="zh-CN" sz="2800" dirty="0">
                <a:latin typeface="Verdana" panose="020B0604030504040204" pitchFamily="34" charset="0"/>
              </a:rPr>
              <a:t>Teacher</a:t>
            </a:r>
            <a:r>
              <a:rPr lang="zh-CN" altLang="en-US" sz="2800" dirty="0">
                <a:latin typeface="Verdana" panose="020B0604030504040204" pitchFamily="34" charset="0"/>
              </a:rPr>
              <a:t>对象，调用</a:t>
            </a:r>
            <a:r>
              <a:rPr lang="en-US" altLang="zh-CN" sz="2800" dirty="0">
                <a:latin typeface="Verdana" panose="020B0604030504040204" pitchFamily="34" charset="0"/>
              </a:rPr>
              <a:t>Teacher</a:t>
            </a:r>
            <a:r>
              <a:rPr lang="zh-CN" altLang="en-US" sz="2800" dirty="0">
                <a:latin typeface="Verdana" panose="020B0604030504040204" pitchFamily="34" charset="0"/>
              </a:rPr>
              <a:t>类的</a:t>
            </a:r>
            <a:r>
              <a:rPr lang="en-US" altLang="zh-CN" sz="2800" dirty="0">
                <a:latin typeface="Verdana" panose="020B0604030504040204" pitchFamily="34" charset="0"/>
              </a:rPr>
              <a:t>teach</a:t>
            </a:r>
            <a:r>
              <a:rPr lang="zh-CN" altLang="en-US" sz="2800" dirty="0">
                <a:latin typeface="Verdana" panose="020B0604030504040204" pitchFamily="34" charset="0"/>
              </a:rPr>
              <a:t>方法，接收老师教授的知识点，然后打印‘老师</a:t>
            </a:r>
            <a:r>
              <a:rPr lang="en-US" altLang="zh-CN" sz="2800" dirty="0">
                <a:latin typeface="Verdana" panose="020B0604030504040204" pitchFamily="34" charset="0"/>
              </a:rPr>
              <a:t>xxx,</a:t>
            </a:r>
            <a:r>
              <a:rPr lang="zh-CN" altLang="en-US" sz="2800" dirty="0">
                <a:latin typeface="Verdana" panose="020B0604030504040204" pitchFamily="34" charset="0"/>
              </a:rPr>
              <a:t>我终于学会了！’</a:t>
            </a:r>
            <a:r>
              <a:rPr lang="en-US" altLang="zh-CN" sz="2800" dirty="0">
                <a:latin typeface="Verdana" panose="020B0604030504040204" pitchFamily="34" charset="0"/>
              </a:rPr>
              <a:t>xxx</a:t>
            </a:r>
            <a:r>
              <a:rPr lang="zh-CN" altLang="en-US" sz="2800" dirty="0">
                <a:latin typeface="Verdana" panose="020B0604030504040204" pitchFamily="34" charset="0"/>
              </a:rPr>
              <a:t>为老师的</a:t>
            </a:r>
            <a:r>
              <a:rPr lang="en-US" altLang="zh-CN" sz="2800" dirty="0">
                <a:latin typeface="Verdana" panose="020B0604030504040204" pitchFamily="34" charset="0"/>
              </a:rPr>
              <a:t>teach</a:t>
            </a:r>
            <a:r>
              <a:rPr lang="zh-CN" altLang="en-US" sz="2800" dirty="0">
                <a:latin typeface="Verdana" panose="020B0604030504040204" pitchFamily="34" charset="0"/>
              </a:rPr>
              <a:t>方法返回的信息。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44037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041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4042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4038" name="图片 3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341438"/>
            <a:ext cx="9563100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2709863"/>
            <a:ext cx="9001125" cy="541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 txBox="1"/>
          <p:nvPr/>
        </p:nvSpPr>
        <p:spPr>
          <a:xfrm>
            <a:off x="1692275" y="2133600"/>
            <a:ext cx="5759450" cy="1368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1" hangingPunct="1"/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文件读写</a:t>
            </a:r>
            <a:endParaRPr lang="zh-CN" altLang="zh-CN" sz="4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561263" cy="50403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打开文件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 = open(filename, 'w')</a:t>
            </a:r>
            <a:endParaRPr lang="en-US" altLang="zh-CN" dirty="0"/>
          </a:p>
          <a:p>
            <a:pPr lvl="2" eaLnBrk="1" hangingPunct="1"/>
            <a:r>
              <a:rPr lang="en-US" altLang="zh-CN" sz="1800" dirty="0"/>
              <a:t>w </a:t>
            </a:r>
            <a:r>
              <a:rPr lang="zh-CN" altLang="en-US" sz="1800" dirty="0"/>
              <a:t>写 </a:t>
            </a:r>
            <a:r>
              <a:rPr lang="en-US" altLang="zh-CN" sz="1800" dirty="0"/>
              <a:t>r </a:t>
            </a:r>
            <a:r>
              <a:rPr lang="zh-CN" altLang="en-US" sz="1800" dirty="0"/>
              <a:t>读 </a:t>
            </a:r>
            <a:r>
              <a:rPr lang="en-US" altLang="zh-CN" sz="1800" dirty="0"/>
              <a:t>a </a:t>
            </a:r>
            <a:r>
              <a:rPr lang="zh-CN" altLang="en-US" sz="1800" dirty="0"/>
              <a:t>追加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关闭文件</a:t>
            </a:r>
            <a:endParaRPr lang="en-US" altLang="zh-CN" dirty="0"/>
          </a:p>
          <a:p>
            <a:pPr lvl="1" eaLnBrk="1" hangingPunct="1">
              <a:buChar char="-"/>
            </a:pPr>
            <a:r>
              <a:rPr lang="en-US" altLang="zh-CN" dirty="0"/>
              <a:t>f.close ()</a:t>
            </a:r>
            <a:endParaRPr lang="en-US" altLang="zh-CN" dirty="0"/>
          </a:p>
          <a:p>
            <a:pPr eaLnBrk="1" hangingPunct="1"/>
            <a:r>
              <a:rPr lang="zh-CN" altLang="en-US" dirty="0"/>
              <a:t>当前位置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f.tell ()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寻址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f.seek (offset, position)</a:t>
            </a:r>
            <a:endParaRPr lang="en-US" altLang="zh-CN" dirty="0"/>
          </a:p>
          <a:p>
            <a:pPr lvl="2" eaLnBrk="1" hangingPunct="1"/>
            <a:r>
              <a:rPr lang="en-US" altLang="zh-CN" sz="1800" dirty="0"/>
              <a:t>position = 0 </a:t>
            </a:r>
            <a:r>
              <a:rPr lang="zh-CN" altLang="en-US" sz="1800" dirty="0"/>
              <a:t>文件开头为原点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position =1 </a:t>
            </a:r>
            <a:r>
              <a:rPr lang="zh-CN" altLang="en-US" sz="1800" dirty="0"/>
              <a:t>当前位置为原点</a:t>
            </a:r>
            <a:endParaRPr lang="en-US" altLang="zh-CN" sz="1800" dirty="0"/>
          </a:p>
          <a:p>
            <a:pPr lvl="2" eaLnBrk="1" hangingPunct="1"/>
            <a:r>
              <a:rPr lang="en-US" altLang="zh-CN" sz="1800" dirty="0"/>
              <a:t>position =2  </a:t>
            </a:r>
            <a:r>
              <a:rPr lang="zh-CN" altLang="en-US" sz="1800" dirty="0"/>
              <a:t>文件结尾为原点</a:t>
            </a:r>
            <a:endParaRPr lang="en-US" altLang="zh-CN" sz="1800" dirty="0"/>
          </a:p>
          <a:p>
            <a:pPr lvl="2" eaLnBrk="1" hangingPunct="1"/>
            <a:endParaRPr lang="en-US" altLang="zh-CN" sz="1800" dirty="0"/>
          </a:p>
          <a:p>
            <a:pPr lvl="1" eaLnBrk="1" hangingPunct="1"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2"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读写文件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marL="4572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读取文件</a:t>
            </a:r>
            <a:endParaRPr lang="en-US" altLang="zh-CN" dirty="0"/>
          </a:p>
          <a:p>
            <a:pPr lvl="1" eaLnBrk="1" hangingPunct="1">
              <a:buChar char="-"/>
            </a:pPr>
            <a:r>
              <a:rPr lang="zh-CN" altLang="en-US" sz="2400" dirty="0"/>
              <a:t>读取一行 </a:t>
            </a:r>
            <a:r>
              <a:rPr lang="en-US" altLang="zh-CN" sz="2400" dirty="0"/>
              <a:t>f.readline()</a:t>
            </a:r>
            <a:endParaRPr lang="en-US" altLang="zh-CN" sz="2400" dirty="0"/>
          </a:p>
          <a:p>
            <a:pPr lvl="1" eaLnBrk="1" hangingPunct="1">
              <a:buChar char="-"/>
            </a:pPr>
            <a:r>
              <a:rPr lang="zh-CN" altLang="en-US" sz="2400" dirty="0"/>
              <a:t>读取多行</a:t>
            </a:r>
            <a:r>
              <a:rPr lang="en-US" altLang="zh-CN" sz="2400" dirty="0"/>
              <a:t> f.readlines() </a:t>
            </a:r>
            <a:r>
              <a:rPr lang="zh-CN" altLang="en-US" sz="2400" dirty="0"/>
              <a:t>返回一个</a:t>
            </a:r>
            <a:r>
              <a:rPr lang="en-US" altLang="zh-CN" sz="2400" dirty="0"/>
              <a:t>list</a:t>
            </a:r>
            <a:endParaRPr lang="en-US" altLang="zh-CN" sz="2400" dirty="0"/>
          </a:p>
          <a:p>
            <a:pPr lvl="1" eaLnBrk="1" hangingPunct="1">
              <a:buChar char="-"/>
            </a:pPr>
            <a:r>
              <a:rPr lang="zh-CN" altLang="en-US" sz="2400" dirty="0"/>
              <a:t>读取指定长度 </a:t>
            </a:r>
            <a:r>
              <a:rPr lang="en-US" altLang="zh-CN" sz="2400" dirty="0"/>
              <a:t> f.read(100)   </a:t>
            </a:r>
            <a:endParaRPr lang="en-US" altLang="zh-CN" sz="2400" dirty="0"/>
          </a:p>
          <a:p>
            <a:pPr lvl="1" eaLnBrk="1" hangingPunct="1">
              <a:buChar char="-"/>
            </a:pPr>
            <a:r>
              <a:rPr lang="zh-CN" altLang="en-US" sz="2400" dirty="0"/>
              <a:t>读取全部 </a:t>
            </a:r>
            <a:r>
              <a:rPr lang="en-US" altLang="zh-CN" sz="2400" dirty="0"/>
              <a:t>f.read()     </a:t>
            </a:r>
            <a:endParaRPr lang="en-US" altLang="zh-CN" sz="2400" dirty="0"/>
          </a:p>
          <a:p>
            <a:pPr marL="457200" lvl="2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写文件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写入一个值 </a:t>
            </a:r>
            <a:r>
              <a:rPr lang="en-US" altLang="zh-CN" sz="2400" dirty="0"/>
              <a:t>f.write (value)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写一行 </a:t>
            </a:r>
            <a:r>
              <a:rPr lang="en-US" altLang="zh-CN" sz="2400" dirty="0"/>
              <a:t>f.writeline(signle-line)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写多行 </a:t>
            </a:r>
            <a:r>
              <a:rPr lang="en-US" altLang="zh-CN" sz="2400" dirty="0"/>
              <a:t>f.writelines(multi-lines)</a:t>
            </a:r>
            <a:endParaRPr lang="en-US" altLang="zh-CN" sz="2400" dirty="0"/>
          </a:p>
          <a:p>
            <a:pPr lvl="1" eaLnBrk="1" hangingPunct="1">
              <a:buNone/>
            </a:pPr>
            <a:endParaRPr lang="en-US" altLang="zh-CN" sz="24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读写文件例子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800" dirty="0"/>
              <a:t>spath=“test.txt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f=open(spath,"w")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f.write(“line 1.\n")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f.writelines(“line 2.\n \line 3 \n")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f.close()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f=open(spath,"r")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for line in f: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print line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f.close()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4"/>
          <p:cNvSpPr txBox="1"/>
          <p:nvPr>
            <p:custDataLst>
              <p:tags r:id="rId1"/>
            </p:custDataLst>
          </p:nvPr>
        </p:nvSpPr>
        <p:spPr>
          <a:xfrm>
            <a:off x="914400" y="1430338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参照上一页样例，打开文件，写入多行字符串，关闭文件；打开文件，读出文件数据，按行打印出来。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50181" name="组合 1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85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0186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0182" name="图片 3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面向对象的优点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可扩展性：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可扩展性强</a:t>
            </a:r>
            <a:endParaRPr lang="en-US" altLang="zh-CN" dirty="0"/>
          </a:p>
          <a:p>
            <a:pPr eaLnBrk="1" hangingPunct="1"/>
            <a:r>
              <a:rPr lang="zh-CN" altLang="en-US" dirty="0"/>
              <a:t>重用性：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代码重用性强</a:t>
            </a:r>
            <a:endParaRPr lang="en-US" altLang="zh-CN" dirty="0"/>
          </a:p>
          <a:p>
            <a:pPr eaLnBrk="1" hangingPunct="1"/>
            <a:r>
              <a:rPr lang="zh-CN" altLang="en-US" dirty="0"/>
              <a:t>灵活性：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维护简单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结构清晰、标准、规范化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易于理解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可读性更强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异常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try except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try: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……..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except: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……..</a:t>
            </a:r>
            <a:endParaRPr lang="en-US" altLang="zh-CN" dirty="0"/>
          </a:p>
          <a:p>
            <a:pPr eaLnBrk="1" hangingPunct="1"/>
            <a:r>
              <a:rPr lang="en-US" altLang="zh-CN" dirty="0"/>
              <a:t>try finally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Finally </a:t>
            </a:r>
            <a:r>
              <a:rPr lang="zh-CN" altLang="en-US" dirty="0"/>
              <a:t>模块里语句必须执行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用于释放资源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异常例子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8893175" cy="5256213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800" b="0" dirty="0"/>
              <a:t>   import sys</a:t>
            </a:r>
            <a:br>
              <a:rPr lang="en-US" altLang="zh-CN" sz="2800" b="0" dirty="0"/>
            </a:br>
            <a:r>
              <a:rPr lang="en-US" altLang="zh-CN" sz="2800" b="0" dirty="0"/>
              <a:t>try:</a:t>
            </a:r>
            <a:br>
              <a:rPr lang="en-US" altLang="zh-CN" sz="2800" b="0" dirty="0"/>
            </a:br>
            <a:r>
              <a:rPr lang="en-US" altLang="zh-CN" sz="2800" b="0" dirty="0"/>
              <a:t>    s = input('Enter something --&gt; ')</a:t>
            </a:r>
            <a:br>
              <a:rPr lang="en-US" altLang="zh-CN" sz="2800" b="0" dirty="0"/>
            </a:br>
            <a:r>
              <a:rPr lang="en-US" altLang="zh-CN" sz="2800" b="0" dirty="0"/>
              <a:t>except EOFError:</a:t>
            </a:r>
            <a:br>
              <a:rPr lang="en-US" altLang="zh-CN" sz="2800" b="0" dirty="0"/>
            </a:br>
            <a:r>
              <a:rPr lang="en-US" altLang="zh-CN" sz="2800" b="0" dirty="0"/>
              <a:t>    print '\nWhy did you do an EOF on me?'</a:t>
            </a:r>
            <a:br>
              <a:rPr lang="en-US" altLang="zh-CN" sz="2800" b="0" dirty="0"/>
            </a:br>
            <a:r>
              <a:rPr lang="en-US" altLang="zh-CN" sz="2800" b="0" dirty="0"/>
              <a:t>except:</a:t>
            </a:r>
            <a:br>
              <a:rPr lang="en-US" altLang="zh-CN" sz="2800" b="0" dirty="0"/>
            </a:br>
            <a:r>
              <a:rPr lang="en-US" altLang="zh-CN" sz="2800" b="0" dirty="0"/>
              <a:t>    print '\nSome error/exception occurred.'</a:t>
            </a:r>
            <a:br>
              <a:rPr lang="en-US" altLang="zh-CN" sz="2800" b="0" dirty="0"/>
            </a:br>
            <a:r>
              <a:rPr lang="en-US" altLang="zh-CN" sz="2800" b="0" dirty="0"/>
              <a:t>print 'Done' </a:t>
            </a:r>
            <a:endParaRPr lang="en-US" altLang="zh-CN" sz="2800" b="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zh-CN" altLang="en-US" sz="2800" b="0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en-US" altLang="zh-CN" b="0" dirty="0"/>
              <a:t>#!/usr/bin/python </a:t>
            </a:r>
            <a:endParaRPr lang="en-US" altLang="zh-CN" b="0" dirty="0"/>
          </a:p>
          <a:p>
            <a:r>
              <a:rPr lang="en-US" altLang="zh-CN" b="0" dirty="0"/>
              <a:t># -*- coding: UTF-8 -*- 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try: fh = open("testfile", "w") </a:t>
            </a:r>
            <a:endParaRPr lang="en-US" altLang="zh-CN" b="0" dirty="0"/>
          </a:p>
          <a:p>
            <a:pPr lvl="1"/>
            <a:r>
              <a:rPr lang="en-US" altLang="zh-CN" b="0" dirty="0"/>
              <a:t>fh.write("</a:t>
            </a:r>
            <a:r>
              <a:rPr lang="zh-CN" altLang="en-US" b="0" dirty="0"/>
              <a:t>这是一个测试文件，用于测试异常</a:t>
            </a:r>
            <a:r>
              <a:rPr lang="en-US" altLang="zh-CN" b="0" dirty="0"/>
              <a:t>!!")</a:t>
            </a:r>
            <a:r>
              <a:rPr lang="zh-CN" altLang="en-US" b="0" dirty="0"/>
              <a:t> </a:t>
            </a:r>
            <a:endParaRPr lang="en-US" altLang="zh-CN" b="0" dirty="0"/>
          </a:p>
          <a:p>
            <a:r>
              <a:rPr lang="en-US" altLang="zh-CN" b="0" dirty="0"/>
              <a:t>except IOError: </a:t>
            </a:r>
            <a:endParaRPr lang="en-US" altLang="zh-CN" b="0" dirty="0"/>
          </a:p>
          <a:p>
            <a:pPr lvl="1"/>
            <a:r>
              <a:rPr lang="en-US" altLang="zh-CN" b="0" dirty="0"/>
              <a:t>print ("Error: </a:t>
            </a:r>
            <a:r>
              <a:rPr lang="zh-CN" altLang="en-US" b="0" dirty="0"/>
              <a:t>没有找到文件或读取文件失败</a:t>
            </a:r>
            <a:r>
              <a:rPr lang="en-US" altLang="zh-CN" b="0" dirty="0"/>
              <a:t>“)</a:t>
            </a:r>
            <a:r>
              <a:rPr lang="zh-CN" altLang="en-US" b="0" dirty="0"/>
              <a:t> </a:t>
            </a:r>
            <a:endParaRPr lang="en-US" altLang="zh-CN" b="0" dirty="0"/>
          </a:p>
          <a:p>
            <a:r>
              <a:rPr lang="en-US" altLang="zh-CN" b="0" dirty="0"/>
              <a:t>else:</a:t>
            </a:r>
            <a:endParaRPr lang="en-US" altLang="zh-CN" b="0" dirty="0"/>
          </a:p>
          <a:p>
            <a:pPr lvl="1"/>
            <a:r>
              <a:rPr lang="en-US" altLang="zh-CN" b="0" dirty="0"/>
              <a:t>print ("</a:t>
            </a:r>
            <a:r>
              <a:rPr lang="zh-CN" altLang="en-US" b="0" dirty="0"/>
              <a:t>内容写入文件成功</a:t>
            </a:r>
            <a:r>
              <a:rPr lang="en-US" altLang="zh-CN" b="0" dirty="0"/>
              <a:t>"</a:t>
            </a:r>
            <a:r>
              <a:rPr lang="zh-CN" altLang="en-US" b="0" dirty="0"/>
              <a:t> </a:t>
            </a:r>
            <a:r>
              <a:rPr lang="en-US" altLang="zh-CN" b="0" dirty="0"/>
              <a:t>fh.close())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dir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179388" y="1592263"/>
            <a:ext cx="8569325" cy="5256212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zh-CN" altLang="en-US" dirty="0"/>
              <a:t>显示数据类型支持的函数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l = [1,2,3]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&gt;&gt;&gt; dir(l)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['__add__', '__class__', '__contains__', '__delattr__', '__delitem__', '__delslice__', '__doc__', '__eq__', '__format__', '__ge__', '__getattribute__', '__getitem__', '__getslice__', '__gt__', '__hash__', '__iadd__', '__imul__', '__init__', '__iter__', '__le__', '__len__', '__lt__', '__mul__', '__ne__', '__new__', '__reduce__', '__reduce_ex__', '__repr__', '__reversed__', '__rmul__', '__setattr__', '__setitem__', '__setslice__', '__sizeof__', '__str__', '__subclasshook__', 'append', 'count', 'extend', 'index', 'insert', 'pop', 'remove', 'reverse', 'sort']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help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800" dirty="0"/>
              <a:t>系统帮助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help(str)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help(list)</a:t>
            </a:r>
            <a:endParaRPr lang="en-US" altLang="zh-CN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57348" name="内容占位符 2"/>
          <p:cNvSpPr txBox="1"/>
          <p:nvPr/>
        </p:nvSpPr>
        <p:spPr>
          <a:xfrm>
            <a:off x="250825" y="2781300"/>
            <a:ext cx="8893175" cy="36718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Arial" panose="020B0604020202020204" pitchFamily="34" charset="0"/>
              </a:rPr>
              <a:t>help(list)</a:t>
            </a:r>
            <a:endParaRPr lang="en-US" altLang="zh-CN" sz="28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Help on class list in module __builtin__: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class list(object)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list() -&gt; new list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list(sequence) -&gt; new list initialized from sequence's items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Methods defined here: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__add__(...)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000" b="1" dirty="0">
                <a:latin typeface="Arial" panose="020B0604020202020204" pitchFamily="34" charset="0"/>
              </a:rPr>
              <a:t>      x.__add__(y) &lt;==&gt; x+y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参数</a:t>
            </a:r>
            <a:r>
              <a:rPr lang="en-US" altLang="zh-CN" dirty="0"/>
              <a:t>sys.argv</a:t>
            </a:r>
            <a:endParaRPr lang="en-US" altLang="zh-CN" dirty="0"/>
          </a:p>
          <a:p>
            <a:pPr eaLnBrk="1" hangingPunct="1"/>
            <a:r>
              <a:rPr lang="zh-CN" altLang="en-US" dirty="0"/>
              <a:t>平台 </a:t>
            </a:r>
            <a:r>
              <a:rPr lang="en-US" altLang="zh-CN" dirty="0"/>
              <a:t>sys.platform</a:t>
            </a:r>
            <a:endParaRPr lang="en-US" altLang="zh-CN" dirty="0"/>
          </a:p>
          <a:p>
            <a:pPr eaLnBrk="1" hangingPunct="1"/>
            <a:r>
              <a:rPr lang="zh-CN" altLang="en-US" dirty="0"/>
              <a:t>版本 </a:t>
            </a:r>
            <a:r>
              <a:rPr lang="en-US" altLang="zh-CN" dirty="0"/>
              <a:t>sys.version</a:t>
            </a:r>
            <a:endParaRPr lang="en-US" altLang="zh-CN" dirty="0"/>
          </a:p>
          <a:p>
            <a:pPr eaLnBrk="1" hangingPunct="1"/>
            <a:r>
              <a:rPr lang="zh-CN" altLang="en-US" dirty="0"/>
              <a:t>输入输出 </a:t>
            </a:r>
            <a:r>
              <a:rPr lang="en-US" altLang="zh-CN" dirty="0"/>
              <a:t>sys.stdin sys.stdout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sys.argv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07950" y="1484313"/>
            <a:ext cx="9036050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获得参数列表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sys.argv[]</a:t>
            </a:r>
            <a:r>
              <a:rPr lang="zh-CN" altLang="en-US" dirty="0"/>
              <a:t> 是一个从程序外部获取参数的桥梁，从外部取得的参数可以是多个，获得的是一个列表（</a:t>
            </a:r>
            <a:r>
              <a:rPr lang="en-US" altLang="zh-CN" dirty="0"/>
              <a:t>list)</a:t>
            </a:r>
            <a:r>
              <a:rPr lang="zh-CN" altLang="en-US" dirty="0"/>
              <a:t>，</a:t>
            </a:r>
            <a:r>
              <a:rPr lang="en-US" altLang="zh-CN" dirty="0"/>
              <a:t>sys.argv</a:t>
            </a:r>
            <a:r>
              <a:rPr lang="zh-CN" altLang="en-US" dirty="0"/>
              <a:t>其实可以看作是一个列表，所以才能用</a:t>
            </a:r>
            <a:r>
              <a:rPr lang="en-US" altLang="zh-CN" dirty="0"/>
              <a:t>[]</a:t>
            </a:r>
            <a:r>
              <a:rPr lang="zh-CN" altLang="en-US" dirty="0"/>
              <a:t>提取其中的元素。其第一个元素是程序本身，随后才依次是外部给予的参数</a:t>
            </a:r>
            <a:endParaRPr lang="en-US" altLang="zh-CN" dirty="0"/>
          </a:p>
          <a:p>
            <a:pPr eaLnBrk="1" hangingPunct="1"/>
            <a:r>
              <a:rPr lang="zh-CN" altLang="en-US" dirty="0"/>
              <a:t>脚本的名称总是</a:t>
            </a:r>
            <a:r>
              <a:rPr lang="en-US" altLang="zh-CN" dirty="0"/>
              <a:t>sys.argv</a:t>
            </a:r>
            <a:r>
              <a:rPr lang="zh-CN" altLang="en-US" dirty="0"/>
              <a:t>列表的第一个参数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000" dirty="0"/>
              <a:t>import sys</a:t>
            </a:r>
            <a:br>
              <a:rPr lang="en-US" altLang="zh-CN" sz="2000" dirty="0"/>
            </a:br>
            <a:r>
              <a:rPr lang="en-US" altLang="zh-CN" sz="2000" dirty="0"/>
              <a:t>for i in sys.argv:</a:t>
            </a:r>
            <a:br>
              <a:rPr lang="en-US" altLang="zh-CN" sz="2000" dirty="0"/>
            </a:br>
            <a:r>
              <a:rPr lang="en-US" altLang="zh-CN" sz="2000" dirty="0"/>
              <a:t>    print (i)</a:t>
            </a:r>
            <a:endParaRPr lang="en-US" altLang="zh-CN" sz="2000" dirty="0"/>
          </a:p>
          <a:p>
            <a:pPr eaLnBrk="1" hangingPunct="1"/>
            <a:r>
              <a:rPr lang="en-US" altLang="zh-CN" sz="1800" dirty="0"/>
              <a:t>python </a:t>
            </a:r>
            <a:r>
              <a:rPr lang="en-US" altLang="zh-CN" sz="1800" i="1" u="sng" dirty="0"/>
              <a:t>using_sys.py</a:t>
            </a:r>
            <a:r>
              <a:rPr lang="en-US" altLang="zh-CN" sz="1800" dirty="0"/>
              <a:t> we are arguments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argv[0] = </a:t>
            </a:r>
            <a:r>
              <a:rPr lang="en-US" altLang="zh-CN" sz="1800" i="1" u="sng" dirty="0">
                <a:solidFill>
                  <a:srgbClr val="6B6BCF"/>
                </a:solidFill>
              </a:rPr>
              <a:t>using_sys.py</a:t>
            </a:r>
            <a:endParaRPr lang="en-US" altLang="zh-CN" sz="1800" i="1" u="sng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argv[1] = we</a:t>
            </a:r>
            <a:endParaRPr lang="en-US" altLang="zh-CN" sz="1800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argv[2] = are</a:t>
            </a:r>
            <a:endParaRPr lang="en-US" altLang="zh-CN" sz="1800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6B6BCF"/>
                </a:solidFill>
              </a:rPr>
              <a:t>argv[3] = arguments</a:t>
            </a:r>
            <a:endParaRPr lang="zh-CN" altLang="en-US" sz="1600" dirty="0">
              <a:solidFill>
                <a:srgbClr val="6B6BCF"/>
              </a:solidFill>
            </a:endParaRPr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sys.argv</a:t>
            </a:r>
            <a:endParaRPr lang="zh-CN" altLang="en-US" dirty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9036050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python </a:t>
            </a:r>
            <a:r>
              <a:rPr lang="en-US" altLang="zh-CN" i="1" u="sng" dirty="0"/>
              <a:t>using_sys.py</a:t>
            </a:r>
            <a:r>
              <a:rPr lang="en-US" altLang="zh-CN" dirty="0"/>
              <a:t> “we are arguments”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argv[0] = </a:t>
            </a:r>
            <a:r>
              <a:rPr lang="en-US" altLang="zh-CN" i="1" u="sng" dirty="0">
                <a:solidFill>
                  <a:srgbClr val="6B6BCF"/>
                </a:solidFill>
              </a:rPr>
              <a:t>using_sys.py</a:t>
            </a:r>
            <a:endParaRPr lang="en-US" altLang="zh-CN" i="1" u="sng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argv[1] = “we are arguments”</a:t>
            </a:r>
            <a:endParaRPr lang="en-US" altLang="zh-CN" dirty="0">
              <a:solidFill>
                <a:srgbClr val="6B6BCF"/>
              </a:solidFill>
            </a:endParaRPr>
          </a:p>
          <a:p>
            <a:pPr eaLnBrk="1" hangingPunct="1"/>
            <a:r>
              <a:rPr lang="en-US" altLang="zh-CN" dirty="0"/>
              <a:t>python </a:t>
            </a:r>
            <a:r>
              <a:rPr lang="en-US" altLang="zh-CN" i="1" u="sng" dirty="0"/>
              <a:t>using_sys.py</a:t>
            </a:r>
            <a:r>
              <a:rPr lang="en-US" altLang="zh-CN" dirty="0"/>
              <a:t> ‘we are arguments’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argv[0] = </a:t>
            </a:r>
            <a:r>
              <a:rPr lang="en-US" altLang="zh-CN" i="1" u="sng" dirty="0">
                <a:solidFill>
                  <a:srgbClr val="6B6BCF"/>
                </a:solidFill>
              </a:rPr>
              <a:t>using_sys.py</a:t>
            </a:r>
            <a:endParaRPr lang="en-US" altLang="zh-CN" i="1" u="sng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argv[1] = ‘we</a:t>
            </a:r>
            <a:endParaRPr lang="en-US" altLang="zh-CN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argv[2] =are</a:t>
            </a:r>
            <a:endParaRPr lang="en-US" altLang="zh-CN" dirty="0">
              <a:solidFill>
                <a:srgbClr val="6B6BCF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6B6BCF"/>
                </a:solidFill>
              </a:rPr>
              <a:t>argv[3]=arguments’</a:t>
            </a:r>
            <a:endParaRPr lang="zh-CN" altLang="en-US" dirty="0">
              <a:solidFill>
                <a:srgbClr val="6B6BCF"/>
              </a:solidFill>
            </a:endParaRPr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sys.version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Python </a:t>
            </a:r>
            <a:r>
              <a:rPr lang="zh-CN" altLang="en-US" dirty="0"/>
              <a:t>版本信息</a:t>
            </a:r>
            <a:endParaRPr lang="en-US" altLang="zh-CN" dirty="0"/>
          </a:p>
          <a:p>
            <a:pPr eaLnBrk="1" hangingPunct="1"/>
            <a:r>
              <a:rPr lang="en-US" altLang="zh-CN" dirty="0"/>
              <a:t>sys.version</a:t>
            </a:r>
            <a:endParaRPr lang="en-US" altLang="zh-CN" dirty="0"/>
          </a:p>
          <a:p>
            <a:pPr lvl="1" eaLnBrk="1" hangingPunct="1"/>
            <a:r>
              <a:rPr lang="pt-BR" altLang="zh-CN" dirty="0">
                <a:solidFill>
                  <a:srgbClr val="FF0000"/>
                </a:solidFill>
              </a:rPr>
              <a:t>'2.6.2 (r262:71605, Apr 14 2009, 22:40:02) [MSC v.1500 32 bit (Intel)]'</a:t>
            </a:r>
            <a:endParaRPr lang="pt-BR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sys.version_info </a:t>
            </a:r>
            <a:r>
              <a:rPr lang="zh-CN" altLang="en-US" dirty="0"/>
              <a:t>（以</a:t>
            </a:r>
            <a:r>
              <a:rPr lang="en-US" altLang="zh-CN" dirty="0"/>
              <a:t>tuple</a:t>
            </a:r>
            <a:r>
              <a:rPr lang="zh-CN" altLang="en-US" dirty="0"/>
              <a:t>的形式返回）</a:t>
            </a:r>
            <a:endParaRPr lang="en-US" altLang="zh-CN" dirty="0"/>
          </a:p>
          <a:p>
            <a:pPr lvl="1" eaLnBrk="1" hangingPunct="1"/>
            <a:r>
              <a:rPr lang="it-IT" altLang="zh-CN" dirty="0">
                <a:solidFill>
                  <a:srgbClr val="FF0000"/>
                </a:solidFill>
              </a:rPr>
              <a:t>(2, 6, 2, 'final', 0)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800" dirty="0"/>
              <a:t>平台信息 ：</a:t>
            </a:r>
            <a:r>
              <a:rPr lang="en-US" altLang="zh-CN" sz="2800" dirty="0"/>
              <a:t>sys.platform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‘Win32’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环境变量：</a:t>
            </a:r>
            <a:r>
              <a:rPr lang="en-US" altLang="zh-CN" sz="2800" dirty="0"/>
              <a:t>sys.path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['C:\\Python26\\Lib\\idlelib', 'C:\\Windows\\system32\\python26.zip', 'C:\\Python26\\DLLs', 'C:\\Python26\\lib', 'C:\\Python26\\lib\\plat-win', 'C:\\Python26\\lib\\lib-tk', 'C:\\Python26', 'C:\\Python26\\lib\\site-packages', 'C:\\Python26\\lib\\site-packages\\win32', 'C:\\Python26\\lib\\site-packages\\win32\\lib', 'C:\\Python26\\lib\\site-packages\\Pythonwin']</a:t>
            </a:r>
            <a:endParaRPr lang="en-US" altLang="zh-CN" dirty="0"/>
          </a:p>
          <a:p>
            <a:pPr eaLnBrk="1" hangingPunct="1"/>
            <a:r>
              <a:rPr lang="zh-CN" altLang="en-US" sz="2800" dirty="0"/>
              <a:t>输入输出：</a:t>
            </a:r>
            <a:r>
              <a:rPr lang="en-US" altLang="zh-CN" sz="2800" dirty="0"/>
              <a:t>sys.stdout sys.stdin sys.stderr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终止：</a:t>
            </a:r>
            <a:r>
              <a:rPr lang="en-US" altLang="zh-CN" sz="2800" dirty="0"/>
              <a:t>sys.exit(0)</a:t>
            </a:r>
            <a:endParaRPr lang="en-US" altLang="zh-CN" sz="28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273925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）从对象开始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0825" y="1484313"/>
            <a:ext cx="8713788" cy="4895850"/>
          </a:xfrm>
        </p:spPr>
        <p:txBody>
          <a:bodyPr vert="horz" wrap="square" lIns="90479" tIns="44446" rIns="90479" bIns="44446" anchor="t" anchorCtr="0"/>
          <a:p>
            <a:pPr>
              <a:spcBef>
                <a:spcPts val="600"/>
              </a:spcBef>
            </a:pPr>
            <a:r>
              <a:rPr lang="zh-CN" altLang="en-US" sz="2800" dirty="0"/>
              <a:t>发现现实世界中的对象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人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鸟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车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800" dirty="0"/>
              <a:t>如何描述对象？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静态</a:t>
            </a:r>
            <a:r>
              <a:rPr lang="zh-CN" altLang="en-US" sz="2400" dirty="0"/>
              <a:t>特征：属性或状态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动态</a:t>
            </a:r>
            <a:r>
              <a:rPr lang="zh-CN" altLang="en-US" sz="2400" dirty="0"/>
              <a:t>特征：行为（</a:t>
            </a:r>
            <a:r>
              <a:rPr lang="en-US" altLang="zh-CN" sz="2400" dirty="0"/>
              <a:t>behavior</a:t>
            </a:r>
            <a:r>
              <a:rPr lang="zh-CN" altLang="en-US" sz="2400" dirty="0"/>
              <a:t>）或功能（</a:t>
            </a:r>
            <a:r>
              <a:rPr lang="en-US" altLang="zh-CN" sz="2400" dirty="0"/>
              <a:t>function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800" dirty="0"/>
              <a:t>对象是带有一组属性和功能的实体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os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-28575" y="1412875"/>
            <a:ext cx="9432925" cy="5256213"/>
          </a:xfrm>
        </p:spPr>
        <p:txBody>
          <a:bodyPr vert="horz" wrap="square" lIns="90479" tIns="44446" rIns="90479" bIns="44446" anchor="t" anchorCtr="0"/>
          <a:p>
            <a:pPr lvl="1" eaLnBrk="1" hangingPunct="1"/>
            <a:r>
              <a:rPr lang="en-US" altLang="zh-CN" sz="2400" dirty="0"/>
              <a:t>os.name </a:t>
            </a:r>
            <a:r>
              <a:rPr lang="zh-CN" altLang="en-US" sz="2400" dirty="0"/>
              <a:t>平台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os.getcwd() </a:t>
            </a:r>
            <a:r>
              <a:rPr lang="zh-CN" altLang="en-US" sz="2400" dirty="0"/>
              <a:t>工作目录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os.getenv(‘path’)</a:t>
            </a:r>
            <a:r>
              <a:rPr lang="zh-CN" altLang="en-US" sz="2400" dirty="0"/>
              <a:t>、</a:t>
            </a:r>
            <a:r>
              <a:rPr lang="en-US" altLang="zh-CN" sz="2400" dirty="0"/>
              <a:t>os.putenv()</a:t>
            </a:r>
            <a:r>
              <a:rPr lang="zh-CN" altLang="en-US" sz="2400" dirty="0"/>
              <a:t> 环境变量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os.listdir(‘path’) </a:t>
            </a:r>
            <a:r>
              <a:rPr lang="zh-CN" altLang="en-US" sz="2400" dirty="0"/>
              <a:t>显示目录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os.mkdir (‘path’) </a:t>
            </a:r>
            <a:r>
              <a:rPr lang="zh-CN" altLang="en-US" sz="2400" dirty="0"/>
              <a:t>创建目录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os.rmdir (‘path’) </a:t>
            </a:r>
            <a:r>
              <a:rPr lang="zh-CN" altLang="en-US" sz="2400" dirty="0"/>
              <a:t>删除目录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os.curdir:</a:t>
            </a:r>
            <a:r>
              <a:rPr lang="zh-CN" altLang="en-US" sz="2400" dirty="0"/>
              <a:t>返回当前目录（</a:t>
            </a:r>
            <a:r>
              <a:rPr lang="en-US" altLang="zh-CN" sz="2400" dirty="0"/>
              <a:t>'.‘)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os.chdir(dirname):</a:t>
            </a:r>
            <a:r>
              <a:rPr lang="zh-CN" altLang="en-US" sz="2400" dirty="0"/>
              <a:t>改变工作目录到</a:t>
            </a:r>
            <a:r>
              <a:rPr lang="en-US" altLang="zh-CN" sz="2400" dirty="0"/>
              <a:t>dirname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os.remove(‘path’) </a:t>
            </a:r>
            <a:r>
              <a:rPr lang="zh-CN" altLang="en-US" sz="2400" dirty="0"/>
              <a:t>删除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os.linesep </a:t>
            </a:r>
            <a:r>
              <a:rPr lang="zh-CN" altLang="en-US" sz="2400" dirty="0"/>
              <a:t>平台的行终止符</a:t>
            </a:r>
            <a:endParaRPr lang="en-US" altLang="zh-CN" sz="24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time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23850" y="1484313"/>
            <a:ext cx="8569325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dirty="0"/>
              <a:t>import time</a:t>
            </a:r>
            <a:endParaRPr lang="en-US" altLang="zh-CN" dirty="0"/>
          </a:p>
          <a:p>
            <a:pPr eaLnBrk="1" hangingPunct="1"/>
            <a:r>
              <a:rPr lang="en-US" altLang="zh-CN" dirty="0"/>
              <a:t>time.time()   </a:t>
            </a:r>
            <a:r>
              <a:rPr lang="en-US" altLang="zh-CN" dirty="0">
                <a:solidFill>
                  <a:srgbClr val="FF0000"/>
                </a:solidFill>
              </a:rPr>
              <a:t>1281282117.892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time.localtime()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time.struct_time(tm_year=2010, tm_mon=8, tm_mday=8, tm_hour=23, tm_min=42, tm_sec=31, tm_wday=6, tm_yday=220, tm_isdst=0)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3600" dirty="0"/>
              <a:t>time.asctime()</a:t>
            </a:r>
            <a:endParaRPr lang="en-US" altLang="zh-CN" sz="3600" dirty="0"/>
          </a:p>
          <a:p>
            <a:pPr marL="742950" lvl="2" indent="-342900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</a:rPr>
              <a:t>'</a:t>
            </a:r>
            <a:r>
              <a:rPr lang="fr-FR" altLang="zh-CN" sz="2800" dirty="0">
                <a:solidFill>
                  <a:srgbClr val="FF0000"/>
                </a:solidFill>
              </a:rPr>
              <a:t>Mon Sep 05 18:44:29 2011</a:t>
            </a:r>
            <a:r>
              <a:rPr lang="en-US" altLang="zh-CN" sz="2800" dirty="0">
                <a:solidFill>
                  <a:srgbClr val="FF0000"/>
                </a:solidFill>
              </a:rPr>
              <a:t>'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time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107950" y="1341438"/>
            <a:ext cx="7921625" cy="5256212"/>
          </a:xfrm>
        </p:spPr>
        <p:txBody>
          <a:bodyPr vert="horz" wrap="square" lIns="90479" tIns="44446" rIns="90479" bIns="44446" anchor="t" anchorCtr="0"/>
          <a:p>
            <a:pPr marL="3429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3200" b="0" dirty="0"/>
              <a:t>time.strftime('%Y-%m-%d %H:%M:%S', time.gmtime())</a:t>
            </a:r>
            <a:endParaRPr lang="en-US" altLang="zh-CN" sz="3200" b="0" dirty="0"/>
          </a:p>
          <a:p>
            <a:pPr marL="742950" lvl="2" indent="-342900" eaLnBrk="1" hangingPunct="1">
              <a:buFont typeface="Wingdings" panose="05000000000000000000" pitchFamily="2" charset="2"/>
              <a:buChar char="ü"/>
            </a:pPr>
            <a:r>
              <a:rPr lang="en-US" altLang="zh-CN" dirty="0"/>
              <a:t>2010-08-08 15:45:28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%y </a:t>
            </a:r>
            <a:r>
              <a:rPr lang="zh-CN" altLang="en-US" dirty="0"/>
              <a:t>两位数的年份表示</a:t>
            </a:r>
            <a:r>
              <a:rPr lang="en-US" altLang="zh-CN" dirty="0"/>
              <a:t>(00-99)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%Y </a:t>
            </a:r>
            <a:r>
              <a:rPr lang="zh-CN" altLang="en-US" dirty="0"/>
              <a:t>四位数的年份表示</a:t>
            </a:r>
            <a:r>
              <a:rPr lang="en-US" altLang="zh-CN" dirty="0"/>
              <a:t>(0000-9999)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%m </a:t>
            </a:r>
            <a:r>
              <a:rPr lang="zh-CN" altLang="en-US" dirty="0"/>
              <a:t>月份（</a:t>
            </a:r>
            <a:r>
              <a:rPr lang="en-US" altLang="zh-CN" dirty="0"/>
              <a:t>01-12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%d </a:t>
            </a:r>
            <a:r>
              <a:rPr lang="zh-CN" altLang="en-US" dirty="0"/>
              <a:t>月内中的一天（</a:t>
            </a:r>
            <a:r>
              <a:rPr lang="en-US" altLang="zh-CN" dirty="0"/>
              <a:t>0-31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%H 24</a:t>
            </a:r>
            <a:r>
              <a:rPr lang="zh-CN" altLang="en-US" dirty="0"/>
              <a:t>小时制小时数（</a:t>
            </a:r>
            <a:r>
              <a:rPr lang="en-US" altLang="zh-CN" dirty="0"/>
              <a:t>0-23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%I 12</a:t>
            </a:r>
            <a:r>
              <a:rPr lang="zh-CN" altLang="en-US" dirty="0"/>
              <a:t>小时制小时数（</a:t>
            </a:r>
            <a:r>
              <a:rPr lang="en-US" altLang="zh-CN" dirty="0"/>
              <a:t>01-12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%M </a:t>
            </a:r>
            <a:r>
              <a:rPr lang="zh-CN" altLang="en-US" dirty="0"/>
              <a:t>分钟数（</a:t>
            </a:r>
            <a:r>
              <a:rPr lang="en-US" altLang="zh-CN" dirty="0"/>
              <a:t>00-59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2" indent="-342900" eaLnBrk="1" hangingPunct="1">
              <a:buNone/>
            </a:pPr>
            <a:r>
              <a:rPr lang="en-US" altLang="zh-CN" dirty="0"/>
              <a:t>%S </a:t>
            </a:r>
            <a:r>
              <a:rPr lang="zh-CN" altLang="en-US" dirty="0"/>
              <a:t>秒（</a:t>
            </a:r>
            <a:r>
              <a:rPr lang="en-US" altLang="zh-CN" dirty="0"/>
              <a:t>00-59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 </a:t>
            </a:r>
            <a:endParaRPr lang="zh-CN" altLang="en-US" dirty="0"/>
          </a:p>
        </p:txBody>
      </p:sp>
      <p:sp>
        <p:nvSpPr>
          <p:cNvPr id="65540" name="矩形 3"/>
          <p:cNvSpPr/>
          <p:nvPr/>
        </p:nvSpPr>
        <p:spPr>
          <a:xfrm>
            <a:off x="4572000" y="1784350"/>
            <a:ext cx="4716463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 %a </a:t>
            </a:r>
            <a:r>
              <a:rPr lang="zh-CN" altLang="en-US" dirty="0">
                <a:latin typeface="Arial" panose="020B0604020202020204" pitchFamily="34" charset="0"/>
              </a:rPr>
              <a:t>本地简化星期名称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%A </a:t>
            </a:r>
            <a:r>
              <a:rPr lang="zh-CN" altLang="en-US" dirty="0">
                <a:latin typeface="Arial" panose="020B0604020202020204" pitchFamily="34" charset="0"/>
              </a:rPr>
              <a:t>本地完整星期名称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%b </a:t>
            </a:r>
            <a:r>
              <a:rPr lang="zh-CN" altLang="en-US" dirty="0">
                <a:latin typeface="Arial" panose="020B0604020202020204" pitchFamily="34" charset="0"/>
              </a:rPr>
              <a:t>本地简化的月份名称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%B </a:t>
            </a:r>
            <a:r>
              <a:rPr lang="zh-CN" altLang="en-US" dirty="0">
                <a:latin typeface="Arial" panose="020B0604020202020204" pitchFamily="34" charset="0"/>
              </a:rPr>
              <a:t>本地完整的月份名称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%c </a:t>
            </a:r>
            <a:r>
              <a:rPr lang="zh-CN" altLang="en-US" dirty="0">
                <a:latin typeface="Arial" panose="020B0604020202020204" pitchFamily="34" charset="0"/>
              </a:rPr>
              <a:t>本地相应的日期表示和时间表示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%j </a:t>
            </a:r>
            <a:r>
              <a:rPr lang="zh-CN" altLang="en-US" dirty="0">
                <a:latin typeface="Arial" panose="020B0604020202020204" pitchFamily="34" charset="0"/>
              </a:rPr>
              <a:t>年内的一天（</a:t>
            </a:r>
            <a:r>
              <a:rPr lang="en-US" altLang="zh-CN" dirty="0">
                <a:latin typeface="Arial" panose="020B0604020202020204" pitchFamily="34" charset="0"/>
              </a:rPr>
              <a:t>001-366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%p </a:t>
            </a:r>
            <a:r>
              <a:rPr lang="zh-CN" altLang="en-US" dirty="0">
                <a:latin typeface="Arial" panose="020B0604020202020204" pitchFamily="34" charset="0"/>
              </a:rPr>
              <a:t>本地</a:t>
            </a:r>
            <a:r>
              <a:rPr lang="en-US" altLang="zh-CN" dirty="0">
                <a:latin typeface="Arial" panose="020B0604020202020204" pitchFamily="34" charset="0"/>
              </a:rPr>
              <a:t>A.M.</a:t>
            </a:r>
            <a:r>
              <a:rPr lang="zh-CN" altLang="en-US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P.M.</a:t>
            </a:r>
            <a:r>
              <a:rPr lang="zh-CN" altLang="en-US" dirty="0">
                <a:latin typeface="Arial" panose="020B0604020202020204" pitchFamily="34" charset="0"/>
              </a:rPr>
              <a:t>的等价符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%U </a:t>
            </a:r>
            <a:r>
              <a:rPr lang="zh-CN" altLang="en-US" dirty="0">
                <a:latin typeface="Arial" panose="020B0604020202020204" pitchFamily="34" charset="0"/>
              </a:rPr>
              <a:t>一年中的星期数（</a:t>
            </a:r>
            <a:r>
              <a:rPr lang="en-US" altLang="zh-CN" dirty="0">
                <a:latin typeface="Arial" panose="020B0604020202020204" pitchFamily="34" charset="0"/>
              </a:rPr>
              <a:t>00-53</a:t>
            </a:r>
            <a:r>
              <a:rPr lang="zh-CN" altLang="en-US" dirty="0">
                <a:latin typeface="Arial" panose="020B0604020202020204" pitchFamily="34" charset="0"/>
              </a:rPr>
              <a:t>）星期天为星期的开始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%w </a:t>
            </a:r>
            <a:r>
              <a:rPr lang="zh-CN" altLang="en-US" dirty="0">
                <a:latin typeface="Arial" panose="020B0604020202020204" pitchFamily="34" charset="0"/>
              </a:rPr>
              <a:t>星期（</a:t>
            </a:r>
            <a:r>
              <a:rPr lang="en-US" altLang="zh-CN" dirty="0">
                <a:latin typeface="Arial" panose="020B0604020202020204" pitchFamily="34" charset="0"/>
              </a:rPr>
              <a:t>0-6</a:t>
            </a:r>
            <a:r>
              <a:rPr lang="zh-CN" altLang="en-US" dirty="0">
                <a:latin typeface="Arial" panose="020B0604020202020204" pitchFamily="34" charset="0"/>
              </a:rPr>
              <a:t>），星期天为星期的开始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%W </a:t>
            </a:r>
            <a:r>
              <a:rPr lang="zh-CN" altLang="en-US" dirty="0">
                <a:latin typeface="Arial" panose="020B0604020202020204" pitchFamily="34" charset="0"/>
              </a:rPr>
              <a:t>一年中的星期数（</a:t>
            </a:r>
            <a:r>
              <a:rPr lang="en-US" altLang="zh-CN" dirty="0">
                <a:latin typeface="Arial" panose="020B0604020202020204" pitchFamily="34" charset="0"/>
              </a:rPr>
              <a:t>00-53</a:t>
            </a:r>
            <a:r>
              <a:rPr lang="zh-CN" altLang="en-US" dirty="0">
                <a:latin typeface="Arial" panose="020B0604020202020204" pitchFamily="34" charset="0"/>
              </a:rPr>
              <a:t>）星期一为星期的开始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%x </a:t>
            </a:r>
            <a:r>
              <a:rPr lang="zh-CN" altLang="en-US" dirty="0">
                <a:latin typeface="Arial" panose="020B0604020202020204" pitchFamily="34" charset="0"/>
              </a:rPr>
              <a:t>本地相应的日期表示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%X </a:t>
            </a:r>
            <a:r>
              <a:rPr lang="zh-CN" altLang="en-US" dirty="0">
                <a:latin typeface="Arial" panose="020B0604020202020204" pitchFamily="34" charset="0"/>
              </a:rPr>
              <a:t>本地相应的时间表示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  </a:t>
            </a:r>
            <a:r>
              <a:rPr lang="en-US" altLang="zh-CN" dirty="0">
                <a:latin typeface="Arial" panose="020B0604020202020204" pitchFamily="34" charset="0"/>
              </a:rPr>
              <a:t>%Z </a:t>
            </a:r>
            <a:r>
              <a:rPr lang="zh-CN" altLang="en-US" dirty="0">
                <a:latin typeface="Arial" panose="020B0604020202020204" pitchFamily="34" charset="0"/>
              </a:rPr>
              <a:t>当前时区的名称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Math 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569325" cy="5256213"/>
          </a:xfrm>
        </p:spPr>
        <p:txBody>
          <a:bodyPr vert="horz" wrap="square" lIns="90479" tIns="44446" rIns="90479" bIns="44446" anchor="t" anchorCtr="0"/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from math import *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(e, pi)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(cos(radians(180.0)))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(log(10.0))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print (exp(-1.0))</a:t>
            </a:r>
            <a:endParaRPr lang="en-GB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Math</a:t>
            </a:r>
            <a:r>
              <a:rPr lang="zh-CN" altLang="en-US" dirty="0"/>
              <a:t>的方法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8" y="1484313"/>
          <a:ext cx="8820150" cy="5159379"/>
        </p:xfrm>
        <a:graphic>
          <a:graphicData uri="http://schemas.openxmlformats.org/drawingml/2006/table">
            <a:tbl>
              <a:tblPr/>
              <a:tblGrid>
                <a:gridCol w="1835150"/>
                <a:gridCol w="4044950"/>
                <a:gridCol w="2940050"/>
              </a:tblGrid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函数（方法）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示例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acos(x)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的反余弦（结果是弧度）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acos(2.0)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asin(x)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的反正弦（结果是弧度）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asin(0.0)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atan(x)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的反正切（结果是弧度）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atan(0.0)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取整，结果是不小于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ceil(9.2)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cos(x)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的余弦（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cos(0.0)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求幂函数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exp(1.0)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2.71828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fabs(x)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fabs(-5.1)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取整，结果是不大于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floor(-9.8)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fmod(x,y)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x/y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的余数，结果是浮点数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fmod(9.8,4.0)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hypot(x,y)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求直角三角的斜边长度，直边长度为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Sqrt(x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-y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hypot(3.0,4.0)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log10(x)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的对数（以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为底）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log10(10.0)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pow(x,y)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次方（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pow(2.7,7.0)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128.0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的正弦（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sin(0.0)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sqrt(x)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sqrt(900.0)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tan(x)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的正切（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是弧度）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tan(0.0)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559" marR="25559" marT="12780" marB="1278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产生一系列整数</a:t>
            </a:r>
            <a:r>
              <a:rPr lang="en-US" altLang="zh-CN" dirty="0"/>
              <a:t> Range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611188" y="1484313"/>
            <a:ext cx="8064500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en-US" altLang="zh-CN" b="0" dirty="0"/>
              <a:t>range([start,=0] stop[, step=1])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Start </a:t>
            </a:r>
            <a:r>
              <a:rPr lang="zh-CN" altLang="en-US" b="0" dirty="0"/>
              <a:t>起始值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Stop </a:t>
            </a:r>
            <a:r>
              <a:rPr lang="zh-CN" altLang="en-US" b="0" dirty="0"/>
              <a:t>结束值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Step</a:t>
            </a:r>
            <a:r>
              <a:rPr lang="zh-CN" altLang="en-US" b="0" dirty="0"/>
              <a:t>步长</a:t>
            </a:r>
            <a:endParaRPr lang="en-US" altLang="zh-CN" b="0" dirty="0"/>
          </a:p>
          <a:p>
            <a:pPr eaLnBrk="1" hangingPunct="1"/>
            <a:r>
              <a:rPr lang="en-US" altLang="zh-CN" b="0" dirty="0"/>
              <a:t>range(0,10,2)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[0, 2, 4, 6, 8]</a:t>
            </a:r>
            <a:endParaRPr lang="en-US" altLang="zh-CN" b="0" dirty="0"/>
          </a:p>
          <a:p>
            <a:pPr eaLnBrk="1" hangingPunct="1"/>
            <a:r>
              <a:rPr lang="en-US" altLang="zh-CN" b="0" dirty="0"/>
              <a:t>range(5,10)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[5, 6, 7, 8, 9]</a:t>
            </a:r>
            <a:endParaRPr lang="en-US" altLang="zh-CN" b="0" dirty="0"/>
          </a:p>
          <a:p>
            <a:pPr eaLnBrk="1" hangingPunct="1"/>
            <a:r>
              <a:rPr lang="en-US" altLang="zh-CN" b="0" dirty="0"/>
              <a:t>range(10)</a:t>
            </a:r>
            <a:endParaRPr lang="en-US" altLang="zh-CN" b="0" dirty="0"/>
          </a:p>
          <a:p>
            <a:pPr lvl="1" eaLnBrk="1" hangingPunct="1"/>
            <a:r>
              <a:rPr lang="en-US" altLang="zh-CN" b="0" dirty="0"/>
              <a:t>[0, 1, 2, 3, 4, 5, 6, 7, 8, 9]</a:t>
            </a:r>
            <a:endParaRPr lang="zh-CN" altLang="en-US" b="0" dirty="0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9635" name="Text Box 5"/>
          <p:cNvSpPr txBox="1"/>
          <p:nvPr/>
        </p:nvSpPr>
        <p:spPr>
          <a:xfrm>
            <a:off x="339725" y="1341438"/>
            <a:ext cx="8820150" cy="5226050"/>
          </a:xfrm>
          <a:prstGeom prst="rect">
            <a:avLst/>
          </a:prstGeom>
          <a:noFill/>
          <a:ln w="9525">
            <a:noFill/>
          </a:ln>
        </p:spPr>
        <p:txBody>
          <a:bodyPr lIns="90000" tIns="144000" rIns="90000" bIns="72000">
            <a:spAutoFit/>
          </a:bodyPr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>
                <a:latin typeface="Arial" panose="020B0604020202020204" pitchFamily="34" charset="0"/>
              </a:rPr>
              <a:t>map</a:t>
            </a:r>
            <a:r>
              <a:rPr lang="zh-CN" altLang="en-US" sz="3200" dirty="0">
                <a:latin typeface="Arial" panose="020B0604020202020204" pitchFamily="34" charset="0"/>
              </a:rPr>
              <a:t>函数作用于给定序列的每个元素，并用一个列表来提供返回值。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from math import *</a:t>
            </a:r>
            <a:endParaRPr lang="en-GB" altLang="zh-CN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r = [0, 1, 2, 3, 4, 5, 6]</a:t>
            </a:r>
            <a:endParaRPr lang="en-GB" altLang="zh-CN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 map(cos, r)</a:t>
            </a:r>
            <a:endParaRPr lang="en-GB" altLang="zh-CN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[1.0, 0.54030230586813977, -0.41614683654714241, -0.98999249660044542,</a:t>
            </a:r>
            <a:endParaRPr lang="en-GB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defTabSz="914400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 -0.65364362086361194, 0.28366218546322625, 0.96017028665036597]</a:t>
            </a:r>
            <a:endParaRPr lang="en-GB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reduce</a:t>
            </a:r>
            <a:endParaRPr lang="zh-CN" altLang="en-US" dirty="0"/>
          </a:p>
        </p:txBody>
      </p:sp>
      <p:grpSp>
        <p:nvGrpSpPr>
          <p:cNvPr id="70659" name="Group 2"/>
          <p:cNvGrpSpPr/>
          <p:nvPr/>
        </p:nvGrpSpPr>
        <p:grpSpPr>
          <a:xfrm>
            <a:off x="323850" y="2349500"/>
            <a:ext cx="8551863" cy="3925888"/>
            <a:chOff x="204" y="1734"/>
            <a:chExt cx="5387" cy="3421"/>
          </a:xfrm>
        </p:grpSpPr>
        <p:sp>
          <p:nvSpPr>
            <p:cNvPr id="70662" name="AutoShape 3"/>
            <p:cNvSpPr/>
            <p:nvPr/>
          </p:nvSpPr>
          <p:spPr>
            <a:xfrm>
              <a:off x="204" y="2361"/>
              <a:ext cx="5342" cy="1769"/>
            </a:xfrm>
            <a:prstGeom prst="roundRect">
              <a:avLst>
                <a:gd name="adj" fmla="val 144"/>
              </a:avLst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70663" name="Text Box 4"/>
            <p:cNvSpPr txBox="1"/>
            <p:nvPr/>
          </p:nvSpPr>
          <p:spPr>
            <a:xfrm>
              <a:off x="249" y="1734"/>
              <a:ext cx="5342" cy="34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r = [0, 1, 2, 3, 4, 5, 6]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def sum(x, y): return x+y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reduce(sum, r)                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# (((((1+2)+3)+4)+5)+6)</a:t>
              </a:r>
              <a:endParaRPr lang="en-GB" altLang="zh-CN" sz="2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800" dirty="0">
                  <a:solidFill>
                    <a:srgbClr val="6B6BCF"/>
                  </a:solidFill>
                  <a:latin typeface="Courier New" panose="02070309020205020404" pitchFamily="49" charset="0"/>
                </a:rPr>
                <a:t>21</a:t>
              </a:r>
              <a:endParaRPr lang="en-GB" altLang="zh-CN" sz="2800" dirty="0">
                <a:solidFill>
                  <a:srgbClr val="6B6BCF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ES" altLang="zh-CN" sz="2800" dirty="0">
                  <a:solidFill>
                    <a:srgbClr val="0000FF"/>
                  </a:solidFill>
                  <a:latin typeface="Arial" panose="020B0604020202020204" pitchFamily="34" charset="0"/>
                </a:rPr>
                <a:t>print (reduce(lambda x,y:x*y, range(1, 1001)))</a:t>
              </a:r>
              <a:endParaRPr lang="en-GB" altLang="zh-CN" sz="280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70660" name="矩形 8"/>
          <p:cNvSpPr/>
          <p:nvPr/>
        </p:nvSpPr>
        <p:spPr>
          <a:xfrm>
            <a:off x="250825" y="1325563"/>
            <a:ext cx="85693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reduce</a:t>
            </a:r>
            <a:r>
              <a:rPr lang="zh-CN" altLang="en-US" sz="2800" dirty="0">
                <a:latin typeface="Arial" panose="020B0604020202020204" pitchFamily="34" charset="0"/>
              </a:rPr>
              <a:t>函数为二元函数，作用于序列的元素，每次携带一对（先前的结果以及下一个序列的元素），连续的将现有的结果和下一个值作用在获得的随后的结果上，最后减少我们的序列为一个单一的返回值。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1863" y="5300663"/>
            <a:ext cx="23050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求解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的阶乘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en-US" altLang="zh-CN" dirty="0"/>
              <a:t>filter </a:t>
            </a:r>
            <a:r>
              <a:rPr lang="zh-CN" altLang="en-US" dirty="0"/>
              <a:t>过滤</a:t>
            </a:r>
            <a:endParaRPr lang="zh-CN" altLang="en-US" dirty="0"/>
          </a:p>
        </p:txBody>
      </p:sp>
      <p:grpSp>
        <p:nvGrpSpPr>
          <p:cNvPr id="71683" name="Group 2"/>
          <p:cNvGrpSpPr/>
          <p:nvPr/>
        </p:nvGrpSpPr>
        <p:grpSpPr>
          <a:xfrm>
            <a:off x="323850" y="2708275"/>
            <a:ext cx="8480425" cy="2533650"/>
            <a:chOff x="204" y="2721"/>
            <a:chExt cx="5342" cy="1596"/>
          </a:xfrm>
        </p:grpSpPr>
        <p:sp>
          <p:nvSpPr>
            <p:cNvPr id="71685" name="AutoShape 3"/>
            <p:cNvSpPr/>
            <p:nvPr/>
          </p:nvSpPr>
          <p:spPr>
            <a:xfrm>
              <a:off x="204" y="2749"/>
              <a:ext cx="5342" cy="1179"/>
            </a:xfrm>
            <a:prstGeom prst="roundRect">
              <a:avLst>
                <a:gd name="adj" fmla="val 144"/>
              </a:avLst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686" name="Text Box 4"/>
            <p:cNvSpPr txBox="1"/>
            <p:nvPr/>
          </p:nvSpPr>
          <p:spPr>
            <a:xfrm>
              <a:off x="204" y="2721"/>
              <a:ext cx="5342" cy="159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144000" rIns="90000" bIns="72000">
              <a:spAutoFit/>
            </a:bodyPr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r = [0, 1, 2, 3, 4, 5, 6]</a:t>
              </a:r>
              <a:endParaRPr lang="en-GB" altLang="zh-CN" sz="32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def large(x): return x&gt;3</a:t>
              </a:r>
              <a:endParaRPr lang="en-GB" altLang="zh-CN" sz="32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&gt;&gt;&gt; filter(large, r)</a:t>
              </a:r>
              <a:endParaRPr lang="en-GB" altLang="zh-CN" sz="32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defTabSz="914400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320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[4, 5, 6]</a:t>
              </a:r>
              <a:endParaRPr lang="en-GB" altLang="zh-CN" sz="320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71684" name="矩形 8"/>
          <p:cNvSpPr/>
          <p:nvPr/>
        </p:nvSpPr>
        <p:spPr>
          <a:xfrm>
            <a:off x="323850" y="1628775"/>
            <a:ext cx="8569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Arial" panose="020B0604020202020204" pitchFamily="34" charset="0"/>
              </a:rPr>
              <a:t>filter</a:t>
            </a:r>
            <a:r>
              <a:rPr lang="zh-CN" altLang="en-US" sz="2800" dirty="0">
                <a:latin typeface="Arial" panose="020B0604020202020204" pitchFamily="34" charset="0"/>
              </a:rPr>
              <a:t>函数的功能相当于过滤器。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网页处理</a:t>
            </a:r>
            <a:r>
              <a:rPr lang="en-US" altLang="zh-CN" dirty="0"/>
              <a:t>urllib2</a:t>
            </a:r>
            <a:r>
              <a:rPr lang="zh-CN" altLang="en-US" dirty="0"/>
              <a:t>（</a:t>
            </a:r>
            <a:r>
              <a:rPr lang="en-US" altLang="zh-CN" dirty="0"/>
              <a:t>2.x</a:t>
            </a:r>
            <a:r>
              <a:rPr lang="zh-CN" altLang="en-US" dirty="0"/>
              <a:t>版本）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820150" cy="5256212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dirty="0"/>
              <a:t>下载网页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sz="2800" dirty="0"/>
              <a:t>import urllib2</a:t>
            </a:r>
            <a:br>
              <a:rPr lang="en-US" altLang="zh-CN" sz="2800" dirty="0"/>
            </a:br>
            <a:r>
              <a:rPr lang="en-US" altLang="zh-CN" sz="2800" dirty="0"/>
              <a:t>response = urllib2.urlopen('</a:t>
            </a:r>
            <a:r>
              <a:rPr lang="en-US" altLang="zh-CN" sz="2800" dirty="0">
                <a:hlinkClick r:id="rId1"/>
              </a:rPr>
              <a:t>http://python.org/</a:t>
            </a:r>
            <a:r>
              <a:rPr lang="en-US" altLang="zh-CN" sz="2800" dirty="0"/>
              <a:t>')</a:t>
            </a:r>
            <a:br>
              <a:rPr lang="en-US" altLang="zh-CN" sz="2800" dirty="0"/>
            </a:br>
            <a:r>
              <a:rPr lang="en-US" altLang="zh-CN" sz="2800" dirty="0"/>
              <a:t>html = response.read()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基于请求应答的方法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dirty="0"/>
              <a:t>    import urllib2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req = urllib2.Request('http://www.tinoweb.cn')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	response = urllib2.urlopen(req)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the_page = response.read()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通过</a:t>
            </a:r>
            <a:r>
              <a:rPr lang="en-US" altLang="zh-CN" sz="2800" dirty="0">
                <a:solidFill>
                  <a:srgbClr val="FF0000"/>
                </a:solidFill>
              </a:rPr>
              <a:t>Request</a:t>
            </a:r>
            <a:r>
              <a:rPr lang="zh-CN" altLang="en-US" sz="2800" dirty="0">
                <a:solidFill>
                  <a:srgbClr val="FF0000"/>
                </a:solidFill>
              </a:rPr>
              <a:t>打开的好处是，我们可以很方便的为</a:t>
            </a:r>
            <a:r>
              <a:rPr lang="en-US" altLang="zh-CN" sz="2800" dirty="0">
                <a:solidFill>
                  <a:srgbClr val="FF0000"/>
                </a:solidFill>
              </a:rPr>
              <a:t>Request </a:t>
            </a:r>
            <a:r>
              <a:rPr lang="zh-CN" altLang="en-US" sz="2800" dirty="0">
                <a:solidFill>
                  <a:srgbClr val="FF0000"/>
                </a:solidFill>
              </a:rPr>
              <a:t>添加</a:t>
            </a:r>
            <a:r>
              <a:rPr lang="en-US" altLang="zh-CN" sz="2800" dirty="0">
                <a:solidFill>
                  <a:srgbClr val="FF0000"/>
                </a:solidFill>
              </a:rPr>
              <a:t>HTTP </a:t>
            </a:r>
            <a:r>
              <a:rPr lang="zh-CN" altLang="en-US" sz="2800" dirty="0">
                <a:solidFill>
                  <a:srgbClr val="FF0000"/>
                </a:solidFill>
              </a:rPr>
              <a:t>请求的头部信息。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2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42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208962" cy="5256212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Class (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表示具有相同属性（</a:t>
            </a:r>
            <a:r>
              <a:rPr lang="en-US" altLang="zh-CN" dirty="0"/>
              <a:t> attributes</a:t>
            </a:r>
            <a:r>
              <a:rPr lang="zh-CN" altLang="en-US" dirty="0"/>
              <a:t>）和行为（</a:t>
            </a:r>
            <a:r>
              <a:rPr lang="en-US" altLang="zh-CN" dirty="0"/>
              <a:t>behavior</a:t>
            </a:r>
            <a:r>
              <a:rPr lang="zh-CN" altLang="en-US" dirty="0"/>
              <a:t>）的一组对象（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将数据和函数封装（</a:t>
            </a:r>
            <a:r>
              <a:rPr lang="en-US" altLang="zh-CN" dirty="0"/>
              <a:t>encapsulate</a:t>
            </a:r>
            <a:r>
              <a:rPr lang="zh-CN" altLang="en-US" dirty="0"/>
              <a:t>）结构中，该结构称为</a:t>
            </a:r>
            <a:r>
              <a:rPr lang="zh-CN" altLang="en-US" dirty="0">
                <a:solidFill>
                  <a:srgbClr val="0000FF"/>
                </a:solidFill>
              </a:rPr>
              <a:t>类（</a:t>
            </a:r>
            <a:r>
              <a:rPr lang="en-US" altLang="zh-CN" dirty="0">
                <a:solidFill>
                  <a:srgbClr val="0000FF"/>
                </a:solidFill>
              </a:rPr>
              <a:t> class 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面向对象（</a:t>
            </a:r>
            <a:r>
              <a:rPr lang="en-US" altLang="zh-CN" dirty="0"/>
              <a:t>OOP, Object-Oriented Programming</a:t>
            </a:r>
            <a:r>
              <a:rPr lang="zh-CN" altLang="en-US" dirty="0"/>
              <a:t>）的主要特征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Abstraction (</a:t>
            </a:r>
            <a:r>
              <a:rPr lang="zh-CN" altLang="en-US" dirty="0">
                <a:solidFill>
                  <a:srgbClr val="0000FF"/>
                </a:solidFill>
              </a:rPr>
              <a:t>抽象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Encapsulation (</a:t>
            </a:r>
            <a:r>
              <a:rPr lang="zh-CN" altLang="en-US" dirty="0">
                <a:solidFill>
                  <a:srgbClr val="0000FF"/>
                </a:solidFill>
              </a:rPr>
              <a:t>封装</a:t>
            </a:r>
            <a:r>
              <a:rPr lang="en-US" altLang="zh-CN" dirty="0">
                <a:solidFill>
                  <a:srgbClr val="0000FF"/>
                </a:solidFill>
              </a:rPr>
              <a:t>) (information hiding)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Inheritance (</a:t>
            </a:r>
            <a:r>
              <a:rPr lang="zh-CN" altLang="en-US" dirty="0">
                <a:solidFill>
                  <a:srgbClr val="0000FF"/>
                </a:solidFill>
              </a:rPr>
              <a:t>继承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Polymorphism (</a:t>
            </a:r>
            <a:r>
              <a:rPr lang="zh-CN" altLang="en-US" dirty="0">
                <a:solidFill>
                  <a:srgbClr val="0000FF"/>
                </a:solidFill>
              </a:rPr>
              <a:t>多态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发送数据</a:t>
            </a:r>
            <a:endParaRPr lang="zh-CN" altLang="en-US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9323388" cy="5040313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dirty="0"/>
              <a:t>import urllib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import urllib2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url = 'http://dict.youdao.com/search'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user_agent = 'Mozilla/4.0 (compatible; MSIE 5.5; Windows NT)'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headers = { 'User-Agent' : user_agent }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values = {'q' : 'python'}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data = urllib.urlencode(values)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req = urllib2.Request(url, data, headers)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response = urllib2.urlopen(req)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the_page = response.read()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print the_page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pPr eaLnBrk="1" hangingPunct="1"/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215900" y="1341438"/>
            <a:ext cx="8748713" cy="5040312"/>
          </a:xfrm>
        </p:spPr>
        <p:txBody>
          <a:bodyPr vert="horz" wrap="square" lIns="90479" tIns="44446" rIns="90479" bIns="44446" anchor="t" anchorCtr="0"/>
          <a:p>
            <a:pPr eaLnBrk="1" hangingPunct="1">
              <a:buFontTx/>
              <a:buNone/>
            </a:pPr>
            <a:r>
              <a:rPr lang="en-US" altLang="zh-CN" sz="2000" dirty="0"/>
              <a:t>from urllib2 import Request, urlopen, URLError, HTTPError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req = Request(someurl)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try: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response = urlopen(req)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except HTTPError, e: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 ('The server couldn\'t fulfill the request.'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('Error code: ', e.code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except URLError, e: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('We failed to reach a server.'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('Reason: ', e.reason )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else: 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/>
              <a:t>	print (“everything is fine “)</a:t>
            </a:r>
            <a:endParaRPr lang="zh-CN" altLang="en-US" sz="2000" dirty="0"/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Urllib(Python 3.x)</a:t>
            </a:r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0479" tIns="44446" rIns="90479" bIns="44446" anchor="t" anchorCtr="0"/>
          <a:p>
            <a:r>
              <a:rPr lang="en-US" altLang="zh-CN" dirty="0"/>
              <a:t>Urllib</a:t>
            </a:r>
            <a:r>
              <a:rPr lang="zh-CN" altLang="en-US" dirty="0"/>
              <a:t>库是</a:t>
            </a:r>
            <a:r>
              <a:rPr lang="en-US" altLang="zh-CN" dirty="0"/>
              <a:t>Python</a:t>
            </a:r>
            <a:r>
              <a:rPr lang="zh-CN" altLang="en-US" dirty="0"/>
              <a:t>中的一个功能强大、用于操作</a:t>
            </a:r>
            <a:r>
              <a:rPr lang="en-US" altLang="zh-CN" dirty="0"/>
              <a:t>URL</a:t>
            </a:r>
            <a:r>
              <a:rPr lang="zh-CN" altLang="en-US" dirty="0"/>
              <a:t>，并在做爬虫的时候经常要用到的库。在</a:t>
            </a:r>
            <a:r>
              <a:rPr lang="en-US" altLang="zh-CN" dirty="0"/>
              <a:t>Python2.x</a:t>
            </a:r>
            <a:r>
              <a:rPr lang="zh-CN" altLang="en-US" dirty="0"/>
              <a:t>中，分为</a:t>
            </a:r>
            <a:r>
              <a:rPr lang="en-US" altLang="zh-CN" dirty="0"/>
              <a:t>Urllib</a:t>
            </a:r>
            <a:r>
              <a:rPr lang="zh-CN" altLang="en-US" dirty="0"/>
              <a:t>库和</a:t>
            </a:r>
            <a:r>
              <a:rPr lang="en-US" altLang="zh-CN" dirty="0"/>
              <a:t>Urllib2</a:t>
            </a:r>
            <a:r>
              <a:rPr lang="zh-CN" altLang="en-US" dirty="0"/>
              <a:t>库，</a:t>
            </a:r>
            <a:r>
              <a:rPr lang="en-US" altLang="zh-CN" dirty="0"/>
              <a:t>Python3.x</a:t>
            </a:r>
            <a:r>
              <a:rPr lang="zh-CN" altLang="en-US" dirty="0"/>
              <a:t>之后都合并到</a:t>
            </a:r>
            <a:r>
              <a:rPr lang="en-US" altLang="zh-CN" dirty="0"/>
              <a:t>Urllib</a:t>
            </a:r>
            <a:r>
              <a:rPr lang="zh-CN" altLang="en-US" dirty="0"/>
              <a:t>库中，使用方法稍有不同。</a:t>
            </a:r>
            <a:endParaRPr lang="zh-CN" altLang="en-US" dirty="0"/>
          </a:p>
        </p:txBody>
      </p:sp>
      <p:sp>
        <p:nvSpPr>
          <p:cNvPr id="75780" name="Rectangle 1"/>
          <p:cNvSpPr/>
          <p:nvPr/>
        </p:nvSpPr>
        <p:spPr>
          <a:xfrm>
            <a:off x="1042988" y="3141663"/>
            <a:ext cx="7254875" cy="3538537"/>
          </a:xfrm>
          <a:prstGeom prst="rect">
            <a:avLst/>
          </a:prstGeom>
          <a:solidFill>
            <a:srgbClr val="2B2B2B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get code of given URL as html text string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Python3 uses urllib.request.urlopen()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instead of Python2's urllib.urlopen() or urllib2.urlopen()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CC7832"/>
                </a:solidFill>
                <a:latin typeface="Arial Unicode MS"/>
              </a:rPr>
              <a:t>import 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urllib.request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fp = urllib.request.urlopen(</a:t>
            </a:r>
            <a:r>
              <a:rPr lang="en-US" altLang="zh-CN" dirty="0">
                <a:solidFill>
                  <a:srgbClr val="6A8759"/>
                </a:solidFill>
                <a:latin typeface="Arial Unicode MS"/>
              </a:rPr>
              <a:t>"http://www.baidu.com"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mybytes = fp.read()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note that Python3 does not read the html code as string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808080"/>
                </a:solidFill>
                <a:latin typeface="Arial Unicode MS"/>
              </a:rPr>
              <a:t># but as html code bytearray, convert to string with</a:t>
            </a:r>
            <a:br>
              <a:rPr lang="en-US" altLang="zh-CN" dirty="0">
                <a:solidFill>
                  <a:srgbClr val="808080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mystr = mybytes.decode(</a:t>
            </a:r>
            <a:r>
              <a:rPr lang="en-US" altLang="zh-CN" dirty="0">
                <a:solidFill>
                  <a:srgbClr val="6A8759"/>
                </a:solidFill>
                <a:latin typeface="Arial Unicode MS"/>
              </a:rPr>
              <a:t>"utf8"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fp.close()</a:t>
            </a:r>
            <a:br>
              <a:rPr lang="en-US" altLang="zh-CN" dirty="0">
                <a:solidFill>
                  <a:srgbClr val="A9B7C6"/>
                </a:solidFill>
                <a:latin typeface="Arial Unicode MS"/>
              </a:rPr>
            </a:br>
            <a:r>
              <a:rPr lang="en-US" altLang="zh-CN" dirty="0">
                <a:solidFill>
                  <a:srgbClr val="8888C6"/>
                </a:solidFill>
                <a:latin typeface="Arial Unicode MS"/>
              </a:rPr>
              <a:t>print</a:t>
            </a:r>
            <a:r>
              <a:rPr lang="en-US" altLang="zh-CN" dirty="0">
                <a:solidFill>
                  <a:srgbClr val="A9B7C6"/>
                </a:solidFill>
                <a:latin typeface="Arial Unicode MS"/>
              </a:rPr>
              <a:t>(mystr)</a:t>
            </a:r>
            <a:endParaRPr lang="en-US" altLang="zh-CN" sz="44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6" name="Shape 676"/>
          <p:cNvSpPr txBox="1"/>
          <p:nvPr/>
        </p:nvSpPr>
        <p:spPr>
          <a:xfrm>
            <a:off x="395288" y="2363788"/>
            <a:ext cx="8697913" cy="15573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lIns="0" tIns="0" rIns="0" bIns="0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urllib.parse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urllib.error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urllib.request.urlopen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(‘www.tsinghua.edu.cn')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for line in 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kumimoji="0" lang="en-US" sz="1690" kern="1200" cap="none" spc="0" normalizeH="0" baseline="0" noProof="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line.</a:t>
            </a:r>
            <a:r>
              <a:rPr kumimoji="0" lang="en-US" sz="1690" kern="1200" cap="none" spc="0" normalizeH="0" baseline="0" noProof="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decode</a:t>
            </a:r>
            <a:r>
              <a:rPr kumimoji="0" lang="en-US" sz="1690" kern="1200" cap="none" spc="0" normalizeH="0" baseline="0" noProof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kumimoji="0" lang="en-US" sz="1690" kern="1200" cap="none" spc="0" normalizeH="0" baseline="0" noProof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.strip())</a:t>
            </a:r>
            <a:endParaRPr kumimoji="0" lang="en-US" sz="1690" kern="1200" cap="none" spc="0" normalizeH="0" baseline="0" noProof="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" panose="02070309020205020404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468313" y="1700213"/>
            <a:ext cx="2346325" cy="3508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lIns="0" tIns="0" rIns="0" bIns="0" anchor="ctr"/>
          <a:lstStyle/>
          <a:p>
            <a:pPr marR="0" algn="ctr" defTabSz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Tx/>
              <a:buNone/>
              <a:defRPr/>
            </a:pPr>
            <a:r>
              <a:rPr kumimoji="0" lang="en-US" sz="2025" kern="1200" cap="none" spc="0" normalizeH="0" baseline="0" noProof="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Urllib_test1.py</a:t>
            </a:r>
            <a:endParaRPr kumimoji="0" lang="en-US" sz="2025" kern="1200" cap="none" spc="0" normalizeH="0" baseline="0" noProof="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7680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Urllib(Python 3.x)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en-US" altLang="zh-CN" dirty="0"/>
              <a:t>HTML</a:t>
            </a:r>
            <a:r>
              <a:rPr lang="zh-CN" altLang="en-US" dirty="0"/>
              <a:t>解析</a:t>
            </a:r>
            <a:endParaRPr lang="zh-CN" altLang="en-US" dirty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287338" y="1484313"/>
            <a:ext cx="8569325" cy="5256212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HTMLParser</a:t>
            </a:r>
            <a:endParaRPr lang="en-US" altLang="zh-CN" dirty="0"/>
          </a:p>
          <a:p>
            <a:r>
              <a:rPr lang="zh-CN" altLang="en-US" dirty="0"/>
              <a:t>自己用正则表达式（后面详细介绍）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处理中文</a:t>
            </a:r>
            <a:endParaRPr lang="zh-CN" altLang="en-US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287338" y="1484313"/>
            <a:ext cx="8569325" cy="5256212"/>
          </a:xfrm>
        </p:spPr>
        <p:txBody>
          <a:bodyPr vert="horz" wrap="square" lIns="90479" tIns="44446" rIns="90479" bIns="44446" anchor="t" anchorCtr="0"/>
          <a:p>
            <a:r>
              <a:rPr lang="en-US" altLang="zh-CN" b="0" dirty="0"/>
              <a:t>python3</a:t>
            </a:r>
            <a:r>
              <a:rPr lang="zh-CN" altLang="en-US" b="0" dirty="0"/>
              <a:t>中</a:t>
            </a:r>
            <a:r>
              <a:rPr lang="en-US" altLang="zh-CN" b="0" dirty="0"/>
              <a:t>str</a:t>
            </a:r>
            <a:r>
              <a:rPr lang="zh-CN" altLang="en-US" b="0" dirty="0"/>
              <a:t>默认为</a:t>
            </a:r>
            <a:r>
              <a:rPr lang="en-US" altLang="zh-CN" b="0" dirty="0"/>
              <a:t>Unicode</a:t>
            </a:r>
            <a:r>
              <a:rPr lang="zh-CN" altLang="en-US" b="0" dirty="0"/>
              <a:t>的编码格式，</a:t>
            </a:r>
            <a:r>
              <a:rPr lang="en-US" altLang="zh-CN" b="0" dirty="0"/>
              <a:t>Unicode</a:t>
            </a:r>
            <a:r>
              <a:rPr lang="zh-CN" altLang="en-US" b="0" dirty="0"/>
              <a:t>是一</a:t>
            </a:r>
            <a:r>
              <a:rPr lang="en-US" altLang="zh-CN" b="0" dirty="0"/>
              <a:t>32</a:t>
            </a:r>
            <a:r>
              <a:rPr lang="zh-CN" altLang="en-US" b="0" dirty="0"/>
              <a:t>位编码格式，不适合用来传输和存储，需转换成</a:t>
            </a:r>
            <a:r>
              <a:rPr lang="en-US" altLang="zh-CN" b="0" dirty="0"/>
              <a:t>utf-8</a:t>
            </a:r>
            <a:r>
              <a:rPr lang="zh-CN" altLang="en-US" b="0" dirty="0"/>
              <a:t>，</a:t>
            </a:r>
            <a:r>
              <a:rPr lang="en-US" altLang="zh-CN" b="0" dirty="0"/>
              <a:t>gbk</a:t>
            </a:r>
            <a:r>
              <a:rPr lang="zh-CN" altLang="en-US" b="0" dirty="0"/>
              <a:t>等等</a:t>
            </a:r>
            <a:endParaRPr lang="zh-CN" altLang="en-US" b="0" dirty="0"/>
          </a:p>
          <a:p>
            <a:r>
              <a:rPr lang="zh-CN" altLang="en-US" b="0" dirty="0"/>
              <a:t>在</a:t>
            </a:r>
            <a:r>
              <a:rPr lang="en-US" altLang="zh-CN" b="0" dirty="0"/>
              <a:t>Python3</a:t>
            </a:r>
            <a:r>
              <a:rPr lang="zh-CN" altLang="en-US" b="0" dirty="0"/>
              <a:t>中将</a:t>
            </a:r>
            <a:r>
              <a:rPr lang="en-US" altLang="zh-CN" b="0" dirty="0"/>
              <a:t>str</a:t>
            </a:r>
            <a:r>
              <a:rPr lang="zh-CN" altLang="en-US" b="0" dirty="0"/>
              <a:t>类型转换成</a:t>
            </a:r>
            <a:r>
              <a:rPr lang="en-US" altLang="zh-CN" b="0" dirty="0"/>
              <a:t>bytes</a:t>
            </a:r>
            <a:r>
              <a:rPr lang="zh-CN" altLang="en-US" b="0" dirty="0"/>
              <a:t>类型的，使用</a:t>
            </a:r>
            <a:r>
              <a:rPr lang="en-US" altLang="zh-CN" b="0" dirty="0"/>
              <a:t>encode</a:t>
            </a:r>
            <a:r>
              <a:rPr lang="zh-CN" altLang="en-US" b="0" dirty="0"/>
              <a:t>的方式可以进行字符的编码</a:t>
            </a:r>
            <a:endParaRPr lang="zh-CN" altLang="en-US" b="0" dirty="0"/>
          </a:p>
          <a:p>
            <a:endParaRPr lang="en-US" altLang="zh-CN" dirty="0"/>
          </a:p>
          <a:p>
            <a:r>
              <a:rPr lang="pl-PL" altLang="zh-CN" dirty="0"/>
              <a:t>&gt;&gt;&gt;a = "</a:t>
            </a:r>
            <a:r>
              <a:rPr lang="zh-CN" altLang="en-US" dirty="0"/>
              <a:t>中国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en-US" altLang="zh-CN" dirty="0"/>
              <a:t>&gt;&gt;&gt; </a:t>
            </a:r>
            <a:r>
              <a:rPr lang="pl-PL" altLang="zh-CN" dirty="0"/>
              <a:t>a.encode("utf-8")</a:t>
            </a:r>
            <a:endParaRPr lang="pl-PL" altLang="zh-CN" dirty="0"/>
          </a:p>
          <a:p>
            <a:r>
              <a:rPr lang="pl-PL" altLang="zh-CN" dirty="0"/>
              <a:t>b'\xe4\xb8\xad\xe5\x9b\xbd'</a:t>
            </a:r>
            <a:endParaRPr lang="pl-PL" altLang="zh-CN" dirty="0"/>
          </a:p>
          <a:p>
            <a:r>
              <a:rPr lang="en-US" altLang="zh-CN" dirty="0"/>
              <a:t>&gt;&gt;&gt;</a:t>
            </a:r>
            <a:r>
              <a:rPr lang="pl-PL" altLang="zh-CN" dirty="0"/>
              <a:t>a.encode("utf-8").decode("utf-8")</a:t>
            </a:r>
            <a:endParaRPr lang="pl-PL" altLang="zh-CN" dirty="0"/>
          </a:p>
          <a:p>
            <a:r>
              <a:rPr lang="pl-PL" altLang="zh-CN" dirty="0"/>
              <a:t>'</a:t>
            </a:r>
            <a:r>
              <a:rPr lang="zh-CN" altLang="en-US" dirty="0"/>
              <a:t>中国</a:t>
            </a:r>
            <a:r>
              <a:rPr lang="en-US" altLang="zh-CN" dirty="0"/>
              <a:t>'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 txBox="1"/>
          <p:nvPr/>
        </p:nvSpPr>
        <p:spPr>
          <a:xfrm>
            <a:off x="1692275" y="2133600"/>
            <a:ext cx="5759450" cy="1368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1" hangingPunct="1"/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</a:rPr>
              <a:t>文件读写实例</a:t>
            </a:r>
            <a:endParaRPr lang="zh-CN" altLang="zh-CN" sz="4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921625" cy="38893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A text file can be thought of </a:t>
            </a:r>
            <a:r>
              <a:rPr lang="en-US" altLang="zh-CN" dirty="0">
                <a:solidFill>
                  <a:srgbClr val="FF0000"/>
                </a:solidFill>
              </a:rPr>
              <a:t>as a sequence of lines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Opening a File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FF"/>
                </a:solidFill>
                <a:cs typeface="Arial" panose="020B0604020202020204" pitchFamily="34" charset="0"/>
                <a:sym typeface="Cabin"/>
              </a:rPr>
              <a:t>open</a:t>
            </a:r>
            <a:r>
              <a:rPr lang="en-US" altLang="zh-CN" dirty="0">
                <a:cs typeface="Arial" panose="020B0604020202020204" pitchFamily="34" charset="0"/>
                <a:sym typeface="Cabin"/>
              </a:rPr>
              <a:t>() returns a </a:t>
            </a:r>
            <a:r>
              <a:rPr lang="en-US" altLang="zh-CN" b="0" dirty="0">
                <a:cs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FF7F00"/>
                </a:solidFill>
                <a:cs typeface="Arial" panose="020B0604020202020204" pitchFamily="34" charset="0"/>
                <a:sym typeface="Cabin"/>
              </a:rPr>
              <a:t>file handle</a:t>
            </a:r>
            <a:r>
              <a:rPr lang="en-US" altLang="zh-CN" b="0" dirty="0">
                <a:cs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en-US" altLang="zh-CN" dirty="0">
                <a:cs typeface="Arial" panose="020B0604020202020204" pitchFamily="34" charset="0"/>
                <a:sym typeface="Cabin"/>
              </a:rPr>
              <a:t> - a variable used to perform operations on the file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r>
              <a:rPr lang="en-US" altLang="zh-CN" dirty="0">
                <a:cs typeface="Arial" panose="020B0604020202020204" pitchFamily="34" charset="0"/>
                <a:sym typeface="Cabin"/>
              </a:rPr>
              <a:t>handle = open(filename, mode)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2"/>
            <a:r>
              <a:rPr lang="en-US" altLang="zh-CN" dirty="0">
                <a:cs typeface="Arial" panose="020B0604020202020204" pitchFamily="34" charset="0"/>
                <a:sym typeface="Cabin"/>
              </a:rPr>
              <a:t>fhand = open('mbox.txt', 'r')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2"/>
            <a:r>
              <a:rPr lang="en-US" altLang="zh-CN" dirty="0">
                <a:cs typeface="Arial" panose="020B0604020202020204" pitchFamily="34" charset="0"/>
                <a:sym typeface="Cabin"/>
              </a:rPr>
              <a:t>print(fhand)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3"/>
            <a:r>
              <a:rPr lang="en-US" altLang="zh-CN" dirty="0">
                <a:cs typeface="Arial" panose="020B0604020202020204" pitchFamily="34" charset="0"/>
                <a:sym typeface="Cabin"/>
              </a:rPr>
              <a:t>&lt;_io.TextIOWrapper name='mbox.txt' mode='r' encoding='UTF-8'&gt;</a:t>
            </a:r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pic>
        <p:nvPicPr>
          <p:cNvPr id="8192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4797425"/>
            <a:ext cx="4076700" cy="2001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7921625" cy="38893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The newline Character</a:t>
            </a:r>
            <a:r>
              <a:rPr lang="zh-CN" altLang="en-US" dirty="0"/>
              <a:t>：</a:t>
            </a:r>
            <a:r>
              <a:rPr lang="en-US" altLang="zh-CN" dirty="0"/>
              <a:t>\n</a:t>
            </a:r>
            <a:endParaRPr lang="en-US" altLang="zh-CN" dirty="0"/>
          </a:p>
          <a:p>
            <a:r>
              <a:rPr lang="en-US" altLang="zh-CN" dirty="0"/>
              <a:t>Newline is still one character - </a:t>
            </a:r>
            <a:r>
              <a:rPr lang="en-US" altLang="zh-CN" dirty="0">
                <a:solidFill>
                  <a:srgbClr val="FF0000"/>
                </a:solidFill>
              </a:rPr>
              <a:t>not two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 text file has newlines at the end of each line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pic>
        <p:nvPicPr>
          <p:cNvPr id="8294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068638"/>
            <a:ext cx="4327525" cy="3735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1116013" y="1473200"/>
            <a:ext cx="7920037" cy="25939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A file handle open for read can be treated as </a:t>
            </a:r>
            <a:r>
              <a:rPr lang="en-US" altLang="zh-CN" dirty="0">
                <a:solidFill>
                  <a:srgbClr val="FF0000"/>
                </a:solidFill>
              </a:rPr>
              <a:t>a sequence of strings </a:t>
            </a:r>
            <a:r>
              <a:rPr lang="en-US" altLang="zh-CN" dirty="0"/>
              <a:t>where each line in the file is a string in the sequence</a:t>
            </a:r>
            <a:endParaRPr lang="en-US" altLang="zh-CN" dirty="0"/>
          </a:p>
          <a:p>
            <a:r>
              <a:rPr lang="en-US" altLang="zh-CN" dirty="0"/>
              <a:t>We can use the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statement to iterate through a sequence</a:t>
            </a:r>
            <a:endParaRPr lang="en-US" altLang="zh-CN" dirty="0"/>
          </a:p>
          <a:p>
            <a:r>
              <a:rPr lang="en-US" altLang="zh-CN" dirty="0"/>
              <a:t>Remember - a sequence is an ordered set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pic>
        <p:nvPicPr>
          <p:cNvPr id="8397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3952875"/>
            <a:ext cx="4994275" cy="1338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20" y="4869180"/>
            <a:ext cx="5249863" cy="183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4" name="矩形 5"/>
          <p:cNvSpPr/>
          <p:nvPr/>
        </p:nvSpPr>
        <p:spPr>
          <a:xfrm>
            <a:off x="6929438" y="5589588"/>
            <a:ext cx="2447925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accent1"/>
                </a:solidFill>
                <a:latin typeface="Verdana" panose="020B0604030504040204" pitchFamily="34" charset="0"/>
              </a:rPr>
              <a:t>read the whole file</a:t>
            </a:r>
            <a:endParaRPr lang="en-US" altLang="zh-CN" dirty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Verdana" panose="020B0604030504040204" pitchFamily="34" charset="0"/>
              </a:rPr>
              <a:t> (newlines and all) into a single string</a:t>
            </a:r>
            <a:endParaRPr lang="en-US" altLang="zh-CN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抽象（</a:t>
            </a:r>
            <a:r>
              <a:rPr lang="en-US" altLang="zh-CN" dirty="0"/>
              <a:t> Abstraction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23850" y="1412875"/>
            <a:ext cx="8713788" cy="5256213"/>
          </a:xfrm>
        </p:spPr>
        <p:txBody>
          <a:bodyPr vert="horz" wrap="square" lIns="90479" tIns="44446" rIns="90479" bIns="44446" anchor="t" anchorCtr="0"/>
          <a:p>
            <a:r>
              <a:rPr lang="zh-CN" altLang="en-US" sz="2800" dirty="0"/>
              <a:t>提取一类对象的共同的属性和行为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数据（</a:t>
            </a:r>
            <a:r>
              <a:rPr lang="en-US" altLang="zh-CN" sz="2400" dirty="0">
                <a:solidFill>
                  <a:srgbClr val="0000FF"/>
                </a:solidFill>
              </a:rPr>
              <a:t>data 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抽象产生数据成员：描述属性或状态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功能（</a:t>
            </a:r>
            <a:r>
              <a:rPr lang="en-US" altLang="zh-CN" sz="2400" dirty="0">
                <a:solidFill>
                  <a:srgbClr val="0000FF"/>
                </a:solidFill>
              </a:rPr>
              <a:t>function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抽象产生函数成员：描述行为或功能</a:t>
            </a:r>
            <a:endParaRPr lang="en-US" altLang="zh-CN" sz="2400" dirty="0"/>
          </a:p>
          <a:p>
            <a:r>
              <a:rPr lang="zh-CN" altLang="en-US" sz="2800" dirty="0"/>
              <a:t>举例</a:t>
            </a:r>
            <a:endParaRPr lang="en-US" altLang="zh-CN" sz="2800" dirty="0"/>
          </a:p>
          <a:p>
            <a:pPr lvl="1"/>
            <a:r>
              <a:rPr lang="zh-CN" altLang="en-US" sz="2400" dirty="0"/>
              <a:t>定义一个类</a:t>
            </a:r>
            <a:r>
              <a:rPr lang="en-US" altLang="zh-CN" sz="2400" dirty="0">
                <a:solidFill>
                  <a:srgbClr val="0000FF"/>
                </a:solidFill>
              </a:rPr>
              <a:t>Bird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数据抽象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Name, color, height, weight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功能抽象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2"/>
            <a:r>
              <a:rPr lang="en-US" altLang="zh-CN" dirty="0"/>
              <a:t>Fly, sing, eat</a:t>
            </a:r>
            <a:endParaRPr lang="en-US" altLang="zh-C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479" tIns="44446" rIns="90479" bIns="44446" anchor="b" anchorCtr="0"/>
          <a:p>
            <a:r>
              <a:rPr lang="zh-CN" altLang="en-US" dirty="0"/>
              <a:t>文件读写</a:t>
            </a:r>
            <a:endParaRPr lang="zh-CN" altLang="en-US" dirty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116013" y="1473200"/>
            <a:ext cx="7920037" cy="2593975"/>
          </a:xfrm>
        </p:spPr>
        <p:txBody>
          <a:bodyPr vert="horz" wrap="square" lIns="90479" tIns="44446" rIns="90479" bIns="44446" anchor="t" anchorCtr="0"/>
          <a:p>
            <a:r>
              <a:rPr lang="en-US" altLang="zh-CN" dirty="0"/>
              <a:t>Searching Through a File</a:t>
            </a:r>
            <a:endParaRPr lang="en-US" altLang="zh-CN" dirty="0"/>
          </a:p>
          <a:p>
            <a:pPr lvl="1"/>
            <a:r>
              <a:rPr lang="en-US" altLang="zh-CN" dirty="0"/>
              <a:t>We can put an </a:t>
            </a:r>
            <a:r>
              <a:rPr lang="en-US" altLang="zh-CN" dirty="0">
                <a:solidFill>
                  <a:schemeClr val="accent1"/>
                </a:solidFill>
              </a:rPr>
              <a:t>if</a:t>
            </a:r>
            <a:r>
              <a:rPr lang="en-US" altLang="zh-CN" dirty="0"/>
              <a:t> statement in our </a:t>
            </a:r>
            <a:r>
              <a:rPr lang="en-US" altLang="zh-CN" dirty="0">
                <a:solidFill>
                  <a:schemeClr val="accent1"/>
                </a:solidFill>
              </a:rPr>
              <a:t>for</a:t>
            </a:r>
            <a:r>
              <a:rPr lang="en-US" altLang="zh-CN" dirty="0"/>
              <a:t> loop to only print lines that meet some criteria</a:t>
            </a:r>
            <a:endParaRPr lang="en-US" altLang="zh-CN" dirty="0"/>
          </a:p>
          <a:p>
            <a:pPr lvl="1"/>
            <a:r>
              <a:rPr lang="en-US" altLang="zh-CN" dirty="0"/>
              <a:t>We can strip the whitespace from the right-hand side of the string using </a:t>
            </a:r>
            <a:r>
              <a:rPr lang="en-US" altLang="zh-CN" dirty="0">
                <a:solidFill>
                  <a:schemeClr val="accent1"/>
                </a:solidFill>
              </a:rPr>
              <a:t>rstrip() </a:t>
            </a:r>
            <a:r>
              <a:rPr lang="en-US" altLang="zh-CN" dirty="0"/>
              <a:t>from the string library</a:t>
            </a:r>
            <a:endParaRPr lang="en-US" altLang="zh-CN" dirty="0"/>
          </a:p>
          <a:p>
            <a:pPr lvl="1"/>
            <a:r>
              <a:rPr lang="en-US" altLang="zh-CN" dirty="0"/>
              <a:t>We can conveniently skip a line by using the continue statement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>
              <a:cs typeface="Arial" panose="020B0604020202020204" pitchFamily="34" charset="0"/>
              <a:sym typeface="Cabin"/>
            </a:endParaRPr>
          </a:p>
          <a:p>
            <a:pPr lvl="1"/>
            <a:endParaRPr lang="en-US" altLang="zh-CN" dirty="0"/>
          </a:p>
        </p:txBody>
      </p:sp>
      <p:sp>
        <p:nvSpPr>
          <p:cNvPr id="84996" name="Rectangle 1"/>
          <p:cNvSpPr/>
          <p:nvPr/>
        </p:nvSpPr>
        <p:spPr>
          <a:xfrm>
            <a:off x="214313" y="4149725"/>
            <a:ext cx="4284662" cy="1384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fhand = </a:t>
            </a: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</a:rPr>
              <a:t>open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'textfile2.txt'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660099"/>
                </a:solidFill>
                <a:latin typeface="Consolas" panose="020B0609020204030204" pitchFamily="49" charset="0"/>
              </a:rPr>
              <a:t>mode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'r'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fhand: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line = line.rstrip()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line.startswith(</a:t>
            </a:r>
            <a:r>
              <a:rPr lang="zh-CN" altLang="zh-CN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'From:'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continue</a:t>
            </a:r>
            <a:b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84997" name="矩形 8"/>
          <p:cNvSpPr/>
          <p:nvPr/>
        </p:nvSpPr>
        <p:spPr>
          <a:xfrm>
            <a:off x="4464050" y="4168775"/>
            <a:ext cx="4572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Verdana" panose="020B0604030504040204" pitchFamily="34" charset="0"/>
              </a:rPr>
              <a:t>From: stephen.marquard@uct.ac.za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From: louis@media.berkeley.edu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From: zqian@umich.edu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From: rjlowe@iupui.edu</a:t>
            </a:r>
            <a:endParaRPr lang="en-US" altLang="zh-CN" dirty="0">
              <a:latin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</a:rPr>
              <a:t>Tsinghua University</a:t>
            </a:r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文本框 4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上述代码读取文件后的输出是？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19" name="文本框 5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600" dirty="0">
                <a:latin typeface="Verdana" panose="020B0604030504040204" pitchFamily="34" charset="0"/>
              </a:rPr>
              <a:t>Tsinghua University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  <p:sp>
        <p:nvSpPr>
          <p:cNvPr id="86020" name="文本框 6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600" dirty="0">
                <a:latin typeface="Verdana" panose="020B0604030504040204" pitchFamily="34" charset="0"/>
              </a:rPr>
              <a:t>From: stephen.marquard@uct.ac.za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louis@media.berkeley.edu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zqian@umich.edu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rjlowe@iupui.edu</a:t>
            </a:r>
            <a:endParaRPr lang="en-US" altLang="zh-CN" sz="1600" dirty="0">
              <a:latin typeface="Verdana" panose="020B0604030504040204" pitchFamily="34" charset="0"/>
            </a:endParaRPr>
          </a:p>
        </p:txBody>
      </p:sp>
      <p:sp>
        <p:nvSpPr>
          <p:cNvPr id="86021" name="文本框 7"/>
          <p:cNvSpPr txBox="1"/>
          <p:nvPr>
            <p:custDataLst>
              <p:tags r:id="rId4"/>
            </p:custDataLst>
          </p:nvPr>
        </p:nvSpPr>
        <p:spPr>
          <a:xfrm>
            <a:off x="1816100" y="48688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1600" dirty="0">
                <a:latin typeface="Verdana" panose="020B0604030504040204" pitchFamily="34" charset="0"/>
              </a:rPr>
              <a:t>From: stephen.marquard@uct.ac.za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louis@media.berkeley.edu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zqian@umich.edu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From: rjlowe@iupui.edu</a:t>
            </a:r>
            <a:endParaRPr lang="en-US" altLang="zh-CN" sz="1600" dirty="0">
              <a:latin typeface="Verdana" panose="020B0604030504040204" pitchFamily="34" charset="0"/>
            </a:endParaRPr>
          </a:p>
          <a:p>
            <a:r>
              <a:rPr lang="en-US" altLang="zh-CN" sz="1600" dirty="0">
                <a:latin typeface="Verdana" panose="020B0604030504040204" pitchFamily="34" charset="0"/>
              </a:rPr>
              <a:t>Tsinghua University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86022" name="文本框 8"/>
          <p:cNvSpPr txBox="1"/>
          <p:nvPr>
            <p:custDataLst>
              <p:tags r:id="rId5"/>
            </p:custDataLst>
          </p:nvPr>
        </p:nvSpPr>
        <p:spPr>
          <a:xfrm>
            <a:off x="1828800" y="58118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无输出</a:t>
            </a:r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6767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43000" y="58372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pSp>
        <p:nvGrpSpPr>
          <p:cNvPr id="86028" name="组合 18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03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603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86029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0479" tIns="44446" rIns="90479" bIns="44446" anchor="b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谢谢！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87043" name="Rectangle 5"/>
          <p:cNvSpPr>
            <a:spLocks noGrp="1"/>
          </p:cNvSpPr>
          <p:nvPr>
            <p:ph type="subTitle" idx="1"/>
          </p:nvPr>
        </p:nvSpPr>
        <p:spPr/>
        <p:txBody>
          <a:bodyPr vert="horz" wrap="square" lIns="90479" tIns="44446" rIns="90479" bIns="44446" anchor="t" anchorCtr="0"/>
          <a:p>
            <a:pPr eaLnBrk="1" hangingPunct="1">
              <a:buSzPct val="75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en-US" altLang="zh-CN" dirty="0"/>
              <a:t>Abstraction</a:t>
            </a:r>
            <a:endParaRPr lang="en-US" altLang="zh-CN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07950" y="1412875"/>
            <a:ext cx="7921625" cy="5256213"/>
          </a:xfrm>
        </p:spPr>
        <p:txBody>
          <a:bodyPr vert="horz" wrap="square" lIns="90479" tIns="44446" rIns="90479" bIns="44446" anchor="t" anchorCtr="0"/>
          <a:p>
            <a:r>
              <a:rPr lang="zh-CN" altLang="en-US" sz="2000" dirty="0"/>
              <a:t>实例</a:t>
            </a:r>
            <a:r>
              <a:rPr lang="en-US" altLang="zh-CN" sz="2000" dirty="0"/>
              <a:t>Bird 1 </a:t>
            </a:r>
            <a:endParaRPr lang="en-US" altLang="zh-CN" sz="2000" dirty="0"/>
          </a:p>
          <a:p>
            <a:pPr lvl="1"/>
            <a:r>
              <a:rPr lang="en-US" altLang="zh-CN" sz="1800" dirty="0"/>
              <a:t>Attribute</a:t>
            </a:r>
            <a:endParaRPr lang="en-US" altLang="zh-CN" sz="1800" dirty="0"/>
          </a:p>
          <a:p>
            <a:pPr lvl="2"/>
            <a:r>
              <a:rPr lang="en-US" altLang="zh-CN" sz="1400" dirty="0"/>
              <a:t>Name: pigeon</a:t>
            </a:r>
            <a:endParaRPr lang="en-US" altLang="zh-CN" sz="1400" dirty="0"/>
          </a:p>
          <a:p>
            <a:pPr lvl="2"/>
            <a:r>
              <a:rPr lang="en-US" altLang="zh-CN" sz="1400" dirty="0"/>
              <a:t>Color: white</a:t>
            </a:r>
            <a:endParaRPr lang="en-US" altLang="zh-CN" sz="1400" dirty="0"/>
          </a:p>
          <a:p>
            <a:pPr lvl="2"/>
            <a:r>
              <a:rPr lang="en-US" altLang="zh-CN" sz="1400" dirty="0"/>
              <a:t>Height: 20 cm</a:t>
            </a:r>
            <a:endParaRPr lang="en-US" altLang="zh-CN" sz="1400" dirty="0"/>
          </a:p>
          <a:p>
            <a:pPr lvl="2"/>
            <a:r>
              <a:rPr lang="en-US" altLang="zh-CN" sz="1400" dirty="0"/>
              <a:t>Weight: 1.3 lb</a:t>
            </a:r>
            <a:endParaRPr lang="en-US" altLang="zh-CN" sz="1400" dirty="0"/>
          </a:p>
          <a:p>
            <a:pPr lvl="1"/>
            <a:r>
              <a:rPr lang="en-US" altLang="zh-CN" sz="1800" dirty="0"/>
              <a:t>Behavior</a:t>
            </a:r>
            <a:endParaRPr lang="en-US" altLang="zh-CN" sz="1800" dirty="0"/>
          </a:p>
          <a:p>
            <a:pPr lvl="2"/>
            <a:r>
              <a:rPr lang="en-US" altLang="zh-CN" sz="1400" dirty="0"/>
              <a:t>Fly, sing, eat</a:t>
            </a:r>
            <a:endParaRPr lang="en-US" altLang="zh-CN" sz="1400" dirty="0"/>
          </a:p>
          <a:p>
            <a:r>
              <a:rPr lang="zh-CN" altLang="en-US" sz="2000" dirty="0"/>
              <a:t>实例</a:t>
            </a:r>
            <a:r>
              <a:rPr lang="en-US" altLang="zh-CN" sz="2000" dirty="0"/>
              <a:t>Bird 2</a:t>
            </a:r>
            <a:endParaRPr lang="en-US" altLang="zh-CN" sz="2000" dirty="0"/>
          </a:p>
          <a:p>
            <a:pPr lvl="1"/>
            <a:r>
              <a:rPr lang="en-US" altLang="zh-CN" sz="1800" dirty="0"/>
              <a:t>Attribute</a:t>
            </a:r>
            <a:endParaRPr lang="en-US" altLang="zh-CN" sz="1800" dirty="0"/>
          </a:p>
          <a:p>
            <a:pPr lvl="2"/>
            <a:r>
              <a:rPr lang="en-US" altLang="zh-CN" sz="1400" dirty="0"/>
              <a:t>Name: Eagle</a:t>
            </a:r>
            <a:endParaRPr lang="en-US" altLang="zh-CN" sz="1400" dirty="0"/>
          </a:p>
          <a:p>
            <a:pPr lvl="2"/>
            <a:r>
              <a:rPr lang="en-US" altLang="zh-CN" sz="1400" dirty="0"/>
              <a:t>Color: Black</a:t>
            </a:r>
            <a:endParaRPr lang="en-US" altLang="zh-CN" sz="1400" dirty="0"/>
          </a:p>
          <a:p>
            <a:pPr lvl="2"/>
            <a:r>
              <a:rPr lang="en-US" altLang="zh-CN" sz="1400" dirty="0"/>
              <a:t>Height: 50 cm</a:t>
            </a:r>
            <a:endParaRPr lang="en-US" altLang="zh-CN" sz="1400" dirty="0"/>
          </a:p>
          <a:p>
            <a:pPr lvl="2"/>
            <a:r>
              <a:rPr lang="en-US" altLang="zh-CN" sz="1400" dirty="0"/>
              <a:t>Weight: 15 lb</a:t>
            </a:r>
            <a:endParaRPr lang="en-US" altLang="zh-CN" sz="1400" dirty="0"/>
          </a:p>
          <a:p>
            <a:pPr lvl="1"/>
            <a:r>
              <a:rPr lang="en-US" altLang="zh-CN" sz="1800" dirty="0"/>
              <a:t>Behavior</a:t>
            </a:r>
            <a:endParaRPr lang="en-US" altLang="zh-CN" sz="1800" dirty="0"/>
          </a:p>
          <a:p>
            <a:pPr lvl="2"/>
            <a:r>
              <a:rPr lang="en-US" altLang="zh-CN" sz="1400" dirty="0"/>
              <a:t>Fly, sing, eat</a:t>
            </a:r>
            <a:endParaRPr lang="en-US" altLang="zh-C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51163" y="1484313"/>
            <a:ext cx="6192838" cy="5262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defTabSz="358775"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1pPr>
            <a:lvl2pPr marL="742950" indent="-285750" defTabSz="358775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2pPr>
            <a:lvl3pPr marL="1143000" indent="-228600" defTabSz="358775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3pPr>
            <a:lvl4pPr marL="1600200" indent="-228600" defTabSz="358775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4pPr>
            <a:lvl5pPr marL="2057400" indent="-228600" defTabSz="358775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5pPr>
            <a:lvl6pPr marL="25146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6pPr>
            <a:lvl7pPr marL="29718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7pPr>
            <a:lvl8pPr marL="34290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8pPr>
            <a:lvl9pPr marL="3886200" indent="-228600" defTabSz="358775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LM Roman 10" panose="00000500000000000000" pitchFamily="50" charset="0"/>
                <a:ea typeface="楷体_GB2312" panose="02010609030101010101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Bird: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__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name, color, weight, height):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self.name = name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self.color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color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self.weight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weight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self.height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height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fly(self):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 ("bird ", self.name, " is flying")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sing(self):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 ("bird ", self.name, " is singing")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eat(self):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 ("bird ", self.name, " is eating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Bird("Pigeon", "white", 20,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3587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b.fly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6192837" cy="792162"/>
          </a:xfrm>
        </p:spPr>
        <p:txBody>
          <a:bodyPr vert="horz" wrap="square" lIns="90479" tIns="44446" rIns="90479" bIns="44446" anchor="b" anchorCtr="0"/>
          <a:p>
            <a:r>
              <a:rPr lang="zh-CN" altLang="en-US" dirty="0"/>
              <a:t>封装（</a:t>
            </a:r>
            <a:r>
              <a:rPr lang="en-US" altLang="zh-CN" dirty="0"/>
              <a:t>Encapsulation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929687" cy="5254625"/>
          </a:xfrm>
        </p:spPr>
        <p:txBody>
          <a:bodyPr vert="horz" wrap="square" lIns="90479" tIns="44446" rIns="90479" bIns="44446" anchor="t" anchorCtr="0"/>
          <a:p>
            <a:pPr eaLnBrk="1" hangingPunct="1"/>
            <a:r>
              <a:rPr lang="zh-CN" altLang="en-US" sz="2800" dirty="0"/>
              <a:t>类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对象的抽象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包括属性和方法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对象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类具体的实例</a:t>
            </a:r>
            <a:endParaRPr lang="en-US" altLang="zh-CN" sz="2400" dirty="0"/>
          </a:p>
          <a:p>
            <a:pPr>
              <a:spcBef>
                <a:spcPts val="150"/>
              </a:spcBef>
            </a:pPr>
            <a:r>
              <a:rPr lang="zh-CN" altLang="en-US" dirty="0"/>
              <a:t>类中的成员</a:t>
            </a:r>
            <a:endParaRPr lang="en-US" altLang="zh-CN" dirty="0"/>
          </a:p>
          <a:p>
            <a:pPr lvl="1">
              <a:spcBef>
                <a:spcPts val="150"/>
              </a:spcBef>
            </a:pPr>
            <a:r>
              <a:rPr lang="zh-CN" altLang="en-US" sz="2400" dirty="0"/>
              <a:t>数据抽象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成员变量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>
              <a:spcBef>
                <a:spcPts val="150"/>
              </a:spcBef>
            </a:pPr>
            <a:r>
              <a:rPr lang="zh-CN" altLang="en-US" sz="2400" dirty="0">
                <a:sym typeface="Wingdings" panose="05000000000000000000" pitchFamily="2" charset="2"/>
              </a:rPr>
              <a:t>行为</a:t>
            </a:r>
            <a:r>
              <a:rPr lang="en-US" altLang="zh-CN" sz="2400" dirty="0">
                <a:sym typeface="Wingdings" panose="05000000000000000000" pitchFamily="2" charset="2"/>
              </a:rPr>
              <a:t>/</a:t>
            </a:r>
            <a:r>
              <a:rPr lang="zh-CN" altLang="en-US" sz="2400" dirty="0">
                <a:sym typeface="Wingdings" panose="05000000000000000000" pitchFamily="2" charset="2"/>
              </a:rPr>
              <a:t>功能抽象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zh-CN" altLang="en-US" sz="2400" dirty="0">
                <a:sym typeface="Wingdings" panose="05000000000000000000" pitchFamily="2" charset="2"/>
              </a:rPr>
              <a:t>成员函数</a:t>
            </a:r>
            <a:endParaRPr lang="en-US" altLang="zh-CN" sz="2400" dirty="0"/>
          </a:p>
          <a:p>
            <a:pPr>
              <a:spcBef>
                <a:spcPts val="150"/>
              </a:spcBef>
            </a:pPr>
            <a:r>
              <a:rPr lang="zh-CN" altLang="en-US" dirty="0"/>
              <a:t>封装：将数据和行为集成到同一个实体中</a:t>
            </a:r>
            <a:endParaRPr lang="en-US" altLang="zh-CN" dirty="0"/>
          </a:p>
          <a:p>
            <a:pPr lvl="1">
              <a:spcBef>
                <a:spcPts val="150"/>
              </a:spcBef>
            </a:pPr>
            <a:r>
              <a:rPr lang="zh-CN" altLang="en-US" sz="2400" dirty="0"/>
              <a:t>解耦（</a:t>
            </a:r>
            <a:r>
              <a:rPr lang="en-US" altLang="zh-CN" sz="2400" dirty="0"/>
              <a:t>Decouple</a:t>
            </a:r>
            <a:r>
              <a:rPr lang="zh-CN" altLang="en-US" sz="2400" dirty="0"/>
              <a:t>）类的使用者与设计者</a:t>
            </a:r>
            <a:endParaRPr lang="en-US" altLang="zh-CN" sz="2400" dirty="0"/>
          </a:p>
          <a:p>
            <a:pPr lvl="2">
              <a:spcBef>
                <a:spcPts val="150"/>
              </a:spcBef>
            </a:pPr>
            <a:r>
              <a:rPr lang="zh-CN" altLang="en-US" dirty="0"/>
              <a:t>类的使用者经常不需要了解实现细节</a:t>
            </a:r>
            <a:endParaRPr lang="en-US" altLang="zh-CN" dirty="0"/>
          </a:p>
          <a:p>
            <a:pPr lvl="2">
              <a:spcBef>
                <a:spcPts val="150"/>
              </a:spcBef>
            </a:pPr>
            <a:r>
              <a:rPr lang="en-US" altLang="en-US" dirty="0"/>
              <a:t>类的设计者</a:t>
            </a:r>
            <a:r>
              <a:rPr lang="zh-CN" altLang="en-US" dirty="0"/>
              <a:t>可以修改类中方法的实现方式，而不影响使用者</a:t>
            </a:r>
            <a:endParaRPr lang="en-US" altLang="zh-CN" dirty="0"/>
          </a:p>
          <a:p>
            <a:pPr lvl="1">
              <a:spcBef>
                <a:spcPts val="150"/>
              </a:spcBef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RemarkBoard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p"/>
</p:tagLst>
</file>

<file path=ppt/tags/tag15.xml><?xml version="1.0" encoding="utf-8"?>
<p:tagLst xmlns:p="http://schemas.openxmlformats.org/presentationml/2006/main">
  <p:tag name="RAINPROBLEM" val="ProblemRemark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20.xml><?xml version="1.0" encoding="utf-8"?>
<p:tagLst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p="http://schemas.openxmlformats.org/presentationml/2006/main">
  <p:tag name="RAINPROBLEM" val="ShortAnswer"/>
  <p:tag name="PROBLEMSCORE" val="10.0"/>
  <p:tag name="PROBLEMHASREMARK" val="True"/>
  <p:tag name="PROBLEMVOICEALLOWED" val="False"/>
</p:tagLst>
</file>

<file path=ppt/tags/tag22.xml><?xml version="1.0" encoding="utf-8"?>
<p:tagLst xmlns:p="http://schemas.openxmlformats.org/presentationml/2006/main">
  <p:tag name="RAINPROBLEM" val="ProblemBody"/>
</p:tagLst>
</file>

<file path=ppt/tags/tag23.xml><?xml version="1.0" encoding="utf-8"?>
<p:tagLst xmlns:p="http://schemas.openxmlformats.org/presentationml/2006/main">
  <p:tag name="RAINPROBLEM" val="ProblemSubmit"/>
  <p:tag name="RAINPROBLEMTYPE" val="ShortAnswer"/>
</p:tagLst>
</file>

<file path=ppt/tags/tag24.xml><?xml version="1.0" encoding="utf-8"?>
<p:tagLst xmlns:p="http://schemas.openxmlformats.org/presentationml/2006/main">
  <p:tag name="PRODUCTVERSIONTIP" val="PRODUCTVERSIONTIP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Setting"/>
  <p:tag name="RAINPROBLEMTYPE" val="ShortAnswer"/>
</p:tagLst>
</file>

<file path=ppt/tags/tag3.xml><?xml version="1.0" encoding="utf-8"?>
<p:tagLst xmlns:p="http://schemas.openxmlformats.org/presentationml/2006/main">
  <p:tag name="PRODUCTVERSIONTIP" val="PRODUCTVERSIONTIP"/>
</p:tagLst>
</file>

<file path=ppt/tags/tag3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31.xml><?xml version="1.0" encoding="utf-8"?>
<p:tagLst xmlns:p="http://schemas.openxmlformats.org/presentationml/2006/main">
  <p:tag name="RAINPROBLEM" val="ProblemBody"/>
</p:tagLst>
</file>

<file path=ppt/tags/tag32.xml><?xml version="1.0" encoding="utf-8"?>
<p:tagLst xmlns:p="http://schemas.openxmlformats.org/presentationml/2006/main">
  <p:tag name="RAINPROBLEM" val="ProblemSubmit"/>
  <p:tag name="RAINPROBLEMTYPE" val="ShortAnswer"/>
</p:tagLst>
</file>

<file path=ppt/tags/tag33.xml><?xml version="1.0" encoding="utf-8"?>
<p:tagLst xmlns:p="http://schemas.openxmlformats.org/presentationml/2006/main">
  <p:tag name="PRODUCTVERSIONTIP" val="PRODUCTVERSIONTIP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" val="ProblemSetting"/>
  <p:tag name="RAINPROBLEMTYPE" val="ShortAnswer"/>
</p:tagLst>
</file>

<file path=ppt/tags/tag3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.xml><?xml version="1.0" encoding="utf-8"?>
<p:tagLst xmlns:p="http://schemas.openxmlformats.org/presentationml/2006/main">
  <p:tag name="RAINPROBLEM" val="ProblemRemarkBoard"/>
</p:tagLst>
</file>

<file path=ppt/tags/tag40.xml><?xml version="1.0" encoding="utf-8"?>
<p:tagLst xmlns:p="http://schemas.openxmlformats.org/presentationml/2006/main">
  <p:tag name="RAINPROBLEM" val="ProblemBody"/>
</p:tagLst>
</file>

<file path=ppt/tags/tag41.xml><?xml version="1.0" encoding="utf-8"?>
<p:tagLst xmlns:p="http://schemas.openxmlformats.org/presentationml/2006/main">
  <p:tag name="RAINPROBLEM" val="ProblemSubmit"/>
  <p:tag name="RAINPROBLEMTYPE" val="ShortAnswer"/>
</p:tagLst>
</file>

<file path=ppt/tags/tag42.xml><?xml version="1.0" encoding="utf-8"?>
<p:tagLst xmlns:p="http://schemas.openxmlformats.org/presentationml/2006/main">
  <p:tag name="PRODUCTVERSIONTIP" val="PRODUCTVERSIONTIP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" val="ProblemSetting"/>
  <p:tag name="RAINPROBLEMTYPE" val="ShortAnswer"/>
</p:tagLst>
</file>

<file path=ppt/tags/tag4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PROBLEMREMARKTITLE" val="ProblemRemarkBoardTip"/>
</p:tagLst>
</file>

<file path=ppt/tags/tag50.xml><?xml version="1.0" encoding="utf-8"?>
<p:tagLst xmlns:p="http://schemas.openxmlformats.org/presentationml/2006/main">
  <p:tag name="RAINPROBLEM" val="ProblemItem"/>
</p:tagLst>
</file>

<file path=ppt/tags/tag51.xml><?xml version="1.0" encoding="utf-8"?>
<p:tagLst xmlns:p="http://schemas.openxmlformats.org/presentationml/2006/main">
  <p:tag name="RAINPROBLEM" val="ProblemItem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Remark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p="http://schemas.openxmlformats.org/presentationml/2006/main">
  <p:tag name="RAINPROBLEM" val="MultipleChoice"/>
  <p:tag name="PROBLEMSCORE" val="1.0"/>
</p:tagLst>
</file>

<file path=ppt/tags/tag7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IC99">
  <a:themeElements>
    <a:clrScheme name="">
      <a:dk1>
        <a:srgbClr val="000000"/>
      </a:dk1>
      <a:lt1>
        <a:srgbClr val="FFFFFF"/>
      </a:lt1>
      <a:dk2>
        <a:srgbClr val="114FFB"/>
      </a:dk2>
      <a:lt2>
        <a:srgbClr val="CECECE"/>
      </a:lt2>
      <a:accent1>
        <a:srgbClr val="FC0128"/>
      </a:accent1>
      <a:accent2>
        <a:srgbClr val="3365FB"/>
      </a:accent2>
      <a:accent3>
        <a:srgbClr val="FFFFFF"/>
      </a:accent3>
      <a:accent4>
        <a:srgbClr val="000000"/>
      </a:accent4>
      <a:accent5>
        <a:srgbClr val="FDAAAC"/>
      </a:accent5>
      <a:accent6>
        <a:srgbClr val="2D5BE3"/>
      </a:accent6>
      <a:hlink>
        <a:srgbClr val="FE9B03"/>
      </a:hlink>
      <a:folHlink>
        <a:srgbClr val="D93192"/>
      </a:folHlink>
    </a:clrScheme>
    <a:fontScheme name="IC99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IC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16110</Words>
  <Application>WPS 演示</Application>
  <PresentationFormat>全屏显示(4:3)</PresentationFormat>
  <Paragraphs>1101</Paragraphs>
  <Slides>72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5" baseType="lpstr">
      <vt:lpstr>Arial</vt:lpstr>
      <vt:lpstr>宋体</vt:lpstr>
      <vt:lpstr>Wingdings</vt:lpstr>
      <vt:lpstr>Verdana</vt:lpstr>
      <vt:lpstr>Monotype Sorts</vt:lpstr>
      <vt:lpstr>Wingdings</vt:lpstr>
      <vt:lpstr>Times New Roman</vt:lpstr>
      <vt:lpstr>LM Roman 10</vt:lpstr>
      <vt:lpstr>Segoe Print</vt:lpstr>
      <vt:lpstr>楷体_GB2312</vt:lpstr>
      <vt:lpstr>新宋体</vt:lpstr>
      <vt:lpstr>微软雅黑</vt:lpstr>
      <vt:lpstr>Arial Unicode MS</vt:lpstr>
      <vt:lpstr>Courier New</vt:lpstr>
      <vt:lpstr>DejaVu Sans</vt:lpstr>
      <vt:lpstr>Calibri</vt:lpstr>
      <vt:lpstr>Comic Sans MS</vt:lpstr>
      <vt:lpstr>Arial Unicode MS</vt:lpstr>
      <vt:lpstr>Courier</vt:lpstr>
      <vt:lpstr>Courier New</vt:lpstr>
      <vt:lpstr>Cabin</vt:lpstr>
      <vt:lpstr>Consolas</vt:lpstr>
      <vt:lpstr>IC99</vt:lpstr>
      <vt:lpstr>   第二讲 面向对象及Python文件读写</vt:lpstr>
      <vt:lpstr>PowerPoint 演示文稿</vt:lpstr>
      <vt:lpstr>Python对象（object）</vt:lpstr>
      <vt:lpstr>面向对象的优点</vt:lpstr>
      <vt:lpstr>面向对象编程（OOP）从对象开始</vt:lpstr>
      <vt:lpstr>类</vt:lpstr>
      <vt:lpstr>抽象（ Abstraction）</vt:lpstr>
      <vt:lpstr>Abstraction</vt:lpstr>
      <vt:lpstr>封装（Encapsulation）</vt:lpstr>
      <vt:lpstr>类的实例</vt:lpstr>
      <vt:lpstr>Python类</vt:lpstr>
      <vt:lpstr>Python对象</vt:lpstr>
      <vt:lpstr>类的定义与使用</vt:lpstr>
      <vt:lpstr>类的定义</vt:lpstr>
      <vt:lpstr>对象的定义</vt:lpstr>
      <vt:lpstr>对象的属性值可以改变</vt:lpstr>
      <vt:lpstr>对象的属性可以增加和删除</vt:lpstr>
      <vt:lpstr>PowerPoint 演示文稿</vt:lpstr>
      <vt:lpstr>PowerPoint 演示文稿</vt:lpstr>
      <vt:lpstr>缺省参数</vt:lpstr>
      <vt:lpstr>类的属性和方法</vt:lpstr>
      <vt:lpstr>例子</vt:lpstr>
      <vt:lpstr>类变量</vt:lpstr>
      <vt:lpstr>别名</vt:lpstr>
      <vt:lpstr>继承</vt:lpstr>
      <vt:lpstr>继承</vt:lpstr>
      <vt:lpstr>PowerPoint 演示文稿</vt:lpstr>
      <vt:lpstr>PowerPoint 演示文稿</vt:lpstr>
      <vt:lpstr>多态的例子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</vt:lpstr>
      <vt:lpstr>读写文件</vt:lpstr>
      <vt:lpstr>读写文件例子</vt:lpstr>
      <vt:lpstr>PowerPoint 演示文稿</vt:lpstr>
      <vt:lpstr>异常</vt:lpstr>
      <vt:lpstr>异常例子</vt:lpstr>
      <vt:lpstr>异常处理</vt:lpstr>
      <vt:lpstr>dir函数</vt:lpstr>
      <vt:lpstr>help模块</vt:lpstr>
      <vt:lpstr>sys模块</vt:lpstr>
      <vt:lpstr>sys.argv</vt:lpstr>
      <vt:lpstr>sys.argv</vt:lpstr>
      <vt:lpstr>sys.version</vt:lpstr>
      <vt:lpstr>其他</vt:lpstr>
      <vt:lpstr>os 模块</vt:lpstr>
      <vt:lpstr>time模块</vt:lpstr>
      <vt:lpstr>time模块</vt:lpstr>
      <vt:lpstr>Math 模块</vt:lpstr>
      <vt:lpstr>Math的方法</vt:lpstr>
      <vt:lpstr>产生一系列整数 Range</vt:lpstr>
      <vt:lpstr>Map</vt:lpstr>
      <vt:lpstr>reduce</vt:lpstr>
      <vt:lpstr>filter 过滤</vt:lpstr>
      <vt:lpstr>网页处理urllib2（2.x版本）</vt:lpstr>
      <vt:lpstr>发送数据</vt:lpstr>
      <vt:lpstr>异常处理</vt:lpstr>
      <vt:lpstr>Urllib(Python 3.x)</vt:lpstr>
      <vt:lpstr>Urllib(Python 3.x)</vt:lpstr>
      <vt:lpstr>HTML解析</vt:lpstr>
      <vt:lpstr>处理中文</vt:lpstr>
      <vt:lpstr>PowerPoint 演示文稿</vt:lpstr>
      <vt:lpstr>文件读写</vt:lpstr>
      <vt:lpstr>文件读写</vt:lpstr>
      <vt:lpstr>文件读写</vt:lpstr>
      <vt:lpstr>文件读写</vt:lpstr>
      <vt:lpstr>PowerPoint 演示文稿</vt:lpstr>
      <vt:lpstr>谢谢！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dinggg</dc:creator>
  <cp:lastModifiedBy> 刘乔乔²º²º</cp:lastModifiedBy>
  <cp:revision>427</cp:revision>
  <dcterms:created xsi:type="dcterms:W3CDTF">2002-02-21T06:48:00Z</dcterms:created>
  <dcterms:modified xsi:type="dcterms:W3CDTF">2022-07-11T15:09:45Z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33183C0091D748F4965224CA6FC7B465</vt:lpwstr>
  </property>
  <property fmtid="{D5CDD505-2E9C-101B-9397-08002B2CF9AE}" pid="4" name="KSOProductBuildVer">
    <vt:lpwstr>2052-11.1.0.11579</vt:lpwstr>
  </property>
</Properties>
</file>