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3"/>
  </p:notesMasterIdLst>
  <p:handoutMasterIdLst>
    <p:handoutMasterId r:id="rId14"/>
  </p:handoutMasterIdLst>
  <p:sldIdLst>
    <p:sldId id="290" r:id="rId3"/>
    <p:sldId id="281" r:id="rId4"/>
    <p:sldId id="257" r:id="rId5"/>
    <p:sldId id="297" r:id="rId6"/>
    <p:sldId id="294" r:id="rId7"/>
    <p:sldId id="293" r:id="rId8"/>
    <p:sldId id="292" r:id="rId9"/>
    <p:sldId id="296" r:id="rId10"/>
    <p:sldId id="258" r:id="rId11"/>
    <p:sldId id="291" r:id="rId12"/>
  </p:sldIdLst>
  <p:sldSz cx="18286413" cy="10287000"/>
  <p:notesSz cx="6858000" cy="9144000"/>
  <p:defaultTextStyle>
    <a:defPPr>
      <a:defRPr lang="en-US"/>
    </a:defPPr>
    <a:lvl1pPr marL="0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5FB"/>
    <a:srgbClr val="FFFFFF"/>
    <a:srgbClr val="1E2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3" autoAdjust="0"/>
    <p:restoredTop sz="94660"/>
  </p:normalViewPr>
  <p:slideViewPr>
    <p:cSldViewPr snapToGrid="0">
      <p:cViewPr varScale="1">
        <p:scale>
          <a:sx n="45" d="100"/>
          <a:sy n="45" d="100"/>
        </p:scale>
        <p:origin x="688" y="40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85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</c:v>
                </c:pt>
              </c:strCache>
            </c:strRef>
          </c:tx>
          <c:spPr>
            <a:solidFill>
              <a:schemeClr val="bg1">
                <a:lumMod val="10000"/>
                <a:lumOff val="9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9C3-42D8-8B75-0A7E54C718D7}"/>
              </c:ext>
            </c:extLst>
          </c:dPt>
          <c:dPt>
            <c:idx val="1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9C3-42D8-8B75-0A7E54C718D7}"/>
              </c:ext>
            </c:extLst>
          </c:dPt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0.01</c:v>
                </c:pt>
                <c:pt idx="1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C3-42D8-8B75-0A7E54C71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1"/>
            <c:bubble3D val="0"/>
            <c:spPr>
              <a:solidFill>
                <a:schemeClr val="bg2">
                  <a:lumMod val="25000"/>
                  <a:lumOff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57-4BC2-BFB8-7EFE5F9F30BF}"/>
              </c:ext>
            </c:extLst>
          </c:dPt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0.93200000000000005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57-4BC2-BFB8-7EFE5F9F3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3973810466049891"/>
          <c:y val="0.14601799457512021"/>
          <c:w val="0.50997069855030008"/>
          <c:h val="0.82788737590747685"/>
        </c:manualLayout>
      </c:layout>
      <c:pie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AED-4B71-ADE9-22ECB598D2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AED-4B71-ADE9-22ECB598D2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AED-4B71-ADE9-22ECB598D2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AED-4B71-ADE9-22ECB598D29F}"/>
              </c:ext>
            </c:extLst>
          </c:dPt>
          <c:dLbls>
            <c:dLbl>
              <c:idx val="0"/>
              <c:layout>
                <c:manualLayout>
                  <c:x val="-3.4582150524902079E-2"/>
                  <c:y val="0.1490199569881159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320734021569443"/>
                      <c:h val="0.341053484269501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AED-4B71-ADE9-22ECB598D29F}"/>
                </c:ext>
              </c:extLst>
            </c:dLbl>
            <c:dLbl>
              <c:idx val="1"/>
              <c:layout>
                <c:manualLayout>
                  <c:x val="2.4981329544191591E-2"/>
                  <c:y val="-2.03065397691306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ED-4B71-ADE9-22ECB598D29F}"/>
                </c:ext>
              </c:extLst>
            </c:dLbl>
            <c:dLbl>
              <c:idx val="2"/>
              <c:layout>
                <c:manualLayout>
                  <c:x val="0.13569666507747075"/>
                  <c:y val="-0.2366866010595478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AED-4B71-ADE9-22ECB598D29F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工作表1!$A$1:$D$1</c:f>
              <c:strCache>
                <c:ptCount val="4"/>
                <c:pt idx="0">
                  <c:v>Obtain A by HyperCSI</c:v>
                </c:pt>
                <c:pt idx="1">
                  <c:v>Obtain S</c:v>
                </c:pt>
                <c:pt idx="2">
                  <c:v>Subset</c:v>
                </c:pt>
                <c:pt idx="3">
                  <c:v>Y=AS</c:v>
                </c:pt>
              </c:strCache>
            </c:strRef>
          </c:cat>
          <c:val>
            <c:numRef>
              <c:f>工作表1!$A$2:$D$2</c:f>
              <c:numCache>
                <c:formatCode>General</c:formatCode>
                <c:ptCount val="4"/>
                <c:pt idx="0">
                  <c:v>5.0000000000000001E-3</c:v>
                </c:pt>
                <c:pt idx="1">
                  <c:v>2E-3</c:v>
                </c:pt>
                <c:pt idx="2">
                  <c:v>0.01</c:v>
                </c:pt>
                <c:pt idx="3">
                  <c:v>2.9999999999999992E-3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D-4B71-ADE9-22ECB598D29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F56BA-F12C-48C9-8C42-6D0888382B21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E144B-B9B0-4FC2-A6CE-C71C6757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1F5E1-94BD-4612-904B-C78400F65B08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82048-54E4-4189-8945-049D6C18B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9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"/>
            <a:ext cx="18287207" cy="102865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5802" y="3500314"/>
            <a:ext cx="13714810" cy="3581400"/>
          </a:xfrm>
        </p:spPr>
        <p:txBody>
          <a:bodyPr anchor="ctr"/>
          <a:lstStyle>
            <a:lvl1pPr algn="ctr">
              <a:defRPr sz="8999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5802" y="8271518"/>
            <a:ext cx="13714810" cy="1556961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4933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6" y="7209977"/>
            <a:ext cx="16085635" cy="662321"/>
          </a:xfrm>
        </p:spPr>
        <p:txBody>
          <a:bodyPr anchor="b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5" y="7951924"/>
            <a:ext cx="16077615" cy="1510732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8245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6" y="7209977"/>
            <a:ext cx="16120393" cy="662321"/>
          </a:xfrm>
        </p:spPr>
        <p:txBody>
          <a:bodyPr anchor="b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5" y="7951924"/>
            <a:ext cx="16077615" cy="1510732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グラフ プレースホルダー 8"/>
          <p:cNvSpPr>
            <a:spLocks noGrp="1"/>
          </p:cNvSpPr>
          <p:nvPr>
            <p:ph type="chart" sz="quarter" idx="16" hasCustomPrompt="1"/>
          </p:nvPr>
        </p:nvSpPr>
        <p:spPr>
          <a:xfrm>
            <a:off x="1028700" y="2311400"/>
            <a:ext cx="15875000" cy="47752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</a:t>
            </a:r>
          </a:p>
        </p:txBody>
      </p:sp>
    </p:spTree>
    <p:extLst>
      <p:ext uri="{BB962C8B-B14F-4D97-AF65-F5344CB8AC3E}">
        <p14:creationId xmlns:p14="http://schemas.microsoft.com/office/powerpoint/2010/main" val="108026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6" y="2886997"/>
            <a:ext cx="16028029" cy="662321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5" y="3628943"/>
            <a:ext cx="16077615" cy="207402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5196" y="5999166"/>
            <a:ext cx="16032039" cy="662321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1185" y="6741112"/>
            <a:ext cx="16077615" cy="207402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2513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6" y="2656703"/>
            <a:ext cx="16028029" cy="662321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5" y="3398649"/>
            <a:ext cx="16077615" cy="117967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5196" y="4902598"/>
            <a:ext cx="16032039" cy="662321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1185" y="5644544"/>
            <a:ext cx="16077615" cy="117967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9154" y="7136462"/>
            <a:ext cx="16032039" cy="662321"/>
          </a:xfrm>
        </p:spPr>
        <p:txBody>
          <a:bodyPr anchor="ctr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143" y="7878408"/>
            <a:ext cx="16077615" cy="1179677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5903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7" y="3524669"/>
            <a:ext cx="5738477" cy="4692899"/>
          </a:xfrm>
        </p:spPr>
        <p:txBody>
          <a:bodyPr anchor="ctr"/>
          <a:lstStyle>
            <a:lvl1pPr algn="l"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61747" y="3525253"/>
            <a:ext cx="10311063" cy="4692315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9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30302" y="8540046"/>
            <a:ext cx="7368696" cy="596833"/>
          </a:xfrm>
          <a:prstGeom prst="rect">
            <a:avLst/>
          </a:prstGeom>
        </p:spPr>
      </p:pic>
      <p:sp>
        <p:nvSpPr>
          <p:cNvPr id="16" name="正方形/長方形 15"/>
          <p:cNvSpPr/>
          <p:nvPr userDrawn="1"/>
        </p:nvSpPr>
        <p:spPr>
          <a:xfrm>
            <a:off x="-12033" y="2839453"/>
            <a:ext cx="8554453" cy="5702968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3702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69550" y="3533705"/>
            <a:ext cx="8383733" cy="4922117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12033" y="2952750"/>
            <a:ext cx="8446170" cy="548138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2487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allAtOnce"/>
      <p:bldP spid="9" grpId="0"/>
    </p:bldLst>
  </p:timing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 - 2 Column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-12033" y="2839453"/>
            <a:ext cx="8554453" cy="5702968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3702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69550" y="3533705"/>
            <a:ext cx="8383733" cy="205295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1723" y="5578639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7571" y="6369147"/>
            <a:ext cx="8383733" cy="205295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30302" y="8540046"/>
            <a:ext cx="7368696" cy="596833"/>
          </a:xfrm>
          <a:prstGeom prst="rect">
            <a:avLst/>
          </a:prstGeom>
        </p:spPr>
      </p:pic>
      <p:sp>
        <p:nvSpPr>
          <p:cNvPr id="23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12033" y="2952750"/>
            <a:ext cx="8446170" cy="548138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16841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 -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2033" y="2839453"/>
            <a:ext cx="8554453" cy="5702968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30302" y="8540046"/>
            <a:ext cx="7368696" cy="59683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9420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5268" y="3533705"/>
            <a:ext cx="8383733" cy="4922117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12033" y="2952750"/>
            <a:ext cx="8446170" cy="548138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-12033" y="7904746"/>
            <a:ext cx="8446170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12134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allAtOnce"/>
      <p:bldP spid="9" grpId="0"/>
      <p:bldP spid="14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 - Captio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-12033" y="2839453"/>
            <a:ext cx="8554453" cy="5702968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30302" y="8540046"/>
            <a:ext cx="7368696" cy="59683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9420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5268" y="3533705"/>
            <a:ext cx="8383733" cy="1531781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-12033" y="2952750"/>
            <a:ext cx="8446170" cy="548138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-12033" y="7904746"/>
            <a:ext cx="8446170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7455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4" grpId="0" build="p" animBg="1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3702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69550" y="3533705"/>
            <a:ext cx="8383733" cy="4922117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049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allAtOnce"/>
    </p:bld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5427094"/>
            <a:ext cx="3513221" cy="21735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76934" y="5245771"/>
            <a:ext cx="13714810" cy="1409384"/>
          </a:xfrm>
        </p:spPr>
        <p:txBody>
          <a:bodyPr anchor="b">
            <a:normAutofit/>
          </a:bodyPr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49162" y="6514899"/>
            <a:ext cx="13714810" cy="595763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349502" y="6290977"/>
            <a:ext cx="2874961" cy="662321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Section 00</a:t>
            </a:r>
          </a:p>
        </p:txBody>
      </p:sp>
    </p:spTree>
    <p:extLst>
      <p:ext uri="{BB962C8B-B14F-4D97-AF65-F5344CB8AC3E}">
        <p14:creationId xmlns:p14="http://schemas.microsoft.com/office/powerpoint/2010/main" val="391641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711792" y="6801141"/>
            <a:ext cx="5198574" cy="42106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6559630" y="6813190"/>
            <a:ext cx="5198574" cy="421062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12417263" y="6813190"/>
            <a:ext cx="5198574" cy="42106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747650" y="6823552"/>
            <a:ext cx="5198574" cy="421062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747650" y="2863551"/>
            <a:ext cx="5040000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478600" y="7034083"/>
            <a:ext cx="497660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861282" y="2976848"/>
            <a:ext cx="4815223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61284" y="6158101"/>
            <a:ext cx="481522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595488" y="6835601"/>
            <a:ext cx="5198574" cy="421062"/>
          </a:xfrm>
          <a:prstGeom prst="rect">
            <a:avLst/>
          </a:prstGeom>
        </p:spPr>
      </p:pic>
      <p:sp>
        <p:nvSpPr>
          <p:cNvPr id="19" name="正方形/長方形 18"/>
          <p:cNvSpPr>
            <a:spLocks/>
          </p:cNvSpPr>
          <p:nvPr userDrawn="1"/>
        </p:nvSpPr>
        <p:spPr>
          <a:xfrm>
            <a:off x="6595488" y="2875600"/>
            <a:ext cx="5040000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6709120" y="2988897"/>
            <a:ext cx="4815223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09122" y="6170150"/>
            <a:ext cx="481522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2453121" y="6835601"/>
            <a:ext cx="5198574" cy="421062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12453121" y="2875600"/>
            <a:ext cx="5040000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>
            <a:off x="12566753" y="2988897"/>
            <a:ext cx="4815223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66755" y="6170150"/>
            <a:ext cx="481522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639731" y="7046132"/>
            <a:ext cx="497660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3789" y="7053392"/>
            <a:ext cx="497660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49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  <p:bldP spid="14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747650" y="5033289"/>
            <a:ext cx="5198574" cy="421062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747650" y="2384389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861282" y="2497687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18" name="図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595488" y="5033289"/>
            <a:ext cx="5198574" cy="421062"/>
          </a:xfrm>
          <a:prstGeom prst="rect">
            <a:avLst/>
          </a:prstGeom>
        </p:spPr>
      </p:pic>
      <p:sp>
        <p:nvSpPr>
          <p:cNvPr id="19" name="正方形/長方形 18"/>
          <p:cNvSpPr>
            <a:spLocks/>
          </p:cNvSpPr>
          <p:nvPr userDrawn="1"/>
        </p:nvSpPr>
        <p:spPr>
          <a:xfrm>
            <a:off x="6595488" y="2396438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6709120" y="2509736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2453121" y="5045338"/>
            <a:ext cx="5198574" cy="421062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12453121" y="2396438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図プレースホルダー 8"/>
          <p:cNvSpPr>
            <a:spLocks noGrp="1"/>
          </p:cNvSpPr>
          <p:nvPr>
            <p:ph type="pic" sz="quarter" idx="20" hasCustomPrompt="1"/>
          </p:nvPr>
        </p:nvSpPr>
        <p:spPr>
          <a:xfrm>
            <a:off x="12566753" y="2509736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747650" y="9139576"/>
            <a:ext cx="5198574" cy="421062"/>
          </a:xfrm>
          <a:prstGeom prst="rect">
            <a:avLst/>
          </a:prstGeom>
        </p:spPr>
      </p:pic>
      <p:sp>
        <p:nvSpPr>
          <p:cNvPr id="25" name="正方形/長方形 24"/>
          <p:cNvSpPr>
            <a:spLocks/>
          </p:cNvSpPr>
          <p:nvPr userDrawn="1"/>
        </p:nvSpPr>
        <p:spPr>
          <a:xfrm>
            <a:off x="747650" y="6566876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1" hasCustomPrompt="1"/>
          </p:nvPr>
        </p:nvSpPr>
        <p:spPr>
          <a:xfrm>
            <a:off x="861282" y="6680174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33" name="図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595488" y="9139576"/>
            <a:ext cx="5198574" cy="421062"/>
          </a:xfrm>
          <a:prstGeom prst="rect">
            <a:avLst/>
          </a:prstGeom>
        </p:spPr>
      </p:pic>
      <p:sp>
        <p:nvSpPr>
          <p:cNvPr id="34" name="正方形/長方形 33"/>
          <p:cNvSpPr>
            <a:spLocks/>
          </p:cNvSpPr>
          <p:nvPr userDrawn="1"/>
        </p:nvSpPr>
        <p:spPr>
          <a:xfrm>
            <a:off x="6595488" y="6578925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22" hasCustomPrompt="1"/>
          </p:nvPr>
        </p:nvSpPr>
        <p:spPr>
          <a:xfrm>
            <a:off x="6709120" y="6692223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pic>
        <p:nvPicPr>
          <p:cNvPr id="36" name="図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2453121" y="9151625"/>
            <a:ext cx="5198574" cy="421062"/>
          </a:xfrm>
          <a:prstGeom prst="rect">
            <a:avLst/>
          </a:prstGeom>
        </p:spPr>
      </p:pic>
      <p:sp>
        <p:nvSpPr>
          <p:cNvPr id="37" name="正方形/長方形 36"/>
          <p:cNvSpPr>
            <a:spLocks/>
          </p:cNvSpPr>
          <p:nvPr userDrawn="1"/>
        </p:nvSpPr>
        <p:spPr>
          <a:xfrm>
            <a:off x="12453121" y="6578925"/>
            <a:ext cx="5040000" cy="2648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図プレースホルダー 8"/>
          <p:cNvSpPr>
            <a:spLocks noGrp="1"/>
          </p:cNvSpPr>
          <p:nvPr>
            <p:ph type="pic" sz="quarter" idx="23" hasCustomPrompt="1"/>
          </p:nvPr>
        </p:nvSpPr>
        <p:spPr>
          <a:xfrm>
            <a:off x="12566753" y="6692223"/>
            <a:ext cx="4815223" cy="242802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6" y="5147939"/>
            <a:ext cx="16028029" cy="1303661"/>
          </a:xfrm>
        </p:spPr>
        <p:txBody>
          <a:bodyPr anchor="ctr"/>
          <a:lstStyle>
            <a:lvl1pPr algn="ctr"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1432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9" grpId="0" animBg="1"/>
      <p:bldP spid="20" grpId="0"/>
      <p:bldP spid="27" grpId="0" animBg="1"/>
      <p:bldP spid="28" grpId="0"/>
      <p:bldP spid="25" grpId="0" animBg="1"/>
      <p:bldP spid="32" grpId="0"/>
      <p:bldP spid="34" grpId="0" animBg="1"/>
      <p:bldP spid="35" grpId="0"/>
      <p:bldP spid="37" grpId="0" animBg="1"/>
      <p:bldP spid="38" grpId="0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1357250" y="6817279"/>
            <a:ext cx="5423657" cy="439293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9465759" y="6833805"/>
            <a:ext cx="5423657" cy="43929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465095" y="6816550"/>
            <a:ext cx="5423657" cy="43929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1573604" y="6833076"/>
            <a:ext cx="5423657" cy="439293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1357250" y="2863551"/>
            <a:ext cx="753150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1440180" y="2952131"/>
            <a:ext cx="7360920" cy="379156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9" name="正方形/長方形 18"/>
          <p:cNvSpPr>
            <a:spLocks/>
          </p:cNvSpPr>
          <p:nvPr userDrawn="1"/>
        </p:nvSpPr>
        <p:spPr>
          <a:xfrm>
            <a:off x="9505088" y="2875600"/>
            <a:ext cx="753150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9579380" y="2964180"/>
            <a:ext cx="7366000" cy="377952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49330" y="7703126"/>
            <a:ext cx="7487259" cy="1440873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413388" y="7710386"/>
            <a:ext cx="7487259" cy="1440873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398815" y="7010396"/>
            <a:ext cx="7489937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546653" y="6996542"/>
            <a:ext cx="7489937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0440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9" grpId="0" animBg="1"/>
      <p:bldP spid="20" grpId="0"/>
      <p:bldP spid="30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57365" y="6823552"/>
            <a:ext cx="4172692" cy="421062"/>
          </a:xfrm>
          <a:prstGeom prst="rect">
            <a:avLst/>
          </a:prstGeom>
        </p:spPr>
      </p:pic>
      <p:sp>
        <p:nvSpPr>
          <p:cNvPr id="16" name="正方形/長方形 15"/>
          <p:cNvSpPr>
            <a:spLocks/>
          </p:cNvSpPr>
          <p:nvPr userDrawn="1"/>
        </p:nvSpPr>
        <p:spPr>
          <a:xfrm>
            <a:off x="341250" y="2863551"/>
            <a:ext cx="417269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454882" y="2976848"/>
            <a:ext cx="3942946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54883" y="6144675"/>
            <a:ext cx="394258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70444" y="7034083"/>
            <a:ext cx="414349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775365" y="6823552"/>
            <a:ext cx="4172692" cy="421062"/>
          </a:xfrm>
          <a:prstGeom prst="rect">
            <a:avLst/>
          </a:prstGeom>
        </p:spPr>
      </p:pic>
      <p:sp>
        <p:nvSpPr>
          <p:cNvPr id="25" name="正方形/長方形 24"/>
          <p:cNvSpPr>
            <a:spLocks/>
          </p:cNvSpPr>
          <p:nvPr userDrawn="1"/>
        </p:nvSpPr>
        <p:spPr>
          <a:xfrm>
            <a:off x="4775365" y="2863551"/>
            <a:ext cx="417269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図プレースホルダー 8"/>
          <p:cNvSpPr>
            <a:spLocks noGrp="1"/>
          </p:cNvSpPr>
          <p:nvPr>
            <p:ph type="pic" sz="quarter" idx="24" hasCustomPrompt="1"/>
          </p:nvPr>
        </p:nvSpPr>
        <p:spPr>
          <a:xfrm>
            <a:off x="4888997" y="2976848"/>
            <a:ext cx="3942946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88998" y="6144675"/>
            <a:ext cx="394258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9233735" y="6823552"/>
            <a:ext cx="4172692" cy="421062"/>
          </a:xfrm>
          <a:prstGeom prst="rect">
            <a:avLst/>
          </a:prstGeom>
        </p:spPr>
      </p:pic>
      <p:sp>
        <p:nvSpPr>
          <p:cNvPr id="35" name="正方形/長方形 34"/>
          <p:cNvSpPr>
            <a:spLocks/>
          </p:cNvSpPr>
          <p:nvPr userDrawn="1"/>
        </p:nvSpPr>
        <p:spPr>
          <a:xfrm>
            <a:off x="9233735" y="2873135"/>
            <a:ext cx="417269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図プレースホルダー 8"/>
          <p:cNvSpPr>
            <a:spLocks noGrp="1"/>
          </p:cNvSpPr>
          <p:nvPr>
            <p:ph type="pic" sz="quarter" idx="26" hasCustomPrompt="1"/>
          </p:nvPr>
        </p:nvSpPr>
        <p:spPr>
          <a:xfrm>
            <a:off x="9347367" y="2986432"/>
            <a:ext cx="3942946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47368" y="6154259"/>
            <a:ext cx="394258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38" name="図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726799" y="6835601"/>
            <a:ext cx="4172692" cy="421062"/>
          </a:xfrm>
          <a:prstGeom prst="rect">
            <a:avLst/>
          </a:prstGeom>
        </p:spPr>
      </p:pic>
      <p:sp>
        <p:nvSpPr>
          <p:cNvPr id="39" name="正方形/長方形 38"/>
          <p:cNvSpPr>
            <a:spLocks/>
          </p:cNvSpPr>
          <p:nvPr userDrawn="1"/>
        </p:nvSpPr>
        <p:spPr>
          <a:xfrm>
            <a:off x="13726799" y="2875600"/>
            <a:ext cx="4172692" cy="3960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図プレースホルダー 8"/>
          <p:cNvSpPr>
            <a:spLocks noGrp="1"/>
          </p:cNvSpPr>
          <p:nvPr>
            <p:ph type="pic" sz="quarter" idx="28" hasCustomPrompt="1"/>
          </p:nvPr>
        </p:nvSpPr>
        <p:spPr>
          <a:xfrm>
            <a:off x="13840431" y="2988897"/>
            <a:ext cx="3942946" cy="3709307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840432" y="6156724"/>
            <a:ext cx="3942582" cy="539046"/>
          </a:xfrm>
          <a:gradFill>
            <a:gsLst>
              <a:gs pos="0">
                <a:schemeClr val="tx2">
                  <a:lumMod val="75000"/>
                  <a:lumOff val="25000"/>
                  <a:alpha val="70000"/>
                </a:schemeClr>
              </a:gs>
              <a:gs pos="50000">
                <a:schemeClr val="bg1">
                  <a:lumMod val="25000"/>
                  <a:lumOff val="75000"/>
                  <a:alpha val="70000"/>
                </a:schemeClr>
              </a:gs>
              <a:gs pos="100000">
                <a:schemeClr val="bg1">
                  <a:lumMod val="10000"/>
                  <a:lumOff val="90000"/>
                  <a:alpha val="70000"/>
                </a:schemeClr>
              </a:gs>
            </a:gsLst>
            <a:lin ang="10800000" scaled="1"/>
          </a:gradFill>
        </p:spPr>
        <p:txBody>
          <a:bodyPr anchor="b">
            <a:norm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775365" y="7034083"/>
            <a:ext cx="414349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233735" y="7034083"/>
            <a:ext cx="414349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3726799" y="7034083"/>
            <a:ext cx="4143498" cy="209786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3697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14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allAtOnce"/>
      <p:bldP spid="25" grpId="0" animBg="1"/>
      <p:bldP spid="32" grpId="0"/>
      <p:bldP spid="33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/>
      <p:bldP spid="37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40" grpId="0"/>
      <p:bldP spid="41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allAtOnce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allAtOnce"/>
    </p:bldLst>
  </p:timing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43300" y="6091232"/>
            <a:ext cx="3031372" cy="1324057"/>
          </a:xfrm>
        </p:spPr>
        <p:txBody>
          <a:bodyPr anchor="t">
            <a:normAutofit/>
          </a:bodyPr>
          <a:lstStyle>
            <a:lvl1pPr algn="r">
              <a:defRPr sz="96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7396" y="7223176"/>
            <a:ext cx="2767912" cy="205674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  <a:p>
            <a:pPr lvl="0"/>
            <a:endParaRPr lang="en-US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-12033" y="6019040"/>
            <a:ext cx="3986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 userDrawn="1"/>
        </p:nvCxnSpPr>
        <p:spPr>
          <a:xfrm>
            <a:off x="3974672" y="6019041"/>
            <a:ext cx="0" cy="2185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 userDrawn="1"/>
        </p:nvCxnSpPr>
        <p:spPr>
          <a:xfrm>
            <a:off x="3974672" y="8204886"/>
            <a:ext cx="3381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 userDrawn="1"/>
        </p:nvCxnSpPr>
        <p:spPr>
          <a:xfrm flipV="1">
            <a:off x="7355884" y="4646141"/>
            <a:ext cx="0" cy="3558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 userDrawn="1"/>
        </p:nvCxnSpPr>
        <p:spPr>
          <a:xfrm>
            <a:off x="7355884" y="4646141"/>
            <a:ext cx="3381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 userDrawn="1"/>
        </p:nvCxnSpPr>
        <p:spPr>
          <a:xfrm>
            <a:off x="10737096" y="4646141"/>
            <a:ext cx="0" cy="205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 userDrawn="1"/>
        </p:nvCxnSpPr>
        <p:spPr>
          <a:xfrm>
            <a:off x="10737096" y="6697362"/>
            <a:ext cx="3381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>
            <a:off x="14118308" y="3509319"/>
            <a:ext cx="0" cy="318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 userDrawn="1"/>
        </p:nvCxnSpPr>
        <p:spPr>
          <a:xfrm>
            <a:off x="14118308" y="3510662"/>
            <a:ext cx="416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345022" y="7076592"/>
            <a:ext cx="3031372" cy="1324057"/>
          </a:xfrm>
        </p:spPr>
        <p:txBody>
          <a:bodyPr anchor="t">
            <a:normAutofit/>
          </a:bodyPr>
          <a:lstStyle>
            <a:lvl1pPr algn="r">
              <a:defRPr sz="96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705724" y="4730690"/>
            <a:ext cx="3031372" cy="1324057"/>
          </a:xfrm>
        </p:spPr>
        <p:txBody>
          <a:bodyPr anchor="t">
            <a:normAutofit/>
          </a:bodyPr>
          <a:lstStyle>
            <a:lvl1pPr algn="r">
              <a:defRPr sz="96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086936" y="5575244"/>
            <a:ext cx="3031372" cy="1324057"/>
          </a:xfrm>
        </p:spPr>
        <p:txBody>
          <a:bodyPr anchor="t">
            <a:normAutofit/>
          </a:bodyPr>
          <a:lstStyle>
            <a:lvl1pPr algn="r">
              <a:defRPr sz="960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4167736" y="3581511"/>
            <a:ext cx="3031372" cy="1324057"/>
          </a:xfrm>
        </p:spPr>
        <p:txBody>
          <a:bodyPr anchor="t">
            <a:normAutofit/>
          </a:bodyPr>
          <a:lstStyle>
            <a:lvl1pPr algn="l">
              <a:defRPr sz="9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476759" y="4990667"/>
            <a:ext cx="2767912" cy="2056748"/>
          </a:xfrm>
        </p:spPr>
        <p:txBody>
          <a:bodyPr anchor="b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815018" y="5844749"/>
            <a:ext cx="2767912" cy="205674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226826" y="3509319"/>
            <a:ext cx="2767912" cy="2056748"/>
          </a:xfrm>
        </p:spPr>
        <p:txBody>
          <a:bodyPr anchor="b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4218002" y="4623110"/>
            <a:ext cx="2767912" cy="205674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829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aph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1" name="グラフ プレースホルダー 10"/>
          <p:cNvSpPr>
            <a:spLocks noGrp="1"/>
          </p:cNvSpPr>
          <p:nvPr>
            <p:ph type="chart" sz="quarter" idx="16" hasCustomPrompt="1"/>
          </p:nvPr>
        </p:nvSpPr>
        <p:spPr>
          <a:xfrm>
            <a:off x="508000" y="2772229"/>
            <a:ext cx="8142514" cy="6182859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863702" y="2743197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69550" y="3533705"/>
            <a:ext cx="8383733" cy="205295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1723" y="5578639"/>
            <a:ext cx="8361623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7571" y="6369147"/>
            <a:ext cx="8383733" cy="2052958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1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Graph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664107" y="6740120"/>
            <a:ext cx="17021198" cy="137864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64107" y="6749171"/>
            <a:ext cx="17021198" cy="13786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30174" y="2466109"/>
            <a:ext cx="16689065" cy="440338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2545682"/>
            <a:ext cx="16507323" cy="422809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30174" y="7086377"/>
            <a:ext cx="8195995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36022" y="7876885"/>
            <a:ext cx="8217667" cy="1471652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95724" y="7060311"/>
            <a:ext cx="8195995" cy="756363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01572" y="7850819"/>
            <a:ext cx="8217667" cy="1471652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6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626590" y="6869491"/>
            <a:ext cx="17021198" cy="137864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64107" y="6869491"/>
            <a:ext cx="17021198" cy="13786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30173" y="7380346"/>
            <a:ext cx="16689065" cy="756363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8487" y="8167748"/>
            <a:ext cx="16701106" cy="1255963"/>
          </a:xfrm>
        </p:spPr>
        <p:txBody>
          <a:bodyPr anchor="t">
            <a:norm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830174" y="315623"/>
            <a:ext cx="16689065" cy="65538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" y="413761"/>
            <a:ext cx="16507323" cy="634798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10409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6" grpId="0"/>
    </p:bldLst>
  </p:timing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0000" y="2694975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99207" y="3524669"/>
            <a:ext cx="5738477" cy="4692899"/>
          </a:xfrm>
        </p:spPr>
        <p:txBody>
          <a:bodyPr anchor="ctr"/>
          <a:lstStyle>
            <a:lvl1pPr algn="l"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6" name="円/楕円 15"/>
          <p:cNvSpPr/>
          <p:nvPr userDrawn="1"/>
        </p:nvSpPr>
        <p:spPr>
          <a:xfrm>
            <a:off x="7235987" y="2632640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3" name="テキスト ボックス 2"/>
          <p:cNvSpPr txBox="1"/>
          <p:nvPr userDrawn="1"/>
        </p:nvSpPr>
        <p:spPr>
          <a:xfrm>
            <a:off x="7435516" y="2683020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26" name="円/楕円 25"/>
          <p:cNvSpPr/>
          <p:nvPr userDrawn="1"/>
        </p:nvSpPr>
        <p:spPr>
          <a:xfrm>
            <a:off x="7235987" y="3730528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27" name="テキスト ボックス 26"/>
          <p:cNvSpPr txBox="1"/>
          <p:nvPr userDrawn="1"/>
        </p:nvSpPr>
        <p:spPr>
          <a:xfrm>
            <a:off x="7435516" y="3780908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28" name="円/楕円 27"/>
          <p:cNvSpPr/>
          <p:nvPr userDrawn="1"/>
        </p:nvSpPr>
        <p:spPr>
          <a:xfrm>
            <a:off x="7235987" y="4862550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7435516" y="4912930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30" name="円/楕円 29"/>
          <p:cNvSpPr/>
          <p:nvPr userDrawn="1"/>
        </p:nvSpPr>
        <p:spPr>
          <a:xfrm>
            <a:off x="7235987" y="5960438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5516" y="6010818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32" name="円/楕円 31"/>
          <p:cNvSpPr/>
          <p:nvPr userDrawn="1"/>
        </p:nvSpPr>
        <p:spPr>
          <a:xfrm>
            <a:off x="7235987" y="7088849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7435516" y="7139229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34" name="円/楕円 33"/>
          <p:cNvSpPr/>
          <p:nvPr userDrawn="1"/>
        </p:nvSpPr>
        <p:spPr>
          <a:xfrm>
            <a:off x="7235987" y="8186737"/>
            <a:ext cx="945488" cy="945488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35" name="テキスト ボックス 34"/>
          <p:cNvSpPr txBox="1"/>
          <p:nvPr userDrawn="1"/>
        </p:nvSpPr>
        <p:spPr>
          <a:xfrm>
            <a:off x="7435516" y="8237117"/>
            <a:ext cx="48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rPr>
              <a:t>6</a:t>
            </a:r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280000" y="3799729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280000" y="4931751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280000" y="6022773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80000" y="7127527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280000" y="8259549"/>
            <a:ext cx="8383733" cy="812516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4385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3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4384674" y="3150942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587966" y="4669196"/>
            <a:ext cx="5198574" cy="42106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3587966" y="6608512"/>
            <a:ext cx="5198574" cy="421062"/>
          </a:xfrm>
          <a:prstGeom prst="rect">
            <a:avLst/>
          </a:prstGeom>
        </p:spPr>
      </p:pic>
      <p:sp>
        <p:nvSpPr>
          <p:cNvPr id="23" name="正方形/長方形 22"/>
          <p:cNvSpPr>
            <a:spLocks/>
          </p:cNvSpPr>
          <p:nvPr userDrawn="1"/>
        </p:nvSpPr>
        <p:spPr>
          <a:xfrm flipH="1">
            <a:off x="9583248" y="5090258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9583248" y="6602550"/>
            <a:ext cx="5198574" cy="421062"/>
          </a:xfrm>
          <a:prstGeom prst="rect">
            <a:avLst/>
          </a:prstGeom>
        </p:spPr>
      </p:pic>
      <p:sp>
        <p:nvSpPr>
          <p:cNvPr id="25" name="正方形/長方形 24"/>
          <p:cNvSpPr>
            <a:spLocks/>
          </p:cNvSpPr>
          <p:nvPr userDrawn="1"/>
        </p:nvSpPr>
        <p:spPr>
          <a:xfrm flipH="1">
            <a:off x="9583248" y="3150942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 flipH="1">
            <a:off x="9583248" y="4663234"/>
            <a:ext cx="5198574" cy="421062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4384674" y="5090258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0053" y="3566686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449957" y="5506002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95113" y="3566686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95113" y="5506002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583282" y="3150942"/>
            <a:ext cx="3665412" cy="1512292"/>
          </a:xfrm>
        </p:spPr>
        <p:txBody>
          <a:bodyPr anchor="ctr">
            <a:normAutofit/>
          </a:bodyPr>
          <a:lstStyle>
            <a:lvl1pPr marL="0" marR="0" indent="0" algn="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79271" y="5084296"/>
            <a:ext cx="3665412" cy="1512292"/>
          </a:xfrm>
        </p:spPr>
        <p:txBody>
          <a:bodyPr anchor="ctr">
            <a:normAutofit/>
          </a:bodyPr>
          <a:lstStyle>
            <a:lvl1pPr marL="0" marR="0" indent="0" algn="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4114794" y="3150942"/>
            <a:ext cx="3665412" cy="1512292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4110783" y="5084296"/>
            <a:ext cx="3665412" cy="1512292"/>
          </a:xfrm>
        </p:spPr>
        <p:txBody>
          <a:bodyPr anchor="ctr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30173" y="7211904"/>
            <a:ext cx="16689065" cy="756363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18487" y="7999306"/>
            <a:ext cx="16701106" cy="1255963"/>
          </a:xfrm>
        </p:spPr>
        <p:txBody>
          <a:bodyPr anchor="t">
            <a:norm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5" grpId="0" animBg="1"/>
      <p:bldP spid="27" grpId="0" animBg="1"/>
      <p:bldP spid="28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2600" y="3378200"/>
            <a:ext cx="17297400" cy="2260955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5676699"/>
            <a:ext cx="17335500" cy="1181301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85011" y="7363326"/>
            <a:ext cx="17433757" cy="2646948"/>
          </a:xfrm>
        </p:spPr>
        <p:txBody>
          <a:bodyPr anchor="b">
            <a:normAutofit/>
          </a:bodyPr>
          <a:lstStyle>
            <a:lvl1pPr algn="ctr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34842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177064" y="2216293"/>
            <a:ext cx="15440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5935690" y="2226778"/>
            <a:ext cx="15440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</a:t>
            </a: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1905584" y="2368692"/>
            <a:ext cx="15440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934891" y="3657607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8183" y="5175861"/>
            <a:ext cx="5198574" cy="42106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5904019" y="5175861"/>
            <a:ext cx="5198574" cy="421062"/>
          </a:xfrm>
          <a:prstGeom prst="rect">
            <a:avLst/>
          </a:prstGeom>
        </p:spPr>
      </p:pic>
      <p:sp>
        <p:nvSpPr>
          <p:cNvPr id="23" name="正方形/長方形 22"/>
          <p:cNvSpPr>
            <a:spLocks/>
          </p:cNvSpPr>
          <p:nvPr userDrawn="1"/>
        </p:nvSpPr>
        <p:spPr>
          <a:xfrm>
            <a:off x="13030845" y="3657607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1933863" y="5175861"/>
            <a:ext cx="5198574" cy="421062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6977818" y="3657607"/>
            <a:ext cx="4401866" cy="151825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00270" y="4073351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43101" y="4073351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142710" y="4073351"/>
            <a:ext cx="4178136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aseline="0">
                <a:solidFill>
                  <a:schemeClr val="bg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04764" y="5264819"/>
            <a:ext cx="4401866" cy="344685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947691" y="5272845"/>
            <a:ext cx="4401866" cy="344685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030845" y="5272845"/>
            <a:ext cx="4401866" cy="344685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2266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8" grpId="0"/>
      <p:bldP spid="39" grpId="0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7" grpId="0" animBg="1"/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934891" y="2656704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8183" y="3415832"/>
            <a:ext cx="5198574" cy="42106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168723" y="3415832"/>
            <a:ext cx="5198574" cy="421062"/>
          </a:xfrm>
          <a:prstGeom prst="rect">
            <a:avLst/>
          </a:prstGeom>
        </p:spPr>
      </p:pic>
      <p:sp>
        <p:nvSpPr>
          <p:cNvPr id="23" name="正方形/長方形 22"/>
          <p:cNvSpPr>
            <a:spLocks/>
          </p:cNvSpPr>
          <p:nvPr userDrawn="1"/>
        </p:nvSpPr>
        <p:spPr>
          <a:xfrm>
            <a:off x="13030845" y="2656704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2222631" y="3415832"/>
            <a:ext cx="5198574" cy="421062"/>
          </a:xfrm>
          <a:prstGeom prst="rect">
            <a:avLst/>
          </a:prstGeom>
        </p:spPr>
      </p:pic>
      <p:sp>
        <p:nvSpPr>
          <p:cNvPr id="27" name="正方形/長方形 26"/>
          <p:cNvSpPr>
            <a:spLocks/>
          </p:cNvSpPr>
          <p:nvPr userDrawn="1"/>
        </p:nvSpPr>
        <p:spPr>
          <a:xfrm>
            <a:off x="6977818" y="2656704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00270" y="2692884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43101" y="2692884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142710" y="2692884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04764" y="3504791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947691" y="3512817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030845" y="3512817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5" name="正方形/長方形 24"/>
          <p:cNvSpPr>
            <a:spLocks/>
          </p:cNvSpPr>
          <p:nvPr userDrawn="1"/>
        </p:nvSpPr>
        <p:spPr>
          <a:xfrm>
            <a:off x="934891" y="5973409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lumOff val="10000"/>
                </a:schemeClr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6168723" y="6732537"/>
            <a:ext cx="5198574" cy="421062"/>
          </a:xfrm>
          <a:prstGeom prst="rect">
            <a:avLst/>
          </a:prstGeom>
        </p:spPr>
      </p:pic>
      <p:sp>
        <p:nvSpPr>
          <p:cNvPr id="30" name="正方形/長方形 29"/>
          <p:cNvSpPr>
            <a:spLocks/>
          </p:cNvSpPr>
          <p:nvPr userDrawn="1"/>
        </p:nvSpPr>
        <p:spPr>
          <a:xfrm>
            <a:off x="13030845" y="5973409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lumOff val="10000"/>
                </a:schemeClr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図 33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2222631" y="6732537"/>
            <a:ext cx="5198574" cy="421062"/>
          </a:xfrm>
          <a:prstGeom prst="rect">
            <a:avLst/>
          </a:prstGeom>
        </p:spPr>
      </p:pic>
      <p:sp>
        <p:nvSpPr>
          <p:cNvPr id="36" name="正方形/長方形 35"/>
          <p:cNvSpPr>
            <a:spLocks/>
          </p:cNvSpPr>
          <p:nvPr userDrawn="1"/>
        </p:nvSpPr>
        <p:spPr>
          <a:xfrm>
            <a:off x="6977818" y="5973409"/>
            <a:ext cx="4401866" cy="75912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0270" y="6009589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043101" y="6009589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142710" y="6009589"/>
            <a:ext cx="4178136" cy="686765"/>
          </a:xfrm>
        </p:spPr>
        <p:txBody>
          <a:bodyPr anchor="ctr">
            <a:no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4764" y="6821496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947691" y="6829522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30845" y="6829522"/>
            <a:ext cx="4401866" cy="2122570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pic>
        <p:nvPicPr>
          <p:cNvPr id="45" name="図 44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138183" y="6732536"/>
            <a:ext cx="5198574" cy="4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3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3" grpId="0" animBg="1"/>
      <p:bldP spid="27" grpId="0" animBg="1"/>
      <p:bldP spid="2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30" grpId="0" animBg="1"/>
      <p:bldP spid="36" grpId="0" animBg="1"/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753528" y="3844757"/>
            <a:ext cx="1746090" cy="1281425"/>
          </a:xfrm>
        </p:spPr>
        <p:txBody>
          <a:bodyPr anchor="ctr">
            <a:norm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047262" y="3830902"/>
            <a:ext cx="1746090" cy="1281425"/>
          </a:xfrm>
        </p:spPr>
        <p:txBody>
          <a:bodyPr anchor="ctr">
            <a:norm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グラフ プレースホルダー 10"/>
          <p:cNvSpPr>
            <a:spLocks noGrp="1"/>
          </p:cNvSpPr>
          <p:nvPr>
            <p:ph type="chart" sz="quarter" idx="25" hasCustomPrompt="1"/>
          </p:nvPr>
        </p:nvSpPr>
        <p:spPr>
          <a:xfrm>
            <a:off x="715963" y="2535238"/>
            <a:ext cx="3829050" cy="38146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</a:t>
            </a:r>
          </a:p>
        </p:txBody>
      </p:sp>
      <p:sp>
        <p:nvSpPr>
          <p:cNvPr id="36" name="グラフ プレースホルダー 10"/>
          <p:cNvSpPr>
            <a:spLocks noGrp="1"/>
          </p:cNvSpPr>
          <p:nvPr>
            <p:ph type="chart" sz="quarter" idx="26" hasCustomPrompt="1"/>
          </p:nvPr>
        </p:nvSpPr>
        <p:spPr>
          <a:xfrm>
            <a:off x="5026063" y="2535238"/>
            <a:ext cx="3829050" cy="38146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Graph</a:t>
            </a: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267986" y="7261094"/>
            <a:ext cx="4268616" cy="42106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4544396" y="7230362"/>
            <a:ext cx="4268616" cy="42106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4" name="正方形/長方形 13"/>
          <p:cNvSpPr>
            <a:spLocks/>
          </p:cNvSpPr>
          <p:nvPr userDrawn="1"/>
        </p:nvSpPr>
        <p:spPr>
          <a:xfrm>
            <a:off x="716646" y="6515821"/>
            <a:ext cx="3819854" cy="75912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rgbClr val="3A75FB"/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正方形/長方形 26"/>
          <p:cNvSpPr>
            <a:spLocks/>
          </p:cNvSpPr>
          <p:nvPr userDrawn="1"/>
        </p:nvSpPr>
        <p:spPr>
          <a:xfrm>
            <a:off x="5010380" y="6515822"/>
            <a:ext cx="3819854" cy="7591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82025" y="6532669"/>
            <a:ext cx="3625705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075663" y="6532670"/>
            <a:ext cx="3625705" cy="686765"/>
          </a:xfrm>
        </p:spPr>
        <p:txBody>
          <a:bodyPr anchor="ctr">
            <a:noAutofit/>
          </a:bodyPr>
          <a:lstStyle>
            <a:lvl1pPr marL="0" marR="0" indent="0" algn="ctr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aseline="0">
                <a:solidFill>
                  <a:schemeClr val="bg1">
                    <a:lumMod val="10000"/>
                    <a:lumOff val="90000"/>
                  </a:schemeClr>
                </a:solidFill>
                <a:latin typeface="Aileron Thin" pitchFamily="50" charset="0"/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980253" y="7371935"/>
            <a:ext cx="3819854" cy="1862686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24542" y="7385473"/>
            <a:ext cx="3819854" cy="1862686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>
                <a:solidFill>
                  <a:schemeClr val="bg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99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36" grpId="0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27" grpId="0" animBg="1"/>
      <p:bldP spid="28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 10"/>
          <p:cNvSpPr/>
          <p:nvPr userDrawn="1"/>
        </p:nvSpPr>
        <p:spPr>
          <a:xfrm>
            <a:off x="-495300" y="4622800"/>
            <a:ext cx="19062700" cy="2336800"/>
          </a:xfrm>
          <a:custGeom>
            <a:avLst/>
            <a:gdLst>
              <a:gd name="connsiteX0" fmla="*/ 0 w 19062700"/>
              <a:gd name="connsiteY0" fmla="*/ 0 h 2336800"/>
              <a:gd name="connsiteX1" fmla="*/ 2730500 w 19062700"/>
              <a:gd name="connsiteY1" fmla="*/ 1524000 h 2336800"/>
              <a:gd name="connsiteX2" fmla="*/ 5384800 w 19062700"/>
              <a:gd name="connsiteY2" fmla="*/ 749300 h 2336800"/>
              <a:gd name="connsiteX3" fmla="*/ 7264400 w 19062700"/>
              <a:gd name="connsiteY3" fmla="*/ 2336800 h 2336800"/>
              <a:gd name="connsiteX4" fmla="*/ 9740900 w 19062700"/>
              <a:gd name="connsiteY4" fmla="*/ 965200 h 2336800"/>
              <a:gd name="connsiteX5" fmla="*/ 12700000 w 19062700"/>
              <a:gd name="connsiteY5" fmla="*/ 1663700 h 2336800"/>
              <a:gd name="connsiteX6" fmla="*/ 15316200 w 19062700"/>
              <a:gd name="connsiteY6" fmla="*/ 584200 h 2336800"/>
              <a:gd name="connsiteX7" fmla="*/ 19062700 w 19062700"/>
              <a:gd name="connsiteY7" fmla="*/ 2159000 h 2336800"/>
              <a:gd name="connsiteX8" fmla="*/ 19037300 w 19062700"/>
              <a:gd name="connsiteY8" fmla="*/ 2159000 h 2336800"/>
              <a:gd name="connsiteX9" fmla="*/ 19037300 w 19062700"/>
              <a:gd name="connsiteY9" fmla="*/ 21590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62700" h="2336800">
                <a:moveTo>
                  <a:pt x="0" y="0"/>
                </a:moveTo>
                <a:lnTo>
                  <a:pt x="2730500" y="1524000"/>
                </a:lnTo>
                <a:lnTo>
                  <a:pt x="5384800" y="749300"/>
                </a:lnTo>
                <a:lnTo>
                  <a:pt x="7264400" y="2336800"/>
                </a:lnTo>
                <a:lnTo>
                  <a:pt x="9740900" y="965200"/>
                </a:lnTo>
                <a:lnTo>
                  <a:pt x="12700000" y="1663700"/>
                </a:lnTo>
                <a:lnTo>
                  <a:pt x="15316200" y="584200"/>
                </a:lnTo>
                <a:lnTo>
                  <a:pt x="19062700" y="2159000"/>
                </a:lnTo>
                <a:lnTo>
                  <a:pt x="19037300" y="2159000"/>
                </a:lnTo>
                <a:lnTo>
                  <a:pt x="19037300" y="2159000"/>
                </a:lnTo>
              </a:path>
            </a:pathLst>
          </a:custGeom>
          <a:noFill/>
          <a:ln>
            <a:solidFill>
              <a:srgbClr val="3A75FB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円/楕円 45"/>
          <p:cNvSpPr/>
          <p:nvPr userDrawn="1"/>
        </p:nvSpPr>
        <p:spPr>
          <a:xfrm>
            <a:off x="14683187" y="5077721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41" name="円/楕円 40"/>
          <p:cNvSpPr/>
          <p:nvPr userDrawn="1"/>
        </p:nvSpPr>
        <p:spPr>
          <a:xfrm>
            <a:off x="2098173" y="6007903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42" name="円/楕円 41"/>
          <p:cNvSpPr/>
          <p:nvPr userDrawn="1"/>
        </p:nvSpPr>
        <p:spPr>
          <a:xfrm>
            <a:off x="4731080" y="5231459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43" name="円/楕円 42"/>
          <p:cNvSpPr/>
          <p:nvPr userDrawn="1"/>
        </p:nvSpPr>
        <p:spPr>
          <a:xfrm>
            <a:off x="6618034" y="6813950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9081834" y="5429650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2030221" y="6124277"/>
            <a:ext cx="307475" cy="307475"/>
          </a:xfrm>
          <a:prstGeom prst="ellipse">
            <a:avLst/>
          </a:prstGeom>
          <a:gradFill flip="none" rotWithShape="1">
            <a:gsLst>
              <a:gs pos="0">
                <a:srgbClr val="3A75FB"/>
              </a:gs>
              <a:gs pos="42000">
                <a:schemeClr val="accent5">
                  <a:lumMod val="5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5400" dirty="0">
              <a:solidFill>
                <a:schemeClr val="bg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34149" y="6967687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22462" y="7845567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3379" y="2436483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81692" y="3314363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374022" y="7194248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362335" y="8072128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533771" y="2656704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22084" y="3534584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2810133" y="6698004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798446" y="7575884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117553" y="2456712"/>
            <a:ext cx="3945176" cy="846842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105866" y="3334592"/>
            <a:ext cx="3948022" cy="1404645"/>
          </a:xfrm>
        </p:spPr>
        <p:txBody>
          <a:bodyPr anchor="t">
            <a:normAutofit/>
          </a:bodyPr>
          <a:lstStyle>
            <a:lvl1pPr marL="0" marR="0" indent="0" algn="l" defTabSz="1371509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  <a:br>
              <a:rPr lang="en-US" dirty="0"/>
            </a:b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878227" y="6431752"/>
            <a:ext cx="373683" cy="68967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 userDrawn="1"/>
        </p:nvCxnSpPr>
        <p:spPr>
          <a:xfrm flipH="1" flipV="1">
            <a:off x="4368800" y="4376615"/>
            <a:ext cx="399794" cy="71380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 userDrawn="1"/>
        </p:nvCxnSpPr>
        <p:spPr>
          <a:xfrm>
            <a:off x="6925509" y="7261125"/>
            <a:ext cx="264776" cy="5874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 userDrawn="1"/>
        </p:nvCxnSpPr>
        <p:spPr>
          <a:xfrm flipH="1" flipV="1">
            <a:off x="8915400" y="4622800"/>
            <a:ext cx="320171" cy="7138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 userDrawn="1"/>
        </p:nvCxnSpPr>
        <p:spPr>
          <a:xfrm flipH="1" flipV="1">
            <a:off x="12391168" y="6443510"/>
            <a:ext cx="651732" cy="3704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 userDrawn="1"/>
        </p:nvCxnSpPr>
        <p:spPr>
          <a:xfrm flipH="1">
            <a:off x="14848288" y="4376615"/>
            <a:ext cx="142374" cy="6030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8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 animBg="1"/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 animBg="1"/>
      <p:bldP spid="45" grpId="0" animBg="1"/>
      <p:bldP spid="49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82600" y="3378200"/>
            <a:ext cx="17297400" cy="2260955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00" y="5676699"/>
            <a:ext cx="17335500" cy="1181301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41010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8286413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10069" y="7734102"/>
            <a:ext cx="13714810" cy="1409384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9911" y="9048036"/>
            <a:ext cx="13714810" cy="595763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21823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8286413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029" y="719691"/>
            <a:ext cx="13714810" cy="1409384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0871" y="2033625"/>
            <a:ext cx="13714810" cy="595763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  <a:lvl2pPr marL="685754" indent="0" algn="ctr">
              <a:buNone/>
              <a:defRPr sz="3000"/>
            </a:lvl2pPr>
            <a:lvl3pPr marL="1371509" indent="0" algn="ctr">
              <a:buNone/>
              <a:defRPr sz="2700"/>
            </a:lvl3pPr>
            <a:lvl4pPr marL="2057263" indent="0" algn="ctr">
              <a:buNone/>
              <a:defRPr sz="2400"/>
            </a:lvl4pPr>
            <a:lvl5pPr marL="2743017" indent="0" algn="ctr">
              <a:buNone/>
              <a:defRPr sz="2400"/>
            </a:lvl5pPr>
            <a:lvl6pPr marL="3428771" indent="0" algn="ctr">
              <a:buNone/>
              <a:defRPr sz="2400"/>
            </a:lvl6pPr>
            <a:lvl7pPr marL="4114526" indent="0" algn="ctr">
              <a:buNone/>
              <a:defRPr sz="2400"/>
            </a:lvl7pPr>
            <a:lvl8pPr marL="4800280" indent="0" algn="ctr">
              <a:buNone/>
              <a:defRPr sz="2400"/>
            </a:lvl8pPr>
            <a:lvl9pPr marL="5486034" indent="0" algn="ctr">
              <a:buNone/>
              <a:defRPr sz="2400"/>
            </a:lvl9pPr>
          </a:lstStyle>
          <a:p>
            <a:r>
              <a:rPr lang="en-US" dirty="0"/>
              <a:t>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3037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20815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7" y="3524669"/>
            <a:ext cx="8421520" cy="662321"/>
          </a:xfrm>
        </p:spPr>
        <p:txBody>
          <a:bodyPr anchor="ctr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5" y="4266615"/>
            <a:ext cx="16077615" cy="356594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718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30" y="349767"/>
            <a:ext cx="13195274" cy="230693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529" y="349768"/>
            <a:ext cx="3728884" cy="23069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6" y="9572687"/>
            <a:ext cx="18286410" cy="7143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081" y="535656"/>
            <a:ext cx="12422708" cy="1003675"/>
          </a:xfrm>
        </p:spPr>
        <p:txBody>
          <a:bodyPr/>
          <a:lstStyle>
            <a:lvl1pPr>
              <a:defRPr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altLang="ja-JP" dirty="0"/>
              <a:t>Slide Title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-12033" y="9570622"/>
            <a:ext cx="18298445" cy="547688"/>
          </a:xfrm>
        </p:spPr>
        <p:txBody>
          <a:bodyPr/>
          <a:lstStyle>
            <a:lvl1pPr>
              <a:defRPr sz="20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The Power of PowerPoint  |  http://thepopp.com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4750744" y="1016155"/>
            <a:ext cx="3710263" cy="776544"/>
          </a:xfrm>
        </p:spPr>
        <p:txBody>
          <a:bodyPr/>
          <a:lstStyle>
            <a:lvl1pPr algn="l">
              <a:defRPr sz="44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‹#›</a:t>
            </a:fld>
            <a:endParaRPr lang="en-US" sz="7200" dirty="0">
              <a:latin typeface="+mj-lt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481765" y="1407531"/>
            <a:ext cx="12343898" cy="457364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Description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99207" y="3197032"/>
            <a:ext cx="8421520" cy="1530286"/>
          </a:xfrm>
        </p:spPr>
        <p:txBody>
          <a:bodyPr anchor="b"/>
          <a:lstStyle>
            <a:lvl1pPr>
              <a:defRPr baseline="0">
                <a:solidFill>
                  <a:srgbClr val="3A75FB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95196" y="4806943"/>
            <a:ext cx="8425896" cy="3565943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2824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"/>
            <a:ext cx="18286408" cy="102861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191" y="2738438"/>
            <a:ext cx="15772031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64340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90" r:id="rId3"/>
    <p:sldLayoutId id="2147483696" r:id="rId4"/>
    <p:sldLayoutId id="2147483684" r:id="rId5"/>
    <p:sldLayoutId id="2147483695" r:id="rId6"/>
  </p:sldLayoutIdLst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50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"/>
            <a:ext cx="18286408" cy="102861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191" y="547688"/>
            <a:ext cx="15772031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191" y="2738438"/>
            <a:ext cx="15772031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191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FA452-9612-4568-8725-0F7234F92C21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375" y="9534526"/>
            <a:ext cx="61716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The Power of PowerPoint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4779" y="9534526"/>
            <a:ext cx="41144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482C-44AA-46E6-BA1A-E4C16BAF3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87" r:id="rId3"/>
    <p:sldLayoutId id="2147483686" r:id="rId4"/>
    <p:sldLayoutId id="2147483692" r:id="rId5"/>
    <p:sldLayoutId id="2147483680" r:id="rId6"/>
    <p:sldLayoutId id="2147483683" r:id="rId7"/>
    <p:sldLayoutId id="2147483665" r:id="rId8"/>
    <p:sldLayoutId id="2147483667" r:id="rId9"/>
    <p:sldLayoutId id="2147483668" r:id="rId10"/>
    <p:sldLayoutId id="2147483670" r:id="rId11"/>
    <p:sldLayoutId id="2147483671" r:id="rId12"/>
    <p:sldLayoutId id="2147483685" r:id="rId13"/>
    <p:sldLayoutId id="2147483672" r:id="rId14"/>
    <p:sldLayoutId id="2147483693" r:id="rId15"/>
    <p:sldLayoutId id="2147483681" r:id="rId16"/>
    <p:sldLayoutId id="2147483673" r:id="rId17"/>
    <p:sldLayoutId id="2147483669" r:id="rId18"/>
    <p:sldLayoutId id="2147483674" r:id="rId19"/>
    <p:sldLayoutId id="2147483677" r:id="rId20"/>
    <p:sldLayoutId id="2147483675" r:id="rId21"/>
    <p:sldLayoutId id="2147483678" r:id="rId22"/>
    <p:sldLayoutId id="2147483679" r:id="rId23"/>
    <p:sldLayoutId id="2147483688" r:id="rId24"/>
    <p:sldLayoutId id="2147483694" r:id="rId25"/>
    <p:sldLayoutId id="2147483689" r:id="rId26"/>
    <p:sldLayoutId id="2147483682" r:id="rId27"/>
  </p:sldLayoutIdLst>
  <p:txStyles>
    <p:titleStyle>
      <a:lvl1pPr algn="l" defTabSz="1371509" rtl="0" eaLnBrk="1" latinLnBrk="0" hangingPunct="1">
        <a:lnSpc>
          <a:spcPct val="90000"/>
        </a:lnSpc>
        <a:spcBef>
          <a:spcPct val="0"/>
        </a:spcBef>
        <a:buNone/>
        <a:defRPr sz="6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509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2863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386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140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894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649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403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157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911" indent="-342877" algn="l" defTabSz="137150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09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263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17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771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526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280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034" algn="l" defTabSz="1371509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49834" y="701517"/>
            <a:ext cx="15259596" cy="2084546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影像處理第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組期中作業分工表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292850" y="8871592"/>
            <a:ext cx="5700711" cy="1201095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報告日期</a:t>
            </a:r>
            <a:r>
              <a:rPr lang="en-US" altLang="zh-TW" sz="4000" dirty="0"/>
              <a:t>:2020/12/24(</a:t>
            </a:r>
            <a:r>
              <a:rPr lang="zh-TW" altLang="en-US" sz="4000" dirty="0"/>
              <a:t>四</a:t>
            </a:r>
            <a:r>
              <a:rPr lang="en-US" altLang="zh-TW" sz="4000" dirty="0"/>
              <a:t>)</a:t>
            </a:r>
            <a:endParaRPr lang="en-US" sz="40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83F9008-5634-422C-BF35-B19E01A1A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5648"/>
              </p:ext>
            </p:extLst>
          </p:nvPr>
        </p:nvGraphicFramePr>
        <p:xfrm>
          <a:off x="756443" y="3014664"/>
          <a:ext cx="16773526" cy="475773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675589">
                  <a:extLst>
                    <a:ext uri="{9D8B030D-6E8A-4147-A177-3AD203B41FA5}">
                      <a16:colId xmlns:a16="http://schemas.microsoft.com/office/drawing/2014/main" val="699333435"/>
                    </a:ext>
                  </a:extLst>
                </a:gridCol>
                <a:gridCol w="3733933">
                  <a:extLst>
                    <a:ext uri="{9D8B030D-6E8A-4147-A177-3AD203B41FA5}">
                      <a16:colId xmlns:a16="http://schemas.microsoft.com/office/drawing/2014/main" val="1818212447"/>
                    </a:ext>
                  </a:extLst>
                </a:gridCol>
                <a:gridCol w="9364004">
                  <a:extLst>
                    <a:ext uri="{9D8B030D-6E8A-4147-A177-3AD203B41FA5}">
                      <a16:colId xmlns:a16="http://schemas.microsoft.com/office/drawing/2014/main" val="362392392"/>
                    </a:ext>
                  </a:extLst>
                </a:gridCol>
              </a:tblGrid>
              <a:tr h="1852845">
                <a:tc>
                  <a:txBody>
                    <a:bodyPr/>
                    <a:lstStyle/>
                    <a:p>
                      <a:pPr marL="0" marR="0" lvl="0" indent="0" algn="ctr" defTabSz="13715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dirty="0"/>
                        <a:t>學號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/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/>
                        <a:t>分工內容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861376"/>
                  </a:ext>
                </a:extLst>
              </a:tr>
              <a:tr h="11826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/>
                        <a:t>E24099059</a:t>
                      </a:r>
                      <a:endParaRPr lang="zh-TW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/>
                        <a:t>陳旭祺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13715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400" dirty="0"/>
                        <a:t>於</a:t>
                      </a:r>
                      <a:r>
                        <a:rPr lang="en-US" altLang="zh-TW" sz="4400" dirty="0"/>
                        <a:t>12/11</a:t>
                      </a:r>
                      <a:r>
                        <a:rPr lang="zh-TW" altLang="en-US" sz="4400" dirty="0"/>
                        <a:t>五、</a:t>
                      </a:r>
                      <a:r>
                        <a:rPr lang="en-US" altLang="zh-TW" sz="4400" dirty="0"/>
                        <a:t>12/15</a:t>
                      </a:r>
                      <a:r>
                        <a:rPr lang="zh-TW" altLang="en-US" sz="4400" dirty="0"/>
                        <a:t>一、</a:t>
                      </a:r>
                      <a:r>
                        <a:rPr lang="en-US" altLang="zh-TW" sz="4400" dirty="0"/>
                        <a:t>12/16</a:t>
                      </a:r>
                      <a:r>
                        <a:rPr lang="zh-TW" altLang="en-US" sz="4400" dirty="0"/>
                        <a:t>二約出來討論以及找助教驗證想法與改良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672668"/>
                  </a:ext>
                </a:extLst>
              </a:tr>
              <a:tr h="17222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400" dirty="0"/>
                        <a:t>E24066543</a:t>
                      </a:r>
                      <a:endParaRPr lang="zh-TW" alt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/>
                        <a:t>李立恆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11">
        <p:fade/>
      </p:transition>
    </mc:Choice>
    <mc:Fallback xmlns="">
      <p:transition spd="med" advTm="41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494506" y="1800226"/>
            <a:ext cx="17297400" cy="2910242"/>
          </a:xfrm>
        </p:spPr>
        <p:txBody>
          <a:bodyPr>
            <a:normAutofit/>
          </a:bodyPr>
          <a:lstStyle/>
          <a:p>
            <a:r>
              <a:rPr lang="en-US" sz="7200" dirty="0"/>
              <a:t>That’s all. Thank you very much! </a:t>
            </a:r>
            <a:r>
              <a:rPr lang="en-US" sz="7200" dirty="0"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6513930" y="4862312"/>
            <a:ext cx="5258551" cy="1181301"/>
          </a:xfrm>
        </p:spPr>
        <p:txBody>
          <a:bodyPr>
            <a:noAutofit/>
          </a:bodyPr>
          <a:lstStyle/>
          <a:p>
            <a:r>
              <a:rPr lang="en-US" sz="4800" dirty="0"/>
              <a:t>Questions Time^ ^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>
          <a:xfrm>
            <a:off x="6385343" y="6195458"/>
            <a:ext cx="5258552" cy="2690611"/>
          </a:xfrm>
        </p:spPr>
        <p:txBody>
          <a:bodyPr>
            <a:normAutofit lnSpcReduction="10000"/>
          </a:bodyPr>
          <a:lstStyle/>
          <a:p>
            <a:pPr marL="0" algn="ctr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影像處理第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</a:t>
            </a: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algn="ctr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4000" i="0" u="none" strike="noStrike" kern="1200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Light"/>
                <a:ea typeface="Capella Light"/>
              </a:rPr>
              <a:t>E24099059</a:t>
            </a:r>
            <a:r>
              <a:rPr lang="zh-TW" altLang="zh-TW" sz="4000" i="0" u="none" strike="noStrike" kern="1200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Light"/>
                <a:ea typeface="Capella Light"/>
              </a:rPr>
              <a:t>陳旭祺</a:t>
            </a:r>
            <a:endParaRPr lang="zh-TW" altLang="zh-TW" sz="4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algn="ctr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4000" i="0" u="none" strike="noStrike" kern="1200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Light"/>
                <a:ea typeface="Capella Light"/>
              </a:rPr>
              <a:t>E24066543</a:t>
            </a:r>
            <a:r>
              <a:rPr lang="zh-TW" altLang="zh-TW" sz="4000" i="0" u="none" strike="noStrike" kern="1200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ileron Light"/>
                <a:ea typeface="Capella Light"/>
              </a:rPr>
              <a:t>李立恆</a:t>
            </a:r>
            <a:endParaRPr lang="zh-TW" altLang="zh-TW" sz="40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3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205">
        <p14:vortex dir="r"/>
      </p:transition>
    </mc:Choice>
    <mc:Fallback xmlns="">
      <p:transition spd="slow" advTm="1020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グラフ プレースホルダー 29"/>
          <p:cNvGraphicFramePr>
            <a:graphicFrameLocks noGrp="1"/>
          </p:cNvGraphicFramePr>
          <p:nvPr>
            <p:ph type="chart" sz="quarter" idx="26"/>
            <p:extLst>
              <p:ext uri="{D42A27DB-BD31-4B8C-83A1-F6EECF244321}">
                <p14:modId xmlns:p14="http://schemas.microsoft.com/office/powerpoint/2010/main" val="846699928"/>
              </p:ext>
            </p:extLst>
          </p:nvPr>
        </p:nvGraphicFramePr>
        <p:xfrm>
          <a:off x="5026025" y="2535238"/>
          <a:ext cx="3829050" cy="381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グラフ プレースホルダー 29"/>
          <p:cNvGraphicFramePr>
            <a:graphicFrameLocks noGrp="1"/>
          </p:cNvGraphicFramePr>
          <p:nvPr>
            <p:ph type="chart" sz="quarter" idx="25"/>
            <p:extLst>
              <p:ext uri="{D42A27DB-BD31-4B8C-83A1-F6EECF244321}">
                <p14:modId xmlns:p14="http://schemas.microsoft.com/office/powerpoint/2010/main" val="3653242080"/>
              </p:ext>
            </p:extLst>
          </p:nvPr>
        </p:nvGraphicFramePr>
        <p:xfrm>
          <a:off x="715963" y="2535238"/>
          <a:ext cx="3829050" cy="381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テキスト プレースホルダー 16"/>
          <p:cNvSpPr>
            <a:spLocks noGrp="1"/>
          </p:cNvSpPr>
          <p:nvPr>
            <p:ph type="body" sz="quarter" idx="19"/>
          </p:nvPr>
        </p:nvSpPr>
        <p:spPr>
          <a:xfrm>
            <a:off x="1625986" y="3801906"/>
            <a:ext cx="2009003" cy="128142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3A75FB"/>
                </a:solidFill>
              </a:rPr>
              <a:t>93.22%</a:t>
            </a: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30"/>
          </p:nvPr>
        </p:nvSpPr>
        <p:spPr>
          <a:xfrm>
            <a:off x="5821689" y="3804512"/>
            <a:ext cx="2310926" cy="12814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9.1e-4</a:t>
            </a:r>
            <a:r>
              <a:rPr lang="en-US" dirty="0"/>
              <a:t>%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365356" y="701224"/>
            <a:ext cx="12336232" cy="100367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Comparison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2</a:t>
            </a:fld>
            <a:endParaRPr lang="en-US" sz="7200" dirty="0">
              <a:latin typeface="+mj-lt"/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5"/>
          </p:nvPr>
        </p:nvSpPr>
        <p:spPr>
          <a:xfrm>
            <a:off x="715963" y="6532669"/>
            <a:ext cx="3884814" cy="686765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プレースホルダー 17"/>
              <p:cNvSpPr>
                <a:spLocks noGrp="1"/>
              </p:cNvSpPr>
              <p:nvPr>
                <p:ph type="body" sz="quarter" idx="20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TW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TW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4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zh-TW" sz="4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40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𝑒𝑙𝑒𝑚𝑒𝑛𝑡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テキスト プレースホルダー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プレースホルダー 25"/>
              <p:cNvSpPr>
                <a:spLocks noGrp="1"/>
              </p:cNvSpPr>
              <p:nvPr>
                <p:ph type="body" sz="quarter" idx="29"/>
              </p:nvPr>
            </p:nvSpPr>
            <p:spPr>
              <a:xfrm>
                <a:off x="365356" y="7620136"/>
                <a:ext cx="4301483" cy="1862686"/>
              </a:xfr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4000" i="1">
                              <a:latin typeface="Cambria Math" panose="02040503050406030204" pitchFamily="18" charset="0"/>
                            </a:rPr>
                            <m:t>剩下</m:t>
                          </m:r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num>
                        <m:den>
                          <m:r>
                            <a:rPr lang="zh-TW" altLang="en-US" sz="4000" i="1">
                              <a:latin typeface="Cambria Math" panose="02040503050406030204" pitchFamily="18" charset="0"/>
                            </a:rPr>
                            <m:t>完整</m:t>
                          </m:r>
                          <m:r>
                            <a:rPr lang="en-US" altLang="zh-TW" sz="4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den>
                      </m:f>
                      <m:r>
                        <a:rPr lang="en-US" altLang="zh-TW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テキスト プレースホルダー 2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9"/>
              </p:nvPr>
            </p:nvSpPr>
            <p:spPr>
              <a:xfrm>
                <a:off x="365356" y="7620136"/>
                <a:ext cx="4301483" cy="1862686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正方形/長方形 12">
            <a:extLst>
              <a:ext uri="{FF2B5EF4-FFF2-40B4-BE49-F238E27FC236}">
                <a16:creationId xmlns:a16="http://schemas.microsoft.com/office/drawing/2014/main" id="{B6A21FDC-8814-448A-9F64-5D979AF8A497}"/>
              </a:ext>
            </a:extLst>
          </p:cNvPr>
          <p:cNvSpPr/>
          <p:nvPr/>
        </p:nvSpPr>
        <p:spPr>
          <a:xfrm>
            <a:off x="9032729" y="3075054"/>
            <a:ext cx="6441498" cy="5968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10000"/>
                  <a:lumOff val="90000"/>
                </a:schemeClr>
              </a:gs>
              <a:gs pos="100000">
                <a:schemeClr val="tx1">
                  <a:lumMod val="25000"/>
                  <a:lumOff val="75000"/>
                </a:schemeClr>
              </a:gs>
            </a:gsLst>
            <a:lin ang="0" scaled="0"/>
            <a:tileRect/>
          </a:gra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9" name="正方形/長方形 13">
            <a:extLst>
              <a:ext uri="{FF2B5EF4-FFF2-40B4-BE49-F238E27FC236}">
                <a16:creationId xmlns:a16="http://schemas.microsoft.com/office/drawing/2014/main" id="{20330766-21D4-40CD-80C1-5B4CD5B2547C}"/>
              </a:ext>
            </a:extLst>
          </p:cNvPr>
          <p:cNvSpPr/>
          <p:nvPr/>
        </p:nvSpPr>
        <p:spPr>
          <a:xfrm>
            <a:off x="9137188" y="3189261"/>
            <a:ext cx="5220496" cy="4161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Total Computational Time (mean)</a:t>
            </a:r>
          </a:p>
        </p:txBody>
      </p:sp>
      <p:sp>
        <p:nvSpPr>
          <p:cNvPr id="40" name="テキスト ボックス 40">
            <a:extLst>
              <a:ext uri="{FF2B5EF4-FFF2-40B4-BE49-F238E27FC236}">
                <a16:creationId xmlns:a16="http://schemas.microsoft.com/office/drawing/2014/main" id="{C73AD7D4-4669-4899-8C7E-47682B10A4D2}"/>
              </a:ext>
            </a:extLst>
          </p:cNvPr>
          <p:cNvSpPr txBox="1"/>
          <p:nvPr/>
        </p:nvSpPr>
        <p:spPr>
          <a:xfrm>
            <a:off x="15773401" y="2999905"/>
            <a:ext cx="2077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accent2"/>
                </a:solidFill>
              </a:rPr>
              <a:t>0.002s</a:t>
            </a:r>
            <a:endParaRPr lang="en-US" sz="4800" dirty="0">
              <a:solidFill>
                <a:schemeClr val="accent2"/>
              </a:solidFill>
            </a:endParaRPr>
          </a:p>
        </p:txBody>
      </p:sp>
      <p:pic>
        <p:nvPicPr>
          <p:cNvPr id="19" name="図 11">
            <a:extLst>
              <a:ext uri="{FF2B5EF4-FFF2-40B4-BE49-F238E27FC236}">
                <a16:creationId xmlns:a16="http://schemas.microsoft.com/office/drawing/2014/main" id="{995D00EA-F6B6-4163-BF08-DB52C6E9A6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1"/>
          <a:stretch/>
        </p:blipFill>
        <p:spPr>
          <a:xfrm>
            <a:off x="8255118" y="3693248"/>
            <a:ext cx="7368696" cy="596833"/>
          </a:xfrm>
          <a:prstGeom prst="rect">
            <a:avLst/>
          </a:prstGeom>
        </p:spPr>
      </p:pic>
      <p:graphicFrame>
        <p:nvGraphicFramePr>
          <p:cNvPr id="22" name="圖表 21">
            <a:extLst>
              <a:ext uri="{FF2B5EF4-FFF2-40B4-BE49-F238E27FC236}">
                <a16:creationId xmlns:a16="http://schemas.microsoft.com/office/drawing/2014/main" id="{75E7E84A-850F-40BA-85D3-A27BFA0169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56946"/>
              </p:ext>
            </p:extLst>
          </p:nvPr>
        </p:nvGraphicFramePr>
        <p:xfrm>
          <a:off x="7942940" y="3414714"/>
          <a:ext cx="9627510" cy="5930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735645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24">
        <p15:prstTrans prst="peelOff"/>
      </p:transition>
    </mc:Choice>
    <mc:Fallback xmlns="">
      <p:transition spd="slow" advTm="75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Graphic spid="22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26317" y="656056"/>
            <a:ext cx="12422708" cy="1003675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Comparison2</a:t>
            </a:r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3</a:t>
            </a:fld>
            <a:endParaRPr lang="en-US" sz="7200" dirty="0">
              <a:latin typeface="+mj-lt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767F9BA-1397-43E0-8EC4-60F08A015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1" y="2582895"/>
            <a:ext cx="2735240" cy="3441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A91FBE9-E166-4F93-BD46-2AE0EC76E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32" y="2568610"/>
            <a:ext cx="2791604" cy="3495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A8C5D33C-5F42-4D16-9690-1B31D7544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92" y="2542381"/>
            <a:ext cx="2812549" cy="3522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圖片 22" descr="一張含有 文字, 黑色, 朦朧, 白色 的圖片&#10;&#10;自動產生的描述">
            <a:extLst>
              <a:ext uri="{FF2B5EF4-FFF2-40B4-BE49-F238E27FC236}">
                <a16:creationId xmlns:a16="http://schemas.microsoft.com/office/drawing/2014/main" id="{E146B3FA-80D7-46C2-BA25-5F02B995F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8" y="6438988"/>
            <a:ext cx="2560225" cy="2849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圖片 24" descr="一張含有 文字, 哺乳類, 影像 的圖片&#10;&#10;自動產生的描述">
            <a:extLst>
              <a:ext uri="{FF2B5EF4-FFF2-40B4-BE49-F238E27FC236}">
                <a16:creationId xmlns:a16="http://schemas.microsoft.com/office/drawing/2014/main" id="{FFF19D7D-3869-4A38-8199-04224CD9F2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48" y="6480287"/>
            <a:ext cx="2560225" cy="286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圖片 26" descr="一張含有 文字, 朦朧, 影像 的圖片&#10;&#10;自動產生的描述">
            <a:extLst>
              <a:ext uri="{FF2B5EF4-FFF2-40B4-BE49-F238E27FC236}">
                <a16:creationId xmlns:a16="http://schemas.microsoft.com/office/drawing/2014/main" id="{5FC64432-5672-4095-AD26-59887F3749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453" y="6480287"/>
            <a:ext cx="2560225" cy="286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E49AEA91-647C-4228-B106-F7D35810CC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392" y="2542379"/>
            <a:ext cx="2778799" cy="3495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AE53F391-0188-4C4F-8182-7FC1973131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545" y="2530438"/>
            <a:ext cx="2812551" cy="3522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F33D3847-D410-4307-BE42-0A5DE9DC13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450" y="2542379"/>
            <a:ext cx="2812550" cy="3522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圖片 34" descr="一張含有 文字, 黑色, 白色, 朦朧 的圖片&#10;&#10;自動產生的描述">
            <a:extLst>
              <a:ext uri="{FF2B5EF4-FFF2-40B4-BE49-F238E27FC236}">
                <a16:creationId xmlns:a16="http://schemas.microsoft.com/office/drawing/2014/main" id="{1BB07BC5-C5A5-4DCC-96D5-4378391B06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056" y="6496252"/>
            <a:ext cx="2457315" cy="2734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圖片 36" descr="一張含有 文字, 室外, 影像 的圖片&#10;&#10;自動產生的描述">
            <a:extLst>
              <a:ext uri="{FF2B5EF4-FFF2-40B4-BE49-F238E27FC236}">
                <a16:creationId xmlns:a16="http://schemas.microsoft.com/office/drawing/2014/main" id="{5DCDFDE5-66EC-480D-899C-75D179F7F2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232" y="6480287"/>
            <a:ext cx="2560225" cy="286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圖片 38" descr="一張含有 文字, 朦朧, 影像 的圖片&#10;&#10;自動產生的描述">
            <a:extLst>
              <a:ext uri="{FF2B5EF4-FFF2-40B4-BE49-F238E27FC236}">
                <a16:creationId xmlns:a16="http://schemas.microsoft.com/office/drawing/2014/main" id="{263B5FEA-837C-441F-8D0B-887DE81C78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612" y="6409417"/>
            <a:ext cx="2560225" cy="286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17C31EE2-0681-40E5-9B2F-35DC1891E7F4}"/>
              </a:ext>
            </a:extLst>
          </p:cNvPr>
          <p:cNvSpPr/>
          <p:nvPr/>
        </p:nvSpPr>
        <p:spPr>
          <a:xfrm>
            <a:off x="8830539" y="5167133"/>
            <a:ext cx="711000" cy="2200274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chemeClr val="accent1"/>
              </a:gs>
              <a:gs pos="42000">
                <a:schemeClr val="accent1">
                  <a:lumMod val="75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13226"/>
      </p:ext>
    </p:extLst>
  </p:cSld>
  <p:clrMapOvr>
    <a:masterClrMapping/>
  </p:clrMapOvr>
  <p:transition spd="med" advTm="306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1726C-25BA-4321-A8D3-0BCFD0FE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56" y="732039"/>
            <a:ext cx="12422708" cy="1003675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Data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選取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9DF8F5-0A25-4C30-B63C-FF7EC5F7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4371C-204E-4A11-902D-C95DAE1A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4</a:t>
            </a:fld>
            <a:endParaRPr lang="en-US" sz="7200" dirty="0">
              <a:latin typeface="+mj-lt"/>
            </a:endParaRPr>
          </a:p>
        </p:txBody>
      </p:sp>
      <p:pic>
        <p:nvPicPr>
          <p:cNvPr id="16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F82BF995-B2ED-4942-9DCB-F316C64376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66" y="2335997"/>
            <a:ext cx="17360679" cy="69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1726C-25BA-4321-A8D3-0BCFD0FE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56" y="732039"/>
            <a:ext cx="12422708" cy="1003675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 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HyperCSI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obtain A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9DF8F5-0A25-4C30-B63C-FF7EC5F7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4371C-204E-4A11-902D-C95DAE1A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5</a:t>
            </a:fld>
            <a:endParaRPr lang="en-US" sz="7200" dirty="0">
              <a:latin typeface="+mj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ECED36-237D-4852-BF49-32C61E63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" y="2334984"/>
            <a:ext cx="18286413" cy="66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1726C-25BA-4321-A8D3-0BCFD0FE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85" y="692001"/>
            <a:ext cx="12422708" cy="1003675"/>
          </a:xfrm>
        </p:spPr>
        <p:txBody>
          <a:bodyPr/>
          <a:lstStyle/>
          <a:p>
            <a:r>
              <a:rPr lang="en-US" altLang="zh-TW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 </a:t>
            </a:r>
            <a:r>
              <a:rPr lang="zh-TW" alt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</a:t>
            </a:r>
            <a:r>
              <a:rPr lang="en-US" altLang="zh-TW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r>
              <a:rPr lang="zh-TW" alt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後的</a:t>
            </a:r>
            <a:r>
              <a:rPr lang="en-US" altLang="zh-TW" sz="6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Y_Omega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9DF8F5-0A25-4C30-B63C-FF7EC5F7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3715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2A26">
                    <a:lumMod val="10000"/>
                    <a:lumOff val="90000"/>
                  </a:srgbClr>
                </a:solidFill>
                <a:effectLst/>
                <a:uLnTx/>
                <a:uFillTx/>
                <a:latin typeface="Aileron Light"/>
                <a:cs typeface="+mn-cs"/>
              </a:rPr>
              <a:t>影像處理第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1E2A26">
                    <a:lumMod val="10000"/>
                    <a:lumOff val="90000"/>
                  </a:srgbClr>
                </a:solidFill>
                <a:effectLst/>
                <a:uLnTx/>
                <a:uFillTx/>
                <a:latin typeface="Aileron Light"/>
                <a:cs typeface="+mn-cs"/>
              </a:rPr>
              <a:t>30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2A26">
                    <a:lumMod val="10000"/>
                    <a:lumOff val="90000"/>
                  </a:srgbClr>
                </a:solidFill>
                <a:effectLst/>
                <a:uLnTx/>
                <a:uFillTx/>
                <a:latin typeface="Aileron Light"/>
                <a:cs typeface="+mn-cs"/>
              </a:rPr>
              <a:t>組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1E2A26">
                  <a:lumMod val="10000"/>
                  <a:lumOff val="90000"/>
                </a:srgbClr>
              </a:solidFill>
              <a:effectLst/>
              <a:uLnTx/>
              <a:uFillTx/>
              <a:latin typeface="Aileron Light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4371C-204E-4A11-902D-C95DAE1A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13715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1E2A26">
                    <a:lumMod val="10000"/>
                    <a:lumOff val="90000"/>
                  </a:srgbClr>
                </a:solidFill>
                <a:effectLst/>
                <a:uLnTx/>
                <a:uFillTx/>
                <a:latin typeface="Aileron Light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1E2A26">
                    <a:lumMod val="10000"/>
                    <a:lumOff val="90000"/>
                  </a:srgbClr>
                </a:solidFill>
                <a:effectLst/>
                <a:uLnTx/>
                <a:uFillTx/>
                <a:latin typeface="Aileron UltraLight"/>
                <a:cs typeface="+mn-cs"/>
              </a:rPr>
              <a:t>SLIDE </a:t>
            </a:r>
            <a:fld id="{511F482C-44AA-46E6-BA1A-E4C16BAF3A94}" type="slidenum">
              <a:rPr kumimoji="0" lang="en-US" sz="7200" b="0" i="0" u="none" strike="noStrike" kern="1200" cap="none" spc="0" normalizeH="0" baseline="0" noProof="0" smtClean="0">
                <a:ln>
                  <a:noFill/>
                </a:ln>
                <a:solidFill>
                  <a:srgbClr val="1E2A26">
                    <a:lumMod val="10000"/>
                    <a:lumOff val="90000"/>
                  </a:srgbClr>
                </a:solidFill>
                <a:effectLst/>
                <a:uLnTx/>
                <a:uFillTx/>
                <a:latin typeface="Aileron UltraLight"/>
                <a:cs typeface="+mn-cs"/>
              </a:rPr>
              <a:pPr marL="0" marR="0" lvl="0" indent="0" algn="l" defTabSz="13715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1E2A26">
                  <a:lumMod val="10000"/>
                  <a:lumOff val="90000"/>
                </a:srgbClr>
              </a:solidFill>
              <a:effectLst/>
              <a:uLnTx/>
              <a:uFillTx/>
              <a:latin typeface="Aileron UltraLight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D02BAF-9763-49C7-9CBB-C046F3FB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7" y="2742118"/>
            <a:ext cx="8000000" cy="60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6E829CF-EA12-4A8B-9529-FBB44CBD3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563" y="2742118"/>
            <a:ext cx="8000000" cy="600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550F09B2-F9C3-42B1-8745-6ECC7A3B4078}"/>
              </a:ext>
            </a:extLst>
          </p:cNvPr>
          <p:cNvSpPr/>
          <p:nvPr/>
        </p:nvSpPr>
        <p:spPr>
          <a:xfrm>
            <a:off x="8568277" y="5082800"/>
            <a:ext cx="905206" cy="1428661"/>
          </a:xfrm>
          <a:prstGeom prst="rightArrow">
            <a:avLst>
              <a:gd name="adj1" fmla="val 50000"/>
              <a:gd name="adj2" fmla="val 50000"/>
            </a:avLst>
          </a:prstGeom>
          <a:gradFill flip="none" rotWithShape="1">
            <a:gsLst>
              <a:gs pos="0">
                <a:schemeClr val="accent1"/>
              </a:gs>
              <a:gs pos="42000">
                <a:schemeClr val="accent1">
                  <a:lumMod val="75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5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1726C-25BA-4321-A8D3-0BCFD0FE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56" y="732039"/>
            <a:ext cx="12422708" cy="1003675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 Barycentric Coordinate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9DF8F5-0A25-4C30-B63C-FF7EC5F7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4371C-204E-4A11-902D-C95DAE1A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7</a:t>
            </a:fld>
            <a:endParaRPr lang="en-US" sz="7200" dirty="0">
              <a:latin typeface="+mj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E43FA0-748C-4B15-9DA2-51514E17E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" y="2691722"/>
            <a:ext cx="18286413" cy="628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8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1726C-25BA-4321-A8D3-0BCFD0FE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56" y="732039"/>
            <a:ext cx="12422708" cy="1003675"/>
          </a:xfrm>
        </p:spPr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 Barycentric Coordinate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9DF8F5-0A25-4C30-B63C-FF7EC5F7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4371C-204E-4A11-902D-C95DAE1A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8</a:t>
            </a:fld>
            <a:endParaRPr lang="en-US" sz="7200" dirty="0">
              <a:latin typeface="+mj-lt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3DF34EA4-0774-45FD-8F9C-D9919BFC9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17" y="1404427"/>
            <a:ext cx="17476944" cy="79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0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1080" y="776475"/>
            <a:ext cx="12422708" cy="1003675"/>
          </a:xfrm>
        </p:spPr>
        <p:txBody>
          <a:bodyPr/>
          <a:lstStyle/>
          <a:p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演算法流程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影像處理第</a:t>
            </a:r>
            <a:r>
              <a:rPr lang="en-US" altLang="zh-TW" dirty="0"/>
              <a:t>30</a:t>
            </a:r>
            <a:r>
              <a:rPr lang="zh-TW" altLang="en-US" dirty="0"/>
              <a:t>組</a:t>
            </a:r>
            <a:endParaRPr lang="en-US" altLang="zh-TW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latin typeface="+mj-lt"/>
              </a:rPr>
              <a:t>SLIDE </a:t>
            </a:r>
            <a:fld id="{511F482C-44AA-46E6-BA1A-E4C16BAF3A94}" type="slidenum">
              <a:rPr lang="en-US" sz="7200" smtClean="0">
                <a:latin typeface="+mj-lt"/>
              </a:rPr>
              <a:pPr/>
              <a:t>9</a:t>
            </a:fld>
            <a:endParaRPr lang="en-US" sz="7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62897" y="4731945"/>
                <a:ext cx="302766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Input  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</m:oMath>
                </a14:m>
                <a:endParaRPr lang="en-US" sz="4000" dirty="0">
                  <a:solidFill>
                    <a:schemeClr val="accent2">
                      <a:lumMod val="75000"/>
                    </a:schemeClr>
                  </a:solidFill>
                  <a:latin typeface="Aileron Thin" pitchFamily="50" charset="0"/>
                </a:endParaRPr>
              </a:p>
              <a:p>
                <a:r>
                  <a:rPr lang="en-US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Output : A</a:t>
                </a:r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7" y="4731945"/>
                <a:ext cx="3027660" cy="1323439"/>
              </a:xfrm>
              <a:prstGeom prst="rect">
                <a:avLst/>
              </a:prstGeom>
              <a:blipFill>
                <a:blip r:embed="rId2"/>
                <a:stretch>
                  <a:fillRect l="-7042" t="-8295" b="-18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79568" y="6203360"/>
                <a:ext cx="302766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TW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</m:oMath>
                </a14:m>
                <a:r>
                  <a:rPr lang="zh-TW" altLang="en-US" sz="4000" dirty="0"/>
                  <a:t>做</a:t>
                </a:r>
                <a:r>
                  <a:rPr lang="en-US" altLang="zh-TW" sz="4000" dirty="0" err="1">
                    <a:solidFill>
                      <a:srgbClr val="FF0000"/>
                    </a:solidFill>
                  </a:rPr>
                  <a:t>HyperCSI</a:t>
                </a:r>
                <a:endParaRPr lang="en-US" altLang="zh-TW" sz="40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TW" sz="4000" dirty="0"/>
                  <a:t>(</a:t>
                </a:r>
                <a:r>
                  <a:rPr lang="zh-TW" altLang="en-US" sz="4000" dirty="0"/>
                  <a:t>期中考內容</a:t>
                </a:r>
                <a:r>
                  <a:rPr lang="en-US" altLang="zh-TW" sz="4000" dirty="0"/>
                  <a:t>)</a:t>
                </a:r>
                <a:r>
                  <a:rPr lang="zh-TW" altLang="en-US" sz="4000" dirty="0"/>
                  <a:t>得指紋</a:t>
                </a:r>
                <a:r>
                  <a:rPr lang="en-US" altLang="zh-TW" sz="4000" dirty="0"/>
                  <a:t>A</a:t>
                </a:r>
                <a:endParaRPr lang="en-US" sz="4000" dirty="0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" y="6203360"/>
                <a:ext cx="3027660" cy="2554545"/>
              </a:xfrm>
              <a:prstGeom prst="rect">
                <a:avLst/>
              </a:prstGeom>
              <a:blipFill>
                <a:blip r:embed="rId3"/>
                <a:stretch>
                  <a:fillRect l="-7243" t="-4296" r="-7042" b="-95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3313882" y="4719883"/>
                <a:ext cx="325526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Input  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TW" sz="4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4000" dirty="0">
                  <a:solidFill>
                    <a:schemeClr val="accent2">
                      <a:lumMod val="75000"/>
                    </a:schemeClr>
                  </a:solidFill>
                  <a:latin typeface="Aileron Thin" pitchFamily="50" charset="0"/>
                </a:endParaRPr>
              </a:p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Output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4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</m:sub>
                    </m:sSub>
                  </m:oMath>
                </a14:m>
                <a:endParaRPr lang="en-US" altLang="zh-TW" sz="4000" dirty="0">
                  <a:solidFill>
                    <a:schemeClr val="accent2">
                      <a:lumMod val="75000"/>
                    </a:schemeClr>
                  </a:solidFill>
                  <a:latin typeface="Aileron Thin" pitchFamily="50" charset="0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882" y="4719883"/>
                <a:ext cx="3255264" cy="1323439"/>
              </a:xfrm>
              <a:prstGeom prst="rect">
                <a:avLst/>
              </a:prstGeom>
              <a:blipFill>
                <a:blip r:embed="rId4"/>
                <a:stretch>
                  <a:fillRect l="-6742" t="-8295" b="-18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079918" y="6336353"/>
                <a:ext cx="325526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TW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TW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sz="4000" dirty="0">
                    <a:solidFill>
                      <a:srgbClr val="FF0000"/>
                    </a:solidFill>
                  </a:rPr>
                  <a:t>做</a:t>
                </a:r>
                <a:r>
                  <a:rPr lang="en-US" altLang="zh-TW" sz="4000" dirty="0">
                    <a:solidFill>
                      <a:srgbClr val="FF0000"/>
                    </a:solidFill>
                  </a:rPr>
                  <a:t>PCA</a:t>
                </a:r>
                <a:endParaRPr lang="en-US" altLang="zh-TW" sz="40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zh-TW" altLang="en-US" sz="4000" dirty="0">
                    <a:solidFill>
                      <a:schemeClr val="bg1"/>
                    </a:solidFill>
                  </a:rPr>
                  <a:t>降維</a:t>
                </a:r>
                <a:endParaRPr lang="en-US" altLang="zh-TW" sz="40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TW" sz="4000" dirty="0">
                    <a:solidFill>
                      <a:schemeClr val="bg1"/>
                    </a:solidFill>
                  </a:rPr>
                  <a:t>N=</a:t>
                </a:r>
                <a14:m>
                  <m:oMath xmlns:m="http://schemas.openxmlformats.org/officeDocument/2006/math">
                    <m:r>
                      <a:rPr lang="en-US" altLang="zh-TW" sz="4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4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4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TW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dirty="0">
                  <a:solidFill>
                    <a:schemeClr val="bg1"/>
                  </a:solidFill>
                </a:endParaRPr>
              </a:p>
              <a:p>
                <a:pPr algn="ctr"/>
                <a:endParaRPr lang="en-US" sz="4000" dirty="0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918" y="6336353"/>
                <a:ext cx="3255264" cy="2554545"/>
              </a:xfrm>
              <a:prstGeom prst="rect">
                <a:avLst/>
              </a:prstGeom>
              <a:blipFill>
                <a:blip r:embed="rId5"/>
                <a:stretch>
                  <a:fillRect t="-47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540619" y="4686989"/>
                <a:ext cx="3948205" cy="1356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Input  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</m:oMath>
                </a14:m>
                <a:endParaRPr lang="en-US" altLang="zh-TW" sz="4000" dirty="0">
                  <a:solidFill>
                    <a:schemeClr val="accent2">
                      <a:lumMod val="75000"/>
                    </a:schemeClr>
                  </a:solidFill>
                  <a:latin typeface="Aileron Thin" pitchFamily="50" charset="0"/>
                </a:endParaRPr>
              </a:p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Output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4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4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zh-TW" altLang="en-US" sz="4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acc>
                      <m:accPr>
                        <m:chr m:val="̂"/>
                        <m:ctrlPr>
                          <a:rPr lang="en-US" altLang="zh-TW" sz="4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4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TW" altLang="en-US" sz="4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acc>
                      <m:accPr>
                        <m:chr m:val="̂"/>
                        <m:ctrlPr>
                          <a:rPr lang="en-US" altLang="zh-TW" sz="4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4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altLang="zh-TW" sz="4000" dirty="0">
                  <a:solidFill>
                    <a:schemeClr val="accent2">
                      <a:lumMod val="75000"/>
                    </a:schemeClr>
                  </a:solidFill>
                  <a:latin typeface="Aileron Thin" pitchFamily="50" charset="0"/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619" y="4686989"/>
                <a:ext cx="3948205" cy="1356333"/>
              </a:xfrm>
              <a:prstGeom prst="rect">
                <a:avLst/>
              </a:prstGeom>
              <a:blipFill>
                <a:blip r:embed="rId6"/>
                <a:stretch>
                  <a:fillRect l="-5556" t="-8108" b="-189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100700" y="6276012"/>
                <a:ext cx="4704114" cy="2587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4000" dirty="0">
                    <a:solidFill>
                      <a:schemeClr val="bg1">
                        <a:lumMod val="90000"/>
                        <a:lumOff val="10000"/>
                      </a:schemeClr>
                    </a:solidFill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TW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zh-TW" altLang="en-US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做</m:t>
                    </m:r>
                    <m:r>
                      <a:rPr lang="en-US" altLang="zh-TW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𝑃𝐶𝐴</m:t>
                    </m:r>
                    <m:r>
                      <a:rPr lang="zh-TW" alt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降維後</m:t>
                    </m:r>
                  </m:oMath>
                </a14:m>
                <a:endParaRPr lang="en-US" altLang="zh-TW" sz="4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zh-TW" alt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的點</m:t>
                    </m:r>
                    <m:acc>
                      <m:accPr>
                        <m:chr m:val="̂"/>
                        <m:ctrlPr>
                          <a:rPr lang="en-US" altLang="zh-TW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zh-TW" altLang="en-US" sz="4000" dirty="0">
                    <a:solidFill>
                      <a:schemeClr val="bg1">
                        <a:lumMod val="90000"/>
                        <a:lumOff val="10000"/>
                      </a:schemeClr>
                    </a:solidFill>
                  </a:rPr>
                  <a:t>以及</a:t>
                </a:r>
                <a:r>
                  <a:rPr lang="zh-TW" altLang="en-US" sz="4000" dirty="0">
                    <a:solidFill>
                      <a:srgbClr val="FF0000"/>
                    </a:solidFill>
                  </a:rPr>
                  <a:t>代表</a:t>
                </a:r>
                <a:r>
                  <a:rPr lang="en-US" altLang="zh-TW" sz="4000" dirty="0">
                    <a:solidFill>
                      <a:srgbClr val="FF0000"/>
                    </a:solidFill>
                  </a:rPr>
                  <a:t>Hyperplane</a:t>
                </a:r>
                <a:r>
                  <a:rPr lang="zh-TW" altLang="en-US" sz="4000" dirty="0">
                    <a:solidFill>
                      <a:schemeClr val="bg1">
                        <a:lumMod val="90000"/>
                        <a:lumOff val="1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zh-TW" altLang="en-US" sz="4000" i="1" dirty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點</m:t>
                    </m:r>
                    <m:r>
                      <a:rPr lang="zh-TW" altLang="en-US" sz="4000" i="1" dirty="0" smtClean="0">
                        <a:solidFill>
                          <a:schemeClr val="bg1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zh-TW" altLang="en-US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、法向量</m:t>
                    </m:r>
                    <m:r>
                      <a:rPr lang="zh-TW" alt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TW" altLang="en-US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4000" dirty="0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700" y="6276012"/>
                <a:ext cx="4704114" cy="2587440"/>
              </a:xfrm>
              <a:prstGeom prst="rect">
                <a:avLst/>
              </a:prstGeom>
              <a:blipFill>
                <a:blip r:embed="rId7"/>
                <a:stretch>
                  <a:fillRect l="-259" t="-42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0570331" y="4763711"/>
                <a:ext cx="4863016" cy="1356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Input: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</m:t>
                        </m:r>
                      </m:sub>
                    </m:sSub>
                  </m:oMath>
                </a14:m>
                <a:r>
                  <a:rPr lang="zh-TW" altLang="en-US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、</a:t>
                </a:r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zh-TW" altLang="en-US" sz="4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acc>
                      <m:accPr>
                        <m:chr m:val="̂"/>
                        <m:ctrlP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zh-TW" altLang="en-US" sz="4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、</m:t>
                    </m:r>
                    <m:acc>
                      <m:accPr>
                        <m:chr m:val="̂"/>
                        <m:ctrlPr>
                          <a:rPr lang="en-US" altLang="zh-TW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sz="4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altLang="zh-TW" sz="4000" dirty="0">
                  <a:solidFill>
                    <a:schemeClr val="accent2">
                      <a:lumMod val="75000"/>
                    </a:schemeClr>
                  </a:solidFill>
                  <a:latin typeface="Aileron Thin" pitchFamily="50" charset="0"/>
                </a:endParaRPr>
              </a:p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Output : S</a:t>
                </a: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331" y="4763711"/>
                <a:ext cx="4863016" cy="1356333"/>
              </a:xfrm>
              <a:prstGeom prst="rect">
                <a:avLst/>
              </a:prstGeom>
              <a:blipFill>
                <a:blip r:embed="rId8"/>
                <a:stretch>
                  <a:fillRect l="-4511" t="-6726" b="-1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0570331" y="6106530"/>
                <a:ext cx="4508669" cy="2997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TW" altLang="en-US" sz="4000" dirty="0">
                    <a:solidFill>
                      <a:schemeClr val="bg1">
                        <a:lumMod val="90000"/>
                        <a:lumOff val="10000"/>
                      </a:schemeClr>
                    </a:solidFill>
                  </a:rPr>
                  <a:t>點到線之</a:t>
                </a:r>
                <a:r>
                  <a:rPr lang="zh-TW" altLang="en-US" sz="4000" dirty="0">
                    <a:solidFill>
                      <a:srgbClr val="FF0000"/>
                    </a:solidFill>
                  </a:rPr>
                  <a:t>距離公式</a:t>
                </a:r>
                <a:endParaRPr lang="en-US" altLang="zh-TW" sz="4000" dirty="0">
                  <a:solidFill>
                    <a:srgbClr val="FF000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4000" b="0" i="0" dirty="0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4000" i="1" dirty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  <m:r>
                            <a:rPr lang="en-US" altLang="zh-TW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p>
                            <m:sSupPr>
                              <m:ctrlPr>
                                <a:rPr lang="en-US" altLang="zh-TW" sz="4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TW" alt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TW" alt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altLang="zh-TW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0331" y="6106530"/>
                <a:ext cx="4508669" cy="2997744"/>
              </a:xfrm>
              <a:prstGeom prst="rect">
                <a:avLst/>
              </a:prstGeom>
              <a:blipFill>
                <a:blip r:embed="rId9"/>
                <a:stretch>
                  <a:fillRect l="-1757" r="-16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5433347" y="4711006"/>
                <a:ext cx="302766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Input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40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zh-TW" altLang="en-US" sz="40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S</a:t>
                </a:r>
              </a:p>
              <a:p>
                <a:r>
                  <a:rPr lang="en-US" altLang="zh-TW" sz="4000" dirty="0">
                    <a:solidFill>
                      <a:schemeClr val="accent2">
                        <a:lumMod val="75000"/>
                      </a:schemeClr>
                    </a:solidFill>
                    <a:latin typeface="Aileron Thin" pitchFamily="50" charset="0"/>
                  </a:rPr>
                  <a:t>Output : Y</a:t>
                </a: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347" y="4711006"/>
                <a:ext cx="3027660" cy="1323439"/>
              </a:xfrm>
              <a:prstGeom prst="rect">
                <a:avLst/>
              </a:prstGeom>
              <a:blipFill>
                <a:blip r:embed="rId10"/>
                <a:stretch>
                  <a:fillRect l="-7258" t="-8295" b="-188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15548250" y="6288030"/>
                <a:ext cx="26585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400" b="0" i="1" smtClean="0">
                          <a:solidFill>
                            <a:schemeClr val="bg1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400" dirty="0">
                  <a:solidFill>
                    <a:schemeClr val="bg1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250" y="6288030"/>
                <a:ext cx="2658595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/>
          <p:cNvCxnSpPr>
            <a:cxnSpLocks/>
            <a:stCxn id="7" idx="2"/>
          </p:cNvCxnSpPr>
          <p:nvPr/>
        </p:nvCxnSpPr>
        <p:spPr>
          <a:xfrm flipH="1" flipV="1">
            <a:off x="0" y="3580467"/>
            <a:ext cx="708312" cy="10253"/>
          </a:xfrm>
          <a:prstGeom prst="line">
            <a:avLst/>
          </a:prstGeom>
          <a:ln w="38100">
            <a:solidFill>
              <a:srgbClr val="3A7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/>
            <a:stCxn id="9" idx="2"/>
            <a:endCxn id="7" idx="6"/>
          </p:cNvCxnSpPr>
          <p:nvPr/>
        </p:nvCxnSpPr>
        <p:spPr>
          <a:xfrm flipH="1">
            <a:off x="2683416" y="3590720"/>
            <a:ext cx="1214283" cy="0"/>
          </a:xfrm>
          <a:prstGeom prst="line">
            <a:avLst/>
          </a:prstGeom>
          <a:ln w="38100">
            <a:solidFill>
              <a:srgbClr val="3A7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cxnSpLocks/>
            <a:stCxn id="13" idx="2"/>
            <a:endCxn id="9" idx="6"/>
          </p:cNvCxnSpPr>
          <p:nvPr/>
        </p:nvCxnSpPr>
        <p:spPr>
          <a:xfrm flipH="1">
            <a:off x="5872803" y="3590720"/>
            <a:ext cx="1483544" cy="0"/>
          </a:xfrm>
          <a:prstGeom prst="line">
            <a:avLst/>
          </a:prstGeom>
          <a:ln w="38100">
            <a:solidFill>
              <a:srgbClr val="3A7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cxnSpLocks/>
            <a:stCxn id="38" idx="2"/>
            <a:endCxn id="13" idx="6"/>
          </p:cNvCxnSpPr>
          <p:nvPr/>
        </p:nvCxnSpPr>
        <p:spPr>
          <a:xfrm flipH="1" flipV="1">
            <a:off x="9331451" y="3590720"/>
            <a:ext cx="1780197" cy="6919"/>
          </a:xfrm>
          <a:prstGeom prst="line">
            <a:avLst/>
          </a:prstGeom>
          <a:ln w="38100">
            <a:solidFill>
              <a:srgbClr val="3A7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cxnSpLocks/>
            <a:stCxn id="14" idx="2"/>
            <a:endCxn id="38" idx="6"/>
          </p:cNvCxnSpPr>
          <p:nvPr/>
        </p:nvCxnSpPr>
        <p:spPr>
          <a:xfrm flipH="1">
            <a:off x="13086752" y="3580467"/>
            <a:ext cx="2372240" cy="17172"/>
          </a:xfrm>
          <a:prstGeom prst="line">
            <a:avLst/>
          </a:prstGeom>
          <a:ln w="38100">
            <a:solidFill>
              <a:srgbClr val="3A7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cxnSpLocks/>
            <a:endCxn id="14" idx="6"/>
          </p:cNvCxnSpPr>
          <p:nvPr/>
        </p:nvCxnSpPr>
        <p:spPr>
          <a:xfrm flipH="1">
            <a:off x="17434096" y="3580467"/>
            <a:ext cx="852317" cy="0"/>
          </a:xfrm>
          <a:prstGeom prst="line">
            <a:avLst/>
          </a:prstGeom>
          <a:ln w="38100">
            <a:solidFill>
              <a:srgbClr val="3A75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708312" y="2603168"/>
            <a:ext cx="1975104" cy="1975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1">
                  <a:lumMod val="10000"/>
                  <a:lumOff val="9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求</a:t>
            </a:r>
            <a:r>
              <a:rPr lang="en-US" altLang="zh-TW" sz="5400" dirty="0">
                <a:solidFill>
                  <a:schemeClr val="bg1"/>
                </a:solidFill>
              </a:rPr>
              <a:t>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897699" y="2603168"/>
            <a:ext cx="1975104" cy="1975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1">
                  <a:lumMod val="10000"/>
                  <a:lumOff val="9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求</a:t>
            </a:r>
            <a:r>
              <a:rPr lang="en-US" altLang="zh-TW" sz="54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7356347" y="2603168"/>
            <a:ext cx="1975104" cy="1975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1">
                  <a:lumMod val="10000"/>
                  <a:lumOff val="9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求</a:t>
            </a:r>
            <a:r>
              <a:rPr lang="en-US" altLang="zh-TW" sz="5400" dirty="0">
                <a:solidFill>
                  <a:schemeClr val="bg1"/>
                </a:solidFill>
              </a:rPr>
              <a:t>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15458992" y="2592915"/>
            <a:ext cx="1975104" cy="1975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1">
                  <a:lumMod val="10000"/>
                  <a:lumOff val="9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求</a:t>
            </a:r>
            <a:r>
              <a:rPr lang="en-US" altLang="zh-TW" sz="5400" dirty="0">
                <a:solidFill>
                  <a:schemeClr val="bg1"/>
                </a:solidFill>
              </a:rPr>
              <a:t>Y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8" name="円/楕円 13">
            <a:extLst>
              <a:ext uri="{FF2B5EF4-FFF2-40B4-BE49-F238E27FC236}">
                <a16:creationId xmlns:a16="http://schemas.microsoft.com/office/drawing/2014/main" id="{1FC6A8ED-C0DB-4194-B51A-0E11DB594E7B}"/>
              </a:ext>
            </a:extLst>
          </p:cNvPr>
          <p:cNvSpPr/>
          <p:nvPr/>
        </p:nvSpPr>
        <p:spPr>
          <a:xfrm>
            <a:off x="11111648" y="2610087"/>
            <a:ext cx="1975104" cy="197510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bg1">
                  <a:lumMod val="10000"/>
                  <a:lumOff val="90000"/>
                </a:schemeClr>
              </a:gs>
              <a:gs pos="100000">
                <a:srgbClr val="FFFFFF"/>
              </a:gs>
            </a:gsLst>
            <a:lin ang="135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</a:rPr>
              <a:t>求</a:t>
            </a:r>
            <a:r>
              <a:rPr lang="en-US" altLang="zh-TW" sz="5400" dirty="0">
                <a:solidFill>
                  <a:schemeClr val="bg1"/>
                </a:solidFill>
              </a:rPr>
              <a:t>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61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602">
        <p15:prstTrans prst="peelOff"/>
      </p:transition>
    </mc:Choice>
    <mc:Fallback xmlns="">
      <p:transition spd="slow" advTm="106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50"/>
                            </p:stCondLst>
                            <p:childTnLst>
                              <p:par>
                                <p:cTn id="6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7" grpId="0" animBg="1"/>
      <p:bldP spid="9" grpId="0" animBg="1"/>
      <p:bldP spid="13" grpId="0" animBg="1"/>
      <p:bldP spid="14" grpId="0" animBg="1"/>
      <p:bldP spid="38" grpId="0" animBg="1"/>
    </p:bldLst>
  </p:timing>
</p:sld>
</file>

<file path=ppt/theme/theme1.xml><?xml version="1.0" encoding="utf-8"?>
<a:theme xmlns:a="http://schemas.openxmlformats.org/drawingml/2006/main" name="Betelgeuse Titles">
  <a:themeElements>
    <a:clrScheme name="Betelgeuse">
      <a:dk1>
        <a:srgbClr val="F2F2F2"/>
      </a:dk1>
      <a:lt1>
        <a:srgbClr val="F2F2F2"/>
      </a:lt1>
      <a:dk2>
        <a:srgbClr val="3F3F3F"/>
      </a:dk2>
      <a:lt2>
        <a:srgbClr val="3F3F3F"/>
      </a:lt2>
      <a:accent1>
        <a:srgbClr val="F2F2F2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2F2F2"/>
      </a:hlink>
      <a:folHlink>
        <a:srgbClr val="B5B5B5"/>
      </a:folHlink>
    </a:clrScheme>
    <a:fontScheme name="Betelgeuse">
      <a:majorFont>
        <a:latin typeface="Aileron UltraLight"/>
        <a:ea typeface="Capella"/>
        <a:cs typeface=""/>
      </a:majorFont>
      <a:minorFont>
        <a:latin typeface="Aileron Light"/>
        <a:ea typeface="Capella Light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telgeuse Contents">
  <a:themeElements>
    <a:clrScheme name="Betelgeuse2">
      <a:dk1>
        <a:srgbClr val="1E2A26"/>
      </a:dk1>
      <a:lt1>
        <a:srgbClr val="1E2A26"/>
      </a:lt1>
      <a:dk2>
        <a:srgbClr val="1E2A26"/>
      </a:dk2>
      <a:lt2>
        <a:srgbClr val="1E2A26"/>
      </a:lt2>
      <a:accent1>
        <a:srgbClr val="3A75FB"/>
      </a:accent1>
      <a:accent2>
        <a:srgbClr val="3A75FB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telgeuse">
      <a:majorFont>
        <a:latin typeface="Aileron UltraLight"/>
        <a:ea typeface="Capella"/>
        <a:cs typeface=""/>
      </a:majorFont>
      <a:minorFont>
        <a:latin typeface="Aileron Light"/>
        <a:ea typeface="Capella Light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42000">
              <a:schemeClr val="accent1">
                <a:lumMod val="75000"/>
              </a:schemeClr>
            </a:gs>
            <a:gs pos="100000">
              <a:srgbClr val="FFFFFF"/>
            </a:gs>
          </a:gsLst>
          <a:lin ang="13500000" scaled="1"/>
          <a:tileRect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wrap="none" rtlCol="0" anchor="ctr"/>
      <a:lstStyle>
        <a:defPPr algn="ctr">
          <a:defRPr dirty="0">
            <a:solidFill>
              <a:schemeClr val="bg1">
                <a:lumMod val="10000"/>
                <a:lumOff val="9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3131</TotalTime>
  <Words>285</Words>
  <Application>Microsoft Office PowerPoint</Application>
  <PresentationFormat>自訂</PresentationFormat>
  <Paragraphs>75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Aileron Light</vt:lpstr>
      <vt:lpstr>Aileron Thin</vt:lpstr>
      <vt:lpstr>Aileron UltraLight</vt:lpstr>
      <vt:lpstr>Arial</vt:lpstr>
      <vt:lpstr>Calibri</vt:lpstr>
      <vt:lpstr>Cambria Math</vt:lpstr>
      <vt:lpstr>Betelgeuse Titles</vt:lpstr>
      <vt:lpstr>Betelgeuse Contents</vt:lpstr>
      <vt:lpstr>影像處理第30組期中作業分工表 </vt:lpstr>
      <vt:lpstr>Performance Comparison</vt:lpstr>
      <vt:lpstr>Performance Comparison2</vt:lpstr>
      <vt:lpstr>Missing Data選取</vt:lpstr>
      <vt:lpstr>Step1 HyperCSI obtain A</vt:lpstr>
      <vt:lpstr>Step1 做PCA後的Y_Omega</vt:lpstr>
      <vt:lpstr>Step2 Barycentric Coordinate</vt:lpstr>
      <vt:lpstr>Step2 Barycentric Coordinate</vt:lpstr>
      <vt:lpstr>演算法流程</vt:lpstr>
      <vt:lpstr>That’s all. Thank you very much!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Betelgeuse</dc:title>
  <dc:creator>秋咲准</dc:creator>
  <cp:lastModifiedBy>HsuChi Chen</cp:lastModifiedBy>
  <cp:revision>134</cp:revision>
  <dcterms:created xsi:type="dcterms:W3CDTF">2014-06-28T16:00:46Z</dcterms:created>
  <dcterms:modified xsi:type="dcterms:W3CDTF">2021-01-03T10:23:04Z</dcterms:modified>
</cp:coreProperties>
</file>