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3"/>
  </p:notesMasterIdLst>
  <p:handoutMasterIdLst>
    <p:handoutMasterId r:id="rId14"/>
  </p:handoutMasterIdLst>
  <p:sldIdLst>
    <p:sldId id="290" r:id="rId3"/>
    <p:sldId id="281" r:id="rId4"/>
    <p:sldId id="257" r:id="rId5"/>
    <p:sldId id="297" r:id="rId6"/>
    <p:sldId id="294" r:id="rId7"/>
    <p:sldId id="293" r:id="rId8"/>
    <p:sldId id="292" r:id="rId9"/>
    <p:sldId id="296" r:id="rId10"/>
    <p:sldId id="258" r:id="rId11"/>
    <p:sldId id="291" r:id="rId12"/>
  </p:sldIdLst>
  <p:sldSz cx="18286413" cy="10287000"/>
  <p:notesSz cx="6858000" cy="9144000"/>
  <p:defaultTextStyle>
    <a:defPPr>
      <a:defRPr lang="en-US"/>
    </a:defPPr>
    <a:lvl1pPr marL="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5FB"/>
    <a:srgbClr val="FFFFFF"/>
    <a:srgbClr val="1E2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88" y="40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5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</c:v>
                </c:pt>
              </c:strCache>
            </c:strRef>
          </c:tx>
          <c:spPr>
            <a:solidFill>
              <a:schemeClr val="bg1">
                <a:lumMod val="10000"/>
                <a:lumOff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C3-42D8-8B75-0A7E54C718D7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C3-42D8-8B75-0A7E54C718D7}"/>
              </c:ext>
            </c:extLst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0.01</c:v>
                </c:pt>
                <c:pt idx="1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C3-42D8-8B75-0A7E54C71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1"/>
            <c:bubble3D val="0"/>
            <c:spPr>
              <a:solidFill>
                <a:schemeClr val="bg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57-4BC2-BFB8-7EFE5F9F30BF}"/>
              </c:ext>
            </c:extLst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0.93200000000000005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57-4BC2-BFB8-7EFE5F9F3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973810466049891"/>
          <c:y val="0.14601799457512021"/>
          <c:w val="0.50997069855030008"/>
          <c:h val="0.82788737590747685"/>
        </c:manualLayout>
      </c:layout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ED-4B71-ADE9-22ECB598D2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ED-4B71-ADE9-22ECB598D2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ED-4B71-ADE9-22ECB598D2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AED-4B71-ADE9-22ECB598D29F}"/>
              </c:ext>
            </c:extLst>
          </c:dPt>
          <c:dLbls>
            <c:dLbl>
              <c:idx val="0"/>
              <c:layout>
                <c:manualLayout>
                  <c:x val="-3.4582150524902079E-2"/>
                  <c:y val="0.1490199569881159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320734021569443"/>
                      <c:h val="0.341053484269501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AED-4B71-ADE9-22ECB598D29F}"/>
                </c:ext>
              </c:extLst>
            </c:dLbl>
            <c:dLbl>
              <c:idx val="1"/>
              <c:layout>
                <c:manualLayout>
                  <c:x val="2.4981329544191591E-2"/>
                  <c:y val="-2.03065397691306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ED-4B71-ADE9-22ECB598D29F}"/>
                </c:ext>
              </c:extLst>
            </c:dLbl>
            <c:dLbl>
              <c:idx val="2"/>
              <c:layout>
                <c:manualLayout>
                  <c:x val="0.13569666507747075"/>
                  <c:y val="-0.2366866010595478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ED-4B71-ADE9-22ECB598D29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工作表1!$A$1:$D$1</c:f>
              <c:strCache>
                <c:ptCount val="4"/>
                <c:pt idx="0">
                  <c:v>Obtain A by HyperCSI</c:v>
                </c:pt>
                <c:pt idx="1">
                  <c:v>Obtain S</c:v>
                </c:pt>
                <c:pt idx="2">
                  <c:v>Subset</c:v>
                </c:pt>
                <c:pt idx="3">
                  <c:v>Y=AS</c:v>
                </c:pt>
              </c:strCache>
            </c:strRef>
          </c:cat>
          <c:val>
            <c:numRef>
              <c:f>工作表1!$A$2:$D$2</c:f>
              <c:numCache>
                <c:formatCode>General</c:formatCode>
                <c:ptCount val="4"/>
                <c:pt idx="0">
                  <c:v>5.0000000000000001E-3</c:v>
                </c:pt>
                <c:pt idx="1">
                  <c:v>2E-3</c:v>
                </c:pt>
                <c:pt idx="2">
                  <c:v>0.01</c:v>
                </c:pt>
                <c:pt idx="3">
                  <c:v>2.9999999999999992E-3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D-4B71-ADE9-22ECB598D29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F56BA-F12C-48C9-8C42-6D0888382B2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144B-B9B0-4FC2-A6CE-C71C6757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1F5E1-94BD-4612-904B-C78400F65B08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82048-54E4-4189-8945-049D6C18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7207" cy="10286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5802" y="3500314"/>
            <a:ext cx="13714810" cy="3581400"/>
          </a:xfrm>
        </p:spPr>
        <p:txBody>
          <a:bodyPr anchor="ctr"/>
          <a:lstStyle>
            <a:lvl1pPr algn="ctr">
              <a:defRPr sz="8999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5802" y="8271518"/>
            <a:ext cx="13714810" cy="155696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933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7209977"/>
            <a:ext cx="16085635" cy="662321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7951924"/>
            <a:ext cx="16077615" cy="1510732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245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7209977"/>
            <a:ext cx="16120393" cy="662321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7951924"/>
            <a:ext cx="16077615" cy="1510732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6" hasCustomPrompt="1"/>
          </p:nvPr>
        </p:nvSpPr>
        <p:spPr>
          <a:xfrm>
            <a:off x="1028700" y="2311400"/>
            <a:ext cx="15875000" cy="47752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</p:spTree>
    <p:extLst>
      <p:ext uri="{BB962C8B-B14F-4D97-AF65-F5344CB8AC3E}">
        <p14:creationId xmlns:p14="http://schemas.microsoft.com/office/powerpoint/2010/main" val="1080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2886997"/>
            <a:ext cx="1602802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3628943"/>
            <a:ext cx="16077615" cy="207402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5196" y="5999166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1185" y="6741112"/>
            <a:ext cx="16077615" cy="207402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251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2656703"/>
            <a:ext cx="1602802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3398649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5196" y="4902598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1185" y="5644544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9154" y="7136462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143" y="7878408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5903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524669"/>
            <a:ext cx="5738477" cy="46928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61747" y="3525253"/>
            <a:ext cx="10311063" cy="4692315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sp>
        <p:nvSpPr>
          <p:cNvPr id="16" name="正方形/長方形 15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2487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</p:bld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2 Column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1723" y="5578639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7571" y="6369147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sp>
        <p:nvSpPr>
          <p:cNvPr id="23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684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9420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5268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12033" y="7904746"/>
            <a:ext cx="8446170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1213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9420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5268" y="3533705"/>
            <a:ext cx="8383733" cy="1531781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12033" y="7904746"/>
            <a:ext cx="8446170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455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p" animBg="1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049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5427094"/>
            <a:ext cx="3513221" cy="21735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76934" y="5245771"/>
            <a:ext cx="13714810" cy="1409384"/>
          </a:xfrm>
        </p:spPr>
        <p:txBody>
          <a:bodyPr anchor="b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49162" y="6514899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2" y="6290977"/>
            <a:ext cx="2874961" cy="662321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39164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711792" y="6801141"/>
            <a:ext cx="5198574" cy="42106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559630" y="6813190"/>
            <a:ext cx="5198574" cy="42106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12417263" y="6813190"/>
            <a:ext cx="5198574" cy="4210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6823552"/>
            <a:ext cx="5198574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747650" y="2863551"/>
            <a:ext cx="5040000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478600" y="7034083"/>
            <a:ext cx="497660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861282" y="2976848"/>
            <a:ext cx="4815223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61284" y="6158101"/>
            <a:ext cx="481522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6835601"/>
            <a:ext cx="5198574" cy="421062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6595488" y="2875600"/>
            <a:ext cx="5040000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6709120" y="2988897"/>
            <a:ext cx="4815223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09122" y="6170150"/>
            <a:ext cx="481522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6835601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12453121" y="2875600"/>
            <a:ext cx="5040000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12566753" y="2988897"/>
            <a:ext cx="4815223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66755" y="6170150"/>
            <a:ext cx="481522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39731" y="7046132"/>
            <a:ext cx="497660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3789" y="7053392"/>
            <a:ext cx="497660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49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5033289"/>
            <a:ext cx="5198574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747650" y="2384389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861282" y="2497687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5033289"/>
            <a:ext cx="5198574" cy="421062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6595488" y="2396438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6709120" y="2509736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5045338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12453121" y="2396438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12566753" y="2509736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9139576"/>
            <a:ext cx="5198574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747650" y="6566876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861282" y="6680174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9139576"/>
            <a:ext cx="5198574" cy="421062"/>
          </a:xfrm>
          <a:prstGeom prst="rect">
            <a:avLst/>
          </a:prstGeom>
        </p:spPr>
      </p:pic>
      <p:sp>
        <p:nvSpPr>
          <p:cNvPr id="34" name="正方形/長方形 33"/>
          <p:cNvSpPr>
            <a:spLocks/>
          </p:cNvSpPr>
          <p:nvPr userDrawn="1"/>
        </p:nvSpPr>
        <p:spPr>
          <a:xfrm>
            <a:off x="6595488" y="6578925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>
            <a:off x="6709120" y="6692223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6" name="図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9151625"/>
            <a:ext cx="5198574" cy="421062"/>
          </a:xfrm>
          <a:prstGeom prst="rect">
            <a:avLst/>
          </a:prstGeom>
        </p:spPr>
      </p:pic>
      <p:sp>
        <p:nvSpPr>
          <p:cNvPr id="37" name="正方形/長方形 36"/>
          <p:cNvSpPr>
            <a:spLocks/>
          </p:cNvSpPr>
          <p:nvPr userDrawn="1"/>
        </p:nvSpPr>
        <p:spPr>
          <a:xfrm>
            <a:off x="12453121" y="6578925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>
            <a:off x="12566753" y="6692223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5147939"/>
            <a:ext cx="16028029" cy="1303661"/>
          </a:xfrm>
        </p:spPr>
        <p:txBody>
          <a:bodyPr anchor="ctr"/>
          <a:lstStyle>
            <a:lvl1pPr algn="ctr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1432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27" grpId="0" animBg="1"/>
      <p:bldP spid="28" grpId="0"/>
      <p:bldP spid="25" grpId="0" animBg="1"/>
      <p:bldP spid="32" grpId="0"/>
      <p:bldP spid="34" grpId="0" animBg="1"/>
      <p:bldP spid="35" grpId="0"/>
      <p:bldP spid="37" grpId="0" animBg="1"/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1357250" y="6817279"/>
            <a:ext cx="5423657" cy="43929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465759" y="6833805"/>
            <a:ext cx="5423657" cy="43929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465095" y="6816550"/>
            <a:ext cx="5423657" cy="43929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1573604" y="6833076"/>
            <a:ext cx="5423657" cy="439293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1357250" y="2863551"/>
            <a:ext cx="753150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1440180" y="2952131"/>
            <a:ext cx="7360920" cy="37915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正方形/長方形 18"/>
          <p:cNvSpPr>
            <a:spLocks/>
          </p:cNvSpPr>
          <p:nvPr userDrawn="1"/>
        </p:nvSpPr>
        <p:spPr>
          <a:xfrm>
            <a:off x="9505088" y="2875600"/>
            <a:ext cx="753150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79380" y="2964180"/>
            <a:ext cx="7366000" cy="37795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49330" y="7703126"/>
            <a:ext cx="7487259" cy="1440873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13388" y="7710386"/>
            <a:ext cx="7487259" cy="1440873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98815" y="7010396"/>
            <a:ext cx="7489937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546653" y="6996542"/>
            <a:ext cx="7489937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044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57365" y="6823552"/>
            <a:ext cx="4172692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341250" y="2863551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454882" y="2976848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54883" y="6144675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70444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775365" y="6823552"/>
            <a:ext cx="4172692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4775365" y="2863551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4" hasCustomPrompt="1"/>
          </p:nvPr>
        </p:nvSpPr>
        <p:spPr>
          <a:xfrm>
            <a:off x="4888997" y="2976848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88998" y="6144675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33735" y="6823552"/>
            <a:ext cx="4172692" cy="421062"/>
          </a:xfrm>
          <a:prstGeom prst="rect">
            <a:avLst/>
          </a:prstGeom>
        </p:spPr>
      </p:pic>
      <p:sp>
        <p:nvSpPr>
          <p:cNvPr id="35" name="正方形/長方形 34"/>
          <p:cNvSpPr>
            <a:spLocks/>
          </p:cNvSpPr>
          <p:nvPr userDrawn="1"/>
        </p:nvSpPr>
        <p:spPr>
          <a:xfrm>
            <a:off x="9233735" y="2873135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6" hasCustomPrompt="1"/>
          </p:nvPr>
        </p:nvSpPr>
        <p:spPr>
          <a:xfrm>
            <a:off x="9347367" y="2986432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47368" y="6154259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8" name="図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726799" y="6835601"/>
            <a:ext cx="4172692" cy="421062"/>
          </a:xfrm>
          <a:prstGeom prst="rect">
            <a:avLst/>
          </a:prstGeom>
        </p:spPr>
      </p:pic>
      <p:sp>
        <p:nvSpPr>
          <p:cNvPr id="39" name="正方形/長方形 38"/>
          <p:cNvSpPr>
            <a:spLocks/>
          </p:cNvSpPr>
          <p:nvPr userDrawn="1"/>
        </p:nvSpPr>
        <p:spPr>
          <a:xfrm>
            <a:off x="13726799" y="2875600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図プレースホルダー 8"/>
          <p:cNvSpPr>
            <a:spLocks noGrp="1"/>
          </p:cNvSpPr>
          <p:nvPr>
            <p:ph type="pic" sz="quarter" idx="28" hasCustomPrompt="1"/>
          </p:nvPr>
        </p:nvSpPr>
        <p:spPr>
          <a:xfrm>
            <a:off x="13840431" y="2988897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840432" y="6156724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775365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233735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3726799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36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allAtOnce"/>
      <p:bldP spid="25" grpId="0" animBg="1"/>
      <p:bldP spid="32" grpId="0"/>
      <p:bldP spid="33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/>
      <p:bldP spid="37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/>
      <p:bldP spid="4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allAtOnce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43300" y="6091232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7396" y="7223176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-12033" y="6019040"/>
            <a:ext cx="3986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 userDrawn="1"/>
        </p:nvCxnSpPr>
        <p:spPr>
          <a:xfrm>
            <a:off x="3974672" y="6019041"/>
            <a:ext cx="0" cy="2185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3974672" y="8204886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 flipV="1">
            <a:off x="7355884" y="4646141"/>
            <a:ext cx="0" cy="355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 userDrawn="1"/>
        </p:nvCxnSpPr>
        <p:spPr>
          <a:xfrm>
            <a:off x="7355884" y="4646141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>
            <a:off x="10737096" y="4646141"/>
            <a:ext cx="0" cy="205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10737096" y="6697362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>
            <a:off x="14118308" y="3509319"/>
            <a:ext cx="0" cy="318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>
            <a:off x="14118308" y="3510662"/>
            <a:ext cx="416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45022" y="7076592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705724" y="4730690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086936" y="5575244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4167736" y="3581511"/>
            <a:ext cx="3031372" cy="1324057"/>
          </a:xfrm>
        </p:spPr>
        <p:txBody>
          <a:bodyPr anchor="t">
            <a:normAutofit/>
          </a:bodyPr>
          <a:lstStyle>
            <a:lvl1pPr algn="l">
              <a:defRPr sz="9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476759" y="4990667"/>
            <a:ext cx="2767912" cy="2056748"/>
          </a:xfrm>
        </p:spPr>
        <p:txBody>
          <a:bodyPr anchor="b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815018" y="5844749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226826" y="3509319"/>
            <a:ext cx="2767912" cy="2056748"/>
          </a:xfrm>
        </p:spPr>
        <p:txBody>
          <a:bodyPr anchor="b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18002" y="4623110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829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16" hasCustomPrompt="1"/>
          </p:nvPr>
        </p:nvSpPr>
        <p:spPr>
          <a:xfrm>
            <a:off x="508000" y="2772229"/>
            <a:ext cx="8142514" cy="618285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1723" y="5578639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7571" y="6369147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64107" y="6740120"/>
            <a:ext cx="17021198" cy="137864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64107" y="6749171"/>
            <a:ext cx="17021198" cy="13786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30174" y="2466109"/>
            <a:ext cx="16689065" cy="440338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2545682"/>
            <a:ext cx="16507323" cy="42280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4" y="7086377"/>
            <a:ext cx="8195995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6022" y="7876885"/>
            <a:ext cx="8217667" cy="1471652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95724" y="7060311"/>
            <a:ext cx="8195995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01572" y="7850819"/>
            <a:ext cx="8217667" cy="1471652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26590" y="6869491"/>
            <a:ext cx="17021198" cy="137864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64107" y="6869491"/>
            <a:ext cx="17021198" cy="13786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3" y="7380346"/>
            <a:ext cx="16689065" cy="75636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8487" y="8167748"/>
            <a:ext cx="16701106" cy="1255963"/>
          </a:xfrm>
        </p:spPr>
        <p:txBody>
          <a:bodyPr anchor="t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30174" y="315623"/>
            <a:ext cx="16689065" cy="6553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413761"/>
            <a:ext cx="16507323" cy="634798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040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/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0000" y="2694975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99207" y="3524669"/>
            <a:ext cx="5738477" cy="46928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円/楕円 15"/>
          <p:cNvSpPr/>
          <p:nvPr userDrawn="1"/>
        </p:nvSpPr>
        <p:spPr>
          <a:xfrm>
            <a:off x="7235987" y="2632640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7435516" y="2683020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26" name="円/楕円 25"/>
          <p:cNvSpPr/>
          <p:nvPr userDrawn="1"/>
        </p:nvSpPr>
        <p:spPr>
          <a:xfrm>
            <a:off x="7235987" y="3730528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7435516" y="3780908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28" name="円/楕円 27"/>
          <p:cNvSpPr/>
          <p:nvPr userDrawn="1"/>
        </p:nvSpPr>
        <p:spPr>
          <a:xfrm>
            <a:off x="7235987" y="4862550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7435516" y="4912930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7235987" y="5960438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5516" y="6010818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32" name="円/楕円 31"/>
          <p:cNvSpPr/>
          <p:nvPr userDrawn="1"/>
        </p:nvSpPr>
        <p:spPr>
          <a:xfrm>
            <a:off x="7235987" y="7088849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7435516" y="7139229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34" name="円/楕円 33"/>
          <p:cNvSpPr/>
          <p:nvPr userDrawn="1"/>
        </p:nvSpPr>
        <p:spPr>
          <a:xfrm>
            <a:off x="7235987" y="8186737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7435516" y="8237117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6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280000" y="3799729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80000" y="4931751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280000" y="6022773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80000" y="7127527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280000" y="8259549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43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3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4384674" y="3150942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587966" y="4669196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587966" y="6608512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 flipH="1">
            <a:off x="9583248" y="5090258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583248" y="6602550"/>
            <a:ext cx="5198574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 flipH="1">
            <a:off x="9583248" y="3150942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583248" y="4663234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4384674" y="5090258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0053" y="3566686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449957" y="5506002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95113" y="3566686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95113" y="5506002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583282" y="3150942"/>
            <a:ext cx="3665412" cy="1512292"/>
          </a:xfrm>
        </p:spPr>
        <p:txBody>
          <a:bodyPr anchor="ctr">
            <a:normAutofit/>
          </a:bodyPr>
          <a:lstStyle>
            <a:lvl1pPr marL="0" marR="0" indent="0" algn="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79271" y="5084296"/>
            <a:ext cx="3665412" cy="1512292"/>
          </a:xfrm>
        </p:spPr>
        <p:txBody>
          <a:bodyPr anchor="ctr">
            <a:normAutofit/>
          </a:bodyPr>
          <a:lstStyle>
            <a:lvl1pPr marL="0" marR="0" indent="0" algn="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4114794" y="3150942"/>
            <a:ext cx="3665412" cy="1512292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4110783" y="5084296"/>
            <a:ext cx="3665412" cy="1512292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3" y="7211904"/>
            <a:ext cx="16689065" cy="75636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18487" y="7999306"/>
            <a:ext cx="16701106" cy="1255963"/>
          </a:xfrm>
        </p:spPr>
        <p:txBody>
          <a:bodyPr anchor="t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5" grpId="0" animBg="1"/>
      <p:bldP spid="27" grpId="0" animBg="1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3378200"/>
            <a:ext cx="17297400" cy="2260955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5676699"/>
            <a:ext cx="17335500" cy="118130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5011" y="7363326"/>
            <a:ext cx="17433757" cy="2646948"/>
          </a:xfrm>
        </p:spPr>
        <p:txBody>
          <a:bodyPr anchor="b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484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177064" y="2216293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5935690" y="2226778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1905584" y="2368692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934891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5175861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5904019" y="5175861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13030845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1933863" y="5175861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6977818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0270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43101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142710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04764" y="5264819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947691" y="5272845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030845" y="5272845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226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934891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3415832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168723" y="3415832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13030845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222631" y="3415832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6977818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0270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43101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142710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04764" y="3504791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947691" y="3512817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030845" y="3512817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正方形/長方形 24"/>
          <p:cNvSpPr>
            <a:spLocks/>
          </p:cNvSpPr>
          <p:nvPr userDrawn="1"/>
        </p:nvSpPr>
        <p:spPr>
          <a:xfrm>
            <a:off x="934891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168723" y="6732537"/>
            <a:ext cx="5198574" cy="421062"/>
          </a:xfrm>
          <a:prstGeom prst="rect">
            <a:avLst/>
          </a:prstGeom>
        </p:spPr>
      </p:pic>
      <p:sp>
        <p:nvSpPr>
          <p:cNvPr id="30" name="正方形/長方形 29"/>
          <p:cNvSpPr>
            <a:spLocks/>
          </p:cNvSpPr>
          <p:nvPr userDrawn="1"/>
        </p:nvSpPr>
        <p:spPr>
          <a:xfrm>
            <a:off x="13030845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222631" y="6732537"/>
            <a:ext cx="5198574" cy="421062"/>
          </a:xfrm>
          <a:prstGeom prst="rect">
            <a:avLst/>
          </a:prstGeom>
        </p:spPr>
      </p:pic>
      <p:sp>
        <p:nvSpPr>
          <p:cNvPr id="36" name="正方形/長方形 35"/>
          <p:cNvSpPr>
            <a:spLocks/>
          </p:cNvSpPr>
          <p:nvPr userDrawn="1"/>
        </p:nvSpPr>
        <p:spPr>
          <a:xfrm>
            <a:off x="6977818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0270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043101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142710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4764" y="6821496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947691" y="6829522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30845" y="6829522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6732536"/>
            <a:ext cx="5198574" cy="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0" grpId="0" animBg="1"/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753528" y="3844757"/>
            <a:ext cx="1746090" cy="1281425"/>
          </a:xfrm>
        </p:spPr>
        <p:txBody>
          <a:bodyPr anchor="ctr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47262" y="3830902"/>
            <a:ext cx="1746090" cy="1281425"/>
          </a:xfrm>
        </p:spPr>
        <p:txBody>
          <a:bodyPr anchor="ctr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25" hasCustomPrompt="1"/>
          </p:nvPr>
        </p:nvSpPr>
        <p:spPr>
          <a:xfrm>
            <a:off x="715963" y="2535238"/>
            <a:ext cx="3829050" cy="3814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36" name="グラフ プレースホルダー 10"/>
          <p:cNvSpPr>
            <a:spLocks noGrp="1"/>
          </p:cNvSpPr>
          <p:nvPr>
            <p:ph type="chart" sz="quarter" idx="26" hasCustomPrompt="1"/>
          </p:nvPr>
        </p:nvSpPr>
        <p:spPr>
          <a:xfrm>
            <a:off x="5026063" y="2535238"/>
            <a:ext cx="3829050" cy="3814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67986" y="7261094"/>
            <a:ext cx="4268616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544396" y="7230362"/>
            <a:ext cx="4268616" cy="4210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716646" y="6515821"/>
            <a:ext cx="3819854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>
            <a:spLocks/>
          </p:cNvSpPr>
          <p:nvPr userDrawn="1"/>
        </p:nvSpPr>
        <p:spPr>
          <a:xfrm>
            <a:off x="5010380" y="6515822"/>
            <a:ext cx="3819854" cy="7591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82025" y="6532669"/>
            <a:ext cx="3625705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075663" y="6532670"/>
            <a:ext cx="3625705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980253" y="7371935"/>
            <a:ext cx="3819854" cy="1862686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24542" y="7385473"/>
            <a:ext cx="3819854" cy="1862686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99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36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 10"/>
          <p:cNvSpPr/>
          <p:nvPr userDrawn="1"/>
        </p:nvSpPr>
        <p:spPr>
          <a:xfrm>
            <a:off x="-495300" y="4622800"/>
            <a:ext cx="19062700" cy="2336800"/>
          </a:xfrm>
          <a:custGeom>
            <a:avLst/>
            <a:gdLst>
              <a:gd name="connsiteX0" fmla="*/ 0 w 19062700"/>
              <a:gd name="connsiteY0" fmla="*/ 0 h 2336800"/>
              <a:gd name="connsiteX1" fmla="*/ 2730500 w 19062700"/>
              <a:gd name="connsiteY1" fmla="*/ 1524000 h 2336800"/>
              <a:gd name="connsiteX2" fmla="*/ 5384800 w 19062700"/>
              <a:gd name="connsiteY2" fmla="*/ 749300 h 2336800"/>
              <a:gd name="connsiteX3" fmla="*/ 7264400 w 19062700"/>
              <a:gd name="connsiteY3" fmla="*/ 2336800 h 2336800"/>
              <a:gd name="connsiteX4" fmla="*/ 9740900 w 19062700"/>
              <a:gd name="connsiteY4" fmla="*/ 965200 h 2336800"/>
              <a:gd name="connsiteX5" fmla="*/ 12700000 w 19062700"/>
              <a:gd name="connsiteY5" fmla="*/ 1663700 h 2336800"/>
              <a:gd name="connsiteX6" fmla="*/ 15316200 w 19062700"/>
              <a:gd name="connsiteY6" fmla="*/ 584200 h 2336800"/>
              <a:gd name="connsiteX7" fmla="*/ 19062700 w 19062700"/>
              <a:gd name="connsiteY7" fmla="*/ 2159000 h 2336800"/>
              <a:gd name="connsiteX8" fmla="*/ 19037300 w 19062700"/>
              <a:gd name="connsiteY8" fmla="*/ 2159000 h 2336800"/>
              <a:gd name="connsiteX9" fmla="*/ 19037300 w 19062700"/>
              <a:gd name="connsiteY9" fmla="*/ 21590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62700" h="2336800">
                <a:moveTo>
                  <a:pt x="0" y="0"/>
                </a:moveTo>
                <a:lnTo>
                  <a:pt x="2730500" y="1524000"/>
                </a:lnTo>
                <a:lnTo>
                  <a:pt x="5384800" y="749300"/>
                </a:lnTo>
                <a:lnTo>
                  <a:pt x="7264400" y="2336800"/>
                </a:lnTo>
                <a:lnTo>
                  <a:pt x="9740900" y="965200"/>
                </a:lnTo>
                <a:lnTo>
                  <a:pt x="12700000" y="1663700"/>
                </a:lnTo>
                <a:lnTo>
                  <a:pt x="15316200" y="584200"/>
                </a:lnTo>
                <a:lnTo>
                  <a:pt x="19062700" y="2159000"/>
                </a:lnTo>
                <a:lnTo>
                  <a:pt x="19037300" y="2159000"/>
                </a:lnTo>
                <a:lnTo>
                  <a:pt x="19037300" y="2159000"/>
                </a:lnTo>
              </a:path>
            </a:pathLst>
          </a:custGeom>
          <a:noFill/>
          <a:ln>
            <a:solidFill>
              <a:srgbClr val="3A75F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14683187" y="5077721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1" name="円/楕円 40"/>
          <p:cNvSpPr/>
          <p:nvPr userDrawn="1"/>
        </p:nvSpPr>
        <p:spPr>
          <a:xfrm>
            <a:off x="2098173" y="6007903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2" name="円/楕円 41"/>
          <p:cNvSpPr/>
          <p:nvPr userDrawn="1"/>
        </p:nvSpPr>
        <p:spPr>
          <a:xfrm>
            <a:off x="4731080" y="5231459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3" name="円/楕円 42"/>
          <p:cNvSpPr/>
          <p:nvPr userDrawn="1"/>
        </p:nvSpPr>
        <p:spPr>
          <a:xfrm>
            <a:off x="6618034" y="6813950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9081834" y="5429650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2030221" y="6124277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34149" y="6967687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22462" y="7845567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3379" y="2436483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81692" y="3314363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74022" y="7194248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362335" y="8072128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533771" y="2656704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22084" y="3534584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2810133" y="6698004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798446" y="7575884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117553" y="2456712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105866" y="3334592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878227" y="6431752"/>
            <a:ext cx="373683" cy="6896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 userDrawn="1"/>
        </p:nvCxnSpPr>
        <p:spPr>
          <a:xfrm flipH="1" flipV="1">
            <a:off x="4368800" y="4376615"/>
            <a:ext cx="399794" cy="7138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6925509" y="7261125"/>
            <a:ext cx="264776" cy="587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 flipH="1" flipV="1">
            <a:off x="8915400" y="4622800"/>
            <a:ext cx="320171" cy="7138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 userDrawn="1"/>
        </p:nvCxnSpPr>
        <p:spPr>
          <a:xfrm flipH="1" flipV="1">
            <a:off x="12391168" y="6443510"/>
            <a:ext cx="651732" cy="370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>
            <a:off x="14848288" y="4376615"/>
            <a:ext cx="142374" cy="6030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 animBg="1"/>
      <p:bldP spid="45" grpId="0" animBg="1"/>
      <p:bldP spid="4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3378200"/>
            <a:ext cx="17297400" cy="2260955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5676699"/>
            <a:ext cx="17335500" cy="118130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10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8286413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10069" y="7734102"/>
            <a:ext cx="13714810" cy="1409384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911" y="9048036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23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8286413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029" y="719691"/>
            <a:ext cx="13714810" cy="1409384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0871" y="2033625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3037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1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524669"/>
            <a:ext cx="8421520" cy="662321"/>
          </a:xfrm>
        </p:spPr>
        <p:txBody>
          <a:bodyPr anchor="ctr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4266615"/>
            <a:ext cx="16077615" cy="356594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718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197032"/>
            <a:ext cx="8421520" cy="1530286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6" y="4806943"/>
            <a:ext cx="8425896" cy="356594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282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6408" cy="102861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64340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90" r:id="rId3"/>
    <p:sldLayoutId id="2147483696" r:id="rId4"/>
    <p:sldLayoutId id="2147483684" r:id="rId5"/>
    <p:sldLayoutId id="2147483695" r:id="rId6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6408" cy="102861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A452-9612-4568-8725-0F7234F92C2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 Power of PowerPoint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482C-44AA-46E6-BA1A-E4C16BAF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7" r:id="rId3"/>
    <p:sldLayoutId id="2147483686" r:id="rId4"/>
    <p:sldLayoutId id="2147483692" r:id="rId5"/>
    <p:sldLayoutId id="2147483680" r:id="rId6"/>
    <p:sldLayoutId id="2147483683" r:id="rId7"/>
    <p:sldLayoutId id="2147483665" r:id="rId8"/>
    <p:sldLayoutId id="2147483667" r:id="rId9"/>
    <p:sldLayoutId id="2147483668" r:id="rId10"/>
    <p:sldLayoutId id="2147483670" r:id="rId11"/>
    <p:sldLayoutId id="2147483671" r:id="rId12"/>
    <p:sldLayoutId id="2147483685" r:id="rId13"/>
    <p:sldLayoutId id="2147483672" r:id="rId14"/>
    <p:sldLayoutId id="2147483693" r:id="rId15"/>
    <p:sldLayoutId id="2147483681" r:id="rId16"/>
    <p:sldLayoutId id="2147483673" r:id="rId17"/>
    <p:sldLayoutId id="2147483669" r:id="rId18"/>
    <p:sldLayoutId id="2147483674" r:id="rId19"/>
    <p:sldLayoutId id="2147483677" r:id="rId20"/>
    <p:sldLayoutId id="2147483675" r:id="rId21"/>
    <p:sldLayoutId id="2147483678" r:id="rId22"/>
    <p:sldLayoutId id="2147483679" r:id="rId23"/>
    <p:sldLayoutId id="2147483688" r:id="rId24"/>
    <p:sldLayoutId id="2147483694" r:id="rId25"/>
    <p:sldLayoutId id="2147483689" r:id="rId26"/>
    <p:sldLayoutId id="2147483682" r:id="rId27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49834" y="701517"/>
            <a:ext cx="15259596" cy="208454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影像處理第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組期末作業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分工表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92850" y="8871592"/>
            <a:ext cx="5700711" cy="1201095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報告日期</a:t>
            </a:r>
            <a:r>
              <a:rPr lang="en-US" altLang="zh-TW" sz="4000" dirty="0"/>
              <a:t>:2020/12/24(</a:t>
            </a:r>
            <a:r>
              <a:rPr lang="zh-TW" altLang="en-US" sz="4000" dirty="0"/>
              <a:t>四</a:t>
            </a:r>
            <a:r>
              <a:rPr lang="en-US" altLang="zh-TW" sz="4000" dirty="0"/>
              <a:t>)</a:t>
            </a:r>
            <a:endParaRPr lang="en-US" sz="4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83F9008-5634-422C-BF35-B19E01A1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648"/>
              </p:ext>
            </p:extLst>
          </p:nvPr>
        </p:nvGraphicFramePr>
        <p:xfrm>
          <a:off x="756443" y="3014664"/>
          <a:ext cx="16773526" cy="47577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75589">
                  <a:extLst>
                    <a:ext uri="{9D8B030D-6E8A-4147-A177-3AD203B41FA5}">
                      <a16:colId xmlns:a16="http://schemas.microsoft.com/office/drawing/2014/main" val="699333435"/>
                    </a:ext>
                  </a:extLst>
                </a:gridCol>
                <a:gridCol w="3733933">
                  <a:extLst>
                    <a:ext uri="{9D8B030D-6E8A-4147-A177-3AD203B41FA5}">
                      <a16:colId xmlns:a16="http://schemas.microsoft.com/office/drawing/2014/main" val="1818212447"/>
                    </a:ext>
                  </a:extLst>
                </a:gridCol>
                <a:gridCol w="9364004">
                  <a:extLst>
                    <a:ext uri="{9D8B030D-6E8A-4147-A177-3AD203B41FA5}">
                      <a16:colId xmlns:a16="http://schemas.microsoft.com/office/drawing/2014/main" val="362392392"/>
                    </a:ext>
                  </a:extLst>
                </a:gridCol>
              </a:tblGrid>
              <a:tr h="1852845">
                <a:tc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dirty="0"/>
                        <a:t>學號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分工內容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861376"/>
                  </a:ext>
                </a:extLst>
              </a:tr>
              <a:tr h="11826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/>
                        <a:t>E24099059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陳旭祺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dirty="0"/>
                        <a:t>於</a:t>
                      </a:r>
                      <a:r>
                        <a:rPr lang="en-US" altLang="zh-TW" sz="4400" dirty="0"/>
                        <a:t>12/11</a:t>
                      </a:r>
                      <a:r>
                        <a:rPr lang="zh-TW" altLang="en-US" sz="4400" dirty="0"/>
                        <a:t>五、</a:t>
                      </a:r>
                      <a:r>
                        <a:rPr lang="en-US" altLang="zh-TW" sz="4400" dirty="0"/>
                        <a:t>12/15</a:t>
                      </a:r>
                      <a:r>
                        <a:rPr lang="zh-TW" altLang="en-US" sz="4400" dirty="0"/>
                        <a:t>一、</a:t>
                      </a:r>
                      <a:r>
                        <a:rPr lang="en-US" altLang="zh-TW" sz="4400" dirty="0"/>
                        <a:t>12/16</a:t>
                      </a:r>
                      <a:r>
                        <a:rPr lang="zh-TW" altLang="en-US" sz="4400" dirty="0"/>
                        <a:t>二約出來討論以及找助教驗證想法與改良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72668"/>
                  </a:ext>
                </a:extLst>
              </a:tr>
              <a:tr h="17222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/>
                        <a:t>E24066543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李立恆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11">
        <p:fade/>
      </p:transition>
    </mc:Choice>
    <mc:Fallback xmlns="">
      <p:transition spd="med" advTm="41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494506" y="1800226"/>
            <a:ext cx="17297400" cy="2910242"/>
          </a:xfrm>
        </p:spPr>
        <p:txBody>
          <a:bodyPr>
            <a:normAutofit/>
          </a:bodyPr>
          <a:lstStyle/>
          <a:p>
            <a:r>
              <a:rPr lang="en-US" sz="7200" dirty="0"/>
              <a:t>That’s all. Thank you very much! </a:t>
            </a:r>
            <a:r>
              <a:rPr lang="en-US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6513930" y="4862312"/>
            <a:ext cx="5258551" cy="1181301"/>
          </a:xfrm>
        </p:spPr>
        <p:txBody>
          <a:bodyPr>
            <a:noAutofit/>
          </a:bodyPr>
          <a:lstStyle/>
          <a:p>
            <a:r>
              <a:rPr lang="en-US" sz="4800" dirty="0"/>
              <a:t>Questions Time^ ^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6385343" y="6195458"/>
            <a:ext cx="5258552" cy="2690611"/>
          </a:xfrm>
        </p:spPr>
        <p:txBody>
          <a:bodyPr>
            <a:normAutofit lnSpcReduction="10000"/>
          </a:bodyPr>
          <a:lstStyle/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影像處理第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E24099059</a:t>
            </a:r>
            <a:r>
              <a:rPr lang="zh-TW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陳旭祺</a:t>
            </a:r>
            <a:endParaRPr lang="zh-TW" altLang="zh-TW" sz="4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E24066543</a:t>
            </a:r>
            <a:r>
              <a:rPr lang="zh-TW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李立恆</a:t>
            </a:r>
            <a:endParaRPr lang="zh-TW" altLang="zh-TW" sz="4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3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05">
        <p14:vortex dir="r"/>
      </p:transition>
    </mc:Choice>
    <mc:Fallback xmlns="">
      <p:transition spd="slow" advTm="1020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グラフ プレースホルダー 29"/>
          <p:cNvGraphicFramePr>
            <a:graphicFrameLocks noGrp="1"/>
          </p:cNvGraphicFramePr>
          <p:nvPr>
            <p:ph type="chart" sz="quarter" idx="26"/>
            <p:extLst>
              <p:ext uri="{D42A27DB-BD31-4B8C-83A1-F6EECF244321}">
                <p14:modId xmlns:p14="http://schemas.microsoft.com/office/powerpoint/2010/main" val="846699928"/>
              </p:ext>
            </p:extLst>
          </p:nvPr>
        </p:nvGraphicFramePr>
        <p:xfrm>
          <a:off x="5026025" y="2535238"/>
          <a:ext cx="3829050" cy="38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グラフ プレースホルダー 29"/>
          <p:cNvGraphicFramePr>
            <a:graphicFrameLocks noGrp="1"/>
          </p:cNvGraphicFramePr>
          <p:nvPr>
            <p:ph type="chart" sz="quarter" idx="25"/>
            <p:extLst>
              <p:ext uri="{D42A27DB-BD31-4B8C-83A1-F6EECF244321}">
                <p14:modId xmlns:p14="http://schemas.microsoft.com/office/powerpoint/2010/main" val="3653242080"/>
              </p:ext>
            </p:extLst>
          </p:nvPr>
        </p:nvGraphicFramePr>
        <p:xfrm>
          <a:off x="715963" y="2535238"/>
          <a:ext cx="3829050" cy="38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>
          <a:xfrm>
            <a:off x="1625986" y="3801906"/>
            <a:ext cx="2009003" cy="128142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3A75FB"/>
                </a:solidFill>
              </a:rPr>
              <a:t>93.22%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0"/>
          </p:nvPr>
        </p:nvSpPr>
        <p:spPr>
          <a:xfrm>
            <a:off x="5821689" y="3804512"/>
            <a:ext cx="2310926" cy="1281425"/>
          </a:xfrm>
        </p:spPr>
        <p:txBody>
          <a:bodyPr>
            <a:normAutofit/>
          </a:bodyPr>
          <a:lstStyle/>
          <a:p>
            <a:r>
              <a:rPr lang="en-US" altLang="zh-TW" sz="4600" dirty="0"/>
              <a:t>9.1e-4</a:t>
            </a:r>
            <a:endParaRPr lang="en-US" sz="4600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365356" y="701224"/>
            <a:ext cx="12336232" cy="100367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Comparison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2</a:t>
            </a:fld>
            <a:endParaRPr lang="en-US" sz="7200" dirty="0">
              <a:latin typeface="+mj-lt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>
          <a:xfrm>
            <a:off x="715963" y="6532669"/>
            <a:ext cx="3884814" cy="686765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プレースホルダー 17"/>
              <p:cNvSpPr>
                <a:spLocks noGrp="1"/>
              </p:cNvSpPr>
              <p:nvPr>
                <p:ph type="body" sz="quarter" idx="20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4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40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𝑒𝑙𝑒𝑚𝑒𝑛𝑡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テキスト プレースホルダー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プレースホルダー 25"/>
              <p:cNvSpPr>
                <a:spLocks noGrp="1"/>
              </p:cNvSpPr>
              <p:nvPr>
                <p:ph type="body" sz="quarter" idx="29"/>
              </p:nvPr>
            </p:nvSpPr>
            <p:spPr>
              <a:xfrm>
                <a:off x="365356" y="7620136"/>
                <a:ext cx="4301483" cy="1862686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4000" i="1">
                              <a:latin typeface="Cambria Math" panose="02040503050406030204" pitchFamily="18" charset="0"/>
                            </a:rPr>
                            <m:t>剩下</m:t>
                          </m:r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num>
                        <m:den>
                          <m:r>
                            <a:rPr lang="zh-TW" altLang="en-US" sz="4000" i="1">
                              <a:latin typeface="Cambria Math" panose="02040503050406030204" pitchFamily="18" charset="0"/>
                            </a:rPr>
                            <m:t>完整</m:t>
                          </m:r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den>
                      </m:f>
                      <m:r>
                        <a:rPr lang="en-US" altLang="zh-TW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テキスト プレースホルダー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9"/>
              </p:nvPr>
            </p:nvSpPr>
            <p:spPr>
              <a:xfrm>
                <a:off x="365356" y="7620136"/>
                <a:ext cx="4301483" cy="1862686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正方形/長方形 12">
            <a:extLst>
              <a:ext uri="{FF2B5EF4-FFF2-40B4-BE49-F238E27FC236}">
                <a16:creationId xmlns:a16="http://schemas.microsoft.com/office/drawing/2014/main" id="{B6A21FDC-8814-448A-9F64-5D979AF8A497}"/>
              </a:ext>
            </a:extLst>
          </p:cNvPr>
          <p:cNvSpPr/>
          <p:nvPr/>
        </p:nvSpPr>
        <p:spPr>
          <a:xfrm>
            <a:off x="9032729" y="3075054"/>
            <a:ext cx="6441498" cy="5968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"/>
                  <a:lumOff val="90000"/>
                </a:schemeClr>
              </a:gs>
              <a:gs pos="100000">
                <a:schemeClr val="tx1">
                  <a:lumMod val="25000"/>
                  <a:lumOff val="75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9" name="正方形/長方形 13">
            <a:extLst>
              <a:ext uri="{FF2B5EF4-FFF2-40B4-BE49-F238E27FC236}">
                <a16:creationId xmlns:a16="http://schemas.microsoft.com/office/drawing/2014/main" id="{20330766-21D4-40CD-80C1-5B4CD5B2547C}"/>
              </a:ext>
            </a:extLst>
          </p:cNvPr>
          <p:cNvSpPr/>
          <p:nvPr/>
        </p:nvSpPr>
        <p:spPr>
          <a:xfrm>
            <a:off x="9137188" y="3189261"/>
            <a:ext cx="5220496" cy="4161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Total Computational Time (mean)</a:t>
            </a:r>
          </a:p>
        </p:txBody>
      </p:sp>
      <p:sp>
        <p:nvSpPr>
          <p:cNvPr id="40" name="テキスト ボックス 40">
            <a:extLst>
              <a:ext uri="{FF2B5EF4-FFF2-40B4-BE49-F238E27FC236}">
                <a16:creationId xmlns:a16="http://schemas.microsoft.com/office/drawing/2014/main" id="{C73AD7D4-4669-4899-8C7E-47682B10A4D2}"/>
              </a:ext>
            </a:extLst>
          </p:cNvPr>
          <p:cNvSpPr txBox="1"/>
          <p:nvPr/>
        </p:nvSpPr>
        <p:spPr>
          <a:xfrm>
            <a:off x="15773401" y="2999905"/>
            <a:ext cx="207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accent2"/>
                </a:solidFill>
              </a:rPr>
              <a:t>0.002s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9" name="図 11">
            <a:extLst>
              <a:ext uri="{FF2B5EF4-FFF2-40B4-BE49-F238E27FC236}">
                <a16:creationId xmlns:a16="http://schemas.microsoft.com/office/drawing/2014/main" id="{995D00EA-F6B6-4163-BF08-DB52C6E9A6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255118" y="3693248"/>
            <a:ext cx="7368696" cy="596833"/>
          </a:xfrm>
          <a:prstGeom prst="rect">
            <a:avLst/>
          </a:prstGeom>
        </p:spPr>
      </p:pic>
      <p:graphicFrame>
        <p:nvGraphicFramePr>
          <p:cNvPr id="22" name="圖表 21">
            <a:extLst>
              <a:ext uri="{FF2B5EF4-FFF2-40B4-BE49-F238E27FC236}">
                <a16:creationId xmlns:a16="http://schemas.microsoft.com/office/drawing/2014/main" id="{75E7E84A-850F-40BA-85D3-A27BFA016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56946"/>
              </p:ext>
            </p:extLst>
          </p:nvPr>
        </p:nvGraphicFramePr>
        <p:xfrm>
          <a:off x="7942940" y="3414714"/>
          <a:ext cx="9627510" cy="5930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3564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24">
        <p15:prstTrans prst="peelOff"/>
      </p:transition>
    </mc:Choice>
    <mc:Fallback xmlns="">
      <p:transition spd="slow" advTm="75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Graphic spid="22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26317" y="656056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Comparison2</a:t>
            </a:r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3</a:t>
            </a:fld>
            <a:endParaRPr lang="en-US" sz="7200" dirty="0">
              <a:latin typeface="+mj-l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767F9BA-1397-43E0-8EC4-60F08A01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1" y="2582895"/>
            <a:ext cx="2735240" cy="344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A91FBE9-E166-4F93-BD46-2AE0EC76E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32" y="2568610"/>
            <a:ext cx="2791604" cy="349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8C5D33C-5F42-4D16-9690-1B31D7544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92" y="2542381"/>
            <a:ext cx="2812549" cy="352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圖片 22" descr="一張含有 文字, 黑色, 朦朧, 白色 的圖片&#10;&#10;自動產生的描述">
            <a:extLst>
              <a:ext uri="{FF2B5EF4-FFF2-40B4-BE49-F238E27FC236}">
                <a16:creationId xmlns:a16="http://schemas.microsoft.com/office/drawing/2014/main" id="{E146B3FA-80D7-46C2-BA25-5F02B995F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8" y="6438988"/>
            <a:ext cx="2560225" cy="2849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圖片 24" descr="一張含有 文字, 哺乳類, 影像 的圖片&#10;&#10;自動產生的描述">
            <a:extLst>
              <a:ext uri="{FF2B5EF4-FFF2-40B4-BE49-F238E27FC236}">
                <a16:creationId xmlns:a16="http://schemas.microsoft.com/office/drawing/2014/main" id="{FFF19D7D-3869-4A38-8199-04224CD9F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48" y="6480287"/>
            <a:ext cx="2560225" cy="286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圖片 26" descr="一張含有 文字, 朦朧, 影像 的圖片&#10;&#10;自動產生的描述">
            <a:extLst>
              <a:ext uri="{FF2B5EF4-FFF2-40B4-BE49-F238E27FC236}">
                <a16:creationId xmlns:a16="http://schemas.microsoft.com/office/drawing/2014/main" id="{5FC64432-5672-4095-AD26-59887F374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453" y="6480287"/>
            <a:ext cx="2560225" cy="286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E49AEA91-647C-4228-B106-F7D35810C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92" y="2542379"/>
            <a:ext cx="2778799" cy="349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E53F391-0188-4C4F-8182-7FC197313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545" y="2530438"/>
            <a:ext cx="2812551" cy="3522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F33D3847-D410-4307-BE42-0A5DE9DC13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450" y="2542379"/>
            <a:ext cx="2812550" cy="3522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圖片 34" descr="一張含有 文字, 黑色, 白色, 朦朧 的圖片&#10;&#10;自動產生的描述">
            <a:extLst>
              <a:ext uri="{FF2B5EF4-FFF2-40B4-BE49-F238E27FC236}">
                <a16:creationId xmlns:a16="http://schemas.microsoft.com/office/drawing/2014/main" id="{1BB07BC5-C5A5-4DCC-96D5-4378391B0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56" y="6496252"/>
            <a:ext cx="2457315" cy="2734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圖片 36" descr="一張含有 文字, 室外, 影像 的圖片&#10;&#10;自動產生的描述">
            <a:extLst>
              <a:ext uri="{FF2B5EF4-FFF2-40B4-BE49-F238E27FC236}">
                <a16:creationId xmlns:a16="http://schemas.microsoft.com/office/drawing/2014/main" id="{5DCDFDE5-66EC-480D-899C-75D179F7F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232" y="6480287"/>
            <a:ext cx="2560225" cy="286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圖片 38" descr="一張含有 文字, 朦朧, 影像 的圖片&#10;&#10;自動產生的描述">
            <a:extLst>
              <a:ext uri="{FF2B5EF4-FFF2-40B4-BE49-F238E27FC236}">
                <a16:creationId xmlns:a16="http://schemas.microsoft.com/office/drawing/2014/main" id="{263B5FEA-837C-441F-8D0B-887DE81C78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612" y="6409417"/>
            <a:ext cx="2560225" cy="286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17C31EE2-0681-40E5-9B2F-35DC1891E7F4}"/>
              </a:ext>
            </a:extLst>
          </p:cNvPr>
          <p:cNvSpPr/>
          <p:nvPr/>
        </p:nvSpPr>
        <p:spPr>
          <a:xfrm>
            <a:off x="8830539" y="5167133"/>
            <a:ext cx="711000" cy="2200274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lumMod val="75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13226"/>
      </p:ext>
    </p:extLst>
  </p:cSld>
  <p:clrMapOvr>
    <a:masterClrMapping/>
  </p:clrMapOvr>
  <p:transition spd="med" advTm="306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732039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Data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選取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4</a:t>
            </a:fld>
            <a:endParaRPr lang="en-US" sz="7200" dirty="0">
              <a:latin typeface="+mj-lt"/>
            </a:endParaRPr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F82BF995-B2ED-4942-9DCB-F316C6437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6" y="2335997"/>
            <a:ext cx="17360679" cy="69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732039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obtain A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5</a:t>
            </a:fld>
            <a:endParaRPr lang="en-US" sz="7200" dirty="0">
              <a:latin typeface="+mj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ECED36-237D-4852-BF49-32C61E63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2334984"/>
            <a:ext cx="18286413" cy="66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85" y="692001"/>
            <a:ext cx="12422708" cy="1003675"/>
          </a:xfrm>
        </p:spPr>
        <p:txBody>
          <a:bodyPr/>
          <a:lstStyle/>
          <a:p>
            <a:r>
              <a:rPr lang="en-US" altLang="zh-TW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 </a:t>
            </a:r>
            <a:r>
              <a:rPr lang="zh-TW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</a:t>
            </a:r>
            <a:r>
              <a:rPr lang="en-US" altLang="zh-TW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TW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後的</a:t>
            </a:r>
            <a:r>
              <a:rPr lang="en-US" altLang="zh-TW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Y_Omega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371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Light"/>
                <a:cs typeface="+mn-cs"/>
              </a:rPr>
              <a:t>影像處理第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Light"/>
                <a:cs typeface="+mn-cs"/>
              </a:rPr>
              <a:t>30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Light"/>
                <a:cs typeface="+mn-cs"/>
              </a:rPr>
              <a:t>組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1E2A26">
                  <a:lumMod val="10000"/>
                  <a:lumOff val="90000"/>
                </a:srgbClr>
              </a:solidFill>
              <a:effectLst/>
              <a:uLnTx/>
              <a:uFillTx/>
              <a:latin typeface="Aileron Light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371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Light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UltraLight"/>
                <a:cs typeface="+mn-cs"/>
              </a:rPr>
              <a:t>SLIDE </a:t>
            </a:r>
            <a:fld id="{511F482C-44AA-46E6-BA1A-E4C16BAF3A94}" type="slidenum"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UltraLight"/>
                <a:cs typeface="+mn-cs"/>
              </a:rPr>
              <a:pPr marL="0" marR="0" lvl="0" indent="0" algn="l" defTabSz="1371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1E2A26">
                  <a:lumMod val="10000"/>
                  <a:lumOff val="90000"/>
                </a:srgbClr>
              </a:solidFill>
              <a:effectLst/>
              <a:uLnTx/>
              <a:uFillTx/>
              <a:latin typeface="Aileron UltraLight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D02BAF-9763-49C7-9CBB-C046F3FB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7" y="2742118"/>
            <a:ext cx="8000000" cy="60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E829CF-EA12-4A8B-9529-FBB44CBD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63" y="2742118"/>
            <a:ext cx="8000000" cy="60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50F09B2-F9C3-42B1-8745-6ECC7A3B4078}"/>
              </a:ext>
            </a:extLst>
          </p:cNvPr>
          <p:cNvSpPr/>
          <p:nvPr/>
        </p:nvSpPr>
        <p:spPr>
          <a:xfrm>
            <a:off x="8568277" y="5082800"/>
            <a:ext cx="905206" cy="1428661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lumMod val="75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732039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 Barycentric Coordinate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7</a:t>
            </a:fld>
            <a:endParaRPr lang="en-US" sz="7200" dirty="0">
              <a:latin typeface="+mj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E43FA0-748C-4B15-9DA2-51514E17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2691722"/>
            <a:ext cx="18286413" cy="62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8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732039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 Barycentric Coordinate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8</a:t>
            </a:fld>
            <a:endParaRPr lang="en-US" sz="7200" dirty="0">
              <a:latin typeface="+mj-lt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DF34EA4-0774-45FD-8F9C-D9919BFC9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7" y="1404427"/>
            <a:ext cx="17476944" cy="79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080" y="776475"/>
            <a:ext cx="12422708" cy="100367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9</a:t>
            </a:fld>
            <a:endParaRPr lang="en-US" sz="7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62897" y="4731945"/>
                <a:ext cx="30276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  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endParaRPr lang="en-US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  <a:p>
                <a:r>
                  <a:rPr lang="en-US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A</a:t>
                </a: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7" y="4731945"/>
                <a:ext cx="3027660" cy="1323439"/>
              </a:xfrm>
              <a:prstGeom prst="rect">
                <a:avLst/>
              </a:prstGeom>
              <a:blipFill>
                <a:blip r:embed="rId2"/>
                <a:stretch>
                  <a:fillRect l="-7042" t="-8295" b="-18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9568" y="6203360"/>
                <a:ext cx="302766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r>
                  <a:rPr lang="zh-TW" altLang="en-US" sz="4000" dirty="0"/>
                  <a:t>做</a:t>
                </a:r>
                <a:r>
                  <a:rPr lang="en-US" altLang="zh-TW" sz="4000" dirty="0" err="1">
                    <a:solidFill>
                      <a:srgbClr val="FF0000"/>
                    </a:solidFill>
                  </a:rPr>
                  <a:t>HyperCSI</a:t>
                </a:r>
                <a:endParaRPr lang="en-US" altLang="zh-TW" sz="40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TW" sz="4000" dirty="0"/>
                  <a:t>(</a:t>
                </a:r>
                <a:r>
                  <a:rPr lang="zh-TW" altLang="en-US" sz="4000" dirty="0"/>
                  <a:t>期中考內容</a:t>
                </a:r>
                <a:r>
                  <a:rPr lang="en-US" altLang="zh-TW" sz="4000" dirty="0"/>
                  <a:t>)</a:t>
                </a:r>
                <a:r>
                  <a:rPr lang="zh-TW" altLang="en-US" sz="4000" dirty="0"/>
                  <a:t>得指紋</a:t>
                </a:r>
                <a:r>
                  <a:rPr lang="en-US" altLang="zh-TW" sz="4000" dirty="0"/>
                  <a:t>A</a:t>
                </a:r>
                <a:endParaRPr lang="en-US" sz="40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" y="6203360"/>
                <a:ext cx="3027660" cy="2554545"/>
              </a:xfrm>
              <a:prstGeom prst="rect">
                <a:avLst/>
              </a:prstGeom>
              <a:blipFill>
                <a:blip r:embed="rId3"/>
                <a:stretch>
                  <a:fillRect l="-7243" t="-4296" r="-7042" b="-9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313882" y="4719883"/>
                <a:ext cx="32552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  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882" y="4719883"/>
                <a:ext cx="3255264" cy="1323439"/>
              </a:xfrm>
              <a:prstGeom prst="rect">
                <a:avLst/>
              </a:prstGeom>
              <a:blipFill>
                <a:blip r:embed="rId4"/>
                <a:stretch>
                  <a:fillRect l="-6742" t="-8295" b="-18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079918" y="6336353"/>
                <a:ext cx="325526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4000" dirty="0">
                    <a:solidFill>
                      <a:srgbClr val="FF0000"/>
                    </a:solidFill>
                  </a:rPr>
                  <a:t>做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PCA</a:t>
                </a:r>
                <a:endParaRPr lang="en-US" altLang="zh-TW" sz="4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TW" altLang="en-US" sz="4000" dirty="0">
                    <a:solidFill>
                      <a:schemeClr val="bg1"/>
                    </a:solidFill>
                  </a:rPr>
                  <a:t>降維</a:t>
                </a:r>
                <a:endParaRPr lang="en-US" altLang="zh-TW" sz="4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TW" sz="4000" dirty="0">
                    <a:solidFill>
                      <a:schemeClr val="bg1"/>
                    </a:solidFill>
                  </a:rPr>
                  <a:t>N=</a:t>
                </a:r>
                <a14:m>
                  <m:oMath xmlns:m="http://schemas.openxmlformats.org/officeDocument/2006/math">
                    <m:r>
                      <a:rPr lang="en-US" altLang="zh-TW" sz="4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4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TW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dirty="0">
                  <a:solidFill>
                    <a:schemeClr val="bg1"/>
                  </a:solidFill>
                </a:endParaRPr>
              </a:p>
              <a:p>
                <a:pPr algn="ctr"/>
                <a:endParaRPr lang="en-US" sz="40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18" y="6336353"/>
                <a:ext cx="3255264" cy="2554545"/>
              </a:xfrm>
              <a:prstGeom prst="rect">
                <a:avLst/>
              </a:prstGeom>
              <a:blipFill>
                <a:blip r:embed="rId5"/>
                <a:stretch>
                  <a:fillRect t="-47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540619" y="4686989"/>
                <a:ext cx="3948205" cy="1356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  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TW" altLang="en-US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acc>
                      <m:accPr>
                        <m:chr m:val="̂"/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TW" altLang="en-US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acc>
                      <m:accPr>
                        <m:chr m:val="̂"/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19" y="4686989"/>
                <a:ext cx="3948205" cy="1356333"/>
              </a:xfrm>
              <a:prstGeom prst="rect">
                <a:avLst/>
              </a:prstGeom>
              <a:blipFill>
                <a:blip r:embed="rId6"/>
                <a:stretch>
                  <a:fillRect l="-5556" t="-8108" b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100700" y="6276012"/>
                <a:ext cx="4704114" cy="258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4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zh-TW" alt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做</m:t>
                    </m:r>
                    <m:r>
                      <a:rPr lang="en-US" altLang="zh-TW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𝑃𝐶𝐴</m:t>
                    </m:r>
                    <m:r>
                      <a:rPr lang="zh-TW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降維後</m:t>
                    </m:r>
                  </m:oMath>
                </a14:m>
                <a:endParaRPr lang="en-US" altLang="zh-TW" sz="4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TW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的點</m:t>
                    </m:r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zh-TW" altLang="en-US" sz="4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以及</a:t>
                </a:r>
                <a:r>
                  <a:rPr lang="zh-TW" altLang="en-US" sz="4000" dirty="0">
                    <a:solidFill>
                      <a:srgbClr val="FF0000"/>
                    </a:solidFill>
                  </a:rPr>
                  <a:t>代表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Hyperplane</a:t>
                </a:r>
                <a:r>
                  <a:rPr lang="zh-TW" altLang="en-US" sz="4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zh-TW" altLang="en-US" sz="4000" i="1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點</m:t>
                    </m:r>
                    <m:r>
                      <a:rPr lang="zh-TW" altLang="en-US" sz="4000" i="1" dirty="0" smtClean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TW" alt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、法向量</m:t>
                    </m:r>
                    <m:r>
                      <a:rPr lang="zh-TW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TW" alt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0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700" y="6276012"/>
                <a:ext cx="4704114" cy="2587440"/>
              </a:xfrm>
              <a:prstGeom prst="rect">
                <a:avLst/>
              </a:prstGeom>
              <a:blipFill>
                <a:blip r:embed="rId7"/>
                <a:stretch>
                  <a:fillRect l="-259" t="-42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570331" y="4763711"/>
                <a:ext cx="4863016" cy="1356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zh-TW" altLang="en-US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、</a:t>
                </a:r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TW" altLang="en-US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TW" altLang="en-US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S</a:t>
                </a: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331" y="4763711"/>
                <a:ext cx="4863016" cy="1356333"/>
              </a:xfrm>
              <a:prstGeom prst="rect">
                <a:avLst/>
              </a:prstGeom>
              <a:blipFill>
                <a:blip r:embed="rId8"/>
                <a:stretch>
                  <a:fillRect l="-4511" t="-6726" b="-1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570331" y="6106530"/>
                <a:ext cx="4508669" cy="299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en-US" sz="4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點到線之</a:t>
                </a:r>
                <a:r>
                  <a:rPr lang="zh-TW" altLang="en-US" sz="4000" dirty="0">
                    <a:solidFill>
                      <a:srgbClr val="FF0000"/>
                    </a:solidFill>
                  </a:rPr>
                  <a:t>距離公式</a:t>
                </a:r>
                <a:endParaRPr lang="en-US" altLang="zh-TW" sz="4000" dirty="0">
                  <a:solidFill>
                    <a:srgbClr val="FF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4000" b="0" i="0" dirty="0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4000" i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altLang="zh-TW" sz="4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TW" alt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TW" alt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331" y="6106530"/>
                <a:ext cx="4508669" cy="2997744"/>
              </a:xfrm>
              <a:prstGeom prst="rect">
                <a:avLst/>
              </a:prstGeom>
              <a:blipFill>
                <a:blip r:embed="rId9"/>
                <a:stretch>
                  <a:fillRect l="-1757" r="-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5433347" y="4711006"/>
                <a:ext cx="30276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zh-TW" altLang="en-US" sz="40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S</a:t>
                </a:r>
              </a:p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Y</a:t>
                </a: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347" y="4711006"/>
                <a:ext cx="3027660" cy="1323439"/>
              </a:xfrm>
              <a:prstGeom prst="rect">
                <a:avLst/>
              </a:prstGeom>
              <a:blipFill>
                <a:blip r:embed="rId10"/>
                <a:stretch>
                  <a:fillRect l="-7258" t="-8295" b="-18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5548250" y="6288030"/>
                <a:ext cx="26585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50" y="6288030"/>
                <a:ext cx="2658595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/>
          <p:cNvCxnSpPr>
            <a:cxnSpLocks/>
            <a:stCxn id="7" idx="2"/>
          </p:cNvCxnSpPr>
          <p:nvPr/>
        </p:nvCxnSpPr>
        <p:spPr>
          <a:xfrm flipH="1" flipV="1">
            <a:off x="0" y="3580467"/>
            <a:ext cx="708312" cy="10253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  <a:stCxn id="9" idx="2"/>
            <a:endCxn id="7" idx="6"/>
          </p:cNvCxnSpPr>
          <p:nvPr/>
        </p:nvCxnSpPr>
        <p:spPr>
          <a:xfrm flipH="1">
            <a:off x="2683416" y="3590720"/>
            <a:ext cx="1214283" cy="0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  <a:stCxn id="13" idx="2"/>
            <a:endCxn id="9" idx="6"/>
          </p:cNvCxnSpPr>
          <p:nvPr/>
        </p:nvCxnSpPr>
        <p:spPr>
          <a:xfrm flipH="1">
            <a:off x="5872803" y="3590720"/>
            <a:ext cx="1483544" cy="0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  <a:stCxn id="38" idx="2"/>
            <a:endCxn id="13" idx="6"/>
          </p:cNvCxnSpPr>
          <p:nvPr/>
        </p:nvCxnSpPr>
        <p:spPr>
          <a:xfrm flipH="1" flipV="1">
            <a:off x="9331451" y="3590720"/>
            <a:ext cx="1780197" cy="6919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  <a:stCxn id="14" idx="2"/>
            <a:endCxn id="38" idx="6"/>
          </p:cNvCxnSpPr>
          <p:nvPr/>
        </p:nvCxnSpPr>
        <p:spPr>
          <a:xfrm flipH="1">
            <a:off x="13086752" y="3580467"/>
            <a:ext cx="2372240" cy="17172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cxnSpLocks/>
            <a:endCxn id="14" idx="6"/>
          </p:cNvCxnSpPr>
          <p:nvPr/>
        </p:nvCxnSpPr>
        <p:spPr>
          <a:xfrm flipH="1">
            <a:off x="17434096" y="3580467"/>
            <a:ext cx="852317" cy="0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708312" y="2603168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897699" y="2603168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7356347" y="2603168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5458992" y="2592915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8" name="円/楕円 13">
            <a:extLst>
              <a:ext uri="{FF2B5EF4-FFF2-40B4-BE49-F238E27FC236}">
                <a16:creationId xmlns:a16="http://schemas.microsoft.com/office/drawing/2014/main" id="{1FC6A8ED-C0DB-4194-B51A-0E11DB594E7B}"/>
              </a:ext>
            </a:extLst>
          </p:cNvPr>
          <p:cNvSpPr/>
          <p:nvPr/>
        </p:nvSpPr>
        <p:spPr>
          <a:xfrm>
            <a:off x="11111648" y="2610087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61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602">
        <p15:prstTrans prst="peelOff"/>
      </p:transition>
    </mc:Choice>
    <mc:Fallback xmlns="">
      <p:transition spd="slow" advTm="106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7" grpId="0" animBg="1"/>
      <p:bldP spid="9" grpId="0" animBg="1"/>
      <p:bldP spid="13" grpId="0" animBg="1"/>
      <p:bldP spid="14" grpId="0" animBg="1"/>
      <p:bldP spid="38" grpId="0" animBg="1"/>
    </p:bldLst>
  </p:timing>
</p:sld>
</file>

<file path=ppt/theme/theme1.xml><?xml version="1.0" encoding="utf-8"?>
<a:theme xmlns:a="http://schemas.openxmlformats.org/drawingml/2006/main" name="Betelgeuse Titles">
  <a:themeElements>
    <a:clrScheme name="Betelgeuse">
      <a:dk1>
        <a:srgbClr val="F2F2F2"/>
      </a:dk1>
      <a:lt1>
        <a:srgbClr val="F2F2F2"/>
      </a:lt1>
      <a:dk2>
        <a:srgbClr val="3F3F3F"/>
      </a:dk2>
      <a:lt2>
        <a:srgbClr val="3F3F3F"/>
      </a:lt2>
      <a:accent1>
        <a:srgbClr val="F2F2F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2F2F2"/>
      </a:hlink>
      <a:folHlink>
        <a:srgbClr val="B5B5B5"/>
      </a:folHlink>
    </a:clrScheme>
    <a:fontScheme name="Betelgeuse">
      <a:majorFont>
        <a:latin typeface="Aileron UltraLight"/>
        <a:ea typeface="Capella"/>
        <a:cs typeface=""/>
      </a:majorFont>
      <a:minorFont>
        <a:latin typeface="Aileron Light"/>
        <a:ea typeface="Capella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telgeuse Contents">
  <a:themeElements>
    <a:clrScheme name="Betelgeuse2">
      <a:dk1>
        <a:srgbClr val="1E2A26"/>
      </a:dk1>
      <a:lt1>
        <a:srgbClr val="1E2A26"/>
      </a:lt1>
      <a:dk2>
        <a:srgbClr val="1E2A26"/>
      </a:dk2>
      <a:lt2>
        <a:srgbClr val="1E2A26"/>
      </a:lt2>
      <a:accent1>
        <a:srgbClr val="3A75FB"/>
      </a:accent1>
      <a:accent2>
        <a:srgbClr val="3A75F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telgeuse">
      <a:majorFont>
        <a:latin typeface="Aileron UltraLight"/>
        <a:ea typeface="Capella"/>
        <a:cs typeface=""/>
      </a:majorFont>
      <a:minorFont>
        <a:latin typeface="Aileron Light"/>
        <a:ea typeface="Capella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42000">
              <a:schemeClr val="accent1">
                <a:lumMod val="75000"/>
              </a:schemeClr>
            </a:gs>
            <a:gs pos="100000">
              <a:srgbClr val="FFFFFF"/>
            </a:gs>
          </a:gsLst>
          <a:lin ang="13500000" scaled="1"/>
          <a:tileRect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none" rtlCol="0" anchor="ctr"/>
      <a:lstStyle>
        <a:defPPr algn="ctr">
          <a:defRPr dirty="0">
            <a:solidFill>
              <a:schemeClr val="bg1">
                <a:lumMod val="10000"/>
                <a:lumOff val="9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3131</TotalTime>
  <Words>284</Words>
  <Application>Microsoft Office PowerPoint</Application>
  <PresentationFormat>自訂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Aileron Light</vt:lpstr>
      <vt:lpstr>Aileron Thin</vt:lpstr>
      <vt:lpstr>Aileron UltraLight</vt:lpstr>
      <vt:lpstr>Arial</vt:lpstr>
      <vt:lpstr>Calibri</vt:lpstr>
      <vt:lpstr>Cambria Math</vt:lpstr>
      <vt:lpstr>Betelgeuse Titles</vt:lpstr>
      <vt:lpstr>Betelgeuse Contents</vt:lpstr>
      <vt:lpstr>影像處理第30組期末作業分工表 </vt:lpstr>
      <vt:lpstr>Performance Comparison</vt:lpstr>
      <vt:lpstr>Performance Comparison2</vt:lpstr>
      <vt:lpstr>Missing Data選取</vt:lpstr>
      <vt:lpstr>Step1 HyperCSI obtain A</vt:lpstr>
      <vt:lpstr>Step1 做PCA後的Y_Omega</vt:lpstr>
      <vt:lpstr>Step2 Barycentric Coordinate</vt:lpstr>
      <vt:lpstr>Step2 Barycentric Coordinate</vt:lpstr>
      <vt:lpstr>演算法流程</vt:lpstr>
      <vt:lpstr>That’s all. Thank you very much!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Betelgeuse</dc:title>
  <dc:creator>秋咲准</dc:creator>
  <cp:lastModifiedBy>HsuChi Chen</cp:lastModifiedBy>
  <cp:revision>137</cp:revision>
  <dcterms:created xsi:type="dcterms:W3CDTF">2014-06-28T16:00:46Z</dcterms:created>
  <dcterms:modified xsi:type="dcterms:W3CDTF">2021-08-23T07:48:43Z</dcterms:modified>
</cp:coreProperties>
</file>