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1" r:id="rId2"/>
    <p:sldMasterId id="2147483663" r:id="rId3"/>
  </p:sldMasterIdLst>
  <p:notesMasterIdLst>
    <p:notesMasterId r:id="rId10"/>
  </p:notesMasterIdLst>
  <p:handoutMasterIdLst>
    <p:handoutMasterId r:id="rId11"/>
  </p:handoutMasterIdLst>
  <p:sldIdLst>
    <p:sldId id="3067" r:id="rId4"/>
    <p:sldId id="3033" r:id="rId5"/>
    <p:sldId id="3038" r:id="rId6"/>
    <p:sldId id="3039" r:id="rId7"/>
    <p:sldId id="3068" r:id="rId8"/>
    <p:sldId id="304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pos="74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E94"/>
    <a:srgbClr val="FE9900"/>
    <a:srgbClr val="4CBAB6"/>
    <a:srgbClr val="7EC890"/>
    <a:srgbClr val="5497CD"/>
    <a:srgbClr val="EFC559"/>
    <a:srgbClr val="3D6AB9"/>
    <a:srgbClr val="01B1F1"/>
    <a:srgbClr val="4DB9B6"/>
    <a:srgbClr val="51B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 autoAdjust="0"/>
    <p:restoredTop sz="92818" autoAdjust="0"/>
  </p:normalViewPr>
  <p:slideViewPr>
    <p:cSldViewPr snapToGrid="0" showGuides="1">
      <p:cViewPr varScale="1">
        <p:scale>
          <a:sx n="87" d="100"/>
          <a:sy n="87" d="100"/>
        </p:scale>
        <p:origin x="1080" y="184"/>
      </p:cViewPr>
      <p:guideLst>
        <p:guide orient="horz" pos="663"/>
        <p:guide pos="302"/>
        <p:guide orient="horz" pos="3997"/>
        <p:guide pos="74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7" d="100"/>
          <a:sy n="127" d="100"/>
        </p:scale>
        <p:origin x="4952" y="200"/>
      </p:cViewPr>
      <p:guideLst>
        <p:guide orient="horz" pos="2874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ruby\Documents\1_China%20Modern%20Dairy%20(1117)\Result%20annoucement%20&amp;%20Reverse%20Roadshow\FY22%20Annual\Financia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38660772083301E-2"/>
          <c:y val="0.24117466762682968"/>
          <c:w val="0.91432267845583337"/>
          <c:h val="0.604945021100250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1BBB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1BBB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BB-934A-ADF2-30F19DE9D0F5}"/>
              </c:ext>
            </c:extLst>
          </c:dPt>
          <c:dPt>
            <c:idx val="1"/>
            <c:invertIfNegative val="0"/>
            <c:bubble3D val="0"/>
            <c:spPr>
              <a:solidFill>
                <a:srgbClr val="51BBB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BB-934A-ADF2-30F19DE9D0F5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BB-934A-ADF2-30F19DE9D0F5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Sheet1!$A$3:$A$5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Sheet1!$B$3:$B$5</c:f>
              <c:numCache>
                <c:formatCode>0.00%</c:formatCode>
                <c:ptCount val="3"/>
                <c:pt idx="0" formatCode="0.00">
                  <c:v>6.2E-2</c:v>
                </c:pt>
                <c:pt idx="1">
                  <c:v>0.06</c:v>
                </c:pt>
                <c:pt idx="2">
                  <c:v>5.8999999999999997E-2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BB-934A-ADF2-30F19DE9D0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0"/>
        <c:axId val="166999232"/>
        <c:axId val="166748128"/>
      </c:barChart>
      <c:catAx>
        <c:axId val="166999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6748128"/>
        <c:crosses val="autoZero"/>
        <c:auto val="1"/>
        <c:lblAlgn val="ctr"/>
        <c:lblOffset val="100"/>
        <c:noMultiLvlLbl val="0"/>
      </c:catAx>
      <c:valAx>
        <c:axId val="166748128"/>
        <c:scaling>
          <c:orientation val="minMax"/>
          <c:min val="0"/>
        </c:scaling>
        <c:delete val="1"/>
        <c:axPos val="l"/>
        <c:numFmt formatCode="0.00" sourceLinked="1"/>
        <c:majorTickMark val="out"/>
        <c:minorTickMark val="none"/>
        <c:tickLblPos val="nextTo"/>
        <c:crossAx val="16699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18685556158878"/>
          <c:y val="0.14673057907610471"/>
          <c:w val="0.70393014875620297"/>
          <c:h val="0.59470393635629137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10"/>
        <c:axId val="268756224"/>
        <c:axId val="269148800"/>
      </c:barChart>
      <c:catAx>
        <c:axId val="26875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9148800"/>
        <c:crosses val="autoZero"/>
        <c:auto val="1"/>
        <c:lblAlgn val="ctr"/>
        <c:lblOffset val="100"/>
        <c:noMultiLvlLbl val="0"/>
      </c:catAx>
      <c:valAx>
        <c:axId val="269148800"/>
        <c:scaling>
          <c:orientation val="minMax"/>
        </c:scaling>
        <c:delete val="1"/>
        <c:axPos val="l"/>
        <c:numFmt formatCode="0.00_);[Red]\(0.00\)" sourceLinked="1"/>
        <c:majorTickMark val="none"/>
        <c:minorTickMark val="none"/>
        <c:tickLblPos val="nextTo"/>
        <c:crossAx val="26875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38660772083301E-2"/>
          <c:y val="0.17834024437641616"/>
          <c:w val="0.91432267845583337"/>
          <c:h val="0.66777934913285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1BBB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1BBB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F4-FD4D-B974-7735C566EF42}"/>
              </c:ext>
            </c:extLst>
          </c:dPt>
          <c:dPt>
            <c:idx val="1"/>
            <c:invertIfNegative val="0"/>
            <c:bubble3D val="0"/>
            <c:spPr>
              <a:solidFill>
                <a:srgbClr val="51BBB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F4-FD4D-B974-7735C566EF42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F4-FD4D-B974-7735C566EF42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Sheet1!$B$2:$B$4</c:f>
              <c:numCache>
                <c:formatCode>0.00%</c:formatCode>
                <c:ptCount val="3"/>
                <c:pt idx="0" formatCode="0.0%">
                  <c:v>3.2000000000000001E-2</c:v>
                </c:pt>
                <c:pt idx="1">
                  <c:v>3.2000000000000001E-2</c:v>
                </c:pt>
                <c:pt idx="2">
                  <c:v>2.9499999999999998E-2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F4-FD4D-B974-7735C566EF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0"/>
        <c:axId val="166999232"/>
        <c:axId val="166748128"/>
      </c:barChart>
      <c:catAx>
        <c:axId val="166999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6748128"/>
        <c:crosses val="autoZero"/>
        <c:auto val="1"/>
        <c:lblAlgn val="ctr"/>
        <c:lblOffset val="100"/>
        <c:noMultiLvlLbl val="0"/>
      </c:catAx>
      <c:valAx>
        <c:axId val="166748128"/>
        <c:scaling>
          <c:orientation val="minMax"/>
          <c:min val="0"/>
        </c:scaling>
        <c:delete val="1"/>
        <c:axPos val="l"/>
        <c:numFmt formatCode="0.0%" sourceLinked="1"/>
        <c:majorTickMark val="out"/>
        <c:minorTickMark val="none"/>
        <c:tickLblPos val="nextTo"/>
        <c:crossAx val="16699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664873140857392"/>
          <c:y val="0.82983231262758805"/>
          <c:w val="0.53559142607174104"/>
          <c:h val="8.2204724409448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2023年总奶量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E1B-FD48-8DF7-406381029A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E1B-FD48-8DF7-406381029AB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E1B-FD48-8DF7-406381029AB1}"/>
              </c:ext>
            </c:extLst>
          </c:dPt>
          <c:dLbls>
            <c:dLbl>
              <c:idx val="0"/>
              <c:layout>
                <c:manualLayout>
                  <c:x val="-6.7796631458893142E-2"/>
                  <c:y val="5.9450332523966207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1B-FD48-8DF7-406381029AB1}"/>
                </c:ext>
              </c:extLst>
            </c:dLbl>
            <c:dLbl>
              <c:idx val="1"/>
              <c:layout>
                <c:manualLayout>
                  <c:x val="3.190429715712615E-2"/>
                  <c:y val="1.189006650479324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1B-FD48-8DF7-406381029AB1}"/>
                </c:ext>
              </c:extLst>
            </c:dLbl>
            <c:dLbl>
              <c:idx val="2"/>
              <c:layout>
                <c:manualLayout>
                  <c:x val="7.9760742892815373E-2"/>
                  <c:y val="-0.303196695872227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E1B-FD48-8DF7-406381029A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有机奶</c:v>
                </c:pt>
                <c:pt idx="1">
                  <c:v>A2奶</c:v>
                </c:pt>
                <c:pt idx="2">
                  <c:v>其他优质奶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5.8167330677290838E-2</c:v>
                </c:pt>
                <c:pt idx="1">
                  <c:v>1.3545816733067761E-2</c:v>
                </c:pt>
                <c:pt idx="2">
                  <c:v>0.92828685258964139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1B-FD48-8DF7-406381029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370201629360444"/>
          <c:y val="0.79224355783225475"/>
          <c:w val="0.47884896843767333"/>
          <c:h val="0.115612728995673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FC08B-286B-4BDE-A98E-8D1B50BC4AB7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2C89B-5114-4172-9CD5-2A84AADFD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18F33-5952-43BA-8170-7F5EBEC5A75F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9BB92-4B60-45C5-AC56-B221B69A92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9BB92-4B60-45C5-AC56-B221B69A92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2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有机奶今年每天预计做到</a:t>
            </a:r>
            <a:r>
              <a:rPr lang="en-US" altLang="zh-CN" dirty="0"/>
              <a:t>400</a:t>
            </a:r>
            <a:r>
              <a:rPr lang="zh-CN" altLang="en-US" dirty="0"/>
              <a:t>吨（全年</a:t>
            </a:r>
            <a:r>
              <a:rPr lang="en-US" altLang="zh-CN" dirty="0"/>
              <a:t>14.6</a:t>
            </a:r>
            <a:r>
              <a:rPr lang="zh-CN" altLang="en-US" dirty="0"/>
              <a:t>万吨；全部奶</a:t>
            </a:r>
            <a:r>
              <a:rPr lang="en-US" altLang="zh-CN" dirty="0"/>
              <a:t>251</a:t>
            </a:r>
            <a:r>
              <a:rPr lang="zh-CN" altLang="en-US" dirty="0"/>
              <a:t>万吨，占比</a:t>
            </a:r>
            <a:r>
              <a:rPr lang="en-US" altLang="zh-CN" dirty="0"/>
              <a:t>6%</a:t>
            </a:r>
            <a:r>
              <a:rPr lang="zh-CN" altLang="en-US" dirty="0"/>
              <a:t>），价格比普通奶高</a:t>
            </a:r>
            <a:r>
              <a:rPr lang="en-US" altLang="zh-CN" dirty="0"/>
              <a:t>1</a:t>
            </a:r>
            <a:r>
              <a:rPr lang="zh-CN" altLang="en-US" dirty="0"/>
              <a:t>元，整体奶价高</a:t>
            </a:r>
            <a:r>
              <a:rPr lang="en-US" altLang="zh-CN" dirty="0"/>
              <a:t>6</a:t>
            </a:r>
            <a:r>
              <a:rPr lang="zh-CN" altLang="en-US" dirty="0"/>
              <a:t>分钱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9BB92-4B60-45C5-AC56-B221B69A92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1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粮源科技包括：牡丹江粮源、天津和海南以及草王（牡丹江粮源目前没有业务）</a:t>
            </a:r>
            <a:endParaRPr lang="en-HK" altLang="zh-CN" dirty="0"/>
          </a:p>
          <a:p>
            <a:r>
              <a:rPr lang="zh-CN" altLang="en-US" dirty="0"/>
              <a:t>草业是从种植加工销售一体，跟草王类似</a:t>
            </a:r>
            <a:endParaRPr lang="en-HK" altLang="zh-CN" dirty="0"/>
          </a:p>
          <a:p>
            <a:r>
              <a:rPr lang="zh-CN" altLang="en-US" dirty="0"/>
              <a:t>粮源科技饲料孵化于富源原有业务，草王本来就是富源下属的公司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9BB92-4B60-45C5-AC56-B221B69A92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3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21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30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34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8F161-7C92-E9DE-9640-A5EEE2A2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D8EA5-FB43-834F-BBE9-85E5F57B1098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5B65F-E441-F8A7-63EB-FB062FB7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BDB4C-1F9B-C0B5-94A7-BFD54A39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0E7A8-277F-D148-9F14-5DA17645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337A-FAF8-594E-B450-ECE26CCB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3599-F3E4-B3D8-69C7-14B5F6B9F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11085-BB20-1CBD-9C36-7F627D048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B6B9C-CF08-3A35-CD78-ED28B474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D8EA5-FB43-834F-BBE9-85E5F57B1098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A611-B4BD-4592-3CC8-7AF643D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64D5-A66A-6628-F2B4-42493461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0E7A8-277F-D148-9F14-5DA17645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CED1-E089-CA5B-6F08-B5875518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0EA2C-EF65-DD15-F8BA-22E829672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B2054-D05D-8060-9B6B-DC3424548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86807-FA78-09F0-7D6C-CBE8D330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D8EA5-FB43-834F-BBE9-85E5F57B1098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6B474-B468-2787-F8C3-040437F6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5C06A-486D-D0D8-F1CD-1EAD7101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0E7A8-277F-D148-9F14-5DA17645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E16-0D44-BB35-731D-F6CE5A43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20ED1-C27B-8352-5600-7F597444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8EB0-679A-E400-DF06-17A19AEA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D8EA5-FB43-834F-BBE9-85E5F57B1098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BDB3-C691-C1B9-3A5B-3E1BAB61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8CF2-6FC2-DF14-F4AF-87556C65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0E7A8-277F-D148-9F14-5DA17645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2C442-DB36-EA84-F7EE-32CFFC951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37752-5C04-9920-FEC3-EC8689653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10E4-33B6-86CE-35B5-6FDDBA39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D8EA5-FB43-834F-BBE9-85E5F57B1098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C685-F4A9-E480-7B63-60269203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1265C-6E62-B94A-553B-9F6D78EF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0E7A8-277F-D148-9F14-5DA17645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horse&#10;&#10;Description automatically generated with low confidence">
            <a:extLst>
              <a:ext uri="{FF2B5EF4-FFF2-40B4-BE49-F238E27FC236}">
                <a16:creationId xmlns:a16="http://schemas.microsoft.com/office/drawing/2014/main" id="{377DC654-81AC-822C-0A56-C8E6E1E8C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67" y="4121978"/>
            <a:ext cx="3724460" cy="2890826"/>
          </a:xfrm>
          <a:prstGeom prst="rect">
            <a:avLst/>
          </a:prstGeom>
        </p:spPr>
      </p:pic>
      <p:pic>
        <p:nvPicPr>
          <p:cNvPr id="3" name="Picture 2" descr="A picture containing dark&#10;&#10;Description automatically generated">
            <a:extLst>
              <a:ext uri="{FF2B5EF4-FFF2-40B4-BE49-F238E27FC236}">
                <a16:creationId xmlns:a16="http://schemas.microsoft.com/office/drawing/2014/main" id="{133E30FA-56DF-E28D-030F-29E121620B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41" y="4534514"/>
            <a:ext cx="2123710" cy="1648367"/>
          </a:xfrm>
          <a:prstGeom prst="rect">
            <a:avLst/>
          </a:prstGeom>
        </p:spPr>
      </p:pic>
      <p:pic>
        <p:nvPicPr>
          <p:cNvPr id="7" name="Picture 6" descr="A picture containing dark&#10;&#10;Description automatically generated">
            <a:extLst>
              <a:ext uri="{FF2B5EF4-FFF2-40B4-BE49-F238E27FC236}">
                <a16:creationId xmlns:a16="http://schemas.microsoft.com/office/drawing/2014/main" id="{FF0B7393-B982-3710-DBAD-BD1BBFDA0A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25" y="3247085"/>
            <a:ext cx="3908657" cy="30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16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4">
            <a:extLst>
              <a:ext uri="{FF2B5EF4-FFF2-40B4-BE49-F238E27FC236}">
                <a16:creationId xmlns:a16="http://schemas.microsoft.com/office/drawing/2014/main" id="{1C7D1888-1548-A9C4-F611-64C5F9F2693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40255" y="12480805"/>
            <a:ext cx="3159180" cy="102737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4248F5A-7059-E737-26E4-47D78E3AA09F}"/>
              </a:ext>
            </a:extLst>
          </p:cNvPr>
          <p:cNvGrpSpPr/>
          <p:nvPr userDrawn="1"/>
        </p:nvGrpSpPr>
        <p:grpSpPr>
          <a:xfrm>
            <a:off x="0" y="0"/>
            <a:ext cx="12246971" cy="6858000"/>
            <a:chOff x="-446048" y="400805"/>
            <a:chExt cx="14313094" cy="8810384"/>
          </a:xfrm>
        </p:grpSpPr>
        <p:pic>
          <p:nvPicPr>
            <p:cNvPr id="15" name="圖片 3">
              <a:extLst>
                <a:ext uri="{FF2B5EF4-FFF2-40B4-BE49-F238E27FC236}">
                  <a16:creationId xmlns:a16="http://schemas.microsoft.com/office/drawing/2014/main" id="{263FE5BD-6E7E-3525-F410-1E0CC1FE1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46048" y="400805"/>
              <a:ext cx="14313094" cy="8810384"/>
            </a:xfrm>
            <a:prstGeom prst="rect">
              <a:avLst/>
            </a:prstGeom>
          </p:spPr>
        </p:pic>
        <p:pic>
          <p:nvPicPr>
            <p:cNvPr id="16" name="圖形 4">
              <a:extLst>
                <a:ext uri="{FF2B5EF4-FFF2-40B4-BE49-F238E27FC236}">
                  <a16:creationId xmlns:a16="http://schemas.microsoft.com/office/drawing/2014/main" id="{2EBE9D5D-DC88-06FC-D291-0AAEF2E452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700228" y="8443502"/>
              <a:ext cx="1920119" cy="624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7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uilding on a hill&#10;&#10;Description automatically generated with medium confidence">
            <a:extLst>
              <a:ext uri="{FF2B5EF4-FFF2-40B4-BE49-F238E27FC236}">
                <a16:creationId xmlns:a16="http://schemas.microsoft.com/office/drawing/2014/main" id="{0D402922-C664-0192-C356-32197AE900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3">
            <a:extLst>
              <a:ext uri="{FF2B5EF4-FFF2-40B4-BE49-F238E27FC236}">
                <a16:creationId xmlns:a16="http://schemas.microsoft.com/office/drawing/2014/main" id="{CBA68F2E-0C0F-4481-9F34-77BD30BB81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pic>
        <p:nvPicPr>
          <p:cNvPr id="9" name="圖形 4">
            <a:extLst>
              <a:ext uri="{FF2B5EF4-FFF2-40B4-BE49-F238E27FC236}">
                <a16:creationId xmlns:a16="http://schemas.microsoft.com/office/drawing/2014/main" id="{C9CD3A97-4701-CAB0-78A6-C93257BDBBA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937" y="6260433"/>
            <a:ext cx="1642946" cy="4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8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chart" Target="../charts/chart3.xml"/><Relationship Id="rId10" Type="http://schemas.openxmlformats.org/officeDocument/2006/relationships/image" Target="../media/image14.png"/><Relationship Id="rId4" Type="http://schemas.openxmlformats.org/officeDocument/2006/relationships/chart" Target="../charts/chart2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chart" Target="../charts/chart5.xml"/><Relationship Id="rId4" Type="http://schemas.openxmlformats.org/officeDocument/2006/relationships/image" Target="../media/image20.png"/><Relationship Id="rId9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淘宝网Chenying0907出品 1">
            <a:extLst>
              <a:ext uri="{FF2B5EF4-FFF2-40B4-BE49-F238E27FC236}">
                <a16:creationId xmlns:a16="http://schemas.microsoft.com/office/drawing/2014/main" id="{0C0E84B4-7A66-9B5A-8400-176CE22A30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9623" y="1499631"/>
            <a:ext cx="11927205" cy="15696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HeiHKS Xbold" charset="-120"/>
                <a:ea typeface="MHeiHKS Xbold" charset="-120"/>
                <a:cs typeface="MHeiHKS Xbold" charset="-120"/>
              </a:rPr>
              <a:t>2022</a:t>
            </a:r>
          </a:p>
          <a:p>
            <a:pPr lvl="0" algn="ctr">
              <a:defRPr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HeiHKS Xbold" charset="-120"/>
                <a:ea typeface="MHeiHKS Xbold" charset="-120"/>
                <a:cs typeface="MHeiHKS Xbold" charset="-120"/>
              </a:rPr>
              <a:t>ANNUAL RESULTS</a:t>
            </a:r>
          </a:p>
          <a:p>
            <a:pPr lvl="0" algn="ctr">
              <a:defRPr/>
            </a:pPr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HeiHKS Xbold" charset="-120"/>
                <a:ea typeface="MHeiHKS Xbold" charset="-120"/>
                <a:cs typeface="MHeiHKS Xbold" charset="-120"/>
              </a:rPr>
              <a:t>年度业绩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HeiHKS Xbold" charset="-120"/>
              <a:ea typeface="MHeiHKS Xbold" charset="-120"/>
              <a:cs typeface="MHeiHKS Xbold" charset="-120"/>
            </a:endParaRPr>
          </a:p>
        </p:txBody>
      </p:sp>
      <p:pic>
        <p:nvPicPr>
          <p:cNvPr id="3" name="圖片 11">
            <a:extLst>
              <a:ext uri="{FF2B5EF4-FFF2-40B4-BE49-F238E27FC236}">
                <a16:creationId xmlns:a16="http://schemas.microsoft.com/office/drawing/2014/main" id="{35D65402-500C-E683-64B9-43BCF639B807}"/>
              </a:ext>
            </a:extLst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468710" y="314782"/>
            <a:ext cx="4965306" cy="1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E59FA5F9-42C6-0B98-B077-EB22026F9E37}"/>
              </a:ext>
            </a:extLst>
          </p:cNvPr>
          <p:cNvSpPr txBox="1">
            <a:spLocks/>
          </p:cNvSpPr>
          <p:nvPr/>
        </p:nvSpPr>
        <p:spPr>
          <a:xfrm>
            <a:off x="316669" y="150187"/>
            <a:ext cx="7253546" cy="7310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销售行政费用率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591CC9-EEBE-DBFE-9C5D-528523198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910380"/>
              </p:ext>
            </p:extLst>
          </p:nvPr>
        </p:nvGraphicFramePr>
        <p:xfrm>
          <a:off x="6491707" y="1768569"/>
          <a:ext cx="3957034" cy="4042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2666678-60F6-8F72-69FA-502A19751D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484619"/>
              </p:ext>
            </p:extLst>
          </p:nvPr>
        </p:nvGraphicFramePr>
        <p:xfrm>
          <a:off x="663460" y="3425340"/>
          <a:ext cx="511055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B378B4-17D4-D6B1-8B7F-83D8F65B8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995133"/>
              </p:ext>
            </p:extLst>
          </p:nvPr>
        </p:nvGraphicFramePr>
        <p:xfrm>
          <a:off x="950448" y="2641600"/>
          <a:ext cx="3957034" cy="297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46D23D7-F601-56B7-EC29-9A5C10AE6A19}"/>
              </a:ext>
            </a:extLst>
          </p:cNvPr>
          <p:cNvSpPr txBox="1"/>
          <p:nvPr/>
        </p:nvSpPr>
        <p:spPr>
          <a:xfrm>
            <a:off x="3644223" y="2286412"/>
            <a:ext cx="906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0.2</a:t>
            </a:r>
            <a:r>
              <a:rPr lang="zh-CN" altLang="en-US" sz="1600" b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ppt</a:t>
            </a:r>
            <a:endParaRPr lang="en-US" sz="1600" b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F69E-1E8F-FE2E-A5D4-2E60284FB654}"/>
              </a:ext>
            </a:extLst>
          </p:cNvPr>
          <p:cNvSpPr txBox="1"/>
          <p:nvPr/>
        </p:nvSpPr>
        <p:spPr>
          <a:xfrm>
            <a:off x="9024079" y="2286412"/>
            <a:ext cx="92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0.1</a:t>
            </a:r>
            <a:r>
              <a:rPr lang="zh-CN" altLang="en-US" sz="1600" b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ppt</a:t>
            </a:r>
            <a:endParaRPr lang="en-US" sz="1600" b="1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投影片編號版面配置區 1">
            <a:extLst>
              <a:ext uri="{FF2B5EF4-FFF2-40B4-BE49-F238E27FC236}">
                <a16:creationId xmlns:a16="http://schemas.microsoft.com/office/drawing/2014/main" id="{7BC8E383-1787-5B82-A0EE-D786BC5A6AC3}"/>
              </a:ext>
            </a:extLst>
          </p:cNvPr>
          <p:cNvSpPr txBox="1">
            <a:spLocks/>
          </p:cNvSpPr>
          <p:nvPr/>
        </p:nvSpPr>
        <p:spPr bwMode="auto">
          <a:xfrm>
            <a:off x="4724400" y="6596687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85391E7-43FA-420E-9452-D325B29CD624}" type="slidenum"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06">
            <a:extLst>
              <a:ext uri="{FF2B5EF4-FFF2-40B4-BE49-F238E27FC236}">
                <a16:creationId xmlns:a16="http://schemas.microsoft.com/office/drawing/2014/main" id="{FC435E99-451C-97E7-239F-C44B631572C2}"/>
              </a:ext>
            </a:extLst>
          </p:cNvPr>
          <p:cNvSpPr txBox="1"/>
          <p:nvPr/>
        </p:nvSpPr>
        <p:spPr>
          <a:xfrm>
            <a:off x="1473182" y="14574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HK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销售</a:t>
            </a:r>
            <a:r>
              <a:rPr lang="zh-CN" altLang="en-US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费用率</a:t>
            </a:r>
            <a:endParaRPr kumimoji="0" lang="zh-CN" altLang="en-US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106">
            <a:extLst>
              <a:ext uri="{FF2B5EF4-FFF2-40B4-BE49-F238E27FC236}">
                <a16:creationId xmlns:a16="http://schemas.microsoft.com/office/drawing/2014/main" id="{74CED2F8-06A8-E391-D986-A5FC65752A0E}"/>
              </a:ext>
            </a:extLst>
          </p:cNvPr>
          <p:cNvSpPr txBox="1"/>
          <p:nvPr/>
        </p:nvSpPr>
        <p:spPr>
          <a:xfrm>
            <a:off x="6903978" y="1504440"/>
            <a:ext cx="51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行政费用率</a:t>
            </a:r>
            <a:endParaRPr kumimoji="0" lang="zh-CN" altLang="en-US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4" name="图片 13" descr="104">
            <a:extLst>
              <a:ext uri="{FF2B5EF4-FFF2-40B4-BE49-F238E27FC236}">
                <a16:creationId xmlns:a16="http://schemas.microsoft.com/office/drawing/2014/main" id="{4DD9A1FD-9118-DD60-9833-942168105BF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91707" y="1416572"/>
            <a:ext cx="457200" cy="457200"/>
          </a:xfrm>
          <a:prstGeom prst="rect">
            <a:avLst/>
          </a:prstGeom>
        </p:spPr>
      </p:pic>
      <p:sp>
        <p:nvSpPr>
          <p:cNvPr id="33" name="TextBox 13">
            <a:extLst>
              <a:ext uri="{FF2B5EF4-FFF2-40B4-BE49-F238E27FC236}">
                <a16:creationId xmlns:a16="http://schemas.microsoft.com/office/drawing/2014/main" id="{7D5C2433-EA33-2A7A-2AD4-846EE9CFD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04" y="5478135"/>
            <a:ext cx="4435572" cy="61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marL="284163" indent="-28416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►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2021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销售费用率为模拟合并收购牧场同期数据后的费率</a:t>
            </a:r>
            <a:endParaRPr lang="en-HK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►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销售费用率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销售及分销开支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销售收入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FB055973-D7A9-6059-407A-B91DB1DF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345" y="5457866"/>
            <a:ext cx="5639629" cy="9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marL="284163" indent="-28416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►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2021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行政费用率为模拟合并收购牧场同期数据后的费率</a:t>
            </a:r>
            <a:endParaRPr lang="en-HK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►"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行政费用率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行政开支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销售收入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►"/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6" descr="Graphical user interface, background pattern&#10;&#10;Description automatically generated">
            <a:extLst>
              <a:ext uri="{FF2B5EF4-FFF2-40B4-BE49-F238E27FC236}">
                <a16:creationId xmlns:a16="http://schemas.microsoft.com/office/drawing/2014/main" id="{446CBC6D-3F27-00FA-5C07-832507AB0BE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1" t="51410" r="27779" b="31441"/>
          <a:stretch/>
        </p:blipFill>
        <p:spPr>
          <a:xfrm>
            <a:off x="6433190" y="1360825"/>
            <a:ext cx="574233" cy="567673"/>
          </a:xfrm>
          <a:prstGeom prst="rect">
            <a:avLst/>
          </a:prstGeom>
        </p:spPr>
      </p:pic>
      <p:pic>
        <p:nvPicPr>
          <p:cNvPr id="10" name="Picture 9" descr="Graphical user interface, background pattern&#10;&#10;Description automatically generated">
            <a:extLst>
              <a:ext uri="{FF2B5EF4-FFF2-40B4-BE49-F238E27FC236}">
                <a16:creationId xmlns:a16="http://schemas.microsoft.com/office/drawing/2014/main" id="{3D8C1A63-E201-24B1-9E52-09A22622B54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1" t="51410" r="27779" b="31441"/>
          <a:stretch/>
        </p:blipFill>
        <p:spPr>
          <a:xfrm>
            <a:off x="1000953" y="1278507"/>
            <a:ext cx="574233" cy="5676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40976-AC81-A47F-8156-8F924A92AA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50" y="3347014"/>
            <a:ext cx="4606250" cy="27164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FC4639-CD18-CA2C-DDF8-59415F7A4C3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108" y="4185608"/>
            <a:ext cx="1933831" cy="15009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30B469-262D-68D3-1114-9DAD651C4D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0" y="3347014"/>
            <a:ext cx="4399880" cy="2716459"/>
          </a:xfrm>
          <a:prstGeom prst="rect">
            <a:avLst/>
          </a:prstGeom>
        </p:spPr>
      </p:pic>
      <p:pic>
        <p:nvPicPr>
          <p:cNvPr id="25" name="Picture 24" descr="A picture containing dark&#10;&#10;Description automatically generated">
            <a:extLst>
              <a:ext uri="{FF2B5EF4-FFF2-40B4-BE49-F238E27FC236}">
                <a16:creationId xmlns:a16="http://schemas.microsoft.com/office/drawing/2014/main" id="{E8FEDE3C-DE76-70D2-8689-8645B73D9C7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2" y="4185609"/>
            <a:ext cx="1775523" cy="13781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93A7F81-A91B-2C43-F455-DEAB825A76C2}"/>
              </a:ext>
            </a:extLst>
          </p:cNvPr>
          <p:cNvSpPr txBox="1"/>
          <p:nvPr/>
        </p:nvSpPr>
        <p:spPr>
          <a:xfrm>
            <a:off x="385763" y="3857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9F560B1E-4CFF-6383-7B63-12FB380CCFAF}"/>
              </a:ext>
            </a:extLst>
          </p:cNvPr>
          <p:cNvSpPr/>
          <p:nvPr/>
        </p:nvSpPr>
        <p:spPr>
          <a:xfrm rot="5400000">
            <a:off x="4506889" y="2334333"/>
            <a:ext cx="338554" cy="386358"/>
          </a:xfrm>
          <a:prstGeom prst="rightArrow">
            <a:avLst/>
          </a:prstGeom>
          <a:solidFill>
            <a:srgbClr val="51B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9E94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80FB6D3-7605-D340-87EC-70F4E08667C9}"/>
              </a:ext>
            </a:extLst>
          </p:cNvPr>
          <p:cNvSpPr/>
          <p:nvPr/>
        </p:nvSpPr>
        <p:spPr>
          <a:xfrm rot="5400000">
            <a:off x="9844875" y="2349910"/>
            <a:ext cx="338554" cy="386358"/>
          </a:xfrm>
          <a:prstGeom prst="rightArrow">
            <a:avLst/>
          </a:prstGeom>
          <a:solidFill>
            <a:srgbClr val="51B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9E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12C850BC-2EC7-3F17-5C25-BBD11E61D951}"/>
              </a:ext>
            </a:extLst>
          </p:cNvPr>
          <p:cNvSpPr txBox="1">
            <a:spLocks/>
          </p:cNvSpPr>
          <p:nvPr/>
        </p:nvSpPr>
        <p:spPr>
          <a:xfrm>
            <a:off x="316669" y="150187"/>
            <a:ext cx="7253546" cy="7310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进一步完善全产业链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8701E-5F6C-7DCD-2310-76E06CD93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"/>
          <a:stretch/>
        </p:blipFill>
        <p:spPr>
          <a:xfrm>
            <a:off x="208325" y="1715119"/>
            <a:ext cx="6435917" cy="359843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0A83270-2E18-F1F8-A988-7A397815F9A3}"/>
              </a:ext>
            </a:extLst>
          </p:cNvPr>
          <p:cNvGrpSpPr/>
          <p:nvPr/>
        </p:nvGrpSpPr>
        <p:grpSpPr>
          <a:xfrm>
            <a:off x="7032808" y="817538"/>
            <a:ext cx="563310" cy="4289483"/>
            <a:chOff x="6714151" y="1308276"/>
            <a:chExt cx="683866" cy="5207489"/>
          </a:xfrm>
        </p:grpSpPr>
        <p:cxnSp>
          <p:nvCxnSpPr>
            <p:cNvPr id="5" name="直接连接符 43">
              <a:extLst>
                <a:ext uri="{FF2B5EF4-FFF2-40B4-BE49-F238E27FC236}">
                  <a16:creationId xmlns:a16="http://schemas.microsoft.com/office/drawing/2014/main" id="{4FA37902-D1FF-73AB-73D1-22F1CDEFFFF4}"/>
                </a:ext>
              </a:extLst>
            </p:cNvPr>
            <p:cNvCxnSpPr>
              <a:cxnSpLocks/>
              <a:stCxn id="22" idx="4"/>
              <a:endCxn id="36" idx="0"/>
            </p:cNvCxnSpPr>
            <p:nvPr/>
          </p:nvCxnSpPr>
          <p:spPr>
            <a:xfrm>
              <a:off x="7049988" y="1979951"/>
              <a:ext cx="0" cy="45358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47">
              <a:extLst>
                <a:ext uri="{FF2B5EF4-FFF2-40B4-BE49-F238E27FC236}">
                  <a16:creationId xmlns:a16="http://schemas.microsoft.com/office/drawing/2014/main" id="{22877955-5888-17BD-5754-5DB8093AE0BF}"/>
                </a:ext>
              </a:extLst>
            </p:cNvPr>
            <p:cNvGrpSpPr/>
            <p:nvPr/>
          </p:nvGrpSpPr>
          <p:grpSpPr>
            <a:xfrm>
              <a:off x="6714151" y="1308276"/>
              <a:ext cx="671675" cy="671675"/>
              <a:chOff x="4225754" y="1305648"/>
              <a:chExt cx="671712" cy="671712"/>
            </a:xfrm>
          </p:grpSpPr>
          <p:sp>
            <p:nvSpPr>
              <p:cNvPr id="22" name="椭圆 48">
                <a:extLst>
                  <a:ext uri="{FF2B5EF4-FFF2-40B4-BE49-F238E27FC236}">
                    <a16:creationId xmlns:a16="http://schemas.microsoft.com/office/drawing/2014/main" id="{D5A09271-FFDA-7534-DBA0-6F59D8CFD9E5}"/>
                  </a:ext>
                </a:extLst>
              </p:cNvPr>
              <p:cNvSpPr/>
              <p:nvPr/>
            </p:nvSpPr>
            <p:spPr>
              <a:xfrm>
                <a:off x="4225754" y="1305648"/>
                <a:ext cx="671712" cy="671712"/>
              </a:xfrm>
              <a:prstGeom prst="ellipse">
                <a:avLst/>
              </a:prstGeom>
              <a:solidFill>
                <a:srgbClr val="3092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kumimoji="1" lang="zh-CN" altLang="en-US" sz="1707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23" name="组 6">
                <a:extLst>
                  <a:ext uri="{FF2B5EF4-FFF2-40B4-BE49-F238E27FC236}">
                    <a16:creationId xmlns:a16="http://schemas.microsoft.com/office/drawing/2014/main" id="{F488D37B-4FF9-7972-0C5E-E85D033BB96F}"/>
                  </a:ext>
                </a:extLst>
              </p:cNvPr>
              <p:cNvGrpSpPr/>
              <p:nvPr/>
            </p:nvGrpSpPr>
            <p:grpSpPr>
              <a:xfrm>
                <a:off x="4353018" y="1455626"/>
                <a:ext cx="417183" cy="371755"/>
                <a:chOff x="4148138" y="2051050"/>
                <a:chExt cx="874713" cy="779463"/>
              </a:xfrm>
              <a:solidFill>
                <a:schemeClr val="bg1"/>
              </a:solidFill>
            </p:grpSpPr>
            <p:sp>
              <p:nvSpPr>
                <p:cNvPr id="24" name="Freeform 72">
                  <a:extLst>
                    <a:ext uri="{FF2B5EF4-FFF2-40B4-BE49-F238E27FC236}">
                      <a16:creationId xmlns:a16="http://schemas.microsoft.com/office/drawing/2014/main" id="{3D6ADB22-3367-F223-91A0-7FC9145173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67213" y="2193925"/>
                  <a:ext cx="655638" cy="563563"/>
                </a:xfrm>
                <a:custGeom>
                  <a:avLst/>
                  <a:gdLst>
                    <a:gd name="T0" fmla="*/ 295 w 313"/>
                    <a:gd name="T1" fmla="*/ 88 h 268"/>
                    <a:gd name="T2" fmla="*/ 282 w 313"/>
                    <a:gd name="T3" fmla="*/ 88 h 268"/>
                    <a:gd name="T4" fmla="*/ 298 w 313"/>
                    <a:gd name="T5" fmla="*/ 149 h 268"/>
                    <a:gd name="T6" fmla="*/ 273 w 313"/>
                    <a:gd name="T7" fmla="*/ 192 h 268"/>
                    <a:gd name="T8" fmla="*/ 24 w 313"/>
                    <a:gd name="T9" fmla="*/ 257 h 268"/>
                    <a:gd name="T10" fmla="*/ 21 w 313"/>
                    <a:gd name="T11" fmla="*/ 258 h 268"/>
                    <a:gd name="T12" fmla="*/ 37 w 313"/>
                    <a:gd name="T13" fmla="*/ 268 h 268"/>
                    <a:gd name="T14" fmla="*/ 295 w 313"/>
                    <a:gd name="T15" fmla="*/ 268 h 268"/>
                    <a:gd name="T16" fmla="*/ 313 w 313"/>
                    <a:gd name="T17" fmla="*/ 251 h 268"/>
                    <a:gd name="T18" fmla="*/ 313 w 313"/>
                    <a:gd name="T19" fmla="*/ 106 h 268"/>
                    <a:gd name="T20" fmla="*/ 295 w 313"/>
                    <a:gd name="T21" fmla="*/ 88 h 268"/>
                    <a:gd name="T22" fmla="*/ 292 w 313"/>
                    <a:gd name="T23" fmla="*/ 252 h 268"/>
                    <a:gd name="T24" fmla="*/ 158 w 313"/>
                    <a:gd name="T25" fmla="*/ 253 h 268"/>
                    <a:gd name="T26" fmla="*/ 153 w 313"/>
                    <a:gd name="T27" fmla="*/ 248 h 268"/>
                    <a:gd name="T28" fmla="*/ 158 w 313"/>
                    <a:gd name="T29" fmla="*/ 243 h 268"/>
                    <a:gd name="T30" fmla="*/ 292 w 313"/>
                    <a:gd name="T31" fmla="*/ 242 h 268"/>
                    <a:gd name="T32" fmla="*/ 297 w 313"/>
                    <a:gd name="T33" fmla="*/ 247 h 268"/>
                    <a:gd name="T34" fmla="*/ 292 w 313"/>
                    <a:gd name="T35" fmla="*/ 252 h 268"/>
                    <a:gd name="T36" fmla="*/ 282 w 313"/>
                    <a:gd name="T37" fmla="*/ 158 h 268"/>
                    <a:gd name="T38" fmla="*/ 281 w 313"/>
                    <a:gd name="T39" fmla="*/ 154 h 268"/>
                    <a:gd name="T40" fmla="*/ 245 w 313"/>
                    <a:gd name="T41" fmla="*/ 13 h 268"/>
                    <a:gd name="T42" fmla="*/ 228 w 313"/>
                    <a:gd name="T43" fmla="*/ 0 h 268"/>
                    <a:gd name="T44" fmla="*/ 223 w 313"/>
                    <a:gd name="T45" fmla="*/ 1 h 268"/>
                    <a:gd name="T46" fmla="*/ 210 w 313"/>
                    <a:gd name="T47" fmla="*/ 4 h 268"/>
                    <a:gd name="T48" fmla="*/ 241 w 313"/>
                    <a:gd name="T49" fmla="*/ 59 h 268"/>
                    <a:gd name="T50" fmla="*/ 227 w 313"/>
                    <a:gd name="T51" fmla="*/ 107 h 268"/>
                    <a:gd name="T52" fmla="*/ 2 w 313"/>
                    <a:gd name="T53" fmla="*/ 233 h 268"/>
                    <a:gd name="T54" fmla="*/ 0 w 313"/>
                    <a:gd name="T55" fmla="*/ 233 h 268"/>
                    <a:gd name="T56" fmla="*/ 15 w 313"/>
                    <a:gd name="T57" fmla="*/ 241 h 268"/>
                    <a:gd name="T58" fmla="*/ 19 w 313"/>
                    <a:gd name="T59" fmla="*/ 241 h 268"/>
                    <a:gd name="T60" fmla="*/ 269 w 313"/>
                    <a:gd name="T61" fmla="*/ 175 h 268"/>
                    <a:gd name="T62" fmla="*/ 282 w 313"/>
                    <a:gd name="T63" fmla="*/ 158 h 268"/>
                    <a:gd name="T64" fmla="*/ 259 w 313"/>
                    <a:gd name="T65" fmla="*/ 159 h 268"/>
                    <a:gd name="T66" fmla="*/ 131 w 313"/>
                    <a:gd name="T67" fmla="*/ 198 h 268"/>
                    <a:gd name="T68" fmla="*/ 125 w 313"/>
                    <a:gd name="T69" fmla="*/ 195 h 268"/>
                    <a:gd name="T70" fmla="*/ 128 w 313"/>
                    <a:gd name="T71" fmla="*/ 189 h 268"/>
                    <a:gd name="T72" fmla="*/ 256 w 313"/>
                    <a:gd name="T73" fmla="*/ 149 h 268"/>
                    <a:gd name="T74" fmla="*/ 263 w 313"/>
                    <a:gd name="T75" fmla="*/ 153 h 268"/>
                    <a:gd name="T76" fmla="*/ 259 w 313"/>
                    <a:gd name="T77" fmla="*/ 159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13" h="268">
                      <a:moveTo>
                        <a:pt x="295" y="88"/>
                      </a:moveTo>
                      <a:cubicBezTo>
                        <a:pt x="282" y="88"/>
                        <a:pt x="282" y="88"/>
                        <a:pt x="282" y="88"/>
                      </a:cubicBezTo>
                      <a:cubicBezTo>
                        <a:pt x="298" y="149"/>
                        <a:pt x="298" y="149"/>
                        <a:pt x="298" y="149"/>
                      </a:cubicBezTo>
                      <a:cubicBezTo>
                        <a:pt x="303" y="168"/>
                        <a:pt x="292" y="187"/>
                        <a:pt x="273" y="192"/>
                      </a:cubicBezTo>
                      <a:cubicBezTo>
                        <a:pt x="24" y="257"/>
                        <a:pt x="24" y="257"/>
                        <a:pt x="24" y="257"/>
                      </a:cubicBezTo>
                      <a:cubicBezTo>
                        <a:pt x="23" y="258"/>
                        <a:pt x="22" y="258"/>
                        <a:pt x="21" y="258"/>
                      </a:cubicBezTo>
                      <a:cubicBezTo>
                        <a:pt x="24" y="264"/>
                        <a:pt x="30" y="268"/>
                        <a:pt x="37" y="268"/>
                      </a:cubicBezTo>
                      <a:cubicBezTo>
                        <a:pt x="295" y="268"/>
                        <a:pt x="295" y="268"/>
                        <a:pt x="295" y="268"/>
                      </a:cubicBezTo>
                      <a:cubicBezTo>
                        <a:pt x="305" y="268"/>
                        <a:pt x="313" y="261"/>
                        <a:pt x="313" y="251"/>
                      </a:cubicBezTo>
                      <a:cubicBezTo>
                        <a:pt x="313" y="106"/>
                        <a:pt x="313" y="106"/>
                        <a:pt x="313" y="106"/>
                      </a:cubicBezTo>
                      <a:cubicBezTo>
                        <a:pt x="313" y="96"/>
                        <a:pt x="305" y="88"/>
                        <a:pt x="295" y="88"/>
                      </a:cubicBezTo>
                      <a:close/>
                      <a:moveTo>
                        <a:pt x="292" y="252"/>
                      </a:moveTo>
                      <a:cubicBezTo>
                        <a:pt x="158" y="253"/>
                        <a:pt x="158" y="253"/>
                        <a:pt x="158" y="253"/>
                      </a:cubicBezTo>
                      <a:cubicBezTo>
                        <a:pt x="155" y="253"/>
                        <a:pt x="153" y="251"/>
                        <a:pt x="153" y="248"/>
                      </a:cubicBezTo>
                      <a:cubicBezTo>
                        <a:pt x="153" y="245"/>
                        <a:pt x="155" y="243"/>
                        <a:pt x="158" y="243"/>
                      </a:cubicBezTo>
                      <a:cubicBezTo>
                        <a:pt x="292" y="242"/>
                        <a:pt x="292" y="242"/>
                        <a:pt x="292" y="242"/>
                      </a:cubicBezTo>
                      <a:cubicBezTo>
                        <a:pt x="295" y="242"/>
                        <a:pt x="297" y="245"/>
                        <a:pt x="297" y="247"/>
                      </a:cubicBezTo>
                      <a:cubicBezTo>
                        <a:pt x="297" y="250"/>
                        <a:pt x="295" y="252"/>
                        <a:pt x="292" y="252"/>
                      </a:cubicBezTo>
                      <a:close/>
                      <a:moveTo>
                        <a:pt x="282" y="158"/>
                      </a:moveTo>
                      <a:cubicBezTo>
                        <a:pt x="282" y="157"/>
                        <a:pt x="282" y="155"/>
                        <a:pt x="281" y="154"/>
                      </a:cubicBezTo>
                      <a:cubicBezTo>
                        <a:pt x="245" y="13"/>
                        <a:pt x="245" y="13"/>
                        <a:pt x="245" y="13"/>
                      </a:cubicBezTo>
                      <a:cubicBezTo>
                        <a:pt x="243" y="5"/>
                        <a:pt x="235" y="0"/>
                        <a:pt x="228" y="0"/>
                      </a:cubicBezTo>
                      <a:cubicBezTo>
                        <a:pt x="226" y="0"/>
                        <a:pt x="225" y="0"/>
                        <a:pt x="223" y="1"/>
                      </a:cubicBezTo>
                      <a:cubicBezTo>
                        <a:pt x="210" y="4"/>
                        <a:pt x="210" y="4"/>
                        <a:pt x="210" y="4"/>
                      </a:cubicBezTo>
                      <a:cubicBezTo>
                        <a:pt x="241" y="59"/>
                        <a:pt x="241" y="59"/>
                        <a:pt x="241" y="59"/>
                      </a:cubicBezTo>
                      <a:cubicBezTo>
                        <a:pt x="250" y="76"/>
                        <a:pt x="244" y="97"/>
                        <a:pt x="227" y="107"/>
                      </a:cubicBezTo>
                      <a:cubicBezTo>
                        <a:pt x="2" y="233"/>
                        <a:pt x="2" y="233"/>
                        <a:pt x="2" y="233"/>
                      </a:cubicBezTo>
                      <a:cubicBezTo>
                        <a:pt x="1" y="233"/>
                        <a:pt x="1" y="233"/>
                        <a:pt x="0" y="233"/>
                      </a:cubicBezTo>
                      <a:cubicBezTo>
                        <a:pt x="3" y="238"/>
                        <a:pt x="9" y="241"/>
                        <a:pt x="15" y="241"/>
                      </a:cubicBezTo>
                      <a:cubicBezTo>
                        <a:pt x="16" y="241"/>
                        <a:pt x="18" y="241"/>
                        <a:pt x="19" y="241"/>
                      </a:cubicBezTo>
                      <a:cubicBezTo>
                        <a:pt x="269" y="175"/>
                        <a:pt x="269" y="175"/>
                        <a:pt x="269" y="175"/>
                      </a:cubicBezTo>
                      <a:cubicBezTo>
                        <a:pt x="277" y="173"/>
                        <a:pt x="282" y="166"/>
                        <a:pt x="282" y="158"/>
                      </a:cubicBezTo>
                      <a:close/>
                      <a:moveTo>
                        <a:pt x="259" y="159"/>
                      </a:moveTo>
                      <a:cubicBezTo>
                        <a:pt x="131" y="198"/>
                        <a:pt x="131" y="198"/>
                        <a:pt x="131" y="198"/>
                      </a:cubicBezTo>
                      <a:cubicBezTo>
                        <a:pt x="129" y="199"/>
                        <a:pt x="126" y="198"/>
                        <a:pt x="125" y="195"/>
                      </a:cubicBezTo>
                      <a:cubicBezTo>
                        <a:pt x="124" y="192"/>
                        <a:pt x="126" y="190"/>
                        <a:pt x="128" y="189"/>
                      </a:cubicBezTo>
                      <a:cubicBezTo>
                        <a:pt x="256" y="149"/>
                        <a:pt x="256" y="149"/>
                        <a:pt x="256" y="149"/>
                      </a:cubicBezTo>
                      <a:cubicBezTo>
                        <a:pt x="259" y="149"/>
                        <a:pt x="262" y="150"/>
                        <a:pt x="263" y="153"/>
                      </a:cubicBezTo>
                      <a:cubicBezTo>
                        <a:pt x="263" y="155"/>
                        <a:pt x="262" y="158"/>
                        <a:pt x="259" y="1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/>
                <a:lstStyle/>
                <a:p>
                  <a:pPr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Freeform 73">
                  <a:extLst>
                    <a:ext uri="{FF2B5EF4-FFF2-40B4-BE49-F238E27FC236}">
                      <a16:creationId xmlns:a16="http://schemas.microsoft.com/office/drawing/2014/main" id="{30A5A073-49F9-867C-DB1A-1E63A5D630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48138" y="2051050"/>
                  <a:ext cx="874713" cy="779463"/>
                </a:xfrm>
                <a:custGeom>
                  <a:avLst/>
                  <a:gdLst>
                    <a:gd name="T0" fmla="*/ 141 w 417"/>
                    <a:gd name="T1" fmla="*/ 336 h 371"/>
                    <a:gd name="T2" fmla="*/ 124 w 417"/>
                    <a:gd name="T3" fmla="*/ 326 h 371"/>
                    <a:gd name="T4" fmla="*/ 141 w 417"/>
                    <a:gd name="T5" fmla="*/ 371 h 371"/>
                    <a:gd name="T6" fmla="*/ 417 w 417"/>
                    <a:gd name="T7" fmla="*/ 354 h 371"/>
                    <a:gd name="T8" fmla="*/ 399 w 417"/>
                    <a:gd name="T9" fmla="*/ 336 h 371"/>
                    <a:gd name="T10" fmla="*/ 329 w 417"/>
                    <a:gd name="T11" fmla="*/ 136 h 371"/>
                    <a:gd name="T12" fmla="*/ 243 w 417"/>
                    <a:gd name="T13" fmla="*/ 0 h 371"/>
                    <a:gd name="T14" fmla="*/ 9 w 417"/>
                    <a:gd name="T15" fmla="*/ 128 h 371"/>
                    <a:gd name="T16" fmla="*/ 3 w 417"/>
                    <a:gd name="T17" fmla="*/ 152 h 371"/>
                    <a:gd name="T18" fmla="*/ 89 w 417"/>
                    <a:gd name="T19" fmla="*/ 287 h 371"/>
                    <a:gd name="T20" fmla="*/ 323 w 417"/>
                    <a:gd name="T21" fmla="*/ 159 h 371"/>
                    <a:gd name="T22" fmla="*/ 111 w 417"/>
                    <a:gd name="T23" fmla="*/ 220 h 371"/>
                    <a:gd name="T24" fmla="*/ 57 w 417"/>
                    <a:gd name="T25" fmla="*/ 122 h 371"/>
                    <a:gd name="T26" fmla="*/ 111 w 417"/>
                    <a:gd name="T27" fmla="*/ 220 h 371"/>
                    <a:gd name="T28" fmla="*/ 190 w 417"/>
                    <a:gd name="T29" fmla="*/ 210 h 371"/>
                    <a:gd name="T30" fmla="*/ 185 w 417"/>
                    <a:gd name="T31" fmla="*/ 201 h 371"/>
                    <a:gd name="T32" fmla="*/ 309 w 417"/>
                    <a:gd name="T33" fmla="*/ 139 h 371"/>
                    <a:gd name="T34" fmla="*/ 86 w 417"/>
                    <a:gd name="T35" fmla="*/ 165 h 371"/>
                    <a:gd name="T36" fmla="*/ 79 w 417"/>
                    <a:gd name="T37" fmla="*/ 147 h 371"/>
                    <a:gd name="T38" fmla="*/ 92 w 417"/>
                    <a:gd name="T39" fmla="*/ 155 h 371"/>
                    <a:gd name="T40" fmla="*/ 82 w 417"/>
                    <a:gd name="T41" fmla="*/ 138 h 371"/>
                    <a:gd name="T42" fmla="*/ 64 w 417"/>
                    <a:gd name="T43" fmla="*/ 136 h 371"/>
                    <a:gd name="T44" fmla="*/ 57 w 417"/>
                    <a:gd name="T45" fmla="*/ 152 h 371"/>
                    <a:gd name="T46" fmla="*/ 71 w 417"/>
                    <a:gd name="T47" fmla="*/ 178 h 371"/>
                    <a:gd name="T48" fmla="*/ 92 w 417"/>
                    <a:gd name="T49" fmla="*/ 195 h 371"/>
                    <a:gd name="T50" fmla="*/ 76 w 417"/>
                    <a:gd name="T51" fmla="*/ 188 h 371"/>
                    <a:gd name="T52" fmla="*/ 97 w 417"/>
                    <a:gd name="T53" fmla="*/ 204 h 371"/>
                    <a:gd name="T54" fmla="*/ 104 w 417"/>
                    <a:gd name="T55" fmla="*/ 207 h 371"/>
                    <a:gd name="T56" fmla="*/ 105 w 417"/>
                    <a:gd name="T57" fmla="*/ 199 h 371"/>
                    <a:gd name="T58" fmla="*/ 86 w 417"/>
                    <a:gd name="T59" fmla="*/ 165 h 371"/>
                    <a:gd name="T60" fmla="*/ 68 w 417"/>
                    <a:gd name="T61" fmla="*/ 163 h 371"/>
                    <a:gd name="T62" fmla="*/ 77 w 417"/>
                    <a:gd name="T63" fmla="*/ 168 h 371"/>
                    <a:gd name="T64" fmla="*/ 100 w 417"/>
                    <a:gd name="T65" fmla="*/ 190 h 371"/>
                    <a:gd name="T66" fmla="*/ 100 w 417"/>
                    <a:gd name="T67" fmla="*/ 18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17" h="371">
                      <a:moveTo>
                        <a:pt x="399" y="336"/>
                      </a:moveTo>
                      <a:cubicBezTo>
                        <a:pt x="141" y="336"/>
                        <a:pt x="141" y="336"/>
                        <a:pt x="141" y="336"/>
                      </a:cubicBezTo>
                      <a:cubicBezTo>
                        <a:pt x="134" y="336"/>
                        <a:pt x="128" y="332"/>
                        <a:pt x="125" y="326"/>
                      </a:cubicBezTo>
                      <a:cubicBezTo>
                        <a:pt x="125" y="326"/>
                        <a:pt x="124" y="326"/>
                        <a:pt x="124" y="326"/>
                      </a:cubicBezTo>
                      <a:cubicBezTo>
                        <a:pt x="124" y="354"/>
                        <a:pt x="124" y="354"/>
                        <a:pt x="124" y="354"/>
                      </a:cubicBezTo>
                      <a:cubicBezTo>
                        <a:pt x="124" y="363"/>
                        <a:pt x="132" y="371"/>
                        <a:pt x="141" y="371"/>
                      </a:cubicBezTo>
                      <a:cubicBezTo>
                        <a:pt x="399" y="371"/>
                        <a:pt x="399" y="371"/>
                        <a:pt x="399" y="371"/>
                      </a:cubicBezTo>
                      <a:cubicBezTo>
                        <a:pt x="409" y="371"/>
                        <a:pt x="417" y="363"/>
                        <a:pt x="417" y="354"/>
                      </a:cubicBezTo>
                      <a:cubicBezTo>
                        <a:pt x="417" y="319"/>
                        <a:pt x="417" y="319"/>
                        <a:pt x="417" y="319"/>
                      </a:cubicBezTo>
                      <a:cubicBezTo>
                        <a:pt x="417" y="329"/>
                        <a:pt x="409" y="336"/>
                        <a:pt x="399" y="336"/>
                      </a:cubicBezTo>
                      <a:close/>
                      <a:moveTo>
                        <a:pt x="332" y="144"/>
                      </a:moveTo>
                      <a:cubicBezTo>
                        <a:pt x="332" y="141"/>
                        <a:pt x="331" y="138"/>
                        <a:pt x="329" y="136"/>
                      </a:cubicBezTo>
                      <a:cubicBezTo>
                        <a:pt x="259" y="9"/>
                        <a:pt x="259" y="9"/>
                        <a:pt x="259" y="9"/>
                      </a:cubicBezTo>
                      <a:cubicBezTo>
                        <a:pt x="255" y="3"/>
                        <a:pt x="249" y="0"/>
                        <a:pt x="243" y="0"/>
                      </a:cubicBezTo>
                      <a:cubicBezTo>
                        <a:pt x="240" y="0"/>
                        <a:pt x="237" y="0"/>
                        <a:pt x="235" y="2"/>
                      </a:cubicBezTo>
                      <a:cubicBezTo>
                        <a:pt x="9" y="128"/>
                        <a:pt x="9" y="128"/>
                        <a:pt x="9" y="128"/>
                      </a:cubicBezTo>
                      <a:cubicBezTo>
                        <a:pt x="4" y="131"/>
                        <a:pt x="0" y="137"/>
                        <a:pt x="0" y="143"/>
                      </a:cubicBezTo>
                      <a:cubicBezTo>
                        <a:pt x="0" y="146"/>
                        <a:pt x="1" y="149"/>
                        <a:pt x="3" y="152"/>
                      </a:cubicBezTo>
                      <a:cubicBezTo>
                        <a:pt x="74" y="278"/>
                        <a:pt x="74" y="278"/>
                        <a:pt x="74" y="278"/>
                      </a:cubicBezTo>
                      <a:cubicBezTo>
                        <a:pt x="77" y="284"/>
                        <a:pt x="83" y="287"/>
                        <a:pt x="89" y="287"/>
                      </a:cubicBezTo>
                      <a:cubicBezTo>
                        <a:pt x="92" y="287"/>
                        <a:pt x="95" y="287"/>
                        <a:pt x="97" y="285"/>
                      </a:cubicBezTo>
                      <a:cubicBezTo>
                        <a:pt x="323" y="159"/>
                        <a:pt x="323" y="159"/>
                        <a:pt x="323" y="159"/>
                      </a:cubicBezTo>
                      <a:cubicBezTo>
                        <a:pt x="328" y="156"/>
                        <a:pt x="332" y="150"/>
                        <a:pt x="332" y="144"/>
                      </a:cubicBezTo>
                      <a:close/>
                      <a:moveTo>
                        <a:pt x="111" y="220"/>
                      </a:moveTo>
                      <a:cubicBezTo>
                        <a:pt x="88" y="232"/>
                        <a:pt x="58" y="220"/>
                        <a:pt x="43" y="193"/>
                      </a:cubicBezTo>
                      <a:cubicBezTo>
                        <a:pt x="29" y="166"/>
                        <a:pt x="35" y="134"/>
                        <a:pt x="57" y="122"/>
                      </a:cubicBezTo>
                      <a:cubicBezTo>
                        <a:pt x="80" y="110"/>
                        <a:pt x="110" y="122"/>
                        <a:pt x="125" y="149"/>
                      </a:cubicBezTo>
                      <a:cubicBezTo>
                        <a:pt x="139" y="176"/>
                        <a:pt x="133" y="208"/>
                        <a:pt x="111" y="220"/>
                      </a:cubicBezTo>
                      <a:close/>
                      <a:moveTo>
                        <a:pt x="307" y="146"/>
                      </a:moveTo>
                      <a:cubicBezTo>
                        <a:pt x="190" y="210"/>
                        <a:pt x="190" y="210"/>
                        <a:pt x="190" y="210"/>
                      </a:cubicBezTo>
                      <a:cubicBezTo>
                        <a:pt x="187" y="211"/>
                        <a:pt x="184" y="210"/>
                        <a:pt x="183" y="208"/>
                      </a:cubicBezTo>
                      <a:cubicBezTo>
                        <a:pt x="181" y="206"/>
                        <a:pt x="182" y="202"/>
                        <a:pt x="185" y="201"/>
                      </a:cubicBezTo>
                      <a:cubicBezTo>
                        <a:pt x="303" y="137"/>
                        <a:pt x="303" y="137"/>
                        <a:pt x="303" y="137"/>
                      </a:cubicBezTo>
                      <a:cubicBezTo>
                        <a:pt x="305" y="136"/>
                        <a:pt x="308" y="137"/>
                        <a:pt x="309" y="139"/>
                      </a:cubicBezTo>
                      <a:cubicBezTo>
                        <a:pt x="311" y="142"/>
                        <a:pt x="310" y="145"/>
                        <a:pt x="307" y="146"/>
                      </a:cubicBezTo>
                      <a:close/>
                      <a:moveTo>
                        <a:pt x="86" y="165"/>
                      </a:moveTo>
                      <a:cubicBezTo>
                        <a:pt x="76" y="147"/>
                        <a:pt x="76" y="147"/>
                        <a:pt x="76" y="147"/>
                      </a:cubicBezTo>
                      <a:cubicBezTo>
                        <a:pt x="77" y="147"/>
                        <a:pt x="78" y="147"/>
                        <a:pt x="79" y="147"/>
                      </a:cubicBezTo>
                      <a:cubicBezTo>
                        <a:pt x="83" y="149"/>
                        <a:pt x="85" y="153"/>
                        <a:pt x="85" y="153"/>
                      </a:cubicBezTo>
                      <a:cubicBezTo>
                        <a:pt x="87" y="155"/>
                        <a:pt x="90" y="156"/>
                        <a:pt x="92" y="155"/>
                      </a:cubicBezTo>
                      <a:cubicBezTo>
                        <a:pt x="95" y="153"/>
                        <a:pt x="96" y="150"/>
                        <a:pt x="94" y="148"/>
                      </a:cubicBezTo>
                      <a:cubicBezTo>
                        <a:pt x="94" y="147"/>
                        <a:pt x="90" y="140"/>
                        <a:pt x="82" y="138"/>
                      </a:cubicBezTo>
                      <a:cubicBezTo>
                        <a:pt x="78" y="137"/>
                        <a:pt x="75" y="137"/>
                        <a:pt x="71" y="138"/>
                      </a:cubicBezTo>
                      <a:cubicBezTo>
                        <a:pt x="70" y="136"/>
                        <a:pt x="67" y="135"/>
                        <a:pt x="64" y="136"/>
                      </a:cubicBezTo>
                      <a:cubicBezTo>
                        <a:pt x="62" y="138"/>
                        <a:pt x="61" y="141"/>
                        <a:pt x="62" y="143"/>
                      </a:cubicBezTo>
                      <a:cubicBezTo>
                        <a:pt x="60" y="145"/>
                        <a:pt x="58" y="148"/>
                        <a:pt x="57" y="152"/>
                      </a:cubicBezTo>
                      <a:cubicBezTo>
                        <a:pt x="55" y="160"/>
                        <a:pt x="58" y="167"/>
                        <a:pt x="59" y="168"/>
                      </a:cubicBezTo>
                      <a:cubicBezTo>
                        <a:pt x="59" y="169"/>
                        <a:pt x="63" y="176"/>
                        <a:pt x="71" y="178"/>
                      </a:cubicBezTo>
                      <a:cubicBezTo>
                        <a:pt x="75" y="179"/>
                        <a:pt x="78" y="179"/>
                        <a:pt x="82" y="178"/>
                      </a:cubicBezTo>
                      <a:cubicBezTo>
                        <a:pt x="92" y="195"/>
                        <a:pt x="92" y="195"/>
                        <a:pt x="92" y="195"/>
                      </a:cubicBezTo>
                      <a:cubicBezTo>
                        <a:pt x="86" y="195"/>
                        <a:pt x="83" y="191"/>
                        <a:pt x="82" y="190"/>
                      </a:cubicBezTo>
                      <a:cubicBezTo>
                        <a:pt x="81" y="187"/>
                        <a:pt x="78" y="186"/>
                        <a:pt x="76" y="188"/>
                      </a:cubicBezTo>
                      <a:cubicBezTo>
                        <a:pt x="73" y="189"/>
                        <a:pt x="72" y="192"/>
                        <a:pt x="74" y="194"/>
                      </a:cubicBezTo>
                      <a:cubicBezTo>
                        <a:pt x="77" y="201"/>
                        <a:pt x="86" y="208"/>
                        <a:pt x="97" y="204"/>
                      </a:cubicBezTo>
                      <a:cubicBezTo>
                        <a:pt x="97" y="205"/>
                        <a:pt x="97" y="205"/>
                        <a:pt x="97" y="205"/>
                      </a:cubicBezTo>
                      <a:cubicBezTo>
                        <a:pt x="99" y="208"/>
                        <a:pt x="102" y="209"/>
                        <a:pt x="104" y="207"/>
                      </a:cubicBezTo>
                      <a:cubicBezTo>
                        <a:pt x="107" y="206"/>
                        <a:pt x="108" y="203"/>
                        <a:pt x="106" y="201"/>
                      </a:cubicBezTo>
                      <a:cubicBezTo>
                        <a:pt x="105" y="199"/>
                        <a:pt x="105" y="199"/>
                        <a:pt x="105" y="199"/>
                      </a:cubicBezTo>
                      <a:cubicBezTo>
                        <a:pt x="114" y="192"/>
                        <a:pt x="113" y="181"/>
                        <a:pt x="109" y="175"/>
                      </a:cubicBezTo>
                      <a:cubicBezTo>
                        <a:pt x="106" y="168"/>
                        <a:pt x="97" y="161"/>
                        <a:pt x="86" y="165"/>
                      </a:cubicBezTo>
                      <a:close/>
                      <a:moveTo>
                        <a:pt x="74" y="168"/>
                      </a:moveTo>
                      <a:cubicBezTo>
                        <a:pt x="70" y="167"/>
                        <a:pt x="68" y="163"/>
                        <a:pt x="68" y="163"/>
                      </a:cubicBezTo>
                      <a:cubicBezTo>
                        <a:pt x="67" y="161"/>
                        <a:pt x="65" y="156"/>
                        <a:pt x="68" y="152"/>
                      </a:cubicBezTo>
                      <a:cubicBezTo>
                        <a:pt x="77" y="168"/>
                        <a:pt x="77" y="168"/>
                        <a:pt x="77" y="168"/>
                      </a:cubicBezTo>
                      <a:cubicBezTo>
                        <a:pt x="76" y="168"/>
                        <a:pt x="75" y="168"/>
                        <a:pt x="74" y="168"/>
                      </a:cubicBezTo>
                      <a:close/>
                      <a:moveTo>
                        <a:pt x="100" y="190"/>
                      </a:moveTo>
                      <a:cubicBezTo>
                        <a:pt x="91" y="174"/>
                        <a:pt x="91" y="174"/>
                        <a:pt x="91" y="174"/>
                      </a:cubicBezTo>
                      <a:cubicBezTo>
                        <a:pt x="96" y="174"/>
                        <a:pt x="99" y="178"/>
                        <a:pt x="100" y="180"/>
                      </a:cubicBezTo>
                      <a:cubicBezTo>
                        <a:pt x="101" y="181"/>
                        <a:pt x="103" y="186"/>
                        <a:pt x="100" y="1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/>
                <a:lstStyle/>
                <a:p>
                  <a:pPr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组合 52">
              <a:extLst>
                <a:ext uri="{FF2B5EF4-FFF2-40B4-BE49-F238E27FC236}">
                  <a16:creationId xmlns:a16="http://schemas.microsoft.com/office/drawing/2014/main" id="{23F34357-CAC1-AE5F-A0E2-0C9DCEF9B808}"/>
                </a:ext>
              </a:extLst>
            </p:cNvPr>
            <p:cNvGrpSpPr/>
            <p:nvPr/>
          </p:nvGrpSpPr>
          <p:grpSpPr>
            <a:xfrm>
              <a:off x="6726342" y="2597082"/>
              <a:ext cx="671675" cy="671675"/>
              <a:chOff x="4237946" y="2594524"/>
              <a:chExt cx="671712" cy="671712"/>
            </a:xfrm>
          </p:grpSpPr>
          <p:sp>
            <p:nvSpPr>
              <p:cNvPr id="16" name="椭圆 53">
                <a:extLst>
                  <a:ext uri="{FF2B5EF4-FFF2-40B4-BE49-F238E27FC236}">
                    <a16:creationId xmlns:a16="http://schemas.microsoft.com/office/drawing/2014/main" id="{0A9273D1-07A6-DA68-5306-64FA2D472A1F}"/>
                  </a:ext>
                </a:extLst>
              </p:cNvPr>
              <p:cNvSpPr/>
              <p:nvPr/>
            </p:nvSpPr>
            <p:spPr>
              <a:xfrm>
                <a:off x="4237946" y="2594524"/>
                <a:ext cx="671712" cy="671712"/>
              </a:xfrm>
              <a:prstGeom prst="ellipse">
                <a:avLst/>
              </a:prstGeom>
              <a:solidFill>
                <a:srgbClr val="71C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kumimoji="1" lang="zh-CN" altLang="en-US" sz="1707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17" name="组 11">
                <a:extLst>
                  <a:ext uri="{FF2B5EF4-FFF2-40B4-BE49-F238E27FC236}">
                    <a16:creationId xmlns:a16="http://schemas.microsoft.com/office/drawing/2014/main" id="{A5481196-418E-A526-D2C8-2F56C3611C0C}"/>
                  </a:ext>
                </a:extLst>
              </p:cNvPr>
              <p:cNvGrpSpPr/>
              <p:nvPr/>
            </p:nvGrpSpPr>
            <p:grpSpPr>
              <a:xfrm>
                <a:off x="4398898" y="2744502"/>
                <a:ext cx="349806" cy="375351"/>
                <a:chOff x="5492751" y="1990725"/>
                <a:chExt cx="782637" cy="839788"/>
              </a:xfrm>
              <a:solidFill>
                <a:schemeClr val="bg1"/>
              </a:solidFill>
            </p:grpSpPr>
            <p:pic>
              <p:nvPicPr>
                <p:cNvPr id="18" name="Picture 60">
                  <a:extLst>
                    <a:ext uri="{FF2B5EF4-FFF2-40B4-BE49-F238E27FC236}">
                      <a16:creationId xmlns:a16="http://schemas.microsoft.com/office/drawing/2014/main" id="{6DCE53FB-B047-F2F6-C49F-3A6D83160B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2751" y="2403475"/>
                  <a:ext cx="19050" cy="25400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9" name="Picture 61">
                  <a:extLst>
                    <a:ext uri="{FF2B5EF4-FFF2-40B4-BE49-F238E27FC236}">
                      <a16:creationId xmlns:a16="http://schemas.microsoft.com/office/drawing/2014/main" id="{3ADA12FB-FDAC-C108-DCE0-97F0367FB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6338" y="2493963"/>
                  <a:ext cx="19050" cy="19050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20" name="Freeform 62">
                  <a:extLst>
                    <a:ext uri="{FF2B5EF4-FFF2-40B4-BE49-F238E27FC236}">
                      <a16:creationId xmlns:a16="http://schemas.microsoft.com/office/drawing/2014/main" id="{C65D0D4F-65D1-2FB1-D917-1B8B277EFE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02276" y="2133600"/>
                  <a:ext cx="762000" cy="696913"/>
                </a:xfrm>
                <a:custGeom>
                  <a:avLst/>
                  <a:gdLst>
                    <a:gd name="T0" fmla="*/ 363 w 363"/>
                    <a:gd name="T1" fmla="*/ 177 h 332"/>
                    <a:gd name="T2" fmla="*/ 284 w 363"/>
                    <a:gd name="T3" fmla="*/ 244 h 332"/>
                    <a:gd name="T4" fmla="*/ 205 w 363"/>
                    <a:gd name="T5" fmla="*/ 177 h 332"/>
                    <a:gd name="T6" fmla="*/ 260 w 363"/>
                    <a:gd name="T7" fmla="*/ 113 h 332"/>
                    <a:gd name="T8" fmla="*/ 260 w 363"/>
                    <a:gd name="T9" fmla="*/ 1 h 332"/>
                    <a:gd name="T10" fmla="*/ 181 w 363"/>
                    <a:gd name="T11" fmla="*/ 67 h 332"/>
                    <a:gd name="T12" fmla="*/ 102 w 363"/>
                    <a:gd name="T13" fmla="*/ 0 h 332"/>
                    <a:gd name="T14" fmla="*/ 102 w 363"/>
                    <a:gd name="T15" fmla="*/ 0 h 332"/>
                    <a:gd name="T16" fmla="*/ 102 w 363"/>
                    <a:gd name="T17" fmla="*/ 73 h 332"/>
                    <a:gd name="T18" fmla="*/ 158 w 363"/>
                    <a:gd name="T19" fmla="*/ 137 h 332"/>
                    <a:gd name="T20" fmla="*/ 79 w 363"/>
                    <a:gd name="T21" fmla="*/ 204 h 332"/>
                    <a:gd name="T22" fmla="*/ 0 w 363"/>
                    <a:gd name="T23" fmla="*/ 138 h 332"/>
                    <a:gd name="T24" fmla="*/ 0 w 363"/>
                    <a:gd name="T25" fmla="*/ 261 h 332"/>
                    <a:gd name="T26" fmla="*/ 0 w 363"/>
                    <a:gd name="T27" fmla="*/ 263 h 332"/>
                    <a:gd name="T28" fmla="*/ 0 w 363"/>
                    <a:gd name="T29" fmla="*/ 265 h 332"/>
                    <a:gd name="T30" fmla="*/ 79 w 363"/>
                    <a:gd name="T31" fmla="*/ 332 h 332"/>
                    <a:gd name="T32" fmla="*/ 158 w 363"/>
                    <a:gd name="T33" fmla="*/ 265 h 332"/>
                    <a:gd name="T34" fmla="*/ 158 w 363"/>
                    <a:gd name="T35" fmla="*/ 263 h 332"/>
                    <a:gd name="T36" fmla="*/ 158 w 363"/>
                    <a:gd name="T37" fmla="*/ 261 h 332"/>
                    <a:gd name="T38" fmla="*/ 158 w 363"/>
                    <a:gd name="T39" fmla="*/ 255 h 332"/>
                    <a:gd name="T40" fmla="*/ 181 w 363"/>
                    <a:gd name="T41" fmla="*/ 258 h 332"/>
                    <a:gd name="T42" fmla="*/ 205 w 363"/>
                    <a:gd name="T43" fmla="*/ 255 h 332"/>
                    <a:gd name="T44" fmla="*/ 205 w 363"/>
                    <a:gd name="T45" fmla="*/ 265 h 332"/>
                    <a:gd name="T46" fmla="*/ 205 w 363"/>
                    <a:gd name="T47" fmla="*/ 265 h 332"/>
                    <a:gd name="T48" fmla="*/ 284 w 363"/>
                    <a:gd name="T49" fmla="*/ 332 h 332"/>
                    <a:gd name="T50" fmla="*/ 363 w 363"/>
                    <a:gd name="T51" fmla="*/ 265 h 332"/>
                    <a:gd name="T52" fmla="*/ 363 w 363"/>
                    <a:gd name="T53" fmla="*/ 265 h 332"/>
                    <a:gd name="T54" fmla="*/ 363 w 363"/>
                    <a:gd name="T55" fmla="*/ 177 h 332"/>
                    <a:gd name="T56" fmla="*/ 132 w 363"/>
                    <a:gd name="T57" fmla="*/ 305 h 332"/>
                    <a:gd name="T58" fmla="*/ 79 w 363"/>
                    <a:gd name="T59" fmla="*/ 323 h 332"/>
                    <a:gd name="T60" fmla="*/ 72 w 363"/>
                    <a:gd name="T61" fmla="*/ 317 h 332"/>
                    <a:gd name="T62" fmla="*/ 79 w 363"/>
                    <a:gd name="T63" fmla="*/ 310 h 332"/>
                    <a:gd name="T64" fmla="*/ 124 w 363"/>
                    <a:gd name="T65" fmla="*/ 295 h 332"/>
                    <a:gd name="T66" fmla="*/ 133 w 363"/>
                    <a:gd name="T67" fmla="*/ 295 h 332"/>
                    <a:gd name="T68" fmla="*/ 132 w 363"/>
                    <a:gd name="T69" fmla="*/ 305 h 332"/>
                    <a:gd name="T70" fmla="*/ 181 w 363"/>
                    <a:gd name="T71" fmla="*/ 250 h 332"/>
                    <a:gd name="T72" fmla="*/ 175 w 363"/>
                    <a:gd name="T73" fmla="*/ 243 h 332"/>
                    <a:gd name="T74" fmla="*/ 181 w 363"/>
                    <a:gd name="T75" fmla="*/ 236 h 332"/>
                    <a:gd name="T76" fmla="*/ 205 w 363"/>
                    <a:gd name="T77" fmla="*/ 232 h 332"/>
                    <a:gd name="T78" fmla="*/ 205 w 363"/>
                    <a:gd name="T79" fmla="*/ 246 h 332"/>
                    <a:gd name="T80" fmla="*/ 181 w 363"/>
                    <a:gd name="T81" fmla="*/ 250 h 332"/>
                    <a:gd name="T82" fmla="*/ 337 w 363"/>
                    <a:gd name="T83" fmla="*/ 304 h 332"/>
                    <a:gd name="T84" fmla="*/ 284 w 363"/>
                    <a:gd name="T85" fmla="*/ 323 h 332"/>
                    <a:gd name="T86" fmla="*/ 277 w 363"/>
                    <a:gd name="T87" fmla="*/ 316 h 332"/>
                    <a:gd name="T88" fmla="*/ 284 w 363"/>
                    <a:gd name="T89" fmla="*/ 310 h 332"/>
                    <a:gd name="T90" fmla="*/ 329 w 363"/>
                    <a:gd name="T91" fmla="*/ 294 h 332"/>
                    <a:gd name="T92" fmla="*/ 338 w 363"/>
                    <a:gd name="T93" fmla="*/ 295 h 332"/>
                    <a:gd name="T94" fmla="*/ 337 w 363"/>
                    <a:gd name="T95" fmla="*/ 304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3" h="332">
                      <a:moveTo>
                        <a:pt x="363" y="177"/>
                      </a:moveTo>
                      <a:cubicBezTo>
                        <a:pt x="363" y="214"/>
                        <a:pt x="328" y="244"/>
                        <a:pt x="284" y="244"/>
                      </a:cubicBezTo>
                      <a:cubicBezTo>
                        <a:pt x="240" y="244"/>
                        <a:pt x="205" y="214"/>
                        <a:pt x="205" y="177"/>
                      </a:cubicBezTo>
                      <a:cubicBezTo>
                        <a:pt x="205" y="147"/>
                        <a:pt x="228" y="121"/>
                        <a:pt x="260" y="113"/>
                      </a:cubicBezTo>
                      <a:cubicBezTo>
                        <a:pt x="260" y="1"/>
                        <a:pt x="260" y="1"/>
                        <a:pt x="260" y="1"/>
                      </a:cubicBezTo>
                      <a:cubicBezTo>
                        <a:pt x="260" y="37"/>
                        <a:pt x="225" y="67"/>
                        <a:pt x="181" y="67"/>
                      </a:cubicBezTo>
                      <a:cubicBezTo>
                        <a:pt x="137" y="67"/>
                        <a:pt x="102" y="37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73"/>
                        <a:pt x="102" y="73"/>
                        <a:pt x="102" y="73"/>
                      </a:cubicBezTo>
                      <a:cubicBezTo>
                        <a:pt x="135" y="81"/>
                        <a:pt x="158" y="107"/>
                        <a:pt x="158" y="137"/>
                      </a:cubicBezTo>
                      <a:cubicBezTo>
                        <a:pt x="158" y="174"/>
                        <a:pt x="123" y="204"/>
                        <a:pt x="79" y="204"/>
                      </a:cubicBezTo>
                      <a:cubicBezTo>
                        <a:pt x="35" y="204"/>
                        <a:pt x="0" y="174"/>
                        <a:pt x="0" y="138"/>
                      </a:cubicBezTo>
                      <a:cubicBezTo>
                        <a:pt x="0" y="261"/>
                        <a:pt x="0" y="261"/>
                        <a:pt x="0" y="261"/>
                      </a:cubicBezTo>
                      <a:cubicBezTo>
                        <a:pt x="0" y="262"/>
                        <a:pt x="0" y="262"/>
                        <a:pt x="0" y="263"/>
                      </a:cubicBezTo>
                      <a:cubicBezTo>
                        <a:pt x="0" y="264"/>
                        <a:pt x="0" y="264"/>
                        <a:pt x="0" y="265"/>
                      </a:cubicBezTo>
                      <a:cubicBezTo>
                        <a:pt x="0" y="302"/>
                        <a:pt x="35" y="332"/>
                        <a:pt x="79" y="332"/>
                      </a:cubicBezTo>
                      <a:cubicBezTo>
                        <a:pt x="123" y="332"/>
                        <a:pt x="158" y="302"/>
                        <a:pt x="158" y="265"/>
                      </a:cubicBezTo>
                      <a:cubicBezTo>
                        <a:pt x="158" y="264"/>
                        <a:pt x="158" y="264"/>
                        <a:pt x="158" y="263"/>
                      </a:cubicBezTo>
                      <a:cubicBezTo>
                        <a:pt x="158" y="262"/>
                        <a:pt x="158" y="262"/>
                        <a:pt x="158" y="261"/>
                      </a:cubicBezTo>
                      <a:cubicBezTo>
                        <a:pt x="158" y="255"/>
                        <a:pt x="158" y="255"/>
                        <a:pt x="158" y="255"/>
                      </a:cubicBezTo>
                      <a:cubicBezTo>
                        <a:pt x="166" y="257"/>
                        <a:pt x="173" y="258"/>
                        <a:pt x="181" y="258"/>
                      </a:cubicBezTo>
                      <a:cubicBezTo>
                        <a:pt x="189" y="258"/>
                        <a:pt x="197" y="257"/>
                        <a:pt x="205" y="255"/>
                      </a:cubicBezTo>
                      <a:cubicBezTo>
                        <a:pt x="205" y="265"/>
                        <a:pt x="205" y="265"/>
                        <a:pt x="205" y="265"/>
                      </a:cubicBezTo>
                      <a:cubicBezTo>
                        <a:pt x="205" y="265"/>
                        <a:pt x="205" y="265"/>
                        <a:pt x="205" y="265"/>
                      </a:cubicBezTo>
                      <a:cubicBezTo>
                        <a:pt x="205" y="302"/>
                        <a:pt x="240" y="332"/>
                        <a:pt x="284" y="332"/>
                      </a:cubicBezTo>
                      <a:cubicBezTo>
                        <a:pt x="328" y="332"/>
                        <a:pt x="363" y="302"/>
                        <a:pt x="363" y="265"/>
                      </a:cubicBezTo>
                      <a:cubicBezTo>
                        <a:pt x="363" y="265"/>
                        <a:pt x="363" y="265"/>
                        <a:pt x="363" y="265"/>
                      </a:cubicBezTo>
                      <a:lnTo>
                        <a:pt x="363" y="177"/>
                      </a:lnTo>
                      <a:close/>
                      <a:moveTo>
                        <a:pt x="132" y="305"/>
                      </a:moveTo>
                      <a:cubicBezTo>
                        <a:pt x="118" y="317"/>
                        <a:pt x="99" y="323"/>
                        <a:pt x="79" y="323"/>
                      </a:cubicBezTo>
                      <a:cubicBezTo>
                        <a:pt x="75" y="323"/>
                        <a:pt x="72" y="321"/>
                        <a:pt x="72" y="317"/>
                      </a:cubicBezTo>
                      <a:cubicBezTo>
                        <a:pt x="72" y="313"/>
                        <a:pt x="75" y="310"/>
                        <a:pt x="79" y="310"/>
                      </a:cubicBezTo>
                      <a:cubicBezTo>
                        <a:pt x="96" y="310"/>
                        <a:pt x="112" y="305"/>
                        <a:pt x="124" y="295"/>
                      </a:cubicBezTo>
                      <a:cubicBezTo>
                        <a:pt x="126" y="292"/>
                        <a:pt x="131" y="293"/>
                        <a:pt x="133" y="295"/>
                      </a:cubicBezTo>
                      <a:cubicBezTo>
                        <a:pt x="135" y="298"/>
                        <a:pt x="135" y="302"/>
                        <a:pt x="132" y="305"/>
                      </a:cubicBezTo>
                      <a:close/>
                      <a:moveTo>
                        <a:pt x="181" y="250"/>
                      </a:moveTo>
                      <a:cubicBezTo>
                        <a:pt x="178" y="250"/>
                        <a:pt x="175" y="247"/>
                        <a:pt x="175" y="243"/>
                      </a:cubicBezTo>
                      <a:cubicBezTo>
                        <a:pt x="175" y="239"/>
                        <a:pt x="178" y="236"/>
                        <a:pt x="181" y="236"/>
                      </a:cubicBezTo>
                      <a:cubicBezTo>
                        <a:pt x="189" y="236"/>
                        <a:pt x="197" y="235"/>
                        <a:pt x="205" y="232"/>
                      </a:cubicBezTo>
                      <a:cubicBezTo>
                        <a:pt x="205" y="246"/>
                        <a:pt x="205" y="246"/>
                        <a:pt x="205" y="246"/>
                      </a:cubicBezTo>
                      <a:cubicBezTo>
                        <a:pt x="197" y="248"/>
                        <a:pt x="189" y="250"/>
                        <a:pt x="181" y="250"/>
                      </a:cubicBezTo>
                      <a:close/>
                      <a:moveTo>
                        <a:pt x="337" y="304"/>
                      </a:moveTo>
                      <a:cubicBezTo>
                        <a:pt x="323" y="316"/>
                        <a:pt x="304" y="323"/>
                        <a:pt x="284" y="323"/>
                      </a:cubicBezTo>
                      <a:cubicBezTo>
                        <a:pt x="280" y="323"/>
                        <a:pt x="277" y="320"/>
                        <a:pt x="277" y="316"/>
                      </a:cubicBezTo>
                      <a:cubicBezTo>
                        <a:pt x="277" y="313"/>
                        <a:pt x="280" y="310"/>
                        <a:pt x="284" y="310"/>
                      </a:cubicBezTo>
                      <a:cubicBezTo>
                        <a:pt x="301" y="310"/>
                        <a:pt x="317" y="304"/>
                        <a:pt x="329" y="294"/>
                      </a:cubicBezTo>
                      <a:cubicBezTo>
                        <a:pt x="331" y="292"/>
                        <a:pt x="336" y="292"/>
                        <a:pt x="338" y="295"/>
                      </a:cubicBezTo>
                      <a:cubicBezTo>
                        <a:pt x="340" y="298"/>
                        <a:pt x="340" y="302"/>
                        <a:pt x="337" y="3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/>
                <a:lstStyle/>
                <a:p>
                  <a:pPr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" name="Freeform 63">
                  <a:extLst>
                    <a:ext uri="{FF2B5EF4-FFF2-40B4-BE49-F238E27FC236}">
                      <a16:creationId xmlns:a16="http://schemas.microsoft.com/office/drawing/2014/main" id="{EFB47750-F785-F46E-B4FF-AE62A425F0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02276" y="1990725"/>
                  <a:ext cx="762000" cy="655638"/>
                </a:xfrm>
                <a:custGeom>
                  <a:avLst/>
                  <a:gdLst>
                    <a:gd name="T0" fmla="*/ 175 w 363"/>
                    <a:gd name="T1" fmla="*/ 55 h 312"/>
                    <a:gd name="T2" fmla="*/ 261 w 363"/>
                    <a:gd name="T3" fmla="*/ 68 h 312"/>
                    <a:gd name="T4" fmla="*/ 102 w 363"/>
                    <a:gd name="T5" fmla="*/ 68 h 312"/>
                    <a:gd name="T6" fmla="*/ 156 w 363"/>
                    <a:gd name="T7" fmla="*/ 77 h 312"/>
                    <a:gd name="T8" fmla="*/ 168 w 363"/>
                    <a:gd name="T9" fmla="*/ 77 h 312"/>
                    <a:gd name="T10" fmla="*/ 156 w 363"/>
                    <a:gd name="T11" fmla="*/ 45 h 312"/>
                    <a:gd name="T12" fmla="*/ 181 w 363"/>
                    <a:gd name="T13" fmla="*/ 18 h 312"/>
                    <a:gd name="T14" fmla="*/ 206 w 363"/>
                    <a:gd name="T15" fmla="*/ 45 h 312"/>
                    <a:gd name="T16" fmla="*/ 194 w 363"/>
                    <a:gd name="T17" fmla="*/ 45 h 312"/>
                    <a:gd name="T18" fmla="*/ 206 w 363"/>
                    <a:gd name="T19" fmla="*/ 77 h 312"/>
                    <a:gd name="T20" fmla="*/ 181 w 363"/>
                    <a:gd name="T21" fmla="*/ 104 h 312"/>
                    <a:gd name="T22" fmla="*/ 156 w 363"/>
                    <a:gd name="T23" fmla="*/ 77 h 312"/>
                    <a:gd name="T24" fmla="*/ 175 w 363"/>
                    <a:gd name="T25" fmla="*/ 120 h 312"/>
                    <a:gd name="T26" fmla="*/ 235 w 363"/>
                    <a:gd name="T27" fmla="*/ 99 h 312"/>
                    <a:gd name="T28" fmla="*/ 187 w 363"/>
                    <a:gd name="T29" fmla="*/ 67 h 312"/>
                    <a:gd name="T30" fmla="*/ 102 w 363"/>
                    <a:gd name="T31" fmla="*/ 141 h 312"/>
                    <a:gd name="T32" fmla="*/ 0 w 363"/>
                    <a:gd name="T33" fmla="*/ 205 h 312"/>
                    <a:gd name="T34" fmla="*/ 79 w 363"/>
                    <a:gd name="T35" fmla="*/ 272 h 312"/>
                    <a:gd name="T36" fmla="*/ 45 w 363"/>
                    <a:gd name="T37" fmla="*/ 191 h 312"/>
                    <a:gd name="T38" fmla="*/ 80 w 363"/>
                    <a:gd name="T39" fmla="*/ 161 h 312"/>
                    <a:gd name="T40" fmla="*/ 93 w 363"/>
                    <a:gd name="T41" fmla="*/ 184 h 312"/>
                    <a:gd name="T42" fmla="*/ 67 w 363"/>
                    <a:gd name="T43" fmla="*/ 184 h 312"/>
                    <a:gd name="T44" fmla="*/ 79 w 363"/>
                    <a:gd name="T45" fmla="*/ 191 h 312"/>
                    <a:gd name="T46" fmla="*/ 45 w 363"/>
                    <a:gd name="T47" fmla="*/ 191 h 312"/>
                    <a:gd name="T48" fmla="*/ 52 w 363"/>
                    <a:gd name="T49" fmla="*/ 204 h 312"/>
                    <a:gd name="T50" fmla="*/ 80 w 363"/>
                    <a:gd name="T51" fmla="*/ 196 h 312"/>
                    <a:gd name="T52" fmla="*/ 66 w 363"/>
                    <a:gd name="T53" fmla="*/ 205 h 312"/>
                    <a:gd name="T54" fmla="*/ 102 w 363"/>
                    <a:gd name="T55" fmla="*/ 217 h 312"/>
                    <a:gd name="T56" fmla="*/ 102 w 363"/>
                    <a:gd name="T57" fmla="*/ 229 h 312"/>
                    <a:gd name="T58" fmla="*/ 132 w 363"/>
                    <a:gd name="T59" fmla="*/ 246 h 312"/>
                    <a:gd name="T60" fmla="*/ 79 w 363"/>
                    <a:gd name="T61" fmla="*/ 251 h 312"/>
                    <a:gd name="T62" fmla="*/ 132 w 363"/>
                    <a:gd name="T63" fmla="*/ 246 h 312"/>
                    <a:gd name="T64" fmla="*/ 284 w 363"/>
                    <a:gd name="T65" fmla="*/ 178 h 312"/>
                    <a:gd name="T66" fmla="*/ 284 w 363"/>
                    <a:gd name="T67" fmla="*/ 312 h 312"/>
                    <a:gd name="T68" fmla="*/ 363 w 363"/>
                    <a:gd name="T69" fmla="*/ 245 h 312"/>
                    <a:gd name="T70" fmla="*/ 241 w 363"/>
                    <a:gd name="T71" fmla="*/ 243 h 312"/>
                    <a:gd name="T72" fmla="*/ 247 w 363"/>
                    <a:gd name="T73" fmla="*/ 228 h 312"/>
                    <a:gd name="T74" fmla="*/ 287 w 363"/>
                    <a:gd name="T75" fmla="*/ 209 h 312"/>
                    <a:gd name="T76" fmla="*/ 315 w 363"/>
                    <a:gd name="T77" fmla="*/ 231 h 312"/>
                    <a:gd name="T78" fmla="*/ 267 w 363"/>
                    <a:gd name="T79" fmla="*/ 228 h 312"/>
                    <a:gd name="T80" fmla="*/ 297 w 363"/>
                    <a:gd name="T81" fmla="*/ 239 h 312"/>
                    <a:gd name="T82" fmla="*/ 293 w 363"/>
                    <a:gd name="T83" fmla="*/ 249 h 312"/>
                    <a:gd name="T84" fmla="*/ 306 w 363"/>
                    <a:gd name="T85" fmla="*/ 249 h 312"/>
                    <a:gd name="T86" fmla="*/ 317 w 363"/>
                    <a:gd name="T87" fmla="*/ 255 h 312"/>
                    <a:gd name="T88" fmla="*/ 253 w 363"/>
                    <a:gd name="T89" fmla="*/ 249 h 312"/>
                    <a:gd name="T90" fmla="*/ 277 w 363"/>
                    <a:gd name="T91" fmla="*/ 298 h 312"/>
                    <a:gd name="T92" fmla="*/ 338 w 363"/>
                    <a:gd name="T93" fmla="*/ 276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3" h="312">
                      <a:moveTo>
                        <a:pt x="175" y="35"/>
                      </a:moveTo>
                      <a:cubicBezTo>
                        <a:pt x="169" y="38"/>
                        <a:pt x="168" y="44"/>
                        <a:pt x="168" y="45"/>
                      </a:cubicBezTo>
                      <a:cubicBezTo>
                        <a:pt x="168" y="46"/>
                        <a:pt x="169" y="53"/>
                        <a:pt x="175" y="55"/>
                      </a:cubicBezTo>
                      <a:lnTo>
                        <a:pt x="175" y="35"/>
                      </a:lnTo>
                      <a:close/>
                      <a:moveTo>
                        <a:pt x="260" y="69"/>
                      </a:moveTo>
                      <a:cubicBezTo>
                        <a:pt x="260" y="68"/>
                        <a:pt x="261" y="68"/>
                        <a:pt x="261" y="68"/>
                      </a:cubicBezTo>
                      <a:cubicBezTo>
                        <a:pt x="261" y="30"/>
                        <a:pt x="225" y="0"/>
                        <a:pt x="181" y="0"/>
                      </a:cubicBezTo>
                      <a:cubicBezTo>
                        <a:pt x="137" y="0"/>
                        <a:pt x="102" y="30"/>
                        <a:pt x="102" y="68"/>
                      </a:cubicBezTo>
                      <a:cubicBezTo>
                        <a:pt x="102" y="68"/>
                        <a:pt x="102" y="68"/>
                        <a:pt x="102" y="68"/>
                      </a:cubicBezTo>
                      <a:cubicBezTo>
                        <a:pt x="102" y="105"/>
                        <a:pt x="137" y="135"/>
                        <a:pt x="181" y="135"/>
                      </a:cubicBezTo>
                      <a:cubicBezTo>
                        <a:pt x="225" y="135"/>
                        <a:pt x="260" y="105"/>
                        <a:pt x="260" y="69"/>
                      </a:cubicBezTo>
                      <a:close/>
                      <a:moveTo>
                        <a:pt x="156" y="77"/>
                      </a:moveTo>
                      <a:cubicBezTo>
                        <a:pt x="156" y="74"/>
                        <a:pt x="159" y="72"/>
                        <a:pt x="162" y="72"/>
                      </a:cubicBezTo>
                      <a:cubicBezTo>
                        <a:pt x="165" y="72"/>
                        <a:pt x="168" y="74"/>
                        <a:pt x="168" y="77"/>
                      </a:cubicBezTo>
                      <a:cubicBezTo>
                        <a:pt x="168" y="77"/>
                        <a:pt x="168" y="77"/>
                        <a:pt x="168" y="77"/>
                      </a:cubicBezTo>
                      <a:cubicBezTo>
                        <a:pt x="168" y="78"/>
                        <a:pt x="169" y="85"/>
                        <a:pt x="175" y="87"/>
                      </a:cubicBezTo>
                      <a:cubicBezTo>
                        <a:pt x="175" y="66"/>
                        <a:pt x="175" y="66"/>
                        <a:pt x="175" y="66"/>
                      </a:cubicBezTo>
                      <a:cubicBezTo>
                        <a:pt x="160" y="63"/>
                        <a:pt x="156" y="51"/>
                        <a:pt x="156" y="45"/>
                      </a:cubicBezTo>
                      <a:cubicBezTo>
                        <a:pt x="156" y="39"/>
                        <a:pt x="160" y="27"/>
                        <a:pt x="175" y="24"/>
                      </a:cubicBezTo>
                      <a:cubicBezTo>
                        <a:pt x="175" y="24"/>
                        <a:pt x="175" y="24"/>
                        <a:pt x="175" y="24"/>
                      </a:cubicBezTo>
                      <a:cubicBezTo>
                        <a:pt x="175" y="21"/>
                        <a:pt x="178" y="18"/>
                        <a:pt x="181" y="18"/>
                      </a:cubicBezTo>
                      <a:cubicBezTo>
                        <a:pt x="184" y="18"/>
                        <a:pt x="187" y="21"/>
                        <a:pt x="187" y="24"/>
                      </a:cubicBezTo>
                      <a:cubicBezTo>
                        <a:pt x="187" y="24"/>
                        <a:pt x="187" y="24"/>
                        <a:pt x="187" y="24"/>
                      </a:cubicBezTo>
                      <a:cubicBezTo>
                        <a:pt x="202" y="27"/>
                        <a:pt x="206" y="39"/>
                        <a:pt x="206" y="45"/>
                      </a:cubicBezTo>
                      <a:cubicBezTo>
                        <a:pt x="206" y="48"/>
                        <a:pt x="203" y="50"/>
                        <a:pt x="200" y="50"/>
                      </a:cubicBezTo>
                      <a:cubicBezTo>
                        <a:pt x="197" y="50"/>
                        <a:pt x="194" y="48"/>
                        <a:pt x="194" y="45"/>
                      </a:cubicBezTo>
                      <a:cubicBezTo>
                        <a:pt x="194" y="45"/>
                        <a:pt x="194" y="45"/>
                        <a:pt x="194" y="45"/>
                      </a:cubicBezTo>
                      <a:cubicBezTo>
                        <a:pt x="194" y="44"/>
                        <a:pt x="194" y="38"/>
                        <a:pt x="187" y="35"/>
                      </a:cubicBezTo>
                      <a:cubicBezTo>
                        <a:pt x="187" y="56"/>
                        <a:pt x="187" y="56"/>
                        <a:pt x="187" y="56"/>
                      </a:cubicBezTo>
                      <a:cubicBezTo>
                        <a:pt x="202" y="59"/>
                        <a:pt x="206" y="71"/>
                        <a:pt x="206" y="77"/>
                      </a:cubicBezTo>
                      <a:cubicBezTo>
                        <a:pt x="206" y="83"/>
                        <a:pt x="202" y="96"/>
                        <a:pt x="187" y="98"/>
                      </a:cubicBezTo>
                      <a:cubicBezTo>
                        <a:pt x="187" y="99"/>
                        <a:pt x="187" y="99"/>
                        <a:pt x="187" y="99"/>
                      </a:cubicBezTo>
                      <a:cubicBezTo>
                        <a:pt x="187" y="102"/>
                        <a:pt x="184" y="104"/>
                        <a:pt x="181" y="104"/>
                      </a:cubicBezTo>
                      <a:cubicBezTo>
                        <a:pt x="178" y="104"/>
                        <a:pt x="175" y="102"/>
                        <a:pt x="175" y="99"/>
                      </a:cubicBezTo>
                      <a:cubicBezTo>
                        <a:pt x="175" y="98"/>
                        <a:pt x="175" y="98"/>
                        <a:pt x="175" y="98"/>
                      </a:cubicBezTo>
                      <a:cubicBezTo>
                        <a:pt x="160" y="96"/>
                        <a:pt x="156" y="83"/>
                        <a:pt x="156" y="77"/>
                      </a:cubicBezTo>
                      <a:close/>
                      <a:moveTo>
                        <a:pt x="234" y="108"/>
                      </a:moveTo>
                      <a:cubicBezTo>
                        <a:pt x="220" y="120"/>
                        <a:pt x="201" y="127"/>
                        <a:pt x="181" y="127"/>
                      </a:cubicBezTo>
                      <a:cubicBezTo>
                        <a:pt x="178" y="127"/>
                        <a:pt x="175" y="124"/>
                        <a:pt x="175" y="120"/>
                      </a:cubicBezTo>
                      <a:cubicBezTo>
                        <a:pt x="175" y="116"/>
                        <a:pt x="178" y="113"/>
                        <a:pt x="181" y="113"/>
                      </a:cubicBezTo>
                      <a:cubicBezTo>
                        <a:pt x="198" y="113"/>
                        <a:pt x="214" y="108"/>
                        <a:pt x="226" y="98"/>
                      </a:cubicBezTo>
                      <a:cubicBezTo>
                        <a:pt x="229" y="96"/>
                        <a:pt x="233" y="96"/>
                        <a:pt x="235" y="99"/>
                      </a:cubicBezTo>
                      <a:cubicBezTo>
                        <a:pt x="237" y="101"/>
                        <a:pt x="237" y="106"/>
                        <a:pt x="234" y="108"/>
                      </a:cubicBezTo>
                      <a:close/>
                      <a:moveTo>
                        <a:pt x="194" y="77"/>
                      </a:moveTo>
                      <a:cubicBezTo>
                        <a:pt x="194" y="76"/>
                        <a:pt x="194" y="70"/>
                        <a:pt x="187" y="67"/>
                      </a:cubicBezTo>
                      <a:cubicBezTo>
                        <a:pt x="187" y="87"/>
                        <a:pt x="187" y="87"/>
                        <a:pt x="187" y="87"/>
                      </a:cubicBezTo>
                      <a:cubicBezTo>
                        <a:pt x="194" y="85"/>
                        <a:pt x="194" y="78"/>
                        <a:pt x="194" y="77"/>
                      </a:cubicBezTo>
                      <a:close/>
                      <a:moveTo>
                        <a:pt x="102" y="141"/>
                      </a:moveTo>
                      <a:cubicBezTo>
                        <a:pt x="95" y="139"/>
                        <a:pt x="87" y="138"/>
                        <a:pt x="79" y="138"/>
                      </a:cubicBezTo>
                      <a:cubicBezTo>
                        <a:pt x="36" y="138"/>
                        <a:pt x="2" y="166"/>
                        <a:pt x="0" y="202"/>
                      </a:cubicBezTo>
                      <a:cubicBezTo>
                        <a:pt x="0" y="203"/>
                        <a:pt x="0" y="204"/>
                        <a:pt x="0" y="205"/>
                      </a:cubicBezTo>
                      <a:cubicBezTo>
                        <a:pt x="0" y="205"/>
                        <a:pt x="0" y="205"/>
                        <a:pt x="0" y="205"/>
                      </a:cubicBezTo>
                      <a:cubicBezTo>
                        <a:pt x="0" y="205"/>
                        <a:pt x="0" y="205"/>
                        <a:pt x="0" y="206"/>
                      </a:cubicBezTo>
                      <a:cubicBezTo>
                        <a:pt x="0" y="242"/>
                        <a:pt x="35" y="272"/>
                        <a:pt x="79" y="272"/>
                      </a:cubicBezTo>
                      <a:cubicBezTo>
                        <a:pt x="123" y="272"/>
                        <a:pt x="158" y="242"/>
                        <a:pt x="158" y="205"/>
                      </a:cubicBezTo>
                      <a:cubicBezTo>
                        <a:pt x="158" y="175"/>
                        <a:pt x="135" y="149"/>
                        <a:pt x="102" y="141"/>
                      </a:cubicBezTo>
                      <a:close/>
                      <a:moveTo>
                        <a:pt x="45" y="191"/>
                      </a:moveTo>
                      <a:cubicBezTo>
                        <a:pt x="47" y="188"/>
                        <a:pt x="50" y="186"/>
                        <a:pt x="53" y="185"/>
                      </a:cubicBezTo>
                      <a:cubicBezTo>
                        <a:pt x="53" y="184"/>
                        <a:pt x="53" y="184"/>
                        <a:pt x="53" y="184"/>
                      </a:cubicBezTo>
                      <a:cubicBezTo>
                        <a:pt x="53" y="176"/>
                        <a:pt x="59" y="161"/>
                        <a:pt x="80" y="161"/>
                      </a:cubicBezTo>
                      <a:cubicBezTo>
                        <a:pt x="101" y="161"/>
                        <a:pt x="106" y="176"/>
                        <a:pt x="106" y="184"/>
                      </a:cubicBezTo>
                      <a:cubicBezTo>
                        <a:pt x="106" y="187"/>
                        <a:pt x="103" y="190"/>
                        <a:pt x="99" y="190"/>
                      </a:cubicBezTo>
                      <a:cubicBezTo>
                        <a:pt x="96" y="190"/>
                        <a:pt x="93" y="187"/>
                        <a:pt x="93" y="184"/>
                      </a:cubicBezTo>
                      <a:cubicBezTo>
                        <a:pt x="93" y="184"/>
                        <a:pt x="93" y="184"/>
                        <a:pt x="93" y="184"/>
                      </a:cubicBezTo>
                      <a:cubicBezTo>
                        <a:pt x="93" y="181"/>
                        <a:pt x="92" y="173"/>
                        <a:pt x="80" y="173"/>
                      </a:cubicBezTo>
                      <a:cubicBezTo>
                        <a:pt x="68" y="173"/>
                        <a:pt x="67" y="181"/>
                        <a:pt x="67" y="184"/>
                      </a:cubicBezTo>
                      <a:cubicBezTo>
                        <a:pt x="67" y="185"/>
                        <a:pt x="67" y="185"/>
                        <a:pt x="67" y="185"/>
                      </a:cubicBezTo>
                      <a:cubicBezTo>
                        <a:pt x="69" y="185"/>
                        <a:pt x="69" y="185"/>
                        <a:pt x="69" y="185"/>
                      </a:cubicBezTo>
                      <a:cubicBezTo>
                        <a:pt x="73" y="185"/>
                        <a:pt x="77" y="187"/>
                        <a:pt x="79" y="191"/>
                      </a:cubicBezTo>
                      <a:cubicBezTo>
                        <a:pt x="80" y="193"/>
                        <a:pt x="80" y="193"/>
                        <a:pt x="80" y="193"/>
                      </a:cubicBezTo>
                      <a:cubicBezTo>
                        <a:pt x="44" y="193"/>
                        <a:pt x="44" y="193"/>
                        <a:pt x="44" y="193"/>
                      </a:cubicBezTo>
                      <a:lnTo>
                        <a:pt x="45" y="191"/>
                      </a:lnTo>
                      <a:close/>
                      <a:moveTo>
                        <a:pt x="44" y="223"/>
                      </a:moveTo>
                      <a:cubicBezTo>
                        <a:pt x="44" y="222"/>
                        <a:pt x="44" y="216"/>
                        <a:pt x="50" y="208"/>
                      </a:cubicBezTo>
                      <a:cubicBezTo>
                        <a:pt x="51" y="207"/>
                        <a:pt x="52" y="205"/>
                        <a:pt x="52" y="204"/>
                      </a:cubicBezTo>
                      <a:cubicBezTo>
                        <a:pt x="49" y="203"/>
                        <a:pt x="46" y="201"/>
                        <a:pt x="45" y="199"/>
                      </a:cubicBezTo>
                      <a:cubicBezTo>
                        <a:pt x="44" y="196"/>
                        <a:pt x="44" y="196"/>
                        <a:pt x="44" y="196"/>
                      </a:cubicBezTo>
                      <a:cubicBezTo>
                        <a:pt x="80" y="196"/>
                        <a:pt x="80" y="196"/>
                        <a:pt x="80" y="196"/>
                      </a:cubicBezTo>
                      <a:cubicBezTo>
                        <a:pt x="79" y="199"/>
                        <a:pt x="79" y="199"/>
                        <a:pt x="79" y="199"/>
                      </a:cubicBezTo>
                      <a:cubicBezTo>
                        <a:pt x="77" y="202"/>
                        <a:pt x="73" y="205"/>
                        <a:pt x="69" y="205"/>
                      </a:cubicBezTo>
                      <a:cubicBezTo>
                        <a:pt x="66" y="205"/>
                        <a:pt x="66" y="205"/>
                        <a:pt x="66" y="205"/>
                      </a:cubicBezTo>
                      <a:cubicBezTo>
                        <a:pt x="65" y="207"/>
                        <a:pt x="64" y="211"/>
                        <a:pt x="61" y="215"/>
                      </a:cubicBezTo>
                      <a:cubicBezTo>
                        <a:pt x="61" y="215"/>
                        <a:pt x="60" y="216"/>
                        <a:pt x="60" y="217"/>
                      </a:cubicBezTo>
                      <a:cubicBezTo>
                        <a:pt x="102" y="217"/>
                        <a:pt x="102" y="217"/>
                        <a:pt x="102" y="217"/>
                      </a:cubicBezTo>
                      <a:cubicBezTo>
                        <a:pt x="103" y="217"/>
                        <a:pt x="105" y="217"/>
                        <a:pt x="106" y="218"/>
                      </a:cubicBezTo>
                      <a:cubicBezTo>
                        <a:pt x="108" y="219"/>
                        <a:pt x="108" y="221"/>
                        <a:pt x="108" y="223"/>
                      </a:cubicBezTo>
                      <a:cubicBezTo>
                        <a:pt x="108" y="226"/>
                        <a:pt x="105" y="229"/>
                        <a:pt x="102" y="229"/>
                      </a:cubicBezTo>
                      <a:cubicBezTo>
                        <a:pt x="51" y="229"/>
                        <a:pt x="51" y="229"/>
                        <a:pt x="51" y="229"/>
                      </a:cubicBezTo>
                      <a:cubicBezTo>
                        <a:pt x="47" y="229"/>
                        <a:pt x="45" y="226"/>
                        <a:pt x="44" y="223"/>
                      </a:cubicBezTo>
                      <a:close/>
                      <a:moveTo>
                        <a:pt x="132" y="246"/>
                      </a:moveTo>
                      <a:cubicBezTo>
                        <a:pt x="118" y="258"/>
                        <a:pt x="99" y="264"/>
                        <a:pt x="79" y="264"/>
                      </a:cubicBezTo>
                      <a:cubicBezTo>
                        <a:pt x="75" y="264"/>
                        <a:pt x="72" y="261"/>
                        <a:pt x="72" y="258"/>
                      </a:cubicBezTo>
                      <a:cubicBezTo>
                        <a:pt x="72" y="254"/>
                        <a:pt x="75" y="251"/>
                        <a:pt x="79" y="251"/>
                      </a:cubicBezTo>
                      <a:cubicBezTo>
                        <a:pt x="96" y="251"/>
                        <a:pt x="112" y="246"/>
                        <a:pt x="124" y="235"/>
                      </a:cubicBezTo>
                      <a:cubicBezTo>
                        <a:pt x="126" y="233"/>
                        <a:pt x="131" y="233"/>
                        <a:pt x="133" y="236"/>
                      </a:cubicBezTo>
                      <a:cubicBezTo>
                        <a:pt x="135" y="239"/>
                        <a:pt x="135" y="243"/>
                        <a:pt x="132" y="246"/>
                      </a:cubicBezTo>
                      <a:close/>
                      <a:moveTo>
                        <a:pt x="363" y="245"/>
                      </a:moveTo>
                      <a:cubicBezTo>
                        <a:pt x="363" y="244"/>
                        <a:pt x="363" y="243"/>
                        <a:pt x="363" y="242"/>
                      </a:cubicBezTo>
                      <a:cubicBezTo>
                        <a:pt x="361" y="206"/>
                        <a:pt x="327" y="178"/>
                        <a:pt x="284" y="178"/>
                      </a:cubicBezTo>
                      <a:cubicBezTo>
                        <a:pt x="276" y="178"/>
                        <a:pt x="268" y="179"/>
                        <a:pt x="260" y="181"/>
                      </a:cubicBezTo>
                      <a:cubicBezTo>
                        <a:pt x="228" y="189"/>
                        <a:pt x="205" y="215"/>
                        <a:pt x="205" y="245"/>
                      </a:cubicBezTo>
                      <a:cubicBezTo>
                        <a:pt x="205" y="282"/>
                        <a:pt x="240" y="312"/>
                        <a:pt x="284" y="312"/>
                      </a:cubicBezTo>
                      <a:cubicBezTo>
                        <a:pt x="328" y="312"/>
                        <a:pt x="363" y="282"/>
                        <a:pt x="363" y="245"/>
                      </a:cubicBezTo>
                      <a:cubicBezTo>
                        <a:pt x="363" y="245"/>
                        <a:pt x="363" y="245"/>
                        <a:pt x="363" y="245"/>
                      </a:cubicBezTo>
                      <a:cubicBezTo>
                        <a:pt x="363" y="245"/>
                        <a:pt x="363" y="245"/>
                        <a:pt x="363" y="245"/>
                      </a:cubicBezTo>
                      <a:close/>
                      <a:moveTo>
                        <a:pt x="253" y="249"/>
                      </a:moveTo>
                      <a:cubicBezTo>
                        <a:pt x="247" y="249"/>
                        <a:pt x="247" y="249"/>
                        <a:pt x="247" y="249"/>
                      </a:cubicBezTo>
                      <a:cubicBezTo>
                        <a:pt x="244" y="249"/>
                        <a:pt x="241" y="246"/>
                        <a:pt x="241" y="243"/>
                      </a:cubicBezTo>
                      <a:cubicBezTo>
                        <a:pt x="241" y="241"/>
                        <a:pt x="243" y="239"/>
                        <a:pt x="245" y="238"/>
                      </a:cubicBezTo>
                      <a:cubicBezTo>
                        <a:pt x="243" y="238"/>
                        <a:pt x="241" y="236"/>
                        <a:pt x="241" y="233"/>
                      </a:cubicBezTo>
                      <a:cubicBezTo>
                        <a:pt x="241" y="230"/>
                        <a:pt x="244" y="228"/>
                        <a:pt x="247" y="228"/>
                      </a:cubicBezTo>
                      <a:cubicBezTo>
                        <a:pt x="253" y="228"/>
                        <a:pt x="253" y="228"/>
                        <a:pt x="253" y="228"/>
                      </a:cubicBezTo>
                      <a:cubicBezTo>
                        <a:pt x="256" y="220"/>
                        <a:pt x="263" y="215"/>
                        <a:pt x="267" y="213"/>
                      </a:cubicBezTo>
                      <a:cubicBezTo>
                        <a:pt x="275" y="209"/>
                        <a:pt x="284" y="209"/>
                        <a:pt x="287" y="209"/>
                      </a:cubicBezTo>
                      <a:cubicBezTo>
                        <a:pt x="292" y="209"/>
                        <a:pt x="308" y="209"/>
                        <a:pt x="317" y="224"/>
                      </a:cubicBezTo>
                      <a:cubicBezTo>
                        <a:pt x="318" y="225"/>
                        <a:pt x="318" y="226"/>
                        <a:pt x="318" y="228"/>
                      </a:cubicBezTo>
                      <a:cubicBezTo>
                        <a:pt x="317" y="229"/>
                        <a:pt x="316" y="231"/>
                        <a:pt x="315" y="231"/>
                      </a:cubicBezTo>
                      <a:cubicBezTo>
                        <a:pt x="312" y="233"/>
                        <a:pt x="308" y="232"/>
                        <a:pt x="306" y="229"/>
                      </a:cubicBezTo>
                      <a:cubicBezTo>
                        <a:pt x="301" y="220"/>
                        <a:pt x="291" y="220"/>
                        <a:pt x="287" y="220"/>
                      </a:cubicBezTo>
                      <a:cubicBezTo>
                        <a:pt x="277" y="220"/>
                        <a:pt x="270" y="223"/>
                        <a:pt x="267" y="228"/>
                      </a:cubicBezTo>
                      <a:cubicBezTo>
                        <a:pt x="297" y="228"/>
                        <a:pt x="297" y="228"/>
                        <a:pt x="297" y="228"/>
                      </a:cubicBezTo>
                      <a:cubicBezTo>
                        <a:pt x="301" y="228"/>
                        <a:pt x="303" y="230"/>
                        <a:pt x="303" y="233"/>
                      </a:cubicBezTo>
                      <a:cubicBezTo>
                        <a:pt x="303" y="237"/>
                        <a:pt x="301" y="239"/>
                        <a:pt x="297" y="239"/>
                      </a:cubicBezTo>
                      <a:cubicBezTo>
                        <a:pt x="297" y="239"/>
                        <a:pt x="297" y="239"/>
                        <a:pt x="297" y="239"/>
                      </a:cubicBezTo>
                      <a:cubicBezTo>
                        <a:pt x="298" y="240"/>
                        <a:pt x="299" y="242"/>
                        <a:pt x="299" y="243"/>
                      </a:cubicBezTo>
                      <a:cubicBezTo>
                        <a:pt x="299" y="246"/>
                        <a:pt x="297" y="249"/>
                        <a:pt x="293" y="249"/>
                      </a:cubicBezTo>
                      <a:cubicBezTo>
                        <a:pt x="266" y="249"/>
                        <a:pt x="266" y="249"/>
                        <a:pt x="266" y="249"/>
                      </a:cubicBezTo>
                      <a:cubicBezTo>
                        <a:pt x="269" y="255"/>
                        <a:pt x="276" y="258"/>
                        <a:pt x="287" y="258"/>
                      </a:cubicBezTo>
                      <a:cubicBezTo>
                        <a:pt x="291" y="258"/>
                        <a:pt x="300" y="258"/>
                        <a:pt x="306" y="249"/>
                      </a:cubicBezTo>
                      <a:cubicBezTo>
                        <a:pt x="308" y="247"/>
                        <a:pt x="312" y="246"/>
                        <a:pt x="315" y="247"/>
                      </a:cubicBezTo>
                      <a:cubicBezTo>
                        <a:pt x="316" y="248"/>
                        <a:pt x="317" y="249"/>
                        <a:pt x="318" y="251"/>
                      </a:cubicBezTo>
                      <a:cubicBezTo>
                        <a:pt x="318" y="252"/>
                        <a:pt x="318" y="254"/>
                        <a:pt x="317" y="255"/>
                      </a:cubicBezTo>
                      <a:cubicBezTo>
                        <a:pt x="307" y="269"/>
                        <a:pt x="292" y="269"/>
                        <a:pt x="287" y="269"/>
                      </a:cubicBezTo>
                      <a:cubicBezTo>
                        <a:pt x="284" y="269"/>
                        <a:pt x="275" y="269"/>
                        <a:pt x="267" y="265"/>
                      </a:cubicBezTo>
                      <a:cubicBezTo>
                        <a:pt x="262" y="263"/>
                        <a:pt x="256" y="258"/>
                        <a:pt x="253" y="249"/>
                      </a:cubicBezTo>
                      <a:close/>
                      <a:moveTo>
                        <a:pt x="337" y="286"/>
                      </a:moveTo>
                      <a:cubicBezTo>
                        <a:pt x="323" y="298"/>
                        <a:pt x="304" y="304"/>
                        <a:pt x="284" y="304"/>
                      </a:cubicBezTo>
                      <a:cubicBezTo>
                        <a:pt x="280" y="304"/>
                        <a:pt x="277" y="301"/>
                        <a:pt x="277" y="298"/>
                      </a:cubicBezTo>
                      <a:cubicBezTo>
                        <a:pt x="277" y="294"/>
                        <a:pt x="280" y="291"/>
                        <a:pt x="284" y="291"/>
                      </a:cubicBezTo>
                      <a:cubicBezTo>
                        <a:pt x="301" y="291"/>
                        <a:pt x="317" y="285"/>
                        <a:pt x="329" y="275"/>
                      </a:cubicBezTo>
                      <a:cubicBezTo>
                        <a:pt x="331" y="273"/>
                        <a:pt x="336" y="273"/>
                        <a:pt x="338" y="276"/>
                      </a:cubicBezTo>
                      <a:cubicBezTo>
                        <a:pt x="340" y="279"/>
                        <a:pt x="340" y="283"/>
                        <a:pt x="337" y="2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/>
                <a:lstStyle/>
                <a:p>
                  <a:pPr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" name="组合 59">
              <a:extLst>
                <a:ext uri="{FF2B5EF4-FFF2-40B4-BE49-F238E27FC236}">
                  <a16:creationId xmlns:a16="http://schemas.microsoft.com/office/drawing/2014/main" id="{470D5509-2E96-E89C-133D-A84E45E94705}"/>
                </a:ext>
              </a:extLst>
            </p:cNvPr>
            <p:cNvGrpSpPr/>
            <p:nvPr/>
          </p:nvGrpSpPr>
          <p:grpSpPr>
            <a:xfrm>
              <a:off x="6726342" y="3889436"/>
              <a:ext cx="671675" cy="671675"/>
              <a:chOff x="4237946" y="3886950"/>
              <a:chExt cx="671712" cy="671712"/>
            </a:xfrm>
          </p:grpSpPr>
          <p:sp>
            <p:nvSpPr>
              <p:cNvPr id="14" name="椭圆 60">
                <a:extLst>
                  <a:ext uri="{FF2B5EF4-FFF2-40B4-BE49-F238E27FC236}">
                    <a16:creationId xmlns:a16="http://schemas.microsoft.com/office/drawing/2014/main" id="{38C1E460-E095-0596-9A7C-B04B882283CB}"/>
                  </a:ext>
                </a:extLst>
              </p:cNvPr>
              <p:cNvSpPr/>
              <p:nvPr/>
            </p:nvSpPr>
            <p:spPr>
              <a:xfrm>
                <a:off x="4237946" y="3886950"/>
                <a:ext cx="671712" cy="671712"/>
              </a:xfrm>
              <a:prstGeom prst="ellipse">
                <a:avLst/>
              </a:prstGeom>
              <a:solidFill>
                <a:srgbClr val="3092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kumimoji="1" lang="zh-CN" altLang="en-US" sz="1707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74">
                <a:extLst>
                  <a:ext uri="{FF2B5EF4-FFF2-40B4-BE49-F238E27FC236}">
                    <a16:creationId xmlns:a16="http://schemas.microsoft.com/office/drawing/2014/main" id="{6C32E4BA-0096-F88F-C210-0DFA4E3D3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1848" y="4102514"/>
                <a:ext cx="410743" cy="270993"/>
              </a:xfrm>
              <a:custGeom>
                <a:avLst/>
                <a:gdLst>
                  <a:gd name="T0" fmla="*/ 220 w 511"/>
                  <a:gd name="T1" fmla="*/ 149 h 337"/>
                  <a:gd name="T2" fmla="*/ 200 w 511"/>
                  <a:gd name="T3" fmla="*/ 121 h 337"/>
                  <a:gd name="T4" fmla="*/ 257 w 511"/>
                  <a:gd name="T5" fmla="*/ 195 h 337"/>
                  <a:gd name="T6" fmla="*/ 237 w 511"/>
                  <a:gd name="T7" fmla="*/ 223 h 337"/>
                  <a:gd name="T8" fmla="*/ 465 w 511"/>
                  <a:gd name="T9" fmla="*/ 129 h 337"/>
                  <a:gd name="T10" fmla="*/ 422 w 511"/>
                  <a:gd name="T11" fmla="*/ 129 h 337"/>
                  <a:gd name="T12" fmla="*/ 38 w 511"/>
                  <a:gd name="T13" fmla="*/ 116 h 337"/>
                  <a:gd name="T14" fmla="*/ 0 w 511"/>
                  <a:gd name="T15" fmla="*/ 135 h 337"/>
                  <a:gd name="T16" fmla="*/ 18 w 511"/>
                  <a:gd name="T17" fmla="*/ 209 h 337"/>
                  <a:gd name="T18" fmla="*/ 120 w 511"/>
                  <a:gd name="T19" fmla="*/ 282 h 337"/>
                  <a:gd name="T20" fmla="*/ 153 w 511"/>
                  <a:gd name="T21" fmla="*/ 337 h 337"/>
                  <a:gd name="T22" fmla="*/ 192 w 511"/>
                  <a:gd name="T23" fmla="*/ 309 h 337"/>
                  <a:gd name="T24" fmla="*/ 250 w 511"/>
                  <a:gd name="T25" fmla="*/ 293 h 337"/>
                  <a:gd name="T26" fmla="*/ 280 w 511"/>
                  <a:gd name="T27" fmla="*/ 337 h 337"/>
                  <a:gd name="T28" fmla="*/ 320 w 511"/>
                  <a:gd name="T29" fmla="*/ 309 h 337"/>
                  <a:gd name="T30" fmla="*/ 424 w 511"/>
                  <a:gd name="T31" fmla="*/ 152 h 337"/>
                  <a:gd name="T32" fmla="*/ 431 w 511"/>
                  <a:gd name="T33" fmla="*/ 150 h 337"/>
                  <a:gd name="T34" fmla="*/ 433 w 511"/>
                  <a:gd name="T35" fmla="*/ 187 h 337"/>
                  <a:gd name="T36" fmla="*/ 478 w 511"/>
                  <a:gd name="T37" fmla="*/ 176 h 337"/>
                  <a:gd name="T38" fmla="*/ 465 w 511"/>
                  <a:gd name="T39" fmla="*/ 148 h 337"/>
                  <a:gd name="T40" fmla="*/ 503 w 511"/>
                  <a:gd name="T41" fmla="*/ 171 h 337"/>
                  <a:gd name="T42" fmla="*/ 274 w 511"/>
                  <a:gd name="T43" fmla="*/ 195 h 337"/>
                  <a:gd name="T44" fmla="*/ 237 w 511"/>
                  <a:gd name="T45" fmla="*/ 245 h 337"/>
                  <a:gd name="T46" fmla="*/ 220 w 511"/>
                  <a:gd name="T47" fmla="*/ 245 h 337"/>
                  <a:gd name="T48" fmla="*/ 183 w 511"/>
                  <a:gd name="T49" fmla="*/ 195 h 337"/>
                  <a:gd name="T50" fmla="*/ 200 w 511"/>
                  <a:gd name="T51" fmla="*/ 195 h 337"/>
                  <a:gd name="T52" fmla="*/ 220 w 511"/>
                  <a:gd name="T53" fmla="*/ 223 h 337"/>
                  <a:gd name="T54" fmla="*/ 183 w 511"/>
                  <a:gd name="T55" fmla="*/ 121 h 337"/>
                  <a:gd name="T56" fmla="*/ 220 w 511"/>
                  <a:gd name="T57" fmla="*/ 72 h 337"/>
                  <a:gd name="T58" fmla="*/ 237 w 511"/>
                  <a:gd name="T59" fmla="*/ 72 h 337"/>
                  <a:gd name="T60" fmla="*/ 274 w 511"/>
                  <a:gd name="T61" fmla="*/ 121 h 337"/>
                  <a:gd name="T62" fmla="*/ 257 w 511"/>
                  <a:gd name="T63" fmla="*/ 121 h 337"/>
                  <a:gd name="T64" fmla="*/ 237 w 511"/>
                  <a:gd name="T65" fmla="*/ 94 h 337"/>
                  <a:gd name="T66" fmla="*/ 274 w 511"/>
                  <a:gd name="T67" fmla="*/ 195 h 337"/>
                  <a:gd name="T68" fmla="*/ 268 w 511"/>
                  <a:gd name="T69" fmla="*/ 43 h 337"/>
                  <a:gd name="T70" fmla="*/ 176 w 511"/>
                  <a:gd name="T71" fmla="*/ 43 h 337"/>
                  <a:gd name="T72" fmla="*/ 172 w 511"/>
                  <a:gd name="T73" fmla="*/ 25 h 337"/>
                  <a:gd name="T74" fmla="*/ 280 w 511"/>
                  <a:gd name="T75" fmla="*/ 36 h 337"/>
                  <a:gd name="T76" fmla="*/ 457 w 511"/>
                  <a:gd name="T77" fmla="*/ 177 h 337"/>
                  <a:gd name="T78" fmla="*/ 447 w 511"/>
                  <a:gd name="T79" fmla="*/ 165 h 337"/>
                  <a:gd name="T80" fmla="*/ 447 w 511"/>
                  <a:gd name="T81" fmla="*/ 164 h 337"/>
                  <a:gd name="T82" fmla="*/ 456 w 511"/>
                  <a:gd name="T83" fmla="*/ 16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1" h="337">
                    <a:moveTo>
                      <a:pt x="200" y="121"/>
                    </a:moveTo>
                    <a:cubicBezTo>
                      <a:pt x="200" y="124"/>
                      <a:pt x="200" y="145"/>
                      <a:pt x="220" y="149"/>
                    </a:cubicBezTo>
                    <a:cubicBezTo>
                      <a:pt x="220" y="94"/>
                      <a:pt x="220" y="94"/>
                      <a:pt x="220" y="94"/>
                    </a:cubicBezTo>
                    <a:cubicBezTo>
                      <a:pt x="201" y="98"/>
                      <a:pt x="200" y="119"/>
                      <a:pt x="200" y="121"/>
                    </a:cubicBezTo>
                    <a:close/>
                    <a:moveTo>
                      <a:pt x="237" y="223"/>
                    </a:moveTo>
                    <a:cubicBezTo>
                      <a:pt x="256" y="219"/>
                      <a:pt x="257" y="198"/>
                      <a:pt x="257" y="195"/>
                    </a:cubicBezTo>
                    <a:cubicBezTo>
                      <a:pt x="257" y="193"/>
                      <a:pt x="256" y="172"/>
                      <a:pt x="237" y="168"/>
                    </a:cubicBezTo>
                    <a:lnTo>
                      <a:pt x="237" y="223"/>
                    </a:lnTo>
                    <a:close/>
                    <a:moveTo>
                      <a:pt x="509" y="159"/>
                    </a:moveTo>
                    <a:cubicBezTo>
                      <a:pt x="508" y="158"/>
                      <a:pt x="496" y="129"/>
                      <a:pt x="465" y="129"/>
                    </a:cubicBezTo>
                    <a:cubicBezTo>
                      <a:pt x="457" y="129"/>
                      <a:pt x="450" y="131"/>
                      <a:pt x="445" y="134"/>
                    </a:cubicBezTo>
                    <a:cubicBezTo>
                      <a:pt x="438" y="132"/>
                      <a:pt x="431" y="130"/>
                      <a:pt x="422" y="129"/>
                    </a:cubicBezTo>
                    <a:cubicBezTo>
                      <a:pt x="408" y="9"/>
                      <a:pt x="283" y="0"/>
                      <a:pt x="231" y="0"/>
                    </a:cubicBezTo>
                    <a:cubicBezTo>
                      <a:pt x="181" y="0"/>
                      <a:pt x="60" y="9"/>
                      <a:pt x="38" y="11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8" y="116"/>
                      <a:pt x="0" y="124"/>
                      <a:pt x="0" y="135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201"/>
                      <a:pt x="8" y="209"/>
                      <a:pt x="18" y="209"/>
                    </a:cubicBezTo>
                    <a:cubicBezTo>
                      <a:pt x="45" y="209"/>
                      <a:pt x="45" y="209"/>
                      <a:pt x="45" y="209"/>
                    </a:cubicBezTo>
                    <a:cubicBezTo>
                      <a:pt x="60" y="250"/>
                      <a:pt x="92" y="271"/>
                      <a:pt x="120" y="282"/>
                    </a:cubicBezTo>
                    <a:cubicBezTo>
                      <a:pt x="125" y="309"/>
                      <a:pt x="125" y="309"/>
                      <a:pt x="125" y="309"/>
                    </a:cubicBezTo>
                    <a:cubicBezTo>
                      <a:pt x="125" y="324"/>
                      <a:pt x="138" y="337"/>
                      <a:pt x="153" y="337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80" y="337"/>
                      <a:pt x="192" y="324"/>
                      <a:pt x="192" y="309"/>
                    </a:cubicBezTo>
                    <a:cubicBezTo>
                      <a:pt x="195" y="293"/>
                      <a:pt x="195" y="293"/>
                      <a:pt x="195" y="293"/>
                    </a:cubicBezTo>
                    <a:cubicBezTo>
                      <a:pt x="250" y="293"/>
                      <a:pt x="250" y="293"/>
                      <a:pt x="250" y="293"/>
                    </a:cubicBezTo>
                    <a:cubicBezTo>
                      <a:pt x="253" y="309"/>
                      <a:pt x="253" y="309"/>
                      <a:pt x="253" y="309"/>
                    </a:cubicBezTo>
                    <a:cubicBezTo>
                      <a:pt x="253" y="324"/>
                      <a:pt x="265" y="337"/>
                      <a:pt x="280" y="337"/>
                    </a:cubicBezTo>
                    <a:cubicBezTo>
                      <a:pt x="292" y="337"/>
                      <a:pt x="292" y="337"/>
                      <a:pt x="292" y="337"/>
                    </a:cubicBezTo>
                    <a:cubicBezTo>
                      <a:pt x="307" y="337"/>
                      <a:pt x="320" y="324"/>
                      <a:pt x="320" y="309"/>
                    </a:cubicBezTo>
                    <a:cubicBezTo>
                      <a:pt x="324" y="286"/>
                      <a:pt x="324" y="286"/>
                      <a:pt x="324" y="286"/>
                    </a:cubicBezTo>
                    <a:cubicBezTo>
                      <a:pt x="365" y="275"/>
                      <a:pt x="424" y="242"/>
                      <a:pt x="424" y="152"/>
                    </a:cubicBezTo>
                    <a:cubicBezTo>
                      <a:pt x="424" y="150"/>
                      <a:pt x="424" y="149"/>
                      <a:pt x="424" y="148"/>
                    </a:cubicBezTo>
                    <a:cubicBezTo>
                      <a:pt x="426" y="149"/>
                      <a:pt x="429" y="149"/>
                      <a:pt x="431" y="150"/>
                    </a:cubicBezTo>
                    <a:cubicBezTo>
                      <a:pt x="429" y="154"/>
                      <a:pt x="428" y="158"/>
                      <a:pt x="428" y="161"/>
                    </a:cubicBezTo>
                    <a:cubicBezTo>
                      <a:pt x="427" y="164"/>
                      <a:pt x="425" y="177"/>
                      <a:pt x="433" y="187"/>
                    </a:cubicBezTo>
                    <a:cubicBezTo>
                      <a:pt x="437" y="191"/>
                      <a:pt x="444" y="196"/>
                      <a:pt x="457" y="196"/>
                    </a:cubicBezTo>
                    <a:cubicBezTo>
                      <a:pt x="469" y="196"/>
                      <a:pt x="478" y="188"/>
                      <a:pt x="478" y="176"/>
                    </a:cubicBezTo>
                    <a:cubicBezTo>
                      <a:pt x="478" y="166"/>
                      <a:pt x="473" y="156"/>
                      <a:pt x="465" y="148"/>
                    </a:cubicBezTo>
                    <a:cubicBezTo>
                      <a:pt x="465" y="148"/>
                      <a:pt x="465" y="148"/>
                      <a:pt x="465" y="148"/>
                    </a:cubicBezTo>
                    <a:cubicBezTo>
                      <a:pt x="483" y="148"/>
                      <a:pt x="491" y="166"/>
                      <a:pt x="491" y="166"/>
                    </a:cubicBezTo>
                    <a:cubicBezTo>
                      <a:pt x="493" y="171"/>
                      <a:pt x="499" y="173"/>
                      <a:pt x="503" y="171"/>
                    </a:cubicBezTo>
                    <a:cubicBezTo>
                      <a:pt x="508" y="169"/>
                      <a:pt x="511" y="164"/>
                      <a:pt x="509" y="159"/>
                    </a:cubicBezTo>
                    <a:close/>
                    <a:moveTo>
                      <a:pt x="274" y="195"/>
                    </a:moveTo>
                    <a:cubicBezTo>
                      <a:pt x="274" y="210"/>
                      <a:pt x="266" y="236"/>
                      <a:pt x="237" y="240"/>
                    </a:cubicBezTo>
                    <a:cubicBezTo>
                      <a:pt x="237" y="245"/>
                      <a:pt x="237" y="245"/>
                      <a:pt x="237" y="245"/>
                    </a:cubicBezTo>
                    <a:cubicBezTo>
                      <a:pt x="237" y="250"/>
                      <a:pt x="233" y="253"/>
                      <a:pt x="228" y="253"/>
                    </a:cubicBezTo>
                    <a:cubicBezTo>
                      <a:pt x="224" y="253"/>
                      <a:pt x="220" y="250"/>
                      <a:pt x="220" y="245"/>
                    </a:cubicBezTo>
                    <a:cubicBezTo>
                      <a:pt x="220" y="240"/>
                      <a:pt x="220" y="240"/>
                      <a:pt x="220" y="240"/>
                    </a:cubicBezTo>
                    <a:cubicBezTo>
                      <a:pt x="191" y="236"/>
                      <a:pt x="183" y="210"/>
                      <a:pt x="183" y="195"/>
                    </a:cubicBezTo>
                    <a:cubicBezTo>
                      <a:pt x="183" y="191"/>
                      <a:pt x="187" y="187"/>
                      <a:pt x="191" y="187"/>
                    </a:cubicBezTo>
                    <a:cubicBezTo>
                      <a:pt x="196" y="187"/>
                      <a:pt x="200" y="191"/>
                      <a:pt x="200" y="195"/>
                    </a:cubicBezTo>
                    <a:cubicBezTo>
                      <a:pt x="200" y="195"/>
                      <a:pt x="200" y="195"/>
                      <a:pt x="200" y="195"/>
                    </a:cubicBezTo>
                    <a:cubicBezTo>
                      <a:pt x="200" y="198"/>
                      <a:pt x="201" y="219"/>
                      <a:pt x="220" y="223"/>
                    </a:cubicBezTo>
                    <a:cubicBezTo>
                      <a:pt x="220" y="166"/>
                      <a:pt x="220" y="166"/>
                      <a:pt x="220" y="166"/>
                    </a:cubicBezTo>
                    <a:cubicBezTo>
                      <a:pt x="191" y="162"/>
                      <a:pt x="183" y="136"/>
                      <a:pt x="183" y="121"/>
                    </a:cubicBezTo>
                    <a:cubicBezTo>
                      <a:pt x="183" y="107"/>
                      <a:pt x="191" y="81"/>
                      <a:pt x="220" y="77"/>
                    </a:cubicBezTo>
                    <a:cubicBezTo>
                      <a:pt x="220" y="72"/>
                      <a:pt x="220" y="72"/>
                      <a:pt x="220" y="72"/>
                    </a:cubicBezTo>
                    <a:cubicBezTo>
                      <a:pt x="220" y="67"/>
                      <a:pt x="224" y="64"/>
                      <a:pt x="228" y="64"/>
                    </a:cubicBezTo>
                    <a:cubicBezTo>
                      <a:pt x="233" y="64"/>
                      <a:pt x="237" y="67"/>
                      <a:pt x="237" y="72"/>
                    </a:cubicBezTo>
                    <a:cubicBezTo>
                      <a:pt x="237" y="77"/>
                      <a:pt x="237" y="77"/>
                      <a:pt x="237" y="77"/>
                    </a:cubicBezTo>
                    <a:cubicBezTo>
                      <a:pt x="266" y="81"/>
                      <a:pt x="274" y="107"/>
                      <a:pt x="274" y="121"/>
                    </a:cubicBezTo>
                    <a:cubicBezTo>
                      <a:pt x="274" y="126"/>
                      <a:pt x="270" y="130"/>
                      <a:pt x="265" y="130"/>
                    </a:cubicBezTo>
                    <a:cubicBezTo>
                      <a:pt x="261" y="130"/>
                      <a:pt x="257" y="126"/>
                      <a:pt x="257" y="121"/>
                    </a:cubicBezTo>
                    <a:cubicBezTo>
                      <a:pt x="257" y="121"/>
                      <a:pt x="257" y="121"/>
                      <a:pt x="257" y="121"/>
                    </a:cubicBezTo>
                    <a:cubicBezTo>
                      <a:pt x="257" y="119"/>
                      <a:pt x="256" y="98"/>
                      <a:pt x="237" y="94"/>
                    </a:cubicBez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66" y="155"/>
                      <a:pt x="274" y="181"/>
                      <a:pt x="274" y="195"/>
                    </a:cubicBezTo>
                    <a:close/>
                    <a:moveTo>
                      <a:pt x="280" y="36"/>
                    </a:moveTo>
                    <a:cubicBezTo>
                      <a:pt x="278" y="41"/>
                      <a:pt x="273" y="44"/>
                      <a:pt x="268" y="43"/>
                    </a:cubicBezTo>
                    <a:cubicBezTo>
                      <a:pt x="228" y="32"/>
                      <a:pt x="177" y="43"/>
                      <a:pt x="176" y="43"/>
                    </a:cubicBezTo>
                    <a:cubicBezTo>
                      <a:pt x="176" y="43"/>
                      <a:pt x="176" y="43"/>
                      <a:pt x="176" y="43"/>
                    </a:cubicBezTo>
                    <a:cubicBezTo>
                      <a:pt x="171" y="44"/>
                      <a:pt x="166" y="41"/>
                      <a:pt x="165" y="36"/>
                    </a:cubicBezTo>
                    <a:cubicBezTo>
                      <a:pt x="164" y="31"/>
                      <a:pt x="167" y="26"/>
                      <a:pt x="172" y="25"/>
                    </a:cubicBezTo>
                    <a:cubicBezTo>
                      <a:pt x="175" y="24"/>
                      <a:pt x="228" y="12"/>
                      <a:pt x="273" y="25"/>
                    </a:cubicBezTo>
                    <a:cubicBezTo>
                      <a:pt x="278" y="26"/>
                      <a:pt x="281" y="31"/>
                      <a:pt x="280" y="36"/>
                    </a:cubicBezTo>
                    <a:close/>
                    <a:moveTo>
                      <a:pt x="459" y="177"/>
                    </a:moveTo>
                    <a:cubicBezTo>
                      <a:pt x="458" y="177"/>
                      <a:pt x="458" y="177"/>
                      <a:pt x="457" y="177"/>
                    </a:cubicBezTo>
                    <a:cubicBezTo>
                      <a:pt x="454" y="177"/>
                      <a:pt x="450" y="177"/>
                      <a:pt x="448" y="175"/>
                    </a:cubicBezTo>
                    <a:cubicBezTo>
                      <a:pt x="446" y="172"/>
                      <a:pt x="447" y="166"/>
                      <a:pt x="447" y="165"/>
                    </a:cubicBezTo>
                    <a:cubicBezTo>
                      <a:pt x="447" y="164"/>
                      <a:pt x="447" y="164"/>
                      <a:pt x="447" y="164"/>
                    </a:cubicBezTo>
                    <a:cubicBezTo>
                      <a:pt x="447" y="164"/>
                      <a:pt x="447" y="164"/>
                      <a:pt x="447" y="164"/>
                    </a:cubicBezTo>
                    <a:cubicBezTo>
                      <a:pt x="447" y="163"/>
                      <a:pt x="447" y="161"/>
                      <a:pt x="448" y="159"/>
                    </a:cubicBezTo>
                    <a:cubicBezTo>
                      <a:pt x="452" y="162"/>
                      <a:pt x="454" y="165"/>
                      <a:pt x="456" y="168"/>
                    </a:cubicBezTo>
                    <a:cubicBezTo>
                      <a:pt x="459" y="173"/>
                      <a:pt x="459" y="176"/>
                      <a:pt x="459" y="1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35" tIns="45718" rIns="91435" bIns="45718" numCol="1" anchor="t" anchorCtr="0" compatLnSpc="1"/>
              <a:lstStyle/>
              <a:p>
                <a:pPr>
                  <a:defRPr/>
                </a:pPr>
                <a:endParaRPr lang="zh-CN" altLang="en-US" sz="1707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组合 62">
              <a:extLst>
                <a:ext uri="{FF2B5EF4-FFF2-40B4-BE49-F238E27FC236}">
                  <a16:creationId xmlns:a16="http://schemas.microsoft.com/office/drawing/2014/main" id="{126B17F7-1F97-0227-056B-70E30A53D8F9}"/>
                </a:ext>
              </a:extLst>
            </p:cNvPr>
            <p:cNvGrpSpPr/>
            <p:nvPr/>
          </p:nvGrpSpPr>
          <p:grpSpPr>
            <a:xfrm>
              <a:off x="6726342" y="5170672"/>
              <a:ext cx="671675" cy="671675"/>
              <a:chOff x="4237946" y="5168256"/>
              <a:chExt cx="671712" cy="671712"/>
            </a:xfrm>
          </p:grpSpPr>
          <p:sp>
            <p:nvSpPr>
              <p:cNvPr id="10" name="椭圆 63">
                <a:extLst>
                  <a:ext uri="{FF2B5EF4-FFF2-40B4-BE49-F238E27FC236}">
                    <a16:creationId xmlns:a16="http://schemas.microsoft.com/office/drawing/2014/main" id="{00635C1F-CF4F-EC25-D8F3-51ED81B5CB3E}"/>
                  </a:ext>
                </a:extLst>
              </p:cNvPr>
              <p:cNvSpPr/>
              <p:nvPr/>
            </p:nvSpPr>
            <p:spPr>
              <a:xfrm>
                <a:off x="4237946" y="5168256"/>
                <a:ext cx="671712" cy="671712"/>
              </a:xfrm>
              <a:prstGeom prst="ellipse">
                <a:avLst/>
              </a:prstGeom>
              <a:solidFill>
                <a:srgbClr val="71C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kumimoji="1" lang="zh-CN" altLang="en-US" sz="1707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SimHei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11" name="组 21">
                <a:extLst>
                  <a:ext uri="{FF2B5EF4-FFF2-40B4-BE49-F238E27FC236}">
                    <a16:creationId xmlns:a16="http://schemas.microsoft.com/office/drawing/2014/main" id="{E652E8CD-AEF0-ED2A-70BF-CB29E2C43245}"/>
                  </a:ext>
                </a:extLst>
              </p:cNvPr>
              <p:cNvGrpSpPr/>
              <p:nvPr/>
            </p:nvGrpSpPr>
            <p:grpSpPr>
              <a:xfrm>
                <a:off x="4433441" y="5313651"/>
                <a:ext cx="280009" cy="380920"/>
                <a:chOff x="6873876" y="5411788"/>
                <a:chExt cx="665163" cy="904875"/>
              </a:xfrm>
              <a:solidFill>
                <a:schemeClr val="bg1"/>
              </a:solidFill>
            </p:grpSpPr>
            <p:sp>
              <p:nvSpPr>
                <p:cNvPr id="12" name="Freeform 64">
                  <a:extLst>
                    <a:ext uri="{FF2B5EF4-FFF2-40B4-BE49-F238E27FC236}">
                      <a16:creationId xmlns:a16="http://schemas.microsoft.com/office/drawing/2014/main" id="{A450D06F-5962-69B5-AF00-437A534333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73876" y="5411788"/>
                  <a:ext cx="665163" cy="835025"/>
                </a:xfrm>
                <a:custGeom>
                  <a:avLst/>
                  <a:gdLst>
                    <a:gd name="T0" fmla="*/ 209 w 317"/>
                    <a:gd name="T1" fmla="*/ 99 h 398"/>
                    <a:gd name="T2" fmla="*/ 119 w 317"/>
                    <a:gd name="T3" fmla="*/ 105 h 398"/>
                    <a:gd name="T4" fmla="*/ 86 w 317"/>
                    <a:gd name="T5" fmla="*/ 99 h 398"/>
                    <a:gd name="T6" fmla="*/ 0 w 317"/>
                    <a:gd name="T7" fmla="*/ 316 h 398"/>
                    <a:gd name="T8" fmla="*/ 230 w 317"/>
                    <a:gd name="T9" fmla="*/ 398 h 398"/>
                    <a:gd name="T10" fmla="*/ 317 w 317"/>
                    <a:gd name="T11" fmla="*/ 214 h 398"/>
                    <a:gd name="T12" fmla="*/ 230 w 317"/>
                    <a:gd name="T13" fmla="*/ 99 h 398"/>
                    <a:gd name="T14" fmla="*/ 171 w 317"/>
                    <a:gd name="T15" fmla="*/ 334 h 398"/>
                    <a:gd name="T16" fmla="*/ 153 w 317"/>
                    <a:gd name="T17" fmla="*/ 334 h 398"/>
                    <a:gd name="T18" fmla="*/ 113 w 317"/>
                    <a:gd name="T19" fmla="*/ 282 h 398"/>
                    <a:gd name="T20" fmla="*/ 131 w 317"/>
                    <a:gd name="T21" fmla="*/ 282 h 398"/>
                    <a:gd name="T22" fmla="*/ 153 w 317"/>
                    <a:gd name="T23" fmla="*/ 311 h 398"/>
                    <a:gd name="T24" fmla="*/ 113 w 317"/>
                    <a:gd name="T25" fmla="*/ 203 h 398"/>
                    <a:gd name="T26" fmla="*/ 153 w 317"/>
                    <a:gd name="T27" fmla="*/ 150 h 398"/>
                    <a:gd name="T28" fmla="*/ 171 w 317"/>
                    <a:gd name="T29" fmla="*/ 150 h 398"/>
                    <a:gd name="T30" fmla="*/ 210 w 317"/>
                    <a:gd name="T31" fmla="*/ 203 h 398"/>
                    <a:gd name="T32" fmla="*/ 192 w 317"/>
                    <a:gd name="T33" fmla="*/ 203 h 398"/>
                    <a:gd name="T34" fmla="*/ 171 w 317"/>
                    <a:gd name="T35" fmla="*/ 173 h 398"/>
                    <a:gd name="T36" fmla="*/ 210 w 317"/>
                    <a:gd name="T37" fmla="*/ 282 h 398"/>
                    <a:gd name="T38" fmla="*/ 211 w 317"/>
                    <a:gd name="T39" fmla="*/ 375 h 398"/>
                    <a:gd name="T40" fmla="*/ 211 w 317"/>
                    <a:gd name="T41" fmla="*/ 364 h 398"/>
                    <a:gd name="T42" fmla="*/ 285 w 317"/>
                    <a:gd name="T43" fmla="*/ 317 h 398"/>
                    <a:gd name="T44" fmla="*/ 296 w 317"/>
                    <a:gd name="T45" fmla="*/ 317 h 398"/>
                    <a:gd name="T46" fmla="*/ 171 w 317"/>
                    <a:gd name="T47" fmla="*/ 252 h 398"/>
                    <a:gd name="T48" fmla="*/ 192 w 317"/>
                    <a:gd name="T49" fmla="*/ 282 h 398"/>
                    <a:gd name="T50" fmla="*/ 131 w 317"/>
                    <a:gd name="T51" fmla="*/ 203 h 398"/>
                    <a:gd name="T52" fmla="*/ 153 w 317"/>
                    <a:gd name="T53" fmla="*/ 173 h 398"/>
                    <a:gd name="T54" fmla="*/ 119 w 317"/>
                    <a:gd name="T55" fmla="*/ 79 h 398"/>
                    <a:gd name="T56" fmla="*/ 203 w 317"/>
                    <a:gd name="T57" fmla="*/ 80 h 398"/>
                    <a:gd name="T58" fmla="*/ 211 w 317"/>
                    <a:gd name="T59" fmla="*/ 0 h 398"/>
                    <a:gd name="T60" fmla="*/ 79 w 317"/>
                    <a:gd name="T61" fmla="*/ 24 h 398"/>
                    <a:gd name="T62" fmla="*/ 119 w 317"/>
                    <a:gd name="T63" fmla="*/ 79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17" h="398">
                      <a:moveTo>
                        <a:pt x="230" y="99"/>
                      </a:moveTo>
                      <a:cubicBezTo>
                        <a:pt x="209" y="99"/>
                        <a:pt x="209" y="99"/>
                        <a:pt x="209" y="99"/>
                      </a:cubicBezTo>
                      <a:cubicBezTo>
                        <a:pt x="207" y="103"/>
                        <a:pt x="203" y="105"/>
                        <a:pt x="198" y="105"/>
                      </a:cubicBezTo>
                      <a:cubicBezTo>
                        <a:pt x="119" y="105"/>
                        <a:pt x="119" y="105"/>
                        <a:pt x="119" y="105"/>
                      </a:cubicBezTo>
                      <a:cubicBezTo>
                        <a:pt x="114" y="105"/>
                        <a:pt x="110" y="103"/>
                        <a:pt x="107" y="99"/>
                      </a:cubicBezTo>
                      <a:cubicBezTo>
                        <a:pt x="94" y="99"/>
                        <a:pt x="86" y="99"/>
                        <a:pt x="86" y="99"/>
                      </a:cubicBezTo>
                      <a:cubicBezTo>
                        <a:pt x="86" y="99"/>
                        <a:pt x="0" y="99"/>
                        <a:pt x="0" y="180"/>
                      </a:cubicBezTo>
                      <a:cubicBezTo>
                        <a:pt x="0" y="316"/>
                        <a:pt x="0" y="316"/>
                        <a:pt x="0" y="316"/>
                      </a:cubicBezTo>
                      <a:cubicBezTo>
                        <a:pt x="0" y="316"/>
                        <a:pt x="0" y="398"/>
                        <a:pt x="86" y="398"/>
                      </a:cubicBezTo>
                      <a:cubicBezTo>
                        <a:pt x="173" y="398"/>
                        <a:pt x="230" y="398"/>
                        <a:pt x="230" y="398"/>
                      </a:cubicBezTo>
                      <a:cubicBezTo>
                        <a:pt x="230" y="398"/>
                        <a:pt x="317" y="398"/>
                        <a:pt x="317" y="316"/>
                      </a:cubicBezTo>
                      <a:cubicBezTo>
                        <a:pt x="317" y="254"/>
                        <a:pt x="317" y="214"/>
                        <a:pt x="317" y="214"/>
                      </a:cubicBezTo>
                      <a:cubicBezTo>
                        <a:pt x="317" y="193"/>
                        <a:pt x="317" y="180"/>
                        <a:pt x="317" y="180"/>
                      </a:cubicBezTo>
                      <a:cubicBezTo>
                        <a:pt x="317" y="180"/>
                        <a:pt x="317" y="99"/>
                        <a:pt x="230" y="99"/>
                      </a:cubicBezTo>
                      <a:close/>
                      <a:moveTo>
                        <a:pt x="171" y="329"/>
                      </a:moveTo>
                      <a:cubicBezTo>
                        <a:pt x="171" y="334"/>
                        <a:pt x="171" y="334"/>
                        <a:pt x="171" y="334"/>
                      </a:cubicBezTo>
                      <a:cubicBezTo>
                        <a:pt x="171" y="339"/>
                        <a:pt x="167" y="343"/>
                        <a:pt x="162" y="343"/>
                      </a:cubicBezTo>
                      <a:cubicBezTo>
                        <a:pt x="157" y="343"/>
                        <a:pt x="153" y="339"/>
                        <a:pt x="153" y="334"/>
                      </a:cubicBezTo>
                      <a:cubicBezTo>
                        <a:pt x="153" y="329"/>
                        <a:pt x="153" y="329"/>
                        <a:pt x="153" y="329"/>
                      </a:cubicBezTo>
                      <a:cubicBezTo>
                        <a:pt x="122" y="325"/>
                        <a:pt x="113" y="297"/>
                        <a:pt x="113" y="282"/>
                      </a:cubicBezTo>
                      <a:cubicBezTo>
                        <a:pt x="113" y="277"/>
                        <a:pt x="117" y="273"/>
                        <a:pt x="122" y="273"/>
                      </a:cubicBezTo>
                      <a:cubicBezTo>
                        <a:pt x="127" y="273"/>
                        <a:pt x="131" y="277"/>
                        <a:pt x="131" y="282"/>
                      </a:cubicBezTo>
                      <a:cubicBezTo>
                        <a:pt x="131" y="282"/>
                        <a:pt x="131" y="282"/>
                        <a:pt x="131" y="282"/>
                      </a:cubicBezTo>
                      <a:cubicBezTo>
                        <a:pt x="131" y="284"/>
                        <a:pt x="132" y="306"/>
                        <a:pt x="153" y="311"/>
                      </a:cubicBezTo>
                      <a:cubicBezTo>
                        <a:pt x="153" y="250"/>
                        <a:pt x="153" y="250"/>
                        <a:pt x="153" y="250"/>
                      </a:cubicBezTo>
                      <a:cubicBezTo>
                        <a:pt x="122" y="246"/>
                        <a:pt x="113" y="218"/>
                        <a:pt x="113" y="203"/>
                      </a:cubicBezTo>
                      <a:cubicBezTo>
                        <a:pt x="113" y="187"/>
                        <a:pt x="122" y="159"/>
                        <a:pt x="153" y="155"/>
                      </a:cubicBezTo>
                      <a:cubicBezTo>
                        <a:pt x="153" y="150"/>
                        <a:pt x="153" y="150"/>
                        <a:pt x="153" y="150"/>
                      </a:cubicBezTo>
                      <a:cubicBezTo>
                        <a:pt x="153" y="145"/>
                        <a:pt x="157" y="141"/>
                        <a:pt x="162" y="141"/>
                      </a:cubicBezTo>
                      <a:cubicBezTo>
                        <a:pt x="167" y="141"/>
                        <a:pt x="171" y="145"/>
                        <a:pt x="171" y="150"/>
                      </a:cubicBezTo>
                      <a:cubicBezTo>
                        <a:pt x="171" y="155"/>
                        <a:pt x="171" y="155"/>
                        <a:pt x="171" y="155"/>
                      </a:cubicBezTo>
                      <a:cubicBezTo>
                        <a:pt x="201" y="159"/>
                        <a:pt x="210" y="187"/>
                        <a:pt x="210" y="203"/>
                      </a:cubicBezTo>
                      <a:cubicBezTo>
                        <a:pt x="210" y="208"/>
                        <a:pt x="206" y="212"/>
                        <a:pt x="201" y="212"/>
                      </a:cubicBezTo>
                      <a:cubicBezTo>
                        <a:pt x="196" y="212"/>
                        <a:pt x="192" y="208"/>
                        <a:pt x="192" y="203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92" y="200"/>
                        <a:pt x="191" y="178"/>
                        <a:pt x="171" y="173"/>
                      </a:cubicBezTo>
                      <a:cubicBezTo>
                        <a:pt x="171" y="234"/>
                        <a:pt x="171" y="234"/>
                        <a:pt x="171" y="234"/>
                      </a:cubicBezTo>
                      <a:cubicBezTo>
                        <a:pt x="201" y="238"/>
                        <a:pt x="210" y="266"/>
                        <a:pt x="210" y="282"/>
                      </a:cubicBezTo>
                      <a:cubicBezTo>
                        <a:pt x="210" y="297"/>
                        <a:pt x="201" y="325"/>
                        <a:pt x="171" y="329"/>
                      </a:cubicBezTo>
                      <a:close/>
                      <a:moveTo>
                        <a:pt x="211" y="375"/>
                      </a:moveTo>
                      <a:cubicBezTo>
                        <a:pt x="208" y="375"/>
                        <a:pt x="205" y="373"/>
                        <a:pt x="205" y="370"/>
                      </a:cubicBezTo>
                      <a:cubicBezTo>
                        <a:pt x="205" y="366"/>
                        <a:pt x="208" y="364"/>
                        <a:pt x="211" y="364"/>
                      </a:cubicBezTo>
                      <a:cubicBezTo>
                        <a:pt x="283" y="364"/>
                        <a:pt x="285" y="319"/>
                        <a:pt x="285" y="317"/>
                      </a:cubicBezTo>
                      <a:cubicBezTo>
                        <a:pt x="285" y="317"/>
                        <a:pt x="285" y="317"/>
                        <a:pt x="285" y="317"/>
                      </a:cubicBezTo>
                      <a:cubicBezTo>
                        <a:pt x="285" y="313"/>
                        <a:pt x="287" y="311"/>
                        <a:pt x="290" y="311"/>
                      </a:cubicBezTo>
                      <a:cubicBezTo>
                        <a:pt x="294" y="311"/>
                        <a:pt x="296" y="313"/>
                        <a:pt x="296" y="317"/>
                      </a:cubicBezTo>
                      <a:cubicBezTo>
                        <a:pt x="296" y="317"/>
                        <a:pt x="295" y="375"/>
                        <a:pt x="211" y="375"/>
                      </a:cubicBezTo>
                      <a:close/>
                      <a:moveTo>
                        <a:pt x="171" y="252"/>
                      </a:moveTo>
                      <a:cubicBezTo>
                        <a:pt x="171" y="311"/>
                        <a:pt x="171" y="311"/>
                        <a:pt x="171" y="311"/>
                      </a:cubicBezTo>
                      <a:cubicBezTo>
                        <a:pt x="191" y="306"/>
                        <a:pt x="192" y="284"/>
                        <a:pt x="192" y="282"/>
                      </a:cubicBezTo>
                      <a:cubicBezTo>
                        <a:pt x="192" y="279"/>
                        <a:pt x="191" y="257"/>
                        <a:pt x="171" y="252"/>
                      </a:cubicBezTo>
                      <a:close/>
                      <a:moveTo>
                        <a:pt x="131" y="203"/>
                      </a:moveTo>
                      <a:cubicBezTo>
                        <a:pt x="131" y="205"/>
                        <a:pt x="132" y="227"/>
                        <a:pt x="153" y="232"/>
                      </a:cubicBezTo>
                      <a:cubicBezTo>
                        <a:pt x="153" y="173"/>
                        <a:pt x="153" y="173"/>
                        <a:pt x="153" y="173"/>
                      </a:cubicBezTo>
                      <a:cubicBezTo>
                        <a:pt x="132" y="178"/>
                        <a:pt x="131" y="200"/>
                        <a:pt x="131" y="203"/>
                      </a:cubicBezTo>
                      <a:close/>
                      <a:moveTo>
                        <a:pt x="119" y="79"/>
                      </a:moveTo>
                      <a:cubicBezTo>
                        <a:pt x="198" y="79"/>
                        <a:pt x="198" y="79"/>
                        <a:pt x="198" y="79"/>
                      </a:cubicBezTo>
                      <a:cubicBezTo>
                        <a:pt x="200" y="79"/>
                        <a:pt x="202" y="79"/>
                        <a:pt x="203" y="80"/>
                      </a:cubicBezTo>
                      <a:cubicBezTo>
                        <a:pt x="218" y="63"/>
                        <a:pt x="238" y="39"/>
                        <a:pt x="238" y="24"/>
                      </a:cubicBezTo>
                      <a:cubicBezTo>
                        <a:pt x="238" y="0"/>
                        <a:pt x="211" y="0"/>
                        <a:pt x="211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5" y="0"/>
                        <a:pt x="79" y="0"/>
                        <a:pt x="79" y="24"/>
                      </a:cubicBezTo>
                      <a:cubicBezTo>
                        <a:pt x="79" y="39"/>
                        <a:pt x="98" y="63"/>
                        <a:pt x="113" y="80"/>
                      </a:cubicBezTo>
                      <a:cubicBezTo>
                        <a:pt x="115" y="79"/>
                        <a:pt x="117" y="79"/>
                        <a:pt x="119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/>
                <a:lstStyle/>
                <a:p>
                  <a:pPr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Freeform 65">
                  <a:extLst>
                    <a:ext uri="{FF2B5EF4-FFF2-40B4-BE49-F238E27FC236}">
                      <a16:creationId xmlns:a16="http://schemas.microsoft.com/office/drawing/2014/main" id="{B4BAC068-95EC-DCFE-0881-4B51966433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73876" y="5578475"/>
                  <a:ext cx="665163" cy="738188"/>
                </a:xfrm>
                <a:custGeom>
                  <a:avLst/>
                  <a:gdLst>
                    <a:gd name="T0" fmla="*/ 230 w 317"/>
                    <a:gd name="T1" fmla="*/ 319 h 352"/>
                    <a:gd name="T2" fmla="*/ 86 w 317"/>
                    <a:gd name="T3" fmla="*/ 319 h 352"/>
                    <a:gd name="T4" fmla="*/ 0 w 317"/>
                    <a:gd name="T5" fmla="*/ 237 h 352"/>
                    <a:gd name="T6" fmla="*/ 0 w 317"/>
                    <a:gd name="T7" fmla="*/ 271 h 352"/>
                    <a:gd name="T8" fmla="*/ 86 w 317"/>
                    <a:gd name="T9" fmla="*/ 352 h 352"/>
                    <a:gd name="T10" fmla="*/ 230 w 317"/>
                    <a:gd name="T11" fmla="*/ 352 h 352"/>
                    <a:gd name="T12" fmla="*/ 317 w 317"/>
                    <a:gd name="T13" fmla="*/ 271 h 352"/>
                    <a:gd name="T14" fmla="*/ 317 w 317"/>
                    <a:gd name="T15" fmla="*/ 237 h 352"/>
                    <a:gd name="T16" fmla="*/ 230 w 317"/>
                    <a:gd name="T17" fmla="*/ 319 h 352"/>
                    <a:gd name="T18" fmla="*/ 119 w 317"/>
                    <a:gd name="T19" fmla="*/ 26 h 352"/>
                    <a:gd name="T20" fmla="*/ 198 w 317"/>
                    <a:gd name="T21" fmla="*/ 26 h 352"/>
                    <a:gd name="T22" fmla="*/ 209 w 317"/>
                    <a:gd name="T23" fmla="*/ 20 h 352"/>
                    <a:gd name="T24" fmla="*/ 211 w 317"/>
                    <a:gd name="T25" fmla="*/ 13 h 352"/>
                    <a:gd name="T26" fmla="*/ 203 w 317"/>
                    <a:gd name="T27" fmla="*/ 1 h 352"/>
                    <a:gd name="T28" fmla="*/ 198 w 317"/>
                    <a:gd name="T29" fmla="*/ 0 h 352"/>
                    <a:gd name="T30" fmla="*/ 119 w 317"/>
                    <a:gd name="T31" fmla="*/ 0 h 352"/>
                    <a:gd name="T32" fmla="*/ 113 w 317"/>
                    <a:gd name="T33" fmla="*/ 1 h 352"/>
                    <a:gd name="T34" fmla="*/ 105 w 317"/>
                    <a:gd name="T35" fmla="*/ 13 h 352"/>
                    <a:gd name="T36" fmla="*/ 107 w 317"/>
                    <a:gd name="T37" fmla="*/ 20 h 352"/>
                    <a:gd name="T38" fmla="*/ 119 w 317"/>
                    <a:gd name="T39" fmla="*/ 26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7" h="352">
                      <a:moveTo>
                        <a:pt x="230" y="319"/>
                      </a:moveTo>
                      <a:cubicBezTo>
                        <a:pt x="230" y="319"/>
                        <a:pt x="173" y="319"/>
                        <a:pt x="86" y="319"/>
                      </a:cubicBezTo>
                      <a:cubicBezTo>
                        <a:pt x="0" y="319"/>
                        <a:pt x="0" y="237"/>
                        <a:pt x="0" y="237"/>
                      </a:cubicBezTo>
                      <a:cubicBezTo>
                        <a:pt x="0" y="259"/>
                        <a:pt x="0" y="271"/>
                        <a:pt x="0" y="271"/>
                      </a:cubicBezTo>
                      <a:cubicBezTo>
                        <a:pt x="0" y="271"/>
                        <a:pt x="0" y="352"/>
                        <a:pt x="86" y="352"/>
                      </a:cubicBezTo>
                      <a:cubicBezTo>
                        <a:pt x="173" y="352"/>
                        <a:pt x="230" y="352"/>
                        <a:pt x="230" y="352"/>
                      </a:cubicBezTo>
                      <a:cubicBezTo>
                        <a:pt x="230" y="352"/>
                        <a:pt x="317" y="352"/>
                        <a:pt x="317" y="271"/>
                      </a:cubicBezTo>
                      <a:cubicBezTo>
                        <a:pt x="317" y="237"/>
                        <a:pt x="317" y="237"/>
                        <a:pt x="317" y="237"/>
                      </a:cubicBezTo>
                      <a:cubicBezTo>
                        <a:pt x="317" y="319"/>
                        <a:pt x="230" y="319"/>
                        <a:pt x="230" y="319"/>
                      </a:cubicBezTo>
                      <a:close/>
                      <a:moveTo>
                        <a:pt x="119" y="26"/>
                      </a:moveTo>
                      <a:cubicBezTo>
                        <a:pt x="198" y="26"/>
                        <a:pt x="198" y="26"/>
                        <a:pt x="198" y="26"/>
                      </a:cubicBezTo>
                      <a:cubicBezTo>
                        <a:pt x="203" y="26"/>
                        <a:pt x="207" y="24"/>
                        <a:pt x="209" y="20"/>
                      </a:cubicBezTo>
                      <a:cubicBezTo>
                        <a:pt x="210" y="18"/>
                        <a:pt x="211" y="16"/>
                        <a:pt x="211" y="13"/>
                      </a:cubicBezTo>
                      <a:cubicBezTo>
                        <a:pt x="211" y="8"/>
                        <a:pt x="208" y="3"/>
                        <a:pt x="203" y="1"/>
                      </a:cubicBezTo>
                      <a:cubicBezTo>
                        <a:pt x="202" y="0"/>
                        <a:pt x="200" y="0"/>
                        <a:pt x="198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7" y="0"/>
                        <a:pt x="115" y="0"/>
                        <a:pt x="113" y="1"/>
                      </a:cubicBezTo>
                      <a:cubicBezTo>
                        <a:pt x="109" y="3"/>
                        <a:pt x="105" y="8"/>
                        <a:pt x="105" y="13"/>
                      </a:cubicBezTo>
                      <a:cubicBezTo>
                        <a:pt x="105" y="16"/>
                        <a:pt x="106" y="18"/>
                        <a:pt x="107" y="20"/>
                      </a:cubicBezTo>
                      <a:cubicBezTo>
                        <a:pt x="110" y="24"/>
                        <a:pt x="114" y="26"/>
                        <a:pt x="119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35" tIns="45718" rIns="91435" bIns="45718" numCol="1" anchor="t" anchorCtr="0" compatLnSpc="1"/>
                <a:lstStyle/>
                <a:p>
                  <a:pPr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SimHei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6" name="矩形 68">
            <a:extLst>
              <a:ext uri="{FF2B5EF4-FFF2-40B4-BE49-F238E27FC236}">
                <a16:creationId xmlns:a16="http://schemas.microsoft.com/office/drawing/2014/main" id="{5EF3509F-B830-7A24-350F-C93B052D1CCE}"/>
              </a:ext>
            </a:extLst>
          </p:cNvPr>
          <p:cNvSpPr/>
          <p:nvPr/>
        </p:nvSpPr>
        <p:spPr>
          <a:xfrm>
            <a:off x="7690899" y="1021312"/>
            <a:ext cx="3936375" cy="377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HK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用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一年赶超竞友贸易业务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矩形 69">
            <a:extLst>
              <a:ext uri="{FF2B5EF4-FFF2-40B4-BE49-F238E27FC236}">
                <a16:creationId xmlns:a16="http://schemas.microsoft.com/office/drawing/2014/main" id="{C9F0A505-915D-4B64-2682-2404C17551A2}"/>
              </a:ext>
            </a:extLst>
          </p:cNvPr>
          <p:cNvSpPr/>
          <p:nvPr/>
        </p:nvSpPr>
        <p:spPr>
          <a:xfrm>
            <a:off x="7723126" y="1819703"/>
            <a:ext cx="843501" cy="355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707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爱养牛</a:t>
            </a:r>
            <a:endParaRPr lang="en-US" altLang="zh-CN" sz="1707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70">
            <a:extLst>
              <a:ext uri="{FF2B5EF4-FFF2-40B4-BE49-F238E27FC236}">
                <a16:creationId xmlns:a16="http://schemas.microsoft.com/office/drawing/2014/main" id="{A369B07C-BF8B-8029-01AE-4ADA706A86EB}"/>
              </a:ext>
            </a:extLst>
          </p:cNvPr>
          <p:cNvSpPr/>
          <p:nvPr/>
        </p:nvSpPr>
        <p:spPr>
          <a:xfrm>
            <a:off x="7732196" y="2076493"/>
            <a:ext cx="3936375" cy="377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盈利能力再上新台阶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71">
            <a:extLst>
              <a:ext uri="{FF2B5EF4-FFF2-40B4-BE49-F238E27FC236}">
                <a16:creationId xmlns:a16="http://schemas.microsoft.com/office/drawing/2014/main" id="{0F4CE4FC-6B0F-7FE1-143C-344759A89CD9}"/>
              </a:ext>
            </a:extLst>
          </p:cNvPr>
          <p:cNvSpPr/>
          <p:nvPr/>
        </p:nvSpPr>
        <p:spPr>
          <a:xfrm>
            <a:off x="7690899" y="2899524"/>
            <a:ext cx="1063112" cy="355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707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现代草业</a:t>
            </a:r>
            <a:endParaRPr lang="en-US" altLang="zh-CN" sz="1707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72">
            <a:extLst>
              <a:ext uri="{FF2B5EF4-FFF2-40B4-BE49-F238E27FC236}">
                <a16:creationId xmlns:a16="http://schemas.microsoft.com/office/drawing/2014/main" id="{EB3D382E-4C91-994C-10BD-D1DAC70C2DD9}"/>
              </a:ext>
            </a:extLst>
          </p:cNvPr>
          <p:cNvSpPr/>
          <p:nvPr/>
        </p:nvSpPr>
        <p:spPr>
          <a:xfrm>
            <a:off x="7690899" y="3166792"/>
            <a:ext cx="3936375" cy="377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自有草业品牌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开新篇，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资源整合能力大幅提升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73">
            <a:extLst>
              <a:ext uri="{FF2B5EF4-FFF2-40B4-BE49-F238E27FC236}">
                <a16:creationId xmlns:a16="http://schemas.microsoft.com/office/drawing/2014/main" id="{E0EC8BCF-45FF-D50A-DC21-C6D72B5D7EDF}"/>
              </a:ext>
            </a:extLst>
          </p:cNvPr>
          <p:cNvSpPr/>
          <p:nvPr/>
        </p:nvSpPr>
        <p:spPr>
          <a:xfrm>
            <a:off x="7692031" y="3971366"/>
            <a:ext cx="1063112" cy="355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707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蒙元种业</a:t>
            </a:r>
            <a:endParaRPr lang="en-US" altLang="zh-CN" sz="1707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矩形 74">
            <a:extLst>
              <a:ext uri="{FF2B5EF4-FFF2-40B4-BE49-F238E27FC236}">
                <a16:creationId xmlns:a16="http://schemas.microsoft.com/office/drawing/2014/main" id="{1B192BF1-0EBB-407E-773F-5AE80E14BD93}"/>
              </a:ext>
            </a:extLst>
          </p:cNvPr>
          <p:cNvSpPr/>
          <p:nvPr/>
        </p:nvSpPr>
        <p:spPr>
          <a:xfrm>
            <a:off x="7695416" y="4248537"/>
            <a:ext cx="3936375" cy="377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育种业务构建</a:t>
            </a:r>
            <a:r>
              <a:rPr lang="zh-CN" altLang="en-HK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自我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核心竞争力提前布局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矩形 33">
            <a:extLst>
              <a:ext uri="{FF2B5EF4-FFF2-40B4-BE49-F238E27FC236}">
                <a16:creationId xmlns:a16="http://schemas.microsoft.com/office/drawing/2014/main" id="{50DB565A-6554-0D65-F2C9-7F3D130E2C00}"/>
              </a:ext>
            </a:extLst>
          </p:cNvPr>
          <p:cNvSpPr/>
          <p:nvPr/>
        </p:nvSpPr>
        <p:spPr>
          <a:xfrm>
            <a:off x="7690899" y="775459"/>
            <a:ext cx="1063112" cy="355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707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现代粮源</a:t>
            </a:r>
            <a:endParaRPr lang="en-US" altLang="zh-CN" sz="1707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矩形 73">
            <a:extLst>
              <a:ext uri="{FF2B5EF4-FFF2-40B4-BE49-F238E27FC236}">
                <a16:creationId xmlns:a16="http://schemas.microsoft.com/office/drawing/2014/main" id="{25BE709D-71DB-CC10-B357-7A336C0C30B2}"/>
              </a:ext>
            </a:extLst>
          </p:cNvPr>
          <p:cNvSpPr/>
          <p:nvPr/>
        </p:nvSpPr>
        <p:spPr>
          <a:xfrm>
            <a:off x="7690899" y="5080563"/>
            <a:ext cx="1063112" cy="355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707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现代肉牛</a:t>
            </a:r>
            <a:endParaRPr lang="en-US" altLang="zh-CN" sz="1707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74">
            <a:extLst>
              <a:ext uri="{FF2B5EF4-FFF2-40B4-BE49-F238E27FC236}">
                <a16:creationId xmlns:a16="http://schemas.microsoft.com/office/drawing/2014/main" id="{A7E7C7B9-1513-5FCD-4F26-78BEBC23CF62}"/>
              </a:ext>
            </a:extLst>
          </p:cNvPr>
          <p:cNvSpPr/>
          <p:nvPr/>
        </p:nvSpPr>
        <p:spPr>
          <a:xfrm>
            <a:off x="7690899" y="5331401"/>
            <a:ext cx="3936375" cy="377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Arial" panose="020B0604020202020204" pitchFamily="34" charset="0"/>
              </a:rPr>
              <a:t>布局肉牛业务实现规模扩大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椭圆 48">
            <a:extLst>
              <a:ext uri="{FF2B5EF4-FFF2-40B4-BE49-F238E27FC236}">
                <a16:creationId xmlns:a16="http://schemas.microsoft.com/office/drawing/2014/main" id="{41858FEC-C8CA-6BB3-C7AC-E2EF89B74711}"/>
              </a:ext>
            </a:extLst>
          </p:cNvPr>
          <p:cNvSpPr/>
          <p:nvPr/>
        </p:nvSpPr>
        <p:spPr>
          <a:xfrm>
            <a:off x="7032808" y="5107021"/>
            <a:ext cx="553268" cy="553268"/>
          </a:xfrm>
          <a:prstGeom prst="ellipse">
            <a:avLst/>
          </a:prstGeom>
          <a:solidFill>
            <a:srgbClr val="30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zh-CN" altLang="en-US" sz="1707" kern="0">
              <a:solidFill>
                <a:sysClr val="windowText" lastClr="000000"/>
              </a:solidFill>
              <a:latin typeface="Arial" panose="020B0604020202020204" pitchFamily="34" charset="0"/>
              <a:ea typeface="SimHei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73">
            <a:extLst>
              <a:ext uri="{FF2B5EF4-FFF2-40B4-BE49-F238E27FC236}">
                <a16:creationId xmlns:a16="http://schemas.microsoft.com/office/drawing/2014/main" id="{58440069-5B82-5F5A-53D8-81118EF95EFC}"/>
              </a:ext>
            </a:extLst>
          </p:cNvPr>
          <p:cNvSpPr>
            <a:spLocks noEditPoints="1"/>
          </p:cNvSpPr>
          <p:nvPr/>
        </p:nvSpPr>
        <p:spPr bwMode="auto">
          <a:xfrm>
            <a:off x="7137631" y="5230553"/>
            <a:ext cx="343620" cy="306203"/>
          </a:xfrm>
          <a:custGeom>
            <a:avLst/>
            <a:gdLst>
              <a:gd name="T0" fmla="*/ 141 w 417"/>
              <a:gd name="T1" fmla="*/ 336 h 371"/>
              <a:gd name="T2" fmla="*/ 124 w 417"/>
              <a:gd name="T3" fmla="*/ 326 h 371"/>
              <a:gd name="T4" fmla="*/ 141 w 417"/>
              <a:gd name="T5" fmla="*/ 371 h 371"/>
              <a:gd name="T6" fmla="*/ 417 w 417"/>
              <a:gd name="T7" fmla="*/ 354 h 371"/>
              <a:gd name="T8" fmla="*/ 399 w 417"/>
              <a:gd name="T9" fmla="*/ 336 h 371"/>
              <a:gd name="T10" fmla="*/ 329 w 417"/>
              <a:gd name="T11" fmla="*/ 136 h 371"/>
              <a:gd name="T12" fmla="*/ 243 w 417"/>
              <a:gd name="T13" fmla="*/ 0 h 371"/>
              <a:gd name="T14" fmla="*/ 9 w 417"/>
              <a:gd name="T15" fmla="*/ 128 h 371"/>
              <a:gd name="T16" fmla="*/ 3 w 417"/>
              <a:gd name="T17" fmla="*/ 152 h 371"/>
              <a:gd name="T18" fmla="*/ 89 w 417"/>
              <a:gd name="T19" fmla="*/ 287 h 371"/>
              <a:gd name="T20" fmla="*/ 323 w 417"/>
              <a:gd name="T21" fmla="*/ 159 h 371"/>
              <a:gd name="T22" fmla="*/ 111 w 417"/>
              <a:gd name="T23" fmla="*/ 220 h 371"/>
              <a:gd name="T24" fmla="*/ 57 w 417"/>
              <a:gd name="T25" fmla="*/ 122 h 371"/>
              <a:gd name="T26" fmla="*/ 111 w 417"/>
              <a:gd name="T27" fmla="*/ 220 h 371"/>
              <a:gd name="T28" fmla="*/ 190 w 417"/>
              <a:gd name="T29" fmla="*/ 210 h 371"/>
              <a:gd name="T30" fmla="*/ 185 w 417"/>
              <a:gd name="T31" fmla="*/ 201 h 371"/>
              <a:gd name="T32" fmla="*/ 309 w 417"/>
              <a:gd name="T33" fmla="*/ 139 h 371"/>
              <a:gd name="T34" fmla="*/ 86 w 417"/>
              <a:gd name="T35" fmla="*/ 165 h 371"/>
              <a:gd name="T36" fmla="*/ 79 w 417"/>
              <a:gd name="T37" fmla="*/ 147 h 371"/>
              <a:gd name="T38" fmla="*/ 92 w 417"/>
              <a:gd name="T39" fmla="*/ 155 h 371"/>
              <a:gd name="T40" fmla="*/ 82 w 417"/>
              <a:gd name="T41" fmla="*/ 138 h 371"/>
              <a:gd name="T42" fmla="*/ 64 w 417"/>
              <a:gd name="T43" fmla="*/ 136 h 371"/>
              <a:gd name="T44" fmla="*/ 57 w 417"/>
              <a:gd name="T45" fmla="*/ 152 h 371"/>
              <a:gd name="T46" fmla="*/ 71 w 417"/>
              <a:gd name="T47" fmla="*/ 178 h 371"/>
              <a:gd name="T48" fmla="*/ 92 w 417"/>
              <a:gd name="T49" fmla="*/ 195 h 371"/>
              <a:gd name="T50" fmla="*/ 76 w 417"/>
              <a:gd name="T51" fmla="*/ 188 h 371"/>
              <a:gd name="T52" fmla="*/ 97 w 417"/>
              <a:gd name="T53" fmla="*/ 204 h 371"/>
              <a:gd name="T54" fmla="*/ 104 w 417"/>
              <a:gd name="T55" fmla="*/ 207 h 371"/>
              <a:gd name="T56" fmla="*/ 105 w 417"/>
              <a:gd name="T57" fmla="*/ 199 h 371"/>
              <a:gd name="T58" fmla="*/ 86 w 417"/>
              <a:gd name="T59" fmla="*/ 165 h 371"/>
              <a:gd name="T60" fmla="*/ 68 w 417"/>
              <a:gd name="T61" fmla="*/ 163 h 371"/>
              <a:gd name="T62" fmla="*/ 77 w 417"/>
              <a:gd name="T63" fmla="*/ 168 h 371"/>
              <a:gd name="T64" fmla="*/ 100 w 417"/>
              <a:gd name="T65" fmla="*/ 190 h 371"/>
              <a:gd name="T66" fmla="*/ 100 w 417"/>
              <a:gd name="T67" fmla="*/ 18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371">
                <a:moveTo>
                  <a:pt x="399" y="336"/>
                </a:moveTo>
                <a:cubicBezTo>
                  <a:pt x="141" y="336"/>
                  <a:pt x="141" y="336"/>
                  <a:pt x="141" y="336"/>
                </a:cubicBezTo>
                <a:cubicBezTo>
                  <a:pt x="134" y="336"/>
                  <a:pt x="128" y="332"/>
                  <a:pt x="125" y="326"/>
                </a:cubicBezTo>
                <a:cubicBezTo>
                  <a:pt x="125" y="326"/>
                  <a:pt x="124" y="326"/>
                  <a:pt x="124" y="326"/>
                </a:cubicBezTo>
                <a:cubicBezTo>
                  <a:pt x="124" y="354"/>
                  <a:pt x="124" y="354"/>
                  <a:pt x="124" y="354"/>
                </a:cubicBezTo>
                <a:cubicBezTo>
                  <a:pt x="124" y="363"/>
                  <a:pt x="132" y="371"/>
                  <a:pt x="141" y="371"/>
                </a:cubicBezTo>
                <a:cubicBezTo>
                  <a:pt x="399" y="371"/>
                  <a:pt x="399" y="371"/>
                  <a:pt x="399" y="371"/>
                </a:cubicBezTo>
                <a:cubicBezTo>
                  <a:pt x="409" y="371"/>
                  <a:pt x="417" y="363"/>
                  <a:pt x="417" y="354"/>
                </a:cubicBezTo>
                <a:cubicBezTo>
                  <a:pt x="417" y="319"/>
                  <a:pt x="417" y="319"/>
                  <a:pt x="417" y="319"/>
                </a:cubicBezTo>
                <a:cubicBezTo>
                  <a:pt x="417" y="329"/>
                  <a:pt x="409" y="336"/>
                  <a:pt x="399" y="336"/>
                </a:cubicBezTo>
                <a:close/>
                <a:moveTo>
                  <a:pt x="332" y="144"/>
                </a:moveTo>
                <a:cubicBezTo>
                  <a:pt x="332" y="141"/>
                  <a:pt x="331" y="138"/>
                  <a:pt x="329" y="136"/>
                </a:cubicBezTo>
                <a:cubicBezTo>
                  <a:pt x="259" y="9"/>
                  <a:pt x="259" y="9"/>
                  <a:pt x="259" y="9"/>
                </a:cubicBezTo>
                <a:cubicBezTo>
                  <a:pt x="255" y="3"/>
                  <a:pt x="249" y="0"/>
                  <a:pt x="243" y="0"/>
                </a:cubicBezTo>
                <a:cubicBezTo>
                  <a:pt x="240" y="0"/>
                  <a:pt x="237" y="0"/>
                  <a:pt x="235" y="2"/>
                </a:cubicBezTo>
                <a:cubicBezTo>
                  <a:pt x="9" y="128"/>
                  <a:pt x="9" y="128"/>
                  <a:pt x="9" y="128"/>
                </a:cubicBezTo>
                <a:cubicBezTo>
                  <a:pt x="4" y="131"/>
                  <a:pt x="0" y="137"/>
                  <a:pt x="0" y="143"/>
                </a:cubicBezTo>
                <a:cubicBezTo>
                  <a:pt x="0" y="146"/>
                  <a:pt x="1" y="149"/>
                  <a:pt x="3" y="152"/>
                </a:cubicBezTo>
                <a:cubicBezTo>
                  <a:pt x="74" y="278"/>
                  <a:pt x="74" y="278"/>
                  <a:pt x="74" y="278"/>
                </a:cubicBezTo>
                <a:cubicBezTo>
                  <a:pt x="77" y="284"/>
                  <a:pt x="83" y="287"/>
                  <a:pt x="89" y="287"/>
                </a:cubicBezTo>
                <a:cubicBezTo>
                  <a:pt x="92" y="287"/>
                  <a:pt x="95" y="287"/>
                  <a:pt x="97" y="285"/>
                </a:cubicBezTo>
                <a:cubicBezTo>
                  <a:pt x="323" y="159"/>
                  <a:pt x="323" y="159"/>
                  <a:pt x="323" y="159"/>
                </a:cubicBezTo>
                <a:cubicBezTo>
                  <a:pt x="328" y="156"/>
                  <a:pt x="332" y="150"/>
                  <a:pt x="332" y="144"/>
                </a:cubicBezTo>
                <a:close/>
                <a:moveTo>
                  <a:pt x="111" y="220"/>
                </a:moveTo>
                <a:cubicBezTo>
                  <a:pt x="88" y="232"/>
                  <a:pt x="58" y="220"/>
                  <a:pt x="43" y="193"/>
                </a:cubicBezTo>
                <a:cubicBezTo>
                  <a:pt x="29" y="166"/>
                  <a:pt x="35" y="134"/>
                  <a:pt x="57" y="122"/>
                </a:cubicBezTo>
                <a:cubicBezTo>
                  <a:pt x="80" y="110"/>
                  <a:pt x="110" y="122"/>
                  <a:pt x="125" y="149"/>
                </a:cubicBezTo>
                <a:cubicBezTo>
                  <a:pt x="139" y="176"/>
                  <a:pt x="133" y="208"/>
                  <a:pt x="111" y="220"/>
                </a:cubicBezTo>
                <a:close/>
                <a:moveTo>
                  <a:pt x="307" y="146"/>
                </a:moveTo>
                <a:cubicBezTo>
                  <a:pt x="190" y="210"/>
                  <a:pt x="190" y="210"/>
                  <a:pt x="190" y="210"/>
                </a:cubicBezTo>
                <a:cubicBezTo>
                  <a:pt x="187" y="211"/>
                  <a:pt x="184" y="210"/>
                  <a:pt x="183" y="208"/>
                </a:cubicBezTo>
                <a:cubicBezTo>
                  <a:pt x="181" y="206"/>
                  <a:pt x="182" y="202"/>
                  <a:pt x="185" y="201"/>
                </a:cubicBezTo>
                <a:cubicBezTo>
                  <a:pt x="303" y="137"/>
                  <a:pt x="303" y="137"/>
                  <a:pt x="303" y="137"/>
                </a:cubicBezTo>
                <a:cubicBezTo>
                  <a:pt x="305" y="136"/>
                  <a:pt x="308" y="137"/>
                  <a:pt x="309" y="139"/>
                </a:cubicBezTo>
                <a:cubicBezTo>
                  <a:pt x="311" y="142"/>
                  <a:pt x="310" y="145"/>
                  <a:pt x="307" y="146"/>
                </a:cubicBezTo>
                <a:close/>
                <a:moveTo>
                  <a:pt x="86" y="165"/>
                </a:moveTo>
                <a:cubicBezTo>
                  <a:pt x="76" y="147"/>
                  <a:pt x="76" y="147"/>
                  <a:pt x="76" y="147"/>
                </a:cubicBezTo>
                <a:cubicBezTo>
                  <a:pt x="77" y="147"/>
                  <a:pt x="78" y="147"/>
                  <a:pt x="79" y="147"/>
                </a:cubicBezTo>
                <a:cubicBezTo>
                  <a:pt x="83" y="149"/>
                  <a:pt x="85" y="153"/>
                  <a:pt x="85" y="153"/>
                </a:cubicBezTo>
                <a:cubicBezTo>
                  <a:pt x="87" y="155"/>
                  <a:pt x="90" y="156"/>
                  <a:pt x="92" y="155"/>
                </a:cubicBezTo>
                <a:cubicBezTo>
                  <a:pt x="95" y="153"/>
                  <a:pt x="96" y="150"/>
                  <a:pt x="94" y="148"/>
                </a:cubicBezTo>
                <a:cubicBezTo>
                  <a:pt x="94" y="147"/>
                  <a:pt x="90" y="140"/>
                  <a:pt x="82" y="138"/>
                </a:cubicBezTo>
                <a:cubicBezTo>
                  <a:pt x="78" y="137"/>
                  <a:pt x="75" y="137"/>
                  <a:pt x="71" y="138"/>
                </a:cubicBezTo>
                <a:cubicBezTo>
                  <a:pt x="70" y="136"/>
                  <a:pt x="67" y="135"/>
                  <a:pt x="64" y="136"/>
                </a:cubicBezTo>
                <a:cubicBezTo>
                  <a:pt x="62" y="138"/>
                  <a:pt x="61" y="141"/>
                  <a:pt x="62" y="143"/>
                </a:cubicBezTo>
                <a:cubicBezTo>
                  <a:pt x="60" y="145"/>
                  <a:pt x="58" y="148"/>
                  <a:pt x="57" y="152"/>
                </a:cubicBezTo>
                <a:cubicBezTo>
                  <a:pt x="55" y="160"/>
                  <a:pt x="58" y="167"/>
                  <a:pt x="59" y="168"/>
                </a:cubicBezTo>
                <a:cubicBezTo>
                  <a:pt x="59" y="169"/>
                  <a:pt x="63" y="176"/>
                  <a:pt x="71" y="178"/>
                </a:cubicBezTo>
                <a:cubicBezTo>
                  <a:pt x="75" y="179"/>
                  <a:pt x="78" y="179"/>
                  <a:pt x="82" y="178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86" y="195"/>
                  <a:pt x="83" y="191"/>
                  <a:pt x="82" y="190"/>
                </a:cubicBezTo>
                <a:cubicBezTo>
                  <a:pt x="81" y="187"/>
                  <a:pt x="78" y="186"/>
                  <a:pt x="76" y="188"/>
                </a:cubicBezTo>
                <a:cubicBezTo>
                  <a:pt x="73" y="189"/>
                  <a:pt x="72" y="192"/>
                  <a:pt x="74" y="194"/>
                </a:cubicBezTo>
                <a:cubicBezTo>
                  <a:pt x="77" y="201"/>
                  <a:pt x="86" y="208"/>
                  <a:pt x="97" y="204"/>
                </a:cubicBezTo>
                <a:cubicBezTo>
                  <a:pt x="97" y="205"/>
                  <a:pt x="97" y="205"/>
                  <a:pt x="97" y="205"/>
                </a:cubicBezTo>
                <a:cubicBezTo>
                  <a:pt x="99" y="208"/>
                  <a:pt x="102" y="209"/>
                  <a:pt x="104" y="207"/>
                </a:cubicBezTo>
                <a:cubicBezTo>
                  <a:pt x="107" y="206"/>
                  <a:pt x="108" y="203"/>
                  <a:pt x="106" y="201"/>
                </a:cubicBezTo>
                <a:cubicBezTo>
                  <a:pt x="105" y="199"/>
                  <a:pt x="105" y="199"/>
                  <a:pt x="105" y="199"/>
                </a:cubicBezTo>
                <a:cubicBezTo>
                  <a:pt x="114" y="192"/>
                  <a:pt x="113" y="181"/>
                  <a:pt x="109" y="175"/>
                </a:cubicBezTo>
                <a:cubicBezTo>
                  <a:pt x="106" y="168"/>
                  <a:pt x="97" y="161"/>
                  <a:pt x="86" y="165"/>
                </a:cubicBezTo>
                <a:close/>
                <a:moveTo>
                  <a:pt x="74" y="168"/>
                </a:moveTo>
                <a:cubicBezTo>
                  <a:pt x="70" y="167"/>
                  <a:pt x="68" y="163"/>
                  <a:pt x="68" y="163"/>
                </a:cubicBezTo>
                <a:cubicBezTo>
                  <a:pt x="67" y="161"/>
                  <a:pt x="65" y="156"/>
                  <a:pt x="68" y="152"/>
                </a:cubicBezTo>
                <a:cubicBezTo>
                  <a:pt x="77" y="168"/>
                  <a:pt x="77" y="168"/>
                  <a:pt x="77" y="168"/>
                </a:cubicBezTo>
                <a:cubicBezTo>
                  <a:pt x="76" y="168"/>
                  <a:pt x="75" y="168"/>
                  <a:pt x="74" y="168"/>
                </a:cubicBezTo>
                <a:close/>
                <a:moveTo>
                  <a:pt x="100" y="190"/>
                </a:moveTo>
                <a:cubicBezTo>
                  <a:pt x="91" y="174"/>
                  <a:pt x="91" y="174"/>
                  <a:pt x="91" y="174"/>
                </a:cubicBezTo>
                <a:cubicBezTo>
                  <a:pt x="96" y="174"/>
                  <a:pt x="99" y="178"/>
                  <a:pt x="100" y="180"/>
                </a:cubicBezTo>
                <a:cubicBezTo>
                  <a:pt x="101" y="181"/>
                  <a:pt x="103" y="186"/>
                  <a:pt x="100" y="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>
              <a:defRPr/>
            </a:pPr>
            <a:endParaRPr lang="zh-CN" altLang="en-US" sz="1707" kern="0">
              <a:solidFill>
                <a:sysClr val="windowText" lastClr="000000"/>
              </a:solidFill>
              <a:latin typeface="Arial" panose="020B0604020202020204" pitchFamily="34" charset="0"/>
              <a:ea typeface="SimHei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投影片編號版面配置區 1">
            <a:extLst>
              <a:ext uri="{FF2B5EF4-FFF2-40B4-BE49-F238E27FC236}">
                <a16:creationId xmlns:a16="http://schemas.microsoft.com/office/drawing/2014/main" id="{E046D744-C531-A8B0-18CC-D010DA4342EA}"/>
              </a:ext>
            </a:extLst>
          </p:cNvPr>
          <p:cNvSpPr txBox="1">
            <a:spLocks/>
          </p:cNvSpPr>
          <p:nvPr/>
        </p:nvSpPr>
        <p:spPr bwMode="auto">
          <a:xfrm>
            <a:off x="4724400" y="6596687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85391E7-43FA-420E-9452-D325B29CD624}" type="slidenum"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39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A823FF42-B318-645C-A220-5941CE213DA1}"/>
              </a:ext>
            </a:extLst>
          </p:cNvPr>
          <p:cNvSpPr txBox="1">
            <a:spLocks/>
          </p:cNvSpPr>
          <p:nvPr/>
        </p:nvSpPr>
        <p:spPr>
          <a:xfrm>
            <a:off x="316669" y="150187"/>
            <a:ext cx="7253546" cy="7310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原奶业务 </a:t>
            </a:r>
            <a:r>
              <a:rPr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大力发展特色奶</a:t>
            </a:r>
          </a:p>
        </p:txBody>
      </p:sp>
      <p:pic>
        <p:nvPicPr>
          <p:cNvPr id="3" name="图片 3" descr="18d08981d48acfb1f6e9dfb98b7c0ae7">
            <a:extLst>
              <a:ext uri="{FF2B5EF4-FFF2-40B4-BE49-F238E27FC236}">
                <a16:creationId xmlns:a16="http://schemas.microsoft.com/office/drawing/2014/main" id="{BB17F1C7-0D52-41A6-297B-A052DD290D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0010" y="2128345"/>
            <a:ext cx="5617802" cy="51080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72421-6972-A378-04E7-AAFEA6F8EA34}"/>
              </a:ext>
            </a:extLst>
          </p:cNvPr>
          <p:cNvGrpSpPr/>
          <p:nvPr/>
        </p:nvGrpSpPr>
        <p:grpSpPr>
          <a:xfrm>
            <a:off x="5644028" y="2934172"/>
            <a:ext cx="3962251" cy="2039777"/>
            <a:chOff x="917362" y="3364726"/>
            <a:chExt cx="5065307" cy="2607635"/>
          </a:xfrm>
        </p:grpSpPr>
        <p:pic>
          <p:nvPicPr>
            <p:cNvPr id="5" name="圖片 29" descr="一張含有 鏡 的圖片&#10;&#10;自動產生的描述">
              <a:extLst>
                <a:ext uri="{FF2B5EF4-FFF2-40B4-BE49-F238E27FC236}">
                  <a16:creationId xmlns:a16="http://schemas.microsoft.com/office/drawing/2014/main" id="{3F1C157E-5C56-1A2F-0198-EFF2C4F8E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7362" y="3674736"/>
              <a:ext cx="1916431" cy="1727766"/>
            </a:xfrm>
            <a:prstGeom prst="rect">
              <a:avLst/>
            </a:prstGeom>
          </p:spPr>
        </p:pic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53392C91-BCD7-BF8B-84D1-0E42FD64E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875" y="4095836"/>
              <a:ext cx="1073954" cy="6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HK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自有</a:t>
              </a:r>
              <a:endParaRPr lang="en-HK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1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  <a:sym typeface="+mn-ea"/>
                </a:rPr>
                <a:t>新建</a:t>
              </a:r>
              <a:endParaRPr lang="zh-CN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+mn-ea"/>
              </a:endParaRPr>
            </a:p>
          </p:txBody>
        </p:sp>
        <p:pic>
          <p:nvPicPr>
            <p:cNvPr id="7" name="圖片 36" descr="一張含有 鏡 的圖片&#10;&#10;自動產生的描述">
              <a:extLst>
                <a:ext uri="{FF2B5EF4-FFF2-40B4-BE49-F238E27FC236}">
                  <a16:creationId xmlns:a16="http://schemas.microsoft.com/office/drawing/2014/main" id="{3BCC7EFF-6228-B132-1B4B-1ACC97B4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9578" y="3779832"/>
              <a:ext cx="2444545" cy="2192529"/>
            </a:xfrm>
            <a:prstGeom prst="rect">
              <a:avLst/>
            </a:prstGeom>
          </p:spPr>
        </p:pic>
        <p:sp>
          <p:nvSpPr>
            <p:cNvPr id="8" name="TextBox 29">
              <a:extLst>
                <a:ext uri="{FF2B5EF4-FFF2-40B4-BE49-F238E27FC236}">
                  <a16:creationId xmlns:a16="http://schemas.microsoft.com/office/drawing/2014/main" id="{1BFE5325-F9F0-F2F8-A71B-3E488D8F2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170" y="4412655"/>
              <a:ext cx="13236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HK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控股</a:t>
              </a:r>
              <a:endParaRPr lang="en-HK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1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  <a:sym typeface="+mn-ea"/>
                </a:rPr>
                <a:t>经营</a:t>
              </a:r>
              <a:endParaRPr lang="zh-CN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+mn-ea"/>
              </a:endParaRPr>
            </a:p>
          </p:txBody>
        </p:sp>
        <p:pic>
          <p:nvPicPr>
            <p:cNvPr id="9" name="圖片 40" descr="一張含有 鏡 的圖片&#10;&#10;自動產生的描述">
              <a:extLst>
                <a:ext uri="{FF2B5EF4-FFF2-40B4-BE49-F238E27FC236}">
                  <a16:creationId xmlns:a16="http://schemas.microsoft.com/office/drawing/2014/main" id="{5EB4E7D8-07D8-7EEC-DF5E-71527BD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57219" y="3364726"/>
              <a:ext cx="2325450" cy="2085713"/>
            </a:xfrm>
            <a:prstGeom prst="rect">
              <a:avLst/>
            </a:prstGeom>
          </p:spPr>
        </p:pic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8BC05563-64AE-FADD-4520-54998F880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619" y="4001183"/>
              <a:ext cx="13236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HK" sz="1400" b="1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  <a:sym typeface="+mn-ea"/>
                </a:rPr>
                <a:t>租赁</a:t>
              </a:r>
              <a:endParaRPr lang="en-HK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1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  <a:sym typeface="+mn-ea"/>
                </a:rPr>
                <a:t>经营</a:t>
              </a:r>
              <a:endParaRPr lang="zh-CN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11" name="圖片 23" descr="一張含有 建築物, 門, 房屋, 穀倉 的圖片&#10;&#10;自動產生的描述">
            <a:extLst>
              <a:ext uri="{FF2B5EF4-FFF2-40B4-BE49-F238E27FC236}">
                <a16:creationId xmlns:a16="http://schemas.microsoft.com/office/drawing/2014/main" id="{EAD4E32D-1CDA-15B0-1431-6BEE06941C2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555" y="4515920"/>
            <a:ext cx="998790" cy="9315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8583018-81FA-B675-9827-548ADD65819A}"/>
              </a:ext>
            </a:extLst>
          </p:cNvPr>
          <p:cNvGrpSpPr/>
          <p:nvPr/>
        </p:nvGrpSpPr>
        <p:grpSpPr>
          <a:xfrm>
            <a:off x="9007301" y="3422327"/>
            <a:ext cx="2875060" cy="1491276"/>
            <a:chOff x="-421311" y="4214377"/>
            <a:chExt cx="3871814" cy="2095666"/>
          </a:xfrm>
        </p:grpSpPr>
        <p:pic>
          <p:nvPicPr>
            <p:cNvPr id="14" name="圖片 29" descr="一張含有 鏡 的圖片&#10;&#10;自動產生的描述">
              <a:extLst>
                <a:ext uri="{FF2B5EF4-FFF2-40B4-BE49-F238E27FC236}">
                  <a16:creationId xmlns:a16="http://schemas.microsoft.com/office/drawing/2014/main" id="{64864EE5-9BD6-9507-38A8-170ECC480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21311" y="4214377"/>
              <a:ext cx="2030521" cy="1830622"/>
            </a:xfrm>
            <a:prstGeom prst="rect">
              <a:avLst/>
            </a:prstGeom>
          </p:spPr>
        </p:pic>
        <p:sp>
          <p:nvSpPr>
            <p:cNvPr id="15" name="TextBox 29">
              <a:extLst>
                <a:ext uri="{FF2B5EF4-FFF2-40B4-BE49-F238E27FC236}">
                  <a16:creationId xmlns:a16="http://schemas.microsoft.com/office/drawing/2014/main" id="{7E439BE0-00DB-F301-9A71-6484B011D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365" y="4661378"/>
              <a:ext cx="1323674" cy="735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参股</a:t>
              </a:r>
              <a:endParaRPr lang="en-HK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HK" sz="1400" b="1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  <a:sym typeface="+mn-ea"/>
                </a:rPr>
                <a:t>控量</a:t>
              </a:r>
              <a:endParaRPr lang="zh-CN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+mn-ea"/>
              </a:endParaRPr>
            </a:p>
          </p:txBody>
        </p:sp>
        <p:pic>
          <p:nvPicPr>
            <p:cNvPr id="16" name="圖片 36" descr="一張含有 鏡 的圖片&#10;&#10;自動產生的描述">
              <a:extLst>
                <a:ext uri="{FF2B5EF4-FFF2-40B4-BE49-F238E27FC236}">
                  <a16:creationId xmlns:a16="http://schemas.microsoft.com/office/drawing/2014/main" id="{D5D4A50E-1101-D0B0-728D-7DFE70E60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8780" y="4272521"/>
              <a:ext cx="2271723" cy="2037522"/>
            </a:xfrm>
            <a:prstGeom prst="rect">
              <a:avLst/>
            </a:prstGeom>
          </p:spPr>
        </p:pic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6A38303F-A345-54AB-3DA8-237045761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450" y="4787328"/>
              <a:ext cx="1230093" cy="735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HK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委托</a:t>
              </a:r>
              <a:endParaRPr lang="en-HK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1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  <a:sym typeface="+mn-ea"/>
                </a:rPr>
                <a:t>管理</a:t>
              </a:r>
              <a:endParaRPr lang="zh-CN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8" name="矩形 1">
            <a:extLst>
              <a:ext uri="{FF2B5EF4-FFF2-40B4-BE49-F238E27FC236}">
                <a16:creationId xmlns:a16="http://schemas.microsoft.com/office/drawing/2014/main" id="{DF09A0A5-DD21-0DEF-9C2A-FA648879117A}"/>
              </a:ext>
            </a:extLst>
          </p:cNvPr>
          <p:cNvSpPr/>
          <p:nvPr/>
        </p:nvSpPr>
        <p:spPr>
          <a:xfrm>
            <a:off x="5904855" y="1252854"/>
            <a:ext cx="5617803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Clr>
                <a:schemeClr val="accent4"/>
              </a:buClr>
              <a:buFont typeface="Wingdings" panose="05000000000000000000" pitchFamily="2" charset="2"/>
              <a:buChar char="p"/>
            </a:pPr>
            <a:r>
              <a:rPr lang="zh-CN" altLang="en-HK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运营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模式多样化：</a:t>
            </a:r>
            <a:endParaRPr lang="en-HK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  <a:buClr>
                <a:schemeClr val="accent4"/>
              </a:buClr>
            </a:pPr>
            <a:endParaRPr lang="en-HK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  <a:buClr>
                <a:schemeClr val="accent4"/>
              </a:buClr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整体公司实施牧场运营模式多样化策略，以减少资金占用，可控奶源最多的原则，提升牧场可控度，价值最大化。</a:t>
            </a:r>
            <a:endParaRPr lang="en-HK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  <a:buClr>
                <a:schemeClr val="accent4"/>
              </a:buClr>
            </a:pP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p"/>
            </a:pPr>
            <a:endParaRPr lang="zh-HK" altLang="en-US" sz="1500" dirty="0"/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7CC0568E-0632-5600-CAA9-F07BCC522BA6}"/>
              </a:ext>
            </a:extLst>
          </p:cNvPr>
          <p:cNvSpPr/>
          <p:nvPr/>
        </p:nvSpPr>
        <p:spPr>
          <a:xfrm>
            <a:off x="351999" y="1252854"/>
            <a:ext cx="5360052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Clr>
                <a:schemeClr val="accent4"/>
              </a:buClr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大力发展特色奶：</a:t>
            </a:r>
            <a:endParaRPr lang="en-HK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  <a:buClr>
                <a:schemeClr val="accent4"/>
              </a:buClr>
            </a:pPr>
            <a:endParaRPr lang="en-HK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  <a:buClr>
                <a:schemeClr val="accent4"/>
              </a:buClr>
            </a:pPr>
            <a:r>
              <a:rPr lang="zh-CN" altLang="en-HK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有机奶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：围绕两大沙漠，在磴口、前旗布局有机奶资源，加大有机奶生产，预计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2023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年日产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400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吨；</a:t>
            </a:r>
            <a:endParaRPr lang="en-HK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  <a:buClr>
                <a:schemeClr val="accent4"/>
              </a:buClr>
            </a:pPr>
            <a:endParaRPr lang="en-HK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  <a:buClr>
                <a:schemeClr val="accent4"/>
              </a:buClr>
            </a:pP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A2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奶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：主要布局商河牧场，预计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2023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年日产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45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吨。</a:t>
            </a:r>
          </a:p>
          <a:p>
            <a:pPr>
              <a:lnSpc>
                <a:spcPts val="2000"/>
              </a:lnSpc>
              <a:buClr>
                <a:schemeClr val="accent4"/>
              </a:buClr>
            </a:pP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p"/>
            </a:pPr>
            <a:endParaRPr lang="zh-HK" altLang="en-US" sz="1500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0D55A7F-FB08-A820-1847-0AD58BB66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506877"/>
              </p:ext>
            </p:extLst>
          </p:nvPr>
        </p:nvGraphicFramePr>
        <p:xfrm>
          <a:off x="500211" y="31443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D8A8290-06AD-6A7E-4F7B-D40505C85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728729"/>
              </p:ext>
            </p:extLst>
          </p:nvPr>
        </p:nvGraphicFramePr>
        <p:xfrm>
          <a:off x="226933" y="3463703"/>
          <a:ext cx="5226199" cy="231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3" name="投影片編號版面配置區 1">
            <a:extLst>
              <a:ext uri="{FF2B5EF4-FFF2-40B4-BE49-F238E27FC236}">
                <a16:creationId xmlns:a16="http://schemas.microsoft.com/office/drawing/2014/main" id="{9ED7391A-6FC9-F50A-6709-A77631C13139}"/>
              </a:ext>
            </a:extLst>
          </p:cNvPr>
          <p:cNvSpPr txBox="1">
            <a:spLocks/>
          </p:cNvSpPr>
          <p:nvPr/>
        </p:nvSpPr>
        <p:spPr bwMode="auto">
          <a:xfrm>
            <a:off x="4724400" y="6596687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85391E7-43FA-420E-9452-D325B29CD624}" type="slidenum"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1" descr="A picture containing dark&#10;&#10;Description automatically generated">
            <a:extLst>
              <a:ext uri="{FF2B5EF4-FFF2-40B4-BE49-F238E27FC236}">
                <a16:creationId xmlns:a16="http://schemas.microsoft.com/office/drawing/2014/main" id="{55B0FA27-E24A-C40D-D0FD-1E46FC0A139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06" y="4373247"/>
            <a:ext cx="1775523" cy="1378114"/>
          </a:xfrm>
          <a:prstGeom prst="rect">
            <a:avLst/>
          </a:prstGeom>
        </p:spPr>
      </p:pic>
      <p:pic>
        <p:nvPicPr>
          <p:cNvPr id="28" name="Picture 27" descr="A black and white horse&#10;&#10;Description automatically generated with low confidence">
            <a:extLst>
              <a:ext uri="{FF2B5EF4-FFF2-40B4-BE49-F238E27FC236}">
                <a16:creationId xmlns:a16="http://schemas.microsoft.com/office/drawing/2014/main" id="{1BB3162F-DBE8-E169-6A60-0BA76E3F42E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5" y="4482871"/>
            <a:ext cx="1590423" cy="12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7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542C1235-049F-676A-AEB9-D97DF7224DA6}"/>
              </a:ext>
            </a:extLst>
          </p:cNvPr>
          <p:cNvSpPr txBox="1">
            <a:spLocks/>
          </p:cNvSpPr>
          <p:nvPr/>
        </p:nvSpPr>
        <p:spPr>
          <a:xfrm>
            <a:off x="316669" y="150187"/>
            <a:ext cx="7253546" cy="7310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饲料板块 </a:t>
            </a:r>
            <a:r>
              <a:rPr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打造全产业链生态圈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CF2684EC-B706-3E8F-FD5D-4DEE9DA56668}"/>
              </a:ext>
            </a:extLst>
          </p:cNvPr>
          <p:cNvSpPr txBox="1">
            <a:spLocks/>
          </p:cNvSpPr>
          <p:nvPr/>
        </p:nvSpPr>
        <p:spPr bwMode="auto">
          <a:xfrm>
            <a:off x="5741988" y="64674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500" b="1" dirty="0">
              <a:solidFill>
                <a:srgbClr val="000000"/>
              </a:solidFill>
              <a:ea typeface="等线" panose="02010600030101010101" pitchFamily="2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4F1FBB-D1F1-9BE4-CC3A-5418B495FC48}"/>
              </a:ext>
            </a:extLst>
          </p:cNvPr>
          <p:cNvGrpSpPr/>
          <p:nvPr/>
        </p:nvGrpSpPr>
        <p:grpSpPr>
          <a:xfrm>
            <a:off x="531892" y="1825603"/>
            <a:ext cx="6002778" cy="2731879"/>
            <a:chOff x="1922685" y="2123062"/>
            <a:chExt cx="7914060" cy="3601708"/>
          </a:xfrm>
        </p:grpSpPr>
        <p:grpSp>
          <p:nvGrpSpPr>
            <p:cNvPr id="7" name="组合 16">
              <a:extLst>
                <a:ext uri="{FF2B5EF4-FFF2-40B4-BE49-F238E27FC236}">
                  <a16:creationId xmlns:a16="http://schemas.microsoft.com/office/drawing/2014/main" id="{2CC0C3ED-FB4A-2707-E5F7-C035941EDF09}"/>
                </a:ext>
              </a:extLst>
            </p:cNvPr>
            <p:cNvGrpSpPr/>
            <p:nvPr/>
          </p:nvGrpSpPr>
          <p:grpSpPr>
            <a:xfrm>
              <a:off x="1922685" y="2123062"/>
              <a:ext cx="7914060" cy="3388010"/>
              <a:chOff x="2756" y="3020"/>
              <a:chExt cx="13304" cy="6738"/>
            </a:xfrm>
          </p:grpSpPr>
          <p:grpSp>
            <p:nvGrpSpPr>
              <p:cNvPr id="9" name="组合 18">
                <a:extLst>
                  <a:ext uri="{FF2B5EF4-FFF2-40B4-BE49-F238E27FC236}">
                    <a16:creationId xmlns:a16="http://schemas.microsoft.com/office/drawing/2014/main" id="{3C543E9D-DDB9-0001-943C-247ABFCE5F1F}"/>
                  </a:ext>
                </a:extLst>
              </p:cNvPr>
              <p:cNvGrpSpPr/>
              <p:nvPr/>
            </p:nvGrpSpPr>
            <p:grpSpPr>
              <a:xfrm flipV="1">
                <a:off x="12220" y="3020"/>
                <a:ext cx="3840" cy="1101"/>
                <a:chOff x="5246304" y="4937918"/>
                <a:chExt cx="2438687" cy="698831"/>
              </a:xfrm>
              <a:noFill/>
            </p:grpSpPr>
            <p:sp>
              <p:nvSpPr>
                <p:cNvPr id="19" name="椭圆 39">
                  <a:extLst>
                    <a:ext uri="{FF2B5EF4-FFF2-40B4-BE49-F238E27FC236}">
                      <a16:creationId xmlns:a16="http://schemas.microsoft.com/office/drawing/2014/main" id="{2253964F-01D3-9A5B-7F43-1A5910306B20}"/>
                    </a:ext>
                  </a:extLst>
                </p:cNvPr>
                <p:cNvSpPr/>
                <p:nvPr/>
              </p:nvSpPr>
              <p:spPr>
                <a:xfrm>
                  <a:off x="5246304" y="4937918"/>
                  <a:ext cx="118623" cy="118623"/>
                </a:xfrm>
                <a:prstGeom prst="ellipse">
                  <a:avLst/>
                </a:prstGeom>
                <a:solidFill>
                  <a:srgbClr val="336164"/>
                </a:solidFill>
                <a:ln>
                  <a:solidFill>
                    <a:srgbClr val="3361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任意多边形 34">
                  <a:extLst>
                    <a:ext uri="{FF2B5EF4-FFF2-40B4-BE49-F238E27FC236}">
                      <a16:creationId xmlns:a16="http://schemas.microsoft.com/office/drawing/2014/main" id="{EADC7FA1-2365-680A-3579-8EF94F31C5FC}"/>
                    </a:ext>
                  </a:extLst>
                </p:cNvPr>
                <p:cNvSpPr/>
                <p:nvPr/>
              </p:nvSpPr>
              <p:spPr>
                <a:xfrm>
                  <a:off x="5335429" y="4998121"/>
                  <a:ext cx="2349562" cy="638628"/>
                </a:xfrm>
                <a:custGeom>
                  <a:avLst/>
                  <a:gdLst>
                    <a:gd name="connsiteX0" fmla="*/ 0 w 2815771"/>
                    <a:gd name="connsiteY0" fmla="*/ 0 h 638628"/>
                    <a:gd name="connsiteX1" fmla="*/ 725714 w 2815771"/>
                    <a:gd name="connsiteY1" fmla="*/ 638628 h 638628"/>
                    <a:gd name="connsiteX2" fmla="*/ 2815771 w 2815771"/>
                    <a:gd name="connsiteY2" fmla="*/ 638628 h 638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15771" h="638628">
                      <a:moveTo>
                        <a:pt x="0" y="0"/>
                      </a:moveTo>
                      <a:lnTo>
                        <a:pt x="725714" y="638628"/>
                      </a:lnTo>
                      <a:lnTo>
                        <a:pt x="2815771" y="638628"/>
                      </a:lnTo>
                    </a:path>
                  </a:pathLst>
                </a:custGeom>
                <a:grpFill/>
                <a:ln w="19050">
                  <a:solidFill>
                    <a:srgbClr val="3361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组合 19">
                <a:extLst>
                  <a:ext uri="{FF2B5EF4-FFF2-40B4-BE49-F238E27FC236}">
                    <a16:creationId xmlns:a16="http://schemas.microsoft.com/office/drawing/2014/main" id="{711CBD18-EC4C-610C-5017-929C9E87C4A2}"/>
                  </a:ext>
                </a:extLst>
              </p:cNvPr>
              <p:cNvGrpSpPr/>
              <p:nvPr/>
            </p:nvGrpSpPr>
            <p:grpSpPr>
              <a:xfrm flipH="1" flipV="1">
                <a:off x="2764" y="3036"/>
                <a:ext cx="3840" cy="1121"/>
                <a:chOff x="5246304" y="4904273"/>
                <a:chExt cx="2438687" cy="711737"/>
              </a:xfrm>
              <a:noFill/>
            </p:grpSpPr>
            <p:sp>
              <p:nvSpPr>
                <p:cNvPr id="17" name="椭圆 37">
                  <a:extLst>
                    <a:ext uri="{FF2B5EF4-FFF2-40B4-BE49-F238E27FC236}">
                      <a16:creationId xmlns:a16="http://schemas.microsoft.com/office/drawing/2014/main" id="{CBE3BA35-1F2C-DDC8-0C1B-459C07BD7881}"/>
                    </a:ext>
                  </a:extLst>
                </p:cNvPr>
                <p:cNvSpPr/>
                <p:nvPr/>
              </p:nvSpPr>
              <p:spPr>
                <a:xfrm>
                  <a:off x="5246304" y="4904273"/>
                  <a:ext cx="118623" cy="118623"/>
                </a:xfrm>
                <a:prstGeom prst="ellipse">
                  <a:avLst/>
                </a:prstGeom>
                <a:solidFill>
                  <a:srgbClr val="336164"/>
                </a:solidFill>
                <a:ln>
                  <a:solidFill>
                    <a:srgbClr val="3361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任意多边形 37">
                  <a:extLst>
                    <a:ext uri="{FF2B5EF4-FFF2-40B4-BE49-F238E27FC236}">
                      <a16:creationId xmlns:a16="http://schemas.microsoft.com/office/drawing/2014/main" id="{516236CB-0927-2FDC-1193-F064E58C82FA}"/>
                    </a:ext>
                  </a:extLst>
                </p:cNvPr>
                <p:cNvSpPr/>
                <p:nvPr/>
              </p:nvSpPr>
              <p:spPr>
                <a:xfrm>
                  <a:off x="5335429" y="4977382"/>
                  <a:ext cx="2349562" cy="638628"/>
                </a:xfrm>
                <a:custGeom>
                  <a:avLst/>
                  <a:gdLst>
                    <a:gd name="connsiteX0" fmla="*/ 0 w 2815771"/>
                    <a:gd name="connsiteY0" fmla="*/ 0 h 638628"/>
                    <a:gd name="connsiteX1" fmla="*/ 725714 w 2815771"/>
                    <a:gd name="connsiteY1" fmla="*/ 638628 h 638628"/>
                    <a:gd name="connsiteX2" fmla="*/ 2815771 w 2815771"/>
                    <a:gd name="connsiteY2" fmla="*/ 638628 h 638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15771" h="638628">
                      <a:moveTo>
                        <a:pt x="0" y="0"/>
                      </a:moveTo>
                      <a:lnTo>
                        <a:pt x="725714" y="638628"/>
                      </a:lnTo>
                      <a:lnTo>
                        <a:pt x="2815771" y="638628"/>
                      </a:lnTo>
                    </a:path>
                  </a:pathLst>
                </a:custGeom>
                <a:grpFill/>
                <a:ln w="19050">
                  <a:solidFill>
                    <a:srgbClr val="3361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组合 20">
                <a:extLst>
                  <a:ext uri="{FF2B5EF4-FFF2-40B4-BE49-F238E27FC236}">
                    <a16:creationId xmlns:a16="http://schemas.microsoft.com/office/drawing/2014/main" id="{499D1913-F1DB-9DE6-F1BF-8F650AE2D8F9}"/>
                  </a:ext>
                </a:extLst>
              </p:cNvPr>
              <p:cNvGrpSpPr/>
              <p:nvPr/>
            </p:nvGrpSpPr>
            <p:grpSpPr>
              <a:xfrm>
                <a:off x="12192" y="8604"/>
                <a:ext cx="3840" cy="1154"/>
                <a:chOff x="5246304" y="4904273"/>
                <a:chExt cx="2438687" cy="732476"/>
              </a:xfrm>
              <a:noFill/>
            </p:grpSpPr>
            <p:sp>
              <p:nvSpPr>
                <p:cNvPr id="15" name="椭圆 35">
                  <a:extLst>
                    <a:ext uri="{FF2B5EF4-FFF2-40B4-BE49-F238E27FC236}">
                      <a16:creationId xmlns:a16="http://schemas.microsoft.com/office/drawing/2014/main" id="{AE214DF6-553D-5C97-F2E4-000968DE6DD3}"/>
                    </a:ext>
                  </a:extLst>
                </p:cNvPr>
                <p:cNvSpPr/>
                <p:nvPr/>
              </p:nvSpPr>
              <p:spPr>
                <a:xfrm>
                  <a:off x="5246304" y="4904273"/>
                  <a:ext cx="118623" cy="118623"/>
                </a:xfrm>
                <a:prstGeom prst="ellipse">
                  <a:avLst/>
                </a:prstGeom>
                <a:solidFill>
                  <a:srgbClr val="336164"/>
                </a:solidFill>
                <a:ln>
                  <a:solidFill>
                    <a:srgbClr val="3361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任意多边形 42">
                  <a:extLst>
                    <a:ext uri="{FF2B5EF4-FFF2-40B4-BE49-F238E27FC236}">
                      <a16:creationId xmlns:a16="http://schemas.microsoft.com/office/drawing/2014/main" id="{070CDCE4-D1FA-FEEE-3E63-504F4D738DC5}"/>
                    </a:ext>
                  </a:extLst>
                </p:cNvPr>
                <p:cNvSpPr/>
                <p:nvPr/>
              </p:nvSpPr>
              <p:spPr>
                <a:xfrm>
                  <a:off x="5335429" y="4998121"/>
                  <a:ext cx="2349562" cy="638628"/>
                </a:xfrm>
                <a:custGeom>
                  <a:avLst/>
                  <a:gdLst>
                    <a:gd name="connsiteX0" fmla="*/ 0 w 2815771"/>
                    <a:gd name="connsiteY0" fmla="*/ 0 h 638628"/>
                    <a:gd name="connsiteX1" fmla="*/ 725714 w 2815771"/>
                    <a:gd name="connsiteY1" fmla="*/ 638628 h 638628"/>
                    <a:gd name="connsiteX2" fmla="*/ 2815771 w 2815771"/>
                    <a:gd name="connsiteY2" fmla="*/ 638628 h 638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15771" h="638628">
                      <a:moveTo>
                        <a:pt x="0" y="0"/>
                      </a:moveTo>
                      <a:lnTo>
                        <a:pt x="725714" y="638628"/>
                      </a:lnTo>
                      <a:lnTo>
                        <a:pt x="2815771" y="638628"/>
                      </a:lnTo>
                    </a:path>
                  </a:pathLst>
                </a:custGeom>
                <a:grpFill/>
                <a:ln w="19050">
                  <a:solidFill>
                    <a:srgbClr val="3361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" name="组合 21">
                <a:extLst>
                  <a:ext uri="{FF2B5EF4-FFF2-40B4-BE49-F238E27FC236}">
                    <a16:creationId xmlns:a16="http://schemas.microsoft.com/office/drawing/2014/main" id="{159C35AB-98EF-F800-DA98-65983346C299}"/>
                  </a:ext>
                </a:extLst>
              </p:cNvPr>
              <p:cNvGrpSpPr/>
              <p:nvPr/>
            </p:nvGrpSpPr>
            <p:grpSpPr>
              <a:xfrm flipH="1">
                <a:off x="2756" y="8581"/>
                <a:ext cx="3840" cy="1154"/>
                <a:chOff x="5246304" y="4904273"/>
                <a:chExt cx="2438687" cy="732476"/>
              </a:xfrm>
              <a:noFill/>
            </p:grpSpPr>
            <p:sp>
              <p:nvSpPr>
                <p:cNvPr id="13" name="椭圆 33">
                  <a:extLst>
                    <a:ext uri="{FF2B5EF4-FFF2-40B4-BE49-F238E27FC236}">
                      <a16:creationId xmlns:a16="http://schemas.microsoft.com/office/drawing/2014/main" id="{80E57973-CB4B-9891-A630-61C070AFBCCB}"/>
                    </a:ext>
                  </a:extLst>
                </p:cNvPr>
                <p:cNvSpPr/>
                <p:nvPr/>
              </p:nvSpPr>
              <p:spPr>
                <a:xfrm>
                  <a:off x="5246304" y="4904273"/>
                  <a:ext cx="118623" cy="118623"/>
                </a:xfrm>
                <a:prstGeom prst="ellipse">
                  <a:avLst/>
                </a:prstGeom>
                <a:solidFill>
                  <a:srgbClr val="336164"/>
                </a:solidFill>
                <a:ln>
                  <a:solidFill>
                    <a:srgbClr val="3361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任意多边形 45">
                  <a:extLst>
                    <a:ext uri="{FF2B5EF4-FFF2-40B4-BE49-F238E27FC236}">
                      <a16:creationId xmlns:a16="http://schemas.microsoft.com/office/drawing/2014/main" id="{5DA4E058-170B-A665-74A9-A7B24AC3858A}"/>
                    </a:ext>
                  </a:extLst>
                </p:cNvPr>
                <p:cNvSpPr/>
                <p:nvPr/>
              </p:nvSpPr>
              <p:spPr>
                <a:xfrm>
                  <a:off x="5335429" y="4998121"/>
                  <a:ext cx="2349562" cy="638628"/>
                </a:xfrm>
                <a:custGeom>
                  <a:avLst/>
                  <a:gdLst>
                    <a:gd name="connsiteX0" fmla="*/ 0 w 2815771"/>
                    <a:gd name="connsiteY0" fmla="*/ 0 h 638628"/>
                    <a:gd name="connsiteX1" fmla="*/ 725714 w 2815771"/>
                    <a:gd name="connsiteY1" fmla="*/ 638628 h 638628"/>
                    <a:gd name="connsiteX2" fmla="*/ 2815771 w 2815771"/>
                    <a:gd name="connsiteY2" fmla="*/ 638628 h 638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15771" h="638628">
                      <a:moveTo>
                        <a:pt x="0" y="0"/>
                      </a:moveTo>
                      <a:lnTo>
                        <a:pt x="725714" y="638628"/>
                      </a:lnTo>
                      <a:lnTo>
                        <a:pt x="2815771" y="638628"/>
                      </a:lnTo>
                    </a:path>
                  </a:pathLst>
                </a:custGeom>
                <a:grpFill/>
                <a:ln w="19050">
                  <a:solidFill>
                    <a:srgbClr val="3361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" name="椭圆 49">
              <a:extLst>
                <a:ext uri="{FF2B5EF4-FFF2-40B4-BE49-F238E27FC236}">
                  <a16:creationId xmlns:a16="http://schemas.microsoft.com/office/drawing/2014/main" id="{98A656F7-9460-0694-EEF7-A96FCE9D1853}"/>
                </a:ext>
              </a:extLst>
            </p:cNvPr>
            <p:cNvSpPr/>
            <p:nvPr/>
          </p:nvSpPr>
          <p:spPr>
            <a:xfrm>
              <a:off x="4601846" y="2700901"/>
              <a:ext cx="3023870" cy="3023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框 5">
            <a:extLst>
              <a:ext uri="{FF2B5EF4-FFF2-40B4-BE49-F238E27FC236}">
                <a16:creationId xmlns:a16="http://schemas.microsoft.com/office/drawing/2014/main" id="{A10430D9-D5AF-DAC7-D924-22B937DB749D}"/>
              </a:ext>
            </a:extLst>
          </p:cNvPr>
          <p:cNvSpPr txBox="1"/>
          <p:nvPr/>
        </p:nvSpPr>
        <p:spPr>
          <a:xfrm>
            <a:off x="448187" y="1179272"/>
            <a:ext cx="1901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现代饲料</a:t>
            </a:r>
            <a:endParaRPr lang="en-HK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现代粮源</a:t>
            </a:r>
          </a:p>
        </p:txBody>
      </p:sp>
      <p:sp>
        <p:nvSpPr>
          <p:cNvPr id="22" name="矩形 29">
            <a:extLst>
              <a:ext uri="{FF2B5EF4-FFF2-40B4-BE49-F238E27FC236}">
                <a16:creationId xmlns:a16="http://schemas.microsoft.com/office/drawing/2014/main" id="{10CBFFF0-E930-B021-9460-80F374CA8609}"/>
              </a:ext>
            </a:extLst>
          </p:cNvPr>
          <p:cNvSpPr/>
          <p:nvPr/>
        </p:nvSpPr>
        <p:spPr>
          <a:xfrm>
            <a:off x="466008" y="1919049"/>
            <a:ext cx="1421919" cy="156966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just"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中粮与现代合资饲料公司，主要生产及销售精饲料</a:t>
            </a:r>
            <a:endParaRPr lang="en-HK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endParaRPr lang="en-HK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现代粮源主要业务为大宗原辅料贸易，包含天津粮源及海南粮源</a:t>
            </a:r>
          </a:p>
        </p:txBody>
      </p:sp>
      <p:sp>
        <p:nvSpPr>
          <p:cNvPr id="23" name="文本框 5">
            <a:extLst>
              <a:ext uri="{FF2B5EF4-FFF2-40B4-BE49-F238E27FC236}">
                <a16:creationId xmlns:a16="http://schemas.microsoft.com/office/drawing/2014/main" id="{0F050CDF-B511-FD73-7FD2-A82BC01515BD}"/>
              </a:ext>
            </a:extLst>
          </p:cNvPr>
          <p:cNvSpPr txBox="1"/>
          <p:nvPr/>
        </p:nvSpPr>
        <p:spPr>
          <a:xfrm>
            <a:off x="5205798" y="1179272"/>
            <a:ext cx="1350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美国草王</a:t>
            </a:r>
          </a:p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现代草业</a:t>
            </a:r>
          </a:p>
        </p:txBody>
      </p:sp>
      <p:sp>
        <p:nvSpPr>
          <p:cNvPr id="24" name="矩形 29">
            <a:extLst>
              <a:ext uri="{FF2B5EF4-FFF2-40B4-BE49-F238E27FC236}">
                <a16:creationId xmlns:a16="http://schemas.microsoft.com/office/drawing/2014/main" id="{888A4DD9-6C6B-1096-5EF4-37A5D5F29FAC}"/>
              </a:ext>
            </a:extLst>
          </p:cNvPr>
          <p:cNvSpPr/>
          <p:nvPr/>
        </p:nvSpPr>
        <p:spPr>
          <a:xfrm>
            <a:off x="5197860" y="1931045"/>
            <a:ext cx="1358835" cy="1384995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just"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草王：源头把控，保质保价，销售苜蓿草</a:t>
            </a:r>
            <a:endParaRPr lang="en-HK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endParaRPr lang="en-HK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草业：牧场一草场，饲草加工标准化，打造品牌</a:t>
            </a:r>
            <a:endParaRPr lang="en-HK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5">
            <a:extLst>
              <a:ext uri="{FF2B5EF4-FFF2-40B4-BE49-F238E27FC236}">
                <a16:creationId xmlns:a16="http://schemas.microsoft.com/office/drawing/2014/main" id="{1B2AE4BE-DB0D-FECE-4FB8-A5B826C02ECA}"/>
              </a:ext>
            </a:extLst>
          </p:cNvPr>
          <p:cNvSpPr txBox="1"/>
          <p:nvPr/>
        </p:nvSpPr>
        <p:spPr>
          <a:xfrm>
            <a:off x="448188" y="4007011"/>
            <a:ext cx="1350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其他商家</a:t>
            </a:r>
          </a:p>
        </p:txBody>
      </p:sp>
      <p:sp>
        <p:nvSpPr>
          <p:cNvPr id="26" name="矩形 29">
            <a:extLst>
              <a:ext uri="{FF2B5EF4-FFF2-40B4-BE49-F238E27FC236}">
                <a16:creationId xmlns:a16="http://schemas.microsoft.com/office/drawing/2014/main" id="{FDD2A577-7992-D5CC-79C5-A0FB42F46240}"/>
              </a:ext>
            </a:extLst>
          </p:cNvPr>
          <p:cNvSpPr/>
          <p:nvPr/>
        </p:nvSpPr>
        <p:spPr>
          <a:xfrm>
            <a:off x="5205799" y="4559242"/>
            <a:ext cx="1350896" cy="1200329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just"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加强与中粮企业全品类合作</a:t>
            </a:r>
          </a:p>
          <a:p>
            <a:pPr algn="just">
              <a:defRPr/>
            </a:pPr>
            <a:endParaRPr lang="en-HK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中粮直采，降低中间差价</a:t>
            </a:r>
          </a:p>
          <a:p>
            <a:pPr marL="171450" indent="-171450" algn="just">
              <a:buFont typeface="Wingdings" pitchFamily="2" charset="2"/>
              <a:buChar char="q"/>
              <a:defRPr/>
            </a:pPr>
            <a:endParaRPr lang="zh-CN" altLang="en-US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">
            <a:extLst>
              <a:ext uri="{FF2B5EF4-FFF2-40B4-BE49-F238E27FC236}">
                <a16:creationId xmlns:a16="http://schemas.microsoft.com/office/drawing/2014/main" id="{93FF5044-FDBB-313C-1960-B055EAC30DB0}"/>
              </a:ext>
            </a:extLst>
          </p:cNvPr>
          <p:cNvSpPr txBox="1"/>
          <p:nvPr/>
        </p:nvSpPr>
        <p:spPr>
          <a:xfrm>
            <a:off x="5205799" y="4010089"/>
            <a:ext cx="1350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中粮企业</a:t>
            </a:r>
          </a:p>
        </p:txBody>
      </p:sp>
      <p:sp>
        <p:nvSpPr>
          <p:cNvPr id="28" name="矩形 29">
            <a:extLst>
              <a:ext uri="{FF2B5EF4-FFF2-40B4-BE49-F238E27FC236}">
                <a16:creationId xmlns:a16="http://schemas.microsoft.com/office/drawing/2014/main" id="{9E67E4DF-B5EB-7043-0C98-A7B07CEEC01F}"/>
              </a:ext>
            </a:extLst>
          </p:cNvPr>
          <p:cNvSpPr/>
          <p:nvPr/>
        </p:nvSpPr>
        <p:spPr>
          <a:xfrm>
            <a:off x="643454" y="4558169"/>
            <a:ext cx="992108" cy="1384995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just"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区域布局</a:t>
            </a:r>
            <a:endParaRPr lang="en-HK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endParaRPr lang="zh-CN" altLang="en-US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源头直采</a:t>
            </a:r>
          </a:p>
          <a:p>
            <a:pPr marL="171450" indent="-171450" algn="just">
              <a:buFont typeface="Wingdings" pitchFamily="2" charset="2"/>
              <a:buChar char="q"/>
              <a:defRPr/>
            </a:pPr>
            <a:endParaRPr lang="zh-CN" altLang="en-US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争取授信</a:t>
            </a:r>
          </a:p>
          <a:p>
            <a:pPr algn="just">
              <a:defRPr/>
            </a:pPr>
            <a:endParaRPr lang="zh-CN" altLang="en-US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buFont typeface="Wingdings" pitchFamily="2" charset="2"/>
              <a:buChar char="q"/>
              <a:defRPr/>
            </a:pPr>
            <a:endParaRPr lang="zh-CN" altLang="en-US" sz="1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Picture 28" descr="Logo&#10;&#10;Description automatically generated with low confidence">
            <a:extLst>
              <a:ext uri="{FF2B5EF4-FFF2-40B4-BE49-F238E27FC236}">
                <a16:creationId xmlns:a16="http://schemas.microsoft.com/office/drawing/2014/main" id="{12A5A471-7920-1D65-BBFF-07E073EA2B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08" y="1758117"/>
            <a:ext cx="1939514" cy="265189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C3BCDE4-8BD7-DBEE-4517-E7B6AC290705}"/>
              </a:ext>
            </a:extLst>
          </p:cNvPr>
          <p:cNvSpPr txBox="1"/>
          <p:nvPr/>
        </p:nvSpPr>
        <p:spPr>
          <a:xfrm>
            <a:off x="7223264" y="1311487"/>
            <a:ext cx="1072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solidFill>
                  <a:srgbClr val="339E94"/>
                </a:solidFill>
                <a:latin typeface="Impact" panose="020B0806030902050204" pitchFamily="34" charset="0"/>
              </a:rPr>
              <a:t>1</a:t>
            </a:r>
            <a:endParaRPr lang="en-US" sz="4000" i="1" dirty="0">
              <a:solidFill>
                <a:srgbClr val="339E94"/>
              </a:solidFill>
              <a:latin typeface="Impact" panose="020B080603090205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869AB5-5E2E-468E-3617-AEAEB6D362B5}"/>
              </a:ext>
            </a:extLst>
          </p:cNvPr>
          <p:cNvSpPr txBox="1"/>
          <p:nvPr/>
        </p:nvSpPr>
        <p:spPr>
          <a:xfrm>
            <a:off x="7223264" y="2360204"/>
            <a:ext cx="1072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solidFill>
                  <a:srgbClr val="339E94"/>
                </a:solidFill>
                <a:latin typeface="Impact" panose="020B0806030902050204" pitchFamily="34" charset="0"/>
              </a:rPr>
              <a:t>2</a:t>
            </a:r>
            <a:endParaRPr lang="en-US" sz="4000" i="1" dirty="0">
              <a:solidFill>
                <a:srgbClr val="339E94"/>
              </a:solidFill>
              <a:latin typeface="Impact" panose="020B080603090205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3FEF3A-5D4E-0B21-8F6B-CC25EFA345C3}"/>
              </a:ext>
            </a:extLst>
          </p:cNvPr>
          <p:cNvSpPr txBox="1"/>
          <p:nvPr/>
        </p:nvSpPr>
        <p:spPr>
          <a:xfrm>
            <a:off x="7223264" y="3355134"/>
            <a:ext cx="1072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solidFill>
                  <a:srgbClr val="339E94"/>
                </a:solidFill>
                <a:latin typeface="Impact" panose="020B0806030902050204" pitchFamily="34" charset="0"/>
              </a:rPr>
              <a:t>3</a:t>
            </a:r>
            <a:endParaRPr lang="en-US" sz="4000" i="1" dirty="0">
              <a:solidFill>
                <a:srgbClr val="339E94"/>
              </a:solidFill>
              <a:latin typeface="Impact" panose="020B080603090205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14B19B-A2AB-BFAD-B21D-159132FEB1EC}"/>
              </a:ext>
            </a:extLst>
          </p:cNvPr>
          <p:cNvSpPr txBox="1"/>
          <p:nvPr/>
        </p:nvSpPr>
        <p:spPr>
          <a:xfrm>
            <a:off x="7223264" y="4403851"/>
            <a:ext cx="1072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solidFill>
                  <a:srgbClr val="339E94"/>
                </a:solidFill>
                <a:latin typeface="Impact" panose="020B0806030902050204" pitchFamily="34" charset="0"/>
              </a:rPr>
              <a:t>4</a:t>
            </a:r>
            <a:endParaRPr lang="en-US" sz="4000" i="1" dirty="0">
              <a:solidFill>
                <a:srgbClr val="339E94"/>
              </a:solidFill>
              <a:latin typeface="Impact" panose="020B0806030902050204" pitchFamily="34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E2074A-A6B5-DDC3-7874-F46A8493A869}"/>
              </a:ext>
            </a:extLst>
          </p:cNvPr>
          <p:cNvSpPr/>
          <p:nvPr/>
        </p:nvSpPr>
        <p:spPr>
          <a:xfrm>
            <a:off x="7171843" y="1311487"/>
            <a:ext cx="4818874" cy="825345"/>
          </a:xfrm>
          <a:prstGeom prst="roundRect">
            <a:avLst/>
          </a:prstGeom>
          <a:noFill/>
          <a:ln w="31750">
            <a:solidFill>
              <a:srgbClr val="339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9E94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5D0C3A8-E26C-52F8-1A4F-961A4E97DE63}"/>
              </a:ext>
            </a:extLst>
          </p:cNvPr>
          <p:cNvSpPr/>
          <p:nvPr/>
        </p:nvSpPr>
        <p:spPr>
          <a:xfrm>
            <a:off x="7171843" y="2310226"/>
            <a:ext cx="4818874" cy="825345"/>
          </a:xfrm>
          <a:prstGeom prst="roundRect">
            <a:avLst/>
          </a:prstGeom>
          <a:noFill/>
          <a:ln w="31750">
            <a:solidFill>
              <a:srgbClr val="339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9E94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11C4273-520A-BE93-96F8-DEE63DE0B702}"/>
              </a:ext>
            </a:extLst>
          </p:cNvPr>
          <p:cNvSpPr/>
          <p:nvPr/>
        </p:nvSpPr>
        <p:spPr>
          <a:xfrm>
            <a:off x="7171843" y="3308043"/>
            <a:ext cx="4818874" cy="825345"/>
          </a:xfrm>
          <a:prstGeom prst="roundRect">
            <a:avLst/>
          </a:prstGeom>
          <a:noFill/>
          <a:ln w="31750">
            <a:solidFill>
              <a:srgbClr val="339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9E94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7849299-6743-4FBB-DF9A-C4923E5F55C1}"/>
              </a:ext>
            </a:extLst>
          </p:cNvPr>
          <p:cNvSpPr/>
          <p:nvPr/>
        </p:nvSpPr>
        <p:spPr>
          <a:xfrm>
            <a:off x="7183393" y="4303035"/>
            <a:ext cx="4818874" cy="825345"/>
          </a:xfrm>
          <a:prstGeom prst="roundRect">
            <a:avLst/>
          </a:prstGeom>
          <a:noFill/>
          <a:ln w="31750">
            <a:solidFill>
              <a:srgbClr val="339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9E94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F65908-320F-2A5F-777E-9464EE6EA91F}"/>
              </a:ext>
            </a:extLst>
          </p:cNvPr>
          <p:cNvSpPr txBox="1"/>
          <p:nvPr/>
        </p:nvSpPr>
        <p:spPr>
          <a:xfrm>
            <a:off x="7685724" y="1529069"/>
            <a:ext cx="423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年粮源饲料销售收入：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HK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370393-79E2-7955-7088-F4EAEB88E7E6}"/>
              </a:ext>
            </a:extLst>
          </p:cNvPr>
          <p:cNvSpPr txBox="1"/>
          <p:nvPr/>
        </p:nvSpPr>
        <p:spPr>
          <a:xfrm>
            <a:off x="7685724" y="2552652"/>
            <a:ext cx="41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年利润录得：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4600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HK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6F8090-3D5F-69F5-5FC3-C44B2C68ED95}"/>
              </a:ext>
            </a:extLst>
          </p:cNvPr>
          <p:cNvSpPr txBox="1"/>
          <p:nvPr/>
        </p:nvSpPr>
        <p:spPr>
          <a:xfrm>
            <a:off x="7685724" y="3522448"/>
            <a:ext cx="423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控制地草资源，降低粗饲料成本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3E30A9-29E1-A8EA-6C20-2EEC75514528}"/>
              </a:ext>
            </a:extLst>
          </p:cNvPr>
          <p:cNvSpPr txBox="1"/>
          <p:nvPr/>
        </p:nvSpPr>
        <p:spPr>
          <a:xfrm>
            <a:off x="7685724" y="4511525"/>
            <a:ext cx="441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联合粮源、爱养牛，共享资源，以量换价</a:t>
            </a:r>
          </a:p>
        </p:txBody>
      </p:sp>
      <p:sp>
        <p:nvSpPr>
          <p:cNvPr id="50" name="投影片編號版面配置區 1">
            <a:extLst>
              <a:ext uri="{FF2B5EF4-FFF2-40B4-BE49-F238E27FC236}">
                <a16:creationId xmlns:a16="http://schemas.microsoft.com/office/drawing/2014/main" id="{FF6E3AC9-18BD-F29E-4EF1-F31F8273C299}"/>
              </a:ext>
            </a:extLst>
          </p:cNvPr>
          <p:cNvSpPr txBox="1">
            <a:spLocks/>
          </p:cNvSpPr>
          <p:nvPr/>
        </p:nvSpPr>
        <p:spPr bwMode="auto">
          <a:xfrm>
            <a:off x="4724400" y="6596687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85391E7-43FA-420E-9452-D325B29CD624}" type="slidenum"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39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56B61D4C-F709-CCD4-7FA7-A1C62E15AC8A}"/>
              </a:ext>
            </a:extLst>
          </p:cNvPr>
          <p:cNvSpPr txBox="1">
            <a:spLocks/>
          </p:cNvSpPr>
          <p:nvPr/>
        </p:nvSpPr>
        <p:spPr>
          <a:xfrm>
            <a:off x="316669" y="150187"/>
            <a:ext cx="7253546" cy="7310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数智平台 </a:t>
            </a:r>
            <a:r>
              <a:rPr lang="en-US" altLang="zh-CN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28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透明化的牧场物资采购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B6722-13F9-9DE5-660A-1B3C6748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91" y="2366089"/>
            <a:ext cx="1786717" cy="1767710"/>
          </a:xfrm>
          <a:prstGeom prst="rect">
            <a:avLst/>
          </a:prstGeom>
        </p:spPr>
      </p:pic>
      <p:grpSp>
        <p:nvGrpSpPr>
          <p:cNvPr id="4" name="组合 10">
            <a:extLst>
              <a:ext uri="{FF2B5EF4-FFF2-40B4-BE49-F238E27FC236}">
                <a16:creationId xmlns:a16="http://schemas.microsoft.com/office/drawing/2014/main" id="{1B1BF63E-1502-B80C-1516-3B1E7ECA28C6}"/>
              </a:ext>
            </a:extLst>
          </p:cNvPr>
          <p:cNvGrpSpPr/>
          <p:nvPr/>
        </p:nvGrpSpPr>
        <p:grpSpPr>
          <a:xfrm>
            <a:off x="8669785" y="3076087"/>
            <a:ext cx="2505516" cy="109703"/>
            <a:chOff x="5647746" y="1674310"/>
            <a:chExt cx="2505516" cy="109703"/>
          </a:xfrm>
        </p:grpSpPr>
        <p:cxnSp>
          <p:nvCxnSpPr>
            <p:cNvPr id="5" name="直接连接符 51">
              <a:extLst>
                <a:ext uri="{FF2B5EF4-FFF2-40B4-BE49-F238E27FC236}">
                  <a16:creationId xmlns:a16="http://schemas.microsoft.com/office/drawing/2014/main" id="{864677A1-FD14-4664-A13A-76058B571904}"/>
                </a:ext>
              </a:extLst>
            </p:cNvPr>
            <p:cNvCxnSpPr>
              <a:cxnSpLocks/>
            </p:cNvCxnSpPr>
            <p:nvPr/>
          </p:nvCxnSpPr>
          <p:spPr>
            <a:xfrm>
              <a:off x="5647746" y="1724067"/>
              <a:ext cx="2435010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6" name="椭圆 52">
              <a:extLst>
                <a:ext uri="{FF2B5EF4-FFF2-40B4-BE49-F238E27FC236}">
                  <a16:creationId xmlns:a16="http://schemas.microsoft.com/office/drawing/2014/main" id="{FC493A0E-786F-1DE9-7D0F-45527EFF8645}"/>
                </a:ext>
              </a:extLst>
            </p:cNvPr>
            <p:cNvSpPr/>
            <p:nvPr/>
          </p:nvSpPr>
          <p:spPr>
            <a:xfrm>
              <a:off x="8043559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1">
            <a:extLst>
              <a:ext uri="{FF2B5EF4-FFF2-40B4-BE49-F238E27FC236}">
                <a16:creationId xmlns:a16="http://schemas.microsoft.com/office/drawing/2014/main" id="{1D791E6C-B7B5-65C8-3C78-4EF48A3E39C8}"/>
              </a:ext>
            </a:extLst>
          </p:cNvPr>
          <p:cNvGrpSpPr/>
          <p:nvPr/>
        </p:nvGrpSpPr>
        <p:grpSpPr>
          <a:xfrm>
            <a:off x="8000292" y="1798218"/>
            <a:ext cx="2459244" cy="109703"/>
            <a:chOff x="5149433" y="1656022"/>
            <a:chExt cx="2459244" cy="109703"/>
          </a:xfrm>
        </p:grpSpPr>
        <p:cxnSp>
          <p:nvCxnSpPr>
            <p:cNvPr id="8" name="直接连接符 49">
              <a:extLst>
                <a:ext uri="{FF2B5EF4-FFF2-40B4-BE49-F238E27FC236}">
                  <a16:creationId xmlns:a16="http://schemas.microsoft.com/office/drawing/2014/main" id="{81576ECB-17C7-959F-8B03-47F8A04C0120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>
              <a:off x="5149433" y="1725435"/>
              <a:ext cx="2365607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9" name="椭圆 50">
              <a:extLst>
                <a:ext uri="{FF2B5EF4-FFF2-40B4-BE49-F238E27FC236}">
                  <a16:creationId xmlns:a16="http://schemas.microsoft.com/office/drawing/2014/main" id="{4E9661B7-F5D6-6BEB-16B0-D2DAFBAEEC3E}"/>
                </a:ext>
              </a:extLst>
            </p:cNvPr>
            <p:cNvSpPr/>
            <p:nvPr/>
          </p:nvSpPr>
          <p:spPr>
            <a:xfrm>
              <a:off x="7498974" y="1656022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C122EA3-4618-6910-CA40-3AB8BFB8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67" y="2222855"/>
            <a:ext cx="1373330" cy="1130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A38204-B270-B753-F2DC-1027E6541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767" y="3353833"/>
            <a:ext cx="1373330" cy="73102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26528C0-FB6C-6097-2EAB-FC480FCD728E}"/>
              </a:ext>
            </a:extLst>
          </p:cNvPr>
          <p:cNvGrpSpPr/>
          <p:nvPr/>
        </p:nvGrpSpPr>
        <p:grpSpPr>
          <a:xfrm>
            <a:off x="6590457" y="1348270"/>
            <a:ext cx="2079441" cy="3589982"/>
            <a:chOff x="6263171" y="1464778"/>
            <a:chExt cx="2425956" cy="4188212"/>
          </a:xfrm>
        </p:grpSpPr>
        <p:sp>
          <p:nvSpPr>
            <p:cNvPr id="13" name="任意多边形 13">
              <a:extLst>
                <a:ext uri="{FF2B5EF4-FFF2-40B4-BE49-F238E27FC236}">
                  <a16:creationId xmlns:a16="http://schemas.microsoft.com/office/drawing/2014/main" id="{611F9A27-9BA8-3FAD-E097-F65721BBB4D5}"/>
                </a:ext>
              </a:extLst>
            </p:cNvPr>
            <p:cNvSpPr/>
            <p:nvPr/>
          </p:nvSpPr>
          <p:spPr>
            <a:xfrm>
              <a:off x="6263171" y="1464778"/>
              <a:ext cx="2071340" cy="4188212"/>
            </a:xfrm>
            <a:custGeom>
              <a:avLst/>
              <a:gdLst>
                <a:gd name="connsiteX0" fmla="*/ 0 w 2468160"/>
                <a:gd name="connsiteY0" fmla="*/ 0 h 4937688"/>
                <a:gd name="connsiteX1" fmla="*/ 251709 w 2468160"/>
                <a:gd name="connsiteY1" fmla="*/ 12711 h 4937688"/>
                <a:gd name="connsiteX2" fmla="*/ 2468160 w 2468160"/>
                <a:gd name="connsiteY2" fmla="*/ 2468844 h 4937688"/>
                <a:gd name="connsiteX3" fmla="*/ 251709 w 2468160"/>
                <a:gd name="connsiteY3" fmla="*/ 4924978 h 4937688"/>
                <a:gd name="connsiteX4" fmla="*/ 0 w 2468160"/>
                <a:gd name="connsiteY4" fmla="*/ 4937688 h 4937688"/>
                <a:gd name="connsiteX5" fmla="*/ 0 w 2468160"/>
                <a:gd name="connsiteY5" fmla="*/ 4688120 h 4937688"/>
                <a:gd name="connsiteX6" fmla="*/ 226192 w 2468160"/>
                <a:gd name="connsiteY6" fmla="*/ 4676698 h 4937688"/>
                <a:gd name="connsiteX7" fmla="*/ 2218592 w 2468160"/>
                <a:gd name="connsiteY7" fmla="*/ 2468844 h 4937688"/>
                <a:gd name="connsiteX8" fmla="*/ 226192 w 2468160"/>
                <a:gd name="connsiteY8" fmla="*/ 260990 h 4937688"/>
                <a:gd name="connsiteX9" fmla="*/ 0 w 2468160"/>
                <a:gd name="connsiteY9" fmla="*/ 249569 h 493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8160" h="4937688">
                  <a:moveTo>
                    <a:pt x="0" y="0"/>
                  </a:moveTo>
                  <a:lnTo>
                    <a:pt x="251709" y="12711"/>
                  </a:lnTo>
                  <a:cubicBezTo>
                    <a:pt x="1496657" y="139142"/>
                    <a:pt x="2468160" y="1190539"/>
                    <a:pt x="2468160" y="2468844"/>
                  </a:cubicBezTo>
                  <a:cubicBezTo>
                    <a:pt x="2468160" y="3747149"/>
                    <a:pt x="1496657" y="4798546"/>
                    <a:pt x="251709" y="4924978"/>
                  </a:cubicBezTo>
                  <a:lnTo>
                    <a:pt x="0" y="4937688"/>
                  </a:lnTo>
                  <a:lnTo>
                    <a:pt x="0" y="4688120"/>
                  </a:lnTo>
                  <a:lnTo>
                    <a:pt x="226192" y="4676698"/>
                  </a:lnTo>
                  <a:cubicBezTo>
                    <a:pt x="1345293" y="4563047"/>
                    <a:pt x="2218592" y="3617931"/>
                    <a:pt x="2218592" y="2468844"/>
                  </a:cubicBezTo>
                  <a:cubicBezTo>
                    <a:pt x="2218592" y="1319758"/>
                    <a:pt x="1345293" y="374641"/>
                    <a:pt x="226192" y="260990"/>
                  </a:cubicBezTo>
                  <a:lnTo>
                    <a:pt x="0" y="24956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4" name="组合 14">
              <a:extLst>
                <a:ext uri="{FF2B5EF4-FFF2-40B4-BE49-F238E27FC236}">
                  <a16:creationId xmlns:a16="http://schemas.microsoft.com/office/drawing/2014/main" id="{514DEF8E-1D8C-F81E-9EE0-0364F6B54165}"/>
                </a:ext>
              </a:extLst>
            </p:cNvPr>
            <p:cNvGrpSpPr/>
            <p:nvPr/>
          </p:nvGrpSpPr>
          <p:grpSpPr>
            <a:xfrm>
              <a:off x="7045450" y="1696225"/>
              <a:ext cx="819955" cy="726710"/>
              <a:chOff x="3295850" y="2263222"/>
              <a:chExt cx="2643765" cy="2343151"/>
            </a:xfrm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08C4D8D8-02D8-6CC7-4740-58C08F83E387}"/>
                  </a:ext>
                </a:extLst>
              </p:cNvPr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3D1373F4-EF5F-B41A-B78F-AF67CB0561F3}"/>
                  </a:ext>
                </a:extLst>
              </p:cNvPr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5">
              <a:extLst>
                <a:ext uri="{FF2B5EF4-FFF2-40B4-BE49-F238E27FC236}">
                  <a16:creationId xmlns:a16="http://schemas.microsoft.com/office/drawing/2014/main" id="{C3ADA3E7-038E-AC10-9D7E-790A41E7F511}"/>
                </a:ext>
              </a:extLst>
            </p:cNvPr>
            <p:cNvGrpSpPr/>
            <p:nvPr/>
          </p:nvGrpSpPr>
          <p:grpSpPr>
            <a:xfrm>
              <a:off x="7836161" y="3210428"/>
              <a:ext cx="819955" cy="726710"/>
              <a:chOff x="3295850" y="2263222"/>
              <a:chExt cx="2643765" cy="2343151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9E6D1DAD-7D68-4062-F094-BFB998E1A90C}"/>
                  </a:ext>
                </a:extLst>
              </p:cNvPr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8CC19F6-3D7C-69AC-6729-16E73EE44E47}"/>
                  </a:ext>
                </a:extLst>
              </p:cNvPr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8">
              <a:extLst>
                <a:ext uri="{FF2B5EF4-FFF2-40B4-BE49-F238E27FC236}">
                  <a16:creationId xmlns:a16="http://schemas.microsoft.com/office/drawing/2014/main" id="{6CB81C55-ABA8-4D27-190C-8C84ADE6617A}"/>
                </a:ext>
              </a:extLst>
            </p:cNvPr>
            <p:cNvGrpSpPr/>
            <p:nvPr/>
          </p:nvGrpSpPr>
          <p:grpSpPr>
            <a:xfrm>
              <a:off x="7107252" y="4733885"/>
              <a:ext cx="819955" cy="726710"/>
              <a:chOff x="3295850" y="2263222"/>
              <a:chExt cx="2643765" cy="2343151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0E8B367-199A-480D-D6A2-977B94A72262}"/>
                  </a:ext>
                </a:extLst>
              </p:cNvPr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69CEA595-4B61-705D-3D72-CFC76DB60495}"/>
                  </a:ext>
                </a:extLst>
              </p:cNvPr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89">
              <a:extLst>
                <a:ext uri="{FF2B5EF4-FFF2-40B4-BE49-F238E27FC236}">
                  <a16:creationId xmlns:a16="http://schemas.microsoft.com/office/drawing/2014/main" id="{DE49609E-684B-7CDC-61DB-D3DEC74AE8F5}"/>
                </a:ext>
              </a:extLst>
            </p:cNvPr>
            <p:cNvSpPr txBox="1"/>
            <p:nvPr/>
          </p:nvSpPr>
          <p:spPr>
            <a:xfrm>
              <a:off x="7078329" y="4835629"/>
              <a:ext cx="876300" cy="53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defRPr/>
              </a:pPr>
              <a:r>
                <a:rPr lang="en-US" altLang="zh-CN" sz="2400" b="1" kern="0" dirty="0">
                  <a:solidFill>
                    <a:srgbClr val="339E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2400" b="1" kern="0" dirty="0">
                <a:solidFill>
                  <a:srgbClr val="339E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文本框 91">
              <a:extLst>
                <a:ext uri="{FF2B5EF4-FFF2-40B4-BE49-F238E27FC236}">
                  <a16:creationId xmlns:a16="http://schemas.microsoft.com/office/drawing/2014/main" id="{DF42EAB0-C317-4BB4-AF74-A30C241FA27D}"/>
                </a:ext>
              </a:extLst>
            </p:cNvPr>
            <p:cNvSpPr txBox="1"/>
            <p:nvPr/>
          </p:nvSpPr>
          <p:spPr>
            <a:xfrm>
              <a:off x="7031639" y="1800589"/>
              <a:ext cx="876300" cy="53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defRPr/>
              </a:pPr>
              <a:r>
                <a:rPr lang="en-US" altLang="zh-CN" sz="2400" b="1" kern="0" dirty="0">
                  <a:solidFill>
                    <a:srgbClr val="339E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2400" b="1" kern="0" dirty="0">
                <a:solidFill>
                  <a:srgbClr val="339E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文本框 92">
              <a:extLst>
                <a:ext uri="{FF2B5EF4-FFF2-40B4-BE49-F238E27FC236}">
                  <a16:creationId xmlns:a16="http://schemas.microsoft.com/office/drawing/2014/main" id="{89D79177-13DF-C165-23C7-113790CB5C00}"/>
                </a:ext>
              </a:extLst>
            </p:cNvPr>
            <p:cNvSpPr txBox="1"/>
            <p:nvPr/>
          </p:nvSpPr>
          <p:spPr>
            <a:xfrm>
              <a:off x="7812827" y="3316291"/>
              <a:ext cx="876300" cy="53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defRPr/>
              </a:pPr>
              <a:r>
                <a:rPr lang="en-US" altLang="zh-CN" sz="2400" b="1" kern="0" dirty="0">
                  <a:solidFill>
                    <a:srgbClr val="339E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2400" b="1" kern="0" dirty="0">
                <a:solidFill>
                  <a:srgbClr val="339E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9">
            <a:extLst>
              <a:ext uri="{FF2B5EF4-FFF2-40B4-BE49-F238E27FC236}">
                <a16:creationId xmlns:a16="http://schemas.microsoft.com/office/drawing/2014/main" id="{04DC450B-0738-6F13-479F-542DA06D26B5}"/>
              </a:ext>
            </a:extLst>
          </p:cNvPr>
          <p:cNvGrpSpPr/>
          <p:nvPr/>
        </p:nvGrpSpPr>
        <p:grpSpPr>
          <a:xfrm flipH="1">
            <a:off x="1238243" y="4404677"/>
            <a:ext cx="2621940" cy="109703"/>
            <a:chOff x="4829319" y="1366814"/>
            <a:chExt cx="2647321" cy="109703"/>
          </a:xfrm>
        </p:grpSpPr>
        <p:cxnSp>
          <p:nvCxnSpPr>
            <p:cNvPr id="27" name="直接连接符 53">
              <a:extLst>
                <a:ext uri="{FF2B5EF4-FFF2-40B4-BE49-F238E27FC236}">
                  <a16:creationId xmlns:a16="http://schemas.microsoft.com/office/drawing/2014/main" id="{593B8086-4FBD-1732-E318-7CF5F7BE51DA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4829319" y="1410308"/>
              <a:ext cx="2537618" cy="1135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28" name="椭圆 54">
              <a:extLst>
                <a:ext uri="{FF2B5EF4-FFF2-40B4-BE49-F238E27FC236}">
                  <a16:creationId xmlns:a16="http://schemas.microsoft.com/office/drawing/2014/main" id="{1717E6ED-AB85-D79A-9F5F-C800D606CAC6}"/>
                </a:ext>
              </a:extLst>
            </p:cNvPr>
            <p:cNvSpPr/>
            <p:nvPr/>
          </p:nvSpPr>
          <p:spPr>
            <a:xfrm>
              <a:off x="7366937" y="1366814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10">
            <a:extLst>
              <a:ext uri="{FF2B5EF4-FFF2-40B4-BE49-F238E27FC236}">
                <a16:creationId xmlns:a16="http://schemas.microsoft.com/office/drawing/2014/main" id="{5F66CE45-2E57-D591-71AC-8D75F3669561}"/>
              </a:ext>
            </a:extLst>
          </p:cNvPr>
          <p:cNvGrpSpPr/>
          <p:nvPr/>
        </p:nvGrpSpPr>
        <p:grpSpPr>
          <a:xfrm flipH="1">
            <a:off x="825632" y="3076088"/>
            <a:ext cx="2411968" cy="109703"/>
            <a:chOff x="5457924" y="1544838"/>
            <a:chExt cx="2435314" cy="109703"/>
          </a:xfrm>
        </p:grpSpPr>
        <p:cxnSp>
          <p:nvCxnSpPr>
            <p:cNvPr id="30" name="直接连接符 51">
              <a:extLst>
                <a:ext uri="{FF2B5EF4-FFF2-40B4-BE49-F238E27FC236}">
                  <a16:creationId xmlns:a16="http://schemas.microsoft.com/office/drawing/2014/main" id="{6A3AA2CF-5A77-3D23-AE92-A39D9B90853F}"/>
                </a:ext>
              </a:extLst>
            </p:cNvPr>
            <p:cNvCxnSpPr>
              <a:cxnSpLocks/>
              <a:stCxn id="40" idx="3"/>
              <a:endCxn id="31" idx="2"/>
            </p:cNvCxnSpPr>
            <p:nvPr/>
          </p:nvCxnSpPr>
          <p:spPr>
            <a:xfrm flipV="1">
              <a:off x="5457924" y="1599690"/>
              <a:ext cx="2325611" cy="2971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31" name="椭圆 52">
              <a:extLst>
                <a:ext uri="{FF2B5EF4-FFF2-40B4-BE49-F238E27FC236}">
                  <a16:creationId xmlns:a16="http://schemas.microsoft.com/office/drawing/2014/main" id="{F75C8D98-B9B2-E85E-C38F-586908741562}"/>
                </a:ext>
              </a:extLst>
            </p:cNvPr>
            <p:cNvSpPr/>
            <p:nvPr/>
          </p:nvSpPr>
          <p:spPr>
            <a:xfrm>
              <a:off x="7783535" y="1544838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11">
            <a:extLst>
              <a:ext uri="{FF2B5EF4-FFF2-40B4-BE49-F238E27FC236}">
                <a16:creationId xmlns:a16="http://schemas.microsoft.com/office/drawing/2014/main" id="{42B8D6BB-7FF4-EA34-6D19-057CB13A576D}"/>
              </a:ext>
            </a:extLst>
          </p:cNvPr>
          <p:cNvGrpSpPr/>
          <p:nvPr/>
        </p:nvGrpSpPr>
        <p:grpSpPr>
          <a:xfrm flipH="1">
            <a:off x="1431240" y="1825258"/>
            <a:ext cx="2541389" cy="109703"/>
            <a:chOff x="4824752" y="1674310"/>
            <a:chExt cx="2565988" cy="109703"/>
          </a:xfrm>
        </p:grpSpPr>
        <p:cxnSp>
          <p:nvCxnSpPr>
            <p:cNvPr id="33" name="直接连接符 49">
              <a:extLst>
                <a:ext uri="{FF2B5EF4-FFF2-40B4-BE49-F238E27FC236}">
                  <a16:creationId xmlns:a16="http://schemas.microsoft.com/office/drawing/2014/main" id="{F6C9FCFA-DD2C-8C31-9BE0-8FD13CC60A59}"/>
                </a:ext>
              </a:extLst>
            </p:cNvPr>
            <p:cNvCxnSpPr>
              <a:cxnSpLocks/>
            </p:cNvCxnSpPr>
            <p:nvPr/>
          </p:nvCxnSpPr>
          <p:spPr>
            <a:xfrm>
              <a:off x="4824752" y="1718973"/>
              <a:ext cx="2456865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34" name="椭圆 50">
              <a:extLst>
                <a:ext uri="{FF2B5EF4-FFF2-40B4-BE49-F238E27FC236}">
                  <a16:creationId xmlns:a16="http://schemas.microsoft.com/office/drawing/2014/main" id="{ABBC70AD-FC0E-DF5C-9FFB-A92784304651}"/>
                </a:ext>
              </a:extLst>
            </p:cNvPr>
            <p:cNvSpPr/>
            <p:nvPr/>
          </p:nvSpPr>
          <p:spPr>
            <a:xfrm>
              <a:off x="7281037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7F1834-B64E-7E0A-D6E3-96DD5E41B6CD}"/>
              </a:ext>
            </a:extLst>
          </p:cNvPr>
          <p:cNvGrpSpPr/>
          <p:nvPr/>
        </p:nvGrpSpPr>
        <p:grpSpPr>
          <a:xfrm>
            <a:off x="3237600" y="1350811"/>
            <a:ext cx="2063841" cy="3559418"/>
            <a:chOff x="2843165" y="1464778"/>
            <a:chExt cx="2402697" cy="4143828"/>
          </a:xfrm>
        </p:grpSpPr>
        <p:sp>
          <p:nvSpPr>
            <p:cNvPr id="36" name="任意多边形 13">
              <a:extLst>
                <a:ext uri="{FF2B5EF4-FFF2-40B4-BE49-F238E27FC236}">
                  <a16:creationId xmlns:a16="http://schemas.microsoft.com/office/drawing/2014/main" id="{7EFA3763-E931-98A6-96FF-7D8BEA6B1FE8}"/>
                </a:ext>
              </a:extLst>
            </p:cNvPr>
            <p:cNvSpPr/>
            <p:nvPr/>
          </p:nvSpPr>
          <p:spPr>
            <a:xfrm flipH="1">
              <a:off x="3194381" y="1464778"/>
              <a:ext cx="2051481" cy="4143828"/>
            </a:xfrm>
            <a:custGeom>
              <a:avLst/>
              <a:gdLst>
                <a:gd name="connsiteX0" fmla="*/ 0 w 2468160"/>
                <a:gd name="connsiteY0" fmla="*/ 0 h 4937688"/>
                <a:gd name="connsiteX1" fmla="*/ 251709 w 2468160"/>
                <a:gd name="connsiteY1" fmla="*/ 12711 h 4937688"/>
                <a:gd name="connsiteX2" fmla="*/ 2468160 w 2468160"/>
                <a:gd name="connsiteY2" fmla="*/ 2468844 h 4937688"/>
                <a:gd name="connsiteX3" fmla="*/ 251709 w 2468160"/>
                <a:gd name="connsiteY3" fmla="*/ 4924978 h 4937688"/>
                <a:gd name="connsiteX4" fmla="*/ 0 w 2468160"/>
                <a:gd name="connsiteY4" fmla="*/ 4937688 h 4937688"/>
                <a:gd name="connsiteX5" fmla="*/ 0 w 2468160"/>
                <a:gd name="connsiteY5" fmla="*/ 4688120 h 4937688"/>
                <a:gd name="connsiteX6" fmla="*/ 226192 w 2468160"/>
                <a:gd name="connsiteY6" fmla="*/ 4676698 h 4937688"/>
                <a:gd name="connsiteX7" fmla="*/ 2218592 w 2468160"/>
                <a:gd name="connsiteY7" fmla="*/ 2468844 h 4937688"/>
                <a:gd name="connsiteX8" fmla="*/ 226192 w 2468160"/>
                <a:gd name="connsiteY8" fmla="*/ 260990 h 4937688"/>
                <a:gd name="connsiteX9" fmla="*/ 0 w 2468160"/>
                <a:gd name="connsiteY9" fmla="*/ 249569 h 493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8160" h="4937688">
                  <a:moveTo>
                    <a:pt x="0" y="0"/>
                  </a:moveTo>
                  <a:lnTo>
                    <a:pt x="251709" y="12711"/>
                  </a:lnTo>
                  <a:cubicBezTo>
                    <a:pt x="1496657" y="139142"/>
                    <a:pt x="2468160" y="1190539"/>
                    <a:pt x="2468160" y="2468844"/>
                  </a:cubicBezTo>
                  <a:cubicBezTo>
                    <a:pt x="2468160" y="3747149"/>
                    <a:pt x="1496657" y="4798546"/>
                    <a:pt x="251709" y="4924978"/>
                  </a:cubicBezTo>
                  <a:lnTo>
                    <a:pt x="0" y="4937688"/>
                  </a:lnTo>
                  <a:lnTo>
                    <a:pt x="0" y="4688120"/>
                  </a:lnTo>
                  <a:lnTo>
                    <a:pt x="226192" y="4676698"/>
                  </a:lnTo>
                  <a:cubicBezTo>
                    <a:pt x="1345293" y="4563047"/>
                    <a:pt x="2218592" y="3617931"/>
                    <a:pt x="2218592" y="2468844"/>
                  </a:cubicBezTo>
                  <a:cubicBezTo>
                    <a:pt x="2218592" y="1319758"/>
                    <a:pt x="1345293" y="374641"/>
                    <a:pt x="226192" y="260990"/>
                  </a:cubicBezTo>
                  <a:lnTo>
                    <a:pt x="0" y="24956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37" name="组合 15">
              <a:extLst>
                <a:ext uri="{FF2B5EF4-FFF2-40B4-BE49-F238E27FC236}">
                  <a16:creationId xmlns:a16="http://schemas.microsoft.com/office/drawing/2014/main" id="{600D9FEE-18CA-6873-514B-3AA36DAF0CF6}"/>
                </a:ext>
              </a:extLst>
            </p:cNvPr>
            <p:cNvGrpSpPr/>
            <p:nvPr/>
          </p:nvGrpSpPr>
          <p:grpSpPr>
            <a:xfrm flipH="1">
              <a:off x="2875859" y="3166044"/>
              <a:ext cx="812094" cy="726710"/>
              <a:chOff x="3295850" y="2263222"/>
              <a:chExt cx="2643765" cy="2343151"/>
            </a:xfrm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F1F8F405-206C-F444-0417-376946BD77C7}"/>
                  </a:ext>
                </a:extLst>
              </p:cNvPr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B5580070-456A-3E34-16DC-368E0F3E675C}"/>
                  </a:ext>
                </a:extLst>
              </p:cNvPr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30E4580-6C00-5F0A-A888-801179728E7F}"/>
                </a:ext>
              </a:extLst>
            </p:cNvPr>
            <p:cNvGrpSpPr/>
            <p:nvPr/>
          </p:nvGrpSpPr>
          <p:grpSpPr>
            <a:xfrm>
              <a:off x="3685297" y="1696600"/>
              <a:ext cx="867899" cy="726710"/>
              <a:chOff x="4452248" y="1187538"/>
              <a:chExt cx="867899" cy="726710"/>
            </a:xfrm>
          </p:grpSpPr>
          <p:grpSp>
            <p:nvGrpSpPr>
              <p:cNvPr id="45" name="组合 17">
                <a:extLst>
                  <a:ext uri="{FF2B5EF4-FFF2-40B4-BE49-F238E27FC236}">
                    <a16:creationId xmlns:a16="http://schemas.microsoft.com/office/drawing/2014/main" id="{1E0BE883-443F-367E-B0F9-6CBCCD4A90F6}"/>
                  </a:ext>
                </a:extLst>
              </p:cNvPr>
              <p:cNvGrpSpPr/>
              <p:nvPr/>
            </p:nvGrpSpPr>
            <p:grpSpPr>
              <a:xfrm flipH="1">
                <a:off x="4479406" y="1187538"/>
                <a:ext cx="812094" cy="726710"/>
                <a:chOff x="3295850" y="2263221"/>
                <a:chExt cx="2643765" cy="2343151"/>
              </a:xfrm>
            </p:grpSpPr>
            <p:sp>
              <p:nvSpPr>
                <p:cNvPr id="47" name="Freeform 5">
                  <a:extLst>
                    <a:ext uri="{FF2B5EF4-FFF2-40B4-BE49-F238E27FC236}">
                      <a16:creationId xmlns:a16="http://schemas.microsoft.com/office/drawing/2014/main" id="{DDAF993A-8F3A-5BC6-90B6-CA1196F7B340}"/>
                    </a:ext>
                  </a:extLst>
                </p:cNvPr>
                <p:cNvSpPr/>
                <p:nvPr/>
              </p:nvSpPr>
              <p:spPr bwMode="auto">
                <a:xfrm rot="10800000">
                  <a:off x="3295850" y="2263221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ysClr val="window" lastClr="FFFFFF"/>
                      </a:gs>
                    </a:gsLst>
                    <a:lin ang="2700000" scaled="1"/>
                    <a:tileRect/>
                  </a:gradFill>
                </a:ln>
                <a:effectLst>
                  <a:outerShdw blurRad="1270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9170">
                    <a:defRPr/>
                  </a:pPr>
                  <a:endParaRPr lang="zh-CN" altLang="en-US" sz="2400" kern="0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5">
                  <a:extLst>
                    <a:ext uri="{FF2B5EF4-FFF2-40B4-BE49-F238E27FC236}">
                      <a16:creationId xmlns:a16="http://schemas.microsoft.com/office/drawing/2014/main" id="{B8F2B483-495E-1C63-A500-257D9302EE97}"/>
                    </a:ext>
                  </a:extLst>
                </p:cNvPr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/>
                    </a:gs>
                    <a:gs pos="60000">
                      <a:srgbClr val="ECECEC"/>
                    </a:gs>
                    <a:gs pos="100000">
                      <a:srgbClr val="D1D1D1"/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ysClr val="window" lastClr="FFFFFF"/>
                      </a:gs>
                    </a:gsLst>
                    <a:lin ang="2700000" scaled="1"/>
                    <a:tileRect/>
                  </a:gradFill>
                </a:ln>
                <a:effectLst>
                  <a:outerShdw blurRad="152400" dist="38100" dir="2700000" algn="tl" rotWithShape="0">
                    <a:prstClr val="black">
                      <a:alpha val="33000"/>
                    </a:prstClr>
                  </a:outerShdw>
                </a:effec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9170">
                    <a:defRPr/>
                  </a:pPr>
                  <a:endParaRPr lang="zh-CN" altLang="en-US" sz="2400" kern="0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6" name="文本框 88">
                <a:extLst>
                  <a:ext uri="{FF2B5EF4-FFF2-40B4-BE49-F238E27FC236}">
                    <a16:creationId xmlns:a16="http://schemas.microsoft.com/office/drawing/2014/main" id="{70867D28-60F1-ABAD-C75F-2D7065B5261B}"/>
                  </a:ext>
                </a:extLst>
              </p:cNvPr>
              <p:cNvSpPr txBox="1"/>
              <p:nvPr/>
            </p:nvSpPr>
            <p:spPr>
              <a:xfrm flipH="1">
                <a:off x="4452248" y="1299471"/>
                <a:ext cx="867899" cy="53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defRPr/>
                </a:pPr>
                <a:r>
                  <a:rPr lang="en-US" altLang="zh-CN" sz="2400" b="1" kern="0" dirty="0">
                    <a:solidFill>
                      <a:srgbClr val="339E9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lang="zh-CN" altLang="en-US" sz="2400" b="1" kern="0" dirty="0">
                  <a:solidFill>
                    <a:srgbClr val="339E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90288-8598-D30F-951D-A10BA8F190BE}"/>
                </a:ext>
              </a:extLst>
            </p:cNvPr>
            <p:cNvGrpSpPr/>
            <p:nvPr/>
          </p:nvGrpSpPr>
          <p:grpSpPr>
            <a:xfrm>
              <a:off x="3567965" y="4694599"/>
              <a:ext cx="867899" cy="726710"/>
              <a:chOff x="4479823" y="5170855"/>
              <a:chExt cx="867899" cy="726710"/>
            </a:xfrm>
          </p:grpSpPr>
          <p:grpSp>
            <p:nvGrpSpPr>
              <p:cNvPr id="41" name="组合 18">
                <a:extLst>
                  <a:ext uri="{FF2B5EF4-FFF2-40B4-BE49-F238E27FC236}">
                    <a16:creationId xmlns:a16="http://schemas.microsoft.com/office/drawing/2014/main" id="{C9BA87A8-29A4-4B24-1D60-B018249EB637}"/>
                  </a:ext>
                </a:extLst>
              </p:cNvPr>
              <p:cNvGrpSpPr/>
              <p:nvPr/>
            </p:nvGrpSpPr>
            <p:grpSpPr>
              <a:xfrm flipH="1">
                <a:off x="4506983" y="5170855"/>
                <a:ext cx="812094" cy="726710"/>
                <a:chOff x="3295850" y="2263222"/>
                <a:chExt cx="2643765" cy="2343151"/>
              </a:xfrm>
            </p:grpSpPr>
            <p:sp>
              <p:nvSpPr>
                <p:cNvPr id="43" name="Freeform 5">
                  <a:extLst>
                    <a:ext uri="{FF2B5EF4-FFF2-40B4-BE49-F238E27FC236}">
                      <a16:creationId xmlns:a16="http://schemas.microsoft.com/office/drawing/2014/main" id="{E9B36933-627E-152F-8ECA-8452B28F7980}"/>
                    </a:ext>
                  </a:extLst>
                </p:cNvPr>
                <p:cNvSpPr/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ysClr val="window" lastClr="FFFFFF"/>
                      </a:gs>
                    </a:gsLst>
                    <a:lin ang="2700000" scaled="1"/>
                    <a:tileRect/>
                  </a:gradFill>
                </a:ln>
                <a:effectLst>
                  <a:outerShdw blurRad="1270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9170">
                    <a:defRPr/>
                  </a:pPr>
                  <a:endParaRPr lang="zh-CN" altLang="en-US" sz="2400" kern="0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5">
                  <a:extLst>
                    <a:ext uri="{FF2B5EF4-FFF2-40B4-BE49-F238E27FC236}">
                      <a16:creationId xmlns:a16="http://schemas.microsoft.com/office/drawing/2014/main" id="{07D1BD31-C95E-D7E7-06A3-73C1D90E3977}"/>
                    </a:ext>
                  </a:extLst>
                </p:cNvPr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/>
                    </a:gs>
                    <a:gs pos="60000">
                      <a:srgbClr val="ECECEC"/>
                    </a:gs>
                    <a:gs pos="100000">
                      <a:srgbClr val="D1D1D1"/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ysClr val="window" lastClr="FFFFFF"/>
                      </a:gs>
                    </a:gsLst>
                    <a:lin ang="2700000" scaled="1"/>
                    <a:tileRect/>
                  </a:gradFill>
                </a:ln>
                <a:effectLst>
                  <a:outerShdw blurRad="152400" dist="38100" dir="2700000" algn="tl" rotWithShape="0">
                    <a:prstClr val="black">
                      <a:alpha val="33000"/>
                    </a:prstClr>
                  </a:outerShdw>
                </a:effec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219170">
                    <a:defRPr/>
                  </a:pPr>
                  <a:endParaRPr lang="zh-CN" altLang="en-US" sz="2400" kern="0" dirty="0">
                    <a:solidFill>
                      <a:srgbClr val="18478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文本框 89">
                <a:extLst>
                  <a:ext uri="{FF2B5EF4-FFF2-40B4-BE49-F238E27FC236}">
                    <a16:creationId xmlns:a16="http://schemas.microsoft.com/office/drawing/2014/main" id="{FD7F943B-D137-A8BB-4298-1443ACD069EC}"/>
                  </a:ext>
                </a:extLst>
              </p:cNvPr>
              <p:cNvSpPr txBox="1"/>
              <p:nvPr/>
            </p:nvSpPr>
            <p:spPr>
              <a:xfrm flipH="1">
                <a:off x="4479823" y="5272599"/>
                <a:ext cx="867899" cy="53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defRPr/>
                </a:pPr>
                <a:r>
                  <a:rPr lang="en-US" altLang="zh-CN" sz="2400" b="1" kern="0" dirty="0">
                    <a:solidFill>
                      <a:srgbClr val="339E9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lang="zh-CN" altLang="en-US" sz="2400" b="1" kern="0" dirty="0">
                  <a:solidFill>
                    <a:srgbClr val="339E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0" name="文本框 92">
              <a:extLst>
                <a:ext uri="{FF2B5EF4-FFF2-40B4-BE49-F238E27FC236}">
                  <a16:creationId xmlns:a16="http://schemas.microsoft.com/office/drawing/2014/main" id="{986455C7-FECE-A20F-EF56-51E9AD90C2C3}"/>
                </a:ext>
              </a:extLst>
            </p:cNvPr>
            <p:cNvSpPr txBox="1"/>
            <p:nvPr/>
          </p:nvSpPr>
          <p:spPr>
            <a:xfrm flipH="1">
              <a:off x="2843165" y="3271907"/>
              <a:ext cx="867899" cy="53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defRPr/>
              </a:pPr>
              <a:r>
                <a:rPr lang="en-US" altLang="zh-CN" sz="2400" b="1" kern="0" dirty="0">
                  <a:solidFill>
                    <a:srgbClr val="339E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2400" b="1" kern="0" dirty="0">
                <a:solidFill>
                  <a:srgbClr val="339E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E03AD16-E9DA-BF67-D90D-A9BF70054F53}"/>
              </a:ext>
            </a:extLst>
          </p:cNvPr>
          <p:cNvSpPr txBox="1"/>
          <p:nvPr/>
        </p:nvSpPr>
        <p:spPr>
          <a:xfrm>
            <a:off x="1540967" y="1517391"/>
            <a:ext cx="21405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自营电商贸易业务</a:t>
            </a:r>
            <a:endParaRPr lang="en-US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D45207-786B-C82D-D6E4-5F1C7CAA0BE4}"/>
              </a:ext>
            </a:extLst>
          </p:cNvPr>
          <p:cNvSpPr txBox="1"/>
          <p:nvPr/>
        </p:nvSpPr>
        <p:spPr>
          <a:xfrm>
            <a:off x="896385" y="2780835"/>
            <a:ext cx="2387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牛只信息及交易撮合</a:t>
            </a:r>
            <a:endParaRPr lang="en-US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C6609-912A-B067-CCC3-E071999AB440}"/>
              </a:ext>
            </a:extLst>
          </p:cNvPr>
          <p:cNvSpPr txBox="1"/>
          <p:nvPr/>
        </p:nvSpPr>
        <p:spPr>
          <a:xfrm>
            <a:off x="1323358" y="4111689"/>
            <a:ext cx="23509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电商平台服务供应商</a:t>
            </a:r>
            <a:endParaRPr lang="en-US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54" name="组合 11">
            <a:extLst>
              <a:ext uri="{FF2B5EF4-FFF2-40B4-BE49-F238E27FC236}">
                <a16:creationId xmlns:a16="http://schemas.microsoft.com/office/drawing/2014/main" id="{04D964D5-8E28-0A47-F71C-EAFCE559F9DE}"/>
              </a:ext>
            </a:extLst>
          </p:cNvPr>
          <p:cNvGrpSpPr/>
          <p:nvPr/>
        </p:nvGrpSpPr>
        <p:grpSpPr>
          <a:xfrm>
            <a:off x="8009235" y="4415804"/>
            <a:ext cx="2731806" cy="109703"/>
            <a:chOff x="5149433" y="1674310"/>
            <a:chExt cx="2731806" cy="109703"/>
          </a:xfrm>
        </p:grpSpPr>
        <p:cxnSp>
          <p:nvCxnSpPr>
            <p:cNvPr id="55" name="直接连接符 49">
              <a:extLst>
                <a:ext uri="{FF2B5EF4-FFF2-40B4-BE49-F238E27FC236}">
                  <a16:creationId xmlns:a16="http://schemas.microsoft.com/office/drawing/2014/main" id="{30C58151-122D-114B-76F4-A5AE403C6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9433" y="1718973"/>
              <a:ext cx="2605236" cy="6462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56" name="椭圆 50">
              <a:extLst>
                <a:ext uri="{FF2B5EF4-FFF2-40B4-BE49-F238E27FC236}">
                  <a16:creationId xmlns:a16="http://schemas.microsoft.com/office/drawing/2014/main" id="{17C3E089-7B88-8E47-0779-CEC31FEAFD56}"/>
                </a:ext>
              </a:extLst>
            </p:cNvPr>
            <p:cNvSpPr/>
            <p:nvPr/>
          </p:nvSpPr>
          <p:spPr>
            <a:xfrm>
              <a:off x="77715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5123FDB-01DD-1302-E22E-D1B9705A1C9B}"/>
              </a:ext>
            </a:extLst>
          </p:cNvPr>
          <p:cNvSpPr txBox="1"/>
          <p:nvPr/>
        </p:nvSpPr>
        <p:spPr>
          <a:xfrm>
            <a:off x="8225394" y="1486969"/>
            <a:ext cx="21405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实时监控牲畜存栏</a:t>
            </a:r>
            <a:endParaRPr lang="en-US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DFB2C2-CC3E-FF64-3A3F-B594261126CD}"/>
              </a:ext>
            </a:extLst>
          </p:cNvPr>
          <p:cNvSpPr txBox="1"/>
          <p:nvPr/>
        </p:nvSpPr>
        <p:spPr>
          <a:xfrm>
            <a:off x="8583037" y="2711141"/>
            <a:ext cx="24768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根据数据提供精准咨询</a:t>
            </a:r>
            <a:endParaRPr lang="en-US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2897F8-9BC6-1AAF-2C41-EA87AAE0E8B8}"/>
              </a:ext>
            </a:extLst>
          </p:cNvPr>
          <p:cNvSpPr txBox="1"/>
          <p:nvPr/>
        </p:nvSpPr>
        <p:spPr>
          <a:xfrm>
            <a:off x="7863943" y="4070174"/>
            <a:ext cx="2822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打通牧场间数据整合屏障</a:t>
            </a:r>
            <a:endParaRPr lang="en-US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247A9-2A52-F8CD-FB3B-A23F4BF7A705}"/>
              </a:ext>
            </a:extLst>
          </p:cNvPr>
          <p:cNvSpPr txBox="1"/>
          <p:nvPr/>
        </p:nvSpPr>
        <p:spPr>
          <a:xfrm>
            <a:off x="1759330" y="5288357"/>
            <a:ext cx="824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爱养牛平台累计交易量达</a:t>
            </a:r>
            <a:r>
              <a:rPr lang="en-US" altLang="zh-CN" b="1" dirty="0">
                <a:solidFill>
                  <a:srgbClr val="339E9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325</a:t>
            </a:r>
            <a:r>
              <a:rPr lang="zh-CN" altLang="en-US" b="1" dirty="0">
                <a:solidFill>
                  <a:srgbClr val="339E9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亿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，服务</a:t>
            </a:r>
            <a:r>
              <a:rPr lang="en-US" altLang="zh-CN" b="1" dirty="0">
                <a:solidFill>
                  <a:srgbClr val="339E9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1,000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余家牧场</a:t>
            </a:r>
            <a:r>
              <a:rPr lang="en-US" altLang="zh-CN" b="1" dirty="0">
                <a:solidFill>
                  <a:srgbClr val="339E94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万头奶牛</a:t>
            </a:r>
            <a:endParaRPr lang="en-HK" altLang="zh-CN" dirty="0">
              <a:solidFill>
                <a:schemeClr val="bg2">
                  <a:lumMod val="25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月完成收购爱养牛，为本集团贡献收入</a:t>
            </a:r>
            <a:r>
              <a:rPr lang="en-US" altLang="zh-CN" b="1" dirty="0">
                <a:solidFill>
                  <a:srgbClr val="339E9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339E9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亿</a:t>
            </a:r>
            <a:r>
              <a:rPr lang="en-US" altLang="zh-CN" b="1" dirty="0">
                <a:solidFill>
                  <a:srgbClr val="339E9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，净利润</a:t>
            </a:r>
            <a:r>
              <a:rPr lang="en-US" altLang="zh-CN" b="1" dirty="0">
                <a:solidFill>
                  <a:srgbClr val="339E9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1500</a:t>
            </a:r>
            <a:r>
              <a:rPr lang="zh-CN" altLang="en-US" b="1" dirty="0">
                <a:solidFill>
                  <a:srgbClr val="339E9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r>
              <a:rPr lang="en-US" altLang="zh-CN" b="1" dirty="0">
                <a:solidFill>
                  <a:srgbClr val="339E9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62" name="投影片編號版面配置區 1">
            <a:extLst>
              <a:ext uri="{FF2B5EF4-FFF2-40B4-BE49-F238E27FC236}">
                <a16:creationId xmlns:a16="http://schemas.microsoft.com/office/drawing/2014/main" id="{E3C9BE00-E5B7-7054-F9C6-088A402F8338}"/>
              </a:ext>
            </a:extLst>
          </p:cNvPr>
          <p:cNvSpPr txBox="1">
            <a:spLocks/>
          </p:cNvSpPr>
          <p:nvPr/>
        </p:nvSpPr>
        <p:spPr bwMode="auto">
          <a:xfrm>
            <a:off x="4724400" y="6596687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85391E7-43FA-420E-9452-D325B29CD624}" type="slidenum"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1683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17719</TotalTime>
  <Words>513</Words>
  <Application>Microsoft Macintosh PowerPoint</Application>
  <PresentationFormat>宽屏</PresentationFormat>
  <Paragraphs>98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等线</vt:lpstr>
      <vt:lpstr>Microsoft YaHei</vt:lpstr>
      <vt:lpstr>Microsoft YaHei</vt:lpstr>
      <vt:lpstr>MHeiHKS Xbold</vt:lpstr>
      <vt:lpstr>微軟正黑體</vt:lpstr>
      <vt:lpstr>Microsoft YaHei UI</vt:lpstr>
      <vt:lpstr>Arial</vt:lpstr>
      <vt:lpstr>Calibri</vt:lpstr>
      <vt:lpstr>Calibri Light</vt:lpstr>
      <vt:lpstr>Impact</vt:lpstr>
      <vt:lpstr>Wingdings</vt:lpstr>
      <vt:lpstr>2_Custom Design</vt:lpstr>
      <vt:lpstr>Custom Design</vt:lpstr>
      <vt:lpstr>1_Custom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现代牧业2021全年业绩</dc:title>
  <dc:creator>朱玲</dc:creator>
  <cp:lastModifiedBy>徐 夏</cp:lastModifiedBy>
  <cp:revision>802</cp:revision>
  <dcterms:created xsi:type="dcterms:W3CDTF">2020-10-19T01:48:00Z</dcterms:created>
  <dcterms:modified xsi:type="dcterms:W3CDTF">2023-03-24T09:10:13Z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