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256" autoAdjust="0"/>
  </p:normalViewPr>
  <p:slideViewPr>
    <p:cSldViewPr snapToGrid="0">
      <p:cViewPr>
        <p:scale>
          <a:sx n="90" d="100"/>
          <a:sy n="90" d="100"/>
        </p:scale>
        <p:origin x="6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9DE0F4B-D7BA-4933-8441-399333B87F4F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71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77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33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8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1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7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20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48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42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53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0F4B-D7BA-4933-8441-399333B87F4F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DE0F4B-D7BA-4933-8441-399333B87F4F}" type="datetimeFigureOut">
              <a:rPr lang="zh-TW" altLang="en-US" smtClean="0"/>
              <a:t>2022/6/5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8D6F24-B962-4AA5-A2F8-203AE047C5D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8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9765C-D4CB-4E94-815B-685CCC423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>
                <a:solidFill>
                  <a:srgbClr val="080808"/>
                </a:solidFill>
              </a:rPr>
              <a:t>HW11_</a:t>
            </a:r>
            <a:r>
              <a:rPr lang="en-US" altLang="zh-TW" dirty="0"/>
              <a:t>Sun Moon Lake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6056AF-6794-4F89-8863-DEA571C8C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80808"/>
                </a:solidFill>
              </a:rPr>
              <a:t>2022</a:t>
            </a:r>
            <a:r>
              <a:rPr lang="zh-TW" altLang="en-US" dirty="0">
                <a:solidFill>
                  <a:srgbClr val="080808"/>
                </a:solidFill>
              </a:rPr>
              <a:t> </a:t>
            </a:r>
            <a:r>
              <a:rPr lang="en-US" altLang="zh-TW" dirty="0">
                <a:solidFill>
                  <a:srgbClr val="080808"/>
                </a:solidFill>
              </a:rPr>
              <a:t>Algorithm</a:t>
            </a:r>
            <a:endParaRPr lang="zh-TW" altLang="en-US" dirty="0">
              <a:solidFill>
                <a:srgbClr val="080808"/>
              </a:solidFill>
            </a:endParaRPr>
          </a:p>
        </p:txBody>
      </p:sp>
      <p:pic>
        <p:nvPicPr>
          <p:cNvPr id="2050" name="Picture 2" descr="日月潭一日遊】景點交通資訊．比價後最便宜| FunTime旅遊比價">
            <a:extLst>
              <a:ext uri="{FF2B5EF4-FFF2-40B4-BE49-F238E27FC236}">
                <a16:creationId xmlns:a16="http://schemas.microsoft.com/office/drawing/2014/main" id="{3140A4B3-6A0B-45EA-BE24-8B1D4E51A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13"/>
          <a:stretch/>
        </p:blipFill>
        <p:spPr bwMode="auto">
          <a:xfrm>
            <a:off x="1" y="0"/>
            <a:ext cx="12192000" cy="460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30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D5CB6-2911-4E30-9DF1-7E035361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Assignment Requirement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DAC6AA-E764-4755-9A94-62B6DD5C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34073"/>
            <a:ext cx="10143744" cy="40233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Sun Moon Lake is the second largest lake in Taiwan. It is also a famous tourist attraction.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Give you a 2D array which means the height of the mountains.</a:t>
            </a:r>
          </a:p>
          <a:p>
            <a:pPr marL="0" indent="0">
              <a:buNone/>
            </a:pPr>
            <a:r>
              <a:rPr lang="en-US" altLang="zh-TW" sz="2400" dirty="0"/>
              <a:t>And count the total water volume in this array.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Note: If surrounding elements are higher then a element, then it will be a lake.</a:t>
            </a:r>
            <a:r>
              <a:rPr lang="zh-TW" altLang="en-US" sz="2400" dirty="0"/>
              <a:t> </a:t>
            </a:r>
            <a:r>
              <a:rPr lang="en-US" altLang="zh-TW" sz="2400" dirty="0"/>
              <a:t>The water volume of this lake is equal to (the lowest height of surrounding elements – height of this element)</a:t>
            </a:r>
          </a:p>
        </p:txBody>
      </p:sp>
    </p:spTree>
    <p:extLst>
      <p:ext uri="{BB962C8B-B14F-4D97-AF65-F5344CB8AC3E}">
        <p14:creationId xmlns:p14="http://schemas.microsoft.com/office/powerpoint/2010/main" val="105760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1C1F8-FA02-4326-9537-D3BCE49C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01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2CBF3-E6D0-493B-AB64-4780D360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816220"/>
          </a:xfrm>
        </p:spPr>
        <p:txBody>
          <a:bodyPr>
            <a:normAutofit/>
          </a:bodyPr>
          <a:lstStyle/>
          <a:p>
            <a:r>
              <a:rPr lang="en-US" altLang="zh-TW" dirty="0"/>
              <a:t>Input: {{2, 5, 3}, {7, 1, 6}, {9, 8, 4}}</a:t>
            </a:r>
          </a:p>
          <a:p>
            <a:r>
              <a:rPr lang="en-US" altLang="zh-TW" dirty="0"/>
              <a:t>Output: 4</a:t>
            </a:r>
          </a:p>
          <a:p>
            <a:r>
              <a:rPr lang="en-US" altLang="zh-TW" dirty="0"/>
              <a:t>Explanation: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DB75A59-02F8-4E3B-AF01-4102B830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14602"/>
              </p:ext>
            </p:extLst>
          </p:nvPr>
        </p:nvGraphicFramePr>
        <p:xfrm>
          <a:off x="1156280" y="4129512"/>
          <a:ext cx="1734687" cy="1748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229">
                  <a:extLst>
                    <a:ext uri="{9D8B030D-6E8A-4147-A177-3AD203B41FA5}">
                      <a16:colId xmlns:a16="http://schemas.microsoft.com/office/drawing/2014/main" val="2568600425"/>
                    </a:ext>
                  </a:extLst>
                </a:gridCol>
                <a:gridCol w="578229">
                  <a:extLst>
                    <a:ext uri="{9D8B030D-6E8A-4147-A177-3AD203B41FA5}">
                      <a16:colId xmlns:a16="http://schemas.microsoft.com/office/drawing/2014/main" val="704821684"/>
                    </a:ext>
                  </a:extLst>
                </a:gridCol>
                <a:gridCol w="578229">
                  <a:extLst>
                    <a:ext uri="{9D8B030D-6E8A-4147-A177-3AD203B41FA5}">
                      <a16:colId xmlns:a16="http://schemas.microsoft.com/office/drawing/2014/main" val="3441558980"/>
                    </a:ext>
                  </a:extLst>
                </a:gridCol>
              </a:tblGrid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2</a:t>
                      </a:r>
                      <a:endParaRPr lang="zh-TW" altLang="en-US" sz="2900" dirty="0"/>
                    </a:p>
                  </a:txBody>
                  <a:tcPr marL="141031" marR="141031" marT="70516" marB="705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5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3</a:t>
                      </a:r>
                      <a:endParaRPr lang="zh-TW" altLang="en-US" sz="2900" dirty="0"/>
                    </a:p>
                  </a:txBody>
                  <a:tcPr marL="141031" marR="141031" marT="70516" marB="70516" anchor="ctr"/>
                </a:tc>
                <a:extLst>
                  <a:ext uri="{0D108BD9-81ED-4DB2-BD59-A6C34878D82A}">
                    <a16:rowId xmlns:a16="http://schemas.microsoft.com/office/drawing/2014/main" val="1733668978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7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6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8195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9</a:t>
                      </a:r>
                      <a:endParaRPr lang="zh-TW" altLang="en-US" sz="2900" dirty="0"/>
                    </a:p>
                  </a:txBody>
                  <a:tcPr marL="141031" marR="141031" marT="70516" marB="705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8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4</a:t>
                      </a:r>
                      <a:endParaRPr lang="zh-TW" altLang="en-US" sz="2900" dirty="0"/>
                    </a:p>
                  </a:txBody>
                  <a:tcPr marL="141031" marR="141031" marT="70516" marB="70516" anchor="ctr"/>
                </a:tc>
                <a:extLst>
                  <a:ext uri="{0D108BD9-81ED-4DB2-BD59-A6C34878D82A}">
                    <a16:rowId xmlns:a16="http://schemas.microsoft.com/office/drawing/2014/main" val="304794055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EE028AD-A692-45A1-9A4E-9E5CC3C30B8C}"/>
              </a:ext>
            </a:extLst>
          </p:cNvPr>
          <p:cNvSpPr txBox="1"/>
          <p:nvPr/>
        </p:nvSpPr>
        <p:spPr>
          <a:xfrm>
            <a:off x="3200399" y="4773167"/>
            <a:ext cx="3492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Water volume = 5 – 1 = 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312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1C1F8-FA02-4326-9537-D3BCE49C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02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2CBF3-E6D0-493B-AB64-4780D360A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816220"/>
          </a:xfrm>
        </p:spPr>
        <p:txBody>
          <a:bodyPr>
            <a:normAutofit/>
          </a:bodyPr>
          <a:lstStyle/>
          <a:p>
            <a:r>
              <a:rPr lang="en-US" altLang="zh-TW" dirty="0"/>
              <a:t>Input: {{1, 3, 2, 4, 5, 2}, {2, 1, 3, 2, 1, 4}, {2, 3, 4, 5, 7, 8}}</a:t>
            </a:r>
          </a:p>
          <a:p>
            <a:r>
              <a:rPr lang="en-US" altLang="zh-TW" dirty="0"/>
              <a:t>Output: 4</a:t>
            </a:r>
          </a:p>
          <a:p>
            <a:r>
              <a:rPr lang="en-US" altLang="zh-TW" dirty="0"/>
              <a:t>Explanation: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244AAA-A463-4E6A-A5D5-42354B9BC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064575"/>
              </p:ext>
            </p:extLst>
          </p:nvPr>
        </p:nvGraphicFramePr>
        <p:xfrm>
          <a:off x="1184377" y="4054150"/>
          <a:ext cx="3622518" cy="1748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53">
                  <a:extLst>
                    <a:ext uri="{9D8B030D-6E8A-4147-A177-3AD203B41FA5}">
                      <a16:colId xmlns:a16="http://schemas.microsoft.com/office/drawing/2014/main" val="2568600425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704821684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3441558980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4106538592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1751901821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2470244453"/>
                    </a:ext>
                  </a:extLst>
                </a:gridCol>
              </a:tblGrid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1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3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2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4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5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2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668978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2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900" dirty="0">
                        <a:solidFill>
                          <a:srgbClr val="FF0000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3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2900" dirty="0">
                        <a:solidFill>
                          <a:srgbClr val="0070C0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sz="2900" dirty="0">
                        <a:solidFill>
                          <a:srgbClr val="7030A0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4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8195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2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3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4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5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7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/>
                        <a:t>8</a:t>
                      </a:r>
                      <a:endParaRPr lang="zh-TW" altLang="en-US" sz="2900" dirty="0"/>
                    </a:p>
                  </a:txBody>
                  <a:tcPr marL="141031" marR="141031" marT="70516" marB="70516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94055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F54D93E0-6C86-4460-8891-6AC54C6EA7AB}"/>
              </a:ext>
            </a:extLst>
          </p:cNvPr>
          <p:cNvSpPr txBox="1"/>
          <p:nvPr/>
        </p:nvSpPr>
        <p:spPr>
          <a:xfrm>
            <a:off x="5047269" y="4513139"/>
            <a:ext cx="5456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Water volume = </a:t>
            </a:r>
            <a:r>
              <a:rPr lang="en-US" altLang="zh-TW" sz="2400" dirty="0">
                <a:solidFill>
                  <a:srgbClr val="FF0000"/>
                </a:solidFill>
              </a:rPr>
              <a:t>(2 - 1) </a:t>
            </a:r>
            <a:r>
              <a:rPr lang="en-US" altLang="zh-TW" sz="2400" dirty="0"/>
              <a:t>+ </a:t>
            </a:r>
            <a:r>
              <a:rPr lang="en-US" altLang="zh-TW" sz="2400" dirty="0">
                <a:solidFill>
                  <a:srgbClr val="0070C0"/>
                </a:solidFill>
              </a:rPr>
              <a:t>(3 - 2) </a:t>
            </a:r>
            <a:r>
              <a:rPr lang="en-US" altLang="zh-TW" sz="2400" dirty="0"/>
              <a:t>+ </a:t>
            </a:r>
            <a:r>
              <a:rPr lang="en-US" altLang="zh-TW" sz="2400" dirty="0">
                <a:solidFill>
                  <a:srgbClr val="7030A0"/>
                </a:solidFill>
              </a:rPr>
              <a:t>(3 - 1) </a:t>
            </a:r>
          </a:p>
          <a:p>
            <a:r>
              <a:rPr lang="en-US" altLang="zh-TW" sz="2400" dirty="0"/>
              <a:t>= 1 + 1 + 2 = 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976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E3ABD-4D25-4860-9966-C15E4FAA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D5B2C1-977F-4EDD-818A-985BB902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663581"/>
            <a:ext cx="9720073" cy="91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Don’t import anything in your program.</a:t>
            </a:r>
          </a:p>
          <a:p>
            <a:pPr marL="0" indent="0">
              <a:buNone/>
            </a:pPr>
            <a:r>
              <a:rPr lang="en-US" altLang="zh-TW" dirty="0"/>
              <a:t>Please inherit from this abstract class:</a:t>
            </a:r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36ABED56-5E7D-45DE-89EB-A9E96D4384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4127" y="1953212"/>
                <a:ext cx="9720073" cy="1396482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dirty="0"/>
              </a:p>
              <a:p>
                <a:pPr algn="just">
                  <a:buClrTx/>
                  <a:buFont typeface="Arial" panose="020B0604020202020204" pitchFamily="34" charset="0"/>
                  <a:buChar char="•"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𝑎𝑟𝑟𝑎𝑦𝑠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zh-TW" alt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36ABED56-5E7D-45DE-89EB-A9E96D438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7" y="1953212"/>
                <a:ext cx="9720073" cy="1396482"/>
              </a:xfrm>
              <a:prstGeom prst="rect">
                <a:avLst/>
              </a:prstGeom>
              <a:blipFill>
                <a:blip r:embed="rId2"/>
                <a:stretch>
                  <a:fillRect l="-1191" t="-4367" b="-43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AA0C5C3-4B7F-49AC-8ABE-C5A58CDF05A8}"/>
              </a:ext>
            </a:extLst>
          </p:cNvPr>
          <p:cNvSpPr txBox="1"/>
          <p:nvPr/>
        </p:nvSpPr>
        <p:spPr>
          <a:xfrm>
            <a:off x="1024127" y="5530406"/>
            <a:ext cx="5634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/>
              <a:t>Please name your class as </a:t>
            </a:r>
            <a:r>
              <a:rPr lang="en-US" altLang="zh-TW" sz="2200" b="1" dirty="0"/>
              <a:t>HW11_</a:t>
            </a:r>
            <a:r>
              <a:rPr lang="zh-TW" altLang="en-US" sz="2200" b="1" dirty="0"/>
              <a:t>學號</a:t>
            </a:r>
            <a:r>
              <a:rPr lang="en-US" altLang="zh-TW" sz="2200" b="1" dirty="0"/>
              <a:t>_</a:t>
            </a:r>
            <a:r>
              <a:rPr lang="zh-TW" altLang="en-US" sz="2200" b="1" dirty="0"/>
              <a:t>版本號</a:t>
            </a:r>
            <a:endParaRPr lang="en-US" altLang="zh-TW" sz="22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4E872D-3288-4CCC-8431-AF4DED66A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4628541"/>
            <a:ext cx="6094017" cy="7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57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F2826-C4FD-4A11-9954-964AEAA1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Test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675BA-8CFD-467A-9C5D-AEA677D4C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213" y="2138615"/>
            <a:ext cx="6096000" cy="12903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2000" dirty="0"/>
              <a:t>為了避免再有同學對測資產生誤會，補充說明如下：</a:t>
            </a:r>
            <a:endParaRPr lang="en-US" altLang="zh-TW" sz="2000" dirty="0"/>
          </a:p>
          <a:p>
            <a:pPr marL="0" indent="0">
              <a:lnSpc>
                <a:spcPct val="100000"/>
              </a:lnSpc>
              <a:buClrTx/>
              <a:buNone/>
            </a:pPr>
            <a:r>
              <a:rPr lang="en-US" altLang="zh-TW" sz="2000" dirty="0"/>
              <a:t>1. </a:t>
            </a:r>
            <a:r>
              <a:rPr lang="zh-TW" altLang="en-US" sz="2000" dirty="0"/>
              <a:t>湖可以是</a:t>
            </a:r>
            <a:r>
              <a:rPr lang="zh-TW" altLang="en-US" sz="2000" b="1" dirty="0"/>
              <a:t>任意不規則的形狀</a:t>
            </a:r>
            <a:r>
              <a:rPr lang="zh-TW" altLang="en-US" sz="2000" dirty="0"/>
              <a:t>，而不是只有長方形。且湖泊</a:t>
            </a:r>
            <a:r>
              <a:rPr lang="zh-TW" altLang="en-US" sz="2000" b="1" dirty="0"/>
              <a:t>也不一定只有一個</a:t>
            </a:r>
            <a:r>
              <a:rPr lang="zh-TW" altLang="en-US" sz="2000" dirty="0"/>
              <a:t>。</a:t>
            </a:r>
            <a:endParaRPr lang="en-US" altLang="zh-TW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A37AC7-5BD6-456F-BE5F-DE7A3DA0E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55953"/>
              </p:ext>
            </p:extLst>
          </p:nvPr>
        </p:nvGraphicFramePr>
        <p:xfrm>
          <a:off x="7871924" y="2138615"/>
          <a:ext cx="3018765" cy="291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53">
                  <a:extLst>
                    <a:ext uri="{9D8B030D-6E8A-4147-A177-3AD203B41FA5}">
                      <a16:colId xmlns:a16="http://schemas.microsoft.com/office/drawing/2014/main" val="2568600425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704821684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3441558980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4106538592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1751901821"/>
                    </a:ext>
                  </a:extLst>
                </a:gridCol>
              </a:tblGrid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68978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8195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40550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20644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72074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830E8C1-ABDA-4A29-A232-F0BD45D6AF5B}"/>
              </a:ext>
            </a:extLst>
          </p:cNvPr>
          <p:cNvSpPr/>
          <p:nvPr/>
        </p:nvSpPr>
        <p:spPr>
          <a:xfrm>
            <a:off x="980213" y="359609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/>
              <a:t>To avoid further misunderstandings by students about the test data, the supplementary explanation is as follows:</a:t>
            </a:r>
          </a:p>
          <a:p>
            <a:pPr>
              <a:buClrTx/>
            </a:pPr>
            <a:r>
              <a:rPr lang="en-US" altLang="zh-TW" sz="2000" dirty="0"/>
              <a:t>1. Lakes can be of any irregular shape, not just rectangles.</a:t>
            </a:r>
            <a:r>
              <a:rPr lang="zh-TW" altLang="en-US" sz="2000" dirty="0"/>
              <a:t> </a:t>
            </a:r>
            <a:r>
              <a:rPr lang="en-US" altLang="zh-TW" sz="2000" dirty="0"/>
              <a:t>And there is no guarantee that there will be only one lake.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2D812E-2250-4E2C-81C0-01351A130D35}"/>
              </a:ext>
            </a:extLst>
          </p:cNvPr>
          <p:cNvSpPr/>
          <p:nvPr/>
        </p:nvSpPr>
        <p:spPr>
          <a:xfrm>
            <a:off x="7871924" y="5265977"/>
            <a:ext cx="15865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Answer: 12 </a:t>
            </a:r>
          </a:p>
        </p:txBody>
      </p:sp>
    </p:spTree>
    <p:extLst>
      <p:ext uri="{BB962C8B-B14F-4D97-AF65-F5344CB8AC3E}">
        <p14:creationId xmlns:p14="http://schemas.microsoft.com/office/powerpoint/2010/main" val="255702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F2826-C4FD-4A11-9954-964AEAA1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Test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675BA-8CFD-467A-9C5D-AEA677D4C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213" y="2138615"/>
            <a:ext cx="6096000" cy="15862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Tx/>
              <a:buNone/>
            </a:pPr>
            <a:r>
              <a:rPr lang="en-US" altLang="zh-TW" sz="2000" dirty="0"/>
              <a:t>2. </a:t>
            </a:r>
            <a:r>
              <a:rPr lang="zh-TW" altLang="en-US" sz="2000" dirty="0"/>
              <a:t>湖中間</a:t>
            </a:r>
            <a:r>
              <a:rPr lang="zh-TW" altLang="en-US" sz="2000" b="1" dirty="0"/>
              <a:t>如果有方塊高於水平面</a:t>
            </a:r>
            <a:r>
              <a:rPr lang="zh-TW" altLang="en-US" sz="2000" dirty="0"/>
              <a:t>，則形成</a:t>
            </a:r>
            <a:r>
              <a:rPr lang="zh-TW" altLang="en-US" sz="2000" b="1" dirty="0"/>
              <a:t>小島</a:t>
            </a:r>
            <a:r>
              <a:rPr lang="zh-TW" altLang="en-US" sz="2000" dirty="0"/>
              <a:t>。且該格不應計算水量。</a:t>
            </a:r>
            <a:endParaRPr lang="en-US" altLang="zh-TW" sz="2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A37AC7-5BD6-456F-BE5F-DE7A3DA0E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78644"/>
              </p:ext>
            </p:extLst>
          </p:nvPr>
        </p:nvGraphicFramePr>
        <p:xfrm>
          <a:off x="7871924" y="2138615"/>
          <a:ext cx="3018765" cy="291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53">
                  <a:extLst>
                    <a:ext uri="{9D8B030D-6E8A-4147-A177-3AD203B41FA5}">
                      <a16:colId xmlns:a16="http://schemas.microsoft.com/office/drawing/2014/main" val="2568600425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704821684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3441558980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4106538592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1751901821"/>
                    </a:ext>
                  </a:extLst>
                </a:gridCol>
              </a:tblGrid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68978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8195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40550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20644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72074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830E8C1-ABDA-4A29-A232-F0BD45D6AF5B}"/>
              </a:ext>
            </a:extLst>
          </p:cNvPr>
          <p:cNvSpPr/>
          <p:nvPr/>
        </p:nvSpPr>
        <p:spPr>
          <a:xfrm>
            <a:off x="980213" y="320060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TW" sz="2000" dirty="0"/>
              <a:t>2. If there is a block in the middle of the lake that is higher than the water level, an island is formed. And this grid should not count water.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2D812E-2250-4E2C-81C0-01351A130D35}"/>
              </a:ext>
            </a:extLst>
          </p:cNvPr>
          <p:cNvSpPr/>
          <p:nvPr/>
        </p:nvSpPr>
        <p:spPr>
          <a:xfrm>
            <a:off x="7871924" y="5265977"/>
            <a:ext cx="15865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Answer: 14 </a:t>
            </a:r>
          </a:p>
        </p:txBody>
      </p:sp>
    </p:spTree>
    <p:extLst>
      <p:ext uri="{BB962C8B-B14F-4D97-AF65-F5344CB8AC3E}">
        <p14:creationId xmlns:p14="http://schemas.microsoft.com/office/powerpoint/2010/main" val="2844853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F2826-C4FD-4A11-9954-964AEAA1B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Test data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675BA-8CFD-467A-9C5D-AEA677D4C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213" y="2138615"/>
            <a:ext cx="6096000" cy="15862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Tx/>
              <a:buNone/>
            </a:pPr>
            <a:r>
              <a:rPr lang="en-US" altLang="zh-TW" sz="2000" dirty="0"/>
              <a:t>3. </a:t>
            </a:r>
            <a:r>
              <a:rPr lang="zh-TW" altLang="en-US" sz="2000" dirty="0"/>
              <a:t>只要能形成湖泊的地方，都應該視為湖泊。也就是說求出</a:t>
            </a:r>
            <a:r>
              <a:rPr lang="zh-TW" altLang="en-US" sz="2000" b="1" dirty="0"/>
              <a:t>可以形成湖泊的最大水量</a:t>
            </a:r>
            <a:r>
              <a:rPr lang="zh-TW" altLang="en-US" sz="2000" dirty="0"/>
              <a:t>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A37AC7-5BD6-456F-BE5F-DE7A3DA0E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03882"/>
              </p:ext>
            </p:extLst>
          </p:nvPr>
        </p:nvGraphicFramePr>
        <p:xfrm>
          <a:off x="7871924" y="2138615"/>
          <a:ext cx="3018765" cy="291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753">
                  <a:extLst>
                    <a:ext uri="{9D8B030D-6E8A-4147-A177-3AD203B41FA5}">
                      <a16:colId xmlns:a16="http://schemas.microsoft.com/office/drawing/2014/main" val="2568600425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704821684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3441558980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4106538592"/>
                    </a:ext>
                  </a:extLst>
                </a:gridCol>
                <a:gridCol w="603753">
                  <a:extLst>
                    <a:ext uri="{9D8B030D-6E8A-4147-A177-3AD203B41FA5}">
                      <a16:colId xmlns:a16="http://schemas.microsoft.com/office/drawing/2014/main" val="1751901821"/>
                    </a:ext>
                  </a:extLst>
                </a:gridCol>
              </a:tblGrid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668978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48195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40550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20644"/>
                  </a:ext>
                </a:extLst>
              </a:tr>
              <a:tr h="5816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900" dirty="0">
                        <a:solidFill>
                          <a:schemeClr val="tx1"/>
                        </a:solidFill>
                      </a:endParaRPr>
                    </a:p>
                  </a:txBody>
                  <a:tcPr marL="141031" marR="141031" marT="70516" marB="70516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72074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830E8C1-ABDA-4A29-A232-F0BD45D6AF5B}"/>
              </a:ext>
            </a:extLst>
          </p:cNvPr>
          <p:cNvSpPr/>
          <p:nvPr/>
        </p:nvSpPr>
        <p:spPr>
          <a:xfrm>
            <a:off x="980213" y="320060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/>
              <a:t>3. Wherever a lake can be formed, it should be regarded as a lake. That is to say, find the maximum amount of water that can form a lake.</a:t>
            </a:r>
            <a:endParaRPr lang="zh-TW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2D812E-2250-4E2C-81C0-01351A130D35}"/>
              </a:ext>
            </a:extLst>
          </p:cNvPr>
          <p:cNvSpPr/>
          <p:nvPr/>
        </p:nvSpPr>
        <p:spPr>
          <a:xfrm>
            <a:off x="7871924" y="5265977"/>
            <a:ext cx="15865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Answer: 10 </a:t>
            </a:r>
          </a:p>
        </p:txBody>
      </p:sp>
    </p:spTree>
    <p:extLst>
      <p:ext uri="{BB962C8B-B14F-4D97-AF65-F5344CB8AC3E}">
        <p14:creationId xmlns:p14="http://schemas.microsoft.com/office/powerpoint/2010/main" val="1792043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09014-3C82-4BAE-8152-AE9FEBFE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Deadline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D8A5B8-C997-44C3-9095-B10C55771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/>
              <a:t>由於有同學反應正值期末考周，希望可以延長作業的繳交期限。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助教們會再觀察繳交情況後再做決定，最晚會在</a:t>
            </a:r>
            <a:r>
              <a:rPr lang="en-US" altLang="zh-TW" sz="2000" dirty="0"/>
              <a:t>6/8(</a:t>
            </a:r>
            <a:r>
              <a:rPr lang="zh-TW" altLang="en-US" sz="2000" dirty="0"/>
              <a:t>三</a:t>
            </a:r>
            <a:r>
              <a:rPr lang="en-US" altLang="zh-TW" sz="2000" dirty="0"/>
              <a:t>)</a:t>
            </a:r>
            <a:r>
              <a:rPr lang="zh-TW" altLang="en-US" sz="2000" dirty="0"/>
              <a:t>前給出回應。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22E3EC0-A76B-44B8-BEFD-AECBA8BE22E2}"/>
              </a:ext>
            </a:extLst>
          </p:cNvPr>
          <p:cNvSpPr txBox="1">
            <a:spLocks/>
          </p:cNvSpPr>
          <p:nvPr/>
        </p:nvSpPr>
        <p:spPr>
          <a:xfrm>
            <a:off x="1024127" y="3429000"/>
            <a:ext cx="9720073" cy="1921546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/>
              <a:t>Because</a:t>
            </a:r>
            <a:r>
              <a:rPr lang="zh-TW" altLang="en-US" sz="2000" dirty="0"/>
              <a:t> some students responded that it was the final exam week, they hoped that the deadline for submitting assignments could be extended.</a:t>
            </a:r>
          </a:p>
          <a:p>
            <a:pPr marL="0" indent="0">
              <a:buNone/>
            </a:pPr>
            <a:r>
              <a:rPr lang="zh-TW" altLang="en-US" sz="2000" dirty="0"/>
              <a:t>The teaching assistants will observe the </a:t>
            </a:r>
            <a:r>
              <a:rPr lang="en-US" altLang="zh-TW" sz="2000" dirty="0"/>
              <a:t>handing </a:t>
            </a:r>
            <a:r>
              <a:rPr lang="zh-TW" altLang="en-US" sz="2000" dirty="0"/>
              <a:t>situation before making a decision, and will give a response before 6/8 (Wednesday) at the latest</a:t>
            </a:r>
            <a:r>
              <a:rPr lang="en-US" altLang="zh-TW" sz="2000" dirty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143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要素">
  <a:themeElements>
    <a:clrScheme name="要素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434</TotalTime>
  <Words>667</Words>
  <Application>Microsoft Office PowerPoint</Application>
  <PresentationFormat>寬螢幕</PresentationFormat>
  <Paragraphs>148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Arial</vt:lpstr>
      <vt:lpstr>Cambria Math</vt:lpstr>
      <vt:lpstr>Tw Cen MT</vt:lpstr>
      <vt:lpstr>Tw Cen MT Condensed</vt:lpstr>
      <vt:lpstr>Wingdings 3</vt:lpstr>
      <vt:lpstr>要素</vt:lpstr>
      <vt:lpstr>HW11_Sun Moon Lake</vt:lpstr>
      <vt:lpstr>Assignment Requirement</vt:lpstr>
      <vt:lpstr>Example 01</vt:lpstr>
      <vt:lpstr>Example 02</vt:lpstr>
      <vt:lpstr>Constraints</vt:lpstr>
      <vt:lpstr>About Test data</vt:lpstr>
      <vt:lpstr>About Test data</vt:lpstr>
      <vt:lpstr>About Test data</vt:lpstr>
      <vt:lpstr>About Deadline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HW06_Median of arrays</dc:title>
  <dc:creator>尚軒 江</dc:creator>
  <cp:lastModifiedBy>尚軒 江</cp:lastModifiedBy>
  <cp:revision>32</cp:revision>
  <dcterms:created xsi:type="dcterms:W3CDTF">2022-03-25T06:42:50Z</dcterms:created>
  <dcterms:modified xsi:type="dcterms:W3CDTF">2022-06-05T17:37:36Z</dcterms:modified>
</cp:coreProperties>
</file>