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307E1A-49DC-48A7-9CD4-B7932F47773A}">
  <a:tblStyle styleId="{A8307E1A-49DC-48A7-9CD4-B7932F4777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f08ef889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f08ef88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Ties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bd593e4f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bd593e4f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RIP, OSPF, and BGP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and Operation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Rip “</a:t>
            </a:r>
            <a:r>
              <a:rPr lang="en"/>
              <a:t>receives</a:t>
            </a:r>
            <a:r>
              <a:rPr lang="en"/>
              <a:t> the information”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OSPF “observes” the network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d593e4f4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bd593e4f4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d7a841ae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bd7a841ae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to R3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bd7a841ae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bd7a841ae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can say that R1 can’t ever give us a better path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Limit count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bd593e4f4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bd593e4f4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Bandwidth</a:t>
            </a:r>
            <a:r>
              <a:rPr lang="en"/>
              <a:t> as default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scalability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“Tell the world about its neighbors”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f08ef889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bf08ef889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Hop count limit for RIP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d593e4f4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d593e4f4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d7a841ae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d7a841ae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f08ef889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f08ef889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Flooding similar to ARP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Flooding requires no routing table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f08ef889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f08ef889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f08ef889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f08ef889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say you are a ISP, do to security and competition you don’t want to reveal the entire network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d593e4f4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d593e4f4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“Vector of distances”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f08ef889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f08ef889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f08ef889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f08ef889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Creates a minimum cost spanning tree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05400" y="23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Dijkstra’s, Best path from B to C</a:t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269488" y="2458513"/>
            <a:ext cx="826500" cy="8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2153375" y="1741925"/>
            <a:ext cx="826500" cy="8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124050" y="4048975"/>
            <a:ext cx="826500" cy="8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2153363" y="3253800"/>
            <a:ext cx="826500" cy="8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850425" y="4048975"/>
            <a:ext cx="826500" cy="8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037250" y="2458525"/>
            <a:ext cx="826500" cy="8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154" name="Google Shape;154;p22"/>
          <p:cNvCxnSpPr>
            <a:stCxn id="150" idx="6"/>
            <a:endCxn id="152" idx="2"/>
          </p:cNvCxnSpPr>
          <p:nvPr/>
        </p:nvCxnSpPr>
        <p:spPr>
          <a:xfrm>
            <a:off x="950550" y="4462225"/>
            <a:ext cx="289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2"/>
          <p:cNvCxnSpPr>
            <a:stCxn id="151" idx="6"/>
            <a:endCxn id="152" idx="1"/>
          </p:cNvCxnSpPr>
          <p:nvPr/>
        </p:nvCxnSpPr>
        <p:spPr>
          <a:xfrm>
            <a:off x="2979863" y="3667050"/>
            <a:ext cx="991500" cy="5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2"/>
          <p:cNvCxnSpPr>
            <a:stCxn id="151" idx="6"/>
            <a:endCxn id="153" idx="2"/>
          </p:cNvCxnSpPr>
          <p:nvPr/>
        </p:nvCxnSpPr>
        <p:spPr>
          <a:xfrm flipH="1" rot="10800000">
            <a:off x="2979863" y="2871750"/>
            <a:ext cx="1057500" cy="7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2"/>
          <p:cNvCxnSpPr>
            <a:stCxn id="149" idx="2"/>
            <a:endCxn id="148" idx="6"/>
          </p:cNvCxnSpPr>
          <p:nvPr/>
        </p:nvCxnSpPr>
        <p:spPr>
          <a:xfrm flipH="1">
            <a:off x="1095875" y="2155175"/>
            <a:ext cx="1057500" cy="7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2"/>
          <p:cNvCxnSpPr>
            <a:stCxn id="148" idx="6"/>
            <a:endCxn id="151" idx="2"/>
          </p:cNvCxnSpPr>
          <p:nvPr/>
        </p:nvCxnSpPr>
        <p:spPr>
          <a:xfrm>
            <a:off x="1095988" y="2871763"/>
            <a:ext cx="1057500" cy="7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2"/>
          <p:cNvCxnSpPr>
            <a:stCxn id="150" idx="6"/>
            <a:endCxn id="151" idx="2"/>
          </p:cNvCxnSpPr>
          <p:nvPr/>
        </p:nvCxnSpPr>
        <p:spPr>
          <a:xfrm flipH="1" rot="10800000">
            <a:off x="950550" y="3666925"/>
            <a:ext cx="1202700" cy="7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2"/>
          <p:cNvCxnSpPr>
            <a:stCxn id="149" idx="6"/>
            <a:endCxn id="153" idx="2"/>
          </p:cNvCxnSpPr>
          <p:nvPr/>
        </p:nvCxnSpPr>
        <p:spPr>
          <a:xfrm>
            <a:off x="2979875" y="2155175"/>
            <a:ext cx="1057500" cy="7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2"/>
          <p:cNvSpPr txBox="1"/>
          <p:nvPr/>
        </p:nvSpPr>
        <p:spPr>
          <a:xfrm>
            <a:off x="3311375" y="1924325"/>
            <a:ext cx="32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1282200" y="3666925"/>
            <a:ext cx="32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3579400" y="3121988"/>
            <a:ext cx="32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1282200" y="2007700"/>
            <a:ext cx="32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3250900" y="3833788"/>
            <a:ext cx="32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2402375" y="4539475"/>
            <a:ext cx="32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1146025" y="3122000"/>
            <a:ext cx="32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168" name="Google Shape;168;p22"/>
          <p:cNvGraphicFramePr/>
          <p:nvPr/>
        </p:nvGraphicFramePr>
        <p:xfrm>
          <a:off x="5338750" y="81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{A8307E1A-49DC-48A7-9CD4-B7932F47773A}</a:tableStyleId>
              </a:tblPr>
              <a:tblGrid>
                <a:gridCol w="1084650"/>
                <a:gridCol w="1084650"/>
                <a:gridCol w="1084650"/>
              </a:tblGrid>
              <a:tr h="77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Shortest Paths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Candidates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02122"/>
                          </a:solidFill>
                          <a:highlight>
                            <a:srgbClr val="FFFFFF"/>
                          </a:highlight>
                        </a:rPr>
                        <a:t>B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02122"/>
                          </a:solidFill>
                          <a:highlight>
                            <a:srgbClr val="FFFFFF"/>
                          </a:highlight>
                        </a:rPr>
                        <a:t>A, 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02122"/>
                          </a:solidFill>
                          <a:highlight>
                            <a:srgbClr val="FFFFFF"/>
                          </a:highlight>
                        </a:rPr>
                        <a:t>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02122"/>
                          </a:solidFill>
                          <a:highlight>
                            <a:srgbClr val="FFFFFF"/>
                          </a:highlight>
                        </a:rPr>
                        <a:t>BE (1)</a:t>
                      </a:r>
                      <a:endParaRPr>
                        <a:solidFill>
                          <a:srgbClr val="2021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A, D, F, 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BED (2)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A, F, 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BED (2)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 (2)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F, 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BEDF (4)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BA (2)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BEDF (4)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BAC (5)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NONE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NONE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Protocols</a:t>
            </a:r>
            <a:endParaRPr/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311700" y="1152475"/>
            <a:ext cx="410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Distance Vector</a:t>
            </a:r>
            <a:r>
              <a:rPr lang="en"/>
              <a:t>: sends their entire routing table to directly connected neighbors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Link State</a:t>
            </a:r>
            <a:r>
              <a:rPr lang="en"/>
              <a:t>: Every router shares information about their neighbors, then </a:t>
            </a:r>
            <a:r>
              <a:rPr lang="en"/>
              <a:t>independently</a:t>
            </a:r>
            <a:r>
              <a:rPr lang="en"/>
              <a:t> calculate the best path to each destination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Path-Vector</a:t>
            </a:r>
            <a:r>
              <a:rPr lang="en"/>
              <a:t>: contains the destination network, next router, and path to reach the destination</a:t>
            </a:r>
            <a:endParaRPr/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2037" y="1017725"/>
            <a:ext cx="4831975" cy="41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RIP: Routing Information Protocol</a:t>
            </a:r>
            <a:endParaRPr/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Distance vector with hop count as the metric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Uses the Bellman Ford Algorithm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Continuously looks for updates, each node only knows about it’s neighbor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RIP</a:t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What happens when a link is cut?</a:t>
            </a:r>
            <a:endParaRPr sz="2400"/>
          </a:p>
        </p:txBody>
      </p:sp>
      <p:sp>
        <p:nvSpPr>
          <p:cNvPr id="188" name="Google Shape;188;p25"/>
          <p:cNvSpPr/>
          <p:nvPr/>
        </p:nvSpPr>
        <p:spPr>
          <a:xfrm>
            <a:off x="3952913" y="2447425"/>
            <a:ext cx="826500" cy="8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</a:t>
            </a:r>
            <a:endParaRPr/>
          </a:p>
        </p:txBody>
      </p:sp>
      <p:sp>
        <p:nvSpPr>
          <p:cNvPr id="189" name="Google Shape;189;p25"/>
          <p:cNvSpPr/>
          <p:nvPr/>
        </p:nvSpPr>
        <p:spPr>
          <a:xfrm>
            <a:off x="5637075" y="2447425"/>
            <a:ext cx="826500" cy="8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R3</a:t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2307600" y="2447425"/>
            <a:ext cx="826500" cy="8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R1</a:t>
            </a:r>
            <a:endParaRPr/>
          </a:p>
        </p:txBody>
      </p:sp>
      <p:cxnSp>
        <p:nvCxnSpPr>
          <p:cNvPr id="191" name="Google Shape;191;p25"/>
          <p:cNvCxnSpPr>
            <a:stCxn id="188" idx="6"/>
            <a:endCxn id="189" idx="2"/>
          </p:cNvCxnSpPr>
          <p:nvPr/>
        </p:nvCxnSpPr>
        <p:spPr>
          <a:xfrm>
            <a:off x="4779413" y="2860675"/>
            <a:ext cx="85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5"/>
          <p:cNvCxnSpPr>
            <a:stCxn id="190" idx="6"/>
            <a:endCxn id="188" idx="2"/>
          </p:cNvCxnSpPr>
          <p:nvPr/>
        </p:nvCxnSpPr>
        <p:spPr>
          <a:xfrm>
            <a:off x="3134100" y="2860675"/>
            <a:ext cx="81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93" name="Google Shape;193;p25"/>
          <p:cNvGraphicFramePr/>
          <p:nvPr/>
        </p:nvGraphicFramePr>
        <p:xfrm>
          <a:off x="6570600" y="331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{A8307E1A-49DC-48A7-9CD4-B7932F47773A}</a:tableStyleId>
              </a:tblPr>
              <a:tblGrid>
                <a:gridCol w="1064450"/>
                <a:gridCol w="1064450"/>
              </a:tblGrid>
              <a:tr h="20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 R2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 direct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0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4" name="Google Shape;194;p25"/>
          <p:cNvSpPr txBox="1"/>
          <p:nvPr/>
        </p:nvSpPr>
        <p:spPr>
          <a:xfrm>
            <a:off x="3397250" y="2540000"/>
            <a:ext cx="3915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5073650" y="2540000"/>
            <a:ext cx="3915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RIP</a:t>
            </a:r>
            <a:endParaRPr/>
          </a:p>
        </p:txBody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What happens when a link is cut?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(RIP has a hop count limit of 15)</a:t>
            </a:r>
            <a:endParaRPr sz="2400"/>
          </a:p>
        </p:txBody>
      </p:sp>
      <p:sp>
        <p:nvSpPr>
          <p:cNvPr id="202" name="Google Shape;202;p26"/>
          <p:cNvSpPr/>
          <p:nvPr/>
        </p:nvSpPr>
        <p:spPr>
          <a:xfrm>
            <a:off x="3952913" y="2447425"/>
            <a:ext cx="826500" cy="8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</a:t>
            </a:r>
            <a:endParaRPr/>
          </a:p>
        </p:txBody>
      </p:sp>
      <p:sp>
        <p:nvSpPr>
          <p:cNvPr id="203" name="Google Shape;203;p26"/>
          <p:cNvSpPr/>
          <p:nvPr/>
        </p:nvSpPr>
        <p:spPr>
          <a:xfrm>
            <a:off x="5637075" y="2447425"/>
            <a:ext cx="826500" cy="8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R3</a:t>
            </a:r>
            <a:endParaRPr/>
          </a:p>
        </p:txBody>
      </p:sp>
      <p:sp>
        <p:nvSpPr>
          <p:cNvPr id="204" name="Google Shape;204;p26"/>
          <p:cNvSpPr/>
          <p:nvPr/>
        </p:nvSpPr>
        <p:spPr>
          <a:xfrm>
            <a:off x="2307600" y="2447425"/>
            <a:ext cx="826500" cy="8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R1</a:t>
            </a:r>
            <a:endParaRPr/>
          </a:p>
        </p:txBody>
      </p:sp>
      <p:cxnSp>
        <p:nvCxnSpPr>
          <p:cNvPr id="205" name="Google Shape;205;p26"/>
          <p:cNvCxnSpPr>
            <a:stCxn id="204" idx="6"/>
            <a:endCxn id="202" idx="2"/>
          </p:cNvCxnSpPr>
          <p:nvPr/>
        </p:nvCxnSpPr>
        <p:spPr>
          <a:xfrm>
            <a:off x="3134100" y="2860675"/>
            <a:ext cx="81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06" name="Google Shape;206;p26"/>
          <p:cNvGraphicFramePr/>
          <p:nvPr/>
        </p:nvGraphicFramePr>
        <p:xfrm>
          <a:off x="6703400" y="290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{A8307E1A-49DC-48A7-9CD4-B7932F47773A}</a:tableStyleId>
              </a:tblPr>
              <a:tblGrid>
                <a:gridCol w="1064450"/>
                <a:gridCol w="1064450"/>
              </a:tblGrid>
              <a:tr h="20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 R2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 direct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, R2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, R1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, R2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3, R2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0000"/>
                          </a:solidFill>
                        </a:rPr>
                        <a:t>∞</a:t>
                      </a:r>
                      <a:endParaRPr sz="2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800">
                          <a:solidFill>
                            <a:srgbClr val="FF0000"/>
                          </a:solidFill>
                        </a:rPr>
                        <a:t>∞</a:t>
                      </a:r>
                      <a:endParaRPr sz="2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07" name="Google Shape;207;p26"/>
          <p:cNvSpPr/>
          <p:nvPr/>
        </p:nvSpPr>
        <p:spPr>
          <a:xfrm>
            <a:off x="5100000" y="2653975"/>
            <a:ext cx="367200" cy="4134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OSPF: Open Shortest Path First</a:t>
            </a:r>
            <a:endParaRPr/>
          </a:p>
        </p:txBody>
      </p:sp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Link state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Only updates when there is a change in the topology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Can use different metrics (link rate, congestion, etc)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Each router calculates </a:t>
            </a:r>
            <a:r>
              <a:rPr lang="en" sz="2400"/>
              <a:t>Dijkstra's</a:t>
            </a:r>
            <a:r>
              <a:rPr lang="en" sz="2400"/>
              <a:t> Algorithm independently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Each node has a full picture of the network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RIP vs OSPF</a:t>
            </a:r>
            <a:endParaRPr/>
          </a:p>
        </p:txBody>
      </p:sp>
      <p:graphicFrame>
        <p:nvGraphicFramePr>
          <p:cNvPr id="219" name="Google Shape;219;p28"/>
          <p:cNvGraphicFramePr/>
          <p:nvPr/>
        </p:nvGraphicFramePr>
        <p:xfrm>
          <a:off x="311700" y="113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{A8307E1A-49DC-48A7-9CD4-B7932F47773A}</a:tableStyleId>
              </a:tblPr>
              <a:tblGrid>
                <a:gridCol w="4297100"/>
                <a:gridCol w="4297100"/>
              </a:tblGrid>
              <a:tr h="49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RIP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OSPF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1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Bellman Ford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Can be slow to converge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Gets updates from neighbors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Uses hop count as a metric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Continuously sends updates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Fully distributed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Better in smaller networks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Dijkstra’s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Faster Converge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Requires knowledge of full topology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Uses link rate as a metric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Updates only on topology changes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Calculates shortest path independently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Can be used in large networks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Routing tables tell computers where to send packets to their intended destination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How do we build a routing table?</a:t>
            </a:r>
            <a:endParaRPr sz="24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900" y="195249"/>
            <a:ext cx="3467425" cy="26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Send Packets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person has two cards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 has your router 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Other note is your datagram (source: your router ID, some destination)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person should end up with their corresponding destination datagram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only pass notecards to your neighbors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Approaches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Flooding</a:t>
            </a:r>
            <a:r>
              <a:rPr lang="en" sz="2400"/>
              <a:t>: Send the packet across every link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/>
              <a:t>Source Routing</a:t>
            </a:r>
            <a:r>
              <a:rPr lang="en" sz="2400"/>
              <a:t>: source host controls the whole path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/>
              <a:t>Distributed Algorithms</a:t>
            </a:r>
            <a:r>
              <a:rPr lang="en" sz="2400"/>
              <a:t>: Each node makes a decision based on knowledge of the topology</a:t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Bellman-Ford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Dijkstra's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Flooding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Pros:</a:t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+"/>
            </a:pPr>
            <a:r>
              <a:rPr lang="en" sz="2400"/>
              <a:t>Does not require a routing table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" sz="2400"/>
              <a:t>Naturally will arrive at the destination using the shortest path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Cons:</a:t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Inefficient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Possible Infinite Loops (need TTL)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Sending excess information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Routing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160875" y="1080425"/>
            <a:ext cx="401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“Bird’s eye view” source router already knows the intended path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At each step, use information already provided to send to next hop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Cons: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Reveals the network topology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Larger overhead</a:t>
            </a:r>
            <a:endParaRPr sz="2000"/>
          </a:p>
        </p:txBody>
      </p:sp>
      <p:sp>
        <p:nvSpPr>
          <p:cNvPr id="87" name="Google Shape;87;p18"/>
          <p:cNvSpPr/>
          <p:nvPr/>
        </p:nvSpPr>
        <p:spPr>
          <a:xfrm>
            <a:off x="4428738" y="1580088"/>
            <a:ext cx="826500" cy="8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6312625" y="863500"/>
            <a:ext cx="826500" cy="8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4283300" y="3170550"/>
            <a:ext cx="826500" cy="8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6312613" y="2375375"/>
            <a:ext cx="826500" cy="8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8009675" y="3170550"/>
            <a:ext cx="826500" cy="8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8196500" y="1580100"/>
            <a:ext cx="826500" cy="8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93" name="Google Shape;93;p18"/>
          <p:cNvCxnSpPr>
            <a:stCxn id="89" idx="6"/>
            <a:endCxn id="91" idx="2"/>
          </p:cNvCxnSpPr>
          <p:nvPr/>
        </p:nvCxnSpPr>
        <p:spPr>
          <a:xfrm>
            <a:off x="5109800" y="3583800"/>
            <a:ext cx="289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8"/>
          <p:cNvCxnSpPr>
            <a:stCxn id="90" idx="6"/>
            <a:endCxn id="91" idx="1"/>
          </p:cNvCxnSpPr>
          <p:nvPr/>
        </p:nvCxnSpPr>
        <p:spPr>
          <a:xfrm>
            <a:off x="7139113" y="2788625"/>
            <a:ext cx="991500" cy="5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8"/>
          <p:cNvCxnSpPr>
            <a:stCxn id="90" idx="6"/>
            <a:endCxn id="92" idx="2"/>
          </p:cNvCxnSpPr>
          <p:nvPr/>
        </p:nvCxnSpPr>
        <p:spPr>
          <a:xfrm flipH="1" rot="10800000">
            <a:off x="7139113" y="1993325"/>
            <a:ext cx="1057500" cy="7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8"/>
          <p:cNvCxnSpPr>
            <a:stCxn id="88" idx="2"/>
            <a:endCxn id="87" idx="6"/>
          </p:cNvCxnSpPr>
          <p:nvPr/>
        </p:nvCxnSpPr>
        <p:spPr>
          <a:xfrm flipH="1">
            <a:off x="5255125" y="1276750"/>
            <a:ext cx="1057500" cy="7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8"/>
          <p:cNvCxnSpPr>
            <a:stCxn id="87" idx="6"/>
            <a:endCxn id="90" idx="2"/>
          </p:cNvCxnSpPr>
          <p:nvPr/>
        </p:nvCxnSpPr>
        <p:spPr>
          <a:xfrm>
            <a:off x="5255238" y="1993338"/>
            <a:ext cx="1057500" cy="7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8"/>
          <p:cNvCxnSpPr>
            <a:stCxn id="89" idx="6"/>
            <a:endCxn id="90" idx="2"/>
          </p:cNvCxnSpPr>
          <p:nvPr/>
        </p:nvCxnSpPr>
        <p:spPr>
          <a:xfrm flipH="1" rot="10800000">
            <a:off x="5109800" y="2788500"/>
            <a:ext cx="1202700" cy="7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8"/>
          <p:cNvCxnSpPr>
            <a:stCxn id="88" idx="6"/>
            <a:endCxn id="92" idx="2"/>
          </p:cNvCxnSpPr>
          <p:nvPr/>
        </p:nvCxnSpPr>
        <p:spPr>
          <a:xfrm>
            <a:off x="7139125" y="1276750"/>
            <a:ext cx="1057500" cy="7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8"/>
          <p:cNvSpPr/>
          <p:nvPr/>
        </p:nvSpPr>
        <p:spPr>
          <a:xfrm>
            <a:off x="4572000" y="4074575"/>
            <a:ext cx="365700" cy="317400"/>
          </a:xfrm>
          <a:prstGeom prst="diamond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8426900" y="1189575"/>
            <a:ext cx="365700" cy="317400"/>
          </a:xfrm>
          <a:prstGeom prst="diamond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4226100" y="4391975"/>
            <a:ext cx="105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[D, E, B]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7774800" y="4142200"/>
            <a:ext cx="105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[E, B]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6578125" y="1913675"/>
            <a:ext cx="47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[B]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Routing Algorithms: Bellman Ford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Initialize distance for each node as infinity (and itself as 0)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Assume nodes know the cost for every directly connected node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After T seconds (ex: 30), send update to every neighboring node about current distance to each node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If newly advertised cost is less than what is currently in routing table, update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Go back to step 3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05400" y="23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Bellman Ford, Cost to F</a:t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269488" y="2458513"/>
            <a:ext cx="826500" cy="8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2153375" y="1741925"/>
            <a:ext cx="826500" cy="8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124050" y="4048975"/>
            <a:ext cx="826500" cy="8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2153363" y="3253800"/>
            <a:ext cx="826500" cy="8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3850425" y="4048975"/>
            <a:ext cx="826500" cy="8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4037250" y="2458525"/>
            <a:ext cx="826500" cy="82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122" name="Google Shape;122;p20"/>
          <p:cNvCxnSpPr>
            <a:stCxn id="118" idx="6"/>
            <a:endCxn id="120" idx="2"/>
          </p:cNvCxnSpPr>
          <p:nvPr/>
        </p:nvCxnSpPr>
        <p:spPr>
          <a:xfrm>
            <a:off x="950550" y="4462225"/>
            <a:ext cx="289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0"/>
          <p:cNvCxnSpPr>
            <a:stCxn id="119" idx="6"/>
            <a:endCxn id="120" idx="1"/>
          </p:cNvCxnSpPr>
          <p:nvPr/>
        </p:nvCxnSpPr>
        <p:spPr>
          <a:xfrm>
            <a:off x="2979863" y="3667050"/>
            <a:ext cx="991500" cy="5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20"/>
          <p:cNvCxnSpPr>
            <a:stCxn id="119" idx="6"/>
            <a:endCxn id="121" idx="2"/>
          </p:cNvCxnSpPr>
          <p:nvPr/>
        </p:nvCxnSpPr>
        <p:spPr>
          <a:xfrm flipH="1" rot="10800000">
            <a:off x="2979863" y="2871750"/>
            <a:ext cx="1057500" cy="7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0"/>
          <p:cNvCxnSpPr>
            <a:stCxn id="117" idx="2"/>
            <a:endCxn id="116" idx="6"/>
          </p:cNvCxnSpPr>
          <p:nvPr/>
        </p:nvCxnSpPr>
        <p:spPr>
          <a:xfrm flipH="1">
            <a:off x="1095875" y="2155175"/>
            <a:ext cx="1057500" cy="7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0"/>
          <p:cNvCxnSpPr>
            <a:stCxn id="116" idx="6"/>
            <a:endCxn id="119" idx="2"/>
          </p:cNvCxnSpPr>
          <p:nvPr/>
        </p:nvCxnSpPr>
        <p:spPr>
          <a:xfrm>
            <a:off x="1095988" y="2871763"/>
            <a:ext cx="1057500" cy="7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20"/>
          <p:cNvCxnSpPr>
            <a:stCxn id="118" idx="6"/>
            <a:endCxn id="119" idx="2"/>
          </p:cNvCxnSpPr>
          <p:nvPr/>
        </p:nvCxnSpPr>
        <p:spPr>
          <a:xfrm flipH="1" rot="10800000">
            <a:off x="950550" y="3666925"/>
            <a:ext cx="1202700" cy="7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20"/>
          <p:cNvCxnSpPr>
            <a:stCxn id="117" idx="6"/>
            <a:endCxn id="121" idx="2"/>
          </p:cNvCxnSpPr>
          <p:nvPr/>
        </p:nvCxnSpPr>
        <p:spPr>
          <a:xfrm>
            <a:off x="2979875" y="2155175"/>
            <a:ext cx="1057500" cy="7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20"/>
          <p:cNvSpPr txBox="1"/>
          <p:nvPr/>
        </p:nvSpPr>
        <p:spPr>
          <a:xfrm>
            <a:off x="3311375" y="1924325"/>
            <a:ext cx="32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1282200" y="3666925"/>
            <a:ext cx="32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3579400" y="3121988"/>
            <a:ext cx="32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1282200" y="2007700"/>
            <a:ext cx="32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3250900" y="3833788"/>
            <a:ext cx="32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2402375" y="4539475"/>
            <a:ext cx="32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1146025" y="3122000"/>
            <a:ext cx="32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136" name="Google Shape;136;p20"/>
          <p:cNvGraphicFramePr/>
          <p:nvPr/>
        </p:nvGraphicFramePr>
        <p:xfrm>
          <a:off x="5338750" y="81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{A8307E1A-49DC-48A7-9CD4-B7932F47773A}</a:tableStyleId>
              </a:tblPr>
              <a:tblGrid>
                <a:gridCol w="697450"/>
                <a:gridCol w="697450"/>
                <a:gridCol w="697450"/>
                <a:gridCol w="697450"/>
                <a:gridCol w="697450"/>
              </a:tblGrid>
              <a:tr h="33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02122"/>
                          </a:solidFill>
                          <a:highlight>
                            <a:srgbClr val="FFFFFF"/>
                          </a:highlight>
                        </a:rPr>
                        <a:t>∞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02122"/>
                          </a:solidFill>
                          <a:highlight>
                            <a:srgbClr val="FFFFFF"/>
                          </a:highlight>
                        </a:rPr>
                        <a:t>∞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02122"/>
                          </a:solidFill>
                          <a:highlight>
                            <a:srgbClr val="FFFFFF"/>
                          </a:highlight>
                        </a:rPr>
                        <a:t>∞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02122"/>
                          </a:solidFill>
                          <a:highlight>
                            <a:srgbClr val="FFFFFF"/>
                          </a:highlight>
                        </a:rPr>
                        <a:t>∞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02122"/>
                          </a:solidFill>
                          <a:highlight>
                            <a:srgbClr val="FFFFFF"/>
                          </a:highlight>
                        </a:rPr>
                        <a:t>∞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02122"/>
                          </a:solidFill>
                          <a:highlight>
                            <a:srgbClr val="FFFFFF"/>
                          </a:highlight>
                        </a:rPr>
                        <a:t>∞</a:t>
                      </a:r>
                      <a:endParaRPr>
                        <a:solidFill>
                          <a:srgbClr val="2021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02122"/>
                          </a:solidFill>
                          <a:highlight>
                            <a:srgbClr val="FFFFFF"/>
                          </a:highlight>
                        </a:rPr>
                        <a:t>∞</a:t>
                      </a:r>
                      <a:endParaRPr>
                        <a:solidFill>
                          <a:srgbClr val="2021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02122"/>
                          </a:solidFill>
                          <a:highlight>
                            <a:srgbClr val="FFFFFF"/>
                          </a:highlight>
                        </a:rPr>
                        <a:t>∞</a:t>
                      </a:r>
                      <a:endParaRPr>
                        <a:solidFill>
                          <a:srgbClr val="2021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2</a:t>
                      </a:r>
                      <a:endParaRPr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4</a:t>
                      </a:r>
                      <a:endParaRPr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6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202122"/>
                          </a:solidFill>
                          <a:highlight>
                            <a:srgbClr val="FFFFFF"/>
                          </a:highlight>
                        </a:rPr>
                        <a:t>∞</a:t>
                      </a:r>
                      <a:endParaRPr>
                        <a:solidFill>
                          <a:srgbClr val="2021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5, E</a:t>
                      </a:r>
                      <a:endParaRPr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9, E</a:t>
                      </a:r>
                      <a:endParaRPr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3, D</a:t>
                      </a:r>
                      <a:endParaRPr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6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02122"/>
                          </a:solidFill>
                          <a:highlight>
                            <a:srgbClr val="FFFFFF"/>
                          </a:highlight>
                        </a:rPr>
                        <a:t>7, B</a:t>
                      </a:r>
                      <a:endParaRPr>
                        <a:solidFill>
                          <a:srgbClr val="2021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4, E</a:t>
                      </a:r>
                      <a:endParaRPr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8</a:t>
                      </a:r>
                      <a:r>
                        <a:rPr lang="en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, E</a:t>
                      </a:r>
                      <a:endParaRPr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3, D</a:t>
                      </a:r>
                      <a:endParaRPr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6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6, B</a:t>
                      </a:r>
                      <a:endParaRPr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4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, E</a:t>
                      </a:r>
                      <a:endParaRPr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, E</a:t>
                      </a:r>
                      <a:endParaRPr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3, D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6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, B</a:t>
                      </a:r>
                      <a:endParaRPr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4, E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8, E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3, D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Routing: </a:t>
            </a:r>
            <a:r>
              <a:rPr lang="en"/>
              <a:t>Dijkstra's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Mark all nodes as unvisited, and set cost for current node as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current set of all unvisited neighbors from previously added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node to visited set that is the shortest known cost (will not have to check that node again)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from 2 until all nodes are visited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