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1"/>
  </p:notesMasterIdLst>
  <p:handoutMasterIdLst>
    <p:handoutMasterId r:id="rId22"/>
  </p:handoutMasterIdLst>
  <p:sldIdLst>
    <p:sldId id="256" r:id="rId5"/>
    <p:sldId id="277" r:id="rId6"/>
    <p:sldId id="278" r:id="rId7"/>
    <p:sldId id="280" r:id="rId8"/>
    <p:sldId id="279" r:id="rId9"/>
    <p:sldId id="281" r:id="rId10"/>
    <p:sldId id="285" r:id="rId11"/>
    <p:sldId id="283" r:id="rId12"/>
    <p:sldId id="286" r:id="rId13"/>
    <p:sldId id="287" r:id="rId14"/>
    <p:sldId id="284" r:id="rId15"/>
    <p:sldId id="282" r:id="rId16"/>
    <p:sldId id="288" r:id="rId17"/>
    <p:sldId id="289" r:id="rId18"/>
    <p:sldId id="291" r:id="rId19"/>
    <p:sldId id="290" r:id="rId20"/>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30" autoAdjust="0"/>
  </p:normalViewPr>
  <p:slideViewPr>
    <p:cSldViewPr snapToGrid="0">
      <p:cViewPr varScale="1">
        <p:scale>
          <a:sx n="114" d="100"/>
          <a:sy n="114" d="100"/>
        </p:scale>
        <p:origin x="41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custT="1"/>
      <dgm:spPr/>
      <dgm:t>
        <a:bodyPr rtlCol="0"/>
        <a:lstStyle/>
        <a:p>
          <a:pPr rtl="0">
            <a:lnSpc>
              <a:spcPct val="100000"/>
            </a:lnSpc>
            <a:defRPr cap="all"/>
          </a:pPr>
          <a:r>
            <a:rPr lang="zh-TW" altLang="en-US" cap="all" noProof="0" dirty="0">
              <a:latin typeface="Microsoft JhengHei UI" panose="020B0604030504040204" pitchFamily="34" charset="-120"/>
              <a:ea typeface="Microsoft JhengHei UI" panose="020B0604030504040204" pitchFamily="34" charset="-120"/>
            </a:rPr>
            <a:t>需求</a:t>
          </a:r>
          <a:endParaRPr lang="en-US" altLang="zh-TW" cap="all" noProof="0" dirty="0">
            <a:latin typeface="Microsoft JhengHei UI" panose="020B0604030504040204" pitchFamily="34" charset="-120"/>
            <a:ea typeface="Microsoft JhengHei UI" panose="020B0604030504040204" pitchFamily="34" charset="-120"/>
          </a:endParaRPr>
        </a:p>
        <a:p>
          <a:pPr rtl="0">
            <a:lnSpc>
              <a:spcPct val="100000"/>
            </a:lnSpc>
            <a:defRPr cap="all"/>
          </a:pPr>
          <a:endParaRPr lang="en-US" altLang="zh-TW" cap="all" noProof="0" dirty="0">
            <a:latin typeface="Microsoft JhengHei UI" panose="020B0604030504040204" pitchFamily="34" charset="-120"/>
            <a:ea typeface="Microsoft JhengHei UI" panose="020B0604030504040204" pitchFamily="34" charset="-120"/>
          </a:endParaRPr>
        </a:p>
      </dgm:t>
    </dgm:pt>
    <dgm:pt modelId="{CAD7EF86-FB23-41F6-BF42-040B36DEFDB1}" type="parTrans" cxnId="{C7AD8469-3C68-4AF9-AB82-79B0043AA120}">
      <dgm:prSet/>
      <dgm:spPr/>
      <dgm:t>
        <a:bodyPr rtlCol="0"/>
        <a:lstStyle/>
        <a:p>
          <a:pPr rtl="0"/>
          <a:endParaRPr lang="zh-TW" altLang="en-US" noProof="0" dirty="0"/>
        </a:p>
      </dgm:t>
    </dgm:pt>
    <dgm:pt modelId="{5B62599A-5C9B-48E7-896E-EA782AC60C8B}" type="sibTrans" cxnId="{C7AD8469-3C68-4AF9-AB82-79B0043AA120}">
      <dgm:prSet/>
      <dgm:spPr/>
      <dgm:t>
        <a:bodyPr rtlCol="0"/>
        <a:lstStyle/>
        <a:p>
          <a:pPr rtl="0"/>
          <a:endParaRPr lang="zh-TW" altLang="en-US" noProof="0" dirty="0"/>
        </a:p>
      </dgm:t>
    </dgm:pt>
    <dgm:pt modelId="{49225C73-1633-42F1-AB3B-7CB183E5F8B8}">
      <dgm:prSet custT="1"/>
      <dgm:spPr/>
      <dgm:t>
        <a:bodyPr rtlCol="0"/>
        <a:lstStyle/>
        <a:p>
          <a:pPr rtl="0">
            <a:lnSpc>
              <a:spcPct val="100000"/>
            </a:lnSpc>
            <a:defRPr cap="all"/>
          </a:pPr>
          <a:r>
            <a:rPr lang="zh-TW" altLang="en-US" cap="all" noProof="0" dirty="0">
              <a:latin typeface="Microsoft JhengHei UI" panose="020B0604030504040204" pitchFamily="34" charset="-120"/>
              <a:ea typeface="Microsoft JhengHei UI" panose="020B0604030504040204" pitchFamily="34" charset="-120"/>
            </a:rPr>
            <a:t>分析</a:t>
          </a:r>
          <a:endParaRPr lang="en-US" altLang="zh-TW" cap="all" noProof="0" dirty="0">
            <a:latin typeface="Microsoft JhengHei UI" panose="020B0604030504040204" pitchFamily="34" charset="-120"/>
            <a:ea typeface="Microsoft JhengHei UI" panose="020B0604030504040204" pitchFamily="34" charset="-120"/>
          </a:endParaRPr>
        </a:p>
      </dgm:t>
    </dgm:pt>
    <dgm:pt modelId="{1A0E2090-1D4F-438A-8766-B6030CE01ADD}" type="parTrans" cxnId="{A9154303-8225-4248-91DC-1B0156A35F07}">
      <dgm:prSet/>
      <dgm:spPr/>
      <dgm:t>
        <a:bodyPr rtlCol="0"/>
        <a:lstStyle/>
        <a:p>
          <a:pPr rtl="0"/>
          <a:endParaRPr lang="zh-TW" altLang="en-US" noProof="0" dirty="0"/>
        </a:p>
      </dgm:t>
    </dgm:pt>
    <dgm:pt modelId="{9646853A-8964-4519-A5B1-0B7D18B2983D}" type="sibTrans" cxnId="{A9154303-8225-4248-91DC-1B0156A35F07}">
      <dgm:prSet/>
      <dgm:spPr/>
      <dgm:t>
        <a:bodyPr rtlCol="0"/>
        <a:lstStyle/>
        <a:p>
          <a:pPr rtl="0"/>
          <a:endParaRPr lang="zh-TW" altLang="en-US" noProof="0" dirty="0"/>
        </a:p>
      </dgm:t>
    </dgm:pt>
    <dgm:pt modelId="{1C383F32-22E8-4F62-A3E0-BDC3D5F48992}">
      <dgm:prSet/>
      <dgm:spPr/>
      <dgm:t>
        <a:bodyPr rtlCol="0"/>
        <a:lstStyle/>
        <a:p>
          <a:pPr rtl="0">
            <a:lnSpc>
              <a:spcPct val="100000"/>
            </a:lnSpc>
            <a:defRPr cap="all"/>
          </a:pPr>
          <a:r>
            <a:rPr lang="zh-TW" altLang="en-US" noProof="0" dirty="0">
              <a:latin typeface="Microsoft JhengHei UI" panose="020B0604030504040204" pitchFamily="34" charset="-120"/>
              <a:ea typeface="Microsoft JhengHei UI" panose="020B0604030504040204" pitchFamily="34" charset="-120"/>
            </a:rPr>
            <a:t>設計</a:t>
          </a:r>
          <a:endParaRPr lang="en-US" altLang="zh-TW" noProof="0" dirty="0">
            <a:latin typeface="Microsoft JhengHei UI" panose="020B0604030504040204" pitchFamily="34" charset="-120"/>
            <a:ea typeface="Microsoft JhengHei UI" panose="020B0604030504040204" pitchFamily="34" charset="-120"/>
          </a:endParaRPr>
        </a:p>
      </dgm:t>
    </dgm:pt>
    <dgm:pt modelId="{A7920A2F-3244-4159-AF04-6A1D38B7B317}" type="parTrans" cxnId="{C4CCE57E-E871-46D6-BAD5-880252C95D22}">
      <dgm:prSet/>
      <dgm:spPr/>
      <dgm:t>
        <a:bodyPr rtlCol="0"/>
        <a:lstStyle/>
        <a:p>
          <a:pPr rtl="0"/>
          <a:endParaRPr lang="zh-TW" altLang="en-US" noProof="0" dirty="0"/>
        </a:p>
      </dgm:t>
    </dgm:pt>
    <dgm:pt modelId="{8500F72A-2C6D-4FDF-9C1D-CA691380EB0B}" type="sibTrans" cxnId="{C4CCE57E-E871-46D6-BAD5-880252C95D22}">
      <dgm:prSet/>
      <dgm:spPr/>
      <dgm:t>
        <a:bodyPr rtlCol="0"/>
        <a:lstStyle/>
        <a:p>
          <a:pPr rtl="0"/>
          <a:endParaRPr lang="zh-TW" altLang="en-US" noProof="0" dirty="0"/>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custScaleX="92715" custScaleY="1219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80881"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139193" y="367175"/>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243412"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100000"/>
            </a:lnSpc>
            <a:spcBef>
              <a:spcPct val="0"/>
            </a:spcBef>
            <a:spcAft>
              <a:spcPct val="35000"/>
            </a:spcAft>
            <a:buNone/>
            <a:defRPr cap="all"/>
          </a:pPr>
          <a:r>
            <a:rPr lang="zh-TW" altLang="en-US" sz="3600" kern="1200" cap="all" noProof="0" dirty="0">
              <a:latin typeface="Microsoft JhengHei UI" panose="020B0604030504040204" pitchFamily="34" charset="-120"/>
              <a:ea typeface="Microsoft JhengHei UI" panose="020B0604030504040204" pitchFamily="34" charset="-120"/>
            </a:rPr>
            <a:t>需求</a:t>
          </a:r>
          <a:endParaRPr lang="en-US" altLang="zh-TW" sz="3600" kern="1200" cap="all" noProof="0" dirty="0">
            <a:latin typeface="Microsoft JhengHei UI" panose="020B0604030504040204" pitchFamily="34" charset="-120"/>
            <a:ea typeface="Microsoft JhengHei UI" panose="020B0604030504040204" pitchFamily="34" charset="-120"/>
          </a:endParaRPr>
        </a:p>
        <a:p>
          <a:pPr marL="0" lvl="0" indent="0" algn="ctr" defTabSz="1600200" rtl="0">
            <a:lnSpc>
              <a:spcPct val="100000"/>
            </a:lnSpc>
            <a:spcBef>
              <a:spcPct val="0"/>
            </a:spcBef>
            <a:spcAft>
              <a:spcPct val="35000"/>
            </a:spcAft>
            <a:buNone/>
            <a:defRPr cap="all"/>
          </a:pPr>
          <a:endParaRPr lang="en-US" altLang="zh-TW" sz="3600" kern="1200" cap="all" noProof="0" dirty="0">
            <a:latin typeface="Microsoft JhengHei UI" panose="020B0604030504040204" pitchFamily="34" charset="-120"/>
            <a:ea typeface="Microsoft JhengHei UI" panose="020B0604030504040204" pitchFamily="34" charset="-120"/>
          </a:endParaRPr>
        </a:p>
      </dsp:txBody>
      <dsp:txXfrm>
        <a:off x="243412" y="2213862"/>
        <a:ext cx="2756250" cy="1800000"/>
      </dsp:txXfrm>
    </dsp:sp>
    <dsp:sp modelId="{BCD8CDD9-0C56-4401-ADB1-8B48DAB2C96F}">
      <dsp:nvSpPr>
        <dsp:cNvPr id="0" name=""/>
        <dsp:cNvSpPr/>
      </dsp:nvSpPr>
      <dsp:spPr>
        <a:xfrm>
          <a:off x="4019474"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412925" y="261377"/>
          <a:ext cx="894410" cy="1176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82006"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100000"/>
            </a:lnSpc>
            <a:spcBef>
              <a:spcPct val="0"/>
            </a:spcBef>
            <a:spcAft>
              <a:spcPct val="35000"/>
            </a:spcAft>
            <a:buNone/>
            <a:defRPr cap="all"/>
          </a:pPr>
          <a:r>
            <a:rPr lang="zh-TW" altLang="en-US" sz="3600" kern="1200" cap="all" noProof="0" dirty="0">
              <a:latin typeface="Microsoft JhengHei UI" panose="020B0604030504040204" pitchFamily="34" charset="-120"/>
              <a:ea typeface="Microsoft JhengHei UI" panose="020B0604030504040204" pitchFamily="34" charset="-120"/>
            </a:rPr>
            <a:t>分析</a:t>
          </a:r>
          <a:endParaRPr lang="en-US" altLang="zh-TW" sz="3600" kern="1200" cap="all" noProof="0" dirty="0">
            <a:latin typeface="Microsoft JhengHei UI" panose="020B0604030504040204" pitchFamily="34" charset="-120"/>
            <a:ea typeface="Microsoft JhengHei UI" panose="020B0604030504040204" pitchFamily="34" charset="-120"/>
          </a:endParaRPr>
        </a:p>
      </dsp:txBody>
      <dsp:txXfrm>
        <a:off x="3482006" y="2213862"/>
        <a:ext cx="2756250" cy="1800000"/>
      </dsp:txXfrm>
    </dsp:sp>
    <dsp:sp modelId="{FF93E135-77D6-48A0-8871-9BC93D705D06}">
      <dsp:nvSpPr>
        <dsp:cNvPr id="0" name=""/>
        <dsp:cNvSpPr/>
      </dsp:nvSpPr>
      <dsp:spPr>
        <a:xfrm>
          <a:off x="7258068"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616381" y="367175"/>
          <a:ext cx="964687" cy="96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20599"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778000" rtl="0">
            <a:lnSpc>
              <a:spcPct val="100000"/>
            </a:lnSpc>
            <a:spcBef>
              <a:spcPct val="0"/>
            </a:spcBef>
            <a:spcAft>
              <a:spcPct val="35000"/>
            </a:spcAft>
            <a:buNone/>
            <a:defRPr cap="all"/>
          </a:pPr>
          <a:r>
            <a:rPr lang="zh-TW" altLang="en-US" sz="4000" kern="1200" noProof="0" dirty="0">
              <a:latin typeface="Microsoft JhengHei UI" panose="020B0604030504040204" pitchFamily="34" charset="-120"/>
              <a:ea typeface="Microsoft JhengHei UI" panose="020B0604030504040204" pitchFamily="34" charset="-120"/>
            </a:rPr>
            <a:t>設計</a:t>
          </a:r>
          <a:endParaRPr lang="en-US" altLang="zh-TW" sz="4000" kern="1200" noProof="0" dirty="0">
            <a:latin typeface="Microsoft JhengHei UI" panose="020B0604030504040204" pitchFamily="34" charset="-120"/>
            <a:ea typeface="Microsoft JhengHei UI" panose="020B0604030504040204" pitchFamily="34" charset="-120"/>
          </a:endParaRPr>
        </a:p>
      </dsp:txBody>
      <dsp:txXfrm>
        <a:off x="6720599" y="2213862"/>
        <a:ext cx="2756250" cy="180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圖示圓形標籤清單"/>
  <dgm:desc val="用來顯示不循序或群組的資訊區塊，以及相關視覺效果。最適合用於圖示或簡短文字字幕的小圖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6FD1A9-AA27-4948-BCD8-B001FF2909B0}" type="datetime1">
              <a:rPr lang="zh-TW" altLang="en-US" smtClean="0">
                <a:latin typeface="Microsoft JhengHei UI" panose="020B0604030504040204" pitchFamily="34" charset="-120"/>
                <a:ea typeface="Microsoft JhengHei UI" panose="020B0604030504040204" pitchFamily="34" charset="-120"/>
              </a:rPr>
              <a:t>2019/12/4</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818C5E9-5966-460E-861F-1663B2AAAED6}" type="datetime1">
              <a:rPr lang="zh-TW" altLang="en-US" noProof="0" smtClean="0"/>
              <a:t>2019/12/4</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4B725628-3A68-42F4-BA86-981817953149}" type="slidenum">
              <a:rPr lang="en-US" altLang="zh-TW" noProof="0" smtClean="0"/>
              <a:pPr/>
              <a:t>‹#›</a:t>
            </a:fld>
            <a:endParaRPr lang="zh-TW"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矩形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TW" altLang="en-US" noProof="0"/>
              <a:t>按一下以編輯母片副標題樣式</a:t>
            </a:r>
            <a:endParaRPr lang="zh-TW" altLang="en-US" noProof="0" dirty="0"/>
          </a:p>
        </p:txBody>
      </p:sp>
      <p:sp>
        <p:nvSpPr>
          <p:cNvPr id="4" name="日期版面配置區 3"/>
          <p:cNvSpPr>
            <a:spLocks noGrp="1"/>
          </p:cNvSpPr>
          <p:nvPr>
            <p:ph type="dt" sz="half" idx="10"/>
          </p:nvPr>
        </p:nvSpPr>
        <p:spPr/>
        <p:txBody>
          <a:bodyPr rtlCol="0"/>
          <a:lstStyle>
            <a:lvl1pPr algn="l">
              <a:defRPr/>
            </a:lvl1pPr>
          </a:lstStyle>
          <a:p>
            <a:pPr rtl="0"/>
            <a:fld id="{1EE05C45-8EB5-41B2-9B41-7B2BD9B7DEEC}" type="datetime1">
              <a:rPr lang="zh-TW" altLang="en-US" noProof="0" smtClean="0"/>
              <a:t>2019/12/4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F17D0BD1-4150-488B-822D-FAA2ED87235F}" type="datetime1">
              <a:rPr lang="zh-TW" altLang="en-US" noProof="0" smtClean="0"/>
              <a:t>2019/12/4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762000"/>
            <a:ext cx="2628900" cy="5410200"/>
          </a:xfrm>
        </p:spPr>
        <p:txBody>
          <a:bodyPr vert="eaVert" lIns="45720" tIns="91440" rIns="45720" bIns="91440"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990601" y="762000"/>
            <a:ext cx="7581900" cy="5410200"/>
          </a:xfrm>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56917129-5C2D-48BD-8F9D-5DD9AA52C80B}" type="datetime1">
              <a:rPr lang="zh-TW" altLang="en-US" noProof="0" smtClean="0"/>
              <a:t>2019/12/4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7" name="直線接點​​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226959E9-D711-4141-BC84-15DB177AD95C}" type="datetime1">
              <a:rPr lang="zh-TW" altLang="en-US" noProof="0" smtClean="0"/>
              <a:t>2019/12/4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矩形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編輯母片文字樣式</a:t>
            </a:r>
          </a:p>
        </p:txBody>
      </p:sp>
      <p:sp>
        <p:nvSpPr>
          <p:cNvPr id="4" name="日期版面配置區 3"/>
          <p:cNvSpPr>
            <a:spLocks noGrp="1"/>
          </p:cNvSpPr>
          <p:nvPr>
            <p:ph type="dt" sz="half" idx="10"/>
          </p:nvPr>
        </p:nvSpPr>
        <p:spPr/>
        <p:txBody>
          <a:bodyPr rtlCol="0"/>
          <a:lstStyle/>
          <a:p>
            <a:pPr rtl="0"/>
            <a:fld id="{07A3C890-8623-4A1C-947B-A864EC59C0DD}" type="datetime1">
              <a:rPr lang="zh-TW" altLang="en-US" noProof="0" smtClean="0"/>
              <a:t>2019/12/4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a:xfrm>
            <a:off x="1024128" y="585216"/>
            <a:ext cx="9720072" cy="1499616"/>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024127"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5989320"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D5BE9075-3447-4FD3-8BC9-6412CF8C5B41}" type="datetime1">
              <a:rPr lang="zh-TW" altLang="en-US" noProof="0" smtClean="0"/>
              <a:t>2019/12/4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4" name="內容預留位置 3"/>
          <p:cNvSpPr>
            <a:spLocks noGrp="1"/>
          </p:cNvSpPr>
          <p:nvPr>
            <p:ph sz="half" idx="2"/>
          </p:nvPr>
        </p:nvSpPr>
        <p:spPr>
          <a:xfrm>
            <a:off x="102412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icrosoft JhengHei UI" panose="020B0604030504040204" pitchFamily="34" charset="-120"/>
                <a:ea typeface="Microsoft JhengHei UI" panose="020B0604030504040204" pitchFamily="34" charset="-120"/>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noProof="0"/>
              <a:t>編輯母片文字樣式</a:t>
            </a:r>
          </a:p>
        </p:txBody>
      </p:sp>
      <p:sp>
        <p:nvSpPr>
          <p:cNvPr id="6" name="內容預留位置 5"/>
          <p:cNvSpPr>
            <a:spLocks noGrp="1"/>
          </p:cNvSpPr>
          <p:nvPr>
            <p:ph sz="quarter" idx="4"/>
          </p:nvPr>
        </p:nvSpPr>
        <p:spPr>
          <a:xfrm>
            <a:off x="599088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9BBEE5-55F8-45A3-AB6C-9C6112BE0C32}" type="datetime1">
              <a:rPr lang="zh-TW" altLang="en-US" noProof="0" smtClean="0"/>
              <a:t>2019/12/4</a:t>
            </a:fld>
            <a:endParaRPr lang="zh-TW" altLang="en-US" noProof="0" dirty="0"/>
          </a:p>
        </p:txBody>
      </p:sp>
      <p:sp>
        <p:nvSpPr>
          <p:cNvPr id="8" name="頁尾版面配置區 7"/>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9" name="投影片編號預留位置 8"/>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CDEAE714-2E29-46F3-9C77-12416C9543F5}" type="datetime1">
              <a:rPr lang="zh-TW" altLang="en-US" noProof="0" smtClean="0"/>
              <a:t>2019/12/4</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8C77B25F-C5C5-4940-9B93-C7969EB742CA}" type="datetime1">
              <a:rPr lang="zh-TW" altLang="en-US" noProof="0" smtClean="0"/>
              <a:t>2019/12/4</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標題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834BDAB7-BD48-40B7-93E5-DE7F01A31190}" type="datetime1">
              <a:rPr lang="zh-TW" altLang="en-US" noProof="0" smtClean="0"/>
              <a:t>2019/12/4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圖片版面配置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00BDDE7C-E999-47D2-A35D-EE2C20E3497B}" type="datetime1">
              <a:rPr lang="zh-TW" altLang="en-US" noProof="0" smtClean="0"/>
              <a:t>2019/12/4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867E5644-1E61-4311-A31E-84CB9C7AA8A9}"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D22E2503-8843-448F-B01E-FCD9BA586A1F}" type="datetime1">
              <a:rPr lang="zh-TW" altLang="en-US" noProof="0" smtClean="0"/>
              <a:t>2019/12/4</a:t>
            </a:fld>
            <a:endParaRPr lang="zh-TW" altLang="en-US" noProof="0" dirty="0"/>
          </a:p>
        </p:txBody>
      </p:sp>
      <p:sp>
        <p:nvSpPr>
          <p:cNvPr id="5" name="頁尾版面配置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cxnSp>
        <p:nvCxnSpPr>
          <p:cNvPr id="7" name="直線接點​​(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icrosoft JhengHei UI" panose="020B0604030504040204" pitchFamily="34" charset="-120"/>
          <a:ea typeface="Microsoft JhengHei UI" panose="020B0604030504040204" pitchFamily="34"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JhengHei UI" panose="020B0604030504040204" pitchFamily="34" charset="-120"/>
          <a:ea typeface="Microsoft JhengHei UI" panose="020B0604030504040204" pitchFamily="34" charset="-120"/>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ypi.org/project/fuzzy-c-means/" TargetMode="External"/><Relationship Id="rId2" Type="http://schemas.openxmlformats.org/officeDocument/2006/relationships/hyperlink" Target="http://wyj-learning.blogspot.com/2017/12/fuzzy-c-means-clustering.html" TargetMode="External"/><Relationship Id="rId1" Type="http://schemas.openxmlformats.org/officeDocument/2006/relationships/slideLayout" Target="../slideLayouts/slideLayout2.xml"/><Relationship Id="rId5" Type="http://schemas.openxmlformats.org/officeDocument/2006/relationships/hyperlink" Target="https://blog.csdn.net/lyxleft/article/details/88964494" TargetMode="External"/><Relationship Id="rId4" Type="http://schemas.openxmlformats.org/officeDocument/2006/relationships/hyperlink" Target="https://rpubs.com/jiankaiwang/fc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5" name="圖片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矩形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zh-TW" altLang="en-US" dirty="0">
                <a:solidFill>
                  <a:srgbClr val="FFFFFF"/>
                </a:solidFill>
                <a:latin typeface="Microsoft JhengHei UI" panose="020B0604030504040204" pitchFamily="34" charset="-120"/>
                <a:ea typeface="Microsoft JhengHei UI" panose="020B0604030504040204" pitchFamily="34" charset="-120"/>
              </a:rPr>
              <a:t>機器學習</a:t>
            </a:r>
            <a:r>
              <a:rPr lang="en-US" altLang="zh-TW" dirty="0">
                <a:solidFill>
                  <a:srgbClr val="FFFFFF"/>
                </a:solidFill>
              </a:rPr>
              <a:t>-</a:t>
            </a:r>
            <a:r>
              <a:rPr lang="zh-TW" altLang="en-US" dirty="0">
                <a:solidFill>
                  <a:srgbClr val="FFFFFF"/>
                </a:solidFill>
              </a:rPr>
              <a:t>桌球</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2"/>
            <a:ext cx="7501650" cy="707087"/>
          </a:xfrm>
        </p:spPr>
        <p:txBody>
          <a:bodyPr rtlCol="0" anchor="t">
            <a:normAutofit fontScale="92500" lnSpcReduction="20000"/>
          </a:bodyPr>
          <a:lstStyle/>
          <a:p>
            <a:pPr rtl="0"/>
            <a:r>
              <a:rPr lang="zh-TW" altLang="en-US" sz="1500" dirty="0">
                <a:solidFill>
                  <a:srgbClr val="FFFFFF"/>
                </a:solidFill>
              </a:rPr>
              <a:t>組長</a:t>
            </a:r>
            <a:r>
              <a:rPr lang="en-US" altLang="zh-TW" sz="1500" dirty="0">
                <a:solidFill>
                  <a:srgbClr val="FFFFFF"/>
                </a:solidFill>
              </a:rPr>
              <a:t>:</a:t>
            </a:r>
            <a:r>
              <a:rPr lang="zh-TW" altLang="en-US" sz="1500" dirty="0">
                <a:solidFill>
                  <a:srgbClr val="FFFFFF"/>
                </a:solidFill>
              </a:rPr>
              <a:t>許登雄  學號</a:t>
            </a:r>
            <a:r>
              <a:rPr lang="en-US" altLang="zh-TW" sz="1500" dirty="0">
                <a:solidFill>
                  <a:srgbClr val="FFFFFF"/>
                </a:solidFill>
              </a:rPr>
              <a:t>:0552045</a:t>
            </a:r>
          </a:p>
          <a:p>
            <a:r>
              <a:rPr lang="zh-TW" altLang="en-US" sz="1500" dirty="0">
                <a:solidFill>
                  <a:srgbClr val="FFFFFF"/>
                </a:solidFill>
              </a:rPr>
              <a:t>組員</a:t>
            </a:r>
            <a:r>
              <a:rPr lang="en-US" altLang="zh-TW" sz="1500" dirty="0">
                <a:solidFill>
                  <a:srgbClr val="FFFFFF"/>
                </a:solidFill>
              </a:rPr>
              <a:t>:</a:t>
            </a:r>
            <a:r>
              <a:rPr lang="zh-TW" altLang="en-US" sz="1500" dirty="0">
                <a:solidFill>
                  <a:srgbClr val="FFFFFF"/>
                </a:solidFill>
              </a:rPr>
              <a:t>石恩明  學號</a:t>
            </a:r>
            <a:r>
              <a:rPr lang="en-GB" altLang="zh-TW" sz="1500" dirty="0">
                <a:solidFill>
                  <a:srgbClr val="FFFFFF"/>
                </a:solidFill>
              </a:rPr>
              <a:t>F108112116</a:t>
            </a:r>
            <a:endParaRPr lang="en-US" altLang="zh-TW" sz="1500" dirty="0">
              <a:solidFill>
                <a:srgbClr val="FFFFFF"/>
              </a:solidFill>
            </a:endParaRPr>
          </a:p>
          <a:p>
            <a:r>
              <a:rPr lang="zh-TW" altLang="en-US" sz="1500" dirty="0">
                <a:solidFill>
                  <a:srgbClr val="FFFFFF"/>
                </a:solidFill>
              </a:rPr>
              <a:t>組員</a:t>
            </a:r>
            <a:r>
              <a:rPr lang="en-US" altLang="zh-TW" sz="1500" dirty="0">
                <a:solidFill>
                  <a:srgbClr val="FFFFFF"/>
                </a:solidFill>
              </a:rPr>
              <a:t>:</a:t>
            </a:r>
            <a:r>
              <a:rPr lang="zh-TW" altLang="en-US" sz="1500" dirty="0">
                <a:solidFill>
                  <a:srgbClr val="FFFFFF"/>
                </a:solidFill>
              </a:rPr>
              <a:t>詹秉學  學號</a:t>
            </a:r>
            <a:r>
              <a:rPr lang="en-GB" altLang="zh-TW" sz="1500" dirty="0">
                <a:solidFill>
                  <a:srgbClr val="FFFFFF"/>
                </a:solidFill>
              </a:rPr>
              <a:t>F108112125</a:t>
            </a:r>
            <a:endParaRPr lang="zh-TW" altLang="en-US" sz="1500" dirty="0">
              <a:solidFill>
                <a:srgbClr val="FFFFFF"/>
              </a:solidFill>
            </a:endParaRPr>
          </a:p>
        </p:txBody>
      </p:sp>
      <p:cxnSp>
        <p:nvCxnSpPr>
          <p:cNvPr id="23" name="直線接點​​(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82045-FBDD-4746-825C-86AAB8A35F0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a:solidFill>
                  <a:schemeClr val="bg1">
                    <a:lumMod val="50000"/>
                  </a:schemeClr>
                </a:solidFill>
              </a:rPr>
              <a:t>rule base</a:t>
            </a:r>
            <a:endParaRPr lang="zh-TW" altLang="en-US" dirty="0"/>
          </a:p>
        </p:txBody>
      </p:sp>
      <p:sp>
        <p:nvSpPr>
          <p:cNvPr id="3" name="內容版面配置區 2">
            <a:extLst>
              <a:ext uri="{FF2B5EF4-FFF2-40B4-BE49-F238E27FC236}">
                <a16:creationId xmlns:a16="http://schemas.microsoft.com/office/drawing/2014/main" id="{2CF1720B-8282-4D58-A6DE-3FFD3031877C}"/>
              </a:ext>
            </a:extLst>
          </p:cNvPr>
          <p:cNvSpPr>
            <a:spLocks noGrp="1"/>
          </p:cNvSpPr>
          <p:nvPr>
            <p:ph idx="1"/>
          </p:nvPr>
        </p:nvSpPr>
        <p:spPr/>
        <p:txBody>
          <a:bodyPr/>
          <a:lstStyle/>
          <a:p>
            <a:pPr marL="457200" indent="-457200">
              <a:buFont typeface="+mj-lt"/>
              <a:buAutoNum type="arabicPeriod"/>
            </a:pPr>
            <a:r>
              <a:rPr lang="zh-TW" altLang="en-US" dirty="0"/>
              <a:t>可根據需求隨時進行調整</a:t>
            </a:r>
            <a:endParaRPr lang="en-US" altLang="zh-TW" dirty="0"/>
          </a:p>
          <a:p>
            <a:pPr marL="457200" indent="-457200">
              <a:buFont typeface="+mj-lt"/>
              <a:buAutoNum type="arabicPeriod"/>
            </a:pPr>
            <a:endParaRPr lang="en-US" altLang="zh-TW" dirty="0"/>
          </a:p>
          <a:p>
            <a:pPr marL="457200" indent="-457200">
              <a:buFont typeface="+mj-lt"/>
              <a:buAutoNum type="arabicPeriod"/>
            </a:pPr>
            <a:r>
              <a:rPr lang="zh-TW" altLang="en-US" dirty="0"/>
              <a:t>可利用</a:t>
            </a:r>
            <a:r>
              <a:rPr lang="en-US" altLang="zh-TW" dirty="0" err="1"/>
              <a:t>RuleBase</a:t>
            </a:r>
            <a:r>
              <a:rPr lang="zh-TW" altLang="en-US" dirty="0"/>
              <a:t>與訓練結果進行對照</a:t>
            </a:r>
            <a:r>
              <a:rPr lang="en-US" altLang="zh-TW" dirty="0"/>
              <a:t>or</a:t>
            </a:r>
            <a:r>
              <a:rPr lang="zh-TW" altLang="en-US" dirty="0"/>
              <a:t>對打來檢視最後成果</a:t>
            </a:r>
          </a:p>
        </p:txBody>
      </p:sp>
    </p:spTree>
    <p:extLst>
      <p:ext uri="{BB962C8B-B14F-4D97-AF65-F5344CB8AC3E}">
        <p14:creationId xmlns:p14="http://schemas.microsoft.com/office/powerpoint/2010/main" val="420165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9C155-3FD5-4CD9-BDF7-CDABACA24B15}"/>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整理</a:t>
            </a:r>
          </a:p>
        </p:txBody>
      </p:sp>
      <p:sp>
        <p:nvSpPr>
          <p:cNvPr id="3" name="內容版面配置區 2">
            <a:extLst>
              <a:ext uri="{FF2B5EF4-FFF2-40B4-BE49-F238E27FC236}">
                <a16:creationId xmlns:a16="http://schemas.microsoft.com/office/drawing/2014/main" id="{6EF29763-ACF5-4579-8782-1BC88E12DCAB}"/>
              </a:ext>
            </a:extLst>
          </p:cNvPr>
          <p:cNvSpPr>
            <a:spLocks noGrp="1"/>
          </p:cNvSpPr>
          <p:nvPr>
            <p:ph idx="1"/>
          </p:nvPr>
        </p:nvSpPr>
        <p:spPr/>
        <p:txBody>
          <a:bodyPr/>
          <a:lstStyle/>
          <a:p>
            <a:pPr marL="0" indent="0">
              <a:buNone/>
            </a:pPr>
            <a:endParaRPr lang="en-US" altLang="zh-TW" dirty="0"/>
          </a:p>
          <a:p>
            <a:pPr marL="457200" indent="-457200">
              <a:buFont typeface="+mj-lt"/>
              <a:buAutoNum type="arabicPeriod"/>
            </a:pPr>
            <a:r>
              <a:rPr lang="zh-TW" altLang="en-US" dirty="0"/>
              <a:t>寫出合適的</a:t>
            </a:r>
            <a:r>
              <a:rPr lang="en-US" altLang="zh-TW" dirty="0"/>
              <a:t>Rule</a:t>
            </a:r>
            <a:r>
              <a:rPr lang="zh-TW" altLang="en-US" dirty="0"/>
              <a:t> </a:t>
            </a:r>
            <a:r>
              <a:rPr lang="en-US" altLang="zh-TW" dirty="0"/>
              <a:t>Base</a:t>
            </a:r>
            <a:r>
              <a:rPr lang="zh-TW" altLang="en-US" dirty="0"/>
              <a:t>以提供</a:t>
            </a:r>
            <a:r>
              <a:rPr lang="en-US" altLang="zh-TW" dirty="0"/>
              <a:t>FCM</a:t>
            </a:r>
            <a:r>
              <a:rPr lang="zh-TW" altLang="en-US" dirty="0"/>
              <a:t>演算法訓練預測模型</a:t>
            </a:r>
            <a:endParaRPr lang="en-US" altLang="zh-TW" dirty="0"/>
          </a:p>
          <a:p>
            <a:pPr marL="457200" indent="-457200">
              <a:buFont typeface="+mj-lt"/>
              <a:buAutoNum type="arabicPeriod"/>
            </a:pPr>
            <a:r>
              <a:rPr lang="en-US" altLang="zh-TW" dirty="0"/>
              <a:t>FCM</a:t>
            </a:r>
            <a:r>
              <a:rPr lang="zh-TW" altLang="en-US" dirty="0"/>
              <a:t>演算法編寫</a:t>
            </a:r>
            <a:endParaRPr lang="en-US" altLang="zh-TW" dirty="0"/>
          </a:p>
          <a:p>
            <a:pPr lvl="2"/>
            <a:r>
              <a:rPr lang="zh-TW" altLang="en-US" dirty="0"/>
              <a:t>目前網路上有許多教學及範例程式可供參考</a:t>
            </a:r>
            <a:endParaRPr lang="en-US" altLang="zh-TW" dirty="0"/>
          </a:p>
          <a:p>
            <a:pPr lvl="2"/>
            <a:r>
              <a:rPr lang="zh-TW" altLang="en-US" dirty="0"/>
              <a:t>有效的選取特徵</a:t>
            </a:r>
          </a:p>
        </p:txBody>
      </p:sp>
    </p:spTree>
    <p:extLst>
      <p:ext uri="{BB962C8B-B14F-4D97-AF65-F5344CB8AC3E}">
        <p14:creationId xmlns:p14="http://schemas.microsoft.com/office/powerpoint/2010/main" val="53667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C4DC88A7-41AF-4E8A-AEA4-FB798E431233}"/>
              </a:ext>
            </a:extLst>
          </p:cNvPr>
          <p:cNvSpPr/>
          <p:nvPr/>
        </p:nvSpPr>
        <p:spPr>
          <a:xfrm>
            <a:off x="3972877" y="1557363"/>
            <a:ext cx="7972294" cy="258945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2" name="標題 1">
            <a:extLst>
              <a:ext uri="{FF2B5EF4-FFF2-40B4-BE49-F238E27FC236}">
                <a16:creationId xmlns:a16="http://schemas.microsoft.com/office/drawing/2014/main" id="{313ABC88-768C-4B6F-AC1D-09F4341EF259}"/>
              </a:ext>
            </a:extLst>
          </p:cNvPr>
          <p:cNvSpPr>
            <a:spLocks noGrp="1"/>
          </p:cNvSpPr>
          <p:nvPr>
            <p:ph type="title"/>
          </p:nvPr>
        </p:nvSpPr>
        <p:spPr/>
        <p:txBody>
          <a:bodyPr/>
          <a:lstStyle/>
          <a:p>
            <a:r>
              <a:rPr lang="zh-TW" altLang="en-US" dirty="0"/>
              <a:t>設計</a:t>
            </a:r>
            <a:r>
              <a:rPr lang="en-US" altLang="zh-TW" dirty="0">
                <a:solidFill>
                  <a:schemeClr val="bg1">
                    <a:lumMod val="50000"/>
                  </a:schemeClr>
                </a:solidFill>
              </a:rPr>
              <a:t>-</a:t>
            </a:r>
            <a:r>
              <a:rPr lang="zh-TW" altLang="en-US" dirty="0">
                <a:solidFill>
                  <a:schemeClr val="bg1">
                    <a:lumMod val="50000"/>
                  </a:schemeClr>
                </a:solidFill>
              </a:rPr>
              <a:t>訓練流程</a:t>
            </a:r>
          </a:p>
        </p:txBody>
      </p:sp>
      <p:sp>
        <p:nvSpPr>
          <p:cNvPr id="49" name="矩形 48">
            <a:extLst>
              <a:ext uri="{FF2B5EF4-FFF2-40B4-BE49-F238E27FC236}">
                <a16:creationId xmlns:a16="http://schemas.microsoft.com/office/drawing/2014/main" id="{33A60D33-9866-4B06-8B38-09177F0DF510}"/>
              </a:ext>
            </a:extLst>
          </p:cNvPr>
          <p:cNvSpPr/>
          <p:nvPr/>
        </p:nvSpPr>
        <p:spPr>
          <a:xfrm>
            <a:off x="4153454" y="2971136"/>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資料夾</a:t>
            </a:r>
            <a:endParaRPr lang="en-US" altLang="zh-TW" sz="1200" dirty="0"/>
          </a:p>
          <a:p>
            <a:pPr algn="ctr"/>
            <a:r>
              <a:rPr lang="zh-TW" altLang="en-US" sz="1200" dirty="0"/>
              <a:t>存放</a:t>
            </a:r>
            <a:r>
              <a:rPr lang="en-US" altLang="zh-TW" sz="1200" dirty="0"/>
              <a:t>pickle</a:t>
            </a:r>
            <a:r>
              <a:rPr lang="zh-TW" altLang="en-US" sz="1200" dirty="0"/>
              <a:t>紀錄檔</a:t>
            </a:r>
          </a:p>
        </p:txBody>
      </p:sp>
      <p:sp>
        <p:nvSpPr>
          <p:cNvPr id="50" name="矩形 49">
            <a:extLst>
              <a:ext uri="{FF2B5EF4-FFF2-40B4-BE49-F238E27FC236}">
                <a16:creationId xmlns:a16="http://schemas.microsoft.com/office/drawing/2014/main" id="{12116BE7-F0DE-42A2-9DDE-8D4BCC99B82C}"/>
              </a:ext>
            </a:extLst>
          </p:cNvPr>
          <p:cNvSpPr/>
          <p:nvPr/>
        </p:nvSpPr>
        <p:spPr>
          <a:xfrm>
            <a:off x="7095217" y="2971136"/>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訓練程式</a:t>
            </a:r>
          </a:p>
        </p:txBody>
      </p:sp>
      <p:cxnSp>
        <p:nvCxnSpPr>
          <p:cNvPr id="51" name="直線單箭頭接點 50">
            <a:extLst>
              <a:ext uri="{FF2B5EF4-FFF2-40B4-BE49-F238E27FC236}">
                <a16:creationId xmlns:a16="http://schemas.microsoft.com/office/drawing/2014/main" id="{273CF2D2-6AA4-4C6B-AD7F-883D183948A7}"/>
              </a:ext>
            </a:extLst>
          </p:cNvPr>
          <p:cNvCxnSpPr>
            <a:stCxn id="49" idx="3"/>
            <a:endCxn id="50" idx="1"/>
          </p:cNvCxnSpPr>
          <p:nvPr/>
        </p:nvCxnSpPr>
        <p:spPr>
          <a:xfrm>
            <a:off x="5628646" y="3335209"/>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文字方塊 27">
            <a:extLst>
              <a:ext uri="{FF2B5EF4-FFF2-40B4-BE49-F238E27FC236}">
                <a16:creationId xmlns:a16="http://schemas.microsoft.com/office/drawing/2014/main" id="{ABD3C0BD-FE99-45A6-8E47-8836AF9CE223}"/>
              </a:ext>
            </a:extLst>
          </p:cNvPr>
          <p:cNvSpPr txBox="1"/>
          <p:nvPr/>
        </p:nvSpPr>
        <p:spPr>
          <a:xfrm>
            <a:off x="5554198" y="3311205"/>
            <a:ext cx="160081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t>每個</a:t>
            </a:r>
            <a:r>
              <a:rPr lang="en-US" altLang="zh-TW" sz="1400" dirty="0"/>
              <a:t>frame</a:t>
            </a:r>
            <a:r>
              <a:rPr lang="zh-TW" altLang="en-US" sz="1400" dirty="0"/>
              <a:t>的資料</a:t>
            </a:r>
          </a:p>
        </p:txBody>
      </p:sp>
      <p:sp>
        <p:nvSpPr>
          <p:cNvPr id="53" name="矩形 52">
            <a:extLst>
              <a:ext uri="{FF2B5EF4-FFF2-40B4-BE49-F238E27FC236}">
                <a16:creationId xmlns:a16="http://schemas.microsoft.com/office/drawing/2014/main" id="{D2553DF7-82D2-4909-B776-BB8ECF2CFEFC}"/>
              </a:ext>
            </a:extLst>
          </p:cNvPr>
          <p:cNvSpPr/>
          <p:nvPr/>
        </p:nvSpPr>
        <p:spPr>
          <a:xfrm>
            <a:off x="10036980" y="2971136"/>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正規化</a:t>
            </a:r>
            <a:r>
              <a:rPr lang="en-US" altLang="zh-TW" dirty="0"/>
              <a:t>.</a:t>
            </a:r>
            <a:r>
              <a:rPr lang="en-US" altLang="zh-TW" dirty="0" err="1"/>
              <a:t>sav</a:t>
            </a:r>
            <a:endParaRPr lang="zh-TW" altLang="en-US" dirty="0"/>
          </a:p>
        </p:txBody>
      </p:sp>
      <p:cxnSp>
        <p:nvCxnSpPr>
          <p:cNvPr id="54" name="直線單箭頭接點 53">
            <a:extLst>
              <a:ext uri="{FF2B5EF4-FFF2-40B4-BE49-F238E27FC236}">
                <a16:creationId xmlns:a16="http://schemas.microsoft.com/office/drawing/2014/main" id="{0E0F4483-819C-4FB9-A3E5-9FDD0E9CBAF5}"/>
              </a:ext>
            </a:extLst>
          </p:cNvPr>
          <p:cNvCxnSpPr>
            <a:stCxn id="50" idx="3"/>
            <a:endCxn id="53" idx="1"/>
          </p:cNvCxnSpPr>
          <p:nvPr/>
        </p:nvCxnSpPr>
        <p:spPr>
          <a:xfrm>
            <a:off x="8570409" y="3335209"/>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文字方塊 37">
            <a:extLst>
              <a:ext uri="{FF2B5EF4-FFF2-40B4-BE49-F238E27FC236}">
                <a16:creationId xmlns:a16="http://schemas.microsoft.com/office/drawing/2014/main" id="{754725B5-6FAE-4EF0-BC69-4F6D95A9FDBA}"/>
              </a:ext>
            </a:extLst>
          </p:cNvPr>
          <p:cNvSpPr txBox="1"/>
          <p:nvPr/>
        </p:nvSpPr>
        <p:spPr>
          <a:xfrm>
            <a:off x="8493552" y="3335209"/>
            <a:ext cx="166714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model</a:t>
            </a:r>
            <a:r>
              <a:rPr lang="zh-TW" altLang="en-US" sz="1400" dirty="0"/>
              <a:t>輸出為</a:t>
            </a:r>
            <a:r>
              <a:rPr lang="en-US" altLang="zh-TW" sz="1400" dirty="0" err="1"/>
              <a:t>sav</a:t>
            </a:r>
            <a:r>
              <a:rPr lang="zh-TW" altLang="en-US" sz="1400" dirty="0"/>
              <a:t>檔</a:t>
            </a:r>
          </a:p>
        </p:txBody>
      </p:sp>
      <p:sp>
        <p:nvSpPr>
          <p:cNvPr id="56" name="矩形 55">
            <a:extLst>
              <a:ext uri="{FF2B5EF4-FFF2-40B4-BE49-F238E27FC236}">
                <a16:creationId xmlns:a16="http://schemas.microsoft.com/office/drawing/2014/main" id="{DCD06F95-48C3-44ED-8837-AE41578C829B}"/>
              </a:ext>
            </a:extLst>
          </p:cNvPr>
          <p:cNvSpPr/>
          <p:nvPr/>
        </p:nvSpPr>
        <p:spPr>
          <a:xfrm>
            <a:off x="8247242" y="4870248"/>
            <a:ext cx="3005387" cy="12609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Ml_play</a:t>
            </a:r>
            <a:endParaRPr lang="zh-TW" altLang="en-US" dirty="0"/>
          </a:p>
        </p:txBody>
      </p:sp>
      <p:sp>
        <p:nvSpPr>
          <p:cNvPr id="57" name="矩形 56">
            <a:extLst>
              <a:ext uri="{FF2B5EF4-FFF2-40B4-BE49-F238E27FC236}">
                <a16:creationId xmlns:a16="http://schemas.microsoft.com/office/drawing/2014/main" id="{B2050AC2-6704-48FB-93A6-5E65BF8D3DB0}"/>
              </a:ext>
            </a:extLst>
          </p:cNvPr>
          <p:cNvSpPr/>
          <p:nvPr/>
        </p:nvSpPr>
        <p:spPr>
          <a:xfrm>
            <a:off x="10299242" y="4870248"/>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特徵</a:t>
            </a:r>
            <a:endParaRPr lang="en-US" altLang="zh-TW" dirty="0"/>
          </a:p>
          <a:p>
            <a:pPr algn="ctr"/>
            <a:r>
              <a:rPr lang="zh-TW" altLang="en-US" dirty="0"/>
              <a:t>正規化</a:t>
            </a:r>
            <a:endParaRPr lang="en-US" altLang="zh-TW" dirty="0"/>
          </a:p>
        </p:txBody>
      </p:sp>
      <p:sp>
        <p:nvSpPr>
          <p:cNvPr id="58" name="矩形 57">
            <a:extLst>
              <a:ext uri="{FF2B5EF4-FFF2-40B4-BE49-F238E27FC236}">
                <a16:creationId xmlns:a16="http://schemas.microsoft.com/office/drawing/2014/main" id="{9DEDC1B0-5CBF-4DFA-BA8D-B08CBCB35F6F}"/>
              </a:ext>
            </a:extLst>
          </p:cNvPr>
          <p:cNvSpPr/>
          <p:nvPr/>
        </p:nvSpPr>
        <p:spPr>
          <a:xfrm>
            <a:off x="9805110" y="5300246"/>
            <a:ext cx="4571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59" name="矩形 58">
            <a:extLst>
              <a:ext uri="{FF2B5EF4-FFF2-40B4-BE49-F238E27FC236}">
                <a16:creationId xmlns:a16="http://schemas.microsoft.com/office/drawing/2014/main" id="{593C57F8-1267-40FE-8F66-813ABA5BDADA}"/>
              </a:ext>
            </a:extLst>
          </p:cNvPr>
          <p:cNvSpPr/>
          <p:nvPr/>
        </p:nvSpPr>
        <p:spPr>
          <a:xfrm>
            <a:off x="4120667" y="4871235"/>
            <a:ext cx="3006000" cy="12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b" anchorCtr="0" forceAA="0" compatLnSpc="1">
            <a:prstTxWarp prst="textNoShape">
              <a:avLst/>
            </a:prstTxWarp>
            <a:noAutofit/>
          </a:bodyP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a:t>Game</a:t>
            </a:r>
            <a:endParaRPr lang="zh-TW" altLang="en-US" dirty="0"/>
          </a:p>
        </p:txBody>
      </p:sp>
      <p:cxnSp>
        <p:nvCxnSpPr>
          <p:cNvPr id="60" name="直線單箭頭接點 59">
            <a:extLst>
              <a:ext uri="{FF2B5EF4-FFF2-40B4-BE49-F238E27FC236}">
                <a16:creationId xmlns:a16="http://schemas.microsoft.com/office/drawing/2014/main" id="{9B27DB9F-6D95-46E8-9630-9A69BD642032}"/>
              </a:ext>
            </a:extLst>
          </p:cNvPr>
          <p:cNvCxnSpPr/>
          <p:nvPr/>
        </p:nvCxnSpPr>
        <p:spPr>
          <a:xfrm flipH="1">
            <a:off x="7095217" y="5779448"/>
            <a:ext cx="1156408" cy="113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77F62AAC-6E40-4DE3-9990-6BB3E4C388F5}"/>
              </a:ext>
            </a:extLst>
          </p:cNvPr>
          <p:cNvCxnSpPr/>
          <p:nvPr/>
        </p:nvCxnSpPr>
        <p:spPr>
          <a:xfrm flipV="1">
            <a:off x="7126667" y="4998705"/>
            <a:ext cx="1120574" cy="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ADED7530-BBAE-4B43-871E-3AC0AB6E196B}"/>
              </a:ext>
            </a:extLst>
          </p:cNvPr>
          <p:cNvSpPr/>
          <p:nvPr/>
        </p:nvSpPr>
        <p:spPr>
          <a:xfrm>
            <a:off x="8247242" y="5590248"/>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輸出指令</a:t>
            </a:r>
            <a:endParaRPr lang="en-US" altLang="zh-TW" sz="1400" dirty="0"/>
          </a:p>
        </p:txBody>
      </p:sp>
      <p:sp>
        <p:nvSpPr>
          <p:cNvPr id="63" name="矩形 62">
            <a:extLst>
              <a:ext uri="{FF2B5EF4-FFF2-40B4-BE49-F238E27FC236}">
                <a16:creationId xmlns:a16="http://schemas.microsoft.com/office/drawing/2014/main" id="{9B3FF654-E3AB-4F53-A666-312F70929E60}"/>
              </a:ext>
            </a:extLst>
          </p:cNvPr>
          <p:cNvSpPr/>
          <p:nvPr/>
        </p:nvSpPr>
        <p:spPr>
          <a:xfrm>
            <a:off x="8247242" y="4870248"/>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提取特徵</a:t>
            </a:r>
            <a:endParaRPr lang="en-US" altLang="zh-TW" sz="1400" dirty="0"/>
          </a:p>
        </p:txBody>
      </p:sp>
      <p:sp>
        <p:nvSpPr>
          <p:cNvPr id="64" name="矩形 63">
            <a:extLst>
              <a:ext uri="{FF2B5EF4-FFF2-40B4-BE49-F238E27FC236}">
                <a16:creationId xmlns:a16="http://schemas.microsoft.com/office/drawing/2014/main" id="{125D1CAD-2668-41C6-AADC-76BE8A29A54C}"/>
              </a:ext>
            </a:extLst>
          </p:cNvPr>
          <p:cNvSpPr/>
          <p:nvPr/>
        </p:nvSpPr>
        <p:spPr>
          <a:xfrm>
            <a:off x="10299242" y="5590248"/>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400" dirty="0" err="1"/>
              <a:t>FCM.sav</a:t>
            </a:r>
            <a:endParaRPr lang="en-US" altLang="zh-TW" sz="1400" dirty="0"/>
          </a:p>
        </p:txBody>
      </p:sp>
      <p:sp>
        <p:nvSpPr>
          <p:cNvPr id="65" name="文字方塊 91">
            <a:extLst>
              <a:ext uri="{FF2B5EF4-FFF2-40B4-BE49-F238E27FC236}">
                <a16:creationId xmlns:a16="http://schemas.microsoft.com/office/drawing/2014/main" id="{1FEE15EF-D5F9-447A-82F3-C21A154B38ED}"/>
              </a:ext>
            </a:extLst>
          </p:cNvPr>
          <p:cNvSpPr txBox="1"/>
          <p:nvPr/>
        </p:nvSpPr>
        <p:spPr>
          <a:xfrm>
            <a:off x="6906809" y="4330286"/>
            <a:ext cx="1603903" cy="646331"/>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輸入當前</a:t>
            </a:r>
            <a:r>
              <a:rPr lang="en-US" altLang="zh-TW" dirty="0"/>
              <a:t>frame</a:t>
            </a:r>
            <a:r>
              <a:rPr lang="zh-TW" altLang="en-US" dirty="0"/>
              <a:t>資料</a:t>
            </a:r>
          </a:p>
        </p:txBody>
      </p:sp>
      <p:sp>
        <p:nvSpPr>
          <p:cNvPr id="66" name="矩形 65">
            <a:extLst>
              <a:ext uri="{FF2B5EF4-FFF2-40B4-BE49-F238E27FC236}">
                <a16:creationId xmlns:a16="http://schemas.microsoft.com/office/drawing/2014/main" id="{9C344DA9-58D2-4FA0-8EF3-DE6AE2A9967B}"/>
              </a:ext>
            </a:extLst>
          </p:cNvPr>
          <p:cNvSpPr/>
          <p:nvPr/>
        </p:nvSpPr>
        <p:spPr>
          <a:xfrm>
            <a:off x="10036980" y="2060954"/>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FCM.sav</a:t>
            </a:r>
            <a:r>
              <a:rPr lang="en-US" altLang="zh-TW" dirty="0"/>
              <a:t> </a:t>
            </a:r>
          </a:p>
        </p:txBody>
      </p:sp>
      <p:cxnSp>
        <p:nvCxnSpPr>
          <p:cNvPr id="67" name="肘形接點 96">
            <a:extLst>
              <a:ext uri="{FF2B5EF4-FFF2-40B4-BE49-F238E27FC236}">
                <a16:creationId xmlns:a16="http://schemas.microsoft.com/office/drawing/2014/main" id="{0C9A7D5F-AE27-4F0E-873E-23C701A41F2B}"/>
              </a:ext>
            </a:extLst>
          </p:cNvPr>
          <p:cNvCxnSpPr>
            <a:endCxn id="66" idx="1"/>
          </p:cNvCxnSpPr>
          <p:nvPr/>
        </p:nvCxnSpPr>
        <p:spPr>
          <a:xfrm flipV="1">
            <a:off x="8570409" y="2425027"/>
            <a:ext cx="1466571" cy="91018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99">
            <a:extLst>
              <a:ext uri="{FF2B5EF4-FFF2-40B4-BE49-F238E27FC236}">
                <a16:creationId xmlns:a16="http://schemas.microsoft.com/office/drawing/2014/main" id="{0A6A8E29-CBDB-447F-AE94-4F91B317DA93}"/>
              </a:ext>
            </a:extLst>
          </p:cNvPr>
          <p:cNvCxnSpPr>
            <a:stCxn id="66" idx="3"/>
            <a:endCxn id="64" idx="2"/>
          </p:cNvCxnSpPr>
          <p:nvPr/>
        </p:nvCxnSpPr>
        <p:spPr>
          <a:xfrm flipH="1">
            <a:off x="10775936" y="2425027"/>
            <a:ext cx="736236" cy="3706208"/>
          </a:xfrm>
          <a:prstGeom prst="bentConnector4">
            <a:avLst>
              <a:gd name="adj1" fmla="val -31050"/>
              <a:gd name="adj2" fmla="val 10616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209D67E5-5406-438F-8DD1-0A6B64BD3DFA}"/>
              </a:ext>
            </a:extLst>
          </p:cNvPr>
          <p:cNvCxnSpPr>
            <a:stCxn id="53" idx="2"/>
          </p:cNvCxnSpPr>
          <p:nvPr/>
        </p:nvCxnSpPr>
        <p:spPr>
          <a:xfrm>
            <a:off x="10774576" y="3699282"/>
            <a:ext cx="0" cy="11325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5D700F9-4CC1-4811-A5FC-4E77AB468A47}"/>
              </a:ext>
            </a:extLst>
          </p:cNvPr>
          <p:cNvCxnSpPr>
            <a:stCxn id="63" idx="3"/>
            <a:endCxn id="57" idx="1"/>
          </p:cNvCxnSpPr>
          <p:nvPr/>
        </p:nvCxnSpPr>
        <p:spPr>
          <a:xfrm>
            <a:off x="9200629" y="5140742"/>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142EF02-B5A5-470D-BC86-2148DBB7D7DD}"/>
              </a:ext>
            </a:extLst>
          </p:cNvPr>
          <p:cNvCxnSpPr>
            <a:stCxn id="64" idx="1"/>
            <a:endCxn id="62" idx="3"/>
          </p:cNvCxnSpPr>
          <p:nvPr/>
        </p:nvCxnSpPr>
        <p:spPr>
          <a:xfrm flipH="1">
            <a:off x="9200629" y="5860742"/>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31DC272F-0CB5-4F0F-A331-E5F4EE8700B3}"/>
              </a:ext>
            </a:extLst>
          </p:cNvPr>
          <p:cNvCxnSpPr>
            <a:stCxn id="57" idx="2"/>
            <a:endCxn id="64" idx="0"/>
          </p:cNvCxnSpPr>
          <p:nvPr/>
        </p:nvCxnSpPr>
        <p:spPr>
          <a:xfrm>
            <a:off x="10775936" y="5411235"/>
            <a:ext cx="0" cy="179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文字方塊 129">
            <a:extLst>
              <a:ext uri="{FF2B5EF4-FFF2-40B4-BE49-F238E27FC236}">
                <a16:creationId xmlns:a16="http://schemas.microsoft.com/office/drawing/2014/main" id="{90B8025D-0105-4573-B0AE-C69810E4954A}"/>
              </a:ext>
            </a:extLst>
          </p:cNvPr>
          <p:cNvSpPr txBox="1"/>
          <p:nvPr/>
        </p:nvSpPr>
        <p:spPr>
          <a:xfrm>
            <a:off x="6906809" y="5851410"/>
            <a:ext cx="160390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控制平板</a:t>
            </a:r>
          </a:p>
        </p:txBody>
      </p:sp>
      <p:sp>
        <p:nvSpPr>
          <p:cNvPr id="74" name="矩形 73">
            <a:extLst>
              <a:ext uri="{FF2B5EF4-FFF2-40B4-BE49-F238E27FC236}">
                <a16:creationId xmlns:a16="http://schemas.microsoft.com/office/drawing/2014/main" id="{F1ACFBA8-7234-45DA-B0C5-24F356AF1424}"/>
              </a:ext>
            </a:extLst>
          </p:cNvPr>
          <p:cNvSpPr/>
          <p:nvPr/>
        </p:nvSpPr>
        <p:spPr>
          <a:xfrm>
            <a:off x="1339722" y="2971136"/>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sp>
        <p:nvSpPr>
          <p:cNvPr id="75" name="矩形 74">
            <a:extLst>
              <a:ext uri="{FF2B5EF4-FFF2-40B4-BE49-F238E27FC236}">
                <a16:creationId xmlns:a16="http://schemas.microsoft.com/office/drawing/2014/main" id="{1FE1B17B-D29E-485A-BFF8-4EBC997622FA}"/>
              </a:ext>
            </a:extLst>
          </p:cNvPr>
          <p:cNvSpPr/>
          <p:nvPr/>
        </p:nvSpPr>
        <p:spPr>
          <a:xfrm>
            <a:off x="1325226" y="394715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Game</a:t>
            </a:r>
          </a:p>
        </p:txBody>
      </p:sp>
      <p:cxnSp>
        <p:nvCxnSpPr>
          <p:cNvPr id="76" name="直線單箭頭接點 75">
            <a:extLst>
              <a:ext uri="{FF2B5EF4-FFF2-40B4-BE49-F238E27FC236}">
                <a16:creationId xmlns:a16="http://schemas.microsoft.com/office/drawing/2014/main" id="{2A3B880C-72F0-4E4B-982C-1399121B8260}"/>
              </a:ext>
            </a:extLst>
          </p:cNvPr>
          <p:cNvCxnSpPr/>
          <p:nvPr/>
        </p:nvCxnSpPr>
        <p:spPr>
          <a:xfrm>
            <a:off x="2425262" y="3699282"/>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B99A8C5B-6DAE-4D37-BB82-53AAD1E0D302}"/>
              </a:ext>
            </a:extLst>
          </p:cNvPr>
          <p:cNvCxnSpPr/>
          <p:nvPr/>
        </p:nvCxnSpPr>
        <p:spPr>
          <a:xfrm flipV="1">
            <a:off x="1633174" y="3699282"/>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C9CD8D1F-109A-43A4-B7DC-A476C7B4AFA0}"/>
              </a:ext>
            </a:extLst>
          </p:cNvPr>
          <p:cNvCxnSpPr>
            <a:stCxn id="74" idx="3"/>
            <a:endCxn id="49" idx="1"/>
          </p:cNvCxnSpPr>
          <p:nvPr/>
        </p:nvCxnSpPr>
        <p:spPr>
          <a:xfrm>
            <a:off x="2814914" y="3335209"/>
            <a:ext cx="1338540"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文字方塊 151">
            <a:extLst>
              <a:ext uri="{FF2B5EF4-FFF2-40B4-BE49-F238E27FC236}">
                <a16:creationId xmlns:a16="http://schemas.microsoft.com/office/drawing/2014/main" id="{12D5FD7F-00A6-4E9A-84ED-E6C87674A5C4}"/>
              </a:ext>
            </a:extLst>
          </p:cNvPr>
          <p:cNvSpPr txBox="1"/>
          <p:nvPr/>
        </p:nvSpPr>
        <p:spPr>
          <a:xfrm>
            <a:off x="2791138" y="3311205"/>
            <a:ext cx="1323888" cy="584775"/>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600" dirty="0"/>
              <a:t>輸出</a:t>
            </a:r>
            <a:r>
              <a:rPr lang="en-US" altLang="zh-TW" sz="1600" dirty="0"/>
              <a:t>pickle</a:t>
            </a:r>
            <a:r>
              <a:rPr lang="zh-TW" altLang="en-US" sz="1600" dirty="0"/>
              <a:t>檔作為樣本</a:t>
            </a:r>
          </a:p>
        </p:txBody>
      </p:sp>
      <p:sp>
        <p:nvSpPr>
          <p:cNvPr id="80" name="矩形 79">
            <a:extLst>
              <a:ext uri="{FF2B5EF4-FFF2-40B4-BE49-F238E27FC236}">
                <a16:creationId xmlns:a16="http://schemas.microsoft.com/office/drawing/2014/main" id="{90A8A950-C577-456D-9F4D-779B896BF8D6}"/>
              </a:ext>
            </a:extLst>
          </p:cNvPr>
          <p:cNvSpPr/>
          <p:nvPr/>
        </p:nvSpPr>
        <p:spPr>
          <a:xfrm>
            <a:off x="1027589" y="2351894"/>
            <a:ext cx="2088232" cy="26927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2" name="矩形 81">
            <a:extLst>
              <a:ext uri="{FF2B5EF4-FFF2-40B4-BE49-F238E27FC236}">
                <a16:creationId xmlns:a16="http://schemas.microsoft.com/office/drawing/2014/main" id="{E2730767-2E95-4C3E-A738-E70D6A2BA968}"/>
              </a:ext>
            </a:extLst>
          </p:cNvPr>
          <p:cNvSpPr/>
          <p:nvPr/>
        </p:nvSpPr>
        <p:spPr>
          <a:xfrm>
            <a:off x="3972877" y="4245391"/>
            <a:ext cx="7972294" cy="258945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3" name="文字方塊 155">
            <a:extLst>
              <a:ext uri="{FF2B5EF4-FFF2-40B4-BE49-F238E27FC236}">
                <a16:creationId xmlns:a16="http://schemas.microsoft.com/office/drawing/2014/main" id="{C939672F-CE2B-4FB1-B54A-845F6A6D41CD}"/>
              </a:ext>
            </a:extLst>
          </p:cNvPr>
          <p:cNvSpPr txBox="1"/>
          <p:nvPr/>
        </p:nvSpPr>
        <p:spPr>
          <a:xfrm>
            <a:off x="1024128" y="4675299"/>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提供大量有效樣本</a:t>
            </a:r>
          </a:p>
        </p:txBody>
      </p:sp>
      <p:sp>
        <p:nvSpPr>
          <p:cNvPr id="84" name="文字方塊 156">
            <a:extLst>
              <a:ext uri="{FF2B5EF4-FFF2-40B4-BE49-F238E27FC236}">
                <a16:creationId xmlns:a16="http://schemas.microsoft.com/office/drawing/2014/main" id="{222093B0-3364-4C36-8639-9F0E5F99DEBE}"/>
              </a:ext>
            </a:extLst>
          </p:cNvPr>
          <p:cNvSpPr txBox="1"/>
          <p:nvPr/>
        </p:nvSpPr>
        <p:spPr>
          <a:xfrm>
            <a:off x="6806161" y="1561781"/>
            <a:ext cx="2394468"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正規化及訓練模型</a:t>
            </a:r>
          </a:p>
        </p:txBody>
      </p:sp>
      <p:sp>
        <p:nvSpPr>
          <p:cNvPr id="85" name="文字方塊 157">
            <a:extLst>
              <a:ext uri="{FF2B5EF4-FFF2-40B4-BE49-F238E27FC236}">
                <a16:creationId xmlns:a16="http://schemas.microsoft.com/office/drawing/2014/main" id="{0ECD293F-D6D0-4989-97EC-AF5C8AE06B16}"/>
              </a:ext>
            </a:extLst>
          </p:cNvPr>
          <p:cNvSpPr txBox="1"/>
          <p:nvPr/>
        </p:nvSpPr>
        <p:spPr>
          <a:xfrm>
            <a:off x="6806160" y="6465515"/>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過關</a:t>
            </a:r>
          </a:p>
        </p:txBody>
      </p:sp>
      <p:sp>
        <p:nvSpPr>
          <p:cNvPr id="86" name="矩形 85">
            <a:extLst>
              <a:ext uri="{FF2B5EF4-FFF2-40B4-BE49-F238E27FC236}">
                <a16:creationId xmlns:a16="http://schemas.microsoft.com/office/drawing/2014/main" id="{4D76EF5A-E12F-462D-B7F0-01552A954692}"/>
              </a:ext>
            </a:extLst>
          </p:cNvPr>
          <p:cNvSpPr/>
          <p:nvPr/>
        </p:nvSpPr>
        <p:spPr>
          <a:xfrm>
            <a:off x="1027589" y="5169877"/>
            <a:ext cx="2088232" cy="164295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7" name="矩形 86">
            <a:extLst>
              <a:ext uri="{FF2B5EF4-FFF2-40B4-BE49-F238E27FC236}">
                <a16:creationId xmlns:a16="http://schemas.microsoft.com/office/drawing/2014/main" id="{A072CBE6-7970-464F-9F92-E6A44F19DD80}"/>
              </a:ext>
            </a:extLst>
          </p:cNvPr>
          <p:cNvSpPr/>
          <p:nvPr/>
        </p:nvSpPr>
        <p:spPr>
          <a:xfrm>
            <a:off x="1308687" y="5459877"/>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可視化工具</a:t>
            </a:r>
            <a:endParaRPr lang="en-US" altLang="zh-TW" sz="1200" dirty="0"/>
          </a:p>
        </p:txBody>
      </p:sp>
      <p:cxnSp>
        <p:nvCxnSpPr>
          <p:cNvPr id="88" name="直線單箭頭接點 87">
            <a:extLst>
              <a:ext uri="{FF2B5EF4-FFF2-40B4-BE49-F238E27FC236}">
                <a16:creationId xmlns:a16="http://schemas.microsoft.com/office/drawing/2014/main" id="{040124EB-CA38-4EAF-AE23-CE6113FBA5A4}"/>
              </a:ext>
            </a:extLst>
          </p:cNvPr>
          <p:cNvCxnSpPr>
            <a:endCxn id="87" idx="3"/>
          </p:cNvCxnSpPr>
          <p:nvPr/>
        </p:nvCxnSpPr>
        <p:spPr>
          <a:xfrm flipH="1">
            <a:off x="2783879" y="5823950"/>
            <a:ext cx="1369575"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C5884E6B-B2EC-4BDE-8139-3375FB8500D9}"/>
              </a:ext>
            </a:extLst>
          </p:cNvPr>
          <p:cNvCxnSpPr>
            <a:stCxn id="87" idx="0"/>
            <a:endCxn id="83" idx="0"/>
          </p:cNvCxnSpPr>
          <p:nvPr/>
        </p:nvCxnSpPr>
        <p:spPr>
          <a:xfrm flipV="1">
            <a:off x="2046283" y="4675299"/>
            <a:ext cx="4497" cy="78457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0" name="文字方塊 47">
            <a:extLst>
              <a:ext uri="{FF2B5EF4-FFF2-40B4-BE49-F238E27FC236}">
                <a16:creationId xmlns:a16="http://schemas.microsoft.com/office/drawing/2014/main" id="{5E2AEBC9-4F89-4C0F-A4D5-68574AB2C68C}"/>
              </a:ext>
            </a:extLst>
          </p:cNvPr>
          <p:cNvSpPr txBox="1"/>
          <p:nvPr/>
        </p:nvSpPr>
        <p:spPr>
          <a:xfrm>
            <a:off x="1048939" y="6401322"/>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檢視資料分布</a:t>
            </a:r>
          </a:p>
        </p:txBody>
      </p:sp>
      <p:sp>
        <p:nvSpPr>
          <p:cNvPr id="91" name="文字方塊 7">
            <a:extLst>
              <a:ext uri="{FF2B5EF4-FFF2-40B4-BE49-F238E27FC236}">
                <a16:creationId xmlns:a16="http://schemas.microsoft.com/office/drawing/2014/main" id="{8C218746-52CF-4201-A2C4-23BA40EA11DB}"/>
              </a:ext>
            </a:extLst>
          </p:cNvPr>
          <p:cNvSpPr txBox="1"/>
          <p:nvPr/>
        </p:nvSpPr>
        <p:spPr>
          <a:xfrm>
            <a:off x="1966477" y="4930469"/>
            <a:ext cx="160488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修改訓練樣本</a:t>
            </a:r>
          </a:p>
        </p:txBody>
      </p:sp>
    </p:spTree>
    <p:extLst>
      <p:ext uri="{BB962C8B-B14F-4D97-AF65-F5344CB8AC3E}">
        <p14:creationId xmlns:p14="http://schemas.microsoft.com/office/powerpoint/2010/main" val="315486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3352AE-2992-480C-A4AF-BC69A983AF37}"/>
              </a:ext>
            </a:extLst>
          </p:cNvPr>
          <p:cNvSpPr>
            <a:spLocks noGrp="1"/>
          </p:cNvSpPr>
          <p:nvPr>
            <p:ph type="title"/>
          </p:nvPr>
        </p:nvSpPr>
        <p:spPr/>
        <p:txBody>
          <a:bodyPr/>
          <a:lstStyle/>
          <a:p>
            <a:r>
              <a:rPr lang="zh-TW" altLang="en-US" dirty="0"/>
              <a:t>設計</a:t>
            </a:r>
            <a:r>
              <a:rPr lang="en-US" altLang="zh-TW" dirty="0"/>
              <a:t>-break</a:t>
            </a:r>
            <a:r>
              <a:rPr lang="zh-TW" altLang="en-US" dirty="0"/>
              <a:t> </a:t>
            </a:r>
            <a:r>
              <a:rPr lang="en-US" altLang="zh-TW" dirty="0"/>
              <a:t>down</a:t>
            </a:r>
            <a:endParaRPr lang="zh-TW" altLang="en-US" dirty="0"/>
          </a:p>
        </p:txBody>
      </p:sp>
      <p:sp>
        <p:nvSpPr>
          <p:cNvPr id="4" name="矩形 3">
            <a:extLst>
              <a:ext uri="{FF2B5EF4-FFF2-40B4-BE49-F238E27FC236}">
                <a16:creationId xmlns:a16="http://schemas.microsoft.com/office/drawing/2014/main" id="{8091D4A4-7D28-4B98-B225-7E6681998D15}"/>
              </a:ext>
            </a:extLst>
          </p:cNvPr>
          <p:cNvSpPr/>
          <p:nvPr/>
        </p:nvSpPr>
        <p:spPr>
          <a:xfrm>
            <a:off x="2836150" y="2370058"/>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自動打乒乓球</a:t>
            </a:r>
          </a:p>
        </p:txBody>
      </p:sp>
      <p:sp>
        <p:nvSpPr>
          <p:cNvPr id="5" name="矩形 4">
            <a:extLst>
              <a:ext uri="{FF2B5EF4-FFF2-40B4-BE49-F238E27FC236}">
                <a16:creationId xmlns:a16="http://schemas.microsoft.com/office/drawing/2014/main" id="{4AE0FFEC-8C19-47C8-9893-A09438AEFEBE}"/>
              </a:ext>
            </a:extLst>
          </p:cNvPr>
          <p:cNvSpPr/>
          <p:nvPr/>
        </p:nvSpPr>
        <p:spPr>
          <a:xfrm>
            <a:off x="4639782" y="3653489"/>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測試預測模型</a:t>
            </a:r>
          </a:p>
        </p:txBody>
      </p:sp>
      <p:sp>
        <p:nvSpPr>
          <p:cNvPr id="6" name="矩形 5">
            <a:extLst>
              <a:ext uri="{FF2B5EF4-FFF2-40B4-BE49-F238E27FC236}">
                <a16:creationId xmlns:a16="http://schemas.microsoft.com/office/drawing/2014/main" id="{587E5A00-6C7D-48A7-B6E6-40602EF06273}"/>
              </a:ext>
            </a:extLst>
          </p:cNvPr>
          <p:cNvSpPr/>
          <p:nvPr/>
        </p:nvSpPr>
        <p:spPr>
          <a:xfrm>
            <a:off x="1456192" y="3653489"/>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產生預測模型</a:t>
            </a:r>
          </a:p>
        </p:txBody>
      </p:sp>
      <p:cxnSp>
        <p:nvCxnSpPr>
          <p:cNvPr id="8" name="接點: 肘形 7">
            <a:extLst>
              <a:ext uri="{FF2B5EF4-FFF2-40B4-BE49-F238E27FC236}">
                <a16:creationId xmlns:a16="http://schemas.microsoft.com/office/drawing/2014/main" id="{183F2BF1-24F8-4B53-92D9-1E4549F6F74A}"/>
              </a:ext>
            </a:extLst>
          </p:cNvPr>
          <p:cNvCxnSpPr>
            <a:stCxn id="4" idx="2"/>
            <a:endCxn id="6" idx="0"/>
          </p:cNvCxnSpPr>
          <p:nvPr/>
        </p:nvCxnSpPr>
        <p:spPr>
          <a:xfrm rot="5400000">
            <a:off x="2961960" y="2709701"/>
            <a:ext cx="507617" cy="13799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接點: 肘形 12">
            <a:extLst>
              <a:ext uri="{FF2B5EF4-FFF2-40B4-BE49-F238E27FC236}">
                <a16:creationId xmlns:a16="http://schemas.microsoft.com/office/drawing/2014/main" id="{016F02DE-0852-4FD6-B429-05F3D503E4A2}"/>
              </a:ext>
            </a:extLst>
          </p:cNvPr>
          <p:cNvCxnSpPr>
            <a:stCxn id="4" idx="2"/>
            <a:endCxn id="5" idx="0"/>
          </p:cNvCxnSpPr>
          <p:nvPr/>
        </p:nvCxnSpPr>
        <p:spPr>
          <a:xfrm rot="16200000" flipH="1">
            <a:off x="4553755" y="2497864"/>
            <a:ext cx="507617" cy="18036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B83A95E3-CC38-4914-8416-743AB260F152}"/>
              </a:ext>
            </a:extLst>
          </p:cNvPr>
          <p:cNvSpPr/>
          <p:nvPr/>
        </p:nvSpPr>
        <p:spPr>
          <a:xfrm>
            <a:off x="1024128" y="4997657"/>
            <a:ext cx="1208015"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產生</a:t>
            </a:r>
            <a:endParaRPr lang="en-US" altLang="zh-TW" dirty="0"/>
          </a:p>
          <a:p>
            <a:pPr algn="ctr"/>
            <a:r>
              <a:rPr lang="zh-TW" altLang="en-US" dirty="0"/>
              <a:t>訓練資料</a:t>
            </a:r>
            <a:endParaRPr lang="en-US" altLang="zh-TW" dirty="0"/>
          </a:p>
        </p:txBody>
      </p:sp>
      <p:sp>
        <p:nvSpPr>
          <p:cNvPr id="20" name="矩形 19">
            <a:extLst>
              <a:ext uri="{FF2B5EF4-FFF2-40B4-BE49-F238E27FC236}">
                <a16:creationId xmlns:a16="http://schemas.microsoft.com/office/drawing/2014/main" id="{3501AEB1-5EEC-42E3-8A56-2ABC55590CD6}"/>
              </a:ext>
            </a:extLst>
          </p:cNvPr>
          <p:cNvSpPr/>
          <p:nvPr/>
        </p:nvSpPr>
        <p:spPr>
          <a:xfrm>
            <a:off x="2697731" y="4997657"/>
            <a:ext cx="1208015"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預測模型</a:t>
            </a:r>
            <a:endParaRPr lang="en-US" altLang="zh-TW" dirty="0"/>
          </a:p>
        </p:txBody>
      </p:sp>
      <p:cxnSp>
        <p:nvCxnSpPr>
          <p:cNvPr id="22" name="接點: 肘形 21">
            <a:extLst>
              <a:ext uri="{FF2B5EF4-FFF2-40B4-BE49-F238E27FC236}">
                <a16:creationId xmlns:a16="http://schemas.microsoft.com/office/drawing/2014/main" id="{AE7C2ACD-8580-4617-8974-92AFF6956C60}"/>
              </a:ext>
            </a:extLst>
          </p:cNvPr>
          <p:cNvCxnSpPr>
            <a:stCxn id="6" idx="2"/>
            <a:endCxn id="18" idx="0"/>
          </p:cNvCxnSpPr>
          <p:nvPr/>
        </p:nvCxnSpPr>
        <p:spPr>
          <a:xfrm rot="5400000">
            <a:off x="1792786" y="4264654"/>
            <a:ext cx="568354" cy="8976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C511D59C-1D0F-474E-ADE5-78570BD15930}"/>
              </a:ext>
            </a:extLst>
          </p:cNvPr>
          <p:cNvCxnSpPr>
            <a:stCxn id="6" idx="2"/>
            <a:endCxn id="20" idx="0"/>
          </p:cNvCxnSpPr>
          <p:nvPr/>
        </p:nvCxnSpPr>
        <p:spPr>
          <a:xfrm rot="16200000" flipH="1">
            <a:off x="2629587" y="4325505"/>
            <a:ext cx="568354" cy="775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EE1547F3-D73E-471A-80CC-9885F87321EE}"/>
              </a:ext>
            </a:extLst>
          </p:cNvPr>
          <p:cNvCxnSpPr>
            <a:stCxn id="18" idx="3"/>
            <a:endCxn id="20" idx="1"/>
          </p:cNvCxnSpPr>
          <p:nvPr/>
        </p:nvCxnSpPr>
        <p:spPr>
          <a:xfrm>
            <a:off x="2232143" y="5385564"/>
            <a:ext cx="46558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F27DBFD-D55E-4297-AA9F-1C3789EF713F}"/>
              </a:ext>
            </a:extLst>
          </p:cNvPr>
          <p:cNvSpPr/>
          <p:nvPr/>
        </p:nvSpPr>
        <p:spPr>
          <a:xfrm>
            <a:off x="4371335" y="4997657"/>
            <a:ext cx="1208015"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預測模型</a:t>
            </a:r>
            <a:endParaRPr lang="en-US" altLang="zh-TW" dirty="0"/>
          </a:p>
        </p:txBody>
      </p:sp>
      <p:cxnSp>
        <p:nvCxnSpPr>
          <p:cNvPr id="33" name="直線單箭頭接點 32">
            <a:extLst>
              <a:ext uri="{FF2B5EF4-FFF2-40B4-BE49-F238E27FC236}">
                <a16:creationId xmlns:a16="http://schemas.microsoft.com/office/drawing/2014/main" id="{A25946B1-65E5-45B7-B7DC-2FF7F38063CC}"/>
              </a:ext>
            </a:extLst>
          </p:cNvPr>
          <p:cNvCxnSpPr>
            <a:cxnSpLocks/>
            <a:stCxn id="20" idx="3"/>
            <a:endCxn id="32" idx="1"/>
          </p:cNvCxnSpPr>
          <p:nvPr/>
        </p:nvCxnSpPr>
        <p:spPr>
          <a:xfrm>
            <a:off x="3905746" y="5385564"/>
            <a:ext cx="465589"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9BCCDD74-C0E9-4149-8351-7E2C9071F3D2}"/>
              </a:ext>
            </a:extLst>
          </p:cNvPr>
          <p:cNvSpPr/>
          <p:nvPr/>
        </p:nvSpPr>
        <p:spPr>
          <a:xfrm>
            <a:off x="6096000" y="4997657"/>
            <a:ext cx="1208015"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測試程式</a:t>
            </a:r>
            <a:endParaRPr lang="en-US" altLang="zh-TW" dirty="0"/>
          </a:p>
        </p:txBody>
      </p:sp>
      <p:cxnSp>
        <p:nvCxnSpPr>
          <p:cNvPr id="40" name="接點: 肘形 39">
            <a:extLst>
              <a:ext uri="{FF2B5EF4-FFF2-40B4-BE49-F238E27FC236}">
                <a16:creationId xmlns:a16="http://schemas.microsoft.com/office/drawing/2014/main" id="{217F3D7F-9F80-4680-9CC1-4375B4340134}"/>
              </a:ext>
            </a:extLst>
          </p:cNvPr>
          <p:cNvCxnSpPr>
            <a:stCxn id="5" idx="2"/>
            <a:endCxn id="32" idx="0"/>
          </p:cNvCxnSpPr>
          <p:nvPr/>
        </p:nvCxnSpPr>
        <p:spPr>
          <a:xfrm rot="5400000">
            <a:off x="5058184" y="4346462"/>
            <a:ext cx="568354" cy="734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接點: 肘形 41">
            <a:extLst>
              <a:ext uri="{FF2B5EF4-FFF2-40B4-BE49-F238E27FC236}">
                <a16:creationId xmlns:a16="http://schemas.microsoft.com/office/drawing/2014/main" id="{BA308860-8158-48E9-8BF7-D6BF9E631CF0}"/>
              </a:ext>
            </a:extLst>
          </p:cNvPr>
          <p:cNvCxnSpPr>
            <a:stCxn id="5" idx="2"/>
            <a:endCxn id="38" idx="0"/>
          </p:cNvCxnSpPr>
          <p:nvPr/>
        </p:nvCxnSpPr>
        <p:spPr>
          <a:xfrm rot="16200000" flipH="1">
            <a:off x="5920516" y="4218165"/>
            <a:ext cx="568354" cy="9906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2B43C-19B3-4084-BB40-3FFA4E59A0E4}"/>
              </a:ext>
            </a:extLst>
          </p:cNvPr>
          <p:cNvSpPr>
            <a:spLocks noGrp="1"/>
          </p:cNvSpPr>
          <p:nvPr>
            <p:ph type="title"/>
          </p:nvPr>
        </p:nvSpPr>
        <p:spPr/>
        <p:txBody>
          <a:bodyPr/>
          <a:lstStyle/>
          <a:p>
            <a:r>
              <a:rPr lang="zh-TW" altLang="en-US" dirty="0"/>
              <a:t>測試</a:t>
            </a:r>
            <a:r>
              <a:rPr lang="en-US" altLang="zh-TW" dirty="0"/>
              <a:t>-</a:t>
            </a:r>
            <a:r>
              <a:rPr lang="en-US" altLang="zh-TW" dirty="0" err="1"/>
              <a:t>fcm</a:t>
            </a:r>
            <a:endParaRPr lang="zh-TW" altLang="en-US" dirty="0"/>
          </a:p>
        </p:txBody>
      </p:sp>
      <p:pic>
        <p:nvPicPr>
          <p:cNvPr id="5" name="內容版面配置區 4">
            <a:extLst>
              <a:ext uri="{FF2B5EF4-FFF2-40B4-BE49-F238E27FC236}">
                <a16:creationId xmlns:a16="http://schemas.microsoft.com/office/drawing/2014/main" id="{59B6D408-ACA9-48C3-8D6D-57DF562030FB}"/>
              </a:ext>
            </a:extLst>
          </p:cNvPr>
          <p:cNvPicPr>
            <a:picLocks noGrp="1" noChangeAspect="1"/>
          </p:cNvPicPr>
          <p:nvPr>
            <p:ph idx="1"/>
          </p:nvPr>
        </p:nvPicPr>
        <p:blipFill>
          <a:blip r:embed="rId2"/>
          <a:stretch>
            <a:fillRect/>
          </a:stretch>
        </p:blipFill>
        <p:spPr>
          <a:xfrm>
            <a:off x="2655094" y="2763837"/>
            <a:ext cx="6457950" cy="3067050"/>
          </a:xfrm>
          <a:prstGeom prst="rect">
            <a:avLst/>
          </a:prstGeom>
        </p:spPr>
      </p:pic>
    </p:spTree>
    <p:extLst>
      <p:ext uri="{BB962C8B-B14F-4D97-AF65-F5344CB8AC3E}">
        <p14:creationId xmlns:p14="http://schemas.microsoft.com/office/powerpoint/2010/main" val="159734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002AC2-A5A5-4B02-842D-2427E8CE3CF2}"/>
              </a:ext>
            </a:extLst>
          </p:cNvPr>
          <p:cNvSpPr>
            <a:spLocks noGrp="1"/>
          </p:cNvSpPr>
          <p:nvPr>
            <p:ph type="title"/>
          </p:nvPr>
        </p:nvSpPr>
        <p:spPr/>
        <p:txBody>
          <a:bodyPr/>
          <a:lstStyle/>
          <a:p>
            <a:r>
              <a:rPr lang="zh-TW" altLang="en-US" dirty="0"/>
              <a:t>測試</a:t>
            </a:r>
            <a:r>
              <a:rPr lang="en-US" altLang="zh-TW" dirty="0"/>
              <a:t>-</a:t>
            </a:r>
            <a:r>
              <a:rPr lang="zh-TW" altLang="en-US" dirty="0"/>
              <a:t>穿越平板最大距離</a:t>
            </a:r>
          </a:p>
        </p:txBody>
      </p:sp>
      <p:pic>
        <p:nvPicPr>
          <p:cNvPr id="5" name="內容版面配置區 4">
            <a:extLst>
              <a:ext uri="{FF2B5EF4-FFF2-40B4-BE49-F238E27FC236}">
                <a16:creationId xmlns:a16="http://schemas.microsoft.com/office/drawing/2014/main" id="{A4F6064B-E56B-46AF-A76D-3510CF7DE408}"/>
              </a:ext>
            </a:extLst>
          </p:cNvPr>
          <p:cNvPicPr>
            <a:picLocks noGrp="1" noChangeAspect="1"/>
          </p:cNvPicPr>
          <p:nvPr>
            <p:ph idx="1"/>
          </p:nvPr>
        </p:nvPicPr>
        <p:blipFill>
          <a:blip r:embed="rId2"/>
          <a:stretch>
            <a:fillRect/>
          </a:stretch>
        </p:blipFill>
        <p:spPr>
          <a:xfrm>
            <a:off x="4738500" y="2286000"/>
            <a:ext cx="2291138" cy="4022725"/>
          </a:xfrm>
        </p:spPr>
      </p:pic>
      <p:sp>
        <p:nvSpPr>
          <p:cNvPr id="6" name="橢圓 5">
            <a:extLst>
              <a:ext uri="{FF2B5EF4-FFF2-40B4-BE49-F238E27FC236}">
                <a16:creationId xmlns:a16="http://schemas.microsoft.com/office/drawing/2014/main" id="{7D6DC8D4-3C72-4697-8ECF-17D183CE40AA}"/>
              </a:ext>
            </a:extLst>
          </p:cNvPr>
          <p:cNvSpPr/>
          <p:nvPr/>
        </p:nvSpPr>
        <p:spPr>
          <a:xfrm>
            <a:off x="5058561" y="2650921"/>
            <a:ext cx="478173" cy="3691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7" name="文字方塊 6">
                <a:extLst>
                  <a:ext uri="{FF2B5EF4-FFF2-40B4-BE49-F238E27FC236}">
                    <a16:creationId xmlns:a16="http://schemas.microsoft.com/office/drawing/2014/main" id="{DF3BA718-7BA1-4F03-B14F-05964B6791DC}"/>
                  </a:ext>
                </a:extLst>
              </p:cNvPr>
              <p:cNvSpPr txBox="1"/>
              <p:nvPr/>
            </p:nvSpPr>
            <p:spPr>
              <a:xfrm>
                <a:off x="6870583" y="2449585"/>
                <a:ext cx="3749879" cy="666977"/>
              </a:xfrm>
              <a:prstGeom prst="rect">
                <a:avLst/>
              </a:prstGeom>
              <a:noFill/>
            </p:spPr>
            <p:txBody>
              <a:bodyPr wrap="square" rtlCol="0">
                <a:spAutoFit/>
              </a:bodyPr>
              <a:lstStyle/>
              <a:p>
                <a:r>
                  <a:rPr lang="zh-TW" altLang="en-US" dirty="0"/>
                  <a:t>理論值為</a:t>
                </a:r>
                <a:r>
                  <a:rPr lang="en-US" altLang="zh-TW" dirty="0"/>
                  <a:t>:42</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2</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4</m:t>
                    </m:r>
                  </m:oMath>
                </a14:m>
                <a:r>
                  <a:rPr lang="en-US" altLang="zh-TW" dirty="0"/>
                  <a:t>2</a:t>
                </a:r>
              </a:p>
              <a:p>
                <a:r>
                  <a:rPr lang="zh-TW" altLang="en-US" dirty="0"/>
                  <a:t>實際測驗值</a:t>
                </a:r>
                <a:r>
                  <a:rPr lang="en-US" altLang="zh-TW" dirty="0"/>
                  <a:t>:42</a:t>
                </a:r>
              </a:p>
            </p:txBody>
          </p:sp>
        </mc:Choice>
        <mc:Fallback>
          <p:sp>
            <p:nvSpPr>
              <p:cNvPr id="7" name="文字方塊 6">
                <a:extLst>
                  <a:ext uri="{FF2B5EF4-FFF2-40B4-BE49-F238E27FC236}">
                    <a16:creationId xmlns:a16="http://schemas.microsoft.com/office/drawing/2014/main" id="{DF3BA718-7BA1-4F03-B14F-05964B6791DC}"/>
                  </a:ext>
                </a:extLst>
              </p:cNvPr>
              <p:cNvSpPr txBox="1">
                <a:spLocks noRot="1" noChangeAspect="1" noMove="1" noResize="1" noEditPoints="1" noAdjustHandles="1" noChangeArrowheads="1" noChangeShapeType="1" noTextEdit="1"/>
              </p:cNvSpPr>
              <p:nvPr/>
            </p:nvSpPr>
            <p:spPr>
              <a:xfrm>
                <a:off x="6870583" y="2449585"/>
                <a:ext cx="3749879" cy="666977"/>
              </a:xfrm>
              <a:prstGeom prst="rect">
                <a:avLst/>
              </a:prstGeom>
              <a:blipFill>
                <a:blip r:embed="rId3"/>
                <a:stretch>
                  <a:fillRect l="-1301" t="-2752" b="-14679"/>
                </a:stretch>
              </a:blipFill>
            </p:spPr>
            <p:txBody>
              <a:bodyPr/>
              <a:lstStyle/>
              <a:p>
                <a:r>
                  <a:rPr lang="zh-TW" altLang="en-US">
                    <a:noFill/>
                  </a:rPr>
                  <a:t> </a:t>
                </a:r>
              </a:p>
            </p:txBody>
          </p:sp>
        </mc:Fallback>
      </mc:AlternateContent>
      <p:sp>
        <p:nvSpPr>
          <p:cNvPr id="8" name="橢圓 7">
            <a:extLst>
              <a:ext uri="{FF2B5EF4-FFF2-40B4-BE49-F238E27FC236}">
                <a16:creationId xmlns:a16="http://schemas.microsoft.com/office/drawing/2014/main" id="{09CBF545-40DB-493D-868F-1028164C6A0F}"/>
              </a:ext>
            </a:extLst>
          </p:cNvPr>
          <p:cNvSpPr/>
          <p:nvPr/>
        </p:nvSpPr>
        <p:spPr>
          <a:xfrm>
            <a:off x="5612235" y="5972961"/>
            <a:ext cx="739629" cy="462792"/>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86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0A29D9-BCB5-4AE0-B883-0E72EDACF3AF}"/>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4F12CC4E-B9B5-4F48-9FD1-CC6C3FAC3475}"/>
              </a:ext>
            </a:extLst>
          </p:cNvPr>
          <p:cNvSpPr>
            <a:spLocks noGrp="1"/>
          </p:cNvSpPr>
          <p:nvPr>
            <p:ph idx="1"/>
          </p:nvPr>
        </p:nvSpPr>
        <p:spPr/>
        <p:txBody>
          <a:bodyPr/>
          <a:lstStyle/>
          <a:p>
            <a:r>
              <a:rPr lang="en-GB" altLang="zh-TW" dirty="0">
                <a:hlinkClick r:id="rId2"/>
              </a:rPr>
              <a:t>http://wyj-learning.blogspot.com/2017/12/fuzzy-c-means-clustering.html</a:t>
            </a:r>
            <a:endParaRPr lang="en-GB" altLang="zh-TW" dirty="0"/>
          </a:p>
          <a:p>
            <a:r>
              <a:rPr lang="en-GB" altLang="zh-TW" dirty="0">
                <a:hlinkClick r:id="rId3"/>
              </a:rPr>
              <a:t>https://pypi.org/project/fuzzy-c-means/</a:t>
            </a:r>
            <a:endParaRPr lang="en-GB" altLang="zh-TW" dirty="0"/>
          </a:p>
          <a:p>
            <a:r>
              <a:rPr lang="en-GB" altLang="zh-TW" dirty="0">
                <a:hlinkClick r:id="rId4"/>
              </a:rPr>
              <a:t>https://rpubs.com/jiankaiwang/fcm</a:t>
            </a:r>
            <a:endParaRPr lang="en-GB" altLang="zh-TW" dirty="0"/>
          </a:p>
          <a:p>
            <a:r>
              <a:rPr lang="en-GB" altLang="zh-TW" dirty="0">
                <a:hlinkClick r:id="rId5"/>
              </a:rPr>
              <a:t>https://blog.csdn.net/lyxleft/article/details/88964494</a:t>
            </a:r>
            <a:endParaRPr lang="zh-TW" altLang="en-US" dirty="0"/>
          </a:p>
        </p:txBody>
      </p:sp>
    </p:spTree>
    <p:extLst>
      <p:ext uri="{BB962C8B-B14F-4D97-AF65-F5344CB8AC3E}">
        <p14:creationId xmlns:p14="http://schemas.microsoft.com/office/powerpoint/2010/main" val="57286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zh-TW" altLang="en-US" dirty="0">
                <a:latin typeface="Microsoft JhengHei UI" panose="020B0604030504040204" pitchFamily="34" charset="-120"/>
                <a:ea typeface="Microsoft JhengHei UI" panose="020B0604030504040204" pitchFamily="34" charset="-120"/>
              </a:rPr>
              <a:t>目錄</a:t>
            </a:r>
          </a:p>
        </p:txBody>
      </p:sp>
      <p:graphicFrame>
        <p:nvGraphicFramePr>
          <p:cNvPr id="5" name="內容版面配置區 2" descr="SmartArt 圖形預留位置">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263262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需求</a:t>
            </a:r>
            <a:r>
              <a:rPr lang="en-US" altLang="zh-TW" dirty="0">
                <a:solidFill>
                  <a:schemeClr val="bg1">
                    <a:lumMod val="50000"/>
                  </a:schemeClr>
                </a:solidFill>
              </a:rPr>
              <a:t>-</a:t>
            </a:r>
            <a:r>
              <a:rPr lang="zh-TW" altLang="en-US" dirty="0">
                <a:solidFill>
                  <a:schemeClr val="bg1">
                    <a:lumMod val="50000"/>
                  </a:schemeClr>
                </a:solidFill>
              </a:rPr>
              <a:t>目標</a:t>
            </a: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a:t>透過訓練完成之模型達到自動對打乒乓球遊戲</a:t>
            </a:r>
            <a:endParaRPr lang="en-US" altLang="zh-TW" dirty="0"/>
          </a:p>
          <a:p>
            <a:pPr lvl="2">
              <a:buFont typeface="Wingdings" panose="05000000000000000000" pitchFamily="2" charset="2"/>
              <a:buChar char="Ø"/>
            </a:pPr>
            <a:r>
              <a:rPr lang="zh-TW" altLang="en-US" dirty="0"/>
              <a:t>預測球的落點並將平板快速移動至該位置等待</a:t>
            </a:r>
            <a:endParaRPr lang="en-US" altLang="zh-TW" dirty="0"/>
          </a:p>
          <a:p>
            <a:pPr lvl="2">
              <a:buFont typeface="Wingdings" panose="05000000000000000000" pitchFamily="2" charset="2"/>
              <a:buChar char="Ø"/>
            </a:pPr>
            <a:r>
              <a:rPr lang="zh-TW" altLang="en-US" dirty="0"/>
              <a:t>在球速</a:t>
            </a:r>
            <a:r>
              <a:rPr lang="en-US" altLang="zh-TW" dirty="0"/>
              <a:t>40</a:t>
            </a:r>
            <a:r>
              <a:rPr lang="zh-TW" altLang="en-US" dirty="0"/>
              <a:t>以下皆可做出反應</a:t>
            </a:r>
            <a:endParaRPr lang="en-US" altLang="zh-TW" dirty="0"/>
          </a:p>
          <a:p>
            <a:pPr>
              <a:buFont typeface="Wingdings" panose="05000000000000000000" pitchFamily="2" charset="2"/>
              <a:buChar char="Ø"/>
            </a:pPr>
            <a:r>
              <a:rPr lang="zh-TW" altLang="en-US" dirty="0"/>
              <a:t>獲得勝利</a:t>
            </a:r>
          </a:p>
        </p:txBody>
      </p:sp>
    </p:spTree>
    <p:extLst>
      <p:ext uri="{BB962C8B-B14F-4D97-AF65-F5344CB8AC3E}">
        <p14:creationId xmlns:p14="http://schemas.microsoft.com/office/powerpoint/2010/main" val="297746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需求</a:t>
            </a:r>
            <a:r>
              <a:rPr lang="en-US" altLang="zh-TW" dirty="0">
                <a:solidFill>
                  <a:schemeClr val="bg1">
                    <a:lumMod val="50000"/>
                  </a:schemeClr>
                </a:solidFill>
              </a:rPr>
              <a:t>-</a:t>
            </a:r>
            <a:r>
              <a:rPr lang="zh-TW" altLang="en-US" dirty="0">
                <a:solidFill>
                  <a:schemeClr val="bg1">
                    <a:lumMod val="50000"/>
                  </a:schemeClr>
                </a:solidFill>
              </a:rPr>
              <a:t>執行環境</a:t>
            </a:r>
            <a:r>
              <a:rPr lang="en-US" altLang="zh-TW" dirty="0">
                <a:solidFill>
                  <a:schemeClr val="bg1">
                    <a:lumMod val="50000"/>
                  </a:schemeClr>
                </a:solidFill>
              </a:rPr>
              <a:t>(</a:t>
            </a:r>
            <a:r>
              <a:rPr lang="zh-TW" altLang="en-US" dirty="0">
                <a:solidFill>
                  <a:schemeClr val="bg1">
                    <a:lumMod val="50000"/>
                  </a:schemeClr>
                </a:solidFill>
              </a:rPr>
              <a:t>效能限制</a:t>
            </a:r>
            <a:r>
              <a:rPr lang="en-US" altLang="zh-TW" dirty="0">
                <a:solidFill>
                  <a:schemeClr val="bg1">
                    <a:lumMod val="50000"/>
                  </a:schemeClr>
                </a:solidFill>
              </a:rPr>
              <a:t>)</a:t>
            </a:r>
            <a:endParaRPr lang="zh-TW" altLang="en-US" dirty="0">
              <a:solidFill>
                <a:schemeClr val="bg1">
                  <a:lumMod val="50000"/>
                </a:schemeClr>
              </a:solidFill>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en-US" altLang="zh-TW" dirty="0"/>
              <a:t>Window7</a:t>
            </a:r>
          </a:p>
          <a:p>
            <a:pPr>
              <a:buFont typeface="Wingdings" panose="05000000000000000000" pitchFamily="2" charset="2"/>
              <a:buChar char="Ø"/>
            </a:pPr>
            <a:r>
              <a:rPr lang="en-US" altLang="zh-TW" dirty="0"/>
              <a:t>4G</a:t>
            </a:r>
            <a:r>
              <a:rPr lang="zh-TW" altLang="en-US" dirty="0"/>
              <a:t> </a:t>
            </a:r>
            <a:r>
              <a:rPr lang="en-US" altLang="zh-TW" dirty="0"/>
              <a:t>Ram</a:t>
            </a:r>
          </a:p>
          <a:p>
            <a:pPr>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221103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F13D1A7-70E0-4AFF-BBD7-FBE9646A33D3}"/>
              </a:ext>
            </a:extLst>
          </p:cNvPr>
          <p:cNvPicPr>
            <a:picLocks noChangeAspect="1"/>
          </p:cNvPicPr>
          <p:nvPr/>
        </p:nvPicPr>
        <p:blipFill>
          <a:blip r:embed="rId2"/>
          <a:stretch>
            <a:fillRect/>
          </a:stretch>
        </p:blipFill>
        <p:spPr>
          <a:xfrm>
            <a:off x="4114800" y="2697672"/>
            <a:ext cx="3962400" cy="1009650"/>
          </a:xfrm>
          <a:prstGeom prst="rect">
            <a:avLst/>
          </a:prstGeom>
        </p:spPr>
      </p:pic>
      <p:sp>
        <p:nvSpPr>
          <p:cNvPr id="2" name="標題 1">
            <a:extLst>
              <a:ext uri="{FF2B5EF4-FFF2-40B4-BE49-F238E27FC236}">
                <a16:creationId xmlns:a16="http://schemas.microsoft.com/office/drawing/2014/main" id="{83BB8E28-4673-4868-A18C-6F43533DEB80}"/>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功能</a:t>
            </a:r>
            <a:r>
              <a:rPr lang="en-US" altLang="zh-TW" dirty="0">
                <a:solidFill>
                  <a:schemeClr val="bg1">
                    <a:lumMod val="50000"/>
                  </a:schemeClr>
                </a:solidFill>
              </a:rPr>
              <a:t>(</a:t>
            </a:r>
            <a:r>
              <a:rPr lang="zh-TW" altLang="en-US" dirty="0">
                <a:solidFill>
                  <a:schemeClr val="bg1">
                    <a:lumMod val="50000"/>
                  </a:schemeClr>
                </a:solidFill>
              </a:rPr>
              <a:t>模組</a:t>
            </a:r>
            <a:r>
              <a:rPr lang="en-US" altLang="zh-TW" dirty="0">
                <a:solidFill>
                  <a:schemeClr val="bg1">
                    <a:lumMod val="50000"/>
                  </a:schemeClr>
                </a:solidFill>
              </a:rPr>
              <a:t>)</a:t>
            </a:r>
            <a:endParaRPr lang="zh-TW" altLang="en-US" dirty="0">
              <a:solidFill>
                <a:schemeClr val="bg1">
                  <a:lumMod val="50000"/>
                </a:schemeClr>
              </a:solidFill>
            </a:endParaRPr>
          </a:p>
        </p:txBody>
      </p:sp>
      <p:sp>
        <p:nvSpPr>
          <p:cNvPr id="3" name="內容版面配置區 2">
            <a:extLst>
              <a:ext uri="{FF2B5EF4-FFF2-40B4-BE49-F238E27FC236}">
                <a16:creationId xmlns:a16="http://schemas.microsoft.com/office/drawing/2014/main" id="{EBBE96F6-B87E-413C-A507-AE9972C23001}"/>
              </a:ext>
            </a:extLst>
          </p:cNvPr>
          <p:cNvSpPr>
            <a:spLocks noGrp="1"/>
          </p:cNvSpPr>
          <p:nvPr>
            <p:ph idx="1"/>
          </p:nvPr>
        </p:nvSpPr>
        <p:spPr>
          <a:xfrm>
            <a:off x="1024128" y="2249424"/>
            <a:ext cx="9915116" cy="4023360"/>
          </a:xfrm>
        </p:spPr>
        <p:txBody>
          <a:bodyPr/>
          <a:lstStyle/>
          <a:p>
            <a:pPr>
              <a:buFont typeface="Wingdings" panose="05000000000000000000" pitchFamily="2" charset="2"/>
              <a:buChar char="Ø"/>
            </a:pPr>
            <a:r>
              <a:rPr lang="zh-TW" altLang="en-US" dirty="0"/>
              <a:t>訓練模型程式</a:t>
            </a:r>
            <a:endParaRPr lang="en-US" altLang="zh-TW" dirty="0"/>
          </a:p>
          <a:p>
            <a:pPr lvl="2">
              <a:buFont typeface="Wingdings" panose="05000000000000000000" pitchFamily="2" charset="2"/>
              <a:buChar char="Ø"/>
            </a:pPr>
            <a:r>
              <a:rPr lang="zh-TW" altLang="en-US" dirty="0"/>
              <a:t>將訓練資料透過選定的機器學習演算法訓練出一個有效的預測模型</a:t>
            </a:r>
            <a:endParaRPr lang="en-US" altLang="zh-TW" dirty="0"/>
          </a:p>
          <a:p>
            <a:pPr>
              <a:buFont typeface="Wingdings" panose="05000000000000000000" pitchFamily="2" charset="2"/>
              <a:buChar char="Ø"/>
            </a:pPr>
            <a:endParaRPr lang="en-US" altLang="zh-TW" dirty="0"/>
          </a:p>
          <a:p>
            <a:pPr>
              <a:buFont typeface="Wingdings" panose="05000000000000000000" pitchFamily="2" charset="2"/>
              <a:buChar char="Ø"/>
            </a:pPr>
            <a:r>
              <a:rPr lang="zh-TW" altLang="en-US" dirty="0"/>
              <a:t>執行模型程式</a:t>
            </a:r>
            <a:r>
              <a:rPr lang="en-US" altLang="zh-TW" dirty="0"/>
              <a:t>(</a:t>
            </a:r>
            <a:r>
              <a:rPr lang="zh-TW" altLang="en-US" dirty="0"/>
              <a:t>實際對打</a:t>
            </a:r>
            <a:r>
              <a:rPr lang="en-US" altLang="zh-TW" dirty="0"/>
              <a:t>)</a:t>
            </a:r>
          </a:p>
          <a:p>
            <a:pPr lvl="2">
              <a:buFont typeface="Wingdings" panose="05000000000000000000" pitchFamily="2" charset="2"/>
              <a:buChar char="Ø"/>
            </a:pPr>
            <a:r>
              <a:rPr lang="zh-TW" altLang="en-US" dirty="0"/>
              <a:t>將乒乓遊戲每個</a:t>
            </a:r>
            <a:r>
              <a:rPr lang="en-US" altLang="zh-TW" dirty="0"/>
              <a:t>frame</a:t>
            </a:r>
            <a:r>
              <a:rPr lang="zh-TW" altLang="en-US" dirty="0"/>
              <a:t>傳入之及時資訊轉化為特徵輸入至預測模型並根據模型預測結果輸出指令達到自動打乒乓球之功能</a:t>
            </a:r>
          </a:p>
        </p:txBody>
      </p:sp>
      <p:sp>
        <p:nvSpPr>
          <p:cNvPr id="5" name="矩形 4">
            <a:extLst>
              <a:ext uri="{FF2B5EF4-FFF2-40B4-BE49-F238E27FC236}">
                <a16:creationId xmlns:a16="http://schemas.microsoft.com/office/drawing/2014/main" id="{C74598C4-B195-4360-97EF-8D3157A0C71F}"/>
              </a:ext>
            </a:extLst>
          </p:cNvPr>
          <p:cNvSpPr/>
          <p:nvPr/>
        </p:nvSpPr>
        <p:spPr>
          <a:xfrm>
            <a:off x="4011335" y="4804237"/>
            <a:ext cx="1547769"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訓練模型</a:t>
            </a:r>
          </a:p>
        </p:txBody>
      </p:sp>
      <p:sp>
        <p:nvSpPr>
          <p:cNvPr id="6" name="矩形 5">
            <a:extLst>
              <a:ext uri="{FF2B5EF4-FFF2-40B4-BE49-F238E27FC236}">
                <a16:creationId xmlns:a16="http://schemas.microsoft.com/office/drawing/2014/main" id="{FAEE04B7-B299-4115-86A0-C94BDF99138A}"/>
              </a:ext>
            </a:extLst>
          </p:cNvPr>
          <p:cNvSpPr/>
          <p:nvPr/>
        </p:nvSpPr>
        <p:spPr>
          <a:xfrm>
            <a:off x="6529431" y="4804237"/>
            <a:ext cx="1547769"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實際對打</a:t>
            </a:r>
          </a:p>
        </p:txBody>
      </p:sp>
      <p:cxnSp>
        <p:nvCxnSpPr>
          <p:cNvPr id="8" name="直線單箭頭接點 7">
            <a:extLst>
              <a:ext uri="{FF2B5EF4-FFF2-40B4-BE49-F238E27FC236}">
                <a16:creationId xmlns:a16="http://schemas.microsoft.com/office/drawing/2014/main" id="{33BFCA19-C069-4F08-9C63-C72FAD68031F}"/>
              </a:ext>
            </a:extLst>
          </p:cNvPr>
          <p:cNvCxnSpPr>
            <a:stCxn id="5" idx="3"/>
            <a:endCxn id="6" idx="1"/>
          </p:cNvCxnSpPr>
          <p:nvPr/>
        </p:nvCxnSpPr>
        <p:spPr>
          <a:xfrm>
            <a:off x="5559104" y="5309062"/>
            <a:ext cx="970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接點: 肘形 9">
            <a:extLst>
              <a:ext uri="{FF2B5EF4-FFF2-40B4-BE49-F238E27FC236}">
                <a16:creationId xmlns:a16="http://schemas.microsoft.com/office/drawing/2014/main" id="{2BE72E6F-2EFF-4DB6-99BE-7431F1E0ED61}"/>
              </a:ext>
            </a:extLst>
          </p:cNvPr>
          <p:cNvCxnSpPr>
            <a:cxnSpLocks/>
            <a:stCxn id="5" idx="2"/>
            <a:endCxn id="5" idx="1"/>
          </p:cNvCxnSpPr>
          <p:nvPr/>
        </p:nvCxnSpPr>
        <p:spPr>
          <a:xfrm rot="5400000" flipH="1">
            <a:off x="4145865" y="5174533"/>
            <a:ext cx="504825" cy="773885"/>
          </a:xfrm>
          <a:prstGeom prst="bentConnector4">
            <a:avLst>
              <a:gd name="adj1" fmla="val -45283"/>
              <a:gd name="adj2" fmla="val 1295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接點: 肘形 14">
            <a:extLst>
              <a:ext uri="{FF2B5EF4-FFF2-40B4-BE49-F238E27FC236}">
                <a16:creationId xmlns:a16="http://schemas.microsoft.com/office/drawing/2014/main" id="{DCE996EA-6BE7-48D1-94AB-7FEFED8E685F}"/>
              </a:ext>
            </a:extLst>
          </p:cNvPr>
          <p:cNvCxnSpPr>
            <a:cxnSpLocks/>
            <a:stCxn id="6" idx="2"/>
          </p:cNvCxnSpPr>
          <p:nvPr/>
        </p:nvCxnSpPr>
        <p:spPr>
          <a:xfrm rot="5400000">
            <a:off x="5921237" y="4677870"/>
            <a:ext cx="246062" cy="25180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4AFC884B-4149-4BA3-9956-00A68040CA4E}"/>
              </a:ext>
            </a:extLst>
          </p:cNvPr>
          <p:cNvSpPr txBox="1"/>
          <p:nvPr/>
        </p:nvSpPr>
        <p:spPr>
          <a:xfrm>
            <a:off x="5366778" y="6060519"/>
            <a:ext cx="1879210" cy="369332"/>
          </a:xfrm>
          <a:prstGeom prst="rect">
            <a:avLst/>
          </a:prstGeom>
          <a:noFill/>
        </p:spPr>
        <p:txBody>
          <a:bodyPr wrap="square" rtlCol="0">
            <a:spAutoFit/>
          </a:bodyPr>
          <a:lstStyle/>
          <a:p>
            <a:r>
              <a:rPr lang="zh-TW" altLang="en-US" dirty="0"/>
              <a:t>根據結果修正</a:t>
            </a:r>
          </a:p>
        </p:txBody>
      </p:sp>
      <p:sp>
        <p:nvSpPr>
          <p:cNvPr id="18" name="文字方塊 17">
            <a:extLst>
              <a:ext uri="{FF2B5EF4-FFF2-40B4-BE49-F238E27FC236}">
                <a16:creationId xmlns:a16="http://schemas.microsoft.com/office/drawing/2014/main" id="{E1D372FF-D303-4168-9904-68A3122E7A73}"/>
              </a:ext>
            </a:extLst>
          </p:cNvPr>
          <p:cNvSpPr txBox="1"/>
          <p:nvPr/>
        </p:nvSpPr>
        <p:spPr>
          <a:xfrm>
            <a:off x="5452841" y="4716972"/>
            <a:ext cx="1793147" cy="646331"/>
          </a:xfrm>
          <a:prstGeom prst="rect">
            <a:avLst/>
          </a:prstGeom>
          <a:noFill/>
        </p:spPr>
        <p:txBody>
          <a:bodyPr wrap="square" rtlCol="0">
            <a:spAutoFit/>
          </a:bodyPr>
          <a:lstStyle/>
          <a:p>
            <a:r>
              <a:rPr lang="zh-TW" altLang="en-US" dirty="0"/>
              <a:t>提供</a:t>
            </a:r>
            <a:endParaRPr lang="en-US" altLang="zh-TW" dirty="0"/>
          </a:p>
          <a:p>
            <a:r>
              <a:rPr lang="zh-TW" altLang="en-US" dirty="0"/>
              <a:t>預測模型</a:t>
            </a:r>
          </a:p>
        </p:txBody>
      </p:sp>
      <p:sp>
        <p:nvSpPr>
          <p:cNvPr id="19" name="文字方塊 18">
            <a:extLst>
              <a:ext uri="{FF2B5EF4-FFF2-40B4-BE49-F238E27FC236}">
                <a16:creationId xmlns:a16="http://schemas.microsoft.com/office/drawing/2014/main" id="{21FD5B2F-A8EE-4C89-BEEA-11A628EF6CFC}"/>
              </a:ext>
            </a:extLst>
          </p:cNvPr>
          <p:cNvSpPr txBox="1"/>
          <p:nvPr/>
        </p:nvSpPr>
        <p:spPr>
          <a:xfrm>
            <a:off x="3677222" y="6037968"/>
            <a:ext cx="1107996" cy="369332"/>
          </a:xfrm>
          <a:prstGeom prst="rect">
            <a:avLst/>
          </a:prstGeom>
          <a:noFill/>
        </p:spPr>
        <p:txBody>
          <a:bodyPr wrap="none" rtlCol="0">
            <a:spAutoFit/>
          </a:bodyPr>
          <a:lstStyle/>
          <a:p>
            <a:r>
              <a:rPr lang="zh-TW" altLang="en-US" dirty="0"/>
              <a:t>修正模型</a:t>
            </a:r>
          </a:p>
        </p:txBody>
      </p:sp>
    </p:spTree>
    <p:extLst>
      <p:ext uri="{BB962C8B-B14F-4D97-AF65-F5344CB8AC3E}">
        <p14:creationId xmlns:p14="http://schemas.microsoft.com/office/powerpoint/2010/main" val="417036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AF7B2-39AB-4873-BA93-B996904E916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目標環境</a:t>
            </a:r>
          </a:p>
        </p:txBody>
      </p:sp>
      <p:pic>
        <p:nvPicPr>
          <p:cNvPr id="5" name="圖片 4">
            <a:extLst>
              <a:ext uri="{FF2B5EF4-FFF2-40B4-BE49-F238E27FC236}">
                <a16:creationId xmlns:a16="http://schemas.microsoft.com/office/drawing/2014/main" id="{9D98AF87-5190-4E0B-BBB6-9FBFEABE7558}"/>
              </a:ext>
            </a:extLst>
          </p:cNvPr>
          <p:cNvPicPr>
            <a:picLocks noChangeAspect="1"/>
          </p:cNvPicPr>
          <p:nvPr/>
        </p:nvPicPr>
        <p:blipFill>
          <a:blip r:embed="rId2"/>
          <a:stretch>
            <a:fillRect/>
          </a:stretch>
        </p:blipFill>
        <p:spPr>
          <a:xfrm>
            <a:off x="3121551" y="2556433"/>
            <a:ext cx="5525226" cy="3535834"/>
          </a:xfrm>
          <a:prstGeom prst="rect">
            <a:avLst/>
          </a:prstGeom>
        </p:spPr>
      </p:pic>
      <p:pic>
        <p:nvPicPr>
          <p:cNvPr id="6" name="圖片 5">
            <a:extLst>
              <a:ext uri="{FF2B5EF4-FFF2-40B4-BE49-F238E27FC236}">
                <a16:creationId xmlns:a16="http://schemas.microsoft.com/office/drawing/2014/main" id="{5D1A8462-8566-485B-A7D2-37B907516E73}"/>
              </a:ext>
            </a:extLst>
          </p:cNvPr>
          <p:cNvPicPr>
            <a:picLocks noChangeAspect="1"/>
          </p:cNvPicPr>
          <p:nvPr/>
        </p:nvPicPr>
        <p:blipFill>
          <a:blip r:embed="rId3"/>
          <a:stretch>
            <a:fillRect/>
          </a:stretch>
        </p:blipFill>
        <p:spPr>
          <a:xfrm>
            <a:off x="1024128" y="1790700"/>
            <a:ext cx="1924050" cy="5067300"/>
          </a:xfrm>
          <a:prstGeom prst="rect">
            <a:avLst/>
          </a:prstGeom>
        </p:spPr>
      </p:pic>
      <p:sp>
        <p:nvSpPr>
          <p:cNvPr id="7" name="矩形 6">
            <a:extLst>
              <a:ext uri="{FF2B5EF4-FFF2-40B4-BE49-F238E27FC236}">
                <a16:creationId xmlns:a16="http://schemas.microsoft.com/office/drawing/2014/main" id="{C9A1E784-CE2E-44AC-9F64-6C362A18CDF7}"/>
              </a:ext>
            </a:extLst>
          </p:cNvPr>
          <p:cNvSpPr/>
          <p:nvPr/>
        </p:nvSpPr>
        <p:spPr>
          <a:xfrm>
            <a:off x="3884103" y="4324349"/>
            <a:ext cx="4429387" cy="440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408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A66930-7A26-4FFC-83D0-A1BBE9CE7A19}"/>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目標特性</a:t>
            </a:r>
          </a:p>
        </p:txBody>
      </p:sp>
      <p:sp>
        <p:nvSpPr>
          <p:cNvPr id="3" name="內容版面配置區 2">
            <a:extLst>
              <a:ext uri="{FF2B5EF4-FFF2-40B4-BE49-F238E27FC236}">
                <a16:creationId xmlns:a16="http://schemas.microsoft.com/office/drawing/2014/main" id="{94E6EF12-DBE3-4659-819E-8B105DA20F94}"/>
              </a:ext>
            </a:extLst>
          </p:cNvPr>
          <p:cNvSpPr>
            <a:spLocks noGrp="1"/>
          </p:cNvSpPr>
          <p:nvPr>
            <p:ph idx="1"/>
          </p:nvPr>
        </p:nvSpPr>
        <p:spPr>
          <a:xfrm>
            <a:off x="3266961" y="2312670"/>
            <a:ext cx="6908886" cy="4023360"/>
          </a:xfrm>
        </p:spPr>
        <p:txBody>
          <a:bodyPr/>
          <a:lstStyle/>
          <a:p>
            <a:pPr marL="457200" indent="-457200">
              <a:buFont typeface="+mj-lt"/>
              <a:buAutoNum type="arabicPeriod"/>
            </a:pPr>
            <a:r>
              <a:rPr lang="zh-TW" altLang="en-US" dirty="0"/>
              <a:t>勝利條件</a:t>
            </a:r>
            <a:r>
              <a:rPr lang="en-US" altLang="zh-TW" dirty="0"/>
              <a:t>:</a:t>
            </a:r>
            <a:r>
              <a:rPr lang="zh-TW" altLang="en-US" dirty="0"/>
              <a:t>球落到對方平板後方</a:t>
            </a:r>
            <a:endParaRPr lang="en-US" altLang="zh-TW" dirty="0"/>
          </a:p>
          <a:p>
            <a:pPr marL="457200" indent="-457200">
              <a:buFont typeface="+mj-lt"/>
              <a:buAutoNum type="arabicPeriod"/>
            </a:pPr>
            <a:r>
              <a:rPr lang="zh-TW" altLang="en-US" dirty="0"/>
              <a:t>失敗條件</a:t>
            </a:r>
            <a:r>
              <a:rPr lang="en-US" altLang="zh-TW" dirty="0"/>
              <a:t>:</a:t>
            </a:r>
            <a:r>
              <a:rPr lang="zh-TW" altLang="en-US" dirty="0"/>
              <a:t>球落到自己平板後方</a:t>
            </a:r>
            <a:endParaRPr lang="en-US" altLang="zh-TW" dirty="0"/>
          </a:p>
          <a:p>
            <a:pPr marL="457200" indent="-457200">
              <a:buFont typeface="+mj-lt"/>
              <a:buAutoNum type="arabicPeriod"/>
            </a:pPr>
            <a:r>
              <a:rPr lang="zh-TW" altLang="en-US" dirty="0"/>
              <a:t>球的速度隨著時間變快</a:t>
            </a:r>
            <a:endParaRPr lang="en-US" altLang="zh-TW" dirty="0"/>
          </a:p>
          <a:p>
            <a:pPr marL="457200" indent="-457200">
              <a:buFont typeface="+mj-lt"/>
              <a:buAutoNum type="arabicPeriod"/>
            </a:pPr>
            <a:r>
              <a:rPr lang="zh-TW" altLang="en-US" dirty="0"/>
              <a:t>當球的速度過快會導致穿過平板</a:t>
            </a:r>
            <a:r>
              <a:rPr lang="en-US" altLang="zh-TW" dirty="0"/>
              <a:t>(</a:t>
            </a:r>
            <a:r>
              <a:rPr lang="zh-TW" altLang="en-US" dirty="0"/>
              <a:t>導致勝利</a:t>
            </a:r>
            <a:r>
              <a:rPr lang="en-US" altLang="zh-TW" dirty="0"/>
              <a:t>or</a:t>
            </a:r>
            <a:r>
              <a:rPr lang="zh-TW" altLang="en-US" dirty="0"/>
              <a:t>失敗</a:t>
            </a:r>
            <a:r>
              <a:rPr lang="en-US" altLang="zh-TW" dirty="0"/>
              <a:t>)</a:t>
            </a:r>
            <a:endParaRPr lang="zh-TW" altLang="en-US" dirty="0"/>
          </a:p>
        </p:txBody>
      </p:sp>
      <p:pic>
        <p:nvPicPr>
          <p:cNvPr id="4" name="圖片 3">
            <a:extLst>
              <a:ext uri="{FF2B5EF4-FFF2-40B4-BE49-F238E27FC236}">
                <a16:creationId xmlns:a16="http://schemas.microsoft.com/office/drawing/2014/main" id="{0D0D7CBF-01B5-461B-B9CD-2537E22F1EE6}"/>
              </a:ext>
            </a:extLst>
          </p:cNvPr>
          <p:cNvPicPr>
            <a:picLocks noChangeAspect="1"/>
          </p:cNvPicPr>
          <p:nvPr/>
        </p:nvPicPr>
        <p:blipFill>
          <a:blip r:embed="rId2"/>
          <a:stretch>
            <a:fillRect/>
          </a:stretch>
        </p:blipFill>
        <p:spPr>
          <a:xfrm>
            <a:off x="1024128" y="1790700"/>
            <a:ext cx="1924050" cy="5067300"/>
          </a:xfrm>
          <a:prstGeom prst="rect">
            <a:avLst/>
          </a:prstGeom>
        </p:spPr>
      </p:pic>
    </p:spTree>
    <p:extLst>
      <p:ext uri="{BB962C8B-B14F-4D97-AF65-F5344CB8AC3E}">
        <p14:creationId xmlns:p14="http://schemas.microsoft.com/office/powerpoint/2010/main" val="394167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A83ED-3E42-4968-A475-0CF6A9335D2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實現方法</a:t>
            </a:r>
          </a:p>
        </p:txBody>
      </p:sp>
      <p:sp>
        <p:nvSpPr>
          <p:cNvPr id="3" name="內容版面配置區 2">
            <a:extLst>
              <a:ext uri="{FF2B5EF4-FFF2-40B4-BE49-F238E27FC236}">
                <a16:creationId xmlns:a16="http://schemas.microsoft.com/office/drawing/2014/main" id="{74F87537-1C5C-4D7A-9B71-30B6DB1AB15D}"/>
              </a:ext>
            </a:extLst>
          </p:cNvPr>
          <p:cNvSpPr>
            <a:spLocks noGrp="1"/>
          </p:cNvSpPr>
          <p:nvPr>
            <p:ph idx="1"/>
          </p:nvPr>
        </p:nvSpPr>
        <p:spPr/>
        <p:txBody>
          <a:bodyPr/>
          <a:lstStyle/>
          <a:p>
            <a:pPr>
              <a:buFont typeface="Wingdings" panose="05000000000000000000" pitchFamily="2" charset="2"/>
              <a:buChar char="Ø"/>
            </a:pPr>
            <a:r>
              <a:rPr lang="zh-TW" altLang="en-US" dirty="0"/>
              <a:t>訓練方式</a:t>
            </a:r>
            <a:r>
              <a:rPr lang="en-US" altLang="zh-TW" dirty="0"/>
              <a:t>(</a:t>
            </a:r>
            <a:r>
              <a:rPr lang="zh-TW" altLang="en-US" dirty="0"/>
              <a:t>演算法</a:t>
            </a:r>
            <a:r>
              <a:rPr lang="en-US" altLang="zh-TW" dirty="0"/>
              <a:t>)</a:t>
            </a:r>
          </a:p>
          <a:p>
            <a:pPr lvl="1">
              <a:buFont typeface="Wingdings" panose="05000000000000000000" pitchFamily="2" charset="2"/>
              <a:buChar char="Ø"/>
            </a:pPr>
            <a:r>
              <a:rPr lang="zh-TW" altLang="en-US" dirty="0"/>
              <a:t>目前選用</a:t>
            </a:r>
            <a:r>
              <a:rPr lang="en-US" altLang="zh-TW" dirty="0"/>
              <a:t>FCM(</a:t>
            </a:r>
            <a:r>
              <a:rPr lang="en-GB" altLang="zh-TW" b="1" dirty="0"/>
              <a:t>Fuzzy C-Means</a:t>
            </a:r>
            <a:r>
              <a:rPr lang="en-US" altLang="zh-TW" dirty="0"/>
              <a:t>)</a:t>
            </a:r>
            <a:r>
              <a:rPr lang="zh-TW" altLang="en-US" dirty="0"/>
              <a:t>演算法來做訓練</a:t>
            </a:r>
            <a:endParaRPr lang="en-US" altLang="zh-TW" dirty="0"/>
          </a:p>
          <a:p>
            <a:pPr marL="128016" lvl="1" indent="0">
              <a:buNone/>
            </a:pPr>
            <a:endParaRPr lang="en-US" altLang="zh-TW" dirty="0"/>
          </a:p>
          <a:p>
            <a:pPr>
              <a:buFont typeface="Wingdings" panose="05000000000000000000" pitchFamily="2" charset="2"/>
              <a:buChar char="Ø"/>
            </a:pPr>
            <a:r>
              <a:rPr lang="zh-TW" altLang="en-US" dirty="0"/>
              <a:t>訓練資料來源</a:t>
            </a:r>
            <a:endParaRPr lang="en-US" altLang="zh-TW" dirty="0"/>
          </a:p>
          <a:p>
            <a:pPr lvl="1">
              <a:buFont typeface="Wingdings" panose="05000000000000000000" pitchFamily="2" charset="2"/>
              <a:buChar char="Ø"/>
            </a:pPr>
            <a:r>
              <a:rPr lang="en-US" altLang="zh-TW" dirty="0"/>
              <a:t>Rule</a:t>
            </a:r>
            <a:r>
              <a:rPr lang="zh-TW" altLang="en-US" dirty="0"/>
              <a:t> </a:t>
            </a:r>
            <a:r>
              <a:rPr lang="en-US" altLang="zh-TW" dirty="0"/>
              <a:t>Base</a:t>
            </a:r>
            <a:r>
              <a:rPr lang="zh-TW" altLang="en-US" dirty="0"/>
              <a:t>即可提供大量的有效樣本，且可根據需求進行細部控制</a:t>
            </a:r>
            <a:r>
              <a:rPr lang="en-US" altLang="zh-TW" dirty="0"/>
              <a:t>/</a:t>
            </a:r>
            <a:r>
              <a:rPr lang="zh-TW" altLang="en-US" dirty="0"/>
              <a:t>調整</a:t>
            </a:r>
            <a:endParaRPr lang="en-US" altLang="zh-TW" dirty="0"/>
          </a:p>
        </p:txBody>
      </p:sp>
    </p:spTree>
    <p:extLst>
      <p:ext uri="{BB962C8B-B14F-4D97-AF65-F5344CB8AC3E}">
        <p14:creationId xmlns:p14="http://schemas.microsoft.com/office/powerpoint/2010/main" val="395758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4DB77D-7029-4C07-B791-61840826D0C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err="1">
                <a:solidFill>
                  <a:schemeClr val="bg1">
                    <a:lumMod val="50000"/>
                  </a:schemeClr>
                </a:solidFill>
              </a:rPr>
              <a:t>fcm</a:t>
            </a:r>
            <a:endParaRPr lang="zh-TW" altLang="en-US" dirty="0"/>
          </a:p>
        </p:txBody>
      </p:sp>
      <p:pic>
        <p:nvPicPr>
          <p:cNvPr id="1026" name="Picture 2">
            <a:extLst>
              <a:ext uri="{FF2B5EF4-FFF2-40B4-BE49-F238E27FC236}">
                <a16:creationId xmlns:a16="http://schemas.microsoft.com/office/drawing/2014/main" id="{154C5E61-9D1D-42C9-ACE8-0E3894A9A9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084832"/>
            <a:ext cx="6096000" cy="341947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11E7713D-91DF-4164-9B0C-3D8406566745}"/>
              </a:ext>
            </a:extLst>
          </p:cNvPr>
          <p:cNvSpPr txBox="1"/>
          <p:nvPr/>
        </p:nvSpPr>
        <p:spPr>
          <a:xfrm>
            <a:off x="7340367" y="2084832"/>
            <a:ext cx="4211273" cy="1477328"/>
          </a:xfrm>
          <a:prstGeom prst="rect">
            <a:avLst/>
          </a:prstGeom>
          <a:noFill/>
        </p:spPr>
        <p:txBody>
          <a:bodyPr wrap="square" rtlCol="0">
            <a:spAutoFit/>
          </a:bodyPr>
          <a:lstStyle/>
          <a:p>
            <a:r>
              <a:rPr lang="zh-TW" altLang="en-US" dirty="0"/>
              <a:t>透過選擇群數</a:t>
            </a:r>
            <a:r>
              <a:rPr lang="en-US" altLang="zh-TW" dirty="0"/>
              <a:t>(</a:t>
            </a:r>
            <a:r>
              <a:rPr lang="zh-TW" altLang="en-US" dirty="0"/>
              <a:t>參數</a:t>
            </a:r>
            <a:r>
              <a:rPr lang="en-US" altLang="zh-TW" dirty="0"/>
              <a:t>k)</a:t>
            </a:r>
            <a:r>
              <a:rPr lang="zh-TW" altLang="en-US" dirty="0"/>
              <a:t>，讓</a:t>
            </a:r>
            <a:r>
              <a:rPr lang="en-US" altLang="zh-TW" dirty="0"/>
              <a:t>FCM</a:t>
            </a:r>
            <a:r>
              <a:rPr lang="zh-TW" altLang="en-US" dirty="0"/>
              <a:t>自動分類出</a:t>
            </a:r>
            <a:r>
              <a:rPr lang="en-US" altLang="zh-TW" dirty="0"/>
              <a:t>k</a:t>
            </a:r>
            <a:r>
              <a:rPr lang="zh-TW" altLang="en-US" dirty="0"/>
              <a:t>個類別，基本原理與</a:t>
            </a:r>
            <a:r>
              <a:rPr lang="en-US" altLang="zh-TW" dirty="0"/>
              <a:t>k-means</a:t>
            </a:r>
            <a:r>
              <a:rPr lang="zh-TW" altLang="en-US" dirty="0"/>
              <a:t>一致，不同的是每個點對於每個重心都去計算參與度</a:t>
            </a:r>
            <a:endParaRPr lang="en-US" altLang="zh-TW" dirty="0"/>
          </a:p>
          <a:p>
            <a:endParaRPr lang="zh-TW" altLang="en-US" dirty="0"/>
          </a:p>
        </p:txBody>
      </p:sp>
    </p:spTree>
    <p:extLst>
      <p:ext uri="{BB962C8B-B14F-4D97-AF65-F5344CB8AC3E}">
        <p14:creationId xmlns:p14="http://schemas.microsoft.com/office/powerpoint/2010/main" val="1220491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整體">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187_TF22378848.potx" id="{35EE906A-EDD5-472E-B143-3EAC3EA7BF62}" vid="{597AE59B-CAF2-4F45-90E8-B121C6FDD94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整體設計</Template>
  <TotalTime>0</TotalTime>
  <Words>520</Words>
  <Application>Microsoft Office PowerPoint</Application>
  <PresentationFormat>寬螢幕</PresentationFormat>
  <Paragraphs>102</Paragraphs>
  <Slides>16</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Microsoft JhengHei UI</vt:lpstr>
      <vt:lpstr>Cambria Math</vt:lpstr>
      <vt:lpstr>Tw Cen MT</vt:lpstr>
      <vt:lpstr>Wingdings</vt:lpstr>
      <vt:lpstr>Wingdings 3</vt:lpstr>
      <vt:lpstr>整體</vt:lpstr>
      <vt:lpstr>機器學習-桌球</vt:lpstr>
      <vt:lpstr>目錄</vt:lpstr>
      <vt:lpstr>需求-目標</vt:lpstr>
      <vt:lpstr>需求-執行環境(效能限制)</vt:lpstr>
      <vt:lpstr>分析-功能(模組)</vt:lpstr>
      <vt:lpstr>分析-目標環境</vt:lpstr>
      <vt:lpstr>分析-目標特性</vt:lpstr>
      <vt:lpstr>分析-實現方法</vt:lpstr>
      <vt:lpstr>分析-方法fcm</vt:lpstr>
      <vt:lpstr>分析-方法rule base</vt:lpstr>
      <vt:lpstr>分析-整理</vt:lpstr>
      <vt:lpstr>設計-訓練流程</vt:lpstr>
      <vt:lpstr>設計-break down</vt:lpstr>
      <vt:lpstr>測試-fcm</vt:lpstr>
      <vt:lpstr>測試-穿越平板最大距離</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2019-12-03T06:04:11Z</dcterms:created>
  <dcterms:modified xsi:type="dcterms:W3CDTF">2019-12-03T18:20:21Z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