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7"/>
  </p:notesMasterIdLst>
  <p:handoutMasterIdLst>
    <p:handoutMasterId r:id="rId28"/>
  </p:handoutMasterIdLst>
  <p:sldIdLst>
    <p:sldId id="256" r:id="rId5"/>
    <p:sldId id="277" r:id="rId6"/>
    <p:sldId id="278" r:id="rId7"/>
    <p:sldId id="280" r:id="rId8"/>
    <p:sldId id="279" r:id="rId9"/>
    <p:sldId id="281" r:id="rId10"/>
    <p:sldId id="285" r:id="rId11"/>
    <p:sldId id="283" r:id="rId12"/>
    <p:sldId id="292" r:id="rId13"/>
    <p:sldId id="293" r:id="rId14"/>
    <p:sldId id="295" r:id="rId15"/>
    <p:sldId id="287" r:id="rId16"/>
    <p:sldId id="284" r:id="rId17"/>
    <p:sldId id="288" r:id="rId18"/>
    <p:sldId id="282" r:id="rId19"/>
    <p:sldId id="289" r:id="rId20"/>
    <p:sldId id="291" r:id="rId21"/>
    <p:sldId id="296" r:id="rId22"/>
    <p:sldId id="299" r:id="rId23"/>
    <p:sldId id="297" r:id="rId24"/>
    <p:sldId id="298" r:id="rId25"/>
    <p:sldId id="290" r:id="rId26"/>
  </p:sldIdLst>
  <p:sldSz cx="12192000" cy="6858000"/>
  <p:notesSz cx="6858000" cy="9144000"/>
  <p:defaultTextStyle>
    <a:defPPr rtl="0">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993" autoAdjust="0"/>
  </p:normalViewPr>
  <p:slideViewPr>
    <p:cSldViewPr snapToGrid="0">
      <p:cViewPr varScale="1">
        <p:scale>
          <a:sx n="102" d="100"/>
          <a:sy n="102" d="100"/>
        </p:scale>
        <p:origin x="894"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09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accent2_2" csCatId="accent2" phldr="1"/>
      <dgm:spPr/>
      <dgm:t>
        <a:bodyPr rtlCol="0"/>
        <a:lstStyle/>
        <a:p>
          <a:pPr rtl="0"/>
          <a:endParaRPr lang="en-US"/>
        </a:p>
      </dgm:t>
    </dgm:pt>
    <dgm:pt modelId="{40FC4FFE-8987-4A26-B7F4-8A516F18ADAE}">
      <dgm:prSet custT="1"/>
      <dgm:spPr/>
      <dgm:t>
        <a:bodyPr rtlCol="0"/>
        <a:lstStyle/>
        <a:p>
          <a:pPr rtl="0">
            <a:lnSpc>
              <a:spcPct val="100000"/>
            </a:lnSpc>
            <a:defRPr cap="all"/>
          </a:pPr>
          <a:r>
            <a:rPr lang="zh-TW" altLang="en-US" cap="all" noProof="0" dirty="0">
              <a:latin typeface="Microsoft JhengHei UI" panose="020B0604030504040204" pitchFamily="34" charset="-120"/>
              <a:ea typeface="Microsoft JhengHei UI" panose="020B0604030504040204" pitchFamily="34" charset="-120"/>
            </a:rPr>
            <a:t>需求</a:t>
          </a:r>
          <a:endParaRPr lang="en-US" altLang="zh-TW" cap="all" noProof="0" dirty="0">
            <a:latin typeface="Microsoft JhengHei UI" panose="020B0604030504040204" pitchFamily="34" charset="-120"/>
            <a:ea typeface="Microsoft JhengHei UI" panose="020B0604030504040204" pitchFamily="34" charset="-120"/>
          </a:endParaRPr>
        </a:p>
        <a:p>
          <a:pPr rtl="0">
            <a:lnSpc>
              <a:spcPct val="100000"/>
            </a:lnSpc>
            <a:defRPr cap="all"/>
          </a:pPr>
          <a:endParaRPr lang="en-US" altLang="zh-TW" cap="all" noProof="0" dirty="0">
            <a:latin typeface="Microsoft JhengHei UI" panose="020B0604030504040204" pitchFamily="34" charset="-120"/>
            <a:ea typeface="Microsoft JhengHei UI" panose="020B0604030504040204" pitchFamily="34" charset="-120"/>
          </a:endParaRPr>
        </a:p>
      </dgm:t>
    </dgm:pt>
    <dgm:pt modelId="{CAD7EF86-FB23-41F6-BF42-040B36DEFDB1}" type="parTrans" cxnId="{C7AD8469-3C68-4AF9-AB82-79B0043AA120}">
      <dgm:prSet/>
      <dgm:spPr/>
      <dgm:t>
        <a:bodyPr rtlCol="0"/>
        <a:lstStyle/>
        <a:p>
          <a:pPr rtl="0"/>
          <a:endParaRPr lang="zh-TW" altLang="en-US" noProof="0" dirty="0"/>
        </a:p>
      </dgm:t>
    </dgm:pt>
    <dgm:pt modelId="{5B62599A-5C9B-48E7-896E-EA782AC60C8B}" type="sibTrans" cxnId="{C7AD8469-3C68-4AF9-AB82-79B0043AA120}">
      <dgm:prSet/>
      <dgm:spPr/>
      <dgm:t>
        <a:bodyPr rtlCol="0"/>
        <a:lstStyle/>
        <a:p>
          <a:pPr rtl="0"/>
          <a:endParaRPr lang="zh-TW" altLang="en-US" noProof="0" dirty="0"/>
        </a:p>
      </dgm:t>
    </dgm:pt>
    <dgm:pt modelId="{49225C73-1633-42F1-AB3B-7CB183E5F8B8}">
      <dgm:prSet custT="1"/>
      <dgm:spPr/>
      <dgm:t>
        <a:bodyPr rtlCol="0"/>
        <a:lstStyle/>
        <a:p>
          <a:pPr rtl="0">
            <a:lnSpc>
              <a:spcPct val="100000"/>
            </a:lnSpc>
            <a:defRPr cap="all"/>
          </a:pPr>
          <a:r>
            <a:rPr lang="zh-TW" altLang="en-US" cap="all" noProof="0" dirty="0">
              <a:latin typeface="Microsoft JhengHei UI" panose="020B0604030504040204" pitchFamily="34" charset="-120"/>
              <a:ea typeface="Microsoft JhengHei UI" panose="020B0604030504040204" pitchFamily="34" charset="-120"/>
            </a:rPr>
            <a:t>分析</a:t>
          </a:r>
          <a:endParaRPr lang="en-US" altLang="zh-TW" cap="all" noProof="0" dirty="0">
            <a:latin typeface="Microsoft JhengHei UI" panose="020B0604030504040204" pitchFamily="34" charset="-120"/>
            <a:ea typeface="Microsoft JhengHei UI" panose="020B0604030504040204" pitchFamily="34" charset="-120"/>
          </a:endParaRPr>
        </a:p>
      </dgm:t>
    </dgm:pt>
    <dgm:pt modelId="{1A0E2090-1D4F-438A-8766-B6030CE01ADD}" type="parTrans" cxnId="{A9154303-8225-4248-91DC-1B0156A35F07}">
      <dgm:prSet/>
      <dgm:spPr/>
      <dgm:t>
        <a:bodyPr rtlCol="0"/>
        <a:lstStyle/>
        <a:p>
          <a:pPr rtl="0"/>
          <a:endParaRPr lang="zh-TW" altLang="en-US" noProof="0" dirty="0"/>
        </a:p>
      </dgm:t>
    </dgm:pt>
    <dgm:pt modelId="{9646853A-8964-4519-A5B1-0B7D18B2983D}" type="sibTrans" cxnId="{A9154303-8225-4248-91DC-1B0156A35F07}">
      <dgm:prSet/>
      <dgm:spPr/>
      <dgm:t>
        <a:bodyPr rtlCol="0"/>
        <a:lstStyle/>
        <a:p>
          <a:pPr rtl="0"/>
          <a:endParaRPr lang="zh-TW" altLang="en-US" noProof="0" dirty="0"/>
        </a:p>
      </dgm:t>
    </dgm:pt>
    <dgm:pt modelId="{1C383F32-22E8-4F62-A3E0-BDC3D5F48992}">
      <dgm:prSet/>
      <dgm:spPr/>
      <dgm:t>
        <a:bodyPr rtlCol="0"/>
        <a:lstStyle/>
        <a:p>
          <a:pPr rtl="0">
            <a:lnSpc>
              <a:spcPct val="100000"/>
            </a:lnSpc>
            <a:defRPr cap="all"/>
          </a:pPr>
          <a:r>
            <a:rPr lang="zh-TW" altLang="en-US" noProof="0" dirty="0">
              <a:latin typeface="Microsoft JhengHei UI" panose="020B0604030504040204" pitchFamily="34" charset="-120"/>
              <a:ea typeface="Microsoft JhengHei UI" panose="020B0604030504040204" pitchFamily="34" charset="-120"/>
            </a:rPr>
            <a:t>設計</a:t>
          </a:r>
          <a:endParaRPr lang="en-US" altLang="zh-TW" noProof="0" dirty="0">
            <a:latin typeface="Microsoft JhengHei UI" panose="020B0604030504040204" pitchFamily="34" charset="-120"/>
            <a:ea typeface="Microsoft JhengHei UI" panose="020B0604030504040204" pitchFamily="34" charset="-120"/>
          </a:endParaRPr>
        </a:p>
      </dgm:t>
    </dgm:pt>
    <dgm:pt modelId="{A7920A2F-3244-4159-AF04-6A1D38B7B317}" type="parTrans" cxnId="{C4CCE57E-E871-46D6-BAD5-880252C95D22}">
      <dgm:prSet/>
      <dgm:spPr/>
      <dgm:t>
        <a:bodyPr rtlCol="0"/>
        <a:lstStyle/>
        <a:p>
          <a:pPr rtl="0"/>
          <a:endParaRPr lang="zh-TW" altLang="en-US" noProof="0" dirty="0"/>
        </a:p>
      </dgm:t>
    </dgm:pt>
    <dgm:pt modelId="{8500F72A-2C6D-4FDF-9C1D-CA691380EB0B}" type="sibTrans" cxnId="{C4CCE57E-E871-46D6-BAD5-880252C95D22}">
      <dgm:prSet/>
      <dgm:spPr/>
      <dgm:t>
        <a:bodyPr rtlCol="0"/>
        <a:lstStyle/>
        <a:p>
          <a:pPr rtl="0"/>
          <a:endParaRPr lang="zh-TW" altLang="en-US" noProof="0" dirty="0"/>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custScaleX="92715" custScaleY="12193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780881" y="8862"/>
          <a:ext cx="1681312" cy="16813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139193" y="367175"/>
          <a:ext cx="964687" cy="964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243412" y="2213862"/>
          <a:ext cx="2756250" cy="18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600200" rtl="0">
            <a:lnSpc>
              <a:spcPct val="100000"/>
            </a:lnSpc>
            <a:spcBef>
              <a:spcPct val="0"/>
            </a:spcBef>
            <a:spcAft>
              <a:spcPct val="35000"/>
            </a:spcAft>
            <a:buNone/>
            <a:defRPr cap="all"/>
          </a:pPr>
          <a:r>
            <a:rPr lang="zh-TW" altLang="en-US" sz="3600" kern="1200" cap="all" noProof="0" dirty="0">
              <a:latin typeface="Microsoft JhengHei UI" panose="020B0604030504040204" pitchFamily="34" charset="-120"/>
              <a:ea typeface="Microsoft JhengHei UI" panose="020B0604030504040204" pitchFamily="34" charset="-120"/>
            </a:rPr>
            <a:t>需求</a:t>
          </a:r>
          <a:endParaRPr lang="en-US" altLang="zh-TW" sz="3600" kern="1200" cap="all" noProof="0" dirty="0">
            <a:latin typeface="Microsoft JhengHei UI" panose="020B0604030504040204" pitchFamily="34" charset="-120"/>
            <a:ea typeface="Microsoft JhengHei UI" panose="020B0604030504040204" pitchFamily="34" charset="-120"/>
          </a:endParaRPr>
        </a:p>
        <a:p>
          <a:pPr marL="0" lvl="0" indent="0" algn="ctr" defTabSz="1600200" rtl="0">
            <a:lnSpc>
              <a:spcPct val="100000"/>
            </a:lnSpc>
            <a:spcBef>
              <a:spcPct val="0"/>
            </a:spcBef>
            <a:spcAft>
              <a:spcPct val="35000"/>
            </a:spcAft>
            <a:buNone/>
            <a:defRPr cap="all"/>
          </a:pPr>
          <a:endParaRPr lang="en-US" altLang="zh-TW" sz="3600" kern="1200" cap="all" noProof="0" dirty="0">
            <a:latin typeface="Microsoft JhengHei UI" panose="020B0604030504040204" pitchFamily="34" charset="-120"/>
            <a:ea typeface="Microsoft JhengHei UI" panose="020B0604030504040204" pitchFamily="34" charset="-120"/>
          </a:endParaRPr>
        </a:p>
      </dsp:txBody>
      <dsp:txXfrm>
        <a:off x="243412" y="2213862"/>
        <a:ext cx="2756250" cy="1800000"/>
      </dsp:txXfrm>
    </dsp:sp>
    <dsp:sp modelId="{BCD8CDD9-0C56-4401-ADB1-8B48DAB2C96F}">
      <dsp:nvSpPr>
        <dsp:cNvPr id="0" name=""/>
        <dsp:cNvSpPr/>
      </dsp:nvSpPr>
      <dsp:spPr>
        <a:xfrm>
          <a:off x="4019474" y="8862"/>
          <a:ext cx="1681312" cy="16813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412925" y="261377"/>
          <a:ext cx="894410" cy="11762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482006" y="2213862"/>
          <a:ext cx="2756250" cy="18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600200" rtl="0">
            <a:lnSpc>
              <a:spcPct val="100000"/>
            </a:lnSpc>
            <a:spcBef>
              <a:spcPct val="0"/>
            </a:spcBef>
            <a:spcAft>
              <a:spcPct val="35000"/>
            </a:spcAft>
            <a:buNone/>
            <a:defRPr cap="all"/>
          </a:pPr>
          <a:r>
            <a:rPr lang="zh-TW" altLang="en-US" sz="3600" kern="1200" cap="all" noProof="0" dirty="0">
              <a:latin typeface="Microsoft JhengHei UI" panose="020B0604030504040204" pitchFamily="34" charset="-120"/>
              <a:ea typeface="Microsoft JhengHei UI" panose="020B0604030504040204" pitchFamily="34" charset="-120"/>
            </a:rPr>
            <a:t>分析</a:t>
          </a:r>
          <a:endParaRPr lang="en-US" altLang="zh-TW" sz="3600" kern="1200" cap="all" noProof="0" dirty="0">
            <a:latin typeface="Microsoft JhengHei UI" panose="020B0604030504040204" pitchFamily="34" charset="-120"/>
            <a:ea typeface="Microsoft JhengHei UI" panose="020B0604030504040204" pitchFamily="34" charset="-120"/>
          </a:endParaRPr>
        </a:p>
      </dsp:txBody>
      <dsp:txXfrm>
        <a:off x="3482006" y="2213862"/>
        <a:ext cx="2756250" cy="1800000"/>
      </dsp:txXfrm>
    </dsp:sp>
    <dsp:sp modelId="{FF93E135-77D6-48A0-8871-9BC93D705D06}">
      <dsp:nvSpPr>
        <dsp:cNvPr id="0" name=""/>
        <dsp:cNvSpPr/>
      </dsp:nvSpPr>
      <dsp:spPr>
        <a:xfrm>
          <a:off x="7258068" y="8862"/>
          <a:ext cx="1681312" cy="16813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7616381" y="367175"/>
          <a:ext cx="964687" cy="9646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6720599" y="2213862"/>
          <a:ext cx="2756250" cy="18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778000" rtl="0">
            <a:lnSpc>
              <a:spcPct val="100000"/>
            </a:lnSpc>
            <a:spcBef>
              <a:spcPct val="0"/>
            </a:spcBef>
            <a:spcAft>
              <a:spcPct val="35000"/>
            </a:spcAft>
            <a:buNone/>
            <a:defRPr cap="all"/>
          </a:pPr>
          <a:r>
            <a:rPr lang="zh-TW" altLang="en-US" sz="4000" kern="1200" noProof="0" dirty="0">
              <a:latin typeface="Microsoft JhengHei UI" panose="020B0604030504040204" pitchFamily="34" charset="-120"/>
              <a:ea typeface="Microsoft JhengHei UI" panose="020B0604030504040204" pitchFamily="34" charset="-120"/>
            </a:rPr>
            <a:t>設計</a:t>
          </a:r>
          <a:endParaRPr lang="en-US" altLang="zh-TW" sz="4000" kern="1200" noProof="0" dirty="0">
            <a:latin typeface="Microsoft JhengHei UI" panose="020B0604030504040204" pitchFamily="34" charset="-120"/>
            <a:ea typeface="Microsoft JhengHei UI" panose="020B0604030504040204" pitchFamily="34" charset="-120"/>
          </a:endParaRPr>
        </a:p>
      </dsp:txBody>
      <dsp:txXfrm>
        <a:off x="6720599" y="2213862"/>
        <a:ext cx="2756250" cy="180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圖示圓形標籤清單"/>
  <dgm:desc val="用來顯示不循序或群組的資訊區塊，以及相關視覺效果。最適合用於圖示或簡短文字字幕的小圖片。"/>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76FD1A9-AA27-4948-BCD8-B001FF2909B0}" type="datetime1">
              <a:rPr lang="zh-TW" altLang="en-US" smtClean="0">
                <a:latin typeface="Microsoft JhengHei UI" panose="020B0604030504040204" pitchFamily="34" charset="-120"/>
                <a:ea typeface="Microsoft JhengHei UI" panose="020B0604030504040204" pitchFamily="34" charset="-120"/>
              </a:rPr>
              <a:t>2020/1/15</a:t>
            </a:fld>
            <a:endParaRPr lang="zh-TW" altLang="en-US" dirty="0">
              <a:latin typeface="Microsoft JhengHei UI" panose="020B0604030504040204" pitchFamily="34" charset="-120"/>
              <a:ea typeface="Microsoft JhengHei UI" panose="020B0604030504040204" pitchFamily="34" charset="-120"/>
            </a:endParaRPr>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5" name="投影片編號預留位置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B53ADFC-ABB8-401A-BB24-33FDAFEDCEBD}" type="slidenum">
              <a:rPr lang="en-US" altLang="zh-TW" smtClean="0">
                <a:latin typeface="Microsoft JhengHei UI" panose="020B0604030504040204" pitchFamily="34" charset="-120"/>
                <a:ea typeface="Microsoft JhengHei UI" panose="020B0604030504040204" pitchFamily="34" charset="-120"/>
              </a:r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733249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A818C5E9-5966-460E-861F-1663B2AAAED6}" type="datetime1">
              <a:rPr lang="zh-TW" altLang="en-US" noProof="0" smtClean="0"/>
              <a:t>2020/1/15</a:t>
            </a:fld>
            <a:endParaRPr lang="zh-TW" altLang="en-US" noProof="0" dirty="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dirty="0"/>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4B725628-3A68-42F4-BA86-981817953149}" type="slidenum">
              <a:rPr lang="en-US" altLang="zh-TW" noProof="0" smtClean="0"/>
              <a:pPr/>
              <a:t>‹#›</a:t>
            </a:fld>
            <a:endParaRPr lang="zh-TW" altLang="en-US" noProof="0"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4B725628-3A68-42F4-BA86-981817953149}" type="slidenum">
              <a:rPr lang="en-US" altLang="zh-TW" smtClean="0">
                <a:latin typeface="Microsoft JhengHei UI" panose="020B0604030504040204" pitchFamily="34" charset="-120"/>
                <a:ea typeface="Microsoft JhengHei UI" panose="020B0604030504040204" pitchFamily="34" charset="-120"/>
              </a:rPr>
              <a:t>1</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859257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4B725628-3A68-42F4-BA86-981817953149}" type="slidenum">
              <a:rPr lang="en-US" altLang="zh-TW" smtClean="0">
                <a:latin typeface="Microsoft JhengHei UI" panose="020B0604030504040204" pitchFamily="34" charset="-120"/>
                <a:ea typeface="Microsoft JhengHei UI" panose="020B0604030504040204" pitchFamily="34" charset="-120"/>
              </a:rPr>
              <a:t>2</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959845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B725628-3A68-42F4-BA86-981817953149}" type="slidenum">
              <a:rPr lang="en-US" altLang="zh-TW" noProof="0" smtClean="0"/>
              <a:pPr/>
              <a:t>10</a:t>
            </a:fld>
            <a:endParaRPr lang="zh-TW" altLang="en-US" noProof="0" dirty="0"/>
          </a:p>
        </p:txBody>
      </p:sp>
    </p:spTree>
    <p:extLst>
      <p:ext uri="{BB962C8B-B14F-4D97-AF65-F5344CB8AC3E}">
        <p14:creationId xmlns:p14="http://schemas.microsoft.com/office/powerpoint/2010/main" val="3353993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B725628-3A68-42F4-BA86-981817953149}" type="slidenum">
              <a:rPr lang="en-US" altLang="zh-TW" noProof="0" smtClean="0"/>
              <a:pPr/>
              <a:t>11</a:t>
            </a:fld>
            <a:endParaRPr lang="zh-TW" altLang="en-US" noProof="0" dirty="0"/>
          </a:p>
        </p:txBody>
      </p:sp>
    </p:spTree>
    <p:extLst>
      <p:ext uri="{BB962C8B-B14F-4D97-AF65-F5344CB8AC3E}">
        <p14:creationId xmlns:p14="http://schemas.microsoft.com/office/powerpoint/2010/main" val="2834761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B725628-3A68-42F4-BA86-981817953149}" type="slidenum">
              <a:rPr lang="en-US" altLang="zh-TW" noProof="0" smtClean="0"/>
              <a:pPr/>
              <a:t>15</a:t>
            </a:fld>
            <a:endParaRPr lang="zh-TW" altLang="en-US" noProof="0" dirty="0"/>
          </a:p>
        </p:txBody>
      </p:sp>
    </p:spTree>
    <p:extLst>
      <p:ext uri="{BB962C8B-B14F-4D97-AF65-F5344CB8AC3E}">
        <p14:creationId xmlns:p14="http://schemas.microsoft.com/office/powerpoint/2010/main" val="1545585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B725628-3A68-42F4-BA86-981817953149}" type="slidenum">
              <a:rPr lang="en-US" altLang="zh-TW" noProof="0" smtClean="0"/>
              <a:pPr/>
              <a:t>20</a:t>
            </a:fld>
            <a:endParaRPr lang="zh-TW" altLang="en-US" noProof="0" dirty="0"/>
          </a:p>
        </p:txBody>
      </p:sp>
    </p:spTree>
    <p:extLst>
      <p:ext uri="{BB962C8B-B14F-4D97-AF65-F5344CB8AC3E}">
        <p14:creationId xmlns:p14="http://schemas.microsoft.com/office/powerpoint/2010/main" val="2402497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B725628-3A68-42F4-BA86-981817953149}" type="slidenum">
              <a:rPr lang="en-US" altLang="zh-TW" noProof="0" smtClean="0"/>
              <a:pPr/>
              <a:t>21</a:t>
            </a:fld>
            <a:endParaRPr lang="zh-TW" altLang="en-US" noProof="0" dirty="0"/>
          </a:p>
        </p:txBody>
      </p:sp>
    </p:spTree>
    <p:extLst>
      <p:ext uri="{BB962C8B-B14F-4D97-AF65-F5344CB8AC3E}">
        <p14:creationId xmlns:p14="http://schemas.microsoft.com/office/powerpoint/2010/main" val="1398009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10" name="矩形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橢圓​​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ctrTitle"/>
          </p:nvPr>
        </p:nvSpPr>
        <p:spPr>
          <a:xfrm>
            <a:off x="457200" y="4960137"/>
            <a:ext cx="7772400" cy="1463040"/>
          </a:xfrm>
        </p:spPr>
        <p:txBody>
          <a:bodyPr rtlCol="0" anchor="ctr">
            <a:normAutofit/>
          </a:bodyPr>
          <a:lstStyle>
            <a:lvl1pPr algn="r">
              <a:defRPr sz="5000" spc="200" baseline="0"/>
            </a:lvl1pPr>
          </a:lstStyle>
          <a:p>
            <a:pPr rtl="0"/>
            <a:r>
              <a:rPr lang="zh-TW" altLang="en-US" noProof="0"/>
              <a:t>按一下以編輯母片標題樣式</a:t>
            </a:r>
            <a:endParaRPr lang="zh-TW" altLang="en-US" noProof="0" dirty="0"/>
          </a:p>
        </p:txBody>
      </p:sp>
      <p:sp>
        <p:nvSpPr>
          <p:cNvPr id="3" name="副標題 2"/>
          <p:cNvSpPr>
            <a:spLocks noGrp="1"/>
          </p:cNvSpPr>
          <p:nvPr>
            <p:ph type="subTitle" idx="1"/>
          </p:nvPr>
        </p:nvSpPr>
        <p:spPr>
          <a:xfrm>
            <a:off x="8610600"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zh-TW" altLang="en-US" noProof="0"/>
              <a:t>按一下以編輯母片副標題樣式</a:t>
            </a:r>
            <a:endParaRPr lang="zh-TW" altLang="en-US" noProof="0" dirty="0"/>
          </a:p>
        </p:txBody>
      </p:sp>
      <p:sp>
        <p:nvSpPr>
          <p:cNvPr id="4" name="日期版面配置區 3"/>
          <p:cNvSpPr>
            <a:spLocks noGrp="1"/>
          </p:cNvSpPr>
          <p:nvPr>
            <p:ph type="dt" sz="half" idx="10"/>
          </p:nvPr>
        </p:nvSpPr>
        <p:spPr/>
        <p:txBody>
          <a:bodyPr rtlCol="0"/>
          <a:lstStyle>
            <a:lvl1pPr algn="l">
              <a:defRPr/>
            </a:lvl1pPr>
          </a:lstStyle>
          <a:p>
            <a:pPr rtl="0"/>
            <a:fld id="{1EE05C45-8EB5-41B2-9B41-7B2BD9B7DEEC}" type="datetime1">
              <a:rPr lang="zh-TW" altLang="en-US" noProof="0" smtClean="0"/>
              <a:t>2020/1/15</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cxnSp>
        <p:nvCxnSpPr>
          <p:cNvPr id="8" name="直線接點​​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noProof="0"/>
              <a:t>按一下以編輯母片標題樣式</a:t>
            </a:r>
            <a:endParaRPr lang="zh-TW" altLang="en-US" noProof="0" dirty="0"/>
          </a:p>
        </p:txBody>
      </p:sp>
      <p:sp>
        <p:nvSpPr>
          <p:cNvPr id="3" name="直排文字預留位置 2"/>
          <p:cNvSpPr>
            <a:spLocks noGrp="1"/>
          </p:cNvSpPr>
          <p:nvPr>
            <p:ph type="body" orient="vert" idx="1"/>
          </p:nvPr>
        </p:nvSpPr>
        <p:spPr/>
        <p:txBody>
          <a:bodyPr vert="eaVert" rtlCol="0"/>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日期版面配置區 3"/>
          <p:cNvSpPr>
            <a:spLocks noGrp="1"/>
          </p:cNvSpPr>
          <p:nvPr>
            <p:ph type="dt" sz="half" idx="10"/>
          </p:nvPr>
        </p:nvSpPr>
        <p:spPr/>
        <p:txBody>
          <a:bodyPr rtlCol="0"/>
          <a:lstStyle/>
          <a:p>
            <a:pPr rtl="0"/>
            <a:fld id="{F17D0BD1-4150-488B-822D-FAA2ED87235F}" type="datetime1">
              <a:rPr lang="zh-TW" altLang="en-US" noProof="0" smtClean="0"/>
              <a:t>2020/1/15</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1" y="762000"/>
            <a:ext cx="2628900" cy="5410200"/>
          </a:xfrm>
        </p:spPr>
        <p:txBody>
          <a:bodyPr vert="eaVert" lIns="45720" tIns="91440" rIns="45720" bIns="91440" rtlCol="0"/>
          <a:lstStyle/>
          <a:p>
            <a:pPr rtl="0"/>
            <a:r>
              <a:rPr lang="zh-TW" altLang="en-US" noProof="0"/>
              <a:t>按一下以編輯母片標題樣式</a:t>
            </a:r>
            <a:endParaRPr lang="zh-TW" altLang="en-US" noProof="0" dirty="0"/>
          </a:p>
        </p:txBody>
      </p:sp>
      <p:sp>
        <p:nvSpPr>
          <p:cNvPr id="3" name="直排文字預留位置 2"/>
          <p:cNvSpPr>
            <a:spLocks noGrp="1"/>
          </p:cNvSpPr>
          <p:nvPr>
            <p:ph type="body" orient="vert" idx="1"/>
          </p:nvPr>
        </p:nvSpPr>
        <p:spPr>
          <a:xfrm>
            <a:off x="990601" y="762000"/>
            <a:ext cx="7581900" cy="5410200"/>
          </a:xfrm>
        </p:spPr>
        <p:txBody>
          <a:bodyPr vert="eaVert" rtlCol="0"/>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日期版面配置區 3"/>
          <p:cNvSpPr>
            <a:spLocks noGrp="1"/>
          </p:cNvSpPr>
          <p:nvPr>
            <p:ph type="dt" sz="half" idx="10"/>
          </p:nvPr>
        </p:nvSpPr>
        <p:spPr/>
        <p:txBody>
          <a:bodyPr rtlCol="0"/>
          <a:lstStyle/>
          <a:p>
            <a:pPr rtl="0"/>
            <a:fld id="{56917129-5C2D-48BD-8F9D-5DD9AA52C80B}" type="datetime1">
              <a:rPr lang="zh-TW" altLang="en-US" noProof="0" smtClean="0"/>
              <a:t>2020/1/15</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cxnSp>
        <p:nvCxnSpPr>
          <p:cNvPr id="7" name="直線接點​​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noProof="0"/>
              <a:t>按一下以編輯母片標題樣式</a:t>
            </a:r>
            <a:endParaRPr lang="zh-TW" altLang="en-US" noProof="0" dirty="0"/>
          </a:p>
        </p:txBody>
      </p:sp>
      <p:sp>
        <p:nvSpPr>
          <p:cNvPr id="3" name="內容預留位置 2"/>
          <p:cNvSpPr>
            <a:spLocks noGrp="1"/>
          </p:cNvSpPr>
          <p:nvPr>
            <p:ph idx="1"/>
          </p:nvPr>
        </p:nvSpPr>
        <p:spPr/>
        <p:txBody>
          <a:bodyPr rtlCol="0"/>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日期版面配置區 3"/>
          <p:cNvSpPr>
            <a:spLocks noGrp="1"/>
          </p:cNvSpPr>
          <p:nvPr>
            <p:ph type="dt" sz="half" idx="10"/>
          </p:nvPr>
        </p:nvSpPr>
        <p:spPr/>
        <p:txBody>
          <a:bodyPr rtlCol="0"/>
          <a:lstStyle/>
          <a:p>
            <a:pPr rtl="0"/>
            <a:fld id="{226959E9-D711-4141-BC84-15DB177AD95C}" type="datetime1">
              <a:rPr lang="zh-TW" altLang="en-US" noProof="0" smtClean="0"/>
              <a:t>2020/1/15</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9" name="矩形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橢圓​​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title"/>
          </p:nvPr>
        </p:nvSpPr>
        <p:spPr>
          <a:xfrm>
            <a:off x="457200" y="4960137"/>
            <a:ext cx="7772400" cy="1463040"/>
          </a:xfrm>
        </p:spPr>
        <p:txBody>
          <a:bodyPr rtlCol="0" anchor="ctr">
            <a:normAutofit/>
          </a:bodyPr>
          <a:lstStyle>
            <a:lvl1pPr algn="r">
              <a:defRPr sz="5000" b="0" spc="200" baseline="0"/>
            </a:lvl1pPr>
          </a:lstStyle>
          <a:p>
            <a:pPr rtl="0"/>
            <a:r>
              <a:rPr lang="zh-TW" altLang="en-US" noProof="0"/>
              <a:t>按一下以編輯母片標題樣式</a:t>
            </a:r>
            <a:endParaRPr lang="zh-TW" altLang="en-US" noProof="0" dirty="0"/>
          </a:p>
        </p:txBody>
      </p:sp>
      <p:sp>
        <p:nvSpPr>
          <p:cNvPr id="3" name="文字預留位置 2"/>
          <p:cNvSpPr>
            <a:spLocks noGrp="1"/>
          </p:cNvSpPr>
          <p:nvPr>
            <p:ph type="body" idx="1"/>
          </p:nvPr>
        </p:nvSpPr>
        <p:spPr>
          <a:xfrm>
            <a:off x="8610600"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noProof="0"/>
              <a:t>編輯母片文字樣式</a:t>
            </a:r>
          </a:p>
        </p:txBody>
      </p:sp>
      <p:sp>
        <p:nvSpPr>
          <p:cNvPr id="4" name="日期版面配置區 3"/>
          <p:cNvSpPr>
            <a:spLocks noGrp="1"/>
          </p:cNvSpPr>
          <p:nvPr>
            <p:ph type="dt" sz="half" idx="10"/>
          </p:nvPr>
        </p:nvSpPr>
        <p:spPr/>
        <p:txBody>
          <a:bodyPr rtlCol="0"/>
          <a:lstStyle/>
          <a:p>
            <a:pPr rtl="0"/>
            <a:fld id="{07A3C890-8623-4A1C-947B-A864EC59C0DD}" type="datetime1">
              <a:rPr lang="zh-TW" altLang="en-US" noProof="0" smtClean="0"/>
              <a:t>2020/1/15</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cxnSp>
        <p:nvCxnSpPr>
          <p:cNvPr id="8" name="直線接點​​(S)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內容">
    <p:spTree>
      <p:nvGrpSpPr>
        <p:cNvPr id="1" name=""/>
        <p:cNvGrpSpPr/>
        <p:nvPr/>
      </p:nvGrpSpPr>
      <p:grpSpPr>
        <a:xfrm>
          <a:off x="0" y="0"/>
          <a:ext cx="0" cy="0"/>
          <a:chOff x="0" y="0"/>
          <a:chExt cx="0" cy="0"/>
        </a:xfrm>
      </p:grpSpPr>
      <p:sp>
        <p:nvSpPr>
          <p:cNvPr id="2" name="標題 1"/>
          <p:cNvSpPr>
            <a:spLocks noGrp="1"/>
          </p:cNvSpPr>
          <p:nvPr>
            <p:ph type="title"/>
          </p:nvPr>
        </p:nvSpPr>
        <p:spPr>
          <a:xfrm>
            <a:off x="1024128" y="585216"/>
            <a:ext cx="9720072" cy="1499616"/>
          </a:xfrm>
        </p:spPr>
        <p:txBody>
          <a:bodyPr rtlCol="0"/>
          <a:lstStyle/>
          <a:p>
            <a:pPr rtl="0"/>
            <a:r>
              <a:rPr lang="zh-TW" altLang="en-US" noProof="0"/>
              <a:t>按一下以編輯母片標題樣式</a:t>
            </a:r>
            <a:endParaRPr lang="zh-TW" altLang="en-US" noProof="0" dirty="0"/>
          </a:p>
        </p:txBody>
      </p:sp>
      <p:sp>
        <p:nvSpPr>
          <p:cNvPr id="3" name="內容預留位置 2"/>
          <p:cNvSpPr>
            <a:spLocks noGrp="1"/>
          </p:cNvSpPr>
          <p:nvPr>
            <p:ph sz="half" idx="1"/>
          </p:nvPr>
        </p:nvSpPr>
        <p:spPr>
          <a:xfrm>
            <a:off x="1024127" y="2286000"/>
            <a:ext cx="4754880" cy="4023360"/>
          </a:xfrm>
        </p:spPr>
        <p:txBody>
          <a:bodyPr rtlCol="0"/>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內容預留位置 3"/>
          <p:cNvSpPr>
            <a:spLocks noGrp="1"/>
          </p:cNvSpPr>
          <p:nvPr>
            <p:ph sz="half" idx="2"/>
          </p:nvPr>
        </p:nvSpPr>
        <p:spPr>
          <a:xfrm>
            <a:off x="5989320" y="2286000"/>
            <a:ext cx="4754880" cy="4023360"/>
          </a:xfrm>
        </p:spPr>
        <p:txBody>
          <a:bodyPr rtlCol="0"/>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5" name="日期版面配置區 4"/>
          <p:cNvSpPr>
            <a:spLocks noGrp="1"/>
          </p:cNvSpPr>
          <p:nvPr>
            <p:ph type="dt" sz="half" idx="10"/>
          </p:nvPr>
        </p:nvSpPr>
        <p:spPr/>
        <p:txBody>
          <a:bodyPr rtlCol="0"/>
          <a:lstStyle/>
          <a:p>
            <a:pPr rtl="0"/>
            <a:fld id="{D5BE9075-3447-4FD3-8BC9-6412CF8C5B41}" type="datetime1">
              <a:rPr lang="zh-TW" altLang="en-US" noProof="0" smtClean="0"/>
              <a:t>2020/1/15</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標題 9"/>
          <p:cNvSpPr>
            <a:spLocks noGrp="1"/>
          </p:cNvSpPr>
          <p:nvPr>
            <p:ph type="title"/>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endParaRPr lang="zh-TW" altLang="en-US" noProof="0" dirty="0"/>
          </a:p>
        </p:txBody>
      </p:sp>
      <p:sp>
        <p:nvSpPr>
          <p:cNvPr id="3" name="文字預留位置 2"/>
          <p:cNvSpPr>
            <a:spLocks noGrp="1"/>
          </p:cNvSpPr>
          <p:nvPr>
            <p:ph type="body" idx="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1"/>
                </a:solidFill>
                <a:latin typeface="Microsoft JhengHei UI" panose="020B0604030504040204" pitchFamily="34" charset="-120"/>
                <a:ea typeface="Microsoft JhengHei UI" panose="020B0604030504040204" pitchFamily="34"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編輯母片文字樣式</a:t>
            </a:r>
          </a:p>
        </p:txBody>
      </p:sp>
      <p:sp>
        <p:nvSpPr>
          <p:cNvPr id="4" name="內容預留位置 3"/>
          <p:cNvSpPr>
            <a:spLocks noGrp="1"/>
          </p:cNvSpPr>
          <p:nvPr>
            <p:ph sz="half" idx="2"/>
          </p:nvPr>
        </p:nvSpPr>
        <p:spPr>
          <a:xfrm>
            <a:off x="1024128" y="2967788"/>
            <a:ext cx="4754880" cy="3341572"/>
          </a:xfrm>
        </p:spPr>
        <p:txBody>
          <a:bodyPr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5" name="文字預留位置 4"/>
          <p:cNvSpPr>
            <a:spLocks noGrp="1"/>
          </p:cNvSpPr>
          <p:nvPr>
            <p:ph type="body" sz="quarter" idx="3"/>
          </p:nvPr>
        </p:nvSpPr>
        <p:spPr>
          <a:xfrm>
            <a:off x="5990888"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1"/>
                </a:solidFill>
                <a:latin typeface="Microsoft JhengHei UI" panose="020B0604030504040204" pitchFamily="34" charset="-120"/>
                <a:ea typeface="Microsoft JhengHei UI" panose="020B0604030504040204" pitchFamily="34" charset="-120"/>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TW" altLang="en-US" noProof="0"/>
              <a:t>編輯母片文字樣式</a:t>
            </a:r>
          </a:p>
        </p:txBody>
      </p:sp>
      <p:sp>
        <p:nvSpPr>
          <p:cNvPr id="6" name="內容預留位置 5"/>
          <p:cNvSpPr>
            <a:spLocks noGrp="1"/>
          </p:cNvSpPr>
          <p:nvPr>
            <p:ph sz="quarter" idx="4"/>
          </p:nvPr>
        </p:nvSpPr>
        <p:spPr>
          <a:xfrm>
            <a:off x="5990888" y="2967788"/>
            <a:ext cx="4754880" cy="3341572"/>
          </a:xfrm>
        </p:spPr>
        <p:txBody>
          <a:bodyPr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7" name="日期版面配置區 6"/>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0F9BBEE5-55F8-45A3-AB6C-9C6112BE0C32}" type="datetime1">
              <a:rPr lang="zh-TW" altLang="en-US" noProof="0" smtClean="0"/>
              <a:t>2020/1/15</a:t>
            </a:fld>
            <a:endParaRPr lang="zh-TW" altLang="en-US" noProof="0" dirty="0"/>
          </a:p>
        </p:txBody>
      </p:sp>
      <p:sp>
        <p:nvSpPr>
          <p:cNvPr id="8" name="頁尾版面配置區 7"/>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9" name="投影片編號預留位置 8"/>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4FAB73BC-B049-4115-A692-8D63A059BFB8}" type="slidenum">
              <a:rPr lang="en-US" altLang="zh-TW" noProof="0" smtClean="0"/>
              <a:pPr/>
              <a:t>‹#›</a:t>
            </a:fld>
            <a:endParaRPr lang="zh-TW" alt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noProof="0"/>
              <a:t>按一下以編輯母片標題樣式</a:t>
            </a:r>
            <a:endParaRPr lang="zh-TW" altLang="en-US" noProof="0" dirty="0"/>
          </a:p>
        </p:txBody>
      </p:sp>
      <p:sp>
        <p:nvSpPr>
          <p:cNvPr id="3" name="日期版面配置區 2"/>
          <p:cNvSpPr>
            <a:spLocks noGrp="1"/>
          </p:cNvSpPr>
          <p:nvPr>
            <p:ph type="dt" sz="half" idx="10"/>
          </p:nvPr>
        </p:nvSpPr>
        <p:spPr/>
        <p:txBody>
          <a:bodyPr rtlCol="0"/>
          <a:lstStyle/>
          <a:p>
            <a:pPr rtl="0"/>
            <a:fld id="{CDEAE714-2E29-46F3-9C77-12416C9543F5}" type="datetime1">
              <a:rPr lang="zh-TW" altLang="en-US" noProof="0" smtClean="0"/>
              <a:t>2020/1/15</a:t>
            </a:fld>
            <a:endParaRPr lang="zh-TW" altLang="en-US" noProof="0" dirty="0"/>
          </a:p>
        </p:txBody>
      </p:sp>
      <p:sp>
        <p:nvSpPr>
          <p:cNvPr id="4" name="頁尾版面配置區 3"/>
          <p:cNvSpPr>
            <a:spLocks noGrp="1"/>
          </p:cNvSpPr>
          <p:nvPr>
            <p:ph type="ftr" sz="quarter" idx="11"/>
          </p:nvPr>
        </p:nvSpPr>
        <p:spPr/>
        <p:txBody>
          <a:bodyPr rtlCol="0"/>
          <a:lstStyle/>
          <a:p>
            <a:pPr rtl="0"/>
            <a:endParaRPr lang="zh-TW" altLang="en-US" noProof="0" dirty="0"/>
          </a:p>
        </p:txBody>
      </p:sp>
      <p:sp>
        <p:nvSpPr>
          <p:cNvPr id="5" name="投影片編號預留位置 4"/>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rtlCol="0"/>
          <a:lstStyle/>
          <a:p>
            <a:pPr rtl="0"/>
            <a:fld id="{8C77B25F-C5C5-4940-9B93-C7969EB742CA}" type="datetime1">
              <a:rPr lang="zh-TW" altLang="en-US" noProof="0" smtClean="0"/>
              <a:t>2020/1/15</a:t>
            </a:fld>
            <a:endParaRPr lang="zh-TW" altLang="en-US" noProof="0" dirty="0"/>
          </a:p>
        </p:txBody>
      </p:sp>
      <p:sp>
        <p:nvSpPr>
          <p:cNvPr id="3" name="頁尾版面配置區 2"/>
          <p:cNvSpPr>
            <a:spLocks noGrp="1"/>
          </p:cNvSpPr>
          <p:nvPr>
            <p:ph type="ftr" sz="quarter" idx="11"/>
          </p:nvPr>
        </p:nvSpPr>
        <p:spPr/>
        <p:txBody>
          <a:bodyPr rtlCol="0"/>
          <a:lstStyle/>
          <a:p>
            <a:pPr rtl="0"/>
            <a:endParaRPr lang="zh-TW" altLang="en-US" noProof="0" dirty="0"/>
          </a:p>
        </p:txBody>
      </p:sp>
      <p:sp>
        <p:nvSpPr>
          <p:cNvPr id="4" name="投影片編號預留位置 3"/>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8" name="標題 7"/>
          <p:cNvSpPr>
            <a:spLocks noGrp="1"/>
          </p:cNvSpPr>
          <p:nvPr>
            <p:ph type="title"/>
          </p:nvPr>
        </p:nvSpPr>
        <p:spPr>
          <a:xfrm>
            <a:off x="1024128" y="471509"/>
            <a:ext cx="4389120" cy="1737360"/>
          </a:xfrm>
        </p:spPr>
        <p:txBody>
          <a:bodyPr rtlCol="0">
            <a:noAutofit/>
          </a:bodyPr>
          <a:lstStyle>
            <a:lvl1pPr>
              <a:lnSpc>
                <a:spcPct val="80000"/>
              </a:lnSpc>
              <a:defRPr sz="4000"/>
            </a:lvl1pPr>
          </a:lstStyle>
          <a:p>
            <a:pPr rtl="0"/>
            <a:r>
              <a:rPr lang="zh-TW" altLang="en-US" noProof="0"/>
              <a:t>按一下以編輯母片標題樣式</a:t>
            </a:r>
            <a:endParaRPr lang="zh-TW" altLang="en-US" noProof="0" dirty="0"/>
          </a:p>
        </p:txBody>
      </p:sp>
      <p:sp>
        <p:nvSpPr>
          <p:cNvPr id="3" name="內容預留位置 2"/>
          <p:cNvSpPr>
            <a:spLocks noGrp="1"/>
          </p:cNvSpPr>
          <p:nvPr>
            <p:ph idx="1"/>
          </p:nvPr>
        </p:nvSpPr>
        <p:spPr>
          <a:xfrm>
            <a:off x="5715000" y="822960"/>
            <a:ext cx="5678424"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文字預留位置 3"/>
          <p:cNvSpPr>
            <a:spLocks noGrp="1"/>
          </p:cNvSpPr>
          <p:nvPr>
            <p:ph type="body" sz="half" idx="2"/>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a:t>編輯母片文字樣式</a:t>
            </a:r>
          </a:p>
        </p:txBody>
      </p:sp>
      <p:sp>
        <p:nvSpPr>
          <p:cNvPr id="5" name="日期版面配置區 4"/>
          <p:cNvSpPr>
            <a:spLocks noGrp="1"/>
          </p:cNvSpPr>
          <p:nvPr>
            <p:ph type="dt" sz="half" idx="10"/>
          </p:nvPr>
        </p:nvSpPr>
        <p:spPr/>
        <p:txBody>
          <a:bodyPr rtlCol="0"/>
          <a:lstStyle/>
          <a:p>
            <a:pPr rtl="0"/>
            <a:fld id="{834BDAB7-BD48-40B7-93E5-DE7F01A31190}" type="datetime1">
              <a:rPr lang="zh-TW" altLang="en-US" noProof="0" smtClean="0"/>
              <a:t>2020/1/15</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457200" y="4960138"/>
            <a:ext cx="7772400" cy="1463040"/>
          </a:xfrm>
        </p:spPr>
        <p:txBody>
          <a:bodyPr rtlCol="0" anchor="ctr">
            <a:normAutofit/>
          </a:bodyPr>
          <a:lstStyle>
            <a:lvl1pPr algn="r">
              <a:defRPr sz="5000" spc="200" baseline="0"/>
            </a:lvl1pPr>
          </a:lstStyle>
          <a:p>
            <a:pPr rtl="0"/>
            <a:r>
              <a:rPr lang="zh-TW" altLang="en-US" noProof="0"/>
              <a:t>按一下以編輯母片標題樣式</a:t>
            </a:r>
            <a:endParaRPr lang="zh-TW" altLang="en-US" noProof="0" dirty="0"/>
          </a:p>
        </p:txBody>
      </p:sp>
      <p:sp>
        <p:nvSpPr>
          <p:cNvPr id="3" name="圖片版面配置區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noProof="0"/>
              <a:t>按一下圖示以新增圖片</a:t>
            </a:r>
            <a:endParaRPr lang="zh-TW" altLang="en-US" noProof="0" dirty="0"/>
          </a:p>
        </p:txBody>
      </p:sp>
      <p:sp>
        <p:nvSpPr>
          <p:cNvPr id="4" name="文字預留位置 3"/>
          <p:cNvSpPr>
            <a:spLocks noGrp="1"/>
          </p:cNvSpPr>
          <p:nvPr>
            <p:ph type="body" sz="half" idx="2"/>
          </p:nvPr>
        </p:nvSpPr>
        <p:spPr>
          <a:xfrm>
            <a:off x="8610600"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編輯母片文字樣式</a:t>
            </a:r>
          </a:p>
        </p:txBody>
      </p:sp>
      <p:sp>
        <p:nvSpPr>
          <p:cNvPr id="5" name="日期版面配置區 4"/>
          <p:cNvSpPr>
            <a:spLocks noGrp="1"/>
          </p:cNvSpPr>
          <p:nvPr>
            <p:ph type="dt" sz="half" idx="10"/>
          </p:nvPr>
        </p:nvSpPr>
        <p:spPr/>
        <p:txBody>
          <a:bodyPr rtlCol="0"/>
          <a:lstStyle/>
          <a:p>
            <a:pPr rtl="0"/>
            <a:fld id="{00BDDE7C-E999-47D2-A35D-EE2C20E3497B}" type="datetime1">
              <a:rPr lang="zh-TW" altLang="en-US" noProof="0" smtClean="0"/>
              <a:t>2020/1/15</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867E5644-1E61-4311-A31E-84CB9C7AA8A9}" type="slidenum">
              <a:rPr lang="en-US" altLang="zh-TW" noProof="0" smtClean="0"/>
              <a:t>‹#›</a:t>
            </a:fld>
            <a:endParaRPr lang="zh-TW" altLang="en-US" noProof="0" dirty="0"/>
          </a:p>
        </p:txBody>
      </p:sp>
      <p:cxnSp>
        <p:nvCxnSpPr>
          <p:cNvPr id="8" name="直線接點​​(S)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pPr rtl="0"/>
            <a:r>
              <a:rPr lang="zh-TW" altLang="en-US" noProof="0" dirty="0"/>
              <a:t>按一下以編輯母片標題樣式</a:t>
            </a:r>
          </a:p>
        </p:txBody>
      </p:sp>
      <p:sp>
        <p:nvSpPr>
          <p:cNvPr id="3" name="文字預留位置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4" name="日期版面配置區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icrosoft JhengHei UI" panose="020B0604030504040204" pitchFamily="34" charset="-120"/>
                <a:ea typeface="Microsoft JhengHei UI" panose="020B0604030504040204" pitchFamily="34" charset="-120"/>
              </a:defRPr>
            </a:lvl1pPr>
          </a:lstStyle>
          <a:p>
            <a:fld id="{D22E2503-8843-448F-B01E-FCD9BA586A1F}" type="datetime1">
              <a:rPr lang="zh-TW" altLang="en-US" noProof="0" smtClean="0"/>
              <a:t>2020/1/15</a:t>
            </a:fld>
            <a:endParaRPr lang="zh-TW" altLang="en-US" noProof="0" dirty="0"/>
          </a:p>
        </p:txBody>
      </p:sp>
      <p:sp>
        <p:nvSpPr>
          <p:cNvPr id="5" name="頁尾版面配置區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6" name="投影片編號預留位置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icrosoft JhengHei UI" panose="020B0604030504040204" pitchFamily="34" charset="-120"/>
                <a:ea typeface="Microsoft JhengHei UI" panose="020B0604030504040204" pitchFamily="34" charset="-120"/>
              </a:defRPr>
            </a:lvl1pPr>
          </a:lstStyle>
          <a:p>
            <a:fld id="{4FAB73BC-B049-4115-A692-8D63A059BFB8}" type="slidenum">
              <a:rPr lang="en-US" altLang="zh-TW" noProof="0" smtClean="0"/>
              <a:pPr/>
              <a:t>‹#›</a:t>
            </a:fld>
            <a:endParaRPr lang="zh-TW" altLang="en-US" noProof="0" dirty="0"/>
          </a:p>
        </p:txBody>
      </p:sp>
      <p:cxnSp>
        <p:nvCxnSpPr>
          <p:cNvPr id="7" name="直線接點​​(S)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icrosoft JhengHei UI" panose="020B0604030504040204" pitchFamily="34" charset="-120"/>
          <a:ea typeface="Microsoft JhengHei UI" panose="020B0604030504040204" pitchFamily="34" charset="-120"/>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icrosoft JhengHei UI" panose="020B0604030504040204" pitchFamily="34" charset="-120"/>
          <a:ea typeface="Microsoft JhengHei UI" panose="020B0604030504040204" pitchFamily="34" charset="-120"/>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pypi.org/project/fuzzy-c-means/" TargetMode="External"/><Relationship Id="rId2" Type="http://schemas.openxmlformats.org/officeDocument/2006/relationships/hyperlink" Target="http://wyj-learning.blogspot.com/2017/12/fuzzy-c-means-clustering.html" TargetMode="External"/><Relationship Id="rId1" Type="http://schemas.openxmlformats.org/officeDocument/2006/relationships/slideLayout" Target="../slideLayouts/slideLayout2.xml"/><Relationship Id="rId5" Type="http://schemas.openxmlformats.org/officeDocument/2006/relationships/hyperlink" Target="https://blog.csdn.net/lyxleft/article/details/88964494" TargetMode="External"/><Relationship Id="rId4" Type="http://schemas.openxmlformats.org/officeDocument/2006/relationships/hyperlink" Target="https://rpubs.com/jiankaiwang/fc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pic>
        <p:nvPicPr>
          <p:cNvPr id="5" name="圖片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975"/>
            <a:ext cx="12191980" cy="6858000"/>
          </a:xfrm>
          <a:prstGeom prst="rect">
            <a:avLst/>
          </a:prstGeom>
        </p:spPr>
      </p:pic>
      <p:sp>
        <p:nvSpPr>
          <p:cNvPr id="21" name="矩形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sp>
        <p:nvSpPr>
          <p:cNvPr id="2" name="標題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rtlCol="0" anchor="b">
            <a:normAutofit/>
          </a:bodyPr>
          <a:lstStyle/>
          <a:p>
            <a:pPr algn="l"/>
            <a:r>
              <a:rPr lang="zh-TW" altLang="en-US" dirty="0">
                <a:solidFill>
                  <a:srgbClr val="FFFFFF"/>
                </a:solidFill>
                <a:latin typeface="Microsoft JhengHei UI" panose="020B0604030504040204" pitchFamily="34" charset="-120"/>
                <a:ea typeface="Microsoft JhengHei UI" panose="020B0604030504040204" pitchFamily="34" charset="-120"/>
              </a:rPr>
              <a:t>機器學習</a:t>
            </a:r>
            <a:r>
              <a:rPr lang="en-US" altLang="zh-TW" dirty="0">
                <a:solidFill>
                  <a:srgbClr val="FFFFFF"/>
                </a:solidFill>
              </a:rPr>
              <a:t>-</a:t>
            </a:r>
            <a:r>
              <a:rPr lang="zh-TW" altLang="en-US" dirty="0">
                <a:solidFill>
                  <a:srgbClr val="FFFFFF"/>
                </a:solidFill>
              </a:rPr>
              <a:t>桌球</a:t>
            </a:r>
            <a:endParaRPr lang="en-US" altLang="zh-TW" dirty="0">
              <a:solidFill>
                <a:srgbClr val="FFFFFF"/>
              </a:solidFill>
              <a:latin typeface="Microsoft JhengHei UI" panose="020B0604030504040204" pitchFamily="34" charset="-120"/>
              <a:ea typeface="Microsoft JhengHei UI" panose="020B0604030504040204" pitchFamily="34" charset="-120"/>
            </a:endParaRPr>
          </a:p>
        </p:txBody>
      </p:sp>
      <p:cxnSp>
        <p:nvCxnSpPr>
          <p:cNvPr id="23" name="直線接點​​(S)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
        <p:nvSpPr>
          <p:cNvPr id="3" name="文字方塊 2">
            <a:extLst>
              <a:ext uri="{FF2B5EF4-FFF2-40B4-BE49-F238E27FC236}">
                <a16:creationId xmlns:a16="http://schemas.microsoft.com/office/drawing/2014/main" id="{1CE8A1CC-39F5-4AF3-964F-C2C9631B4117}"/>
              </a:ext>
            </a:extLst>
          </p:cNvPr>
          <p:cNvSpPr txBox="1"/>
          <p:nvPr/>
        </p:nvSpPr>
        <p:spPr>
          <a:xfrm>
            <a:off x="4383464" y="4817097"/>
            <a:ext cx="1819373" cy="707886"/>
          </a:xfrm>
          <a:prstGeom prst="rect">
            <a:avLst/>
          </a:prstGeom>
          <a:noFill/>
        </p:spPr>
        <p:txBody>
          <a:bodyPr wrap="square" rtlCol="0">
            <a:spAutoFit/>
          </a:bodyPr>
          <a:lstStyle/>
          <a:p>
            <a:r>
              <a:rPr lang="zh-TW" altLang="en-US" sz="4000" dirty="0">
                <a:solidFill>
                  <a:schemeClr val="bg1"/>
                </a:solidFill>
              </a:rPr>
              <a:t>第一組</a:t>
            </a:r>
          </a:p>
        </p:txBody>
      </p: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4DB77D-7029-4C07-B791-61840826D0C3}"/>
              </a:ext>
            </a:extLst>
          </p:cNvPr>
          <p:cNvSpPr>
            <a:spLocks noGrp="1"/>
          </p:cNvSpPr>
          <p:nvPr>
            <p:ph type="title"/>
          </p:nvPr>
        </p:nvSpPr>
        <p:spPr/>
        <p:txBody>
          <a:bodyPr/>
          <a:lstStyle/>
          <a:p>
            <a:r>
              <a:rPr lang="zh-TW" altLang="en-US" dirty="0"/>
              <a:t>分析</a:t>
            </a:r>
            <a:r>
              <a:rPr lang="en-US" altLang="zh-TW" dirty="0">
                <a:solidFill>
                  <a:schemeClr val="bg1">
                    <a:lumMod val="50000"/>
                  </a:schemeClr>
                </a:solidFill>
              </a:rPr>
              <a:t>-</a:t>
            </a:r>
            <a:r>
              <a:rPr lang="zh-TW" altLang="en-US" dirty="0">
                <a:solidFill>
                  <a:schemeClr val="bg1">
                    <a:lumMod val="50000"/>
                  </a:schemeClr>
                </a:solidFill>
              </a:rPr>
              <a:t>方法</a:t>
            </a:r>
            <a:r>
              <a:rPr lang="en-US" altLang="zh-TW" dirty="0" err="1">
                <a:solidFill>
                  <a:schemeClr val="bg1">
                    <a:lumMod val="50000"/>
                  </a:schemeClr>
                </a:solidFill>
              </a:rPr>
              <a:t>fcm</a:t>
            </a:r>
            <a:endParaRPr lang="zh-TW" altLang="en-US" dirty="0"/>
          </a:p>
        </p:txBody>
      </p:sp>
      <p:sp>
        <p:nvSpPr>
          <p:cNvPr id="5" name="文字方塊 4">
            <a:extLst>
              <a:ext uri="{FF2B5EF4-FFF2-40B4-BE49-F238E27FC236}">
                <a16:creationId xmlns:a16="http://schemas.microsoft.com/office/drawing/2014/main" id="{B9803E48-84F9-4CB8-9BD1-5D8DC8AA27E0}"/>
              </a:ext>
            </a:extLst>
          </p:cNvPr>
          <p:cNvSpPr txBox="1"/>
          <p:nvPr/>
        </p:nvSpPr>
        <p:spPr>
          <a:xfrm>
            <a:off x="708097" y="2980068"/>
            <a:ext cx="7709483" cy="1477328"/>
          </a:xfrm>
          <a:prstGeom prst="rect">
            <a:avLst/>
          </a:prstGeom>
          <a:noFill/>
        </p:spPr>
        <p:txBody>
          <a:bodyPr wrap="square" rtlCol="0">
            <a:spAutoFit/>
          </a:bodyPr>
          <a:lstStyle/>
          <a:p>
            <a:r>
              <a:rPr lang="zh-TW" altLang="en-US" dirty="0"/>
              <a:t>參數</a:t>
            </a:r>
            <a:r>
              <a:rPr lang="en-US" altLang="zh-TW" dirty="0"/>
              <a:t>C</a:t>
            </a:r>
            <a:r>
              <a:rPr lang="zh-TW" altLang="en-US" dirty="0"/>
              <a:t>的選取</a:t>
            </a:r>
            <a:r>
              <a:rPr lang="en-US" altLang="zh-TW" dirty="0"/>
              <a:t>:</a:t>
            </a:r>
            <a:r>
              <a:rPr lang="zh-TW" altLang="en-US" dirty="0"/>
              <a:t>選擇分幾類</a:t>
            </a:r>
            <a:r>
              <a:rPr lang="en-US" altLang="zh-TW" dirty="0">
                <a:sym typeface="Wingdings" panose="05000000000000000000" pitchFamily="2" charset="2"/>
              </a:rPr>
              <a:t></a:t>
            </a:r>
            <a:r>
              <a:rPr lang="zh-TW" altLang="en-US" dirty="0">
                <a:sym typeface="Wingdings" panose="05000000000000000000" pitchFamily="2" charset="2"/>
              </a:rPr>
              <a:t>分辨目前狀況後再控制左右不動</a:t>
            </a:r>
            <a:endParaRPr lang="en-US" altLang="zh-TW" dirty="0"/>
          </a:p>
          <a:p>
            <a:endParaRPr lang="en-US" altLang="zh-TW" dirty="0"/>
          </a:p>
          <a:p>
            <a:r>
              <a:rPr lang="zh-TW" altLang="en-US" dirty="0"/>
              <a:t>測試分</a:t>
            </a:r>
            <a:r>
              <a:rPr lang="en-US" altLang="zh-TW" dirty="0"/>
              <a:t>4</a:t>
            </a:r>
            <a:r>
              <a:rPr lang="zh-TW" altLang="en-US" dirty="0"/>
              <a:t>類</a:t>
            </a:r>
            <a:r>
              <a:rPr lang="en-US" altLang="zh-TW" dirty="0"/>
              <a:t>:</a:t>
            </a:r>
          </a:p>
          <a:p>
            <a:r>
              <a:rPr lang="zh-TW" altLang="en-US" dirty="0"/>
              <a:t>只能分出球的行徑方向，只能打到速度</a:t>
            </a:r>
            <a:r>
              <a:rPr lang="en-US" altLang="zh-TW" dirty="0"/>
              <a:t>8</a:t>
            </a:r>
            <a:r>
              <a:rPr lang="zh-TW" altLang="en-US" dirty="0"/>
              <a:t>、</a:t>
            </a:r>
            <a:r>
              <a:rPr lang="en-US" altLang="zh-TW" dirty="0"/>
              <a:t>9</a:t>
            </a:r>
          </a:p>
          <a:p>
            <a:endParaRPr lang="en-US" altLang="zh-TW" dirty="0"/>
          </a:p>
        </p:txBody>
      </p:sp>
      <p:sp>
        <p:nvSpPr>
          <p:cNvPr id="7" name="文字方塊 6">
            <a:extLst>
              <a:ext uri="{FF2B5EF4-FFF2-40B4-BE49-F238E27FC236}">
                <a16:creationId xmlns:a16="http://schemas.microsoft.com/office/drawing/2014/main" id="{772F617D-1247-4A7F-A6D2-2F299765DB03}"/>
              </a:ext>
            </a:extLst>
          </p:cNvPr>
          <p:cNvSpPr txBox="1"/>
          <p:nvPr/>
        </p:nvSpPr>
        <p:spPr>
          <a:xfrm>
            <a:off x="708097" y="4908078"/>
            <a:ext cx="7709483" cy="646331"/>
          </a:xfrm>
          <a:prstGeom prst="rect">
            <a:avLst/>
          </a:prstGeom>
          <a:noFill/>
        </p:spPr>
        <p:txBody>
          <a:bodyPr wrap="square" rtlCol="0">
            <a:spAutoFit/>
          </a:bodyPr>
          <a:lstStyle/>
          <a:p>
            <a:r>
              <a:rPr lang="zh-TW" altLang="en-US" dirty="0"/>
              <a:t>特徵的選取</a:t>
            </a:r>
            <a:r>
              <a:rPr lang="en-US" altLang="zh-TW" dirty="0"/>
              <a:t>:</a:t>
            </a:r>
          </a:p>
          <a:p>
            <a:r>
              <a:rPr lang="zh-TW" altLang="en-US" dirty="0"/>
              <a:t>球的座標</a:t>
            </a:r>
            <a:r>
              <a:rPr lang="en-US" altLang="zh-TW" dirty="0"/>
              <a:t>X</a:t>
            </a:r>
            <a:r>
              <a:rPr lang="zh-TW" altLang="en-US" dirty="0"/>
              <a:t>、</a:t>
            </a:r>
            <a:r>
              <a:rPr lang="en-US" altLang="zh-TW" dirty="0"/>
              <a:t>Y </a:t>
            </a:r>
            <a:r>
              <a:rPr lang="zh-TW" altLang="en-US" dirty="0"/>
              <a:t>平板座標</a:t>
            </a:r>
            <a:r>
              <a:rPr lang="en-US" altLang="zh-TW" dirty="0"/>
              <a:t>X </a:t>
            </a:r>
            <a:r>
              <a:rPr lang="zh-TW" altLang="en-US" dirty="0"/>
              <a:t> 球到平板</a:t>
            </a:r>
            <a:r>
              <a:rPr lang="en-US" altLang="zh-TW" dirty="0"/>
              <a:t>X,Y </a:t>
            </a:r>
            <a:r>
              <a:rPr lang="zh-TW" altLang="en-US" dirty="0"/>
              <a:t>球到右邊牆壁距離 </a:t>
            </a:r>
            <a:r>
              <a:rPr lang="en-US" altLang="zh-TW" dirty="0"/>
              <a:t>VX  VY</a:t>
            </a:r>
          </a:p>
        </p:txBody>
      </p:sp>
      <p:pic>
        <p:nvPicPr>
          <p:cNvPr id="6" name="圖片 5">
            <a:extLst>
              <a:ext uri="{FF2B5EF4-FFF2-40B4-BE49-F238E27FC236}">
                <a16:creationId xmlns:a16="http://schemas.microsoft.com/office/drawing/2014/main" id="{E4AF24A7-FAF0-4ACF-96D6-6DC941F189DC}"/>
              </a:ext>
            </a:extLst>
          </p:cNvPr>
          <p:cNvPicPr>
            <a:picLocks noChangeAspect="1"/>
          </p:cNvPicPr>
          <p:nvPr/>
        </p:nvPicPr>
        <p:blipFill>
          <a:blip r:embed="rId3"/>
          <a:stretch>
            <a:fillRect/>
          </a:stretch>
        </p:blipFill>
        <p:spPr>
          <a:xfrm>
            <a:off x="8417580" y="0"/>
            <a:ext cx="3131271" cy="6424367"/>
          </a:xfrm>
          <a:prstGeom prst="rect">
            <a:avLst/>
          </a:prstGeom>
        </p:spPr>
      </p:pic>
      <p:sp>
        <p:nvSpPr>
          <p:cNvPr id="3" name="文字方塊 2"/>
          <p:cNvSpPr txBox="1"/>
          <p:nvPr/>
        </p:nvSpPr>
        <p:spPr>
          <a:xfrm>
            <a:off x="9625435" y="107942"/>
            <a:ext cx="2030930" cy="369332"/>
          </a:xfrm>
          <a:prstGeom prst="rect">
            <a:avLst/>
          </a:prstGeom>
          <a:noFill/>
        </p:spPr>
        <p:txBody>
          <a:bodyPr wrap="square" rtlCol="0">
            <a:spAutoFit/>
          </a:bodyPr>
          <a:lstStyle/>
          <a:p>
            <a:r>
              <a:rPr lang="zh-TW" altLang="en-US" dirty="0"/>
              <a:t>球的</a:t>
            </a:r>
            <a:r>
              <a:rPr lang="en-US" altLang="zh-TW" dirty="0"/>
              <a:t>X,Y</a:t>
            </a:r>
            <a:endParaRPr lang="zh-TW" altLang="en-US" dirty="0"/>
          </a:p>
        </p:txBody>
      </p:sp>
      <p:sp>
        <p:nvSpPr>
          <p:cNvPr id="10" name="文字方塊 9"/>
          <p:cNvSpPr txBox="1"/>
          <p:nvPr/>
        </p:nvSpPr>
        <p:spPr>
          <a:xfrm>
            <a:off x="8946035" y="1968861"/>
            <a:ext cx="2517653" cy="369332"/>
          </a:xfrm>
          <a:prstGeom prst="rect">
            <a:avLst/>
          </a:prstGeom>
          <a:noFill/>
        </p:spPr>
        <p:txBody>
          <a:bodyPr wrap="square" rtlCol="0">
            <a:spAutoFit/>
          </a:bodyPr>
          <a:lstStyle/>
          <a:p>
            <a:r>
              <a:rPr lang="zh-TW" altLang="en-US" dirty="0"/>
              <a:t>球和平板的相對位置</a:t>
            </a:r>
          </a:p>
        </p:txBody>
      </p:sp>
      <p:sp>
        <p:nvSpPr>
          <p:cNvPr id="11" name="文字方塊 10"/>
          <p:cNvSpPr txBox="1"/>
          <p:nvPr/>
        </p:nvSpPr>
        <p:spPr>
          <a:xfrm>
            <a:off x="9382073" y="4069933"/>
            <a:ext cx="2517653" cy="369332"/>
          </a:xfrm>
          <a:prstGeom prst="rect">
            <a:avLst/>
          </a:prstGeom>
          <a:noFill/>
        </p:spPr>
        <p:txBody>
          <a:bodyPr wrap="square" rtlCol="0">
            <a:spAutoFit/>
          </a:bodyPr>
          <a:lstStyle/>
          <a:p>
            <a:r>
              <a:rPr lang="zh-TW" altLang="en-US" dirty="0"/>
              <a:t>球的移動方向</a:t>
            </a:r>
          </a:p>
        </p:txBody>
      </p:sp>
      <p:sp>
        <p:nvSpPr>
          <p:cNvPr id="4" name="文字方塊 3"/>
          <p:cNvSpPr txBox="1"/>
          <p:nvPr/>
        </p:nvSpPr>
        <p:spPr>
          <a:xfrm>
            <a:off x="654340" y="1856792"/>
            <a:ext cx="7709483" cy="923330"/>
          </a:xfrm>
          <a:prstGeom prst="rect">
            <a:avLst/>
          </a:prstGeom>
          <a:noFill/>
        </p:spPr>
        <p:txBody>
          <a:bodyPr wrap="square" rtlCol="0">
            <a:spAutoFit/>
          </a:bodyPr>
          <a:lstStyle/>
          <a:p>
            <a:r>
              <a:rPr lang="zh-TW" altLang="en-US" dirty="0"/>
              <a:t>聚類演算法沒有標記，會自動的把特徵相近的點分為一類，</a:t>
            </a:r>
            <a:endParaRPr lang="en-US" altLang="zh-TW" dirty="0"/>
          </a:p>
          <a:p>
            <a:r>
              <a:rPr lang="zh-TW" altLang="en-US" dirty="0"/>
              <a:t>套用在乒乓球內主導分類的明顯是</a:t>
            </a:r>
            <a:r>
              <a:rPr lang="en-US" altLang="zh-TW" dirty="0"/>
              <a:t>VX</a:t>
            </a:r>
            <a:r>
              <a:rPr lang="zh-TW" altLang="en-US" dirty="0"/>
              <a:t>及</a:t>
            </a:r>
            <a:r>
              <a:rPr lang="en-US" altLang="zh-TW" dirty="0"/>
              <a:t>VY(</a:t>
            </a:r>
            <a:r>
              <a:rPr lang="zh-TW" altLang="en-US" dirty="0"/>
              <a:t>正規化情況下</a:t>
            </a:r>
            <a:r>
              <a:rPr lang="en-US" altLang="zh-TW" dirty="0"/>
              <a:t>)</a:t>
            </a:r>
            <a:r>
              <a:rPr lang="zh-TW" altLang="en-US" dirty="0"/>
              <a:t>，</a:t>
            </a:r>
            <a:endParaRPr lang="en-US" altLang="zh-TW" dirty="0"/>
          </a:p>
          <a:p>
            <a:r>
              <a:rPr lang="zh-TW" altLang="en-US" dirty="0"/>
              <a:t>若是在這基礎上進行分類，分類主要會在球的移動方向上進行細分。</a:t>
            </a:r>
            <a:endParaRPr lang="en-US" altLang="zh-TW" dirty="0"/>
          </a:p>
        </p:txBody>
      </p:sp>
    </p:spTree>
    <p:extLst>
      <p:ext uri="{BB962C8B-B14F-4D97-AF65-F5344CB8AC3E}">
        <p14:creationId xmlns:p14="http://schemas.microsoft.com/office/powerpoint/2010/main" val="4018527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4DB77D-7029-4C07-B791-61840826D0C3}"/>
              </a:ext>
            </a:extLst>
          </p:cNvPr>
          <p:cNvSpPr>
            <a:spLocks noGrp="1"/>
          </p:cNvSpPr>
          <p:nvPr>
            <p:ph type="title"/>
          </p:nvPr>
        </p:nvSpPr>
        <p:spPr/>
        <p:txBody>
          <a:bodyPr/>
          <a:lstStyle/>
          <a:p>
            <a:r>
              <a:rPr lang="zh-TW" altLang="en-US" dirty="0"/>
              <a:t>分析</a:t>
            </a:r>
            <a:r>
              <a:rPr lang="en-US" altLang="zh-TW" dirty="0">
                <a:solidFill>
                  <a:schemeClr val="bg1">
                    <a:lumMod val="50000"/>
                  </a:schemeClr>
                </a:solidFill>
              </a:rPr>
              <a:t>-</a:t>
            </a:r>
            <a:r>
              <a:rPr lang="zh-TW" altLang="en-US" dirty="0">
                <a:solidFill>
                  <a:schemeClr val="bg1">
                    <a:lumMod val="50000"/>
                  </a:schemeClr>
                </a:solidFill>
              </a:rPr>
              <a:t>方法</a:t>
            </a:r>
            <a:r>
              <a:rPr lang="en-US" altLang="zh-TW" dirty="0" err="1">
                <a:solidFill>
                  <a:schemeClr val="bg1">
                    <a:lumMod val="50000"/>
                  </a:schemeClr>
                </a:solidFill>
              </a:rPr>
              <a:t>fcm</a:t>
            </a:r>
            <a:endParaRPr lang="zh-TW" altLang="en-US" dirty="0"/>
          </a:p>
        </p:txBody>
      </p:sp>
      <p:sp>
        <p:nvSpPr>
          <p:cNvPr id="5" name="文字方塊 4">
            <a:extLst>
              <a:ext uri="{FF2B5EF4-FFF2-40B4-BE49-F238E27FC236}">
                <a16:creationId xmlns:a16="http://schemas.microsoft.com/office/drawing/2014/main" id="{B9803E48-84F9-4CB8-9BD1-5D8DC8AA27E0}"/>
              </a:ext>
            </a:extLst>
          </p:cNvPr>
          <p:cNvSpPr txBox="1"/>
          <p:nvPr/>
        </p:nvSpPr>
        <p:spPr>
          <a:xfrm>
            <a:off x="600583" y="1968861"/>
            <a:ext cx="7709483" cy="3416320"/>
          </a:xfrm>
          <a:prstGeom prst="rect">
            <a:avLst/>
          </a:prstGeom>
          <a:noFill/>
        </p:spPr>
        <p:txBody>
          <a:bodyPr wrap="square" rtlCol="0">
            <a:spAutoFit/>
          </a:bodyPr>
          <a:lstStyle/>
          <a:p>
            <a:r>
              <a:rPr lang="zh-TW" altLang="en-US" dirty="0"/>
              <a:t>參數</a:t>
            </a:r>
            <a:r>
              <a:rPr lang="en-US" altLang="zh-TW" dirty="0"/>
              <a:t>C</a:t>
            </a:r>
            <a:r>
              <a:rPr lang="zh-TW" altLang="en-US" dirty="0"/>
              <a:t>的選取</a:t>
            </a:r>
            <a:r>
              <a:rPr lang="en-US" altLang="zh-TW" dirty="0"/>
              <a:t>:</a:t>
            </a:r>
            <a:r>
              <a:rPr lang="zh-TW" altLang="en-US" dirty="0"/>
              <a:t>選擇分幾類</a:t>
            </a:r>
            <a:r>
              <a:rPr lang="en-US" altLang="zh-TW" dirty="0">
                <a:sym typeface="Wingdings" panose="05000000000000000000" pitchFamily="2" charset="2"/>
              </a:rPr>
              <a:t></a:t>
            </a:r>
            <a:r>
              <a:rPr lang="zh-TW" altLang="en-US" dirty="0">
                <a:sym typeface="Wingdings" panose="05000000000000000000" pitchFamily="2" charset="2"/>
              </a:rPr>
              <a:t>分辨目前狀況後再控制左右不動</a:t>
            </a:r>
            <a:endParaRPr lang="en-US" altLang="zh-TW" dirty="0"/>
          </a:p>
          <a:p>
            <a:endParaRPr lang="en-US" altLang="zh-TW" dirty="0"/>
          </a:p>
          <a:p>
            <a:r>
              <a:rPr lang="zh-TW" altLang="en-US" dirty="0"/>
              <a:t>測試分</a:t>
            </a:r>
            <a:r>
              <a:rPr lang="en-US" altLang="zh-TW" dirty="0"/>
              <a:t>16</a:t>
            </a:r>
            <a:r>
              <a:rPr lang="zh-TW" altLang="en-US" dirty="0"/>
              <a:t>類</a:t>
            </a:r>
            <a:r>
              <a:rPr lang="en-US" altLang="zh-TW" dirty="0"/>
              <a:t>:</a:t>
            </a:r>
          </a:p>
          <a:p>
            <a:r>
              <a:rPr lang="zh-TW" altLang="en-US" dirty="0"/>
              <a:t>分出靠上、靠下、靠左、靠右、及球的行徑方向</a:t>
            </a:r>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p:txBody>
      </p:sp>
      <p:sp>
        <p:nvSpPr>
          <p:cNvPr id="7" name="文字方塊 6">
            <a:extLst>
              <a:ext uri="{FF2B5EF4-FFF2-40B4-BE49-F238E27FC236}">
                <a16:creationId xmlns:a16="http://schemas.microsoft.com/office/drawing/2014/main" id="{772F617D-1247-4A7F-A6D2-2F299765DB03}"/>
              </a:ext>
            </a:extLst>
          </p:cNvPr>
          <p:cNvSpPr txBox="1"/>
          <p:nvPr/>
        </p:nvSpPr>
        <p:spPr>
          <a:xfrm>
            <a:off x="600583" y="5197327"/>
            <a:ext cx="7709483" cy="646331"/>
          </a:xfrm>
          <a:prstGeom prst="rect">
            <a:avLst/>
          </a:prstGeom>
          <a:noFill/>
        </p:spPr>
        <p:txBody>
          <a:bodyPr wrap="square" rtlCol="0">
            <a:spAutoFit/>
          </a:bodyPr>
          <a:lstStyle/>
          <a:p>
            <a:r>
              <a:rPr lang="zh-TW" altLang="en-US" dirty="0"/>
              <a:t>特徵的選取</a:t>
            </a:r>
            <a:r>
              <a:rPr lang="en-US" altLang="zh-TW" dirty="0"/>
              <a:t>:</a:t>
            </a:r>
          </a:p>
          <a:p>
            <a:r>
              <a:rPr lang="zh-TW" altLang="en-US" dirty="0"/>
              <a:t>球的座標</a:t>
            </a:r>
            <a:r>
              <a:rPr lang="en-US" altLang="zh-TW" dirty="0"/>
              <a:t>X</a:t>
            </a:r>
            <a:r>
              <a:rPr lang="zh-TW" altLang="en-US" dirty="0"/>
              <a:t>、</a:t>
            </a:r>
            <a:r>
              <a:rPr lang="en-US" altLang="zh-TW" dirty="0"/>
              <a:t>Y </a:t>
            </a:r>
            <a:r>
              <a:rPr lang="zh-TW" altLang="en-US" dirty="0"/>
              <a:t>平板座標</a:t>
            </a:r>
            <a:r>
              <a:rPr lang="en-US" altLang="zh-TW" dirty="0"/>
              <a:t>X </a:t>
            </a:r>
            <a:r>
              <a:rPr lang="zh-TW" altLang="en-US" dirty="0"/>
              <a:t> 球到平板</a:t>
            </a:r>
            <a:r>
              <a:rPr lang="en-US" altLang="zh-TW" dirty="0"/>
              <a:t>X,Y</a:t>
            </a:r>
            <a:r>
              <a:rPr lang="zh-TW" altLang="en-US" dirty="0"/>
              <a:t>球到右邊牆壁距離 </a:t>
            </a:r>
            <a:r>
              <a:rPr lang="en-US" altLang="zh-TW" dirty="0"/>
              <a:t>VX VY</a:t>
            </a:r>
          </a:p>
        </p:txBody>
      </p:sp>
      <p:pic>
        <p:nvPicPr>
          <p:cNvPr id="9" name="內容版面配置區 3"/>
          <p:cNvPicPr>
            <a:picLocks noGrp="1" noChangeAspect="1"/>
          </p:cNvPicPr>
          <p:nvPr>
            <p:ph idx="1"/>
          </p:nvPr>
        </p:nvPicPr>
        <p:blipFill>
          <a:blip r:embed="rId3"/>
          <a:stretch>
            <a:fillRect/>
          </a:stretch>
        </p:blipFill>
        <p:spPr>
          <a:xfrm>
            <a:off x="7040940" y="1335024"/>
            <a:ext cx="4972386" cy="4022725"/>
          </a:xfrm>
          <a:prstGeom prst="rect">
            <a:avLst/>
          </a:prstGeom>
        </p:spPr>
      </p:pic>
    </p:spTree>
    <p:extLst>
      <p:ext uri="{BB962C8B-B14F-4D97-AF65-F5344CB8AC3E}">
        <p14:creationId xmlns:p14="http://schemas.microsoft.com/office/powerpoint/2010/main" val="93387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782045-FBDD-4746-825C-86AAB8A35F0C}"/>
              </a:ext>
            </a:extLst>
          </p:cNvPr>
          <p:cNvSpPr>
            <a:spLocks noGrp="1"/>
          </p:cNvSpPr>
          <p:nvPr>
            <p:ph type="title"/>
          </p:nvPr>
        </p:nvSpPr>
        <p:spPr/>
        <p:txBody>
          <a:bodyPr/>
          <a:lstStyle/>
          <a:p>
            <a:r>
              <a:rPr lang="zh-TW" altLang="en-US" dirty="0"/>
              <a:t>分析</a:t>
            </a:r>
            <a:r>
              <a:rPr lang="en-US" altLang="zh-TW" dirty="0">
                <a:solidFill>
                  <a:schemeClr val="bg1">
                    <a:lumMod val="50000"/>
                  </a:schemeClr>
                </a:solidFill>
              </a:rPr>
              <a:t>-</a:t>
            </a:r>
            <a:r>
              <a:rPr lang="zh-TW" altLang="en-US" dirty="0">
                <a:solidFill>
                  <a:schemeClr val="bg1">
                    <a:lumMod val="50000"/>
                  </a:schemeClr>
                </a:solidFill>
              </a:rPr>
              <a:t>方法</a:t>
            </a:r>
            <a:r>
              <a:rPr lang="en-US" altLang="zh-TW" dirty="0">
                <a:solidFill>
                  <a:schemeClr val="bg1">
                    <a:lumMod val="50000"/>
                  </a:schemeClr>
                </a:solidFill>
              </a:rPr>
              <a:t>rule base</a:t>
            </a:r>
            <a:endParaRPr lang="zh-TW" altLang="en-US" dirty="0"/>
          </a:p>
        </p:txBody>
      </p:sp>
      <p:sp>
        <p:nvSpPr>
          <p:cNvPr id="3" name="內容版面配置區 2">
            <a:extLst>
              <a:ext uri="{FF2B5EF4-FFF2-40B4-BE49-F238E27FC236}">
                <a16:creationId xmlns:a16="http://schemas.microsoft.com/office/drawing/2014/main" id="{2CF1720B-8282-4D58-A6DE-3FFD3031877C}"/>
              </a:ext>
            </a:extLst>
          </p:cNvPr>
          <p:cNvSpPr>
            <a:spLocks noGrp="1"/>
          </p:cNvSpPr>
          <p:nvPr>
            <p:ph idx="1"/>
          </p:nvPr>
        </p:nvSpPr>
        <p:spPr/>
        <p:txBody>
          <a:bodyPr/>
          <a:lstStyle/>
          <a:p>
            <a:pPr marL="457200" indent="-457200">
              <a:buFont typeface="+mj-lt"/>
              <a:buAutoNum type="arabicPeriod"/>
            </a:pPr>
            <a:r>
              <a:rPr lang="zh-TW" altLang="en-US" dirty="0"/>
              <a:t>可根據需求隨時進行調整</a:t>
            </a:r>
            <a:endParaRPr lang="en-US" altLang="zh-TW" dirty="0"/>
          </a:p>
          <a:p>
            <a:pPr marL="457200" indent="-457200">
              <a:buFont typeface="+mj-lt"/>
              <a:buAutoNum type="arabicPeriod"/>
            </a:pPr>
            <a:endParaRPr lang="en-US" altLang="zh-TW" dirty="0"/>
          </a:p>
          <a:p>
            <a:pPr marL="457200" indent="-457200">
              <a:buFont typeface="+mj-lt"/>
              <a:buAutoNum type="arabicPeriod"/>
            </a:pPr>
            <a:r>
              <a:rPr lang="zh-TW" altLang="en-US" dirty="0"/>
              <a:t>可利用</a:t>
            </a:r>
            <a:r>
              <a:rPr lang="en-US" altLang="zh-TW" dirty="0" err="1"/>
              <a:t>RuleBase</a:t>
            </a:r>
            <a:r>
              <a:rPr lang="zh-TW" altLang="en-US" dirty="0"/>
              <a:t>與訓練結果進行對照</a:t>
            </a:r>
            <a:r>
              <a:rPr lang="en-US" altLang="zh-TW" dirty="0"/>
              <a:t>or</a:t>
            </a:r>
            <a:r>
              <a:rPr lang="zh-TW" altLang="en-US" dirty="0"/>
              <a:t>對打來檢視最後成果</a:t>
            </a:r>
          </a:p>
        </p:txBody>
      </p:sp>
    </p:spTree>
    <p:extLst>
      <p:ext uri="{BB962C8B-B14F-4D97-AF65-F5344CB8AC3E}">
        <p14:creationId xmlns:p14="http://schemas.microsoft.com/office/powerpoint/2010/main" val="4201656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69C155-3FD5-4CD9-BDF7-CDABACA24B15}"/>
              </a:ext>
            </a:extLst>
          </p:cNvPr>
          <p:cNvSpPr>
            <a:spLocks noGrp="1"/>
          </p:cNvSpPr>
          <p:nvPr>
            <p:ph type="title"/>
          </p:nvPr>
        </p:nvSpPr>
        <p:spPr/>
        <p:txBody>
          <a:bodyPr/>
          <a:lstStyle/>
          <a:p>
            <a:r>
              <a:rPr lang="zh-TW" altLang="en-US" dirty="0"/>
              <a:t>分析</a:t>
            </a:r>
            <a:r>
              <a:rPr lang="en-US" altLang="zh-TW" dirty="0">
                <a:solidFill>
                  <a:schemeClr val="bg1">
                    <a:lumMod val="50000"/>
                  </a:schemeClr>
                </a:solidFill>
              </a:rPr>
              <a:t>-</a:t>
            </a:r>
            <a:r>
              <a:rPr lang="zh-TW" altLang="en-US" dirty="0">
                <a:solidFill>
                  <a:schemeClr val="bg1">
                    <a:lumMod val="50000"/>
                  </a:schemeClr>
                </a:solidFill>
              </a:rPr>
              <a:t>整理</a:t>
            </a:r>
          </a:p>
        </p:txBody>
      </p:sp>
      <p:sp>
        <p:nvSpPr>
          <p:cNvPr id="3" name="內容版面配置區 2">
            <a:extLst>
              <a:ext uri="{FF2B5EF4-FFF2-40B4-BE49-F238E27FC236}">
                <a16:creationId xmlns:a16="http://schemas.microsoft.com/office/drawing/2014/main" id="{6EF29763-ACF5-4579-8782-1BC88E12DCAB}"/>
              </a:ext>
            </a:extLst>
          </p:cNvPr>
          <p:cNvSpPr>
            <a:spLocks noGrp="1"/>
          </p:cNvSpPr>
          <p:nvPr>
            <p:ph idx="1"/>
          </p:nvPr>
        </p:nvSpPr>
        <p:spPr/>
        <p:txBody>
          <a:bodyPr/>
          <a:lstStyle/>
          <a:p>
            <a:pPr marL="0" indent="0">
              <a:buNone/>
            </a:pPr>
            <a:endParaRPr lang="en-US" altLang="zh-TW" dirty="0"/>
          </a:p>
          <a:p>
            <a:pPr marL="457200" indent="-457200">
              <a:buFont typeface="+mj-lt"/>
              <a:buAutoNum type="arabicPeriod"/>
            </a:pPr>
            <a:r>
              <a:rPr lang="zh-TW" altLang="en-US" dirty="0"/>
              <a:t>寫出合適的</a:t>
            </a:r>
            <a:r>
              <a:rPr lang="en-US" altLang="zh-TW" dirty="0"/>
              <a:t>Rule</a:t>
            </a:r>
            <a:r>
              <a:rPr lang="zh-TW" altLang="en-US" dirty="0"/>
              <a:t> </a:t>
            </a:r>
            <a:r>
              <a:rPr lang="en-US" altLang="zh-TW" dirty="0"/>
              <a:t>Base</a:t>
            </a:r>
            <a:r>
              <a:rPr lang="zh-TW" altLang="en-US" dirty="0"/>
              <a:t>以提供</a:t>
            </a:r>
            <a:r>
              <a:rPr lang="en-US" altLang="zh-TW" dirty="0"/>
              <a:t>FCM</a:t>
            </a:r>
            <a:r>
              <a:rPr lang="zh-TW" altLang="en-US" dirty="0"/>
              <a:t>演算法訓練預測模型</a:t>
            </a:r>
            <a:endParaRPr lang="en-US" altLang="zh-TW" dirty="0"/>
          </a:p>
          <a:p>
            <a:pPr marL="457200" indent="-457200">
              <a:buFont typeface="+mj-lt"/>
              <a:buAutoNum type="arabicPeriod"/>
            </a:pPr>
            <a:r>
              <a:rPr lang="en-US" altLang="zh-TW" dirty="0"/>
              <a:t>FCM</a:t>
            </a:r>
            <a:r>
              <a:rPr lang="zh-TW" altLang="en-US" dirty="0"/>
              <a:t>演算法編寫</a:t>
            </a:r>
            <a:endParaRPr lang="en-US" altLang="zh-TW" dirty="0"/>
          </a:p>
          <a:p>
            <a:pPr lvl="2"/>
            <a:r>
              <a:rPr lang="zh-TW" altLang="en-US" dirty="0"/>
              <a:t>目前網路上有許多教學及範例程式可供參考</a:t>
            </a:r>
            <a:endParaRPr lang="en-US" altLang="zh-TW" dirty="0"/>
          </a:p>
          <a:p>
            <a:pPr lvl="2"/>
            <a:r>
              <a:rPr lang="zh-TW" altLang="en-US" dirty="0"/>
              <a:t>有效的選取特徵</a:t>
            </a:r>
          </a:p>
        </p:txBody>
      </p:sp>
    </p:spTree>
    <p:extLst>
      <p:ext uri="{BB962C8B-B14F-4D97-AF65-F5344CB8AC3E}">
        <p14:creationId xmlns:p14="http://schemas.microsoft.com/office/powerpoint/2010/main" val="536674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091D4A4-7D28-4B98-B225-7E6681998D15}"/>
              </a:ext>
            </a:extLst>
          </p:cNvPr>
          <p:cNvSpPr/>
          <p:nvPr/>
        </p:nvSpPr>
        <p:spPr>
          <a:xfrm>
            <a:off x="4980677" y="1517783"/>
            <a:ext cx="2139193" cy="775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自動打乒乓球</a:t>
            </a:r>
          </a:p>
        </p:txBody>
      </p:sp>
      <p:sp>
        <p:nvSpPr>
          <p:cNvPr id="2" name="標題 1">
            <a:extLst>
              <a:ext uri="{FF2B5EF4-FFF2-40B4-BE49-F238E27FC236}">
                <a16:creationId xmlns:a16="http://schemas.microsoft.com/office/drawing/2014/main" id="{8C3352AE-2992-480C-A4AF-BC69A983AF37}"/>
              </a:ext>
            </a:extLst>
          </p:cNvPr>
          <p:cNvSpPr>
            <a:spLocks noGrp="1"/>
          </p:cNvSpPr>
          <p:nvPr>
            <p:ph type="title"/>
          </p:nvPr>
        </p:nvSpPr>
        <p:spPr/>
        <p:txBody>
          <a:bodyPr/>
          <a:lstStyle/>
          <a:p>
            <a:r>
              <a:rPr lang="zh-TW" altLang="en-US" dirty="0"/>
              <a:t>分析</a:t>
            </a:r>
            <a:r>
              <a:rPr lang="en-US" altLang="zh-TW" dirty="0"/>
              <a:t>-break</a:t>
            </a:r>
            <a:r>
              <a:rPr lang="zh-TW" altLang="en-US" dirty="0"/>
              <a:t> </a:t>
            </a:r>
            <a:r>
              <a:rPr lang="en-US" altLang="zh-TW" dirty="0"/>
              <a:t>down</a:t>
            </a:r>
            <a:endParaRPr lang="zh-TW" altLang="en-US" dirty="0"/>
          </a:p>
        </p:txBody>
      </p:sp>
      <p:sp>
        <p:nvSpPr>
          <p:cNvPr id="5" name="矩形 4">
            <a:extLst>
              <a:ext uri="{FF2B5EF4-FFF2-40B4-BE49-F238E27FC236}">
                <a16:creationId xmlns:a16="http://schemas.microsoft.com/office/drawing/2014/main" id="{4AE0FFEC-8C19-47C8-9893-A09438AEFEBE}"/>
              </a:ext>
            </a:extLst>
          </p:cNvPr>
          <p:cNvSpPr/>
          <p:nvPr/>
        </p:nvSpPr>
        <p:spPr>
          <a:xfrm>
            <a:off x="7569079" y="2545844"/>
            <a:ext cx="2139193" cy="775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測試預測模型</a:t>
            </a:r>
          </a:p>
        </p:txBody>
      </p:sp>
      <p:sp>
        <p:nvSpPr>
          <p:cNvPr id="6" name="矩形 5">
            <a:extLst>
              <a:ext uri="{FF2B5EF4-FFF2-40B4-BE49-F238E27FC236}">
                <a16:creationId xmlns:a16="http://schemas.microsoft.com/office/drawing/2014/main" id="{587E5A00-6C7D-48A7-B6E6-40602EF06273}"/>
              </a:ext>
            </a:extLst>
          </p:cNvPr>
          <p:cNvSpPr/>
          <p:nvPr/>
        </p:nvSpPr>
        <p:spPr>
          <a:xfrm>
            <a:off x="2399176" y="2545845"/>
            <a:ext cx="2139193" cy="775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產生預測模型</a:t>
            </a:r>
          </a:p>
        </p:txBody>
      </p:sp>
      <p:sp>
        <p:nvSpPr>
          <p:cNvPr id="18" name="矩形 17">
            <a:extLst>
              <a:ext uri="{FF2B5EF4-FFF2-40B4-BE49-F238E27FC236}">
                <a16:creationId xmlns:a16="http://schemas.microsoft.com/office/drawing/2014/main" id="{B83A95E3-CC38-4914-8416-743AB260F152}"/>
              </a:ext>
            </a:extLst>
          </p:cNvPr>
          <p:cNvSpPr/>
          <p:nvPr/>
        </p:nvSpPr>
        <p:spPr>
          <a:xfrm>
            <a:off x="2070350" y="3643991"/>
            <a:ext cx="1208015" cy="68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zh-TW" altLang="en-US" dirty="0"/>
              <a:t>產生</a:t>
            </a:r>
            <a:endParaRPr lang="en-US" altLang="zh-TW" dirty="0"/>
          </a:p>
          <a:p>
            <a:pPr algn="ctr"/>
            <a:r>
              <a:rPr lang="zh-TW" altLang="en-US" dirty="0"/>
              <a:t>訓練資料</a:t>
            </a:r>
          </a:p>
        </p:txBody>
      </p:sp>
      <p:sp>
        <p:nvSpPr>
          <p:cNvPr id="20" name="矩形 19">
            <a:extLst>
              <a:ext uri="{FF2B5EF4-FFF2-40B4-BE49-F238E27FC236}">
                <a16:creationId xmlns:a16="http://schemas.microsoft.com/office/drawing/2014/main" id="{3501AEB1-5EEC-42E3-8A56-2ABC55590CD6}"/>
              </a:ext>
            </a:extLst>
          </p:cNvPr>
          <p:cNvSpPr/>
          <p:nvPr/>
        </p:nvSpPr>
        <p:spPr>
          <a:xfrm>
            <a:off x="3671452" y="3643991"/>
            <a:ext cx="1208015" cy="68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zh-TW" altLang="en-US" dirty="0"/>
              <a:t>訓練</a:t>
            </a:r>
            <a:endParaRPr lang="en-US" altLang="zh-TW" dirty="0"/>
          </a:p>
          <a:p>
            <a:pPr algn="ctr"/>
            <a:r>
              <a:rPr lang="zh-TW" altLang="en-US" dirty="0"/>
              <a:t>預測模型</a:t>
            </a:r>
            <a:endParaRPr lang="en-US" altLang="zh-TW" dirty="0"/>
          </a:p>
        </p:txBody>
      </p:sp>
      <p:cxnSp>
        <p:nvCxnSpPr>
          <p:cNvPr id="22" name="接點: 肘形 21">
            <a:extLst>
              <a:ext uri="{FF2B5EF4-FFF2-40B4-BE49-F238E27FC236}">
                <a16:creationId xmlns:a16="http://schemas.microsoft.com/office/drawing/2014/main" id="{AE7C2ACD-8580-4617-8974-92AFF6956C60}"/>
              </a:ext>
            </a:extLst>
          </p:cNvPr>
          <p:cNvCxnSpPr>
            <a:cxnSpLocks/>
            <a:stCxn id="6" idx="2"/>
            <a:endCxn id="18" idx="0"/>
          </p:cNvCxnSpPr>
          <p:nvPr/>
        </p:nvCxnSpPr>
        <p:spPr>
          <a:xfrm rot="5400000">
            <a:off x="2910400" y="3085618"/>
            <a:ext cx="322332" cy="7944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接點: 肘形 23">
            <a:extLst>
              <a:ext uri="{FF2B5EF4-FFF2-40B4-BE49-F238E27FC236}">
                <a16:creationId xmlns:a16="http://schemas.microsoft.com/office/drawing/2014/main" id="{C511D59C-1D0F-474E-ADE5-78570BD15930}"/>
              </a:ext>
            </a:extLst>
          </p:cNvPr>
          <p:cNvCxnSpPr>
            <a:cxnSpLocks/>
            <a:stCxn id="6" idx="2"/>
            <a:endCxn id="20" idx="0"/>
          </p:cNvCxnSpPr>
          <p:nvPr/>
        </p:nvCxnSpPr>
        <p:spPr>
          <a:xfrm rot="16200000" flipH="1">
            <a:off x="3710950" y="3079481"/>
            <a:ext cx="322332" cy="8066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AF27DBFD-D55E-4297-AA9F-1C3789EF713F}"/>
              </a:ext>
            </a:extLst>
          </p:cNvPr>
          <p:cNvSpPr/>
          <p:nvPr/>
        </p:nvSpPr>
        <p:spPr>
          <a:xfrm>
            <a:off x="6952985" y="3642400"/>
            <a:ext cx="1208015" cy="681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zh-TW" altLang="en-US" dirty="0"/>
              <a:t>執行</a:t>
            </a:r>
            <a:endParaRPr lang="en-US" altLang="zh-TW" dirty="0"/>
          </a:p>
          <a:p>
            <a:r>
              <a:rPr lang="zh-TW" altLang="en-US" dirty="0"/>
              <a:t>預測模型</a:t>
            </a:r>
            <a:endParaRPr lang="en-US" altLang="zh-TW" dirty="0"/>
          </a:p>
        </p:txBody>
      </p:sp>
      <p:sp>
        <p:nvSpPr>
          <p:cNvPr id="38" name="矩形 37">
            <a:extLst>
              <a:ext uri="{FF2B5EF4-FFF2-40B4-BE49-F238E27FC236}">
                <a16:creationId xmlns:a16="http://schemas.microsoft.com/office/drawing/2014/main" id="{9BCCDD74-C0E9-4149-8351-7E2C9071F3D2}"/>
              </a:ext>
            </a:extLst>
          </p:cNvPr>
          <p:cNvSpPr/>
          <p:nvPr/>
        </p:nvSpPr>
        <p:spPr>
          <a:xfrm>
            <a:off x="9035294" y="3642401"/>
            <a:ext cx="1208015" cy="68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zh-TW" altLang="en-US" dirty="0"/>
              <a:t>執行</a:t>
            </a:r>
            <a:endParaRPr lang="en-US" altLang="zh-TW" dirty="0"/>
          </a:p>
          <a:p>
            <a:r>
              <a:rPr lang="zh-TW" altLang="en-US" dirty="0"/>
              <a:t>測試程式</a:t>
            </a:r>
            <a:endParaRPr lang="en-US" altLang="zh-TW" dirty="0"/>
          </a:p>
        </p:txBody>
      </p:sp>
      <p:cxnSp>
        <p:nvCxnSpPr>
          <p:cNvPr id="40" name="接點: 肘形 39">
            <a:extLst>
              <a:ext uri="{FF2B5EF4-FFF2-40B4-BE49-F238E27FC236}">
                <a16:creationId xmlns:a16="http://schemas.microsoft.com/office/drawing/2014/main" id="{217F3D7F-9F80-4680-9CC1-4375B4340134}"/>
              </a:ext>
            </a:extLst>
          </p:cNvPr>
          <p:cNvCxnSpPr>
            <a:cxnSpLocks/>
            <a:stCxn id="5" idx="2"/>
            <a:endCxn id="32" idx="0"/>
          </p:cNvCxnSpPr>
          <p:nvPr/>
        </p:nvCxnSpPr>
        <p:spPr>
          <a:xfrm rot="5400000">
            <a:off x="7937464" y="2941188"/>
            <a:ext cx="320742" cy="108168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接點: 肘形 41">
            <a:extLst>
              <a:ext uri="{FF2B5EF4-FFF2-40B4-BE49-F238E27FC236}">
                <a16:creationId xmlns:a16="http://schemas.microsoft.com/office/drawing/2014/main" id="{BA308860-8158-48E9-8BF7-D6BF9E631CF0}"/>
              </a:ext>
            </a:extLst>
          </p:cNvPr>
          <p:cNvCxnSpPr>
            <a:cxnSpLocks/>
            <a:stCxn id="5" idx="2"/>
            <a:endCxn id="38" idx="0"/>
          </p:cNvCxnSpPr>
          <p:nvPr/>
        </p:nvCxnSpPr>
        <p:spPr>
          <a:xfrm rot="16200000" flipH="1">
            <a:off x="8978618" y="2981716"/>
            <a:ext cx="320743" cy="10006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9EAED820-A52E-4706-9700-1F205312003B}"/>
              </a:ext>
            </a:extLst>
          </p:cNvPr>
          <p:cNvSpPr/>
          <p:nvPr/>
        </p:nvSpPr>
        <p:spPr>
          <a:xfrm>
            <a:off x="1447800" y="4658529"/>
            <a:ext cx="1208015" cy="68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altLang="zh-TW" dirty="0" err="1"/>
              <a:t>Ml</a:t>
            </a:r>
            <a:r>
              <a:rPr lang="en-US" altLang="zh-TW" dirty="0"/>
              <a:t> Play</a:t>
            </a:r>
          </a:p>
          <a:p>
            <a:pPr algn="ctr"/>
            <a:r>
              <a:rPr lang="en-US" altLang="zh-TW" dirty="0"/>
              <a:t>(</a:t>
            </a:r>
            <a:r>
              <a:rPr lang="en-US" altLang="zh-TW" dirty="0" err="1"/>
              <a:t>RuleBase</a:t>
            </a:r>
            <a:r>
              <a:rPr lang="en-US" altLang="zh-TW" dirty="0"/>
              <a:t>)</a:t>
            </a:r>
            <a:endParaRPr lang="zh-TW" altLang="en-US" dirty="0"/>
          </a:p>
        </p:txBody>
      </p:sp>
      <p:sp>
        <p:nvSpPr>
          <p:cNvPr id="43" name="矩形 42">
            <a:extLst>
              <a:ext uri="{FF2B5EF4-FFF2-40B4-BE49-F238E27FC236}">
                <a16:creationId xmlns:a16="http://schemas.microsoft.com/office/drawing/2014/main" id="{E8B66E5A-6147-4D97-AF9A-08A43FE87372}"/>
              </a:ext>
            </a:extLst>
          </p:cNvPr>
          <p:cNvSpPr/>
          <p:nvPr/>
        </p:nvSpPr>
        <p:spPr>
          <a:xfrm>
            <a:off x="4870677" y="4640043"/>
            <a:ext cx="1208015" cy="68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zh-TW" altLang="en-US" dirty="0"/>
              <a:t>正規化</a:t>
            </a:r>
            <a:endParaRPr lang="en-US" altLang="zh-TW" dirty="0"/>
          </a:p>
          <a:p>
            <a:pPr algn="ctr"/>
            <a:r>
              <a:rPr lang="zh-TW" altLang="en-US" dirty="0"/>
              <a:t>程式</a:t>
            </a:r>
          </a:p>
        </p:txBody>
      </p:sp>
      <p:sp>
        <p:nvSpPr>
          <p:cNvPr id="44" name="矩形 43">
            <a:extLst>
              <a:ext uri="{FF2B5EF4-FFF2-40B4-BE49-F238E27FC236}">
                <a16:creationId xmlns:a16="http://schemas.microsoft.com/office/drawing/2014/main" id="{A5ECE8A8-4562-4C81-AE14-69B94DACCB5B}"/>
              </a:ext>
            </a:extLst>
          </p:cNvPr>
          <p:cNvSpPr/>
          <p:nvPr/>
        </p:nvSpPr>
        <p:spPr>
          <a:xfrm>
            <a:off x="2932682" y="4658529"/>
            <a:ext cx="1208015" cy="68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zh-TW" altLang="en-US" dirty="0"/>
              <a:t>訓練</a:t>
            </a:r>
            <a:endParaRPr lang="en-US" altLang="zh-TW" dirty="0"/>
          </a:p>
          <a:p>
            <a:pPr algn="ctr"/>
            <a:r>
              <a:rPr lang="zh-TW" altLang="en-US" dirty="0"/>
              <a:t>程式</a:t>
            </a:r>
          </a:p>
        </p:txBody>
      </p:sp>
      <p:cxnSp>
        <p:nvCxnSpPr>
          <p:cNvPr id="45" name="接點: 肘形 44">
            <a:extLst>
              <a:ext uri="{FF2B5EF4-FFF2-40B4-BE49-F238E27FC236}">
                <a16:creationId xmlns:a16="http://schemas.microsoft.com/office/drawing/2014/main" id="{B4E41ECB-79C7-4564-8321-7BAA8BBE1108}"/>
              </a:ext>
            </a:extLst>
          </p:cNvPr>
          <p:cNvCxnSpPr>
            <a:cxnSpLocks/>
            <a:stCxn id="20" idx="2"/>
            <a:endCxn id="43" idx="0"/>
          </p:cNvCxnSpPr>
          <p:nvPr/>
        </p:nvCxnSpPr>
        <p:spPr>
          <a:xfrm rot="16200000" flipH="1">
            <a:off x="4717891" y="3883249"/>
            <a:ext cx="314362" cy="119922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接點: 肘形 46">
            <a:extLst>
              <a:ext uri="{FF2B5EF4-FFF2-40B4-BE49-F238E27FC236}">
                <a16:creationId xmlns:a16="http://schemas.microsoft.com/office/drawing/2014/main" id="{B826424F-673A-43E2-92CA-618D467596DF}"/>
              </a:ext>
            </a:extLst>
          </p:cNvPr>
          <p:cNvCxnSpPr>
            <a:cxnSpLocks/>
            <a:stCxn id="20" idx="2"/>
            <a:endCxn id="44" idx="0"/>
          </p:cNvCxnSpPr>
          <p:nvPr/>
        </p:nvCxnSpPr>
        <p:spPr>
          <a:xfrm rot="5400000">
            <a:off x="3739651" y="4122720"/>
            <a:ext cx="332848" cy="73877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接點: 肘形 53">
            <a:extLst>
              <a:ext uri="{FF2B5EF4-FFF2-40B4-BE49-F238E27FC236}">
                <a16:creationId xmlns:a16="http://schemas.microsoft.com/office/drawing/2014/main" id="{4FC5A748-AAE1-4585-88B1-92BFD93E8B36}"/>
              </a:ext>
            </a:extLst>
          </p:cNvPr>
          <p:cNvCxnSpPr>
            <a:stCxn id="18" idx="2"/>
            <a:endCxn id="41" idx="0"/>
          </p:cNvCxnSpPr>
          <p:nvPr/>
        </p:nvCxnSpPr>
        <p:spPr>
          <a:xfrm rot="5400000">
            <a:off x="2196659" y="4180830"/>
            <a:ext cx="332848" cy="6225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8D4739BF-48E6-4D36-8FC0-7C6E6AEEE030}"/>
              </a:ext>
            </a:extLst>
          </p:cNvPr>
          <p:cNvSpPr txBox="1"/>
          <p:nvPr/>
        </p:nvSpPr>
        <p:spPr>
          <a:xfrm>
            <a:off x="1447800" y="5864362"/>
            <a:ext cx="1208015" cy="646331"/>
          </a:xfrm>
          <a:prstGeom prst="rect">
            <a:avLst/>
          </a:prstGeom>
          <a:noFill/>
        </p:spPr>
        <p:txBody>
          <a:bodyPr wrap="square" rtlCol="0">
            <a:spAutoFit/>
          </a:bodyPr>
          <a:lstStyle/>
          <a:p>
            <a:r>
              <a:rPr lang="en-US" altLang="zh-TW" dirty="0"/>
              <a:t>Pickle</a:t>
            </a:r>
            <a:r>
              <a:rPr lang="zh-TW" altLang="en-US" dirty="0"/>
              <a:t>檔</a:t>
            </a:r>
            <a:r>
              <a:rPr lang="en-US" altLang="zh-TW" dirty="0"/>
              <a:t>(</a:t>
            </a:r>
            <a:r>
              <a:rPr lang="zh-TW" altLang="en-US" dirty="0"/>
              <a:t>樣本</a:t>
            </a:r>
            <a:r>
              <a:rPr lang="en-US" altLang="zh-TW" dirty="0"/>
              <a:t>)</a:t>
            </a:r>
            <a:endParaRPr lang="zh-TW" altLang="en-US" dirty="0"/>
          </a:p>
        </p:txBody>
      </p:sp>
      <p:cxnSp>
        <p:nvCxnSpPr>
          <p:cNvPr id="57" name="直線單箭頭接點 56">
            <a:extLst>
              <a:ext uri="{FF2B5EF4-FFF2-40B4-BE49-F238E27FC236}">
                <a16:creationId xmlns:a16="http://schemas.microsoft.com/office/drawing/2014/main" id="{6AA946A9-89F1-4795-B7BB-B5617CCEA0AD}"/>
              </a:ext>
            </a:extLst>
          </p:cNvPr>
          <p:cNvCxnSpPr>
            <a:stCxn id="41" idx="2"/>
            <a:endCxn id="55" idx="0"/>
          </p:cNvCxnSpPr>
          <p:nvPr/>
        </p:nvCxnSpPr>
        <p:spPr>
          <a:xfrm>
            <a:off x="2051808" y="5340219"/>
            <a:ext cx="0" cy="524143"/>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58" name="文字方塊 57">
            <a:extLst>
              <a:ext uri="{FF2B5EF4-FFF2-40B4-BE49-F238E27FC236}">
                <a16:creationId xmlns:a16="http://schemas.microsoft.com/office/drawing/2014/main" id="{8CF0CAAF-D0F3-40B7-A7C4-794AF388BD13}"/>
              </a:ext>
            </a:extLst>
          </p:cNvPr>
          <p:cNvSpPr txBox="1"/>
          <p:nvPr/>
        </p:nvSpPr>
        <p:spPr>
          <a:xfrm>
            <a:off x="2639037" y="5811148"/>
            <a:ext cx="1208015" cy="369332"/>
          </a:xfrm>
          <a:prstGeom prst="rect">
            <a:avLst/>
          </a:prstGeom>
          <a:ln>
            <a:noFill/>
            <a:prstDash val="lgDash"/>
            <a:tailEnd type="triangle"/>
          </a:ln>
        </p:spPr>
        <p:style>
          <a:lnRef idx="1">
            <a:schemeClr val="accent1"/>
          </a:lnRef>
          <a:fillRef idx="0">
            <a:schemeClr val="accent1"/>
          </a:fillRef>
          <a:effectRef idx="0">
            <a:schemeClr val="accent1"/>
          </a:effectRef>
          <a:fontRef idx="minor">
            <a:schemeClr val="tx1"/>
          </a:fontRef>
        </p:style>
        <p:txBody>
          <a:bodyPr wrap="square" rtlCol="0">
            <a:spAutoFit/>
          </a:bodyPr>
          <a:lstStyle/>
          <a:p>
            <a:r>
              <a:rPr lang="en-US" altLang="zh-TW" dirty="0" err="1"/>
              <a:t>FCM.sav</a:t>
            </a:r>
            <a:endParaRPr lang="zh-TW" altLang="en-US" dirty="0"/>
          </a:p>
        </p:txBody>
      </p:sp>
      <p:sp>
        <p:nvSpPr>
          <p:cNvPr id="59" name="文字方塊 58">
            <a:extLst>
              <a:ext uri="{FF2B5EF4-FFF2-40B4-BE49-F238E27FC236}">
                <a16:creationId xmlns:a16="http://schemas.microsoft.com/office/drawing/2014/main" id="{C6563715-F9F4-447B-8253-B715F3EFDEA8}"/>
              </a:ext>
            </a:extLst>
          </p:cNvPr>
          <p:cNvSpPr txBox="1"/>
          <p:nvPr/>
        </p:nvSpPr>
        <p:spPr>
          <a:xfrm>
            <a:off x="4976136" y="5788494"/>
            <a:ext cx="1208015" cy="369332"/>
          </a:xfrm>
          <a:prstGeom prst="rect">
            <a:avLst/>
          </a:prstGeom>
          <a:noFill/>
        </p:spPr>
        <p:txBody>
          <a:bodyPr wrap="square" rtlCol="0">
            <a:spAutoFit/>
          </a:bodyPr>
          <a:lstStyle/>
          <a:p>
            <a:r>
              <a:rPr lang="en-US" altLang="zh-TW" dirty="0" err="1"/>
              <a:t>NOR.sav</a:t>
            </a:r>
            <a:endParaRPr lang="zh-TW" altLang="en-US" dirty="0"/>
          </a:p>
        </p:txBody>
      </p:sp>
      <p:cxnSp>
        <p:nvCxnSpPr>
          <p:cNvPr id="63" name="直線單箭頭接點 62">
            <a:extLst>
              <a:ext uri="{FF2B5EF4-FFF2-40B4-BE49-F238E27FC236}">
                <a16:creationId xmlns:a16="http://schemas.microsoft.com/office/drawing/2014/main" id="{34618BB1-FE16-40D9-B2AC-58D7F87E6146}"/>
              </a:ext>
            </a:extLst>
          </p:cNvPr>
          <p:cNvCxnSpPr>
            <a:cxnSpLocks/>
            <a:stCxn id="43" idx="2"/>
          </p:cNvCxnSpPr>
          <p:nvPr/>
        </p:nvCxnSpPr>
        <p:spPr>
          <a:xfrm flipH="1">
            <a:off x="5468394" y="5321733"/>
            <a:ext cx="6291" cy="448277"/>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75" name="矩形 74">
            <a:extLst>
              <a:ext uri="{FF2B5EF4-FFF2-40B4-BE49-F238E27FC236}">
                <a16:creationId xmlns:a16="http://schemas.microsoft.com/office/drawing/2014/main" id="{2745E39D-2949-4CAF-B0C6-C84BD06CB81A}"/>
              </a:ext>
            </a:extLst>
          </p:cNvPr>
          <p:cNvSpPr/>
          <p:nvPr/>
        </p:nvSpPr>
        <p:spPr>
          <a:xfrm>
            <a:off x="6952985" y="4658527"/>
            <a:ext cx="1208015" cy="68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altLang="zh-TW" dirty="0" err="1"/>
              <a:t>Ml</a:t>
            </a:r>
            <a:r>
              <a:rPr lang="en-US" altLang="zh-TW" dirty="0"/>
              <a:t> Play</a:t>
            </a:r>
          </a:p>
          <a:p>
            <a:pPr algn="ctr"/>
            <a:r>
              <a:rPr lang="en-US" altLang="zh-TW" dirty="0"/>
              <a:t>(FCM)</a:t>
            </a:r>
            <a:endParaRPr lang="zh-TW" altLang="en-US" dirty="0"/>
          </a:p>
        </p:txBody>
      </p:sp>
      <p:cxnSp>
        <p:nvCxnSpPr>
          <p:cNvPr id="99" name="接點: 肘形 98">
            <a:extLst>
              <a:ext uri="{FF2B5EF4-FFF2-40B4-BE49-F238E27FC236}">
                <a16:creationId xmlns:a16="http://schemas.microsoft.com/office/drawing/2014/main" id="{9BF4FBA5-E08A-4120-A9AA-37CDC1506001}"/>
              </a:ext>
            </a:extLst>
          </p:cNvPr>
          <p:cNvCxnSpPr>
            <a:cxnSpLocks/>
            <a:stCxn id="44" idx="2"/>
            <a:endCxn id="102" idx="0"/>
          </p:cNvCxnSpPr>
          <p:nvPr/>
        </p:nvCxnSpPr>
        <p:spPr>
          <a:xfrm rot="16200000" flipH="1">
            <a:off x="3675564" y="5201344"/>
            <a:ext cx="466759" cy="744507"/>
          </a:xfrm>
          <a:prstGeom prst="bentConnector3">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02" name="文字方塊 101">
            <a:extLst>
              <a:ext uri="{FF2B5EF4-FFF2-40B4-BE49-F238E27FC236}">
                <a16:creationId xmlns:a16="http://schemas.microsoft.com/office/drawing/2014/main" id="{53DBAF39-9F93-476B-8EA1-EDA7BFB44FA2}"/>
              </a:ext>
            </a:extLst>
          </p:cNvPr>
          <p:cNvSpPr txBox="1"/>
          <p:nvPr/>
        </p:nvSpPr>
        <p:spPr>
          <a:xfrm>
            <a:off x="3536688" y="5806978"/>
            <a:ext cx="1489017" cy="369332"/>
          </a:xfrm>
          <a:prstGeom prst="rect">
            <a:avLst/>
          </a:prstGeom>
          <a:ln>
            <a:noFill/>
            <a:prstDash val="lgDash"/>
            <a:tailEnd type="triangle"/>
          </a:ln>
        </p:spPr>
        <p:style>
          <a:lnRef idx="1">
            <a:schemeClr val="accent1"/>
          </a:lnRef>
          <a:fillRef idx="0">
            <a:schemeClr val="accent1"/>
          </a:fillRef>
          <a:effectRef idx="0">
            <a:schemeClr val="accent1"/>
          </a:effectRef>
          <a:fontRef idx="minor">
            <a:schemeClr val="tx1"/>
          </a:fontRef>
        </p:style>
        <p:txBody>
          <a:bodyPr wrap="square" rtlCol="0">
            <a:spAutoFit/>
          </a:bodyPr>
          <a:lstStyle>
            <a:defPPr rtl="0">
              <a:defRPr lang="zh-tw"/>
            </a:defPPr>
          </a:lstStyle>
          <a:p>
            <a:r>
              <a:rPr lang="zh-TW" altLang="en-US"/>
              <a:t>資料分布</a:t>
            </a:r>
            <a:r>
              <a:rPr lang="en-US" altLang="zh-TW" dirty="0"/>
              <a:t>.csv</a:t>
            </a:r>
          </a:p>
        </p:txBody>
      </p:sp>
      <p:cxnSp>
        <p:nvCxnSpPr>
          <p:cNvPr id="104" name="接點: 肘形 103">
            <a:extLst>
              <a:ext uri="{FF2B5EF4-FFF2-40B4-BE49-F238E27FC236}">
                <a16:creationId xmlns:a16="http://schemas.microsoft.com/office/drawing/2014/main" id="{C2095F98-BA4E-49A5-96D1-3C2E886C3C0F}"/>
              </a:ext>
            </a:extLst>
          </p:cNvPr>
          <p:cNvCxnSpPr>
            <a:cxnSpLocks/>
            <a:stCxn id="44" idx="2"/>
            <a:endCxn id="58" idx="0"/>
          </p:cNvCxnSpPr>
          <p:nvPr/>
        </p:nvCxnSpPr>
        <p:spPr>
          <a:xfrm rot="5400000">
            <a:off x="3154404" y="5428861"/>
            <a:ext cx="470929" cy="293645"/>
          </a:xfrm>
          <a:prstGeom prst="bentConnector3">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12" name="矩形 111">
            <a:extLst>
              <a:ext uri="{FF2B5EF4-FFF2-40B4-BE49-F238E27FC236}">
                <a16:creationId xmlns:a16="http://schemas.microsoft.com/office/drawing/2014/main" id="{7BB75BB5-6A9B-482C-93EC-C4D8EB35923E}"/>
              </a:ext>
            </a:extLst>
          </p:cNvPr>
          <p:cNvSpPr/>
          <p:nvPr/>
        </p:nvSpPr>
        <p:spPr>
          <a:xfrm>
            <a:off x="3677188" y="6176310"/>
            <a:ext cx="1208015" cy="68169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zh-TW" altLang="en-US" sz="1200" dirty="0"/>
              <a:t>檢視訓練成果</a:t>
            </a:r>
            <a:endParaRPr lang="en-US" altLang="zh-TW" sz="1200" dirty="0"/>
          </a:p>
          <a:p>
            <a:pPr algn="ctr"/>
            <a:r>
              <a:rPr lang="en-US" altLang="zh-TW" sz="1200" dirty="0"/>
              <a:t>(</a:t>
            </a:r>
            <a:r>
              <a:rPr lang="zh-TW" altLang="en-US" sz="1200" dirty="0"/>
              <a:t>可視化工具</a:t>
            </a:r>
            <a:r>
              <a:rPr lang="en-US" altLang="zh-TW" sz="1200" dirty="0"/>
              <a:t>)</a:t>
            </a:r>
            <a:endParaRPr lang="zh-TW" altLang="en-US" sz="1200" dirty="0"/>
          </a:p>
        </p:txBody>
      </p:sp>
      <p:cxnSp>
        <p:nvCxnSpPr>
          <p:cNvPr id="125" name="接點: 肘形 124">
            <a:extLst>
              <a:ext uri="{FF2B5EF4-FFF2-40B4-BE49-F238E27FC236}">
                <a16:creationId xmlns:a16="http://schemas.microsoft.com/office/drawing/2014/main" id="{A709938D-EC0D-4B4F-8143-9158245AD49E}"/>
              </a:ext>
            </a:extLst>
          </p:cNvPr>
          <p:cNvCxnSpPr>
            <a:stCxn id="4" idx="2"/>
            <a:endCxn id="6" idx="0"/>
          </p:cNvCxnSpPr>
          <p:nvPr/>
        </p:nvCxnSpPr>
        <p:spPr>
          <a:xfrm rot="5400000">
            <a:off x="4633400" y="1128971"/>
            <a:ext cx="252248" cy="258150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接點: 肘形 126">
            <a:extLst>
              <a:ext uri="{FF2B5EF4-FFF2-40B4-BE49-F238E27FC236}">
                <a16:creationId xmlns:a16="http://schemas.microsoft.com/office/drawing/2014/main" id="{7FD85A53-67E9-49CD-824C-6A5B1A24F7B6}"/>
              </a:ext>
            </a:extLst>
          </p:cNvPr>
          <p:cNvCxnSpPr>
            <a:stCxn id="4" idx="2"/>
            <a:endCxn id="5" idx="0"/>
          </p:cNvCxnSpPr>
          <p:nvPr/>
        </p:nvCxnSpPr>
        <p:spPr>
          <a:xfrm rot="16200000" flipH="1">
            <a:off x="7218352" y="1125519"/>
            <a:ext cx="252247" cy="258840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2" name="直線單箭頭接點 171">
            <a:extLst>
              <a:ext uri="{FF2B5EF4-FFF2-40B4-BE49-F238E27FC236}">
                <a16:creationId xmlns:a16="http://schemas.microsoft.com/office/drawing/2014/main" id="{EDAF9B0B-8AC2-41D3-B0A3-3C7547044F57}"/>
              </a:ext>
            </a:extLst>
          </p:cNvPr>
          <p:cNvCxnSpPr>
            <a:stCxn id="32" idx="2"/>
            <a:endCxn id="75" idx="0"/>
          </p:cNvCxnSpPr>
          <p:nvPr/>
        </p:nvCxnSpPr>
        <p:spPr>
          <a:xfrm>
            <a:off x="7556993" y="4324091"/>
            <a:ext cx="0" cy="334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3" name="矩形 172">
            <a:extLst>
              <a:ext uri="{FF2B5EF4-FFF2-40B4-BE49-F238E27FC236}">
                <a16:creationId xmlns:a16="http://schemas.microsoft.com/office/drawing/2014/main" id="{26966237-559C-4BED-A1BF-555FD1F02C87}"/>
              </a:ext>
            </a:extLst>
          </p:cNvPr>
          <p:cNvSpPr/>
          <p:nvPr/>
        </p:nvSpPr>
        <p:spPr>
          <a:xfrm>
            <a:off x="9035294" y="4660059"/>
            <a:ext cx="1208015" cy="68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altLang="zh-TW" dirty="0" err="1"/>
              <a:t>Ml</a:t>
            </a:r>
            <a:r>
              <a:rPr lang="en-US" altLang="zh-TW" dirty="0"/>
              <a:t> Play</a:t>
            </a:r>
          </a:p>
          <a:p>
            <a:pPr algn="ctr"/>
            <a:r>
              <a:rPr lang="en-US" altLang="zh-TW" dirty="0"/>
              <a:t>(</a:t>
            </a:r>
            <a:r>
              <a:rPr lang="en-US" altLang="zh-TW" dirty="0" err="1"/>
              <a:t>RuleBase</a:t>
            </a:r>
            <a:r>
              <a:rPr lang="en-US" altLang="zh-TW" dirty="0"/>
              <a:t>)</a:t>
            </a:r>
            <a:endParaRPr lang="zh-TW" altLang="en-US" dirty="0"/>
          </a:p>
        </p:txBody>
      </p:sp>
      <p:cxnSp>
        <p:nvCxnSpPr>
          <p:cNvPr id="174" name="直線單箭頭接點 173">
            <a:extLst>
              <a:ext uri="{FF2B5EF4-FFF2-40B4-BE49-F238E27FC236}">
                <a16:creationId xmlns:a16="http://schemas.microsoft.com/office/drawing/2014/main" id="{B65667DC-B3A3-4D14-84F4-C5D3A79C9DEA}"/>
              </a:ext>
            </a:extLst>
          </p:cNvPr>
          <p:cNvCxnSpPr>
            <a:endCxn id="173" idx="0"/>
          </p:cNvCxnSpPr>
          <p:nvPr/>
        </p:nvCxnSpPr>
        <p:spPr>
          <a:xfrm>
            <a:off x="9639302" y="4325623"/>
            <a:ext cx="0" cy="334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6" name="接點: 肘形 175">
            <a:extLst>
              <a:ext uri="{FF2B5EF4-FFF2-40B4-BE49-F238E27FC236}">
                <a16:creationId xmlns:a16="http://schemas.microsoft.com/office/drawing/2014/main" id="{C2FA3919-8173-42B1-B2CA-985DF407F662}"/>
              </a:ext>
            </a:extLst>
          </p:cNvPr>
          <p:cNvCxnSpPr>
            <a:cxnSpLocks/>
            <a:stCxn id="75" idx="2"/>
            <a:endCxn id="179" idx="0"/>
          </p:cNvCxnSpPr>
          <p:nvPr/>
        </p:nvCxnSpPr>
        <p:spPr>
          <a:xfrm rot="16200000" flipH="1">
            <a:off x="7840089" y="5057120"/>
            <a:ext cx="541441" cy="1107633"/>
          </a:xfrm>
          <a:prstGeom prst="bentConnector3">
            <a:avLst>
              <a:gd name="adj1" fmla="val 50000"/>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78" name="接點: 肘形 177">
            <a:extLst>
              <a:ext uri="{FF2B5EF4-FFF2-40B4-BE49-F238E27FC236}">
                <a16:creationId xmlns:a16="http://schemas.microsoft.com/office/drawing/2014/main" id="{7AB0213A-A8AA-4721-974D-FDC38F8441AD}"/>
              </a:ext>
            </a:extLst>
          </p:cNvPr>
          <p:cNvCxnSpPr>
            <a:cxnSpLocks/>
            <a:stCxn id="173" idx="2"/>
            <a:endCxn id="179" idx="0"/>
          </p:cNvCxnSpPr>
          <p:nvPr/>
        </p:nvCxnSpPr>
        <p:spPr>
          <a:xfrm rot="5400000">
            <a:off x="8882010" y="5124365"/>
            <a:ext cx="539909" cy="974676"/>
          </a:xfrm>
          <a:prstGeom prst="bentConnector3">
            <a:avLst>
              <a:gd name="adj1" fmla="val 50000"/>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79" name="文字方塊 178">
            <a:extLst>
              <a:ext uri="{FF2B5EF4-FFF2-40B4-BE49-F238E27FC236}">
                <a16:creationId xmlns:a16="http://schemas.microsoft.com/office/drawing/2014/main" id="{B8E255AE-F19D-4583-8AE6-7DBE4AAFFB8D}"/>
              </a:ext>
            </a:extLst>
          </p:cNvPr>
          <p:cNvSpPr txBox="1"/>
          <p:nvPr/>
        </p:nvSpPr>
        <p:spPr>
          <a:xfrm>
            <a:off x="8060618" y="5881658"/>
            <a:ext cx="1208015" cy="369332"/>
          </a:xfrm>
          <a:prstGeom prst="rect">
            <a:avLst/>
          </a:prstGeom>
          <a:noFill/>
        </p:spPr>
        <p:txBody>
          <a:bodyPr wrap="square" rtlCol="0">
            <a:spAutoFit/>
          </a:bodyPr>
          <a:lstStyle/>
          <a:p>
            <a:r>
              <a:rPr lang="zh-TW" altLang="en-US" dirty="0"/>
              <a:t>對戰結果</a:t>
            </a:r>
          </a:p>
        </p:txBody>
      </p:sp>
      <p:cxnSp>
        <p:nvCxnSpPr>
          <p:cNvPr id="192" name="接點: 肘形 191">
            <a:extLst>
              <a:ext uri="{FF2B5EF4-FFF2-40B4-BE49-F238E27FC236}">
                <a16:creationId xmlns:a16="http://schemas.microsoft.com/office/drawing/2014/main" id="{6325213F-BA3C-4A50-BCE4-8674CB192E65}"/>
              </a:ext>
            </a:extLst>
          </p:cNvPr>
          <p:cNvCxnSpPr>
            <a:stCxn id="179" idx="2"/>
            <a:endCxn id="112" idx="3"/>
          </p:cNvCxnSpPr>
          <p:nvPr/>
        </p:nvCxnSpPr>
        <p:spPr>
          <a:xfrm rot="5400000">
            <a:off x="6641833" y="4494361"/>
            <a:ext cx="266165" cy="3779423"/>
          </a:xfrm>
          <a:prstGeom prst="bentConnector2">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94" name="直線單箭頭接點 193">
            <a:extLst>
              <a:ext uri="{FF2B5EF4-FFF2-40B4-BE49-F238E27FC236}">
                <a16:creationId xmlns:a16="http://schemas.microsoft.com/office/drawing/2014/main" id="{BAEAA317-D4CE-4D1A-9121-874A549A3B5D}"/>
              </a:ext>
            </a:extLst>
          </p:cNvPr>
          <p:cNvCxnSpPr>
            <a:endCxn id="112" idx="0"/>
          </p:cNvCxnSpPr>
          <p:nvPr/>
        </p:nvCxnSpPr>
        <p:spPr>
          <a:xfrm>
            <a:off x="4275460" y="5590095"/>
            <a:ext cx="5736" cy="586215"/>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4594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矩形 80">
            <a:extLst>
              <a:ext uri="{FF2B5EF4-FFF2-40B4-BE49-F238E27FC236}">
                <a16:creationId xmlns:a16="http://schemas.microsoft.com/office/drawing/2014/main" id="{C4DC88A7-41AF-4E8A-AEA4-FB798E431233}"/>
              </a:ext>
            </a:extLst>
          </p:cNvPr>
          <p:cNvSpPr/>
          <p:nvPr/>
        </p:nvSpPr>
        <p:spPr>
          <a:xfrm>
            <a:off x="3972877" y="1523452"/>
            <a:ext cx="7972294" cy="2425404"/>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dirty="0" err="1"/>
          </a:p>
        </p:txBody>
      </p:sp>
      <p:sp>
        <p:nvSpPr>
          <p:cNvPr id="2" name="標題 1">
            <a:extLst>
              <a:ext uri="{FF2B5EF4-FFF2-40B4-BE49-F238E27FC236}">
                <a16:creationId xmlns:a16="http://schemas.microsoft.com/office/drawing/2014/main" id="{313ABC88-768C-4B6F-AC1D-09F4341EF259}"/>
              </a:ext>
            </a:extLst>
          </p:cNvPr>
          <p:cNvSpPr>
            <a:spLocks noGrp="1"/>
          </p:cNvSpPr>
          <p:nvPr>
            <p:ph type="title"/>
          </p:nvPr>
        </p:nvSpPr>
        <p:spPr/>
        <p:txBody>
          <a:bodyPr/>
          <a:lstStyle/>
          <a:p>
            <a:r>
              <a:rPr lang="zh-TW" altLang="en-US" dirty="0"/>
              <a:t>設計</a:t>
            </a:r>
            <a:r>
              <a:rPr lang="en-US" altLang="zh-TW" dirty="0">
                <a:solidFill>
                  <a:schemeClr val="bg1">
                    <a:lumMod val="50000"/>
                  </a:schemeClr>
                </a:solidFill>
              </a:rPr>
              <a:t>-</a:t>
            </a:r>
            <a:r>
              <a:rPr lang="zh-TW" altLang="en-US" dirty="0">
                <a:solidFill>
                  <a:schemeClr val="bg1">
                    <a:lumMod val="50000"/>
                  </a:schemeClr>
                </a:solidFill>
              </a:rPr>
              <a:t>訓練流程</a:t>
            </a:r>
          </a:p>
        </p:txBody>
      </p:sp>
      <p:sp>
        <p:nvSpPr>
          <p:cNvPr id="49" name="矩形 48">
            <a:extLst>
              <a:ext uri="{FF2B5EF4-FFF2-40B4-BE49-F238E27FC236}">
                <a16:creationId xmlns:a16="http://schemas.microsoft.com/office/drawing/2014/main" id="{33A60D33-9866-4B06-8B38-09177F0DF510}"/>
              </a:ext>
            </a:extLst>
          </p:cNvPr>
          <p:cNvSpPr/>
          <p:nvPr/>
        </p:nvSpPr>
        <p:spPr>
          <a:xfrm>
            <a:off x="4153454" y="2773173"/>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sz="1200" dirty="0"/>
              <a:t>資料夾</a:t>
            </a:r>
            <a:endParaRPr lang="en-US" altLang="zh-TW" sz="1200" dirty="0"/>
          </a:p>
          <a:p>
            <a:pPr algn="ctr"/>
            <a:r>
              <a:rPr lang="zh-TW" altLang="en-US" sz="1200" dirty="0"/>
              <a:t>存放</a:t>
            </a:r>
            <a:r>
              <a:rPr lang="en-US" altLang="zh-TW" sz="1200" dirty="0"/>
              <a:t>pickle</a:t>
            </a:r>
            <a:r>
              <a:rPr lang="zh-TW" altLang="en-US" sz="1200" dirty="0"/>
              <a:t>紀錄檔</a:t>
            </a:r>
          </a:p>
        </p:txBody>
      </p:sp>
      <p:sp>
        <p:nvSpPr>
          <p:cNvPr id="50" name="矩形 49">
            <a:extLst>
              <a:ext uri="{FF2B5EF4-FFF2-40B4-BE49-F238E27FC236}">
                <a16:creationId xmlns:a16="http://schemas.microsoft.com/office/drawing/2014/main" id="{12116BE7-F0DE-42A2-9DDE-8D4BCC99B82C}"/>
              </a:ext>
            </a:extLst>
          </p:cNvPr>
          <p:cNvSpPr/>
          <p:nvPr/>
        </p:nvSpPr>
        <p:spPr>
          <a:xfrm>
            <a:off x="7095217" y="2773173"/>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dirty="0"/>
              <a:t>訓練程式</a:t>
            </a:r>
          </a:p>
        </p:txBody>
      </p:sp>
      <p:cxnSp>
        <p:nvCxnSpPr>
          <p:cNvPr id="51" name="直線單箭頭接點 50">
            <a:extLst>
              <a:ext uri="{FF2B5EF4-FFF2-40B4-BE49-F238E27FC236}">
                <a16:creationId xmlns:a16="http://schemas.microsoft.com/office/drawing/2014/main" id="{273CF2D2-6AA4-4C6B-AD7F-883D183948A7}"/>
              </a:ext>
            </a:extLst>
          </p:cNvPr>
          <p:cNvCxnSpPr>
            <a:stCxn id="49" idx="3"/>
            <a:endCxn id="50" idx="1"/>
          </p:cNvCxnSpPr>
          <p:nvPr/>
        </p:nvCxnSpPr>
        <p:spPr>
          <a:xfrm>
            <a:off x="5628646" y="3137246"/>
            <a:ext cx="146657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2" name="文字方塊 27">
            <a:extLst>
              <a:ext uri="{FF2B5EF4-FFF2-40B4-BE49-F238E27FC236}">
                <a16:creationId xmlns:a16="http://schemas.microsoft.com/office/drawing/2014/main" id="{ABD3C0BD-FE99-45A6-8E47-8836AF9CE223}"/>
              </a:ext>
            </a:extLst>
          </p:cNvPr>
          <p:cNvSpPr txBox="1"/>
          <p:nvPr/>
        </p:nvSpPr>
        <p:spPr>
          <a:xfrm>
            <a:off x="5554198" y="3113242"/>
            <a:ext cx="1600814" cy="307777"/>
          </a:xfrm>
          <a:prstGeom prst="rect">
            <a:avLst/>
          </a:prstGeom>
          <a:noFill/>
          <a:ln>
            <a:no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1400" dirty="0"/>
              <a:t>每個</a:t>
            </a:r>
            <a:r>
              <a:rPr lang="en-US" altLang="zh-TW" sz="1400" dirty="0"/>
              <a:t>frame</a:t>
            </a:r>
            <a:r>
              <a:rPr lang="zh-TW" altLang="en-US" sz="1400" dirty="0"/>
              <a:t>的資料</a:t>
            </a:r>
          </a:p>
        </p:txBody>
      </p:sp>
      <p:sp>
        <p:nvSpPr>
          <p:cNvPr id="53" name="矩形 52">
            <a:extLst>
              <a:ext uri="{FF2B5EF4-FFF2-40B4-BE49-F238E27FC236}">
                <a16:creationId xmlns:a16="http://schemas.microsoft.com/office/drawing/2014/main" id="{D2553DF7-82D2-4909-B776-BB8ECF2CFEFC}"/>
              </a:ext>
            </a:extLst>
          </p:cNvPr>
          <p:cNvSpPr/>
          <p:nvPr/>
        </p:nvSpPr>
        <p:spPr>
          <a:xfrm>
            <a:off x="10036980" y="2773173"/>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dirty="0"/>
              <a:t>正規化</a:t>
            </a:r>
            <a:r>
              <a:rPr lang="en-US" altLang="zh-TW" dirty="0"/>
              <a:t>.</a:t>
            </a:r>
            <a:r>
              <a:rPr lang="en-US" altLang="zh-TW" dirty="0" err="1"/>
              <a:t>sav</a:t>
            </a:r>
            <a:endParaRPr lang="zh-TW" altLang="en-US" dirty="0"/>
          </a:p>
        </p:txBody>
      </p:sp>
      <p:cxnSp>
        <p:nvCxnSpPr>
          <p:cNvPr id="54" name="直線單箭頭接點 53">
            <a:extLst>
              <a:ext uri="{FF2B5EF4-FFF2-40B4-BE49-F238E27FC236}">
                <a16:creationId xmlns:a16="http://schemas.microsoft.com/office/drawing/2014/main" id="{0E0F4483-819C-4FB9-A3E5-9FDD0E9CBAF5}"/>
              </a:ext>
            </a:extLst>
          </p:cNvPr>
          <p:cNvCxnSpPr>
            <a:stCxn id="50" idx="3"/>
            <a:endCxn id="53" idx="1"/>
          </p:cNvCxnSpPr>
          <p:nvPr/>
        </p:nvCxnSpPr>
        <p:spPr>
          <a:xfrm>
            <a:off x="8570409" y="3137246"/>
            <a:ext cx="146657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5" name="文字方塊 37">
            <a:extLst>
              <a:ext uri="{FF2B5EF4-FFF2-40B4-BE49-F238E27FC236}">
                <a16:creationId xmlns:a16="http://schemas.microsoft.com/office/drawing/2014/main" id="{754725B5-6FAE-4EF0-BC69-4F6D95A9FDBA}"/>
              </a:ext>
            </a:extLst>
          </p:cNvPr>
          <p:cNvSpPr txBox="1"/>
          <p:nvPr/>
        </p:nvSpPr>
        <p:spPr>
          <a:xfrm>
            <a:off x="8493552" y="3137246"/>
            <a:ext cx="1667144" cy="307777"/>
          </a:xfrm>
          <a:prstGeom prst="rect">
            <a:avLst/>
          </a:prstGeom>
          <a:noFill/>
          <a:ln>
            <a:no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sz="1400" dirty="0"/>
              <a:t>model</a:t>
            </a:r>
            <a:r>
              <a:rPr lang="zh-TW" altLang="en-US" sz="1400" dirty="0"/>
              <a:t>輸出為</a:t>
            </a:r>
            <a:r>
              <a:rPr lang="en-US" altLang="zh-TW" sz="1400" dirty="0" err="1"/>
              <a:t>sav</a:t>
            </a:r>
            <a:r>
              <a:rPr lang="zh-TW" altLang="en-US" sz="1400" dirty="0"/>
              <a:t>檔</a:t>
            </a:r>
          </a:p>
        </p:txBody>
      </p:sp>
      <p:sp>
        <p:nvSpPr>
          <p:cNvPr id="56" name="矩形 55">
            <a:extLst>
              <a:ext uri="{FF2B5EF4-FFF2-40B4-BE49-F238E27FC236}">
                <a16:creationId xmlns:a16="http://schemas.microsoft.com/office/drawing/2014/main" id="{DCD06F95-48C3-44ED-8837-AE41578C829B}"/>
              </a:ext>
            </a:extLst>
          </p:cNvPr>
          <p:cNvSpPr/>
          <p:nvPr/>
        </p:nvSpPr>
        <p:spPr>
          <a:xfrm>
            <a:off x="8247242" y="4672285"/>
            <a:ext cx="3005387" cy="126098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b" anchorCtr="0"/>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dirty="0" err="1"/>
              <a:t>Ml_play</a:t>
            </a:r>
            <a:endParaRPr lang="zh-TW" altLang="en-US" dirty="0"/>
          </a:p>
        </p:txBody>
      </p:sp>
      <p:sp>
        <p:nvSpPr>
          <p:cNvPr id="57" name="矩形 56">
            <a:extLst>
              <a:ext uri="{FF2B5EF4-FFF2-40B4-BE49-F238E27FC236}">
                <a16:creationId xmlns:a16="http://schemas.microsoft.com/office/drawing/2014/main" id="{B2050AC2-6704-48FB-93A6-5E65BF8D3DB0}"/>
              </a:ext>
            </a:extLst>
          </p:cNvPr>
          <p:cNvSpPr/>
          <p:nvPr/>
        </p:nvSpPr>
        <p:spPr>
          <a:xfrm>
            <a:off x="10299242" y="4672285"/>
            <a:ext cx="953387" cy="54098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dirty="0"/>
              <a:t>特徵</a:t>
            </a:r>
            <a:endParaRPr lang="en-US" altLang="zh-TW" dirty="0"/>
          </a:p>
          <a:p>
            <a:pPr algn="ctr"/>
            <a:r>
              <a:rPr lang="zh-TW" altLang="en-US" dirty="0"/>
              <a:t>正規化</a:t>
            </a:r>
            <a:endParaRPr lang="en-US" altLang="zh-TW" dirty="0"/>
          </a:p>
        </p:txBody>
      </p:sp>
      <p:sp>
        <p:nvSpPr>
          <p:cNvPr id="58" name="矩形 57">
            <a:extLst>
              <a:ext uri="{FF2B5EF4-FFF2-40B4-BE49-F238E27FC236}">
                <a16:creationId xmlns:a16="http://schemas.microsoft.com/office/drawing/2014/main" id="{9DEDC1B0-5CBF-4DFA-BA8D-B08CBCB35F6F}"/>
              </a:ext>
            </a:extLst>
          </p:cNvPr>
          <p:cNvSpPr/>
          <p:nvPr/>
        </p:nvSpPr>
        <p:spPr>
          <a:xfrm>
            <a:off x="9805110" y="5102283"/>
            <a:ext cx="45719"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dirty="0" err="1"/>
          </a:p>
        </p:txBody>
      </p:sp>
      <p:sp>
        <p:nvSpPr>
          <p:cNvPr id="59" name="矩形 58">
            <a:extLst>
              <a:ext uri="{FF2B5EF4-FFF2-40B4-BE49-F238E27FC236}">
                <a16:creationId xmlns:a16="http://schemas.microsoft.com/office/drawing/2014/main" id="{593C57F8-1267-40FE-8F66-813ABA5BDADA}"/>
              </a:ext>
            </a:extLst>
          </p:cNvPr>
          <p:cNvSpPr/>
          <p:nvPr/>
        </p:nvSpPr>
        <p:spPr>
          <a:xfrm>
            <a:off x="4120667" y="4673272"/>
            <a:ext cx="3006000" cy="1260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b" anchorCtr="0" forceAA="0" compatLnSpc="1">
            <a:prstTxWarp prst="textNoShape">
              <a:avLst/>
            </a:prstTxWarp>
            <a:noAutofit/>
          </a:bodyP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dirty="0"/>
              <a:t>Game</a:t>
            </a:r>
            <a:endParaRPr lang="zh-TW" altLang="en-US" dirty="0"/>
          </a:p>
        </p:txBody>
      </p:sp>
      <p:cxnSp>
        <p:nvCxnSpPr>
          <p:cNvPr id="60" name="直線單箭頭接點 59">
            <a:extLst>
              <a:ext uri="{FF2B5EF4-FFF2-40B4-BE49-F238E27FC236}">
                <a16:creationId xmlns:a16="http://schemas.microsoft.com/office/drawing/2014/main" id="{9B27DB9F-6D95-46E8-9630-9A69BD642032}"/>
              </a:ext>
            </a:extLst>
          </p:cNvPr>
          <p:cNvCxnSpPr/>
          <p:nvPr/>
        </p:nvCxnSpPr>
        <p:spPr>
          <a:xfrm flipH="1">
            <a:off x="7095217" y="5581485"/>
            <a:ext cx="1156408" cy="113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a:extLst>
              <a:ext uri="{FF2B5EF4-FFF2-40B4-BE49-F238E27FC236}">
                <a16:creationId xmlns:a16="http://schemas.microsoft.com/office/drawing/2014/main" id="{77F62AAC-6E40-4DE3-9990-6BB3E4C388F5}"/>
              </a:ext>
            </a:extLst>
          </p:cNvPr>
          <p:cNvCxnSpPr/>
          <p:nvPr/>
        </p:nvCxnSpPr>
        <p:spPr>
          <a:xfrm flipV="1">
            <a:off x="7126667" y="4800742"/>
            <a:ext cx="1120574" cy="13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2" name="矩形 61">
            <a:extLst>
              <a:ext uri="{FF2B5EF4-FFF2-40B4-BE49-F238E27FC236}">
                <a16:creationId xmlns:a16="http://schemas.microsoft.com/office/drawing/2014/main" id="{ADED7530-BBAE-4B43-871E-3AC0AB6E196B}"/>
              </a:ext>
            </a:extLst>
          </p:cNvPr>
          <p:cNvSpPr/>
          <p:nvPr/>
        </p:nvSpPr>
        <p:spPr>
          <a:xfrm>
            <a:off x="8247242" y="5392285"/>
            <a:ext cx="953387" cy="54098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sz="1400" dirty="0"/>
              <a:t>輸出指令</a:t>
            </a:r>
            <a:endParaRPr lang="en-US" altLang="zh-TW" sz="1400" dirty="0"/>
          </a:p>
        </p:txBody>
      </p:sp>
      <p:sp>
        <p:nvSpPr>
          <p:cNvPr id="63" name="矩形 62">
            <a:extLst>
              <a:ext uri="{FF2B5EF4-FFF2-40B4-BE49-F238E27FC236}">
                <a16:creationId xmlns:a16="http://schemas.microsoft.com/office/drawing/2014/main" id="{9B3FF654-E3AB-4F53-A666-312F70929E60}"/>
              </a:ext>
            </a:extLst>
          </p:cNvPr>
          <p:cNvSpPr/>
          <p:nvPr/>
        </p:nvSpPr>
        <p:spPr>
          <a:xfrm>
            <a:off x="8247242" y="4672285"/>
            <a:ext cx="953387" cy="54098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sz="1400" dirty="0"/>
              <a:t>提取特徵</a:t>
            </a:r>
            <a:endParaRPr lang="en-US" altLang="zh-TW" sz="1400" dirty="0"/>
          </a:p>
        </p:txBody>
      </p:sp>
      <p:sp>
        <p:nvSpPr>
          <p:cNvPr id="64" name="矩形 63">
            <a:extLst>
              <a:ext uri="{FF2B5EF4-FFF2-40B4-BE49-F238E27FC236}">
                <a16:creationId xmlns:a16="http://schemas.microsoft.com/office/drawing/2014/main" id="{125D1CAD-2668-41C6-AADC-76BE8A29A54C}"/>
              </a:ext>
            </a:extLst>
          </p:cNvPr>
          <p:cNvSpPr/>
          <p:nvPr/>
        </p:nvSpPr>
        <p:spPr>
          <a:xfrm>
            <a:off x="10299242" y="5392285"/>
            <a:ext cx="953387" cy="54098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400" dirty="0" err="1"/>
              <a:t>FCM.sav</a:t>
            </a:r>
            <a:endParaRPr lang="en-US" altLang="zh-TW" sz="1400" dirty="0"/>
          </a:p>
        </p:txBody>
      </p:sp>
      <p:sp>
        <p:nvSpPr>
          <p:cNvPr id="65" name="文字方塊 91">
            <a:extLst>
              <a:ext uri="{FF2B5EF4-FFF2-40B4-BE49-F238E27FC236}">
                <a16:creationId xmlns:a16="http://schemas.microsoft.com/office/drawing/2014/main" id="{1FEE15EF-D5F9-447A-82F3-C21A154B38ED}"/>
              </a:ext>
            </a:extLst>
          </p:cNvPr>
          <p:cNvSpPr txBox="1"/>
          <p:nvPr/>
        </p:nvSpPr>
        <p:spPr>
          <a:xfrm>
            <a:off x="6906809" y="4132323"/>
            <a:ext cx="1603903" cy="646331"/>
          </a:xfrm>
          <a:prstGeom prst="rect">
            <a:avLst/>
          </a:prstGeom>
          <a:noFill/>
          <a:ln>
            <a:no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dirty="0"/>
              <a:t>輸入當前</a:t>
            </a:r>
            <a:r>
              <a:rPr lang="en-US" altLang="zh-TW" dirty="0"/>
              <a:t>frame</a:t>
            </a:r>
            <a:r>
              <a:rPr lang="zh-TW" altLang="en-US" dirty="0"/>
              <a:t>資料</a:t>
            </a:r>
          </a:p>
        </p:txBody>
      </p:sp>
      <p:sp>
        <p:nvSpPr>
          <p:cNvPr id="66" name="矩形 65">
            <a:extLst>
              <a:ext uri="{FF2B5EF4-FFF2-40B4-BE49-F238E27FC236}">
                <a16:creationId xmlns:a16="http://schemas.microsoft.com/office/drawing/2014/main" id="{9C344DA9-58D2-4FA0-8EF3-DE6AE2A9967B}"/>
              </a:ext>
            </a:extLst>
          </p:cNvPr>
          <p:cNvSpPr/>
          <p:nvPr/>
        </p:nvSpPr>
        <p:spPr>
          <a:xfrm>
            <a:off x="10036980" y="1862991"/>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dirty="0" err="1"/>
              <a:t>FCM.sav</a:t>
            </a:r>
            <a:r>
              <a:rPr lang="en-US" altLang="zh-TW" dirty="0"/>
              <a:t> </a:t>
            </a:r>
          </a:p>
        </p:txBody>
      </p:sp>
      <p:cxnSp>
        <p:nvCxnSpPr>
          <p:cNvPr id="67" name="肘形接點 96">
            <a:extLst>
              <a:ext uri="{FF2B5EF4-FFF2-40B4-BE49-F238E27FC236}">
                <a16:creationId xmlns:a16="http://schemas.microsoft.com/office/drawing/2014/main" id="{0C9A7D5F-AE27-4F0E-873E-23C701A41F2B}"/>
              </a:ext>
            </a:extLst>
          </p:cNvPr>
          <p:cNvCxnSpPr>
            <a:endCxn id="66" idx="1"/>
          </p:cNvCxnSpPr>
          <p:nvPr/>
        </p:nvCxnSpPr>
        <p:spPr>
          <a:xfrm flipV="1">
            <a:off x="8570409" y="2227064"/>
            <a:ext cx="1466571" cy="910182"/>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8" name="肘形接點 99">
            <a:extLst>
              <a:ext uri="{FF2B5EF4-FFF2-40B4-BE49-F238E27FC236}">
                <a16:creationId xmlns:a16="http://schemas.microsoft.com/office/drawing/2014/main" id="{0A6A8E29-CBDB-447F-AE94-4F91B317DA93}"/>
              </a:ext>
            </a:extLst>
          </p:cNvPr>
          <p:cNvCxnSpPr>
            <a:stCxn id="66" idx="3"/>
            <a:endCxn id="64" idx="2"/>
          </p:cNvCxnSpPr>
          <p:nvPr/>
        </p:nvCxnSpPr>
        <p:spPr>
          <a:xfrm flipH="1">
            <a:off x="10775936" y="2227064"/>
            <a:ext cx="736236" cy="3706208"/>
          </a:xfrm>
          <a:prstGeom prst="bentConnector4">
            <a:avLst>
              <a:gd name="adj1" fmla="val -31050"/>
              <a:gd name="adj2" fmla="val 106168"/>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a:extLst>
              <a:ext uri="{FF2B5EF4-FFF2-40B4-BE49-F238E27FC236}">
                <a16:creationId xmlns:a16="http://schemas.microsoft.com/office/drawing/2014/main" id="{209D67E5-5406-438F-8DD1-0A6B64BD3DFA}"/>
              </a:ext>
            </a:extLst>
          </p:cNvPr>
          <p:cNvCxnSpPr>
            <a:stCxn id="53" idx="2"/>
          </p:cNvCxnSpPr>
          <p:nvPr/>
        </p:nvCxnSpPr>
        <p:spPr>
          <a:xfrm>
            <a:off x="10774576" y="3501319"/>
            <a:ext cx="0" cy="1132591"/>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a:extLst>
              <a:ext uri="{FF2B5EF4-FFF2-40B4-BE49-F238E27FC236}">
                <a16:creationId xmlns:a16="http://schemas.microsoft.com/office/drawing/2014/main" id="{05D700F9-4CC1-4811-A5FC-4E77AB468A47}"/>
              </a:ext>
            </a:extLst>
          </p:cNvPr>
          <p:cNvCxnSpPr>
            <a:stCxn id="63" idx="3"/>
            <a:endCxn id="57" idx="1"/>
          </p:cNvCxnSpPr>
          <p:nvPr/>
        </p:nvCxnSpPr>
        <p:spPr>
          <a:xfrm>
            <a:off x="9200629" y="4942779"/>
            <a:ext cx="109861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a:extLst>
              <a:ext uri="{FF2B5EF4-FFF2-40B4-BE49-F238E27FC236}">
                <a16:creationId xmlns:a16="http://schemas.microsoft.com/office/drawing/2014/main" id="{F142EF02-B5A5-470D-BC86-2148DBB7D7DD}"/>
              </a:ext>
            </a:extLst>
          </p:cNvPr>
          <p:cNvCxnSpPr>
            <a:stCxn id="64" idx="1"/>
            <a:endCxn id="62" idx="3"/>
          </p:cNvCxnSpPr>
          <p:nvPr/>
        </p:nvCxnSpPr>
        <p:spPr>
          <a:xfrm flipH="1">
            <a:off x="9200629" y="5662779"/>
            <a:ext cx="109861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a:extLst>
              <a:ext uri="{FF2B5EF4-FFF2-40B4-BE49-F238E27FC236}">
                <a16:creationId xmlns:a16="http://schemas.microsoft.com/office/drawing/2014/main" id="{31DC272F-0CB5-4F0F-A331-E5F4EE8700B3}"/>
              </a:ext>
            </a:extLst>
          </p:cNvPr>
          <p:cNvCxnSpPr>
            <a:stCxn id="57" idx="2"/>
            <a:endCxn id="64" idx="0"/>
          </p:cNvCxnSpPr>
          <p:nvPr/>
        </p:nvCxnSpPr>
        <p:spPr>
          <a:xfrm>
            <a:off x="10775936" y="5213272"/>
            <a:ext cx="0" cy="1790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3" name="文字方塊 129">
            <a:extLst>
              <a:ext uri="{FF2B5EF4-FFF2-40B4-BE49-F238E27FC236}">
                <a16:creationId xmlns:a16="http://schemas.microsoft.com/office/drawing/2014/main" id="{90B8025D-0105-4573-B0AE-C69810E4954A}"/>
              </a:ext>
            </a:extLst>
          </p:cNvPr>
          <p:cNvSpPr txBox="1"/>
          <p:nvPr/>
        </p:nvSpPr>
        <p:spPr>
          <a:xfrm>
            <a:off x="6906809" y="5653447"/>
            <a:ext cx="1603903" cy="369332"/>
          </a:xfrm>
          <a:prstGeom prst="rect">
            <a:avLst/>
          </a:prstGeom>
          <a:noFill/>
          <a:ln>
            <a:no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dirty="0"/>
              <a:t>控制平板</a:t>
            </a:r>
          </a:p>
        </p:txBody>
      </p:sp>
      <p:sp>
        <p:nvSpPr>
          <p:cNvPr id="74" name="矩形 73">
            <a:extLst>
              <a:ext uri="{FF2B5EF4-FFF2-40B4-BE49-F238E27FC236}">
                <a16:creationId xmlns:a16="http://schemas.microsoft.com/office/drawing/2014/main" id="{F1ACFBA8-7234-45DA-B0C5-24F356AF1424}"/>
              </a:ext>
            </a:extLst>
          </p:cNvPr>
          <p:cNvSpPr/>
          <p:nvPr/>
        </p:nvSpPr>
        <p:spPr>
          <a:xfrm>
            <a:off x="1339722" y="2773173"/>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200" dirty="0"/>
              <a:t>Rule base</a:t>
            </a:r>
          </a:p>
          <a:p>
            <a:pPr algn="ctr"/>
            <a:r>
              <a:rPr lang="en-US" altLang="zh-TW" sz="1200" dirty="0" err="1"/>
              <a:t>ML_play</a:t>
            </a:r>
            <a:endParaRPr lang="en-US" altLang="zh-TW" sz="1200" dirty="0"/>
          </a:p>
        </p:txBody>
      </p:sp>
      <p:sp>
        <p:nvSpPr>
          <p:cNvPr id="75" name="矩形 74">
            <a:extLst>
              <a:ext uri="{FF2B5EF4-FFF2-40B4-BE49-F238E27FC236}">
                <a16:creationId xmlns:a16="http://schemas.microsoft.com/office/drawing/2014/main" id="{1FE1B17B-D29E-485A-BFF8-4EBC997622FA}"/>
              </a:ext>
            </a:extLst>
          </p:cNvPr>
          <p:cNvSpPr/>
          <p:nvPr/>
        </p:nvSpPr>
        <p:spPr>
          <a:xfrm>
            <a:off x="1325226" y="3749190"/>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200" dirty="0"/>
              <a:t>Game</a:t>
            </a:r>
          </a:p>
        </p:txBody>
      </p:sp>
      <p:cxnSp>
        <p:nvCxnSpPr>
          <p:cNvPr id="76" name="直線單箭頭接點 75">
            <a:extLst>
              <a:ext uri="{FF2B5EF4-FFF2-40B4-BE49-F238E27FC236}">
                <a16:creationId xmlns:a16="http://schemas.microsoft.com/office/drawing/2014/main" id="{2A3B880C-72F0-4E4B-982C-1399121B8260}"/>
              </a:ext>
            </a:extLst>
          </p:cNvPr>
          <p:cNvCxnSpPr/>
          <p:nvPr/>
        </p:nvCxnSpPr>
        <p:spPr>
          <a:xfrm>
            <a:off x="2425262" y="3501319"/>
            <a:ext cx="0" cy="2478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a:extLst>
              <a:ext uri="{FF2B5EF4-FFF2-40B4-BE49-F238E27FC236}">
                <a16:creationId xmlns:a16="http://schemas.microsoft.com/office/drawing/2014/main" id="{B99A8C5B-6DAE-4D37-BB82-53AAD1E0D302}"/>
              </a:ext>
            </a:extLst>
          </p:cNvPr>
          <p:cNvCxnSpPr/>
          <p:nvPr/>
        </p:nvCxnSpPr>
        <p:spPr>
          <a:xfrm flipV="1">
            <a:off x="1633174" y="3501319"/>
            <a:ext cx="0" cy="2478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a:extLst>
              <a:ext uri="{FF2B5EF4-FFF2-40B4-BE49-F238E27FC236}">
                <a16:creationId xmlns:a16="http://schemas.microsoft.com/office/drawing/2014/main" id="{C9CD8D1F-109A-43A4-B7DC-A476C7B4AFA0}"/>
              </a:ext>
            </a:extLst>
          </p:cNvPr>
          <p:cNvCxnSpPr>
            <a:stCxn id="74" idx="3"/>
            <a:endCxn id="49" idx="1"/>
          </p:cNvCxnSpPr>
          <p:nvPr/>
        </p:nvCxnSpPr>
        <p:spPr>
          <a:xfrm>
            <a:off x="2814914" y="3137246"/>
            <a:ext cx="1338540"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79" name="文字方塊 151">
            <a:extLst>
              <a:ext uri="{FF2B5EF4-FFF2-40B4-BE49-F238E27FC236}">
                <a16:creationId xmlns:a16="http://schemas.microsoft.com/office/drawing/2014/main" id="{12D5FD7F-00A6-4E9A-84ED-E6C87674A5C4}"/>
              </a:ext>
            </a:extLst>
          </p:cNvPr>
          <p:cNvSpPr txBox="1"/>
          <p:nvPr/>
        </p:nvSpPr>
        <p:spPr>
          <a:xfrm>
            <a:off x="2791138" y="3113242"/>
            <a:ext cx="1323888" cy="584775"/>
          </a:xfrm>
          <a:prstGeom prst="rect">
            <a:avLst/>
          </a:prstGeom>
          <a:noFill/>
          <a:ln>
            <a:no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1600" dirty="0"/>
              <a:t>輸出</a:t>
            </a:r>
            <a:r>
              <a:rPr lang="en-US" altLang="zh-TW" sz="1600" dirty="0"/>
              <a:t>pickle</a:t>
            </a:r>
            <a:r>
              <a:rPr lang="zh-TW" altLang="en-US" sz="1600" dirty="0"/>
              <a:t>檔作為樣本</a:t>
            </a:r>
          </a:p>
        </p:txBody>
      </p:sp>
      <p:sp>
        <p:nvSpPr>
          <p:cNvPr id="80" name="矩形 79">
            <a:extLst>
              <a:ext uri="{FF2B5EF4-FFF2-40B4-BE49-F238E27FC236}">
                <a16:creationId xmlns:a16="http://schemas.microsoft.com/office/drawing/2014/main" id="{90A8A950-C577-456D-9F4D-779B896BF8D6}"/>
              </a:ext>
            </a:extLst>
          </p:cNvPr>
          <p:cNvSpPr/>
          <p:nvPr/>
        </p:nvSpPr>
        <p:spPr>
          <a:xfrm>
            <a:off x="1027589" y="2153931"/>
            <a:ext cx="2088232" cy="2692737"/>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dirty="0" err="1"/>
          </a:p>
        </p:txBody>
      </p:sp>
      <p:sp>
        <p:nvSpPr>
          <p:cNvPr id="82" name="矩形 81">
            <a:extLst>
              <a:ext uri="{FF2B5EF4-FFF2-40B4-BE49-F238E27FC236}">
                <a16:creationId xmlns:a16="http://schemas.microsoft.com/office/drawing/2014/main" id="{E2730767-2E95-4C3E-A738-E70D6A2BA968}"/>
              </a:ext>
            </a:extLst>
          </p:cNvPr>
          <p:cNvSpPr/>
          <p:nvPr/>
        </p:nvSpPr>
        <p:spPr>
          <a:xfrm>
            <a:off x="3961093" y="4047428"/>
            <a:ext cx="7972294" cy="2796026"/>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dirty="0" err="1"/>
          </a:p>
        </p:txBody>
      </p:sp>
      <p:sp>
        <p:nvSpPr>
          <p:cNvPr id="83" name="文字方塊 155">
            <a:extLst>
              <a:ext uri="{FF2B5EF4-FFF2-40B4-BE49-F238E27FC236}">
                <a16:creationId xmlns:a16="http://schemas.microsoft.com/office/drawing/2014/main" id="{C939672F-CE2B-4FB1-B54A-845F6A6D41CD}"/>
              </a:ext>
            </a:extLst>
          </p:cNvPr>
          <p:cNvSpPr txBox="1"/>
          <p:nvPr/>
        </p:nvSpPr>
        <p:spPr>
          <a:xfrm>
            <a:off x="1024128" y="4477336"/>
            <a:ext cx="2053303" cy="369332"/>
          </a:xfrm>
          <a:prstGeom prst="rect">
            <a:avLst/>
          </a:prstGeom>
          <a:noFill/>
          <a:ln>
            <a:solidFill>
              <a:schemeClr val="accent1">
                <a:lumMod val="20000"/>
                <a:lumOff val="80000"/>
              </a:schemeClr>
            </a:solid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dirty="0">
                <a:solidFill>
                  <a:srgbClr val="FF0000"/>
                </a:solidFill>
              </a:rPr>
              <a:t>提供大量有效樣本</a:t>
            </a:r>
          </a:p>
        </p:txBody>
      </p:sp>
      <p:sp>
        <p:nvSpPr>
          <p:cNvPr id="84" name="文字方塊 156">
            <a:extLst>
              <a:ext uri="{FF2B5EF4-FFF2-40B4-BE49-F238E27FC236}">
                <a16:creationId xmlns:a16="http://schemas.microsoft.com/office/drawing/2014/main" id="{222093B0-3364-4C36-8639-9F0E5F99DEBE}"/>
              </a:ext>
            </a:extLst>
          </p:cNvPr>
          <p:cNvSpPr txBox="1"/>
          <p:nvPr/>
        </p:nvSpPr>
        <p:spPr>
          <a:xfrm>
            <a:off x="6761790" y="1562472"/>
            <a:ext cx="2394468" cy="369332"/>
          </a:xfrm>
          <a:prstGeom prst="rect">
            <a:avLst/>
          </a:prstGeom>
          <a:noFill/>
          <a:ln>
            <a:solidFill>
              <a:schemeClr val="accent1">
                <a:lumMod val="20000"/>
                <a:lumOff val="80000"/>
              </a:schemeClr>
            </a:solid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dirty="0">
                <a:solidFill>
                  <a:srgbClr val="FF0000"/>
                </a:solidFill>
              </a:rPr>
              <a:t>正規化及訓練模型</a:t>
            </a:r>
          </a:p>
        </p:txBody>
      </p:sp>
      <p:sp>
        <p:nvSpPr>
          <p:cNvPr id="85" name="文字方塊 157">
            <a:extLst>
              <a:ext uri="{FF2B5EF4-FFF2-40B4-BE49-F238E27FC236}">
                <a16:creationId xmlns:a16="http://schemas.microsoft.com/office/drawing/2014/main" id="{0ECD293F-D6D0-4989-97EC-AF5C8AE06B16}"/>
              </a:ext>
            </a:extLst>
          </p:cNvPr>
          <p:cNvSpPr txBox="1"/>
          <p:nvPr/>
        </p:nvSpPr>
        <p:spPr>
          <a:xfrm>
            <a:off x="6806161" y="6427217"/>
            <a:ext cx="2053303" cy="369332"/>
          </a:xfrm>
          <a:prstGeom prst="rect">
            <a:avLst/>
          </a:prstGeom>
          <a:noFill/>
          <a:ln>
            <a:solidFill>
              <a:schemeClr val="accent1">
                <a:lumMod val="20000"/>
                <a:lumOff val="80000"/>
              </a:schemeClr>
            </a:solid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dirty="0">
                <a:solidFill>
                  <a:srgbClr val="FF0000"/>
                </a:solidFill>
              </a:rPr>
              <a:t>過關</a:t>
            </a:r>
          </a:p>
        </p:txBody>
      </p:sp>
      <p:sp>
        <p:nvSpPr>
          <p:cNvPr id="86" name="矩形 85">
            <a:extLst>
              <a:ext uri="{FF2B5EF4-FFF2-40B4-BE49-F238E27FC236}">
                <a16:creationId xmlns:a16="http://schemas.microsoft.com/office/drawing/2014/main" id="{4D76EF5A-E12F-462D-B7F0-01552A954692}"/>
              </a:ext>
            </a:extLst>
          </p:cNvPr>
          <p:cNvSpPr/>
          <p:nvPr/>
        </p:nvSpPr>
        <p:spPr>
          <a:xfrm>
            <a:off x="1027589" y="4971914"/>
            <a:ext cx="2088232" cy="1824635"/>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dirty="0" err="1"/>
          </a:p>
        </p:txBody>
      </p:sp>
      <p:sp>
        <p:nvSpPr>
          <p:cNvPr id="87" name="矩形 86">
            <a:extLst>
              <a:ext uri="{FF2B5EF4-FFF2-40B4-BE49-F238E27FC236}">
                <a16:creationId xmlns:a16="http://schemas.microsoft.com/office/drawing/2014/main" id="{A072CBE6-7970-464F-9F92-E6A44F19DD80}"/>
              </a:ext>
            </a:extLst>
          </p:cNvPr>
          <p:cNvSpPr/>
          <p:nvPr/>
        </p:nvSpPr>
        <p:spPr>
          <a:xfrm>
            <a:off x="1308687" y="5261914"/>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sz="1200" dirty="0"/>
              <a:t>可視化工具</a:t>
            </a:r>
            <a:endParaRPr lang="en-US" altLang="zh-TW" sz="1200" dirty="0"/>
          </a:p>
        </p:txBody>
      </p:sp>
      <p:cxnSp>
        <p:nvCxnSpPr>
          <p:cNvPr id="88" name="直線單箭頭接點 87">
            <a:extLst>
              <a:ext uri="{FF2B5EF4-FFF2-40B4-BE49-F238E27FC236}">
                <a16:creationId xmlns:a16="http://schemas.microsoft.com/office/drawing/2014/main" id="{040124EB-CA38-4EAF-AE23-CE6113FBA5A4}"/>
              </a:ext>
            </a:extLst>
          </p:cNvPr>
          <p:cNvCxnSpPr>
            <a:endCxn id="87" idx="3"/>
          </p:cNvCxnSpPr>
          <p:nvPr/>
        </p:nvCxnSpPr>
        <p:spPr>
          <a:xfrm flipH="1">
            <a:off x="2783879" y="5625987"/>
            <a:ext cx="1369575"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a:extLst>
              <a:ext uri="{FF2B5EF4-FFF2-40B4-BE49-F238E27FC236}">
                <a16:creationId xmlns:a16="http://schemas.microsoft.com/office/drawing/2014/main" id="{C5884E6B-B2EC-4BDE-8139-3375FB8500D9}"/>
              </a:ext>
            </a:extLst>
          </p:cNvPr>
          <p:cNvCxnSpPr>
            <a:stCxn id="87" idx="0"/>
            <a:endCxn id="83" idx="0"/>
          </p:cNvCxnSpPr>
          <p:nvPr/>
        </p:nvCxnSpPr>
        <p:spPr>
          <a:xfrm flipV="1">
            <a:off x="2046283" y="4477336"/>
            <a:ext cx="4497" cy="784578"/>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90" name="文字方塊 47">
            <a:extLst>
              <a:ext uri="{FF2B5EF4-FFF2-40B4-BE49-F238E27FC236}">
                <a16:creationId xmlns:a16="http://schemas.microsoft.com/office/drawing/2014/main" id="{5E2AEBC9-4F89-4C0F-A4D5-68574AB2C68C}"/>
              </a:ext>
            </a:extLst>
          </p:cNvPr>
          <p:cNvSpPr txBox="1"/>
          <p:nvPr/>
        </p:nvSpPr>
        <p:spPr>
          <a:xfrm>
            <a:off x="1036170" y="6402308"/>
            <a:ext cx="2053303" cy="369332"/>
          </a:xfrm>
          <a:prstGeom prst="rect">
            <a:avLst/>
          </a:prstGeom>
          <a:noFill/>
          <a:ln>
            <a:solidFill>
              <a:schemeClr val="accent1">
                <a:lumMod val="20000"/>
                <a:lumOff val="80000"/>
              </a:schemeClr>
            </a:solid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dirty="0">
                <a:solidFill>
                  <a:srgbClr val="FF0000"/>
                </a:solidFill>
              </a:rPr>
              <a:t>檢視資料分布</a:t>
            </a:r>
          </a:p>
        </p:txBody>
      </p:sp>
      <p:sp>
        <p:nvSpPr>
          <p:cNvPr id="91" name="文字方塊 7">
            <a:extLst>
              <a:ext uri="{FF2B5EF4-FFF2-40B4-BE49-F238E27FC236}">
                <a16:creationId xmlns:a16="http://schemas.microsoft.com/office/drawing/2014/main" id="{8C218746-52CF-4201-A2C4-23BA40EA11DB}"/>
              </a:ext>
            </a:extLst>
          </p:cNvPr>
          <p:cNvSpPr txBox="1"/>
          <p:nvPr/>
        </p:nvSpPr>
        <p:spPr>
          <a:xfrm>
            <a:off x="1966477" y="4732506"/>
            <a:ext cx="1604883" cy="369332"/>
          </a:xfrm>
          <a:prstGeom prst="rect">
            <a:avLst/>
          </a:prstGeom>
          <a:noFill/>
          <a:ln>
            <a:no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dirty="0"/>
              <a:t>修改訓練樣本</a:t>
            </a:r>
          </a:p>
        </p:txBody>
      </p:sp>
      <p:sp>
        <p:nvSpPr>
          <p:cNvPr id="46" name="矩形 45">
            <a:extLst>
              <a:ext uri="{FF2B5EF4-FFF2-40B4-BE49-F238E27FC236}">
                <a16:creationId xmlns:a16="http://schemas.microsoft.com/office/drawing/2014/main" id="{7E28C198-2B46-4BEC-A556-C87AD2B0BACC}"/>
              </a:ext>
            </a:extLst>
          </p:cNvPr>
          <p:cNvSpPr/>
          <p:nvPr/>
        </p:nvSpPr>
        <p:spPr>
          <a:xfrm>
            <a:off x="4816602" y="6183232"/>
            <a:ext cx="1475192" cy="61331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200" dirty="0"/>
              <a:t>Rule base</a:t>
            </a:r>
          </a:p>
          <a:p>
            <a:pPr algn="ctr"/>
            <a:r>
              <a:rPr lang="en-US" altLang="zh-TW" sz="1200" dirty="0" err="1"/>
              <a:t>ML_play</a:t>
            </a:r>
            <a:endParaRPr lang="en-US" altLang="zh-TW" sz="1200" dirty="0"/>
          </a:p>
        </p:txBody>
      </p:sp>
      <p:cxnSp>
        <p:nvCxnSpPr>
          <p:cNvPr id="47" name="直線單箭頭接點 46">
            <a:extLst>
              <a:ext uri="{FF2B5EF4-FFF2-40B4-BE49-F238E27FC236}">
                <a16:creationId xmlns:a16="http://schemas.microsoft.com/office/drawing/2014/main" id="{74DB5225-A072-4553-B22C-FF7D40C47A54}"/>
              </a:ext>
            </a:extLst>
          </p:cNvPr>
          <p:cNvCxnSpPr/>
          <p:nvPr/>
        </p:nvCxnSpPr>
        <p:spPr>
          <a:xfrm flipV="1">
            <a:off x="5141516" y="5898843"/>
            <a:ext cx="0" cy="2478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a:extLst>
              <a:ext uri="{FF2B5EF4-FFF2-40B4-BE49-F238E27FC236}">
                <a16:creationId xmlns:a16="http://schemas.microsoft.com/office/drawing/2014/main" id="{03BD1EAA-D241-432B-9BC1-C57A0B0405D3}"/>
              </a:ext>
            </a:extLst>
          </p:cNvPr>
          <p:cNvCxnSpPr/>
          <p:nvPr/>
        </p:nvCxnSpPr>
        <p:spPr>
          <a:xfrm>
            <a:off x="6096000" y="5933272"/>
            <a:ext cx="0" cy="2478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 name="文字方塊 2">
            <a:extLst>
              <a:ext uri="{FF2B5EF4-FFF2-40B4-BE49-F238E27FC236}">
                <a16:creationId xmlns:a16="http://schemas.microsoft.com/office/drawing/2014/main" id="{ACB14347-8E05-4792-AC56-FF04CC03456F}"/>
              </a:ext>
            </a:extLst>
          </p:cNvPr>
          <p:cNvSpPr txBox="1"/>
          <p:nvPr/>
        </p:nvSpPr>
        <p:spPr>
          <a:xfrm>
            <a:off x="4569027" y="4911088"/>
            <a:ext cx="2271862" cy="646331"/>
          </a:xfrm>
          <a:prstGeom prst="rect">
            <a:avLst/>
          </a:prstGeom>
          <a:noFill/>
        </p:spPr>
        <p:txBody>
          <a:bodyPr wrap="square" rtlCol="0">
            <a:spAutoFit/>
          </a:bodyPr>
          <a:lstStyle/>
          <a:p>
            <a:r>
              <a:rPr lang="zh-TW" altLang="en-US" dirty="0">
                <a:solidFill>
                  <a:schemeClr val="bg1"/>
                </a:solidFill>
              </a:rPr>
              <a:t>透過</a:t>
            </a:r>
            <a:r>
              <a:rPr lang="en-US" altLang="zh-TW" dirty="0">
                <a:solidFill>
                  <a:schemeClr val="bg1"/>
                </a:solidFill>
              </a:rPr>
              <a:t>FCM</a:t>
            </a:r>
            <a:r>
              <a:rPr lang="zh-TW" altLang="en-US" dirty="0">
                <a:solidFill>
                  <a:schemeClr val="bg1"/>
                </a:solidFill>
              </a:rPr>
              <a:t>與</a:t>
            </a:r>
            <a:r>
              <a:rPr lang="en-US" altLang="zh-TW" dirty="0">
                <a:solidFill>
                  <a:schemeClr val="bg1"/>
                </a:solidFill>
              </a:rPr>
              <a:t>Rule</a:t>
            </a:r>
            <a:r>
              <a:rPr lang="zh-TW" altLang="en-US" dirty="0">
                <a:solidFill>
                  <a:schemeClr val="bg1"/>
                </a:solidFill>
              </a:rPr>
              <a:t> </a:t>
            </a:r>
            <a:r>
              <a:rPr lang="en-US" altLang="zh-TW" dirty="0">
                <a:solidFill>
                  <a:schemeClr val="bg1"/>
                </a:solidFill>
              </a:rPr>
              <a:t>Base</a:t>
            </a:r>
            <a:r>
              <a:rPr lang="zh-TW" altLang="en-US" dirty="0">
                <a:solidFill>
                  <a:schemeClr val="bg1"/>
                </a:solidFill>
              </a:rPr>
              <a:t>對打檢視訓練成果</a:t>
            </a:r>
          </a:p>
        </p:txBody>
      </p:sp>
    </p:spTree>
    <p:extLst>
      <p:ext uri="{BB962C8B-B14F-4D97-AF65-F5344CB8AC3E}">
        <p14:creationId xmlns:p14="http://schemas.microsoft.com/office/powerpoint/2010/main" val="3154865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B2B43C-19B3-4084-BB40-3FFA4E59A0E4}"/>
              </a:ext>
            </a:extLst>
          </p:cNvPr>
          <p:cNvSpPr>
            <a:spLocks noGrp="1"/>
          </p:cNvSpPr>
          <p:nvPr>
            <p:ph type="title"/>
          </p:nvPr>
        </p:nvSpPr>
        <p:spPr/>
        <p:txBody>
          <a:bodyPr/>
          <a:lstStyle/>
          <a:p>
            <a:r>
              <a:rPr lang="zh-TW" altLang="en-US" dirty="0"/>
              <a:t>測試</a:t>
            </a:r>
            <a:r>
              <a:rPr lang="en-US" altLang="zh-TW" dirty="0"/>
              <a:t>-</a:t>
            </a:r>
            <a:r>
              <a:rPr lang="en-US" altLang="zh-TW" dirty="0" err="1"/>
              <a:t>fcm</a:t>
            </a:r>
            <a:endParaRPr lang="zh-TW" altLang="en-US" dirty="0"/>
          </a:p>
        </p:txBody>
      </p:sp>
      <p:pic>
        <p:nvPicPr>
          <p:cNvPr id="5" name="內容版面配置區 4">
            <a:extLst>
              <a:ext uri="{FF2B5EF4-FFF2-40B4-BE49-F238E27FC236}">
                <a16:creationId xmlns:a16="http://schemas.microsoft.com/office/drawing/2014/main" id="{59B6D408-ACA9-48C3-8D6D-57DF562030FB}"/>
              </a:ext>
            </a:extLst>
          </p:cNvPr>
          <p:cNvPicPr>
            <a:picLocks noGrp="1" noChangeAspect="1"/>
          </p:cNvPicPr>
          <p:nvPr>
            <p:ph idx="1"/>
          </p:nvPr>
        </p:nvPicPr>
        <p:blipFill>
          <a:blip r:embed="rId2"/>
          <a:stretch>
            <a:fillRect/>
          </a:stretch>
        </p:blipFill>
        <p:spPr>
          <a:xfrm>
            <a:off x="2655094" y="2763837"/>
            <a:ext cx="6457950" cy="3067050"/>
          </a:xfrm>
          <a:prstGeom prst="rect">
            <a:avLst/>
          </a:prstGeom>
        </p:spPr>
      </p:pic>
    </p:spTree>
    <p:extLst>
      <p:ext uri="{BB962C8B-B14F-4D97-AF65-F5344CB8AC3E}">
        <p14:creationId xmlns:p14="http://schemas.microsoft.com/office/powerpoint/2010/main" val="1597340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002AC2-A5A5-4B02-842D-2427E8CE3CF2}"/>
              </a:ext>
            </a:extLst>
          </p:cNvPr>
          <p:cNvSpPr>
            <a:spLocks noGrp="1"/>
          </p:cNvSpPr>
          <p:nvPr>
            <p:ph type="title"/>
          </p:nvPr>
        </p:nvSpPr>
        <p:spPr/>
        <p:txBody>
          <a:bodyPr/>
          <a:lstStyle/>
          <a:p>
            <a:r>
              <a:rPr lang="zh-TW" altLang="en-US" dirty="0"/>
              <a:t>測試</a:t>
            </a:r>
            <a:r>
              <a:rPr lang="en-US" altLang="zh-TW" dirty="0"/>
              <a:t>-</a:t>
            </a:r>
            <a:r>
              <a:rPr lang="zh-TW" altLang="en-US" dirty="0"/>
              <a:t>穿越平板最大距離</a:t>
            </a:r>
          </a:p>
        </p:txBody>
      </p:sp>
      <p:pic>
        <p:nvPicPr>
          <p:cNvPr id="5" name="內容版面配置區 4">
            <a:extLst>
              <a:ext uri="{FF2B5EF4-FFF2-40B4-BE49-F238E27FC236}">
                <a16:creationId xmlns:a16="http://schemas.microsoft.com/office/drawing/2014/main" id="{A4F6064B-E56B-46AF-A76D-3510CF7DE408}"/>
              </a:ext>
            </a:extLst>
          </p:cNvPr>
          <p:cNvPicPr>
            <a:picLocks noGrp="1" noChangeAspect="1"/>
          </p:cNvPicPr>
          <p:nvPr>
            <p:ph idx="1"/>
          </p:nvPr>
        </p:nvPicPr>
        <p:blipFill>
          <a:blip r:embed="rId2"/>
          <a:stretch>
            <a:fillRect/>
          </a:stretch>
        </p:blipFill>
        <p:spPr>
          <a:xfrm>
            <a:off x="4738500" y="2286000"/>
            <a:ext cx="2291138" cy="4022725"/>
          </a:xfrm>
        </p:spPr>
      </p:pic>
      <p:sp>
        <p:nvSpPr>
          <p:cNvPr id="6" name="橢圓 5">
            <a:extLst>
              <a:ext uri="{FF2B5EF4-FFF2-40B4-BE49-F238E27FC236}">
                <a16:creationId xmlns:a16="http://schemas.microsoft.com/office/drawing/2014/main" id="{7D6DC8D4-3C72-4697-8ECF-17D183CE40AA}"/>
              </a:ext>
            </a:extLst>
          </p:cNvPr>
          <p:cNvSpPr/>
          <p:nvPr/>
        </p:nvSpPr>
        <p:spPr>
          <a:xfrm>
            <a:off x="5058561" y="2650921"/>
            <a:ext cx="478173" cy="3691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DF3BA718-7BA1-4F03-B14F-05964B6791DC}"/>
                  </a:ext>
                </a:extLst>
              </p:cNvPr>
              <p:cNvSpPr txBox="1"/>
              <p:nvPr/>
            </p:nvSpPr>
            <p:spPr>
              <a:xfrm>
                <a:off x="6841707" y="2434613"/>
                <a:ext cx="3749879" cy="666977"/>
              </a:xfrm>
              <a:prstGeom prst="rect">
                <a:avLst/>
              </a:prstGeom>
              <a:noFill/>
            </p:spPr>
            <p:txBody>
              <a:bodyPr wrap="square" rtlCol="0">
                <a:spAutoFit/>
              </a:bodyPr>
              <a:lstStyle/>
              <a:p>
                <a:r>
                  <a:rPr lang="zh-TW" altLang="en-US" dirty="0"/>
                  <a:t>理論值為</a:t>
                </a:r>
                <a:r>
                  <a:rPr lang="en-US" altLang="zh-TW" dirty="0"/>
                  <a:t>:42</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2</m:t>
                    </m:r>
                    <m:r>
                      <a:rPr lang="en-US" altLang="zh-TW" i="1" smtClean="0">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4</m:t>
                    </m:r>
                  </m:oMath>
                </a14:m>
                <a:r>
                  <a:rPr lang="en-US" altLang="zh-TW" dirty="0"/>
                  <a:t>2</a:t>
                </a:r>
              </a:p>
              <a:p>
                <a:r>
                  <a:rPr lang="zh-TW" altLang="en-US" dirty="0"/>
                  <a:t>實際測驗值</a:t>
                </a:r>
                <a:r>
                  <a:rPr lang="en-US" altLang="zh-TW" dirty="0"/>
                  <a:t>:42</a:t>
                </a:r>
              </a:p>
            </p:txBody>
          </p:sp>
        </mc:Choice>
        <mc:Fallback xmlns="">
          <p:sp>
            <p:nvSpPr>
              <p:cNvPr id="7" name="文字方塊 6">
                <a:extLst>
                  <a:ext uri="{FF2B5EF4-FFF2-40B4-BE49-F238E27FC236}">
                    <a16:creationId xmlns:a16="http://schemas.microsoft.com/office/drawing/2014/main" id="{DF3BA718-7BA1-4F03-B14F-05964B6791DC}"/>
                  </a:ext>
                </a:extLst>
              </p:cNvPr>
              <p:cNvSpPr txBox="1">
                <a:spLocks noRot="1" noChangeAspect="1" noMove="1" noResize="1" noEditPoints="1" noAdjustHandles="1" noChangeArrowheads="1" noChangeShapeType="1" noTextEdit="1"/>
              </p:cNvSpPr>
              <p:nvPr/>
            </p:nvSpPr>
            <p:spPr>
              <a:xfrm>
                <a:off x="6841707" y="2434613"/>
                <a:ext cx="3749879" cy="666977"/>
              </a:xfrm>
              <a:prstGeom prst="rect">
                <a:avLst/>
              </a:prstGeom>
              <a:blipFill>
                <a:blip r:embed="rId3"/>
                <a:stretch>
                  <a:fillRect l="-1301" t="-1818" b="-13636"/>
                </a:stretch>
              </a:blipFill>
            </p:spPr>
            <p:txBody>
              <a:bodyPr/>
              <a:lstStyle/>
              <a:p>
                <a:r>
                  <a:rPr lang="zh-TW" altLang="en-US">
                    <a:noFill/>
                  </a:rPr>
                  <a:t> </a:t>
                </a:r>
              </a:p>
            </p:txBody>
          </p:sp>
        </mc:Fallback>
      </mc:AlternateContent>
      <p:sp>
        <p:nvSpPr>
          <p:cNvPr id="8" name="橢圓 7">
            <a:extLst>
              <a:ext uri="{FF2B5EF4-FFF2-40B4-BE49-F238E27FC236}">
                <a16:creationId xmlns:a16="http://schemas.microsoft.com/office/drawing/2014/main" id="{09CBF545-40DB-493D-868F-1028164C6A0F}"/>
              </a:ext>
            </a:extLst>
          </p:cNvPr>
          <p:cNvSpPr/>
          <p:nvPr/>
        </p:nvSpPr>
        <p:spPr>
          <a:xfrm>
            <a:off x="5612235" y="5972961"/>
            <a:ext cx="739629" cy="462792"/>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43864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24127" y="2084832"/>
            <a:ext cx="11055578" cy="4023360"/>
          </a:xfrm>
        </p:spPr>
        <p:txBody>
          <a:bodyPr/>
          <a:lstStyle/>
          <a:p>
            <a:r>
              <a:rPr lang="zh-TW" altLang="en-US" dirty="0"/>
              <a:t>改選用原理較為簡單的</a:t>
            </a:r>
            <a:r>
              <a:rPr lang="en-US" altLang="zh-TW" dirty="0"/>
              <a:t>KNN</a:t>
            </a:r>
            <a:r>
              <a:rPr lang="zh-TW" altLang="en-US" dirty="0"/>
              <a:t>演算法進行測試</a:t>
            </a:r>
            <a:r>
              <a:rPr lang="en-US" altLang="zh-TW" dirty="0"/>
              <a:t>:</a:t>
            </a:r>
          </a:p>
          <a:p>
            <a:r>
              <a:rPr lang="zh-TW" altLang="en-US" dirty="0"/>
              <a:t>搜尋最近鄰居方法</a:t>
            </a:r>
            <a:r>
              <a:rPr lang="en-US" altLang="zh-TW" dirty="0"/>
              <a:t>:</a:t>
            </a:r>
          </a:p>
          <a:p>
            <a:pPr marL="457200" indent="-457200">
              <a:buFont typeface="+mj-lt"/>
              <a:buAutoNum type="arabicPeriod"/>
            </a:pPr>
            <a:r>
              <a:rPr lang="en-US" altLang="zh-TW" i="1" dirty="0"/>
              <a:t>Brute force</a:t>
            </a:r>
            <a:endParaRPr lang="en-US" altLang="zh-TW" dirty="0">
              <a:sym typeface="Wingdings" panose="05000000000000000000" pitchFamily="2" charset="2"/>
            </a:endParaRPr>
          </a:p>
          <a:p>
            <a:pPr marL="459486" lvl="1" indent="-285750"/>
            <a:r>
              <a:rPr lang="zh-TW" altLang="en-US" dirty="0">
                <a:sym typeface="Wingdings" panose="05000000000000000000" pitchFamily="2" charset="2"/>
              </a:rPr>
              <a:t>簡單，但數據量大以及蒐尋速度需求</a:t>
            </a:r>
            <a:r>
              <a:rPr lang="en-US" altLang="zh-TW" dirty="0">
                <a:sym typeface="Wingdings" panose="05000000000000000000" pitchFamily="2" charset="2"/>
              </a:rPr>
              <a:t>(0.33s)</a:t>
            </a:r>
            <a:r>
              <a:rPr lang="zh-TW" altLang="en-US" dirty="0">
                <a:sym typeface="Wingdings" panose="05000000000000000000" pitchFamily="2" charset="2"/>
              </a:rPr>
              <a:t> 無法滿足，故無法使用。</a:t>
            </a:r>
            <a:endParaRPr lang="en-US" altLang="zh-TW" dirty="0"/>
          </a:p>
          <a:p>
            <a:pPr marL="457200" indent="-457200">
              <a:buFont typeface="+mj-lt"/>
              <a:buAutoNum type="arabicPeriod"/>
            </a:pPr>
            <a:r>
              <a:rPr lang="en-US" altLang="zh-TW" dirty="0"/>
              <a:t>KD</a:t>
            </a:r>
            <a:r>
              <a:rPr lang="zh-TW" altLang="en-US" dirty="0"/>
              <a:t> </a:t>
            </a:r>
            <a:r>
              <a:rPr lang="en-US" altLang="zh-TW" dirty="0"/>
              <a:t>Tree</a:t>
            </a:r>
            <a:endParaRPr lang="en-US" altLang="zh-TW" dirty="0">
              <a:sym typeface="Wingdings" panose="05000000000000000000" pitchFamily="2" charset="2"/>
            </a:endParaRPr>
          </a:p>
          <a:p>
            <a:pPr marL="459486" lvl="1" indent="-285750"/>
            <a:r>
              <a:rPr lang="zh-TW" altLang="en-US" dirty="0">
                <a:sym typeface="Wingdings" panose="05000000000000000000" pitchFamily="2" charset="2"/>
              </a:rPr>
              <a:t>二元樹搜尋，速度有效提升</a:t>
            </a:r>
            <a:r>
              <a:rPr lang="en-US" altLang="zh-TW" dirty="0">
                <a:sym typeface="Wingdings" panose="05000000000000000000" pitchFamily="2" charset="2"/>
              </a:rPr>
              <a:t>(</a:t>
            </a:r>
            <a:r>
              <a:rPr lang="zh-TW" altLang="en-US" dirty="0">
                <a:sym typeface="Wingdings" panose="05000000000000000000" pitchFamily="2" charset="2"/>
              </a:rPr>
              <a:t>在維度</a:t>
            </a:r>
            <a:r>
              <a:rPr lang="en-US" altLang="zh-TW" dirty="0">
                <a:sym typeface="Wingdings" panose="05000000000000000000" pitchFamily="2" charset="2"/>
              </a:rPr>
              <a:t>20</a:t>
            </a:r>
            <a:r>
              <a:rPr lang="zh-TW" altLang="en-US" dirty="0">
                <a:sym typeface="Wingdings" panose="05000000000000000000" pitchFamily="2" charset="2"/>
              </a:rPr>
              <a:t>以下效果佳</a:t>
            </a:r>
            <a:r>
              <a:rPr lang="en-US" altLang="zh-TW" dirty="0">
                <a:sym typeface="Wingdings" panose="05000000000000000000" pitchFamily="2" charset="2"/>
              </a:rPr>
              <a:t>)</a:t>
            </a:r>
            <a:r>
              <a:rPr lang="zh-TW" altLang="en-US" dirty="0">
                <a:sym typeface="Wingdings" panose="05000000000000000000" pitchFamily="2" charset="2"/>
              </a:rPr>
              <a:t>，但在訓練樣本提升後速度仍無法完全滿足需求。</a:t>
            </a:r>
            <a:endParaRPr lang="en-US" altLang="zh-TW" dirty="0"/>
          </a:p>
          <a:p>
            <a:pPr marL="457200" indent="-457200">
              <a:buFont typeface="+mj-lt"/>
              <a:buAutoNum type="arabicPeriod"/>
            </a:pPr>
            <a:r>
              <a:rPr lang="en-US" altLang="zh-TW" dirty="0"/>
              <a:t>Ball TREE</a:t>
            </a:r>
          </a:p>
          <a:p>
            <a:pPr marL="459486" lvl="1" indent="-285750"/>
            <a:r>
              <a:rPr lang="en-US" altLang="zh-CN" dirty="0"/>
              <a:t>ball tree </a:t>
            </a:r>
            <a:r>
              <a:rPr lang="zh-CN" altLang="en-US" dirty="0"/>
              <a:t>是</a:t>
            </a:r>
            <a:r>
              <a:rPr lang="zh-TW" altLang="en-US" dirty="0"/>
              <a:t>為了</a:t>
            </a:r>
            <a:r>
              <a:rPr lang="zh-CN" altLang="en-US" dirty="0"/>
              <a:t>克服</a:t>
            </a:r>
            <a:r>
              <a:rPr lang="en-US" altLang="zh-CN" dirty="0"/>
              <a:t>KD</a:t>
            </a:r>
            <a:r>
              <a:rPr lang="zh-TW" altLang="en-US" dirty="0"/>
              <a:t>樹高維度時</a:t>
            </a:r>
            <a:r>
              <a:rPr lang="zh-CN" altLang="en-US" dirty="0"/>
              <a:t>失效而</a:t>
            </a:r>
            <a:r>
              <a:rPr lang="zh-TW" altLang="en-US" dirty="0"/>
              <a:t>發明</a:t>
            </a:r>
            <a:r>
              <a:rPr lang="zh-CN" altLang="en-US" dirty="0"/>
              <a:t>的，其</a:t>
            </a:r>
            <a:r>
              <a:rPr lang="zh-TW" altLang="en-US" dirty="0"/>
              <a:t>構造</a:t>
            </a:r>
            <a:r>
              <a:rPr lang="zh-CN" altLang="en-US" dirty="0"/>
              <a:t>是以</a:t>
            </a:r>
            <a:r>
              <a:rPr lang="zh-TW" altLang="en-US" dirty="0"/>
              <a:t>中心</a:t>
            </a:r>
            <a:r>
              <a:rPr lang="en-US" altLang="zh-CN" dirty="0"/>
              <a:t>C</a:t>
            </a:r>
            <a:r>
              <a:rPr lang="zh-CN" altLang="en-US" dirty="0"/>
              <a:t>和</a:t>
            </a:r>
            <a:r>
              <a:rPr lang="zh-TW" altLang="en-US" dirty="0"/>
              <a:t>半徑</a:t>
            </a:r>
            <a:r>
              <a:rPr lang="en-US" altLang="zh-TW" dirty="0"/>
              <a:t>R</a:t>
            </a:r>
            <a:r>
              <a:rPr lang="zh-CN" altLang="en-US" dirty="0"/>
              <a:t>分割</a:t>
            </a:r>
            <a:r>
              <a:rPr lang="zh-TW" altLang="en-US" dirty="0"/>
              <a:t>樣本空間</a:t>
            </a:r>
            <a:r>
              <a:rPr lang="zh-CN" altLang="en-US" dirty="0"/>
              <a:t>，每个</a:t>
            </a:r>
            <a:r>
              <a:rPr lang="zh-TW" altLang="en-US" dirty="0"/>
              <a:t>節點</a:t>
            </a:r>
            <a:r>
              <a:rPr lang="zh-CN" altLang="en-US" dirty="0"/>
              <a:t>是一个</a:t>
            </a:r>
            <a:r>
              <a:rPr lang="zh-TW" altLang="en-US" dirty="0"/>
              <a:t>超球體</a:t>
            </a:r>
            <a:r>
              <a:rPr lang="zh-CN" altLang="en-US" dirty="0"/>
              <a:t>。</a:t>
            </a:r>
            <a:endParaRPr lang="en-US" altLang="zh-CN" dirty="0"/>
          </a:p>
          <a:p>
            <a:pPr marL="459486" lvl="1" indent="-285750"/>
            <a:r>
              <a:rPr lang="zh-TW" altLang="en-US" dirty="0"/>
              <a:t>速度提升，但仍有機會無法在</a:t>
            </a:r>
            <a:r>
              <a:rPr lang="en-US" altLang="zh-TW" dirty="0"/>
              <a:t>0.33</a:t>
            </a:r>
            <a:r>
              <a:rPr lang="zh-TW" altLang="en-US" dirty="0"/>
              <a:t>秒內搜尋完成</a:t>
            </a:r>
          </a:p>
        </p:txBody>
      </p:sp>
      <p:sp>
        <p:nvSpPr>
          <p:cNvPr id="5" name="標題 1">
            <a:extLst>
              <a:ext uri="{FF2B5EF4-FFF2-40B4-BE49-F238E27FC236}">
                <a16:creationId xmlns:a16="http://schemas.microsoft.com/office/drawing/2014/main" id="{D7002AC2-A5A5-4B02-842D-2427E8CE3CF2}"/>
              </a:ext>
            </a:extLst>
          </p:cNvPr>
          <p:cNvSpPr>
            <a:spLocks noGrp="1"/>
          </p:cNvSpPr>
          <p:nvPr>
            <p:ph type="title"/>
          </p:nvPr>
        </p:nvSpPr>
        <p:spPr>
          <a:xfrm>
            <a:off x="1024128" y="585216"/>
            <a:ext cx="9720072" cy="1499616"/>
          </a:xfrm>
        </p:spPr>
        <p:txBody>
          <a:bodyPr/>
          <a:lstStyle/>
          <a:p>
            <a:r>
              <a:rPr lang="zh-TW" altLang="en-US" dirty="0"/>
              <a:t>修正</a:t>
            </a:r>
            <a:r>
              <a:rPr lang="en-US" altLang="zh-TW" dirty="0"/>
              <a:t>-</a:t>
            </a:r>
            <a:r>
              <a:rPr lang="zh-TW" altLang="en-US" dirty="0"/>
              <a:t>更改選用機器學習演算法</a:t>
            </a:r>
          </a:p>
        </p:txBody>
      </p:sp>
    </p:spTree>
    <p:extLst>
      <p:ext uri="{BB962C8B-B14F-4D97-AF65-F5344CB8AC3E}">
        <p14:creationId xmlns:p14="http://schemas.microsoft.com/office/powerpoint/2010/main" val="156149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Python</a:t>
            </a:r>
            <a:r>
              <a:rPr lang="zh-TW" altLang="en-US" dirty="0"/>
              <a:t>速度提升</a:t>
            </a:r>
            <a:r>
              <a:rPr lang="en-US" altLang="zh-TW" dirty="0"/>
              <a:t>-</a:t>
            </a:r>
            <a:r>
              <a:rPr lang="en-US" altLang="zh-TW" cap="none" dirty="0"/>
              <a:t>Numba</a:t>
            </a:r>
            <a:endParaRPr lang="zh-TW" altLang="en-US" cap="none" dirty="0"/>
          </a:p>
        </p:txBody>
      </p:sp>
      <p:sp>
        <p:nvSpPr>
          <p:cNvPr id="3" name="內容版面配置區 2"/>
          <p:cNvSpPr>
            <a:spLocks noGrp="1"/>
          </p:cNvSpPr>
          <p:nvPr>
            <p:ph idx="1"/>
          </p:nvPr>
        </p:nvSpPr>
        <p:spPr/>
        <p:txBody>
          <a:bodyPr/>
          <a:lstStyle/>
          <a:p>
            <a:pPr marL="457200" indent="-457200">
              <a:buFont typeface="+mj-lt"/>
              <a:buAutoNum type="arabicPeriod"/>
            </a:pPr>
            <a:r>
              <a:rPr lang="zh-TW" altLang="en-US" dirty="0"/>
              <a:t>搜尋最近鄰居時有大量的</a:t>
            </a:r>
            <a:r>
              <a:rPr lang="en-US" altLang="zh-TW" dirty="0"/>
              <a:t>for</a:t>
            </a:r>
            <a:r>
              <a:rPr lang="zh-TW" altLang="en-US" dirty="0"/>
              <a:t>迴圈，而</a:t>
            </a:r>
            <a:r>
              <a:rPr lang="en-US" altLang="zh-TW" dirty="0"/>
              <a:t>python</a:t>
            </a:r>
            <a:r>
              <a:rPr lang="zh-TW" altLang="en-US" dirty="0"/>
              <a:t>可以透過即時編譯器（</a:t>
            </a:r>
            <a:r>
              <a:rPr lang="en-US" altLang="zh-TW" dirty="0"/>
              <a:t>JIT</a:t>
            </a:r>
            <a:r>
              <a:rPr lang="zh-TW" altLang="en-US" dirty="0"/>
              <a:t>）加速 </a:t>
            </a:r>
            <a:r>
              <a:rPr lang="en-US" altLang="zh-TW" dirty="0"/>
              <a:t>Python </a:t>
            </a:r>
            <a:r>
              <a:rPr lang="zh-TW" altLang="en-US" dirty="0"/>
              <a:t>效率較低的 </a:t>
            </a:r>
            <a:r>
              <a:rPr lang="en-US" altLang="zh-TW" dirty="0"/>
              <a:t>for </a:t>
            </a:r>
            <a:r>
              <a:rPr lang="zh-TW" altLang="en-US" dirty="0"/>
              <a:t>迴圈</a:t>
            </a:r>
            <a:endParaRPr lang="en-US" altLang="zh-TW" dirty="0"/>
          </a:p>
          <a:p>
            <a:pPr marL="0" indent="0">
              <a:buNone/>
            </a:pPr>
            <a:r>
              <a:rPr lang="zh-TW" altLang="en-US" dirty="0"/>
              <a:t>效果</a:t>
            </a:r>
            <a:r>
              <a:rPr lang="en-US" altLang="zh-TW" dirty="0"/>
              <a:t>:</a:t>
            </a:r>
            <a:r>
              <a:rPr lang="zh-TW" altLang="en-US" dirty="0"/>
              <a:t>速度大量提升</a:t>
            </a:r>
            <a:r>
              <a:rPr lang="en-US" altLang="zh-TW" dirty="0"/>
              <a:t>(</a:t>
            </a:r>
            <a:r>
              <a:rPr lang="en-US" altLang="zh-TW" dirty="0" err="1"/>
              <a:t>cpu</a:t>
            </a:r>
            <a:r>
              <a:rPr lang="zh-TW" altLang="en-US" dirty="0"/>
              <a:t>跑到</a:t>
            </a:r>
            <a:r>
              <a:rPr lang="en-US" altLang="zh-TW" dirty="0"/>
              <a:t>95%)</a:t>
            </a:r>
            <a:r>
              <a:rPr lang="zh-TW" altLang="en-US" dirty="0"/>
              <a:t>，符合需求</a:t>
            </a:r>
            <a:endParaRPr lang="en-US" altLang="zh-TW" dirty="0"/>
          </a:p>
          <a:p>
            <a:pPr marL="813816" lvl="2" indent="-457200">
              <a:buFont typeface="+mj-lt"/>
              <a:buAutoNum type="arabicPeriod"/>
            </a:pPr>
            <a:endParaRPr lang="zh-TW" altLang="en-US" dirty="0"/>
          </a:p>
          <a:p>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8" y="3562121"/>
            <a:ext cx="6379886" cy="2948407"/>
          </a:xfrm>
          <a:prstGeom prst="rect">
            <a:avLst/>
          </a:prstGeom>
        </p:spPr>
      </p:pic>
    </p:spTree>
    <p:extLst>
      <p:ext uri="{BB962C8B-B14F-4D97-AF65-F5344CB8AC3E}">
        <p14:creationId xmlns:p14="http://schemas.microsoft.com/office/powerpoint/2010/main" val="271536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rtlCol="0">
            <a:normAutofit/>
          </a:bodyPr>
          <a:lstStyle/>
          <a:p>
            <a:r>
              <a:rPr lang="zh-TW" altLang="en-US" dirty="0">
                <a:latin typeface="Microsoft JhengHei UI" panose="020B0604030504040204" pitchFamily="34" charset="-120"/>
                <a:ea typeface="Microsoft JhengHei UI" panose="020B0604030504040204" pitchFamily="34" charset="-120"/>
              </a:rPr>
              <a:t>目錄</a:t>
            </a:r>
          </a:p>
        </p:txBody>
      </p:sp>
      <p:graphicFrame>
        <p:nvGraphicFramePr>
          <p:cNvPr id="5" name="內容版面配置區 2" descr="SmartArt 圖形預留位置">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402632627"/>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1741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091D4A4-7D28-4B98-B225-7E6681998D15}"/>
              </a:ext>
            </a:extLst>
          </p:cNvPr>
          <p:cNvSpPr/>
          <p:nvPr/>
        </p:nvSpPr>
        <p:spPr>
          <a:xfrm>
            <a:off x="4980677" y="1517783"/>
            <a:ext cx="2139193" cy="775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自動打乒乓球</a:t>
            </a:r>
          </a:p>
        </p:txBody>
      </p:sp>
      <p:sp>
        <p:nvSpPr>
          <p:cNvPr id="2" name="標題 1">
            <a:extLst>
              <a:ext uri="{FF2B5EF4-FFF2-40B4-BE49-F238E27FC236}">
                <a16:creationId xmlns:a16="http://schemas.microsoft.com/office/drawing/2014/main" id="{8C3352AE-2992-480C-A4AF-BC69A983AF37}"/>
              </a:ext>
            </a:extLst>
          </p:cNvPr>
          <p:cNvSpPr>
            <a:spLocks noGrp="1"/>
          </p:cNvSpPr>
          <p:nvPr>
            <p:ph type="title"/>
          </p:nvPr>
        </p:nvSpPr>
        <p:spPr/>
        <p:txBody>
          <a:bodyPr/>
          <a:lstStyle/>
          <a:p>
            <a:r>
              <a:rPr lang="zh-TW" altLang="en-US" dirty="0"/>
              <a:t>分析</a:t>
            </a:r>
            <a:r>
              <a:rPr lang="en-US" altLang="zh-TW" dirty="0"/>
              <a:t>-break</a:t>
            </a:r>
            <a:r>
              <a:rPr lang="zh-TW" altLang="en-US" dirty="0"/>
              <a:t> </a:t>
            </a:r>
            <a:r>
              <a:rPr lang="en-US" altLang="zh-TW" dirty="0"/>
              <a:t>down</a:t>
            </a:r>
            <a:endParaRPr lang="zh-TW" altLang="en-US" dirty="0"/>
          </a:p>
        </p:txBody>
      </p:sp>
      <p:sp>
        <p:nvSpPr>
          <p:cNvPr id="5" name="矩形 4">
            <a:extLst>
              <a:ext uri="{FF2B5EF4-FFF2-40B4-BE49-F238E27FC236}">
                <a16:creationId xmlns:a16="http://schemas.microsoft.com/office/drawing/2014/main" id="{4AE0FFEC-8C19-47C8-9893-A09438AEFEBE}"/>
              </a:ext>
            </a:extLst>
          </p:cNvPr>
          <p:cNvSpPr/>
          <p:nvPr/>
        </p:nvSpPr>
        <p:spPr>
          <a:xfrm>
            <a:off x="7569079" y="2545844"/>
            <a:ext cx="2139193" cy="775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測試預測模型</a:t>
            </a:r>
          </a:p>
        </p:txBody>
      </p:sp>
      <p:sp>
        <p:nvSpPr>
          <p:cNvPr id="6" name="矩形 5">
            <a:extLst>
              <a:ext uri="{FF2B5EF4-FFF2-40B4-BE49-F238E27FC236}">
                <a16:creationId xmlns:a16="http://schemas.microsoft.com/office/drawing/2014/main" id="{587E5A00-6C7D-48A7-B6E6-40602EF06273}"/>
              </a:ext>
            </a:extLst>
          </p:cNvPr>
          <p:cNvSpPr/>
          <p:nvPr/>
        </p:nvSpPr>
        <p:spPr>
          <a:xfrm>
            <a:off x="2399176" y="2545845"/>
            <a:ext cx="2139193" cy="775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產生預測模型</a:t>
            </a:r>
          </a:p>
        </p:txBody>
      </p:sp>
      <p:sp>
        <p:nvSpPr>
          <p:cNvPr id="18" name="矩形 17">
            <a:extLst>
              <a:ext uri="{FF2B5EF4-FFF2-40B4-BE49-F238E27FC236}">
                <a16:creationId xmlns:a16="http://schemas.microsoft.com/office/drawing/2014/main" id="{B83A95E3-CC38-4914-8416-743AB260F152}"/>
              </a:ext>
            </a:extLst>
          </p:cNvPr>
          <p:cNvSpPr/>
          <p:nvPr/>
        </p:nvSpPr>
        <p:spPr>
          <a:xfrm>
            <a:off x="2070350" y="3643991"/>
            <a:ext cx="1208015" cy="68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zh-TW" altLang="en-US" dirty="0"/>
              <a:t>產生</a:t>
            </a:r>
            <a:endParaRPr lang="en-US" altLang="zh-TW" dirty="0"/>
          </a:p>
          <a:p>
            <a:pPr algn="ctr"/>
            <a:r>
              <a:rPr lang="zh-TW" altLang="en-US" dirty="0"/>
              <a:t>訓練資料</a:t>
            </a:r>
          </a:p>
        </p:txBody>
      </p:sp>
      <p:sp>
        <p:nvSpPr>
          <p:cNvPr id="20" name="矩形 19">
            <a:extLst>
              <a:ext uri="{FF2B5EF4-FFF2-40B4-BE49-F238E27FC236}">
                <a16:creationId xmlns:a16="http://schemas.microsoft.com/office/drawing/2014/main" id="{3501AEB1-5EEC-42E3-8A56-2ABC55590CD6}"/>
              </a:ext>
            </a:extLst>
          </p:cNvPr>
          <p:cNvSpPr/>
          <p:nvPr/>
        </p:nvSpPr>
        <p:spPr>
          <a:xfrm>
            <a:off x="3671452" y="3643991"/>
            <a:ext cx="1208015" cy="68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zh-TW" altLang="en-US" dirty="0"/>
              <a:t>訓練</a:t>
            </a:r>
            <a:endParaRPr lang="en-US" altLang="zh-TW" dirty="0"/>
          </a:p>
          <a:p>
            <a:pPr algn="ctr"/>
            <a:r>
              <a:rPr lang="zh-TW" altLang="en-US" dirty="0"/>
              <a:t>預測模型</a:t>
            </a:r>
            <a:endParaRPr lang="en-US" altLang="zh-TW" dirty="0"/>
          </a:p>
        </p:txBody>
      </p:sp>
      <p:cxnSp>
        <p:nvCxnSpPr>
          <p:cNvPr id="22" name="接點: 肘形 21">
            <a:extLst>
              <a:ext uri="{FF2B5EF4-FFF2-40B4-BE49-F238E27FC236}">
                <a16:creationId xmlns:a16="http://schemas.microsoft.com/office/drawing/2014/main" id="{AE7C2ACD-8580-4617-8974-92AFF6956C60}"/>
              </a:ext>
            </a:extLst>
          </p:cNvPr>
          <p:cNvCxnSpPr>
            <a:cxnSpLocks/>
            <a:stCxn id="6" idx="2"/>
            <a:endCxn id="18" idx="0"/>
          </p:cNvCxnSpPr>
          <p:nvPr/>
        </p:nvCxnSpPr>
        <p:spPr>
          <a:xfrm rot="5400000">
            <a:off x="2910400" y="3085618"/>
            <a:ext cx="322332" cy="7944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接點: 肘形 23">
            <a:extLst>
              <a:ext uri="{FF2B5EF4-FFF2-40B4-BE49-F238E27FC236}">
                <a16:creationId xmlns:a16="http://schemas.microsoft.com/office/drawing/2014/main" id="{C511D59C-1D0F-474E-ADE5-78570BD15930}"/>
              </a:ext>
            </a:extLst>
          </p:cNvPr>
          <p:cNvCxnSpPr>
            <a:cxnSpLocks/>
            <a:stCxn id="6" idx="2"/>
            <a:endCxn id="20" idx="0"/>
          </p:cNvCxnSpPr>
          <p:nvPr/>
        </p:nvCxnSpPr>
        <p:spPr>
          <a:xfrm rot="16200000" flipH="1">
            <a:off x="3710950" y="3079481"/>
            <a:ext cx="322332" cy="8066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AF27DBFD-D55E-4297-AA9F-1C3789EF713F}"/>
              </a:ext>
            </a:extLst>
          </p:cNvPr>
          <p:cNvSpPr/>
          <p:nvPr/>
        </p:nvSpPr>
        <p:spPr>
          <a:xfrm>
            <a:off x="6952985" y="3642400"/>
            <a:ext cx="1208015" cy="681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zh-TW" altLang="en-US" dirty="0"/>
              <a:t>執行</a:t>
            </a:r>
            <a:endParaRPr lang="en-US" altLang="zh-TW" dirty="0"/>
          </a:p>
          <a:p>
            <a:r>
              <a:rPr lang="zh-TW" altLang="en-US" dirty="0"/>
              <a:t>預測模型</a:t>
            </a:r>
            <a:endParaRPr lang="en-US" altLang="zh-TW" dirty="0"/>
          </a:p>
        </p:txBody>
      </p:sp>
      <p:sp>
        <p:nvSpPr>
          <p:cNvPr id="38" name="矩形 37">
            <a:extLst>
              <a:ext uri="{FF2B5EF4-FFF2-40B4-BE49-F238E27FC236}">
                <a16:creationId xmlns:a16="http://schemas.microsoft.com/office/drawing/2014/main" id="{9BCCDD74-C0E9-4149-8351-7E2C9071F3D2}"/>
              </a:ext>
            </a:extLst>
          </p:cNvPr>
          <p:cNvSpPr/>
          <p:nvPr/>
        </p:nvSpPr>
        <p:spPr>
          <a:xfrm>
            <a:off x="9035294" y="3642401"/>
            <a:ext cx="1208015" cy="68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zh-TW" altLang="en-US" dirty="0"/>
              <a:t>執行</a:t>
            </a:r>
            <a:endParaRPr lang="en-US" altLang="zh-TW" dirty="0"/>
          </a:p>
          <a:p>
            <a:r>
              <a:rPr lang="zh-TW" altLang="en-US" dirty="0"/>
              <a:t>測試程式</a:t>
            </a:r>
            <a:endParaRPr lang="en-US" altLang="zh-TW" dirty="0"/>
          </a:p>
        </p:txBody>
      </p:sp>
      <p:cxnSp>
        <p:nvCxnSpPr>
          <p:cNvPr id="40" name="接點: 肘形 39">
            <a:extLst>
              <a:ext uri="{FF2B5EF4-FFF2-40B4-BE49-F238E27FC236}">
                <a16:creationId xmlns:a16="http://schemas.microsoft.com/office/drawing/2014/main" id="{217F3D7F-9F80-4680-9CC1-4375B4340134}"/>
              </a:ext>
            </a:extLst>
          </p:cNvPr>
          <p:cNvCxnSpPr>
            <a:cxnSpLocks/>
            <a:stCxn id="5" idx="2"/>
            <a:endCxn id="32" idx="0"/>
          </p:cNvCxnSpPr>
          <p:nvPr/>
        </p:nvCxnSpPr>
        <p:spPr>
          <a:xfrm rot="5400000">
            <a:off x="7937464" y="2941188"/>
            <a:ext cx="320742" cy="108168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接點: 肘形 41">
            <a:extLst>
              <a:ext uri="{FF2B5EF4-FFF2-40B4-BE49-F238E27FC236}">
                <a16:creationId xmlns:a16="http://schemas.microsoft.com/office/drawing/2014/main" id="{BA308860-8158-48E9-8BF7-D6BF9E631CF0}"/>
              </a:ext>
            </a:extLst>
          </p:cNvPr>
          <p:cNvCxnSpPr>
            <a:cxnSpLocks/>
            <a:stCxn id="5" idx="2"/>
            <a:endCxn id="38" idx="0"/>
          </p:cNvCxnSpPr>
          <p:nvPr/>
        </p:nvCxnSpPr>
        <p:spPr>
          <a:xfrm rot="16200000" flipH="1">
            <a:off x="8978618" y="2981716"/>
            <a:ext cx="320743" cy="10006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9EAED820-A52E-4706-9700-1F205312003B}"/>
              </a:ext>
            </a:extLst>
          </p:cNvPr>
          <p:cNvSpPr/>
          <p:nvPr/>
        </p:nvSpPr>
        <p:spPr>
          <a:xfrm>
            <a:off x="1447800" y="4658529"/>
            <a:ext cx="1208015" cy="68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altLang="zh-TW" dirty="0" err="1"/>
              <a:t>Ml</a:t>
            </a:r>
            <a:r>
              <a:rPr lang="en-US" altLang="zh-TW" dirty="0"/>
              <a:t> Play</a:t>
            </a:r>
          </a:p>
          <a:p>
            <a:pPr algn="ctr"/>
            <a:r>
              <a:rPr lang="en-US" altLang="zh-TW" dirty="0"/>
              <a:t>(</a:t>
            </a:r>
            <a:r>
              <a:rPr lang="en-US" altLang="zh-TW" dirty="0" err="1"/>
              <a:t>RuleBase</a:t>
            </a:r>
            <a:r>
              <a:rPr lang="en-US" altLang="zh-TW" dirty="0"/>
              <a:t>)</a:t>
            </a:r>
            <a:endParaRPr lang="zh-TW" altLang="en-US" dirty="0"/>
          </a:p>
        </p:txBody>
      </p:sp>
      <p:sp>
        <p:nvSpPr>
          <p:cNvPr id="43" name="矩形 42">
            <a:extLst>
              <a:ext uri="{FF2B5EF4-FFF2-40B4-BE49-F238E27FC236}">
                <a16:creationId xmlns:a16="http://schemas.microsoft.com/office/drawing/2014/main" id="{E8B66E5A-6147-4D97-AF9A-08A43FE87372}"/>
              </a:ext>
            </a:extLst>
          </p:cNvPr>
          <p:cNvSpPr/>
          <p:nvPr/>
        </p:nvSpPr>
        <p:spPr>
          <a:xfrm>
            <a:off x="4870677" y="4640043"/>
            <a:ext cx="1208015" cy="68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zh-TW" altLang="en-US" dirty="0"/>
              <a:t>正規化</a:t>
            </a:r>
            <a:endParaRPr lang="en-US" altLang="zh-TW" dirty="0"/>
          </a:p>
          <a:p>
            <a:pPr algn="ctr"/>
            <a:r>
              <a:rPr lang="zh-TW" altLang="en-US" dirty="0"/>
              <a:t>程式</a:t>
            </a:r>
          </a:p>
        </p:txBody>
      </p:sp>
      <p:sp>
        <p:nvSpPr>
          <p:cNvPr id="44" name="矩形 43">
            <a:extLst>
              <a:ext uri="{FF2B5EF4-FFF2-40B4-BE49-F238E27FC236}">
                <a16:creationId xmlns:a16="http://schemas.microsoft.com/office/drawing/2014/main" id="{A5ECE8A8-4562-4C81-AE14-69B94DACCB5B}"/>
              </a:ext>
            </a:extLst>
          </p:cNvPr>
          <p:cNvSpPr/>
          <p:nvPr/>
        </p:nvSpPr>
        <p:spPr>
          <a:xfrm>
            <a:off x="2932682" y="4658529"/>
            <a:ext cx="1208015" cy="68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zh-TW" altLang="en-US" dirty="0"/>
              <a:t>訓練</a:t>
            </a:r>
            <a:endParaRPr lang="en-US" altLang="zh-TW" dirty="0"/>
          </a:p>
          <a:p>
            <a:pPr algn="ctr"/>
            <a:r>
              <a:rPr lang="zh-TW" altLang="en-US" dirty="0"/>
              <a:t>程式</a:t>
            </a:r>
          </a:p>
        </p:txBody>
      </p:sp>
      <p:cxnSp>
        <p:nvCxnSpPr>
          <p:cNvPr id="45" name="接點: 肘形 44">
            <a:extLst>
              <a:ext uri="{FF2B5EF4-FFF2-40B4-BE49-F238E27FC236}">
                <a16:creationId xmlns:a16="http://schemas.microsoft.com/office/drawing/2014/main" id="{B4E41ECB-79C7-4564-8321-7BAA8BBE1108}"/>
              </a:ext>
            </a:extLst>
          </p:cNvPr>
          <p:cNvCxnSpPr>
            <a:cxnSpLocks/>
            <a:stCxn id="20" idx="2"/>
            <a:endCxn id="43" idx="0"/>
          </p:cNvCxnSpPr>
          <p:nvPr/>
        </p:nvCxnSpPr>
        <p:spPr>
          <a:xfrm rot="16200000" flipH="1">
            <a:off x="4717891" y="3883249"/>
            <a:ext cx="314362" cy="119922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接點: 肘形 46">
            <a:extLst>
              <a:ext uri="{FF2B5EF4-FFF2-40B4-BE49-F238E27FC236}">
                <a16:creationId xmlns:a16="http://schemas.microsoft.com/office/drawing/2014/main" id="{B826424F-673A-43E2-92CA-618D467596DF}"/>
              </a:ext>
            </a:extLst>
          </p:cNvPr>
          <p:cNvCxnSpPr>
            <a:cxnSpLocks/>
            <a:stCxn id="20" idx="2"/>
            <a:endCxn id="44" idx="0"/>
          </p:cNvCxnSpPr>
          <p:nvPr/>
        </p:nvCxnSpPr>
        <p:spPr>
          <a:xfrm rot="5400000">
            <a:off x="3739651" y="4122720"/>
            <a:ext cx="332848" cy="73877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接點: 肘形 53">
            <a:extLst>
              <a:ext uri="{FF2B5EF4-FFF2-40B4-BE49-F238E27FC236}">
                <a16:creationId xmlns:a16="http://schemas.microsoft.com/office/drawing/2014/main" id="{4FC5A748-AAE1-4585-88B1-92BFD93E8B36}"/>
              </a:ext>
            </a:extLst>
          </p:cNvPr>
          <p:cNvCxnSpPr>
            <a:stCxn id="18" idx="2"/>
            <a:endCxn id="41" idx="0"/>
          </p:cNvCxnSpPr>
          <p:nvPr/>
        </p:nvCxnSpPr>
        <p:spPr>
          <a:xfrm rot="5400000">
            <a:off x="2196659" y="4180830"/>
            <a:ext cx="332848" cy="6225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8D4739BF-48E6-4D36-8FC0-7C6E6AEEE030}"/>
              </a:ext>
            </a:extLst>
          </p:cNvPr>
          <p:cNvSpPr txBox="1"/>
          <p:nvPr/>
        </p:nvSpPr>
        <p:spPr>
          <a:xfrm>
            <a:off x="1447800" y="5864362"/>
            <a:ext cx="1208015" cy="646331"/>
          </a:xfrm>
          <a:prstGeom prst="rect">
            <a:avLst/>
          </a:prstGeom>
          <a:noFill/>
        </p:spPr>
        <p:txBody>
          <a:bodyPr wrap="square" rtlCol="0">
            <a:spAutoFit/>
          </a:bodyPr>
          <a:lstStyle/>
          <a:p>
            <a:r>
              <a:rPr lang="en-US" altLang="zh-TW" dirty="0"/>
              <a:t>Pickle</a:t>
            </a:r>
            <a:r>
              <a:rPr lang="zh-TW" altLang="en-US" dirty="0"/>
              <a:t>檔</a:t>
            </a:r>
            <a:r>
              <a:rPr lang="en-US" altLang="zh-TW" dirty="0"/>
              <a:t>(</a:t>
            </a:r>
            <a:r>
              <a:rPr lang="zh-TW" altLang="en-US" dirty="0"/>
              <a:t>樣本</a:t>
            </a:r>
            <a:r>
              <a:rPr lang="en-US" altLang="zh-TW" dirty="0"/>
              <a:t>)</a:t>
            </a:r>
            <a:endParaRPr lang="zh-TW" altLang="en-US" dirty="0"/>
          </a:p>
        </p:txBody>
      </p:sp>
      <p:cxnSp>
        <p:nvCxnSpPr>
          <p:cNvPr id="57" name="直線單箭頭接點 56">
            <a:extLst>
              <a:ext uri="{FF2B5EF4-FFF2-40B4-BE49-F238E27FC236}">
                <a16:creationId xmlns:a16="http://schemas.microsoft.com/office/drawing/2014/main" id="{6AA946A9-89F1-4795-B7BB-B5617CCEA0AD}"/>
              </a:ext>
            </a:extLst>
          </p:cNvPr>
          <p:cNvCxnSpPr>
            <a:stCxn id="41" idx="2"/>
            <a:endCxn id="55" idx="0"/>
          </p:cNvCxnSpPr>
          <p:nvPr/>
        </p:nvCxnSpPr>
        <p:spPr>
          <a:xfrm>
            <a:off x="2051808" y="5340219"/>
            <a:ext cx="0" cy="524143"/>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58" name="文字方塊 57">
            <a:extLst>
              <a:ext uri="{FF2B5EF4-FFF2-40B4-BE49-F238E27FC236}">
                <a16:creationId xmlns:a16="http://schemas.microsoft.com/office/drawing/2014/main" id="{8CF0CAAF-D0F3-40B7-A7C4-794AF388BD13}"/>
              </a:ext>
            </a:extLst>
          </p:cNvPr>
          <p:cNvSpPr txBox="1"/>
          <p:nvPr/>
        </p:nvSpPr>
        <p:spPr>
          <a:xfrm>
            <a:off x="2602377" y="5895356"/>
            <a:ext cx="1868624" cy="369332"/>
          </a:xfrm>
          <a:prstGeom prst="rect">
            <a:avLst/>
          </a:prstGeom>
          <a:ln>
            <a:noFill/>
            <a:prstDash val="lgDash"/>
            <a:tailEnd type="triangle"/>
          </a:ln>
        </p:spPr>
        <p:style>
          <a:lnRef idx="1">
            <a:schemeClr val="accent1"/>
          </a:lnRef>
          <a:fillRef idx="0">
            <a:schemeClr val="accent1"/>
          </a:fillRef>
          <a:effectRef idx="0">
            <a:schemeClr val="accent1"/>
          </a:effectRef>
          <a:fontRef idx="minor">
            <a:schemeClr val="tx1"/>
          </a:fontRef>
        </p:style>
        <p:txBody>
          <a:bodyPr wrap="square" rtlCol="0">
            <a:spAutoFit/>
          </a:bodyPr>
          <a:lstStyle/>
          <a:p>
            <a:r>
              <a:rPr lang="en-US" altLang="zh-TW" dirty="0"/>
              <a:t>KNN-</a:t>
            </a:r>
            <a:r>
              <a:rPr lang="en-US" altLang="zh-TW" dirty="0" err="1"/>
              <a:t>BallTree.sav</a:t>
            </a:r>
            <a:endParaRPr lang="zh-TW" altLang="en-US" dirty="0"/>
          </a:p>
        </p:txBody>
      </p:sp>
      <p:sp>
        <p:nvSpPr>
          <p:cNvPr id="59" name="文字方塊 58">
            <a:extLst>
              <a:ext uri="{FF2B5EF4-FFF2-40B4-BE49-F238E27FC236}">
                <a16:creationId xmlns:a16="http://schemas.microsoft.com/office/drawing/2014/main" id="{C6563715-F9F4-447B-8253-B715F3EFDEA8}"/>
              </a:ext>
            </a:extLst>
          </p:cNvPr>
          <p:cNvSpPr txBox="1"/>
          <p:nvPr/>
        </p:nvSpPr>
        <p:spPr>
          <a:xfrm>
            <a:off x="4976136" y="5788494"/>
            <a:ext cx="1208015" cy="369332"/>
          </a:xfrm>
          <a:prstGeom prst="rect">
            <a:avLst/>
          </a:prstGeom>
          <a:noFill/>
        </p:spPr>
        <p:txBody>
          <a:bodyPr wrap="square" rtlCol="0">
            <a:spAutoFit/>
          </a:bodyPr>
          <a:lstStyle/>
          <a:p>
            <a:r>
              <a:rPr lang="en-US" altLang="zh-TW" dirty="0" err="1"/>
              <a:t>NOR.sav</a:t>
            </a:r>
            <a:endParaRPr lang="zh-TW" altLang="en-US" dirty="0"/>
          </a:p>
        </p:txBody>
      </p:sp>
      <p:cxnSp>
        <p:nvCxnSpPr>
          <p:cNvPr id="63" name="直線單箭頭接點 62">
            <a:extLst>
              <a:ext uri="{FF2B5EF4-FFF2-40B4-BE49-F238E27FC236}">
                <a16:creationId xmlns:a16="http://schemas.microsoft.com/office/drawing/2014/main" id="{34618BB1-FE16-40D9-B2AC-58D7F87E6146}"/>
              </a:ext>
            </a:extLst>
          </p:cNvPr>
          <p:cNvCxnSpPr>
            <a:cxnSpLocks/>
            <a:stCxn id="43" idx="2"/>
          </p:cNvCxnSpPr>
          <p:nvPr/>
        </p:nvCxnSpPr>
        <p:spPr>
          <a:xfrm flipH="1">
            <a:off x="5468394" y="5321733"/>
            <a:ext cx="6291" cy="448277"/>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75" name="矩形 74">
            <a:extLst>
              <a:ext uri="{FF2B5EF4-FFF2-40B4-BE49-F238E27FC236}">
                <a16:creationId xmlns:a16="http://schemas.microsoft.com/office/drawing/2014/main" id="{2745E39D-2949-4CAF-B0C6-C84BD06CB81A}"/>
              </a:ext>
            </a:extLst>
          </p:cNvPr>
          <p:cNvSpPr/>
          <p:nvPr/>
        </p:nvSpPr>
        <p:spPr>
          <a:xfrm>
            <a:off x="6952985" y="4658527"/>
            <a:ext cx="1208015" cy="68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altLang="zh-TW" dirty="0" err="1"/>
              <a:t>Ml</a:t>
            </a:r>
            <a:r>
              <a:rPr lang="en-US" altLang="zh-TW" dirty="0"/>
              <a:t> Play</a:t>
            </a:r>
          </a:p>
          <a:p>
            <a:pPr algn="ctr"/>
            <a:r>
              <a:rPr lang="en-US" altLang="zh-TW" sz="1400" dirty="0"/>
              <a:t>(KNN-</a:t>
            </a:r>
            <a:r>
              <a:rPr lang="en-US" altLang="zh-TW" sz="1400" dirty="0" err="1"/>
              <a:t>BallTree</a:t>
            </a:r>
            <a:r>
              <a:rPr lang="en-US" altLang="zh-TW" sz="1400" dirty="0"/>
              <a:t>)</a:t>
            </a:r>
            <a:endParaRPr lang="zh-TW" altLang="en-US" sz="1400" dirty="0"/>
          </a:p>
        </p:txBody>
      </p:sp>
      <p:cxnSp>
        <p:nvCxnSpPr>
          <p:cNvPr id="104" name="接點: 肘形 103">
            <a:extLst>
              <a:ext uri="{FF2B5EF4-FFF2-40B4-BE49-F238E27FC236}">
                <a16:creationId xmlns:a16="http://schemas.microsoft.com/office/drawing/2014/main" id="{C2095F98-BA4E-49A5-96D1-3C2E886C3C0F}"/>
              </a:ext>
            </a:extLst>
          </p:cNvPr>
          <p:cNvCxnSpPr>
            <a:cxnSpLocks/>
            <a:stCxn id="44" idx="2"/>
            <a:endCxn id="58" idx="0"/>
          </p:cNvCxnSpPr>
          <p:nvPr/>
        </p:nvCxnSpPr>
        <p:spPr>
          <a:xfrm rot="5400000">
            <a:off x="3259122" y="5617787"/>
            <a:ext cx="555137" cy="1"/>
          </a:xfrm>
          <a:prstGeom prst="bentConnector3">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25" name="接點: 肘形 124">
            <a:extLst>
              <a:ext uri="{FF2B5EF4-FFF2-40B4-BE49-F238E27FC236}">
                <a16:creationId xmlns:a16="http://schemas.microsoft.com/office/drawing/2014/main" id="{A709938D-EC0D-4B4F-8143-9158245AD49E}"/>
              </a:ext>
            </a:extLst>
          </p:cNvPr>
          <p:cNvCxnSpPr>
            <a:stCxn id="4" idx="2"/>
            <a:endCxn id="6" idx="0"/>
          </p:cNvCxnSpPr>
          <p:nvPr/>
        </p:nvCxnSpPr>
        <p:spPr>
          <a:xfrm rot="5400000">
            <a:off x="4633400" y="1128971"/>
            <a:ext cx="252248" cy="258150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接點: 肘形 126">
            <a:extLst>
              <a:ext uri="{FF2B5EF4-FFF2-40B4-BE49-F238E27FC236}">
                <a16:creationId xmlns:a16="http://schemas.microsoft.com/office/drawing/2014/main" id="{7FD85A53-67E9-49CD-824C-6A5B1A24F7B6}"/>
              </a:ext>
            </a:extLst>
          </p:cNvPr>
          <p:cNvCxnSpPr>
            <a:stCxn id="4" idx="2"/>
            <a:endCxn id="5" idx="0"/>
          </p:cNvCxnSpPr>
          <p:nvPr/>
        </p:nvCxnSpPr>
        <p:spPr>
          <a:xfrm rot="16200000" flipH="1">
            <a:off x="7218352" y="1125519"/>
            <a:ext cx="252247" cy="258840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2" name="直線單箭頭接點 171">
            <a:extLst>
              <a:ext uri="{FF2B5EF4-FFF2-40B4-BE49-F238E27FC236}">
                <a16:creationId xmlns:a16="http://schemas.microsoft.com/office/drawing/2014/main" id="{EDAF9B0B-8AC2-41D3-B0A3-3C7547044F57}"/>
              </a:ext>
            </a:extLst>
          </p:cNvPr>
          <p:cNvCxnSpPr>
            <a:stCxn id="32" idx="2"/>
            <a:endCxn id="75" idx="0"/>
          </p:cNvCxnSpPr>
          <p:nvPr/>
        </p:nvCxnSpPr>
        <p:spPr>
          <a:xfrm>
            <a:off x="7556993" y="4324091"/>
            <a:ext cx="0" cy="334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3" name="矩形 172">
            <a:extLst>
              <a:ext uri="{FF2B5EF4-FFF2-40B4-BE49-F238E27FC236}">
                <a16:creationId xmlns:a16="http://schemas.microsoft.com/office/drawing/2014/main" id="{26966237-559C-4BED-A1BF-555FD1F02C87}"/>
              </a:ext>
            </a:extLst>
          </p:cNvPr>
          <p:cNvSpPr/>
          <p:nvPr/>
        </p:nvSpPr>
        <p:spPr>
          <a:xfrm>
            <a:off x="9035294" y="4660059"/>
            <a:ext cx="1208015" cy="68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altLang="zh-TW" dirty="0" err="1"/>
              <a:t>Ml</a:t>
            </a:r>
            <a:r>
              <a:rPr lang="en-US" altLang="zh-TW" dirty="0"/>
              <a:t> Play</a:t>
            </a:r>
          </a:p>
          <a:p>
            <a:pPr algn="ctr"/>
            <a:r>
              <a:rPr lang="en-US" altLang="zh-TW" dirty="0"/>
              <a:t>(</a:t>
            </a:r>
            <a:r>
              <a:rPr lang="en-US" altLang="zh-TW" dirty="0" err="1"/>
              <a:t>RuleBase</a:t>
            </a:r>
            <a:r>
              <a:rPr lang="en-US" altLang="zh-TW" dirty="0"/>
              <a:t>)</a:t>
            </a:r>
            <a:endParaRPr lang="zh-TW" altLang="en-US" dirty="0"/>
          </a:p>
        </p:txBody>
      </p:sp>
      <p:cxnSp>
        <p:nvCxnSpPr>
          <p:cNvPr id="174" name="直線單箭頭接點 173">
            <a:extLst>
              <a:ext uri="{FF2B5EF4-FFF2-40B4-BE49-F238E27FC236}">
                <a16:creationId xmlns:a16="http://schemas.microsoft.com/office/drawing/2014/main" id="{B65667DC-B3A3-4D14-84F4-C5D3A79C9DEA}"/>
              </a:ext>
            </a:extLst>
          </p:cNvPr>
          <p:cNvCxnSpPr>
            <a:endCxn id="173" idx="0"/>
          </p:cNvCxnSpPr>
          <p:nvPr/>
        </p:nvCxnSpPr>
        <p:spPr>
          <a:xfrm>
            <a:off x="9639302" y="4325623"/>
            <a:ext cx="0" cy="334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6" name="接點: 肘形 175">
            <a:extLst>
              <a:ext uri="{FF2B5EF4-FFF2-40B4-BE49-F238E27FC236}">
                <a16:creationId xmlns:a16="http://schemas.microsoft.com/office/drawing/2014/main" id="{C2FA3919-8173-42B1-B2CA-985DF407F662}"/>
              </a:ext>
            </a:extLst>
          </p:cNvPr>
          <p:cNvCxnSpPr>
            <a:cxnSpLocks/>
            <a:stCxn id="75" idx="2"/>
            <a:endCxn id="179" idx="0"/>
          </p:cNvCxnSpPr>
          <p:nvPr/>
        </p:nvCxnSpPr>
        <p:spPr>
          <a:xfrm rot="16200000" flipH="1">
            <a:off x="7840089" y="5057120"/>
            <a:ext cx="541441" cy="1107633"/>
          </a:xfrm>
          <a:prstGeom prst="bentConnector3">
            <a:avLst>
              <a:gd name="adj1" fmla="val 50000"/>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78" name="接點: 肘形 177">
            <a:extLst>
              <a:ext uri="{FF2B5EF4-FFF2-40B4-BE49-F238E27FC236}">
                <a16:creationId xmlns:a16="http://schemas.microsoft.com/office/drawing/2014/main" id="{7AB0213A-A8AA-4721-974D-FDC38F8441AD}"/>
              </a:ext>
            </a:extLst>
          </p:cNvPr>
          <p:cNvCxnSpPr>
            <a:cxnSpLocks/>
            <a:stCxn id="173" idx="2"/>
            <a:endCxn id="179" idx="0"/>
          </p:cNvCxnSpPr>
          <p:nvPr/>
        </p:nvCxnSpPr>
        <p:spPr>
          <a:xfrm rot="5400000">
            <a:off x="8882010" y="5124365"/>
            <a:ext cx="539909" cy="974676"/>
          </a:xfrm>
          <a:prstGeom prst="bentConnector3">
            <a:avLst>
              <a:gd name="adj1" fmla="val 50000"/>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79" name="文字方塊 178">
            <a:extLst>
              <a:ext uri="{FF2B5EF4-FFF2-40B4-BE49-F238E27FC236}">
                <a16:creationId xmlns:a16="http://schemas.microsoft.com/office/drawing/2014/main" id="{B8E255AE-F19D-4583-8AE6-7DBE4AAFFB8D}"/>
              </a:ext>
            </a:extLst>
          </p:cNvPr>
          <p:cNvSpPr txBox="1"/>
          <p:nvPr/>
        </p:nvSpPr>
        <p:spPr>
          <a:xfrm>
            <a:off x="8060618" y="5881658"/>
            <a:ext cx="1208015" cy="369332"/>
          </a:xfrm>
          <a:prstGeom prst="rect">
            <a:avLst/>
          </a:prstGeom>
          <a:noFill/>
        </p:spPr>
        <p:txBody>
          <a:bodyPr wrap="square" rtlCol="0">
            <a:spAutoFit/>
          </a:bodyPr>
          <a:lstStyle/>
          <a:p>
            <a:r>
              <a:rPr lang="zh-TW" altLang="en-US" dirty="0"/>
              <a:t>對戰結果</a:t>
            </a:r>
          </a:p>
        </p:txBody>
      </p:sp>
    </p:spTree>
    <p:extLst>
      <p:ext uri="{BB962C8B-B14F-4D97-AF65-F5344CB8AC3E}">
        <p14:creationId xmlns:p14="http://schemas.microsoft.com/office/powerpoint/2010/main" val="257527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矩形 80">
            <a:extLst>
              <a:ext uri="{FF2B5EF4-FFF2-40B4-BE49-F238E27FC236}">
                <a16:creationId xmlns:a16="http://schemas.microsoft.com/office/drawing/2014/main" id="{C4DC88A7-41AF-4E8A-AEA4-FB798E431233}"/>
              </a:ext>
            </a:extLst>
          </p:cNvPr>
          <p:cNvSpPr/>
          <p:nvPr/>
        </p:nvSpPr>
        <p:spPr>
          <a:xfrm>
            <a:off x="3972877" y="1523452"/>
            <a:ext cx="7972294" cy="2425404"/>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dirty="0" err="1"/>
          </a:p>
        </p:txBody>
      </p:sp>
      <p:sp>
        <p:nvSpPr>
          <p:cNvPr id="2" name="標題 1">
            <a:extLst>
              <a:ext uri="{FF2B5EF4-FFF2-40B4-BE49-F238E27FC236}">
                <a16:creationId xmlns:a16="http://schemas.microsoft.com/office/drawing/2014/main" id="{313ABC88-768C-4B6F-AC1D-09F4341EF259}"/>
              </a:ext>
            </a:extLst>
          </p:cNvPr>
          <p:cNvSpPr>
            <a:spLocks noGrp="1"/>
          </p:cNvSpPr>
          <p:nvPr>
            <p:ph type="title"/>
          </p:nvPr>
        </p:nvSpPr>
        <p:spPr/>
        <p:txBody>
          <a:bodyPr/>
          <a:lstStyle/>
          <a:p>
            <a:r>
              <a:rPr lang="zh-TW" altLang="en-US" dirty="0"/>
              <a:t>設計</a:t>
            </a:r>
            <a:r>
              <a:rPr lang="en-US" altLang="zh-TW" dirty="0">
                <a:solidFill>
                  <a:schemeClr val="bg1">
                    <a:lumMod val="50000"/>
                  </a:schemeClr>
                </a:solidFill>
              </a:rPr>
              <a:t>-</a:t>
            </a:r>
            <a:r>
              <a:rPr lang="zh-TW" altLang="en-US" dirty="0">
                <a:solidFill>
                  <a:schemeClr val="bg1">
                    <a:lumMod val="50000"/>
                  </a:schemeClr>
                </a:solidFill>
              </a:rPr>
              <a:t>訓練流程</a:t>
            </a:r>
          </a:p>
        </p:txBody>
      </p:sp>
      <p:sp>
        <p:nvSpPr>
          <p:cNvPr id="49" name="矩形 48">
            <a:extLst>
              <a:ext uri="{FF2B5EF4-FFF2-40B4-BE49-F238E27FC236}">
                <a16:creationId xmlns:a16="http://schemas.microsoft.com/office/drawing/2014/main" id="{33A60D33-9866-4B06-8B38-09177F0DF510}"/>
              </a:ext>
            </a:extLst>
          </p:cNvPr>
          <p:cNvSpPr/>
          <p:nvPr/>
        </p:nvSpPr>
        <p:spPr>
          <a:xfrm>
            <a:off x="4153454" y="2773173"/>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sz="1200" dirty="0"/>
              <a:t>資料夾</a:t>
            </a:r>
            <a:endParaRPr lang="en-US" altLang="zh-TW" sz="1200" dirty="0"/>
          </a:p>
          <a:p>
            <a:pPr algn="ctr"/>
            <a:r>
              <a:rPr lang="zh-TW" altLang="en-US" sz="1200" dirty="0"/>
              <a:t>存放</a:t>
            </a:r>
            <a:r>
              <a:rPr lang="en-US" altLang="zh-TW" sz="1200" dirty="0"/>
              <a:t>pickle</a:t>
            </a:r>
            <a:r>
              <a:rPr lang="zh-TW" altLang="en-US" sz="1200" dirty="0"/>
              <a:t>紀錄檔</a:t>
            </a:r>
          </a:p>
        </p:txBody>
      </p:sp>
      <p:sp>
        <p:nvSpPr>
          <p:cNvPr id="50" name="矩形 49">
            <a:extLst>
              <a:ext uri="{FF2B5EF4-FFF2-40B4-BE49-F238E27FC236}">
                <a16:creationId xmlns:a16="http://schemas.microsoft.com/office/drawing/2014/main" id="{12116BE7-F0DE-42A2-9DDE-8D4BCC99B82C}"/>
              </a:ext>
            </a:extLst>
          </p:cNvPr>
          <p:cNvSpPr/>
          <p:nvPr/>
        </p:nvSpPr>
        <p:spPr>
          <a:xfrm>
            <a:off x="7095217" y="2773173"/>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dirty="0"/>
              <a:t>訓練程式</a:t>
            </a:r>
          </a:p>
        </p:txBody>
      </p:sp>
      <p:cxnSp>
        <p:nvCxnSpPr>
          <p:cNvPr id="51" name="直線單箭頭接點 50">
            <a:extLst>
              <a:ext uri="{FF2B5EF4-FFF2-40B4-BE49-F238E27FC236}">
                <a16:creationId xmlns:a16="http://schemas.microsoft.com/office/drawing/2014/main" id="{273CF2D2-6AA4-4C6B-AD7F-883D183948A7}"/>
              </a:ext>
            </a:extLst>
          </p:cNvPr>
          <p:cNvCxnSpPr>
            <a:stCxn id="49" idx="3"/>
            <a:endCxn id="50" idx="1"/>
          </p:cNvCxnSpPr>
          <p:nvPr/>
        </p:nvCxnSpPr>
        <p:spPr>
          <a:xfrm>
            <a:off x="5628646" y="3137246"/>
            <a:ext cx="146657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2" name="文字方塊 27">
            <a:extLst>
              <a:ext uri="{FF2B5EF4-FFF2-40B4-BE49-F238E27FC236}">
                <a16:creationId xmlns:a16="http://schemas.microsoft.com/office/drawing/2014/main" id="{ABD3C0BD-FE99-45A6-8E47-8836AF9CE223}"/>
              </a:ext>
            </a:extLst>
          </p:cNvPr>
          <p:cNvSpPr txBox="1"/>
          <p:nvPr/>
        </p:nvSpPr>
        <p:spPr>
          <a:xfrm>
            <a:off x="5554198" y="3113242"/>
            <a:ext cx="1600814" cy="307777"/>
          </a:xfrm>
          <a:prstGeom prst="rect">
            <a:avLst/>
          </a:prstGeom>
          <a:noFill/>
          <a:ln>
            <a:no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1400" dirty="0"/>
              <a:t>每個</a:t>
            </a:r>
            <a:r>
              <a:rPr lang="en-US" altLang="zh-TW" sz="1400" dirty="0"/>
              <a:t>frame</a:t>
            </a:r>
            <a:r>
              <a:rPr lang="zh-TW" altLang="en-US" sz="1400" dirty="0"/>
              <a:t>的資料</a:t>
            </a:r>
          </a:p>
        </p:txBody>
      </p:sp>
      <p:sp>
        <p:nvSpPr>
          <p:cNvPr id="53" name="矩形 52">
            <a:extLst>
              <a:ext uri="{FF2B5EF4-FFF2-40B4-BE49-F238E27FC236}">
                <a16:creationId xmlns:a16="http://schemas.microsoft.com/office/drawing/2014/main" id="{D2553DF7-82D2-4909-B776-BB8ECF2CFEFC}"/>
              </a:ext>
            </a:extLst>
          </p:cNvPr>
          <p:cNvSpPr/>
          <p:nvPr/>
        </p:nvSpPr>
        <p:spPr>
          <a:xfrm>
            <a:off x="10036980" y="2773173"/>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dirty="0"/>
              <a:t>正規化</a:t>
            </a:r>
            <a:r>
              <a:rPr lang="en-US" altLang="zh-TW" dirty="0"/>
              <a:t>.sav</a:t>
            </a:r>
            <a:endParaRPr lang="zh-TW" altLang="en-US" dirty="0"/>
          </a:p>
        </p:txBody>
      </p:sp>
      <p:cxnSp>
        <p:nvCxnSpPr>
          <p:cNvPr id="54" name="直線單箭頭接點 53">
            <a:extLst>
              <a:ext uri="{FF2B5EF4-FFF2-40B4-BE49-F238E27FC236}">
                <a16:creationId xmlns:a16="http://schemas.microsoft.com/office/drawing/2014/main" id="{0E0F4483-819C-4FB9-A3E5-9FDD0E9CBAF5}"/>
              </a:ext>
            </a:extLst>
          </p:cNvPr>
          <p:cNvCxnSpPr>
            <a:stCxn id="50" idx="3"/>
            <a:endCxn id="53" idx="1"/>
          </p:cNvCxnSpPr>
          <p:nvPr/>
        </p:nvCxnSpPr>
        <p:spPr>
          <a:xfrm>
            <a:off x="8570409" y="3137246"/>
            <a:ext cx="146657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5" name="文字方塊 37">
            <a:extLst>
              <a:ext uri="{FF2B5EF4-FFF2-40B4-BE49-F238E27FC236}">
                <a16:creationId xmlns:a16="http://schemas.microsoft.com/office/drawing/2014/main" id="{754725B5-6FAE-4EF0-BC69-4F6D95A9FDBA}"/>
              </a:ext>
            </a:extLst>
          </p:cNvPr>
          <p:cNvSpPr txBox="1"/>
          <p:nvPr/>
        </p:nvSpPr>
        <p:spPr>
          <a:xfrm>
            <a:off x="8493552" y="3137246"/>
            <a:ext cx="1667144" cy="307777"/>
          </a:xfrm>
          <a:prstGeom prst="rect">
            <a:avLst/>
          </a:prstGeom>
          <a:noFill/>
          <a:ln>
            <a:no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sz="1400" dirty="0"/>
              <a:t>model</a:t>
            </a:r>
            <a:r>
              <a:rPr lang="zh-TW" altLang="en-US" sz="1400" dirty="0"/>
              <a:t>輸出為</a:t>
            </a:r>
            <a:r>
              <a:rPr lang="en-US" altLang="zh-TW" sz="1400" dirty="0" err="1"/>
              <a:t>sav</a:t>
            </a:r>
            <a:r>
              <a:rPr lang="zh-TW" altLang="en-US" sz="1400" dirty="0"/>
              <a:t>檔</a:t>
            </a:r>
          </a:p>
        </p:txBody>
      </p:sp>
      <p:sp>
        <p:nvSpPr>
          <p:cNvPr id="56" name="矩形 55">
            <a:extLst>
              <a:ext uri="{FF2B5EF4-FFF2-40B4-BE49-F238E27FC236}">
                <a16:creationId xmlns:a16="http://schemas.microsoft.com/office/drawing/2014/main" id="{DCD06F95-48C3-44ED-8837-AE41578C829B}"/>
              </a:ext>
            </a:extLst>
          </p:cNvPr>
          <p:cNvSpPr/>
          <p:nvPr/>
        </p:nvSpPr>
        <p:spPr>
          <a:xfrm>
            <a:off x="8247242" y="4672285"/>
            <a:ext cx="3005387" cy="126098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b" anchorCtr="0"/>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dirty="0" err="1"/>
              <a:t>Ml_play</a:t>
            </a:r>
            <a:endParaRPr lang="zh-TW" altLang="en-US" dirty="0"/>
          </a:p>
        </p:txBody>
      </p:sp>
      <p:sp>
        <p:nvSpPr>
          <p:cNvPr id="57" name="矩形 56">
            <a:extLst>
              <a:ext uri="{FF2B5EF4-FFF2-40B4-BE49-F238E27FC236}">
                <a16:creationId xmlns:a16="http://schemas.microsoft.com/office/drawing/2014/main" id="{B2050AC2-6704-48FB-93A6-5E65BF8D3DB0}"/>
              </a:ext>
            </a:extLst>
          </p:cNvPr>
          <p:cNvSpPr/>
          <p:nvPr/>
        </p:nvSpPr>
        <p:spPr>
          <a:xfrm>
            <a:off x="10299242" y="4672285"/>
            <a:ext cx="953387" cy="54098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dirty="0"/>
              <a:t>特徵</a:t>
            </a:r>
            <a:endParaRPr lang="en-US" altLang="zh-TW" dirty="0"/>
          </a:p>
          <a:p>
            <a:pPr algn="ctr"/>
            <a:r>
              <a:rPr lang="zh-TW" altLang="en-US" dirty="0"/>
              <a:t>正規化</a:t>
            </a:r>
            <a:endParaRPr lang="en-US" altLang="zh-TW" dirty="0"/>
          </a:p>
        </p:txBody>
      </p:sp>
      <p:sp>
        <p:nvSpPr>
          <p:cNvPr id="58" name="矩形 57">
            <a:extLst>
              <a:ext uri="{FF2B5EF4-FFF2-40B4-BE49-F238E27FC236}">
                <a16:creationId xmlns:a16="http://schemas.microsoft.com/office/drawing/2014/main" id="{9DEDC1B0-5CBF-4DFA-BA8D-B08CBCB35F6F}"/>
              </a:ext>
            </a:extLst>
          </p:cNvPr>
          <p:cNvSpPr/>
          <p:nvPr/>
        </p:nvSpPr>
        <p:spPr>
          <a:xfrm>
            <a:off x="9805110" y="5102283"/>
            <a:ext cx="45719"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dirty="0" err="1"/>
          </a:p>
        </p:txBody>
      </p:sp>
      <p:sp>
        <p:nvSpPr>
          <p:cNvPr id="59" name="矩形 58">
            <a:extLst>
              <a:ext uri="{FF2B5EF4-FFF2-40B4-BE49-F238E27FC236}">
                <a16:creationId xmlns:a16="http://schemas.microsoft.com/office/drawing/2014/main" id="{593C57F8-1267-40FE-8F66-813ABA5BDADA}"/>
              </a:ext>
            </a:extLst>
          </p:cNvPr>
          <p:cNvSpPr/>
          <p:nvPr/>
        </p:nvSpPr>
        <p:spPr>
          <a:xfrm>
            <a:off x="4120667" y="4673272"/>
            <a:ext cx="3006000" cy="1260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b" anchorCtr="0" forceAA="0" compatLnSpc="1">
            <a:prstTxWarp prst="textNoShape">
              <a:avLst/>
            </a:prstTxWarp>
            <a:noAutofit/>
          </a:bodyP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dirty="0"/>
              <a:t>Game</a:t>
            </a:r>
            <a:endParaRPr lang="zh-TW" altLang="en-US" dirty="0"/>
          </a:p>
        </p:txBody>
      </p:sp>
      <p:cxnSp>
        <p:nvCxnSpPr>
          <p:cNvPr id="60" name="直線單箭頭接點 59">
            <a:extLst>
              <a:ext uri="{FF2B5EF4-FFF2-40B4-BE49-F238E27FC236}">
                <a16:creationId xmlns:a16="http://schemas.microsoft.com/office/drawing/2014/main" id="{9B27DB9F-6D95-46E8-9630-9A69BD642032}"/>
              </a:ext>
            </a:extLst>
          </p:cNvPr>
          <p:cNvCxnSpPr/>
          <p:nvPr/>
        </p:nvCxnSpPr>
        <p:spPr>
          <a:xfrm flipH="1">
            <a:off x="7095217" y="5581485"/>
            <a:ext cx="1156408" cy="113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a:extLst>
              <a:ext uri="{FF2B5EF4-FFF2-40B4-BE49-F238E27FC236}">
                <a16:creationId xmlns:a16="http://schemas.microsoft.com/office/drawing/2014/main" id="{77F62AAC-6E40-4DE3-9990-6BB3E4C388F5}"/>
              </a:ext>
            </a:extLst>
          </p:cNvPr>
          <p:cNvCxnSpPr/>
          <p:nvPr/>
        </p:nvCxnSpPr>
        <p:spPr>
          <a:xfrm flipV="1">
            <a:off x="7126667" y="4800742"/>
            <a:ext cx="1120574" cy="13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2" name="矩形 61">
            <a:extLst>
              <a:ext uri="{FF2B5EF4-FFF2-40B4-BE49-F238E27FC236}">
                <a16:creationId xmlns:a16="http://schemas.microsoft.com/office/drawing/2014/main" id="{ADED7530-BBAE-4B43-871E-3AC0AB6E196B}"/>
              </a:ext>
            </a:extLst>
          </p:cNvPr>
          <p:cNvSpPr/>
          <p:nvPr/>
        </p:nvSpPr>
        <p:spPr>
          <a:xfrm>
            <a:off x="8247242" y="5392285"/>
            <a:ext cx="953387" cy="54098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sz="1400" dirty="0"/>
              <a:t>輸出指令</a:t>
            </a:r>
            <a:endParaRPr lang="en-US" altLang="zh-TW" sz="1400" dirty="0"/>
          </a:p>
        </p:txBody>
      </p:sp>
      <p:sp>
        <p:nvSpPr>
          <p:cNvPr id="63" name="矩形 62">
            <a:extLst>
              <a:ext uri="{FF2B5EF4-FFF2-40B4-BE49-F238E27FC236}">
                <a16:creationId xmlns:a16="http://schemas.microsoft.com/office/drawing/2014/main" id="{9B3FF654-E3AB-4F53-A666-312F70929E60}"/>
              </a:ext>
            </a:extLst>
          </p:cNvPr>
          <p:cNvSpPr/>
          <p:nvPr/>
        </p:nvSpPr>
        <p:spPr>
          <a:xfrm>
            <a:off x="8247242" y="4672285"/>
            <a:ext cx="953387" cy="54098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sz="1400" dirty="0"/>
              <a:t>提取特徵</a:t>
            </a:r>
            <a:endParaRPr lang="en-US" altLang="zh-TW" sz="1400" dirty="0"/>
          </a:p>
        </p:txBody>
      </p:sp>
      <p:sp>
        <p:nvSpPr>
          <p:cNvPr id="64" name="矩形 63">
            <a:extLst>
              <a:ext uri="{FF2B5EF4-FFF2-40B4-BE49-F238E27FC236}">
                <a16:creationId xmlns:a16="http://schemas.microsoft.com/office/drawing/2014/main" id="{125D1CAD-2668-41C6-AADC-76BE8A29A54C}"/>
              </a:ext>
            </a:extLst>
          </p:cNvPr>
          <p:cNvSpPr/>
          <p:nvPr/>
        </p:nvSpPr>
        <p:spPr>
          <a:xfrm>
            <a:off x="10299242" y="5392285"/>
            <a:ext cx="953387" cy="54098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400" dirty="0"/>
              <a:t>BallTree</a:t>
            </a:r>
          </a:p>
          <a:p>
            <a:pPr algn="ctr"/>
            <a:r>
              <a:rPr lang="en-US" altLang="zh-TW" sz="1400" dirty="0"/>
              <a:t>.sav</a:t>
            </a:r>
          </a:p>
        </p:txBody>
      </p:sp>
      <p:sp>
        <p:nvSpPr>
          <p:cNvPr id="65" name="文字方塊 91">
            <a:extLst>
              <a:ext uri="{FF2B5EF4-FFF2-40B4-BE49-F238E27FC236}">
                <a16:creationId xmlns:a16="http://schemas.microsoft.com/office/drawing/2014/main" id="{1FEE15EF-D5F9-447A-82F3-C21A154B38ED}"/>
              </a:ext>
            </a:extLst>
          </p:cNvPr>
          <p:cNvSpPr txBox="1"/>
          <p:nvPr/>
        </p:nvSpPr>
        <p:spPr>
          <a:xfrm>
            <a:off x="6906809" y="4132323"/>
            <a:ext cx="1603903" cy="646331"/>
          </a:xfrm>
          <a:prstGeom prst="rect">
            <a:avLst/>
          </a:prstGeom>
          <a:noFill/>
          <a:ln>
            <a:no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dirty="0"/>
              <a:t>輸入當前</a:t>
            </a:r>
            <a:r>
              <a:rPr lang="en-US" altLang="zh-TW" dirty="0"/>
              <a:t>frame</a:t>
            </a:r>
            <a:r>
              <a:rPr lang="zh-TW" altLang="en-US" dirty="0"/>
              <a:t>資料</a:t>
            </a:r>
          </a:p>
        </p:txBody>
      </p:sp>
      <p:sp>
        <p:nvSpPr>
          <p:cNvPr id="66" name="矩形 65">
            <a:extLst>
              <a:ext uri="{FF2B5EF4-FFF2-40B4-BE49-F238E27FC236}">
                <a16:creationId xmlns:a16="http://schemas.microsoft.com/office/drawing/2014/main" id="{9C344DA9-58D2-4FA0-8EF3-DE6AE2A9967B}"/>
              </a:ext>
            </a:extLst>
          </p:cNvPr>
          <p:cNvSpPr/>
          <p:nvPr/>
        </p:nvSpPr>
        <p:spPr>
          <a:xfrm>
            <a:off x="10036980" y="1862991"/>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dirty="0" err="1"/>
              <a:t>BallTree.sav</a:t>
            </a:r>
            <a:r>
              <a:rPr lang="en-US" altLang="zh-TW" dirty="0"/>
              <a:t> </a:t>
            </a:r>
          </a:p>
        </p:txBody>
      </p:sp>
      <p:cxnSp>
        <p:nvCxnSpPr>
          <p:cNvPr id="67" name="肘形接點 96">
            <a:extLst>
              <a:ext uri="{FF2B5EF4-FFF2-40B4-BE49-F238E27FC236}">
                <a16:creationId xmlns:a16="http://schemas.microsoft.com/office/drawing/2014/main" id="{0C9A7D5F-AE27-4F0E-873E-23C701A41F2B}"/>
              </a:ext>
            </a:extLst>
          </p:cNvPr>
          <p:cNvCxnSpPr>
            <a:endCxn id="66" idx="1"/>
          </p:cNvCxnSpPr>
          <p:nvPr/>
        </p:nvCxnSpPr>
        <p:spPr>
          <a:xfrm flipV="1">
            <a:off x="8570409" y="2227064"/>
            <a:ext cx="1466571" cy="910182"/>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8" name="肘形接點 99">
            <a:extLst>
              <a:ext uri="{FF2B5EF4-FFF2-40B4-BE49-F238E27FC236}">
                <a16:creationId xmlns:a16="http://schemas.microsoft.com/office/drawing/2014/main" id="{0A6A8E29-CBDB-447F-AE94-4F91B317DA93}"/>
              </a:ext>
            </a:extLst>
          </p:cNvPr>
          <p:cNvCxnSpPr>
            <a:stCxn id="66" idx="3"/>
            <a:endCxn id="64" idx="2"/>
          </p:cNvCxnSpPr>
          <p:nvPr/>
        </p:nvCxnSpPr>
        <p:spPr>
          <a:xfrm flipH="1">
            <a:off x="10775936" y="2227064"/>
            <a:ext cx="736236" cy="3706208"/>
          </a:xfrm>
          <a:prstGeom prst="bentConnector4">
            <a:avLst>
              <a:gd name="adj1" fmla="val -31050"/>
              <a:gd name="adj2" fmla="val 106168"/>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a:extLst>
              <a:ext uri="{FF2B5EF4-FFF2-40B4-BE49-F238E27FC236}">
                <a16:creationId xmlns:a16="http://schemas.microsoft.com/office/drawing/2014/main" id="{209D67E5-5406-438F-8DD1-0A6B64BD3DFA}"/>
              </a:ext>
            </a:extLst>
          </p:cNvPr>
          <p:cNvCxnSpPr>
            <a:stCxn id="53" idx="2"/>
          </p:cNvCxnSpPr>
          <p:nvPr/>
        </p:nvCxnSpPr>
        <p:spPr>
          <a:xfrm>
            <a:off x="10774576" y="3501319"/>
            <a:ext cx="0" cy="1132591"/>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a:extLst>
              <a:ext uri="{FF2B5EF4-FFF2-40B4-BE49-F238E27FC236}">
                <a16:creationId xmlns:a16="http://schemas.microsoft.com/office/drawing/2014/main" id="{05D700F9-4CC1-4811-A5FC-4E77AB468A47}"/>
              </a:ext>
            </a:extLst>
          </p:cNvPr>
          <p:cNvCxnSpPr>
            <a:stCxn id="63" idx="3"/>
            <a:endCxn id="57" idx="1"/>
          </p:cNvCxnSpPr>
          <p:nvPr/>
        </p:nvCxnSpPr>
        <p:spPr>
          <a:xfrm>
            <a:off x="9200629" y="4942779"/>
            <a:ext cx="109861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a:extLst>
              <a:ext uri="{FF2B5EF4-FFF2-40B4-BE49-F238E27FC236}">
                <a16:creationId xmlns:a16="http://schemas.microsoft.com/office/drawing/2014/main" id="{F142EF02-B5A5-470D-BC86-2148DBB7D7DD}"/>
              </a:ext>
            </a:extLst>
          </p:cNvPr>
          <p:cNvCxnSpPr>
            <a:stCxn id="64" idx="1"/>
            <a:endCxn id="62" idx="3"/>
          </p:cNvCxnSpPr>
          <p:nvPr/>
        </p:nvCxnSpPr>
        <p:spPr>
          <a:xfrm flipH="1">
            <a:off x="9200629" y="5662779"/>
            <a:ext cx="109861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a:extLst>
              <a:ext uri="{FF2B5EF4-FFF2-40B4-BE49-F238E27FC236}">
                <a16:creationId xmlns:a16="http://schemas.microsoft.com/office/drawing/2014/main" id="{31DC272F-0CB5-4F0F-A331-E5F4EE8700B3}"/>
              </a:ext>
            </a:extLst>
          </p:cNvPr>
          <p:cNvCxnSpPr>
            <a:stCxn id="57" idx="2"/>
            <a:endCxn id="64" idx="0"/>
          </p:cNvCxnSpPr>
          <p:nvPr/>
        </p:nvCxnSpPr>
        <p:spPr>
          <a:xfrm>
            <a:off x="10775936" y="5213272"/>
            <a:ext cx="0" cy="1790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3" name="文字方塊 129">
            <a:extLst>
              <a:ext uri="{FF2B5EF4-FFF2-40B4-BE49-F238E27FC236}">
                <a16:creationId xmlns:a16="http://schemas.microsoft.com/office/drawing/2014/main" id="{90B8025D-0105-4573-B0AE-C69810E4954A}"/>
              </a:ext>
            </a:extLst>
          </p:cNvPr>
          <p:cNvSpPr txBox="1"/>
          <p:nvPr/>
        </p:nvSpPr>
        <p:spPr>
          <a:xfrm>
            <a:off x="6906809" y="5653447"/>
            <a:ext cx="1603903" cy="369332"/>
          </a:xfrm>
          <a:prstGeom prst="rect">
            <a:avLst/>
          </a:prstGeom>
          <a:noFill/>
          <a:ln>
            <a:no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dirty="0"/>
              <a:t>控制平板</a:t>
            </a:r>
          </a:p>
        </p:txBody>
      </p:sp>
      <p:sp>
        <p:nvSpPr>
          <p:cNvPr id="74" name="矩形 73">
            <a:extLst>
              <a:ext uri="{FF2B5EF4-FFF2-40B4-BE49-F238E27FC236}">
                <a16:creationId xmlns:a16="http://schemas.microsoft.com/office/drawing/2014/main" id="{F1ACFBA8-7234-45DA-B0C5-24F356AF1424}"/>
              </a:ext>
            </a:extLst>
          </p:cNvPr>
          <p:cNvSpPr/>
          <p:nvPr/>
        </p:nvSpPr>
        <p:spPr>
          <a:xfrm>
            <a:off x="1339722" y="2773173"/>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200" dirty="0"/>
              <a:t>Rule base</a:t>
            </a:r>
          </a:p>
          <a:p>
            <a:pPr algn="ctr"/>
            <a:r>
              <a:rPr lang="en-US" altLang="zh-TW" sz="1200" dirty="0" err="1"/>
              <a:t>ML_play</a:t>
            </a:r>
            <a:endParaRPr lang="en-US" altLang="zh-TW" sz="1200" dirty="0"/>
          </a:p>
        </p:txBody>
      </p:sp>
      <p:sp>
        <p:nvSpPr>
          <p:cNvPr id="75" name="矩形 74">
            <a:extLst>
              <a:ext uri="{FF2B5EF4-FFF2-40B4-BE49-F238E27FC236}">
                <a16:creationId xmlns:a16="http://schemas.microsoft.com/office/drawing/2014/main" id="{1FE1B17B-D29E-485A-BFF8-4EBC997622FA}"/>
              </a:ext>
            </a:extLst>
          </p:cNvPr>
          <p:cNvSpPr/>
          <p:nvPr/>
        </p:nvSpPr>
        <p:spPr>
          <a:xfrm>
            <a:off x="1325226" y="3749190"/>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200" dirty="0"/>
              <a:t>Game</a:t>
            </a:r>
          </a:p>
        </p:txBody>
      </p:sp>
      <p:cxnSp>
        <p:nvCxnSpPr>
          <p:cNvPr id="76" name="直線單箭頭接點 75">
            <a:extLst>
              <a:ext uri="{FF2B5EF4-FFF2-40B4-BE49-F238E27FC236}">
                <a16:creationId xmlns:a16="http://schemas.microsoft.com/office/drawing/2014/main" id="{2A3B880C-72F0-4E4B-982C-1399121B8260}"/>
              </a:ext>
            </a:extLst>
          </p:cNvPr>
          <p:cNvCxnSpPr/>
          <p:nvPr/>
        </p:nvCxnSpPr>
        <p:spPr>
          <a:xfrm>
            <a:off x="2425262" y="3501319"/>
            <a:ext cx="0" cy="2478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a:extLst>
              <a:ext uri="{FF2B5EF4-FFF2-40B4-BE49-F238E27FC236}">
                <a16:creationId xmlns:a16="http://schemas.microsoft.com/office/drawing/2014/main" id="{B99A8C5B-6DAE-4D37-BB82-53AAD1E0D302}"/>
              </a:ext>
            </a:extLst>
          </p:cNvPr>
          <p:cNvCxnSpPr/>
          <p:nvPr/>
        </p:nvCxnSpPr>
        <p:spPr>
          <a:xfrm flipV="1">
            <a:off x="1633174" y="3501319"/>
            <a:ext cx="0" cy="2478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a:extLst>
              <a:ext uri="{FF2B5EF4-FFF2-40B4-BE49-F238E27FC236}">
                <a16:creationId xmlns:a16="http://schemas.microsoft.com/office/drawing/2014/main" id="{C9CD8D1F-109A-43A4-B7DC-A476C7B4AFA0}"/>
              </a:ext>
            </a:extLst>
          </p:cNvPr>
          <p:cNvCxnSpPr>
            <a:stCxn id="74" idx="3"/>
            <a:endCxn id="49" idx="1"/>
          </p:cNvCxnSpPr>
          <p:nvPr/>
        </p:nvCxnSpPr>
        <p:spPr>
          <a:xfrm>
            <a:off x="2814914" y="3137246"/>
            <a:ext cx="1338540"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79" name="文字方塊 151">
            <a:extLst>
              <a:ext uri="{FF2B5EF4-FFF2-40B4-BE49-F238E27FC236}">
                <a16:creationId xmlns:a16="http://schemas.microsoft.com/office/drawing/2014/main" id="{12D5FD7F-00A6-4E9A-84ED-E6C87674A5C4}"/>
              </a:ext>
            </a:extLst>
          </p:cNvPr>
          <p:cNvSpPr txBox="1"/>
          <p:nvPr/>
        </p:nvSpPr>
        <p:spPr>
          <a:xfrm>
            <a:off x="2791138" y="3113242"/>
            <a:ext cx="1323888" cy="584775"/>
          </a:xfrm>
          <a:prstGeom prst="rect">
            <a:avLst/>
          </a:prstGeom>
          <a:noFill/>
          <a:ln>
            <a:no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1600" dirty="0"/>
              <a:t>輸出</a:t>
            </a:r>
            <a:r>
              <a:rPr lang="en-US" altLang="zh-TW" sz="1600" dirty="0"/>
              <a:t>pickle</a:t>
            </a:r>
            <a:r>
              <a:rPr lang="zh-TW" altLang="en-US" sz="1600" dirty="0"/>
              <a:t>檔作為樣本</a:t>
            </a:r>
          </a:p>
        </p:txBody>
      </p:sp>
      <p:sp>
        <p:nvSpPr>
          <p:cNvPr id="80" name="矩形 79">
            <a:extLst>
              <a:ext uri="{FF2B5EF4-FFF2-40B4-BE49-F238E27FC236}">
                <a16:creationId xmlns:a16="http://schemas.microsoft.com/office/drawing/2014/main" id="{90A8A950-C577-456D-9F4D-779B896BF8D6}"/>
              </a:ext>
            </a:extLst>
          </p:cNvPr>
          <p:cNvSpPr/>
          <p:nvPr/>
        </p:nvSpPr>
        <p:spPr>
          <a:xfrm>
            <a:off x="1027589" y="2153931"/>
            <a:ext cx="2088232" cy="2692737"/>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dirty="0" err="1"/>
          </a:p>
        </p:txBody>
      </p:sp>
      <p:sp>
        <p:nvSpPr>
          <p:cNvPr id="82" name="矩形 81">
            <a:extLst>
              <a:ext uri="{FF2B5EF4-FFF2-40B4-BE49-F238E27FC236}">
                <a16:creationId xmlns:a16="http://schemas.microsoft.com/office/drawing/2014/main" id="{E2730767-2E95-4C3E-A738-E70D6A2BA968}"/>
              </a:ext>
            </a:extLst>
          </p:cNvPr>
          <p:cNvSpPr/>
          <p:nvPr/>
        </p:nvSpPr>
        <p:spPr>
          <a:xfrm>
            <a:off x="3961093" y="4047428"/>
            <a:ext cx="7972294" cy="2796026"/>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dirty="0" err="1"/>
          </a:p>
        </p:txBody>
      </p:sp>
      <p:sp>
        <p:nvSpPr>
          <p:cNvPr id="83" name="文字方塊 155">
            <a:extLst>
              <a:ext uri="{FF2B5EF4-FFF2-40B4-BE49-F238E27FC236}">
                <a16:creationId xmlns:a16="http://schemas.microsoft.com/office/drawing/2014/main" id="{C939672F-CE2B-4FB1-B54A-845F6A6D41CD}"/>
              </a:ext>
            </a:extLst>
          </p:cNvPr>
          <p:cNvSpPr txBox="1"/>
          <p:nvPr/>
        </p:nvSpPr>
        <p:spPr>
          <a:xfrm>
            <a:off x="1024128" y="4477336"/>
            <a:ext cx="2053303" cy="369332"/>
          </a:xfrm>
          <a:prstGeom prst="rect">
            <a:avLst/>
          </a:prstGeom>
          <a:noFill/>
          <a:ln>
            <a:solidFill>
              <a:schemeClr val="accent1">
                <a:lumMod val="20000"/>
                <a:lumOff val="80000"/>
              </a:schemeClr>
            </a:solid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dirty="0">
                <a:solidFill>
                  <a:srgbClr val="FF0000"/>
                </a:solidFill>
              </a:rPr>
              <a:t>提供大量有效樣本</a:t>
            </a:r>
          </a:p>
        </p:txBody>
      </p:sp>
      <p:sp>
        <p:nvSpPr>
          <p:cNvPr id="84" name="文字方塊 156">
            <a:extLst>
              <a:ext uri="{FF2B5EF4-FFF2-40B4-BE49-F238E27FC236}">
                <a16:creationId xmlns:a16="http://schemas.microsoft.com/office/drawing/2014/main" id="{222093B0-3364-4C36-8639-9F0E5F99DEBE}"/>
              </a:ext>
            </a:extLst>
          </p:cNvPr>
          <p:cNvSpPr txBox="1"/>
          <p:nvPr/>
        </p:nvSpPr>
        <p:spPr>
          <a:xfrm>
            <a:off x="6761790" y="1562472"/>
            <a:ext cx="2394468" cy="369332"/>
          </a:xfrm>
          <a:prstGeom prst="rect">
            <a:avLst/>
          </a:prstGeom>
          <a:noFill/>
          <a:ln>
            <a:solidFill>
              <a:schemeClr val="accent1">
                <a:lumMod val="20000"/>
                <a:lumOff val="80000"/>
              </a:schemeClr>
            </a:solid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dirty="0">
                <a:solidFill>
                  <a:srgbClr val="FF0000"/>
                </a:solidFill>
              </a:rPr>
              <a:t>正規化及訓練模型</a:t>
            </a:r>
          </a:p>
        </p:txBody>
      </p:sp>
      <p:sp>
        <p:nvSpPr>
          <p:cNvPr id="85" name="文字方塊 157">
            <a:extLst>
              <a:ext uri="{FF2B5EF4-FFF2-40B4-BE49-F238E27FC236}">
                <a16:creationId xmlns:a16="http://schemas.microsoft.com/office/drawing/2014/main" id="{0ECD293F-D6D0-4989-97EC-AF5C8AE06B16}"/>
              </a:ext>
            </a:extLst>
          </p:cNvPr>
          <p:cNvSpPr txBox="1"/>
          <p:nvPr/>
        </p:nvSpPr>
        <p:spPr>
          <a:xfrm>
            <a:off x="6806161" y="6427217"/>
            <a:ext cx="2053303" cy="369332"/>
          </a:xfrm>
          <a:prstGeom prst="rect">
            <a:avLst/>
          </a:prstGeom>
          <a:noFill/>
          <a:ln>
            <a:solidFill>
              <a:schemeClr val="accent1">
                <a:lumMod val="20000"/>
                <a:lumOff val="80000"/>
              </a:schemeClr>
            </a:solid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dirty="0">
                <a:solidFill>
                  <a:srgbClr val="FF0000"/>
                </a:solidFill>
              </a:rPr>
              <a:t>過關</a:t>
            </a:r>
          </a:p>
        </p:txBody>
      </p:sp>
      <p:sp>
        <p:nvSpPr>
          <p:cNvPr id="46" name="矩形 45">
            <a:extLst>
              <a:ext uri="{FF2B5EF4-FFF2-40B4-BE49-F238E27FC236}">
                <a16:creationId xmlns:a16="http://schemas.microsoft.com/office/drawing/2014/main" id="{7E28C198-2B46-4BEC-A556-C87AD2B0BACC}"/>
              </a:ext>
            </a:extLst>
          </p:cNvPr>
          <p:cNvSpPr/>
          <p:nvPr/>
        </p:nvSpPr>
        <p:spPr>
          <a:xfrm>
            <a:off x="4816602" y="6183232"/>
            <a:ext cx="1475192" cy="61331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200" dirty="0"/>
              <a:t>Rule base</a:t>
            </a:r>
          </a:p>
          <a:p>
            <a:pPr algn="ctr"/>
            <a:r>
              <a:rPr lang="en-US" altLang="zh-TW" sz="1200" dirty="0" err="1"/>
              <a:t>ML_play</a:t>
            </a:r>
            <a:endParaRPr lang="en-US" altLang="zh-TW" sz="1200" dirty="0"/>
          </a:p>
        </p:txBody>
      </p:sp>
      <p:cxnSp>
        <p:nvCxnSpPr>
          <p:cNvPr id="47" name="直線單箭頭接點 46">
            <a:extLst>
              <a:ext uri="{FF2B5EF4-FFF2-40B4-BE49-F238E27FC236}">
                <a16:creationId xmlns:a16="http://schemas.microsoft.com/office/drawing/2014/main" id="{74DB5225-A072-4553-B22C-FF7D40C47A54}"/>
              </a:ext>
            </a:extLst>
          </p:cNvPr>
          <p:cNvCxnSpPr/>
          <p:nvPr/>
        </p:nvCxnSpPr>
        <p:spPr>
          <a:xfrm flipV="1">
            <a:off x="5141516" y="5898843"/>
            <a:ext cx="0" cy="2478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a:extLst>
              <a:ext uri="{FF2B5EF4-FFF2-40B4-BE49-F238E27FC236}">
                <a16:creationId xmlns:a16="http://schemas.microsoft.com/office/drawing/2014/main" id="{03BD1EAA-D241-432B-9BC1-C57A0B0405D3}"/>
              </a:ext>
            </a:extLst>
          </p:cNvPr>
          <p:cNvCxnSpPr/>
          <p:nvPr/>
        </p:nvCxnSpPr>
        <p:spPr>
          <a:xfrm>
            <a:off x="6096000" y="5933272"/>
            <a:ext cx="0" cy="2478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 name="文字方塊 2">
            <a:extLst>
              <a:ext uri="{FF2B5EF4-FFF2-40B4-BE49-F238E27FC236}">
                <a16:creationId xmlns:a16="http://schemas.microsoft.com/office/drawing/2014/main" id="{ACB14347-8E05-4792-AC56-FF04CC03456F}"/>
              </a:ext>
            </a:extLst>
          </p:cNvPr>
          <p:cNvSpPr txBox="1"/>
          <p:nvPr/>
        </p:nvSpPr>
        <p:spPr>
          <a:xfrm>
            <a:off x="4569027" y="4911088"/>
            <a:ext cx="2271862" cy="646331"/>
          </a:xfrm>
          <a:prstGeom prst="rect">
            <a:avLst/>
          </a:prstGeom>
          <a:noFill/>
        </p:spPr>
        <p:txBody>
          <a:bodyPr wrap="square" rtlCol="0">
            <a:spAutoFit/>
          </a:bodyPr>
          <a:lstStyle/>
          <a:p>
            <a:r>
              <a:rPr lang="zh-TW" altLang="en-US" dirty="0">
                <a:solidFill>
                  <a:schemeClr val="bg1"/>
                </a:solidFill>
              </a:rPr>
              <a:t>透過</a:t>
            </a:r>
            <a:r>
              <a:rPr lang="en-US" altLang="zh-TW" dirty="0">
                <a:solidFill>
                  <a:schemeClr val="bg1"/>
                </a:solidFill>
              </a:rPr>
              <a:t>FCM</a:t>
            </a:r>
            <a:r>
              <a:rPr lang="zh-TW" altLang="en-US" dirty="0">
                <a:solidFill>
                  <a:schemeClr val="bg1"/>
                </a:solidFill>
              </a:rPr>
              <a:t>與</a:t>
            </a:r>
            <a:r>
              <a:rPr lang="en-US" altLang="zh-TW" dirty="0">
                <a:solidFill>
                  <a:schemeClr val="bg1"/>
                </a:solidFill>
              </a:rPr>
              <a:t>Rule</a:t>
            </a:r>
            <a:r>
              <a:rPr lang="zh-TW" altLang="en-US" dirty="0">
                <a:solidFill>
                  <a:schemeClr val="bg1"/>
                </a:solidFill>
              </a:rPr>
              <a:t> </a:t>
            </a:r>
            <a:r>
              <a:rPr lang="en-US" altLang="zh-TW" dirty="0">
                <a:solidFill>
                  <a:schemeClr val="bg1"/>
                </a:solidFill>
              </a:rPr>
              <a:t>Base</a:t>
            </a:r>
            <a:r>
              <a:rPr lang="zh-TW" altLang="en-US" dirty="0">
                <a:solidFill>
                  <a:schemeClr val="bg1"/>
                </a:solidFill>
              </a:rPr>
              <a:t>對打檢視訓練成果</a:t>
            </a:r>
          </a:p>
        </p:txBody>
      </p:sp>
      <p:cxnSp>
        <p:nvCxnSpPr>
          <p:cNvPr id="92" name="肘形接點 99">
            <a:extLst>
              <a:ext uri="{FF2B5EF4-FFF2-40B4-BE49-F238E27FC236}">
                <a16:creationId xmlns:a16="http://schemas.microsoft.com/office/drawing/2014/main" id="{0A6A8E29-CBDB-447F-AE94-4F91B317DA93}"/>
              </a:ext>
            </a:extLst>
          </p:cNvPr>
          <p:cNvCxnSpPr>
            <a:stCxn id="59" idx="1"/>
            <a:endCxn id="83" idx="2"/>
          </p:cNvCxnSpPr>
          <p:nvPr/>
        </p:nvCxnSpPr>
        <p:spPr>
          <a:xfrm rot="10800000">
            <a:off x="2050781" y="4846668"/>
            <a:ext cx="2069887" cy="456604"/>
          </a:xfrm>
          <a:prstGeom prst="bentConnector2">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683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0A29D9-BCB5-4AE0-B883-0E72EDACF3AF}"/>
              </a:ext>
            </a:extLst>
          </p:cNvPr>
          <p:cNvSpPr>
            <a:spLocks noGrp="1"/>
          </p:cNvSpPr>
          <p:nvPr>
            <p:ph type="title"/>
          </p:nvPr>
        </p:nvSpPr>
        <p:spPr/>
        <p:txBody>
          <a:bodyPr/>
          <a:lstStyle/>
          <a:p>
            <a:r>
              <a:rPr lang="zh-TW" altLang="en-US" dirty="0"/>
              <a:t>參考資料</a:t>
            </a:r>
          </a:p>
        </p:txBody>
      </p:sp>
      <p:sp>
        <p:nvSpPr>
          <p:cNvPr id="3" name="內容版面配置區 2">
            <a:extLst>
              <a:ext uri="{FF2B5EF4-FFF2-40B4-BE49-F238E27FC236}">
                <a16:creationId xmlns:a16="http://schemas.microsoft.com/office/drawing/2014/main" id="{4F12CC4E-B9B5-4F48-9FD1-CC6C3FAC3475}"/>
              </a:ext>
            </a:extLst>
          </p:cNvPr>
          <p:cNvSpPr>
            <a:spLocks noGrp="1"/>
          </p:cNvSpPr>
          <p:nvPr>
            <p:ph idx="1"/>
          </p:nvPr>
        </p:nvSpPr>
        <p:spPr/>
        <p:txBody>
          <a:bodyPr/>
          <a:lstStyle/>
          <a:p>
            <a:r>
              <a:rPr lang="en-GB" altLang="zh-TW" dirty="0">
                <a:hlinkClick r:id="rId2"/>
              </a:rPr>
              <a:t>http://wyj-learning.blogspot.com/2017/12/fuzzy-c-means-clustering.html</a:t>
            </a:r>
            <a:endParaRPr lang="en-GB" altLang="zh-TW" dirty="0"/>
          </a:p>
          <a:p>
            <a:r>
              <a:rPr lang="en-GB" altLang="zh-TW" dirty="0">
                <a:hlinkClick r:id="rId3"/>
              </a:rPr>
              <a:t>https://pypi.org/project/fuzzy-c-means/</a:t>
            </a:r>
            <a:endParaRPr lang="en-GB" altLang="zh-TW" dirty="0"/>
          </a:p>
          <a:p>
            <a:r>
              <a:rPr lang="en-GB" altLang="zh-TW" dirty="0">
                <a:hlinkClick r:id="rId4"/>
              </a:rPr>
              <a:t>https://rpubs.com/jiankaiwang/fcm</a:t>
            </a:r>
            <a:endParaRPr lang="en-GB" altLang="zh-TW" dirty="0"/>
          </a:p>
          <a:p>
            <a:r>
              <a:rPr lang="en-GB" altLang="zh-TW" dirty="0">
                <a:hlinkClick r:id="rId5"/>
              </a:rPr>
              <a:t>https://blog.csdn.net/lyxleft/article/details/88964494</a:t>
            </a:r>
            <a:endParaRPr lang="zh-TW" altLang="en-US" dirty="0"/>
          </a:p>
        </p:txBody>
      </p:sp>
    </p:spTree>
    <p:extLst>
      <p:ext uri="{BB962C8B-B14F-4D97-AF65-F5344CB8AC3E}">
        <p14:creationId xmlns:p14="http://schemas.microsoft.com/office/powerpoint/2010/main" val="572868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需求</a:t>
            </a:r>
            <a:r>
              <a:rPr lang="en-US" altLang="zh-TW" dirty="0">
                <a:solidFill>
                  <a:schemeClr val="bg1">
                    <a:lumMod val="50000"/>
                  </a:schemeClr>
                </a:solidFill>
              </a:rPr>
              <a:t>-</a:t>
            </a:r>
            <a:r>
              <a:rPr lang="zh-TW" altLang="en-US" dirty="0">
                <a:solidFill>
                  <a:schemeClr val="bg1">
                    <a:lumMod val="50000"/>
                  </a:schemeClr>
                </a:solidFill>
              </a:rPr>
              <a:t>目標</a:t>
            </a:r>
          </a:p>
        </p:txBody>
      </p:sp>
      <p:sp>
        <p:nvSpPr>
          <p:cNvPr id="3" name="內容版面配置區 2"/>
          <p:cNvSpPr>
            <a:spLocks noGrp="1"/>
          </p:cNvSpPr>
          <p:nvPr>
            <p:ph idx="1"/>
          </p:nvPr>
        </p:nvSpPr>
        <p:spPr/>
        <p:txBody>
          <a:bodyPr/>
          <a:lstStyle/>
          <a:p>
            <a:pPr>
              <a:buFont typeface="Wingdings" panose="05000000000000000000" pitchFamily="2" charset="2"/>
              <a:buChar char="Ø"/>
            </a:pPr>
            <a:r>
              <a:rPr lang="zh-TW" altLang="en-US" dirty="0"/>
              <a:t>透過訓練完成之模型達到自動對打乒乓球遊戲</a:t>
            </a:r>
            <a:endParaRPr lang="en-US" altLang="zh-TW" dirty="0"/>
          </a:p>
          <a:p>
            <a:pPr lvl="1">
              <a:buFont typeface="Wingdings" panose="05000000000000000000" pitchFamily="2" charset="2"/>
              <a:buChar char="Ø"/>
            </a:pPr>
            <a:r>
              <a:rPr lang="zh-TW" altLang="en-US" dirty="0"/>
              <a:t>在球往自己移動時平板快速移動至球的落點等待</a:t>
            </a:r>
            <a:endParaRPr lang="en-US" altLang="zh-TW" dirty="0"/>
          </a:p>
          <a:p>
            <a:pPr lvl="1">
              <a:buFont typeface="Wingdings" panose="05000000000000000000" pitchFamily="2" charset="2"/>
              <a:buChar char="Ø"/>
            </a:pPr>
            <a:r>
              <a:rPr lang="zh-TW" altLang="en-US" dirty="0"/>
              <a:t>擊球後平板移動回畫面中間等待下次球的落下</a:t>
            </a:r>
            <a:endParaRPr lang="en-US" altLang="zh-TW" dirty="0"/>
          </a:p>
          <a:p>
            <a:pPr lvl="1">
              <a:buFont typeface="Wingdings" panose="05000000000000000000" pitchFamily="2" charset="2"/>
              <a:buChar char="Ø"/>
            </a:pPr>
            <a:endParaRPr lang="en-US" altLang="zh-TW" dirty="0"/>
          </a:p>
        </p:txBody>
      </p:sp>
    </p:spTree>
    <p:extLst>
      <p:ext uri="{BB962C8B-B14F-4D97-AF65-F5344CB8AC3E}">
        <p14:creationId xmlns:p14="http://schemas.microsoft.com/office/powerpoint/2010/main" val="2977462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需求</a:t>
            </a:r>
            <a:r>
              <a:rPr lang="en-US" altLang="zh-TW" dirty="0">
                <a:solidFill>
                  <a:schemeClr val="bg1">
                    <a:lumMod val="50000"/>
                  </a:schemeClr>
                </a:solidFill>
              </a:rPr>
              <a:t>-</a:t>
            </a:r>
            <a:r>
              <a:rPr lang="zh-TW" altLang="en-US" dirty="0">
                <a:solidFill>
                  <a:schemeClr val="bg1">
                    <a:lumMod val="50000"/>
                  </a:schemeClr>
                </a:solidFill>
              </a:rPr>
              <a:t>環境限制</a:t>
            </a:r>
          </a:p>
        </p:txBody>
      </p:sp>
      <p:sp>
        <p:nvSpPr>
          <p:cNvPr id="3" name="內容版面配置區 2"/>
          <p:cNvSpPr>
            <a:spLocks noGrp="1"/>
          </p:cNvSpPr>
          <p:nvPr>
            <p:ph idx="1"/>
          </p:nvPr>
        </p:nvSpPr>
        <p:spPr/>
        <p:txBody>
          <a:bodyPr/>
          <a:lstStyle/>
          <a:p>
            <a:pPr>
              <a:buFont typeface="Wingdings" panose="05000000000000000000" pitchFamily="2" charset="2"/>
              <a:buChar char="Ø"/>
            </a:pPr>
            <a:r>
              <a:rPr lang="en-US" altLang="zh-TW" dirty="0"/>
              <a:t>Window7</a:t>
            </a:r>
          </a:p>
          <a:p>
            <a:pPr>
              <a:buFont typeface="Wingdings" panose="05000000000000000000" pitchFamily="2" charset="2"/>
              <a:buChar char="Ø"/>
            </a:pPr>
            <a:r>
              <a:rPr lang="en-US" altLang="zh-TW" dirty="0"/>
              <a:t>4G</a:t>
            </a:r>
            <a:r>
              <a:rPr lang="zh-TW" altLang="en-US" dirty="0"/>
              <a:t> </a:t>
            </a:r>
            <a:r>
              <a:rPr lang="en-US" altLang="zh-TW" dirty="0"/>
              <a:t>Ram</a:t>
            </a:r>
          </a:p>
          <a:p>
            <a:pPr>
              <a:buFont typeface="Wingdings" panose="05000000000000000000" pitchFamily="2" charset="2"/>
              <a:buChar char="Ø"/>
            </a:pPr>
            <a:endParaRPr lang="zh-TW" altLang="en-US" dirty="0"/>
          </a:p>
        </p:txBody>
      </p:sp>
    </p:spTree>
    <p:extLst>
      <p:ext uri="{BB962C8B-B14F-4D97-AF65-F5344CB8AC3E}">
        <p14:creationId xmlns:p14="http://schemas.microsoft.com/office/powerpoint/2010/main" val="2211032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DF13D1A7-70E0-4AFF-BBD7-FBE9646A33D3}"/>
              </a:ext>
            </a:extLst>
          </p:cNvPr>
          <p:cNvPicPr>
            <a:picLocks noChangeAspect="1"/>
          </p:cNvPicPr>
          <p:nvPr/>
        </p:nvPicPr>
        <p:blipFill>
          <a:blip r:embed="rId2"/>
          <a:stretch>
            <a:fillRect/>
          </a:stretch>
        </p:blipFill>
        <p:spPr>
          <a:xfrm>
            <a:off x="4114800" y="2697672"/>
            <a:ext cx="3962400" cy="1009650"/>
          </a:xfrm>
          <a:prstGeom prst="rect">
            <a:avLst/>
          </a:prstGeom>
        </p:spPr>
      </p:pic>
      <p:sp>
        <p:nvSpPr>
          <p:cNvPr id="2" name="標題 1">
            <a:extLst>
              <a:ext uri="{FF2B5EF4-FFF2-40B4-BE49-F238E27FC236}">
                <a16:creationId xmlns:a16="http://schemas.microsoft.com/office/drawing/2014/main" id="{83BB8E28-4673-4868-A18C-6F43533DEB80}"/>
              </a:ext>
            </a:extLst>
          </p:cNvPr>
          <p:cNvSpPr>
            <a:spLocks noGrp="1"/>
          </p:cNvSpPr>
          <p:nvPr>
            <p:ph type="title"/>
          </p:nvPr>
        </p:nvSpPr>
        <p:spPr/>
        <p:txBody>
          <a:bodyPr/>
          <a:lstStyle/>
          <a:p>
            <a:r>
              <a:rPr lang="zh-TW" altLang="en-US" dirty="0"/>
              <a:t>分析</a:t>
            </a:r>
            <a:r>
              <a:rPr lang="en-US" altLang="zh-TW" dirty="0">
                <a:solidFill>
                  <a:schemeClr val="bg1">
                    <a:lumMod val="50000"/>
                  </a:schemeClr>
                </a:solidFill>
              </a:rPr>
              <a:t>-</a:t>
            </a:r>
            <a:r>
              <a:rPr lang="zh-TW" altLang="en-US" dirty="0">
                <a:solidFill>
                  <a:schemeClr val="bg1">
                    <a:lumMod val="50000"/>
                  </a:schemeClr>
                </a:solidFill>
              </a:rPr>
              <a:t>功能</a:t>
            </a:r>
            <a:r>
              <a:rPr lang="en-US" altLang="zh-TW" dirty="0">
                <a:solidFill>
                  <a:schemeClr val="bg1">
                    <a:lumMod val="50000"/>
                  </a:schemeClr>
                </a:solidFill>
              </a:rPr>
              <a:t>(</a:t>
            </a:r>
            <a:r>
              <a:rPr lang="zh-TW" altLang="en-US" dirty="0">
                <a:solidFill>
                  <a:schemeClr val="bg1">
                    <a:lumMod val="50000"/>
                  </a:schemeClr>
                </a:solidFill>
              </a:rPr>
              <a:t>模組</a:t>
            </a:r>
            <a:r>
              <a:rPr lang="en-US" altLang="zh-TW" dirty="0">
                <a:solidFill>
                  <a:schemeClr val="bg1">
                    <a:lumMod val="50000"/>
                  </a:schemeClr>
                </a:solidFill>
              </a:rPr>
              <a:t>)</a:t>
            </a:r>
            <a:endParaRPr lang="zh-TW" altLang="en-US" dirty="0">
              <a:solidFill>
                <a:schemeClr val="bg1">
                  <a:lumMod val="50000"/>
                </a:schemeClr>
              </a:solidFill>
            </a:endParaRPr>
          </a:p>
        </p:txBody>
      </p:sp>
      <p:sp>
        <p:nvSpPr>
          <p:cNvPr id="3" name="內容版面配置區 2">
            <a:extLst>
              <a:ext uri="{FF2B5EF4-FFF2-40B4-BE49-F238E27FC236}">
                <a16:creationId xmlns:a16="http://schemas.microsoft.com/office/drawing/2014/main" id="{EBBE96F6-B87E-413C-A507-AE9972C23001}"/>
              </a:ext>
            </a:extLst>
          </p:cNvPr>
          <p:cNvSpPr>
            <a:spLocks noGrp="1"/>
          </p:cNvSpPr>
          <p:nvPr>
            <p:ph idx="1"/>
          </p:nvPr>
        </p:nvSpPr>
        <p:spPr>
          <a:xfrm>
            <a:off x="1024128" y="2249424"/>
            <a:ext cx="9915116" cy="4023360"/>
          </a:xfrm>
        </p:spPr>
        <p:txBody>
          <a:bodyPr/>
          <a:lstStyle/>
          <a:p>
            <a:pPr>
              <a:buFont typeface="Wingdings" panose="05000000000000000000" pitchFamily="2" charset="2"/>
              <a:buChar char="Ø"/>
            </a:pPr>
            <a:r>
              <a:rPr lang="zh-TW" altLang="en-US" dirty="0"/>
              <a:t>訓練模型程式</a:t>
            </a:r>
            <a:endParaRPr lang="en-US" altLang="zh-TW" dirty="0"/>
          </a:p>
          <a:p>
            <a:pPr lvl="2">
              <a:buFont typeface="Wingdings" panose="05000000000000000000" pitchFamily="2" charset="2"/>
              <a:buChar char="Ø"/>
            </a:pPr>
            <a:r>
              <a:rPr lang="zh-TW" altLang="en-US" dirty="0"/>
              <a:t>將訓練資料透過選定的機器學習演算法訓練出一個有效的預測模型</a:t>
            </a:r>
            <a:endParaRPr lang="en-US" altLang="zh-TW" dirty="0"/>
          </a:p>
          <a:p>
            <a:pPr>
              <a:buFont typeface="Wingdings" panose="05000000000000000000" pitchFamily="2" charset="2"/>
              <a:buChar char="Ø"/>
            </a:pPr>
            <a:endParaRPr lang="en-US" altLang="zh-TW" dirty="0"/>
          </a:p>
          <a:p>
            <a:pPr>
              <a:buFont typeface="Wingdings" panose="05000000000000000000" pitchFamily="2" charset="2"/>
              <a:buChar char="Ø"/>
            </a:pPr>
            <a:r>
              <a:rPr lang="zh-TW" altLang="en-US" dirty="0"/>
              <a:t>執行模型程式</a:t>
            </a:r>
            <a:r>
              <a:rPr lang="en-US" altLang="zh-TW" dirty="0"/>
              <a:t>(</a:t>
            </a:r>
            <a:r>
              <a:rPr lang="zh-TW" altLang="en-US" dirty="0"/>
              <a:t>實際對打</a:t>
            </a:r>
            <a:r>
              <a:rPr lang="en-US" altLang="zh-TW" dirty="0"/>
              <a:t>)</a:t>
            </a:r>
          </a:p>
          <a:p>
            <a:pPr lvl="2">
              <a:buFont typeface="Wingdings" panose="05000000000000000000" pitchFamily="2" charset="2"/>
              <a:buChar char="Ø"/>
            </a:pPr>
            <a:r>
              <a:rPr lang="zh-TW" altLang="en-US" dirty="0"/>
              <a:t>將乒乓遊戲每個</a:t>
            </a:r>
            <a:r>
              <a:rPr lang="en-US" altLang="zh-TW" dirty="0"/>
              <a:t>frame</a:t>
            </a:r>
            <a:r>
              <a:rPr lang="zh-TW" altLang="en-US" dirty="0"/>
              <a:t>傳入之及時資訊轉化為特徵輸入至預測模型並根據模型預測結果輸出指令達到自動打乒乓球之功能</a:t>
            </a:r>
          </a:p>
        </p:txBody>
      </p:sp>
      <p:sp>
        <p:nvSpPr>
          <p:cNvPr id="5" name="矩形 4">
            <a:extLst>
              <a:ext uri="{FF2B5EF4-FFF2-40B4-BE49-F238E27FC236}">
                <a16:creationId xmlns:a16="http://schemas.microsoft.com/office/drawing/2014/main" id="{C74598C4-B195-4360-97EF-8D3157A0C71F}"/>
              </a:ext>
            </a:extLst>
          </p:cNvPr>
          <p:cNvSpPr/>
          <p:nvPr/>
        </p:nvSpPr>
        <p:spPr>
          <a:xfrm>
            <a:off x="4011335" y="4804237"/>
            <a:ext cx="1547769" cy="1009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訓練模型</a:t>
            </a:r>
          </a:p>
        </p:txBody>
      </p:sp>
      <p:sp>
        <p:nvSpPr>
          <p:cNvPr id="6" name="矩形 5">
            <a:extLst>
              <a:ext uri="{FF2B5EF4-FFF2-40B4-BE49-F238E27FC236}">
                <a16:creationId xmlns:a16="http://schemas.microsoft.com/office/drawing/2014/main" id="{FAEE04B7-B299-4115-86A0-C94BDF99138A}"/>
              </a:ext>
            </a:extLst>
          </p:cNvPr>
          <p:cNvSpPr/>
          <p:nvPr/>
        </p:nvSpPr>
        <p:spPr>
          <a:xfrm>
            <a:off x="6529431" y="4804237"/>
            <a:ext cx="1547769" cy="1009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實際對打</a:t>
            </a:r>
          </a:p>
        </p:txBody>
      </p:sp>
      <p:cxnSp>
        <p:nvCxnSpPr>
          <p:cNvPr id="8" name="直線單箭頭接點 7">
            <a:extLst>
              <a:ext uri="{FF2B5EF4-FFF2-40B4-BE49-F238E27FC236}">
                <a16:creationId xmlns:a16="http://schemas.microsoft.com/office/drawing/2014/main" id="{33BFCA19-C069-4F08-9C63-C72FAD68031F}"/>
              </a:ext>
            </a:extLst>
          </p:cNvPr>
          <p:cNvCxnSpPr>
            <a:stCxn id="5" idx="3"/>
            <a:endCxn id="6" idx="1"/>
          </p:cNvCxnSpPr>
          <p:nvPr/>
        </p:nvCxnSpPr>
        <p:spPr>
          <a:xfrm>
            <a:off x="5559104" y="5309062"/>
            <a:ext cx="9703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接點: 肘形 9">
            <a:extLst>
              <a:ext uri="{FF2B5EF4-FFF2-40B4-BE49-F238E27FC236}">
                <a16:creationId xmlns:a16="http://schemas.microsoft.com/office/drawing/2014/main" id="{2BE72E6F-2EFF-4DB6-99BE-7431F1E0ED61}"/>
              </a:ext>
            </a:extLst>
          </p:cNvPr>
          <p:cNvCxnSpPr>
            <a:cxnSpLocks/>
            <a:stCxn id="5" idx="2"/>
            <a:endCxn id="5" idx="1"/>
          </p:cNvCxnSpPr>
          <p:nvPr/>
        </p:nvCxnSpPr>
        <p:spPr>
          <a:xfrm rot="5400000" flipH="1">
            <a:off x="4145865" y="5174533"/>
            <a:ext cx="504825" cy="773885"/>
          </a:xfrm>
          <a:prstGeom prst="bentConnector4">
            <a:avLst>
              <a:gd name="adj1" fmla="val -45283"/>
              <a:gd name="adj2" fmla="val 12953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接點: 肘形 14">
            <a:extLst>
              <a:ext uri="{FF2B5EF4-FFF2-40B4-BE49-F238E27FC236}">
                <a16:creationId xmlns:a16="http://schemas.microsoft.com/office/drawing/2014/main" id="{DCE996EA-6BE7-48D1-94AB-7FEFED8E685F}"/>
              </a:ext>
            </a:extLst>
          </p:cNvPr>
          <p:cNvCxnSpPr>
            <a:cxnSpLocks/>
            <a:stCxn id="6" idx="2"/>
          </p:cNvCxnSpPr>
          <p:nvPr/>
        </p:nvCxnSpPr>
        <p:spPr>
          <a:xfrm rot="5400000">
            <a:off x="5921237" y="4677870"/>
            <a:ext cx="246062" cy="25180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字方塊 16">
            <a:extLst>
              <a:ext uri="{FF2B5EF4-FFF2-40B4-BE49-F238E27FC236}">
                <a16:creationId xmlns:a16="http://schemas.microsoft.com/office/drawing/2014/main" id="{4AFC884B-4149-4BA3-9956-00A68040CA4E}"/>
              </a:ext>
            </a:extLst>
          </p:cNvPr>
          <p:cNvSpPr txBox="1"/>
          <p:nvPr/>
        </p:nvSpPr>
        <p:spPr>
          <a:xfrm>
            <a:off x="5366778" y="6060519"/>
            <a:ext cx="1879210" cy="369332"/>
          </a:xfrm>
          <a:prstGeom prst="rect">
            <a:avLst/>
          </a:prstGeom>
          <a:noFill/>
        </p:spPr>
        <p:txBody>
          <a:bodyPr wrap="square" rtlCol="0">
            <a:spAutoFit/>
          </a:bodyPr>
          <a:lstStyle/>
          <a:p>
            <a:r>
              <a:rPr lang="zh-TW" altLang="en-US" dirty="0"/>
              <a:t>根據結果修正</a:t>
            </a:r>
          </a:p>
        </p:txBody>
      </p:sp>
      <p:sp>
        <p:nvSpPr>
          <p:cNvPr id="18" name="文字方塊 17">
            <a:extLst>
              <a:ext uri="{FF2B5EF4-FFF2-40B4-BE49-F238E27FC236}">
                <a16:creationId xmlns:a16="http://schemas.microsoft.com/office/drawing/2014/main" id="{E1D372FF-D303-4168-9904-68A3122E7A73}"/>
              </a:ext>
            </a:extLst>
          </p:cNvPr>
          <p:cNvSpPr txBox="1"/>
          <p:nvPr/>
        </p:nvSpPr>
        <p:spPr>
          <a:xfrm>
            <a:off x="5452841" y="4716972"/>
            <a:ext cx="1793147" cy="646331"/>
          </a:xfrm>
          <a:prstGeom prst="rect">
            <a:avLst/>
          </a:prstGeom>
          <a:noFill/>
        </p:spPr>
        <p:txBody>
          <a:bodyPr wrap="square" rtlCol="0">
            <a:spAutoFit/>
          </a:bodyPr>
          <a:lstStyle/>
          <a:p>
            <a:r>
              <a:rPr lang="zh-TW" altLang="en-US" dirty="0"/>
              <a:t>提供</a:t>
            </a:r>
            <a:endParaRPr lang="en-US" altLang="zh-TW" dirty="0"/>
          </a:p>
          <a:p>
            <a:r>
              <a:rPr lang="zh-TW" altLang="en-US" dirty="0"/>
              <a:t>預測模型</a:t>
            </a:r>
          </a:p>
        </p:txBody>
      </p:sp>
      <p:sp>
        <p:nvSpPr>
          <p:cNvPr id="19" name="文字方塊 18">
            <a:extLst>
              <a:ext uri="{FF2B5EF4-FFF2-40B4-BE49-F238E27FC236}">
                <a16:creationId xmlns:a16="http://schemas.microsoft.com/office/drawing/2014/main" id="{21FD5B2F-A8EE-4C89-BEEA-11A628EF6CFC}"/>
              </a:ext>
            </a:extLst>
          </p:cNvPr>
          <p:cNvSpPr txBox="1"/>
          <p:nvPr/>
        </p:nvSpPr>
        <p:spPr>
          <a:xfrm>
            <a:off x="3677222" y="6037968"/>
            <a:ext cx="1107996" cy="369332"/>
          </a:xfrm>
          <a:prstGeom prst="rect">
            <a:avLst/>
          </a:prstGeom>
          <a:noFill/>
        </p:spPr>
        <p:txBody>
          <a:bodyPr wrap="none" rtlCol="0">
            <a:spAutoFit/>
          </a:bodyPr>
          <a:lstStyle/>
          <a:p>
            <a:r>
              <a:rPr lang="zh-TW" altLang="en-US" dirty="0"/>
              <a:t>修正模型</a:t>
            </a:r>
          </a:p>
        </p:txBody>
      </p:sp>
    </p:spTree>
    <p:extLst>
      <p:ext uri="{BB962C8B-B14F-4D97-AF65-F5344CB8AC3E}">
        <p14:creationId xmlns:p14="http://schemas.microsoft.com/office/powerpoint/2010/main" val="4170368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8AF7B2-39AB-4873-BA93-B996904E9163}"/>
              </a:ext>
            </a:extLst>
          </p:cNvPr>
          <p:cNvSpPr>
            <a:spLocks noGrp="1"/>
          </p:cNvSpPr>
          <p:nvPr>
            <p:ph type="title"/>
          </p:nvPr>
        </p:nvSpPr>
        <p:spPr/>
        <p:txBody>
          <a:bodyPr/>
          <a:lstStyle/>
          <a:p>
            <a:r>
              <a:rPr lang="zh-TW" altLang="en-US" dirty="0"/>
              <a:t>分析</a:t>
            </a:r>
            <a:r>
              <a:rPr lang="en-US" altLang="zh-TW" dirty="0">
                <a:solidFill>
                  <a:schemeClr val="bg1">
                    <a:lumMod val="50000"/>
                  </a:schemeClr>
                </a:solidFill>
              </a:rPr>
              <a:t>-</a:t>
            </a:r>
            <a:r>
              <a:rPr lang="zh-TW" altLang="en-US" dirty="0">
                <a:solidFill>
                  <a:schemeClr val="bg1">
                    <a:lumMod val="50000"/>
                  </a:schemeClr>
                </a:solidFill>
              </a:rPr>
              <a:t>目標環境</a:t>
            </a:r>
          </a:p>
        </p:txBody>
      </p:sp>
      <p:pic>
        <p:nvPicPr>
          <p:cNvPr id="5" name="圖片 4">
            <a:extLst>
              <a:ext uri="{FF2B5EF4-FFF2-40B4-BE49-F238E27FC236}">
                <a16:creationId xmlns:a16="http://schemas.microsoft.com/office/drawing/2014/main" id="{9D98AF87-5190-4E0B-BBB6-9FBFEABE7558}"/>
              </a:ext>
            </a:extLst>
          </p:cNvPr>
          <p:cNvPicPr>
            <a:picLocks noChangeAspect="1"/>
          </p:cNvPicPr>
          <p:nvPr/>
        </p:nvPicPr>
        <p:blipFill>
          <a:blip r:embed="rId2"/>
          <a:stretch>
            <a:fillRect/>
          </a:stretch>
        </p:blipFill>
        <p:spPr>
          <a:xfrm>
            <a:off x="3121551" y="2556433"/>
            <a:ext cx="5525226" cy="3535834"/>
          </a:xfrm>
          <a:prstGeom prst="rect">
            <a:avLst/>
          </a:prstGeom>
        </p:spPr>
      </p:pic>
      <p:pic>
        <p:nvPicPr>
          <p:cNvPr id="6" name="圖片 5">
            <a:extLst>
              <a:ext uri="{FF2B5EF4-FFF2-40B4-BE49-F238E27FC236}">
                <a16:creationId xmlns:a16="http://schemas.microsoft.com/office/drawing/2014/main" id="{5D1A8462-8566-485B-A7D2-37B907516E73}"/>
              </a:ext>
            </a:extLst>
          </p:cNvPr>
          <p:cNvPicPr>
            <a:picLocks noChangeAspect="1"/>
          </p:cNvPicPr>
          <p:nvPr/>
        </p:nvPicPr>
        <p:blipFill>
          <a:blip r:embed="rId3"/>
          <a:stretch>
            <a:fillRect/>
          </a:stretch>
        </p:blipFill>
        <p:spPr>
          <a:xfrm>
            <a:off x="1024128" y="1790700"/>
            <a:ext cx="1924050" cy="5067300"/>
          </a:xfrm>
          <a:prstGeom prst="rect">
            <a:avLst/>
          </a:prstGeom>
        </p:spPr>
      </p:pic>
      <p:sp>
        <p:nvSpPr>
          <p:cNvPr id="7" name="矩形 6">
            <a:extLst>
              <a:ext uri="{FF2B5EF4-FFF2-40B4-BE49-F238E27FC236}">
                <a16:creationId xmlns:a16="http://schemas.microsoft.com/office/drawing/2014/main" id="{C9A1E784-CE2E-44AC-9F64-6C362A18CDF7}"/>
              </a:ext>
            </a:extLst>
          </p:cNvPr>
          <p:cNvSpPr/>
          <p:nvPr/>
        </p:nvSpPr>
        <p:spPr>
          <a:xfrm>
            <a:off x="3884103" y="4324349"/>
            <a:ext cx="4429387" cy="4405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54084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A66930-7A26-4FFC-83D0-A1BBE9CE7A19}"/>
              </a:ext>
            </a:extLst>
          </p:cNvPr>
          <p:cNvSpPr>
            <a:spLocks noGrp="1"/>
          </p:cNvSpPr>
          <p:nvPr>
            <p:ph type="title"/>
          </p:nvPr>
        </p:nvSpPr>
        <p:spPr/>
        <p:txBody>
          <a:bodyPr/>
          <a:lstStyle/>
          <a:p>
            <a:r>
              <a:rPr lang="zh-TW" altLang="en-US" dirty="0"/>
              <a:t>分析</a:t>
            </a:r>
            <a:r>
              <a:rPr lang="en-US" altLang="zh-TW" dirty="0">
                <a:solidFill>
                  <a:schemeClr val="bg1">
                    <a:lumMod val="50000"/>
                  </a:schemeClr>
                </a:solidFill>
              </a:rPr>
              <a:t>-</a:t>
            </a:r>
            <a:r>
              <a:rPr lang="zh-TW" altLang="en-US" dirty="0">
                <a:solidFill>
                  <a:schemeClr val="bg1">
                    <a:lumMod val="50000"/>
                  </a:schemeClr>
                </a:solidFill>
              </a:rPr>
              <a:t>目標特性</a:t>
            </a:r>
          </a:p>
        </p:txBody>
      </p:sp>
      <p:sp>
        <p:nvSpPr>
          <p:cNvPr id="3" name="內容版面配置區 2">
            <a:extLst>
              <a:ext uri="{FF2B5EF4-FFF2-40B4-BE49-F238E27FC236}">
                <a16:creationId xmlns:a16="http://schemas.microsoft.com/office/drawing/2014/main" id="{94E6EF12-DBE3-4659-819E-8B105DA20F94}"/>
              </a:ext>
            </a:extLst>
          </p:cNvPr>
          <p:cNvSpPr>
            <a:spLocks noGrp="1"/>
          </p:cNvSpPr>
          <p:nvPr>
            <p:ph idx="1"/>
          </p:nvPr>
        </p:nvSpPr>
        <p:spPr>
          <a:xfrm>
            <a:off x="3266961" y="2312670"/>
            <a:ext cx="6908886" cy="4023360"/>
          </a:xfrm>
        </p:spPr>
        <p:txBody>
          <a:bodyPr/>
          <a:lstStyle/>
          <a:p>
            <a:pPr marL="457200" indent="-457200">
              <a:buFont typeface="+mj-lt"/>
              <a:buAutoNum type="arabicPeriod"/>
            </a:pPr>
            <a:r>
              <a:rPr lang="zh-TW" altLang="en-US" dirty="0"/>
              <a:t>勝利條件</a:t>
            </a:r>
            <a:r>
              <a:rPr lang="en-US" altLang="zh-TW" dirty="0"/>
              <a:t>:</a:t>
            </a:r>
            <a:r>
              <a:rPr lang="zh-TW" altLang="en-US" dirty="0"/>
              <a:t>球落到對方平板後方</a:t>
            </a:r>
            <a:endParaRPr lang="en-US" altLang="zh-TW" dirty="0"/>
          </a:p>
          <a:p>
            <a:pPr marL="457200" indent="-457200">
              <a:buFont typeface="+mj-lt"/>
              <a:buAutoNum type="arabicPeriod"/>
            </a:pPr>
            <a:r>
              <a:rPr lang="zh-TW" altLang="en-US" dirty="0"/>
              <a:t>失敗條件</a:t>
            </a:r>
            <a:r>
              <a:rPr lang="en-US" altLang="zh-TW" dirty="0"/>
              <a:t>:</a:t>
            </a:r>
            <a:r>
              <a:rPr lang="zh-TW" altLang="en-US" dirty="0"/>
              <a:t>球落到自己平板後方</a:t>
            </a:r>
            <a:endParaRPr lang="en-US" altLang="zh-TW" dirty="0"/>
          </a:p>
          <a:p>
            <a:pPr marL="457200" indent="-457200">
              <a:buFont typeface="+mj-lt"/>
              <a:buAutoNum type="arabicPeriod"/>
            </a:pPr>
            <a:r>
              <a:rPr lang="zh-TW" altLang="en-US" dirty="0"/>
              <a:t>球的速度隨著時間變快</a:t>
            </a:r>
            <a:endParaRPr lang="en-US" altLang="zh-TW" dirty="0"/>
          </a:p>
          <a:p>
            <a:pPr marL="457200" indent="-457200">
              <a:buFont typeface="+mj-lt"/>
              <a:buAutoNum type="arabicPeriod"/>
            </a:pPr>
            <a:r>
              <a:rPr lang="zh-TW" altLang="en-US" dirty="0"/>
              <a:t>當球的速度過快會導致穿過平板</a:t>
            </a:r>
            <a:r>
              <a:rPr lang="en-US" altLang="zh-TW" dirty="0"/>
              <a:t>(</a:t>
            </a:r>
            <a:r>
              <a:rPr lang="zh-TW" altLang="en-US" dirty="0"/>
              <a:t>導致勝利</a:t>
            </a:r>
            <a:r>
              <a:rPr lang="en-US" altLang="zh-TW" dirty="0"/>
              <a:t>or</a:t>
            </a:r>
            <a:r>
              <a:rPr lang="zh-TW" altLang="en-US" dirty="0"/>
              <a:t>失敗</a:t>
            </a:r>
            <a:r>
              <a:rPr lang="en-US" altLang="zh-TW" dirty="0"/>
              <a:t>)</a:t>
            </a:r>
            <a:endParaRPr lang="zh-TW" altLang="en-US" dirty="0"/>
          </a:p>
        </p:txBody>
      </p:sp>
      <p:pic>
        <p:nvPicPr>
          <p:cNvPr id="4" name="圖片 3">
            <a:extLst>
              <a:ext uri="{FF2B5EF4-FFF2-40B4-BE49-F238E27FC236}">
                <a16:creationId xmlns:a16="http://schemas.microsoft.com/office/drawing/2014/main" id="{0D0D7CBF-01B5-461B-B9CD-2537E22F1EE6}"/>
              </a:ext>
            </a:extLst>
          </p:cNvPr>
          <p:cNvPicPr>
            <a:picLocks noChangeAspect="1"/>
          </p:cNvPicPr>
          <p:nvPr/>
        </p:nvPicPr>
        <p:blipFill>
          <a:blip r:embed="rId2"/>
          <a:stretch>
            <a:fillRect/>
          </a:stretch>
        </p:blipFill>
        <p:spPr>
          <a:xfrm>
            <a:off x="1024128" y="1790700"/>
            <a:ext cx="1924050" cy="5067300"/>
          </a:xfrm>
          <a:prstGeom prst="rect">
            <a:avLst/>
          </a:prstGeom>
        </p:spPr>
      </p:pic>
    </p:spTree>
    <p:extLst>
      <p:ext uri="{BB962C8B-B14F-4D97-AF65-F5344CB8AC3E}">
        <p14:creationId xmlns:p14="http://schemas.microsoft.com/office/powerpoint/2010/main" val="3941673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78D85069-CD88-4BBC-AD18-54EB7454BCE1}"/>
              </a:ext>
            </a:extLst>
          </p:cNvPr>
          <p:cNvPicPr>
            <a:picLocks noChangeAspect="1"/>
          </p:cNvPicPr>
          <p:nvPr/>
        </p:nvPicPr>
        <p:blipFill>
          <a:blip r:embed="rId2"/>
          <a:stretch>
            <a:fillRect/>
          </a:stretch>
        </p:blipFill>
        <p:spPr>
          <a:xfrm>
            <a:off x="785665" y="3586503"/>
            <a:ext cx="4857750" cy="1257300"/>
          </a:xfrm>
          <a:prstGeom prst="rect">
            <a:avLst/>
          </a:prstGeom>
        </p:spPr>
      </p:pic>
      <p:sp>
        <p:nvSpPr>
          <p:cNvPr id="2" name="標題 1">
            <a:extLst>
              <a:ext uri="{FF2B5EF4-FFF2-40B4-BE49-F238E27FC236}">
                <a16:creationId xmlns:a16="http://schemas.microsoft.com/office/drawing/2014/main" id="{0E6A83ED-3E42-4968-A475-0CF6A9335D2C}"/>
              </a:ext>
            </a:extLst>
          </p:cNvPr>
          <p:cNvSpPr>
            <a:spLocks noGrp="1"/>
          </p:cNvSpPr>
          <p:nvPr>
            <p:ph type="title"/>
          </p:nvPr>
        </p:nvSpPr>
        <p:spPr/>
        <p:txBody>
          <a:bodyPr/>
          <a:lstStyle/>
          <a:p>
            <a:r>
              <a:rPr lang="zh-TW" altLang="en-US" dirty="0"/>
              <a:t>分析</a:t>
            </a:r>
            <a:r>
              <a:rPr lang="en-US" altLang="zh-TW" dirty="0">
                <a:solidFill>
                  <a:schemeClr val="bg1">
                    <a:lumMod val="50000"/>
                  </a:schemeClr>
                </a:solidFill>
              </a:rPr>
              <a:t>-</a:t>
            </a:r>
            <a:r>
              <a:rPr lang="zh-TW" altLang="en-US" dirty="0">
                <a:solidFill>
                  <a:schemeClr val="bg1">
                    <a:lumMod val="50000"/>
                  </a:schemeClr>
                </a:solidFill>
              </a:rPr>
              <a:t>挑選演算法</a:t>
            </a:r>
          </a:p>
        </p:txBody>
      </p:sp>
      <p:sp>
        <p:nvSpPr>
          <p:cNvPr id="3" name="內容版面配置區 2">
            <a:extLst>
              <a:ext uri="{FF2B5EF4-FFF2-40B4-BE49-F238E27FC236}">
                <a16:creationId xmlns:a16="http://schemas.microsoft.com/office/drawing/2014/main" id="{74F87537-1C5C-4D7A-9B71-30B6DB1AB15D}"/>
              </a:ext>
            </a:extLst>
          </p:cNvPr>
          <p:cNvSpPr>
            <a:spLocks noGrp="1"/>
          </p:cNvSpPr>
          <p:nvPr>
            <p:ph idx="1"/>
          </p:nvPr>
        </p:nvSpPr>
        <p:spPr>
          <a:xfrm>
            <a:off x="1002917" y="2262706"/>
            <a:ext cx="9720073" cy="4023360"/>
          </a:xfrm>
        </p:spPr>
        <p:txBody>
          <a:bodyPr/>
          <a:lstStyle/>
          <a:p>
            <a:pPr>
              <a:buFont typeface="Wingdings" panose="05000000000000000000" pitchFamily="2" charset="2"/>
              <a:buChar char="Ø"/>
            </a:pPr>
            <a:r>
              <a:rPr lang="en-US" altLang="zh-TW" dirty="0"/>
              <a:t>FCM (FUZZY C-Means)</a:t>
            </a:r>
          </a:p>
          <a:p>
            <a:pPr lvl="1">
              <a:buFont typeface="Wingdings" panose="05000000000000000000" pitchFamily="2" charset="2"/>
              <a:buChar char="Ø"/>
            </a:pPr>
            <a:r>
              <a:rPr lang="zh-TW" altLang="en-US" dirty="0"/>
              <a:t>非監督式學習</a:t>
            </a:r>
            <a:r>
              <a:rPr lang="en-US" altLang="zh-TW" dirty="0"/>
              <a:t>(</a:t>
            </a:r>
            <a:r>
              <a:rPr lang="zh-TW" altLang="en-US" dirty="0"/>
              <a:t>無須標記</a:t>
            </a:r>
            <a:r>
              <a:rPr lang="en-US" altLang="zh-TW" dirty="0"/>
              <a:t>)</a:t>
            </a:r>
          </a:p>
          <a:p>
            <a:pPr lvl="1">
              <a:buFont typeface="Wingdings" panose="05000000000000000000" pitchFamily="2" charset="2"/>
              <a:buChar char="Ø"/>
            </a:pPr>
            <a:r>
              <a:rPr lang="zh-TW" altLang="en-US" dirty="0"/>
              <a:t>聚類演算法</a:t>
            </a:r>
            <a:r>
              <a:rPr lang="en-US" altLang="zh-TW" dirty="0"/>
              <a:t>(</a:t>
            </a:r>
            <a:r>
              <a:rPr lang="zh-TW" altLang="en-US" dirty="0"/>
              <a:t>自動分類出</a:t>
            </a:r>
            <a:r>
              <a:rPr lang="en-US" altLang="zh-TW" dirty="0"/>
              <a:t>k</a:t>
            </a:r>
            <a:r>
              <a:rPr lang="zh-TW" altLang="en-US" dirty="0"/>
              <a:t>個群體</a:t>
            </a:r>
            <a:r>
              <a:rPr lang="en-US" altLang="zh-TW" dirty="0"/>
              <a:t>)</a:t>
            </a:r>
          </a:p>
          <a:p>
            <a:pPr lvl="1">
              <a:buFont typeface="Wingdings" panose="05000000000000000000" pitchFamily="2" charset="2"/>
              <a:buChar char="Ø"/>
            </a:pPr>
            <a:r>
              <a:rPr lang="zh-TW" altLang="en-US" dirty="0"/>
              <a:t>透過計算每個點對於各類的中心點隸屬度來進行分類</a:t>
            </a:r>
            <a:endParaRPr lang="en-US" altLang="zh-TW" dirty="0"/>
          </a:p>
        </p:txBody>
      </p:sp>
      <p:pic>
        <p:nvPicPr>
          <p:cNvPr id="4" name="圖片 3">
            <a:extLst>
              <a:ext uri="{FF2B5EF4-FFF2-40B4-BE49-F238E27FC236}">
                <a16:creationId xmlns:a16="http://schemas.microsoft.com/office/drawing/2014/main" id="{8C573439-83E0-4D99-9AA1-44DA9E1ADD28}"/>
              </a:ext>
            </a:extLst>
          </p:cNvPr>
          <p:cNvPicPr>
            <a:picLocks noChangeAspect="1"/>
          </p:cNvPicPr>
          <p:nvPr/>
        </p:nvPicPr>
        <p:blipFill>
          <a:blip r:embed="rId3"/>
          <a:stretch>
            <a:fillRect/>
          </a:stretch>
        </p:blipFill>
        <p:spPr>
          <a:xfrm>
            <a:off x="515081" y="5133933"/>
            <a:ext cx="5653579" cy="1254630"/>
          </a:xfrm>
          <a:prstGeom prst="rect">
            <a:avLst/>
          </a:prstGeom>
        </p:spPr>
      </p:pic>
      <p:sp>
        <p:nvSpPr>
          <p:cNvPr id="5" name="文字方塊 4">
            <a:extLst>
              <a:ext uri="{FF2B5EF4-FFF2-40B4-BE49-F238E27FC236}">
                <a16:creationId xmlns:a16="http://schemas.microsoft.com/office/drawing/2014/main" id="{F461A660-AF81-4800-8EFC-489E4851F5F8}"/>
              </a:ext>
            </a:extLst>
          </p:cNvPr>
          <p:cNvSpPr txBox="1"/>
          <p:nvPr/>
        </p:nvSpPr>
        <p:spPr>
          <a:xfrm>
            <a:off x="697584" y="4843803"/>
            <a:ext cx="2516956" cy="369332"/>
          </a:xfrm>
          <a:prstGeom prst="rect">
            <a:avLst/>
          </a:prstGeom>
          <a:noFill/>
        </p:spPr>
        <p:txBody>
          <a:bodyPr wrap="square" rtlCol="0">
            <a:spAutoFit/>
          </a:bodyPr>
          <a:lstStyle/>
          <a:p>
            <a:r>
              <a:rPr lang="zh-TW" altLang="en-US" dirty="0"/>
              <a:t>目標</a:t>
            </a:r>
            <a:r>
              <a:rPr lang="en-US" altLang="zh-TW" dirty="0"/>
              <a:t>:</a:t>
            </a:r>
            <a:r>
              <a:rPr lang="zh-TW" altLang="en-US" dirty="0"/>
              <a:t>最小化目標函數</a:t>
            </a:r>
          </a:p>
        </p:txBody>
      </p:sp>
      <p:cxnSp>
        <p:nvCxnSpPr>
          <p:cNvPr id="7" name="直線單箭頭接點 6">
            <a:extLst>
              <a:ext uri="{FF2B5EF4-FFF2-40B4-BE49-F238E27FC236}">
                <a16:creationId xmlns:a16="http://schemas.microsoft.com/office/drawing/2014/main" id="{E9F70536-AA72-4FE5-A15F-4CA5F399D7D1}"/>
              </a:ext>
            </a:extLst>
          </p:cNvPr>
          <p:cNvCxnSpPr/>
          <p:nvPr/>
        </p:nvCxnSpPr>
        <p:spPr>
          <a:xfrm flipH="1">
            <a:off x="2620652" y="3638746"/>
            <a:ext cx="2516956" cy="1885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圖片 7">
            <a:extLst>
              <a:ext uri="{FF2B5EF4-FFF2-40B4-BE49-F238E27FC236}">
                <a16:creationId xmlns:a16="http://schemas.microsoft.com/office/drawing/2014/main" id="{B85A0FC0-48A1-43E4-8C6B-F99CDBDB09BF}"/>
              </a:ext>
            </a:extLst>
          </p:cNvPr>
          <p:cNvPicPr>
            <a:picLocks noChangeAspect="1"/>
          </p:cNvPicPr>
          <p:nvPr/>
        </p:nvPicPr>
        <p:blipFill>
          <a:blip r:embed="rId4"/>
          <a:stretch>
            <a:fillRect/>
          </a:stretch>
        </p:blipFill>
        <p:spPr>
          <a:xfrm>
            <a:off x="5688481" y="5524107"/>
            <a:ext cx="2471890" cy="417332"/>
          </a:xfrm>
          <a:prstGeom prst="rect">
            <a:avLst/>
          </a:prstGeom>
        </p:spPr>
      </p:pic>
      <p:sp>
        <p:nvSpPr>
          <p:cNvPr id="10" name="文字方塊 9">
            <a:extLst>
              <a:ext uri="{FF2B5EF4-FFF2-40B4-BE49-F238E27FC236}">
                <a16:creationId xmlns:a16="http://schemas.microsoft.com/office/drawing/2014/main" id="{4F0391AD-0FFD-4E71-8D64-F68F818FD3E3}"/>
              </a:ext>
            </a:extLst>
          </p:cNvPr>
          <p:cNvSpPr txBox="1"/>
          <p:nvPr/>
        </p:nvSpPr>
        <p:spPr>
          <a:xfrm>
            <a:off x="5643415" y="4843098"/>
            <a:ext cx="2516956" cy="369332"/>
          </a:xfrm>
          <a:prstGeom prst="rect">
            <a:avLst/>
          </a:prstGeom>
          <a:noFill/>
        </p:spPr>
        <p:txBody>
          <a:bodyPr wrap="square" rtlCol="0">
            <a:spAutoFit/>
          </a:bodyPr>
          <a:lstStyle/>
          <a:p>
            <a:r>
              <a:rPr lang="zh-TW" altLang="en-US" dirty="0"/>
              <a:t>停止條件</a:t>
            </a:r>
            <a:r>
              <a:rPr lang="en-US" altLang="zh-TW" dirty="0"/>
              <a:t>:</a:t>
            </a:r>
            <a:endParaRPr lang="zh-TW" altLang="en-US" dirty="0"/>
          </a:p>
        </p:txBody>
      </p:sp>
      <p:sp>
        <p:nvSpPr>
          <p:cNvPr id="12" name="文字方塊 11">
            <a:extLst>
              <a:ext uri="{FF2B5EF4-FFF2-40B4-BE49-F238E27FC236}">
                <a16:creationId xmlns:a16="http://schemas.microsoft.com/office/drawing/2014/main" id="{DF95D4C9-7649-47D5-B05D-A50449B5B277}"/>
              </a:ext>
            </a:extLst>
          </p:cNvPr>
          <p:cNvSpPr txBox="1"/>
          <p:nvPr/>
        </p:nvSpPr>
        <p:spPr>
          <a:xfrm>
            <a:off x="8160371" y="2084832"/>
            <a:ext cx="3746117" cy="923330"/>
          </a:xfrm>
          <a:prstGeom prst="rect">
            <a:avLst/>
          </a:prstGeom>
          <a:noFill/>
        </p:spPr>
        <p:txBody>
          <a:bodyPr wrap="square" rtlCol="0">
            <a:spAutoFit/>
          </a:bodyPr>
          <a:lstStyle/>
          <a:p>
            <a:r>
              <a:rPr lang="zh-TW" altLang="en-US" dirty="0"/>
              <a:t>目標</a:t>
            </a:r>
            <a:r>
              <a:rPr lang="en-US" altLang="zh-TW" dirty="0"/>
              <a:t>:</a:t>
            </a:r>
          </a:p>
          <a:p>
            <a:r>
              <a:rPr lang="zh-TW" altLang="en-US" dirty="0"/>
              <a:t>透過</a:t>
            </a:r>
            <a:r>
              <a:rPr lang="en-US" altLang="zh-TW" dirty="0"/>
              <a:t>FCM</a:t>
            </a:r>
            <a:r>
              <a:rPr lang="zh-TW" altLang="en-US" dirty="0"/>
              <a:t>判斷當前情況</a:t>
            </a:r>
            <a:r>
              <a:rPr lang="en-US" altLang="zh-TW" dirty="0"/>
              <a:t>(</a:t>
            </a:r>
            <a:r>
              <a:rPr lang="zh-TW" altLang="en-US" dirty="0"/>
              <a:t>分類</a:t>
            </a:r>
            <a:r>
              <a:rPr lang="en-US" altLang="zh-TW" dirty="0"/>
              <a:t>)</a:t>
            </a:r>
            <a:r>
              <a:rPr lang="zh-TW" altLang="en-US" dirty="0"/>
              <a:t>，</a:t>
            </a:r>
            <a:endParaRPr lang="en-US" altLang="zh-TW" dirty="0"/>
          </a:p>
          <a:p>
            <a:r>
              <a:rPr lang="zh-TW" altLang="en-US" dirty="0"/>
              <a:t>再透過分類情形控制平板</a:t>
            </a:r>
            <a:endParaRPr lang="en-US" altLang="zh-TW" dirty="0"/>
          </a:p>
        </p:txBody>
      </p:sp>
    </p:spTree>
    <p:extLst>
      <p:ext uri="{BB962C8B-B14F-4D97-AF65-F5344CB8AC3E}">
        <p14:creationId xmlns:p14="http://schemas.microsoft.com/office/powerpoint/2010/main" val="3957587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6A83ED-3E42-4968-A475-0CF6A9335D2C}"/>
              </a:ext>
            </a:extLst>
          </p:cNvPr>
          <p:cNvSpPr>
            <a:spLocks noGrp="1"/>
          </p:cNvSpPr>
          <p:nvPr>
            <p:ph type="title"/>
          </p:nvPr>
        </p:nvSpPr>
        <p:spPr/>
        <p:txBody>
          <a:bodyPr/>
          <a:lstStyle/>
          <a:p>
            <a:r>
              <a:rPr lang="zh-TW" altLang="en-US" dirty="0"/>
              <a:t>分析</a:t>
            </a:r>
            <a:r>
              <a:rPr lang="en-US" altLang="zh-TW" dirty="0">
                <a:solidFill>
                  <a:schemeClr val="bg1">
                    <a:lumMod val="50000"/>
                  </a:schemeClr>
                </a:solidFill>
              </a:rPr>
              <a:t>-</a:t>
            </a:r>
            <a:r>
              <a:rPr lang="zh-TW" altLang="en-US" dirty="0">
                <a:solidFill>
                  <a:schemeClr val="bg1">
                    <a:lumMod val="50000"/>
                  </a:schemeClr>
                </a:solidFill>
              </a:rPr>
              <a:t>實現方法</a:t>
            </a:r>
          </a:p>
        </p:txBody>
      </p:sp>
      <p:sp>
        <p:nvSpPr>
          <p:cNvPr id="3" name="內容版面配置區 2">
            <a:extLst>
              <a:ext uri="{FF2B5EF4-FFF2-40B4-BE49-F238E27FC236}">
                <a16:creationId xmlns:a16="http://schemas.microsoft.com/office/drawing/2014/main" id="{74F87537-1C5C-4D7A-9B71-30B6DB1AB15D}"/>
              </a:ext>
            </a:extLst>
          </p:cNvPr>
          <p:cNvSpPr>
            <a:spLocks noGrp="1"/>
          </p:cNvSpPr>
          <p:nvPr>
            <p:ph idx="1"/>
          </p:nvPr>
        </p:nvSpPr>
        <p:spPr/>
        <p:txBody>
          <a:bodyPr/>
          <a:lstStyle/>
          <a:p>
            <a:pPr>
              <a:buFont typeface="Wingdings" panose="05000000000000000000" pitchFamily="2" charset="2"/>
              <a:buChar char="Ø"/>
            </a:pPr>
            <a:r>
              <a:rPr lang="zh-TW" altLang="en-US" dirty="0"/>
              <a:t>訓練方式</a:t>
            </a:r>
            <a:r>
              <a:rPr lang="en-US" altLang="zh-TW" dirty="0"/>
              <a:t>(</a:t>
            </a:r>
            <a:r>
              <a:rPr lang="zh-TW" altLang="en-US" dirty="0"/>
              <a:t>演算法</a:t>
            </a:r>
            <a:r>
              <a:rPr lang="en-US" altLang="zh-TW" dirty="0"/>
              <a:t>)</a:t>
            </a:r>
          </a:p>
          <a:p>
            <a:pPr lvl="1">
              <a:buFont typeface="Wingdings" panose="05000000000000000000" pitchFamily="2" charset="2"/>
              <a:buChar char="Ø"/>
            </a:pPr>
            <a:r>
              <a:rPr lang="zh-TW" altLang="en-US" dirty="0"/>
              <a:t>目前選用</a:t>
            </a:r>
            <a:r>
              <a:rPr lang="en-US" altLang="zh-TW" dirty="0"/>
              <a:t>FCM(</a:t>
            </a:r>
            <a:r>
              <a:rPr lang="en-GB" altLang="zh-TW" b="1" dirty="0"/>
              <a:t>Fuzzy C-Means</a:t>
            </a:r>
            <a:r>
              <a:rPr lang="en-US" altLang="zh-TW" dirty="0"/>
              <a:t>)</a:t>
            </a:r>
            <a:r>
              <a:rPr lang="zh-TW" altLang="en-US" dirty="0"/>
              <a:t>演算法來做訓練</a:t>
            </a:r>
            <a:endParaRPr lang="en-US" altLang="zh-TW" dirty="0"/>
          </a:p>
          <a:p>
            <a:pPr marL="128016" lvl="1" indent="0">
              <a:buNone/>
            </a:pPr>
            <a:endParaRPr lang="en-US" altLang="zh-TW" dirty="0"/>
          </a:p>
          <a:p>
            <a:pPr>
              <a:buFont typeface="Wingdings" panose="05000000000000000000" pitchFamily="2" charset="2"/>
              <a:buChar char="Ø"/>
            </a:pPr>
            <a:r>
              <a:rPr lang="zh-TW" altLang="en-US" dirty="0"/>
              <a:t>訓練資料來源</a:t>
            </a:r>
            <a:endParaRPr lang="en-US" altLang="zh-TW" dirty="0"/>
          </a:p>
          <a:p>
            <a:pPr lvl="1">
              <a:buFont typeface="Wingdings" panose="05000000000000000000" pitchFamily="2" charset="2"/>
              <a:buChar char="Ø"/>
            </a:pPr>
            <a:r>
              <a:rPr lang="en-US" altLang="zh-TW" dirty="0"/>
              <a:t>Rule</a:t>
            </a:r>
            <a:r>
              <a:rPr lang="zh-TW" altLang="en-US" dirty="0"/>
              <a:t> </a:t>
            </a:r>
            <a:r>
              <a:rPr lang="en-US" altLang="zh-TW" dirty="0"/>
              <a:t>Base</a:t>
            </a:r>
            <a:r>
              <a:rPr lang="zh-TW" altLang="en-US" dirty="0"/>
              <a:t>即可提供大量的有效樣本，且可根據需求進行細部控制</a:t>
            </a:r>
            <a:r>
              <a:rPr lang="en-US" altLang="zh-TW" dirty="0"/>
              <a:t>/</a:t>
            </a:r>
            <a:r>
              <a:rPr lang="zh-TW" altLang="en-US" dirty="0"/>
              <a:t>調整</a:t>
            </a:r>
            <a:endParaRPr lang="en-US" altLang="zh-TW" dirty="0"/>
          </a:p>
        </p:txBody>
      </p:sp>
    </p:spTree>
    <p:extLst>
      <p:ext uri="{BB962C8B-B14F-4D97-AF65-F5344CB8AC3E}">
        <p14:creationId xmlns:p14="http://schemas.microsoft.com/office/powerpoint/2010/main" val="37127247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整體">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_36804187_TF22378848.potx" id="{35EE906A-EDD5-472E-B143-3EAC3EA7BF62}" vid="{597AE59B-CAF2-4F45-90E8-B121C6FDD945}"/>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2.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整體設計</Template>
  <TotalTime>0</TotalTime>
  <Words>1128</Words>
  <Application>Microsoft Office PowerPoint</Application>
  <PresentationFormat>寬螢幕</PresentationFormat>
  <Paragraphs>225</Paragraphs>
  <Slides>22</Slides>
  <Notes>7</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22</vt:i4>
      </vt:variant>
    </vt:vector>
  </HeadingPairs>
  <TitlesOfParts>
    <vt:vector size="28" baseType="lpstr">
      <vt:lpstr>Microsoft JhengHei UI</vt:lpstr>
      <vt:lpstr>Cambria Math</vt:lpstr>
      <vt:lpstr>Tw Cen MT</vt:lpstr>
      <vt:lpstr>Wingdings</vt:lpstr>
      <vt:lpstr>Wingdings 3</vt:lpstr>
      <vt:lpstr>整體</vt:lpstr>
      <vt:lpstr>機器學習-桌球</vt:lpstr>
      <vt:lpstr>目錄</vt:lpstr>
      <vt:lpstr>需求-目標</vt:lpstr>
      <vt:lpstr>需求-環境限制</vt:lpstr>
      <vt:lpstr>分析-功能(模組)</vt:lpstr>
      <vt:lpstr>分析-目標環境</vt:lpstr>
      <vt:lpstr>分析-目標特性</vt:lpstr>
      <vt:lpstr>分析-挑選演算法</vt:lpstr>
      <vt:lpstr>分析-實現方法</vt:lpstr>
      <vt:lpstr>分析-方法fcm</vt:lpstr>
      <vt:lpstr>分析-方法fcm</vt:lpstr>
      <vt:lpstr>分析-方法rule base</vt:lpstr>
      <vt:lpstr>分析-整理</vt:lpstr>
      <vt:lpstr>分析-break down</vt:lpstr>
      <vt:lpstr>設計-訓練流程</vt:lpstr>
      <vt:lpstr>測試-fcm</vt:lpstr>
      <vt:lpstr>測試-穿越平板最大距離</vt:lpstr>
      <vt:lpstr>修正-更改選用機器學習演算法</vt:lpstr>
      <vt:lpstr>Python速度提升-Numba</vt:lpstr>
      <vt:lpstr>分析-break down</vt:lpstr>
      <vt:lpstr>設計-訓練流程</vt:lpstr>
      <vt:lpstr>參考資料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2019-12-03T06:04:11Z</dcterms:created>
  <dcterms:modified xsi:type="dcterms:W3CDTF">2020-01-14T19:33:38Z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