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2"/>
  </p:notesMasterIdLst>
  <p:handoutMasterIdLst>
    <p:handoutMasterId r:id="rId23"/>
  </p:handoutMasterIdLst>
  <p:sldIdLst>
    <p:sldId id="268" r:id="rId2"/>
    <p:sldId id="269" r:id="rId3"/>
    <p:sldId id="271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8" r:id="rId12"/>
    <p:sldId id="292" r:id="rId13"/>
    <p:sldId id="289" r:id="rId14"/>
    <p:sldId id="293" r:id="rId15"/>
    <p:sldId id="294" r:id="rId16"/>
    <p:sldId id="295" r:id="rId17"/>
    <p:sldId id="296" r:id="rId18"/>
    <p:sldId id="291" r:id="rId19"/>
    <p:sldId id="290" r:id="rId20"/>
    <p:sldId id="281" r:id="rId2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2019/10/16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2019/10/16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12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19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27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21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4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79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08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72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07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18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13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8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49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85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4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43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ir-code.github.io/face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/>
              <a:t>打磚塊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/>
              <a:t>A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0552045|</a:t>
            </a:r>
            <a:r>
              <a:rPr lang="zh-TW" altLang="en-US" dirty="0"/>
              <a:t>許登雄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3EFF0D40-5BA6-42C7-A400-67B765D6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934" y="873377"/>
            <a:ext cx="3099238" cy="207155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D9B2861-55B7-4B72-8253-0E2D547C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2923626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A72295-C60D-4D89-AE89-C0C484DD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12" y="833423"/>
            <a:ext cx="3252986" cy="21686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DFFE6F-501C-487E-9F86-60D9401F7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324" y="3429942"/>
            <a:ext cx="3050686" cy="21201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F892FF-F188-4491-B9FD-5490623E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695" y="3439974"/>
            <a:ext cx="3131606" cy="21767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D6C7B30-A126-42E0-8380-9DDDFBC2DA4D}"/>
              </a:ext>
            </a:extLst>
          </p:cNvPr>
          <p:cNvSpPr txBox="1"/>
          <p:nvPr/>
        </p:nvSpPr>
        <p:spPr>
          <a:xfrm>
            <a:off x="5866409" y="2788761"/>
            <a:ext cx="195759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C3C452-8CFF-4671-8C0D-EDCFBE6A9ADA}"/>
              </a:ext>
            </a:extLst>
          </p:cNvPr>
          <p:cNvSpPr txBox="1"/>
          <p:nvPr/>
        </p:nvSpPr>
        <p:spPr>
          <a:xfrm>
            <a:off x="9456749" y="2785040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68E5DB-AF23-4C20-9DA8-40F26E1489FB}"/>
              </a:ext>
            </a:extLst>
          </p:cNvPr>
          <p:cNvSpPr txBox="1"/>
          <p:nvPr/>
        </p:nvSpPr>
        <p:spPr>
          <a:xfrm>
            <a:off x="5866409" y="5638099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7729C6-1FD8-45CC-BB21-342ADCE3F9E5}"/>
              </a:ext>
            </a:extLst>
          </p:cNvPr>
          <p:cNvSpPr txBox="1"/>
          <p:nvPr/>
        </p:nvSpPr>
        <p:spPr>
          <a:xfrm>
            <a:off x="9409124" y="5574284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2809317" y="3753732"/>
            <a:ext cx="2019148" cy="3890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H="1">
            <a:off x="756834" y="3753732"/>
            <a:ext cx="2112585" cy="540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649372" y="529191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5550" y="386093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EE3118F-9BCA-45CA-9933-8E19A54A9286}"/>
              </a:ext>
            </a:extLst>
          </p:cNvPr>
          <p:cNvCxnSpPr/>
          <p:nvPr/>
        </p:nvCxnSpPr>
        <p:spPr>
          <a:xfrm flipV="1">
            <a:off x="2782044" y="2564904"/>
            <a:ext cx="0" cy="1188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F8A86B-0140-4F99-B6D1-7E60EA30E4D8}"/>
              </a:ext>
            </a:extLst>
          </p:cNvPr>
          <p:cNvSpPr txBox="1"/>
          <p:nvPr/>
        </p:nvSpPr>
        <p:spPr>
          <a:xfrm>
            <a:off x="5800390" y="394686"/>
            <a:ext cx="2089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無正規化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E8E9A51-1E6A-40E1-B6EC-C46D3DCCB0F7}"/>
              </a:ext>
            </a:extLst>
          </p:cNvPr>
          <p:cNvSpPr txBox="1"/>
          <p:nvPr/>
        </p:nvSpPr>
        <p:spPr>
          <a:xfrm>
            <a:off x="9579739" y="403109"/>
            <a:ext cx="2089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1CB88C2-DC0B-4BF8-83B8-B8DBC80B7EF6}"/>
              </a:ext>
            </a:extLst>
          </p:cNvPr>
          <p:cNvSpPr txBox="1"/>
          <p:nvPr/>
        </p:nvSpPr>
        <p:spPr>
          <a:xfrm>
            <a:off x="4305904" y="1665790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C6F050A-9B5F-4B18-B3BF-2F3032742E11}"/>
              </a:ext>
            </a:extLst>
          </p:cNvPr>
          <p:cNvSpPr txBox="1"/>
          <p:nvPr/>
        </p:nvSpPr>
        <p:spPr>
          <a:xfrm>
            <a:off x="7994899" y="1715557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C413AAF-DD03-4018-B384-F29D0B24E53C}"/>
              </a:ext>
            </a:extLst>
          </p:cNvPr>
          <p:cNvSpPr txBox="1"/>
          <p:nvPr/>
        </p:nvSpPr>
        <p:spPr>
          <a:xfrm>
            <a:off x="4078188" y="4256103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8D0817-DEB0-4A2C-B7C9-88C487347DEB}"/>
              </a:ext>
            </a:extLst>
          </p:cNvPr>
          <p:cNvSpPr txBox="1"/>
          <p:nvPr/>
        </p:nvSpPr>
        <p:spPr>
          <a:xfrm>
            <a:off x="7809229" y="4254244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6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25573645-FCD2-4B53-AE2C-2E3D2288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776479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-kmeans</a:t>
            </a:r>
            <a:r>
              <a:rPr lang="zh-TW" altLang="en-US" dirty="0">
                <a:sym typeface="Wingdings" panose="05000000000000000000" pitchFamily="2" charset="2"/>
              </a:rPr>
              <a:t>示範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經過正規化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1347023" y="3897747"/>
            <a:ext cx="3462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V="1">
            <a:off x="3078205" y="2564904"/>
            <a:ext cx="0" cy="1332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926077" y="5076669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261764" y="371308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016F341-B5E7-4F87-AF9D-59CF67060E98}"/>
              </a:ext>
            </a:extLst>
          </p:cNvPr>
          <p:cNvGrpSpPr/>
          <p:nvPr/>
        </p:nvGrpSpPr>
        <p:grpSpPr>
          <a:xfrm>
            <a:off x="4829160" y="2611872"/>
            <a:ext cx="4941902" cy="2902982"/>
            <a:chOff x="4829160" y="2611872"/>
            <a:chExt cx="4941902" cy="2902982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AC89BF19-544B-487A-9CF1-480AD013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12" y="2611872"/>
              <a:ext cx="3676650" cy="253365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C54981-C2DB-4A95-B366-C73C1A2FE56F}"/>
                </a:ext>
              </a:extLst>
            </p:cNvPr>
            <p:cNvSpPr txBox="1"/>
            <p:nvPr/>
          </p:nvSpPr>
          <p:spPr>
            <a:xfrm>
              <a:off x="6780609" y="5145522"/>
              <a:ext cx="2304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TW" dirty="0" err="1"/>
                <a:t>Ball_x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9CBE7D0-B53D-46EF-97F1-0A8189DB2F23}"/>
                </a:ext>
              </a:extLst>
            </p:cNvPr>
            <p:cNvSpPr txBox="1"/>
            <p:nvPr/>
          </p:nvSpPr>
          <p:spPr>
            <a:xfrm>
              <a:off x="4829160" y="3569066"/>
              <a:ext cx="2304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TW" dirty="0" err="1"/>
                <a:t>Ball_y</a:t>
              </a:r>
              <a:endParaRPr lang="zh-TW" altLang="en-US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F6F9AFF-40AA-4EAC-B289-2A4F7BC1EE2E}"/>
              </a:ext>
            </a:extLst>
          </p:cNvPr>
          <p:cNvSpPr txBox="1"/>
          <p:nvPr/>
        </p:nvSpPr>
        <p:spPr>
          <a:xfrm>
            <a:off x="7012078" y="5983314"/>
            <a:ext cx="1841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???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94D087-7EA1-45F8-8791-8676C3BEA30E}"/>
              </a:ext>
            </a:extLst>
          </p:cNvPr>
          <p:cNvSpPr txBox="1"/>
          <p:nvPr/>
        </p:nvSpPr>
        <p:spPr>
          <a:xfrm>
            <a:off x="2417763" y="428714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球向上跑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DF74D-7999-4645-8006-A6BBDF60ACAE}"/>
              </a:ext>
            </a:extLst>
          </p:cNvPr>
          <p:cNvSpPr txBox="1"/>
          <p:nvPr/>
        </p:nvSpPr>
        <p:spPr>
          <a:xfrm>
            <a:off x="1710551" y="348157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球向左下跑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0C1DAA-0A17-4E93-972A-996C0D7D5D4D}"/>
              </a:ext>
            </a:extLst>
          </p:cNvPr>
          <p:cNvSpPr txBox="1"/>
          <p:nvPr/>
        </p:nvSpPr>
        <p:spPr>
          <a:xfrm>
            <a:off x="3097979" y="3515999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球向右下跑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B60EAB-9119-4E83-88AC-2993FA1E5171}"/>
              </a:ext>
            </a:extLst>
          </p:cNvPr>
          <p:cNvSpPr txBox="1"/>
          <p:nvPr/>
        </p:nvSpPr>
        <p:spPr>
          <a:xfrm>
            <a:off x="1809352" y="5725721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中心點分散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8141E2C-4A16-45E6-92C4-4787D227AC1E}"/>
              </a:ext>
            </a:extLst>
          </p:cNvPr>
          <p:cNvSpPr txBox="1"/>
          <p:nvPr/>
        </p:nvSpPr>
        <p:spPr>
          <a:xfrm>
            <a:off x="6644110" y="5695284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/>
              <a:t>中心點過近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48C59E-04EE-4762-B1A1-71268ECBEB80}"/>
              </a:ext>
            </a:extLst>
          </p:cNvPr>
          <p:cNvCxnSpPr>
            <a:cxnSpLocks/>
          </p:cNvCxnSpPr>
          <p:nvPr/>
        </p:nvCxnSpPr>
        <p:spPr>
          <a:xfrm flipH="1">
            <a:off x="4556552" y="2464094"/>
            <a:ext cx="343752" cy="398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DBB640-DD63-4896-B508-B3CF2884A67D}"/>
              </a:ext>
            </a:extLst>
          </p:cNvPr>
          <p:cNvSpPr txBox="1"/>
          <p:nvPr/>
        </p:nvSpPr>
        <p:spPr>
          <a:xfrm>
            <a:off x="4728428" y="2171847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</a:t>
            </a:r>
          </a:p>
        </p:txBody>
      </p:sp>
    </p:spTree>
    <p:extLst>
      <p:ext uri="{BB962C8B-B14F-4D97-AF65-F5344CB8AC3E}">
        <p14:creationId xmlns:p14="http://schemas.microsoft.com/office/powerpoint/2010/main" val="11444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25573645-FCD2-4B53-AE2C-2E3D2288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776479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-kmeans</a:t>
            </a:r>
            <a:r>
              <a:rPr lang="zh-TW" altLang="en-US" dirty="0">
                <a:sym typeface="Wingdings" panose="05000000000000000000" pitchFamily="2" charset="2"/>
              </a:rPr>
              <a:t>示範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經過正規化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1347023" y="3897747"/>
            <a:ext cx="3462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V="1">
            <a:off x="3078205" y="2564904"/>
            <a:ext cx="0" cy="1332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926077" y="5076669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261764" y="371308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94D087-7EA1-45F8-8791-8676C3BEA30E}"/>
              </a:ext>
            </a:extLst>
          </p:cNvPr>
          <p:cNvSpPr txBox="1"/>
          <p:nvPr/>
        </p:nvSpPr>
        <p:spPr>
          <a:xfrm>
            <a:off x="2417763" y="428714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球向上跑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DF74D-7999-4645-8006-A6BBDF60ACAE}"/>
              </a:ext>
            </a:extLst>
          </p:cNvPr>
          <p:cNvSpPr txBox="1"/>
          <p:nvPr/>
        </p:nvSpPr>
        <p:spPr>
          <a:xfrm>
            <a:off x="1710551" y="348157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球向左下跑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0C1DAA-0A17-4E93-972A-996C0D7D5D4D}"/>
              </a:ext>
            </a:extLst>
          </p:cNvPr>
          <p:cNvSpPr txBox="1"/>
          <p:nvPr/>
        </p:nvSpPr>
        <p:spPr>
          <a:xfrm>
            <a:off x="3097979" y="3515999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球向右下跑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B60EAB-9119-4E83-88AC-2993FA1E5171}"/>
              </a:ext>
            </a:extLst>
          </p:cNvPr>
          <p:cNvSpPr txBox="1"/>
          <p:nvPr/>
        </p:nvSpPr>
        <p:spPr>
          <a:xfrm>
            <a:off x="1809352" y="5725721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中心點分散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70746" y="3648311"/>
            <a:ext cx="399434" cy="43738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18557" y="4051554"/>
            <a:ext cx="110381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mtClean="0"/>
              <a:t>預測結果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9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962016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)-</a:t>
            </a:r>
            <a:r>
              <a:rPr lang="zh-TW" altLang="en-US" dirty="0">
                <a:sym typeface="Wingdings" panose="05000000000000000000" pitchFamily="2" charset="2"/>
              </a:rPr>
              <a:t>工具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en-GB" altLang="zh-TW" cap="all" dirty="0"/>
              <a:t>FACETS</a:t>
            </a: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8AE99E-59DD-4CA0-A7A2-B56657094B74}"/>
              </a:ext>
            </a:extLst>
          </p:cNvPr>
          <p:cNvSpPr/>
          <p:nvPr/>
        </p:nvSpPr>
        <p:spPr>
          <a:xfrm>
            <a:off x="1522876" y="5639277"/>
            <a:ext cx="3430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>
                <a:hlinkClick r:id="rId3"/>
              </a:rPr>
              <a:t>Google</a:t>
            </a:r>
            <a:r>
              <a:rPr lang="zh-TW" altLang="en-US" dirty="0">
                <a:hlinkClick r:id="rId3"/>
              </a:rPr>
              <a:t>開源網頁</a:t>
            </a:r>
            <a:endParaRPr lang="en-GB" altLang="zh-TW" dirty="0">
              <a:hlinkClick r:id="rId3"/>
            </a:endParaRPr>
          </a:p>
          <a:p>
            <a:r>
              <a:rPr lang="en-GB" altLang="zh-TW" dirty="0">
                <a:hlinkClick r:id="rId3"/>
              </a:rPr>
              <a:t>https://pair-code.github.io/facets/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097A33-0785-476A-8855-261F9B3A3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2492896"/>
            <a:ext cx="5854976" cy="28816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AE94673-594D-4CF6-889D-4C11D8E28139}"/>
              </a:ext>
            </a:extLst>
          </p:cNvPr>
          <p:cNvSpPr txBox="1"/>
          <p:nvPr/>
        </p:nvSpPr>
        <p:spPr>
          <a:xfrm>
            <a:off x="7790631" y="1741763"/>
            <a:ext cx="4104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將需求資料輸出為</a:t>
            </a:r>
            <a:r>
              <a:rPr lang="en-US" altLang="zh-TW" dirty="0"/>
              <a:t>csv</a:t>
            </a:r>
            <a:r>
              <a:rPr lang="zh-TW" altLang="en-US" dirty="0"/>
              <a:t>檔後上傳</a:t>
            </a:r>
            <a:endParaRPr lang="en-US" altLang="zh-TW" dirty="0"/>
          </a:p>
          <a:p>
            <a:r>
              <a:rPr lang="zh-TW" altLang="en-US" dirty="0"/>
              <a:t>便可獲得圖表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557990-32BD-4526-829F-5283AB7D0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60" y="2388094"/>
            <a:ext cx="3032398" cy="298645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F30A3E5C-1DBB-41EE-922D-A6F356D1DFBB}"/>
              </a:ext>
            </a:extLst>
          </p:cNvPr>
          <p:cNvSpPr/>
          <p:nvPr/>
        </p:nvSpPr>
        <p:spPr>
          <a:xfrm rot="10800000">
            <a:off x="7484892" y="3429000"/>
            <a:ext cx="841768" cy="79208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17650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B65E09F-44C1-48E7-8A98-387D6E92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" r="22804"/>
          <a:stretch/>
        </p:blipFill>
        <p:spPr>
          <a:xfrm>
            <a:off x="1487292" y="2533425"/>
            <a:ext cx="3768843" cy="32073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FD457B-0229-4E67-9579-7E00D91F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533425"/>
            <a:ext cx="5308561" cy="348690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7156277" y="1003424"/>
            <a:ext cx="288032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分類筆數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128385" y="5667584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分類</a:t>
            </a:r>
            <a:r>
              <a:rPr lang="en-US" altLang="zh-TW" dirty="0" smtClean="0"/>
              <a:t>(Y)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4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7156277" y="1003424"/>
            <a:ext cx="288032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球的座標與分類筆數分布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95" y="2306698"/>
            <a:ext cx="4536945" cy="37840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856" y="2348880"/>
            <a:ext cx="5364585" cy="354117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BallX</a:t>
            </a:r>
            <a:endParaRPr lang="zh-TW" altLang="en-US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8596437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BallY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0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6938307" y="1003424"/>
            <a:ext cx="390668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移動方向</a:t>
            </a:r>
            <a:r>
              <a:rPr lang="en-US" altLang="zh-TW" dirty="0" smtClean="0"/>
              <a:t>(VX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VY)</a:t>
            </a:r>
            <a:r>
              <a:rPr lang="zh-TW" altLang="en-US" dirty="0" smtClean="0"/>
              <a:t>與分類筆數分布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223591"/>
            <a:ext cx="5765751" cy="37585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376" y="2282843"/>
            <a:ext cx="5566361" cy="3640089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VX</a:t>
            </a:r>
            <a:endParaRPr lang="zh-TW" altLang="en-US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8596437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VY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2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420888"/>
            <a:ext cx="5366487" cy="354450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6938307" y="1003424"/>
            <a:ext cx="390668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平板位置</a:t>
            </a:r>
            <a:r>
              <a:rPr lang="en-US" altLang="zh-TW" dirty="0" smtClean="0"/>
              <a:t>(X)</a:t>
            </a:r>
            <a:r>
              <a:rPr lang="zh-TW" altLang="en-US" dirty="0" smtClean="0"/>
              <a:t>與分類筆數分布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PlatX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0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CACC62-2104-4B4A-8889-9EE61A40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05" y="1143000"/>
            <a:ext cx="6726920" cy="44233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50971" y="378904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Y</a:t>
            </a: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89684-2E56-492A-B16C-6E288560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76" y="2852936"/>
            <a:ext cx="3648075" cy="24384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6E9F2777-E71E-4319-B78B-8385FE46AEA0}"/>
              </a:ext>
            </a:extLst>
          </p:cNvPr>
          <p:cNvSpPr/>
          <p:nvPr/>
        </p:nvSpPr>
        <p:spPr>
          <a:xfrm>
            <a:off x="5098943" y="3711318"/>
            <a:ext cx="504056" cy="50405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0" name="文字方塊 9"/>
          <p:cNvSpPr txBox="1"/>
          <p:nvPr/>
        </p:nvSpPr>
        <p:spPr>
          <a:xfrm>
            <a:off x="7318548" y="5509736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VX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3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859792-6173-47C8-AD56-E5548723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50" y="2757686"/>
            <a:ext cx="3676650" cy="2533650"/>
          </a:xfrm>
          <a:prstGeom prst="rect">
            <a:avLst/>
          </a:prstGeom>
          <a:ln>
            <a:noFill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90C870-333F-4EDF-9F85-EF5D9FF9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26" y="1143991"/>
            <a:ext cx="6801899" cy="447772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50971" y="378904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BallY</a:t>
            </a:r>
            <a:endParaRPr lang="zh-TW" altLang="en-US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7318548" y="5509736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BallX</a:t>
            </a:r>
            <a:endParaRPr lang="zh-TW" altLang="en-US" dirty="0" smtClean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AB810E0-456E-46B1-A719-7B1D3B3AB4A6}"/>
              </a:ext>
            </a:extLst>
          </p:cNvPr>
          <p:cNvSpPr/>
          <p:nvPr/>
        </p:nvSpPr>
        <p:spPr>
          <a:xfrm>
            <a:off x="5098943" y="3711318"/>
            <a:ext cx="504056" cy="50405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06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自動打磚塊。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任何關卡及球的位置。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越快越好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進階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rtl="0"/>
            <a:r>
              <a:rPr lang="en-US" altLang="zh-TW" dirty="0"/>
              <a:t>FPS&gt;=120(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4212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資料夾</a:t>
            </a:r>
            <a:endParaRPr lang="en-US" altLang="zh-TW" sz="1200" dirty="0"/>
          </a:p>
          <a:p>
            <a:pPr algn="ctr"/>
            <a:r>
              <a:rPr lang="zh-TW" altLang="en-US" sz="1200" dirty="0"/>
              <a:t>存放</a:t>
            </a:r>
            <a:r>
              <a:rPr lang="en-US" altLang="zh-TW" sz="1200" dirty="0"/>
              <a:t>pickle</a:t>
            </a:r>
            <a:r>
              <a:rPr lang="zh-TW" altLang="en-US" sz="1200" dirty="0"/>
              <a:t>紀錄檔</a:t>
            </a:r>
          </a:p>
        </p:txBody>
      </p:sp>
      <p:sp>
        <p:nvSpPr>
          <p:cNvPr id="23" name="矩形 22"/>
          <p:cNvSpPr/>
          <p:nvPr/>
        </p:nvSpPr>
        <p:spPr>
          <a:xfrm>
            <a:off x="7235975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訓練程式</a:t>
            </a:r>
          </a:p>
        </p:txBody>
      </p:sp>
      <p:cxnSp>
        <p:nvCxnSpPr>
          <p:cNvPr id="26" name="直線單箭頭接點 25"/>
          <p:cNvCxnSpPr>
            <a:stCxn id="5" idx="3"/>
            <a:endCxn id="23" idx="1"/>
          </p:cNvCxnSpPr>
          <p:nvPr/>
        </p:nvCxnSpPr>
        <p:spPr>
          <a:xfrm>
            <a:off x="5769404" y="2784961"/>
            <a:ext cx="146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94956" y="2760957"/>
            <a:ext cx="16008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400" dirty="0"/>
              <a:t>每個</a:t>
            </a:r>
            <a:r>
              <a:rPr lang="en-US" altLang="zh-TW" sz="1400" dirty="0"/>
              <a:t>frame</a:t>
            </a:r>
            <a:r>
              <a:rPr lang="zh-TW" altLang="en-US" sz="1400" dirty="0"/>
              <a:t>的資料</a:t>
            </a:r>
          </a:p>
        </p:txBody>
      </p:sp>
      <p:sp>
        <p:nvSpPr>
          <p:cNvPr id="30" name="矩形 29"/>
          <p:cNvSpPr/>
          <p:nvPr/>
        </p:nvSpPr>
        <p:spPr>
          <a:xfrm>
            <a:off x="10177738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正規化</a:t>
            </a:r>
            <a:r>
              <a:rPr lang="en-US" altLang="zh-TW" dirty="0"/>
              <a:t>.</a:t>
            </a:r>
            <a:r>
              <a:rPr lang="en-US" altLang="zh-TW" dirty="0" err="1"/>
              <a:t>sav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3"/>
            <a:endCxn id="30" idx="1"/>
          </p:cNvCxnSpPr>
          <p:nvPr/>
        </p:nvCxnSpPr>
        <p:spPr>
          <a:xfrm>
            <a:off x="8711167" y="2784961"/>
            <a:ext cx="146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634310" y="2784961"/>
            <a:ext cx="1667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1400" dirty="0"/>
              <a:t>model</a:t>
            </a:r>
            <a:r>
              <a:rPr lang="zh-TW" altLang="en-US" sz="1400" dirty="0"/>
              <a:t>輸出為</a:t>
            </a:r>
            <a:r>
              <a:rPr lang="en-US" altLang="zh-TW" sz="1400" dirty="0" err="1"/>
              <a:t>sav</a:t>
            </a:r>
            <a:r>
              <a:rPr lang="zh-TW" altLang="en-US" sz="1400" dirty="0"/>
              <a:t>檔</a:t>
            </a:r>
          </a:p>
        </p:txBody>
      </p:sp>
      <p:sp>
        <p:nvSpPr>
          <p:cNvPr id="43" name="矩形 42"/>
          <p:cNvSpPr/>
          <p:nvPr/>
        </p:nvSpPr>
        <p:spPr>
          <a:xfrm>
            <a:off x="8388000" y="4320000"/>
            <a:ext cx="3005387" cy="12609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en-US" altLang="zh-TW" dirty="0" err="1"/>
              <a:t>Ml_play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440000" y="432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</a:t>
            </a:r>
            <a:endParaRPr lang="en-US" altLang="zh-TW" dirty="0"/>
          </a:p>
          <a:p>
            <a:pPr algn="ctr"/>
            <a:r>
              <a:rPr lang="zh-TW" altLang="en-US" dirty="0"/>
              <a:t>正規化</a:t>
            </a:r>
            <a:endParaRPr lang="en-US" altLang="zh-TW" dirty="0"/>
          </a:p>
        </p:txBody>
      </p:sp>
      <p:sp>
        <p:nvSpPr>
          <p:cNvPr id="57" name="矩形 56"/>
          <p:cNvSpPr/>
          <p:nvPr/>
        </p:nvSpPr>
        <p:spPr>
          <a:xfrm>
            <a:off x="9945868" y="4749998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64" name="矩形 63"/>
          <p:cNvSpPr/>
          <p:nvPr/>
        </p:nvSpPr>
        <p:spPr>
          <a:xfrm>
            <a:off x="4261425" y="4320987"/>
            <a:ext cx="3006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Game</a:t>
            </a:r>
            <a:endParaRPr lang="zh-TW" altLang="en-US" dirty="0"/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7235975" y="5229200"/>
            <a:ext cx="1156408" cy="11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267425" y="4448457"/>
            <a:ext cx="1120574" cy="1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388000" y="504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輸出指令</a:t>
            </a:r>
            <a:endParaRPr lang="en-US" altLang="zh-TW" sz="1400" dirty="0"/>
          </a:p>
        </p:txBody>
      </p:sp>
      <p:sp>
        <p:nvSpPr>
          <p:cNvPr id="76" name="矩形 75"/>
          <p:cNvSpPr/>
          <p:nvPr/>
        </p:nvSpPr>
        <p:spPr>
          <a:xfrm>
            <a:off x="8388000" y="432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提取特徵</a:t>
            </a:r>
            <a:endParaRPr lang="en-US" altLang="zh-TW" sz="1400" dirty="0"/>
          </a:p>
        </p:txBody>
      </p:sp>
      <p:sp>
        <p:nvSpPr>
          <p:cNvPr id="80" name="矩形 79"/>
          <p:cNvSpPr/>
          <p:nvPr/>
        </p:nvSpPr>
        <p:spPr>
          <a:xfrm>
            <a:off x="10440000" y="504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KNN.sav</a:t>
            </a:r>
            <a:endParaRPr lang="en-US" altLang="zh-TW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047567" y="3780038"/>
            <a:ext cx="16039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tw"/>
            </a:defPPr>
          </a:lstStyle>
          <a:p>
            <a:r>
              <a:rPr lang="zh-TW" altLang="en-US" dirty="0"/>
              <a:t>輸入當前</a:t>
            </a:r>
            <a:r>
              <a:rPr lang="en-US" altLang="zh-TW" dirty="0"/>
              <a:t>frame</a:t>
            </a:r>
            <a:r>
              <a:rPr lang="zh-TW" altLang="en-US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10177738" y="1510706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KNN.sav</a:t>
            </a:r>
            <a:r>
              <a:rPr lang="en-US" altLang="zh-TW" dirty="0"/>
              <a:t> /</a:t>
            </a:r>
          </a:p>
          <a:p>
            <a:pPr algn="ctr"/>
            <a:r>
              <a:rPr lang="en-US" altLang="zh-TW" dirty="0" err="1"/>
              <a:t>Kmeans.sav</a:t>
            </a:r>
            <a:endParaRPr lang="zh-TW" altLang="en-US" dirty="0"/>
          </a:p>
        </p:txBody>
      </p:sp>
      <p:cxnSp>
        <p:nvCxnSpPr>
          <p:cNvPr id="97" name="肘形接點 96"/>
          <p:cNvCxnSpPr>
            <a:endCxn id="93" idx="1"/>
          </p:cNvCxnSpPr>
          <p:nvPr/>
        </p:nvCxnSpPr>
        <p:spPr>
          <a:xfrm flipV="1">
            <a:off x="8711167" y="1874779"/>
            <a:ext cx="1466571" cy="9101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接點 99"/>
          <p:cNvCxnSpPr>
            <a:stCxn id="93" idx="3"/>
            <a:endCxn id="80" idx="2"/>
          </p:cNvCxnSpPr>
          <p:nvPr/>
        </p:nvCxnSpPr>
        <p:spPr>
          <a:xfrm flipH="1">
            <a:off x="10916694" y="1874779"/>
            <a:ext cx="736236" cy="3706208"/>
          </a:xfrm>
          <a:prstGeom prst="bentConnector4">
            <a:avLst>
              <a:gd name="adj1" fmla="val -31050"/>
              <a:gd name="adj2" fmla="val 10616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30" idx="2"/>
          </p:cNvCxnSpPr>
          <p:nvPr/>
        </p:nvCxnSpPr>
        <p:spPr>
          <a:xfrm>
            <a:off x="10915334" y="3149034"/>
            <a:ext cx="0" cy="11325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6" idx="3"/>
            <a:endCxn id="51" idx="1"/>
          </p:cNvCxnSpPr>
          <p:nvPr/>
        </p:nvCxnSpPr>
        <p:spPr>
          <a:xfrm>
            <a:off x="9341387" y="4590494"/>
            <a:ext cx="1098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0" idx="1"/>
            <a:endCxn id="73" idx="3"/>
          </p:cNvCxnSpPr>
          <p:nvPr/>
        </p:nvCxnSpPr>
        <p:spPr>
          <a:xfrm flipH="1">
            <a:off x="9341387" y="5310494"/>
            <a:ext cx="1098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51" idx="2"/>
            <a:endCxn id="80" idx="0"/>
          </p:cNvCxnSpPr>
          <p:nvPr/>
        </p:nvCxnSpPr>
        <p:spPr>
          <a:xfrm>
            <a:off x="10916694" y="4860987"/>
            <a:ext cx="0" cy="17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7047567" y="5301162"/>
            <a:ext cx="1603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tw"/>
            </a:defPPr>
          </a:lstStyle>
          <a:p>
            <a:r>
              <a:rPr lang="zh-TW" altLang="en-US" dirty="0"/>
              <a:t>控制平板</a:t>
            </a:r>
          </a:p>
        </p:txBody>
      </p:sp>
      <p:sp>
        <p:nvSpPr>
          <p:cNvPr id="142" name="矩形 141"/>
          <p:cNvSpPr/>
          <p:nvPr/>
        </p:nvSpPr>
        <p:spPr>
          <a:xfrm>
            <a:off x="1480480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Rule base</a:t>
            </a:r>
          </a:p>
          <a:p>
            <a:pPr algn="ctr"/>
            <a:r>
              <a:rPr lang="en-US" altLang="zh-TW" sz="1200" dirty="0" err="1"/>
              <a:t>ML_play</a:t>
            </a:r>
            <a:endParaRPr lang="en-US" altLang="zh-TW" sz="1200" dirty="0"/>
          </a:p>
        </p:txBody>
      </p:sp>
      <p:sp>
        <p:nvSpPr>
          <p:cNvPr id="144" name="矩形 143"/>
          <p:cNvSpPr/>
          <p:nvPr/>
        </p:nvSpPr>
        <p:spPr>
          <a:xfrm>
            <a:off x="1465984" y="3396905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Game</a:t>
            </a: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566020" y="3149034"/>
            <a:ext cx="0" cy="247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 flipV="1">
            <a:off x="1773932" y="3149034"/>
            <a:ext cx="0" cy="247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42" idx="3"/>
            <a:endCxn id="5" idx="1"/>
          </p:cNvCxnSpPr>
          <p:nvPr/>
        </p:nvCxnSpPr>
        <p:spPr>
          <a:xfrm>
            <a:off x="2955672" y="2784961"/>
            <a:ext cx="133854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2931896" y="2760957"/>
            <a:ext cx="1323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600" dirty="0"/>
              <a:t>輸出</a:t>
            </a:r>
            <a:r>
              <a:rPr lang="en-US" altLang="zh-TW" sz="1600" dirty="0"/>
              <a:t>pickle</a:t>
            </a:r>
            <a:r>
              <a:rPr lang="zh-TW" altLang="en-US" sz="1600" dirty="0"/>
              <a:t>檔作為樣本</a:t>
            </a:r>
          </a:p>
        </p:txBody>
      </p:sp>
      <p:sp>
        <p:nvSpPr>
          <p:cNvPr id="153" name="矩形 152"/>
          <p:cNvSpPr/>
          <p:nvPr/>
        </p:nvSpPr>
        <p:spPr>
          <a:xfrm>
            <a:off x="1168347" y="1801646"/>
            <a:ext cx="2088232" cy="26927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4" name="矩形 153"/>
          <p:cNvSpPr/>
          <p:nvPr/>
        </p:nvSpPr>
        <p:spPr>
          <a:xfrm>
            <a:off x="4113635" y="1007115"/>
            <a:ext cx="7972294" cy="2589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5" name="矩形 154"/>
          <p:cNvSpPr/>
          <p:nvPr/>
        </p:nvSpPr>
        <p:spPr>
          <a:xfrm>
            <a:off x="4113635" y="3695143"/>
            <a:ext cx="7972294" cy="2589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6" name="文字方塊 155"/>
          <p:cNvSpPr txBox="1"/>
          <p:nvPr/>
        </p:nvSpPr>
        <p:spPr>
          <a:xfrm>
            <a:off x="1164886" y="4125051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提供大量有效樣本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6946919" y="1011533"/>
            <a:ext cx="23944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正規化及訓練模型</a:t>
            </a:r>
          </a:p>
        </p:txBody>
      </p:sp>
      <p:sp>
        <p:nvSpPr>
          <p:cNvPr id="158" name="文字方塊 157"/>
          <p:cNvSpPr txBox="1"/>
          <p:nvPr/>
        </p:nvSpPr>
        <p:spPr>
          <a:xfrm>
            <a:off x="6946918" y="5915267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過關</a:t>
            </a:r>
          </a:p>
        </p:txBody>
      </p:sp>
      <p:sp>
        <p:nvSpPr>
          <p:cNvPr id="41" name="矩形 40"/>
          <p:cNvSpPr/>
          <p:nvPr/>
        </p:nvSpPr>
        <p:spPr>
          <a:xfrm>
            <a:off x="1168347" y="4619629"/>
            <a:ext cx="2088232" cy="16429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42" name="矩形 41"/>
          <p:cNvSpPr/>
          <p:nvPr/>
        </p:nvSpPr>
        <p:spPr>
          <a:xfrm>
            <a:off x="1449445" y="4909629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可</a:t>
            </a:r>
            <a:r>
              <a:rPr lang="zh-TW" altLang="en-US" sz="1200" dirty="0"/>
              <a:t>視</a:t>
            </a:r>
            <a:r>
              <a:rPr lang="zh-TW" altLang="en-US" sz="1200" dirty="0" smtClean="0"/>
              <a:t>化工</a:t>
            </a:r>
            <a:r>
              <a:rPr lang="zh-TW" altLang="en-US" sz="1200" dirty="0"/>
              <a:t>具</a:t>
            </a:r>
            <a:endParaRPr lang="en-US" altLang="zh-TW" sz="1200" dirty="0"/>
          </a:p>
        </p:txBody>
      </p:sp>
      <p:cxnSp>
        <p:nvCxnSpPr>
          <p:cNvPr id="44" name="直線單箭頭接點 43"/>
          <p:cNvCxnSpPr>
            <a:endCxn id="42" idx="3"/>
          </p:cNvCxnSpPr>
          <p:nvPr/>
        </p:nvCxnSpPr>
        <p:spPr>
          <a:xfrm flipH="1">
            <a:off x="2924637" y="5273702"/>
            <a:ext cx="136957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2" idx="0"/>
            <a:endCxn id="156" idx="0"/>
          </p:cNvCxnSpPr>
          <p:nvPr/>
        </p:nvCxnSpPr>
        <p:spPr>
          <a:xfrm flipV="1">
            <a:off x="2187041" y="4125051"/>
            <a:ext cx="4497" cy="78457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189697" y="5851074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檢</a:t>
            </a:r>
            <a:r>
              <a:rPr lang="zh-TW" altLang="en-US" dirty="0">
                <a:solidFill>
                  <a:srgbClr val="FF0000"/>
                </a:solidFill>
              </a:rPr>
              <a:t>視</a:t>
            </a:r>
            <a:r>
              <a:rPr lang="zh-TW" altLang="en-US" dirty="0" smtClean="0">
                <a:solidFill>
                  <a:srgbClr val="FF0000"/>
                </a:solidFill>
              </a:rPr>
              <a:t>資料分布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07235" y="4380221"/>
            <a:ext cx="1604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修改訓練樣本</a:t>
            </a:r>
          </a:p>
        </p:txBody>
      </p:sp>
    </p:spTree>
    <p:extLst>
      <p:ext uri="{BB962C8B-B14F-4D97-AF65-F5344CB8AC3E}">
        <p14:creationId xmlns:p14="http://schemas.microsoft.com/office/powerpoint/2010/main" val="15279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Python3.6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r>
              <a:rPr lang="zh-TW" altLang="en-US" dirty="0"/>
              <a:t>贏的條件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沒有磚塊</a:t>
            </a:r>
            <a:endParaRPr lang="en-US" altLang="zh-TW" dirty="0"/>
          </a:p>
          <a:p>
            <a:r>
              <a:rPr lang="zh-TW" altLang="en-US" dirty="0"/>
              <a:t>輸的條件</a:t>
            </a:r>
            <a:r>
              <a:rPr lang="en-US" altLang="zh-TW" dirty="0">
                <a:sym typeface="Wingdings" panose="05000000000000000000" pitchFamily="2" charset="2"/>
              </a:rPr>
              <a:t>:(</a:t>
            </a:r>
            <a:r>
              <a:rPr lang="zh-TW" altLang="en-US" dirty="0">
                <a:sym typeface="Wingdings" panose="05000000000000000000" pitchFamily="2" charset="2"/>
              </a:rPr>
              <a:t>避免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球的位置低於平板位子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/>
              <a:t>打太久</a:t>
            </a:r>
            <a:r>
              <a:rPr lang="en-US" altLang="zh-TW" dirty="0"/>
              <a:t>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66" y="1484784"/>
            <a:ext cx="3962400" cy="100965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遊戲架構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執行遊戲後由</a:t>
            </a:r>
            <a:r>
              <a:rPr lang="en-US" altLang="zh-TW" dirty="0"/>
              <a:t>ML</a:t>
            </a:r>
            <a:r>
              <a:rPr lang="zh-TW" altLang="en-US" dirty="0"/>
              <a:t>方取得當前</a:t>
            </a:r>
            <a:r>
              <a:rPr lang="en-US" altLang="zh-TW" dirty="0"/>
              <a:t>frame</a:t>
            </a:r>
            <a:r>
              <a:rPr lang="zh-TW" altLang="en-US" dirty="0"/>
              <a:t>資料</a:t>
            </a:r>
            <a:r>
              <a:rPr lang="en-US" altLang="zh-TW" dirty="0"/>
              <a:t>(info)</a:t>
            </a:r>
            <a:r>
              <a:rPr lang="zh-TW" altLang="en-US" dirty="0"/>
              <a:t>，再傳送指令給</a:t>
            </a:r>
            <a:r>
              <a:rPr lang="en-US" altLang="zh-TW" dirty="0"/>
              <a:t>game</a:t>
            </a:r>
            <a:r>
              <a:rPr lang="zh-TW" altLang="en-US" dirty="0"/>
              <a:t>方執行。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判斷</a:t>
            </a:r>
            <a:r>
              <a:rPr lang="en-US" altLang="zh-TW" dirty="0"/>
              <a:t>&gt;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Rule base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KNN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Kmeans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SVM</a:t>
            </a:r>
          </a:p>
        </p:txBody>
      </p:sp>
      <p:sp>
        <p:nvSpPr>
          <p:cNvPr id="6" name="矩形 5"/>
          <p:cNvSpPr/>
          <p:nvPr/>
        </p:nvSpPr>
        <p:spPr>
          <a:xfrm>
            <a:off x="7894612" y="3861048"/>
            <a:ext cx="151216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282311" y="4064446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18982" y="3695114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 data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406780" y="4064446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06780" y="3695114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02524" y="4064446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遊戲資訊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406780" y="4064445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控制平板</a:t>
            </a:r>
          </a:p>
        </p:txBody>
      </p:sp>
    </p:spTree>
    <p:extLst>
      <p:ext uri="{BB962C8B-B14F-4D97-AF65-F5344CB8AC3E}">
        <p14:creationId xmlns:p14="http://schemas.microsoft.com/office/powerpoint/2010/main" val="6754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輸入、輸出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輸入</a:t>
            </a:r>
            <a:r>
              <a:rPr lang="en-US" altLang="zh-TW" dirty="0"/>
              <a:t>:info data</a:t>
            </a:r>
            <a:r>
              <a:rPr lang="en-US" altLang="zh-TW" dirty="0">
                <a:sym typeface="Wingdings" panose="05000000000000000000" pitchFamily="2" charset="2"/>
              </a:rPr>
              <a:t>				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209322" y="5145265"/>
            <a:ext cx="151216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597021" y="5348663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133692" y="4979331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 data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721490" y="5348663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21490" y="4979331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7234" y="5348663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遊戲資訊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721490" y="5348662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控制平板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60" y="2722634"/>
            <a:ext cx="4377418" cy="75867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12689" y="2722633"/>
            <a:ext cx="2047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</a:t>
            </a:r>
            <a:r>
              <a:rPr lang="zh-TW" altLang="en-US" dirty="0"/>
              <a:t>資料格式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48922" y="2260968"/>
            <a:ext cx="2664296" cy="461665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輸出</a:t>
            </a:r>
            <a:r>
              <a:rPr lang="en-US" altLang="zh-TW" sz="2400" dirty="0"/>
              <a:t>:instruct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61" y="2673334"/>
            <a:ext cx="5081677" cy="755666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35821" y="3441444"/>
            <a:ext cx="42494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Frame:</a:t>
            </a:r>
            <a:r>
              <a:rPr lang="zh-TW" altLang="en-US" dirty="0"/>
              <a:t>比對回傳時遊戲的</a:t>
            </a:r>
            <a:r>
              <a:rPr lang="en-US" altLang="zh-TW" dirty="0"/>
              <a:t>frame</a:t>
            </a:r>
            <a:r>
              <a:rPr lang="zh-TW" altLang="en-US" dirty="0"/>
              <a:t>是否相同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Command:</a:t>
            </a:r>
            <a:r>
              <a:rPr lang="zh-TW" altLang="en-US" dirty="0">
                <a:solidFill>
                  <a:srgbClr val="FF0000"/>
                </a:solidFill>
              </a:rPr>
              <a:t>控制平版左移、右移、不動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810703" y="3421777"/>
            <a:ext cx="4730593" cy="175432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rtlCol="0" anchor="ctr" anchorCtr="0">
            <a:spAutoFit/>
          </a:bodyPr>
          <a:lstStyle/>
          <a:p>
            <a:r>
              <a:rPr lang="en-US" altLang="zh-TW" dirty="0"/>
              <a:t>Frame:</a:t>
            </a:r>
            <a:r>
              <a:rPr lang="zh-TW" altLang="en-US" dirty="0"/>
              <a:t>此次資料為遊戲中第幾個</a:t>
            </a:r>
            <a:r>
              <a:rPr lang="en-US" altLang="zh-TW" dirty="0"/>
              <a:t>frame</a:t>
            </a:r>
          </a:p>
          <a:p>
            <a:r>
              <a:rPr lang="en-US" altLang="zh-TW" dirty="0"/>
              <a:t>Status:</a:t>
            </a:r>
            <a:r>
              <a:rPr lang="zh-TW" altLang="en-US" dirty="0"/>
              <a:t>遊戲狀態</a:t>
            </a:r>
            <a:r>
              <a:rPr lang="en-US" altLang="zh-TW" dirty="0"/>
              <a:t>&lt;Pass</a:t>
            </a:r>
            <a:r>
              <a:rPr lang="zh-TW" altLang="en-US" dirty="0"/>
              <a:t>，</a:t>
            </a:r>
            <a:r>
              <a:rPr lang="en-US" altLang="zh-TW" dirty="0"/>
              <a:t>Over</a:t>
            </a:r>
            <a:r>
              <a:rPr lang="zh-TW" altLang="en-US" dirty="0"/>
              <a:t>，</a:t>
            </a:r>
            <a:r>
              <a:rPr lang="en-US" altLang="zh-TW" dirty="0"/>
              <a:t>Alive&gt;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Ball:</a:t>
            </a:r>
            <a:r>
              <a:rPr lang="zh-TW" altLang="en-US" dirty="0">
                <a:solidFill>
                  <a:srgbClr val="FF0000"/>
                </a:solidFill>
              </a:rPr>
              <a:t>球的</a:t>
            </a:r>
            <a:r>
              <a:rPr lang="en-US" altLang="zh-TW" dirty="0">
                <a:solidFill>
                  <a:srgbClr val="FF0000"/>
                </a:solidFill>
              </a:rPr>
              <a:t>XY</a:t>
            </a:r>
            <a:r>
              <a:rPr lang="zh-TW" altLang="en-US" dirty="0">
                <a:solidFill>
                  <a:srgbClr val="FF0000"/>
                </a:solidFill>
              </a:rPr>
              <a:t>座標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Platform:</a:t>
            </a:r>
            <a:r>
              <a:rPr lang="zh-TW" altLang="en-US" dirty="0">
                <a:solidFill>
                  <a:srgbClr val="FF0000"/>
                </a:solidFill>
              </a:rPr>
              <a:t>平板的</a:t>
            </a:r>
            <a:r>
              <a:rPr lang="en-US" altLang="zh-TW" dirty="0">
                <a:solidFill>
                  <a:srgbClr val="FF0000"/>
                </a:solidFill>
              </a:rPr>
              <a:t>XY</a:t>
            </a:r>
            <a:r>
              <a:rPr lang="zh-TW" altLang="en-US" dirty="0">
                <a:solidFill>
                  <a:srgbClr val="FF0000"/>
                </a:solidFill>
              </a:rPr>
              <a:t>座標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Bricks:</a:t>
            </a:r>
            <a:r>
              <a:rPr lang="zh-TW" altLang="en-US" dirty="0"/>
              <a:t>磚塊位置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8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363624" cy="3697465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參數</a:t>
            </a:r>
            <a:r>
              <a:rPr lang="en-US" altLang="zh-TW" dirty="0"/>
              <a:t>&gt;(</a:t>
            </a:r>
            <a:r>
              <a:rPr lang="zh-TW" altLang="en-US" dirty="0"/>
              <a:t>訓練</a:t>
            </a:r>
            <a:r>
              <a:rPr lang="en-US" altLang="zh-TW" dirty="0"/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Rule base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/>
              <a:t>無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 NN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TW" dirty="0"/>
              <a:t>K</a:t>
            </a:r>
            <a:r>
              <a:rPr lang="zh-TW" altLang="en-US" dirty="0"/>
              <a:t>個最近點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啟用正規化</a:t>
            </a:r>
            <a:r>
              <a:rPr lang="en-US" altLang="zh-TW" dirty="0"/>
              <a:t>&lt;</a:t>
            </a:r>
            <a:r>
              <a:rPr lang="zh-TW" altLang="en-US" dirty="0"/>
              <a:t>標準差正規化，等比正規化</a:t>
            </a:r>
            <a:r>
              <a:rPr lang="en-US" altLang="zh-TW" dirty="0"/>
              <a:t>&gt;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資料筆數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測試資料比例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 means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/>
              <a:t>k</a:t>
            </a:r>
            <a:r>
              <a:rPr lang="zh-TW" altLang="en-US" dirty="0"/>
              <a:t>類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啟用正規化</a:t>
            </a:r>
            <a:r>
              <a:rPr lang="en-US" altLang="zh-TW" dirty="0"/>
              <a:t>&lt;</a:t>
            </a:r>
            <a:r>
              <a:rPr lang="zh-TW" altLang="en-US" dirty="0"/>
              <a:t>標準差正規化，等比正規化</a:t>
            </a:r>
            <a:r>
              <a:rPr lang="en-US" altLang="zh-TW" dirty="0"/>
              <a:t>&gt;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資料筆數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測試資料比例</a:t>
            </a:r>
            <a:endParaRPr lang="en-US" altLang="zh-TW" dirty="0"/>
          </a:p>
          <a:p>
            <a:pPr marL="594360" lvl="2" indent="0">
              <a:buClr>
                <a:srgbClr val="FF0000"/>
              </a:buClr>
              <a:buNone/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Rule Base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透過直接將判斷式寫入來達成判斷左、右、不動。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由於球的移動基本上為線性移動十分好預測落點，判斷式簡潔、直覺。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適合拿來當作訓練樣本</a:t>
            </a:r>
            <a:r>
              <a:rPr lang="en-US" altLang="zh-TW" dirty="0">
                <a:sym typeface="Wingdings" panose="05000000000000000000" pitchFamily="2" charset="2"/>
              </a:rPr>
              <a:t>		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972136" cy="369746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KNN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將每個</a:t>
            </a:r>
            <a:r>
              <a:rPr lang="en-US" altLang="zh-TW" dirty="0">
                <a:sym typeface="Wingdings" panose="05000000000000000000" pitchFamily="2" charset="2"/>
              </a:rPr>
              <a:t>Frame</a:t>
            </a:r>
            <a:r>
              <a:rPr lang="zh-TW" altLang="en-US" dirty="0">
                <a:sym typeface="Wingdings" panose="05000000000000000000" pitchFamily="2" charset="2"/>
              </a:rPr>
              <a:t>的特徵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及</a:t>
            </a:r>
            <a:r>
              <a:rPr lang="en-US" altLang="zh-TW" dirty="0">
                <a:sym typeface="Wingdings" panose="05000000000000000000" pitchFamily="2" charset="2"/>
              </a:rPr>
              <a:t>OUT(Y)</a:t>
            </a:r>
            <a:r>
              <a:rPr lang="zh-TW" altLang="en-US" dirty="0">
                <a:sym typeface="Wingdings" panose="05000000000000000000" pitchFamily="2" charset="2"/>
              </a:rPr>
              <a:t>輸入模型，模型將各點的座標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記錄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透過輸入特徵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，取得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個最近座標的</a:t>
            </a:r>
            <a:r>
              <a:rPr lang="en-US" altLang="zh-TW" dirty="0">
                <a:sym typeface="Wingdings" panose="05000000000000000000" pitchFamily="2" charset="2"/>
              </a:rPr>
              <a:t>OUT(y)</a:t>
            </a:r>
            <a:r>
              <a:rPr lang="zh-TW" altLang="en-US" dirty="0">
                <a:sym typeface="Wingdings" panose="05000000000000000000" pitchFamily="2" charset="2"/>
              </a:rPr>
              <a:t>，輸出其中最多人擁有的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打磚塊時輸入當前</a:t>
            </a:r>
            <a:r>
              <a:rPr lang="en-US" altLang="zh-TW" dirty="0">
                <a:sym typeface="Wingdings" panose="05000000000000000000" pitchFamily="2" charset="2"/>
              </a:rPr>
              <a:t>Info</a:t>
            </a:r>
            <a:r>
              <a:rPr lang="zh-TW" altLang="en-US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  <a:r>
              <a:rPr lang="zh-TW" altLang="en-US" dirty="0">
                <a:sym typeface="Wingdings" panose="05000000000000000000" pitchFamily="2" charset="2"/>
              </a:rPr>
              <a:t>判斷左移、右移、不動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選擇適當的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選取有效的特徵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球位置， 平板位置， 球的移動方向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972136" cy="3697465"/>
          </a:xfrm>
        </p:spPr>
        <p:txBody>
          <a:bodyPr rtlCol="0"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Kmeans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將每個</a:t>
            </a:r>
            <a:r>
              <a:rPr lang="en-US" altLang="zh-TW" dirty="0">
                <a:sym typeface="Wingdings" panose="05000000000000000000" pitchFamily="2" charset="2"/>
              </a:rPr>
              <a:t>Frame</a:t>
            </a:r>
            <a:r>
              <a:rPr lang="zh-TW" altLang="en-US" dirty="0">
                <a:sym typeface="Wingdings" panose="05000000000000000000" pitchFamily="2" charset="2"/>
              </a:rPr>
              <a:t>的特徵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 輸入模型，模型計算出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個群的中心點及分布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透過輸入特徵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，打磚塊時輸入當前</a:t>
            </a:r>
            <a:r>
              <a:rPr lang="en-US" altLang="zh-TW" dirty="0">
                <a:sym typeface="Wingdings" panose="05000000000000000000" pitchFamily="2" charset="2"/>
              </a:rPr>
              <a:t>Info</a:t>
            </a:r>
            <a:r>
              <a:rPr lang="zh-TW" altLang="en-US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  <a:r>
              <a:rPr lang="zh-TW" altLang="en-US" dirty="0">
                <a:sym typeface="Wingdings" panose="05000000000000000000" pitchFamily="2" charset="2"/>
              </a:rPr>
              <a:t>判斷左移、右移、不動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選擇適當的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分幾群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選取有效的特徵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球位置， 平板位置， 球的移動方向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避免特徵上的極端值，影響群族中心位置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透過正規化將特徵間距縮短，減少訓練上的誤差及偏移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訓練完需測試分類出來的</a:t>
            </a:r>
            <a:r>
              <a:rPr lang="en-US" altLang="zh-TW" dirty="0">
                <a:sym typeface="Wingdings" panose="05000000000000000000" pitchFamily="2" charset="2"/>
              </a:rPr>
              <a:t>3(k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類分別代表左移、右移、不動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標記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商務專案規劃概觀簡報</Template>
  <TotalTime>5491</TotalTime>
  <Words>890</Words>
  <Application>Microsoft Office PowerPoint</Application>
  <PresentationFormat>自訂</PresentationFormat>
  <Paragraphs>223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JhengHei UI</vt:lpstr>
      <vt:lpstr>新細明體</vt:lpstr>
      <vt:lpstr>Arial</vt:lpstr>
      <vt:lpstr>Calibri</vt:lpstr>
      <vt:lpstr>Wingdings</vt:lpstr>
      <vt:lpstr>專案規劃概觀簡報</vt:lpstr>
      <vt:lpstr>機器學習 打磚塊</vt:lpstr>
      <vt:lpstr>專案目標(需求)</vt:lpstr>
      <vt:lpstr>分析</vt:lpstr>
      <vt:lpstr>分析</vt:lpstr>
      <vt:lpstr>分析</vt:lpstr>
      <vt:lpstr>分析</vt:lpstr>
      <vt:lpstr>分析-方法</vt:lpstr>
      <vt:lpstr>分析-方法</vt:lpstr>
      <vt:lpstr>分析-方法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Student</cp:lastModifiedBy>
  <cp:revision>49</cp:revision>
  <dcterms:created xsi:type="dcterms:W3CDTF">2019-10-08T09:56:32Z</dcterms:created>
  <dcterms:modified xsi:type="dcterms:W3CDTF">2019-10-16T07:54:22Z</dcterms:modified>
</cp:coreProperties>
</file>