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58" r:id="rId7"/>
    <p:sldId id="261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222E1A-120F-400B-98A1-0CD92500B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4F2620C-1B2D-4499-BDC6-6BC7C0C5B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BDDD04-1F16-4F55-B704-26C852D23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3583-726F-4CEF-B4B2-08AF0FF0A7A3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B69768-F730-48CD-A2D2-73B2A2BF2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82507E-46B7-48F6-A15A-416EDF727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C648-037C-4EAC-9977-021DB9D39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1694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DA8661-1C0A-4F30-8B42-90E1FCA5A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6D7134B-F4BE-4265-8CD6-AD43FB34E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AC4ED5-BC5F-4CAA-A1D2-A3C8CFE3E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3583-726F-4CEF-B4B2-08AF0FF0A7A3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7B7DE76-B783-4200-959C-679FA2846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1F171F-C2BC-4017-BDB5-6A59E34A7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C648-037C-4EAC-9977-021DB9D39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67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8E3D200-379C-49BB-AD5F-1833B0FDB7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3DE5C04-1978-4A1A-A6BA-7633ED52F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8425AF-A200-45F7-8BA2-F89C8ED1B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3583-726F-4CEF-B4B2-08AF0FF0A7A3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A805D8-7FA4-4901-B327-1D97430EB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3A858DD-47B2-48A5-B7E5-0AB87D23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C648-037C-4EAC-9977-021DB9D39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4370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EEA642-E95E-4A40-ACD9-8E04A794F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1F7921-412C-4895-8966-C46A0D5DA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47E122-DABC-4AD0-A62C-CA455DB90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3583-726F-4CEF-B4B2-08AF0FF0A7A3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4AD605-F6C0-41D4-B949-58A972A85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2511460-2095-4C10-803E-23AABA236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C648-037C-4EAC-9977-021DB9D39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8918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4C1326-D91B-4DF0-8364-3039F7ED8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9ED015-465A-4361-AB80-ACE3AC32A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8A91B1-1DEB-4FD7-8349-9A435698F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3583-726F-4CEF-B4B2-08AF0FF0A7A3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228BA6-EC86-4062-A70D-EE4FB8115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5AB9256-D04E-44E3-BFC1-CE14BF8F9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C648-037C-4EAC-9977-021DB9D39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1489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9F734A-FF2D-4A7B-A989-65CEC0A2D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4087E8-9756-480F-A6F3-CCB317D04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E587931-C422-45FF-891C-A33625D44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4CFDD38-9522-4933-A015-56CFD76F1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3583-726F-4CEF-B4B2-08AF0FF0A7A3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7DE18B0-C573-41DE-AD36-7A518294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841CBDF-E7F4-42A2-BB24-2F418E46C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C648-037C-4EAC-9977-021DB9D39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655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B1ECFB-7D3A-4472-BF27-58D50CE95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4677B12-F624-4DBE-9144-175D1108A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C0B658D-93A6-44BD-B448-A5A848B34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2AD2AD9-7AFD-441F-ADF2-40040102F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2514507-D654-416D-8290-B4B731A232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94F3579-5531-4F40-85A4-C522E993D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3583-726F-4CEF-B4B2-08AF0FF0A7A3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01B3593-CD9D-40D7-ADBF-0037EAEE0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DDF1994-2FA5-44AE-9DA0-8608742FA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C648-037C-4EAC-9977-021DB9D39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5233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06CADA-B01A-4018-93D0-F9212E5C3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EE1F8BD-0AB1-4E79-B496-3EEBAC6AA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3583-726F-4CEF-B4B2-08AF0FF0A7A3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4884D08-12D5-446D-87EC-36F4052D2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BE66DB3-5E10-4282-AC71-596FFAD68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C648-037C-4EAC-9977-021DB9D39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1030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E9D2C86-A037-48E7-AFD8-7454809C5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3583-726F-4CEF-B4B2-08AF0FF0A7A3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4BFE13E-9CC3-4D08-B7EC-4A0497A34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25F49E1-7FBC-436E-8CEB-01D9B40B0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C648-037C-4EAC-9977-021DB9D39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879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17F0E7-CD1A-4A3B-B146-B0F2A3598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EE3EF0-AB5D-4582-8128-B3998F929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58F776A-BFE2-4842-9FB6-43F833E13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BD83130-4321-4F8D-99C3-745A29A63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3583-726F-4CEF-B4B2-08AF0FF0A7A3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8642255-5367-4450-A6DC-D7FEDBAA7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CA2A6AC-31BD-41FB-AFC0-066249176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C648-037C-4EAC-9977-021DB9D39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8354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CBBB58-D38B-4A00-BA91-283AE1A40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5FBE9A8-3CAF-433B-8180-ABB3B43843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46006CF-E5D9-4E9D-A15D-A2506F60C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687BF2C-963E-43E8-B185-AEB491395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3583-726F-4CEF-B4B2-08AF0FF0A7A3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56F92E1-B690-47AB-B666-D176D4F16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C922669-AF88-4770-A6D7-6A44F7376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C648-037C-4EAC-9977-021DB9D39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9868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14574ED-5EFF-4BC2-AF63-4A7116E4F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55B4AEF-F573-483D-B5DE-1D54432CB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2D7A8B-01DA-46B5-BF2B-7657EF8753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83583-726F-4CEF-B4B2-08AF0FF0A7A3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39F1C24-EC53-41C3-A8C0-50B27137B1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634E39-432A-43E5-89CD-83C9B43092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5C648-037C-4EAC-9977-021DB9D39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144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cubo-ai/%E7%89%A9%E9%AB%94%E5%81%B5%E6%B8%AC-object-detection-740096ec4540" TargetMode="External"/><Relationship Id="rId2" Type="http://schemas.openxmlformats.org/officeDocument/2006/relationships/hyperlink" Target="https://www.raspberrypi.com.tw/24304/14654-flir-radiometric-lepton-dev-ki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FD1F791-9B35-46E8-9EB4-6AA5CB3149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925" y="2076450"/>
            <a:ext cx="10684151" cy="1345134"/>
          </a:xfrm>
        </p:spPr>
        <p:txBody>
          <a:bodyPr anchor="ctr">
            <a:normAutofit/>
          </a:bodyPr>
          <a:lstStyle/>
          <a:p>
            <a:r>
              <a:rPr lang="zh-TW" altLang="en-US" sz="5600">
                <a:solidFill>
                  <a:srgbClr val="FFFFFF"/>
                </a:solidFill>
              </a:rPr>
              <a:t>人體溫度偵測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2E05B6F-31CD-4DA7-907E-D6591FEFC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1575" y="4473360"/>
            <a:ext cx="9469211" cy="865639"/>
          </a:xfrm>
        </p:spPr>
        <p:txBody>
          <a:bodyPr anchor="ctr">
            <a:normAutofit/>
          </a:bodyPr>
          <a:lstStyle/>
          <a:p>
            <a:r>
              <a:rPr lang="zh-TW" altLang="en-US" sz="2200">
                <a:solidFill>
                  <a:srgbClr val="000000"/>
                </a:solidFill>
              </a:rPr>
              <a:t>組長</a:t>
            </a:r>
            <a:r>
              <a:rPr lang="en-US" altLang="zh-TW" sz="2200">
                <a:solidFill>
                  <a:srgbClr val="000000"/>
                </a:solidFill>
              </a:rPr>
              <a:t>:</a:t>
            </a:r>
            <a:r>
              <a:rPr lang="zh-TW" altLang="en-US" sz="2200">
                <a:solidFill>
                  <a:srgbClr val="000000"/>
                </a:solidFill>
              </a:rPr>
              <a:t>許登雄</a:t>
            </a:r>
            <a:r>
              <a:rPr lang="en-US" altLang="zh-TW" sz="2200">
                <a:solidFill>
                  <a:srgbClr val="000000"/>
                </a:solidFill>
              </a:rPr>
              <a:t>0552045</a:t>
            </a:r>
          </a:p>
          <a:p>
            <a:r>
              <a:rPr lang="zh-TW" altLang="en-US" sz="2200">
                <a:solidFill>
                  <a:srgbClr val="000000"/>
                </a:solidFill>
              </a:rPr>
              <a:t>組員</a:t>
            </a:r>
            <a:r>
              <a:rPr lang="en-US" altLang="zh-TW" sz="2200">
                <a:solidFill>
                  <a:srgbClr val="000000"/>
                </a:solidFill>
              </a:rPr>
              <a:t>:</a:t>
            </a:r>
            <a:r>
              <a:rPr lang="zh-TW" altLang="en-US" sz="2200">
                <a:solidFill>
                  <a:srgbClr val="000000"/>
                </a:solidFill>
              </a:rPr>
              <a:t>林居賢</a:t>
            </a:r>
            <a:r>
              <a:rPr lang="en-US" altLang="zh-TW" sz="2200">
                <a:solidFill>
                  <a:srgbClr val="000000"/>
                </a:solidFill>
              </a:rPr>
              <a:t>0552012</a:t>
            </a:r>
          </a:p>
          <a:p>
            <a:endParaRPr lang="zh-TW" altLang="en-US" sz="2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756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0CFEC93-7BD8-4409-A0DE-E6E7B39E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FF"/>
                </a:solidFill>
              </a:rPr>
              <a:t>需求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C33F01-8CCA-40FB-9AFE-BEE12078F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zh-TW" altLang="en-US" sz="2400" dirty="0">
                <a:solidFill>
                  <a:srgbClr val="000000"/>
                </a:solidFill>
              </a:rPr>
              <a:t>透過攝影機判斷畫面中的人群溫度，並將溫度過高者</a:t>
            </a:r>
            <a:r>
              <a:rPr lang="en-US" altLang="zh-TW" sz="2400" dirty="0">
                <a:solidFill>
                  <a:srgbClr val="000000"/>
                </a:solidFill>
              </a:rPr>
              <a:t>Tag</a:t>
            </a:r>
            <a:r>
              <a:rPr lang="zh-TW" altLang="en-US" sz="2400" dirty="0">
                <a:solidFill>
                  <a:srgbClr val="000000"/>
                </a:solidFill>
              </a:rPr>
              <a:t>出來。</a:t>
            </a:r>
          </a:p>
        </p:txBody>
      </p:sp>
    </p:spTree>
    <p:extLst>
      <p:ext uri="{BB962C8B-B14F-4D97-AF65-F5344CB8AC3E}">
        <p14:creationId xmlns:p14="http://schemas.microsoft.com/office/powerpoint/2010/main" val="253760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BADBCA-DA20-4279-93C6-011DEF18A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53" t="3964" b="3964"/>
          <a:stretch>
            <a:fillRect/>
          </a:stretch>
        </p:blipFill>
        <p:spPr>
          <a:xfrm>
            <a:off x="0" y="1"/>
            <a:ext cx="7554138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6A1F52C-6B4A-44EA-82C4-85ECBCFDF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rgbClr val="FFFFFF"/>
                </a:solidFill>
              </a:rPr>
              <a:t>需求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0850" y="0"/>
            <a:ext cx="53911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1E45D9-07AF-4B81-8F0D-79009B62C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zh-TW" altLang="en-US" sz="1700" dirty="0">
                <a:solidFill>
                  <a:srgbClr val="000000"/>
                </a:solidFill>
              </a:rPr>
              <a:t>功能</a:t>
            </a:r>
            <a:r>
              <a:rPr lang="en-US" altLang="zh-TW" sz="1700" dirty="0">
                <a:solidFill>
                  <a:srgbClr val="000000"/>
                </a:solidFill>
              </a:rPr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1700" dirty="0">
                <a:solidFill>
                  <a:srgbClr val="000000"/>
                </a:solidFill>
              </a:rPr>
              <a:t>取得畫面中的溫度</a:t>
            </a:r>
            <a:endParaRPr lang="en-US" altLang="zh-TW" sz="1700" dirty="0">
              <a:solidFill>
                <a:srgbClr val="000000"/>
              </a:solidFill>
            </a:endParaRPr>
          </a:p>
          <a:p>
            <a:pPr lvl="2"/>
            <a:r>
              <a:rPr lang="zh-TW" altLang="en-US" sz="1700" dirty="0">
                <a:solidFill>
                  <a:srgbClr val="000000"/>
                </a:solidFill>
              </a:rPr>
              <a:t>可透過熱感攝影機取得各點絕對溫度</a:t>
            </a:r>
            <a:endParaRPr lang="en-US" altLang="zh-TW" sz="1700" dirty="0">
              <a:solidFill>
                <a:srgbClr val="00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1700" dirty="0">
                <a:solidFill>
                  <a:srgbClr val="000000"/>
                </a:solidFill>
              </a:rPr>
              <a:t>判斷人物</a:t>
            </a:r>
            <a:endParaRPr lang="en-US" altLang="zh-TW" sz="1700" dirty="0">
              <a:solidFill>
                <a:srgbClr val="000000"/>
              </a:solidFill>
            </a:endParaRPr>
          </a:p>
          <a:p>
            <a:pPr lvl="2"/>
            <a:r>
              <a:rPr lang="zh-TW" altLang="en-US" sz="1700" dirty="0">
                <a:solidFill>
                  <a:srgbClr val="000000"/>
                </a:solidFill>
              </a:rPr>
              <a:t>透過演算法框出每個人</a:t>
            </a:r>
            <a:r>
              <a:rPr lang="en-US" altLang="zh-TW" sz="1700" dirty="0">
                <a:solidFill>
                  <a:srgbClr val="000000"/>
                </a:solidFill>
              </a:rPr>
              <a:t>(</a:t>
            </a:r>
            <a:r>
              <a:rPr lang="zh-TW" altLang="en-US" sz="1700" dirty="0">
                <a:solidFill>
                  <a:srgbClr val="000000"/>
                </a:solidFill>
              </a:rPr>
              <a:t>此部分採用一般可見光攝影機</a:t>
            </a:r>
            <a:r>
              <a:rPr lang="en-US" altLang="zh-TW" sz="1700" dirty="0">
                <a:solidFill>
                  <a:srgbClr val="000000"/>
                </a:solidFill>
              </a:rPr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1700" dirty="0">
                <a:solidFill>
                  <a:srgbClr val="000000"/>
                </a:solidFill>
              </a:rPr>
              <a:t>偵測</a:t>
            </a:r>
            <a:r>
              <a:rPr lang="en-US" altLang="zh-TW" sz="1700" dirty="0">
                <a:solidFill>
                  <a:srgbClr val="000000"/>
                </a:solidFill>
              </a:rPr>
              <a:t>/</a:t>
            </a:r>
            <a:r>
              <a:rPr lang="zh-TW" altLang="en-US" sz="1700" dirty="0">
                <a:solidFill>
                  <a:srgbClr val="000000"/>
                </a:solidFill>
              </a:rPr>
              <a:t>判斷</a:t>
            </a:r>
            <a:endParaRPr lang="en-US" altLang="zh-TW" sz="1700" dirty="0">
              <a:solidFill>
                <a:srgbClr val="000000"/>
              </a:solidFill>
            </a:endParaRPr>
          </a:p>
          <a:p>
            <a:pPr lvl="2"/>
            <a:r>
              <a:rPr lang="zh-TW" altLang="en-US" sz="1700" dirty="0">
                <a:solidFill>
                  <a:srgbClr val="000000"/>
                </a:solidFill>
              </a:rPr>
              <a:t>將每個人物與熱感影像的資料做疊合，並判斷每個人的溫度是否超標</a:t>
            </a:r>
            <a:endParaRPr lang="en-US" altLang="zh-TW" sz="1700" dirty="0">
              <a:solidFill>
                <a:srgbClr val="000000"/>
              </a:solidFill>
            </a:endParaRPr>
          </a:p>
          <a:p>
            <a:pPr marL="1371600" lvl="2" indent="-457200">
              <a:buFont typeface="+mj-lt"/>
              <a:buAutoNum type="arabicPeriod"/>
            </a:pPr>
            <a:endParaRPr lang="en-US" altLang="zh-TW" sz="1700" dirty="0">
              <a:solidFill>
                <a:srgbClr val="000000"/>
              </a:solidFill>
            </a:endParaRPr>
          </a:p>
          <a:p>
            <a:r>
              <a:rPr lang="zh-TW" altLang="en-US" sz="1700" dirty="0">
                <a:solidFill>
                  <a:srgbClr val="000000"/>
                </a:solidFill>
              </a:rPr>
              <a:t>硬體</a:t>
            </a:r>
            <a:endParaRPr lang="en-US" altLang="zh-TW" sz="1700" dirty="0">
              <a:solidFill>
                <a:srgbClr val="000000"/>
              </a:solidFill>
            </a:endParaRPr>
          </a:p>
          <a:p>
            <a:pPr lvl="1"/>
            <a:r>
              <a:rPr lang="zh-TW" altLang="en-US" sz="1700" dirty="0">
                <a:solidFill>
                  <a:srgbClr val="000000"/>
                </a:solidFill>
              </a:rPr>
              <a:t>熱感攝影機</a:t>
            </a:r>
            <a:endParaRPr lang="en-US" altLang="zh-TW" sz="1700" dirty="0">
              <a:solidFill>
                <a:srgbClr val="000000"/>
              </a:solidFill>
            </a:endParaRPr>
          </a:p>
          <a:p>
            <a:pPr lvl="1"/>
            <a:r>
              <a:rPr lang="zh-TW" altLang="en-US" sz="1700" dirty="0">
                <a:solidFill>
                  <a:srgbClr val="000000"/>
                </a:solidFill>
              </a:rPr>
              <a:t>一般可見光攝影機</a:t>
            </a:r>
            <a:endParaRPr lang="en-US" altLang="zh-TW" sz="1700" dirty="0">
              <a:solidFill>
                <a:srgbClr val="000000"/>
              </a:solidFill>
            </a:endParaRPr>
          </a:p>
          <a:p>
            <a:pPr lvl="1"/>
            <a:r>
              <a:rPr lang="zh-TW" altLang="en-US" sz="1700" dirty="0">
                <a:solidFill>
                  <a:srgbClr val="000000"/>
                </a:solidFill>
              </a:rPr>
              <a:t>樹梅派</a:t>
            </a:r>
            <a:r>
              <a:rPr lang="en-US" altLang="zh-TW" sz="1700" dirty="0">
                <a:solidFill>
                  <a:srgbClr val="000000"/>
                </a:solidFill>
              </a:rPr>
              <a:t>/</a:t>
            </a:r>
            <a:r>
              <a:rPr lang="zh-TW" altLang="en-US" sz="1700" dirty="0">
                <a:solidFill>
                  <a:srgbClr val="000000"/>
                </a:solidFill>
              </a:rPr>
              <a:t>其他設備</a:t>
            </a:r>
            <a:r>
              <a:rPr lang="en-US" altLang="zh-TW" sz="1700" dirty="0">
                <a:solidFill>
                  <a:srgbClr val="000000"/>
                </a:solidFill>
              </a:rPr>
              <a:t>EX:IPC</a:t>
            </a:r>
          </a:p>
          <a:p>
            <a:pPr lvl="1"/>
            <a:endParaRPr lang="en-US" altLang="zh-TW" sz="1700" dirty="0">
              <a:solidFill>
                <a:srgbClr val="000000"/>
              </a:solidFill>
            </a:endParaRPr>
          </a:p>
          <a:p>
            <a:r>
              <a:rPr lang="zh-TW" altLang="en-US" sz="1700" dirty="0">
                <a:solidFill>
                  <a:srgbClr val="000000"/>
                </a:solidFill>
              </a:rPr>
              <a:t>系統</a:t>
            </a:r>
            <a:endParaRPr lang="en-US" altLang="zh-TW" sz="1700" dirty="0">
              <a:solidFill>
                <a:srgbClr val="000000"/>
              </a:solidFill>
            </a:endParaRPr>
          </a:p>
          <a:p>
            <a:pPr lvl="1"/>
            <a:r>
              <a:rPr lang="en-US" altLang="zh-TW" sz="1700" dirty="0">
                <a:solidFill>
                  <a:srgbClr val="000000"/>
                </a:solidFill>
              </a:rPr>
              <a:t>Ubuntu</a:t>
            </a:r>
          </a:p>
        </p:txBody>
      </p:sp>
    </p:spTree>
    <p:extLst>
      <p:ext uri="{BB962C8B-B14F-4D97-AF65-F5344CB8AC3E}">
        <p14:creationId xmlns:p14="http://schemas.microsoft.com/office/powerpoint/2010/main" val="2889216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AAFD92-0311-48AC-8A7B-B6A02B27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9CB921B-90CB-4FAB-B31B-EACD88ACC8CB}"/>
              </a:ext>
            </a:extLst>
          </p:cNvPr>
          <p:cNvSpPr/>
          <p:nvPr/>
        </p:nvSpPr>
        <p:spPr>
          <a:xfrm>
            <a:off x="5046133" y="1690688"/>
            <a:ext cx="1921933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人體溫度偵測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FB18940-A146-4C83-BA9B-76C64B648AAE}"/>
              </a:ext>
            </a:extLst>
          </p:cNvPr>
          <p:cNvSpPr/>
          <p:nvPr/>
        </p:nvSpPr>
        <p:spPr>
          <a:xfrm>
            <a:off x="5046132" y="3121555"/>
            <a:ext cx="1921933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人群分割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6C552DB-68B3-48F8-9584-AD29F3440C5D}"/>
              </a:ext>
            </a:extLst>
          </p:cNvPr>
          <p:cNvSpPr/>
          <p:nvPr/>
        </p:nvSpPr>
        <p:spPr>
          <a:xfrm>
            <a:off x="2429932" y="3121555"/>
            <a:ext cx="1921933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熱感影像處理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F776379-4B50-4055-8913-ACAD1F4AC459}"/>
              </a:ext>
            </a:extLst>
          </p:cNvPr>
          <p:cNvSpPr/>
          <p:nvPr/>
        </p:nvSpPr>
        <p:spPr>
          <a:xfrm>
            <a:off x="7662332" y="3121555"/>
            <a:ext cx="1921933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判斷溫度</a:t>
            </a:r>
          </a:p>
        </p:txBody>
      </p:sp>
      <p:cxnSp>
        <p:nvCxnSpPr>
          <p:cNvPr id="9" name="接點: 肘形 8">
            <a:extLst>
              <a:ext uri="{FF2B5EF4-FFF2-40B4-BE49-F238E27FC236}">
                <a16:creationId xmlns:a16="http://schemas.microsoft.com/office/drawing/2014/main" id="{9F43345F-C8D6-4C56-980A-59092C54808F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5400000">
            <a:off x="4440767" y="1555221"/>
            <a:ext cx="516467" cy="26162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3C1D2C9-2175-48F3-A6DC-ED95DA146193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6007099" y="2605088"/>
            <a:ext cx="1" cy="516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A268AD2E-4E71-4A00-800F-0C440EF27B98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16200000" flipH="1">
            <a:off x="7056966" y="1555221"/>
            <a:ext cx="516467" cy="26161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9B617BFC-F17A-4388-9106-0F3076C8D292}"/>
              </a:ext>
            </a:extLst>
          </p:cNvPr>
          <p:cNvCxnSpPr>
            <a:cxnSpLocks/>
            <a:stCxn id="6" idx="2"/>
            <a:endCxn id="17" idx="0"/>
          </p:cNvCxnSpPr>
          <p:nvPr/>
        </p:nvCxnSpPr>
        <p:spPr>
          <a:xfrm rot="5400000">
            <a:off x="1840706" y="3511816"/>
            <a:ext cx="1026054" cy="20743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3A0A5AFE-A75A-4296-9F68-D1A4BF684B85}"/>
              </a:ext>
            </a:extLst>
          </p:cNvPr>
          <p:cNvSpPr/>
          <p:nvPr/>
        </p:nvSpPr>
        <p:spPr>
          <a:xfrm>
            <a:off x="5046131" y="5062009"/>
            <a:ext cx="1921933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RCNN/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其他演算法分割人群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CE14EB1-44FA-46AF-ABE4-F1911195C0A1}"/>
              </a:ext>
            </a:extLst>
          </p:cNvPr>
          <p:cNvSpPr/>
          <p:nvPr/>
        </p:nvSpPr>
        <p:spPr>
          <a:xfrm>
            <a:off x="355600" y="5062009"/>
            <a:ext cx="1921933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溫度計算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0DEBEEE-6089-47A9-86EF-07B5F6D1F880}"/>
              </a:ext>
            </a:extLst>
          </p:cNvPr>
          <p:cNvSpPr/>
          <p:nvPr/>
        </p:nvSpPr>
        <p:spPr>
          <a:xfrm>
            <a:off x="2429931" y="5062009"/>
            <a:ext cx="1921933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轉換熱感影像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視角</a:t>
            </a: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03F0DAA4-FD22-4297-B6B9-9DD9647CE95E}"/>
              </a:ext>
            </a:extLst>
          </p:cNvPr>
          <p:cNvCxnSpPr>
            <a:stCxn id="6" idx="2"/>
            <a:endCxn id="20" idx="0"/>
          </p:cNvCxnSpPr>
          <p:nvPr/>
        </p:nvCxnSpPr>
        <p:spPr>
          <a:xfrm flipH="1">
            <a:off x="3390898" y="4035955"/>
            <a:ext cx="1" cy="1026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E6D1B1FD-A107-453A-8F28-4969811BDFED}"/>
              </a:ext>
            </a:extLst>
          </p:cNvPr>
          <p:cNvCxnSpPr>
            <a:stCxn id="5" idx="2"/>
            <a:endCxn id="16" idx="0"/>
          </p:cNvCxnSpPr>
          <p:nvPr/>
        </p:nvCxnSpPr>
        <p:spPr>
          <a:xfrm flipH="1">
            <a:off x="6007098" y="4035955"/>
            <a:ext cx="1" cy="1026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63E5C0C0-88CA-4122-9ABB-5F3F700AC239}"/>
              </a:ext>
            </a:extLst>
          </p:cNvPr>
          <p:cNvSpPr/>
          <p:nvPr/>
        </p:nvSpPr>
        <p:spPr>
          <a:xfrm>
            <a:off x="7662331" y="5095609"/>
            <a:ext cx="1921933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判斷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將溫度資訊與人群位置整合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1B0A3F82-0B6C-46B0-81E7-9BEB061EA2CF}"/>
              </a:ext>
            </a:extLst>
          </p:cNvPr>
          <p:cNvCxnSpPr>
            <a:stCxn id="7" idx="2"/>
            <a:endCxn id="30" idx="0"/>
          </p:cNvCxnSpPr>
          <p:nvPr/>
        </p:nvCxnSpPr>
        <p:spPr>
          <a:xfrm flipH="1">
            <a:off x="8623298" y="4035955"/>
            <a:ext cx="1" cy="1059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510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>
            <a:extLst>
              <a:ext uri="{FF2B5EF4-FFF2-40B4-BE49-F238E27FC236}">
                <a16:creationId xmlns:a16="http://schemas.microsoft.com/office/drawing/2014/main" id="{6605EFBF-E474-4E04-871B-21D6234CCC25}"/>
              </a:ext>
            </a:extLst>
          </p:cNvPr>
          <p:cNvSpPr/>
          <p:nvPr/>
        </p:nvSpPr>
        <p:spPr>
          <a:xfrm>
            <a:off x="838198" y="4707546"/>
            <a:ext cx="6913882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857296B-299E-4E16-B2C8-8F322534694E}"/>
              </a:ext>
            </a:extLst>
          </p:cNvPr>
          <p:cNvSpPr/>
          <p:nvPr/>
        </p:nvSpPr>
        <p:spPr>
          <a:xfrm>
            <a:off x="838198" y="3600913"/>
            <a:ext cx="6913882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04285F5-479C-46A6-B8C4-82B4EC97F0BB}"/>
              </a:ext>
            </a:extLst>
          </p:cNvPr>
          <p:cNvSpPr/>
          <p:nvPr/>
        </p:nvSpPr>
        <p:spPr>
          <a:xfrm>
            <a:off x="838198" y="2514600"/>
            <a:ext cx="6913882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730B55F-0A27-45EB-A431-59937D6EFBE7}"/>
              </a:ext>
            </a:extLst>
          </p:cNvPr>
          <p:cNvSpPr/>
          <p:nvPr/>
        </p:nvSpPr>
        <p:spPr>
          <a:xfrm>
            <a:off x="838198" y="1479824"/>
            <a:ext cx="6913882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9AAFD92-0311-48AC-8A7B-B6A02B27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分析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A0A5AFE-A75A-4296-9F68-D1A4BF684B85}"/>
              </a:ext>
            </a:extLst>
          </p:cNvPr>
          <p:cNvSpPr/>
          <p:nvPr/>
        </p:nvSpPr>
        <p:spPr>
          <a:xfrm>
            <a:off x="838199" y="3611073"/>
            <a:ext cx="1921933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chemeClr val="tx1">
                    <a:lumMod val="85000"/>
                    <a:lumOff val="15000"/>
                  </a:schemeClr>
                </a:solidFill>
              </a:rPr>
              <a:t>RCNN/</a:t>
            </a:r>
            <a:r>
              <a:rPr lang="zh-TW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其他演算法分割人群</a:t>
            </a:r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CE14EB1-44FA-46AF-ABE4-F1911195C0A1}"/>
              </a:ext>
            </a:extLst>
          </p:cNvPr>
          <p:cNvSpPr/>
          <p:nvPr/>
        </p:nvSpPr>
        <p:spPr>
          <a:xfrm>
            <a:off x="838200" y="1479824"/>
            <a:ext cx="1921933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溫度計算</a:t>
            </a:r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0DEBEEE-6089-47A9-86EF-07B5F6D1F880}"/>
              </a:ext>
            </a:extLst>
          </p:cNvPr>
          <p:cNvSpPr/>
          <p:nvPr/>
        </p:nvSpPr>
        <p:spPr>
          <a:xfrm>
            <a:off x="838199" y="2514600"/>
            <a:ext cx="1921933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轉換熱感影像</a:t>
            </a:r>
            <a:endParaRPr lang="en-US" altLang="zh-TW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zh-TW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視角</a:t>
            </a:r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3E5C0C0-88CA-4122-9ABB-5F3F700AC239}"/>
              </a:ext>
            </a:extLst>
          </p:cNvPr>
          <p:cNvSpPr/>
          <p:nvPr/>
        </p:nvSpPr>
        <p:spPr>
          <a:xfrm>
            <a:off x="838199" y="4707546"/>
            <a:ext cx="1921933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判斷</a:t>
            </a:r>
            <a:endParaRPr lang="en-US" altLang="zh-TW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zh-TW">
                <a:solidFill>
                  <a:schemeClr val="tx1">
                    <a:lumMod val="85000"/>
                    <a:lumOff val="15000"/>
                  </a:schemeClr>
                </a:solidFill>
              </a:rPr>
              <a:t>&lt;</a:t>
            </a:r>
            <a:r>
              <a:rPr lang="zh-TW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將溫度資訊與人群位置整合</a:t>
            </a:r>
            <a:r>
              <a:rPr lang="en-US" altLang="zh-TW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2DD6679-7BBD-4404-8CBE-64A1CC991FDC}"/>
              </a:ext>
            </a:extLst>
          </p:cNvPr>
          <p:cNvSpPr/>
          <p:nvPr/>
        </p:nvSpPr>
        <p:spPr>
          <a:xfrm>
            <a:off x="2760133" y="1513356"/>
            <a:ext cx="323864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接收方式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攝影機的</a:t>
            </a:r>
            <a:r>
              <a:rPr lang="en-US" altLang="zh-TW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DataSheet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2.Github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參考資料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2E849CC8-C1CB-4CFC-98AC-23A72DCCE29D}"/>
              </a:ext>
            </a:extLst>
          </p:cNvPr>
          <p:cNvSpPr/>
          <p:nvPr/>
        </p:nvSpPr>
        <p:spPr>
          <a:xfrm>
            <a:off x="2756704" y="2514600"/>
            <a:ext cx="364715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實現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視角轉換演算法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可見光攝影機角度需大於熱感影像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40218C1-6536-4558-B320-D5713F8D8E04}"/>
              </a:ext>
            </a:extLst>
          </p:cNvPr>
          <p:cNvSpPr/>
          <p:nvPr/>
        </p:nvSpPr>
        <p:spPr>
          <a:xfrm>
            <a:off x="2763561" y="3591983"/>
            <a:ext cx="480131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實現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:RCNN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演算法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範圍中可能包含非人的高溫物品，可能誤判。</a:t>
            </a:r>
            <a:b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可以嘗試其他辨識演算法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1898990F-8FEC-4E80-849B-C0CDF0A806B5}"/>
              </a:ext>
            </a:extLst>
          </p:cNvPr>
          <p:cNvSpPr/>
          <p:nvPr/>
        </p:nvSpPr>
        <p:spPr>
          <a:xfrm>
            <a:off x="2756704" y="4677550"/>
            <a:ext cx="44871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實現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溫度與人疊合後判斷最大值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最高溫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algn="ctr"/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F7279DBA-BAF4-46BE-B513-F7F01FD393DB}"/>
              </a:ext>
            </a:extLst>
          </p:cNvPr>
          <p:cNvSpPr/>
          <p:nvPr/>
        </p:nvSpPr>
        <p:spPr>
          <a:xfrm>
            <a:off x="7746936" y="1479824"/>
            <a:ext cx="3389067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6C7A5A5-425C-46FD-9A5A-232854148D19}"/>
              </a:ext>
            </a:extLst>
          </p:cNvPr>
          <p:cNvSpPr/>
          <p:nvPr/>
        </p:nvSpPr>
        <p:spPr>
          <a:xfrm>
            <a:off x="7748651" y="1492125"/>
            <a:ext cx="143180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輸入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溫度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(K)</a:t>
            </a:r>
          </a:p>
          <a:p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輸出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溫度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(C)</a:t>
            </a:r>
          </a:p>
          <a:p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A3CD8CCB-9565-49C3-B3AB-BDF91D254DE7}"/>
              </a:ext>
            </a:extLst>
          </p:cNvPr>
          <p:cNvSpPr/>
          <p:nvPr/>
        </p:nvSpPr>
        <p:spPr>
          <a:xfrm>
            <a:off x="7748652" y="2514600"/>
            <a:ext cx="3389068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8D10D60C-0A92-4111-BD4B-356957B84B23}"/>
              </a:ext>
            </a:extLst>
          </p:cNvPr>
          <p:cNvSpPr/>
          <p:nvPr/>
        </p:nvSpPr>
        <p:spPr>
          <a:xfrm>
            <a:off x="7750366" y="2526901"/>
            <a:ext cx="338906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輸入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影像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上面的像素代表溫度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輸出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影像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上面的像素代表溫度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8AB926CF-6612-4F75-A134-92441D45FD97}"/>
              </a:ext>
            </a:extLst>
          </p:cNvPr>
          <p:cNvSpPr/>
          <p:nvPr/>
        </p:nvSpPr>
        <p:spPr>
          <a:xfrm>
            <a:off x="7746937" y="3589842"/>
            <a:ext cx="3389066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5375C145-1781-4FB7-81D8-43D19D73571A}"/>
              </a:ext>
            </a:extLst>
          </p:cNvPr>
          <p:cNvSpPr/>
          <p:nvPr/>
        </p:nvSpPr>
        <p:spPr>
          <a:xfrm>
            <a:off x="7748651" y="3602143"/>
            <a:ext cx="172194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輸入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影像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輸出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座標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範圍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776F248C-F8A6-4A42-8347-50D6F14DD38A}"/>
              </a:ext>
            </a:extLst>
          </p:cNvPr>
          <p:cNvSpPr/>
          <p:nvPr/>
        </p:nvSpPr>
        <p:spPr>
          <a:xfrm>
            <a:off x="7748652" y="4695713"/>
            <a:ext cx="3385636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5DBF9F10-8D50-4CD4-829F-DB639C75B4AB}"/>
              </a:ext>
            </a:extLst>
          </p:cNvPr>
          <p:cNvSpPr/>
          <p:nvPr/>
        </p:nvSpPr>
        <p:spPr>
          <a:xfrm>
            <a:off x="7750366" y="4708014"/>
            <a:ext cx="33856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輸入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影像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熱感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一般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輸出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:Tag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人物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是否觸發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636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140A55-E8F7-4DAC-9800-2C1DFE1A1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</a:t>
            </a:r>
          </a:p>
        </p:txBody>
      </p: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EC49B340-401C-4B52-BC29-EB3DB27780FE}"/>
              </a:ext>
            </a:extLst>
          </p:cNvPr>
          <p:cNvGrpSpPr/>
          <p:nvPr/>
        </p:nvGrpSpPr>
        <p:grpSpPr>
          <a:xfrm>
            <a:off x="578995" y="1865577"/>
            <a:ext cx="11613005" cy="3126845"/>
            <a:chOff x="838199" y="1690688"/>
            <a:chExt cx="11613005" cy="3126845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56FF5A7-9CDA-4B15-948B-1E84AA452DAD}"/>
                </a:ext>
              </a:extLst>
            </p:cNvPr>
            <p:cNvSpPr/>
            <p:nvPr/>
          </p:nvSpPr>
          <p:spPr>
            <a:xfrm>
              <a:off x="3327401" y="1690688"/>
              <a:ext cx="8026399" cy="312684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A958F5B-483C-4C9E-82A1-7D6EAE434656}"/>
                </a:ext>
              </a:extLst>
            </p:cNvPr>
            <p:cNvSpPr/>
            <p:nvPr/>
          </p:nvSpPr>
          <p:spPr>
            <a:xfrm>
              <a:off x="3562342" y="3516844"/>
              <a:ext cx="1921933" cy="9144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RCNN/</a:t>
              </a:r>
              <a:r>
                <a:rPr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其他演算法分割人群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2DF9921-C4E1-472B-B1B9-93DE2210F132}"/>
                </a:ext>
              </a:extLst>
            </p:cNvPr>
            <p:cNvSpPr/>
            <p:nvPr/>
          </p:nvSpPr>
          <p:spPr>
            <a:xfrm>
              <a:off x="3562343" y="2146566"/>
              <a:ext cx="1921933" cy="9144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溫度計算</a:t>
              </a:r>
              <a:endPara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altLang="zh-TW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</a:t>
              </a:r>
              <a:r>
                <a:rPr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處理與換算</a:t>
              </a:r>
              <a:r>
                <a:rPr lang="en-US" altLang="zh-TW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F21CD1F-D22F-417C-A6C0-65A06982C60F}"/>
                </a:ext>
              </a:extLst>
            </p:cNvPr>
            <p:cNvSpPr/>
            <p:nvPr/>
          </p:nvSpPr>
          <p:spPr>
            <a:xfrm>
              <a:off x="6199713" y="2146566"/>
              <a:ext cx="1921933" cy="9144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轉換熱感影像</a:t>
              </a:r>
              <a:br>
                <a:rPr lang="en-US" altLang="zh-TW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</a:br>
              <a:r>
                <a:rPr lang="en-US" altLang="zh-TW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</a:t>
              </a:r>
              <a:r>
                <a:rPr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轉換至與一般影像相同視角</a:t>
              </a:r>
              <a:r>
                <a:rPr lang="en-US" altLang="zh-TW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2228DEF-25D8-4C84-AF8F-1EF95D1C1FD6}"/>
                </a:ext>
              </a:extLst>
            </p:cNvPr>
            <p:cNvSpPr/>
            <p:nvPr/>
          </p:nvSpPr>
          <p:spPr>
            <a:xfrm>
              <a:off x="8898467" y="2146566"/>
              <a:ext cx="1921933" cy="9144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判斷</a:t>
              </a:r>
              <a:endPara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altLang="zh-TW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&lt;</a:t>
              </a:r>
              <a:r>
                <a:rPr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將溫度資訊與人群位置整合</a:t>
              </a:r>
              <a:r>
                <a:rPr lang="en-US" altLang="zh-TW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&gt;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C46DE522-6CF5-43EA-848E-1C7C88EB923D}"/>
                </a:ext>
              </a:extLst>
            </p:cNvPr>
            <p:cNvSpPr txBox="1"/>
            <p:nvPr/>
          </p:nvSpPr>
          <p:spPr>
            <a:xfrm>
              <a:off x="3562340" y="1711603"/>
              <a:ext cx="96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系統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914A927-A726-4095-8E41-77DE3A48A2BA}"/>
                </a:ext>
              </a:extLst>
            </p:cNvPr>
            <p:cNvSpPr/>
            <p:nvPr/>
          </p:nvSpPr>
          <p:spPr>
            <a:xfrm>
              <a:off x="838200" y="2146566"/>
              <a:ext cx="1921933" cy="914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熱感攝影機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C6166E8-1C51-4B6D-A303-78704ED49697}"/>
                </a:ext>
              </a:extLst>
            </p:cNvPr>
            <p:cNvSpPr/>
            <p:nvPr/>
          </p:nvSpPr>
          <p:spPr>
            <a:xfrm>
              <a:off x="838199" y="3516844"/>
              <a:ext cx="1921933" cy="914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一般攝影機</a:t>
              </a:r>
            </a:p>
          </p:txBody>
        </p: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3F4F2EFA-4914-4A02-9EC5-89D6AE5F1123}"/>
                </a:ext>
              </a:extLst>
            </p:cNvPr>
            <p:cNvCxnSpPr>
              <a:stCxn id="10" idx="3"/>
              <a:endCxn id="5" idx="1"/>
            </p:cNvCxnSpPr>
            <p:nvPr/>
          </p:nvCxnSpPr>
          <p:spPr>
            <a:xfrm>
              <a:off x="2760133" y="2603766"/>
              <a:ext cx="8022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04D547F5-0CA7-4788-9616-A6A6BAF3556B}"/>
                </a:ext>
              </a:extLst>
            </p:cNvPr>
            <p:cNvCxnSpPr>
              <a:stCxn id="11" idx="3"/>
              <a:endCxn id="4" idx="1"/>
            </p:cNvCxnSpPr>
            <p:nvPr/>
          </p:nvCxnSpPr>
          <p:spPr>
            <a:xfrm>
              <a:off x="2760132" y="3974044"/>
              <a:ext cx="8022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B0135278-8D75-422C-B9ED-9B2279AD54C1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5484276" y="2603766"/>
              <a:ext cx="7154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接點: 肘形 23">
              <a:extLst>
                <a:ext uri="{FF2B5EF4-FFF2-40B4-BE49-F238E27FC236}">
                  <a16:creationId xmlns:a16="http://schemas.microsoft.com/office/drawing/2014/main" id="{5935B5C6-EFB4-4D23-A226-74CF31943AAC}"/>
                </a:ext>
              </a:extLst>
            </p:cNvPr>
            <p:cNvCxnSpPr>
              <a:cxnSpLocks/>
              <a:stCxn id="40" idx="0"/>
              <a:endCxn id="6" idx="2"/>
            </p:cNvCxnSpPr>
            <p:nvPr/>
          </p:nvCxnSpPr>
          <p:spPr>
            <a:xfrm rot="5400000" flipH="1" flipV="1">
              <a:off x="4836185" y="1618856"/>
              <a:ext cx="882385" cy="3766606"/>
            </a:xfrm>
            <a:prstGeom prst="bentConnector3">
              <a:avLst>
                <a:gd name="adj1" fmla="val 6727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4D94DB12-2876-4571-9375-BA876AD0E061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8121646" y="2603766"/>
              <a:ext cx="7768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接點: 肘形 28">
              <a:extLst>
                <a:ext uri="{FF2B5EF4-FFF2-40B4-BE49-F238E27FC236}">
                  <a16:creationId xmlns:a16="http://schemas.microsoft.com/office/drawing/2014/main" id="{2F2FC1ED-0286-446F-AF19-F51C9886EA19}"/>
                </a:ext>
              </a:extLst>
            </p:cNvPr>
            <p:cNvCxnSpPr>
              <a:stCxn id="7" idx="3"/>
              <a:endCxn id="8" idx="3"/>
            </p:cNvCxnSpPr>
            <p:nvPr/>
          </p:nvCxnSpPr>
          <p:spPr>
            <a:xfrm>
              <a:off x="10820400" y="2603766"/>
              <a:ext cx="533400" cy="650345"/>
            </a:xfrm>
            <a:prstGeom prst="bentConnector3">
              <a:avLst>
                <a:gd name="adj1" fmla="val 4285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接點: 肘形 31">
              <a:extLst>
                <a:ext uri="{FF2B5EF4-FFF2-40B4-BE49-F238E27FC236}">
                  <a16:creationId xmlns:a16="http://schemas.microsoft.com/office/drawing/2014/main" id="{DCEE998E-C767-4919-829A-4BD546FF0E1E}"/>
                </a:ext>
              </a:extLst>
            </p:cNvPr>
            <p:cNvCxnSpPr>
              <a:cxnSpLocks/>
              <a:stCxn id="4" idx="3"/>
              <a:endCxn id="7" idx="2"/>
            </p:cNvCxnSpPr>
            <p:nvPr/>
          </p:nvCxnSpPr>
          <p:spPr>
            <a:xfrm flipV="1">
              <a:off x="5484275" y="3060966"/>
              <a:ext cx="4375159" cy="91307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FB1D9D99-8953-441B-965A-9C8DB5DC2357}"/>
                </a:ext>
              </a:extLst>
            </p:cNvPr>
            <p:cNvSpPr txBox="1"/>
            <p:nvPr/>
          </p:nvSpPr>
          <p:spPr>
            <a:xfrm>
              <a:off x="2664871" y="2277708"/>
              <a:ext cx="1422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溫度</a:t>
              </a: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E19C481C-1137-4C3A-B0F8-3924C785836E}"/>
                </a:ext>
              </a:extLst>
            </p:cNvPr>
            <p:cNvSpPr txBox="1"/>
            <p:nvPr/>
          </p:nvSpPr>
          <p:spPr>
            <a:xfrm>
              <a:off x="2673337" y="2571015"/>
              <a:ext cx="1422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USB</a:t>
              </a:r>
              <a:endParaRPr lang="zh-TW" altLang="en-US" dirty="0"/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9FA4D9F3-09CB-46E9-B355-2C8E62DE7109}"/>
                </a:ext>
              </a:extLst>
            </p:cNvPr>
            <p:cNvSpPr txBox="1"/>
            <p:nvPr/>
          </p:nvSpPr>
          <p:spPr>
            <a:xfrm>
              <a:off x="2674406" y="3650044"/>
              <a:ext cx="1422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影像</a:t>
              </a: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98CE67EA-C3F9-42D7-B74C-C564DEC0747A}"/>
                </a:ext>
              </a:extLst>
            </p:cNvPr>
            <p:cNvSpPr txBox="1"/>
            <p:nvPr/>
          </p:nvSpPr>
          <p:spPr>
            <a:xfrm>
              <a:off x="2682872" y="3943351"/>
              <a:ext cx="1422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USB</a:t>
              </a:r>
              <a:endParaRPr lang="zh-TW" altLang="en-US" dirty="0"/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3A97D688-0AC1-4DAE-8E43-1BCEFA1AF6ED}"/>
                </a:ext>
              </a:extLst>
            </p:cNvPr>
            <p:cNvSpPr txBox="1"/>
            <p:nvPr/>
          </p:nvSpPr>
          <p:spPr>
            <a:xfrm>
              <a:off x="6193374" y="3687083"/>
              <a:ext cx="1921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影像</a:t>
              </a:r>
              <a:r>
                <a:rPr lang="en-US" altLang="zh-TW" dirty="0"/>
                <a:t>/</a:t>
              </a:r>
              <a:r>
                <a:rPr lang="zh-TW" altLang="en-US" dirty="0"/>
                <a:t>各人物位置</a:t>
              </a: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3E69AFBD-4E1E-48E9-890E-ADDA3009D689}"/>
                </a:ext>
              </a:extLst>
            </p:cNvPr>
            <p:cNvSpPr/>
            <p:nvPr/>
          </p:nvSpPr>
          <p:spPr>
            <a:xfrm>
              <a:off x="6837516" y="3332839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/>
                <a:t>影像</a:t>
              </a: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995B82C5-ED30-4211-91F1-72EB7D3274E6}"/>
                </a:ext>
              </a:extLst>
            </p:cNvPr>
            <p:cNvSpPr/>
            <p:nvPr/>
          </p:nvSpPr>
          <p:spPr>
            <a:xfrm>
              <a:off x="11343208" y="3069444"/>
              <a:ext cx="110799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/>
                <a:t>判斷結果</a:t>
              </a:r>
              <a:br>
                <a:rPr lang="en-US" altLang="zh-TW" dirty="0"/>
              </a:br>
              <a:r>
                <a:rPr lang="zh-TW" altLang="en-US" dirty="0"/>
                <a:t>影像</a:t>
              </a:r>
              <a:r>
                <a:rPr lang="en-US" altLang="zh-TW" dirty="0"/>
                <a:t>/Tag</a:t>
              </a:r>
              <a:endParaRPr lang="zh-TW" altLang="en-US" dirty="0"/>
            </a:p>
          </p:txBody>
        </p:sp>
      </p:grp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37D7627E-6B85-43A8-B009-920ED0B30660}"/>
              </a:ext>
            </a:extLst>
          </p:cNvPr>
          <p:cNvSpPr txBox="1"/>
          <p:nvPr/>
        </p:nvSpPr>
        <p:spPr>
          <a:xfrm>
            <a:off x="5234677" y="2452597"/>
            <a:ext cx="715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溫度</a:t>
            </a: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DD98D049-38BF-4FED-AB11-4C8066A012FB}"/>
              </a:ext>
            </a:extLst>
          </p:cNvPr>
          <p:cNvSpPr txBox="1"/>
          <p:nvPr/>
        </p:nvSpPr>
        <p:spPr>
          <a:xfrm>
            <a:off x="7856102" y="2452597"/>
            <a:ext cx="1422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影像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溫度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6193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068F98-7045-420F-8AE6-48AB4353F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FC8B7F-EB15-4DFB-8889-C1152FB3B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熱感設備</a:t>
            </a:r>
            <a:br>
              <a:rPr lang="en-US" altLang="zh-TW" dirty="0"/>
            </a:br>
            <a:r>
              <a:rPr lang="en-US" altLang="zh-TW" dirty="0">
                <a:hlinkClick r:id="rId2"/>
              </a:rPr>
              <a:t>https://www.raspberrypi.com.tw/24304/14654-flir-radiometric-lepton-dev-kit/</a:t>
            </a:r>
            <a:endParaRPr lang="en-US" altLang="zh-TW" dirty="0"/>
          </a:p>
          <a:p>
            <a:r>
              <a:rPr lang="en-US" altLang="zh-TW" dirty="0"/>
              <a:t>RCNN</a:t>
            </a:r>
            <a:r>
              <a:rPr lang="zh-TW" altLang="en-US" dirty="0"/>
              <a:t>介紹</a:t>
            </a:r>
            <a:br>
              <a:rPr lang="en-US" altLang="zh-TW" dirty="0"/>
            </a:br>
            <a:r>
              <a:rPr lang="en-US" altLang="zh-TW" dirty="0">
                <a:hlinkClick r:id="rId3"/>
              </a:rPr>
              <a:t>https://medium.com/cubo-ai/%E7%89%A9%E9%AB%94%E5%81%B5%E6%B8%AC-object-detection-740096ec4540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186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404</Words>
  <Application>Microsoft Office PowerPoint</Application>
  <PresentationFormat>寬螢幕</PresentationFormat>
  <Paragraphs>76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佈景主題</vt:lpstr>
      <vt:lpstr>人體溫度偵測</vt:lpstr>
      <vt:lpstr>需求</vt:lpstr>
      <vt:lpstr>需求</vt:lpstr>
      <vt:lpstr>分析</vt:lpstr>
      <vt:lpstr>分析</vt:lpstr>
      <vt:lpstr>設計</vt:lpstr>
      <vt:lpstr>參考資料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人體溫度偵測</dc:title>
  <dc:creator>電子系四甲-許登雄</dc:creator>
  <cp:lastModifiedBy>電子系四甲-許登雄</cp:lastModifiedBy>
  <cp:revision>8</cp:revision>
  <dcterms:created xsi:type="dcterms:W3CDTF">2020-05-27T08:25:36Z</dcterms:created>
  <dcterms:modified xsi:type="dcterms:W3CDTF">2020-05-27T09:31:38Z</dcterms:modified>
</cp:coreProperties>
</file>