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B490D-D212-4C9D-8544-2092496485FE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0D863-0840-4A60-98AE-D4C28C7ABD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0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0D863-0840-4A60-98AE-D4C28C7ABD8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67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0D863-0840-4A60-98AE-D4C28C7ABD8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66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0D863-0840-4A60-98AE-D4C28C7ABD8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02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2E1A-120F-400B-98A1-0CD92500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F2620C-1B2D-4499-BDC6-6BC7C0C5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DDD04-1F16-4F55-B704-26C852D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69768-F730-48CD-A2D2-73B2A2BF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2507E-46B7-48F6-A15A-416EDF7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6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A8661-1C0A-4F30-8B42-90E1FCA5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D7134B-F4BE-4265-8CD6-AD43FB34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C4ED5-BC5F-4CAA-A1D2-A3C8CFE3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7DE76-B783-4200-959C-679FA28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171F-C2BC-4017-BDB5-6A59E34A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E3D200-379C-49BB-AD5F-1833B0FDB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DE5C04-1978-4A1A-A6BA-7633ED52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425AF-A200-45F7-8BA2-F89C8ED1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805D8-7FA4-4901-B327-1D97430E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A858DD-47B2-48A5-B7E5-0AB87D23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A642-E95E-4A40-ACD9-8E04A794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F7921-412C-4895-8966-C46A0D5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7E122-DABC-4AD0-A62C-CA455DB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4AD605-F6C0-41D4-B949-58A972A8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11460-2095-4C10-803E-23AABA23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C1326-D91B-4DF0-8364-3039F7E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ED015-465A-4361-AB80-ACE3AC32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A91B1-1DEB-4FD7-8349-9A43569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228BA6-EC86-4062-A70D-EE4FB811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B9256-D04E-44E3-BFC1-CE14BF8F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48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F734A-FF2D-4A7B-A989-65CEC0A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087E8-9756-480F-A6F3-CCB317D0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87931-C422-45FF-891C-A33625D4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FDD38-9522-4933-A015-56CFD76F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DE18B0-C573-41DE-AD36-7A518294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41CBDF-E7F4-42A2-BB24-2F418E46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1ECFB-7D3A-4472-BF27-58D50CE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77B12-F624-4DBE-9144-175D1108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0B658D-93A6-44BD-B448-A5A848B3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AD2AD9-7AFD-441F-ADF2-40040102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514507-D654-416D-8290-B4B731A23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4F3579-5531-4F40-85A4-C522E993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1B3593-CD9D-40D7-ADBF-0037EAEE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DF1994-2FA5-44AE-9DA0-8608742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6CADA-B01A-4018-93D0-F9212E5C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E1F8BD-0AB1-4E79-B496-3EEBAC6A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884D08-12D5-446D-87EC-36F4052D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E66DB3-5E10-4282-AC71-596FFAD6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03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9D2C86-A037-48E7-AFD8-7454809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BFE13E-9CC3-4D08-B7EC-4A0497A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F49E1-7FBC-436E-8CEB-01D9B40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7F0E7-CD1A-4A3B-B146-B0F2A359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E3EF0-AB5D-4582-8128-B3998F92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8F776A-BFE2-4842-9FB6-43F833E1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D83130-4321-4F8D-99C3-745A29A6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642255-5367-4450-A6DC-D7FEDBAA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2A6AC-31BD-41FB-AFC0-06624917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3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BBB58-D38B-4A00-BA91-283AE1A4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FBE9A8-3CAF-433B-8180-ABB3B4384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006CF-E5D9-4E9D-A15D-A2506F60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7BF2C-963E-43E8-B185-AEB4913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6F92E1-B690-47AB-B666-D176D4F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22669-AF88-4770-A6D7-6A44F737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6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4574ED-5EFF-4BC2-AF63-4A7116E4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B4AEF-F573-483D-B5DE-1D54432C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D7A8B-01DA-46B5-BF2B-7657EF87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3583-726F-4CEF-B4B2-08AF0FF0A7A3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F1C24-EC53-41C3-A8C0-50B27137B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34E39-432A-43E5-89CD-83C9B430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ubo-ai/%E7%89%A9%E9%AB%94%E5%81%B5%E6%B8%AC-object-detection-740096ec4540" TargetMode="External"/><Relationship Id="rId2" Type="http://schemas.openxmlformats.org/officeDocument/2006/relationships/hyperlink" Target="https://www.raspberrypi.com.tw/24304/14654-flir-radiometric-lepton-dev-k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1F791-9B35-46E8-9EB4-6AA5CB31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zh-TW" altLang="en-US" sz="5600">
                <a:solidFill>
                  <a:srgbClr val="FFFFFF"/>
                </a:solidFill>
              </a:rPr>
              <a:t>人體溫度偵測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E05B6F-31CD-4DA7-907E-D6591FEFC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zh-TW" altLang="en-US" sz="2200">
                <a:solidFill>
                  <a:srgbClr val="000000"/>
                </a:solidFill>
              </a:rPr>
              <a:t>組長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許登雄</a:t>
            </a:r>
            <a:r>
              <a:rPr lang="en-US" altLang="zh-TW" sz="2200">
                <a:solidFill>
                  <a:srgbClr val="000000"/>
                </a:solidFill>
              </a:rPr>
              <a:t>0552045</a:t>
            </a:r>
          </a:p>
          <a:p>
            <a:r>
              <a:rPr lang="zh-TW" altLang="en-US" sz="2200">
                <a:solidFill>
                  <a:srgbClr val="000000"/>
                </a:solidFill>
              </a:rPr>
              <a:t>組員</a:t>
            </a:r>
            <a:r>
              <a:rPr lang="en-US" altLang="zh-TW" sz="2200">
                <a:solidFill>
                  <a:srgbClr val="000000"/>
                </a:solidFill>
              </a:rPr>
              <a:t>:</a:t>
            </a:r>
            <a:r>
              <a:rPr lang="zh-TW" altLang="en-US" sz="2200">
                <a:solidFill>
                  <a:srgbClr val="000000"/>
                </a:solidFill>
              </a:rPr>
              <a:t>林居賢</a:t>
            </a:r>
            <a:r>
              <a:rPr lang="en-US" altLang="zh-TW" sz="2200">
                <a:solidFill>
                  <a:srgbClr val="000000"/>
                </a:solidFill>
              </a:rPr>
              <a:t>0552012</a:t>
            </a:r>
          </a:p>
          <a:p>
            <a:endParaRPr lang="zh-TW" alt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5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8F98-7045-420F-8AE6-48AB4353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C8B7F-EB15-4DFB-8889-C1152FB3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熱感設備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https://www.raspberrypi.com.tw/24304/14654-flir-radiometric-lepton-dev-kit/</a:t>
            </a:r>
            <a:endParaRPr lang="en-US" altLang="zh-TW" dirty="0"/>
          </a:p>
          <a:p>
            <a:r>
              <a:rPr lang="en-US" altLang="zh-TW" dirty="0"/>
              <a:t>RCNN</a:t>
            </a:r>
            <a:r>
              <a:rPr lang="zh-TW" altLang="en-US" dirty="0"/>
              <a:t>介紹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https://medium.com/cubo-ai/%E7%89%A9%E9%AB%94%E5%81%B5%E6%B8%AC-object-detection-740096ec4540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8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CFEC93-7BD8-4409-A0DE-E6E7B39E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33F01-8CCA-40FB-9AFE-BEE12078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</a:rPr>
              <a:t>透過攝影機判斷畫面中的人群溫度，並將溫度過高者</a:t>
            </a:r>
            <a:r>
              <a:rPr lang="en-US" altLang="zh-TW" sz="2400" dirty="0">
                <a:solidFill>
                  <a:srgbClr val="000000"/>
                </a:solidFill>
              </a:rPr>
              <a:t>Tag</a:t>
            </a:r>
            <a:r>
              <a:rPr lang="zh-TW" altLang="en-US" sz="2400" dirty="0">
                <a:solidFill>
                  <a:srgbClr val="000000"/>
                </a:solidFill>
              </a:rPr>
              <a:t>出來。</a:t>
            </a:r>
          </a:p>
        </p:txBody>
      </p:sp>
    </p:spTree>
    <p:extLst>
      <p:ext uri="{BB962C8B-B14F-4D97-AF65-F5344CB8AC3E}">
        <p14:creationId xmlns:p14="http://schemas.microsoft.com/office/powerpoint/2010/main" val="2537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A1F52C-6B4A-44EA-82C4-85ECBCFD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需求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E45D9-07AF-4B81-8F0D-79009B62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zh-TW" altLang="en-US" sz="1700" dirty="0">
                <a:solidFill>
                  <a:srgbClr val="000000"/>
                </a:solidFill>
              </a:rPr>
              <a:t>功能</a:t>
            </a:r>
            <a:r>
              <a:rPr lang="en-US" altLang="zh-TW" sz="1700" dirty="0">
                <a:solidFill>
                  <a:srgbClr val="000000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取得畫面中的溫度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可透過熱感攝影機取得各點絕對溫度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判斷人物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透過演算法框出每個人</a:t>
            </a:r>
            <a:r>
              <a:rPr lang="en-US" altLang="zh-TW" sz="1700" dirty="0">
                <a:solidFill>
                  <a:srgbClr val="000000"/>
                </a:solidFill>
              </a:rPr>
              <a:t>(</a:t>
            </a:r>
            <a:r>
              <a:rPr lang="zh-TW" altLang="en-US" sz="1700" dirty="0">
                <a:solidFill>
                  <a:srgbClr val="000000"/>
                </a:solidFill>
              </a:rPr>
              <a:t>此部分採用一般可見光攝影機</a:t>
            </a:r>
            <a:r>
              <a:rPr lang="en-US" altLang="zh-TW" sz="1700" dirty="0">
                <a:solidFill>
                  <a:srgbClr val="000000"/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700" dirty="0">
                <a:solidFill>
                  <a:srgbClr val="000000"/>
                </a:solidFill>
              </a:rPr>
              <a:t>偵測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判斷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2"/>
            <a:r>
              <a:rPr lang="zh-TW" altLang="en-US" sz="1700" dirty="0">
                <a:solidFill>
                  <a:srgbClr val="000000"/>
                </a:solidFill>
              </a:rPr>
              <a:t>將每個人物與熱感影像的資料做疊合，並判斷每個人的溫度是否超標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硬體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熱感攝影機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一般可見光攝影機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zh-TW" altLang="en-US" sz="1700" dirty="0">
                <a:solidFill>
                  <a:srgbClr val="000000"/>
                </a:solidFill>
              </a:rPr>
              <a:t>樹梅派</a:t>
            </a:r>
            <a:r>
              <a:rPr lang="en-US" altLang="zh-TW" sz="1700" dirty="0">
                <a:solidFill>
                  <a:srgbClr val="000000"/>
                </a:solidFill>
              </a:rPr>
              <a:t>/</a:t>
            </a:r>
            <a:r>
              <a:rPr lang="zh-TW" altLang="en-US" sz="1700" dirty="0">
                <a:solidFill>
                  <a:srgbClr val="000000"/>
                </a:solidFill>
              </a:rPr>
              <a:t>其他設備</a:t>
            </a:r>
            <a:r>
              <a:rPr lang="en-US" altLang="zh-TW" sz="1700" dirty="0">
                <a:solidFill>
                  <a:srgbClr val="000000"/>
                </a:solidFill>
              </a:rPr>
              <a:t>EX:IPC</a:t>
            </a:r>
          </a:p>
          <a:p>
            <a:pPr lvl="1"/>
            <a:endParaRPr lang="en-US" altLang="zh-TW" sz="1700" dirty="0">
              <a:solidFill>
                <a:srgbClr val="000000"/>
              </a:solidFill>
            </a:endParaRPr>
          </a:p>
          <a:p>
            <a:r>
              <a:rPr lang="zh-TW" altLang="en-US" sz="1700" dirty="0">
                <a:solidFill>
                  <a:srgbClr val="000000"/>
                </a:solidFill>
              </a:rPr>
              <a:t>系統</a:t>
            </a:r>
            <a:endParaRPr lang="en-US" altLang="zh-TW" sz="1700" dirty="0">
              <a:solidFill>
                <a:srgbClr val="000000"/>
              </a:solidFill>
            </a:endParaRPr>
          </a:p>
          <a:p>
            <a:pPr lvl="1"/>
            <a:r>
              <a:rPr lang="en-US" altLang="zh-TW" sz="1700" dirty="0">
                <a:solidFill>
                  <a:srgbClr val="000000"/>
                </a:solidFill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88921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CB921B-90CB-4FAB-B31B-EACD88ACC8CB}"/>
              </a:ext>
            </a:extLst>
          </p:cNvPr>
          <p:cNvSpPr/>
          <p:nvPr/>
        </p:nvSpPr>
        <p:spPr>
          <a:xfrm>
            <a:off x="5046133" y="1690688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人體溫度偵測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B18940-A146-4C83-BA9B-76C64B648AAE}"/>
              </a:ext>
            </a:extLst>
          </p:cNvPr>
          <p:cNvSpPr/>
          <p:nvPr/>
        </p:nvSpPr>
        <p:spPr>
          <a:xfrm>
            <a:off x="50461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人群分割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24299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熱感影像處理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776379-4B50-4055-8913-ACAD1F4AC459}"/>
              </a:ext>
            </a:extLst>
          </p:cNvPr>
          <p:cNvSpPr/>
          <p:nvPr/>
        </p:nvSpPr>
        <p:spPr>
          <a:xfrm>
            <a:off x="76623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判斷溫度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F43345F-C8D6-4C56-980A-59092C54808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440767" y="1555221"/>
            <a:ext cx="516467" cy="2616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C1D2C9-2175-48F3-A6DC-ED95DA1461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07099" y="2605088"/>
            <a:ext cx="1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268AD2E-4E71-4A00-800F-0C440EF27B9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056966" y="1555221"/>
            <a:ext cx="516467" cy="2616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B617BFC-F17A-4388-9106-0F3076C8D292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1840706" y="3511816"/>
            <a:ext cx="1026054" cy="207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50461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355600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24299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F0DAA4-FD22-4297-B6B9-9DD9647CE95E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33908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6D1B1FD-A107-453A-8F28-4969811BDFE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0070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7662331" y="50956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B0A3F82-0B6C-46B0-81E7-9BEB061EA2CF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flipH="1">
            <a:off x="8623298" y="4035955"/>
            <a:ext cx="1" cy="10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6605EFBF-E474-4E04-871B-21D6234CCC25}"/>
              </a:ext>
            </a:extLst>
          </p:cNvPr>
          <p:cNvSpPr/>
          <p:nvPr/>
        </p:nvSpPr>
        <p:spPr>
          <a:xfrm>
            <a:off x="838198" y="4707546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57296B-299E-4E16-B2C8-8F322534694E}"/>
              </a:ext>
            </a:extLst>
          </p:cNvPr>
          <p:cNvSpPr/>
          <p:nvPr/>
        </p:nvSpPr>
        <p:spPr>
          <a:xfrm>
            <a:off x="838198" y="3600913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04285F5-479C-46A6-B8C4-82B4EC97F0BB}"/>
              </a:ext>
            </a:extLst>
          </p:cNvPr>
          <p:cNvSpPr/>
          <p:nvPr/>
        </p:nvSpPr>
        <p:spPr>
          <a:xfrm>
            <a:off x="838198" y="2514600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730B55F-0A27-45EB-A431-59937D6EFBE7}"/>
              </a:ext>
            </a:extLst>
          </p:cNvPr>
          <p:cNvSpPr/>
          <p:nvPr/>
        </p:nvSpPr>
        <p:spPr>
          <a:xfrm>
            <a:off x="838198" y="1479824"/>
            <a:ext cx="691388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分析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838199" y="3611073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838200" y="1479824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838199" y="2514600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838199" y="4707546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DD6679-7BBD-4404-8CBE-64A1CC991FDC}"/>
              </a:ext>
            </a:extLst>
          </p:cNvPr>
          <p:cNvSpPr/>
          <p:nvPr/>
        </p:nvSpPr>
        <p:spPr>
          <a:xfrm>
            <a:off x="2760133" y="1513356"/>
            <a:ext cx="32386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接收方式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攝影機的</a:t>
            </a:r>
            <a:r>
              <a:rPr lang="en-US" altLang="zh-TW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DataSheet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2.Github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參考資料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E849CC8-C1CB-4CFC-98AC-23A72DCCE29D}"/>
              </a:ext>
            </a:extLst>
          </p:cNvPr>
          <p:cNvSpPr/>
          <p:nvPr/>
        </p:nvSpPr>
        <p:spPr>
          <a:xfrm>
            <a:off x="2756704" y="2514600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視角轉換演算法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可見光攝影機角度需大於熱感影像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40218C1-6536-4558-B320-D5713F8D8E04}"/>
              </a:ext>
            </a:extLst>
          </p:cNvPr>
          <p:cNvSpPr/>
          <p:nvPr/>
        </p:nvSpPr>
        <p:spPr>
          <a:xfrm>
            <a:off x="2763561" y="3591983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:RCNN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範圍中可能包含非人的高溫物品，可能誤判。</a:t>
            </a:r>
            <a:b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可以嘗試其他辨識演算法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898990F-8FEC-4E80-849B-C0CDF0A806B5}"/>
              </a:ext>
            </a:extLst>
          </p:cNvPr>
          <p:cNvSpPr/>
          <p:nvPr/>
        </p:nvSpPr>
        <p:spPr>
          <a:xfrm>
            <a:off x="2756704" y="4677550"/>
            <a:ext cx="448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實現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溫度與人疊合後判斷最大值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最高溫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7279DBA-BAF4-46BE-B513-F7F01FD393DB}"/>
              </a:ext>
            </a:extLst>
          </p:cNvPr>
          <p:cNvSpPr/>
          <p:nvPr/>
        </p:nvSpPr>
        <p:spPr>
          <a:xfrm>
            <a:off x="7746936" y="1479824"/>
            <a:ext cx="3389067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C7A5A5-425C-46FD-9A5A-232854148D19}"/>
              </a:ext>
            </a:extLst>
          </p:cNvPr>
          <p:cNvSpPr/>
          <p:nvPr/>
        </p:nvSpPr>
        <p:spPr>
          <a:xfrm>
            <a:off x="7748651" y="1492125"/>
            <a:ext cx="1431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(K)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(C)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CD8CCB-9565-49C3-B3AB-BDF91D254DE7}"/>
              </a:ext>
            </a:extLst>
          </p:cNvPr>
          <p:cNvSpPr/>
          <p:nvPr/>
        </p:nvSpPr>
        <p:spPr>
          <a:xfrm>
            <a:off x="7748652" y="2514600"/>
            <a:ext cx="338906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D10D60C-0A92-4111-BD4B-356957B84B23}"/>
              </a:ext>
            </a:extLst>
          </p:cNvPr>
          <p:cNvSpPr/>
          <p:nvPr/>
        </p:nvSpPr>
        <p:spPr>
          <a:xfrm>
            <a:off x="7750366" y="2526901"/>
            <a:ext cx="33890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上面的像素代表溫度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上面的像素代表溫度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B926CF-6612-4F75-A134-92441D45FD97}"/>
              </a:ext>
            </a:extLst>
          </p:cNvPr>
          <p:cNvSpPr/>
          <p:nvPr/>
        </p:nvSpPr>
        <p:spPr>
          <a:xfrm>
            <a:off x="7746937" y="3589842"/>
            <a:ext cx="338906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375C145-1781-4FB7-81D8-43D19D73571A}"/>
              </a:ext>
            </a:extLst>
          </p:cNvPr>
          <p:cNvSpPr/>
          <p:nvPr/>
        </p:nvSpPr>
        <p:spPr>
          <a:xfrm>
            <a:off x="7748651" y="3602143"/>
            <a:ext cx="1721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座標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範圍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6F248C-F8A6-4A42-8347-50D6F14DD38A}"/>
              </a:ext>
            </a:extLst>
          </p:cNvPr>
          <p:cNvSpPr/>
          <p:nvPr/>
        </p:nvSpPr>
        <p:spPr>
          <a:xfrm>
            <a:off x="7748652" y="4695713"/>
            <a:ext cx="3385636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DBF9F10-8D50-4CD4-829F-DB639C75B4AB}"/>
              </a:ext>
            </a:extLst>
          </p:cNvPr>
          <p:cNvSpPr/>
          <p:nvPr/>
        </p:nvSpPr>
        <p:spPr>
          <a:xfrm>
            <a:off x="7750366" y="4708014"/>
            <a:ext cx="3385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一般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:Tag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人物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是否觸發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C49B340-401C-4B52-BC29-EB3DB27780FE}"/>
              </a:ext>
            </a:extLst>
          </p:cNvPr>
          <p:cNvGrpSpPr/>
          <p:nvPr/>
        </p:nvGrpSpPr>
        <p:grpSpPr>
          <a:xfrm>
            <a:off x="578995" y="1865577"/>
            <a:ext cx="11613005" cy="3126845"/>
            <a:chOff x="838199" y="1690688"/>
            <a:chExt cx="11613005" cy="31268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6FF5A7-9CDA-4B15-948B-1E84AA452DAD}"/>
                </a:ext>
              </a:extLst>
            </p:cNvPr>
            <p:cNvSpPr/>
            <p:nvPr/>
          </p:nvSpPr>
          <p:spPr>
            <a:xfrm>
              <a:off x="3327401" y="1690688"/>
              <a:ext cx="8026399" cy="31268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958F5B-483C-4C9E-82A1-7D6EAE434656}"/>
                </a:ext>
              </a:extLst>
            </p:cNvPr>
            <p:cNvSpPr/>
            <p:nvPr/>
          </p:nvSpPr>
          <p:spPr>
            <a:xfrm>
              <a:off x="3562342" y="3516844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RCNN/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其他演算法分割人群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DF9921-C4E1-472B-B1B9-93DE2210F132}"/>
                </a:ext>
              </a:extLst>
            </p:cNvPr>
            <p:cNvSpPr/>
            <p:nvPr/>
          </p:nvSpPr>
          <p:spPr>
            <a:xfrm>
              <a:off x="356234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溫度計算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處理與換算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21CD1F-D22F-417C-A6C0-65A06982C60F}"/>
                </a:ext>
              </a:extLst>
            </p:cNvPr>
            <p:cNvSpPr/>
            <p:nvPr/>
          </p:nvSpPr>
          <p:spPr>
            <a:xfrm>
              <a:off x="619971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轉換熱感影像</a:t>
              </a:r>
              <a:b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轉換至與一般影像相同視角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228DEF-25D8-4C84-AF8F-1EF95D1C1FD6}"/>
                </a:ext>
              </a:extLst>
            </p:cNvPr>
            <p:cNvSpPr/>
            <p:nvPr/>
          </p:nvSpPr>
          <p:spPr>
            <a:xfrm>
              <a:off x="8898467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判斷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將溫度資訊與人群位置整合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46DE522-6CF5-43EA-848E-1C7C88EB923D}"/>
                </a:ext>
              </a:extLst>
            </p:cNvPr>
            <p:cNvSpPr txBox="1"/>
            <p:nvPr/>
          </p:nvSpPr>
          <p:spPr>
            <a:xfrm>
              <a:off x="3562340" y="1711603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系統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14A927-A726-4095-8E41-77DE3A48A2BA}"/>
                </a:ext>
              </a:extLst>
            </p:cNvPr>
            <p:cNvSpPr/>
            <p:nvPr/>
          </p:nvSpPr>
          <p:spPr>
            <a:xfrm>
              <a:off x="838200" y="2146566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熱感攝影機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C6166E8-1C51-4B6D-A303-78704ED49697}"/>
                </a:ext>
              </a:extLst>
            </p:cNvPr>
            <p:cNvSpPr/>
            <p:nvPr/>
          </p:nvSpPr>
          <p:spPr>
            <a:xfrm>
              <a:off x="838199" y="3516844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一般攝影機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F4F2EFA-4914-4A02-9EC5-89D6AE5F1123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>
              <a:off x="2760133" y="2603766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4D547F5-0CA7-4788-9616-A6A6BAF3556B}"/>
                </a:ext>
              </a:extLst>
            </p:cNvPr>
            <p:cNvCxnSpPr>
              <a:stCxn id="11" idx="3"/>
              <a:endCxn id="4" idx="1"/>
            </p:cNvCxnSpPr>
            <p:nvPr/>
          </p:nvCxnSpPr>
          <p:spPr>
            <a:xfrm>
              <a:off x="2760132" y="3974044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0135278-8D75-422C-B9ED-9B2279AD54C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484276" y="2603766"/>
              <a:ext cx="71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5935B5C6-EFB4-4D23-A226-74CF31943AAC}"/>
                </a:ext>
              </a:extLst>
            </p:cNvPr>
            <p:cNvCxnSpPr>
              <a:cxnSpLocks/>
              <a:stCxn id="40" idx="0"/>
              <a:endCxn id="7" idx="2"/>
            </p:cNvCxnSpPr>
            <p:nvPr/>
          </p:nvCxnSpPr>
          <p:spPr>
            <a:xfrm rot="5400000" flipH="1" flipV="1">
              <a:off x="6185562" y="269479"/>
              <a:ext cx="882385" cy="6465360"/>
            </a:xfrm>
            <a:prstGeom prst="bentConnector3">
              <a:avLst>
                <a:gd name="adj1" fmla="val 64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D94DB12-2876-4571-9375-BA876AD0E06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8121646" y="2603766"/>
              <a:ext cx="776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2F2FC1ED-0286-446F-AF19-F51C9886EA19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>
              <a:off x="10820400" y="2603766"/>
              <a:ext cx="533400" cy="650345"/>
            </a:xfrm>
            <a:prstGeom prst="bentConnector3">
              <a:avLst>
                <a:gd name="adj1" fmla="val 428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DCEE998E-C767-4919-829A-4BD546FF0E1E}"/>
                </a:ext>
              </a:extLst>
            </p:cNvPr>
            <p:cNvCxnSpPr>
              <a:cxnSpLocks/>
              <a:stCxn id="4" idx="3"/>
              <a:endCxn id="7" idx="2"/>
            </p:cNvCxnSpPr>
            <p:nvPr/>
          </p:nvCxnSpPr>
          <p:spPr>
            <a:xfrm flipV="1">
              <a:off x="5484275" y="3060966"/>
              <a:ext cx="4375159" cy="9130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B1D9D99-8953-441B-965A-9C8DB5DC2357}"/>
                </a:ext>
              </a:extLst>
            </p:cNvPr>
            <p:cNvSpPr txBox="1"/>
            <p:nvPr/>
          </p:nvSpPr>
          <p:spPr>
            <a:xfrm>
              <a:off x="2664871" y="2277708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溫度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19C481C-1137-4C3A-B0F8-3924C785836E}"/>
                </a:ext>
              </a:extLst>
            </p:cNvPr>
            <p:cNvSpPr txBox="1"/>
            <p:nvPr/>
          </p:nvSpPr>
          <p:spPr>
            <a:xfrm>
              <a:off x="2673337" y="2571015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4D9F3-09CB-46E9-B355-2C8E62DE7109}"/>
                </a:ext>
              </a:extLst>
            </p:cNvPr>
            <p:cNvSpPr txBox="1"/>
            <p:nvPr/>
          </p:nvSpPr>
          <p:spPr>
            <a:xfrm>
              <a:off x="2674406" y="3650044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8CE67EA-C3F9-42D7-B74C-C564DEC0747A}"/>
                </a:ext>
              </a:extLst>
            </p:cNvPr>
            <p:cNvSpPr txBox="1"/>
            <p:nvPr/>
          </p:nvSpPr>
          <p:spPr>
            <a:xfrm>
              <a:off x="2682872" y="3943351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A97D688-0AC1-4DAE-8E43-1BCEFA1AF6ED}"/>
                </a:ext>
              </a:extLst>
            </p:cNvPr>
            <p:cNvSpPr txBox="1"/>
            <p:nvPr/>
          </p:nvSpPr>
          <p:spPr>
            <a:xfrm>
              <a:off x="6193374" y="3687083"/>
              <a:ext cx="1921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  <a:r>
                <a:rPr lang="en-US" altLang="zh-TW" dirty="0"/>
                <a:t>/</a:t>
              </a:r>
              <a:r>
                <a:rPr lang="zh-TW" altLang="en-US" dirty="0"/>
                <a:t>各人物位置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E69AFBD-4E1E-48E9-890E-ADDA3009D689}"/>
                </a:ext>
              </a:extLst>
            </p:cNvPr>
            <p:cNvSpPr/>
            <p:nvPr/>
          </p:nvSpPr>
          <p:spPr>
            <a:xfrm>
              <a:off x="6298977" y="3346443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影像</a:t>
              </a:r>
              <a:r>
                <a:rPr lang="en-US" altLang="zh-TW" dirty="0"/>
                <a:t>(</a:t>
              </a:r>
              <a:r>
                <a:rPr lang="zh-TW" altLang="en-US" dirty="0"/>
                <a:t>一般影像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5B82C5-ED30-4211-91F1-72EB7D3274E6}"/>
                </a:ext>
              </a:extLst>
            </p:cNvPr>
            <p:cNvSpPr/>
            <p:nvPr/>
          </p:nvSpPr>
          <p:spPr>
            <a:xfrm>
              <a:off x="11343208" y="3069444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判斷結果</a:t>
              </a:r>
              <a:br>
                <a:rPr lang="en-US" altLang="zh-TW" dirty="0"/>
              </a:br>
              <a:r>
                <a:rPr lang="zh-TW" altLang="en-US" dirty="0"/>
                <a:t>影像</a:t>
              </a:r>
              <a:r>
                <a:rPr lang="en-US" altLang="zh-TW" dirty="0"/>
                <a:t>/Tag</a:t>
              </a:r>
              <a:endParaRPr lang="zh-TW" altLang="en-US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7D7627E-6B85-43A8-B009-920ED0B30660}"/>
              </a:ext>
            </a:extLst>
          </p:cNvPr>
          <p:cNvSpPr txBox="1"/>
          <p:nvPr/>
        </p:nvSpPr>
        <p:spPr>
          <a:xfrm>
            <a:off x="5234677" y="2452597"/>
            <a:ext cx="7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溫度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98D049-38BF-4FED-AB11-4C8066A012FB}"/>
              </a:ext>
            </a:extLst>
          </p:cNvPr>
          <p:cNvSpPr txBox="1"/>
          <p:nvPr/>
        </p:nvSpPr>
        <p:spPr>
          <a:xfrm>
            <a:off x="7856102" y="2452597"/>
            <a:ext cx="142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溫度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19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2A682C81-5B7C-4146-B45E-571FBAAC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00669"/>
              </p:ext>
            </p:extLst>
          </p:nvPr>
        </p:nvGraphicFramePr>
        <p:xfrm>
          <a:off x="5046373" y="1928284"/>
          <a:ext cx="6900333" cy="471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32">
                  <a:extLst>
                    <a:ext uri="{9D8B030D-6E8A-4147-A177-3AD203B41FA5}">
                      <a16:colId xmlns:a16="http://schemas.microsoft.com/office/drawing/2014/main" val="2688816060"/>
                    </a:ext>
                  </a:extLst>
                </a:gridCol>
                <a:gridCol w="3384801">
                  <a:extLst>
                    <a:ext uri="{9D8B030D-6E8A-4147-A177-3AD203B41FA5}">
                      <a16:colId xmlns:a16="http://schemas.microsoft.com/office/drawing/2014/main" val="927380752"/>
                    </a:ext>
                  </a:extLst>
                </a:gridCol>
                <a:gridCol w="2696300">
                  <a:extLst>
                    <a:ext uri="{9D8B030D-6E8A-4147-A177-3AD203B41FA5}">
                      <a16:colId xmlns:a16="http://schemas.microsoft.com/office/drawing/2014/main" val="3517168336"/>
                    </a:ext>
                  </a:extLst>
                </a:gridCol>
              </a:tblGrid>
              <a:tr h="58196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溫度計算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轉換熱感影像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60480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it-IT" altLang="zh-TW" sz="1000" dirty="0">
                          <a:solidFill>
                            <a:schemeClr val="tx1"/>
                          </a:solidFill>
                        </a:rPr>
                        <a:t>(160 x 120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1ch)</a:t>
                      </a:r>
                    </a:p>
                    <a:p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數值代表絕對溫度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(k)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sz="1000" dirty="0"/>
                        <a:t>(640*480,1ch)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數值代表攝氏溫度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736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it-IT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000" dirty="0"/>
                        <a:t>(640*480,1ch)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數值代表攝氏溫度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熱感影像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TW" sz="1000" dirty="0"/>
                        <a:t>(640*480,1ch)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每個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數值代表攝氏溫度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79990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絕對溫度換算公式</a:t>
                      </a:r>
                      <a:r>
                        <a:rPr lang="en-US" altLang="zh-TW" sz="1000" dirty="0"/>
                        <a:t>()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/>
                        <a:t> = K-273.15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視角轉換演算法</a:t>
                      </a:r>
                      <a:br>
                        <a:rPr lang="en-US" altLang="zh-TW" sz="1000" dirty="0"/>
                      </a:br>
                      <a:r>
                        <a:rPr lang="en-US" altLang="zh-TW" sz="1000" dirty="0"/>
                        <a:t>1.</a:t>
                      </a:r>
                      <a:r>
                        <a:rPr lang="zh-TW" altLang="en-US" sz="1000" dirty="0"/>
                        <a:t>兩張圖各選</a:t>
                      </a:r>
                      <a:r>
                        <a:rPr lang="en-US" altLang="zh-TW" sz="1000" dirty="0"/>
                        <a:t>4</a:t>
                      </a:r>
                      <a:r>
                        <a:rPr lang="zh-TW" altLang="en-US" sz="1000" dirty="0"/>
                        <a:t>個對應的點，</a:t>
                      </a:r>
                      <a:br>
                        <a:rPr lang="en-US" altLang="zh-TW" sz="1000" dirty="0"/>
                      </a:br>
                      <a:r>
                        <a:rPr lang="en-US" altLang="zh-TW" sz="1000" dirty="0"/>
                        <a:t>2.</a:t>
                      </a:r>
                      <a:r>
                        <a:rPr lang="zh-TW" altLang="en-US" sz="1000" dirty="0"/>
                        <a:t>可將第一張轉換視角到與第二張一致</a:t>
                      </a:r>
                      <a:br>
                        <a:rPr lang="en-US" altLang="zh-TW" sz="1000" dirty="0"/>
                      </a:br>
                      <a:endParaRPr lang="en-US" altLang="zh-TW" sz="1000" dirty="0"/>
                    </a:p>
                    <a:p>
                      <a:r>
                        <a:rPr lang="en-US" altLang="zh-TW" sz="1000" dirty="0">
                          <a:effectLst/>
                        </a:rPr>
                        <a:t>cv2.getPerspectiveTransform(pts1,pts2)</a:t>
                      </a:r>
                    </a:p>
                    <a:p>
                      <a:r>
                        <a:rPr lang="en-US" altLang="zh-TW" sz="1000" dirty="0"/>
                        <a:t>cv2.warpPerspective(</a:t>
                      </a:r>
                      <a:r>
                        <a:rPr lang="en-US" altLang="zh-TW" sz="1000" dirty="0" err="1"/>
                        <a:t>frame,M</a:t>
                      </a:r>
                      <a:r>
                        <a:rPr lang="en-US" altLang="zh-TW" sz="1000" dirty="0"/>
                        <a:t>,(640,480))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36028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備註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根據</a:t>
                      </a:r>
                      <a:r>
                        <a:rPr lang="en-US" altLang="zh-TW" sz="1000" dirty="0"/>
                        <a:t>Datasheet</a:t>
                      </a:r>
                      <a:r>
                        <a:rPr lang="zh-TW" altLang="en-US" sz="1000" dirty="0"/>
                        <a:t>與</a:t>
                      </a:r>
                      <a:r>
                        <a:rPr lang="en-US" altLang="zh-TW" sz="1000" dirty="0" err="1"/>
                        <a:t>github</a:t>
                      </a:r>
                      <a:r>
                        <a:rPr lang="zh-TW" altLang="en-US" sz="1000" dirty="0"/>
                        <a:t>提供參考程式，輸入之絕對溫度解析度到小數點後兩位，故實際轉換公式為</a:t>
                      </a:r>
                      <a:br>
                        <a:rPr lang="en-US" altLang="zh-TW" sz="1000" dirty="0"/>
                      </a:br>
                      <a:r>
                        <a:rPr lang="zh-TW" altLang="en-US" sz="1000" dirty="0"/>
                        <a:t>℃</a:t>
                      </a:r>
                      <a:r>
                        <a:rPr lang="en-US" altLang="zh-TW" sz="1000" dirty="0"/>
                        <a:t> = (InputValue-27315)/100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1.</a:t>
                      </a:r>
                      <a:r>
                        <a:rPr lang="zh-TW" altLang="en-US" sz="1000" dirty="0"/>
                        <a:t>視角轉換的</a:t>
                      </a:r>
                      <a:r>
                        <a:rPr lang="en-US" altLang="zh-TW" sz="1000" dirty="0"/>
                        <a:t>4</a:t>
                      </a:r>
                      <a:r>
                        <a:rPr lang="zh-TW" altLang="en-US" sz="1000" dirty="0"/>
                        <a:t>個點</a:t>
                      </a:r>
                      <a:r>
                        <a:rPr lang="en-US" altLang="zh-TW" sz="1000" dirty="0"/>
                        <a:t>:</a:t>
                      </a:r>
                      <a:r>
                        <a:rPr lang="zh-TW" altLang="en-US" sz="1000" dirty="0"/>
                        <a:t>可以事先將兩個圖片重疊取得各</a:t>
                      </a:r>
                      <a:r>
                        <a:rPr lang="en-US" altLang="zh-TW" sz="1000" dirty="0"/>
                        <a:t>4</a:t>
                      </a:r>
                      <a:r>
                        <a:rPr lang="zh-TW" altLang="en-US" sz="1000" dirty="0"/>
                        <a:t>個對應的座標並記錄，後續可以改良為自動化協助取得</a:t>
                      </a:r>
                      <a:endParaRPr lang="en-US" altLang="zh-TW" sz="1000" dirty="0"/>
                    </a:p>
                    <a:p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000" dirty="0">
                          <a:sym typeface="Wingdings" panose="05000000000000000000" pitchFamily="2" charset="2"/>
                        </a:rPr>
                        <a:t>轉換對應坐標</a:t>
                      </a:r>
                      <a:endParaRPr lang="en-US" altLang="zh-TW" sz="1000" dirty="0"/>
                    </a:p>
                    <a:p>
                      <a:endParaRPr lang="en-US" altLang="zh-TW" sz="1000" dirty="0"/>
                    </a:p>
                    <a:p>
                      <a:r>
                        <a:rPr lang="en-US" altLang="zh-TW" sz="1000" dirty="0"/>
                        <a:t>2.</a:t>
                      </a:r>
                      <a:r>
                        <a:rPr lang="zh-TW" altLang="en-US" sz="1000" dirty="0"/>
                        <a:t>圖片轉換完後會有多餘部分補為</a:t>
                      </a:r>
                      <a:r>
                        <a:rPr lang="en-US" altLang="zh-TW" sz="1000" dirty="0"/>
                        <a:t>0</a:t>
                      </a:r>
                      <a:r>
                        <a:rPr lang="zh-TW" altLang="en-US" sz="1000" dirty="0"/>
                        <a:t>，為了後續判斷溫度圖需要將</a:t>
                      </a:r>
                      <a:r>
                        <a:rPr lang="en-US" altLang="zh-TW" sz="1000" dirty="0"/>
                        <a:t>0</a:t>
                      </a:r>
                      <a:r>
                        <a:rPr lang="zh-TW" altLang="en-US" sz="1000" dirty="0"/>
                        <a:t>的部分以原本整張圖的中間值溫度取代</a:t>
                      </a:r>
                      <a:br>
                        <a:rPr lang="en-US" altLang="zh-TW" sz="1000" dirty="0"/>
                      </a:b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000" dirty="0">
                          <a:sym typeface="Wingdings" panose="05000000000000000000" pitchFamily="2" charset="2"/>
                        </a:rPr>
                        <a:t>視角外的填充值</a:t>
                      </a: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=(</a:t>
                      </a:r>
                      <a:r>
                        <a:rPr lang="en-US" altLang="zh-TW" sz="1000" dirty="0" err="1">
                          <a:sym typeface="Wingdings" panose="05000000000000000000" pitchFamily="2" charset="2"/>
                        </a:rPr>
                        <a:t>Max+Min</a:t>
                      </a:r>
                      <a:r>
                        <a:rPr lang="en-US" altLang="zh-TW" sz="1000" dirty="0">
                          <a:sym typeface="Wingdings" panose="05000000000000000000" pitchFamily="2" charset="2"/>
                        </a:rPr>
                        <a:t>)/2</a:t>
                      </a:r>
                    </a:p>
                    <a:p>
                      <a:endParaRPr lang="en-US" altLang="zh-TW" sz="1000" dirty="0">
                        <a:sym typeface="Wingdings" panose="05000000000000000000" pitchFamily="2" charset="2"/>
                      </a:endParaRPr>
                    </a:p>
                    <a:p>
                      <a:endParaRPr lang="en-US" altLang="zh-TW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6978"/>
                  </a:ext>
                </a:extLst>
              </a:tr>
            </a:tbl>
          </a:graphicData>
        </a:graphic>
      </p:graphicFrame>
      <p:pic>
        <p:nvPicPr>
          <p:cNvPr id="21" name="圖片 20">
            <a:extLst>
              <a:ext uri="{FF2B5EF4-FFF2-40B4-BE49-F238E27FC236}">
                <a16:creationId xmlns:a16="http://schemas.microsoft.com/office/drawing/2014/main" id="{46D36000-367F-492E-810B-25CC4278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284"/>
            <a:ext cx="4911773" cy="1325563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B3992FA-541B-4E63-983B-36E9A0FA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5375"/>
            <a:ext cx="4456163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2A682C81-5B7C-4146-B45E-571FBAAC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16915"/>
              </p:ext>
            </p:extLst>
          </p:nvPr>
        </p:nvGraphicFramePr>
        <p:xfrm>
          <a:off x="5046373" y="1928284"/>
          <a:ext cx="6900333" cy="3831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32">
                  <a:extLst>
                    <a:ext uri="{9D8B030D-6E8A-4147-A177-3AD203B41FA5}">
                      <a16:colId xmlns:a16="http://schemas.microsoft.com/office/drawing/2014/main" val="2688816060"/>
                    </a:ext>
                  </a:extLst>
                </a:gridCol>
                <a:gridCol w="6081101">
                  <a:extLst>
                    <a:ext uri="{9D8B030D-6E8A-4147-A177-3AD203B41FA5}">
                      <a16:colId xmlns:a16="http://schemas.microsoft.com/office/drawing/2014/main" val="927380752"/>
                    </a:ext>
                  </a:extLst>
                </a:gridCol>
              </a:tblGrid>
              <a:tr h="58196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RCNN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60480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室內影像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it-IT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640</a:t>
                      </a:r>
                      <a:r>
                        <a:rPr lang="it-IT" altLang="zh-TW" sz="1200" dirty="0">
                          <a:solidFill>
                            <a:schemeClr val="tx1"/>
                          </a:solidFill>
                        </a:rPr>
                        <a:t> x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48</a:t>
                      </a:r>
                      <a:r>
                        <a:rPr lang="it-IT" altLang="zh-TW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736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每個人的位置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維陣列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3]):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此次判斷人數，由左上與右下坐標框出人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zh-TW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],….]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79990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RCNN</a:t>
                      </a:r>
                      <a:r>
                        <a:rPr lang="zh-TW" altLang="en-US" sz="1200" dirty="0"/>
                        <a:t>演算法</a:t>
                      </a:r>
                      <a:r>
                        <a:rPr lang="en-US" altLang="zh-TW" sz="1200" dirty="0"/>
                        <a:t>:</a:t>
                      </a:r>
                      <a:r>
                        <a:rPr lang="zh-TW" altLang="en-US" sz="1200" dirty="0"/>
                        <a:t>由</a:t>
                      </a:r>
                      <a:r>
                        <a:rPr lang="en-US" altLang="zh-TW" sz="1200" dirty="0" err="1"/>
                        <a:t>github</a:t>
                      </a:r>
                      <a:r>
                        <a:rPr lang="zh-TW" altLang="en-US" sz="1200" dirty="0"/>
                        <a:t>範例修改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36028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備註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6978"/>
                  </a:ext>
                </a:extLst>
              </a:tr>
            </a:tbl>
          </a:graphicData>
        </a:graphic>
      </p:graphicFrame>
      <p:pic>
        <p:nvPicPr>
          <p:cNvPr id="21" name="圖片 20">
            <a:extLst>
              <a:ext uri="{FF2B5EF4-FFF2-40B4-BE49-F238E27FC236}">
                <a16:creationId xmlns:a16="http://schemas.microsoft.com/office/drawing/2014/main" id="{46D36000-367F-492E-810B-25CC4278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28284"/>
            <a:ext cx="4911773" cy="132556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B3992FA-541B-4E63-983B-36E9A0FA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35375"/>
            <a:ext cx="4456163" cy="2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2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6D36000-367F-492E-810B-25CC4278F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28284"/>
            <a:ext cx="4911773" cy="132556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B3992FA-541B-4E63-983B-36E9A0FAA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635375"/>
            <a:ext cx="4456163" cy="2124074"/>
          </a:xfrm>
          <a:prstGeom prst="rect">
            <a:avLst/>
          </a:prstGeom>
        </p:spPr>
      </p:pic>
      <p:graphicFrame>
        <p:nvGraphicFramePr>
          <p:cNvPr id="7" name="表格 17">
            <a:extLst>
              <a:ext uri="{FF2B5EF4-FFF2-40B4-BE49-F238E27FC236}">
                <a16:creationId xmlns:a16="http://schemas.microsoft.com/office/drawing/2014/main" id="{E031E5B7-7417-4F3E-9AA9-2776343CD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86701"/>
              </p:ext>
            </p:extLst>
          </p:nvPr>
        </p:nvGraphicFramePr>
        <p:xfrm>
          <a:off x="5046373" y="1928284"/>
          <a:ext cx="6900333" cy="412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232">
                  <a:extLst>
                    <a:ext uri="{9D8B030D-6E8A-4147-A177-3AD203B41FA5}">
                      <a16:colId xmlns:a16="http://schemas.microsoft.com/office/drawing/2014/main" val="2688816060"/>
                    </a:ext>
                  </a:extLst>
                </a:gridCol>
                <a:gridCol w="6081101">
                  <a:extLst>
                    <a:ext uri="{9D8B030D-6E8A-4147-A177-3AD203B41FA5}">
                      <a16:colId xmlns:a16="http://schemas.microsoft.com/office/drawing/2014/main" val="927380752"/>
                    </a:ext>
                  </a:extLst>
                </a:gridCol>
              </a:tblGrid>
              <a:tr h="58196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模組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判斷溫度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60480"/>
                  </a:ext>
                </a:extLst>
              </a:tr>
              <a:tr h="67791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溫度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(640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480,1ch)</a:t>
                      </a:r>
                    </a:p>
                    <a:p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一般影像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(640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480,3ch)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每個人的位置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維陣列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3]):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此次判斷人數，由左上與右下坐標框出人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zh-TW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],….]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1736"/>
                  </a:ext>
                </a:extLst>
              </a:tr>
              <a:tr h="558035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是否觸發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(True/False)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觸發者的位置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維陣列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3]):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此次觸發人數，由左上與右下坐標框出人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zh-TW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[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 [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編號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1,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左上坐標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右下坐標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],….]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將觸發者框出來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長方形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的影像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79990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1.</a:t>
                      </a:r>
                      <a:r>
                        <a:rPr lang="zh-TW" altLang="en-US" sz="1200" dirty="0"/>
                        <a:t>將每個人的位置對應的溫度做判斷</a:t>
                      </a:r>
                      <a:endParaRPr lang="en-US" altLang="zh-TW" sz="1200" dirty="0"/>
                    </a:p>
                    <a:p>
                      <a:r>
                        <a:rPr lang="en-US" altLang="zh-TW" sz="1200" dirty="0"/>
                        <a:t>2.</a:t>
                      </a:r>
                      <a:r>
                        <a:rPr lang="zh-TW" altLang="en-US" sz="1200" dirty="0"/>
                        <a:t>判斷超過設定值輸出</a:t>
                      </a:r>
                      <a:r>
                        <a:rPr lang="en-US" altLang="zh-TW" sz="1200" dirty="0"/>
                        <a:t>True</a:t>
                      </a:r>
                      <a:r>
                        <a:rPr lang="zh-TW" altLang="en-US" sz="1200" dirty="0"/>
                        <a:t>與位置，否則輸出</a:t>
                      </a:r>
                      <a:r>
                        <a:rPr lang="en-US" altLang="zh-TW" sz="1200" dirty="0"/>
                        <a:t>False</a:t>
                      </a:r>
                      <a:r>
                        <a:rPr lang="zh-TW" altLang="en-US" sz="1200" dirty="0"/>
                        <a:t>與空陣列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736028"/>
                  </a:ext>
                </a:extLst>
              </a:tr>
              <a:tr h="946689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備註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00" dirty="0"/>
                        <a:t>設定溫度</a:t>
                      </a:r>
                      <a:r>
                        <a:rPr lang="en-US" altLang="zh-TW" sz="1000" dirty="0"/>
                        <a:t>:</a:t>
                      </a:r>
                      <a:r>
                        <a:rPr lang="zh-TW" altLang="en-US" sz="1000" dirty="0"/>
                        <a:t>可先設定固定值，後續可透過統計方式取得此設定溫度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51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00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182</TotalTime>
  <Words>705</Words>
  <Application>Microsoft Office PowerPoint</Application>
  <PresentationFormat>寬螢幕</PresentationFormat>
  <Paragraphs>127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人體溫度偵測</vt:lpstr>
      <vt:lpstr>需求</vt:lpstr>
      <vt:lpstr>需求</vt:lpstr>
      <vt:lpstr>分析</vt:lpstr>
      <vt:lpstr>分析</vt:lpstr>
      <vt:lpstr>設計</vt:lpstr>
      <vt:lpstr>設計</vt:lpstr>
      <vt:lpstr>設計</vt:lpstr>
      <vt:lpstr>設計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人體溫度偵測</dc:title>
  <dc:creator>電子系四甲-許登雄</dc:creator>
  <cp:lastModifiedBy>電子系四甲-許登雄</cp:lastModifiedBy>
  <cp:revision>17</cp:revision>
  <dcterms:created xsi:type="dcterms:W3CDTF">2020-05-27T08:25:36Z</dcterms:created>
  <dcterms:modified xsi:type="dcterms:W3CDTF">2020-06-03T07:12:55Z</dcterms:modified>
</cp:coreProperties>
</file>