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5" r:id="rId2"/>
    <p:sldId id="267" r:id="rId3"/>
    <p:sldId id="268" r:id="rId4"/>
    <p:sldId id="276" r:id="rId5"/>
    <p:sldId id="265" r:id="rId6"/>
    <p:sldId id="257" r:id="rId7"/>
    <p:sldId id="277" r:id="rId8"/>
    <p:sldId id="274" r:id="rId9"/>
    <p:sldId id="282" r:id="rId10"/>
    <p:sldId id="258" r:id="rId11"/>
    <p:sldId id="269" r:id="rId12"/>
    <p:sldId id="259" r:id="rId13"/>
    <p:sldId id="280" r:id="rId14"/>
    <p:sldId id="281" r:id="rId15"/>
    <p:sldId id="260" r:id="rId16"/>
    <p:sldId id="261" r:id="rId17"/>
    <p:sldId id="262" r:id="rId18"/>
    <p:sldId id="272" r:id="rId19"/>
    <p:sldId id="273" r:id="rId20"/>
    <p:sldId id="270"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1" r:id="rId45"/>
    <p:sldId id="360" r:id="rId46"/>
    <p:sldId id="362" r:id="rId47"/>
    <p:sldId id="363" r:id="rId48"/>
    <p:sldId id="364" r:id="rId49"/>
    <p:sldId id="365"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66400" autoAdjust="0"/>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91FB0-5024-44CA-9FA0-DF05663DB02B}" type="datetimeFigureOut">
              <a:rPr lang="zh-TW" altLang="en-US" smtClean="0"/>
              <a:t>2018/7/22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DE19D-6835-429C-BAE8-83EB57DD755F}" type="slidenum">
              <a:rPr lang="zh-TW" altLang="en-US" smtClean="0"/>
              <a:t>‹#›</a:t>
            </a:fld>
            <a:endParaRPr lang="zh-TW" altLang="en-US"/>
          </a:p>
        </p:txBody>
      </p:sp>
    </p:spTree>
    <p:extLst>
      <p:ext uri="{BB962C8B-B14F-4D97-AF65-F5344CB8AC3E}">
        <p14:creationId xmlns:p14="http://schemas.microsoft.com/office/powerpoint/2010/main" val="229039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uFillTx/>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uFillTx/>
              </a:rPr>
              <a:t>I’m </a:t>
            </a:r>
            <a:r>
              <a:rPr lang="zh-TW" altLang="en-US" baseline="0" dirty="0">
                <a:uFillTx/>
              </a:rPr>
              <a:t>許菀庭 </a:t>
            </a:r>
            <a:r>
              <a:rPr lang="en-US" altLang="zh-TW" baseline="0" dirty="0">
                <a:uFillTx/>
              </a:rPr>
              <a:t>and this is </a:t>
            </a:r>
            <a:r>
              <a:rPr lang="zh-TW" altLang="en-US" baseline="0" dirty="0">
                <a:uFillTx/>
              </a:rPr>
              <a:t>林倢愷</a:t>
            </a:r>
            <a:endParaRPr lang="en-US" baseline="0" dirty="0">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uFillTx/>
              </a:rPr>
              <a:t>We are going to introduce our work</a:t>
            </a:r>
            <a:r>
              <a:rPr lang="en-US" baseline="0" dirty="0">
                <a:uFillTx/>
              </a:rPr>
              <a:t> A Unified Model for Extractive </a:t>
            </a:r>
            <a:r>
              <a:rPr lang="en-US" altLang="zh-TW" sz="1200" dirty="0">
                <a:uFillTx/>
                <a:ea typeface="Yu Gothic UI" panose="020B0500000000000000" pitchFamily="34" charset="-128"/>
              </a:rPr>
              <a:t>and Abstractive Summarization using Inconsistency Loss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uFillTx/>
              <a:ea typeface="Yu Gothic UI" panose="020B0500000000000000" pitchFamily="34" charset="-128"/>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1</a:t>
            </a:fld>
            <a:endParaRPr lang="zh-TW" altLang="en-US">
              <a:uFillTx/>
            </a:endParaRPr>
          </a:p>
        </p:txBody>
      </p:sp>
    </p:spTree>
    <p:extLst>
      <p:ext uri="{BB962C8B-B14F-4D97-AF65-F5344CB8AC3E}">
        <p14:creationId xmlns:p14="http://schemas.microsoft.com/office/powerpoint/2010/main" val="3127387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With current techniques, these two methods have their pros and cons.</a:t>
            </a:r>
          </a:p>
          <a:p>
            <a:r>
              <a:rPr lang="en-US" altLang="zh-TW" baseline="0" dirty="0">
                <a:uFillTx/>
              </a:rPr>
              <a:t>Extractive method is a classification task. It can easily select important and correct sentence. However, the sentence may be incoherent or not concise</a:t>
            </a:r>
          </a:p>
          <a:p>
            <a:r>
              <a:rPr lang="en-US" altLang="zh-TW" baseline="0" dirty="0">
                <a:uFillTx/>
              </a:rPr>
              <a:t>For example, if this sentence is selected as the summary, people will be confused about who is the 37-year-old and what is this means.</a:t>
            </a:r>
          </a:p>
          <a:p>
            <a:r>
              <a:rPr lang="en-US" altLang="zh-TW" baseline="0" dirty="0">
                <a:uFillTx/>
              </a:rPr>
              <a:t>Hence, we may need to select one earlier sentence that describe the subjects.</a:t>
            </a:r>
          </a:p>
          <a:p>
            <a:r>
              <a:rPr lang="en-US" altLang="zh-TW" baseline="0" dirty="0">
                <a:uFillTx/>
              </a:rPr>
              <a:t>But now we get the second problem that the summary is not concise.</a:t>
            </a:r>
          </a:p>
          <a:p>
            <a:r>
              <a:rPr lang="en-US" altLang="zh-TW" baseline="0" dirty="0">
                <a:uFillTx/>
              </a:rPr>
              <a:t>Well these two problems </a:t>
            </a:r>
            <a:r>
              <a:rPr lang="en-US" altLang="zh-TW" baseline="0" dirty="0" smtClean="0">
                <a:uFillTx/>
              </a:rPr>
              <a:t>ideally can </a:t>
            </a:r>
            <a:r>
              <a:rPr lang="en-US" altLang="zh-TW" baseline="0" dirty="0">
                <a:uFillTx/>
              </a:rPr>
              <a:t>be solved by abstractive method.</a:t>
            </a:r>
          </a:p>
          <a:p>
            <a:r>
              <a:rPr lang="en-US" altLang="zh-TW" baseline="0" dirty="0">
                <a:uFillTx/>
              </a:rPr>
              <a:t>For example the abstractive summary can combine the two sentences into one like this. </a:t>
            </a:r>
          </a:p>
          <a:p>
            <a:r>
              <a:rPr lang="en-US" altLang="zh-TW" baseline="0" dirty="0">
                <a:uFillTx/>
              </a:rPr>
              <a:t>But since this is a more challenging approach, it is hard for the model to find all important fact and generate correct sentence.</a:t>
            </a:r>
          </a:p>
          <a:p>
            <a:r>
              <a:rPr lang="en-US" altLang="zh-TW" baseline="0" dirty="0">
                <a:uFillTx/>
              </a:rPr>
              <a:t>For example, the model may change the person to a celebrity who appears in the data a lot and thus mistakes the fact.</a:t>
            </a:r>
          </a:p>
          <a:p>
            <a:r>
              <a:rPr lang="en-US" altLang="zh-TW" baseline="0" dirty="0">
                <a:uFillTx/>
              </a:rPr>
              <a:t>In this example, we can see that both extractive and abstractive methods have their strength and weakness.</a:t>
            </a:r>
          </a:p>
          <a:p>
            <a:r>
              <a:rPr lang="en-US" altLang="zh-TW" baseline="0" dirty="0">
                <a:uFillTx/>
              </a:rPr>
              <a:t>Therefore, in this work, we want to combine both methods and get their advantage from them.</a:t>
            </a:r>
          </a:p>
          <a:p>
            <a:r>
              <a:rPr lang="en-US" altLang="zh-TW" baseline="0" dirty="0">
                <a:uFillTx/>
              </a:rPr>
              <a:t>So we call our method unified summarization.</a:t>
            </a:r>
          </a:p>
        </p:txBody>
      </p:sp>
    </p:spTree>
    <p:extLst>
      <p:ext uri="{BB962C8B-B14F-4D97-AF65-F5344CB8AC3E}">
        <p14:creationId xmlns:p14="http://schemas.microsoft.com/office/powerpoint/2010/main" val="1699965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en-US" i="0" dirty="0"/>
              <a:t>I</a:t>
            </a:r>
            <a:r>
              <a:rPr lang="en-US" i="0" baseline="0" dirty="0"/>
              <a:t> will introduce our method in details.</a:t>
            </a:r>
            <a:endParaRPr lang="en-US" dirty="0"/>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11</a:t>
            </a:fld>
            <a:endParaRPr lang="zh-TW" altLang="en-US"/>
          </a:p>
        </p:txBody>
      </p:sp>
    </p:spTree>
    <p:extLst>
      <p:ext uri="{BB962C8B-B14F-4D97-AF65-F5344CB8AC3E}">
        <p14:creationId xmlns:p14="http://schemas.microsoft.com/office/powerpoint/2010/main" val="136099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Our model is based on two existing models.</a:t>
            </a:r>
          </a:p>
          <a:p>
            <a:r>
              <a:rPr lang="en-US" altLang="zh-TW" baseline="0" dirty="0">
                <a:uFillTx/>
              </a:rPr>
              <a:t>The first one is the extractive model from </a:t>
            </a:r>
            <a:r>
              <a:rPr lang="en-US" altLang="zh-TW" baseline="0" dirty="0" err="1">
                <a:uFillTx/>
              </a:rPr>
              <a:t>Nallapati</a:t>
            </a:r>
            <a:r>
              <a:rPr lang="en-US" altLang="zh-TW" baseline="0" dirty="0">
                <a:uFillTx/>
              </a:rPr>
              <a:t> et al. which we call extractor. </a:t>
            </a:r>
          </a:p>
          <a:p>
            <a:r>
              <a:rPr lang="en-US" altLang="zh-TW" baseline="0" dirty="0">
                <a:uFillTx/>
              </a:rPr>
              <a:t>It consists of a hierarchical recurrent neural network and finally generate the selecting probability for each sentence.</a:t>
            </a:r>
          </a:p>
          <a:p>
            <a:r>
              <a:rPr lang="en-US" altLang="zh-TW" baseline="0" dirty="0">
                <a:uFillTx/>
              </a:rPr>
              <a:t>The second one is the abstractive model from See et al. which we call abstracter.</a:t>
            </a:r>
          </a:p>
          <a:p>
            <a:r>
              <a:rPr lang="en-US" altLang="zh-TW" baseline="0" dirty="0">
                <a:uFillTx/>
              </a:rPr>
              <a:t>The abstracter is an encoder-decoder model with attention mechanism.</a:t>
            </a:r>
          </a:p>
          <a:p>
            <a:r>
              <a:rPr lang="en-US" altLang="zh-TW" baseline="0" dirty="0">
                <a:uFillTx/>
              </a:rPr>
              <a:t>The encoder will read the article and the decoder generates the summary.</a:t>
            </a:r>
          </a:p>
          <a:p>
            <a:r>
              <a:rPr lang="en-US" altLang="zh-TW" baseline="0" dirty="0">
                <a:uFillTx/>
              </a:rPr>
              <a:t>Here the word level attention will guide the model to pay attention on the specific </a:t>
            </a:r>
            <a:r>
              <a:rPr lang="en-US" altLang="zh-TW" baseline="0" dirty="0" smtClean="0">
                <a:uFillTx/>
              </a:rPr>
              <a:t>part when </a:t>
            </a:r>
            <a:r>
              <a:rPr lang="en-US" altLang="zh-TW" baseline="0" dirty="0">
                <a:uFillTx/>
              </a:rPr>
              <a:t>generating the summary.</a:t>
            </a:r>
          </a:p>
        </p:txBody>
      </p:sp>
    </p:spTree>
    <p:extLst>
      <p:ext uri="{BB962C8B-B14F-4D97-AF65-F5344CB8AC3E}">
        <p14:creationId xmlns:p14="http://schemas.microsoft.com/office/powerpoint/2010/main" val="327478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uFillTx/>
              </a:rPr>
              <a:t>Our idea is to use the sentence level attention from extractor to guide the </a:t>
            </a:r>
            <a:r>
              <a:rPr lang="en-US" altLang="zh-TW" baseline="0" dirty="0" smtClean="0">
                <a:uFillTx/>
              </a:rPr>
              <a:t>abstracter.</a:t>
            </a:r>
            <a:endParaRPr lang="en-US" altLang="zh-TW" baseline="0" dirty="0">
              <a:uFillTx/>
            </a:endParaRPr>
          </a:p>
          <a:p>
            <a:r>
              <a:rPr lang="en-US" altLang="zh-TW" baseline="0" dirty="0">
                <a:uFillTx/>
              </a:rPr>
              <a:t>We view the selecting probability for each sentence as the sentence-level attention beta.</a:t>
            </a:r>
          </a:p>
          <a:p>
            <a:r>
              <a:rPr lang="en-US" altLang="zh-TW" baseline="0" dirty="0">
                <a:uFillTx/>
              </a:rPr>
              <a:t>And the word level attention alpha is produced by the abstracter.</a:t>
            </a:r>
          </a:p>
          <a:p>
            <a:r>
              <a:rPr lang="en-US" altLang="zh-TW" baseline="0" dirty="0">
                <a:uFillTx/>
              </a:rPr>
              <a:t>We then combine the word-level and sentence-level attention by simply multiplying them.</a:t>
            </a:r>
          </a:p>
          <a:p>
            <a:r>
              <a:rPr lang="en-US" altLang="zh-TW" baseline="0" dirty="0">
                <a:uFillTx/>
              </a:rPr>
              <a:t>Each word attention alpha m is multiplied with the sentence attention beta n of m </a:t>
            </a:r>
          </a:p>
          <a:p>
            <a:r>
              <a:rPr lang="en-US" altLang="zh-TW" baseline="0" dirty="0">
                <a:uFillTx/>
              </a:rPr>
              <a:t>n of m means the index of the sentence where the </a:t>
            </a:r>
            <a:r>
              <a:rPr lang="en-US" altLang="zh-TW" baseline="0" dirty="0" err="1">
                <a:uFillTx/>
              </a:rPr>
              <a:t>m^th</a:t>
            </a:r>
            <a:r>
              <a:rPr lang="en-US" altLang="zh-TW" baseline="0" dirty="0">
                <a:uFillTx/>
              </a:rPr>
              <a:t> word belongs to.</a:t>
            </a:r>
          </a:p>
        </p:txBody>
      </p:sp>
    </p:spTree>
    <p:extLst>
      <p:ext uri="{BB962C8B-B14F-4D97-AF65-F5344CB8AC3E}">
        <p14:creationId xmlns:p14="http://schemas.microsoft.com/office/powerpoint/2010/main" val="71191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For example, the first 3 </a:t>
            </a:r>
            <a:r>
              <a:rPr lang="en-US" altLang="zh-TW" baseline="0" dirty="0" smtClean="0">
                <a:uFillTx/>
              </a:rPr>
              <a:t>word attention </a:t>
            </a:r>
            <a:r>
              <a:rPr lang="en-US" altLang="zh-TW" baseline="0" dirty="0">
                <a:uFillTx/>
              </a:rPr>
              <a:t>will multiply with the first sentence attention beta 1.</a:t>
            </a:r>
          </a:p>
          <a:p>
            <a:r>
              <a:rPr lang="en-US" altLang="zh-TW" baseline="0" dirty="0">
                <a:uFillTx/>
              </a:rPr>
              <a:t>Word attention of second sentence will multiply with beta 2. and so on.</a:t>
            </a:r>
          </a:p>
          <a:p>
            <a:r>
              <a:rPr lang="en-US" altLang="zh-TW" baseline="0" dirty="0">
                <a:uFillTx/>
              </a:rPr>
              <a:t>After normalizing, we can obtain the updated word-level attention alpha head.</a:t>
            </a:r>
          </a:p>
          <a:p>
            <a:endParaRPr lang="en-US" altLang="zh-TW" baseline="0" dirty="0">
              <a:uFillTx/>
            </a:endParaRPr>
          </a:p>
        </p:txBody>
      </p:sp>
    </p:spTree>
    <p:extLst>
      <p:ext uri="{BB962C8B-B14F-4D97-AF65-F5344CB8AC3E}">
        <p14:creationId xmlns:p14="http://schemas.microsoft.com/office/powerpoint/2010/main" val="215131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This picture visualizes how the combined attention works.</a:t>
            </a:r>
          </a:p>
          <a:p>
            <a:r>
              <a:rPr lang="en-US" altLang="zh-TW" baseline="0" dirty="0">
                <a:uFillTx/>
              </a:rPr>
              <a:t>Here the solid bars are word attention and transparent bars represent sentence attention.</a:t>
            </a:r>
          </a:p>
          <a:p>
            <a:r>
              <a:rPr lang="en-US" altLang="zh-TW" baseline="0" dirty="0" smtClean="0">
                <a:uFillTx/>
              </a:rPr>
              <a:t>In this case, </a:t>
            </a:r>
            <a:r>
              <a:rPr lang="en-US" altLang="zh-TW" baseline="0" dirty="0">
                <a:uFillTx/>
              </a:rPr>
              <a:t>there is a word with high word attention, however, it belongs to a sentence with low sentence attention.</a:t>
            </a:r>
          </a:p>
          <a:p>
            <a:r>
              <a:rPr lang="en-US" altLang="zh-TW" baseline="0" dirty="0">
                <a:uFillTx/>
              </a:rPr>
              <a:t>So </a:t>
            </a:r>
            <a:r>
              <a:rPr lang="en-US" altLang="zh-TW" baseline="0" dirty="0" smtClean="0">
                <a:uFillTx/>
              </a:rPr>
              <a:t>we say the </a:t>
            </a:r>
            <a:r>
              <a:rPr lang="en-US" altLang="zh-TW" baseline="0" dirty="0">
                <a:uFillTx/>
              </a:rPr>
              <a:t>extractor and abstracter are inconsistent at this word.</a:t>
            </a:r>
          </a:p>
          <a:p>
            <a:r>
              <a:rPr lang="en-US" altLang="zh-TW" baseline="0" dirty="0" smtClean="0">
                <a:uFillTx/>
              </a:rPr>
              <a:t>After multiplying </a:t>
            </a:r>
            <a:r>
              <a:rPr lang="en-US" altLang="zh-TW" baseline="0" dirty="0">
                <a:uFillTx/>
              </a:rPr>
              <a:t>the two levels of attentions, we can attenuate the inconsistency.</a:t>
            </a:r>
          </a:p>
        </p:txBody>
      </p:sp>
    </p:spTree>
    <p:extLst>
      <p:ext uri="{BB962C8B-B14F-4D97-AF65-F5344CB8AC3E}">
        <p14:creationId xmlns:p14="http://schemas.microsoft.com/office/powerpoint/2010/main" val="144347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uFillTx/>
              </a:rPr>
              <a:t>The updated word attention alpha head will then be</a:t>
            </a:r>
            <a:r>
              <a:rPr lang="en-US" altLang="zh-TW" baseline="0" dirty="0">
                <a:uFillTx/>
              </a:rPr>
              <a:t> used for calculating the context vector and final word distribution just like the original word attention alpha.</a:t>
            </a:r>
          </a:p>
          <a:p>
            <a:r>
              <a:rPr lang="en-US" altLang="zh-TW" baseline="0" dirty="0">
                <a:uFillTx/>
              </a:rPr>
              <a:t>Hence, with a better word </a:t>
            </a:r>
            <a:r>
              <a:rPr lang="en-US" altLang="zh-TW" baseline="0" dirty="0" smtClean="0">
                <a:uFillTx/>
              </a:rPr>
              <a:t>attention alpha head, </a:t>
            </a:r>
            <a:r>
              <a:rPr lang="en-US" altLang="zh-TW" baseline="0" dirty="0">
                <a:uFillTx/>
              </a:rPr>
              <a:t>we can generate a better summary.</a:t>
            </a:r>
          </a:p>
          <a:p>
            <a:r>
              <a:rPr lang="en-US" altLang="zh-TW" baseline="0" dirty="0">
                <a:uFillTx/>
              </a:rPr>
              <a:t>However, this is a passive way to combine the extractor and abstracter.</a:t>
            </a:r>
          </a:p>
        </p:txBody>
      </p:sp>
    </p:spTree>
    <p:extLst>
      <p:ext uri="{BB962C8B-B14F-4D97-AF65-F5344CB8AC3E}">
        <p14:creationId xmlns:p14="http://schemas.microsoft.com/office/powerpoint/2010/main" val="2900287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sz="1200" kern="1200" dirty="0">
                <a:solidFill>
                  <a:schemeClr val="tx1"/>
                </a:solidFill>
                <a:latin typeface="+mn-lt"/>
                <a:ea typeface="+mn-ea"/>
                <a:cs typeface="+mn-cs"/>
              </a:rPr>
              <a:t>Instead of only leveraging the complementary nature between sentence-level and word-level attentions, we would like to encourage </a:t>
            </a:r>
            <a:r>
              <a:rPr lang="en-US" sz="1200" kern="1200" dirty="0" smtClean="0">
                <a:solidFill>
                  <a:schemeClr val="tx1"/>
                </a:solidFill>
                <a:latin typeface="+mn-lt"/>
                <a:ea typeface="+mn-ea"/>
                <a:cs typeface="+mn-cs"/>
              </a:rPr>
              <a:t>them </a:t>
            </a:r>
            <a:r>
              <a:rPr lang="en-US" sz="1200" kern="1200" dirty="0">
                <a:solidFill>
                  <a:schemeClr val="tx1"/>
                </a:solidFill>
                <a:latin typeface="+mn-lt"/>
                <a:ea typeface="+mn-ea"/>
                <a:cs typeface="+mn-cs"/>
              </a:rPr>
              <a:t>to be mostly consistent to each other.</a:t>
            </a:r>
            <a:endParaRPr lang="en-US" altLang="zh-TW" dirty="0">
              <a:uFillTx/>
            </a:endParaRP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Therefore, we design an</a:t>
            </a:r>
            <a:r>
              <a:rPr lang="en-US" altLang="zh-TW" baseline="0" dirty="0">
                <a:uFillTx/>
              </a:rPr>
              <a:t> inconsistency loss function to directly penalize the inconsistency.</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At each decoder time step, we calculate the multiplication of word and sentence attention at top K attended words.</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Then we will maximize the sum of these multiplied attention so that the top attended words should also belongs to highly attended sentences</a:t>
            </a:r>
            <a:r>
              <a:rPr lang="en-US" altLang="zh-TW" dirty="0" smtClean="0">
                <a:uFillTx/>
              </a:rPr>
              <a:t>.</a:t>
            </a:r>
            <a:endParaRPr lang="en-US" altLang="zh-TW" dirty="0">
              <a:uFillTx/>
            </a:endParaRPr>
          </a:p>
        </p:txBody>
      </p:sp>
    </p:spTree>
    <p:extLst>
      <p:ext uri="{BB962C8B-B14F-4D97-AF65-F5344CB8AC3E}">
        <p14:creationId xmlns:p14="http://schemas.microsoft.com/office/powerpoint/2010/main" val="905912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So lets see how it works.</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We focus on encouraging consistency of the top K attended words since those words are most likely to be generated.</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For example, if we set K=2, we will then focus on these two most attended words.</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The left one is consistent while the right one is inconsistent since the sentence attention of the third sentence is low.</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According to our inconsistency loss, the inconsistent word will get higher inconsistency </a:t>
            </a:r>
            <a:r>
              <a:rPr lang="en-US" altLang="zh-TW" dirty="0" smtClean="0">
                <a:uFillTx/>
              </a:rPr>
              <a:t>loss.</a:t>
            </a:r>
            <a:endParaRPr lang="en-US" altLang="zh-TW" dirty="0">
              <a:uFillTx/>
            </a:endParaRPr>
          </a:p>
        </p:txBody>
      </p:sp>
    </p:spTree>
    <p:extLst>
      <p:ext uri="{BB962C8B-B14F-4D97-AF65-F5344CB8AC3E}">
        <p14:creationId xmlns:p14="http://schemas.microsoft.com/office/powerpoint/2010/main" val="1041045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a:uFillTx/>
              </a:rPr>
              <a:t>Hence, training the model with inconsistency loss will encourage consistency of the top K attended words</a:t>
            </a:r>
            <a:r>
              <a:rPr lang="en-US" altLang="zh-TW" dirty="0" smtClean="0">
                <a:uFillTx/>
              </a:rPr>
              <a:t>.</a:t>
            </a:r>
          </a:p>
          <a:p>
            <a:pPr marL="0" marR="0" lvl="0" indent="0" algn="l" defTabSz="914400" rtl="0" eaLnBrk="1" fontAlgn="auto" latinLnBrk="0" hangingPunct="1">
              <a:lnSpc>
                <a:spcPct val="100000"/>
              </a:lnSpc>
              <a:spcBef>
                <a:spcPts val="0"/>
              </a:spcBef>
              <a:spcAft>
                <a:spcPts val="0"/>
              </a:spcAft>
              <a:buFontTx/>
              <a:buNone/>
              <a:defRPr>
                <a:uFillTx/>
              </a:defRPr>
            </a:pPr>
            <a:r>
              <a:rPr lang="en-US" altLang="zh-TW" dirty="0" smtClean="0">
                <a:uFillTx/>
              </a:rPr>
              <a:t>By adding this inconsistency loss, we can obtain further improvement.</a:t>
            </a:r>
            <a:endParaRPr lang="en-US" altLang="zh-TW" dirty="0">
              <a:uFillTx/>
            </a:endParaRPr>
          </a:p>
          <a:p>
            <a:pPr marL="0" marR="0" lvl="0" indent="0" algn="l" defTabSz="914400" rtl="0" eaLnBrk="1" fontAlgn="auto" latinLnBrk="0" hangingPunct="1">
              <a:lnSpc>
                <a:spcPct val="100000"/>
              </a:lnSpc>
              <a:spcBef>
                <a:spcPts val="0"/>
              </a:spcBef>
              <a:spcAft>
                <a:spcPts val="0"/>
              </a:spcAft>
              <a:buFontTx/>
              <a:buNone/>
              <a:defRPr>
                <a:uFillTx/>
              </a:defRPr>
            </a:pPr>
            <a:endParaRPr lang="en-US" altLang="zh-TW" dirty="0">
              <a:uFillTx/>
            </a:endParaRPr>
          </a:p>
        </p:txBody>
      </p:sp>
    </p:spTree>
    <p:extLst>
      <p:ext uri="{BB962C8B-B14F-4D97-AF65-F5344CB8AC3E}">
        <p14:creationId xmlns:p14="http://schemas.microsoft.com/office/powerpoint/2010/main" val="1672144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first introduce our motivation and method.</a:t>
            </a:r>
          </a:p>
          <a:p>
            <a:r>
              <a:rPr lang="en-US" dirty="0"/>
              <a:t>Then </a:t>
            </a:r>
            <a:r>
              <a:rPr lang="zh-TW" altLang="en-US" dirty="0"/>
              <a:t>倢愷 </a:t>
            </a:r>
            <a:r>
              <a:rPr lang="en-US" altLang="zh-TW" dirty="0"/>
              <a:t>will describe</a:t>
            </a:r>
            <a:r>
              <a:rPr lang="en-US" altLang="zh-TW" baseline="0" dirty="0"/>
              <a:t> the training procedure and experiment.</a:t>
            </a:r>
          </a:p>
          <a:p>
            <a:r>
              <a:rPr lang="en-US" altLang="zh-TW" baseline="0" dirty="0"/>
              <a:t>And finally give a conclusion.</a:t>
            </a:r>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2</a:t>
            </a:fld>
            <a:endParaRPr lang="zh-TW" altLang="en-US"/>
          </a:p>
        </p:txBody>
      </p:sp>
    </p:spTree>
    <p:extLst>
      <p:ext uri="{BB962C8B-B14F-4D97-AF65-F5344CB8AC3E}">
        <p14:creationId xmlns:p14="http://schemas.microsoft.com/office/powerpoint/2010/main" val="4158035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t>
            </a:r>
            <a:r>
              <a:rPr lang="zh-TW" altLang="en-US" dirty="0"/>
              <a:t>倢愷 </a:t>
            </a:r>
            <a:r>
              <a:rPr lang="en-US" altLang="zh-TW" dirty="0"/>
              <a:t>will introduce our training procedures.</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uFillTx/>
                <a:latin typeface="+mn-lt"/>
                <a:ea typeface="+mn-ea"/>
                <a:cs typeface="+mn-cs"/>
              </a:rPr>
              <a:t>Wan-Ting has introduced our model in details. Now I am going to explain our training procedures. </a:t>
            </a:r>
            <a:endParaRPr lang="zh-TW" altLang="en-US" dirty="0"/>
          </a:p>
          <a:p>
            <a:endParaRPr lang="en-US" dirty="0"/>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20</a:t>
            </a:fld>
            <a:endParaRPr lang="zh-TW" altLang="en-US"/>
          </a:p>
        </p:txBody>
      </p:sp>
    </p:spTree>
    <p:extLst>
      <p:ext uri="{BB962C8B-B14F-4D97-AF65-F5344CB8AC3E}">
        <p14:creationId xmlns:p14="http://schemas.microsoft.com/office/powerpoint/2010/main" val="1163621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Our model has two </a:t>
            </a:r>
            <a:r>
              <a:rPr lang="en-US" altLang="zh-TW" sz="1200" kern="1200" dirty="0" err="1" smtClean="0">
                <a:solidFill>
                  <a:schemeClr val="tx1"/>
                </a:solidFill>
                <a:effectLst/>
                <a:uFillTx/>
                <a:latin typeface="+mn-lt"/>
                <a:ea typeface="+mn-ea"/>
                <a:cs typeface="+mn-cs"/>
              </a:rPr>
              <a:t>submodel</a:t>
            </a:r>
            <a:r>
              <a:rPr lang="en-US" altLang="zh-TW" sz="1200" kern="1200" dirty="0" smtClean="0">
                <a:solidFill>
                  <a:schemeClr val="tx1"/>
                </a:solidFill>
                <a:effectLst/>
                <a:uFillTx/>
                <a:latin typeface="+mn-lt"/>
                <a:ea typeface="+mn-ea"/>
                <a:cs typeface="+mn-cs"/>
              </a:rPr>
              <a:t>, an extractor and an abstracter. Our core idea is to let extractor highlight the important sentences and the abstracter rewrite a summary base on these important sentences. By</a:t>
            </a:r>
            <a:r>
              <a:rPr lang="en-US" altLang="zh-TW" sz="1200" kern="1200" baseline="0" dirty="0" smtClean="0">
                <a:solidFill>
                  <a:schemeClr val="tx1"/>
                </a:solidFill>
                <a:effectLst/>
                <a:uFillTx/>
                <a:latin typeface="+mn-lt"/>
                <a:ea typeface="+mn-ea"/>
                <a:cs typeface="+mn-cs"/>
              </a:rPr>
              <a:t> combining both extractive summarization and abstractive summarization’s strength we can get better summaries. </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21</a:t>
            </a:fld>
            <a:endParaRPr lang="zh-TW" altLang="en-US">
              <a:uFillTx/>
            </a:endParaRPr>
          </a:p>
        </p:txBody>
      </p:sp>
    </p:spTree>
    <p:extLst>
      <p:ext uri="{BB962C8B-B14F-4D97-AF65-F5344CB8AC3E}">
        <p14:creationId xmlns:p14="http://schemas.microsoft.com/office/powerpoint/2010/main" val="2130020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As a result, to train both extractor &amp; abstracter we need meticulously designed loss </a:t>
            </a:r>
            <a:r>
              <a:rPr lang="en-US" altLang="zh-TW" sz="1200" kern="1200" dirty="0" err="1" smtClean="0">
                <a:solidFill>
                  <a:schemeClr val="tx1"/>
                </a:solidFill>
                <a:effectLst/>
                <a:uFillTx/>
                <a:latin typeface="+mn-lt"/>
                <a:ea typeface="+mn-ea"/>
                <a:cs typeface="+mn-cs"/>
              </a:rPr>
              <a:t>function.We</a:t>
            </a:r>
            <a:r>
              <a:rPr lang="en-US" altLang="zh-TW" sz="1200" kern="1200" dirty="0" smtClean="0">
                <a:solidFill>
                  <a:schemeClr val="tx1"/>
                </a:solidFill>
                <a:effectLst/>
                <a:uFillTx/>
                <a:latin typeface="+mn-lt"/>
                <a:ea typeface="+mn-ea"/>
                <a:cs typeface="+mn-cs"/>
              </a:rPr>
              <a:t> have 3 different types of loss functions. </a:t>
            </a:r>
            <a:endParaRPr lang="zh-TW" altLang="zh-TW" sz="1200" kern="1200" dirty="0" smtClean="0">
              <a:solidFill>
                <a:schemeClr val="tx1"/>
              </a:solidFill>
              <a:effectLst/>
              <a:uFillTx/>
              <a:latin typeface="+mn-lt"/>
              <a:ea typeface="+mn-ea"/>
              <a:cs typeface="+mn-cs"/>
            </a:endParaRPr>
          </a:p>
          <a:p>
            <a:pPr lvl="0"/>
            <a:endParaRPr lang="zh-TW" altLang="zh-TW" sz="1200" kern="1200" dirty="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22</a:t>
            </a:fld>
            <a:endParaRPr lang="zh-TW" altLang="en-US">
              <a:uFillTx/>
            </a:endParaRPr>
          </a:p>
        </p:txBody>
      </p:sp>
    </p:spTree>
    <p:extLst>
      <p:ext uri="{BB962C8B-B14F-4D97-AF65-F5344CB8AC3E}">
        <p14:creationId xmlns:p14="http://schemas.microsoft.com/office/powerpoint/2010/main" val="54856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Now</a:t>
            </a:r>
            <a:r>
              <a:rPr lang="en-US" altLang="zh-TW" sz="1200" kern="1200" baseline="0" dirty="0" smtClean="0">
                <a:solidFill>
                  <a:schemeClr val="tx1"/>
                </a:solidFill>
                <a:effectLst/>
                <a:uFillTx/>
                <a:latin typeface="+mn-lt"/>
                <a:ea typeface="+mn-ea"/>
                <a:cs typeface="+mn-cs"/>
              </a:rPr>
              <a:t> I</a:t>
            </a:r>
            <a:r>
              <a:rPr lang="zh-TW" altLang="en-US" sz="1200" kern="1200" baseline="0" dirty="0" smtClean="0">
                <a:solidFill>
                  <a:schemeClr val="tx1"/>
                </a:solidFill>
                <a:effectLst/>
                <a:uFillTx/>
                <a:latin typeface="+mn-lt"/>
                <a:ea typeface="+mn-ea"/>
                <a:cs typeface="+mn-cs"/>
              </a:rPr>
              <a:t> </a:t>
            </a:r>
            <a:r>
              <a:rPr lang="en-US" altLang="zh-TW" sz="1200" kern="1200" baseline="0" dirty="0" smtClean="0">
                <a:solidFill>
                  <a:schemeClr val="tx1"/>
                </a:solidFill>
                <a:effectLst/>
                <a:uFillTx/>
                <a:latin typeface="+mn-lt"/>
                <a:ea typeface="+mn-ea"/>
                <a:cs typeface="+mn-cs"/>
              </a:rPr>
              <a:t>am going to introduce them one by one. The first one is extractor loss. </a:t>
            </a:r>
            <a:r>
              <a:rPr lang="en-US" altLang="zh-TW" sz="1200" kern="1200" dirty="0" smtClean="0">
                <a:solidFill>
                  <a:schemeClr val="tx1"/>
                </a:solidFill>
                <a:effectLst/>
                <a:uFillTx/>
                <a:latin typeface="+mn-lt"/>
                <a:ea typeface="+mn-ea"/>
                <a:cs typeface="+mn-cs"/>
              </a:rPr>
              <a:t>The extractor is trained as a binary classifier to determine if a sentence is important or not. Therefore, the extractor loss is simply a binary classification cross entropy.</a:t>
            </a:r>
            <a:endParaRPr lang="en-US" altLang="zh-TW" sz="1200" kern="1200" baseline="0" dirty="0" smtClean="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23</a:t>
            </a:fld>
            <a:endParaRPr lang="zh-TW" altLang="en-US">
              <a:uFillTx/>
            </a:endParaRPr>
          </a:p>
        </p:txBody>
      </p:sp>
    </p:spTree>
    <p:extLst>
      <p:ext uri="{BB962C8B-B14F-4D97-AF65-F5344CB8AC3E}">
        <p14:creationId xmlns:p14="http://schemas.microsoft.com/office/powerpoint/2010/main" val="1980087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a:t>
            </a:r>
            <a:r>
              <a:rPr lang="en-US" altLang="zh-TW" sz="1200" kern="1200" baseline="0" dirty="0" smtClean="0">
                <a:solidFill>
                  <a:schemeClr val="tx1"/>
                </a:solidFill>
                <a:effectLst/>
                <a:uFillTx/>
                <a:latin typeface="+mn-lt"/>
                <a:ea typeface="+mn-ea"/>
                <a:cs typeface="+mn-cs"/>
              </a:rPr>
              <a:t> “</a:t>
            </a:r>
            <a:r>
              <a:rPr lang="en-US" altLang="zh-TW" sz="1200" kern="1200" baseline="0" dirty="0" err="1" smtClean="0">
                <a:solidFill>
                  <a:schemeClr val="tx1"/>
                </a:solidFill>
                <a:effectLst/>
                <a:uFillTx/>
                <a:latin typeface="+mn-lt"/>
                <a:ea typeface="+mn-ea"/>
                <a:cs typeface="+mn-cs"/>
              </a:rPr>
              <a:t>g_n</a:t>
            </a:r>
            <a:r>
              <a:rPr lang="en-US" altLang="zh-TW" sz="1200" kern="1200" baseline="0" dirty="0" smtClean="0">
                <a:solidFill>
                  <a:schemeClr val="tx1"/>
                </a:solidFill>
                <a:effectLst/>
                <a:uFillTx/>
                <a:latin typeface="+mn-lt"/>
                <a:ea typeface="+mn-ea"/>
                <a:cs typeface="+mn-cs"/>
              </a:rPr>
              <a:t>” in the formula is the ground truth which is either 0 or 1. </a:t>
            </a:r>
            <a:endParaRPr lang="en-US" altLang="zh-TW" sz="1200" kern="1200" dirty="0" smtClean="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24</a:t>
            </a:fld>
            <a:endParaRPr lang="zh-TW" altLang="en-US">
              <a:uFillTx/>
            </a:endParaRPr>
          </a:p>
        </p:txBody>
      </p:sp>
    </p:spTree>
    <p:extLst>
      <p:ext uri="{BB962C8B-B14F-4D97-AF65-F5344CB8AC3E}">
        <p14:creationId xmlns:p14="http://schemas.microsoft.com/office/powerpoint/2010/main" val="3382497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 “</a:t>
            </a:r>
            <a:r>
              <a:rPr lang="en-US" altLang="zh-TW" sz="1200" kern="1200" dirty="0" err="1" smtClean="0">
                <a:solidFill>
                  <a:schemeClr val="tx1"/>
                </a:solidFill>
                <a:effectLst/>
                <a:uFillTx/>
                <a:latin typeface="+mn-lt"/>
                <a:ea typeface="+mn-ea"/>
                <a:cs typeface="+mn-cs"/>
              </a:rPr>
              <a:t>Beta</a:t>
            </a:r>
            <a:r>
              <a:rPr lang="en-US" altLang="zh-TW" sz="1200" kern="1200" baseline="0" dirty="0" err="1" smtClean="0">
                <a:solidFill>
                  <a:schemeClr val="tx1"/>
                </a:solidFill>
                <a:effectLst/>
                <a:uFillTx/>
                <a:latin typeface="+mn-lt"/>
                <a:ea typeface="+mn-ea"/>
                <a:cs typeface="+mn-cs"/>
              </a:rPr>
              <a:t>_n</a:t>
            </a:r>
            <a:r>
              <a:rPr lang="en-US" altLang="zh-TW" sz="1200" kern="1200" dirty="0" smtClean="0">
                <a:solidFill>
                  <a:schemeClr val="tx1"/>
                </a:solidFill>
                <a:effectLst/>
                <a:uFillTx/>
                <a:latin typeface="+mn-lt"/>
                <a:ea typeface="+mn-ea"/>
                <a:cs typeface="+mn-cs"/>
              </a:rPr>
              <a:t>” is the output</a:t>
            </a:r>
            <a:r>
              <a:rPr lang="en-US" altLang="zh-TW" sz="1200" kern="1200" baseline="0" dirty="0" smtClean="0">
                <a:solidFill>
                  <a:schemeClr val="tx1"/>
                </a:solidFill>
                <a:effectLst/>
                <a:uFillTx/>
                <a:latin typeface="+mn-lt"/>
                <a:ea typeface="+mn-ea"/>
                <a:cs typeface="+mn-cs"/>
              </a:rPr>
              <a:t> from our model and is between 0 and 1.</a:t>
            </a: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25</a:t>
            </a:fld>
            <a:endParaRPr lang="zh-TW" altLang="en-US">
              <a:uFillTx/>
            </a:endParaRPr>
          </a:p>
        </p:txBody>
      </p:sp>
    </p:spTree>
    <p:extLst>
      <p:ext uri="{BB962C8B-B14F-4D97-AF65-F5344CB8AC3E}">
        <p14:creationId xmlns:p14="http://schemas.microsoft.com/office/powerpoint/2010/main" val="19961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uFillTx/>
                <a:latin typeface="+mn-lt"/>
                <a:ea typeface="+mn-ea"/>
                <a:cs typeface="+mn-cs"/>
              </a:rPr>
              <a:t>However, we only have human hand written summaries and we do not have any binary label telling us which sentence is important and which is not. Therefore, we need binary labels to supervise our extractor loss. We adapted from </a:t>
            </a:r>
            <a:r>
              <a:rPr lang="en-US" altLang="zh-TW" sz="1200" kern="1200" dirty="0" err="1" smtClean="0">
                <a:solidFill>
                  <a:schemeClr val="tx1"/>
                </a:solidFill>
                <a:effectLst/>
                <a:uFillTx/>
                <a:latin typeface="+mn-lt"/>
                <a:ea typeface="+mn-ea"/>
                <a:cs typeface="+mn-cs"/>
              </a:rPr>
              <a:t>nallapati</a:t>
            </a:r>
            <a:r>
              <a:rPr lang="en-US" altLang="zh-TW" sz="1200" kern="1200" dirty="0" smtClean="0">
                <a:solidFill>
                  <a:schemeClr val="tx1"/>
                </a:solidFill>
                <a:effectLst/>
                <a:uFillTx/>
                <a:latin typeface="+mn-lt"/>
                <a:ea typeface="+mn-ea"/>
                <a:cs typeface="+mn-cs"/>
              </a:rPr>
              <a:t> et</a:t>
            </a:r>
            <a:r>
              <a:rPr lang="en-US" altLang="zh-TW" sz="1200" kern="1200" baseline="0" dirty="0" smtClean="0">
                <a:solidFill>
                  <a:schemeClr val="tx1"/>
                </a:solidFill>
                <a:effectLst/>
                <a:uFillTx/>
                <a:latin typeface="+mn-lt"/>
                <a:ea typeface="+mn-ea"/>
                <a:cs typeface="+mn-cs"/>
              </a:rPr>
              <a:t> </a:t>
            </a:r>
            <a:r>
              <a:rPr lang="en-US" altLang="zh-TW" sz="1200" kern="1200" baseline="0" dirty="0" err="1" smtClean="0">
                <a:solidFill>
                  <a:schemeClr val="tx1"/>
                </a:solidFill>
                <a:effectLst/>
                <a:uFillTx/>
                <a:latin typeface="+mn-lt"/>
                <a:ea typeface="+mn-ea"/>
                <a:cs typeface="+mn-cs"/>
              </a:rPr>
              <a:t>al’s</a:t>
            </a:r>
            <a:r>
              <a:rPr lang="en-US" altLang="zh-TW" sz="1200" kern="1200" dirty="0" smtClean="0">
                <a:solidFill>
                  <a:schemeClr val="tx1"/>
                </a:solidFill>
                <a:effectLst/>
                <a:uFillTx/>
                <a:latin typeface="+mn-lt"/>
                <a:ea typeface="+mn-ea"/>
                <a:cs typeface="+mn-cs"/>
              </a:rPr>
              <a:t> work to automatically generate the extractor ground truth from abstractive summaries. We want</a:t>
            </a:r>
            <a:r>
              <a:rPr lang="en-US" altLang="zh-TW" sz="1200" kern="1200" baseline="0" dirty="0" smtClean="0">
                <a:solidFill>
                  <a:schemeClr val="tx1"/>
                </a:solidFill>
                <a:effectLst/>
                <a:uFillTx/>
                <a:latin typeface="+mn-lt"/>
                <a:ea typeface="+mn-ea"/>
                <a:cs typeface="+mn-cs"/>
              </a:rPr>
              <a:t> our extractor to extract sentences from article and maintain the main idea. Therefore, we calculate ROUGE-L recall instead ROUGE-L f-score between each sentences and reference abstractive summary. Select the sentences in the order of high to low ROUGE-L recall score. The detail explanation can be found in our paper.</a:t>
            </a:r>
            <a:endParaRPr lang="zh-TW" altLang="en-US" dirty="0">
              <a:uFillTx/>
            </a:endParaRPr>
          </a:p>
        </p:txBody>
      </p:sp>
    </p:spTree>
    <p:extLst>
      <p:ext uri="{BB962C8B-B14F-4D97-AF65-F5344CB8AC3E}">
        <p14:creationId xmlns:p14="http://schemas.microsoft.com/office/powerpoint/2010/main" val="2311980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Now I’m going to explain</a:t>
            </a:r>
            <a:r>
              <a:rPr lang="en-US" altLang="zh-TW" baseline="0" dirty="0" smtClean="0"/>
              <a:t> why we need extractor loss. Going back to the idea of combining the sentence attention and word attention while generating words. We multiply both attention to gain the final attention.</a:t>
            </a:r>
            <a:r>
              <a:rPr lang="zh-TW" altLang="en-US" baseline="0" dirty="0" smtClean="0"/>
              <a:t> </a:t>
            </a:r>
            <a:r>
              <a:rPr lang="en-US" altLang="zh-TW" baseline="0" dirty="0" smtClean="0"/>
              <a:t>If we don’t add some constraint to our extractor we may get some degenerate solution that the extractor just output the same number for each sentences and do nothing to help the abstracter generate summary. If you highlight everything then you just highlight nothing. We don’t want that. That’s why we need extractor loss. Actually this is one of our contribution in my opinion. Our extractor is work as a sentence attention so the extractor loss is a simple method to supervise attention!</a:t>
            </a:r>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27</a:t>
            </a:fld>
            <a:endParaRPr lang="zh-TW" altLang="en-US">
              <a:uFillTx/>
            </a:endParaRPr>
          </a:p>
        </p:txBody>
      </p:sp>
    </p:spTree>
    <p:extLst>
      <p:ext uri="{BB962C8B-B14F-4D97-AF65-F5344CB8AC3E}">
        <p14:creationId xmlns:p14="http://schemas.microsoft.com/office/powerpoint/2010/main" val="272958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abstracter we use is the same model from Abigail See’s brilliant work so do the loss functions. In brief, they use cross entropy to supervise seq2seq model and combine with a coverage loss to penalize the model for attending the same place too many times. Details</a:t>
            </a:r>
            <a:r>
              <a:rPr lang="en-US" altLang="zh-TW" sz="1200" kern="1200" baseline="0" dirty="0" smtClean="0">
                <a:solidFill>
                  <a:schemeClr val="tx1"/>
                </a:solidFill>
                <a:effectLst/>
                <a:uFillTx/>
                <a:latin typeface="+mn-lt"/>
                <a:ea typeface="+mn-ea"/>
                <a:cs typeface="+mn-cs"/>
              </a:rPr>
              <a:t> please refer to</a:t>
            </a:r>
            <a:r>
              <a:rPr lang="zh-TW" altLang="en-US" sz="1200" kern="1200" baseline="0" dirty="0" smtClean="0">
                <a:solidFill>
                  <a:schemeClr val="tx1"/>
                </a:solidFill>
                <a:effectLst/>
                <a:uFillTx/>
                <a:latin typeface="+mn-lt"/>
                <a:ea typeface="+mn-ea"/>
                <a:cs typeface="+mn-cs"/>
              </a:rPr>
              <a:t> </a:t>
            </a:r>
            <a:r>
              <a:rPr lang="en-US" altLang="zh-TW" sz="1200" kern="1200" baseline="0" dirty="0" smtClean="0">
                <a:solidFill>
                  <a:schemeClr val="tx1"/>
                </a:solidFill>
                <a:effectLst/>
                <a:uFillTx/>
                <a:latin typeface="+mn-lt"/>
                <a:ea typeface="+mn-ea"/>
                <a:cs typeface="+mn-cs"/>
              </a:rPr>
              <a:t>their paper.</a:t>
            </a:r>
            <a:endParaRPr lang="en-US" altLang="zh-TW" sz="1200" kern="1200" dirty="0" smtClean="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28</a:t>
            </a:fld>
            <a:endParaRPr lang="zh-TW" altLang="en-US">
              <a:uFillTx/>
            </a:endParaRPr>
          </a:p>
        </p:txBody>
      </p:sp>
    </p:spTree>
    <p:extLst>
      <p:ext uri="{BB962C8B-B14F-4D97-AF65-F5344CB8AC3E}">
        <p14:creationId xmlns:p14="http://schemas.microsoft.com/office/powerpoint/2010/main" val="4053969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third one is the inconsistency loss introduced before by Wen-Ting. It penalize the model when the abstracter is attending some words in those unimportant sentences. </a:t>
            </a:r>
            <a:r>
              <a:rPr lang="en-US" altLang="zh-TW" sz="1200" kern="1200" baseline="0" dirty="0" smtClean="0">
                <a:solidFill>
                  <a:schemeClr val="tx1"/>
                </a:solidFill>
                <a:effectLst/>
                <a:uFillTx/>
                <a:latin typeface="+mn-lt"/>
                <a:ea typeface="+mn-ea"/>
                <a:cs typeface="+mn-cs"/>
              </a:rPr>
              <a:t> This is our main contribution.</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
        <p:nvSpPr>
          <p:cNvPr id="4" name="投影片編號版面配置區 3"/>
          <p:cNvSpPr>
            <a:spLocks noGrp="1"/>
          </p:cNvSpPr>
          <p:nvPr>
            <p:ph type="sldNum" sz="quarter" idx="10"/>
          </p:nvPr>
        </p:nvSpPr>
        <p:spPr/>
        <p:txBody>
          <a:bodyPr/>
          <a:lstStyle/>
          <a:p>
            <a:fld id="{23CBA74D-AF04-454E-8D2B-9401B7C91C1E}" type="slidenum">
              <a:rPr lang="zh-TW" altLang="en-US" smtClean="0">
                <a:uFillTx/>
              </a:rPr>
              <a:t>29</a:t>
            </a:fld>
            <a:endParaRPr lang="zh-TW" altLang="en-US">
              <a:uFillTx/>
            </a:endParaRPr>
          </a:p>
        </p:txBody>
      </p:sp>
    </p:spTree>
    <p:extLst>
      <p:ext uri="{BB962C8B-B14F-4D97-AF65-F5344CB8AC3E}">
        <p14:creationId xmlns:p14="http://schemas.microsoft.com/office/powerpoint/2010/main" val="409591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begin with our</a:t>
            </a:r>
            <a:r>
              <a:rPr lang="en-US" baseline="0" dirty="0"/>
              <a:t> motivation</a:t>
            </a:r>
            <a:endParaRPr lang="en-US" dirty="0"/>
          </a:p>
        </p:txBody>
      </p:sp>
      <p:sp>
        <p:nvSpPr>
          <p:cNvPr id="4" name="Slide Number Placeholder 3"/>
          <p:cNvSpPr>
            <a:spLocks noGrp="1"/>
          </p:cNvSpPr>
          <p:nvPr>
            <p:ph type="sldNum" sz="quarter" idx="10"/>
          </p:nvPr>
        </p:nvSpPr>
        <p:spPr/>
        <p:txBody>
          <a:bodyPr/>
          <a:lstStyle/>
          <a:p>
            <a:fld id="{644DE19D-6835-429C-BAE8-83EB57DD755F}" type="slidenum">
              <a:rPr lang="zh-TW" altLang="en-US" smtClean="0"/>
              <a:t>3</a:t>
            </a:fld>
            <a:endParaRPr lang="zh-TW" altLang="en-US"/>
          </a:p>
        </p:txBody>
      </p:sp>
    </p:spTree>
    <p:extLst>
      <p:ext uri="{BB962C8B-B14F-4D97-AF65-F5344CB8AC3E}">
        <p14:creationId xmlns:p14="http://schemas.microsoft.com/office/powerpoint/2010/main" val="2818174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Now we have introduced all of our loss function. This leads me to our next section. Let’s talk about our training procedures. We designed 3 kinds of training procedures to train our whole model.</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3275047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first one is two-stages training. We just combine extractor and abstracter by feeding the extracted sentences into abstracter as input. So it’s like our extractor output a hard attention of input article masking out all the unimportant sentences and send the rest sentences into abstracter. The abstracter just rewrite</a:t>
            </a:r>
            <a:r>
              <a:rPr lang="en-US" altLang="zh-TW" sz="1200" kern="1200" baseline="0" dirty="0" smtClean="0">
                <a:solidFill>
                  <a:schemeClr val="tx1"/>
                </a:solidFill>
                <a:effectLst/>
                <a:uFillTx/>
                <a:latin typeface="+mn-lt"/>
                <a:ea typeface="+mn-ea"/>
                <a:cs typeface="+mn-cs"/>
              </a:rPr>
              <a:t> a short summary base on those important sentences only.</a:t>
            </a:r>
            <a:r>
              <a:rPr lang="en-US" altLang="zh-TW" sz="1200" kern="1200" dirty="0" smtClean="0">
                <a:solidFill>
                  <a:schemeClr val="tx1"/>
                </a:solidFill>
                <a:effectLst/>
                <a:uFillTx/>
                <a:latin typeface="+mn-lt"/>
                <a:ea typeface="+mn-ea"/>
                <a:cs typeface="+mn-cs"/>
              </a:rPr>
              <a:t> At 2-stages training we didn’t add our inconsistency loss into our model.</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113150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second one is end2end training without inconsistency loss. We feed both extractor and abstracter with the whole article. However when the abstracter is calculating the attention, it will first calculate the original word attention distribution then multiply with the extractor’s output which is sentence-level attention and form the final attention. </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5806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The third</a:t>
            </a:r>
            <a:r>
              <a:rPr lang="en-US" altLang="zh-TW" sz="1200" kern="1200" baseline="0" dirty="0" smtClean="0">
                <a:solidFill>
                  <a:schemeClr val="tx1"/>
                </a:solidFill>
                <a:effectLst/>
                <a:uFillTx/>
                <a:latin typeface="+mn-lt"/>
                <a:ea typeface="+mn-ea"/>
                <a:cs typeface="+mn-cs"/>
              </a:rPr>
              <a:t> one is end2end training with inconsistency loss. The flow is just like previous slide, However</a:t>
            </a:r>
            <a:r>
              <a:rPr lang="en-US" altLang="zh-TW" sz="1200" kern="1200" dirty="0" smtClean="0">
                <a:solidFill>
                  <a:schemeClr val="tx1"/>
                </a:solidFill>
                <a:effectLst/>
                <a:uFillTx/>
                <a:latin typeface="+mn-lt"/>
                <a:ea typeface="+mn-ea"/>
                <a:cs typeface="+mn-cs"/>
              </a:rPr>
              <a:t>, we</a:t>
            </a:r>
            <a:r>
              <a:rPr lang="en-US" altLang="zh-TW" sz="1200" kern="1200" baseline="0" dirty="0" smtClean="0">
                <a:solidFill>
                  <a:schemeClr val="tx1"/>
                </a:solidFill>
                <a:effectLst/>
                <a:uFillTx/>
                <a:latin typeface="+mn-lt"/>
                <a:ea typeface="+mn-ea"/>
                <a:cs typeface="+mn-cs"/>
              </a:rPr>
              <a:t> add inconsistency loss to our model this time.</a:t>
            </a:r>
            <a:r>
              <a:rPr lang="en-US" altLang="zh-TW" sz="1200" kern="1200" dirty="0" smtClean="0">
                <a:solidFill>
                  <a:schemeClr val="tx1"/>
                </a:solidFill>
                <a:effectLst/>
                <a:uFillTx/>
                <a:latin typeface="+mn-lt"/>
                <a:ea typeface="+mn-ea"/>
                <a:cs typeface="+mn-cs"/>
              </a:rPr>
              <a:t> Both sentence-level attention from extractor and word-level attention from abstracter are constrained by the inconsistency loss. </a:t>
            </a:r>
            <a:endParaRPr lang="zh-TW" altLang="zh-TW" sz="1200" kern="1200" dirty="0" smtClean="0">
              <a:solidFill>
                <a:schemeClr val="tx1"/>
              </a:solidFill>
              <a:effectLst/>
              <a:uFillTx/>
              <a:latin typeface="+mn-lt"/>
              <a:ea typeface="+mn-ea"/>
              <a:cs typeface="+mn-cs"/>
            </a:endParaRPr>
          </a:p>
          <a:p>
            <a:endParaRPr lang="zh-TW" altLang="en-US" dirty="0">
              <a:uFillTx/>
            </a:endParaRPr>
          </a:p>
        </p:txBody>
      </p:sp>
    </p:spTree>
    <p:extLst>
      <p:ext uri="{BB962C8B-B14F-4D97-AF65-F5344CB8AC3E}">
        <p14:creationId xmlns:p14="http://schemas.microsoft.com/office/powerpoint/2010/main" val="835112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Ok, Let’s move on to see some empirical results.</a:t>
            </a:r>
            <a:endParaRPr lang="zh-TW" altLang="zh-TW" sz="1200" kern="120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34</a:t>
            </a:fld>
            <a:endParaRPr lang="zh-TW" altLang="en-US">
              <a:uFillTx/>
            </a:endParaRPr>
          </a:p>
        </p:txBody>
      </p:sp>
    </p:spTree>
    <p:extLst>
      <p:ext uri="{BB962C8B-B14F-4D97-AF65-F5344CB8AC3E}">
        <p14:creationId xmlns:p14="http://schemas.microsoft.com/office/powerpoint/2010/main" val="528757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We use a summarization dataset called CNN/</a:t>
            </a:r>
            <a:r>
              <a:rPr lang="en-US" altLang="zh-TW" sz="1200" kern="1200" dirty="0" err="1" smtClean="0">
                <a:solidFill>
                  <a:schemeClr val="tx1"/>
                </a:solidFill>
                <a:effectLst/>
                <a:uFillTx/>
                <a:latin typeface="+mn-lt"/>
                <a:ea typeface="+mn-ea"/>
                <a:cs typeface="+mn-cs"/>
              </a:rPr>
              <a:t>DailyMail</a:t>
            </a:r>
            <a:r>
              <a:rPr lang="en-US" altLang="zh-TW" sz="1200" kern="1200" dirty="0" smtClean="0">
                <a:solidFill>
                  <a:schemeClr val="tx1"/>
                </a:solidFill>
                <a:effectLst/>
                <a:uFillTx/>
                <a:latin typeface="+mn-lt"/>
                <a:ea typeface="+mn-ea"/>
                <a:cs typeface="+mn-cs"/>
              </a:rPr>
              <a:t>.</a:t>
            </a:r>
            <a:endParaRPr lang="zh-TW" altLang="zh-TW" sz="1200" kern="1200" dirty="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35</a:t>
            </a:fld>
            <a:endParaRPr lang="zh-TW" altLang="en-US">
              <a:uFillTx/>
            </a:endParaRPr>
          </a:p>
        </p:txBody>
      </p:sp>
    </p:spTree>
    <p:extLst>
      <p:ext uri="{BB962C8B-B14F-4D97-AF65-F5344CB8AC3E}">
        <p14:creationId xmlns:p14="http://schemas.microsoft.com/office/powerpoint/2010/main" val="1745954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This dataset contains almost 300 thousand training </a:t>
            </a:r>
            <a:r>
              <a:rPr lang="en-US" altLang="zh-TW" sz="1200" kern="1200" dirty="0" err="1" smtClean="0">
                <a:solidFill>
                  <a:schemeClr val="tx1"/>
                </a:solidFill>
                <a:effectLst/>
                <a:uFillTx/>
                <a:latin typeface="+mn-lt"/>
                <a:ea typeface="+mn-ea"/>
                <a:cs typeface="+mn-cs"/>
              </a:rPr>
              <a:t>datas</a:t>
            </a:r>
            <a:r>
              <a:rPr lang="en-US" altLang="zh-TW" sz="1200" kern="1200" dirty="0" smtClean="0">
                <a:solidFill>
                  <a:schemeClr val="tx1"/>
                </a:solidFill>
                <a:effectLst/>
                <a:uFillTx/>
                <a:latin typeface="+mn-lt"/>
                <a:ea typeface="+mn-ea"/>
                <a:cs typeface="+mn-cs"/>
              </a:rPr>
              <a:t>, 10 thousand validation </a:t>
            </a:r>
            <a:r>
              <a:rPr lang="en-US" altLang="zh-TW" sz="1200" kern="1200" dirty="0" err="1" smtClean="0">
                <a:solidFill>
                  <a:schemeClr val="tx1"/>
                </a:solidFill>
                <a:effectLst/>
                <a:uFillTx/>
                <a:latin typeface="+mn-lt"/>
                <a:ea typeface="+mn-ea"/>
                <a:cs typeface="+mn-cs"/>
              </a:rPr>
              <a:t>datas</a:t>
            </a:r>
            <a:r>
              <a:rPr lang="en-US" altLang="zh-TW" sz="1200" kern="1200" dirty="0" smtClean="0">
                <a:solidFill>
                  <a:schemeClr val="tx1"/>
                </a:solidFill>
                <a:effectLst/>
                <a:uFillTx/>
                <a:latin typeface="+mn-lt"/>
                <a:ea typeface="+mn-ea"/>
                <a:cs typeface="+mn-cs"/>
              </a:rPr>
              <a:t> and 10 thousand test </a:t>
            </a:r>
            <a:r>
              <a:rPr lang="en-US" altLang="zh-TW" sz="1200" kern="1200" dirty="0" err="1" smtClean="0">
                <a:solidFill>
                  <a:schemeClr val="tx1"/>
                </a:solidFill>
                <a:effectLst/>
                <a:uFillTx/>
                <a:latin typeface="+mn-lt"/>
                <a:ea typeface="+mn-ea"/>
                <a:cs typeface="+mn-cs"/>
              </a:rPr>
              <a:t>datas</a:t>
            </a:r>
            <a:r>
              <a:rPr lang="en-US" altLang="zh-TW" sz="1200" kern="1200" dirty="0" smtClean="0">
                <a:solidFill>
                  <a:schemeClr val="tx1"/>
                </a:solidFill>
                <a:effectLst/>
                <a:uFillTx/>
                <a:latin typeface="+mn-lt"/>
                <a:ea typeface="+mn-ea"/>
                <a:cs typeface="+mn-cs"/>
              </a:rPr>
              <a:t>. All of the data in CNN/DM contain a</a:t>
            </a:r>
            <a:r>
              <a:rPr lang="en-US" altLang="zh-TW" sz="1200" kern="1200" baseline="0" dirty="0" smtClean="0">
                <a:solidFill>
                  <a:schemeClr val="tx1"/>
                </a:solidFill>
                <a:effectLst/>
                <a:uFillTx/>
                <a:latin typeface="+mn-lt"/>
                <a:ea typeface="+mn-ea"/>
                <a:cs typeface="+mn-cs"/>
              </a:rPr>
              <a:t> news</a:t>
            </a:r>
            <a:r>
              <a:rPr lang="en-US" altLang="zh-TW" sz="1200" kern="1200" dirty="0" smtClean="0">
                <a:solidFill>
                  <a:schemeClr val="tx1"/>
                </a:solidFill>
                <a:effectLst/>
                <a:uFillTx/>
                <a:latin typeface="+mn-lt"/>
                <a:ea typeface="+mn-ea"/>
                <a:cs typeface="+mn-cs"/>
              </a:rPr>
              <a:t> article and a human written summary. The articles have seven hundreds word in average.</a:t>
            </a:r>
            <a:r>
              <a:rPr lang="en-US" altLang="zh-TW" sz="1200" kern="1200" baseline="0" dirty="0" smtClean="0">
                <a:solidFill>
                  <a:schemeClr val="tx1"/>
                </a:solidFill>
                <a:effectLst/>
                <a:uFillTx/>
                <a:latin typeface="+mn-lt"/>
                <a:ea typeface="+mn-ea"/>
                <a:cs typeface="+mn-cs"/>
              </a:rPr>
              <a:t> </a:t>
            </a:r>
            <a:r>
              <a:rPr lang="en-US" altLang="zh-TW" sz="1200" kern="1200" dirty="0" smtClean="0">
                <a:solidFill>
                  <a:schemeClr val="tx1"/>
                </a:solidFill>
                <a:effectLst/>
                <a:uFillTx/>
                <a:latin typeface="+mn-lt"/>
                <a:ea typeface="+mn-ea"/>
                <a:cs typeface="+mn-cs"/>
              </a:rPr>
              <a:t>And the human written summaries have fifty words in average.</a:t>
            </a:r>
          </a:p>
          <a:p>
            <a:pPr lvl="0"/>
            <a:endParaRPr lang="zh-TW" altLang="zh-TW" sz="1200" kern="1200" dirty="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36</a:t>
            </a:fld>
            <a:endParaRPr lang="zh-TW" altLang="en-US">
              <a:uFillTx/>
            </a:endParaRPr>
          </a:p>
        </p:txBody>
      </p:sp>
    </p:spTree>
    <p:extLst>
      <p:ext uri="{BB962C8B-B14F-4D97-AF65-F5344CB8AC3E}">
        <p14:creationId xmlns:p14="http://schemas.microsoft.com/office/powerpoint/2010/main" val="2695640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We calculated ROUGE score on CNN/</a:t>
            </a:r>
            <a:r>
              <a:rPr lang="en-US" altLang="zh-TW" sz="1200" kern="1200" dirty="0" err="1" smtClean="0">
                <a:solidFill>
                  <a:schemeClr val="tx1"/>
                </a:solidFill>
                <a:effectLst/>
                <a:uFillTx/>
                <a:latin typeface="+mn-lt"/>
                <a:ea typeface="+mn-ea"/>
                <a:cs typeface="+mn-cs"/>
              </a:rPr>
              <a:t>Dailymail</a:t>
            </a:r>
            <a:r>
              <a:rPr lang="en-US" altLang="zh-TW" sz="1200" kern="1200" dirty="0" smtClean="0">
                <a:solidFill>
                  <a:schemeClr val="tx1"/>
                </a:solidFill>
                <a:effectLst/>
                <a:uFillTx/>
                <a:latin typeface="+mn-lt"/>
                <a:ea typeface="+mn-ea"/>
                <a:cs typeface="+mn-cs"/>
              </a:rPr>
              <a:t> to compare with other models. Those three row in the red block are our model and those four row above are some baselines we compare with. The first</a:t>
            </a:r>
            <a:r>
              <a:rPr lang="en-US" altLang="zh-TW" sz="1200" kern="1200" baseline="0" dirty="0" smtClean="0">
                <a:solidFill>
                  <a:schemeClr val="tx1"/>
                </a:solidFill>
                <a:effectLst/>
                <a:uFillTx/>
                <a:latin typeface="+mn-lt"/>
                <a:ea typeface="+mn-ea"/>
                <a:cs typeface="+mn-cs"/>
              </a:rPr>
              <a:t> row in the red block is our 2stage training model. The 2 stage model already outperform our baseline pointer-generator. The second row in the red block is our end2end model without inconsistency loss, and the third row in the red block is our end2end model with inconsistency loss. </a:t>
            </a:r>
            <a:r>
              <a:rPr lang="en-US" altLang="zh-TW" sz="1200" kern="1200" dirty="0" smtClean="0">
                <a:solidFill>
                  <a:schemeClr val="tx1"/>
                </a:solidFill>
                <a:effectLst/>
                <a:uFillTx/>
                <a:latin typeface="+mn-lt"/>
                <a:ea typeface="+mn-ea"/>
                <a:cs typeface="+mn-cs"/>
              </a:rPr>
              <a:t>To our knowledge, the work done by Liu et al</a:t>
            </a:r>
            <a:r>
              <a:rPr lang="en-US" altLang="zh-TW" sz="1200" kern="1200" baseline="0" dirty="0" smtClean="0">
                <a:solidFill>
                  <a:schemeClr val="tx1"/>
                </a:solidFill>
                <a:effectLst/>
                <a:uFillTx/>
                <a:latin typeface="+mn-lt"/>
                <a:ea typeface="+mn-ea"/>
                <a:cs typeface="+mn-cs"/>
              </a:rPr>
              <a:t> </a:t>
            </a:r>
            <a:r>
              <a:rPr lang="en-US" altLang="zh-TW" sz="1200" kern="1200" dirty="0" smtClean="0">
                <a:solidFill>
                  <a:schemeClr val="tx1"/>
                </a:solidFill>
                <a:effectLst/>
                <a:uFillTx/>
                <a:latin typeface="+mn-lt"/>
                <a:ea typeface="+mn-ea"/>
                <a:cs typeface="+mn-cs"/>
              </a:rPr>
              <a:t>is the state of the art before we submitted our paper. You can see that we gain</a:t>
            </a:r>
            <a:r>
              <a:rPr lang="en-US" altLang="zh-TW" sz="1200" kern="1200" baseline="0" dirty="0" smtClean="0">
                <a:solidFill>
                  <a:schemeClr val="tx1"/>
                </a:solidFill>
                <a:effectLst/>
                <a:uFillTx/>
                <a:latin typeface="+mn-lt"/>
                <a:ea typeface="+mn-ea"/>
                <a:cs typeface="+mn-cs"/>
              </a:rPr>
              <a:t> some </a:t>
            </a:r>
            <a:r>
              <a:rPr lang="en-US" altLang="zh-TW" sz="1200" kern="1200" dirty="0" smtClean="0">
                <a:solidFill>
                  <a:schemeClr val="tx1"/>
                </a:solidFill>
                <a:effectLst/>
                <a:uFillTx/>
                <a:latin typeface="+mn-lt"/>
                <a:ea typeface="+mn-ea"/>
                <a:cs typeface="+mn-cs"/>
              </a:rPr>
              <a:t>improvement comparing with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baseline="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37</a:t>
            </a:fld>
            <a:endParaRPr lang="zh-TW" altLang="en-US">
              <a:uFillTx/>
            </a:endParaRPr>
          </a:p>
        </p:txBody>
      </p:sp>
    </p:spTree>
    <p:extLst>
      <p:ext uri="{BB962C8B-B14F-4D97-AF65-F5344CB8AC3E}">
        <p14:creationId xmlns:p14="http://schemas.microsoft.com/office/powerpoint/2010/main" val="3390330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baseline="0" dirty="0" smtClean="0">
                <a:solidFill>
                  <a:schemeClr val="tx1"/>
                </a:solidFill>
                <a:effectLst/>
                <a:uFillTx/>
                <a:latin typeface="+mn-lt"/>
                <a:ea typeface="+mn-ea"/>
                <a:cs typeface="+mn-cs"/>
              </a:rPr>
              <a:t>The star up here means that this use anonymized data. Anonymized data replace names with entity numbers and numbers with 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baseline="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38</a:t>
            </a:fld>
            <a:endParaRPr lang="zh-TW" altLang="en-US">
              <a:uFillTx/>
            </a:endParaRPr>
          </a:p>
        </p:txBody>
      </p:sp>
    </p:spTree>
    <p:extLst>
      <p:ext uri="{BB962C8B-B14F-4D97-AF65-F5344CB8AC3E}">
        <p14:creationId xmlns:p14="http://schemas.microsoft.com/office/powerpoint/2010/main" val="63512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baseline="0" dirty="0" smtClean="0">
                <a:solidFill>
                  <a:schemeClr val="tx1"/>
                </a:solidFill>
                <a:effectLst/>
                <a:uFillTx/>
                <a:latin typeface="+mn-lt"/>
                <a:ea typeface="+mn-ea"/>
                <a:cs typeface="+mn-cs"/>
              </a:rPr>
              <a:t>Besides, Lead 3 is very strong. Most abstractive summarization model can’t compete with lead three.  We are the only abstractive summarization model which defeat the lead-3 on non-anonymized data while we submitted our paper.</a:t>
            </a:r>
            <a:endParaRPr lang="zh-TW" altLang="zh-TW" sz="1200" kern="120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39</a:t>
            </a:fld>
            <a:endParaRPr lang="zh-TW" altLang="en-US">
              <a:uFillTx/>
            </a:endParaRPr>
          </a:p>
        </p:txBody>
      </p:sp>
    </p:spTree>
    <p:extLst>
      <p:ext uri="{BB962C8B-B14F-4D97-AF65-F5344CB8AC3E}">
        <p14:creationId xmlns:p14="http://schemas.microsoft.com/office/powerpoint/2010/main" val="107322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Nowadays, people spend 12 hours everyday consuming media.</a:t>
            </a:r>
          </a:p>
          <a:p>
            <a:r>
              <a:rPr lang="en-US" altLang="zh-TW" baseline="0" dirty="0">
                <a:uFillTx/>
              </a:rPr>
              <a:t>Among these media, we receive lots of textual information such as news, emails, social media and so on.</a:t>
            </a:r>
          </a:p>
          <a:p>
            <a:r>
              <a:rPr lang="en-US" altLang="zh-TW" baseline="0" dirty="0">
                <a:uFillTx/>
              </a:rPr>
              <a:t>Hence, there is a great need for summarization to reduce our time on browsing and organizing the data.</a:t>
            </a:r>
          </a:p>
          <a:p>
            <a:endParaRPr lang="en-US" altLang="zh-TW" baseline="0" dirty="0">
              <a:uFillTx/>
            </a:endParaRPr>
          </a:p>
        </p:txBody>
      </p:sp>
    </p:spTree>
    <p:extLst>
      <p:ext uri="{BB962C8B-B14F-4D97-AF65-F5344CB8AC3E}">
        <p14:creationId xmlns:p14="http://schemas.microsoft.com/office/powerpoint/2010/main" val="4293464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Besides, we calculated “inconsistency rate” to see whether the inconsistency loss work as we want. </a:t>
            </a:r>
            <a:endParaRPr lang="en-US" altLang="zh-TW" sz="1200" kern="1200" baseline="0" dirty="0" smtClean="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40</a:t>
            </a:fld>
            <a:endParaRPr lang="zh-TW" altLang="en-US">
              <a:uFillTx/>
            </a:endParaRPr>
          </a:p>
        </p:txBody>
      </p:sp>
    </p:spTree>
    <p:extLst>
      <p:ext uri="{BB962C8B-B14F-4D97-AF65-F5344CB8AC3E}">
        <p14:creationId xmlns:p14="http://schemas.microsoft.com/office/powerpoint/2010/main" val="32947165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a:t>
            </a:r>
            <a:r>
              <a:rPr lang="en-US" altLang="zh-TW" sz="1200" kern="1200" baseline="0" dirty="0" smtClean="0">
                <a:solidFill>
                  <a:schemeClr val="tx1"/>
                </a:solidFill>
                <a:effectLst/>
                <a:uFillTx/>
                <a:latin typeface="+mn-lt"/>
                <a:ea typeface="+mn-ea"/>
                <a:cs typeface="+mn-cs"/>
              </a:rPr>
              <a:t> idea is to count the inconsistency </a:t>
            </a:r>
            <a:r>
              <a:rPr lang="en-US" altLang="zh-TW" sz="1200" kern="1200" baseline="0" dirty="0" err="1" smtClean="0">
                <a:solidFill>
                  <a:schemeClr val="tx1"/>
                </a:solidFill>
                <a:effectLst/>
                <a:uFillTx/>
                <a:latin typeface="+mn-lt"/>
                <a:ea typeface="+mn-ea"/>
                <a:cs typeface="+mn-cs"/>
              </a:rPr>
              <a:t>timesteps</a:t>
            </a:r>
            <a:r>
              <a:rPr lang="en-US" altLang="zh-TW" sz="1200" kern="1200" baseline="0" dirty="0" smtClean="0">
                <a:solidFill>
                  <a:schemeClr val="tx1"/>
                </a:solidFill>
                <a:effectLst/>
                <a:uFillTx/>
                <a:latin typeface="+mn-lt"/>
                <a:ea typeface="+mn-ea"/>
                <a:cs typeface="+mn-cs"/>
              </a:rPr>
              <a:t> while generating summary and this is “Count of </a:t>
            </a:r>
            <a:r>
              <a:rPr lang="en-US" altLang="zh-TW" sz="1200" kern="1200" baseline="0" dirty="0" err="1" smtClean="0">
                <a:solidFill>
                  <a:schemeClr val="tx1"/>
                </a:solidFill>
                <a:effectLst/>
                <a:uFillTx/>
                <a:latin typeface="+mn-lt"/>
                <a:ea typeface="+mn-ea"/>
                <a:cs typeface="+mn-cs"/>
              </a:rPr>
              <a:t>t_inc</a:t>
            </a:r>
            <a:r>
              <a:rPr lang="en-US" altLang="zh-TW" sz="1200" kern="1200" baseline="0" dirty="0" smtClean="0">
                <a:solidFill>
                  <a:schemeClr val="tx1"/>
                </a:solidFill>
                <a:effectLst/>
                <a:uFillTx/>
                <a:latin typeface="+mn-lt"/>
                <a:ea typeface="+mn-ea"/>
                <a:cs typeface="+mn-cs"/>
              </a:rPr>
              <a:t>”. And then we divide this number by total </a:t>
            </a:r>
            <a:r>
              <a:rPr lang="en-US" altLang="zh-TW" sz="1200" kern="1200" baseline="0" dirty="0" err="1" smtClean="0">
                <a:solidFill>
                  <a:schemeClr val="tx1"/>
                </a:solidFill>
                <a:effectLst/>
                <a:uFillTx/>
                <a:latin typeface="+mn-lt"/>
                <a:ea typeface="+mn-ea"/>
                <a:cs typeface="+mn-cs"/>
              </a:rPr>
              <a:t>timesteps</a:t>
            </a:r>
            <a:r>
              <a:rPr lang="en-US" altLang="zh-TW" sz="1200" kern="1200" baseline="0" dirty="0" smtClean="0">
                <a:solidFill>
                  <a:schemeClr val="tx1"/>
                </a:solidFill>
                <a:effectLst/>
                <a:uFillTx/>
                <a:latin typeface="+mn-lt"/>
                <a:ea typeface="+mn-ea"/>
                <a:cs typeface="+mn-cs"/>
              </a:rPr>
              <a:t> “T” and we get inconsistency rate.</a:t>
            </a: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41</a:t>
            </a:fld>
            <a:endParaRPr lang="zh-TW" altLang="en-US">
              <a:uFillTx/>
            </a:endParaRPr>
          </a:p>
        </p:txBody>
      </p:sp>
    </p:spTree>
    <p:extLst>
      <p:ext uri="{BB962C8B-B14F-4D97-AF65-F5344CB8AC3E}">
        <p14:creationId xmlns:p14="http://schemas.microsoft.com/office/powerpoint/2010/main" val="949053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How</a:t>
            </a:r>
            <a:r>
              <a:rPr lang="en-US" altLang="zh-TW" sz="1200" kern="1200" baseline="0" dirty="0" smtClean="0">
                <a:solidFill>
                  <a:schemeClr val="tx1"/>
                </a:solidFill>
                <a:effectLst/>
                <a:uFillTx/>
                <a:latin typeface="+mn-lt"/>
                <a:ea typeface="+mn-ea"/>
                <a:cs typeface="+mn-cs"/>
              </a:rPr>
              <a:t> to decide whether a </a:t>
            </a:r>
            <a:r>
              <a:rPr lang="en-US" altLang="zh-TW" sz="1200" kern="1200" baseline="0" dirty="0" err="1" smtClean="0">
                <a:solidFill>
                  <a:schemeClr val="tx1"/>
                </a:solidFill>
                <a:effectLst/>
                <a:uFillTx/>
                <a:latin typeface="+mn-lt"/>
                <a:ea typeface="+mn-ea"/>
                <a:cs typeface="+mn-cs"/>
              </a:rPr>
              <a:t>timestep</a:t>
            </a:r>
            <a:r>
              <a:rPr lang="en-US" altLang="zh-TW" sz="1200" kern="1200" baseline="0" dirty="0" smtClean="0">
                <a:solidFill>
                  <a:schemeClr val="tx1"/>
                </a:solidFill>
                <a:effectLst/>
                <a:uFillTx/>
                <a:latin typeface="+mn-lt"/>
                <a:ea typeface="+mn-ea"/>
                <a:cs typeface="+mn-cs"/>
              </a:rPr>
              <a:t> is inconsistent? We use a simple definition. At each decoder </a:t>
            </a:r>
            <a:r>
              <a:rPr lang="en-US" altLang="zh-TW" sz="1200" kern="1200" baseline="0" dirty="0" err="1" smtClean="0">
                <a:solidFill>
                  <a:schemeClr val="tx1"/>
                </a:solidFill>
                <a:effectLst/>
                <a:uFillTx/>
                <a:latin typeface="+mn-lt"/>
                <a:ea typeface="+mn-ea"/>
                <a:cs typeface="+mn-cs"/>
              </a:rPr>
              <a:t>timestep</a:t>
            </a:r>
            <a:r>
              <a:rPr lang="en-US" altLang="zh-TW" sz="1200" kern="1200" baseline="0" dirty="0" smtClean="0">
                <a:solidFill>
                  <a:schemeClr val="tx1"/>
                </a:solidFill>
                <a:effectLst/>
                <a:uFillTx/>
                <a:latin typeface="+mn-lt"/>
                <a:ea typeface="+mn-ea"/>
                <a:cs typeface="+mn-cs"/>
              </a:rPr>
              <a:t>, if the word with highest attention belongs to a sentence which has lower importance score than mean of all the sentences, this </a:t>
            </a:r>
            <a:r>
              <a:rPr lang="en-US" altLang="zh-TW" sz="1200" kern="1200" baseline="0" dirty="0" err="1" smtClean="0">
                <a:solidFill>
                  <a:schemeClr val="tx1"/>
                </a:solidFill>
                <a:effectLst/>
                <a:uFillTx/>
                <a:latin typeface="+mn-lt"/>
                <a:ea typeface="+mn-ea"/>
                <a:cs typeface="+mn-cs"/>
              </a:rPr>
              <a:t>timestep</a:t>
            </a:r>
            <a:r>
              <a:rPr lang="en-US" altLang="zh-TW" sz="1200" kern="1200" baseline="0" dirty="0" smtClean="0">
                <a:solidFill>
                  <a:schemeClr val="tx1"/>
                </a:solidFill>
                <a:effectLst/>
                <a:uFillTx/>
                <a:latin typeface="+mn-lt"/>
                <a:ea typeface="+mn-ea"/>
                <a:cs typeface="+mn-cs"/>
              </a:rPr>
              <a:t> is inconsistent.</a:t>
            </a:r>
          </a:p>
          <a:p>
            <a:pPr lvl="0"/>
            <a:endParaRPr lang="en-US" altLang="zh-TW" sz="1200" kern="1200" baseline="0" dirty="0" smtClean="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42</a:t>
            </a:fld>
            <a:endParaRPr lang="zh-TW" altLang="en-US">
              <a:uFillTx/>
            </a:endParaRPr>
          </a:p>
        </p:txBody>
      </p:sp>
    </p:spTree>
    <p:extLst>
      <p:ext uri="{BB962C8B-B14F-4D97-AF65-F5344CB8AC3E}">
        <p14:creationId xmlns:p14="http://schemas.microsoft.com/office/powerpoint/2010/main" val="4254118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The inconsistency rate decrease a lot after we add inconsistency loss</a:t>
            </a:r>
            <a:r>
              <a:rPr lang="en-US" altLang="zh-TW" sz="1200" kern="1200" baseline="0" dirty="0" smtClean="0">
                <a:solidFill>
                  <a:schemeClr val="tx1"/>
                </a:solidFill>
                <a:effectLst/>
                <a:uFillTx/>
                <a:latin typeface="+mn-lt"/>
                <a:ea typeface="+mn-ea"/>
                <a:cs typeface="+mn-cs"/>
              </a:rPr>
              <a:t> which may be considered as a proof of concept of our idea. And this is calculated in test time.</a:t>
            </a: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43</a:t>
            </a:fld>
            <a:endParaRPr lang="zh-TW" altLang="en-US">
              <a:uFillTx/>
            </a:endParaRPr>
          </a:p>
        </p:txBody>
      </p:sp>
    </p:spTree>
    <p:extLst>
      <p:ext uri="{BB962C8B-B14F-4D97-AF65-F5344CB8AC3E}">
        <p14:creationId xmlns:p14="http://schemas.microsoft.com/office/powerpoint/2010/main" val="1479626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FontTx/>
              <a:buNone/>
              <a:defRPr>
                <a:uFillTx/>
              </a:defRPr>
            </a:pPr>
            <a:r>
              <a:rPr lang="en-US" altLang="zh-TW" sz="1200" kern="1200" dirty="0" smtClean="0">
                <a:solidFill>
                  <a:schemeClr val="tx1"/>
                </a:solidFill>
                <a:effectLst/>
                <a:uFillTx/>
                <a:latin typeface="+mn-lt"/>
                <a:ea typeface="+mn-ea"/>
                <a:cs typeface="+mn-cs"/>
              </a:rPr>
              <a:t>Additionally, we conduct</a:t>
            </a:r>
            <a:r>
              <a:rPr lang="en-US" altLang="zh-TW" sz="1200" kern="1200" baseline="0" dirty="0" smtClean="0">
                <a:solidFill>
                  <a:schemeClr val="tx1"/>
                </a:solidFill>
                <a:effectLst/>
                <a:uFillTx/>
                <a:latin typeface="+mn-lt"/>
                <a:ea typeface="+mn-ea"/>
                <a:cs typeface="+mn-cs"/>
              </a:rPr>
              <a:t> some</a:t>
            </a:r>
            <a:r>
              <a:rPr lang="en-US" altLang="zh-TW" sz="1200" kern="1200" dirty="0" smtClean="0">
                <a:solidFill>
                  <a:schemeClr val="tx1"/>
                </a:solidFill>
                <a:effectLst/>
                <a:uFillTx/>
                <a:latin typeface="+mn-lt"/>
                <a:ea typeface="+mn-ea"/>
                <a:cs typeface="+mn-cs"/>
              </a:rPr>
              <a:t> human evaluation on </a:t>
            </a:r>
            <a:r>
              <a:rPr lang="en-US" altLang="zh-TW" sz="1200" kern="1200" dirty="0" err="1" smtClean="0">
                <a:solidFill>
                  <a:schemeClr val="tx1"/>
                </a:solidFill>
                <a:effectLst/>
                <a:uFillTx/>
                <a:latin typeface="+mn-lt"/>
                <a:ea typeface="+mn-ea"/>
                <a:cs typeface="+mn-cs"/>
              </a:rPr>
              <a:t>Mturk</a:t>
            </a:r>
            <a:r>
              <a:rPr lang="en-US" altLang="zh-TW" sz="1200" kern="1200" dirty="0" smtClean="0">
                <a:solidFill>
                  <a:schemeClr val="tx1"/>
                </a:solidFill>
                <a:effectLst/>
                <a:uFillTx/>
                <a:latin typeface="+mn-lt"/>
                <a:ea typeface="+mn-ea"/>
                <a:cs typeface="+mn-cs"/>
              </a:rPr>
              <a:t>. Each</a:t>
            </a:r>
            <a:r>
              <a:rPr lang="en-US" altLang="zh-TW" sz="1200" kern="1200" baseline="0" dirty="0" smtClean="0">
                <a:solidFill>
                  <a:schemeClr val="tx1"/>
                </a:solidFill>
                <a:effectLst/>
                <a:uFillTx/>
                <a:latin typeface="+mn-lt"/>
                <a:ea typeface="+mn-ea"/>
                <a:cs typeface="+mn-cs"/>
              </a:rPr>
              <a:t> evaluator is given an article and 6 summaries. </a:t>
            </a:r>
            <a:r>
              <a:rPr lang="en-US" altLang="zh-TW" dirty="0" smtClean="0">
                <a:uFillTx/>
              </a:rPr>
              <a:t>There is </a:t>
            </a:r>
            <a:r>
              <a:rPr lang="en-US" altLang="zh-TW" baseline="0" dirty="0" smtClean="0">
                <a:uFillTx/>
              </a:rPr>
              <a:t>a trap summary among them to avoid cheating. The trap summary is totally irrelevant to the article but well written. Therefore if a </a:t>
            </a:r>
            <a:r>
              <a:rPr lang="en-US" altLang="zh-TW" baseline="0" dirty="0" err="1" smtClean="0">
                <a:uFillTx/>
              </a:rPr>
              <a:t>turker</a:t>
            </a:r>
            <a:r>
              <a:rPr lang="en-US" altLang="zh-TW" baseline="0" dirty="0" smtClean="0">
                <a:uFillTx/>
              </a:rPr>
              <a:t> give the trap summary high </a:t>
            </a:r>
            <a:r>
              <a:rPr lang="en-US" altLang="zh-TW" baseline="0" dirty="0" err="1" smtClean="0">
                <a:uFillTx/>
              </a:rPr>
              <a:t>informativity</a:t>
            </a:r>
            <a:r>
              <a:rPr lang="en-US" altLang="zh-TW" baseline="0" dirty="0" smtClean="0">
                <a:uFillTx/>
              </a:rPr>
              <a:t> score, maybe five? We can know that he is cheating and we will reject all of his evaluation. </a:t>
            </a:r>
            <a:endParaRPr lang="en-US" dirty="0">
              <a:uFillTx/>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44</a:t>
            </a:fld>
            <a:endParaRPr lang="zh-TW" altLang="en-US">
              <a:uFillTx/>
            </a:endParaRPr>
          </a:p>
        </p:txBody>
      </p:sp>
    </p:spTree>
    <p:extLst>
      <p:ext uri="{BB962C8B-B14F-4D97-AF65-F5344CB8AC3E}">
        <p14:creationId xmlns:p14="http://schemas.microsoft.com/office/powerpoint/2010/main" val="2263538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We achieve the best score on both </a:t>
            </a:r>
            <a:r>
              <a:rPr lang="en-US" altLang="zh-TW" sz="1200" kern="1200" dirty="0" err="1" smtClean="0">
                <a:solidFill>
                  <a:schemeClr val="tx1"/>
                </a:solidFill>
                <a:effectLst/>
                <a:uFillTx/>
                <a:latin typeface="+mn-lt"/>
                <a:ea typeface="+mn-ea"/>
                <a:cs typeface="+mn-cs"/>
              </a:rPr>
              <a:t>informativity</a:t>
            </a:r>
            <a:r>
              <a:rPr lang="en-US" altLang="zh-TW" sz="1200" kern="1200" dirty="0" smtClean="0">
                <a:solidFill>
                  <a:schemeClr val="tx1"/>
                </a:solidFill>
                <a:effectLst/>
                <a:uFillTx/>
                <a:latin typeface="+mn-lt"/>
                <a:ea typeface="+mn-ea"/>
                <a:cs typeface="+mn-cs"/>
              </a:rPr>
              <a:t> and readability. This proof that</a:t>
            </a:r>
            <a:r>
              <a:rPr lang="en-US" altLang="zh-TW" sz="1200" kern="1200" baseline="0" dirty="0" smtClean="0">
                <a:solidFill>
                  <a:schemeClr val="tx1"/>
                </a:solidFill>
                <a:effectLst/>
                <a:uFillTx/>
                <a:latin typeface="+mn-lt"/>
                <a:ea typeface="+mn-ea"/>
                <a:cs typeface="+mn-cs"/>
              </a:rPr>
              <a:t> our model can generate more human preferred summary compare to other systems.</a:t>
            </a:r>
            <a:r>
              <a:rPr lang="en-US" altLang="zh-TW" sz="1200" kern="1200" dirty="0" smtClean="0">
                <a:solidFill>
                  <a:schemeClr val="tx1"/>
                </a:solidFill>
                <a:effectLst/>
                <a:uFillTx/>
                <a:latin typeface="+mn-lt"/>
                <a:ea typeface="+mn-ea"/>
                <a:cs typeface="+mn-cs"/>
              </a:rPr>
              <a:t> Surprising</a:t>
            </a:r>
            <a:r>
              <a:rPr lang="en-US" altLang="zh-TW" sz="1200" kern="1200" baseline="0" dirty="0" smtClean="0">
                <a:solidFill>
                  <a:schemeClr val="tx1"/>
                </a:solidFill>
                <a:effectLst/>
                <a:uFillTx/>
                <a:latin typeface="+mn-lt"/>
                <a:ea typeface="+mn-ea"/>
                <a:cs typeface="+mn-cs"/>
              </a:rPr>
              <a:t>ly, </a:t>
            </a:r>
            <a:r>
              <a:rPr lang="en-US" altLang="zh-TW" sz="1200" kern="1200" dirty="0" smtClean="0">
                <a:solidFill>
                  <a:schemeClr val="tx1"/>
                </a:solidFill>
                <a:effectLst/>
                <a:uFillTx/>
                <a:latin typeface="+mn-lt"/>
                <a:ea typeface="+mn-ea"/>
                <a:cs typeface="+mn-cs"/>
              </a:rPr>
              <a:t>we gain better</a:t>
            </a:r>
            <a:r>
              <a:rPr lang="en-US" altLang="zh-TW" sz="1200" kern="1200" baseline="0" dirty="0" smtClean="0">
                <a:solidFill>
                  <a:schemeClr val="tx1"/>
                </a:solidFill>
                <a:effectLst/>
                <a:uFillTx/>
                <a:latin typeface="+mn-lt"/>
                <a:ea typeface="+mn-ea"/>
                <a:cs typeface="+mn-cs"/>
              </a:rPr>
              <a:t> scores than reference on </a:t>
            </a:r>
            <a:r>
              <a:rPr lang="en-US" altLang="zh-TW" sz="1200" kern="1200" baseline="0" dirty="0" err="1" smtClean="0">
                <a:solidFill>
                  <a:schemeClr val="tx1"/>
                </a:solidFill>
                <a:effectLst/>
                <a:uFillTx/>
                <a:latin typeface="+mn-lt"/>
                <a:ea typeface="+mn-ea"/>
                <a:cs typeface="+mn-cs"/>
              </a:rPr>
              <a:t>informativity</a:t>
            </a:r>
            <a:r>
              <a:rPr lang="en-US" altLang="zh-TW" sz="1200" kern="1200" baseline="0" dirty="0" smtClean="0">
                <a:solidFill>
                  <a:schemeClr val="tx1"/>
                </a:solidFill>
                <a:effectLst/>
                <a:uFillTx/>
                <a:latin typeface="+mn-lt"/>
                <a:ea typeface="+mn-ea"/>
                <a:cs typeface="+mn-cs"/>
              </a:rPr>
              <a:t> and readability. Let me explain this. Our output summary have 80 words in average which is more than the reference, 50 words. Therefore we get better </a:t>
            </a:r>
            <a:r>
              <a:rPr lang="en-US" altLang="zh-TW" sz="1200" kern="1200" baseline="0" dirty="0" err="1" smtClean="0">
                <a:solidFill>
                  <a:schemeClr val="tx1"/>
                </a:solidFill>
                <a:effectLst/>
                <a:uFillTx/>
                <a:latin typeface="+mn-lt"/>
                <a:ea typeface="+mn-ea"/>
                <a:cs typeface="+mn-cs"/>
              </a:rPr>
              <a:t>informativity</a:t>
            </a:r>
            <a:r>
              <a:rPr lang="en-US" altLang="zh-TW" sz="1200" kern="1200" baseline="0" dirty="0" smtClean="0">
                <a:solidFill>
                  <a:schemeClr val="tx1"/>
                </a:solidFill>
                <a:effectLst/>
                <a:uFillTx/>
                <a:latin typeface="+mn-lt"/>
                <a:ea typeface="+mn-ea"/>
                <a:cs typeface="+mn-cs"/>
              </a:rPr>
              <a:t> can be reasonable cause the longer a sentence is the more information it can contain. However we are not sure about the result of readability. We think this might reflect that reference may not be the only best summary for the article.</a:t>
            </a:r>
            <a:endParaRPr lang="zh-TW" altLang="zh-TW" sz="1200" kern="1200" dirty="0">
              <a:solidFill>
                <a:schemeClr val="tx1"/>
              </a:solidFill>
              <a:effectLst/>
              <a:uFillTx/>
              <a:latin typeface="+mn-lt"/>
              <a:ea typeface="+mn-ea"/>
              <a:cs typeface="+mn-cs"/>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45</a:t>
            </a:fld>
            <a:endParaRPr lang="zh-TW" altLang="en-US">
              <a:uFillTx/>
            </a:endParaRPr>
          </a:p>
        </p:txBody>
      </p:sp>
    </p:spTree>
    <p:extLst>
      <p:ext uri="{BB962C8B-B14F-4D97-AF65-F5344CB8AC3E}">
        <p14:creationId xmlns:p14="http://schemas.microsoft.com/office/powerpoint/2010/main" val="1627952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smtClean="0">
                <a:solidFill>
                  <a:schemeClr val="tx1"/>
                </a:solidFill>
                <a:effectLst/>
                <a:uFillTx/>
                <a:latin typeface="+mn-lt"/>
                <a:ea typeface="+mn-ea"/>
                <a:cs typeface="+mn-cs"/>
              </a:rPr>
              <a:t>Great. I’ve come to the end of our talk. I am going to make some conclusions of our contribution.</a:t>
            </a:r>
            <a:endParaRPr lang="zh-TW" altLang="zh-TW" sz="1200" kern="1200" dirty="0">
              <a:solidFill>
                <a:schemeClr val="tx1"/>
              </a:solidFill>
              <a:effectLst/>
              <a:uFillTx/>
              <a:latin typeface="+mn-lt"/>
              <a:ea typeface="+mn-ea"/>
              <a:cs typeface="+mn-cs"/>
            </a:endParaRPr>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46</a:t>
            </a:fld>
            <a:endParaRPr lang="zh-TW" altLang="en-US">
              <a:uFillTx/>
            </a:endParaRPr>
          </a:p>
        </p:txBody>
      </p:sp>
    </p:spTree>
    <p:extLst>
      <p:ext uri="{BB962C8B-B14F-4D97-AF65-F5344CB8AC3E}">
        <p14:creationId xmlns:p14="http://schemas.microsoft.com/office/powerpoint/2010/main" val="441542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kern="1200" dirty="0" smtClean="0">
                <a:solidFill>
                  <a:schemeClr val="tx1"/>
                </a:solidFill>
                <a:effectLst/>
                <a:uFillTx/>
                <a:latin typeface="+mn-lt"/>
                <a:ea typeface="+mn-ea"/>
                <a:cs typeface="+mn-cs"/>
              </a:rPr>
              <a:t>The main contribution of our work is proposing a unified model </a:t>
            </a:r>
            <a:r>
              <a:rPr lang="en-US" altLang="zh-TW" sz="1200" kern="1200" dirty="0" err="1" smtClean="0">
                <a:solidFill>
                  <a:schemeClr val="tx1"/>
                </a:solidFill>
                <a:effectLst/>
                <a:uFillTx/>
                <a:latin typeface="+mn-lt"/>
                <a:ea typeface="+mn-ea"/>
                <a:cs typeface="+mn-cs"/>
              </a:rPr>
              <a:t>conbining</a:t>
            </a:r>
            <a:r>
              <a:rPr lang="en-US" altLang="zh-TW" sz="1200" kern="1200" dirty="0" smtClean="0">
                <a:solidFill>
                  <a:schemeClr val="tx1"/>
                </a:solidFill>
                <a:effectLst/>
                <a:uFillTx/>
                <a:latin typeface="+mn-lt"/>
                <a:ea typeface="+mn-ea"/>
                <a:cs typeface="+mn-cs"/>
              </a:rPr>
              <a:t> the strength of extractive and abstractive summarization. In addition, we propose an inconsistency loss function to encourage consistency between word-level attention</a:t>
            </a:r>
            <a:r>
              <a:rPr lang="en-US" altLang="zh-TW" sz="1200" kern="1200" baseline="0" dirty="0" smtClean="0">
                <a:solidFill>
                  <a:schemeClr val="tx1"/>
                </a:solidFill>
                <a:effectLst/>
                <a:uFillTx/>
                <a:latin typeface="+mn-lt"/>
                <a:ea typeface="+mn-ea"/>
                <a:cs typeface="+mn-cs"/>
              </a:rPr>
              <a:t> and sentence-level attention</a:t>
            </a:r>
            <a:r>
              <a:rPr lang="en-US" altLang="zh-TW" sz="1200" kern="1200" dirty="0" smtClean="0">
                <a:solidFill>
                  <a:schemeClr val="tx1"/>
                </a:solidFill>
                <a:effectLst/>
                <a:uFillTx/>
                <a:latin typeface="+mn-lt"/>
                <a:ea typeface="+mn-ea"/>
                <a:cs typeface="+mn-cs"/>
              </a:rPr>
              <a:t>. And we achieve the best ROUGE scores and human-evaluation on the non-anonymized CNN/</a:t>
            </a:r>
            <a:r>
              <a:rPr lang="en-US" altLang="zh-TW" sz="1200" kern="1200" dirty="0" err="1" smtClean="0">
                <a:solidFill>
                  <a:schemeClr val="tx1"/>
                </a:solidFill>
                <a:effectLst/>
                <a:uFillTx/>
                <a:latin typeface="+mn-lt"/>
                <a:ea typeface="+mn-ea"/>
                <a:cs typeface="+mn-cs"/>
              </a:rPr>
              <a:t>Dailymail</a:t>
            </a:r>
            <a:r>
              <a:rPr lang="en-US" altLang="zh-TW" sz="1200" kern="1200" dirty="0" smtClean="0">
                <a:solidFill>
                  <a:schemeClr val="tx1"/>
                </a:solidFill>
                <a:effectLst/>
                <a:uFillTx/>
                <a:latin typeface="+mn-lt"/>
                <a:ea typeface="+mn-ea"/>
                <a:cs typeface="+mn-cs"/>
              </a:rPr>
              <a:t> dataset when we submitted our paper.</a:t>
            </a:r>
            <a:endParaRPr lang="en-US" dirty="0">
              <a:uFillTx/>
            </a:endParaRPr>
          </a:p>
        </p:txBody>
      </p:sp>
      <p:sp>
        <p:nvSpPr>
          <p:cNvPr id="4" name="Slide Number Placeholder 3"/>
          <p:cNvSpPr>
            <a:spLocks noGrp="1"/>
          </p:cNvSpPr>
          <p:nvPr>
            <p:ph type="sldNum" sz="quarter" idx="10"/>
          </p:nvPr>
        </p:nvSpPr>
        <p:spPr/>
        <p:txBody>
          <a:bodyPr/>
          <a:lstStyle/>
          <a:p>
            <a:fld id="{12C2B7C0-374A-46F6-BA24-8F63802942D6}" type="slidenum">
              <a:rPr lang="zh-TW" altLang="en-US" smtClean="0">
                <a:uFillTx/>
              </a:rPr>
              <a:t>47</a:t>
            </a:fld>
            <a:endParaRPr lang="zh-TW" altLang="en-US">
              <a:uFillTx/>
            </a:endParaRPr>
          </a:p>
        </p:txBody>
      </p:sp>
    </p:spTree>
    <p:extLst>
      <p:ext uri="{BB962C8B-B14F-4D97-AF65-F5344CB8AC3E}">
        <p14:creationId xmlns:p14="http://schemas.microsoft.com/office/powerpoint/2010/main" val="3487140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In the end. I want to thank my coworkers, teacher from National Tsing-Hua University and researchers from </a:t>
            </a:r>
            <a:r>
              <a:rPr lang="en-US" altLang="zh-TW" sz="1200" kern="1200" dirty="0" err="1" smtClean="0">
                <a:solidFill>
                  <a:schemeClr val="tx1"/>
                </a:solidFill>
                <a:effectLst/>
                <a:uFillTx/>
                <a:latin typeface="+mn-lt"/>
                <a:ea typeface="+mn-ea"/>
                <a:cs typeface="+mn-cs"/>
              </a:rPr>
              <a:t>cheetahmobile</a:t>
            </a:r>
            <a:r>
              <a:rPr lang="en-US" altLang="zh-TW" sz="1200" kern="1200" dirty="0" smtClean="0">
                <a:solidFill>
                  <a:schemeClr val="tx1"/>
                </a:solidFill>
                <a:effectLst/>
                <a:uFillTx/>
                <a:latin typeface="+mn-lt"/>
                <a:ea typeface="+mn-ea"/>
                <a:cs typeface="+mn-cs"/>
              </a:rPr>
              <a:t>. Thank you for listening.</a:t>
            </a:r>
            <a:endParaRPr lang="zh-TW" altLang="zh-TW" sz="1200" kern="1200" dirty="0" smtClean="0">
              <a:solidFill>
                <a:schemeClr val="tx1"/>
              </a:solidFill>
              <a:effectLst/>
              <a:uFillTx/>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48</a:t>
            </a:fld>
            <a:endParaRPr lang="zh-TW" altLang="en-US">
              <a:uFillTx/>
            </a:endParaRPr>
          </a:p>
        </p:txBody>
      </p:sp>
    </p:spTree>
    <p:extLst>
      <p:ext uri="{BB962C8B-B14F-4D97-AF65-F5344CB8AC3E}">
        <p14:creationId xmlns:p14="http://schemas.microsoft.com/office/powerpoint/2010/main" val="3429866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uFillTx/>
                <a:latin typeface="+mn-lt"/>
                <a:ea typeface="+mn-ea"/>
                <a:cs typeface="+mn-cs"/>
              </a:rPr>
              <a:t>And</a:t>
            </a:r>
            <a:r>
              <a:rPr lang="en-US" altLang="zh-TW" sz="1200" kern="1200" baseline="0" dirty="0" smtClean="0">
                <a:solidFill>
                  <a:schemeClr val="tx1"/>
                </a:solidFill>
                <a:effectLst/>
                <a:uFillTx/>
                <a:latin typeface="+mn-lt"/>
                <a:ea typeface="+mn-ea"/>
                <a:cs typeface="+mn-cs"/>
              </a:rPr>
              <a:t> the </a:t>
            </a:r>
            <a:r>
              <a:rPr lang="en-US" altLang="zh-TW" sz="1200" kern="1200" baseline="0" dirty="0" err="1" smtClean="0">
                <a:solidFill>
                  <a:schemeClr val="tx1"/>
                </a:solidFill>
                <a:effectLst/>
                <a:uFillTx/>
                <a:latin typeface="+mn-lt"/>
                <a:ea typeface="+mn-ea"/>
                <a:cs typeface="+mn-cs"/>
              </a:rPr>
              <a:t>Qrcode</a:t>
            </a:r>
            <a:r>
              <a:rPr lang="en-US" altLang="zh-TW" sz="1200" kern="1200" baseline="0" dirty="0" smtClean="0">
                <a:solidFill>
                  <a:schemeClr val="tx1"/>
                </a:solidFill>
                <a:effectLst/>
                <a:uFillTx/>
                <a:latin typeface="+mn-lt"/>
                <a:ea typeface="+mn-ea"/>
                <a:cs typeface="+mn-cs"/>
              </a:rPr>
              <a:t> is our project page. You can find the same link in our </a:t>
            </a:r>
            <a:r>
              <a:rPr lang="en-US" altLang="zh-TW" sz="1200" kern="1200" baseline="0" dirty="0" err="1" smtClean="0">
                <a:solidFill>
                  <a:schemeClr val="tx1"/>
                </a:solidFill>
                <a:effectLst/>
                <a:uFillTx/>
                <a:latin typeface="+mn-lt"/>
                <a:ea typeface="+mn-ea"/>
                <a:cs typeface="+mn-cs"/>
              </a:rPr>
              <a:t>arxiv</a:t>
            </a:r>
            <a:r>
              <a:rPr lang="en-US" altLang="zh-TW" sz="1200" kern="1200" baseline="0" dirty="0" smtClean="0">
                <a:solidFill>
                  <a:schemeClr val="tx1"/>
                </a:solidFill>
                <a:effectLst/>
                <a:uFillTx/>
                <a:latin typeface="+mn-lt"/>
                <a:ea typeface="+mn-ea"/>
                <a:cs typeface="+mn-cs"/>
              </a:rPr>
              <a:t> page. It contains our code, our test output and our supplementary materials.</a:t>
            </a:r>
            <a:endParaRPr lang="zh-TW" altLang="zh-TW" sz="1200" kern="1200" dirty="0" smtClean="0">
              <a:solidFill>
                <a:schemeClr val="tx1"/>
              </a:solidFill>
              <a:effectLst/>
              <a:uFillTx/>
              <a:latin typeface="+mn-lt"/>
              <a:ea typeface="+mn-ea"/>
              <a:cs typeface="+mn-cs"/>
            </a:endParaRPr>
          </a:p>
          <a:p>
            <a:r>
              <a:rPr lang="en-US" altLang="zh-TW" sz="1200" kern="1200" dirty="0" smtClean="0">
                <a:solidFill>
                  <a:schemeClr val="tx1"/>
                </a:solidFill>
                <a:effectLst/>
                <a:uFillTx/>
                <a:latin typeface="+mn-lt"/>
                <a:ea typeface="+mn-ea"/>
                <a:cs typeface="+mn-cs"/>
              </a:rPr>
              <a:t>Is there any question you’d like to ask? </a:t>
            </a:r>
            <a:endParaRPr lang="zh-TW" altLang="en-US" dirty="0"/>
          </a:p>
        </p:txBody>
      </p:sp>
      <p:sp>
        <p:nvSpPr>
          <p:cNvPr id="4" name="投影片編號版面配置區 3"/>
          <p:cNvSpPr>
            <a:spLocks noGrp="1"/>
          </p:cNvSpPr>
          <p:nvPr>
            <p:ph type="sldNum" sz="quarter" idx="10"/>
          </p:nvPr>
        </p:nvSpPr>
        <p:spPr/>
        <p:txBody>
          <a:bodyPr/>
          <a:lstStyle/>
          <a:p>
            <a:fld id="{12C2B7C0-374A-46F6-BA24-8F63802942D6}" type="slidenum">
              <a:rPr lang="zh-TW" altLang="en-US" smtClean="0">
                <a:uFillTx/>
              </a:rPr>
              <a:t>49</a:t>
            </a:fld>
            <a:endParaRPr lang="zh-TW" altLang="en-US">
              <a:uFillTx/>
            </a:endParaRPr>
          </a:p>
        </p:txBody>
      </p:sp>
    </p:spTree>
    <p:extLst>
      <p:ext uri="{BB962C8B-B14F-4D97-AF65-F5344CB8AC3E}">
        <p14:creationId xmlns:p14="http://schemas.microsoft.com/office/powerpoint/2010/main" val="220056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Text summarization is a task to produce a summary which condense a long article into few </a:t>
            </a:r>
            <a:r>
              <a:rPr lang="en-US" altLang="zh-TW" baseline="0" dirty="0" smtClean="0">
                <a:uFillTx/>
              </a:rPr>
              <a:t>words or sentences</a:t>
            </a:r>
            <a:r>
              <a:rPr lang="en-US" altLang="zh-TW" baseline="0" dirty="0">
                <a:uFillTx/>
              </a:rPr>
              <a:t>.</a:t>
            </a:r>
          </a:p>
          <a:p>
            <a:endParaRPr lang="en-US" altLang="zh-TW" baseline="0" dirty="0">
              <a:uFillTx/>
            </a:endParaRPr>
          </a:p>
        </p:txBody>
      </p:sp>
    </p:spTree>
    <p:extLst>
      <p:ext uri="{BB962C8B-B14F-4D97-AF65-F5344CB8AC3E}">
        <p14:creationId xmlns:p14="http://schemas.microsoft.com/office/powerpoint/2010/main" val="322522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There are already many kinds of summarization around us.</a:t>
            </a:r>
          </a:p>
          <a:p>
            <a:r>
              <a:rPr lang="en-US" altLang="zh-TW" baseline="0" dirty="0">
                <a:uFillTx/>
              </a:rPr>
              <a:t>Like article headlines, …</a:t>
            </a:r>
          </a:p>
          <a:p>
            <a:r>
              <a:rPr lang="en-US" altLang="zh-TW" baseline="0" dirty="0">
                <a:uFillTx/>
              </a:rPr>
              <a:t>Imagine that if all of these summaries can be generated automatically, we can obtain, process and search the data more efficiently.</a:t>
            </a:r>
          </a:p>
          <a:p>
            <a:r>
              <a:rPr lang="en-US" altLang="zh-TW" baseline="0" dirty="0">
                <a:uFillTx/>
              </a:rPr>
              <a:t>So in this work, we explore some new methods to improve the task of automatic text summarization.</a:t>
            </a:r>
          </a:p>
          <a:p>
            <a:endParaRPr lang="en-US" altLang="zh-TW" baseline="0" dirty="0">
              <a:uFillTx/>
            </a:endParaRPr>
          </a:p>
        </p:txBody>
      </p:sp>
    </p:spTree>
    <p:extLst>
      <p:ext uri="{BB962C8B-B14F-4D97-AF65-F5344CB8AC3E}">
        <p14:creationId xmlns:p14="http://schemas.microsoft.com/office/powerpoint/2010/main" val="194266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Before going to our method, we first introduce two main methods for summarization: Extractive and abstractive summarization.</a:t>
            </a:r>
          </a:p>
          <a:p>
            <a:r>
              <a:rPr lang="en-US" altLang="zh-TW" baseline="0" dirty="0">
                <a:uFillTx/>
              </a:rPr>
              <a:t>On the left, extractive method selects important phrases or sentences from the article.</a:t>
            </a:r>
          </a:p>
          <a:p>
            <a:r>
              <a:rPr lang="en-US" altLang="zh-TW" baseline="0" dirty="0">
                <a:uFillTx/>
              </a:rPr>
              <a:t>While the abstractive method generates the summary word-by-word.</a:t>
            </a:r>
          </a:p>
          <a:p>
            <a:r>
              <a:rPr lang="en-US" altLang="zh-TW" baseline="0" dirty="0">
                <a:uFillTx/>
              </a:rPr>
              <a:t>The main difference between them is that the abstractive summary can include words that are not in the original article while the extractive summary can only copy text from the article.</a:t>
            </a:r>
          </a:p>
          <a:p>
            <a:endParaRPr lang="en-US" altLang="zh-TW" baseline="0" dirty="0">
              <a:uFillTx/>
            </a:endParaRPr>
          </a:p>
        </p:txBody>
      </p:sp>
    </p:spTree>
    <p:extLst>
      <p:ext uri="{BB962C8B-B14F-4D97-AF65-F5344CB8AC3E}">
        <p14:creationId xmlns:p14="http://schemas.microsoft.com/office/powerpoint/2010/main" val="46292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Earlier works focus on extractive summarization. Most of them perform sentence-level extraction. </a:t>
            </a:r>
          </a:p>
          <a:p>
            <a:r>
              <a:rPr lang="en-US" altLang="zh-TW" baseline="0" dirty="0">
                <a:uFillTx/>
              </a:rPr>
              <a:t>They calculate sentence representations using handcraft features or learned from neural networks and then pick a few sentences as the summary.</a:t>
            </a:r>
          </a:p>
          <a:p>
            <a:r>
              <a:rPr lang="en-US" altLang="zh-TW" baseline="0" dirty="0">
                <a:uFillTx/>
              </a:rPr>
              <a:t>While the extractive summarization can select important part of the article, it’s still not perfect since extractive summaries often contain redundant words. </a:t>
            </a:r>
          </a:p>
          <a:p>
            <a:endParaRPr lang="en-US" altLang="zh-TW" baseline="0" dirty="0">
              <a:uFillTx/>
            </a:endParaRPr>
          </a:p>
        </p:txBody>
      </p:sp>
    </p:spTree>
    <p:extLst>
      <p:ext uri="{BB962C8B-B14F-4D97-AF65-F5344CB8AC3E}">
        <p14:creationId xmlns:p14="http://schemas.microsoft.com/office/powerpoint/2010/main" val="115660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a:uFillTx/>
              </a:rPr>
              <a:t>With the advance of deep learning </a:t>
            </a:r>
            <a:r>
              <a:rPr lang="en-US" altLang="zh-TW" baseline="0" dirty="0" err="1">
                <a:uFillTx/>
              </a:rPr>
              <a:t>techiques</a:t>
            </a:r>
            <a:r>
              <a:rPr lang="en-US" altLang="zh-TW" baseline="0" dirty="0">
                <a:uFillTx/>
              </a:rPr>
              <a:t>, more and more research aims to generate abstractive summaries. </a:t>
            </a:r>
          </a:p>
          <a:p>
            <a:r>
              <a:rPr lang="en-US" altLang="zh-TW" baseline="0" dirty="0">
                <a:uFillTx/>
              </a:rPr>
              <a:t>They use large paired data to train an encoder-decoder network.</a:t>
            </a:r>
          </a:p>
          <a:p>
            <a:r>
              <a:rPr lang="en-US" altLang="zh-TW" baseline="0" dirty="0">
                <a:uFillTx/>
              </a:rPr>
              <a:t>This is a more challenging problem compared with extractive method.</a:t>
            </a:r>
          </a:p>
          <a:p>
            <a:r>
              <a:rPr lang="en-US" altLang="zh-TW" baseline="0" dirty="0">
                <a:uFillTx/>
              </a:rPr>
              <a:t>But abstractive method provides a more flexible solution for summarization.  </a:t>
            </a:r>
          </a:p>
          <a:p>
            <a:r>
              <a:rPr lang="en-US" altLang="zh-TW" baseline="0" dirty="0">
                <a:uFillTx/>
              </a:rPr>
              <a:t>We can not only control the length but also style and content of the generated summaries.</a:t>
            </a:r>
          </a:p>
        </p:txBody>
      </p:sp>
    </p:spTree>
    <p:extLst>
      <p:ext uri="{BB962C8B-B14F-4D97-AF65-F5344CB8AC3E}">
        <p14:creationId xmlns:p14="http://schemas.microsoft.com/office/powerpoint/2010/main" val="103083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0150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15484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60568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8569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27672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95847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572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353024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156751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39268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8E67272-F8FA-4CBD-A4E8-A410C66E8529}" type="datetimeFigureOut">
              <a:rPr lang="zh-TW" altLang="en-US" smtClean="0"/>
              <a:t>2018/7/22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269257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67272-F8FA-4CBD-A4E8-A410C66E8529}" type="datetimeFigureOut">
              <a:rPr lang="zh-TW" altLang="en-US" smtClean="0"/>
              <a:t>2018/7/22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89351-8B05-41C0-BE57-D9521F4F4A24}" type="slidenum">
              <a:rPr lang="zh-TW" altLang="en-US" smtClean="0"/>
              <a:t>‹#›</a:t>
            </a:fld>
            <a:endParaRPr lang="zh-TW" altLang="en-US"/>
          </a:p>
        </p:txBody>
      </p:sp>
    </p:spTree>
    <p:extLst>
      <p:ext uri="{BB962C8B-B14F-4D97-AF65-F5344CB8AC3E}">
        <p14:creationId xmlns:p14="http://schemas.microsoft.com/office/powerpoint/2010/main" val="41872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3.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emarketer.com/topics/topic/time-spent-with-media"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5.png"/><Relationship Id="rId7"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hyperlink" Target="https://hsuwanting.github.io/unified_sum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007" y="1192843"/>
            <a:ext cx="9712789" cy="1364125"/>
          </a:xfrm>
        </p:spPr>
        <p:txBody>
          <a:bodyPr>
            <a:normAutofit/>
          </a:bodyPr>
          <a:lstStyle/>
          <a:p>
            <a:r>
              <a:rPr lang="en-US" altLang="zh-TW" sz="4000" dirty="0">
                <a:uFillTx/>
                <a:ea typeface="Yu Gothic UI" panose="020B0500000000000000" pitchFamily="34" charset="-128"/>
              </a:rPr>
              <a:t>A Uniﬁed Model for Extractive and Abstractive Summarization using Inconsistency Loss</a:t>
            </a:r>
            <a:endParaRPr lang="en-US" sz="4000" dirty="0">
              <a:uFillTx/>
            </a:endParaRPr>
          </a:p>
        </p:txBody>
      </p:sp>
      <p:pic>
        <p:nvPicPr>
          <p:cNvPr id="1026" name="Picture 2" descr="https://lh4.googleusercontent.com/-KuXqzsXg3uYpq6KyCjrDjOBZEa6y-wxVY0_u8-CfW0UeZO4hvfSeu9Sl6Ail0nPF7g1WykJduIUoe_KEI2tBTp_cDP5xIK6w26kfbczg2Qj8BGVnL3veiz0_yzRaZ9s4RFJuFUJ6_xAxwGj-Q"/>
          <p:cNvPicPr>
            <a:picLocks noChangeAspect="1" noChangeArrowheads="1"/>
          </p:cNvPicPr>
          <p:nvPr/>
        </p:nvPicPr>
        <p:blipFill>
          <a:blip r:embed="rId3" cstate="print"/>
          <a:srcRect/>
          <a:stretch>
            <a:fillRect/>
          </a:stretch>
        </p:blipFill>
        <p:spPr bwMode="auto">
          <a:xfrm>
            <a:off x="187381" y="196122"/>
            <a:ext cx="2962218" cy="564673"/>
          </a:xfrm>
          <a:prstGeom prst="rect">
            <a:avLst/>
          </a:prstGeom>
          <a:noFill/>
        </p:spPr>
      </p:pic>
      <p:sp>
        <p:nvSpPr>
          <p:cNvPr id="3" name="投影片編號版面配置區 2"/>
          <p:cNvSpPr>
            <a:spLocks noGrp="1"/>
          </p:cNvSpPr>
          <p:nvPr>
            <p:ph type="sldNum" sz="quarter" idx="12"/>
          </p:nvPr>
        </p:nvSpPr>
        <p:spPr/>
        <p:txBody>
          <a:bodyPr/>
          <a:lstStyle/>
          <a:p>
            <a:fld id="{B3692BC1-CA0F-463A-8F85-FC818CC1B5D5}" type="slidenum">
              <a:rPr lang="zh-TW" altLang="en-US" smtClean="0">
                <a:uFillTx/>
              </a:rPr>
              <a:t>1</a:t>
            </a:fld>
            <a:endParaRPr lang="zh-TW" altLang="en-US">
              <a:uFillTx/>
            </a:endParaRPr>
          </a:p>
        </p:txBody>
      </p:sp>
      <p:graphicFrame>
        <p:nvGraphicFramePr>
          <p:cNvPr id="4" name="Table 3"/>
          <p:cNvGraphicFramePr>
            <a:graphicFrameLocks noGrp="1"/>
          </p:cNvGraphicFramePr>
          <p:nvPr>
            <p:extLst>
              <p:ext uri="{D42A27DB-BD31-4B8C-83A1-F6EECF244321}">
                <p14:modId xmlns:p14="http://schemas.microsoft.com/office/powerpoint/2010/main" val="763469591"/>
              </p:ext>
            </p:extLst>
          </p:nvPr>
        </p:nvGraphicFramePr>
        <p:xfrm>
          <a:off x="2892738" y="5450384"/>
          <a:ext cx="3298205" cy="828040"/>
        </p:xfrm>
        <a:graphic>
          <a:graphicData uri="http://schemas.openxmlformats.org/drawingml/2006/table">
            <a:tbl>
              <a:tblPr firstRow="1" bandRow="1">
                <a:tableStyleId>{2D5ABB26-0587-4C30-8999-92F81FD0307C}</a:tableStyleId>
              </a:tblPr>
              <a:tblGrid>
                <a:gridCol w="3298205">
                  <a:extLst>
                    <a:ext uri="{9D8B030D-6E8A-4147-A177-3AD203B41FA5}">
                      <a16:colId xmlns:a16="http://schemas.microsoft.com/office/drawing/2014/main" xmlns="" val="1502698933"/>
                    </a:ext>
                  </a:extLst>
                </a:gridCol>
              </a:tblGrid>
              <a:tr h="370840">
                <a:tc>
                  <a:txBody>
                    <a:bodyPr/>
                    <a:lstStyle/>
                    <a:p>
                      <a:pPr algn="ctr"/>
                      <a:r>
                        <a:rPr lang="en-US" sz="2400" dirty="0"/>
                        <a:t>Wan-Ting Hsu</a:t>
                      </a:r>
                    </a:p>
                  </a:txBody>
                  <a:tcPr anchor="ctr"/>
                </a:tc>
                <a:extLst>
                  <a:ext uri="{0D108BD9-81ED-4DB2-BD59-A6C34878D82A}">
                    <a16:rowId xmlns:a16="http://schemas.microsoft.com/office/drawing/2014/main" xmlns="" val="2250549522"/>
                  </a:ext>
                </a:extLst>
              </a:tr>
              <a:tr h="370840">
                <a:tc>
                  <a:txBody>
                    <a:bodyPr/>
                    <a:lstStyle/>
                    <a:p>
                      <a:pPr algn="ctr"/>
                      <a:r>
                        <a:rPr lang="en-US" sz="1800" dirty="0"/>
                        <a:t>National Tsing Hua University</a:t>
                      </a:r>
                    </a:p>
                  </a:txBody>
                  <a:tcPr anchor="ctr"/>
                </a:tc>
                <a:extLst>
                  <a:ext uri="{0D108BD9-81ED-4DB2-BD59-A6C34878D82A}">
                    <a16:rowId xmlns:a16="http://schemas.microsoft.com/office/drawing/2014/main" xmlns="" val="1377497890"/>
                  </a:ext>
                </a:extLst>
              </a:tr>
            </a:tbl>
          </a:graphicData>
        </a:graphic>
      </p:graphicFrame>
      <p:pic>
        <p:nvPicPr>
          <p:cNvPr id="6" name="Picture 2" descr="https://hsuwanting.github.io/unified_summ/images/cm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74711" y="145025"/>
            <a:ext cx="2242663" cy="782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8929" t="8369" r="31325" b="30162"/>
          <a:stretch/>
        </p:blipFill>
        <p:spPr>
          <a:xfrm>
            <a:off x="3493827" y="3146158"/>
            <a:ext cx="2096029" cy="2156348"/>
          </a:xfrm>
          <a:prstGeom prst="rect">
            <a:avLst/>
          </a:prstGeom>
        </p:spPr>
      </p:pic>
      <p:graphicFrame>
        <p:nvGraphicFramePr>
          <p:cNvPr id="10" name="Table 3"/>
          <p:cNvGraphicFramePr>
            <a:graphicFrameLocks noGrp="1"/>
          </p:cNvGraphicFramePr>
          <p:nvPr>
            <p:extLst>
              <p:ext uri="{D42A27DB-BD31-4B8C-83A1-F6EECF244321}">
                <p14:modId xmlns:p14="http://schemas.microsoft.com/office/powerpoint/2010/main" val="3237273268"/>
              </p:ext>
            </p:extLst>
          </p:nvPr>
        </p:nvGraphicFramePr>
        <p:xfrm>
          <a:off x="6006288" y="5450384"/>
          <a:ext cx="3298205" cy="828040"/>
        </p:xfrm>
        <a:graphic>
          <a:graphicData uri="http://schemas.openxmlformats.org/drawingml/2006/table">
            <a:tbl>
              <a:tblPr firstRow="1" bandRow="1">
                <a:tableStyleId>{2D5ABB26-0587-4C30-8999-92F81FD0307C}</a:tableStyleId>
              </a:tblPr>
              <a:tblGrid>
                <a:gridCol w="3298205">
                  <a:extLst>
                    <a:ext uri="{9D8B030D-6E8A-4147-A177-3AD203B41FA5}">
                      <a16:colId xmlns:a16="http://schemas.microsoft.com/office/drawing/2014/main" xmlns="" val="1502698933"/>
                    </a:ext>
                  </a:extLst>
                </a:gridCol>
              </a:tblGrid>
              <a:tr h="370840">
                <a:tc>
                  <a:txBody>
                    <a:bodyPr/>
                    <a:lstStyle/>
                    <a:p>
                      <a:pPr algn="ctr"/>
                      <a:r>
                        <a:rPr lang="en-US" altLang="zh-TW" sz="2400" dirty="0" err="1" smtClean="0"/>
                        <a:t>Chieh</a:t>
                      </a:r>
                      <a:r>
                        <a:rPr lang="en-US" altLang="zh-TW" sz="2400" dirty="0" smtClean="0"/>
                        <a:t>-Kai Lin</a:t>
                      </a:r>
                      <a:endParaRPr lang="en-US" altLang="zh-TW" sz="2400" dirty="0"/>
                    </a:p>
                  </a:txBody>
                  <a:tcPr anchor="ctr"/>
                </a:tc>
                <a:extLst>
                  <a:ext uri="{0D108BD9-81ED-4DB2-BD59-A6C34878D82A}">
                    <a16:rowId xmlns:a16="http://schemas.microsoft.com/office/drawing/2014/main" xmlns="" val="2250549522"/>
                  </a:ext>
                </a:extLst>
              </a:tr>
              <a:tr h="370840">
                <a:tc>
                  <a:txBody>
                    <a:bodyPr/>
                    <a:lstStyle/>
                    <a:p>
                      <a:pPr algn="ctr"/>
                      <a:r>
                        <a:rPr lang="en-US" sz="1800" dirty="0"/>
                        <a:t>National Tsing Hua University</a:t>
                      </a:r>
                    </a:p>
                  </a:txBody>
                  <a:tcPr anchor="ctr"/>
                </a:tc>
                <a:extLst>
                  <a:ext uri="{0D108BD9-81ED-4DB2-BD59-A6C34878D82A}">
                    <a16:rowId xmlns:a16="http://schemas.microsoft.com/office/drawing/2014/main" xmlns="" val="1377497890"/>
                  </a:ext>
                </a:extLst>
              </a:tr>
            </a:tbl>
          </a:graphicData>
        </a:graphic>
      </p:graphicFrame>
      <p:pic>
        <p:nvPicPr>
          <p:cNvPr id="5" name="Picture 2" descr="ååè£¡å¯è½ææå¢æ·ãç¼é¡åç¹å¯«"/>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4646" y="3146158"/>
            <a:ext cx="2161487" cy="2161488"/>
          </a:xfrm>
          <a:prstGeom prst="rect">
            <a:avLst/>
          </a:prstGeom>
          <a:noFill/>
          <a:extLst>
            <a:ext uri="{909E8E84-426E-40DD-AFC4-6F175D3DCCD1}">
              <a14:hiddenFill xmlns:a14="http://schemas.microsoft.com/office/drawing/2010/main">
                <a:solidFill>
                  <a:srgbClr val="FFFFFF"/>
                </a:solidFill>
              </a14:hiddenFill>
            </a:ext>
          </a:extLst>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70787" y="4681903"/>
            <a:ext cx="1596521" cy="1596521"/>
          </a:xfrm>
          <a:prstGeom prst="rect">
            <a:avLst/>
          </a:prstGeom>
        </p:spPr>
      </p:pic>
      <p:sp>
        <p:nvSpPr>
          <p:cNvPr id="11" name="文字方塊 10"/>
          <p:cNvSpPr txBox="1"/>
          <p:nvPr/>
        </p:nvSpPr>
        <p:spPr>
          <a:xfrm>
            <a:off x="10025194" y="4220238"/>
            <a:ext cx="1741695" cy="461665"/>
          </a:xfrm>
          <a:prstGeom prst="rect">
            <a:avLst/>
          </a:prstGeom>
          <a:noFill/>
        </p:spPr>
        <p:txBody>
          <a:bodyPr wrap="none" rtlCol="0">
            <a:spAutoFit/>
          </a:bodyPr>
          <a:lstStyle/>
          <a:p>
            <a:r>
              <a:rPr lang="en-US" altLang="zh-TW" sz="2400" dirty="0" smtClean="0"/>
              <a:t>Project page</a:t>
            </a:r>
            <a:endParaRPr lang="zh-TW" altLang="en-US" sz="2400" dirty="0"/>
          </a:p>
        </p:txBody>
      </p:sp>
    </p:spTree>
    <p:extLst>
      <p:ext uri="{BB962C8B-B14F-4D97-AF65-F5344CB8AC3E}">
        <p14:creationId xmlns:p14="http://schemas.microsoft.com/office/powerpoint/2010/main" val="176704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5"/>
          <p:cNvSpPr>
            <a:spLocks noGrp="1"/>
          </p:cNvSpPr>
          <p:nvPr>
            <p:ph idx="1"/>
          </p:nvPr>
        </p:nvSpPr>
        <p:spPr>
          <a:xfrm>
            <a:off x="838200" y="1825625"/>
            <a:ext cx="10515600" cy="4795996"/>
          </a:xfrm>
        </p:spPr>
        <p:txBody>
          <a:bodyPr>
            <a:normAutofit fontScale="92500" lnSpcReduction="10000"/>
          </a:bodyPr>
          <a:lstStyle/>
          <a:p>
            <a:r>
              <a:rPr lang="en-US" altLang="zh-TW" dirty="0">
                <a:uFillTx/>
              </a:rPr>
              <a:t>Extractive summary </a:t>
            </a:r>
            <a:br>
              <a:rPr lang="en-US" altLang="zh-TW" dirty="0">
                <a:uFillTx/>
              </a:rPr>
            </a:br>
            <a:r>
              <a:rPr lang="en-US" altLang="zh-TW" dirty="0">
                <a:solidFill>
                  <a:srgbClr val="FF0000"/>
                </a:solidFill>
                <a:uFillTx/>
              </a:rPr>
              <a:t>(select sentences)</a:t>
            </a:r>
            <a:r>
              <a:rPr lang="en-US" altLang="zh-TW" dirty="0">
                <a:uFillTx/>
              </a:rPr>
              <a:t>:</a:t>
            </a:r>
          </a:p>
          <a:p>
            <a:pPr lvl="1"/>
            <a:r>
              <a:rPr lang="en-US" altLang="zh-TW" dirty="0">
                <a:uFillTx/>
              </a:rPr>
              <a:t>important, correct</a:t>
            </a:r>
          </a:p>
          <a:p>
            <a:pPr lvl="1"/>
            <a:r>
              <a:rPr lang="en-US" altLang="zh-TW" dirty="0">
                <a:uFillTx/>
              </a:rPr>
              <a:t>incoherent or not concise</a:t>
            </a:r>
          </a:p>
          <a:p>
            <a:pPr lvl="1"/>
            <a:endParaRPr lang="en-US" altLang="zh-TW" dirty="0">
              <a:uFillTx/>
            </a:endParaRPr>
          </a:p>
          <a:p>
            <a:r>
              <a:rPr lang="en-US" altLang="zh-TW" dirty="0">
                <a:uFillTx/>
              </a:rPr>
              <a:t>Abstractive summary </a:t>
            </a:r>
            <a:br>
              <a:rPr lang="en-US" altLang="zh-TW" dirty="0">
                <a:uFillTx/>
              </a:rPr>
            </a:br>
            <a:r>
              <a:rPr lang="en-US" altLang="zh-TW" dirty="0">
                <a:solidFill>
                  <a:srgbClr val="FF0000"/>
                </a:solidFill>
                <a:uFillTx/>
              </a:rPr>
              <a:t>(generate word-by-word)</a:t>
            </a:r>
            <a:r>
              <a:rPr lang="en-US" altLang="zh-TW" dirty="0">
                <a:uFillTx/>
              </a:rPr>
              <a:t>:</a:t>
            </a:r>
          </a:p>
          <a:p>
            <a:pPr lvl="1"/>
            <a:r>
              <a:rPr lang="en-US" altLang="zh-TW" dirty="0">
                <a:uFillTx/>
              </a:rPr>
              <a:t>readable, concise</a:t>
            </a:r>
          </a:p>
          <a:p>
            <a:pPr lvl="1"/>
            <a:r>
              <a:rPr lang="en-US" altLang="zh-TW" dirty="0">
                <a:uFillTx/>
              </a:rPr>
              <a:t>may lose or mistake some facts </a:t>
            </a:r>
          </a:p>
          <a:p>
            <a:pPr lvl="1"/>
            <a:endParaRPr lang="en-US" altLang="zh-TW" dirty="0">
              <a:uFillTx/>
            </a:endParaRPr>
          </a:p>
          <a:p>
            <a:r>
              <a:rPr lang="en-US" altLang="zh-TW" dirty="0">
                <a:uFillTx/>
              </a:rPr>
              <a:t>Unified summary:</a:t>
            </a:r>
          </a:p>
          <a:p>
            <a:pPr lvl="1"/>
            <a:r>
              <a:rPr lang="en-US" altLang="zh-TW" dirty="0">
                <a:uFillTx/>
              </a:rPr>
              <a:t>important, correct</a:t>
            </a:r>
          </a:p>
          <a:p>
            <a:pPr lvl="1"/>
            <a:r>
              <a:rPr lang="en-US" altLang="zh-TW" dirty="0">
                <a:uFillTx/>
              </a:rPr>
              <a:t>readable, concise</a:t>
            </a:r>
          </a:p>
        </p:txBody>
      </p:sp>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10</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Motivation</a:t>
            </a:r>
            <a:endParaRPr lang="zh-TW" altLang="en-US" dirty="0">
              <a:uFillTx/>
            </a:endParaRPr>
          </a:p>
        </p:txBody>
      </p:sp>
      <p:sp>
        <p:nvSpPr>
          <p:cNvPr id="2" name="Rectangle 1"/>
          <p:cNvSpPr/>
          <p:nvPr/>
        </p:nvSpPr>
        <p:spPr>
          <a:xfrm>
            <a:off x="5577599" y="2054225"/>
            <a:ext cx="5946531" cy="1754326"/>
          </a:xfrm>
          <a:prstGeom prst="rect">
            <a:avLst/>
          </a:prstGeom>
        </p:spPr>
        <p:txBody>
          <a:bodyPr wrap="square">
            <a:spAutoFit/>
          </a:bodyPr>
          <a:lstStyle/>
          <a:p>
            <a:r>
              <a:rPr lang="en-US" dirty="0"/>
              <a:t>Italian artist </a:t>
            </a:r>
            <a:r>
              <a:rPr lang="en-US" dirty="0">
                <a:solidFill>
                  <a:schemeClr val="accent6"/>
                </a:solidFill>
              </a:rPr>
              <a:t>Johannes </a:t>
            </a:r>
            <a:r>
              <a:rPr lang="en-US" dirty="0" err="1">
                <a:solidFill>
                  <a:schemeClr val="accent6"/>
                </a:solidFill>
              </a:rPr>
              <a:t>Stoetter</a:t>
            </a:r>
            <a:r>
              <a:rPr lang="en-US" dirty="0">
                <a:solidFill>
                  <a:schemeClr val="accent6"/>
                </a:solidFill>
              </a:rPr>
              <a:t> </a:t>
            </a:r>
            <a:r>
              <a:rPr lang="en-US" dirty="0"/>
              <a:t>has </a:t>
            </a:r>
            <a:r>
              <a:rPr lang="en-US" dirty="0">
                <a:solidFill>
                  <a:schemeClr val="accent1"/>
                </a:solidFill>
              </a:rPr>
              <a:t>painted two naked women to look like a chameleon</a:t>
            </a:r>
            <a:r>
              <a:rPr lang="en-US" dirty="0"/>
              <a:t>.</a:t>
            </a:r>
          </a:p>
          <a:p>
            <a:endParaRPr lang="en-US" dirty="0"/>
          </a:p>
          <a:p>
            <a:r>
              <a:rPr lang="en-US" dirty="0">
                <a:solidFill>
                  <a:schemeClr val="accent6"/>
                </a:solidFill>
              </a:rPr>
              <a:t>The 37-year-old </a:t>
            </a:r>
            <a:r>
              <a:rPr lang="en-US" dirty="0"/>
              <a:t>has previously transformed his models into frogs and parrots but </a:t>
            </a:r>
            <a:r>
              <a:rPr lang="en-US" dirty="0">
                <a:solidFill>
                  <a:schemeClr val="accent1"/>
                </a:solidFill>
              </a:rPr>
              <a:t>this</a:t>
            </a:r>
            <a:r>
              <a:rPr lang="en-US" dirty="0"/>
              <a:t> may be his most intricate and impressive artwork to date.</a:t>
            </a:r>
          </a:p>
        </p:txBody>
      </p:sp>
      <p:sp>
        <p:nvSpPr>
          <p:cNvPr id="8" name="Rectangle 7"/>
          <p:cNvSpPr/>
          <p:nvPr/>
        </p:nvSpPr>
        <p:spPr>
          <a:xfrm>
            <a:off x="5577598" y="4811285"/>
            <a:ext cx="5946531" cy="923330"/>
          </a:xfrm>
          <a:prstGeom prst="rect">
            <a:avLst/>
          </a:prstGeom>
        </p:spPr>
        <p:txBody>
          <a:bodyPr wrap="square">
            <a:spAutoFit/>
          </a:bodyPr>
          <a:lstStyle/>
          <a:p>
            <a:r>
              <a:rPr lang="en-US" dirty="0"/>
              <a:t>Johannes </a:t>
            </a:r>
            <a:r>
              <a:rPr lang="en-US" dirty="0" err="1"/>
              <a:t>Stoetter</a:t>
            </a:r>
            <a:r>
              <a:rPr lang="en-US" dirty="0"/>
              <a:t> has previously transformed his models into frogs and parrots but this chameleon may be his most impressive artwork to date.</a:t>
            </a:r>
          </a:p>
        </p:txBody>
      </p:sp>
      <p:sp>
        <p:nvSpPr>
          <p:cNvPr id="3" name="Down Arrow 2"/>
          <p:cNvSpPr/>
          <p:nvPr/>
        </p:nvSpPr>
        <p:spPr>
          <a:xfrm>
            <a:off x="8313298" y="4006526"/>
            <a:ext cx="475129" cy="56477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5523032" y="1946779"/>
            <a:ext cx="6055659" cy="1959893"/>
          </a:xfrm>
          <a:prstGeom prst="roundRect">
            <a:avLst>
              <a:gd name="adj" fmla="val 10721"/>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523032" y="4671156"/>
            <a:ext cx="6055659" cy="1203493"/>
          </a:xfrm>
          <a:prstGeom prst="roundRect">
            <a:avLst>
              <a:gd name="adj" fmla="val 10721"/>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ultiply 4"/>
          <p:cNvSpPr/>
          <p:nvPr/>
        </p:nvSpPr>
        <p:spPr>
          <a:xfrm>
            <a:off x="5880848" y="4736771"/>
            <a:ext cx="1389108" cy="570335"/>
          </a:xfrm>
          <a:prstGeom prst="mathMultiply">
            <a:avLst>
              <a:gd name="adj1" fmla="val 85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74026" y="1435268"/>
            <a:ext cx="1371979" cy="400110"/>
          </a:xfrm>
          <a:prstGeom prst="rect">
            <a:avLst/>
          </a:prstGeom>
        </p:spPr>
        <p:txBody>
          <a:bodyPr wrap="none">
            <a:spAutoFit/>
          </a:bodyPr>
          <a:lstStyle/>
          <a:p>
            <a:r>
              <a:rPr lang="en-US" altLang="zh-TW" sz="2000" dirty="0">
                <a:solidFill>
                  <a:schemeClr val="accent2"/>
                </a:solidFill>
              </a:rPr>
              <a:t>not concise</a:t>
            </a:r>
            <a:endParaRPr lang="en-US" sz="2000" dirty="0">
              <a:solidFill>
                <a:schemeClr val="accent2"/>
              </a:solidFill>
            </a:endParaRPr>
          </a:p>
        </p:txBody>
      </p:sp>
      <p:sp>
        <p:nvSpPr>
          <p:cNvPr id="17" name="Rectangle 16"/>
          <p:cNvSpPr/>
          <p:nvPr/>
        </p:nvSpPr>
        <p:spPr>
          <a:xfrm>
            <a:off x="5774026" y="4174214"/>
            <a:ext cx="958404" cy="400110"/>
          </a:xfrm>
          <a:prstGeom prst="rect">
            <a:avLst/>
          </a:prstGeom>
        </p:spPr>
        <p:txBody>
          <a:bodyPr wrap="none">
            <a:spAutoFit/>
          </a:bodyPr>
          <a:lstStyle/>
          <a:p>
            <a:r>
              <a:rPr lang="en-US" altLang="zh-TW" sz="2000" dirty="0">
                <a:solidFill>
                  <a:schemeClr val="accent2"/>
                </a:solidFill>
              </a:rPr>
              <a:t>concise</a:t>
            </a:r>
            <a:endParaRPr lang="en-US" sz="2000" dirty="0">
              <a:solidFill>
                <a:schemeClr val="accent2"/>
              </a:solidFill>
            </a:endParaRPr>
          </a:p>
        </p:txBody>
      </p:sp>
      <p:sp>
        <p:nvSpPr>
          <p:cNvPr id="9" name="Rectangle 8"/>
          <p:cNvSpPr/>
          <p:nvPr/>
        </p:nvSpPr>
        <p:spPr>
          <a:xfrm>
            <a:off x="5904032" y="4586117"/>
            <a:ext cx="1382751" cy="369332"/>
          </a:xfrm>
          <a:prstGeom prst="rect">
            <a:avLst/>
          </a:prstGeom>
        </p:spPr>
        <p:txBody>
          <a:bodyPr wrap="none">
            <a:spAutoFit/>
          </a:bodyPr>
          <a:lstStyle/>
          <a:p>
            <a:r>
              <a:rPr lang="en-US" dirty="0">
                <a:solidFill>
                  <a:srgbClr val="FF0000"/>
                </a:solidFill>
              </a:rPr>
              <a:t>Justin Bieber</a:t>
            </a:r>
          </a:p>
        </p:txBody>
      </p:sp>
    </p:spTree>
    <p:extLst>
      <p:ext uri="{BB962C8B-B14F-4D97-AF65-F5344CB8AC3E}">
        <p14:creationId xmlns:p14="http://schemas.microsoft.com/office/powerpoint/2010/main" val="85159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xEl>
                                              <p:pRg st="5" end="5"/>
                                            </p:txEl>
                                          </p:spTgt>
                                        </p:tgtEl>
                                        <p:attrNameLst>
                                          <p:attrName>style.visibility</p:attrName>
                                        </p:attrNameLst>
                                      </p:cBhvr>
                                      <p:to>
                                        <p:strVal val="visible"/>
                                      </p:to>
                                    </p:set>
                                    <p:animEffect transition="in" filter="fade">
                                      <p:cBhvr>
                                        <p:cTn id="30" dur="500"/>
                                        <p:tgtEl>
                                          <p:spTgt spid="1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fade">
                                      <p:cBhvr>
                                        <p:cTn id="33" dur="500"/>
                                        <p:tgtEl>
                                          <p:spTgt spid="1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2">
                                            <p:txEl>
                                              <p:pRg st="8" end="8"/>
                                            </p:txEl>
                                          </p:spTgt>
                                        </p:tgtEl>
                                        <p:attrNameLst>
                                          <p:attrName>style.visibility</p:attrName>
                                        </p:attrNameLst>
                                      </p:cBhvr>
                                      <p:to>
                                        <p:strVal val="visible"/>
                                      </p:to>
                                    </p:set>
                                    <p:animEffect transition="in" filter="fade">
                                      <p:cBhvr>
                                        <p:cTn id="59" dur="500"/>
                                        <p:tgtEl>
                                          <p:spTgt spid="12">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2">
                                            <p:txEl>
                                              <p:pRg st="9" end="9"/>
                                            </p:txEl>
                                          </p:spTgt>
                                        </p:tgtEl>
                                        <p:attrNameLst>
                                          <p:attrName>style.visibility</p:attrName>
                                        </p:attrNameLst>
                                      </p:cBhvr>
                                      <p:to>
                                        <p:strVal val="visible"/>
                                      </p:to>
                                    </p:set>
                                    <p:animEffect transition="in" filter="fade">
                                      <p:cBhvr>
                                        <p:cTn id="62" dur="500"/>
                                        <p:tgtEl>
                                          <p:spTgt spid="12">
                                            <p:txEl>
                                              <p:pRg st="9" end="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2">
                                            <p:txEl>
                                              <p:pRg st="10" end="10"/>
                                            </p:txEl>
                                          </p:spTgt>
                                        </p:tgtEl>
                                        <p:attrNameLst>
                                          <p:attrName>style.visibility</p:attrName>
                                        </p:attrNameLst>
                                      </p:cBhvr>
                                      <p:to>
                                        <p:strVal val="visible"/>
                                      </p:to>
                                    </p:set>
                                    <p:animEffect transition="in" filter="fade">
                                      <p:cBhvr>
                                        <p:cTn id="65"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4" grpId="0" animBg="1"/>
      <p:bldP spid="16" grpId="0" animBg="1"/>
      <p:bldP spid="5" grpId="0" animBg="1"/>
      <p:bldP spid="6" grpId="0"/>
      <p:bldP spid="1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a:uFillTx/>
              </a:rPr>
              <a:t>Our Method</a:t>
            </a:r>
          </a:p>
          <a:p>
            <a:r>
              <a:rPr lang="en-US" dirty="0">
                <a:solidFill>
                  <a:schemeClr val="accent3">
                    <a:lumMod val="60000"/>
                    <a:lumOff val="40000"/>
                  </a:schemeClr>
                </a:solidFill>
              </a:rPr>
              <a:t>Training Procedures</a:t>
            </a:r>
          </a:p>
          <a:p>
            <a:r>
              <a:rPr lang="en-US" dirty="0">
                <a:solidFill>
                  <a:schemeClr val="accent3">
                    <a:lumMod val="60000"/>
                    <a:lumOff val="40000"/>
                  </a:schemeClr>
                </a:solidFill>
                <a:uFillTx/>
              </a:rPr>
              <a:t>Experiments and Results</a:t>
            </a:r>
          </a:p>
          <a:p>
            <a:r>
              <a:rPr lang="en-US" dirty="0" smtClean="0">
                <a:solidFill>
                  <a:schemeClr val="accent3">
                    <a:lumMod val="60000"/>
                    <a:lumOff val="40000"/>
                  </a:schemeClr>
                </a:solidFill>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11</a:t>
            </a:fld>
            <a:endParaRPr lang="zh-TW" altLang="en-US" sz="2000">
              <a:uFillTx/>
            </a:endParaRPr>
          </a:p>
        </p:txBody>
      </p:sp>
    </p:spTree>
    <p:extLst>
      <p:ext uri="{BB962C8B-B14F-4D97-AF65-F5344CB8AC3E}">
        <p14:creationId xmlns:p14="http://schemas.microsoft.com/office/powerpoint/2010/main" val="2895545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416368" y="2445733"/>
            <a:ext cx="5085684" cy="2613259"/>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12</a:t>
            </a:fld>
            <a:endParaRPr lang="zh-TW" altLang="en-US" sz="2000" dirty="0">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Models</a:t>
            </a:r>
            <a:endParaRPr lang="zh-TW" altLang="en-US" dirty="0">
              <a:uFillTx/>
            </a:endParaRPr>
          </a:p>
        </p:txBody>
      </p:sp>
      <p:pic>
        <p:nvPicPr>
          <p:cNvPr id="9" name="圖片 8"/>
          <p:cNvPicPr>
            <a:picLocks noChangeAspect="1"/>
          </p:cNvPicPr>
          <p:nvPr/>
        </p:nvPicPr>
        <p:blipFill>
          <a:blip r:embed="rId4"/>
          <a:stretch>
            <a:fillRect/>
          </a:stretch>
        </p:blipFill>
        <p:spPr>
          <a:xfrm>
            <a:off x="6026611" y="1989362"/>
            <a:ext cx="5546646" cy="3114949"/>
          </a:xfrm>
          <a:prstGeom prst="rect">
            <a:avLst/>
          </a:prstGeom>
        </p:spPr>
      </p:pic>
      <p:sp>
        <p:nvSpPr>
          <p:cNvPr id="10" name="文字方塊 9"/>
          <p:cNvSpPr txBox="1">
            <a:spLocks/>
          </p:cNvSpPr>
          <p:nvPr/>
        </p:nvSpPr>
        <p:spPr>
          <a:xfrm>
            <a:off x="3266642" y="153944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16" name="文字方塊 15"/>
          <p:cNvSpPr txBox="1">
            <a:spLocks/>
          </p:cNvSpPr>
          <p:nvPr/>
        </p:nvSpPr>
        <p:spPr>
          <a:xfrm>
            <a:off x="8286627" y="155438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4" name="直線接點 3"/>
          <p:cNvCxnSpPr/>
          <p:nvPr/>
        </p:nvCxnSpPr>
        <p:spPr>
          <a:xfrm>
            <a:off x="5901608" y="1636680"/>
            <a:ext cx="0" cy="4114800"/>
          </a:xfrm>
          <a:prstGeom prst="line">
            <a:avLst/>
          </a:prstGeom>
        </p:spPr>
        <p:style>
          <a:lnRef idx="1">
            <a:schemeClr val="accent3"/>
          </a:lnRef>
          <a:fillRef idx="0">
            <a:schemeClr val="accent3"/>
          </a:fillRef>
          <a:effectRef idx="0">
            <a:schemeClr val="accent3"/>
          </a:effectRef>
          <a:fontRef idx="minor">
            <a:schemeClr val="tx1"/>
          </a:fontRef>
        </p:style>
      </p:cxnSp>
      <p:sp>
        <p:nvSpPr>
          <p:cNvPr id="21" name="文字方塊 20"/>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19" name="矩形 4"/>
          <p:cNvSpPr>
            <a:spLocks/>
          </p:cNvSpPr>
          <p:nvPr/>
        </p:nvSpPr>
        <p:spPr>
          <a:xfrm>
            <a:off x="174009" y="5277653"/>
            <a:ext cx="5745910" cy="461665"/>
          </a:xfrm>
          <a:prstGeom prst="rect">
            <a:avLst/>
          </a:prstGeom>
        </p:spPr>
        <p:txBody>
          <a:bodyPr wrap="square">
            <a:spAutoFit/>
          </a:bodyPr>
          <a:lstStyle/>
          <a:p>
            <a:r>
              <a:rPr lang="zh-TW" altLang="en-US" sz="1200" dirty="0">
                <a:uFillTx/>
              </a:rPr>
              <a:t>Ramesh Nallapati, Feifei Zhai, and Bowen Zhou. Summarunner: A recurrent neural network based sequence model for extractive summarization of documents. </a:t>
            </a:r>
            <a:r>
              <a:rPr lang="en-US" altLang="zh-TW" sz="1200" dirty="0">
                <a:uFillTx/>
              </a:rPr>
              <a:t>AAAI 2017</a:t>
            </a:r>
            <a:endParaRPr lang="zh-TW" altLang="en-US" sz="1200" dirty="0">
              <a:uFillTx/>
            </a:endParaRPr>
          </a:p>
        </p:txBody>
      </p:sp>
      <p:sp>
        <p:nvSpPr>
          <p:cNvPr id="24" name="矩形 2"/>
          <p:cNvSpPr>
            <a:spLocks/>
          </p:cNvSpPr>
          <p:nvPr/>
        </p:nvSpPr>
        <p:spPr>
          <a:xfrm>
            <a:off x="6157842" y="5277654"/>
            <a:ext cx="5397277" cy="461664"/>
          </a:xfrm>
          <a:prstGeom prst="rect">
            <a:avLst/>
          </a:prstGeom>
        </p:spPr>
        <p:txBody>
          <a:bodyPr wrap="square">
            <a:spAutoFit/>
          </a:bodyPr>
          <a:lstStyle/>
          <a:p>
            <a:r>
              <a:rPr lang="zh-TW" altLang="en-US" sz="1200" dirty="0">
                <a:uFillTx/>
              </a:rPr>
              <a:t>Abigail See, Peter J Liu, and Christopher D Manning. Get to the point: Summarization with pointer-generator networks. </a:t>
            </a:r>
            <a:r>
              <a:rPr lang="en-US" altLang="zh-TW" sz="1200" dirty="0">
                <a:uFillTx/>
              </a:rPr>
              <a:t>ACL 2017</a:t>
            </a:r>
            <a:endParaRPr lang="zh-TW" altLang="en-US" sz="1200" dirty="0">
              <a:uFillTx/>
            </a:endParaRPr>
          </a:p>
        </p:txBody>
      </p:sp>
      <p:sp>
        <p:nvSpPr>
          <p:cNvPr id="2" name="Rectangle 1"/>
          <p:cNvSpPr/>
          <p:nvPr/>
        </p:nvSpPr>
        <p:spPr>
          <a:xfrm>
            <a:off x="485775" y="2886075"/>
            <a:ext cx="5095875" cy="179070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5775" y="2503858"/>
            <a:ext cx="5095875" cy="44102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26611" y="3948618"/>
            <a:ext cx="3593639" cy="115569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122542" y="3930643"/>
            <a:ext cx="1450716" cy="117366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763" y="3397149"/>
            <a:ext cx="3352038" cy="60335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字方塊 1"/>
          <p:cNvSpPr txBox="1">
            <a:spLocks/>
          </p:cNvSpPr>
          <p:nvPr/>
        </p:nvSpPr>
        <p:spPr>
          <a:xfrm>
            <a:off x="497301" y="169288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26" name="文字方塊 1"/>
          <p:cNvSpPr txBox="1">
            <a:spLocks/>
          </p:cNvSpPr>
          <p:nvPr/>
        </p:nvSpPr>
        <p:spPr>
          <a:xfrm>
            <a:off x="5994103" y="1692883"/>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p:spTree>
    <p:extLst>
      <p:ext uri="{BB962C8B-B14F-4D97-AF65-F5344CB8AC3E}">
        <p14:creationId xmlns:p14="http://schemas.microsoft.com/office/powerpoint/2010/main" val="40527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
                                        <p:tgtEl>
                                          <p:spTgt spid="2"/>
                                        </p:tgtEl>
                                      </p:cBhvr>
                                    </p:animEffect>
                                    <p:set>
                                      <p:cBhvr>
                                        <p:cTn id="12" dur="1" fill="hold">
                                          <p:stCondLst>
                                            <p:cond delay="199"/>
                                          </p:stCondLst>
                                        </p:cTn>
                                        <p:tgtEl>
                                          <p:spTgt spid="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200"/>
                                        <p:tgtEl>
                                          <p:spTgt spid="15"/>
                                        </p:tgtEl>
                                      </p:cBhvr>
                                    </p:animEffect>
                                    <p:set>
                                      <p:cBhvr>
                                        <p:cTn id="44" dur="1" fill="hold">
                                          <p:stCondLst>
                                            <p:cond delay="199"/>
                                          </p:stCondLst>
                                        </p:cTn>
                                        <p:tgtEl>
                                          <p:spTgt spid="15"/>
                                        </p:tgtEl>
                                        <p:attrNameLst>
                                          <p:attrName>style.visibility</p:attrName>
                                        </p:attrNameLst>
                                      </p:cBhvr>
                                      <p:to>
                                        <p:strVal val="hidden"/>
                                      </p:to>
                                    </p:set>
                                  </p:childTnLst>
                                </p:cTn>
                              </p:par>
                              <p:par>
                                <p:cTn id="45" presetID="10" presetClass="exit" presetSubtype="0" fill="hold" grpId="2" nodeType="withEffect">
                                  <p:stCondLst>
                                    <p:cond delay="0"/>
                                  </p:stCondLst>
                                  <p:childTnLst>
                                    <p:animEffect transition="out" filter="fade">
                                      <p:cBhvr>
                                        <p:cTn id="46" dur="200"/>
                                        <p:tgtEl>
                                          <p:spTgt spid="17"/>
                                        </p:tgtEl>
                                      </p:cBhvr>
                                    </p:animEffect>
                                    <p:set>
                                      <p:cBhvr>
                                        <p:cTn id="47" dur="1" fill="hold">
                                          <p:stCondLst>
                                            <p:cond delay="199"/>
                                          </p:stCondLst>
                                        </p:cTn>
                                        <p:tgtEl>
                                          <p:spTgt spid="17"/>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 grpId="0" animBg="1"/>
      <p:bldP spid="2" grpId="1" animBg="1"/>
      <p:bldP spid="13" grpId="0" animBg="1"/>
      <p:bldP spid="15" grpId="0" animBg="1"/>
      <p:bldP spid="15" grpId="1" animBg="1"/>
      <p:bldP spid="17" grpId="0" animBg="1"/>
      <p:bldP spid="17" grpId="2" animBg="1"/>
      <p:bldP spid="20" grpId="0" animBg="1"/>
      <p:bldP spid="22"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416368" y="2445733"/>
            <a:ext cx="5085684" cy="2613259"/>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13</a:t>
            </a:fld>
            <a:endParaRPr lang="zh-TW" altLang="en-US" sz="2000" dirty="0">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Combined Attention</a:t>
            </a:r>
            <a:endParaRPr lang="zh-TW" altLang="en-US" dirty="0"/>
          </a:p>
        </p:txBody>
      </p:sp>
      <p:pic>
        <p:nvPicPr>
          <p:cNvPr id="9" name="圖片 8"/>
          <p:cNvPicPr>
            <a:picLocks noChangeAspect="1"/>
          </p:cNvPicPr>
          <p:nvPr/>
        </p:nvPicPr>
        <p:blipFill>
          <a:blip r:embed="rId4"/>
          <a:stretch>
            <a:fillRect/>
          </a:stretch>
        </p:blipFill>
        <p:spPr>
          <a:xfrm>
            <a:off x="6026611" y="1989362"/>
            <a:ext cx="5546646" cy="3114949"/>
          </a:xfrm>
          <a:prstGeom prst="rect">
            <a:avLst/>
          </a:prstGeom>
        </p:spPr>
      </p:pic>
      <p:sp>
        <p:nvSpPr>
          <p:cNvPr id="10" name="文字方塊 9"/>
          <p:cNvSpPr txBox="1">
            <a:spLocks/>
          </p:cNvSpPr>
          <p:nvPr/>
        </p:nvSpPr>
        <p:spPr>
          <a:xfrm>
            <a:off x="3266642" y="153944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16" name="文字方塊 15"/>
          <p:cNvSpPr txBox="1">
            <a:spLocks/>
          </p:cNvSpPr>
          <p:nvPr/>
        </p:nvSpPr>
        <p:spPr>
          <a:xfrm>
            <a:off x="8286627" y="155438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4" name="直線接點 3"/>
          <p:cNvCxnSpPr/>
          <p:nvPr/>
        </p:nvCxnSpPr>
        <p:spPr>
          <a:xfrm>
            <a:off x="5901608" y="1636680"/>
            <a:ext cx="0" cy="3566160"/>
          </a:xfrm>
          <a:prstGeom prst="line">
            <a:avLst/>
          </a:prstGeom>
        </p:spPr>
        <p:style>
          <a:lnRef idx="1">
            <a:schemeClr val="accent3"/>
          </a:lnRef>
          <a:fillRef idx="0">
            <a:schemeClr val="accent3"/>
          </a:fillRef>
          <a:effectRef idx="0">
            <a:schemeClr val="accent3"/>
          </a:effectRef>
          <a:fontRef idx="minor">
            <a:schemeClr val="tx1"/>
          </a:fontRef>
        </p:style>
      </p:cxnSp>
      <p:sp>
        <p:nvSpPr>
          <p:cNvPr id="21" name="文字方塊 20"/>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13" name="Rectangle 12"/>
          <p:cNvSpPr/>
          <p:nvPr/>
        </p:nvSpPr>
        <p:spPr>
          <a:xfrm>
            <a:off x="485775" y="2503858"/>
            <a:ext cx="5095875" cy="44102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763" y="3397149"/>
            <a:ext cx="3352038" cy="60335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字方塊 1"/>
          <p:cNvSpPr txBox="1">
            <a:spLocks/>
          </p:cNvSpPr>
          <p:nvPr/>
        </p:nvSpPr>
        <p:spPr>
          <a:xfrm>
            <a:off x="497301" y="169288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26" name="文字方塊 1"/>
          <p:cNvSpPr txBox="1">
            <a:spLocks/>
          </p:cNvSpPr>
          <p:nvPr/>
        </p:nvSpPr>
        <p:spPr>
          <a:xfrm>
            <a:off x="5994103" y="1692883"/>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mc:AlternateContent xmlns:mc="http://schemas.openxmlformats.org/markup-compatibility/2006" xmlns:a14="http://schemas.microsoft.com/office/drawing/2010/main">
        <mc:Choice Requires="a14">
          <p:sp>
            <p:nvSpPr>
              <p:cNvPr id="23" name="TextBox 22"/>
              <p:cNvSpPr txBox="1"/>
              <p:nvPr/>
            </p:nvSpPr>
            <p:spPr>
              <a:xfrm>
                <a:off x="2414016" y="190213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𝛽</m:t>
                      </m:r>
                    </m:oMath>
                  </m:oMathPara>
                </a14:m>
                <a:endParaRPr lang="en-US" sz="2800"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414016" y="1902138"/>
                <a:ext cx="54864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540505" y="284281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rPr>
                        <m:t>𝛼</m:t>
                      </m:r>
                    </m:oMath>
                  </m:oMathPara>
                </a14:m>
                <a:endParaRPr lang="en-US" sz="28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540505" y="2842815"/>
                <a:ext cx="548640" cy="523220"/>
              </a:xfrm>
              <a:prstGeom prst="rect">
                <a:avLst/>
              </a:prstGeom>
              <a:blipFill>
                <a:blip r:embed="rId6"/>
                <a:stretch>
                  <a:fillRect/>
                </a:stretch>
              </a:blipFill>
            </p:spPr>
            <p:txBody>
              <a:bodyPr/>
              <a:lstStyle/>
              <a:p>
                <a:r>
                  <a:rPr lang="en-US">
                    <a:noFill/>
                  </a:rPr>
                  <a:t> </a:t>
                </a:r>
              </a:p>
            </p:txBody>
          </p:sp>
        </mc:Fallback>
      </mc:AlternateContent>
      <p:pic>
        <p:nvPicPr>
          <p:cNvPr id="27" name="圖片 19"/>
          <p:cNvPicPr>
            <a:picLocks noChangeAspect="1"/>
          </p:cNvPicPr>
          <p:nvPr/>
        </p:nvPicPr>
        <p:blipFill>
          <a:blip r:embed="rId7"/>
          <a:stretch>
            <a:fillRect/>
          </a:stretch>
        </p:blipFill>
        <p:spPr>
          <a:xfrm>
            <a:off x="3108388" y="5410533"/>
            <a:ext cx="3629111" cy="1096496"/>
          </a:xfrm>
          <a:prstGeom prst="rect">
            <a:avLst/>
          </a:prstGeom>
          <a:ln w="19050">
            <a:solidFill>
              <a:srgbClr val="FF0000"/>
            </a:solidFill>
          </a:ln>
        </p:spPr>
      </p:pic>
      <mc:AlternateContent xmlns:mc="http://schemas.openxmlformats.org/markup-compatibility/2006" xmlns:a14="http://schemas.microsoft.com/office/drawing/2010/main">
        <mc:Choice Requires="a14">
          <p:sp>
            <p:nvSpPr>
              <p:cNvPr id="28" name="文字方塊 1"/>
              <p:cNvSpPr txBox="1"/>
              <p:nvPr/>
            </p:nvSpPr>
            <p:spPr>
              <a:xfrm>
                <a:off x="6943902" y="5476050"/>
                <a:ext cx="2685449" cy="923330"/>
              </a:xfrm>
              <a:prstGeom prst="rect">
                <a:avLst/>
              </a:prstGeom>
            </p:spPr>
            <p:txBody>
              <a:bodyPr wrap="square" rtlCol="0">
                <a:spAutoFit/>
              </a:bodyPr>
              <a:lstStyle/>
              <a:p>
                <a14:m>
                  <m:oMath xmlns:m="http://schemas.openxmlformats.org/officeDocument/2006/math">
                    <m:r>
                      <a:rPr lang="en-US" altLang="zh-TW" i="1" smtClean="0">
                        <a:latin typeface="Cambria Math" panose="02040503050406030204" pitchFamily="18" charset="0"/>
                      </a:rPr>
                      <m:t>𝑚</m:t>
                    </m:r>
                  </m:oMath>
                </a14:m>
                <a:r>
                  <a:rPr lang="en-US" altLang="zh-TW" dirty="0"/>
                  <a:t>: word index</a:t>
                </a:r>
              </a:p>
              <a:p>
                <a14:m>
                  <m:oMath xmlns:m="http://schemas.openxmlformats.org/officeDocument/2006/math">
                    <m:r>
                      <a:rPr lang="en-US" altLang="zh-TW" b="0" i="1" smtClean="0">
                        <a:latin typeface="Cambria Math" panose="02040503050406030204" pitchFamily="18" charset="0"/>
                      </a:rPr>
                      <m:t>𝑛</m:t>
                    </m:r>
                  </m:oMath>
                </a14:m>
                <a:r>
                  <a:rPr lang="en-US" altLang="zh-TW" dirty="0"/>
                  <a:t>: sentence index</a:t>
                </a:r>
              </a:p>
              <a:p>
                <a14:m>
                  <m:oMath xmlns:m="http://schemas.openxmlformats.org/officeDocument/2006/math">
                    <m:r>
                      <a:rPr lang="en-US" altLang="zh-TW" b="0" i="1" smtClean="0">
                        <a:latin typeface="Cambria Math" panose="02040503050406030204" pitchFamily="18" charset="0"/>
                      </a:rPr>
                      <m:t>𝑡</m:t>
                    </m:r>
                  </m:oMath>
                </a14:m>
                <a:r>
                  <a:rPr lang="en-US" altLang="zh-TW" dirty="0"/>
                  <a:t>: generated word index</a:t>
                </a:r>
              </a:p>
            </p:txBody>
          </p:sp>
        </mc:Choice>
        <mc:Fallback xmlns="">
          <p:sp>
            <p:nvSpPr>
              <p:cNvPr id="28" name="文字方塊 1"/>
              <p:cNvSpPr txBox="1">
                <a:spLocks noRot="1" noChangeAspect="1" noMove="1" noResize="1" noEditPoints="1" noAdjustHandles="1" noChangeArrowheads="1" noChangeShapeType="1" noTextEdit="1"/>
              </p:cNvSpPr>
              <p:nvPr/>
            </p:nvSpPr>
            <p:spPr>
              <a:xfrm>
                <a:off x="6943902" y="5476050"/>
                <a:ext cx="2685449" cy="923330"/>
              </a:xfrm>
              <a:prstGeom prst="rect">
                <a:avLst/>
              </a:prstGeom>
              <a:blipFill>
                <a:blip r:embed="rId8"/>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24462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416368" y="2445733"/>
            <a:ext cx="5085684" cy="2613259"/>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14</a:t>
            </a:fld>
            <a:endParaRPr lang="zh-TW" altLang="en-US" sz="2000" dirty="0">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Combined Attention</a:t>
            </a:r>
            <a:endParaRPr lang="zh-TW" altLang="en-US" dirty="0"/>
          </a:p>
        </p:txBody>
      </p:sp>
      <p:pic>
        <p:nvPicPr>
          <p:cNvPr id="9" name="圖片 8"/>
          <p:cNvPicPr>
            <a:picLocks noChangeAspect="1"/>
          </p:cNvPicPr>
          <p:nvPr/>
        </p:nvPicPr>
        <p:blipFill rotWithShape="1">
          <a:blip r:embed="rId4"/>
          <a:srcRect t="26342" r="29200"/>
          <a:stretch/>
        </p:blipFill>
        <p:spPr>
          <a:xfrm>
            <a:off x="6026610" y="2158750"/>
            <a:ext cx="5041439" cy="2945561"/>
          </a:xfrm>
          <a:prstGeom prst="rect">
            <a:avLst/>
          </a:prstGeom>
        </p:spPr>
      </p:pic>
      <p:sp>
        <p:nvSpPr>
          <p:cNvPr id="10" name="文字方塊 9"/>
          <p:cNvSpPr txBox="1">
            <a:spLocks/>
          </p:cNvSpPr>
          <p:nvPr/>
        </p:nvSpPr>
        <p:spPr>
          <a:xfrm>
            <a:off x="3266642" y="153944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16" name="文字方塊 15"/>
          <p:cNvSpPr txBox="1">
            <a:spLocks/>
          </p:cNvSpPr>
          <p:nvPr/>
        </p:nvSpPr>
        <p:spPr>
          <a:xfrm>
            <a:off x="8286627" y="155438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4" name="直線接點 3"/>
          <p:cNvCxnSpPr/>
          <p:nvPr/>
        </p:nvCxnSpPr>
        <p:spPr>
          <a:xfrm>
            <a:off x="5901608" y="1636680"/>
            <a:ext cx="0" cy="3566160"/>
          </a:xfrm>
          <a:prstGeom prst="line">
            <a:avLst/>
          </a:prstGeom>
        </p:spPr>
        <p:style>
          <a:lnRef idx="1">
            <a:schemeClr val="accent3"/>
          </a:lnRef>
          <a:fillRef idx="0">
            <a:schemeClr val="accent3"/>
          </a:fillRef>
          <a:effectRef idx="0">
            <a:schemeClr val="accent3"/>
          </a:effectRef>
          <a:fontRef idx="minor">
            <a:schemeClr val="tx1"/>
          </a:fontRef>
        </p:style>
      </p:cxnSp>
      <p:sp>
        <p:nvSpPr>
          <p:cNvPr id="21" name="文字方塊 20"/>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2" name="文字方塊 1"/>
          <p:cNvSpPr txBox="1">
            <a:spLocks/>
          </p:cNvSpPr>
          <p:nvPr/>
        </p:nvSpPr>
        <p:spPr>
          <a:xfrm>
            <a:off x="497301" y="169288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26" name="文字方塊 1"/>
          <p:cNvSpPr txBox="1">
            <a:spLocks/>
          </p:cNvSpPr>
          <p:nvPr/>
        </p:nvSpPr>
        <p:spPr>
          <a:xfrm>
            <a:off x="5994103" y="1692883"/>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mc:AlternateContent xmlns:mc="http://schemas.openxmlformats.org/markup-compatibility/2006" xmlns:a14="http://schemas.microsoft.com/office/drawing/2010/main">
        <mc:Choice Requires="a14">
          <p:sp>
            <p:nvSpPr>
              <p:cNvPr id="23" name="TextBox 22"/>
              <p:cNvSpPr txBox="1"/>
              <p:nvPr/>
            </p:nvSpPr>
            <p:spPr>
              <a:xfrm>
                <a:off x="2210822" y="210064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𝛽</m:t>
                          </m:r>
                        </m:e>
                        <m:sub>
                          <m:r>
                            <a:rPr lang="en-US" sz="28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2800" dirty="0">
                  <a:solidFill>
                    <a:srgbClr val="FF000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2210822" y="2100642"/>
                <a:ext cx="54864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688480" y="2983711"/>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20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688480" y="2983711"/>
                <a:ext cx="548640" cy="400110"/>
              </a:xfrm>
              <a:prstGeom prst="rect">
                <a:avLst/>
              </a:prstGeom>
              <a:blipFill>
                <a:blip r:embed="rId6"/>
                <a:stretch>
                  <a:fillRect/>
                </a:stretch>
              </a:blipFill>
            </p:spPr>
            <p:txBody>
              <a:bodyPr/>
              <a:lstStyle/>
              <a:p>
                <a:r>
                  <a:rPr lang="en-US">
                    <a:noFill/>
                  </a:rPr>
                  <a:t> </a:t>
                </a:r>
              </a:p>
            </p:txBody>
          </p:sp>
        </mc:Fallback>
      </mc:AlternateContent>
      <p:pic>
        <p:nvPicPr>
          <p:cNvPr id="27" name="圖片 19"/>
          <p:cNvPicPr>
            <a:picLocks noChangeAspect="1"/>
          </p:cNvPicPr>
          <p:nvPr/>
        </p:nvPicPr>
        <p:blipFill>
          <a:blip r:embed="rId7"/>
          <a:stretch>
            <a:fillRect/>
          </a:stretch>
        </p:blipFill>
        <p:spPr>
          <a:xfrm>
            <a:off x="3108388" y="5410533"/>
            <a:ext cx="3629111" cy="1096496"/>
          </a:xfrm>
          <a:prstGeom prst="rect">
            <a:avLst/>
          </a:prstGeom>
          <a:ln w="19050">
            <a:solidFill>
              <a:srgbClr val="FF0000"/>
            </a:solidFill>
          </a:ln>
        </p:spPr>
      </p:pic>
      <mc:AlternateContent xmlns:mc="http://schemas.openxmlformats.org/markup-compatibility/2006" xmlns:a14="http://schemas.microsoft.com/office/drawing/2010/main">
        <mc:Choice Requires="a14">
          <p:sp>
            <p:nvSpPr>
              <p:cNvPr id="28" name="文字方塊 1"/>
              <p:cNvSpPr txBox="1"/>
              <p:nvPr/>
            </p:nvSpPr>
            <p:spPr>
              <a:xfrm>
                <a:off x="6943902" y="5476050"/>
                <a:ext cx="2685449" cy="923330"/>
              </a:xfrm>
              <a:prstGeom prst="rect">
                <a:avLst/>
              </a:prstGeom>
            </p:spPr>
            <p:txBody>
              <a:bodyPr wrap="square" rtlCol="0">
                <a:spAutoFit/>
              </a:bodyPr>
              <a:lstStyle/>
              <a:p>
                <a14:m>
                  <m:oMath xmlns:m="http://schemas.openxmlformats.org/officeDocument/2006/math">
                    <m:r>
                      <a:rPr lang="en-US" altLang="zh-TW" i="1" smtClean="0">
                        <a:latin typeface="Cambria Math" panose="02040503050406030204" pitchFamily="18" charset="0"/>
                      </a:rPr>
                      <m:t>𝑚</m:t>
                    </m:r>
                  </m:oMath>
                </a14:m>
                <a:r>
                  <a:rPr lang="en-US" altLang="zh-TW" dirty="0"/>
                  <a:t>: word index</a:t>
                </a:r>
              </a:p>
              <a:p>
                <a14:m>
                  <m:oMath xmlns:m="http://schemas.openxmlformats.org/officeDocument/2006/math">
                    <m:r>
                      <a:rPr lang="en-US" altLang="zh-TW" b="0" i="1" smtClean="0">
                        <a:latin typeface="Cambria Math" panose="02040503050406030204" pitchFamily="18" charset="0"/>
                      </a:rPr>
                      <m:t>𝑛</m:t>
                    </m:r>
                  </m:oMath>
                </a14:m>
                <a:r>
                  <a:rPr lang="en-US" altLang="zh-TW" dirty="0"/>
                  <a:t>: sentence index</a:t>
                </a:r>
              </a:p>
              <a:p>
                <a14:m>
                  <m:oMath xmlns:m="http://schemas.openxmlformats.org/officeDocument/2006/math">
                    <m:r>
                      <a:rPr lang="en-US" altLang="zh-TW" b="0" i="1" smtClean="0">
                        <a:latin typeface="Cambria Math" panose="02040503050406030204" pitchFamily="18" charset="0"/>
                      </a:rPr>
                      <m:t>𝑡</m:t>
                    </m:r>
                  </m:oMath>
                </a14:m>
                <a:r>
                  <a:rPr lang="en-US" altLang="zh-TW" dirty="0"/>
                  <a:t>: generated word index</a:t>
                </a:r>
              </a:p>
            </p:txBody>
          </p:sp>
        </mc:Choice>
        <mc:Fallback xmlns="">
          <p:sp>
            <p:nvSpPr>
              <p:cNvPr id="28" name="文字方塊 1"/>
              <p:cNvSpPr txBox="1">
                <a:spLocks noRot="1" noChangeAspect="1" noMove="1" noResize="1" noEditPoints="1" noAdjustHandles="1" noChangeArrowheads="1" noChangeShapeType="1" noTextEdit="1"/>
              </p:cNvSpPr>
              <p:nvPr/>
            </p:nvSpPr>
            <p:spPr>
              <a:xfrm>
                <a:off x="6943902" y="5476050"/>
                <a:ext cx="2685449" cy="923330"/>
              </a:xfrm>
              <a:prstGeom prst="rect">
                <a:avLst/>
              </a:prstGeom>
              <a:blipFill>
                <a:blip r:embed="rId8"/>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60644" y="211630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𝛽</m:t>
                          </m:r>
                        </m:e>
                        <m:sub>
                          <m:r>
                            <a:rPr lang="en-US" sz="28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2800"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660644" y="2116301"/>
                <a:ext cx="548640"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15217" y="210064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𝛽</m:t>
                          </m:r>
                        </m:e>
                        <m:sub>
                          <m:r>
                            <a:rPr lang="en-US" sz="28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28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15217" y="2100642"/>
                <a:ext cx="548640"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65736"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20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065736" y="2978174"/>
                <a:ext cx="548640" cy="400110"/>
              </a:xfrm>
              <a:prstGeom prst="rect">
                <a:avLst/>
              </a:prstGeom>
              <a:blipFill>
                <a:blip r:embed="rId11"/>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35849"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2000"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435849" y="2978174"/>
                <a:ext cx="548640" cy="400110"/>
              </a:xfrm>
              <a:prstGeom prst="rect">
                <a:avLst/>
              </a:prstGeom>
              <a:blipFill>
                <a:blip r:embed="rId12"/>
                <a:stretch>
                  <a:fillRect b="-1538"/>
                </a:stretch>
              </a:blipFill>
            </p:spPr>
            <p:txBody>
              <a:bodyPr/>
              <a:lstStyle/>
              <a:p>
                <a:r>
                  <a:rPr lang="en-US">
                    <a:noFill/>
                  </a:rPr>
                  <a:t> </a:t>
                </a:r>
              </a:p>
            </p:txBody>
          </p:sp>
        </mc:Fallback>
      </mc:AlternateContent>
      <p:sp>
        <p:nvSpPr>
          <p:cNvPr id="2" name="TextBox 1"/>
          <p:cNvSpPr txBox="1"/>
          <p:nvPr/>
        </p:nvSpPr>
        <p:spPr>
          <a:xfrm>
            <a:off x="6708924" y="4362450"/>
            <a:ext cx="4330550" cy="276999"/>
          </a:xfrm>
          <a:prstGeom prst="rect">
            <a:avLst/>
          </a:prstGeom>
          <a:solidFill>
            <a:schemeClr val="bg1"/>
          </a:solidFill>
        </p:spPr>
        <p:txBody>
          <a:bodyPr wrap="square" rtlCol="0">
            <a:spAutoFit/>
          </a:bodyPr>
          <a:lstStyle/>
          <a:p>
            <a:r>
              <a:rPr lang="en-US" sz="1200" dirty="0"/>
              <a:t>Cindy    is    lucky.  She  won $1000. She     is    going   to      …</a:t>
            </a:r>
          </a:p>
        </p:txBody>
      </p:sp>
      <mc:AlternateContent xmlns:mc="http://schemas.openxmlformats.org/markup-compatibility/2006" xmlns:a14="http://schemas.microsoft.com/office/drawing/2010/main">
        <mc:Choice Requires="a14">
          <p:sp>
            <p:nvSpPr>
              <p:cNvPr id="30" name="TextBox 29"/>
              <p:cNvSpPr txBox="1"/>
              <p:nvPr/>
            </p:nvSpPr>
            <p:spPr>
              <a:xfrm>
                <a:off x="7769224"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4</m:t>
                          </m:r>
                        </m:sub>
                      </m:sSub>
                    </m:oMath>
                  </m:oMathPara>
                </a14:m>
                <a:endParaRPr lang="en-US" sz="2000" dirty="0">
                  <a:solidFill>
                    <a:srgbClr val="FF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769224" y="2978174"/>
                <a:ext cx="548640"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104862"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5</m:t>
                          </m:r>
                        </m:sub>
                      </m:sSub>
                    </m:oMath>
                  </m:oMathPara>
                </a14:m>
                <a:endParaRPr lang="en-US" sz="2000" dirty="0">
                  <a:solidFill>
                    <a:srgbClr val="FF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104862" y="2978174"/>
                <a:ext cx="548640" cy="400110"/>
              </a:xfrm>
              <a:prstGeom prst="rect">
                <a:avLst/>
              </a:prstGeom>
              <a:blipFill>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58464"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6</m:t>
                          </m:r>
                        </m:sub>
                      </m:sSub>
                    </m:oMath>
                  </m:oMathPara>
                </a14:m>
                <a:endParaRPr lang="en-US" sz="2000"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58464" y="2978174"/>
                <a:ext cx="548640" cy="400110"/>
              </a:xfrm>
              <a:prstGeom prst="rect">
                <a:avLst/>
              </a:prstGeom>
              <a:blipFill>
                <a:blip r:embed="rId1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803666"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7</m:t>
                          </m:r>
                        </m:sub>
                      </m:sSub>
                    </m:oMath>
                  </m:oMathPara>
                </a14:m>
                <a:endParaRPr lang="en-US" sz="2000" dirty="0">
                  <a:solidFill>
                    <a:srgbClr val="FF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803666" y="2978174"/>
                <a:ext cx="548640"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125339" y="2978174"/>
                <a:ext cx="5486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8</m:t>
                          </m:r>
                        </m:sub>
                      </m:sSub>
                    </m:oMath>
                  </m:oMathPara>
                </a14:m>
                <a:endParaRPr lang="en-US" sz="2000"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9125339" y="2978174"/>
                <a:ext cx="548640" cy="400110"/>
              </a:xfrm>
              <a:prstGeom prst="rect">
                <a:avLst/>
              </a:prstGeom>
              <a:blipFill>
                <a:blip r:embed="rId17"/>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524695" y="2978174"/>
                <a:ext cx="854380" cy="400110"/>
              </a:xfrm>
              <a:prstGeom prst="rect">
                <a:avLst/>
              </a:prstGeom>
              <a:noFill/>
            </p:spPr>
            <p:txBody>
              <a:bodyPr wrap="square" rtlCol="0">
                <a:spAutoFit/>
              </a:bodyPr>
              <a:lstStyle/>
              <a:p>
                <a14:m>
                  <m:oMath xmlns:m="http://schemas.openxmlformats.org/officeDocument/2006/math">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rPr>
                          <m:t>𝛼</m:t>
                        </m:r>
                      </m:e>
                      <m:sub>
                        <m:r>
                          <a:rPr lang="en-US" sz="2000" b="0" i="1" smtClean="0">
                            <a:solidFill>
                              <a:srgbClr val="FF0000"/>
                            </a:solidFill>
                            <a:latin typeface="Cambria Math" panose="02040503050406030204" pitchFamily="18" charset="0"/>
                            <a:ea typeface="Cambria Math" panose="02040503050406030204" pitchFamily="18" charset="0"/>
                          </a:rPr>
                          <m:t>9</m:t>
                        </m:r>
                      </m:sub>
                    </m:sSub>
                  </m:oMath>
                </a14:m>
                <a:r>
                  <a:rPr lang="en-US" sz="2000" dirty="0">
                    <a:solidFill>
                      <a:srgbClr val="FF0000"/>
                    </a:solidFill>
                  </a:rPr>
                  <a:t>   … </a:t>
                </a:r>
              </a:p>
            </p:txBody>
          </p:sp>
        </mc:Choice>
        <mc:Fallback xmlns="">
          <p:sp>
            <p:nvSpPr>
              <p:cNvPr id="35" name="TextBox 34"/>
              <p:cNvSpPr txBox="1">
                <a:spLocks noRot="1" noChangeAspect="1" noMove="1" noResize="1" noEditPoints="1" noAdjustHandles="1" noChangeArrowheads="1" noChangeShapeType="1" noTextEdit="1"/>
              </p:cNvSpPr>
              <p:nvPr/>
            </p:nvSpPr>
            <p:spPr>
              <a:xfrm>
                <a:off x="9524695" y="2978174"/>
                <a:ext cx="854380" cy="400110"/>
              </a:xfrm>
              <a:prstGeom prst="rect">
                <a:avLst/>
              </a:prstGeom>
              <a:blipFill>
                <a:blip r:embed="rId18"/>
                <a:stretch>
                  <a:fillRect t="-9231" r="-6383" b="-27692"/>
                </a:stretch>
              </a:blipFill>
            </p:spPr>
            <p:txBody>
              <a:bodyPr/>
              <a:lstStyle/>
              <a:p>
                <a:r>
                  <a:rPr lang="en-US">
                    <a:noFill/>
                  </a:rPr>
                  <a:t> </a:t>
                </a:r>
              </a:p>
            </p:txBody>
          </p:sp>
        </mc:Fallback>
      </mc:AlternateContent>
    </p:spTree>
    <p:extLst>
      <p:ext uri="{BB962C8B-B14F-4D97-AF65-F5344CB8AC3E}">
        <p14:creationId xmlns:p14="http://schemas.microsoft.com/office/powerpoint/2010/main" val="132380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5"/>
                                        </p:tgtEl>
                                        <p:attrNameLst>
                                          <p:attrName>ppt_x</p:attrName>
                                          <p:attrName>ppt_y</p:attrName>
                                        </p:attrNameLst>
                                      </p:cBhvr>
                                    </p:animMotion>
                                    <p:animRot by="1500000">
                                      <p:cBhvr>
                                        <p:cTn id="7" dur="125" fill="hold">
                                          <p:stCondLst>
                                            <p:cond delay="0"/>
                                          </p:stCondLst>
                                        </p:cTn>
                                        <p:tgtEl>
                                          <p:spTgt spid="25"/>
                                        </p:tgtEl>
                                        <p:attrNameLst>
                                          <p:attrName>r</p:attrName>
                                        </p:attrNameLst>
                                      </p:cBhvr>
                                    </p:animRot>
                                    <p:animRot by="-1500000">
                                      <p:cBhvr>
                                        <p:cTn id="8" dur="125" fill="hold">
                                          <p:stCondLst>
                                            <p:cond delay="125"/>
                                          </p:stCondLst>
                                        </p:cTn>
                                        <p:tgtEl>
                                          <p:spTgt spid="25"/>
                                        </p:tgtEl>
                                        <p:attrNameLst>
                                          <p:attrName>r</p:attrName>
                                        </p:attrNameLst>
                                      </p:cBhvr>
                                    </p:animRot>
                                    <p:animRot by="-1500000">
                                      <p:cBhvr>
                                        <p:cTn id="9" dur="125" fill="hold">
                                          <p:stCondLst>
                                            <p:cond delay="250"/>
                                          </p:stCondLst>
                                        </p:cTn>
                                        <p:tgtEl>
                                          <p:spTgt spid="25"/>
                                        </p:tgtEl>
                                        <p:attrNameLst>
                                          <p:attrName>r</p:attrName>
                                        </p:attrNameLst>
                                      </p:cBhvr>
                                    </p:animRot>
                                    <p:animRot by="1500000">
                                      <p:cBhvr>
                                        <p:cTn id="10" dur="125" fill="hold">
                                          <p:stCondLst>
                                            <p:cond delay="375"/>
                                          </p:stCondLst>
                                        </p:cTn>
                                        <p:tgtEl>
                                          <p:spTgt spid="2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24"/>
                                        </p:tgtEl>
                                        <p:attrNameLst>
                                          <p:attrName>ppt_x</p:attrName>
                                          <p:attrName>ppt_y</p:attrName>
                                        </p:attrNameLst>
                                      </p:cBhvr>
                                    </p:animMotion>
                                    <p:animRot by="1500000">
                                      <p:cBhvr>
                                        <p:cTn id="13" dur="125" fill="hold">
                                          <p:stCondLst>
                                            <p:cond delay="0"/>
                                          </p:stCondLst>
                                        </p:cTn>
                                        <p:tgtEl>
                                          <p:spTgt spid="24"/>
                                        </p:tgtEl>
                                        <p:attrNameLst>
                                          <p:attrName>r</p:attrName>
                                        </p:attrNameLst>
                                      </p:cBhvr>
                                    </p:animRot>
                                    <p:animRot by="-1500000">
                                      <p:cBhvr>
                                        <p:cTn id="14" dur="125" fill="hold">
                                          <p:stCondLst>
                                            <p:cond delay="125"/>
                                          </p:stCondLst>
                                        </p:cTn>
                                        <p:tgtEl>
                                          <p:spTgt spid="24"/>
                                        </p:tgtEl>
                                        <p:attrNameLst>
                                          <p:attrName>r</p:attrName>
                                        </p:attrNameLst>
                                      </p:cBhvr>
                                    </p:animRot>
                                    <p:animRot by="-1500000">
                                      <p:cBhvr>
                                        <p:cTn id="15" dur="125" fill="hold">
                                          <p:stCondLst>
                                            <p:cond delay="250"/>
                                          </p:stCondLst>
                                        </p:cTn>
                                        <p:tgtEl>
                                          <p:spTgt spid="24"/>
                                        </p:tgtEl>
                                        <p:attrNameLst>
                                          <p:attrName>r</p:attrName>
                                        </p:attrNameLst>
                                      </p:cBhvr>
                                    </p:animRot>
                                    <p:animRot by="1500000">
                                      <p:cBhvr>
                                        <p:cTn id="16" dur="125" fill="hold">
                                          <p:stCondLst>
                                            <p:cond delay="375"/>
                                          </p:stCondLst>
                                        </p:cTn>
                                        <p:tgtEl>
                                          <p:spTgt spid="24"/>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29"/>
                                        </p:tgtEl>
                                        <p:attrNameLst>
                                          <p:attrName>ppt_x</p:attrName>
                                          <p:attrName>ppt_y</p:attrName>
                                        </p:attrNameLst>
                                      </p:cBhvr>
                                    </p:animMotion>
                                    <p:animRot by="1500000">
                                      <p:cBhvr>
                                        <p:cTn id="19" dur="125" fill="hold">
                                          <p:stCondLst>
                                            <p:cond delay="0"/>
                                          </p:stCondLst>
                                        </p:cTn>
                                        <p:tgtEl>
                                          <p:spTgt spid="29"/>
                                        </p:tgtEl>
                                        <p:attrNameLst>
                                          <p:attrName>r</p:attrName>
                                        </p:attrNameLst>
                                      </p:cBhvr>
                                    </p:animRot>
                                    <p:animRot by="-1500000">
                                      <p:cBhvr>
                                        <p:cTn id="20" dur="125" fill="hold">
                                          <p:stCondLst>
                                            <p:cond delay="125"/>
                                          </p:stCondLst>
                                        </p:cTn>
                                        <p:tgtEl>
                                          <p:spTgt spid="29"/>
                                        </p:tgtEl>
                                        <p:attrNameLst>
                                          <p:attrName>r</p:attrName>
                                        </p:attrNameLst>
                                      </p:cBhvr>
                                    </p:animRot>
                                    <p:animRot by="-1500000">
                                      <p:cBhvr>
                                        <p:cTn id="21" dur="125" fill="hold">
                                          <p:stCondLst>
                                            <p:cond delay="250"/>
                                          </p:stCondLst>
                                        </p:cTn>
                                        <p:tgtEl>
                                          <p:spTgt spid="29"/>
                                        </p:tgtEl>
                                        <p:attrNameLst>
                                          <p:attrName>r</p:attrName>
                                        </p:attrNameLst>
                                      </p:cBhvr>
                                    </p:animRot>
                                    <p:animRot by="1500000">
                                      <p:cBhvr>
                                        <p:cTn id="22" dur="125" fill="hold">
                                          <p:stCondLst>
                                            <p:cond delay="375"/>
                                          </p:stCondLst>
                                        </p:cTn>
                                        <p:tgtEl>
                                          <p:spTgt spid="29"/>
                                        </p:tgtEl>
                                        <p:attrNameLst>
                                          <p:attrName>r</p:attrName>
                                        </p:attrNameLst>
                                      </p:cBhvr>
                                    </p:animRot>
                                  </p:childTnLst>
                                </p:cTn>
                              </p:par>
                              <p:par>
                                <p:cTn id="23" presetID="34" presetClass="emph" presetSubtype="0" fill="hold" grpId="0" nodeType="withEffect">
                                  <p:stCondLst>
                                    <p:cond delay="0"/>
                                  </p:stCondLst>
                                  <p:iterate type="lt">
                                    <p:tmPct val="10000"/>
                                  </p:iterate>
                                  <p:childTnLst>
                                    <p:animMotion origin="layout" path="M 3.95833E-6 -4.44444E-6 L 3.95833E-6 -0.07222 " pathEditMode="relative" rAng="0" ptsTypes="AA">
                                      <p:cBhvr>
                                        <p:cTn id="24" dur="250" accel="50000" decel="50000" autoRev="1" fill="hold">
                                          <p:stCondLst>
                                            <p:cond delay="0"/>
                                          </p:stCondLst>
                                        </p:cTn>
                                        <p:tgtEl>
                                          <p:spTgt spid="23"/>
                                        </p:tgtEl>
                                        <p:attrNameLst>
                                          <p:attrName>ppt_x</p:attrName>
                                          <p:attrName>ppt_y</p:attrName>
                                        </p:attrNameLst>
                                      </p:cBhvr>
                                      <p:rCtr x="0" y="-3611"/>
                                    </p:animMotion>
                                    <p:animRot by="1500000">
                                      <p:cBhvr>
                                        <p:cTn id="25" dur="125" fill="hold">
                                          <p:stCondLst>
                                            <p:cond delay="0"/>
                                          </p:stCondLst>
                                        </p:cTn>
                                        <p:tgtEl>
                                          <p:spTgt spid="23"/>
                                        </p:tgtEl>
                                        <p:attrNameLst>
                                          <p:attrName>r</p:attrName>
                                        </p:attrNameLst>
                                      </p:cBhvr>
                                    </p:animRot>
                                    <p:animRot by="-1500000">
                                      <p:cBhvr>
                                        <p:cTn id="26" dur="125" fill="hold">
                                          <p:stCondLst>
                                            <p:cond delay="125"/>
                                          </p:stCondLst>
                                        </p:cTn>
                                        <p:tgtEl>
                                          <p:spTgt spid="23"/>
                                        </p:tgtEl>
                                        <p:attrNameLst>
                                          <p:attrName>r</p:attrName>
                                        </p:attrNameLst>
                                      </p:cBhvr>
                                    </p:animRot>
                                    <p:animRot by="-1500000">
                                      <p:cBhvr>
                                        <p:cTn id="27" dur="125" fill="hold">
                                          <p:stCondLst>
                                            <p:cond delay="250"/>
                                          </p:stCondLst>
                                        </p:cTn>
                                        <p:tgtEl>
                                          <p:spTgt spid="23"/>
                                        </p:tgtEl>
                                        <p:attrNameLst>
                                          <p:attrName>r</p:attrName>
                                        </p:attrNameLst>
                                      </p:cBhvr>
                                    </p:animRot>
                                    <p:animRot by="1500000">
                                      <p:cBhvr>
                                        <p:cTn id="28" dur="125" fill="hold">
                                          <p:stCondLst>
                                            <p:cond delay="375"/>
                                          </p:stCondLst>
                                        </p:cTn>
                                        <p:tgtEl>
                                          <p:spTgt spid="23"/>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lt">
                                    <p:tmPct val="0"/>
                                  </p:iterate>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iterate type="lt">
                                    <p:tmPct val="0"/>
                                  </p:iterate>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iterate type="lt">
                                    <p:tmPct val="0"/>
                                  </p:iterate>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iterate type="lt">
                                    <p:tmPct val="0"/>
                                  </p:iterate>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34" presetClass="emph" presetSubtype="0" fill="hold" grpId="1" nodeType="withEffect">
                                  <p:stCondLst>
                                    <p:cond delay="0"/>
                                  </p:stCondLst>
                                  <p:iterate type="lt">
                                    <p:tmPct val="10000"/>
                                  </p:iterate>
                                  <p:childTnLst>
                                    <p:animMotion origin="layout" path="M 0.0 0.0 L 0.0 -0.07213" pathEditMode="relative" ptsTypes="">
                                      <p:cBhvr>
                                        <p:cTn id="44" dur="250" accel="50000" decel="50000" autoRev="1" fill="hold">
                                          <p:stCondLst>
                                            <p:cond delay="0"/>
                                          </p:stCondLst>
                                        </p:cTn>
                                        <p:tgtEl>
                                          <p:spTgt spid="18"/>
                                        </p:tgtEl>
                                        <p:attrNameLst>
                                          <p:attrName>ppt_x</p:attrName>
                                          <p:attrName>ppt_y</p:attrName>
                                        </p:attrNameLst>
                                      </p:cBhvr>
                                    </p:animMotion>
                                    <p:animRot by="1500000">
                                      <p:cBhvr>
                                        <p:cTn id="45" dur="125" fill="hold">
                                          <p:stCondLst>
                                            <p:cond delay="0"/>
                                          </p:stCondLst>
                                        </p:cTn>
                                        <p:tgtEl>
                                          <p:spTgt spid="18"/>
                                        </p:tgtEl>
                                        <p:attrNameLst>
                                          <p:attrName>r</p:attrName>
                                        </p:attrNameLst>
                                      </p:cBhvr>
                                    </p:animRot>
                                    <p:animRot by="-1500000">
                                      <p:cBhvr>
                                        <p:cTn id="46" dur="125" fill="hold">
                                          <p:stCondLst>
                                            <p:cond delay="125"/>
                                          </p:stCondLst>
                                        </p:cTn>
                                        <p:tgtEl>
                                          <p:spTgt spid="18"/>
                                        </p:tgtEl>
                                        <p:attrNameLst>
                                          <p:attrName>r</p:attrName>
                                        </p:attrNameLst>
                                      </p:cBhvr>
                                    </p:animRot>
                                    <p:animRot by="-1500000">
                                      <p:cBhvr>
                                        <p:cTn id="47" dur="125" fill="hold">
                                          <p:stCondLst>
                                            <p:cond delay="250"/>
                                          </p:stCondLst>
                                        </p:cTn>
                                        <p:tgtEl>
                                          <p:spTgt spid="18"/>
                                        </p:tgtEl>
                                        <p:attrNameLst>
                                          <p:attrName>r</p:attrName>
                                        </p:attrNameLst>
                                      </p:cBhvr>
                                    </p:animRot>
                                    <p:animRot by="1500000">
                                      <p:cBhvr>
                                        <p:cTn id="48" dur="125" fill="hold">
                                          <p:stCondLst>
                                            <p:cond delay="375"/>
                                          </p:stCondLst>
                                        </p:cTn>
                                        <p:tgtEl>
                                          <p:spTgt spid="18"/>
                                        </p:tgtEl>
                                        <p:attrNameLst>
                                          <p:attrName>r</p:attrName>
                                        </p:attrNameLst>
                                      </p:cBhvr>
                                    </p:animRot>
                                  </p:childTnLst>
                                </p:cTn>
                              </p:par>
                              <p:par>
                                <p:cTn id="49" presetID="34" presetClass="emph" presetSubtype="0" fill="hold" grpId="1" nodeType="withEffect">
                                  <p:stCondLst>
                                    <p:cond delay="0"/>
                                  </p:stCondLst>
                                  <p:iterate type="lt">
                                    <p:tmPct val="10000"/>
                                  </p:iterate>
                                  <p:childTnLst>
                                    <p:animMotion origin="layout" path="M 0.0 0.0 L 0.0 -0.07213" pathEditMode="relative" ptsTypes="">
                                      <p:cBhvr>
                                        <p:cTn id="50" dur="250" accel="50000" decel="50000" autoRev="1" fill="hold">
                                          <p:stCondLst>
                                            <p:cond delay="0"/>
                                          </p:stCondLst>
                                        </p:cTn>
                                        <p:tgtEl>
                                          <p:spTgt spid="30"/>
                                        </p:tgtEl>
                                        <p:attrNameLst>
                                          <p:attrName>ppt_x</p:attrName>
                                          <p:attrName>ppt_y</p:attrName>
                                        </p:attrNameLst>
                                      </p:cBhvr>
                                    </p:animMotion>
                                    <p:animRot by="1500000">
                                      <p:cBhvr>
                                        <p:cTn id="51" dur="125" fill="hold">
                                          <p:stCondLst>
                                            <p:cond delay="0"/>
                                          </p:stCondLst>
                                        </p:cTn>
                                        <p:tgtEl>
                                          <p:spTgt spid="30"/>
                                        </p:tgtEl>
                                        <p:attrNameLst>
                                          <p:attrName>r</p:attrName>
                                        </p:attrNameLst>
                                      </p:cBhvr>
                                    </p:animRot>
                                    <p:animRot by="-1500000">
                                      <p:cBhvr>
                                        <p:cTn id="52" dur="125" fill="hold">
                                          <p:stCondLst>
                                            <p:cond delay="125"/>
                                          </p:stCondLst>
                                        </p:cTn>
                                        <p:tgtEl>
                                          <p:spTgt spid="30"/>
                                        </p:tgtEl>
                                        <p:attrNameLst>
                                          <p:attrName>r</p:attrName>
                                        </p:attrNameLst>
                                      </p:cBhvr>
                                    </p:animRot>
                                    <p:animRot by="-1500000">
                                      <p:cBhvr>
                                        <p:cTn id="53" dur="125" fill="hold">
                                          <p:stCondLst>
                                            <p:cond delay="250"/>
                                          </p:stCondLst>
                                        </p:cTn>
                                        <p:tgtEl>
                                          <p:spTgt spid="30"/>
                                        </p:tgtEl>
                                        <p:attrNameLst>
                                          <p:attrName>r</p:attrName>
                                        </p:attrNameLst>
                                      </p:cBhvr>
                                    </p:animRot>
                                    <p:animRot by="1500000">
                                      <p:cBhvr>
                                        <p:cTn id="54" dur="125" fill="hold">
                                          <p:stCondLst>
                                            <p:cond delay="375"/>
                                          </p:stCondLst>
                                        </p:cTn>
                                        <p:tgtEl>
                                          <p:spTgt spid="30"/>
                                        </p:tgtEl>
                                        <p:attrNameLst>
                                          <p:attrName>r</p:attrName>
                                        </p:attrNameLst>
                                      </p:cBhvr>
                                    </p:animRot>
                                  </p:childTnLst>
                                </p:cTn>
                              </p:par>
                              <p:par>
                                <p:cTn id="55" presetID="34" presetClass="emph" presetSubtype="0" fill="hold" grpId="1" nodeType="withEffect">
                                  <p:stCondLst>
                                    <p:cond delay="0"/>
                                  </p:stCondLst>
                                  <p:iterate type="lt">
                                    <p:tmPct val="10000"/>
                                  </p:iterate>
                                  <p:childTnLst>
                                    <p:animMotion origin="layout" path="M 0.0 0.0 L 0.0 -0.07213" pathEditMode="relative" ptsTypes="">
                                      <p:cBhvr>
                                        <p:cTn id="56" dur="250" accel="50000" decel="50000" autoRev="1" fill="hold">
                                          <p:stCondLst>
                                            <p:cond delay="0"/>
                                          </p:stCondLst>
                                        </p:cTn>
                                        <p:tgtEl>
                                          <p:spTgt spid="32"/>
                                        </p:tgtEl>
                                        <p:attrNameLst>
                                          <p:attrName>ppt_x</p:attrName>
                                          <p:attrName>ppt_y</p:attrName>
                                        </p:attrNameLst>
                                      </p:cBhvr>
                                    </p:animMotion>
                                    <p:animRot by="1500000">
                                      <p:cBhvr>
                                        <p:cTn id="57" dur="125" fill="hold">
                                          <p:stCondLst>
                                            <p:cond delay="0"/>
                                          </p:stCondLst>
                                        </p:cTn>
                                        <p:tgtEl>
                                          <p:spTgt spid="32"/>
                                        </p:tgtEl>
                                        <p:attrNameLst>
                                          <p:attrName>r</p:attrName>
                                        </p:attrNameLst>
                                      </p:cBhvr>
                                    </p:animRot>
                                    <p:animRot by="-1500000">
                                      <p:cBhvr>
                                        <p:cTn id="58" dur="125" fill="hold">
                                          <p:stCondLst>
                                            <p:cond delay="125"/>
                                          </p:stCondLst>
                                        </p:cTn>
                                        <p:tgtEl>
                                          <p:spTgt spid="32"/>
                                        </p:tgtEl>
                                        <p:attrNameLst>
                                          <p:attrName>r</p:attrName>
                                        </p:attrNameLst>
                                      </p:cBhvr>
                                    </p:animRot>
                                    <p:animRot by="-1500000">
                                      <p:cBhvr>
                                        <p:cTn id="59" dur="125" fill="hold">
                                          <p:stCondLst>
                                            <p:cond delay="250"/>
                                          </p:stCondLst>
                                        </p:cTn>
                                        <p:tgtEl>
                                          <p:spTgt spid="32"/>
                                        </p:tgtEl>
                                        <p:attrNameLst>
                                          <p:attrName>r</p:attrName>
                                        </p:attrNameLst>
                                      </p:cBhvr>
                                    </p:animRot>
                                    <p:animRot by="1500000">
                                      <p:cBhvr>
                                        <p:cTn id="60" dur="125" fill="hold">
                                          <p:stCondLst>
                                            <p:cond delay="375"/>
                                          </p:stCondLst>
                                        </p:cTn>
                                        <p:tgtEl>
                                          <p:spTgt spid="32"/>
                                        </p:tgtEl>
                                        <p:attrNameLst>
                                          <p:attrName>r</p:attrName>
                                        </p:attrNameLst>
                                      </p:cBhvr>
                                    </p:animRot>
                                  </p:childTnLst>
                                </p:cTn>
                              </p:par>
                              <p:par>
                                <p:cTn id="61" presetID="34" presetClass="emph" presetSubtype="0" fill="hold" grpId="1" nodeType="with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31"/>
                                        </p:tgtEl>
                                        <p:attrNameLst>
                                          <p:attrName>ppt_x</p:attrName>
                                          <p:attrName>ppt_y</p:attrName>
                                        </p:attrNameLst>
                                      </p:cBhvr>
                                    </p:animMotion>
                                    <p:animRot by="1500000">
                                      <p:cBhvr>
                                        <p:cTn id="63" dur="125" fill="hold">
                                          <p:stCondLst>
                                            <p:cond delay="0"/>
                                          </p:stCondLst>
                                        </p:cTn>
                                        <p:tgtEl>
                                          <p:spTgt spid="31"/>
                                        </p:tgtEl>
                                        <p:attrNameLst>
                                          <p:attrName>r</p:attrName>
                                        </p:attrNameLst>
                                      </p:cBhvr>
                                    </p:animRot>
                                    <p:animRot by="-1500000">
                                      <p:cBhvr>
                                        <p:cTn id="64" dur="125" fill="hold">
                                          <p:stCondLst>
                                            <p:cond delay="125"/>
                                          </p:stCondLst>
                                        </p:cTn>
                                        <p:tgtEl>
                                          <p:spTgt spid="31"/>
                                        </p:tgtEl>
                                        <p:attrNameLst>
                                          <p:attrName>r</p:attrName>
                                        </p:attrNameLst>
                                      </p:cBhvr>
                                    </p:animRot>
                                    <p:animRot by="-1500000">
                                      <p:cBhvr>
                                        <p:cTn id="65" dur="125" fill="hold">
                                          <p:stCondLst>
                                            <p:cond delay="250"/>
                                          </p:stCondLst>
                                        </p:cTn>
                                        <p:tgtEl>
                                          <p:spTgt spid="31"/>
                                        </p:tgtEl>
                                        <p:attrNameLst>
                                          <p:attrName>r</p:attrName>
                                        </p:attrNameLst>
                                      </p:cBhvr>
                                    </p:animRot>
                                    <p:animRot by="1500000">
                                      <p:cBhvr>
                                        <p:cTn id="66" dur="125" fill="hold">
                                          <p:stCondLst>
                                            <p:cond delay="375"/>
                                          </p:stCondLst>
                                        </p:cTn>
                                        <p:tgtEl>
                                          <p:spTgt spid="31"/>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iterate type="lt">
                                    <p:tmPct val="0"/>
                                  </p:iterate>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iterate type="lt">
                                    <p:tmPct val="0"/>
                                  </p:iterate>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grpId="0" nodeType="withEffect">
                                  <p:stCondLst>
                                    <p:cond delay="0"/>
                                  </p:stCondLst>
                                  <p:iterate type="lt">
                                    <p:tmPct val="0"/>
                                  </p:iterate>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par>
                                <p:cTn id="78" presetID="10" presetClass="entr" presetSubtype="0" fill="hold" grpId="0" nodeType="withEffect">
                                  <p:stCondLst>
                                    <p:cond delay="0"/>
                                  </p:stCondLst>
                                  <p:iterate type="lt">
                                    <p:tmPct val="0"/>
                                  </p:iterate>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34" presetClass="emph" presetSubtype="0" fill="hold" grpId="1" nodeType="withEffect">
                                  <p:stCondLst>
                                    <p:cond delay="0"/>
                                  </p:stCondLst>
                                  <p:iterate type="lt">
                                    <p:tmPct val="10000"/>
                                  </p:iterate>
                                  <p:childTnLst>
                                    <p:animMotion origin="layout" path="M 0.0 0.0 L 0.0 -0.07213" pathEditMode="relative" ptsTypes="">
                                      <p:cBhvr>
                                        <p:cTn id="82" dur="250" accel="50000" decel="50000" autoRev="1" fill="hold">
                                          <p:stCondLst>
                                            <p:cond delay="0"/>
                                          </p:stCondLst>
                                        </p:cTn>
                                        <p:tgtEl>
                                          <p:spTgt spid="19"/>
                                        </p:tgtEl>
                                        <p:attrNameLst>
                                          <p:attrName>ppt_x</p:attrName>
                                          <p:attrName>ppt_y</p:attrName>
                                        </p:attrNameLst>
                                      </p:cBhvr>
                                    </p:animMotion>
                                    <p:animRot by="1500000">
                                      <p:cBhvr>
                                        <p:cTn id="83" dur="125" fill="hold">
                                          <p:stCondLst>
                                            <p:cond delay="0"/>
                                          </p:stCondLst>
                                        </p:cTn>
                                        <p:tgtEl>
                                          <p:spTgt spid="19"/>
                                        </p:tgtEl>
                                        <p:attrNameLst>
                                          <p:attrName>r</p:attrName>
                                        </p:attrNameLst>
                                      </p:cBhvr>
                                    </p:animRot>
                                    <p:animRot by="-1500000">
                                      <p:cBhvr>
                                        <p:cTn id="84" dur="125" fill="hold">
                                          <p:stCondLst>
                                            <p:cond delay="125"/>
                                          </p:stCondLst>
                                        </p:cTn>
                                        <p:tgtEl>
                                          <p:spTgt spid="19"/>
                                        </p:tgtEl>
                                        <p:attrNameLst>
                                          <p:attrName>r</p:attrName>
                                        </p:attrNameLst>
                                      </p:cBhvr>
                                    </p:animRot>
                                    <p:animRot by="-1500000">
                                      <p:cBhvr>
                                        <p:cTn id="85" dur="125" fill="hold">
                                          <p:stCondLst>
                                            <p:cond delay="250"/>
                                          </p:stCondLst>
                                        </p:cTn>
                                        <p:tgtEl>
                                          <p:spTgt spid="19"/>
                                        </p:tgtEl>
                                        <p:attrNameLst>
                                          <p:attrName>r</p:attrName>
                                        </p:attrNameLst>
                                      </p:cBhvr>
                                    </p:animRot>
                                    <p:animRot by="1500000">
                                      <p:cBhvr>
                                        <p:cTn id="86" dur="125" fill="hold">
                                          <p:stCondLst>
                                            <p:cond delay="375"/>
                                          </p:stCondLst>
                                        </p:cTn>
                                        <p:tgtEl>
                                          <p:spTgt spid="19"/>
                                        </p:tgtEl>
                                        <p:attrNameLst>
                                          <p:attrName>r</p:attrName>
                                        </p:attrNameLst>
                                      </p:cBhvr>
                                    </p:animRot>
                                  </p:childTnLst>
                                </p:cTn>
                              </p:par>
                              <p:par>
                                <p:cTn id="87" presetID="34" presetClass="emph" presetSubtype="0" fill="hold" grpId="1" nodeType="withEffect">
                                  <p:stCondLst>
                                    <p:cond delay="0"/>
                                  </p:stCondLst>
                                  <p:iterate type="lt">
                                    <p:tmPct val="10000"/>
                                  </p:iterate>
                                  <p:childTnLst>
                                    <p:animMotion origin="layout" path="M 0.0 0.0 L 0.0 -0.07213" pathEditMode="relative" ptsTypes="">
                                      <p:cBhvr>
                                        <p:cTn id="88" dur="250" accel="50000" decel="50000" autoRev="1" fill="hold">
                                          <p:stCondLst>
                                            <p:cond delay="0"/>
                                          </p:stCondLst>
                                        </p:cTn>
                                        <p:tgtEl>
                                          <p:spTgt spid="33"/>
                                        </p:tgtEl>
                                        <p:attrNameLst>
                                          <p:attrName>ppt_x</p:attrName>
                                          <p:attrName>ppt_y</p:attrName>
                                        </p:attrNameLst>
                                      </p:cBhvr>
                                    </p:animMotion>
                                    <p:animRot by="1500000">
                                      <p:cBhvr>
                                        <p:cTn id="89" dur="125" fill="hold">
                                          <p:stCondLst>
                                            <p:cond delay="0"/>
                                          </p:stCondLst>
                                        </p:cTn>
                                        <p:tgtEl>
                                          <p:spTgt spid="33"/>
                                        </p:tgtEl>
                                        <p:attrNameLst>
                                          <p:attrName>r</p:attrName>
                                        </p:attrNameLst>
                                      </p:cBhvr>
                                    </p:animRot>
                                    <p:animRot by="-1500000">
                                      <p:cBhvr>
                                        <p:cTn id="90" dur="125" fill="hold">
                                          <p:stCondLst>
                                            <p:cond delay="125"/>
                                          </p:stCondLst>
                                        </p:cTn>
                                        <p:tgtEl>
                                          <p:spTgt spid="33"/>
                                        </p:tgtEl>
                                        <p:attrNameLst>
                                          <p:attrName>r</p:attrName>
                                        </p:attrNameLst>
                                      </p:cBhvr>
                                    </p:animRot>
                                    <p:animRot by="-1500000">
                                      <p:cBhvr>
                                        <p:cTn id="91" dur="125" fill="hold">
                                          <p:stCondLst>
                                            <p:cond delay="250"/>
                                          </p:stCondLst>
                                        </p:cTn>
                                        <p:tgtEl>
                                          <p:spTgt spid="33"/>
                                        </p:tgtEl>
                                        <p:attrNameLst>
                                          <p:attrName>r</p:attrName>
                                        </p:attrNameLst>
                                      </p:cBhvr>
                                    </p:animRot>
                                    <p:animRot by="1500000">
                                      <p:cBhvr>
                                        <p:cTn id="92" dur="125" fill="hold">
                                          <p:stCondLst>
                                            <p:cond delay="375"/>
                                          </p:stCondLst>
                                        </p:cTn>
                                        <p:tgtEl>
                                          <p:spTgt spid="33"/>
                                        </p:tgtEl>
                                        <p:attrNameLst>
                                          <p:attrName>r</p:attrName>
                                        </p:attrNameLst>
                                      </p:cBhvr>
                                    </p:animRot>
                                  </p:childTnLst>
                                </p:cTn>
                              </p:par>
                              <p:par>
                                <p:cTn id="93" presetID="34" presetClass="emph" presetSubtype="0" fill="hold" grpId="1" nodeType="withEffect">
                                  <p:stCondLst>
                                    <p:cond delay="0"/>
                                  </p:stCondLst>
                                  <p:iterate type="lt">
                                    <p:tmPct val="10000"/>
                                  </p:iterate>
                                  <p:childTnLst>
                                    <p:animMotion origin="layout" path="M 0.0 0.0 L 0.0 -0.07213" pathEditMode="relative" ptsTypes="">
                                      <p:cBhvr>
                                        <p:cTn id="94" dur="250" accel="50000" decel="50000" autoRev="1" fill="hold">
                                          <p:stCondLst>
                                            <p:cond delay="0"/>
                                          </p:stCondLst>
                                        </p:cTn>
                                        <p:tgtEl>
                                          <p:spTgt spid="34"/>
                                        </p:tgtEl>
                                        <p:attrNameLst>
                                          <p:attrName>ppt_x</p:attrName>
                                          <p:attrName>ppt_y</p:attrName>
                                        </p:attrNameLst>
                                      </p:cBhvr>
                                    </p:animMotion>
                                    <p:animRot by="1500000">
                                      <p:cBhvr>
                                        <p:cTn id="95" dur="125" fill="hold">
                                          <p:stCondLst>
                                            <p:cond delay="0"/>
                                          </p:stCondLst>
                                        </p:cTn>
                                        <p:tgtEl>
                                          <p:spTgt spid="34"/>
                                        </p:tgtEl>
                                        <p:attrNameLst>
                                          <p:attrName>r</p:attrName>
                                        </p:attrNameLst>
                                      </p:cBhvr>
                                    </p:animRot>
                                    <p:animRot by="-1500000">
                                      <p:cBhvr>
                                        <p:cTn id="96" dur="125" fill="hold">
                                          <p:stCondLst>
                                            <p:cond delay="125"/>
                                          </p:stCondLst>
                                        </p:cTn>
                                        <p:tgtEl>
                                          <p:spTgt spid="34"/>
                                        </p:tgtEl>
                                        <p:attrNameLst>
                                          <p:attrName>r</p:attrName>
                                        </p:attrNameLst>
                                      </p:cBhvr>
                                    </p:animRot>
                                    <p:animRot by="-1500000">
                                      <p:cBhvr>
                                        <p:cTn id="97" dur="125" fill="hold">
                                          <p:stCondLst>
                                            <p:cond delay="250"/>
                                          </p:stCondLst>
                                        </p:cTn>
                                        <p:tgtEl>
                                          <p:spTgt spid="34"/>
                                        </p:tgtEl>
                                        <p:attrNameLst>
                                          <p:attrName>r</p:attrName>
                                        </p:attrNameLst>
                                      </p:cBhvr>
                                    </p:animRot>
                                    <p:animRot by="1500000">
                                      <p:cBhvr>
                                        <p:cTn id="98" dur="125" fill="hold">
                                          <p:stCondLst>
                                            <p:cond delay="375"/>
                                          </p:stCondLst>
                                        </p:cTn>
                                        <p:tgtEl>
                                          <p:spTgt spid="34"/>
                                        </p:tgtEl>
                                        <p:attrNameLst>
                                          <p:attrName>r</p:attrName>
                                        </p:attrNameLst>
                                      </p:cBhvr>
                                    </p:animRot>
                                  </p:childTnLst>
                                </p:cTn>
                              </p:par>
                              <p:par>
                                <p:cTn id="99" presetID="34" presetClass="emph" presetSubtype="0" fill="hold" grpId="1" nodeType="withEffect">
                                  <p:stCondLst>
                                    <p:cond delay="0"/>
                                  </p:stCondLst>
                                  <p:iterate type="lt">
                                    <p:tmPct val="10000"/>
                                  </p:iterate>
                                  <p:childTnLst>
                                    <p:animMotion origin="layout" path="M 0.0 0.0 L 0.0 -0.07213" pathEditMode="relative" ptsTypes="">
                                      <p:cBhvr>
                                        <p:cTn id="100" dur="250" accel="50000" decel="50000" autoRev="1" fill="hold">
                                          <p:stCondLst>
                                            <p:cond delay="0"/>
                                          </p:stCondLst>
                                        </p:cTn>
                                        <p:tgtEl>
                                          <p:spTgt spid="35"/>
                                        </p:tgtEl>
                                        <p:attrNameLst>
                                          <p:attrName>ppt_x</p:attrName>
                                          <p:attrName>ppt_y</p:attrName>
                                        </p:attrNameLst>
                                      </p:cBhvr>
                                    </p:animMotion>
                                    <p:animRot by="1500000">
                                      <p:cBhvr>
                                        <p:cTn id="101" dur="125" fill="hold">
                                          <p:stCondLst>
                                            <p:cond delay="0"/>
                                          </p:stCondLst>
                                        </p:cTn>
                                        <p:tgtEl>
                                          <p:spTgt spid="35"/>
                                        </p:tgtEl>
                                        <p:attrNameLst>
                                          <p:attrName>r</p:attrName>
                                        </p:attrNameLst>
                                      </p:cBhvr>
                                    </p:animRot>
                                    <p:animRot by="-1500000">
                                      <p:cBhvr>
                                        <p:cTn id="102" dur="125" fill="hold">
                                          <p:stCondLst>
                                            <p:cond delay="125"/>
                                          </p:stCondLst>
                                        </p:cTn>
                                        <p:tgtEl>
                                          <p:spTgt spid="35"/>
                                        </p:tgtEl>
                                        <p:attrNameLst>
                                          <p:attrName>r</p:attrName>
                                        </p:attrNameLst>
                                      </p:cBhvr>
                                    </p:animRot>
                                    <p:animRot by="-1500000">
                                      <p:cBhvr>
                                        <p:cTn id="103" dur="125" fill="hold">
                                          <p:stCondLst>
                                            <p:cond delay="250"/>
                                          </p:stCondLst>
                                        </p:cTn>
                                        <p:tgtEl>
                                          <p:spTgt spid="35"/>
                                        </p:tgtEl>
                                        <p:attrNameLst>
                                          <p:attrName>r</p:attrName>
                                        </p:attrNameLst>
                                      </p:cBhvr>
                                    </p:animRot>
                                    <p:animRot by="1500000">
                                      <p:cBhvr>
                                        <p:cTn id="104" dur="125" fill="hold">
                                          <p:stCondLst>
                                            <p:cond delay="375"/>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18" grpId="0"/>
      <p:bldP spid="18" grpId="1"/>
      <p:bldP spid="19" grpId="0"/>
      <p:bldP spid="19" grpId="1"/>
      <p:bldP spid="24" grpId="0"/>
      <p:bldP spid="29" grpId="0"/>
      <p:bldP spid="30" grpId="0"/>
      <p:bldP spid="30" grpId="1"/>
      <p:bldP spid="31" grpId="0"/>
      <p:bldP spid="31" grpId="1"/>
      <p:bldP spid="32" grpId="0"/>
      <p:bldP spid="32" grpId="1"/>
      <p:bldP spid="33" grpId="0"/>
      <p:bldP spid="33" grpId="1"/>
      <p:bldP spid="34" grpId="0"/>
      <p:bldP spid="34"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20520" y="3242432"/>
            <a:ext cx="5750959" cy="2608166"/>
            <a:chOff x="345041" y="3242432"/>
            <a:chExt cx="5750959" cy="2608166"/>
          </a:xfrm>
        </p:grpSpPr>
        <p:pic>
          <p:nvPicPr>
            <p:cNvPr id="92" name="內容版面配置區 3"/>
            <p:cNvPicPr>
              <a:picLocks noChangeAspect="1"/>
            </p:cNvPicPr>
            <p:nvPr/>
          </p:nvPicPr>
          <p:blipFill rotWithShape="1">
            <a:blip r:embed="rId3"/>
            <a:srcRect r="52872" b="21363"/>
            <a:stretch/>
          </p:blipFill>
          <p:spPr>
            <a:xfrm>
              <a:off x="345041" y="3242432"/>
              <a:ext cx="5439534" cy="2608166"/>
            </a:xfrm>
            <a:prstGeom prst="rect">
              <a:avLst/>
            </a:prstGeom>
          </p:spPr>
        </p:pic>
        <p:sp>
          <p:nvSpPr>
            <p:cNvPr id="2" name="Rectangle 1"/>
            <p:cNvSpPr/>
            <p:nvPr/>
          </p:nvSpPr>
          <p:spPr>
            <a:xfrm>
              <a:off x="5506278" y="3697357"/>
              <a:ext cx="589722" cy="1272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內容版面配置區 3"/>
          <p:cNvPicPr>
            <a:picLocks noChangeAspect="1"/>
          </p:cNvPicPr>
          <p:nvPr/>
        </p:nvPicPr>
        <p:blipFill rotWithShape="1">
          <a:blip r:embed="rId3"/>
          <a:srcRect l="109" r="1" b="21363"/>
          <a:stretch/>
        </p:blipFill>
        <p:spPr>
          <a:xfrm>
            <a:off x="357810" y="3242432"/>
            <a:ext cx="11529390" cy="2608166"/>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15</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Combined Attention</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Our uniﬁed model combines </a:t>
            </a:r>
            <a:r>
              <a:rPr lang="en-US" altLang="zh-TW" dirty="0">
                <a:solidFill>
                  <a:srgbClr val="FF0000"/>
                </a:solidFill>
                <a:uFillTx/>
              </a:rPr>
              <a:t>sentence-level</a:t>
            </a:r>
            <a:r>
              <a:rPr lang="en-US" altLang="zh-TW" dirty="0">
                <a:uFillTx/>
              </a:rPr>
              <a:t> and </a:t>
            </a:r>
            <a:r>
              <a:rPr lang="en-US" altLang="zh-TW" dirty="0">
                <a:solidFill>
                  <a:srgbClr val="FF0000"/>
                </a:solidFill>
                <a:uFillTx/>
              </a:rPr>
              <a:t>word-level attentions</a:t>
            </a:r>
            <a:r>
              <a:rPr lang="en-US" altLang="zh-TW" dirty="0">
                <a:uFillTx/>
              </a:rPr>
              <a:t> to take advantage of both extractive and abstractive summarization approaches.</a:t>
            </a:r>
          </a:p>
        </p:txBody>
      </p:sp>
      <p:pic>
        <p:nvPicPr>
          <p:cNvPr id="93" name="圖片 92"/>
          <p:cNvPicPr>
            <a:picLocks noChangeAspect="1"/>
          </p:cNvPicPr>
          <p:nvPr/>
        </p:nvPicPr>
        <p:blipFill>
          <a:blip r:embed="rId4"/>
          <a:stretch>
            <a:fillRect/>
          </a:stretch>
        </p:blipFill>
        <p:spPr>
          <a:xfrm>
            <a:off x="8143741" y="689606"/>
            <a:ext cx="3115377" cy="941277"/>
          </a:xfrm>
          <a:prstGeom prst="rect">
            <a:avLst/>
          </a:prstGeom>
        </p:spPr>
      </p:pic>
    </p:spTree>
    <p:extLst>
      <p:ext uri="{BB962C8B-B14F-4D97-AF65-F5344CB8AC3E}">
        <p14:creationId xmlns:p14="http://schemas.microsoft.com/office/powerpoint/2010/main" val="360730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1.48148E-6 L -0.23581 0.00093 " pathEditMode="relative" rAng="0" ptsTypes="AA">
                                      <p:cBhvr>
                                        <p:cTn id="6" dur="1000" fill="hold"/>
                                        <p:tgtEl>
                                          <p:spTgt spid="3"/>
                                        </p:tgtEl>
                                        <p:attrNameLst>
                                          <p:attrName>ppt_x</p:attrName>
                                          <p:attrName>ppt_y</p:attrName>
                                        </p:attrNameLst>
                                      </p:cBhvr>
                                      <p:rCtr x="-11797" y="46"/>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16</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Combined Attention</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Updated word attention is used for calculating the context vector and final word distribution</a:t>
            </a:r>
          </a:p>
        </p:txBody>
      </p:sp>
      <p:pic>
        <p:nvPicPr>
          <p:cNvPr id="93" name="圖片 92"/>
          <p:cNvPicPr>
            <a:picLocks noChangeAspect="1"/>
          </p:cNvPicPr>
          <p:nvPr/>
        </p:nvPicPr>
        <p:blipFill>
          <a:blip r:embed="rId3"/>
          <a:stretch>
            <a:fillRect/>
          </a:stretch>
        </p:blipFill>
        <p:spPr>
          <a:xfrm>
            <a:off x="8143741" y="689606"/>
            <a:ext cx="3115377" cy="941277"/>
          </a:xfrm>
          <a:prstGeom prst="rect">
            <a:avLst/>
          </a:prstGeom>
        </p:spPr>
      </p:pic>
      <p:pic>
        <p:nvPicPr>
          <p:cNvPr id="2" name="Picture 1"/>
          <p:cNvPicPr>
            <a:picLocks noChangeAspect="1"/>
          </p:cNvPicPr>
          <p:nvPr/>
        </p:nvPicPr>
        <p:blipFill rotWithShape="1">
          <a:blip r:embed="rId4"/>
          <a:srcRect l="12021" r="10517" b="29508"/>
          <a:stretch/>
        </p:blipFill>
        <p:spPr>
          <a:xfrm>
            <a:off x="1966441" y="2560604"/>
            <a:ext cx="8259118" cy="3820130"/>
          </a:xfrm>
          <a:prstGeom prst="rect">
            <a:avLst/>
          </a:prstGeom>
        </p:spPr>
      </p:pic>
      <p:sp>
        <p:nvSpPr>
          <p:cNvPr id="8" name="Rectangle 7"/>
          <p:cNvSpPr/>
          <p:nvPr/>
        </p:nvSpPr>
        <p:spPr>
          <a:xfrm>
            <a:off x="1966441" y="4362680"/>
            <a:ext cx="2638610" cy="119490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7294" y="4616067"/>
            <a:ext cx="1792147" cy="166278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31220" y="2677098"/>
            <a:ext cx="3558553" cy="123388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7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1CEB50F-67D2-45E8-83A2-5F8F4B8466F5}"/>
              </a:ext>
            </a:extLst>
          </p:cNvPr>
          <p:cNvPicPr>
            <a:picLocks noChangeAspect="1"/>
          </p:cNvPicPr>
          <p:nvPr/>
        </p:nvPicPr>
        <p:blipFill>
          <a:blip r:embed="rId3"/>
          <a:stretch>
            <a:fillRect/>
          </a:stretch>
        </p:blipFill>
        <p:spPr>
          <a:xfrm>
            <a:off x="2086707" y="3547146"/>
            <a:ext cx="6811108" cy="1314583"/>
          </a:xfrm>
          <a:prstGeom prst="rect">
            <a:avLst/>
          </a:prstGeom>
        </p:spPr>
      </p:pic>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17</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Encourage C</a:t>
            </a:r>
            <a:r>
              <a:rPr lang="en-US" altLang="zh-TW" dirty="0">
                <a:uFillTx/>
              </a:rPr>
              <a:t>onsistency</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We propose a </a:t>
            </a:r>
            <a:r>
              <a:rPr lang="en-US" altLang="zh-TW" dirty="0">
                <a:solidFill>
                  <a:srgbClr val="FF0000"/>
                </a:solidFill>
                <a:uFillTx/>
              </a:rPr>
              <a:t>novel inconsistency loss function </a:t>
            </a:r>
            <a:r>
              <a:rPr lang="en-US" altLang="zh-TW" dirty="0">
                <a:uFillTx/>
              </a:rPr>
              <a:t>to ensure our uniﬁed model to be mutually beneﬁcial to both extractive and abstractive summarization.</a:t>
            </a:r>
          </a:p>
        </p:txBody>
      </p:sp>
      <p:sp>
        <p:nvSpPr>
          <p:cNvPr id="2" name="Rectangle 1">
            <a:extLst>
              <a:ext uri="{FF2B5EF4-FFF2-40B4-BE49-F238E27FC236}">
                <a16:creationId xmlns:a16="http://schemas.microsoft.com/office/drawing/2014/main" xmlns="" id="{A2659B98-49AC-40F2-A64F-1812B64B50A6}"/>
              </a:ext>
            </a:extLst>
          </p:cNvPr>
          <p:cNvSpPr/>
          <p:nvPr/>
        </p:nvSpPr>
        <p:spPr>
          <a:xfrm>
            <a:off x="6007100" y="3848100"/>
            <a:ext cx="2740025" cy="105727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44D8F4D7-B5AE-4CE1-954B-BB8FBD2C247F}"/>
              </a:ext>
            </a:extLst>
          </p:cNvPr>
          <p:cNvSpPr txBox="1"/>
          <p:nvPr/>
        </p:nvSpPr>
        <p:spPr>
          <a:xfrm>
            <a:off x="5973916" y="2961516"/>
            <a:ext cx="3179609" cy="830997"/>
          </a:xfrm>
          <a:prstGeom prst="rect">
            <a:avLst/>
          </a:prstGeom>
          <a:noFill/>
        </p:spPr>
        <p:txBody>
          <a:bodyPr wrap="square" rtlCol="0">
            <a:spAutoFit/>
          </a:bodyPr>
          <a:lstStyle/>
          <a:p>
            <a:r>
              <a:rPr lang="en-US" sz="2400" dirty="0">
                <a:solidFill>
                  <a:schemeClr val="accent1"/>
                </a:solidFill>
              </a:rPr>
              <a:t>multiplied attention of </a:t>
            </a:r>
          </a:p>
          <a:p>
            <a:r>
              <a:rPr lang="en-US" sz="2400" dirty="0">
                <a:solidFill>
                  <a:schemeClr val="accent1"/>
                </a:solidFill>
              </a:rPr>
              <a:t>top K attended words</a:t>
            </a:r>
          </a:p>
        </p:txBody>
      </p:sp>
      <p:pic>
        <p:nvPicPr>
          <p:cNvPr id="5" name="Picture 4">
            <a:extLst>
              <a:ext uri="{FF2B5EF4-FFF2-40B4-BE49-F238E27FC236}">
                <a16:creationId xmlns:a16="http://schemas.microsoft.com/office/drawing/2014/main" xmlns="" id="{19586277-BF52-4EAC-8F0F-2A03ACD3BBC7}"/>
              </a:ext>
            </a:extLst>
          </p:cNvPr>
          <p:cNvPicPr>
            <a:picLocks noChangeAspect="1"/>
          </p:cNvPicPr>
          <p:nvPr/>
        </p:nvPicPr>
        <p:blipFill>
          <a:blip r:embed="rId4"/>
          <a:stretch>
            <a:fillRect/>
          </a:stretch>
        </p:blipFill>
        <p:spPr>
          <a:xfrm>
            <a:off x="2959100" y="5178474"/>
            <a:ext cx="6096000" cy="438341"/>
          </a:xfrm>
          <a:prstGeom prst="rect">
            <a:avLst/>
          </a:prstGeom>
        </p:spPr>
      </p:pic>
      <p:sp>
        <p:nvSpPr>
          <p:cNvPr id="16" name="TextBox 15">
            <a:extLst>
              <a:ext uri="{FF2B5EF4-FFF2-40B4-BE49-F238E27FC236}">
                <a16:creationId xmlns:a16="http://schemas.microsoft.com/office/drawing/2014/main" xmlns="" id="{A02A8903-B5E3-4558-8F7E-B34DE209C6E9}"/>
              </a:ext>
            </a:extLst>
          </p:cNvPr>
          <p:cNvSpPr txBox="1"/>
          <p:nvPr/>
        </p:nvSpPr>
        <p:spPr>
          <a:xfrm>
            <a:off x="9132276" y="4368641"/>
            <a:ext cx="1886439" cy="584775"/>
          </a:xfrm>
          <a:prstGeom prst="rect">
            <a:avLst/>
          </a:prstGeom>
          <a:noFill/>
        </p:spPr>
        <p:txBody>
          <a:bodyPr wrap="square" rtlCol="0">
            <a:spAutoFit/>
          </a:bodyPr>
          <a:lstStyle/>
          <a:p>
            <a:r>
              <a:rPr lang="en-US" sz="3200" dirty="0">
                <a:solidFill>
                  <a:srgbClr val="FF0000"/>
                </a:solidFill>
              </a:rPr>
              <a:t>maximize</a:t>
            </a:r>
          </a:p>
        </p:txBody>
      </p:sp>
      <p:sp>
        <p:nvSpPr>
          <p:cNvPr id="6" name="Arrow: Up 5">
            <a:extLst>
              <a:ext uri="{FF2B5EF4-FFF2-40B4-BE49-F238E27FC236}">
                <a16:creationId xmlns:a16="http://schemas.microsoft.com/office/drawing/2014/main" xmlns="" id="{C864C71A-8ABC-4B2A-BE56-CDC4615126DE}"/>
              </a:ext>
            </a:extLst>
          </p:cNvPr>
          <p:cNvSpPr/>
          <p:nvPr/>
        </p:nvSpPr>
        <p:spPr>
          <a:xfrm>
            <a:off x="10827434" y="4372451"/>
            <a:ext cx="259665" cy="523220"/>
          </a:xfrm>
          <a:prstGeom prst="upArrow">
            <a:avLst>
              <a:gd name="adj1" fmla="val 38715"/>
              <a:gd name="adj2" fmla="val 742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1349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6"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18</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Encourage C</a:t>
            </a:r>
            <a:r>
              <a:rPr lang="en-US" altLang="zh-TW" dirty="0">
                <a:uFillTx/>
              </a:rPr>
              <a:t>onsistency</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encourage consistency of the </a:t>
            </a:r>
            <a:r>
              <a:rPr lang="en-US" altLang="zh-TW" dirty="0">
                <a:solidFill>
                  <a:srgbClr val="FF0000"/>
                </a:solidFill>
                <a:uFillTx/>
              </a:rPr>
              <a:t>top K attended words </a:t>
            </a:r>
            <a:r>
              <a:rPr lang="en-US" altLang="zh-TW" dirty="0">
                <a:uFillTx/>
              </a:rPr>
              <a:t>at each decoder time step.</a:t>
            </a:r>
          </a:p>
        </p:txBody>
      </p:sp>
      <p:cxnSp>
        <p:nvCxnSpPr>
          <p:cNvPr id="10" name="直線接點 5">
            <a:extLst>
              <a:ext uri="{FF2B5EF4-FFF2-40B4-BE49-F238E27FC236}">
                <a16:creationId xmlns:a16="http://schemas.microsoft.com/office/drawing/2014/main" xmlns="" id="{B2D61799-0B73-49D4-AF2F-218055056139}"/>
              </a:ext>
            </a:extLst>
          </p:cNvPr>
          <p:cNvCxnSpPr/>
          <p:nvPr/>
        </p:nvCxnSpPr>
        <p:spPr>
          <a:xfrm>
            <a:off x="3201569" y="4335198"/>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6">
            <a:extLst>
              <a:ext uri="{FF2B5EF4-FFF2-40B4-BE49-F238E27FC236}">
                <a16:creationId xmlns:a16="http://schemas.microsoft.com/office/drawing/2014/main" xmlns="" id="{7DE92379-763A-4822-8359-E0CFBD7501DB}"/>
              </a:ext>
            </a:extLst>
          </p:cNvPr>
          <p:cNvSpPr/>
          <p:nvPr/>
        </p:nvSpPr>
        <p:spPr>
          <a:xfrm>
            <a:off x="7112488" y="5032511"/>
            <a:ext cx="1713810" cy="221731"/>
          </a:xfrm>
          <a:prstGeom prst="rect">
            <a:avLst/>
          </a:prstGeom>
          <a:solidFill>
            <a:schemeClr val="bg1">
              <a:lumMod val="75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7">
            <a:extLst>
              <a:ext uri="{FF2B5EF4-FFF2-40B4-BE49-F238E27FC236}">
                <a16:creationId xmlns:a16="http://schemas.microsoft.com/office/drawing/2014/main" xmlns="" id="{71437978-29E0-48F2-8F37-9B4DA431E428}"/>
              </a:ext>
            </a:extLst>
          </p:cNvPr>
          <p:cNvSpPr/>
          <p:nvPr/>
        </p:nvSpPr>
        <p:spPr>
          <a:xfrm>
            <a:off x="5084973" y="3691173"/>
            <a:ext cx="2022054" cy="1563070"/>
          </a:xfrm>
          <a:prstGeom prst="rect">
            <a:avLst/>
          </a:prstGeom>
          <a:solidFill>
            <a:schemeClr val="bg1">
              <a:lumMod val="75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8">
            <a:extLst>
              <a:ext uri="{FF2B5EF4-FFF2-40B4-BE49-F238E27FC236}">
                <a16:creationId xmlns:a16="http://schemas.microsoft.com/office/drawing/2014/main" xmlns="" id="{D7E22E13-FCD5-4640-ADA0-3B4DF914B2B8}"/>
              </a:ext>
            </a:extLst>
          </p:cNvPr>
          <p:cNvSpPr/>
          <p:nvPr/>
        </p:nvSpPr>
        <p:spPr>
          <a:xfrm>
            <a:off x="3201569" y="4709740"/>
            <a:ext cx="1873366" cy="549382"/>
          </a:xfrm>
          <a:prstGeom prst="rect">
            <a:avLst/>
          </a:prstGeom>
          <a:solidFill>
            <a:schemeClr val="bg1">
              <a:lumMod val="7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9">
            <a:extLst>
              <a:ext uri="{FF2B5EF4-FFF2-40B4-BE49-F238E27FC236}">
                <a16:creationId xmlns:a16="http://schemas.microsoft.com/office/drawing/2014/main" xmlns="" id="{6E076219-64A1-4586-8A67-D622D3972736}"/>
              </a:ext>
            </a:extLst>
          </p:cNvPr>
          <p:cNvCxnSpPr/>
          <p:nvPr/>
        </p:nvCxnSpPr>
        <p:spPr>
          <a:xfrm>
            <a:off x="3017419" y="5259123"/>
            <a:ext cx="602742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0">
            <a:extLst>
              <a:ext uri="{FF2B5EF4-FFF2-40B4-BE49-F238E27FC236}">
                <a16:creationId xmlns:a16="http://schemas.microsoft.com/office/drawing/2014/main" xmlns="" id="{B2C5AE01-E60A-4E64-B66C-883ECB57E1CA}"/>
              </a:ext>
            </a:extLst>
          </p:cNvPr>
          <p:cNvSpPr/>
          <p:nvPr/>
        </p:nvSpPr>
        <p:spPr>
          <a:xfrm>
            <a:off x="3201572"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9" name="矩形 11">
            <a:extLst>
              <a:ext uri="{FF2B5EF4-FFF2-40B4-BE49-F238E27FC236}">
                <a16:creationId xmlns:a16="http://schemas.microsoft.com/office/drawing/2014/main" xmlns="" id="{08376A85-7533-4339-952C-88F321104613}"/>
              </a:ext>
            </a:extLst>
          </p:cNvPr>
          <p:cNvSpPr/>
          <p:nvPr/>
        </p:nvSpPr>
        <p:spPr>
          <a:xfrm>
            <a:off x="3357983"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0" name="矩形 12">
            <a:extLst>
              <a:ext uri="{FF2B5EF4-FFF2-40B4-BE49-F238E27FC236}">
                <a16:creationId xmlns:a16="http://schemas.microsoft.com/office/drawing/2014/main" xmlns="" id="{1C7C9711-81C8-41FE-90C5-C9ADF32A4537}"/>
              </a:ext>
            </a:extLst>
          </p:cNvPr>
          <p:cNvSpPr/>
          <p:nvPr/>
        </p:nvSpPr>
        <p:spPr>
          <a:xfrm>
            <a:off x="3514394" y="5167048"/>
            <a:ext cx="156411" cy="92074"/>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2" name="矩形 13">
            <a:extLst>
              <a:ext uri="{FF2B5EF4-FFF2-40B4-BE49-F238E27FC236}">
                <a16:creationId xmlns:a16="http://schemas.microsoft.com/office/drawing/2014/main" xmlns="" id="{2A388D1E-4D51-4133-9D01-1AA5E3CF61F6}"/>
              </a:ext>
            </a:extLst>
          </p:cNvPr>
          <p:cNvSpPr/>
          <p:nvPr/>
        </p:nvSpPr>
        <p:spPr>
          <a:xfrm>
            <a:off x="3670805"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3" name="矩形 14">
            <a:extLst>
              <a:ext uri="{FF2B5EF4-FFF2-40B4-BE49-F238E27FC236}">
                <a16:creationId xmlns:a16="http://schemas.microsoft.com/office/drawing/2014/main" xmlns="" id="{5F715C19-D4B3-4735-92FF-2E296ACEC57A}"/>
              </a:ext>
            </a:extLst>
          </p:cNvPr>
          <p:cNvSpPr/>
          <p:nvPr/>
        </p:nvSpPr>
        <p:spPr>
          <a:xfrm>
            <a:off x="3827216"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4" name="矩形 15">
            <a:extLst>
              <a:ext uri="{FF2B5EF4-FFF2-40B4-BE49-F238E27FC236}">
                <a16:creationId xmlns:a16="http://schemas.microsoft.com/office/drawing/2014/main" xmlns="" id="{69F2C598-2F1A-446E-92B0-8AEF40D712E6}"/>
              </a:ext>
            </a:extLst>
          </p:cNvPr>
          <p:cNvSpPr/>
          <p:nvPr/>
        </p:nvSpPr>
        <p:spPr>
          <a:xfrm>
            <a:off x="3983627"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5" name="矩形 16">
            <a:extLst>
              <a:ext uri="{FF2B5EF4-FFF2-40B4-BE49-F238E27FC236}">
                <a16:creationId xmlns:a16="http://schemas.microsoft.com/office/drawing/2014/main" xmlns="" id="{E4784F9C-4B6A-483E-8FCE-9992E5B12964}"/>
              </a:ext>
            </a:extLst>
          </p:cNvPr>
          <p:cNvSpPr/>
          <p:nvPr/>
        </p:nvSpPr>
        <p:spPr>
          <a:xfrm>
            <a:off x="4138788"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6" name="矩形 17">
            <a:extLst>
              <a:ext uri="{FF2B5EF4-FFF2-40B4-BE49-F238E27FC236}">
                <a16:creationId xmlns:a16="http://schemas.microsoft.com/office/drawing/2014/main" xmlns="" id="{969C382C-DC4B-4F1A-A6E3-18BCA2C14377}"/>
              </a:ext>
            </a:extLst>
          </p:cNvPr>
          <p:cNvSpPr/>
          <p:nvPr/>
        </p:nvSpPr>
        <p:spPr>
          <a:xfrm>
            <a:off x="4295199" y="5011473"/>
            <a:ext cx="156411" cy="24765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7" name="矩形 18">
            <a:extLst>
              <a:ext uri="{FF2B5EF4-FFF2-40B4-BE49-F238E27FC236}">
                <a16:creationId xmlns:a16="http://schemas.microsoft.com/office/drawing/2014/main" xmlns="" id="{B4650ACA-F1FD-4222-B3D9-0212D5AA5F3E}"/>
              </a:ext>
            </a:extLst>
          </p:cNvPr>
          <p:cNvSpPr/>
          <p:nvPr/>
        </p:nvSpPr>
        <p:spPr>
          <a:xfrm>
            <a:off x="4451610"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8" name="矩形 19">
            <a:extLst>
              <a:ext uri="{FF2B5EF4-FFF2-40B4-BE49-F238E27FC236}">
                <a16:creationId xmlns:a16="http://schemas.microsoft.com/office/drawing/2014/main" xmlns="" id="{F9DE498C-8A8D-4E84-BB8B-3F60FCBF371A}"/>
              </a:ext>
            </a:extLst>
          </p:cNvPr>
          <p:cNvSpPr/>
          <p:nvPr/>
        </p:nvSpPr>
        <p:spPr>
          <a:xfrm>
            <a:off x="4608021"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9" name="矩形 20">
            <a:extLst>
              <a:ext uri="{FF2B5EF4-FFF2-40B4-BE49-F238E27FC236}">
                <a16:creationId xmlns:a16="http://schemas.microsoft.com/office/drawing/2014/main" xmlns="" id="{51CA1322-01F1-4B25-94CF-E49B0ED02291}"/>
              </a:ext>
            </a:extLst>
          </p:cNvPr>
          <p:cNvSpPr/>
          <p:nvPr/>
        </p:nvSpPr>
        <p:spPr>
          <a:xfrm>
            <a:off x="4764432"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0" name="矩形 21">
            <a:extLst>
              <a:ext uri="{FF2B5EF4-FFF2-40B4-BE49-F238E27FC236}">
                <a16:creationId xmlns:a16="http://schemas.microsoft.com/office/drawing/2014/main" xmlns="" id="{164A04F1-1796-4E10-8535-577944D9174D}"/>
              </a:ext>
            </a:extLst>
          </p:cNvPr>
          <p:cNvSpPr/>
          <p:nvPr/>
        </p:nvSpPr>
        <p:spPr>
          <a:xfrm>
            <a:off x="4920843"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1" name="矩形 22">
            <a:extLst>
              <a:ext uri="{FF2B5EF4-FFF2-40B4-BE49-F238E27FC236}">
                <a16:creationId xmlns:a16="http://schemas.microsoft.com/office/drawing/2014/main" xmlns="" id="{4E19BB9A-ED09-4B0B-8026-C3AF20FC5061}"/>
              </a:ext>
            </a:extLst>
          </p:cNvPr>
          <p:cNvSpPr/>
          <p:nvPr/>
        </p:nvSpPr>
        <p:spPr>
          <a:xfrm>
            <a:off x="5077254"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23">
            <a:extLst>
              <a:ext uri="{FF2B5EF4-FFF2-40B4-BE49-F238E27FC236}">
                <a16:creationId xmlns:a16="http://schemas.microsoft.com/office/drawing/2014/main" xmlns="" id="{2D063C5E-1C49-42F7-B903-4D7A67B8B0FF}"/>
              </a:ext>
            </a:extLst>
          </p:cNvPr>
          <p:cNvSpPr/>
          <p:nvPr/>
        </p:nvSpPr>
        <p:spPr>
          <a:xfrm>
            <a:off x="5233665" y="4251806"/>
            <a:ext cx="156411" cy="100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24">
            <a:extLst>
              <a:ext uri="{FF2B5EF4-FFF2-40B4-BE49-F238E27FC236}">
                <a16:creationId xmlns:a16="http://schemas.microsoft.com/office/drawing/2014/main" xmlns="" id="{B41549FE-8C57-450E-AA3F-E87FE9723C8F}"/>
              </a:ext>
            </a:extLst>
          </p:cNvPr>
          <p:cNvSpPr/>
          <p:nvPr/>
        </p:nvSpPr>
        <p:spPr>
          <a:xfrm>
            <a:off x="5390076"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25">
            <a:extLst>
              <a:ext uri="{FF2B5EF4-FFF2-40B4-BE49-F238E27FC236}">
                <a16:creationId xmlns:a16="http://schemas.microsoft.com/office/drawing/2014/main" xmlns="" id="{54AF2621-35A4-4E71-94A1-464887B2B4A2}"/>
              </a:ext>
            </a:extLst>
          </p:cNvPr>
          <p:cNvSpPr/>
          <p:nvPr/>
        </p:nvSpPr>
        <p:spPr>
          <a:xfrm>
            <a:off x="5546487"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26">
            <a:extLst>
              <a:ext uri="{FF2B5EF4-FFF2-40B4-BE49-F238E27FC236}">
                <a16:creationId xmlns:a16="http://schemas.microsoft.com/office/drawing/2014/main" xmlns="" id="{9A77A6D3-1FCB-4C96-8773-C326E413D87C}"/>
              </a:ext>
            </a:extLst>
          </p:cNvPr>
          <p:cNvSpPr/>
          <p:nvPr/>
        </p:nvSpPr>
        <p:spPr>
          <a:xfrm>
            <a:off x="5702898" y="5213406"/>
            <a:ext cx="15641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27">
            <a:extLst>
              <a:ext uri="{FF2B5EF4-FFF2-40B4-BE49-F238E27FC236}">
                <a16:creationId xmlns:a16="http://schemas.microsoft.com/office/drawing/2014/main" xmlns="" id="{D9920F0F-5C22-47D2-A589-59485C911DF3}"/>
              </a:ext>
            </a:extLst>
          </p:cNvPr>
          <p:cNvSpPr/>
          <p:nvPr/>
        </p:nvSpPr>
        <p:spPr>
          <a:xfrm>
            <a:off x="5859309" y="5167050"/>
            <a:ext cx="156411"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8">
            <a:extLst>
              <a:ext uri="{FF2B5EF4-FFF2-40B4-BE49-F238E27FC236}">
                <a16:creationId xmlns:a16="http://schemas.microsoft.com/office/drawing/2014/main" xmlns="" id="{20B9413C-AB79-4F29-B910-30CDCF8EE070}"/>
              </a:ext>
            </a:extLst>
          </p:cNvPr>
          <p:cNvSpPr/>
          <p:nvPr/>
        </p:nvSpPr>
        <p:spPr>
          <a:xfrm>
            <a:off x="6014470"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29">
            <a:extLst>
              <a:ext uri="{FF2B5EF4-FFF2-40B4-BE49-F238E27FC236}">
                <a16:creationId xmlns:a16="http://schemas.microsoft.com/office/drawing/2014/main" xmlns="" id="{0ADCBB57-93E4-4D70-93D3-00EE64FAFD02}"/>
              </a:ext>
            </a:extLst>
          </p:cNvPr>
          <p:cNvSpPr/>
          <p:nvPr/>
        </p:nvSpPr>
        <p:spPr>
          <a:xfrm>
            <a:off x="6170881" y="5197211"/>
            <a:ext cx="156411" cy="61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0">
            <a:extLst>
              <a:ext uri="{FF2B5EF4-FFF2-40B4-BE49-F238E27FC236}">
                <a16:creationId xmlns:a16="http://schemas.microsoft.com/office/drawing/2014/main" xmlns="" id="{82422A99-0491-4703-B8E9-D0F2C7C4495B}"/>
              </a:ext>
            </a:extLst>
          </p:cNvPr>
          <p:cNvSpPr/>
          <p:nvPr/>
        </p:nvSpPr>
        <p:spPr>
          <a:xfrm>
            <a:off x="6327292" y="5167047"/>
            <a:ext cx="156411" cy="9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1">
            <a:extLst>
              <a:ext uri="{FF2B5EF4-FFF2-40B4-BE49-F238E27FC236}">
                <a16:creationId xmlns:a16="http://schemas.microsoft.com/office/drawing/2014/main" xmlns="" id="{81439ACB-1015-48E7-A623-7BB099815A99}"/>
              </a:ext>
            </a:extLst>
          </p:cNvPr>
          <p:cNvSpPr/>
          <p:nvPr/>
        </p:nvSpPr>
        <p:spPr>
          <a:xfrm>
            <a:off x="6483703"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32">
            <a:extLst>
              <a:ext uri="{FF2B5EF4-FFF2-40B4-BE49-F238E27FC236}">
                <a16:creationId xmlns:a16="http://schemas.microsoft.com/office/drawing/2014/main" xmlns="" id="{4C3C00B2-A2FE-4A68-A7F1-D09870EC5EAE}"/>
              </a:ext>
            </a:extLst>
          </p:cNvPr>
          <p:cNvSpPr/>
          <p:nvPr/>
        </p:nvSpPr>
        <p:spPr>
          <a:xfrm>
            <a:off x="6640114" y="5011473"/>
            <a:ext cx="156411"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33">
            <a:extLst>
              <a:ext uri="{FF2B5EF4-FFF2-40B4-BE49-F238E27FC236}">
                <a16:creationId xmlns:a16="http://schemas.microsoft.com/office/drawing/2014/main" xmlns="" id="{A655FF0B-0F4E-4CF8-8E95-B353BE583002}"/>
              </a:ext>
            </a:extLst>
          </p:cNvPr>
          <p:cNvSpPr/>
          <p:nvPr/>
        </p:nvSpPr>
        <p:spPr>
          <a:xfrm>
            <a:off x="6796525"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34">
            <a:extLst>
              <a:ext uri="{FF2B5EF4-FFF2-40B4-BE49-F238E27FC236}">
                <a16:creationId xmlns:a16="http://schemas.microsoft.com/office/drawing/2014/main" xmlns="" id="{026C61B3-E377-4BE5-AB19-7127E702C0B4}"/>
              </a:ext>
            </a:extLst>
          </p:cNvPr>
          <p:cNvSpPr/>
          <p:nvPr/>
        </p:nvSpPr>
        <p:spPr>
          <a:xfrm>
            <a:off x="6952936"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35">
            <a:extLst>
              <a:ext uri="{FF2B5EF4-FFF2-40B4-BE49-F238E27FC236}">
                <a16:creationId xmlns:a16="http://schemas.microsoft.com/office/drawing/2014/main" xmlns="" id="{2AC1B372-EE35-4840-861D-BE82F205025D}"/>
              </a:ext>
            </a:extLst>
          </p:cNvPr>
          <p:cNvSpPr/>
          <p:nvPr/>
        </p:nvSpPr>
        <p:spPr>
          <a:xfrm>
            <a:off x="7109347" y="5167047"/>
            <a:ext cx="156411" cy="920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36">
            <a:extLst>
              <a:ext uri="{FF2B5EF4-FFF2-40B4-BE49-F238E27FC236}">
                <a16:creationId xmlns:a16="http://schemas.microsoft.com/office/drawing/2014/main" xmlns="" id="{35A14DD6-8EA6-4AAF-B353-5703F0BB4E95}"/>
              </a:ext>
            </a:extLst>
          </p:cNvPr>
          <p:cNvSpPr/>
          <p:nvPr/>
        </p:nvSpPr>
        <p:spPr>
          <a:xfrm>
            <a:off x="7265758"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37">
            <a:extLst>
              <a:ext uri="{FF2B5EF4-FFF2-40B4-BE49-F238E27FC236}">
                <a16:creationId xmlns:a16="http://schemas.microsoft.com/office/drawing/2014/main" xmlns="" id="{49F50169-2948-49D9-A46A-1865555AF54F}"/>
              </a:ext>
            </a:extLst>
          </p:cNvPr>
          <p:cNvSpPr/>
          <p:nvPr/>
        </p:nvSpPr>
        <p:spPr>
          <a:xfrm>
            <a:off x="7420919"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38">
            <a:extLst>
              <a:ext uri="{FF2B5EF4-FFF2-40B4-BE49-F238E27FC236}">
                <a16:creationId xmlns:a16="http://schemas.microsoft.com/office/drawing/2014/main" xmlns="" id="{35E98B9B-E19F-46C6-902F-5B0910146438}"/>
              </a:ext>
            </a:extLst>
          </p:cNvPr>
          <p:cNvSpPr/>
          <p:nvPr/>
        </p:nvSpPr>
        <p:spPr>
          <a:xfrm>
            <a:off x="7577330" y="4691850"/>
            <a:ext cx="156411" cy="5672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39">
            <a:extLst>
              <a:ext uri="{FF2B5EF4-FFF2-40B4-BE49-F238E27FC236}">
                <a16:creationId xmlns:a16="http://schemas.microsoft.com/office/drawing/2014/main" xmlns="" id="{6B961347-0A56-4F22-83B5-E2392DF74426}"/>
              </a:ext>
            </a:extLst>
          </p:cNvPr>
          <p:cNvSpPr/>
          <p:nvPr/>
        </p:nvSpPr>
        <p:spPr>
          <a:xfrm>
            <a:off x="7733741"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0">
            <a:extLst>
              <a:ext uri="{FF2B5EF4-FFF2-40B4-BE49-F238E27FC236}">
                <a16:creationId xmlns:a16="http://schemas.microsoft.com/office/drawing/2014/main" xmlns="" id="{372E2FCD-8F27-4BAD-9FC0-31B82DF9B794}"/>
              </a:ext>
            </a:extLst>
          </p:cNvPr>
          <p:cNvSpPr/>
          <p:nvPr/>
        </p:nvSpPr>
        <p:spPr>
          <a:xfrm>
            <a:off x="7890152"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1">
            <a:extLst>
              <a:ext uri="{FF2B5EF4-FFF2-40B4-BE49-F238E27FC236}">
                <a16:creationId xmlns:a16="http://schemas.microsoft.com/office/drawing/2014/main" xmlns="" id="{492AC115-CEF2-416A-ADD8-9FA7E253EA9E}"/>
              </a:ext>
            </a:extLst>
          </p:cNvPr>
          <p:cNvSpPr/>
          <p:nvPr/>
        </p:nvSpPr>
        <p:spPr>
          <a:xfrm>
            <a:off x="8046563" y="5049573"/>
            <a:ext cx="156411" cy="20955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42">
            <a:extLst>
              <a:ext uri="{FF2B5EF4-FFF2-40B4-BE49-F238E27FC236}">
                <a16:creationId xmlns:a16="http://schemas.microsoft.com/office/drawing/2014/main" xmlns="" id="{D553AD1B-0A86-4AAC-B896-9A795CAD42B8}"/>
              </a:ext>
            </a:extLst>
          </p:cNvPr>
          <p:cNvSpPr/>
          <p:nvPr/>
        </p:nvSpPr>
        <p:spPr>
          <a:xfrm>
            <a:off x="8202974"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43">
            <a:extLst>
              <a:ext uri="{FF2B5EF4-FFF2-40B4-BE49-F238E27FC236}">
                <a16:creationId xmlns:a16="http://schemas.microsoft.com/office/drawing/2014/main" xmlns="" id="{DA54B3A4-DB02-4A8A-AA0D-12E61119B073}"/>
              </a:ext>
            </a:extLst>
          </p:cNvPr>
          <p:cNvSpPr/>
          <p:nvPr/>
        </p:nvSpPr>
        <p:spPr>
          <a:xfrm>
            <a:off x="8359385"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44">
            <a:extLst>
              <a:ext uri="{FF2B5EF4-FFF2-40B4-BE49-F238E27FC236}">
                <a16:creationId xmlns:a16="http://schemas.microsoft.com/office/drawing/2014/main" xmlns="" id="{FE8A8F6A-7E1F-450B-BA07-18C301CDC769}"/>
              </a:ext>
            </a:extLst>
          </p:cNvPr>
          <p:cNvSpPr/>
          <p:nvPr/>
        </p:nvSpPr>
        <p:spPr>
          <a:xfrm>
            <a:off x="8515796" y="5197211"/>
            <a:ext cx="156411" cy="6191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45">
            <a:extLst>
              <a:ext uri="{FF2B5EF4-FFF2-40B4-BE49-F238E27FC236}">
                <a16:creationId xmlns:a16="http://schemas.microsoft.com/office/drawing/2014/main" xmlns="" id="{D22293DA-2F95-4B36-9F92-AE6E9A32F136}"/>
              </a:ext>
            </a:extLst>
          </p:cNvPr>
          <p:cNvSpPr/>
          <p:nvPr/>
        </p:nvSpPr>
        <p:spPr>
          <a:xfrm>
            <a:off x="8672207" y="5213403"/>
            <a:ext cx="156411" cy="4572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5" name="直線接點 84">
            <a:extLst>
              <a:ext uri="{FF2B5EF4-FFF2-40B4-BE49-F238E27FC236}">
                <a16:creationId xmlns:a16="http://schemas.microsoft.com/office/drawing/2014/main" xmlns="" id="{559DD573-1F05-4FA8-86B5-5FB0416E7FEB}"/>
              </a:ext>
            </a:extLst>
          </p:cNvPr>
          <p:cNvCxnSpPr/>
          <p:nvPr/>
        </p:nvCxnSpPr>
        <p:spPr>
          <a:xfrm flipV="1">
            <a:off x="5077251" y="3232460"/>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6" name="直線接點 85">
            <a:extLst>
              <a:ext uri="{FF2B5EF4-FFF2-40B4-BE49-F238E27FC236}">
                <a16:creationId xmlns:a16="http://schemas.microsoft.com/office/drawing/2014/main" xmlns="" id="{709971C5-F9D2-4E72-A116-222A7651DDC9}"/>
              </a:ext>
            </a:extLst>
          </p:cNvPr>
          <p:cNvCxnSpPr/>
          <p:nvPr/>
        </p:nvCxnSpPr>
        <p:spPr>
          <a:xfrm flipV="1">
            <a:off x="7109344" y="3223316"/>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7" name="矩形 86">
            <a:extLst>
              <a:ext uri="{FF2B5EF4-FFF2-40B4-BE49-F238E27FC236}">
                <a16:creationId xmlns:a16="http://schemas.microsoft.com/office/drawing/2014/main" xmlns="" id="{344DC154-B67B-4C63-81FD-6AC933544B16}"/>
              </a:ext>
            </a:extLst>
          </p:cNvPr>
          <p:cNvSpPr/>
          <p:nvPr/>
        </p:nvSpPr>
        <p:spPr>
          <a:xfrm>
            <a:off x="3529007" y="5451527"/>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1</a:t>
            </a:r>
            <a:endParaRPr lang="zh-TW" altLang="en-US" dirty="0">
              <a:solidFill>
                <a:schemeClr val="tx1"/>
              </a:solidFill>
            </a:endParaRPr>
          </a:p>
        </p:txBody>
      </p:sp>
      <p:sp>
        <p:nvSpPr>
          <p:cNvPr id="58" name="矩形 87">
            <a:extLst>
              <a:ext uri="{FF2B5EF4-FFF2-40B4-BE49-F238E27FC236}">
                <a16:creationId xmlns:a16="http://schemas.microsoft.com/office/drawing/2014/main" xmlns="" id="{E4343785-AFA2-4A5A-9C0D-59EB28A17A6F}"/>
              </a:ext>
            </a:extLst>
          </p:cNvPr>
          <p:cNvSpPr/>
          <p:nvPr/>
        </p:nvSpPr>
        <p:spPr>
          <a:xfrm>
            <a:off x="5467656" y="5446366"/>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2</a:t>
            </a:r>
            <a:endParaRPr lang="zh-TW" altLang="en-US" dirty="0">
              <a:solidFill>
                <a:schemeClr val="tx1"/>
              </a:solidFill>
            </a:endParaRPr>
          </a:p>
        </p:txBody>
      </p:sp>
      <p:sp>
        <p:nvSpPr>
          <p:cNvPr id="59" name="矩形 88">
            <a:extLst>
              <a:ext uri="{FF2B5EF4-FFF2-40B4-BE49-F238E27FC236}">
                <a16:creationId xmlns:a16="http://schemas.microsoft.com/office/drawing/2014/main" xmlns="" id="{198AD64F-9B32-40D7-83C4-3C9C3C24DE62}"/>
              </a:ext>
            </a:extLst>
          </p:cNvPr>
          <p:cNvSpPr/>
          <p:nvPr/>
        </p:nvSpPr>
        <p:spPr>
          <a:xfrm>
            <a:off x="7343963" y="5446360"/>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3</a:t>
            </a:r>
            <a:endParaRPr lang="zh-TW" altLang="en-US" dirty="0">
              <a:solidFill>
                <a:schemeClr val="tx1"/>
              </a:solidFill>
            </a:endParaRPr>
          </a:p>
        </p:txBody>
      </p:sp>
      <p:cxnSp>
        <p:nvCxnSpPr>
          <p:cNvPr id="60" name="直線單箭頭接點 89">
            <a:extLst>
              <a:ext uri="{FF2B5EF4-FFF2-40B4-BE49-F238E27FC236}">
                <a16:creationId xmlns:a16="http://schemas.microsoft.com/office/drawing/2014/main" xmlns="" id="{8CF3259E-69AB-4B44-8FA7-7138C77E8B8D}"/>
              </a:ext>
            </a:extLst>
          </p:cNvPr>
          <p:cNvCxnSpPr>
            <a:stCxn id="61" idx="2"/>
          </p:cNvCxnSpPr>
          <p:nvPr/>
        </p:nvCxnSpPr>
        <p:spPr>
          <a:xfrm flipH="1">
            <a:off x="7650460" y="4311006"/>
            <a:ext cx="0" cy="319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90">
            <a:extLst>
              <a:ext uri="{FF2B5EF4-FFF2-40B4-BE49-F238E27FC236}">
                <a16:creationId xmlns:a16="http://schemas.microsoft.com/office/drawing/2014/main" xmlns="" id="{DB17F921-9FA7-46CB-B1EA-3FA738DAE2EB}"/>
              </a:ext>
            </a:extLst>
          </p:cNvPr>
          <p:cNvSpPr txBox="1"/>
          <p:nvPr/>
        </p:nvSpPr>
        <p:spPr>
          <a:xfrm>
            <a:off x="7052174" y="3941674"/>
            <a:ext cx="1315296" cy="369332"/>
          </a:xfrm>
          <a:prstGeom prst="rect">
            <a:avLst/>
          </a:prstGeom>
          <a:noFill/>
        </p:spPr>
        <p:txBody>
          <a:bodyPr wrap="none" rtlCol="0">
            <a:spAutoFit/>
          </a:bodyPr>
          <a:lstStyle/>
          <a:p>
            <a:pPr algn="ctr"/>
            <a:r>
              <a:rPr lang="en-US" altLang="zh-TW" sz="1800" dirty="0">
                <a:solidFill>
                  <a:srgbClr val="FF0000"/>
                </a:solidFill>
              </a:rPr>
              <a:t>inconsistent</a:t>
            </a:r>
            <a:endParaRPr lang="zh-TW" altLang="en-US" sz="1800" dirty="0">
              <a:solidFill>
                <a:srgbClr val="FF0000"/>
              </a:solidFill>
            </a:endParaRPr>
          </a:p>
        </p:txBody>
      </p:sp>
      <p:cxnSp>
        <p:nvCxnSpPr>
          <p:cNvPr id="62" name="直線接點 92">
            <a:extLst>
              <a:ext uri="{FF2B5EF4-FFF2-40B4-BE49-F238E27FC236}">
                <a16:creationId xmlns:a16="http://schemas.microsoft.com/office/drawing/2014/main" xmlns="" id="{5B4B3F9A-452D-4691-8079-262B0AEE3737}"/>
              </a:ext>
            </a:extLst>
          </p:cNvPr>
          <p:cNvCxnSpPr/>
          <p:nvPr/>
        </p:nvCxnSpPr>
        <p:spPr>
          <a:xfrm>
            <a:off x="3201569" y="3418292"/>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文字方塊 93">
            <a:extLst>
              <a:ext uri="{FF2B5EF4-FFF2-40B4-BE49-F238E27FC236}">
                <a16:creationId xmlns:a16="http://schemas.microsoft.com/office/drawing/2014/main" xmlns="" id="{D4B91F46-402D-47E4-AD39-32A418FA9986}"/>
              </a:ext>
            </a:extLst>
          </p:cNvPr>
          <p:cNvSpPr txBox="1"/>
          <p:nvPr/>
        </p:nvSpPr>
        <p:spPr>
          <a:xfrm>
            <a:off x="2866384" y="3278291"/>
            <a:ext cx="380232" cy="276999"/>
          </a:xfrm>
          <a:prstGeom prst="rect">
            <a:avLst/>
          </a:prstGeom>
          <a:noFill/>
        </p:spPr>
        <p:txBody>
          <a:bodyPr wrap="none" rtlCol="0">
            <a:spAutoFit/>
          </a:bodyPr>
          <a:lstStyle/>
          <a:p>
            <a:r>
              <a:rPr lang="en-US" altLang="zh-TW" sz="1200" dirty="0">
                <a:solidFill>
                  <a:schemeClr val="accent1">
                    <a:lumMod val="75000"/>
                  </a:schemeClr>
                </a:solidFill>
              </a:rPr>
              <a:t>1.0</a:t>
            </a:r>
            <a:endParaRPr lang="zh-TW" altLang="en-US" sz="1200" dirty="0">
              <a:solidFill>
                <a:schemeClr val="accent1">
                  <a:lumMod val="75000"/>
                </a:schemeClr>
              </a:solidFill>
            </a:endParaRPr>
          </a:p>
        </p:txBody>
      </p:sp>
      <p:sp>
        <p:nvSpPr>
          <p:cNvPr id="64" name="文字方塊 94">
            <a:extLst>
              <a:ext uri="{FF2B5EF4-FFF2-40B4-BE49-F238E27FC236}">
                <a16:creationId xmlns:a16="http://schemas.microsoft.com/office/drawing/2014/main" xmlns="" id="{8D9F97CD-72D0-4018-9B83-E767232466AD}"/>
              </a:ext>
            </a:extLst>
          </p:cNvPr>
          <p:cNvSpPr txBox="1"/>
          <p:nvPr/>
        </p:nvSpPr>
        <p:spPr>
          <a:xfrm>
            <a:off x="2866384" y="4185091"/>
            <a:ext cx="380232" cy="276999"/>
          </a:xfrm>
          <a:prstGeom prst="rect">
            <a:avLst/>
          </a:prstGeom>
          <a:noFill/>
        </p:spPr>
        <p:txBody>
          <a:bodyPr wrap="none" rtlCol="0">
            <a:spAutoFit/>
          </a:bodyPr>
          <a:lstStyle/>
          <a:p>
            <a:r>
              <a:rPr lang="en-US" altLang="zh-TW" sz="1200" dirty="0">
                <a:solidFill>
                  <a:schemeClr val="accent1">
                    <a:lumMod val="75000"/>
                  </a:schemeClr>
                </a:solidFill>
              </a:rPr>
              <a:t>0.5</a:t>
            </a:r>
            <a:endParaRPr lang="zh-TW" altLang="en-US" sz="1200" dirty="0">
              <a:solidFill>
                <a:schemeClr val="accent1">
                  <a:lumMod val="75000"/>
                </a:schemeClr>
              </a:solidFill>
            </a:endParaRPr>
          </a:p>
        </p:txBody>
      </p:sp>
      <p:sp>
        <p:nvSpPr>
          <p:cNvPr id="4" name="TextBox 3">
            <a:extLst>
              <a:ext uri="{FF2B5EF4-FFF2-40B4-BE49-F238E27FC236}">
                <a16:creationId xmlns:a16="http://schemas.microsoft.com/office/drawing/2014/main" xmlns="" id="{A3F2674A-CD87-473E-957F-81AA68777226}"/>
              </a:ext>
            </a:extLst>
          </p:cNvPr>
          <p:cNvSpPr txBox="1"/>
          <p:nvPr/>
        </p:nvSpPr>
        <p:spPr>
          <a:xfrm>
            <a:off x="1260231" y="4022098"/>
            <a:ext cx="989504" cy="584775"/>
          </a:xfrm>
          <a:prstGeom prst="rect">
            <a:avLst/>
          </a:prstGeom>
          <a:noFill/>
        </p:spPr>
        <p:txBody>
          <a:bodyPr wrap="square" rtlCol="0">
            <a:spAutoFit/>
          </a:bodyPr>
          <a:lstStyle/>
          <a:p>
            <a:r>
              <a:rPr lang="en-US" sz="3200" dirty="0"/>
              <a:t>K = 2</a:t>
            </a:r>
          </a:p>
        </p:txBody>
      </p:sp>
      <p:sp>
        <p:nvSpPr>
          <p:cNvPr id="66" name="矩形 23">
            <a:extLst>
              <a:ext uri="{FF2B5EF4-FFF2-40B4-BE49-F238E27FC236}">
                <a16:creationId xmlns:a16="http://schemas.microsoft.com/office/drawing/2014/main" xmlns="" id="{9A1FE9CE-4DDA-4C7E-AC5F-E3F31180A0EC}"/>
              </a:ext>
            </a:extLst>
          </p:cNvPr>
          <p:cNvSpPr/>
          <p:nvPr/>
        </p:nvSpPr>
        <p:spPr>
          <a:xfrm>
            <a:off x="5232740" y="4251806"/>
            <a:ext cx="156411" cy="1008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38">
            <a:extLst>
              <a:ext uri="{FF2B5EF4-FFF2-40B4-BE49-F238E27FC236}">
                <a16:creationId xmlns:a16="http://schemas.microsoft.com/office/drawing/2014/main" xmlns="" id="{95EEDEAF-39AB-4727-86B8-123680D76B7D}"/>
              </a:ext>
            </a:extLst>
          </p:cNvPr>
          <p:cNvSpPr/>
          <p:nvPr/>
        </p:nvSpPr>
        <p:spPr>
          <a:xfrm>
            <a:off x="7576080" y="4689407"/>
            <a:ext cx="156411" cy="567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單箭頭接點 89">
            <a:extLst>
              <a:ext uri="{FF2B5EF4-FFF2-40B4-BE49-F238E27FC236}">
                <a16:creationId xmlns:a16="http://schemas.microsoft.com/office/drawing/2014/main" xmlns="" id="{21F4ECA8-252D-4B3D-8E20-18F6FBB8EE74}"/>
              </a:ext>
            </a:extLst>
          </p:cNvPr>
          <p:cNvCxnSpPr>
            <a:cxnSpLocks/>
          </p:cNvCxnSpPr>
          <p:nvPr/>
        </p:nvCxnSpPr>
        <p:spPr>
          <a:xfrm flipH="1">
            <a:off x="5308492" y="3957682"/>
            <a:ext cx="0" cy="228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90">
            <a:extLst>
              <a:ext uri="{FF2B5EF4-FFF2-40B4-BE49-F238E27FC236}">
                <a16:creationId xmlns:a16="http://schemas.microsoft.com/office/drawing/2014/main" xmlns="" id="{3088A0DF-6E37-4617-BFBF-06879165D8A7}"/>
              </a:ext>
            </a:extLst>
          </p:cNvPr>
          <p:cNvSpPr txBox="1"/>
          <p:nvPr/>
        </p:nvSpPr>
        <p:spPr>
          <a:xfrm>
            <a:off x="4785859" y="3620670"/>
            <a:ext cx="1140569" cy="369332"/>
          </a:xfrm>
          <a:prstGeom prst="rect">
            <a:avLst/>
          </a:prstGeom>
          <a:noFill/>
        </p:spPr>
        <p:txBody>
          <a:bodyPr wrap="none" rtlCol="0">
            <a:spAutoFit/>
          </a:bodyPr>
          <a:lstStyle/>
          <a:p>
            <a:pPr algn="ctr"/>
            <a:r>
              <a:rPr lang="en-US" altLang="zh-TW" sz="1800" dirty="0">
                <a:solidFill>
                  <a:srgbClr val="FF0000"/>
                </a:solidFill>
              </a:rPr>
              <a:t>consistent</a:t>
            </a:r>
            <a:endParaRPr lang="zh-TW" altLang="en-US" sz="1800" dirty="0">
              <a:solidFill>
                <a:srgbClr val="FF0000"/>
              </a:solidFill>
            </a:endParaRPr>
          </a:p>
        </p:txBody>
      </p:sp>
      <p:pic>
        <p:nvPicPr>
          <p:cNvPr id="70" name="Picture 69">
            <a:extLst>
              <a:ext uri="{FF2B5EF4-FFF2-40B4-BE49-F238E27FC236}">
                <a16:creationId xmlns:a16="http://schemas.microsoft.com/office/drawing/2014/main" xmlns="" id="{585A6FF2-7D7B-4F03-B1A6-20E7E0F26375}"/>
              </a:ext>
            </a:extLst>
          </p:cNvPr>
          <p:cNvPicPr>
            <a:picLocks noChangeAspect="1"/>
          </p:cNvPicPr>
          <p:nvPr/>
        </p:nvPicPr>
        <p:blipFill>
          <a:blip r:embed="rId3"/>
          <a:stretch>
            <a:fillRect/>
          </a:stretch>
        </p:blipFill>
        <p:spPr>
          <a:xfrm>
            <a:off x="7023703" y="733073"/>
            <a:ext cx="4731285" cy="913165"/>
          </a:xfrm>
          <a:prstGeom prst="rect">
            <a:avLst/>
          </a:prstGeom>
        </p:spPr>
      </p:pic>
      <p:sp>
        <p:nvSpPr>
          <p:cNvPr id="2" name="Rectangle 1">
            <a:extLst>
              <a:ext uri="{FF2B5EF4-FFF2-40B4-BE49-F238E27FC236}">
                <a16:creationId xmlns:a16="http://schemas.microsoft.com/office/drawing/2014/main" xmlns="" id="{5B65B3AF-06A8-4E8E-B65C-285577F310BB}"/>
              </a:ext>
            </a:extLst>
          </p:cNvPr>
          <p:cNvSpPr/>
          <p:nvPr/>
        </p:nvSpPr>
        <p:spPr>
          <a:xfrm>
            <a:off x="4428166" y="2578387"/>
            <a:ext cx="4862708" cy="601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inconsistency loss: consistent &lt; inconsistent</a:t>
            </a:r>
          </a:p>
        </p:txBody>
      </p:sp>
    </p:spTree>
    <p:extLst>
      <p:ext uri="{BB962C8B-B14F-4D97-AF65-F5344CB8AC3E}">
        <p14:creationId xmlns:p14="http://schemas.microsoft.com/office/powerpoint/2010/main" val="413311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animBg="1"/>
      <p:bldP spid="67" grpId="0" animBg="1"/>
      <p:bldP spid="69"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
            <a:extLst>
              <a:ext uri="{FF2B5EF4-FFF2-40B4-BE49-F238E27FC236}">
                <a16:creationId xmlns:a16="http://schemas.microsoft.com/office/drawing/2014/main" xmlns="" id="{F30EEFEF-E1C9-4CE0-A42C-CEE4DF4649C2}"/>
              </a:ext>
            </a:extLst>
          </p:cNvPr>
          <p:cNvSpPr/>
          <p:nvPr/>
        </p:nvSpPr>
        <p:spPr>
          <a:xfrm>
            <a:off x="7114746" y="4731077"/>
            <a:ext cx="1713810" cy="523163"/>
          </a:xfrm>
          <a:prstGeom prst="rect">
            <a:avLst/>
          </a:prstGeom>
          <a:solidFill>
            <a:schemeClr val="bg1">
              <a:lumMod val="75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19</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1"/>
          </a:solidFill>
        </p:spPr>
        <p:txBody>
          <a:bodyPr wrap="square" lIns="360000" rIns="360000" rtlCol="0">
            <a:spAutoFit/>
          </a:bodyPr>
          <a:lstStyle/>
          <a:p>
            <a:r>
              <a:rPr lang="en-US" altLang="zh-TW" sz="2800" dirty="0">
                <a:solidFill>
                  <a:schemeClr val="bg1"/>
                </a:solidFill>
                <a:uFillTx/>
              </a:rPr>
              <a:t>Method</a:t>
            </a:r>
            <a:endParaRPr lang="zh-TW" altLang="en-US" sz="2800" dirty="0">
              <a:solidFill>
                <a:schemeClr val="bg1"/>
              </a:solidFill>
              <a:uFillTx/>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t>Encourage C</a:t>
            </a:r>
            <a:r>
              <a:rPr lang="en-US" altLang="zh-TW" dirty="0">
                <a:uFillTx/>
              </a:rPr>
              <a:t>onsistency</a:t>
            </a:r>
            <a:endParaRPr lang="zh-TW" altLang="en-US" dirty="0">
              <a:uFillTx/>
            </a:endParaRPr>
          </a:p>
        </p:txBody>
      </p:sp>
      <p:sp>
        <p:nvSpPr>
          <p:cNvPr id="74" name="內容版面配置區 5"/>
          <p:cNvSpPr>
            <a:spLocks noGrp="1"/>
          </p:cNvSpPr>
          <p:nvPr>
            <p:ph idx="1"/>
          </p:nvPr>
        </p:nvSpPr>
        <p:spPr>
          <a:xfrm>
            <a:off x="838200" y="1825625"/>
            <a:ext cx="10515600" cy="4351338"/>
          </a:xfrm>
        </p:spPr>
        <p:txBody>
          <a:bodyPr>
            <a:normAutofit/>
          </a:bodyPr>
          <a:lstStyle/>
          <a:p>
            <a:r>
              <a:rPr lang="en-US" altLang="zh-TW" dirty="0">
                <a:uFillTx/>
              </a:rPr>
              <a:t>encourage consistency of the </a:t>
            </a:r>
            <a:r>
              <a:rPr lang="en-US" altLang="zh-TW" dirty="0">
                <a:solidFill>
                  <a:srgbClr val="FF0000"/>
                </a:solidFill>
                <a:uFillTx/>
              </a:rPr>
              <a:t>top K attended words </a:t>
            </a:r>
            <a:r>
              <a:rPr lang="en-US" altLang="zh-TW" dirty="0">
                <a:uFillTx/>
              </a:rPr>
              <a:t>at each decoder time step.</a:t>
            </a:r>
          </a:p>
        </p:txBody>
      </p:sp>
      <p:cxnSp>
        <p:nvCxnSpPr>
          <p:cNvPr id="10" name="直線接點 5">
            <a:extLst>
              <a:ext uri="{FF2B5EF4-FFF2-40B4-BE49-F238E27FC236}">
                <a16:creationId xmlns:a16="http://schemas.microsoft.com/office/drawing/2014/main" xmlns="" id="{B2D61799-0B73-49D4-AF2F-218055056139}"/>
              </a:ext>
            </a:extLst>
          </p:cNvPr>
          <p:cNvCxnSpPr/>
          <p:nvPr/>
        </p:nvCxnSpPr>
        <p:spPr>
          <a:xfrm>
            <a:off x="3201569" y="4335198"/>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矩形 6">
            <a:extLst>
              <a:ext uri="{FF2B5EF4-FFF2-40B4-BE49-F238E27FC236}">
                <a16:creationId xmlns:a16="http://schemas.microsoft.com/office/drawing/2014/main" xmlns="" id="{7DE92379-763A-4822-8359-E0CFBD7501DB}"/>
              </a:ext>
            </a:extLst>
          </p:cNvPr>
          <p:cNvSpPr/>
          <p:nvPr/>
        </p:nvSpPr>
        <p:spPr>
          <a:xfrm>
            <a:off x="7112488" y="5032511"/>
            <a:ext cx="1713810" cy="221731"/>
          </a:xfrm>
          <a:prstGeom prst="rect">
            <a:avLst/>
          </a:prstGeom>
          <a:solidFill>
            <a:schemeClr val="bg1">
              <a:lumMod val="75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7">
            <a:extLst>
              <a:ext uri="{FF2B5EF4-FFF2-40B4-BE49-F238E27FC236}">
                <a16:creationId xmlns:a16="http://schemas.microsoft.com/office/drawing/2014/main" xmlns="" id="{71437978-29E0-48F2-8F37-9B4DA431E428}"/>
              </a:ext>
            </a:extLst>
          </p:cNvPr>
          <p:cNvSpPr/>
          <p:nvPr/>
        </p:nvSpPr>
        <p:spPr>
          <a:xfrm>
            <a:off x="5084973" y="3691173"/>
            <a:ext cx="2022054" cy="1563070"/>
          </a:xfrm>
          <a:prstGeom prst="rect">
            <a:avLst/>
          </a:prstGeom>
          <a:solidFill>
            <a:schemeClr val="bg1">
              <a:lumMod val="75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8">
            <a:extLst>
              <a:ext uri="{FF2B5EF4-FFF2-40B4-BE49-F238E27FC236}">
                <a16:creationId xmlns:a16="http://schemas.microsoft.com/office/drawing/2014/main" xmlns="" id="{D7E22E13-FCD5-4640-ADA0-3B4DF914B2B8}"/>
              </a:ext>
            </a:extLst>
          </p:cNvPr>
          <p:cNvSpPr/>
          <p:nvPr/>
        </p:nvSpPr>
        <p:spPr>
          <a:xfrm>
            <a:off x="3201569" y="4709740"/>
            <a:ext cx="1873366" cy="549382"/>
          </a:xfrm>
          <a:prstGeom prst="rect">
            <a:avLst/>
          </a:prstGeom>
          <a:solidFill>
            <a:schemeClr val="bg1">
              <a:lumMod val="7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9">
            <a:extLst>
              <a:ext uri="{FF2B5EF4-FFF2-40B4-BE49-F238E27FC236}">
                <a16:creationId xmlns:a16="http://schemas.microsoft.com/office/drawing/2014/main" xmlns="" id="{6E076219-64A1-4586-8A67-D622D3972736}"/>
              </a:ext>
            </a:extLst>
          </p:cNvPr>
          <p:cNvCxnSpPr/>
          <p:nvPr/>
        </p:nvCxnSpPr>
        <p:spPr>
          <a:xfrm>
            <a:off x="3017419" y="5259123"/>
            <a:ext cx="602742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0">
            <a:extLst>
              <a:ext uri="{FF2B5EF4-FFF2-40B4-BE49-F238E27FC236}">
                <a16:creationId xmlns:a16="http://schemas.microsoft.com/office/drawing/2014/main" xmlns="" id="{B2C5AE01-E60A-4E64-B66C-883ECB57E1CA}"/>
              </a:ext>
            </a:extLst>
          </p:cNvPr>
          <p:cNvSpPr/>
          <p:nvPr/>
        </p:nvSpPr>
        <p:spPr>
          <a:xfrm>
            <a:off x="3201572"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9" name="矩形 11">
            <a:extLst>
              <a:ext uri="{FF2B5EF4-FFF2-40B4-BE49-F238E27FC236}">
                <a16:creationId xmlns:a16="http://schemas.microsoft.com/office/drawing/2014/main" xmlns="" id="{08376A85-7533-4339-952C-88F321104613}"/>
              </a:ext>
            </a:extLst>
          </p:cNvPr>
          <p:cNvSpPr/>
          <p:nvPr/>
        </p:nvSpPr>
        <p:spPr>
          <a:xfrm>
            <a:off x="3357983"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0" name="矩形 12">
            <a:extLst>
              <a:ext uri="{FF2B5EF4-FFF2-40B4-BE49-F238E27FC236}">
                <a16:creationId xmlns:a16="http://schemas.microsoft.com/office/drawing/2014/main" xmlns="" id="{1C7C9711-81C8-41FE-90C5-C9ADF32A4537}"/>
              </a:ext>
            </a:extLst>
          </p:cNvPr>
          <p:cNvSpPr/>
          <p:nvPr/>
        </p:nvSpPr>
        <p:spPr>
          <a:xfrm>
            <a:off x="3514394" y="5167048"/>
            <a:ext cx="156411" cy="92074"/>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2" name="矩形 13">
            <a:extLst>
              <a:ext uri="{FF2B5EF4-FFF2-40B4-BE49-F238E27FC236}">
                <a16:creationId xmlns:a16="http://schemas.microsoft.com/office/drawing/2014/main" xmlns="" id="{2A388D1E-4D51-4133-9D01-1AA5E3CF61F6}"/>
              </a:ext>
            </a:extLst>
          </p:cNvPr>
          <p:cNvSpPr/>
          <p:nvPr/>
        </p:nvSpPr>
        <p:spPr>
          <a:xfrm>
            <a:off x="3670805"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3" name="矩形 14">
            <a:extLst>
              <a:ext uri="{FF2B5EF4-FFF2-40B4-BE49-F238E27FC236}">
                <a16:creationId xmlns:a16="http://schemas.microsoft.com/office/drawing/2014/main" xmlns="" id="{5F715C19-D4B3-4735-92FF-2E296ACEC57A}"/>
              </a:ext>
            </a:extLst>
          </p:cNvPr>
          <p:cNvSpPr/>
          <p:nvPr/>
        </p:nvSpPr>
        <p:spPr>
          <a:xfrm>
            <a:off x="3827216" y="5197211"/>
            <a:ext cx="156411" cy="61912"/>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4" name="矩形 15">
            <a:extLst>
              <a:ext uri="{FF2B5EF4-FFF2-40B4-BE49-F238E27FC236}">
                <a16:creationId xmlns:a16="http://schemas.microsoft.com/office/drawing/2014/main" xmlns="" id="{69F2C598-2F1A-446E-92B0-8AEF40D712E6}"/>
              </a:ext>
            </a:extLst>
          </p:cNvPr>
          <p:cNvSpPr/>
          <p:nvPr/>
        </p:nvSpPr>
        <p:spPr>
          <a:xfrm>
            <a:off x="3983627"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5" name="矩形 16">
            <a:extLst>
              <a:ext uri="{FF2B5EF4-FFF2-40B4-BE49-F238E27FC236}">
                <a16:creationId xmlns:a16="http://schemas.microsoft.com/office/drawing/2014/main" xmlns="" id="{E4784F9C-4B6A-483E-8FCE-9992E5B12964}"/>
              </a:ext>
            </a:extLst>
          </p:cNvPr>
          <p:cNvSpPr/>
          <p:nvPr/>
        </p:nvSpPr>
        <p:spPr>
          <a:xfrm>
            <a:off x="4138788"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6" name="矩形 17">
            <a:extLst>
              <a:ext uri="{FF2B5EF4-FFF2-40B4-BE49-F238E27FC236}">
                <a16:creationId xmlns:a16="http://schemas.microsoft.com/office/drawing/2014/main" xmlns="" id="{969C382C-DC4B-4F1A-A6E3-18BCA2C14377}"/>
              </a:ext>
            </a:extLst>
          </p:cNvPr>
          <p:cNvSpPr/>
          <p:nvPr/>
        </p:nvSpPr>
        <p:spPr>
          <a:xfrm>
            <a:off x="4295199" y="5011473"/>
            <a:ext cx="156411" cy="24765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7" name="矩形 18">
            <a:extLst>
              <a:ext uri="{FF2B5EF4-FFF2-40B4-BE49-F238E27FC236}">
                <a16:creationId xmlns:a16="http://schemas.microsoft.com/office/drawing/2014/main" xmlns="" id="{B4650ACA-F1FD-4222-B3D9-0212D5AA5F3E}"/>
              </a:ext>
            </a:extLst>
          </p:cNvPr>
          <p:cNvSpPr/>
          <p:nvPr/>
        </p:nvSpPr>
        <p:spPr>
          <a:xfrm>
            <a:off x="4451610"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8" name="矩形 19">
            <a:extLst>
              <a:ext uri="{FF2B5EF4-FFF2-40B4-BE49-F238E27FC236}">
                <a16:creationId xmlns:a16="http://schemas.microsoft.com/office/drawing/2014/main" xmlns="" id="{F9DE498C-8A8D-4E84-BB8B-3F60FCBF371A}"/>
              </a:ext>
            </a:extLst>
          </p:cNvPr>
          <p:cNvSpPr/>
          <p:nvPr/>
        </p:nvSpPr>
        <p:spPr>
          <a:xfrm>
            <a:off x="4608021" y="5138807"/>
            <a:ext cx="156411" cy="120316"/>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9" name="矩形 20">
            <a:extLst>
              <a:ext uri="{FF2B5EF4-FFF2-40B4-BE49-F238E27FC236}">
                <a16:creationId xmlns:a16="http://schemas.microsoft.com/office/drawing/2014/main" xmlns="" id="{51CA1322-01F1-4B25-94CF-E49B0ED02291}"/>
              </a:ext>
            </a:extLst>
          </p:cNvPr>
          <p:cNvSpPr/>
          <p:nvPr/>
        </p:nvSpPr>
        <p:spPr>
          <a:xfrm>
            <a:off x="4764432" y="5213403"/>
            <a:ext cx="156411" cy="457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0" name="矩形 21">
            <a:extLst>
              <a:ext uri="{FF2B5EF4-FFF2-40B4-BE49-F238E27FC236}">
                <a16:creationId xmlns:a16="http://schemas.microsoft.com/office/drawing/2014/main" xmlns="" id="{164A04F1-1796-4E10-8535-577944D9174D}"/>
              </a:ext>
            </a:extLst>
          </p:cNvPr>
          <p:cNvSpPr/>
          <p:nvPr/>
        </p:nvSpPr>
        <p:spPr>
          <a:xfrm>
            <a:off x="4920843" y="5094023"/>
            <a:ext cx="156411" cy="1651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31" name="矩形 22">
            <a:extLst>
              <a:ext uri="{FF2B5EF4-FFF2-40B4-BE49-F238E27FC236}">
                <a16:creationId xmlns:a16="http://schemas.microsoft.com/office/drawing/2014/main" xmlns="" id="{4E19BB9A-ED09-4B0B-8026-C3AF20FC5061}"/>
              </a:ext>
            </a:extLst>
          </p:cNvPr>
          <p:cNvSpPr/>
          <p:nvPr/>
        </p:nvSpPr>
        <p:spPr>
          <a:xfrm>
            <a:off x="5077254"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23">
            <a:extLst>
              <a:ext uri="{FF2B5EF4-FFF2-40B4-BE49-F238E27FC236}">
                <a16:creationId xmlns:a16="http://schemas.microsoft.com/office/drawing/2014/main" xmlns="" id="{2D063C5E-1C49-42F7-B903-4D7A67B8B0FF}"/>
              </a:ext>
            </a:extLst>
          </p:cNvPr>
          <p:cNvSpPr/>
          <p:nvPr/>
        </p:nvSpPr>
        <p:spPr>
          <a:xfrm>
            <a:off x="5233665" y="4251806"/>
            <a:ext cx="156411" cy="100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24">
            <a:extLst>
              <a:ext uri="{FF2B5EF4-FFF2-40B4-BE49-F238E27FC236}">
                <a16:creationId xmlns:a16="http://schemas.microsoft.com/office/drawing/2014/main" xmlns="" id="{B41549FE-8C57-450E-AA3F-E87FE9723C8F}"/>
              </a:ext>
            </a:extLst>
          </p:cNvPr>
          <p:cNvSpPr/>
          <p:nvPr/>
        </p:nvSpPr>
        <p:spPr>
          <a:xfrm>
            <a:off x="5390076"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25">
            <a:extLst>
              <a:ext uri="{FF2B5EF4-FFF2-40B4-BE49-F238E27FC236}">
                <a16:creationId xmlns:a16="http://schemas.microsoft.com/office/drawing/2014/main" xmlns="" id="{54AF2621-35A4-4E71-94A1-464887B2B4A2}"/>
              </a:ext>
            </a:extLst>
          </p:cNvPr>
          <p:cNvSpPr/>
          <p:nvPr/>
        </p:nvSpPr>
        <p:spPr>
          <a:xfrm>
            <a:off x="5546487"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26">
            <a:extLst>
              <a:ext uri="{FF2B5EF4-FFF2-40B4-BE49-F238E27FC236}">
                <a16:creationId xmlns:a16="http://schemas.microsoft.com/office/drawing/2014/main" xmlns="" id="{9A77A6D3-1FCB-4C96-8773-C326E413D87C}"/>
              </a:ext>
            </a:extLst>
          </p:cNvPr>
          <p:cNvSpPr/>
          <p:nvPr/>
        </p:nvSpPr>
        <p:spPr>
          <a:xfrm>
            <a:off x="5702898" y="5213406"/>
            <a:ext cx="15641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27">
            <a:extLst>
              <a:ext uri="{FF2B5EF4-FFF2-40B4-BE49-F238E27FC236}">
                <a16:creationId xmlns:a16="http://schemas.microsoft.com/office/drawing/2014/main" xmlns="" id="{D9920F0F-5C22-47D2-A589-59485C911DF3}"/>
              </a:ext>
            </a:extLst>
          </p:cNvPr>
          <p:cNvSpPr/>
          <p:nvPr/>
        </p:nvSpPr>
        <p:spPr>
          <a:xfrm>
            <a:off x="5859309" y="5167050"/>
            <a:ext cx="156411"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8">
            <a:extLst>
              <a:ext uri="{FF2B5EF4-FFF2-40B4-BE49-F238E27FC236}">
                <a16:creationId xmlns:a16="http://schemas.microsoft.com/office/drawing/2014/main" xmlns="" id="{20B9413C-AB79-4F29-B910-30CDCF8EE070}"/>
              </a:ext>
            </a:extLst>
          </p:cNvPr>
          <p:cNvSpPr/>
          <p:nvPr/>
        </p:nvSpPr>
        <p:spPr>
          <a:xfrm>
            <a:off x="6014470"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29">
            <a:extLst>
              <a:ext uri="{FF2B5EF4-FFF2-40B4-BE49-F238E27FC236}">
                <a16:creationId xmlns:a16="http://schemas.microsoft.com/office/drawing/2014/main" xmlns="" id="{0ADCBB57-93E4-4D70-93D3-00EE64FAFD02}"/>
              </a:ext>
            </a:extLst>
          </p:cNvPr>
          <p:cNvSpPr/>
          <p:nvPr/>
        </p:nvSpPr>
        <p:spPr>
          <a:xfrm>
            <a:off x="6170881" y="5197211"/>
            <a:ext cx="156411" cy="61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0">
            <a:extLst>
              <a:ext uri="{FF2B5EF4-FFF2-40B4-BE49-F238E27FC236}">
                <a16:creationId xmlns:a16="http://schemas.microsoft.com/office/drawing/2014/main" xmlns="" id="{82422A99-0491-4703-B8E9-D0F2C7C4495B}"/>
              </a:ext>
            </a:extLst>
          </p:cNvPr>
          <p:cNvSpPr/>
          <p:nvPr/>
        </p:nvSpPr>
        <p:spPr>
          <a:xfrm>
            <a:off x="6327292" y="5167047"/>
            <a:ext cx="156411" cy="9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1">
            <a:extLst>
              <a:ext uri="{FF2B5EF4-FFF2-40B4-BE49-F238E27FC236}">
                <a16:creationId xmlns:a16="http://schemas.microsoft.com/office/drawing/2014/main" xmlns="" id="{81439ACB-1015-48E7-A623-7BB099815A99}"/>
              </a:ext>
            </a:extLst>
          </p:cNvPr>
          <p:cNvSpPr/>
          <p:nvPr/>
        </p:nvSpPr>
        <p:spPr>
          <a:xfrm>
            <a:off x="6483703"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32">
            <a:extLst>
              <a:ext uri="{FF2B5EF4-FFF2-40B4-BE49-F238E27FC236}">
                <a16:creationId xmlns:a16="http://schemas.microsoft.com/office/drawing/2014/main" xmlns="" id="{4C3C00B2-A2FE-4A68-A7F1-D09870EC5EAE}"/>
              </a:ext>
            </a:extLst>
          </p:cNvPr>
          <p:cNvSpPr/>
          <p:nvPr/>
        </p:nvSpPr>
        <p:spPr>
          <a:xfrm>
            <a:off x="6640114" y="5011473"/>
            <a:ext cx="156411"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33">
            <a:extLst>
              <a:ext uri="{FF2B5EF4-FFF2-40B4-BE49-F238E27FC236}">
                <a16:creationId xmlns:a16="http://schemas.microsoft.com/office/drawing/2014/main" xmlns="" id="{A655FF0B-0F4E-4CF8-8E95-B353BE583002}"/>
              </a:ext>
            </a:extLst>
          </p:cNvPr>
          <p:cNvSpPr/>
          <p:nvPr/>
        </p:nvSpPr>
        <p:spPr>
          <a:xfrm>
            <a:off x="6796525" y="5094023"/>
            <a:ext cx="156411" cy="16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34">
            <a:extLst>
              <a:ext uri="{FF2B5EF4-FFF2-40B4-BE49-F238E27FC236}">
                <a16:creationId xmlns:a16="http://schemas.microsoft.com/office/drawing/2014/main" xmlns="" id="{026C61B3-E377-4BE5-AB19-7127E702C0B4}"/>
              </a:ext>
            </a:extLst>
          </p:cNvPr>
          <p:cNvSpPr/>
          <p:nvPr/>
        </p:nvSpPr>
        <p:spPr>
          <a:xfrm>
            <a:off x="6952936" y="5138807"/>
            <a:ext cx="156411"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35">
            <a:extLst>
              <a:ext uri="{FF2B5EF4-FFF2-40B4-BE49-F238E27FC236}">
                <a16:creationId xmlns:a16="http://schemas.microsoft.com/office/drawing/2014/main" xmlns="" id="{2AC1B372-EE35-4840-861D-BE82F205025D}"/>
              </a:ext>
            </a:extLst>
          </p:cNvPr>
          <p:cNvSpPr/>
          <p:nvPr/>
        </p:nvSpPr>
        <p:spPr>
          <a:xfrm>
            <a:off x="7109347" y="5167047"/>
            <a:ext cx="156411" cy="920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36">
            <a:extLst>
              <a:ext uri="{FF2B5EF4-FFF2-40B4-BE49-F238E27FC236}">
                <a16:creationId xmlns:a16="http://schemas.microsoft.com/office/drawing/2014/main" xmlns="" id="{35A14DD6-8EA6-4AAF-B353-5703F0BB4E95}"/>
              </a:ext>
            </a:extLst>
          </p:cNvPr>
          <p:cNvSpPr/>
          <p:nvPr/>
        </p:nvSpPr>
        <p:spPr>
          <a:xfrm>
            <a:off x="7265758"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37">
            <a:extLst>
              <a:ext uri="{FF2B5EF4-FFF2-40B4-BE49-F238E27FC236}">
                <a16:creationId xmlns:a16="http://schemas.microsoft.com/office/drawing/2014/main" xmlns="" id="{49F50169-2948-49D9-A46A-1865555AF54F}"/>
              </a:ext>
            </a:extLst>
          </p:cNvPr>
          <p:cNvSpPr/>
          <p:nvPr/>
        </p:nvSpPr>
        <p:spPr>
          <a:xfrm>
            <a:off x="7420919"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0">
            <a:extLst>
              <a:ext uri="{FF2B5EF4-FFF2-40B4-BE49-F238E27FC236}">
                <a16:creationId xmlns:a16="http://schemas.microsoft.com/office/drawing/2014/main" xmlns="" id="{372E2FCD-8F27-4BAD-9FC0-31B82DF9B794}"/>
              </a:ext>
            </a:extLst>
          </p:cNvPr>
          <p:cNvSpPr/>
          <p:nvPr/>
        </p:nvSpPr>
        <p:spPr>
          <a:xfrm>
            <a:off x="7890152"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1">
            <a:extLst>
              <a:ext uri="{FF2B5EF4-FFF2-40B4-BE49-F238E27FC236}">
                <a16:creationId xmlns:a16="http://schemas.microsoft.com/office/drawing/2014/main" xmlns="" id="{492AC115-CEF2-416A-ADD8-9FA7E253EA9E}"/>
              </a:ext>
            </a:extLst>
          </p:cNvPr>
          <p:cNvSpPr/>
          <p:nvPr/>
        </p:nvSpPr>
        <p:spPr>
          <a:xfrm>
            <a:off x="8046563" y="5049573"/>
            <a:ext cx="156411" cy="20955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42">
            <a:extLst>
              <a:ext uri="{FF2B5EF4-FFF2-40B4-BE49-F238E27FC236}">
                <a16:creationId xmlns:a16="http://schemas.microsoft.com/office/drawing/2014/main" xmlns="" id="{D553AD1B-0A86-4AAC-B896-9A795CAD42B8}"/>
              </a:ext>
            </a:extLst>
          </p:cNvPr>
          <p:cNvSpPr/>
          <p:nvPr/>
        </p:nvSpPr>
        <p:spPr>
          <a:xfrm>
            <a:off x="8202974"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43">
            <a:extLst>
              <a:ext uri="{FF2B5EF4-FFF2-40B4-BE49-F238E27FC236}">
                <a16:creationId xmlns:a16="http://schemas.microsoft.com/office/drawing/2014/main" xmlns="" id="{DA54B3A4-DB02-4A8A-AA0D-12E61119B073}"/>
              </a:ext>
            </a:extLst>
          </p:cNvPr>
          <p:cNvSpPr/>
          <p:nvPr/>
        </p:nvSpPr>
        <p:spPr>
          <a:xfrm>
            <a:off x="8359385" y="5138807"/>
            <a:ext cx="156411" cy="12031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44">
            <a:extLst>
              <a:ext uri="{FF2B5EF4-FFF2-40B4-BE49-F238E27FC236}">
                <a16:creationId xmlns:a16="http://schemas.microsoft.com/office/drawing/2014/main" xmlns="" id="{FE8A8F6A-7E1F-450B-BA07-18C301CDC769}"/>
              </a:ext>
            </a:extLst>
          </p:cNvPr>
          <p:cNvSpPr/>
          <p:nvPr/>
        </p:nvSpPr>
        <p:spPr>
          <a:xfrm>
            <a:off x="8515796" y="5197211"/>
            <a:ext cx="156411" cy="61912"/>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45">
            <a:extLst>
              <a:ext uri="{FF2B5EF4-FFF2-40B4-BE49-F238E27FC236}">
                <a16:creationId xmlns:a16="http://schemas.microsoft.com/office/drawing/2014/main" xmlns="" id="{D22293DA-2F95-4B36-9F92-AE6E9A32F136}"/>
              </a:ext>
            </a:extLst>
          </p:cNvPr>
          <p:cNvSpPr/>
          <p:nvPr/>
        </p:nvSpPr>
        <p:spPr>
          <a:xfrm>
            <a:off x="8672207" y="5213403"/>
            <a:ext cx="156411" cy="4572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5" name="直線接點 84">
            <a:extLst>
              <a:ext uri="{FF2B5EF4-FFF2-40B4-BE49-F238E27FC236}">
                <a16:creationId xmlns:a16="http://schemas.microsoft.com/office/drawing/2014/main" xmlns="" id="{559DD573-1F05-4FA8-86B5-5FB0416E7FEB}"/>
              </a:ext>
            </a:extLst>
          </p:cNvPr>
          <p:cNvCxnSpPr/>
          <p:nvPr/>
        </p:nvCxnSpPr>
        <p:spPr>
          <a:xfrm flipV="1">
            <a:off x="5077251" y="3232460"/>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6" name="直線接點 85">
            <a:extLst>
              <a:ext uri="{FF2B5EF4-FFF2-40B4-BE49-F238E27FC236}">
                <a16:creationId xmlns:a16="http://schemas.microsoft.com/office/drawing/2014/main" xmlns="" id="{709971C5-F9D2-4E72-A116-222A7651DDC9}"/>
              </a:ext>
            </a:extLst>
          </p:cNvPr>
          <p:cNvCxnSpPr/>
          <p:nvPr/>
        </p:nvCxnSpPr>
        <p:spPr>
          <a:xfrm flipV="1">
            <a:off x="7109344" y="3223316"/>
            <a:ext cx="0" cy="24713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7" name="矩形 86">
            <a:extLst>
              <a:ext uri="{FF2B5EF4-FFF2-40B4-BE49-F238E27FC236}">
                <a16:creationId xmlns:a16="http://schemas.microsoft.com/office/drawing/2014/main" xmlns="" id="{344DC154-B67B-4C63-81FD-6AC933544B16}"/>
              </a:ext>
            </a:extLst>
          </p:cNvPr>
          <p:cNvSpPr/>
          <p:nvPr/>
        </p:nvSpPr>
        <p:spPr>
          <a:xfrm>
            <a:off x="3529007" y="5451527"/>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1</a:t>
            </a:r>
            <a:endParaRPr lang="zh-TW" altLang="en-US" dirty="0">
              <a:solidFill>
                <a:schemeClr val="tx1"/>
              </a:solidFill>
            </a:endParaRPr>
          </a:p>
        </p:txBody>
      </p:sp>
      <p:sp>
        <p:nvSpPr>
          <p:cNvPr id="58" name="矩形 87">
            <a:extLst>
              <a:ext uri="{FF2B5EF4-FFF2-40B4-BE49-F238E27FC236}">
                <a16:creationId xmlns:a16="http://schemas.microsoft.com/office/drawing/2014/main" xmlns="" id="{E4343785-AFA2-4A5A-9C0D-59EB28A17A6F}"/>
              </a:ext>
            </a:extLst>
          </p:cNvPr>
          <p:cNvSpPr/>
          <p:nvPr/>
        </p:nvSpPr>
        <p:spPr>
          <a:xfrm>
            <a:off x="5467656" y="5446366"/>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2</a:t>
            </a:r>
            <a:endParaRPr lang="zh-TW" altLang="en-US" dirty="0">
              <a:solidFill>
                <a:schemeClr val="tx1"/>
              </a:solidFill>
            </a:endParaRPr>
          </a:p>
        </p:txBody>
      </p:sp>
      <p:sp>
        <p:nvSpPr>
          <p:cNvPr id="59" name="矩形 88">
            <a:extLst>
              <a:ext uri="{FF2B5EF4-FFF2-40B4-BE49-F238E27FC236}">
                <a16:creationId xmlns:a16="http://schemas.microsoft.com/office/drawing/2014/main" xmlns="" id="{198AD64F-9B32-40D7-83C4-3C9C3C24DE62}"/>
              </a:ext>
            </a:extLst>
          </p:cNvPr>
          <p:cNvSpPr/>
          <p:nvPr/>
        </p:nvSpPr>
        <p:spPr>
          <a:xfrm>
            <a:off x="7343963" y="5446360"/>
            <a:ext cx="1250038"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Sentence 3</a:t>
            </a:r>
            <a:endParaRPr lang="zh-TW" altLang="en-US" dirty="0">
              <a:solidFill>
                <a:schemeClr val="tx1"/>
              </a:solidFill>
            </a:endParaRPr>
          </a:p>
        </p:txBody>
      </p:sp>
      <p:cxnSp>
        <p:nvCxnSpPr>
          <p:cNvPr id="60" name="直線單箭頭接點 89">
            <a:extLst>
              <a:ext uri="{FF2B5EF4-FFF2-40B4-BE49-F238E27FC236}">
                <a16:creationId xmlns:a16="http://schemas.microsoft.com/office/drawing/2014/main" xmlns="" id="{8CF3259E-69AB-4B44-8FA7-7138C77E8B8D}"/>
              </a:ext>
            </a:extLst>
          </p:cNvPr>
          <p:cNvCxnSpPr>
            <a:stCxn id="61" idx="2"/>
          </p:cNvCxnSpPr>
          <p:nvPr/>
        </p:nvCxnSpPr>
        <p:spPr>
          <a:xfrm flipH="1">
            <a:off x="7650460" y="4311006"/>
            <a:ext cx="0" cy="319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90">
            <a:extLst>
              <a:ext uri="{FF2B5EF4-FFF2-40B4-BE49-F238E27FC236}">
                <a16:creationId xmlns:a16="http://schemas.microsoft.com/office/drawing/2014/main" xmlns="" id="{DB17F921-9FA7-46CB-B1EA-3FA738DAE2EB}"/>
              </a:ext>
            </a:extLst>
          </p:cNvPr>
          <p:cNvSpPr txBox="1"/>
          <p:nvPr/>
        </p:nvSpPr>
        <p:spPr>
          <a:xfrm>
            <a:off x="7052174" y="3941674"/>
            <a:ext cx="1315296" cy="369332"/>
          </a:xfrm>
          <a:prstGeom prst="rect">
            <a:avLst/>
          </a:prstGeom>
          <a:noFill/>
        </p:spPr>
        <p:txBody>
          <a:bodyPr wrap="none" rtlCol="0">
            <a:spAutoFit/>
          </a:bodyPr>
          <a:lstStyle/>
          <a:p>
            <a:pPr algn="ctr"/>
            <a:r>
              <a:rPr lang="en-US" altLang="zh-TW" sz="1800" dirty="0">
                <a:solidFill>
                  <a:srgbClr val="FF0000"/>
                </a:solidFill>
              </a:rPr>
              <a:t>inconsistent</a:t>
            </a:r>
            <a:endParaRPr lang="zh-TW" altLang="en-US" sz="1800" dirty="0">
              <a:solidFill>
                <a:srgbClr val="FF0000"/>
              </a:solidFill>
            </a:endParaRPr>
          </a:p>
        </p:txBody>
      </p:sp>
      <p:cxnSp>
        <p:nvCxnSpPr>
          <p:cNvPr id="62" name="直線接點 92">
            <a:extLst>
              <a:ext uri="{FF2B5EF4-FFF2-40B4-BE49-F238E27FC236}">
                <a16:creationId xmlns:a16="http://schemas.microsoft.com/office/drawing/2014/main" xmlns="" id="{5B4B3F9A-452D-4691-8079-262B0AEE3737}"/>
              </a:ext>
            </a:extLst>
          </p:cNvPr>
          <p:cNvCxnSpPr/>
          <p:nvPr/>
        </p:nvCxnSpPr>
        <p:spPr>
          <a:xfrm>
            <a:off x="3201569" y="3418292"/>
            <a:ext cx="5843270"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文字方塊 93">
            <a:extLst>
              <a:ext uri="{FF2B5EF4-FFF2-40B4-BE49-F238E27FC236}">
                <a16:creationId xmlns:a16="http://schemas.microsoft.com/office/drawing/2014/main" xmlns="" id="{D4B91F46-402D-47E4-AD39-32A418FA9986}"/>
              </a:ext>
            </a:extLst>
          </p:cNvPr>
          <p:cNvSpPr txBox="1"/>
          <p:nvPr/>
        </p:nvSpPr>
        <p:spPr>
          <a:xfrm>
            <a:off x="2866384" y="3278291"/>
            <a:ext cx="380232" cy="276999"/>
          </a:xfrm>
          <a:prstGeom prst="rect">
            <a:avLst/>
          </a:prstGeom>
          <a:noFill/>
        </p:spPr>
        <p:txBody>
          <a:bodyPr wrap="none" rtlCol="0">
            <a:spAutoFit/>
          </a:bodyPr>
          <a:lstStyle/>
          <a:p>
            <a:r>
              <a:rPr lang="en-US" altLang="zh-TW" sz="1200" dirty="0">
                <a:solidFill>
                  <a:schemeClr val="accent1">
                    <a:lumMod val="75000"/>
                  </a:schemeClr>
                </a:solidFill>
              </a:rPr>
              <a:t>1.0</a:t>
            </a:r>
            <a:endParaRPr lang="zh-TW" altLang="en-US" sz="1200" dirty="0">
              <a:solidFill>
                <a:schemeClr val="accent1">
                  <a:lumMod val="75000"/>
                </a:schemeClr>
              </a:solidFill>
            </a:endParaRPr>
          </a:p>
        </p:txBody>
      </p:sp>
      <p:sp>
        <p:nvSpPr>
          <p:cNvPr id="64" name="文字方塊 94">
            <a:extLst>
              <a:ext uri="{FF2B5EF4-FFF2-40B4-BE49-F238E27FC236}">
                <a16:creationId xmlns:a16="http://schemas.microsoft.com/office/drawing/2014/main" xmlns="" id="{8D9F97CD-72D0-4018-9B83-E767232466AD}"/>
              </a:ext>
            </a:extLst>
          </p:cNvPr>
          <p:cNvSpPr txBox="1"/>
          <p:nvPr/>
        </p:nvSpPr>
        <p:spPr>
          <a:xfrm>
            <a:off x="2866384" y="4185091"/>
            <a:ext cx="380232" cy="276999"/>
          </a:xfrm>
          <a:prstGeom prst="rect">
            <a:avLst/>
          </a:prstGeom>
          <a:noFill/>
        </p:spPr>
        <p:txBody>
          <a:bodyPr wrap="none" rtlCol="0">
            <a:spAutoFit/>
          </a:bodyPr>
          <a:lstStyle/>
          <a:p>
            <a:r>
              <a:rPr lang="en-US" altLang="zh-TW" sz="1200" dirty="0">
                <a:solidFill>
                  <a:schemeClr val="accent1">
                    <a:lumMod val="75000"/>
                  </a:schemeClr>
                </a:solidFill>
              </a:rPr>
              <a:t>0.5</a:t>
            </a:r>
            <a:endParaRPr lang="zh-TW" altLang="en-US" sz="1200" dirty="0">
              <a:solidFill>
                <a:schemeClr val="accent1">
                  <a:lumMod val="75000"/>
                </a:schemeClr>
              </a:solidFill>
            </a:endParaRPr>
          </a:p>
        </p:txBody>
      </p:sp>
      <p:sp>
        <p:nvSpPr>
          <p:cNvPr id="4" name="TextBox 3">
            <a:extLst>
              <a:ext uri="{FF2B5EF4-FFF2-40B4-BE49-F238E27FC236}">
                <a16:creationId xmlns:a16="http://schemas.microsoft.com/office/drawing/2014/main" xmlns="" id="{A3F2674A-CD87-473E-957F-81AA68777226}"/>
              </a:ext>
            </a:extLst>
          </p:cNvPr>
          <p:cNvSpPr txBox="1"/>
          <p:nvPr/>
        </p:nvSpPr>
        <p:spPr>
          <a:xfrm>
            <a:off x="1260231" y="4022098"/>
            <a:ext cx="989504" cy="584775"/>
          </a:xfrm>
          <a:prstGeom prst="rect">
            <a:avLst/>
          </a:prstGeom>
          <a:noFill/>
        </p:spPr>
        <p:txBody>
          <a:bodyPr wrap="square" rtlCol="0">
            <a:spAutoFit/>
          </a:bodyPr>
          <a:lstStyle/>
          <a:p>
            <a:r>
              <a:rPr lang="en-US" sz="3200" dirty="0"/>
              <a:t>K = 2</a:t>
            </a:r>
          </a:p>
        </p:txBody>
      </p:sp>
      <p:sp>
        <p:nvSpPr>
          <p:cNvPr id="66" name="矩形 23">
            <a:extLst>
              <a:ext uri="{FF2B5EF4-FFF2-40B4-BE49-F238E27FC236}">
                <a16:creationId xmlns:a16="http://schemas.microsoft.com/office/drawing/2014/main" xmlns="" id="{9A1FE9CE-4DDA-4C7E-AC5F-E3F31180A0EC}"/>
              </a:ext>
            </a:extLst>
          </p:cNvPr>
          <p:cNvSpPr/>
          <p:nvPr/>
        </p:nvSpPr>
        <p:spPr>
          <a:xfrm>
            <a:off x="5232740" y="4251806"/>
            <a:ext cx="156411" cy="1008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8" name="直線單箭頭接點 89">
            <a:extLst>
              <a:ext uri="{FF2B5EF4-FFF2-40B4-BE49-F238E27FC236}">
                <a16:creationId xmlns:a16="http://schemas.microsoft.com/office/drawing/2014/main" xmlns="" id="{21F4ECA8-252D-4B3D-8E20-18F6FBB8EE74}"/>
              </a:ext>
            </a:extLst>
          </p:cNvPr>
          <p:cNvCxnSpPr>
            <a:cxnSpLocks/>
          </p:cNvCxnSpPr>
          <p:nvPr/>
        </p:nvCxnSpPr>
        <p:spPr>
          <a:xfrm flipH="1">
            <a:off x="5308492" y="3957682"/>
            <a:ext cx="0" cy="228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90">
            <a:extLst>
              <a:ext uri="{FF2B5EF4-FFF2-40B4-BE49-F238E27FC236}">
                <a16:creationId xmlns:a16="http://schemas.microsoft.com/office/drawing/2014/main" xmlns="" id="{3088A0DF-6E37-4617-BFBF-06879165D8A7}"/>
              </a:ext>
            </a:extLst>
          </p:cNvPr>
          <p:cNvSpPr txBox="1"/>
          <p:nvPr/>
        </p:nvSpPr>
        <p:spPr>
          <a:xfrm>
            <a:off x="4785859" y="3620670"/>
            <a:ext cx="1140569" cy="369332"/>
          </a:xfrm>
          <a:prstGeom prst="rect">
            <a:avLst/>
          </a:prstGeom>
          <a:noFill/>
        </p:spPr>
        <p:txBody>
          <a:bodyPr wrap="none" rtlCol="0">
            <a:spAutoFit/>
          </a:bodyPr>
          <a:lstStyle/>
          <a:p>
            <a:pPr algn="ctr"/>
            <a:r>
              <a:rPr lang="en-US" altLang="zh-TW" sz="1800" dirty="0">
                <a:solidFill>
                  <a:srgbClr val="FF0000"/>
                </a:solidFill>
              </a:rPr>
              <a:t>consistent</a:t>
            </a:r>
            <a:endParaRPr lang="zh-TW" altLang="en-US" sz="1800" dirty="0">
              <a:solidFill>
                <a:srgbClr val="FF0000"/>
              </a:solidFill>
            </a:endParaRPr>
          </a:p>
        </p:txBody>
      </p:sp>
      <p:pic>
        <p:nvPicPr>
          <p:cNvPr id="70" name="Picture 69">
            <a:extLst>
              <a:ext uri="{FF2B5EF4-FFF2-40B4-BE49-F238E27FC236}">
                <a16:creationId xmlns:a16="http://schemas.microsoft.com/office/drawing/2014/main" xmlns="" id="{585A6FF2-7D7B-4F03-B1A6-20E7E0F26375}"/>
              </a:ext>
            </a:extLst>
          </p:cNvPr>
          <p:cNvPicPr>
            <a:picLocks noChangeAspect="1"/>
          </p:cNvPicPr>
          <p:nvPr/>
        </p:nvPicPr>
        <p:blipFill>
          <a:blip r:embed="rId3"/>
          <a:stretch>
            <a:fillRect/>
          </a:stretch>
        </p:blipFill>
        <p:spPr>
          <a:xfrm>
            <a:off x="7023703" y="733073"/>
            <a:ext cx="4731285" cy="913165"/>
          </a:xfrm>
          <a:prstGeom prst="rect">
            <a:avLst/>
          </a:prstGeom>
        </p:spPr>
      </p:pic>
      <p:grpSp>
        <p:nvGrpSpPr>
          <p:cNvPr id="2" name="Group 1">
            <a:extLst>
              <a:ext uri="{FF2B5EF4-FFF2-40B4-BE49-F238E27FC236}">
                <a16:creationId xmlns:a16="http://schemas.microsoft.com/office/drawing/2014/main" xmlns="" id="{1F757E21-D750-41E8-B56E-00ECDD6B7D11}"/>
              </a:ext>
            </a:extLst>
          </p:cNvPr>
          <p:cNvGrpSpPr/>
          <p:nvPr/>
        </p:nvGrpSpPr>
        <p:grpSpPr>
          <a:xfrm>
            <a:off x="7575614" y="4823610"/>
            <a:ext cx="161672" cy="435511"/>
            <a:chOff x="7728480" y="4841807"/>
            <a:chExt cx="161672" cy="569719"/>
          </a:xfrm>
        </p:grpSpPr>
        <p:sp>
          <p:nvSpPr>
            <p:cNvPr id="48" name="矩形 39">
              <a:extLst>
                <a:ext uri="{FF2B5EF4-FFF2-40B4-BE49-F238E27FC236}">
                  <a16:creationId xmlns:a16="http://schemas.microsoft.com/office/drawing/2014/main" xmlns="" id="{6B961347-0A56-4F22-83B5-E2392DF74426}"/>
                </a:ext>
              </a:extLst>
            </p:cNvPr>
            <p:cNvSpPr/>
            <p:nvPr/>
          </p:nvSpPr>
          <p:spPr>
            <a:xfrm>
              <a:off x="7733741" y="5094023"/>
              <a:ext cx="156411" cy="165100"/>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38">
              <a:extLst>
                <a:ext uri="{FF2B5EF4-FFF2-40B4-BE49-F238E27FC236}">
                  <a16:creationId xmlns:a16="http://schemas.microsoft.com/office/drawing/2014/main" xmlns="" id="{7DEE294A-71B2-4EA6-A63A-93798A3FE36A}"/>
                </a:ext>
              </a:extLst>
            </p:cNvPr>
            <p:cNvSpPr/>
            <p:nvPr/>
          </p:nvSpPr>
          <p:spPr>
            <a:xfrm>
              <a:off x="7729730" y="4844250"/>
              <a:ext cx="156411" cy="5672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38">
              <a:extLst>
                <a:ext uri="{FF2B5EF4-FFF2-40B4-BE49-F238E27FC236}">
                  <a16:creationId xmlns:a16="http://schemas.microsoft.com/office/drawing/2014/main" xmlns="" id="{75AAB270-A48D-4ED4-8B64-B52BC24F3F90}"/>
                </a:ext>
              </a:extLst>
            </p:cNvPr>
            <p:cNvSpPr/>
            <p:nvPr/>
          </p:nvSpPr>
          <p:spPr>
            <a:xfrm>
              <a:off x="7728480" y="4841807"/>
              <a:ext cx="156411" cy="567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7" name="矩形 38">
            <a:extLst>
              <a:ext uri="{FF2B5EF4-FFF2-40B4-BE49-F238E27FC236}">
                <a16:creationId xmlns:a16="http://schemas.microsoft.com/office/drawing/2014/main" xmlns="" id="{35E98B9B-E19F-46C6-902F-5B0910146438}"/>
              </a:ext>
            </a:extLst>
          </p:cNvPr>
          <p:cNvSpPr/>
          <p:nvPr/>
        </p:nvSpPr>
        <p:spPr>
          <a:xfrm>
            <a:off x="7577330" y="4691850"/>
            <a:ext cx="156411" cy="567276"/>
          </a:xfrm>
          <a:prstGeom prst="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38">
            <a:extLst>
              <a:ext uri="{FF2B5EF4-FFF2-40B4-BE49-F238E27FC236}">
                <a16:creationId xmlns:a16="http://schemas.microsoft.com/office/drawing/2014/main" xmlns="" id="{95EEDEAF-39AB-4727-86B8-123680D76B7D}"/>
              </a:ext>
            </a:extLst>
          </p:cNvPr>
          <p:cNvSpPr/>
          <p:nvPr/>
        </p:nvSpPr>
        <p:spPr>
          <a:xfrm>
            <a:off x="7576080" y="4689407"/>
            <a:ext cx="156411" cy="567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90">
            <a:extLst>
              <a:ext uri="{FF2B5EF4-FFF2-40B4-BE49-F238E27FC236}">
                <a16:creationId xmlns:a16="http://schemas.microsoft.com/office/drawing/2014/main" xmlns="" id="{17FC8CC9-CAD2-42C5-B8FF-6DC8F0DB0FEF}"/>
              </a:ext>
            </a:extLst>
          </p:cNvPr>
          <p:cNvSpPr txBox="1"/>
          <p:nvPr/>
        </p:nvSpPr>
        <p:spPr>
          <a:xfrm>
            <a:off x="7139537" y="3941979"/>
            <a:ext cx="1140569" cy="369332"/>
          </a:xfrm>
          <a:prstGeom prst="rect">
            <a:avLst/>
          </a:prstGeom>
          <a:noFill/>
        </p:spPr>
        <p:txBody>
          <a:bodyPr wrap="none" rtlCol="0">
            <a:spAutoFit/>
          </a:bodyPr>
          <a:lstStyle/>
          <a:p>
            <a:pPr algn="ctr"/>
            <a:r>
              <a:rPr lang="en-US" altLang="zh-TW" sz="1800" dirty="0">
                <a:solidFill>
                  <a:srgbClr val="FF0000"/>
                </a:solidFill>
              </a:rPr>
              <a:t>consistent</a:t>
            </a:r>
            <a:endParaRPr lang="zh-TW" altLang="en-US" sz="1800" dirty="0">
              <a:solidFill>
                <a:srgbClr val="FF0000"/>
              </a:solidFill>
            </a:endParaRPr>
          </a:p>
        </p:txBody>
      </p:sp>
    </p:spTree>
    <p:extLst>
      <p:ext uri="{BB962C8B-B14F-4D97-AF65-F5344CB8AC3E}">
        <p14:creationId xmlns:p14="http://schemas.microsoft.com/office/powerpoint/2010/main" val="37141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Horizontal)">
                                      <p:cBhvr>
                                        <p:cTn id="7" dur="500"/>
                                        <p:tgtEl>
                                          <p:spTgt spid="65"/>
                                        </p:tgtEl>
                                      </p:cBhvr>
                                    </p:animEffect>
                                  </p:childTnLst>
                                </p:cTn>
                              </p:par>
                              <p:par>
                                <p:cTn id="8" presetID="16" presetClass="exit" presetSubtype="42" fill="hold" grpId="0" nodeType="withEffect">
                                  <p:stCondLst>
                                    <p:cond delay="0"/>
                                  </p:stCondLst>
                                  <p:childTnLst>
                                    <p:animEffect transition="out" filter="barn(out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6" presetClass="entr" presetSubtype="4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Horizontal)">
                                      <p:cBhvr>
                                        <p:cTn id="13" dur="50"/>
                                        <p:tgtEl>
                                          <p:spTgt spid="2"/>
                                        </p:tgtEl>
                                      </p:cBhvr>
                                    </p:animEffect>
                                  </p:childTnLst>
                                </p:cTn>
                              </p:par>
                              <p:par>
                                <p:cTn id="14" presetID="16" presetClass="exit" presetSubtype="26" fill="hold" grpId="0" nodeType="withEffect">
                                  <p:stCondLst>
                                    <p:cond delay="0"/>
                                  </p:stCondLst>
                                  <p:childTnLst>
                                    <p:animEffect transition="out" filter="barn(inHorizontal)">
                                      <p:cBhvr>
                                        <p:cTn id="15" dur="500"/>
                                        <p:tgtEl>
                                          <p:spTgt spid="67"/>
                                        </p:tgtEl>
                                      </p:cBhvr>
                                    </p:animEffect>
                                    <p:set>
                                      <p:cBhvr>
                                        <p:cTn id="16" dur="1" fill="hold">
                                          <p:stCondLst>
                                            <p:cond delay="499"/>
                                          </p:stCondLst>
                                        </p:cTn>
                                        <p:tgtEl>
                                          <p:spTgt spid="67"/>
                                        </p:tgtEl>
                                        <p:attrNameLst>
                                          <p:attrName>style.visibility</p:attrName>
                                        </p:attrNameLst>
                                      </p:cBhvr>
                                      <p:to>
                                        <p:strVal val="hidden"/>
                                      </p:to>
                                    </p:set>
                                  </p:childTnLst>
                                </p:cTn>
                              </p:par>
                              <p:par>
                                <p:cTn id="17" presetID="16" presetClass="exit" presetSubtype="26" fill="hold" grpId="0" nodeType="withEffect">
                                  <p:stCondLst>
                                    <p:cond delay="0"/>
                                  </p:stCondLst>
                                  <p:childTnLst>
                                    <p:animEffect transition="out" filter="barn(inHorizontal)">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61"/>
                                        </p:tgtEl>
                                      </p:cBhvr>
                                    </p:animEffect>
                                    <p:set>
                                      <p:cBhvr>
                                        <p:cTn id="22" dur="1" fill="hold">
                                          <p:stCondLst>
                                            <p:cond delay="499"/>
                                          </p:stCondLst>
                                        </p:cTn>
                                        <p:tgtEl>
                                          <p:spTgt spid="61"/>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4" grpId="0" animBg="1"/>
      <p:bldP spid="61" grpId="0"/>
      <p:bldP spid="47" grpId="0" animBg="1"/>
      <p:bldP spid="67" grpId="0" animBg="1"/>
      <p:bldP spid="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uFillTx/>
              </a:rPr>
              <a:t>Motivation</a:t>
            </a:r>
          </a:p>
          <a:p>
            <a:r>
              <a:rPr lang="en-US" dirty="0">
                <a:uFillTx/>
              </a:rPr>
              <a:t>Our Method</a:t>
            </a:r>
          </a:p>
          <a:p>
            <a:r>
              <a:rPr lang="en-US" dirty="0"/>
              <a:t>Training Procedures</a:t>
            </a:r>
            <a:endParaRPr lang="en-US" dirty="0">
              <a:uFillTx/>
            </a:endParaRPr>
          </a:p>
          <a:p>
            <a:r>
              <a:rPr lang="en-US" dirty="0">
                <a:uFillTx/>
              </a:rPr>
              <a:t>Experiments and Results</a:t>
            </a:r>
          </a:p>
          <a:p>
            <a:r>
              <a:rPr lang="en-US" dirty="0" smtClean="0">
                <a:uFillTx/>
              </a:rPr>
              <a:t>Conclusion</a:t>
            </a:r>
            <a:endParaRPr lang="en-US" dirty="0">
              <a:uFillTx/>
            </a:endParaRPr>
          </a:p>
          <a:p>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2</a:t>
            </a:fld>
            <a:endParaRPr lang="zh-TW" altLang="en-US" sz="2000">
              <a:uFillTx/>
            </a:endParaRPr>
          </a:p>
        </p:txBody>
      </p:sp>
    </p:spTree>
    <p:extLst>
      <p:ext uri="{BB962C8B-B14F-4D97-AF65-F5344CB8AC3E}">
        <p14:creationId xmlns:p14="http://schemas.microsoft.com/office/powerpoint/2010/main" val="4209299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a:solidFill>
                  <a:schemeClr val="bg2">
                    <a:lumMod val="90000"/>
                  </a:schemeClr>
                </a:solidFill>
                <a:uFillTx/>
              </a:rPr>
              <a:t>Our Method</a:t>
            </a:r>
          </a:p>
          <a:p>
            <a:r>
              <a:rPr lang="en-US" dirty="0"/>
              <a:t>Training Procedures</a:t>
            </a:r>
          </a:p>
          <a:p>
            <a:r>
              <a:rPr lang="en-US" dirty="0">
                <a:solidFill>
                  <a:schemeClr val="accent3">
                    <a:lumMod val="60000"/>
                    <a:lumOff val="40000"/>
                  </a:schemeClr>
                </a:solidFill>
                <a:uFillTx/>
              </a:rPr>
              <a:t>Experiments and Results</a:t>
            </a:r>
          </a:p>
          <a:p>
            <a:r>
              <a:rPr lang="en-US" dirty="0" smtClean="0">
                <a:solidFill>
                  <a:schemeClr val="accent3">
                    <a:lumMod val="60000"/>
                    <a:lumOff val="40000"/>
                  </a:schemeClr>
                </a:solidFill>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20</a:t>
            </a:fld>
            <a:endParaRPr lang="zh-TW" altLang="en-US" sz="2000">
              <a:uFillTx/>
            </a:endParaRPr>
          </a:p>
        </p:txBody>
      </p:sp>
    </p:spTree>
    <p:extLst>
      <p:ext uri="{BB962C8B-B14F-4D97-AF65-F5344CB8AC3E}">
        <p14:creationId xmlns:p14="http://schemas.microsoft.com/office/powerpoint/2010/main" val="3298021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3692BC1-CA0F-463A-8F85-FC818CC1B5D5}" type="slidenum">
              <a:rPr lang="zh-TW" altLang="en-US" smtClean="0">
                <a:uFillTx/>
              </a:rPr>
              <a:t>21</a:t>
            </a:fld>
            <a:endParaRPr lang="zh-TW" altLang="en-US">
              <a:uFillTx/>
            </a:endParaRPr>
          </a:p>
        </p:txBody>
      </p:sp>
      <p:sp>
        <p:nvSpPr>
          <p:cNvPr id="5" name="文字方塊 4"/>
          <p:cNvSpPr txBox="1">
            <a:spLocks/>
          </p:cNvSpPr>
          <p:nvPr/>
        </p:nvSpPr>
        <p:spPr>
          <a:xfrm>
            <a:off x="1975722" y="2079246"/>
            <a:ext cx="3359831" cy="461665"/>
          </a:xfrm>
          <a:prstGeom prst="rect">
            <a:avLst/>
          </a:prstGeom>
          <a:noFill/>
        </p:spPr>
        <p:txBody>
          <a:bodyPr wrap="none" rtlCol="0">
            <a:spAutoFit/>
          </a:bodyPr>
          <a:lstStyle/>
          <a:p>
            <a:pPr algn="ctr"/>
            <a:r>
              <a:rPr lang="en-US" altLang="zh-TW" sz="2400" dirty="0">
                <a:uFillTx/>
              </a:rPr>
              <a:t>Extractive Summarization</a:t>
            </a:r>
            <a:endParaRPr lang="zh-TW" altLang="en-US" sz="2400" dirty="0">
              <a:uFillTx/>
            </a:endParaRPr>
          </a:p>
        </p:txBody>
      </p:sp>
      <p:sp>
        <p:nvSpPr>
          <p:cNvPr id="6" name="矩形 5"/>
          <p:cNvSpPr>
            <a:spLocks/>
          </p:cNvSpPr>
          <p:nvPr/>
        </p:nvSpPr>
        <p:spPr>
          <a:xfrm>
            <a:off x="6494063" y="2079245"/>
            <a:ext cx="3530326" cy="461665"/>
          </a:xfrm>
          <a:prstGeom prst="rect">
            <a:avLst/>
          </a:prstGeom>
        </p:spPr>
        <p:txBody>
          <a:bodyPr wrap="none">
            <a:spAutoFit/>
          </a:bodyPr>
          <a:lstStyle/>
          <a:p>
            <a:pPr algn="r"/>
            <a:r>
              <a:rPr lang="en-US" altLang="zh-TW" sz="2400" dirty="0">
                <a:uFillTx/>
              </a:rPr>
              <a:t>Abstractive Summarization</a:t>
            </a:r>
            <a:endParaRPr lang="zh-TW" altLang="en-US" sz="2400" dirty="0">
              <a:uFillTx/>
            </a:endParaRPr>
          </a:p>
        </p:txBody>
      </p:sp>
      <p:pic>
        <p:nvPicPr>
          <p:cNvPr id="7" name="圖片 6"/>
          <p:cNvPicPr>
            <a:picLocks noChangeAspect="1"/>
          </p:cNvPicPr>
          <p:nvPr/>
        </p:nvPicPr>
        <p:blipFill>
          <a:blip r:embed="rId3"/>
          <a:stretch>
            <a:fillRect/>
          </a:stretch>
        </p:blipFill>
        <p:spPr>
          <a:xfrm>
            <a:off x="7012670" y="2592281"/>
            <a:ext cx="2495035" cy="2495035"/>
          </a:xfrm>
          <a:prstGeom prst="rect">
            <a:avLst/>
          </a:prstGeom>
        </p:spPr>
      </p:pic>
      <p:pic>
        <p:nvPicPr>
          <p:cNvPr id="8" name="內容版面配置區 4"/>
          <p:cNvPicPr>
            <a:picLocks noChangeAspect="1"/>
          </p:cNvPicPr>
          <p:nvPr/>
        </p:nvPicPr>
        <p:blipFill>
          <a:blip r:embed="rId4" cstate="print"/>
          <a:stretch>
            <a:fillRect/>
          </a:stretch>
        </p:blipFill>
        <p:spPr>
          <a:xfrm>
            <a:off x="2551163" y="2700277"/>
            <a:ext cx="2031930" cy="2031930"/>
          </a:xfrm>
          <a:prstGeom prst="rect">
            <a:avLst/>
          </a:prstGeom>
        </p:spPr>
      </p:pic>
      <p:sp>
        <p:nvSpPr>
          <p:cNvPr id="9" name="文字方塊 8"/>
          <p:cNvSpPr txBox="1">
            <a:spLocks/>
          </p:cNvSpPr>
          <p:nvPr/>
        </p:nvSpPr>
        <p:spPr>
          <a:xfrm>
            <a:off x="1683736" y="5014697"/>
            <a:ext cx="4069080" cy="400110"/>
          </a:xfrm>
          <a:prstGeom prst="rect">
            <a:avLst/>
          </a:prstGeom>
          <a:noFill/>
        </p:spPr>
        <p:txBody>
          <a:bodyPr wrap="square" rtlCol="0">
            <a:spAutoFit/>
          </a:bodyPr>
          <a:lstStyle/>
          <a:p>
            <a:pPr algn="ctr"/>
            <a:r>
              <a:rPr lang="en-US" altLang="zh-TW" sz="2000" dirty="0">
                <a:solidFill>
                  <a:srgbClr val="FF0000"/>
                </a:solidFill>
                <a:uFillTx/>
              </a:rPr>
              <a:t>select sentences from the article</a:t>
            </a:r>
            <a:endParaRPr lang="zh-TW" altLang="en-US" sz="2000" dirty="0">
              <a:solidFill>
                <a:srgbClr val="FF0000"/>
              </a:solidFill>
              <a:uFillTx/>
            </a:endParaRPr>
          </a:p>
        </p:txBody>
      </p:sp>
      <p:sp>
        <p:nvSpPr>
          <p:cNvPr id="10" name="文字方塊 9"/>
          <p:cNvSpPr txBox="1">
            <a:spLocks/>
          </p:cNvSpPr>
          <p:nvPr/>
        </p:nvSpPr>
        <p:spPr>
          <a:xfrm>
            <a:off x="6391125" y="5030666"/>
            <a:ext cx="4069080" cy="400110"/>
          </a:xfrm>
          <a:prstGeom prst="rect">
            <a:avLst/>
          </a:prstGeom>
          <a:noFill/>
        </p:spPr>
        <p:txBody>
          <a:bodyPr wrap="square" rtlCol="0">
            <a:spAutoFit/>
          </a:bodyPr>
          <a:lstStyle/>
          <a:p>
            <a:pPr algn="ctr"/>
            <a:r>
              <a:rPr lang="en-US" altLang="zh-TW" sz="2000" dirty="0">
                <a:solidFill>
                  <a:srgbClr val="FF0000"/>
                </a:solidFill>
                <a:uFillTx/>
              </a:rPr>
              <a:t>generate the summary word-by-word</a:t>
            </a:r>
            <a:endParaRPr lang="zh-TW" altLang="en-US" sz="2000" dirty="0">
              <a:solidFill>
                <a:srgbClr val="FF0000"/>
              </a:solidFill>
              <a:uFillTx/>
            </a:endParaRPr>
          </a:p>
        </p:txBody>
      </p:sp>
      <p:sp>
        <p:nvSpPr>
          <p:cNvPr id="11" name="文字方塊 10"/>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Tree>
    <p:extLst>
      <p:ext uri="{BB962C8B-B14F-4D97-AF65-F5344CB8AC3E}">
        <p14:creationId xmlns:p14="http://schemas.microsoft.com/office/powerpoint/2010/main" val="3848492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22</a:t>
            </a:fld>
            <a:endParaRPr lang="zh-TW" altLang="en-US" sz="2000">
              <a:uFillTx/>
            </a:endParaRPr>
          </a:p>
        </p:txBody>
      </p:sp>
      <p:sp>
        <p:nvSpPr>
          <p:cNvPr id="13" name="內容版面配置區 2"/>
          <p:cNvSpPr>
            <a:spLocks noGrp="1"/>
          </p:cNvSpPr>
          <p:nvPr>
            <p:ph idx="1"/>
          </p:nvPr>
        </p:nvSpPr>
        <p:spPr>
          <a:xfrm>
            <a:off x="838200" y="2370153"/>
            <a:ext cx="10515600" cy="3570402"/>
          </a:xfrm>
        </p:spPr>
        <p:txBody>
          <a:bodyPr>
            <a:normAutofit/>
          </a:bodyPr>
          <a:lstStyle/>
          <a:p>
            <a:r>
              <a:rPr lang="en-US" altLang="zh-TW" dirty="0" smtClean="0">
                <a:uFillTx/>
              </a:rPr>
              <a:t>3 types of </a:t>
            </a:r>
            <a:r>
              <a:rPr lang="en-US" altLang="zh-TW" dirty="0">
                <a:uFillTx/>
              </a:rPr>
              <a:t>loss 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Tree>
    <p:extLst>
      <p:ext uri="{BB962C8B-B14F-4D97-AF65-F5344CB8AC3E}">
        <p14:creationId xmlns:p14="http://schemas.microsoft.com/office/powerpoint/2010/main" val="367874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23</a:t>
            </a:fld>
            <a:endParaRPr lang="zh-TW" altLang="en-US" sz="2000">
              <a:uFillTx/>
            </a:endParaRPr>
          </a:p>
        </p:txBody>
      </p:sp>
      <p:pic>
        <p:nvPicPr>
          <p:cNvPr id="6" name="圖片 7"/>
          <p:cNvPicPr>
            <a:picLocks noChangeAspect="1"/>
          </p:cNvPicPr>
          <p:nvPr/>
        </p:nvPicPr>
        <p:blipFill>
          <a:blip r:embed="rId3"/>
          <a:stretch>
            <a:fillRect/>
          </a:stretch>
        </p:blipFill>
        <p:spPr>
          <a:xfrm>
            <a:off x="5499963" y="1828703"/>
            <a:ext cx="5204556" cy="2674341"/>
          </a:xfrm>
          <a:prstGeom prst="rect">
            <a:avLst/>
          </a:prstGeom>
        </p:spPr>
      </p:pic>
      <p:cxnSp>
        <p:nvCxnSpPr>
          <p:cNvPr id="7" name="Straight Arrow Connector 6"/>
          <p:cNvCxnSpPr/>
          <p:nvPr/>
        </p:nvCxnSpPr>
        <p:spPr>
          <a:xfrm>
            <a:off x="3742944" y="3428928"/>
            <a:ext cx="1371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4"/>
          <a:stretch>
            <a:fillRect/>
          </a:stretch>
        </p:blipFill>
        <p:spPr>
          <a:xfrm>
            <a:off x="5303520" y="4483806"/>
            <a:ext cx="5544197" cy="940103"/>
          </a:xfrm>
          <a:prstGeom prst="rect">
            <a:avLst/>
          </a:prstGeom>
        </p:spPr>
      </p:pic>
      <p:pic>
        <p:nvPicPr>
          <p:cNvPr id="10" name="圖片 9"/>
          <p:cNvPicPr>
            <a:picLocks noChangeAspect="1"/>
          </p:cNvPicPr>
          <p:nvPr/>
        </p:nvPicPr>
        <p:blipFill>
          <a:blip r:embed="rId5"/>
          <a:stretch>
            <a:fillRect/>
          </a:stretch>
        </p:blipFill>
        <p:spPr>
          <a:xfrm>
            <a:off x="6210888" y="5437359"/>
            <a:ext cx="4636829" cy="636699"/>
          </a:xfrm>
          <a:prstGeom prst="rect">
            <a:avLst/>
          </a:prstGeom>
        </p:spPr>
      </p:pic>
      <p:sp>
        <p:nvSpPr>
          <p:cNvPr id="14"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Tree>
    <p:extLst>
      <p:ext uri="{BB962C8B-B14F-4D97-AF65-F5344CB8AC3E}">
        <p14:creationId xmlns:p14="http://schemas.microsoft.com/office/powerpoint/2010/main" val="35098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24</a:t>
            </a:fld>
            <a:endParaRPr lang="zh-TW" altLang="en-US" sz="2000">
              <a:uFillTx/>
            </a:endParaRPr>
          </a:p>
        </p:txBody>
      </p:sp>
      <p:pic>
        <p:nvPicPr>
          <p:cNvPr id="6" name="圖片 7"/>
          <p:cNvPicPr>
            <a:picLocks noChangeAspect="1"/>
          </p:cNvPicPr>
          <p:nvPr/>
        </p:nvPicPr>
        <p:blipFill>
          <a:blip r:embed="rId3"/>
          <a:stretch>
            <a:fillRect/>
          </a:stretch>
        </p:blipFill>
        <p:spPr>
          <a:xfrm>
            <a:off x="5499963" y="1828703"/>
            <a:ext cx="5204556" cy="2674341"/>
          </a:xfrm>
          <a:prstGeom prst="rect">
            <a:avLst/>
          </a:prstGeom>
        </p:spPr>
      </p:pic>
      <p:cxnSp>
        <p:nvCxnSpPr>
          <p:cNvPr id="7" name="Straight Arrow Connector 6"/>
          <p:cNvCxnSpPr/>
          <p:nvPr/>
        </p:nvCxnSpPr>
        <p:spPr>
          <a:xfrm>
            <a:off x="3742944" y="3428928"/>
            <a:ext cx="1371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4"/>
          <a:stretch>
            <a:fillRect/>
          </a:stretch>
        </p:blipFill>
        <p:spPr>
          <a:xfrm>
            <a:off x="5303520" y="4483806"/>
            <a:ext cx="5544197" cy="940103"/>
          </a:xfrm>
          <a:prstGeom prst="rect">
            <a:avLst/>
          </a:prstGeom>
        </p:spPr>
      </p:pic>
      <p:pic>
        <p:nvPicPr>
          <p:cNvPr id="10" name="圖片 9"/>
          <p:cNvPicPr>
            <a:picLocks noChangeAspect="1"/>
          </p:cNvPicPr>
          <p:nvPr/>
        </p:nvPicPr>
        <p:blipFill>
          <a:blip r:embed="rId5"/>
          <a:stretch>
            <a:fillRect/>
          </a:stretch>
        </p:blipFill>
        <p:spPr>
          <a:xfrm>
            <a:off x="6210888" y="5437359"/>
            <a:ext cx="4636829" cy="636699"/>
          </a:xfrm>
          <a:prstGeom prst="rect">
            <a:avLst/>
          </a:prstGeom>
        </p:spPr>
      </p:pic>
      <p:sp>
        <p:nvSpPr>
          <p:cNvPr id="14"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
        <p:nvSpPr>
          <p:cNvPr id="4" name="文字方塊 3"/>
          <p:cNvSpPr txBox="1"/>
          <p:nvPr/>
        </p:nvSpPr>
        <p:spPr>
          <a:xfrm>
            <a:off x="5499963" y="1545430"/>
            <a:ext cx="5182444" cy="369332"/>
          </a:xfrm>
          <a:prstGeom prst="rect">
            <a:avLst/>
          </a:prstGeom>
        </p:spPr>
        <p:txBody>
          <a:bodyPr wrap="none" rtlCol="0">
            <a:spAutoFit/>
          </a:bodyPr>
          <a:lstStyle/>
          <a:p>
            <a:r>
              <a:rPr lang="en-US" altLang="zh-TW" dirty="0" smtClean="0">
                <a:solidFill>
                  <a:srgbClr val="FF0000"/>
                </a:solidFill>
              </a:rPr>
              <a:t>Ground Truth             1                         0                          1</a:t>
            </a:r>
            <a:endParaRPr lang="zh-TW" altLang="en-US" dirty="0">
              <a:solidFill>
                <a:srgbClr val="FF0000"/>
              </a:solidFill>
            </a:endParaRPr>
          </a:p>
        </p:txBody>
      </p:sp>
      <p:sp>
        <p:nvSpPr>
          <p:cNvPr id="11" name="橢圓 10"/>
          <p:cNvSpPr/>
          <p:nvPr/>
        </p:nvSpPr>
        <p:spPr>
          <a:xfrm>
            <a:off x="7130265" y="4829520"/>
            <a:ext cx="380144" cy="380144"/>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5" name="橢圓 14"/>
          <p:cNvSpPr/>
          <p:nvPr/>
        </p:nvSpPr>
        <p:spPr>
          <a:xfrm>
            <a:off x="8957010" y="4829520"/>
            <a:ext cx="380144" cy="380144"/>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92800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25</a:t>
            </a:fld>
            <a:endParaRPr lang="zh-TW" altLang="en-US" sz="2000">
              <a:uFillTx/>
            </a:endParaRPr>
          </a:p>
        </p:txBody>
      </p:sp>
      <p:pic>
        <p:nvPicPr>
          <p:cNvPr id="6" name="圖片 7"/>
          <p:cNvPicPr>
            <a:picLocks noChangeAspect="1"/>
          </p:cNvPicPr>
          <p:nvPr/>
        </p:nvPicPr>
        <p:blipFill>
          <a:blip r:embed="rId3"/>
          <a:stretch>
            <a:fillRect/>
          </a:stretch>
        </p:blipFill>
        <p:spPr>
          <a:xfrm>
            <a:off x="5499963" y="1828703"/>
            <a:ext cx="5204556" cy="2674341"/>
          </a:xfrm>
          <a:prstGeom prst="rect">
            <a:avLst/>
          </a:prstGeom>
        </p:spPr>
      </p:pic>
      <p:cxnSp>
        <p:nvCxnSpPr>
          <p:cNvPr id="7" name="Straight Arrow Connector 6"/>
          <p:cNvCxnSpPr/>
          <p:nvPr/>
        </p:nvCxnSpPr>
        <p:spPr>
          <a:xfrm>
            <a:off x="3742944" y="3428928"/>
            <a:ext cx="13716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4"/>
          <a:stretch>
            <a:fillRect/>
          </a:stretch>
        </p:blipFill>
        <p:spPr>
          <a:xfrm>
            <a:off x="5303520" y="4483806"/>
            <a:ext cx="5544197" cy="940103"/>
          </a:xfrm>
          <a:prstGeom prst="rect">
            <a:avLst/>
          </a:prstGeom>
        </p:spPr>
      </p:pic>
      <p:pic>
        <p:nvPicPr>
          <p:cNvPr id="10" name="圖片 9"/>
          <p:cNvPicPr>
            <a:picLocks noChangeAspect="1"/>
          </p:cNvPicPr>
          <p:nvPr/>
        </p:nvPicPr>
        <p:blipFill>
          <a:blip r:embed="rId5"/>
          <a:stretch>
            <a:fillRect/>
          </a:stretch>
        </p:blipFill>
        <p:spPr>
          <a:xfrm>
            <a:off x="6210888" y="5437359"/>
            <a:ext cx="4636829" cy="636699"/>
          </a:xfrm>
          <a:prstGeom prst="rect">
            <a:avLst/>
          </a:prstGeom>
        </p:spPr>
      </p:pic>
      <p:sp>
        <p:nvSpPr>
          <p:cNvPr id="14"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
        <p:nvSpPr>
          <p:cNvPr id="3" name="橢圓 2"/>
          <p:cNvSpPr/>
          <p:nvPr/>
        </p:nvSpPr>
        <p:spPr>
          <a:xfrm>
            <a:off x="7818634" y="4777484"/>
            <a:ext cx="400692" cy="400692"/>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1" name="橢圓 10"/>
          <p:cNvSpPr/>
          <p:nvPr/>
        </p:nvSpPr>
        <p:spPr>
          <a:xfrm>
            <a:off x="10303827" y="4753511"/>
            <a:ext cx="400692" cy="400692"/>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10931703" y="2065106"/>
            <a:ext cx="544531" cy="0"/>
          </a:xfrm>
          <a:prstGeom prst="straightConnector1">
            <a:avLst/>
          </a:prstGeom>
          <a:ln w="57150">
            <a:solidFill>
              <a:srgbClr val="FF0000"/>
            </a:solidFill>
            <a:tailEnd type="triangle"/>
          </a:ln>
        </p:spPr>
        <p:style>
          <a:lnRef idx="1">
            <a:schemeClr val="accent1"/>
          </a:lnRef>
          <a:fillRef idx="0">
            <a:schemeClr val="accent1"/>
          </a:fillRef>
          <a:effectRef idx="1">
            <a:schemeClr val="accent1"/>
          </a:effectRef>
          <a:fontRef idx="minor">
            <a:schemeClr val="tx1"/>
          </a:fontRef>
        </p:style>
      </p:cxnSp>
      <p:sp>
        <p:nvSpPr>
          <p:cNvPr id="13" name="文字方塊 12"/>
          <p:cNvSpPr txBox="1"/>
          <p:nvPr/>
        </p:nvSpPr>
        <p:spPr>
          <a:xfrm>
            <a:off x="5499963" y="1545430"/>
            <a:ext cx="5182444" cy="369332"/>
          </a:xfrm>
          <a:prstGeom prst="rect">
            <a:avLst/>
          </a:prstGeom>
        </p:spPr>
        <p:txBody>
          <a:bodyPr wrap="none" rtlCol="0">
            <a:spAutoFit/>
          </a:bodyPr>
          <a:lstStyle/>
          <a:p>
            <a:r>
              <a:rPr lang="en-US" altLang="zh-TW" dirty="0" smtClean="0">
                <a:solidFill>
                  <a:schemeClr val="tx1">
                    <a:lumMod val="95000"/>
                    <a:lumOff val="5000"/>
                  </a:schemeClr>
                </a:solidFill>
              </a:rPr>
              <a:t>Ground Truth             1                         0                          1</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839971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26</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21"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Extractor </a:t>
            </a:r>
            <a:r>
              <a:rPr lang="en-US" altLang="zh-TW" dirty="0">
                <a:uFillTx/>
              </a:rPr>
              <a:t>Target</a:t>
            </a:r>
            <a:endParaRPr lang="zh-TW" altLang="en-US" dirty="0">
              <a:uFillTx/>
            </a:endParaRPr>
          </a:p>
        </p:txBody>
      </p:sp>
      <p:sp>
        <p:nvSpPr>
          <p:cNvPr id="74" name="內容版面配置區 5"/>
          <p:cNvSpPr>
            <a:spLocks noGrp="1"/>
          </p:cNvSpPr>
          <p:nvPr>
            <p:ph idx="1"/>
          </p:nvPr>
        </p:nvSpPr>
        <p:spPr>
          <a:xfrm>
            <a:off x="838200" y="1825624"/>
            <a:ext cx="10515600" cy="4530725"/>
          </a:xfrm>
        </p:spPr>
        <p:txBody>
          <a:bodyPr>
            <a:normAutofit/>
          </a:bodyPr>
          <a:lstStyle/>
          <a:p>
            <a:r>
              <a:rPr lang="en-US" altLang="zh-TW" dirty="0">
                <a:uFillTx/>
              </a:rPr>
              <a:t>To extract sentences with </a:t>
            </a:r>
            <a:r>
              <a:rPr lang="en-US" altLang="zh-TW" dirty="0">
                <a:solidFill>
                  <a:srgbClr val="FF0000"/>
                </a:solidFill>
                <a:uFillTx/>
              </a:rPr>
              <a:t>high </a:t>
            </a:r>
            <a:r>
              <a:rPr lang="en-US" altLang="zh-TW" dirty="0" err="1">
                <a:solidFill>
                  <a:srgbClr val="FF0000"/>
                </a:solidFill>
                <a:uFillTx/>
              </a:rPr>
              <a:t>informativity</a:t>
            </a:r>
            <a:r>
              <a:rPr lang="en-US" altLang="zh-TW" dirty="0">
                <a:uFillTx/>
              </a:rPr>
              <a:t>:</a:t>
            </a:r>
            <a:br>
              <a:rPr lang="en-US" altLang="zh-TW" dirty="0">
                <a:uFillTx/>
              </a:rPr>
            </a:br>
            <a:r>
              <a:rPr lang="en-US" altLang="zh-TW" dirty="0">
                <a:uFillTx/>
              </a:rPr>
              <a:t>    </a:t>
            </a:r>
            <a:r>
              <a:rPr lang="en-US" altLang="zh-TW" sz="2400" dirty="0">
                <a:uFillTx/>
              </a:rPr>
              <a:t>the extracted sentences should contain </a:t>
            </a:r>
            <a:br>
              <a:rPr lang="en-US" altLang="zh-TW" sz="2400" dirty="0">
                <a:uFillTx/>
              </a:rPr>
            </a:br>
            <a:r>
              <a:rPr lang="en-US" altLang="zh-TW" sz="2400" dirty="0">
                <a:uFillTx/>
              </a:rPr>
              <a:t>     information that is needed to generate </a:t>
            </a:r>
            <a:br>
              <a:rPr lang="en-US" altLang="zh-TW" sz="2400" dirty="0">
                <a:uFillTx/>
              </a:rPr>
            </a:br>
            <a:r>
              <a:rPr lang="en-US" altLang="zh-TW" sz="2400" dirty="0">
                <a:uFillTx/>
              </a:rPr>
              <a:t>     an abstractive summary as much as possible.</a:t>
            </a:r>
          </a:p>
          <a:p>
            <a:pPr marL="457200" lvl="1" indent="0">
              <a:buNone/>
            </a:pPr>
            <a:endParaRPr lang="en-US" altLang="zh-TW" dirty="0">
              <a:uFillTx/>
            </a:endParaRPr>
          </a:p>
          <a:p>
            <a:r>
              <a:rPr lang="en-US" altLang="zh-TW" dirty="0">
                <a:uFillTx/>
              </a:rPr>
              <a:t>Ground-truth labels:</a:t>
            </a:r>
          </a:p>
          <a:p>
            <a:pPr marL="914400" lvl="1" indent="-457200">
              <a:buFont typeface="+mj-lt"/>
              <a:buAutoNum type="arabicPeriod"/>
            </a:pPr>
            <a:r>
              <a:rPr lang="en-US" altLang="zh-TW" dirty="0">
                <a:uFillTx/>
              </a:rPr>
              <a:t>Measure the </a:t>
            </a:r>
            <a:r>
              <a:rPr lang="en-US" altLang="zh-TW" dirty="0" err="1">
                <a:uFillTx/>
              </a:rPr>
              <a:t>informativity</a:t>
            </a:r>
            <a:r>
              <a:rPr lang="en-US" altLang="zh-TW" dirty="0">
                <a:uFillTx/>
              </a:rPr>
              <a:t> of each sentence in the article by computing the </a:t>
            </a:r>
            <a:r>
              <a:rPr lang="en-US" altLang="zh-TW" dirty="0">
                <a:solidFill>
                  <a:srgbClr val="FF0000"/>
                </a:solidFill>
                <a:uFillTx/>
              </a:rPr>
              <a:t>ROUGE-L recall score </a:t>
            </a:r>
            <a:r>
              <a:rPr lang="en-US" altLang="zh-TW" dirty="0">
                <a:uFillTx/>
              </a:rPr>
              <a:t>between the sentence and the reference abstractive summary</a:t>
            </a:r>
            <a:r>
              <a:rPr lang="en-US" altLang="zh-TW" dirty="0" smtClean="0">
                <a:uFillTx/>
              </a:rPr>
              <a:t>.</a:t>
            </a:r>
          </a:p>
          <a:p>
            <a:pPr marL="914400" lvl="1" indent="-457200">
              <a:buFont typeface="+mj-lt"/>
              <a:buAutoNum type="arabicPeriod"/>
            </a:pPr>
            <a:r>
              <a:rPr lang="en-US" altLang="zh-TW" dirty="0" smtClean="0">
                <a:uFillTx/>
              </a:rPr>
              <a:t>Select the sentence </a:t>
            </a:r>
            <a:r>
              <a:rPr lang="en-US" altLang="zh-TW" dirty="0" smtClean="0">
                <a:solidFill>
                  <a:srgbClr val="FF0000"/>
                </a:solidFill>
                <a:uFillTx/>
              </a:rPr>
              <a:t>in the order of high to low </a:t>
            </a:r>
            <a:r>
              <a:rPr lang="en-US" altLang="zh-TW" dirty="0" err="1" smtClean="0">
                <a:solidFill>
                  <a:srgbClr val="FF0000"/>
                </a:solidFill>
                <a:uFillTx/>
              </a:rPr>
              <a:t>informativity</a:t>
            </a:r>
            <a:r>
              <a:rPr lang="en-US" altLang="zh-TW" dirty="0" smtClean="0">
                <a:solidFill>
                  <a:srgbClr val="FF0000"/>
                </a:solidFill>
                <a:uFillTx/>
              </a:rPr>
              <a:t> </a:t>
            </a:r>
            <a:r>
              <a:rPr lang="en-US" altLang="zh-TW" dirty="0" smtClean="0">
                <a:uFillTx/>
              </a:rPr>
              <a:t>and add one sentence at a time if the new sentence can increase the </a:t>
            </a:r>
            <a:r>
              <a:rPr lang="en-US" altLang="zh-TW" dirty="0" err="1" smtClean="0">
                <a:uFillTx/>
              </a:rPr>
              <a:t>informativity</a:t>
            </a:r>
            <a:r>
              <a:rPr lang="en-US" altLang="zh-TW" dirty="0" smtClean="0">
                <a:uFillTx/>
              </a:rPr>
              <a:t> of all the selected sentences.</a:t>
            </a:r>
            <a:endParaRPr lang="zh-TW" altLang="en-US" sz="2000" dirty="0">
              <a:uFillTx/>
            </a:endParaRPr>
          </a:p>
        </p:txBody>
      </p:sp>
      <p:pic>
        <p:nvPicPr>
          <p:cNvPr id="9" name="圖片 3"/>
          <p:cNvPicPr>
            <a:picLocks noChangeAspect="1"/>
          </p:cNvPicPr>
          <p:nvPr/>
        </p:nvPicPr>
        <p:blipFill>
          <a:blip r:embed="rId3"/>
          <a:stretch>
            <a:fillRect/>
          </a:stretch>
        </p:blipFill>
        <p:spPr>
          <a:xfrm>
            <a:off x="7842020" y="1768327"/>
            <a:ext cx="4020974" cy="2066162"/>
          </a:xfrm>
          <a:prstGeom prst="rect">
            <a:avLst/>
          </a:prstGeom>
        </p:spPr>
      </p:pic>
      <p:sp>
        <p:nvSpPr>
          <p:cNvPr id="2" name="橢圓 1"/>
          <p:cNvSpPr/>
          <p:nvPr/>
        </p:nvSpPr>
        <p:spPr>
          <a:xfrm>
            <a:off x="1479479" y="4315146"/>
            <a:ext cx="3359649" cy="873306"/>
          </a:xfrm>
          <a:prstGeom prst="ellipse">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8" name="矩形 4"/>
          <p:cNvSpPr>
            <a:spLocks/>
          </p:cNvSpPr>
          <p:nvPr/>
        </p:nvSpPr>
        <p:spPr>
          <a:xfrm>
            <a:off x="1486220" y="6324011"/>
            <a:ext cx="9599676" cy="523220"/>
          </a:xfrm>
          <a:prstGeom prst="rect">
            <a:avLst/>
          </a:prstGeom>
        </p:spPr>
        <p:txBody>
          <a:bodyPr wrap="square">
            <a:spAutoFit/>
          </a:bodyPr>
          <a:lstStyle/>
          <a:p>
            <a:r>
              <a:rPr lang="zh-TW" altLang="en-US" sz="1400" dirty="0">
                <a:uFillTx/>
              </a:rPr>
              <a:t>Ramesh Nallapati, Feifei Zhai, and Bowen Zhou. Summarunner: A recurrent neural network based sequence model for extractive summarization of documents. </a:t>
            </a:r>
            <a:r>
              <a:rPr lang="en-US" altLang="zh-TW" sz="1400" dirty="0">
                <a:uFillTx/>
              </a:rPr>
              <a:t>AAAI 2017</a:t>
            </a:r>
            <a:endParaRPr lang="zh-TW" altLang="en-US" sz="1400" dirty="0">
              <a:uFillTx/>
            </a:endParaRPr>
          </a:p>
        </p:txBody>
      </p:sp>
    </p:spTree>
    <p:extLst>
      <p:ext uri="{BB962C8B-B14F-4D97-AF65-F5344CB8AC3E}">
        <p14:creationId xmlns:p14="http://schemas.microsoft.com/office/powerpoint/2010/main" val="3549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xEl>
                                              <p:pRg st="2" end="2"/>
                                            </p:txEl>
                                          </p:spTgt>
                                        </p:tgtEl>
                                        <p:attrNameLst>
                                          <p:attrName>style.visibility</p:attrName>
                                        </p:attrNameLst>
                                      </p:cBhvr>
                                      <p:to>
                                        <p:strVal val="visible"/>
                                      </p:to>
                                    </p:set>
                                    <p:animEffect transition="in" filter="fade">
                                      <p:cBhvr>
                                        <p:cTn id="7" dur="500"/>
                                        <p:tgtEl>
                                          <p:spTgt spid="7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4">
                                            <p:txEl>
                                              <p:pRg st="3" end="3"/>
                                            </p:txEl>
                                          </p:spTgt>
                                        </p:tgtEl>
                                        <p:attrNameLst>
                                          <p:attrName>style.visibility</p:attrName>
                                        </p:attrNameLst>
                                      </p:cBhvr>
                                      <p:to>
                                        <p:strVal val="visible"/>
                                      </p:to>
                                    </p:set>
                                    <p:animEffect transition="in" filter="fade">
                                      <p:cBhvr>
                                        <p:cTn id="10" dur="500"/>
                                        <p:tgtEl>
                                          <p:spTgt spid="7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4">
                                            <p:txEl>
                                              <p:pRg st="4" end="4"/>
                                            </p:txEl>
                                          </p:spTgt>
                                        </p:tgtEl>
                                        <p:attrNameLst>
                                          <p:attrName>style.visibility</p:attrName>
                                        </p:attrNameLst>
                                      </p:cBhvr>
                                      <p:to>
                                        <p:strVal val="visible"/>
                                      </p:to>
                                    </p:set>
                                    <p:animEffect transition="in" filter="fade">
                                      <p:cBhvr>
                                        <p:cTn id="20" dur="500"/>
                                        <p:tgtEl>
                                          <p:spTgt spid="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a:blip r:embed="rId3"/>
          <a:stretch>
            <a:fillRect/>
          </a:stretch>
        </p:blipFill>
        <p:spPr>
          <a:xfrm>
            <a:off x="5807154" y="2080802"/>
            <a:ext cx="6132225" cy="3443805"/>
          </a:xfrm>
          <a:prstGeom prst="rect">
            <a:avLst/>
          </a:prstGeom>
        </p:spPr>
      </p:pic>
      <p:sp>
        <p:nvSpPr>
          <p:cNvPr id="4" name="投影片編號版面配置區 3"/>
          <p:cNvSpPr>
            <a:spLocks noGrp="1"/>
          </p:cNvSpPr>
          <p:nvPr>
            <p:ph type="sldNum" sz="quarter" idx="12"/>
          </p:nvPr>
        </p:nvSpPr>
        <p:spPr/>
        <p:txBody>
          <a:bodyPr/>
          <a:lstStyle/>
          <a:p>
            <a:fld id="{B3692BC1-CA0F-463A-8F85-FC818CC1B5D5}" type="slidenum">
              <a:rPr lang="zh-TW" altLang="en-US" sz="1800" smtClean="0">
                <a:uFillTx/>
              </a:rPr>
              <a:t>27</a:t>
            </a:fld>
            <a:endParaRPr lang="zh-TW" altLang="en-US" sz="1800" dirty="0">
              <a:uFillTx/>
            </a:endParaRPr>
          </a:p>
        </p:txBody>
      </p:sp>
      <p:pic>
        <p:nvPicPr>
          <p:cNvPr id="5" name="圖片 4"/>
          <p:cNvPicPr>
            <a:picLocks noChangeAspect="1"/>
          </p:cNvPicPr>
          <p:nvPr/>
        </p:nvPicPr>
        <p:blipFill>
          <a:blip r:embed="rId4"/>
          <a:stretch>
            <a:fillRect/>
          </a:stretch>
        </p:blipFill>
        <p:spPr>
          <a:xfrm>
            <a:off x="257344" y="2537173"/>
            <a:ext cx="5085684" cy="2613259"/>
          </a:xfrm>
          <a:prstGeom prst="rect">
            <a:avLst/>
          </a:prstGeom>
        </p:spPr>
      </p:pic>
      <p:sp>
        <p:nvSpPr>
          <p:cNvPr id="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Combined Attention</a:t>
            </a:r>
            <a:endParaRPr lang="zh-TW" altLang="en-US" dirty="0">
              <a:uFillTx/>
            </a:endParaRPr>
          </a:p>
        </p:txBody>
      </p:sp>
      <p:sp>
        <p:nvSpPr>
          <p:cNvPr id="8" name="文字方塊 7"/>
          <p:cNvSpPr txBox="1">
            <a:spLocks/>
          </p:cNvSpPr>
          <p:nvPr/>
        </p:nvSpPr>
        <p:spPr>
          <a:xfrm>
            <a:off x="3266642" y="1630883"/>
            <a:ext cx="1319208" cy="461665"/>
          </a:xfrm>
          <a:prstGeom prst="rect">
            <a:avLst/>
          </a:prstGeom>
          <a:noFill/>
        </p:spPr>
        <p:txBody>
          <a:bodyPr wrap="none" rtlCol="0">
            <a:spAutoFit/>
          </a:bodyPr>
          <a:lstStyle/>
          <a:p>
            <a:pPr algn="ctr"/>
            <a:r>
              <a:rPr lang="en-US" altLang="zh-TW" sz="2400" dirty="0">
                <a:uFillTx/>
              </a:rPr>
              <a:t>Extractor</a:t>
            </a:r>
            <a:endParaRPr lang="zh-TW" altLang="en-US" sz="2400" dirty="0">
              <a:uFillTx/>
            </a:endParaRPr>
          </a:p>
        </p:txBody>
      </p:sp>
      <p:sp>
        <p:nvSpPr>
          <p:cNvPr id="9" name="文字方塊 8"/>
          <p:cNvSpPr txBox="1">
            <a:spLocks/>
          </p:cNvSpPr>
          <p:nvPr/>
        </p:nvSpPr>
        <p:spPr>
          <a:xfrm>
            <a:off x="8286627" y="1645824"/>
            <a:ext cx="1481368" cy="461665"/>
          </a:xfrm>
          <a:prstGeom prst="rect">
            <a:avLst/>
          </a:prstGeom>
          <a:noFill/>
        </p:spPr>
        <p:txBody>
          <a:bodyPr wrap="none" rtlCol="0">
            <a:spAutoFit/>
          </a:bodyPr>
          <a:lstStyle/>
          <a:p>
            <a:pPr algn="ctr"/>
            <a:r>
              <a:rPr lang="en-US" altLang="zh-TW" sz="2400" dirty="0">
                <a:uFillTx/>
              </a:rPr>
              <a:t>Abstracter</a:t>
            </a:r>
            <a:endParaRPr lang="zh-TW" altLang="en-US" sz="2400" dirty="0">
              <a:uFillTx/>
            </a:endParaRPr>
          </a:p>
        </p:txBody>
      </p:sp>
      <p:cxnSp>
        <p:nvCxnSpPr>
          <p:cNvPr id="10" name="直線接點 9"/>
          <p:cNvCxnSpPr/>
          <p:nvPr/>
        </p:nvCxnSpPr>
        <p:spPr>
          <a:xfrm>
            <a:off x="5722706" y="1728120"/>
            <a:ext cx="0" cy="3600000"/>
          </a:xfrm>
          <a:prstGeom prst="line">
            <a:avLst/>
          </a:prstGeom>
        </p:spPr>
        <p:style>
          <a:lnRef idx="1">
            <a:schemeClr val="accent3"/>
          </a:lnRef>
          <a:fillRef idx="0">
            <a:schemeClr val="accent3"/>
          </a:fillRef>
          <a:effectRef idx="0">
            <a:schemeClr val="accent3"/>
          </a:effectRef>
          <a:fontRef idx="minor">
            <a:schemeClr val="tx1"/>
          </a:fontRef>
        </p:style>
      </p:cxnSp>
      <p:sp>
        <p:nvSpPr>
          <p:cNvPr id="11" name="矩形 10"/>
          <p:cNvSpPr>
            <a:spLocks/>
          </p:cNvSpPr>
          <p:nvPr/>
        </p:nvSpPr>
        <p:spPr>
          <a:xfrm>
            <a:off x="2003461" y="2537173"/>
            <a:ext cx="3339567" cy="46146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sp>
        <p:nvSpPr>
          <p:cNvPr id="12" name="矩形 11"/>
          <p:cNvSpPr>
            <a:spLocks/>
          </p:cNvSpPr>
          <p:nvPr/>
        </p:nvSpPr>
        <p:spPr>
          <a:xfrm>
            <a:off x="5998396" y="3660682"/>
            <a:ext cx="3464103" cy="60617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sp>
        <p:nvSpPr>
          <p:cNvPr id="14" name="文字方塊 1"/>
          <p:cNvSpPr txBox="1">
            <a:spLocks/>
          </p:cNvSpPr>
          <p:nvPr/>
        </p:nvSpPr>
        <p:spPr>
          <a:xfrm>
            <a:off x="497301" y="1784323"/>
            <a:ext cx="1631937"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static sentence </a:t>
            </a:r>
          </a:p>
          <a:p>
            <a:pPr algn="ctr"/>
            <a:r>
              <a:rPr lang="en-US" altLang="zh-TW" dirty="0">
                <a:solidFill>
                  <a:srgbClr val="FF0000"/>
                </a:solidFill>
                <a:uFillTx/>
              </a:rPr>
              <a:t>attention</a:t>
            </a:r>
            <a:endParaRPr lang="zh-TW" altLang="en-US" dirty="0">
              <a:solidFill>
                <a:srgbClr val="FF0000"/>
              </a:solidFill>
              <a:uFillTx/>
            </a:endParaRPr>
          </a:p>
        </p:txBody>
      </p:sp>
      <p:sp>
        <p:nvSpPr>
          <p:cNvPr id="15" name="文字方塊 1"/>
          <p:cNvSpPr txBox="1">
            <a:spLocks/>
          </p:cNvSpPr>
          <p:nvPr/>
        </p:nvSpPr>
        <p:spPr>
          <a:xfrm>
            <a:off x="5905173" y="1993578"/>
            <a:ext cx="1620273" cy="646331"/>
          </a:xfrm>
          <a:prstGeom prst="rect">
            <a:avLst/>
          </a:prstGeom>
          <a:noFill/>
          <a:ln>
            <a:solidFill>
              <a:srgbClr val="FF0000"/>
            </a:solidFill>
          </a:ln>
        </p:spPr>
        <p:txBody>
          <a:bodyPr wrap="square" rtlCol="0">
            <a:spAutoFit/>
          </a:bodyPr>
          <a:lstStyle/>
          <a:p>
            <a:pPr algn="ctr"/>
            <a:r>
              <a:rPr lang="en-US" altLang="zh-TW" dirty="0">
                <a:solidFill>
                  <a:srgbClr val="FF0000"/>
                </a:solidFill>
                <a:uFillTx/>
              </a:rPr>
              <a:t>dynamic word </a:t>
            </a:r>
          </a:p>
          <a:p>
            <a:pPr algn="ctr"/>
            <a:r>
              <a:rPr lang="en-US" altLang="zh-TW" dirty="0">
                <a:solidFill>
                  <a:srgbClr val="FF0000"/>
                </a:solidFill>
                <a:uFillTx/>
              </a:rPr>
              <a:t>attention</a:t>
            </a:r>
            <a:endParaRPr lang="zh-TW" altLang="en-US" dirty="0">
              <a:solidFill>
                <a:srgbClr val="FF0000"/>
              </a:solidFill>
              <a:uFillTx/>
            </a:endParaRPr>
          </a:p>
        </p:txBody>
      </p:sp>
      <mc:AlternateContent xmlns:mc="http://schemas.openxmlformats.org/markup-compatibility/2006" xmlns:a14="http://schemas.microsoft.com/office/drawing/2010/main">
        <mc:Choice Requires="a14">
          <p:sp>
            <p:nvSpPr>
              <p:cNvPr id="16" name="文字方塊 15"/>
              <p:cNvSpPr txBox="1"/>
              <p:nvPr/>
            </p:nvSpPr>
            <p:spPr>
              <a:xfrm>
                <a:off x="6943902" y="5686758"/>
                <a:ext cx="2685449" cy="923330"/>
              </a:xfrm>
              <a:prstGeom prst="rect">
                <a:avLst/>
              </a:prstGeom>
            </p:spPr>
            <p:txBody>
              <a:bodyPr wrap="square" rtlCol="0">
                <a:spAutoFit/>
              </a:bodyPr>
              <a:lstStyle/>
              <a:p>
                <a14:m>
                  <m:oMath xmlns:m="http://schemas.openxmlformats.org/officeDocument/2006/math">
                    <m:r>
                      <a:rPr lang="en-US" altLang="zh-TW" i="1" smtClean="0">
                        <a:latin typeface="Cambria Math" panose="02040503050406030204" pitchFamily="18" charset="0"/>
                      </a:rPr>
                      <m:t>𝑚</m:t>
                    </m:r>
                  </m:oMath>
                </a14:m>
                <a:r>
                  <a:rPr lang="en-US" altLang="zh-TW" dirty="0" smtClean="0"/>
                  <a:t>: word index</a:t>
                </a:r>
              </a:p>
              <a:p>
                <a14:m>
                  <m:oMath xmlns:m="http://schemas.openxmlformats.org/officeDocument/2006/math">
                    <m:r>
                      <a:rPr lang="en-US" altLang="zh-TW" b="0" i="1" smtClean="0">
                        <a:latin typeface="Cambria Math" panose="02040503050406030204" pitchFamily="18" charset="0"/>
                      </a:rPr>
                      <m:t>𝑛</m:t>
                    </m:r>
                  </m:oMath>
                </a14:m>
                <a:r>
                  <a:rPr lang="en-US" altLang="zh-TW" dirty="0" smtClean="0"/>
                  <a:t>: sentence </a:t>
                </a:r>
                <a:r>
                  <a:rPr lang="en-US" altLang="zh-TW" dirty="0"/>
                  <a:t>index</a:t>
                </a:r>
              </a:p>
              <a:p>
                <a14:m>
                  <m:oMath xmlns:m="http://schemas.openxmlformats.org/officeDocument/2006/math">
                    <m:r>
                      <a:rPr lang="en-US" altLang="zh-TW" b="0" i="1" smtClean="0">
                        <a:latin typeface="Cambria Math" panose="02040503050406030204" pitchFamily="18" charset="0"/>
                      </a:rPr>
                      <m:t>𝑡</m:t>
                    </m:r>
                  </m:oMath>
                </a14:m>
                <a:r>
                  <a:rPr lang="en-US" altLang="zh-TW" dirty="0" smtClean="0"/>
                  <a:t>: generated word index</a:t>
                </a:r>
                <a:endParaRPr lang="en-US" altLang="zh-TW"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6943902" y="5686758"/>
                <a:ext cx="2685449" cy="923330"/>
              </a:xfrm>
              <a:prstGeom prst="rect">
                <a:avLst/>
              </a:prstGeom>
              <a:blipFill>
                <a:blip r:embed="rId5"/>
                <a:stretch>
                  <a:fillRect t="-3974" b="-9934"/>
                </a:stretch>
              </a:blipFill>
            </p:spPr>
            <p:txBody>
              <a:bodyPr/>
              <a:lstStyle/>
              <a:p>
                <a:r>
                  <a:rPr lang="zh-TW" altLang="en-US">
                    <a:noFill/>
                  </a:rPr>
                  <a:t> </a:t>
                </a:r>
              </a:p>
            </p:txBody>
          </p:sp>
        </mc:Fallback>
      </mc:AlternateContent>
      <p:sp>
        <p:nvSpPr>
          <p:cNvPr id="18" name="文字方塊 17"/>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a:t>
            </a:r>
            <a:r>
              <a:rPr lang="en-US" altLang="zh-TW" sz="2800" dirty="0" smtClean="0">
                <a:solidFill>
                  <a:schemeClr val="bg1"/>
                </a:solidFill>
              </a:rPr>
              <a:t>Procedures</a:t>
            </a:r>
            <a:endParaRPr lang="zh-TW" altLang="en-US" sz="2800" dirty="0">
              <a:solidFill>
                <a:schemeClr val="bg1"/>
              </a:solidFill>
            </a:endParaRPr>
          </a:p>
        </p:txBody>
      </p:sp>
      <p:pic>
        <p:nvPicPr>
          <p:cNvPr id="13" name="圖片 12"/>
          <p:cNvPicPr>
            <a:picLocks noChangeAspect="1"/>
          </p:cNvPicPr>
          <p:nvPr/>
        </p:nvPicPr>
        <p:blipFill>
          <a:blip r:embed="rId6"/>
          <a:stretch>
            <a:fillRect/>
          </a:stretch>
        </p:blipFill>
        <p:spPr>
          <a:xfrm>
            <a:off x="2962084" y="5529801"/>
            <a:ext cx="3629111" cy="1096496"/>
          </a:xfrm>
          <a:prstGeom prst="rect">
            <a:avLst/>
          </a:prstGeom>
          <a:ln w="19050">
            <a:solidFill>
              <a:srgbClr val="FF0000"/>
            </a:solidFill>
          </a:ln>
        </p:spPr>
      </p:pic>
      <p:sp>
        <p:nvSpPr>
          <p:cNvPr id="21" name="矩形 20"/>
          <p:cNvSpPr/>
          <p:nvPr/>
        </p:nvSpPr>
        <p:spPr>
          <a:xfrm>
            <a:off x="2129238" y="2639909"/>
            <a:ext cx="3126050" cy="264065"/>
          </a:xfrm>
          <a:prstGeom prst="rect">
            <a:avLst/>
          </a:prstGeom>
          <a:solidFill>
            <a:schemeClr val="bg1"/>
          </a:solidFill>
          <a:ln>
            <a:solidFill>
              <a:schemeClr val="bg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996676" y="2598626"/>
            <a:ext cx="3437585" cy="338554"/>
          </a:xfrm>
          <a:prstGeom prst="rect">
            <a:avLst/>
          </a:prstGeom>
        </p:spPr>
        <p:txBody>
          <a:bodyPr wrap="square" rtlCol="0">
            <a:spAutoFit/>
          </a:bodyPr>
          <a:lstStyle/>
          <a:p>
            <a:r>
              <a:rPr lang="en-US" altLang="zh-TW" sz="1600" dirty="0" smtClean="0">
                <a:solidFill>
                  <a:srgbClr val="FF0000"/>
                </a:solidFill>
              </a:rPr>
              <a:t>0.5                         0.5                           0.5</a:t>
            </a:r>
            <a:endParaRPr lang="zh-TW" altLang="en-US" sz="1600" dirty="0">
              <a:solidFill>
                <a:srgbClr val="FF0000"/>
              </a:solidFill>
            </a:endParaRPr>
          </a:p>
        </p:txBody>
      </p:sp>
    </p:spTree>
    <p:extLst>
      <p:ext uri="{BB962C8B-B14F-4D97-AF65-F5344CB8AC3E}">
        <p14:creationId xmlns:p14="http://schemas.microsoft.com/office/powerpoint/2010/main" val="352342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28</a:t>
            </a:fld>
            <a:endParaRPr lang="zh-TW" altLang="en-US" sz="2000">
              <a:uFillTx/>
            </a:endParaRPr>
          </a:p>
        </p:txBody>
      </p:sp>
      <p:cxnSp>
        <p:nvCxnSpPr>
          <p:cNvPr id="7" name="Straight Arrow Connector 6"/>
          <p:cNvCxnSpPr/>
          <p:nvPr/>
        </p:nvCxnSpPr>
        <p:spPr>
          <a:xfrm>
            <a:off x="4036490" y="4295137"/>
            <a:ext cx="7315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3"/>
          <a:stretch>
            <a:fillRect/>
          </a:stretch>
        </p:blipFill>
        <p:spPr>
          <a:xfrm>
            <a:off x="5391045" y="2772199"/>
            <a:ext cx="4935580" cy="2771779"/>
          </a:xfrm>
          <a:prstGeom prst="rect">
            <a:avLst/>
          </a:prstGeom>
        </p:spPr>
      </p:pic>
      <p:pic>
        <p:nvPicPr>
          <p:cNvPr id="13" name="圖片 3"/>
          <p:cNvPicPr>
            <a:picLocks noChangeAspect="1"/>
          </p:cNvPicPr>
          <p:nvPr/>
        </p:nvPicPr>
        <p:blipFill>
          <a:blip r:embed="rId4"/>
          <a:stretch>
            <a:fillRect/>
          </a:stretch>
        </p:blipFill>
        <p:spPr>
          <a:xfrm>
            <a:off x="5195972" y="3960369"/>
            <a:ext cx="3048074" cy="916111"/>
          </a:xfrm>
          <a:prstGeom prst="rect">
            <a:avLst/>
          </a:prstGeom>
        </p:spPr>
      </p:pic>
      <p:pic>
        <p:nvPicPr>
          <p:cNvPr id="14" name="圖片 6"/>
          <p:cNvPicPr>
            <a:picLocks noChangeAspect="1"/>
          </p:cNvPicPr>
          <p:nvPr/>
        </p:nvPicPr>
        <p:blipFill>
          <a:blip r:embed="rId5"/>
          <a:stretch>
            <a:fillRect/>
          </a:stretch>
        </p:blipFill>
        <p:spPr>
          <a:xfrm>
            <a:off x="5195973" y="4975594"/>
            <a:ext cx="3726698" cy="982433"/>
          </a:xfrm>
          <a:prstGeom prst="rect">
            <a:avLst/>
          </a:prstGeom>
        </p:spPr>
      </p:pic>
      <p:pic>
        <p:nvPicPr>
          <p:cNvPr id="18" name="圖片 8"/>
          <p:cNvPicPr>
            <a:picLocks noChangeAspect="1"/>
          </p:cNvPicPr>
          <p:nvPr/>
        </p:nvPicPr>
        <p:blipFill>
          <a:blip r:embed="rId6"/>
          <a:stretch>
            <a:fillRect/>
          </a:stretch>
        </p:blipFill>
        <p:spPr>
          <a:xfrm>
            <a:off x="9949845" y="5295932"/>
            <a:ext cx="1780735" cy="386154"/>
          </a:xfrm>
          <a:prstGeom prst="rect">
            <a:avLst/>
          </a:prstGeom>
        </p:spPr>
      </p:pic>
      <p:sp>
        <p:nvSpPr>
          <p:cNvPr id="10" name="矩形 9"/>
          <p:cNvSpPr>
            <a:spLocks/>
          </p:cNvSpPr>
          <p:nvPr/>
        </p:nvSpPr>
        <p:spPr>
          <a:xfrm>
            <a:off x="85344" y="6117640"/>
            <a:ext cx="10183368" cy="646331"/>
          </a:xfrm>
          <a:prstGeom prst="rect">
            <a:avLst/>
          </a:prstGeom>
        </p:spPr>
        <p:txBody>
          <a:bodyPr wrap="square">
            <a:spAutoFit/>
          </a:bodyPr>
          <a:lstStyle/>
          <a:p>
            <a:r>
              <a:rPr lang="zh-TW" altLang="en-US" dirty="0">
                <a:uFillTx/>
              </a:rPr>
              <a:t>Abigail See, Peter J Liu, and Christopher D Manning. </a:t>
            </a:r>
            <a:endParaRPr lang="en-US" altLang="zh-TW" dirty="0">
              <a:uFillTx/>
            </a:endParaRPr>
          </a:p>
          <a:p>
            <a:r>
              <a:rPr lang="zh-TW" altLang="en-US" dirty="0">
                <a:uFillTx/>
              </a:rPr>
              <a:t>Get to the point: Summarization with pointer-generator networks. </a:t>
            </a:r>
            <a:r>
              <a:rPr lang="en-US" altLang="zh-TW" dirty="0">
                <a:uFillTx/>
              </a:rPr>
              <a:t>ACL 2017</a:t>
            </a:r>
            <a:endParaRPr lang="zh-TW" altLang="en-US" dirty="0">
              <a:uFillTx/>
            </a:endParaRPr>
          </a:p>
        </p:txBody>
      </p:sp>
    </p:spTree>
    <p:extLst>
      <p:ext uri="{BB962C8B-B14F-4D97-AF65-F5344CB8AC3E}">
        <p14:creationId xmlns:p14="http://schemas.microsoft.com/office/powerpoint/2010/main" val="220435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1000" fill="hold"/>
                                        <p:tgtEl>
                                          <p:spTgt spid="9"/>
                                        </p:tgtEl>
                                        <p:attrNameLst>
                                          <p:attrName>ppt_x</p:attrName>
                                          <p:attrName>ppt_y</p:attrName>
                                        </p:attrNameLst>
                                      </p:cBhvr>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2" name="投影片編號版面配置區 1"/>
          <p:cNvSpPr>
            <a:spLocks noGrp="1"/>
          </p:cNvSpPr>
          <p:nvPr>
            <p:ph type="sldNum" sz="quarter" idx="12"/>
          </p:nvPr>
        </p:nvSpPr>
        <p:spPr/>
        <p:txBody>
          <a:bodyPr/>
          <a:lstStyle/>
          <a:p>
            <a:fld id="{B3692BC1-CA0F-463A-8F85-FC818CC1B5D5}" type="slidenum">
              <a:rPr lang="zh-TW" altLang="en-US" sz="2000" smtClean="0">
                <a:uFillTx/>
              </a:rPr>
              <a:t>29</a:t>
            </a:fld>
            <a:endParaRPr lang="zh-TW" altLang="en-US" sz="2000">
              <a:uFillTx/>
            </a:endParaRPr>
          </a:p>
        </p:txBody>
      </p:sp>
      <p:cxnSp>
        <p:nvCxnSpPr>
          <p:cNvPr id="7" name="Straight Arrow Connector 6"/>
          <p:cNvCxnSpPr/>
          <p:nvPr/>
        </p:nvCxnSpPr>
        <p:spPr>
          <a:xfrm>
            <a:off x="4181856" y="5330880"/>
            <a:ext cx="73152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內容版面配置區 2"/>
          <p:cNvSpPr>
            <a:spLocks noGrp="1"/>
          </p:cNvSpPr>
          <p:nvPr>
            <p:ph idx="1"/>
          </p:nvPr>
        </p:nvSpPr>
        <p:spPr>
          <a:xfrm>
            <a:off x="838200" y="2370153"/>
            <a:ext cx="10515600" cy="3570402"/>
          </a:xfrm>
        </p:spPr>
        <p:txBody>
          <a:bodyPr>
            <a:normAutofit/>
          </a:bodyPr>
          <a:lstStyle/>
          <a:p>
            <a:r>
              <a:rPr lang="en-US" altLang="zh-TW" dirty="0"/>
              <a:t>3 types of loss </a:t>
            </a:r>
            <a:r>
              <a:rPr lang="en-US" altLang="zh-TW" dirty="0">
                <a:uFillTx/>
              </a:rPr>
              <a:t>functions:</a:t>
            </a:r>
          </a:p>
          <a:p>
            <a:pPr marL="457200" lvl="1" indent="0">
              <a:buNone/>
            </a:pPr>
            <a:endParaRPr lang="en-US" altLang="zh-TW" dirty="0">
              <a:uFillTx/>
            </a:endParaRPr>
          </a:p>
          <a:p>
            <a:pPr marL="914400" lvl="1" indent="-457200">
              <a:buAutoNum type="arabicPeriod"/>
            </a:pPr>
            <a:r>
              <a:rPr lang="en-US" altLang="zh-TW" dirty="0">
                <a:uFillTx/>
              </a:rPr>
              <a:t>extractor loss</a:t>
            </a:r>
          </a:p>
          <a:p>
            <a:pPr marL="914400" lvl="1" indent="-45720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abstracter loss </a:t>
            </a:r>
            <a:br>
              <a:rPr lang="en-US" altLang="zh-TW" dirty="0">
                <a:uFillTx/>
              </a:rPr>
            </a:br>
            <a:r>
              <a:rPr lang="en-US" altLang="zh-TW" dirty="0">
                <a:uFillTx/>
              </a:rPr>
              <a:t>+ coverage loss</a:t>
            </a:r>
          </a:p>
          <a:p>
            <a:pPr marL="914400" lvl="1" indent="-457200">
              <a:buFont typeface="Arial" panose="020B0604020202020204" pitchFamily="34" charset="0"/>
              <a:buAutoNum type="arabicPeriod"/>
            </a:pPr>
            <a:endParaRPr lang="en-US" altLang="zh-TW" dirty="0">
              <a:uFillTx/>
            </a:endParaRPr>
          </a:p>
          <a:p>
            <a:pPr marL="914400" lvl="1" indent="-457200">
              <a:buFont typeface="Arial" panose="020B0604020202020204" pitchFamily="34" charset="0"/>
              <a:buAutoNum type="arabicPeriod"/>
            </a:pPr>
            <a:r>
              <a:rPr lang="en-US" altLang="zh-TW" dirty="0">
                <a:uFillTx/>
              </a:rPr>
              <a:t>inconsistency loss</a:t>
            </a: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a:p>
            <a:pPr marL="457200" lvl="1" indent="0">
              <a:buNone/>
            </a:pPr>
            <a:endParaRPr lang="en-US" altLang="zh-TW" dirty="0">
              <a:uFillTx/>
            </a:endParaRPr>
          </a:p>
        </p:txBody>
      </p:sp>
      <p:pic>
        <p:nvPicPr>
          <p:cNvPr id="11" name="圖片 7"/>
          <p:cNvPicPr>
            <a:picLocks noChangeAspect="1"/>
          </p:cNvPicPr>
          <p:nvPr/>
        </p:nvPicPr>
        <p:blipFill>
          <a:blip r:embed="rId3"/>
          <a:stretch>
            <a:fillRect/>
          </a:stretch>
        </p:blipFill>
        <p:spPr>
          <a:xfrm>
            <a:off x="4913375" y="4455761"/>
            <a:ext cx="3400109" cy="1747133"/>
          </a:xfrm>
          <a:prstGeom prst="rect">
            <a:avLst/>
          </a:prstGeom>
        </p:spPr>
      </p:pic>
      <p:pic>
        <p:nvPicPr>
          <p:cNvPr id="12" name="圖片 8"/>
          <p:cNvPicPr>
            <a:picLocks noChangeAspect="1"/>
          </p:cNvPicPr>
          <p:nvPr/>
        </p:nvPicPr>
        <p:blipFill>
          <a:blip r:embed="rId4"/>
          <a:stretch>
            <a:fillRect/>
          </a:stretch>
        </p:blipFill>
        <p:spPr>
          <a:xfrm>
            <a:off x="8493252" y="4321701"/>
            <a:ext cx="3515868" cy="1974481"/>
          </a:xfrm>
          <a:prstGeom prst="rect">
            <a:avLst/>
          </a:prstGeom>
        </p:spPr>
      </p:pic>
      <p:sp>
        <p:nvSpPr>
          <p:cNvPr id="13" name="矩形 16"/>
          <p:cNvSpPr>
            <a:spLocks/>
          </p:cNvSpPr>
          <p:nvPr/>
        </p:nvSpPr>
        <p:spPr>
          <a:xfrm>
            <a:off x="6096000" y="4480146"/>
            <a:ext cx="2217484" cy="28692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sp>
        <p:nvSpPr>
          <p:cNvPr id="14" name="矩形 16"/>
          <p:cNvSpPr>
            <a:spLocks/>
          </p:cNvSpPr>
          <p:nvPr/>
        </p:nvSpPr>
        <p:spPr>
          <a:xfrm>
            <a:off x="8574024" y="5154807"/>
            <a:ext cx="2007108" cy="40091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pic>
        <p:nvPicPr>
          <p:cNvPr id="15" name="圖片 11"/>
          <p:cNvPicPr>
            <a:picLocks noChangeAspect="1"/>
          </p:cNvPicPr>
          <p:nvPr/>
        </p:nvPicPr>
        <p:blipFill>
          <a:blip r:embed="rId5"/>
          <a:stretch>
            <a:fillRect/>
          </a:stretch>
        </p:blipFill>
        <p:spPr>
          <a:xfrm>
            <a:off x="4913375" y="2268468"/>
            <a:ext cx="5757873" cy="1183397"/>
          </a:xfrm>
          <a:prstGeom prst="rect">
            <a:avLst/>
          </a:prstGeom>
        </p:spPr>
      </p:pic>
      <p:pic>
        <p:nvPicPr>
          <p:cNvPr id="16" name="圖片 12"/>
          <p:cNvPicPr>
            <a:picLocks noChangeAspect="1"/>
          </p:cNvPicPr>
          <p:nvPr/>
        </p:nvPicPr>
        <p:blipFill>
          <a:blip r:embed="rId6"/>
          <a:stretch>
            <a:fillRect/>
          </a:stretch>
        </p:blipFill>
        <p:spPr>
          <a:xfrm>
            <a:off x="5083518" y="3444470"/>
            <a:ext cx="4956487" cy="456518"/>
          </a:xfrm>
          <a:prstGeom prst="rect">
            <a:avLst/>
          </a:prstGeom>
        </p:spPr>
      </p:pic>
    </p:spTree>
    <p:extLst>
      <p:ext uri="{BB962C8B-B14F-4D97-AF65-F5344CB8AC3E}">
        <p14:creationId xmlns:p14="http://schemas.microsoft.com/office/powerpoint/2010/main" val="2732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uFillTx/>
              </a:rPr>
              <a:t>Motivation</a:t>
            </a:r>
          </a:p>
          <a:p>
            <a:r>
              <a:rPr lang="en-US" dirty="0">
                <a:solidFill>
                  <a:schemeClr val="accent3">
                    <a:lumMod val="60000"/>
                    <a:lumOff val="40000"/>
                  </a:schemeClr>
                </a:solidFill>
                <a:uFillTx/>
              </a:rPr>
              <a:t>Our Method</a:t>
            </a:r>
          </a:p>
          <a:p>
            <a:r>
              <a:rPr lang="en-US" dirty="0">
                <a:solidFill>
                  <a:schemeClr val="accent3">
                    <a:lumMod val="60000"/>
                    <a:lumOff val="40000"/>
                  </a:schemeClr>
                </a:solidFill>
              </a:rPr>
              <a:t>Training Procedures</a:t>
            </a:r>
            <a:endParaRPr lang="en-US" dirty="0">
              <a:solidFill>
                <a:schemeClr val="accent3">
                  <a:lumMod val="60000"/>
                  <a:lumOff val="40000"/>
                </a:schemeClr>
              </a:solidFill>
              <a:uFillTx/>
            </a:endParaRPr>
          </a:p>
          <a:p>
            <a:r>
              <a:rPr lang="en-US" dirty="0">
                <a:solidFill>
                  <a:schemeClr val="accent3">
                    <a:lumMod val="60000"/>
                    <a:lumOff val="40000"/>
                  </a:schemeClr>
                </a:solidFill>
                <a:uFillTx/>
              </a:rPr>
              <a:t>Experiments and Results</a:t>
            </a:r>
          </a:p>
          <a:p>
            <a:r>
              <a:rPr lang="en-US" dirty="0" smtClean="0">
                <a:solidFill>
                  <a:schemeClr val="accent3">
                    <a:lumMod val="60000"/>
                    <a:lumOff val="40000"/>
                  </a:schemeClr>
                </a:solidFill>
                <a:uFillTx/>
              </a:rPr>
              <a:t>Conclusion</a:t>
            </a:r>
            <a:endParaRPr lang="en-US" dirty="0">
              <a:solidFill>
                <a:schemeClr val="accent3">
                  <a:lumMod val="60000"/>
                  <a:lumOff val="40000"/>
                </a:schemeClr>
              </a:solidFill>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3</a:t>
            </a:fld>
            <a:endParaRPr lang="zh-TW" altLang="en-US" sz="2000">
              <a:uFillTx/>
            </a:endParaRPr>
          </a:p>
        </p:txBody>
      </p:sp>
    </p:spTree>
    <p:extLst>
      <p:ext uri="{BB962C8B-B14F-4D97-AF65-F5344CB8AC3E}">
        <p14:creationId xmlns:p14="http://schemas.microsoft.com/office/powerpoint/2010/main" val="2113849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30</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74" name="內容版面配置區 5"/>
          <p:cNvSpPr>
            <a:spLocks noGrp="1"/>
          </p:cNvSpPr>
          <p:nvPr>
            <p:ph idx="1"/>
          </p:nvPr>
        </p:nvSpPr>
        <p:spPr>
          <a:xfrm>
            <a:off x="838200" y="1888179"/>
            <a:ext cx="10515600" cy="4013860"/>
          </a:xfrm>
        </p:spPr>
        <p:txBody>
          <a:bodyPr anchor="ctr">
            <a:normAutofit/>
          </a:bodyPr>
          <a:lstStyle/>
          <a:p>
            <a:pPr marL="514350" indent="-514350">
              <a:buFont typeface="+mj-lt"/>
              <a:buAutoNum type="arabicPeriod"/>
            </a:pPr>
            <a:r>
              <a:rPr lang="en-US" altLang="zh-TW" dirty="0">
                <a:uFillTx/>
              </a:rPr>
              <a:t>Two-stages training</a:t>
            </a:r>
          </a:p>
          <a:p>
            <a:pPr lvl="1"/>
            <a:endParaRPr lang="en-US" altLang="zh-TW" dirty="0">
              <a:solidFill>
                <a:srgbClr val="FF0000"/>
              </a:solidFill>
              <a:uFillTx/>
            </a:endParaRPr>
          </a:p>
          <a:p>
            <a:pPr marL="514350" indent="-514350">
              <a:buFont typeface="+mj-lt"/>
              <a:buAutoNum type="arabicPeriod"/>
            </a:pPr>
            <a:r>
              <a:rPr lang="en-US" altLang="zh-TW" dirty="0">
                <a:uFillTx/>
              </a:rPr>
              <a:t>End-to-end </a:t>
            </a:r>
            <a:r>
              <a:rPr lang="en-US" altLang="zh-TW" dirty="0" smtClean="0">
                <a:uFillTx/>
              </a:rPr>
              <a:t>training without inconsistency loss</a:t>
            </a:r>
          </a:p>
          <a:p>
            <a:pPr marL="514350" indent="-514350">
              <a:buFont typeface="+mj-lt"/>
              <a:buAutoNum type="arabicPeriod"/>
            </a:pPr>
            <a:endParaRPr lang="en-US" altLang="zh-TW" dirty="0" smtClean="0">
              <a:uFillTx/>
            </a:endParaRPr>
          </a:p>
          <a:p>
            <a:pPr marL="514350" indent="-514350">
              <a:buFont typeface="+mj-lt"/>
              <a:buAutoNum type="arabicPeriod"/>
            </a:pPr>
            <a:r>
              <a:rPr lang="en-US" altLang="zh-TW" dirty="0"/>
              <a:t>End-to-end training </a:t>
            </a:r>
            <a:r>
              <a:rPr lang="en-US" altLang="zh-TW" dirty="0" smtClean="0"/>
              <a:t>with </a:t>
            </a:r>
            <a:r>
              <a:rPr lang="en-US" altLang="zh-TW" dirty="0"/>
              <a:t>inconsistency </a:t>
            </a:r>
            <a:r>
              <a:rPr lang="en-US" altLang="zh-TW" dirty="0" smtClean="0"/>
              <a:t>loss</a:t>
            </a:r>
            <a:endParaRPr lang="en-US" altLang="zh-TW" dirty="0"/>
          </a:p>
        </p:txBody>
      </p:sp>
    </p:spTree>
    <p:extLst>
      <p:ext uri="{BB962C8B-B14F-4D97-AF65-F5344CB8AC3E}">
        <p14:creationId xmlns:p14="http://schemas.microsoft.com/office/powerpoint/2010/main" val="1117378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31</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a:solidFill>
                  <a:schemeClr val="bg1"/>
                </a:solidFill>
              </a:rPr>
              <a:t>Training Procedures</a:t>
            </a:r>
            <a:endParaRPr lang="zh-TW" altLang="en-US" sz="2800" dirty="0">
              <a:solidFill>
                <a:schemeClr val="bg1"/>
              </a:solidFill>
            </a:endParaRPr>
          </a:p>
        </p:txBody>
      </p:sp>
      <p:sp>
        <p:nvSpPr>
          <p:cNvPr id="74" name="內容版面配置區 5"/>
          <p:cNvSpPr>
            <a:spLocks noGrp="1"/>
          </p:cNvSpPr>
          <p:nvPr>
            <p:ph idx="1"/>
          </p:nvPr>
        </p:nvSpPr>
        <p:spPr>
          <a:xfrm>
            <a:off x="838200" y="1888179"/>
            <a:ext cx="10515600" cy="4013860"/>
          </a:xfrm>
        </p:spPr>
        <p:txBody>
          <a:bodyPr>
            <a:normAutofit/>
          </a:bodyPr>
          <a:lstStyle/>
          <a:p>
            <a:pPr marL="514350" indent="-514350">
              <a:buFont typeface="+mj-lt"/>
              <a:buAutoNum type="arabicPeriod"/>
            </a:pPr>
            <a:r>
              <a:rPr lang="en-US" altLang="zh-TW" dirty="0">
                <a:uFillTx/>
              </a:rPr>
              <a:t>Two-stages training</a:t>
            </a:r>
          </a:p>
          <a:p>
            <a:pPr lvl="1"/>
            <a:r>
              <a:rPr lang="en-US" altLang="zh-TW" dirty="0">
                <a:uFillTx/>
              </a:rPr>
              <a:t>The extractor is used as a classiﬁer to select sentences with high </a:t>
            </a:r>
            <a:r>
              <a:rPr lang="en-US" altLang="zh-TW" dirty="0" err="1" smtClean="0"/>
              <a:t>informativity</a:t>
            </a:r>
            <a:r>
              <a:rPr lang="en-US" altLang="zh-TW" dirty="0" smtClean="0"/>
              <a:t> and output only those sentences. = </a:t>
            </a:r>
            <a:r>
              <a:rPr lang="en-US" altLang="zh-TW" dirty="0" smtClean="0">
                <a:solidFill>
                  <a:srgbClr val="FF0000"/>
                </a:solidFill>
              </a:rPr>
              <a:t>Hard attention </a:t>
            </a:r>
            <a:r>
              <a:rPr lang="en-US" altLang="zh-TW" dirty="0" smtClean="0"/>
              <a:t>on the original article.</a:t>
            </a:r>
            <a:endParaRPr lang="en-US" altLang="zh-TW" dirty="0">
              <a:uFillTx/>
            </a:endParaRPr>
          </a:p>
          <a:p>
            <a:pPr lvl="1"/>
            <a:r>
              <a:rPr lang="en-US" altLang="zh-TW" dirty="0">
                <a:uFillTx/>
              </a:rPr>
              <a:t>simply combine the extractor and abstracter </a:t>
            </a:r>
            <a:r>
              <a:rPr lang="en-US" altLang="zh-TW" dirty="0">
                <a:solidFill>
                  <a:srgbClr val="FF0000"/>
                </a:solidFill>
                <a:uFillTx/>
              </a:rPr>
              <a:t>by feeding the extracted sentences to the </a:t>
            </a:r>
            <a:r>
              <a:rPr lang="en-US" altLang="zh-TW" dirty="0" smtClean="0">
                <a:solidFill>
                  <a:srgbClr val="FF0000"/>
                </a:solidFill>
                <a:uFillTx/>
              </a:rPr>
              <a:t>abstracter.</a:t>
            </a:r>
            <a:endParaRPr lang="en-US" altLang="zh-TW" dirty="0">
              <a:solidFill>
                <a:srgbClr val="FF0000"/>
              </a:solidFill>
              <a:uFillTx/>
            </a:endParaRPr>
          </a:p>
          <a:p>
            <a:pPr lvl="1"/>
            <a:endParaRPr lang="en-US" altLang="zh-TW" dirty="0">
              <a:solidFill>
                <a:srgbClr val="FF0000"/>
              </a:solidFill>
              <a:uFillTx/>
            </a:endParaRPr>
          </a:p>
        </p:txBody>
      </p:sp>
      <p:sp>
        <p:nvSpPr>
          <p:cNvPr id="2" name="Rectangle 1"/>
          <p:cNvSpPr>
            <a:spLocks/>
          </p:cNvSpPr>
          <p:nvPr/>
        </p:nvSpPr>
        <p:spPr>
          <a:xfrm>
            <a:off x="2795812" y="4339771"/>
            <a:ext cx="2032000" cy="13208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Extractor</a:t>
            </a:r>
          </a:p>
        </p:txBody>
      </p:sp>
      <p:sp>
        <p:nvSpPr>
          <p:cNvPr id="3" name="TextBox 2"/>
          <p:cNvSpPr txBox="1">
            <a:spLocks/>
          </p:cNvSpPr>
          <p:nvPr/>
        </p:nvSpPr>
        <p:spPr>
          <a:xfrm>
            <a:off x="5400219" y="4584671"/>
            <a:ext cx="1484086" cy="830997"/>
          </a:xfrm>
          <a:prstGeom prst="rect">
            <a:avLst/>
          </a:prstGeom>
          <a:noFill/>
        </p:spPr>
        <p:txBody>
          <a:bodyPr wrap="square" rtlCol="0">
            <a:spAutoFit/>
          </a:bodyPr>
          <a:lstStyle/>
          <a:p>
            <a:pPr algn="ctr"/>
            <a:r>
              <a:rPr lang="en-US" sz="2400" dirty="0">
                <a:solidFill>
                  <a:srgbClr val="FF0000"/>
                </a:solidFill>
                <a:uFillTx/>
              </a:rPr>
              <a:t>extracted sentences</a:t>
            </a:r>
          </a:p>
        </p:txBody>
      </p:sp>
      <p:sp>
        <p:nvSpPr>
          <p:cNvPr id="9" name="Rectangle 8"/>
          <p:cNvSpPr>
            <a:spLocks/>
          </p:cNvSpPr>
          <p:nvPr/>
        </p:nvSpPr>
        <p:spPr>
          <a:xfrm>
            <a:off x="7456712" y="4339771"/>
            <a:ext cx="2032000" cy="13208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Abstracter</a:t>
            </a:r>
          </a:p>
        </p:txBody>
      </p:sp>
      <p:sp>
        <p:nvSpPr>
          <p:cNvPr id="10" name="TextBox 9"/>
          <p:cNvSpPr txBox="1">
            <a:spLocks/>
          </p:cNvSpPr>
          <p:nvPr/>
        </p:nvSpPr>
        <p:spPr>
          <a:xfrm>
            <a:off x="10047513" y="4769337"/>
            <a:ext cx="1389743" cy="461665"/>
          </a:xfrm>
          <a:prstGeom prst="rect">
            <a:avLst/>
          </a:prstGeom>
          <a:noFill/>
        </p:spPr>
        <p:txBody>
          <a:bodyPr wrap="square" rtlCol="0">
            <a:spAutoFit/>
          </a:bodyPr>
          <a:lstStyle/>
          <a:p>
            <a:pPr algn="ctr"/>
            <a:r>
              <a:rPr lang="en-US" sz="2400" dirty="0">
                <a:uFillTx/>
              </a:rPr>
              <a:t>summary</a:t>
            </a:r>
          </a:p>
        </p:txBody>
      </p:sp>
      <p:cxnSp>
        <p:nvCxnSpPr>
          <p:cNvPr id="5" name="Straight Arrow Connector 4"/>
          <p:cNvCxnSpPr>
            <a:stCxn id="2" idx="3"/>
            <a:endCxn id="3" idx="1"/>
          </p:cNvCxnSpPr>
          <p:nvPr/>
        </p:nvCxnSpPr>
        <p:spPr>
          <a:xfrm flipV="1">
            <a:off x="4827812" y="5000170"/>
            <a:ext cx="57240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3"/>
            <a:endCxn id="9" idx="1"/>
          </p:cNvCxnSpPr>
          <p:nvPr/>
        </p:nvCxnSpPr>
        <p:spPr>
          <a:xfrm>
            <a:off x="6884305" y="5000170"/>
            <a:ext cx="57240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1"/>
          </p:cNvCxnSpPr>
          <p:nvPr/>
        </p:nvCxnSpPr>
        <p:spPr>
          <a:xfrm flipV="1">
            <a:off x="9488712" y="5000170"/>
            <a:ext cx="55880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a:spLocks/>
          </p:cNvSpPr>
          <p:nvPr/>
        </p:nvSpPr>
        <p:spPr>
          <a:xfrm>
            <a:off x="1064544" y="4775196"/>
            <a:ext cx="1074348" cy="461665"/>
          </a:xfrm>
          <a:prstGeom prst="rect">
            <a:avLst/>
          </a:prstGeom>
          <a:noFill/>
        </p:spPr>
        <p:txBody>
          <a:bodyPr wrap="square" rtlCol="0">
            <a:spAutoFit/>
          </a:bodyPr>
          <a:lstStyle/>
          <a:p>
            <a:pPr algn="ctr"/>
            <a:r>
              <a:rPr lang="en-US" sz="2400" dirty="0">
                <a:uFillTx/>
              </a:rPr>
              <a:t>article</a:t>
            </a:r>
          </a:p>
        </p:txBody>
      </p:sp>
      <p:cxnSp>
        <p:nvCxnSpPr>
          <p:cNvPr id="26" name="Straight Arrow Connector 25"/>
          <p:cNvCxnSpPr>
            <a:stCxn id="25" idx="3"/>
            <a:endCxn id="2" idx="1"/>
          </p:cNvCxnSpPr>
          <p:nvPr/>
        </p:nvCxnSpPr>
        <p:spPr>
          <a:xfrm flipV="1">
            <a:off x="2138892" y="5000171"/>
            <a:ext cx="656920" cy="58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579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32</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smtClean="0">
                <a:solidFill>
                  <a:schemeClr val="bg1"/>
                </a:solidFill>
              </a:rPr>
              <a:t>Training Procedures</a:t>
            </a:r>
            <a:endParaRPr lang="zh-TW" altLang="en-US" sz="2800" dirty="0">
              <a:solidFill>
                <a:schemeClr val="bg1"/>
              </a:solidFill>
              <a:uFillTx/>
            </a:endParaRPr>
          </a:p>
        </p:txBody>
      </p:sp>
      <p:sp>
        <p:nvSpPr>
          <p:cNvPr id="74" name="內容版面配置區 5"/>
          <p:cNvSpPr>
            <a:spLocks noGrp="1"/>
          </p:cNvSpPr>
          <p:nvPr>
            <p:ph idx="1"/>
          </p:nvPr>
        </p:nvSpPr>
        <p:spPr>
          <a:xfrm>
            <a:off x="838200" y="1888179"/>
            <a:ext cx="10515600" cy="4013860"/>
          </a:xfrm>
        </p:spPr>
        <p:txBody>
          <a:bodyPr>
            <a:normAutofit/>
          </a:bodyPr>
          <a:lstStyle/>
          <a:p>
            <a:pPr marL="0" indent="0">
              <a:buNone/>
            </a:pPr>
            <a:r>
              <a:rPr lang="en-US" altLang="zh-TW" dirty="0">
                <a:uFillTx/>
              </a:rPr>
              <a:t>2.   End-to-end </a:t>
            </a:r>
            <a:r>
              <a:rPr lang="en-US" altLang="zh-TW" dirty="0" smtClean="0">
                <a:uFillTx/>
              </a:rPr>
              <a:t>training </a:t>
            </a:r>
            <a:r>
              <a:rPr lang="en-US" altLang="zh-TW" dirty="0" smtClean="0">
                <a:solidFill>
                  <a:srgbClr val="FF0000"/>
                </a:solidFill>
                <a:uFillTx/>
              </a:rPr>
              <a:t>without inconsistency loss</a:t>
            </a:r>
            <a:endParaRPr lang="en-US" altLang="zh-TW" dirty="0">
              <a:solidFill>
                <a:srgbClr val="FF0000"/>
              </a:solidFill>
              <a:uFillTx/>
            </a:endParaRPr>
          </a:p>
          <a:p>
            <a:pPr lvl="1"/>
            <a:r>
              <a:rPr lang="en-US" altLang="zh-TW" dirty="0">
                <a:uFillTx/>
              </a:rPr>
              <a:t>the sentence-level attention is </a:t>
            </a:r>
            <a:r>
              <a:rPr lang="en-US" altLang="zh-TW" dirty="0">
                <a:solidFill>
                  <a:srgbClr val="FF0000"/>
                </a:solidFill>
                <a:uFillTx/>
              </a:rPr>
              <a:t>soft attention </a:t>
            </a:r>
            <a:r>
              <a:rPr lang="en-US" altLang="zh-TW" dirty="0">
                <a:uFillTx/>
              </a:rPr>
              <a:t>and will be combined with the word-level attention</a:t>
            </a:r>
          </a:p>
          <a:p>
            <a:pPr lvl="1"/>
            <a:r>
              <a:rPr lang="en-US" altLang="zh-TW" dirty="0">
                <a:uFillTx/>
              </a:rPr>
              <a:t>minimize extractor </a:t>
            </a:r>
            <a:r>
              <a:rPr lang="en-US" altLang="zh-TW" dirty="0" smtClean="0">
                <a:uFillTx/>
              </a:rPr>
              <a:t>loss and </a:t>
            </a:r>
            <a:r>
              <a:rPr lang="en-US" altLang="zh-TW" dirty="0">
                <a:uFillTx/>
              </a:rPr>
              <a:t>abstracter </a:t>
            </a:r>
            <a:r>
              <a:rPr lang="en-US" altLang="zh-TW" dirty="0" smtClean="0">
                <a:uFillTx/>
              </a:rPr>
              <a:t>loss</a:t>
            </a:r>
            <a:endParaRPr lang="zh-TW" altLang="en-US" dirty="0">
              <a:uFillTx/>
            </a:endParaRPr>
          </a:p>
        </p:txBody>
      </p:sp>
      <p:sp>
        <p:nvSpPr>
          <p:cNvPr id="9" name="Rectangle 8"/>
          <p:cNvSpPr>
            <a:spLocks/>
          </p:cNvSpPr>
          <p:nvPr/>
        </p:nvSpPr>
        <p:spPr>
          <a:xfrm>
            <a:off x="3579581" y="4528456"/>
            <a:ext cx="2032000" cy="13208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Extractor</a:t>
            </a:r>
          </a:p>
        </p:txBody>
      </p:sp>
      <p:sp>
        <p:nvSpPr>
          <p:cNvPr id="14" name="Rectangle 13"/>
          <p:cNvSpPr>
            <a:spLocks/>
          </p:cNvSpPr>
          <p:nvPr/>
        </p:nvSpPr>
        <p:spPr>
          <a:xfrm>
            <a:off x="6252028" y="4528456"/>
            <a:ext cx="2032000" cy="13208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Abstracter</a:t>
            </a:r>
          </a:p>
        </p:txBody>
      </p:sp>
      <p:sp>
        <p:nvSpPr>
          <p:cNvPr id="15" name="TextBox 14"/>
          <p:cNvSpPr txBox="1">
            <a:spLocks/>
          </p:cNvSpPr>
          <p:nvPr/>
        </p:nvSpPr>
        <p:spPr>
          <a:xfrm>
            <a:off x="9031513" y="4958022"/>
            <a:ext cx="1389743" cy="461665"/>
          </a:xfrm>
          <a:prstGeom prst="rect">
            <a:avLst/>
          </a:prstGeom>
          <a:noFill/>
        </p:spPr>
        <p:txBody>
          <a:bodyPr wrap="square" rtlCol="0">
            <a:spAutoFit/>
          </a:bodyPr>
          <a:lstStyle/>
          <a:p>
            <a:pPr algn="ctr"/>
            <a:r>
              <a:rPr lang="en-US" sz="2400" dirty="0">
                <a:uFillTx/>
              </a:rPr>
              <a:t>summary</a:t>
            </a:r>
          </a:p>
        </p:txBody>
      </p:sp>
      <p:cxnSp>
        <p:nvCxnSpPr>
          <p:cNvPr id="18" name="Straight Arrow Connector 17"/>
          <p:cNvCxnSpPr>
            <a:endCxn id="15" idx="1"/>
          </p:cNvCxnSpPr>
          <p:nvPr/>
        </p:nvCxnSpPr>
        <p:spPr>
          <a:xfrm>
            <a:off x="8448675" y="5188854"/>
            <a:ext cx="58283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a:spLocks/>
          </p:cNvSpPr>
          <p:nvPr/>
        </p:nvSpPr>
        <p:spPr>
          <a:xfrm>
            <a:off x="1732200" y="4963881"/>
            <a:ext cx="1070866" cy="461665"/>
          </a:xfrm>
          <a:prstGeom prst="rect">
            <a:avLst/>
          </a:prstGeom>
          <a:noFill/>
        </p:spPr>
        <p:txBody>
          <a:bodyPr wrap="square" rtlCol="0">
            <a:spAutoFit/>
          </a:bodyPr>
          <a:lstStyle/>
          <a:p>
            <a:pPr algn="ctr"/>
            <a:r>
              <a:rPr lang="en-US" sz="2400" dirty="0">
                <a:uFillTx/>
              </a:rPr>
              <a:t>article</a:t>
            </a:r>
          </a:p>
        </p:txBody>
      </p:sp>
      <p:cxnSp>
        <p:nvCxnSpPr>
          <p:cNvPr id="20" name="Straight Arrow Connector 19"/>
          <p:cNvCxnSpPr>
            <a:stCxn id="19" idx="3"/>
          </p:cNvCxnSpPr>
          <p:nvPr/>
        </p:nvCxnSpPr>
        <p:spPr>
          <a:xfrm flipV="1">
            <a:off x="2803066" y="5188854"/>
            <a:ext cx="616409" cy="58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a:spLocks/>
          </p:cNvSpPr>
          <p:nvPr/>
        </p:nvSpPr>
        <p:spPr>
          <a:xfrm>
            <a:off x="5661476" y="4852623"/>
            <a:ext cx="540656" cy="646331"/>
          </a:xfrm>
          <a:prstGeom prst="rect">
            <a:avLst/>
          </a:prstGeom>
          <a:noFill/>
        </p:spPr>
        <p:txBody>
          <a:bodyPr wrap="square" rtlCol="0">
            <a:spAutoFit/>
          </a:bodyPr>
          <a:lstStyle/>
          <a:p>
            <a:pPr algn="ctr"/>
            <a:r>
              <a:rPr lang="en-US" sz="3600" dirty="0">
                <a:uFillTx/>
              </a:rPr>
              <a:t>+</a:t>
            </a:r>
          </a:p>
        </p:txBody>
      </p:sp>
      <p:pic>
        <p:nvPicPr>
          <p:cNvPr id="2" name="圖片 1"/>
          <p:cNvPicPr>
            <a:picLocks noChangeAspect="1"/>
          </p:cNvPicPr>
          <p:nvPr/>
        </p:nvPicPr>
        <p:blipFill>
          <a:blip r:embed="rId3"/>
          <a:stretch>
            <a:fillRect/>
          </a:stretch>
        </p:blipFill>
        <p:spPr>
          <a:xfrm>
            <a:off x="1604909" y="3500898"/>
            <a:ext cx="3886200" cy="485775"/>
          </a:xfrm>
          <a:prstGeom prst="rect">
            <a:avLst/>
          </a:prstGeom>
        </p:spPr>
      </p:pic>
    </p:spTree>
    <p:extLst>
      <p:ext uri="{BB962C8B-B14F-4D97-AF65-F5344CB8AC3E}">
        <p14:creationId xmlns:p14="http://schemas.microsoft.com/office/powerpoint/2010/main" val="2941298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p:cNvSpPr>
          <p:nvPr/>
        </p:nvSpPr>
        <p:spPr>
          <a:xfrm>
            <a:off x="3419475" y="4383310"/>
            <a:ext cx="5029200" cy="1611087"/>
          </a:xfrm>
          <a:prstGeom prst="roundRect">
            <a:avLst>
              <a:gd name="adj" fmla="val 12528"/>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33</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bg2">
              <a:lumMod val="50000"/>
            </a:schemeClr>
          </a:solidFill>
        </p:spPr>
        <p:txBody>
          <a:bodyPr wrap="square" lIns="360000" rIns="360000" rtlCol="0">
            <a:spAutoFit/>
          </a:bodyPr>
          <a:lstStyle/>
          <a:p>
            <a:r>
              <a:rPr lang="en-US" altLang="zh-TW" sz="2800" dirty="0" smtClean="0">
                <a:solidFill>
                  <a:schemeClr val="bg1"/>
                </a:solidFill>
              </a:rPr>
              <a:t>Training Procedures</a:t>
            </a:r>
            <a:endParaRPr lang="zh-TW" altLang="en-US" sz="2800" dirty="0">
              <a:solidFill>
                <a:schemeClr val="bg1"/>
              </a:solidFill>
              <a:uFillTx/>
            </a:endParaRPr>
          </a:p>
        </p:txBody>
      </p:sp>
      <p:sp>
        <p:nvSpPr>
          <p:cNvPr id="74" name="內容版面配置區 5"/>
          <p:cNvSpPr>
            <a:spLocks noGrp="1"/>
          </p:cNvSpPr>
          <p:nvPr>
            <p:ph idx="1"/>
          </p:nvPr>
        </p:nvSpPr>
        <p:spPr>
          <a:xfrm>
            <a:off x="838200" y="1888179"/>
            <a:ext cx="10515600" cy="4013860"/>
          </a:xfrm>
        </p:spPr>
        <p:txBody>
          <a:bodyPr>
            <a:normAutofit/>
          </a:bodyPr>
          <a:lstStyle/>
          <a:p>
            <a:pPr marL="0" indent="0">
              <a:buNone/>
            </a:pPr>
            <a:r>
              <a:rPr lang="en-US" altLang="zh-TW" dirty="0"/>
              <a:t>3</a:t>
            </a:r>
            <a:r>
              <a:rPr lang="en-US" altLang="zh-TW" dirty="0" smtClean="0">
                <a:uFillTx/>
              </a:rPr>
              <a:t>.   </a:t>
            </a:r>
            <a:r>
              <a:rPr lang="en-US" altLang="zh-TW" dirty="0">
                <a:uFillTx/>
              </a:rPr>
              <a:t>End-to-end </a:t>
            </a:r>
            <a:r>
              <a:rPr lang="en-US" altLang="zh-TW" dirty="0" smtClean="0">
                <a:uFillTx/>
              </a:rPr>
              <a:t>training </a:t>
            </a:r>
            <a:r>
              <a:rPr lang="en-US" altLang="zh-TW" dirty="0" smtClean="0">
                <a:solidFill>
                  <a:srgbClr val="FF0000"/>
                </a:solidFill>
                <a:uFillTx/>
              </a:rPr>
              <a:t>with inconsistency loss</a:t>
            </a:r>
            <a:endParaRPr lang="en-US" altLang="zh-TW" dirty="0">
              <a:solidFill>
                <a:srgbClr val="FF0000"/>
              </a:solidFill>
              <a:uFillTx/>
            </a:endParaRPr>
          </a:p>
          <a:p>
            <a:pPr lvl="1"/>
            <a:r>
              <a:rPr lang="en-US" altLang="zh-TW" dirty="0">
                <a:uFillTx/>
              </a:rPr>
              <a:t>the sentence-level attention is </a:t>
            </a:r>
            <a:r>
              <a:rPr lang="en-US" altLang="zh-TW" dirty="0">
                <a:solidFill>
                  <a:srgbClr val="FF0000"/>
                </a:solidFill>
                <a:uFillTx/>
              </a:rPr>
              <a:t>soft attention </a:t>
            </a:r>
            <a:r>
              <a:rPr lang="en-US" altLang="zh-TW" dirty="0">
                <a:uFillTx/>
              </a:rPr>
              <a:t>and will be combined with the word-level attention</a:t>
            </a:r>
          </a:p>
          <a:p>
            <a:pPr lvl="1"/>
            <a:r>
              <a:rPr lang="en-US" altLang="zh-TW" dirty="0">
                <a:uFillTx/>
              </a:rPr>
              <a:t>minimize extractor loss, abstracter loss and </a:t>
            </a:r>
            <a:r>
              <a:rPr lang="en-US" altLang="zh-TW" dirty="0">
                <a:solidFill>
                  <a:srgbClr val="FF0000"/>
                </a:solidFill>
                <a:uFillTx/>
              </a:rPr>
              <a:t>inconsistency loss</a:t>
            </a:r>
            <a:r>
              <a:rPr lang="en-US" altLang="zh-TW" dirty="0">
                <a:uFillTx/>
              </a:rPr>
              <a:t>:</a:t>
            </a:r>
            <a:endParaRPr lang="zh-TW" altLang="en-US" dirty="0">
              <a:uFillTx/>
            </a:endParaRPr>
          </a:p>
        </p:txBody>
      </p:sp>
      <p:pic>
        <p:nvPicPr>
          <p:cNvPr id="10" name="圖片 3"/>
          <p:cNvPicPr>
            <a:picLocks noChangeAspect="1"/>
          </p:cNvPicPr>
          <p:nvPr/>
        </p:nvPicPr>
        <p:blipFill rotWithShape="1">
          <a:blip r:embed="rId3"/>
          <a:srcRect r="428"/>
          <a:stretch/>
        </p:blipFill>
        <p:spPr>
          <a:xfrm>
            <a:off x="1533176" y="3424469"/>
            <a:ext cx="4903344" cy="647700"/>
          </a:xfrm>
          <a:prstGeom prst="rect">
            <a:avLst/>
          </a:prstGeom>
        </p:spPr>
      </p:pic>
      <p:sp>
        <p:nvSpPr>
          <p:cNvPr id="9" name="Rectangle 8"/>
          <p:cNvSpPr>
            <a:spLocks/>
          </p:cNvSpPr>
          <p:nvPr/>
        </p:nvSpPr>
        <p:spPr>
          <a:xfrm>
            <a:off x="3579581" y="4528456"/>
            <a:ext cx="2032000" cy="13208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Extractor</a:t>
            </a:r>
          </a:p>
        </p:txBody>
      </p:sp>
      <p:sp>
        <p:nvSpPr>
          <p:cNvPr id="14" name="Rectangle 13"/>
          <p:cNvSpPr>
            <a:spLocks/>
          </p:cNvSpPr>
          <p:nvPr/>
        </p:nvSpPr>
        <p:spPr>
          <a:xfrm>
            <a:off x="6252028" y="4528456"/>
            <a:ext cx="2032000" cy="132080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uFillTx/>
              </a:rPr>
              <a:t>Abstracter</a:t>
            </a:r>
          </a:p>
        </p:txBody>
      </p:sp>
      <p:sp>
        <p:nvSpPr>
          <p:cNvPr id="15" name="TextBox 14"/>
          <p:cNvSpPr txBox="1">
            <a:spLocks/>
          </p:cNvSpPr>
          <p:nvPr/>
        </p:nvSpPr>
        <p:spPr>
          <a:xfrm>
            <a:off x="9031513" y="4958022"/>
            <a:ext cx="1389743" cy="461665"/>
          </a:xfrm>
          <a:prstGeom prst="rect">
            <a:avLst/>
          </a:prstGeom>
          <a:noFill/>
        </p:spPr>
        <p:txBody>
          <a:bodyPr wrap="square" rtlCol="0">
            <a:spAutoFit/>
          </a:bodyPr>
          <a:lstStyle/>
          <a:p>
            <a:pPr algn="ctr"/>
            <a:r>
              <a:rPr lang="en-US" sz="2400" dirty="0">
                <a:uFillTx/>
              </a:rPr>
              <a:t>summary</a:t>
            </a:r>
          </a:p>
        </p:txBody>
      </p:sp>
      <p:cxnSp>
        <p:nvCxnSpPr>
          <p:cNvPr id="18" name="Straight Arrow Connector 17"/>
          <p:cNvCxnSpPr>
            <a:stCxn id="4" idx="3"/>
            <a:endCxn id="15" idx="1"/>
          </p:cNvCxnSpPr>
          <p:nvPr/>
        </p:nvCxnSpPr>
        <p:spPr>
          <a:xfrm>
            <a:off x="8448675" y="5188854"/>
            <a:ext cx="58283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a:spLocks/>
          </p:cNvSpPr>
          <p:nvPr/>
        </p:nvSpPr>
        <p:spPr>
          <a:xfrm>
            <a:off x="1732200" y="4963881"/>
            <a:ext cx="1070866" cy="461665"/>
          </a:xfrm>
          <a:prstGeom prst="rect">
            <a:avLst/>
          </a:prstGeom>
          <a:noFill/>
        </p:spPr>
        <p:txBody>
          <a:bodyPr wrap="square" rtlCol="0">
            <a:spAutoFit/>
          </a:bodyPr>
          <a:lstStyle/>
          <a:p>
            <a:pPr algn="ctr"/>
            <a:r>
              <a:rPr lang="en-US" sz="2400" dirty="0">
                <a:uFillTx/>
              </a:rPr>
              <a:t>article</a:t>
            </a:r>
          </a:p>
        </p:txBody>
      </p:sp>
      <p:cxnSp>
        <p:nvCxnSpPr>
          <p:cNvPr id="20" name="Straight Arrow Connector 19"/>
          <p:cNvCxnSpPr>
            <a:stCxn id="19" idx="3"/>
            <a:endCxn id="4" idx="1"/>
          </p:cNvCxnSpPr>
          <p:nvPr/>
        </p:nvCxnSpPr>
        <p:spPr>
          <a:xfrm flipV="1">
            <a:off x="2803066" y="5188854"/>
            <a:ext cx="616409" cy="58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a:spLocks/>
          </p:cNvSpPr>
          <p:nvPr/>
        </p:nvSpPr>
        <p:spPr>
          <a:xfrm>
            <a:off x="5661476" y="4852623"/>
            <a:ext cx="540656" cy="646331"/>
          </a:xfrm>
          <a:prstGeom prst="rect">
            <a:avLst/>
          </a:prstGeom>
          <a:noFill/>
        </p:spPr>
        <p:txBody>
          <a:bodyPr wrap="square" rtlCol="0">
            <a:spAutoFit/>
          </a:bodyPr>
          <a:lstStyle/>
          <a:p>
            <a:pPr algn="ctr"/>
            <a:r>
              <a:rPr lang="en-US" sz="3600" dirty="0">
                <a:uFillTx/>
              </a:rPr>
              <a:t>+</a:t>
            </a:r>
          </a:p>
        </p:txBody>
      </p:sp>
      <p:pic>
        <p:nvPicPr>
          <p:cNvPr id="30" name="圖片 3"/>
          <p:cNvPicPr>
            <a:picLocks noChangeAspect="1"/>
          </p:cNvPicPr>
          <p:nvPr/>
        </p:nvPicPr>
        <p:blipFill rotWithShape="1">
          <a:blip r:embed="rId3"/>
          <a:srcRect l="87204" t="22339" r="398"/>
          <a:stretch/>
        </p:blipFill>
        <p:spPr>
          <a:xfrm>
            <a:off x="5661476" y="5379244"/>
            <a:ext cx="539300" cy="444311"/>
          </a:xfrm>
          <a:prstGeom prst="rect">
            <a:avLst/>
          </a:prstGeom>
        </p:spPr>
      </p:pic>
      <p:sp>
        <p:nvSpPr>
          <p:cNvPr id="2" name="圓角矩形 1"/>
          <p:cNvSpPr/>
          <p:nvPr/>
        </p:nvSpPr>
        <p:spPr>
          <a:xfrm>
            <a:off x="5486401" y="3450861"/>
            <a:ext cx="1064524" cy="647700"/>
          </a:xfrm>
          <a:prstGeom prst="roundRect">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48648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smtClean="0">
                <a:solidFill>
                  <a:schemeClr val="accent3">
                    <a:lumMod val="60000"/>
                    <a:lumOff val="40000"/>
                  </a:schemeClr>
                </a:solidFill>
                <a:uFillTx/>
              </a:rPr>
              <a:t>Our Method</a:t>
            </a:r>
          </a:p>
          <a:p>
            <a:r>
              <a:rPr lang="en-US" dirty="0">
                <a:solidFill>
                  <a:schemeClr val="accent3">
                    <a:lumMod val="60000"/>
                    <a:lumOff val="40000"/>
                  </a:schemeClr>
                </a:solidFill>
              </a:rPr>
              <a:t>Training </a:t>
            </a:r>
            <a:r>
              <a:rPr lang="en-US" dirty="0" smtClean="0">
                <a:solidFill>
                  <a:schemeClr val="accent3">
                    <a:lumMod val="60000"/>
                    <a:lumOff val="40000"/>
                  </a:schemeClr>
                </a:solidFill>
              </a:rPr>
              <a:t>Procedures</a:t>
            </a:r>
            <a:endParaRPr lang="en-US" dirty="0">
              <a:solidFill>
                <a:schemeClr val="accent3">
                  <a:lumMod val="60000"/>
                  <a:lumOff val="40000"/>
                </a:schemeClr>
              </a:solidFill>
              <a:uFillTx/>
            </a:endParaRPr>
          </a:p>
          <a:p>
            <a:r>
              <a:rPr lang="en-US" dirty="0">
                <a:uFillTx/>
              </a:rPr>
              <a:t>Experiments and Results</a:t>
            </a:r>
          </a:p>
          <a:p>
            <a:r>
              <a:rPr lang="en-US" dirty="0" smtClean="0">
                <a:solidFill>
                  <a:schemeClr val="accent3">
                    <a:lumMod val="60000"/>
                    <a:lumOff val="40000"/>
                  </a:schemeClr>
                </a:solidFill>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34</a:t>
            </a:fld>
            <a:endParaRPr lang="zh-TW" altLang="en-US" sz="2000">
              <a:uFillTx/>
            </a:endParaRPr>
          </a:p>
        </p:txBody>
      </p:sp>
    </p:spTree>
    <p:extLst>
      <p:ext uri="{BB962C8B-B14F-4D97-AF65-F5344CB8AC3E}">
        <p14:creationId xmlns:p14="http://schemas.microsoft.com/office/powerpoint/2010/main" val="1592134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35</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ea typeface="Malgun Gothic Semilight" panose="020B0502040204020203" pitchFamily="34" charset="-120"/>
                <a:cs typeface="Malgun Gothic Semilight" panose="020B0502040204020203" pitchFamily="34" charset="-120"/>
              </a:rPr>
              <a:t>Dataset</a:t>
            </a:r>
            <a:r>
              <a:rPr lang="en-US" altLang="zh-TW" dirty="0">
                <a:uFillTx/>
              </a:rPr>
              <a:t> –</a:t>
            </a:r>
            <a:r>
              <a:rPr lang="en-US" altLang="zh-TW" dirty="0">
                <a:uFillTx/>
                <a:ea typeface="Malgun Gothic Semilight" panose="020B0502040204020203" pitchFamily="34" charset="-120"/>
                <a:cs typeface="Malgun Gothic Semilight" panose="020B0502040204020203" pitchFamily="34" charset="-120"/>
              </a:rPr>
              <a:t> CNN/</a:t>
            </a:r>
            <a:r>
              <a:rPr lang="en-US" altLang="zh-TW" dirty="0" err="1">
                <a:uFillTx/>
                <a:ea typeface="Malgun Gothic Semilight" panose="020B0502040204020203" pitchFamily="34" charset="-120"/>
                <a:cs typeface="Malgun Gothic Semilight" panose="020B0502040204020203" pitchFamily="34" charset="-120"/>
              </a:rPr>
              <a:t>DailyMail</a:t>
            </a:r>
            <a:r>
              <a:rPr lang="en-US" altLang="zh-TW" dirty="0">
                <a:uFillTx/>
                <a:ea typeface="Malgun Gothic Semilight" panose="020B0502040204020203" pitchFamily="34" charset="-120"/>
                <a:cs typeface="Malgun Gothic Semilight" panose="020B0502040204020203" pitchFamily="34" charset="-120"/>
              </a:rPr>
              <a:t> Dataset</a:t>
            </a:r>
            <a:endParaRPr lang="zh-TW" altLang="en-US" dirty="0">
              <a:uFillTx/>
            </a:endParaRPr>
          </a:p>
        </p:txBody>
      </p:sp>
      <p:pic>
        <p:nvPicPr>
          <p:cNvPr id="3" name="圖片 2"/>
          <p:cNvPicPr>
            <a:picLocks noChangeAspect="1"/>
          </p:cNvPicPr>
          <p:nvPr/>
        </p:nvPicPr>
        <p:blipFill rotWithShape="1">
          <a:blip r:embed="rId3"/>
          <a:srcRect b="17592"/>
          <a:stretch/>
        </p:blipFill>
        <p:spPr>
          <a:xfrm>
            <a:off x="1602527" y="2968922"/>
            <a:ext cx="8993287" cy="3290387"/>
          </a:xfrm>
          <a:prstGeom prst="rect">
            <a:avLst/>
          </a:prstGeom>
        </p:spPr>
      </p:pic>
      <p:graphicFrame>
        <p:nvGraphicFramePr>
          <p:cNvPr id="4" name="Table 3"/>
          <p:cNvGraphicFramePr>
            <a:graphicFrameLocks noGrp="1"/>
          </p:cNvGraphicFramePr>
          <p:nvPr/>
        </p:nvGraphicFramePr>
        <p:xfrm>
          <a:off x="4204217" y="1679246"/>
          <a:ext cx="6449654" cy="741680"/>
        </p:xfrm>
        <a:graphic>
          <a:graphicData uri="http://schemas.openxmlformats.org/drawingml/2006/table">
            <a:tbl>
              <a:tblPr firstRow="1" bandRow="1">
                <a:tableStyleId>{0505E3EF-67EA-436B-97B2-0124C06EBD24}</a:tableStyleId>
              </a:tblPr>
              <a:tblGrid>
                <a:gridCol w="2312696">
                  <a:extLst>
                    <a:ext uri="{9D8B030D-6E8A-4147-A177-3AD203B41FA5}">
                      <a16:colId xmlns="" xmlns:a16="http://schemas.microsoft.com/office/drawing/2014/main" val="20000"/>
                    </a:ext>
                  </a:extLst>
                </a:gridCol>
                <a:gridCol w="1378986">
                  <a:extLst>
                    <a:ext uri="{9D8B030D-6E8A-4147-A177-3AD203B41FA5}">
                      <a16:colId xmlns="" xmlns:a16="http://schemas.microsoft.com/office/drawing/2014/main" val="20001"/>
                    </a:ext>
                  </a:extLst>
                </a:gridCol>
                <a:gridCol w="1378986">
                  <a:extLst>
                    <a:ext uri="{9D8B030D-6E8A-4147-A177-3AD203B41FA5}">
                      <a16:colId xmlns="" xmlns:a16="http://schemas.microsoft.com/office/drawing/2014/main" val="20002"/>
                    </a:ext>
                  </a:extLst>
                </a:gridCol>
                <a:gridCol w="1378986">
                  <a:extLst>
                    <a:ext uri="{9D8B030D-6E8A-4147-A177-3AD203B41FA5}">
                      <a16:colId xmlns="" xmlns:a16="http://schemas.microsoft.com/office/drawing/2014/main" val="20003"/>
                    </a:ext>
                  </a:extLst>
                </a:gridCol>
              </a:tblGrid>
              <a:tr h="370840">
                <a:tc>
                  <a:txBody>
                    <a:bodyPr/>
                    <a:lstStyle/>
                    <a:p>
                      <a:pPr algn="ctr"/>
                      <a:endParaRPr lang="en-US" dirty="0">
                        <a:uFillTx/>
                      </a:endParaRPr>
                    </a:p>
                  </a:txBody>
                  <a:tcPr anchor="ctr"/>
                </a:tc>
                <a:tc>
                  <a:txBody>
                    <a:bodyPr/>
                    <a:lstStyle/>
                    <a:p>
                      <a:pPr algn="ctr"/>
                      <a:r>
                        <a:rPr lang="en-US" dirty="0">
                          <a:uFillTx/>
                        </a:rPr>
                        <a:t>Train</a:t>
                      </a:r>
                    </a:p>
                  </a:txBody>
                  <a:tcPr anchor="ctr"/>
                </a:tc>
                <a:tc>
                  <a:txBody>
                    <a:bodyPr/>
                    <a:lstStyle/>
                    <a:p>
                      <a:pPr algn="ctr"/>
                      <a:r>
                        <a:rPr lang="en-US" dirty="0">
                          <a:uFillTx/>
                        </a:rPr>
                        <a:t>Validation</a:t>
                      </a:r>
                    </a:p>
                  </a:txBody>
                  <a:tcPr anchor="ctr"/>
                </a:tc>
                <a:tc>
                  <a:txBody>
                    <a:bodyPr/>
                    <a:lstStyle/>
                    <a:p>
                      <a:pPr algn="ctr"/>
                      <a:r>
                        <a:rPr lang="en-US" dirty="0">
                          <a:uFillTx/>
                        </a:rPr>
                        <a:t>Test</a:t>
                      </a:r>
                    </a:p>
                  </a:txBody>
                  <a:tcPr anchor="ctr"/>
                </a:tc>
                <a:extLst>
                  <a:ext uri="{0D108BD9-81ED-4DB2-BD59-A6C34878D82A}">
                    <a16:rowId xmlns="" xmlns:a16="http://schemas.microsoft.com/office/drawing/2014/main" val="10000"/>
                  </a:ext>
                </a:extLst>
              </a:tr>
              <a:tr h="370840">
                <a:tc>
                  <a:txBody>
                    <a:bodyPr/>
                    <a:lstStyle/>
                    <a:p>
                      <a:pPr algn="ctr"/>
                      <a:r>
                        <a:rPr lang="en-US" dirty="0">
                          <a:uFillTx/>
                        </a:rPr>
                        <a:t>Article-summary pairs</a:t>
                      </a:r>
                    </a:p>
                  </a:txBody>
                  <a:tcPr anchor="ctr"/>
                </a:tc>
                <a:tc>
                  <a:txBody>
                    <a:bodyPr/>
                    <a:lstStyle/>
                    <a:p>
                      <a:pPr algn="ctr"/>
                      <a:r>
                        <a:rPr lang="en-US" dirty="0">
                          <a:uFillTx/>
                        </a:rPr>
                        <a:t>287,113</a:t>
                      </a:r>
                    </a:p>
                  </a:txBody>
                  <a:tcPr anchor="ctr"/>
                </a:tc>
                <a:tc>
                  <a:txBody>
                    <a:bodyPr/>
                    <a:lstStyle/>
                    <a:p>
                      <a:pPr algn="ctr"/>
                      <a:r>
                        <a:rPr lang="en-US" dirty="0">
                          <a:uFillTx/>
                        </a:rPr>
                        <a:t>13,368</a:t>
                      </a:r>
                    </a:p>
                  </a:txBody>
                  <a:tcPr anchor="ctr"/>
                </a:tc>
                <a:tc>
                  <a:txBody>
                    <a:bodyPr/>
                    <a:lstStyle/>
                    <a:p>
                      <a:pPr algn="ctr"/>
                      <a:r>
                        <a:rPr lang="en-US" dirty="0">
                          <a:uFillTx/>
                        </a:rPr>
                        <a:t>11,490</a:t>
                      </a:r>
                    </a:p>
                  </a:txBody>
                  <a:tcPr anchor="ctr"/>
                </a:tc>
                <a:extLst>
                  <a:ext uri="{0D108BD9-81ED-4DB2-BD59-A6C34878D82A}">
                    <a16:rowId xmlns="" xmlns:a16="http://schemas.microsoft.com/office/drawing/2014/main" val="10001"/>
                  </a:ext>
                </a:extLst>
              </a:tr>
            </a:tbl>
          </a:graphicData>
        </a:graphic>
      </p:graphicFrame>
      <p:sp>
        <p:nvSpPr>
          <p:cNvPr id="5" name="TextBox 4"/>
          <p:cNvSpPr txBox="1">
            <a:spLocks/>
          </p:cNvSpPr>
          <p:nvPr/>
        </p:nvSpPr>
        <p:spPr>
          <a:xfrm>
            <a:off x="10353882" y="5889977"/>
            <a:ext cx="483864" cy="369332"/>
          </a:xfrm>
          <a:prstGeom prst="rect">
            <a:avLst/>
          </a:prstGeom>
          <a:noFill/>
        </p:spPr>
        <p:txBody>
          <a:bodyPr wrap="square" rtlCol="0">
            <a:spAutoFit/>
          </a:bodyPr>
          <a:lstStyle/>
          <a:p>
            <a:r>
              <a:rPr lang="en-US" dirty="0">
                <a:uFillTx/>
              </a:rPr>
              <a:t>(…)</a:t>
            </a:r>
          </a:p>
        </p:txBody>
      </p:sp>
      <mc:AlternateContent xmlns:mc="http://schemas.openxmlformats.org/markup-compatibility/2006" xmlns:a14="http://schemas.microsoft.com/office/drawing/2010/main">
        <mc:Choice Requires="a14">
          <p:sp>
            <p:nvSpPr>
              <p:cNvPr id="2" name="文字方塊 1"/>
              <p:cNvSpPr txBox="1"/>
              <p:nvPr/>
            </p:nvSpPr>
            <p:spPr>
              <a:xfrm>
                <a:off x="1439334" y="1722892"/>
                <a:ext cx="2446866" cy="646331"/>
              </a:xfrm>
              <a:prstGeom prst="rect">
                <a:avLst/>
              </a:prstGeom>
            </p:spPr>
            <p:txBody>
              <a:bodyPr wrap="square" rtlCol="0">
                <a:spAutoFit/>
              </a:bodyPr>
              <a:lstStyle/>
              <a:p>
                <a:r>
                  <a:rPr lang="en-US" altLang="zh-TW" dirty="0" smtClean="0"/>
                  <a:t>Article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smtClean="0"/>
                  <a:t> </a:t>
                </a:r>
                <a:r>
                  <a:rPr lang="en-US" altLang="zh-TW" dirty="0" smtClean="0"/>
                  <a:t>766 words</a:t>
                </a:r>
              </a:p>
              <a:p>
                <a:r>
                  <a:rPr lang="en-US" altLang="zh-TW" dirty="0" smtClean="0"/>
                  <a:t>Summary</a:t>
                </a:r>
                <a:r>
                  <a:rPr lang="en-US" altLang="zh-TW" dirty="0"/>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smtClean="0"/>
                  <a:t>53 words</a:t>
                </a:r>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439334" y="1722892"/>
                <a:ext cx="2446866" cy="646331"/>
              </a:xfrm>
              <a:prstGeom prst="rect">
                <a:avLst/>
              </a:prstGeom>
              <a:blipFill rotWithShape="0">
                <a:blip r:embed="rId4"/>
                <a:stretch>
                  <a:fillRect l="-1990" t="-5660" b="-141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65259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36</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ea typeface="Malgun Gothic Semilight" panose="020B0502040204020203" pitchFamily="34" charset="-120"/>
                <a:cs typeface="Malgun Gothic Semilight" panose="020B0502040204020203" pitchFamily="34" charset="-120"/>
              </a:rPr>
              <a:t>Dataset</a:t>
            </a:r>
            <a:r>
              <a:rPr lang="en-US" altLang="zh-TW" dirty="0">
                <a:uFillTx/>
              </a:rPr>
              <a:t> –</a:t>
            </a:r>
            <a:r>
              <a:rPr lang="en-US" altLang="zh-TW" dirty="0">
                <a:uFillTx/>
                <a:ea typeface="Malgun Gothic Semilight" panose="020B0502040204020203" pitchFamily="34" charset="-120"/>
                <a:cs typeface="Malgun Gothic Semilight" panose="020B0502040204020203" pitchFamily="34" charset="-120"/>
              </a:rPr>
              <a:t> CNN/</a:t>
            </a:r>
            <a:r>
              <a:rPr lang="en-US" altLang="zh-TW" dirty="0" err="1">
                <a:uFillTx/>
                <a:ea typeface="Malgun Gothic Semilight" panose="020B0502040204020203" pitchFamily="34" charset="-120"/>
                <a:cs typeface="Malgun Gothic Semilight" panose="020B0502040204020203" pitchFamily="34" charset="-120"/>
              </a:rPr>
              <a:t>DailyMail</a:t>
            </a:r>
            <a:r>
              <a:rPr lang="en-US" altLang="zh-TW" dirty="0">
                <a:uFillTx/>
                <a:ea typeface="Malgun Gothic Semilight" panose="020B0502040204020203" pitchFamily="34" charset="-120"/>
                <a:cs typeface="Malgun Gothic Semilight" panose="020B0502040204020203" pitchFamily="34" charset="-120"/>
              </a:rPr>
              <a:t> Dataset</a:t>
            </a:r>
            <a:endParaRPr lang="zh-TW" altLang="en-US" dirty="0">
              <a:uFillTx/>
            </a:endParaRPr>
          </a:p>
        </p:txBody>
      </p:sp>
      <p:pic>
        <p:nvPicPr>
          <p:cNvPr id="3" name="圖片 2"/>
          <p:cNvPicPr>
            <a:picLocks noChangeAspect="1"/>
          </p:cNvPicPr>
          <p:nvPr/>
        </p:nvPicPr>
        <p:blipFill rotWithShape="1">
          <a:blip r:embed="rId3"/>
          <a:srcRect b="17592"/>
          <a:stretch/>
        </p:blipFill>
        <p:spPr>
          <a:xfrm>
            <a:off x="1602527" y="2968922"/>
            <a:ext cx="8993287" cy="3290387"/>
          </a:xfrm>
          <a:prstGeom prst="rect">
            <a:avLst/>
          </a:prstGeom>
        </p:spPr>
      </p:pic>
      <p:graphicFrame>
        <p:nvGraphicFramePr>
          <p:cNvPr id="4" name="Table 3"/>
          <p:cNvGraphicFramePr>
            <a:graphicFrameLocks noGrp="1"/>
          </p:cNvGraphicFramePr>
          <p:nvPr/>
        </p:nvGraphicFramePr>
        <p:xfrm>
          <a:off x="4204217" y="1679246"/>
          <a:ext cx="6449654" cy="741680"/>
        </p:xfrm>
        <a:graphic>
          <a:graphicData uri="http://schemas.openxmlformats.org/drawingml/2006/table">
            <a:tbl>
              <a:tblPr firstRow="1" bandRow="1">
                <a:tableStyleId>{0505E3EF-67EA-436B-97B2-0124C06EBD24}</a:tableStyleId>
              </a:tblPr>
              <a:tblGrid>
                <a:gridCol w="2312696">
                  <a:extLst>
                    <a:ext uri="{9D8B030D-6E8A-4147-A177-3AD203B41FA5}">
                      <a16:colId xmlns="" xmlns:a16="http://schemas.microsoft.com/office/drawing/2014/main" val="20000"/>
                    </a:ext>
                  </a:extLst>
                </a:gridCol>
                <a:gridCol w="1378986">
                  <a:extLst>
                    <a:ext uri="{9D8B030D-6E8A-4147-A177-3AD203B41FA5}">
                      <a16:colId xmlns="" xmlns:a16="http://schemas.microsoft.com/office/drawing/2014/main" val="20001"/>
                    </a:ext>
                  </a:extLst>
                </a:gridCol>
                <a:gridCol w="1378986">
                  <a:extLst>
                    <a:ext uri="{9D8B030D-6E8A-4147-A177-3AD203B41FA5}">
                      <a16:colId xmlns="" xmlns:a16="http://schemas.microsoft.com/office/drawing/2014/main" val="20002"/>
                    </a:ext>
                  </a:extLst>
                </a:gridCol>
                <a:gridCol w="1378986">
                  <a:extLst>
                    <a:ext uri="{9D8B030D-6E8A-4147-A177-3AD203B41FA5}">
                      <a16:colId xmlns="" xmlns:a16="http://schemas.microsoft.com/office/drawing/2014/main" val="20003"/>
                    </a:ext>
                  </a:extLst>
                </a:gridCol>
              </a:tblGrid>
              <a:tr h="370840">
                <a:tc>
                  <a:txBody>
                    <a:bodyPr/>
                    <a:lstStyle/>
                    <a:p>
                      <a:pPr algn="ctr"/>
                      <a:endParaRPr lang="en-US" dirty="0">
                        <a:uFillTx/>
                      </a:endParaRPr>
                    </a:p>
                  </a:txBody>
                  <a:tcPr anchor="ctr"/>
                </a:tc>
                <a:tc>
                  <a:txBody>
                    <a:bodyPr/>
                    <a:lstStyle/>
                    <a:p>
                      <a:pPr algn="ctr"/>
                      <a:r>
                        <a:rPr lang="en-US" dirty="0">
                          <a:uFillTx/>
                        </a:rPr>
                        <a:t>Train</a:t>
                      </a:r>
                    </a:p>
                  </a:txBody>
                  <a:tcPr anchor="ctr"/>
                </a:tc>
                <a:tc>
                  <a:txBody>
                    <a:bodyPr/>
                    <a:lstStyle/>
                    <a:p>
                      <a:pPr algn="ctr"/>
                      <a:r>
                        <a:rPr lang="en-US" dirty="0">
                          <a:uFillTx/>
                        </a:rPr>
                        <a:t>Validation</a:t>
                      </a:r>
                    </a:p>
                  </a:txBody>
                  <a:tcPr anchor="ctr"/>
                </a:tc>
                <a:tc>
                  <a:txBody>
                    <a:bodyPr/>
                    <a:lstStyle/>
                    <a:p>
                      <a:pPr algn="ctr"/>
                      <a:r>
                        <a:rPr lang="en-US" dirty="0">
                          <a:uFillTx/>
                        </a:rPr>
                        <a:t>Test</a:t>
                      </a:r>
                    </a:p>
                  </a:txBody>
                  <a:tcPr anchor="ctr"/>
                </a:tc>
                <a:extLst>
                  <a:ext uri="{0D108BD9-81ED-4DB2-BD59-A6C34878D82A}">
                    <a16:rowId xmlns="" xmlns:a16="http://schemas.microsoft.com/office/drawing/2014/main" val="10000"/>
                  </a:ext>
                </a:extLst>
              </a:tr>
              <a:tr h="370840">
                <a:tc>
                  <a:txBody>
                    <a:bodyPr/>
                    <a:lstStyle/>
                    <a:p>
                      <a:pPr algn="ctr"/>
                      <a:r>
                        <a:rPr lang="en-US" dirty="0">
                          <a:uFillTx/>
                        </a:rPr>
                        <a:t>Article-summary pairs</a:t>
                      </a:r>
                    </a:p>
                  </a:txBody>
                  <a:tcPr anchor="ctr"/>
                </a:tc>
                <a:tc>
                  <a:txBody>
                    <a:bodyPr/>
                    <a:lstStyle/>
                    <a:p>
                      <a:pPr algn="ctr"/>
                      <a:r>
                        <a:rPr lang="en-US" dirty="0">
                          <a:uFillTx/>
                        </a:rPr>
                        <a:t>287,113</a:t>
                      </a:r>
                    </a:p>
                  </a:txBody>
                  <a:tcPr anchor="ctr"/>
                </a:tc>
                <a:tc>
                  <a:txBody>
                    <a:bodyPr/>
                    <a:lstStyle/>
                    <a:p>
                      <a:pPr algn="ctr"/>
                      <a:r>
                        <a:rPr lang="en-US" dirty="0">
                          <a:uFillTx/>
                        </a:rPr>
                        <a:t>13,368</a:t>
                      </a:r>
                    </a:p>
                  </a:txBody>
                  <a:tcPr anchor="ctr"/>
                </a:tc>
                <a:tc>
                  <a:txBody>
                    <a:bodyPr/>
                    <a:lstStyle/>
                    <a:p>
                      <a:pPr algn="ctr"/>
                      <a:r>
                        <a:rPr lang="en-US" dirty="0">
                          <a:uFillTx/>
                        </a:rPr>
                        <a:t>11,490</a:t>
                      </a:r>
                    </a:p>
                  </a:txBody>
                  <a:tcPr anchor="ctr"/>
                </a:tc>
                <a:extLst>
                  <a:ext uri="{0D108BD9-81ED-4DB2-BD59-A6C34878D82A}">
                    <a16:rowId xmlns="" xmlns:a16="http://schemas.microsoft.com/office/drawing/2014/main" val="10001"/>
                  </a:ext>
                </a:extLst>
              </a:tr>
            </a:tbl>
          </a:graphicData>
        </a:graphic>
      </p:graphicFrame>
      <p:sp>
        <p:nvSpPr>
          <p:cNvPr id="5" name="TextBox 4"/>
          <p:cNvSpPr txBox="1">
            <a:spLocks/>
          </p:cNvSpPr>
          <p:nvPr/>
        </p:nvSpPr>
        <p:spPr>
          <a:xfrm>
            <a:off x="10353882" y="5889977"/>
            <a:ext cx="483864" cy="369332"/>
          </a:xfrm>
          <a:prstGeom prst="rect">
            <a:avLst/>
          </a:prstGeom>
          <a:noFill/>
        </p:spPr>
        <p:txBody>
          <a:bodyPr wrap="square" rtlCol="0">
            <a:spAutoFit/>
          </a:bodyPr>
          <a:lstStyle/>
          <a:p>
            <a:r>
              <a:rPr lang="en-US" dirty="0">
                <a:uFillTx/>
              </a:rPr>
              <a:t>(…)</a:t>
            </a:r>
          </a:p>
        </p:txBody>
      </p:sp>
      <mc:AlternateContent xmlns:mc="http://schemas.openxmlformats.org/markup-compatibility/2006" xmlns:a14="http://schemas.microsoft.com/office/drawing/2010/main">
        <mc:Choice Requires="a14">
          <p:sp>
            <p:nvSpPr>
              <p:cNvPr id="2" name="文字方塊 1"/>
              <p:cNvSpPr txBox="1"/>
              <p:nvPr/>
            </p:nvSpPr>
            <p:spPr>
              <a:xfrm>
                <a:off x="1439334" y="1722892"/>
                <a:ext cx="2446866" cy="646331"/>
              </a:xfrm>
              <a:prstGeom prst="rect">
                <a:avLst/>
              </a:prstGeom>
            </p:spPr>
            <p:txBody>
              <a:bodyPr wrap="square" rtlCol="0">
                <a:spAutoFit/>
              </a:bodyPr>
              <a:lstStyle/>
              <a:p>
                <a:r>
                  <a:rPr lang="en-US" altLang="zh-TW" dirty="0" smtClean="0"/>
                  <a:t>Article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smtClean="0"/>
                  <a:t> </a:t>
                </a:r>
                <a:r>
                  <a:rPr lang="en-US" altLang="zh-TW" dirty="0" smtClean="0"/>
                  <a:t>766 words</a:t>
                </a:r>
              </a:p>
              <a:p>
                <a:r>
                  <a:rPr lang="en-US" altLang="zh-TW" dirty="0" smtClean="0"/>
                  <a:t>Summary</a:t>
                </a:r>
                <a:r>
                  <a:rPr lang="en-US" altLang="zh-TW" dirty="0"/>
                  <a:t>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smtClean="0"/>
                  <a:t>53 words</a:t>
                </a:r>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439334" y="1722892"/>
                <a:ext cx="2446866" cy="646331"/>
              </a:xfrm>
              <a:prstGeom prst="rect">
                <a:avLst/>
              </a:prstGeom>
              <a:blipFill rotWithShape="0">
                <a:blip r:embed="rId4"/>
                <a:stretch>
                  <a:fillRect l="-1990" t="-5660" b="-14151"/>
                </a:stretch>
              </a:blipFill>
            </p:spPr>
            <p:txBody>
              <a:bodyPr/>
              <a:lstStyle/>
              <a:p>
                <a:r>
                  <a:rPr lang="zh-TW" altLang="en-US">
                    <a:noFill/>
                  </a:rPr>
                  <a:t> </a:t>
                </a:r>
              </a:p>
            </p:txBody>
          </p:sp>
        </mc:Fallback>
      </mc:AlternateContent>
      <p:sp>
        <p:nvSpPr>
          <p:cNvPr id="6" name="圓角矩形 5"/>
          <p:cNvSpPr/>
          <p:nvPr/>
        </p:nvSpPr>
        <p:spPr>
          <a:xfrm>
            <a:off x="1520574" y="3664521"/>
            <a:ext cx="3482941" cy="2315039"/>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0" name="圓角矩形 9"/>
          <p:cNvSpPr/>
          <p:nvPr/>
        </p:nvSpPr>
        <p:spPr>
          <a:xfrm>
            <a:off x="5161050" y="3664521"/>
            <a:ext cx="5676696" cy="2691829"/>
          </a:xfrm>
          <a:prstGeom prst="roundRect">
            <a:avLst/>
          </a:prstGeom>
          <a:noFill/>
          <a:ln w="38100">
            <a:solidFill>
              <a:srgbClr val="0070C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19897" y="3520951"/>
            <a:ext cx="1300677" cy="738664"/>
          </a:xfrm>
          <a:prstGeom prst="rect">
            <a:avLst/>
          </a:prstGeom>
        </p:spPr>
        <p:txBody>
          <a:bodyPr wrap="none" rtlCol="0">
            <a:spAutoFit/>
          </a:bodyPr>
          <a:lstStyle/>
          <a:p>
            <a:r>
              <a:rPr lang="en-US" altLang="zh-TW" sz="2400" dirty="0" smtClean="0">
                <a:solidFill>
                  <a:srgbClr val="FF0000"/>
                </a:solidFill>
              </a:rPr>
              <a:t>Highlight</a:t>
            </a:r>
          </a:p>
          <a:p>
            <a:r>
              <a:rPr lang="en-US" altLang="zh-TW" dirty="0" smtClean="0">
                <a:solidFill>
                  <a:srgbClr val="FF0000"/>
                </a:solidFill>
              </a:rPr>
              <a:t>     50 words</a:t>
            </a:r>
            <a:endParaRPr lang="zh-TW" altLang="en-US" dirty="0">
              <a:solidFill>
                <a:srgbClr val="FF0000"/>
              </a:solidFill>
            </a:endParaRPr>
          </a:p>
        </p:txBody>
      </p:sp>
      <p:sp>
        <p:nvSpPr>
          <p:cNvPr id="12" name="文字方塊 11"/>
          <p:cNvSpPr txBox="1"/>
          <p:nvPr/>
        </p:nvSpPr>
        <p:spPr>
          <a:xfrm>
            <a:off x="10744027" y="3363217"/>
            <a:ext cx="1214948" cy="738664"/>
          </a:xfrm>
          <a:prstGeom prst="rect">
            <a:avLst/>
          </a:prstGeom>
        </p:spPr>
        <p:txBody>
          <a:bodyPr wrap="none" rtlCol="0">
            <a:spAutoFit/>
          </a:bodyPr>
          <a:lstStyle/>
          <a:p>
            <a:r>
              <a:rPr lang="en-US" altLang="zh-TW" sz="2400" dirty="0" smtClean="0">
                <a:solidFill>
                  <a:schemeClr val="accent1"/>
                </a:solidFill>
              </a:rPr>
              <a:t>Article</a:t>
            </a:r>
          </a:p>
          <a:p>
            <a:r>
              <a:rPr lang="en-US" altLang="zh-TW" dirty="0">
                <a:solidFill>
                  <a:schemeClr val="accent1"/>
                </a:solidFill>
              </a:rPr>
              <a:t> </a:t>
            </a:r>
            <a:r>
              <a:rPr lang="en-US" altLang="zh-TW" dirty="0" smtClean="0">
                <a:solidFill>
                  <a:schemeClr val="accent1"/>
                </a:solidFill>
              </a:rPr>
              <a:t>700 words</a:t>
            </a:r>
            <a:endParaRPr lang="en-US" altLang="zh-TW" sz="2400" dirty="0">
              <a:solidFill>
                <a:schemeClr val="accent1"/>
              </a:solidFill>
            </a:endParaRPr>
          </a:p>
        </p:txBody>
      </p:sp>
    </p:spTree>
    <p:extLst>
      <p:ext uri="{BB962C8B-B14F-4D97-AF65-F5344CB8AC3E}">
        <p14:creationId xmlns:p14="http://schemas.microsoft.com/office/powerpoint/2010/main" val="2060978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37</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Abstractive Summarization</a:t>
            </a:r>
          </a:p>
        </p:txBody>
      </p:sp>
      <p:pic>
        <p:nvPicPr>
          <p:cNvPr id="3" name="內容版面配置區 2"/>
          <p:cNvPicPr>
            <a:picLocks noGrp="1" noChangeAspect="1"/>
          </p:cNvPicPr>
          <p:nvPr>
            <p:ph idx="1"/>
          </p:nvPr>
        </p:nvPicPr>
        <p:blipFill>
          <a:blip r:embed="rId3"/>
          <a:stretch>
            <a:fillRect/>
          </a:stretch>
        </p:blipFill>
        <p:spPr>
          <a:xfrm>
            <a:off x="1151298" y="1825625"/>
            <a:ext cx="9889404" cy="4351338"/>
          </a:xfrm>
          <a:prstGeom prst="rect">
            <a:avLst/>
          </a:prstGeom>
        </p:spPr>
      </p:pic>
      <p:sp>
        <p:nvSpPr>
          <p:cNvPr id="6" name="矩形 16"/>
          <p:cNvSpPr>
            <a:spLocks/>
          </p:cNvSpPr>
          <p:nvPr/>
        </p:nvSpPr>
        <p:spPr>
          <a:xfrm>
            <a:off x="2322576" y="3377184"/>
            <a:ext cx="7498080" cy="86868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uFillTx/>
            </a:endParaRPr>
          </a:p>
        </p:txBody>
      </p:sp>
      <p:cxnSp>
        <p:nvCxnSpPr>
          <p:cNvPr id="7" name="直線單箭頭接點 6"/>
          <p:cNvCxnSpPr/>
          <p:nvPr/>
        </p:nvCxnSpPr>
        <p:spPr>
          <a:xfrm>
            <a:off x="1777430" y="2946658"/>
            <a:ext cx="431514" cy="3176"/>
          </a:xfrm>
          <a:prstGeom prst="straightConnector1">
            <a:avLst/>
          </a:prstGeom>
          <a:ln w="38100">
            <a:solidFill>
              <a:srgbClr val="FF0000"/>
            </a:solidFill>
            <a:tailEnd type="triangle"/>
          </a:ln>
        </p:spPr>
        <p:style>
          <a:lnRef idx="1">
            <a:schemeClr val="accent1"/>
          </a:lnRef>
          <a:fillRef idx="0">
            <a:schemeClr val="accent1"/>
          </a:fillRef>
          <a:effectRef idx="1">
            <a:schemeClr val="accent1"/>
          </a:effectRef>
          <a:fontRef idx="minor">
            <a:schemeClr val="tx1"/>
          </a:fontRef>
        </p:style>
      </p:cxnSp>
      <p:cxnSp>
        <p:nvCxnSpPr>
          <p:cNvPr id="9" name="直線單箭頭接點 8"/>
          <p:cNvCxnSpPr/>
          <p:nvPr/>
        </p:nvCxnSpPr>
        <p:spPr>
          <a:xfrm>
            <a:off x="1778048" y="3230093"/>
            <a:ext cx="431514" cy="3176"/>
          </a:xfrm>
          <a:prstGeom prst="straightConnector1">
            <a:avLst/>
          </a:prstGeom>
          <a:ln w="381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559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38</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Abstractive Summarization</a:t>
            </a:r>
          </a:p>
        </p:txBody>
      </p:sp>
      <p:pic>
        <p:nvPicPr>
          <p:cNvPr id="3" name="內容版面配置區 2"/>
          <p:cNvPicPr>
            <a:picLocks noGrp="1" noChangeAspect="1"/>
          </p:cNvPicPr>
          <p:nvPr>
            <p:ph idx="1"/>
          </p:nvPr>
        </p:nvPicPr>
        <p:blipFill>
          <a:blip r:embed="rId3"/>
          <a:stretch>
            <a:fillRect/>
          </a:stretch>
        </p:blipFill>
        <p:spPr>
          <a:xfrm>
            <a:off x="1151298" y="1825625"/>
            <a:ext cx="9889404" cy="4351338"/>
          </a:xfrm>
          <a:prstGeom prst="rect">
            <a:avLst/>
          </a:prstGeom>
        </p:spPr>
      </p:pic>
      <p:cxnSp>
        <p:nvCxnSpPr>
          <p:cNvPr id="4" name="直線單箭頭接點 3"/>
          <p:cNvCxnSpPr/>
          <p:nvPr/>
        </p:nvCxnSpPr>
        <p:spPr>
          <a:xfrm>
            <a:off x="5578868" y="1846173"/>
            <a:ext cx="10274" cy="373045"/>
          </a:xfrm>
          <a:prstGeom prst="straightConnector1">
            <a:avLst/>
          </a:prstGeom>
          <a:ln w="381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956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39</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Abstractive Summarization</a:t>
            </a:r>
          </a:p>
        </p:txBody>
      </p:sp>
      <p:pic>
        <p:nvPicPr>
          <p:cNvPr id="3" name="內容版面配置區 2"/>
          <p:cNvPicPr>
            <a:picLocks noGrp="1" noChangeAspect="1"/>
          </p:cNvPicPr>
          <p:nvPr>
            <p:ph idx="1"/>
          </p:nvPr>
        </p:nvPicPr>
        <p:blipFill>
          <a:blip r:embed="rId3"/>
          <a:stretch>
            <a:fillRect/>
          </a:stretch>
        </p:blipFill>
        <p:spPr>
          <a:xfrm>
            <a:off x="1151298" y="1825625"/>
            <a:ext cx="9889404" cy="4351338"/>
          </a:xfrm>
          <a:prstGeom prst="rect">
            <a:avLst/>
          </a:prstGeom>
        </p:spPr>
      </p:pic>
      <p:sp>
        <p:nvSpPr>
          <p:cNvPr id="2" name="矩形 1"/>
          <p:cNvSpPr/>
          <p:nvPr/>
        </p:nvSpPr>
        <p:spPr>
          <a:xfrm>
            <a:off x="2352782" y="4243227"/>
            <a:ext cx="7479587" cy="297951"/>
          </a:xfrm>
          <a:prstGeom prst="rect">
            <a:avLst/>
          </a:prstGeom>
          <a:noFill/>
          <a:ln w="28575">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46113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Textual Media</a:t>
            </a:r>
            <a:endParaRPr lang="zh-TW" altLang="en-US" dirty="0">
              <a:uFillTx/>
            </a:endParaRPr>
          </a:p>
        </p:txBody>
      </p:sp>
      <p:sp>
        <p:nvSpPr>
          <p:cNvPr id="5" name="Rectangle 4"/>
          <p:cNvSpPr/>
          <p:nvPr/>
        </p:nvSpPr>
        <p:spPr>
          <a:xfrm>
            <a:off x="1686484" y="3121696"/>
            <a:ext cx="8820324" cy="2031325"/>
          </a:xfrm>
          <a:prstGeom prst="rect">
            <a:avLst/>
          </a:prstGeom>
        </p:spPr>
        <p:txBody>
          <a:bodyPr wrap="square">
            <a:spAutoFit/>
          </a:bodyPr>
          <a:lstStyle/>
          <a:p>
            <a:r>
              <a:rPr lang="en-US" altLang="zh-TW" sz="2800" dirty="0"/>
              <a:t>People spend 12 hours everyday consuming media in 2018.</a:t>
            </a:r>
          </a:p>
          <a:p>
            <a:endParaRPr lang="en-US" altLang="zh-TW" sz="2800" dirty="0"/>
          </a:p>
          <a:p>
            <a:pPr algn="r"/>
            <a:r>
              <a:rPr lang="en-US" altLang="zh-TW" sz="2800" dirty="0"/>
              <a:t>– </a:t>
            </a:r>
            <a:r>
              <a:rPr lang="en-US" altLang="zh-TW" sz="2800" dirty="0" err="1"/>
              <a:t>eMarketer</a:t>
            </a:r>
            <a:endParaRPr lang="en-US" altLang="zh-TW" sz="2800" dirty="0"/>
          </a:p>
          <a:p>
            <a:pPr algn="r"/>
            <a:r>
              <a:rPr lang="en-US" altLang="zh-TW" sz="1400" dirty="0">
                <a:hlinkClick r:id="rId3"/>
              </a:rPr>
              <a:t>https://www.emarketer.com/topics/topic/time-spent-with-media</a:t>
            </a:r>
            <a:endParaRPr lang="en-US" altLang="zh-TW" sz="1400" dirty="0"/>
          </a:p>
          <a:p>
            <a:pPr algn="r"/>
            <a:endParaRPr lang="en-US" altLang="zh-TW" sz="28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8485" y="2925061"/>
            <a:ext cx="507999" cy="507999"/>
          </a:xfrm>
          <a:prstGeom prst="rect">
            <a:avLst/>
          </a:prstGeom>
        </p:spPr>
      </p:pic>
      <p:pic>
        <p:nvPicPr>
          <p:cNvPr id="2" name="Picture 1"/>
          <p:cNvPicPr>
            <a:picLocks noChangeAspect="1"/>
          </p:cNvPicPr>
          <p:nvPr/>
        </p:nvPicPr>
        <p:blipFill>
          <a:blip r:embed="rId5"/>
          <a:stretch>
            <a:fillRect/>
          </a:stretch>
        </p:blipFill>
        <p:spPr>
          <a:xfrm>
            <a:off x="926769" y="2129440"/>
            <a:ext cx="5586304" cy="3361998"/>
          </a:xfrm>
          <a:prstGeom prst="rect">
            <a:avLst/>
          </a:prstGeom>
          <a:ln>
            <a:noFill/>
          </a:ln>
          <a:effectLst>
            <a:outerShdw blurRad="190500" algn="tl" rotWithShape="0">
              <a:srgbClr val="000000">
                <a:alpha val="70000"/>
              </a:srgbClr>
            </a:outerShdw>
          </a:effectLst>
        </p:spPr>
      </p:pic>
      <p:pic>
        <p:nvPicPr>
          <p:cNvPr id="1028" name="Picture 4" descr="ãemail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108" y="3208291"/>
            <a:ext cx="5367948" cy="2683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7"/>
          <a:srcRect t="11244"/>
          <a:stretch/>
        </p:blipFill>
        <p:spPr>
          <a:xfrm>
            <a:off x="6801854" y="1462712"/>
            <a:ext cx="3180346" cy="3402687"/>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8"/>
          <a:stretch>
            <a:fillRect/>
          </a:stretch>
        </p:blipFill>
        <p:spPr>
          <a:xfrm>
            <a:off x="8994090" y="1462712"/>
            <a:ext cx="2545213" cy="33999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8849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40</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Tree>
    <p:extLst>
      <p:ext uri="{BB962C8B-B14F-4D97-AF65-F5344CB8AC3E}">
        <p14:creationId xmlns:p14="http://schemas.microsoft.com/office/powerpoint/2010/main" val="403617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41</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
        <p:nvSpPr>
          <p:cNvPr id="2" name="圓角矩形 1"/>
          <p:cNvSpPr/>
          <p:nvPr/>
        </p:nvSpPr>
        <p:spPr>
          <a:xfrm>
            <a:off x="7119987" y="2524017"/>
            <a:ext cx="2732930" cy="903686"/>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6636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42</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
        <p:nvSpPr>
          <p:cNvPr id="14" name="圓角矩形 13"/>
          <p:cNvSpPr/>
          <p:nvPr/>
        </p:nvSpPr>
        <p:spPr>
          <a:xfrm>
            <a:off x="657541" y="2389830"/>
            <a:ext cx="3729523" cy="689984"/>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5051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43</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mc:AlternateContent xmlns:mc="http://schemas.openxmlformats.org/markup-compatibility/2006" xmlns:a14="http://schemas.microsoft.com/office/drawing/2010/main">
        <mc:Choice Requires="a14">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Results – Inconsistency Rate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e>
                      <m:sub>
                        <m:r>
                          <a:rPr lang="en-US" altLang="zh-TW" i="1">
                            <a:latin typeface="Cambria Math" panose="02040503050406030204" pitchFamily="18" charset="0"/>
                          </a:rPr>
                          <m:t>𝑖𝑛𝑐</m:t>
                        </m:r>
                      </m:sub>
                    </m:sSub>
                  </m:oMath>
                </a14:m>
                <a:endParaRPr lang="zh-TW" altLang="en-US" dirty="0">
                  <a:uFillTx/>
                </a:endParaRPr>
              </a:p>
            </p:txBody>
          </p:sp>
        </mc:Choice>
        <mc:Fallback xmlns="">
          <p:sp>
            <p:nvSpPr>
              <p:cNvPr id="17" name="標題 1"/>
              <p:cNvSpPr txBox="1">
                <a:spLocks noRot="1" noChangeAspect="1" noMove="1" noResize="1" noEditPoints="1" noAdjustHandles="1" noChangeArrowheads="1" noChangeShapeType="1" noTextEdit="1"/>
              </p:cNvSpPr>
              <p:nvPr/>
            </p:nvSpPr>
            <p:spPr>
              <a:xfrm>
                <a:off x="838962" y="655099"/>
                <a:ext cx="10515600" cy="842963"/>
              </a:xfrm>
              <a:prstGeom prst="rect">
                <a:avLst/>
              </a:prstGeom>
              <a:blipFill rotWithShape="0">
                <a:blip r:embed="rId3"/>
                <a:stretch>
                  <a:fillRect l="-2377" t="-13669" b="-25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997247" y="5741582"/>
                <a:ext cx="5276553" cy="376492"/>
              </a:xfrm>
              <a:prstGeom prst="rect">
                <a:avLst/>
              </a:prstGeom>
              <a:noFill/>
            </p:spPr>
            <p:txBody>
              <a:bodyPr wrap="square" rtlCol="0">
                <a:spAutoFit/>
              </a:bodyPr>
              <a:lstStyle/>
              <a:p>
                <a:pPr algn="ctr"/>
                <a:r>
                  <a:rPr lang="en-US" altLang="zh-TW" dirty="0"/>
                  <a:t>s</a:t>
                </a:r>
                <a:r>
                  <a:rPr lang="en-US" altLang="zh-TW" sz="1800" dirty="0" smtClean="0"/>
                  <a:t>entence attention</a:t>
                </a:r>
                <a:r>
                  <a:rPr lang="en-US" altLang="zh-TW" sz="1800" dirty="0" smtClean="0">
                    <a:ea typeface="Cambria Math" panose="02040503050406030204" pitchFamily="18" charset="0"/>
                  </a:rPr>
                  <a:t> and </a:t>
                </a:r>
                <a:r>
                  <a:rPr lang="en-US" altLang="zh-TW" dirty="0">
                    <a:ea typeface="Cambria Math" panose="02040503050406030204" pitchFamily="18" charset="0"/>
                  </a:rPr>
                  <a:t>w</a:t>
                </a:r>
                <a:r>
                  <a:rPr lang="en-US" altLang="zh-TW" sz="1800" dirty="0" smtClean="0">
                    <a:ea typeface="Cambria Math" panose="02040503050406030204" pitchFamily="18" charset="0"/>
                  </a:rPr>
                  <a:t>ord </a:t>
                </a:r>
                <a:r>
                  <a:rPr lang="en-US" altLang="zh-TW" dirty="0">
                    <a:ea typeface="Cambria Math" panose="02040503050406030204" pitchFamily="18" charset="0"/>
                  </a:rPr>
                  <a:t>a</a:t>
                </a:r>
                <a:r>
                  <a:rPr lang="en-US" altLang="zh-TW" sz="1800" dirty="0" smtClean="0">
                    <a:ea typeface="Cambria Math" panose="02040503050406030204" pitchFamily="18" charset="0"/>
                  </a:rPr>
                  <a:t>ttention </a:t>
                </a:r>
                <a:r>
                  <a:rPr lang="en-US" altLang="zh-TW" dirty="0" smtClean="0">
                    <a:ea typeface="Cambria Math" panose="02040503050406030204" pitchFamily="18" charset="0"/>
                  </a:rPr>
                  <a:t>in time step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𝑡</m:t>
                    </m:r>
                  </m:oMath>
                </a14:m>
                <a:endParaRPr lang="zh-TW" altLang="en-US" sz="18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997247" y="5741582"/>
                <a:ext cx="5276553" cy="376492"/>
              </a:xfrm>
              <a:prstGeom prst="rect">
                <a:avLst/>
              </a:prstGeom>
              <a:blipFill rotWithShape="0">
                <a:blip r:embed="rId4"/>
                <a:stretch>
                  <a:fillRect t="-9677" b="-22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94967" y="1958943"/>
                <a:ext cx="3226085" cy="430887"/>
              </a:xfrm>
              <a:prstGeom prst="rect">
                <a:avLst/>
              </a:prstGeom>
            </p:spPr>
            <p:txBody>
              <a:bodyPr wrap="square" rtlCol="0">
                <a:spAutoFit/>
              </a:bodyPr>
              <a:lstStyle/>
              <a:p>
                <a:r>
                  <a:rPr lang="en-US" altLang="zh-TW" sz="2200" b="1" dirty="0" smtClean="0">
                    <a:solidFill>
                      <a:schemeClr val="tx1"/>
                    </a:solidFill>
                  </a:rPr>
                  <a:t>inconsistency step </a:t>
                </a:r>
                <a14:m>
                  <m:oMath xmlns:m="http://schemas.openxmlformats.org/officeDocument/2006/math">
                    <m:sSub>
                      <m:sSubPr>
                        <m:ctrlPr>
                          <a:rPr lang="en-US" altLang="zh-TW" sz="2200" b="1" i="1" smtClean="0">
                            <a:solidFill>
                              <a:schemeClr val="tx1"/>
                            </a:solidFill>
                            <a:latin typeface="Cambria Math" panose="02040503050406030204" pitchFamily="18" charset="0"/>
                          </a:rPr>
                        </m:ctrlPr>
                      </m:sSubPr>
                      <m:e>
                        <m:r>
                          <a:rPr lang="en-US" altLang="zh-TW" sz="2200" b="1" i="1" smtClean="0">
                            <a:solidFill>
                              <a:schemeClr val="tx1"/>
                            </a:solidFill>
                            <a:latin typeface="Cambria Math" panose="02040503050406030204" pitchFamily="18" charset="0"/>
                          </a:rPr>
                          <m:t>𝒕</m:t>
                        </m:r>
                      </m:e>
                      <m:sub>
                        <m:r>
                          <a:rPr lang="en-US" altLang="zh-TW" sz="2200" b="1" i="1" smtClean="0">
                            <a:solidFill>
                              <a:schemeClr val="tx1"/>
                            </a:solidFill>
                            <a:latin typeface="Cambria Math" panose="02040503050406030204" pitchFamily="18" charset="0"/>
                          </a:rPr>
                          <m:t>𝒊𝒏𝒄</m:t>
                        </m:r>
                      </m:sub>
                    </m:sSub>
                  </m:oMath>
                </a14:m>
                <a:r>
                  <a:rPr lang="en-US" altLang="zh-TW" sz="2200" b="1" dirty="0" smtClean="0">
                    <a:solidFill>
                      <a:schemeClr val="tx1"/>
                    </a:solidFill>
                  </a:rPr>
                  <a:t>:</a:t>
                </a:r>
                <a:endParaRPr lang="zh-TW" altLang="en-US" sz="2200" b="1" dirty="0">
                  <a:solidFill>
                    <a:schemeClr val="tx1"/>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794967" y="1958943"/>
                <a:ext cx="3226085" cy="430887"/>
              </a:xfrm>
              <a:prstGeom prst="rect">
                <a:avLst/>
              </a:prstGeom>
              <a:blipFill rotWithShape="0">
                <a:blip r:embed="rId5"/>
                <a:stretch>
                  <a:fillRect l="-2453" t="-8451" b="-28169"/>
                </a:stretch>
              </a:blipFill>
            </p:spPr>
            <p:txBody>
              <a:bodyPr/>
              <a:lstStyle/>
              <a:p>
                <a:r>
                  <a:rPr lang="zh-TW" altLang="en-US">
                    <a:noFill/>
                  </a:rPr>
                  <a:t> </a:t>
                </a:r>
              </a:p>
            </p:txBody>
          </p:sp>
        </mc:Fallback>
      </mc:AlternateContent>
      <p:pic>
        <p:nvPicPr>
          <p:cNvPr id="4" name="圖片 3"/>
          <p:cNvPicPr>
            <a:picLocks noChangeAspect="1"/>
          </p:cNvPicPr>
          <p:nvPr/>
        </p:nvPicPr>
        <p:blipFill>
          <a:blip r:embed="rId6"/>
          <a:stretch>
            <a:fillRect/>
          </a:stretch>
        </p:blipFill>
        <p:spPr>
          <a:xfrm>
            <a:off x="838962" y="2539871"/>
            <a:ext cx="3314747" cy="429946"/>
          </a:xfrm>
          <a:prstGeom prst="rect">
            <a:avLst/>
          </a:prstGeom>
        </p:spPr>
      </p:pic>
      <p:pic>
        <p:nvPicPr>
          <p:cNvPr id="64" name="內容版面配置區 7"/>
          <p:cNvPicPr>
            <a:picLocks noGrp="1" noChangeAspect="1"/>
          </p:cNvPicPr>
          <p:nvPr/>
        </p:nvPicPr>
        <p:blipFill rotWithShape="1">
          <a:blip r:embed="rId7"/>
          <a:srcRect l="27219" t="71917" r="31616" b="11351"/>
          <a:stretch/>
        </p:blipFill>
        <p:spPr>
          <a:xfrm>
            <a:off x="7130261" y="2524017"/>
            <a:ext cx="2551289" cy="816916"/>
          </a:xfrm>
          <a:prstGeom prst="rect">
            <a:avLst/>
          </a:prstGeom>
        </p:spPr>
      </p:pic>
      <p:pic>
        <p:nvPicPr>
          <p:cNvPr id="65" name="內容版面配置區 7"/>
          <p:cNvPicPr>
            <a:picLocks noGrp="1" noChangeAspect="1"/>
          </p:cNvPicPr>
          <p:nvPr/>
        </p:nvPicPr>
        <p:blipFill rotWithShape="1">
          <a:blip r:embed="rId7"/>
          <a:srcRect l="1360" t="91348" r="20394" b="1287"/>
          <a:stretch/>
        </p:blipFill>
        <p:spPr>
          <a:xfrm>
            <a:off x="7224430" y="3427703"/>
            <a:ext cx="4282099" cy="317529"/>
          </a:xfrm>
          <a:prstGeom prst="rect">
            <a:avLst/>
          </a:prstGeom>
        </p:spPr>
      </p:pic>
      <p:sp>
        <p:nvSpPr>
          <p:cNvPr id="66" name="文字方塊 65"/>
          <p:cNvSpPr txBox="1"/>
          <p:nvPr/>
        </p:nvSpPr>
        <p:spPr>
          <a:xfrm>
            <a:off x="7119987" y="1958943"/>
            <a:ext cx="3226085" cy="430887"/>
          </a:xfrm>
          <a:prstGeom prst="rect">
            <a:avLst/>
          </a:prstGeom>
        </p:spPr>
        <p:txBody>
          <a:bodyPr wrap="square" rtlCol="0">
            <a:spAutoFit/>
          </a:bodyPr>
          <a:lstStyle/>
          <a:p>
            <a:r>
              <a:rPr lang="en-US" altLang="zh-TW" sz="2200" b="1" dirty="0" smtClean="0"/>
              <a:t>inconsistency rate:</a:t>
            </a:r>
            <a:endParaRPr lang="zh-TW" altLang="en-US" sz="2200" b="1" dirty="0"/>
          </a:p>
        </p:txBody>
      </p:sp>
      <p:pic>
        <p:nvPicPr>
          <p:cNvPr id="67" name="圖片 4"/>
          <p:cNvPicPr>
            <a:picLocks noChangeAspect="1"/>
          </p:cNvPicPr>
          <p:nvPr/>
        </p:nvPicPr>
        <p:blipFill>
          <a:blip r:embed="rId8"/>
          <a:stretch>
            <a:fillRect/>
          </a:stretch>
        </p:blipFill>
        <p:spPr>
          <a:xfrm>
            <a:off x="6661038" y="4260254"/>
            <a:ext cx="4800952" cy="1709928"/>
          </a:xfrm>
          <a:prstGeom prst="rect">
            <a:avLst/>
          </a:prstGeom>
        </p:spPr>
      </p:pic>
      <p:pic>
        <p:nvPicPr>
          <p:cNvPr id="5" name="圖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351" y="3221232"/>
            <a:ext cx="5431449" cy="2378932"/>
          </a:xfrm>
          <a:prstGeom prst="rect">
            <a:avLst/>
          </a:prstGeom>
        </p:spPr>
      </p:pic>
      <p:sp>
        <p:nvSpPr>
          <p:cNvPr id="14" name="圓角矩形 13"/>
          <p:cNvSpPr/>
          <p:nvPr/>
        </p:nvSpPr>
        <p:spPr>
          <a:xfrm>
            <a:off x="6661038" y="4260254"/>
            <a:ext cx="4800952" cy="1709928"/>
          </a:xfrm>
          <a:prstGeom prst="roundRect">
            <a:avLst/>
          </a:prstGeom>
          <a:noFill/>
          <a:ln w="38100">
            <a:solidFill>
              <a:srgbClr val="FF0000"/>
            </a:solidFill>
            <a:prstDash val="dash"/>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311898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44</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Human </a:t>
            </a:r>
            <a:r>
              <a:rPr lang="en-US" altLang="zh-TW" dirty="0" smtClean="0">
                <a:uFillTx/>
              </a:rPr>
              <a:t>Evaluation on </a:t>
            </a:r>
            <a:r>
              <a:rPr lang="en-US" altLang="zh-TW" dirty="0" err="1" smtClean="0">
                <a:uFillTx/>
              </a:rPr>
              <a:t>MTurk</a:t>
            </a:r>
            <a:endParaRPr lang="zh-TW" altLang="en-US" dirty="0">
              <a:uFillTx/>
            </a:endParaRPr>
          </a:p>
        </p:txBody>
      </p:sp>
      <p:sp>
        <p:nvSpPr>
          <p:cNvPr id="7" name="內容版面配置區 2"/>
          <p:cNvSpPr txBox="1">
            <a:spLocks/>
          </p:cNvSpPr>
          <p:nvPr/>
        </p:nvSpPr>
        <p:spPr>
          <a:xfrm>
            <a:off x="838200" y="2148839"/>
            <a:ext cx="10638034" cy="4028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r>
              <a:rPr lang="en-US" altLang="zh-TW" sz="2200" dirty="0" err="1">
                <a:solidFill>
                  <a:srgbClr val="FF0000"/>
                </a:solidFill>
                <a:uFillTx/>
              </a:rPr>
              <a:t>Informativity</a:t>
            </a:r>
            <a:r>
              <a:rPr lang="en-US" altLang="zh-TW" sz="2200" dirty="0">
                <a:uFillTx/>
              </a:rPr>
              <a:t>: </a:t>
            </a:r>
          </a:p>
          <a:p>
            <a:pPr marL="457200" lvl="1" indent="0">
              <a:buNone/>
            </a:pPr>
            <a:r>
              <a:rPr lang="en-US" altLang="zh-TW" sz="1800" dirty="0">
                <a:uFillTx/>
              </a:rPr>
              <a:t>how well does the summary </a:t>
            </a:r>
            <a:r>
              <a:rPr lang="en-US" altLang="zh-TW" sz="1800" dirty="0">
                <a:solidFill>
                  <a:srgbClr val="FF0000"/>
                </a:solidFill>
                <a:uFillTx/>
              </a:rPr>
              <a:t>capture </a:t>
            </a:r>
            <a:br>
              <a:rPr lang="en-US" altLang="zh-TW" sz="1800" dirty="0">
                <a:solidFill>
                  <a:srgbClr val="FF0000"/>
                </a:solidFill>
                <a:uFillTx/>
              </a:rPr>
            </a:br>
            <a:r>
              <a:rPr lang="en-US" altLang="zh-TW" sz="1800" dirty="0">
                <a:solidFill>
                  <a:srgbClr val="FF0000"/>
                </a:solidFill>
                <a:uFillTx/>
              </a:rPr>
              <a:t>the important parts of the article</a:t>
            </a:r>
            <a:r>
              <a:rPr lang="en-US" altLang="zh-TW" sz="1800" dirty="0">
                <a:uFillTx/>
              </a:rPr>
              <a:t>?</a:t>
            </a:r>
          </a:p>
          <a:p>
            <a:r>
              <a:rPr lang="en-US" altLang="zh-TW" sz="2200" dirty="0">
                <a:solidFill>
                  <a:srgbClr val="FF0000"/>
                </a:solidFill>
                <a:uFillTx/>
              </a:rPr>
              <a:t>Conciseness</a:t>
            </a:r>
            <a:r>
              <a:rPr lang="en-US" altLang="zh-TW" sz="2200" dirty="0">
                <a:uFillTx/>
              </a:rPr>
              <a:t>: </a:t>
            </a:r>
          </a:p>
          <a:p>
            <a:pPr marL="457200" lvl="1" indent="0">
              <a:buNone/>
            </a:pPr>
            <a:r>
              <a:rPr lang="en-US" altLang="zh-TW" sz="1800" dirty="0">
                <a:uFillTx/>
              </a:rPr>
              <a:t>is the summary clear enough to </a:t>
            </a:r>
            <a:r>
              <a:rPr lang="en-US" altLang="zh-TW" sz="1800" dirty="0"/>
              <a:t/>
            </a:r>
            <a:br>
              <a:rPr lang="en-US" altLang="zh-TW" sz="1800" dirty="0"/>
            </a:br>
            <a:r>
              <a:rPr lang="en-US" altLang="zh-TW" sz="1800" dirty="0" smtClean="0">
                <a:uFillTx/>
              </a:rPr>
              <a:t>explain everything </a:t>
            </a:r>
            <a:r>
              <a:rPr lang="en-US" altLang="zh-TW" sz="1800" dirty="0">
                <a:uFillTx/>
              </a:rPr>
              <a:t>without being </a:t>
            </a:r>
            <a:r>
              <a:rPr lang="en-US" altLang="zh-TW" sz="1800" dirty="0"/>
              <a:t/>
            </a:r>
            <a:br>
              <a:rPr lang="en-US" altLang="zh-TW" sz="1800" dirty="0"/>
            </a:br>
            <a:r>
              <a:rPr lang="en-US" altLang="zh-TW" sz="1800" dirty="0" smtClean="0">
                <a:uFillTx/>
              </a:rPr>
              <a:t>redundant</a:t>
            </a:r>
            <a:r>
              <a:rPr lang="en-US" altLang="zh-TW" sz="1800" dirty="0">
                <a:uFillTx/>
              </a:rPr>
              <a:t>? </a:t>
            </a:r>
          </a:p>
          <a:p>
            <a:r>
              <a:rPr lang="en-US" altLang="zh-TW" sz="2200" dirty="0">
                <a:solidFill>
                  <a:srgbClr val="FF0000"/>
                </a:solidFill>
                <a:uFillTx/>
              </a:rPr>
              <a:t>Readability</a:t>
            </a:r>
            <a:r>
              <a:rPr lang="en-US" altLang="zh-TW" sz="2200" dirty="0">
                <a:uFillTx/>
              </a:rPr>
              <a:t>: </a:t>
            </a:r>
          </a:p>
          <a:p>
            <a:pPr marL="457200" lvl="1" indent="0">
              <a:buNone/>
            </a:pPr>
            <a:r>
              <a:rPr lang="en-US" altLang="zh-TW" sz="1800" dirty="0">
                <a:uFillTx/>
              </a:rPr>
              <a:t>how well-written (ﬂuent and </a:t>
            </a:r>
            <a:r>
              <a:rPr lang="en-US" altLang="zh-TW" sz="1800" dirty="0"/>
              <a:t/>
            </a:r>
            <a:br>
              <a:rPr lang="en-US" altLang="zh-TW" sz="1800" dirty="0"/>
            </a:br>
            <a:r>
              <a:rPr lang="en-US" altLang="zh-TW" sz="1800" dirty="0" smtClean="0">
                <a:uFillTx/>
              </a:rPr>
              <a:t>grammatical) </a:t>
            </a:r>
            <a:r>
              <a:rPr lang="en-US" altLang="zh-TW" sz="1800" dirty="0">
                <a:uFillTx/>
              </a:rPr>
              <a:t>the summary is?</a:t>
            </a:r>
            <a:endParaRPr lang="zh-TW" altLang="en-US" sz="1800" dirty="0">
              <a:uFillTx/>
            </a:endParaRPr>
          </a:p>
        </p:txBody>
      </p:sp>
      <p:pic>
        <p:nvPicPr>
          <p:cNvPr id="2" name="Picture 1"/>
          <p:cNvPicPr>
            <a:picLocks noChangeAspect="1"/>
          </p:cNvPicPr>
          <p:nvPr/>
        </p:nvPicPr>
        <p:blipFill>
          <a:blip r:embed="rId3"/>
          <a:stretch>
            <a:fillRect/>
          </a:stretch>
        </p:blipFill>
        <p:spPr>
          <a:xfrm>
            <a:off x="4969321" y="1677451"/>
            <a:ext cx="6558489" cy="4499512"/>
          </a:xfrm>
          <a:prstGeom prst="rect">
            <a:avLst/>
          </a:prstGeom>
        </p:spPr>
      </p:pic>
      <p:sp>
        <p:nvSpPr>
          <p:cNvPr id="3" name="矩形 2"/>
          <p:cNvSpPr/>
          <p:nvPr/>
        </p:nvSpPr>
        <p:spPr>
          <a:xfrm>
            <a:off x="9307629" y="3840480"/>
            <a:ext cx="2220181" cy="2336482"/>
          </a:xfrm>
          <a:prstGeom prst="rect">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307629" y="6186685"/>
            <a:ext cx="895149" cy="461665"/>
          </a:xfrm>
          <a:prstGeom prst="rect">
            <a:avLst/>
          </a:prstGeom>
        </p:spPr>
        <p:txBody>
          <a:bodyPr wrap="square" rtlCol="0">
            <a:spAutoFit/>
          </a:bodyPr>
          <a:lstStyle/>
          <a:p>
            <a:r>
              <a:rPr lang="en-US" altLang="zh-TW" sz="2400" dirty="0" smtClean="0">
                <a:solidFill>
                  <a:srgbClr val="FF0000"/>
                </a:solidFill>
              </a:rPr>
              <a:t>trap</a:t>
            </a:r>
            <a:endParaRPr lang="zh-TW" altLang="en-US" sz="2400" dirty="0">
              <a:solidFill>
                <a:srgbClr val="FF0000"/>
              </a:solidFill>
            </a:endParaRPr>
          </a:p>
        </p:txBody>
      </p:sp>
    </p:spTree>
    <p:extLst>
      <p:ext uri="{BB962C8B-B14F-4D97-AF65-F5344CB8AC3E}">
        <p14:creationId xmlns:p14="http://schemas.microsoft.com/office/powerpoint/2010/main" val="11148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45</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6"/>
          </a:solidFill>
        </p:spPr>
        <p:txBody>
          <a:bodyPr wrap="square" lIns="360000" rIns="360000" rtlCol="0">
            <a:spAutoFit/>
          </a:bodyPr>
          <a:lstStyle/>
          <a:p>
            <a:r>
              <a:rPr lang="en-US" altLang="zh-TW" sz="2800" dirty="0">
                <a:solidFill>
                  <a:schemeClr val="bg1"/>
                </a:solidFill>
                <a:uFillTx/>
              </a:rPr>
              <a:t>Experiment</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Results – Human Evaluation</a:t>
            </a:r>
            <a:endParaRPr lang="zh-TW" altLang="en-US" dirty="0">
              <a:uFillTx/>
            </a:endParaRPr>
          </a:p>
        </p:txBody>
      </p:sp>
      <p:sp>
        <p:nvSpPr>
          <p:cNvPr id="7" name="內容版面配置區 2"/>
          <p:cNvSpPr txBox="1">
            <a:spLocks/>
          </p:cNvSpPr>
          <p:nvPr/>
        </p:nvSpPr>
        <p:spPr>
          <a:xfrm>
            <a:off x="838200" y="2148839"/>
            <a:ext cx="10638034" cy="4028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r>
              <a:rPr lang="en-US" altLang="zh-TW" sz="2200" dirty="0" err="1">
                <a:solidFill>
                  <a:srgbClr val="FF0000"/>
                </a:solidFill>
                <a:uFillTx/>
              </a:rPr>
              <a:t>Informativity</a:t>
            </a:r>
            <a:r>
              <a:rPr lang="en-US" altLang="zh-TW" sz="2200" dirty="0">
                <a:uFillTx/>
              </a:rPr>
              <a:t>: how well does the summary capture the important parts of the article?</a:t>
            </a:r>
          </a:p>
          <a:p>
            <a:r>
              <a:rPr lang="en-US" altLang="zh-TW" sz="2200" dirty="0">
                <a:solidFill>
                  <a:srgbClr val="FF0000"/>
                </a:solidFill>
                <a:uFillTx/>
              </a:rPr>
              <a:t>Conciseness</a:t>
            </a:r>
            <a:r>
              <a:rPr lang="en-US" altLang="zh-TW" sz="2200" dirty="0">
                <a:uFillTx/>
              </a:rPr>
              <a:t>: is the summary clear enough to explain everything without being redundant? </a:t>
            </a:r>
          </a:p>
          <a:p>
            <a:r>
              <a:rPr lang="en-US" altLang="zh-TW" sz="2200" dirty="0">
                <a:solidFill>
                  <a:srgbClr val="FF0000"/>
                </a:solidFill>
                <a:uFillTx/>
              </a:rPr>
              <a:t>Readability</a:t>
            </a:r>
            <a:r>
              <a:rPr lang="en-US" altLang="zh-TW" sz="2200" dirty="0">
                <a:uFillTx/>
              </a:rPr>
              <a:t>: how well-written (ﬂuent and grammatical) the summary is?</a:t>
            </a:r>
            <a:endParaRPr lang="zh-TW" altLang="en-US" sz="2200" dirty="0">
              <a:uFillTx/>
            </a:endParaRPr>
          </a:p>
        </p:txBody>
      </p:sp>
      <p:pic>
        <p:nvPicPr>
          <p:cNvPr id="2" name="Picture 1"/>
          <p:cNvPicPr>
            <a:picLocks noChangeAspect="1"/>
          </p:cNvPicPr>
          <p:nvPr/>
        </p:nvPicPr>
        <p:blipFill>
          <a:blip r:embed="rId3"/>
          <a:stretch>
            <a:fillRect/>
          </a:stretch>
        </p:blipFill>
        <p:spPr>
          <a:xfrm>
            <a:off x="1877187" y="3652837"/>
            <a:ext cx="8439150" cy="2524125"/>
          </a:xfrm>
          <a:prstGeom prst="rect">
            <a:avLst/>
          </a:prstGeom>
        </p:spPr>
      </p:pic>
      <p:sp>
        <p:nvSpPr>
          <p:cNvPr id="3" name="矩形 2"/>
          <p:cNvSpPr/>
          <p:nvPr/>
        </p:nvSpPr>
        <p:spPr>
          <a:xfrm>
            <a:off x="1952089" y="5013788"/>
            <a:ext cx="8280971" cy="626723"/>
          </a:xfrm>
          <a:prstGeom prst="rect">
            <a:avLst/>
          </a:prstGeom>
          <a:noFill/>
          <a:ln w="38100">
            <a:solidFill>
              <a:srgbClr val="FF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68729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Outline</a:t>
            </a:r>
          </a:p>
        </p:txBody>
      </p:sp>
      <p:sp>
        <p:nvSpPr>
          <p:cNvPr id="3" name="Content Placeholder 2"/>
          <p:cNvSpPr>
            <a:spLocks noGrp="1"/>
          </p:cNvSpPr>
          <p:nvPr>
            <p:ph idx="1"/>
          </p:nvPr>
        </p:nvSpPr>
        <p:spPr/>
        <p:txBody>
          <a:bodyPr/>
          <a:lstStyle/>
          <a:p>
            <a:r>
              <a:rPr lang="en-US" dirty="0">
                <a:solidFill>
                  <a:schemeClr val="accent3">
                    <a:lumMod val="60000"/>
                    <a:lumOff val="40000"/>
                  </a:schemeClr>
                </a:solidFill>
                <a:uFillTx/>
              </a:rPr>
              <a:t>Motivation</a:t>
            </a:r>
          </a:p>
          <a:p>
            <a:r>
              <a:rPr lang="en-US" dirty="0" smtClean="0">
                <a:solidFill>
                  <a:schemeClr val="accent3">
                    <a:lumMod val="60000"/>
                    <a:lumOff val="40000"/>
                  </a:schemeClr>
                </a:solidFill>
                <a:uFillTx/>
              </a:rPr>
              <a:t>Our </a:t>
            </a:r>
            <a:r>
              <a:rPr lang="en-US" dirty="0">
                <a:solidFill>
                  <a:schemeClr val="accent3">
                    <a:lumMod val="60000"/>
                    <a:lumOff val="40000"/>
                  </a:schemeClr>
                </a:solidFill>
                <a:uFillTx/>
              </a:rPr>
              <a:t>Method</a:t>
            </a:r>
          </a:p>
          <a:p>
            <a:r>
              <a:rPr lang="en-US" dirty="0">
                <a:solidFill>
                  <a:schemeClr val="accent3">
                    <a:lumMod val="60000"/>
                    <a:lumOff val="40000"/>
                  </a:schemeClr>
                </a:solidFill>
              </a:rPr>
              <a:t>Training Procedures</a:t>
            </a:r>
          </a:p>
          <a:p>
            <a:r>
              <a:rPr lang="en-US" dirty="0" smtClean="0">
                <a:solidFill>
                  <a:schemeClr val="accent3">
                    <a:lumMod val="60000"/>
                    <a:lumOff val="40000"/>
                  </a:schemeClr>
                </a:solidFill>
                <a:uFillTx/>
              </a:rPr>
              <a:t>Experiments </a:t>
            </a:r>
            <a:r>
              <a:rPr lang="en-US" dirty="0">
                <a:solidFill>
                  <a:schemeClr val="accent3">
                    <a:lumMod val="60000"/>
                    <a:lumOff val="40000"/>
                  </a:schemeClr>
                </a:solidFill>
                <a:uFillTx/>
              </a:rPr>
              <a:t>and Results</a:t>
            </a:r>
          </a:p>
          <a:p>
            <a:r>
              <a:rPr lang="en-US" dirty="0" smtClean="0">
                <a:uFillTx/>
              </a:rPr>
              <a:t>Conclusion</a:t>
            </a:r>
            <a:endParaRPr lang="en-US" dirty="0">
              <a:uFillTx/>
            </a:endParaRPr>
          </a:p>
        </p:txBody>
      </p:sp>
      <p:sp>
        <p:nvSpPr>
          <p:cNvPr id="4" name="Slide Number Placeholder 3"/>
          <p:cNvSpPr>
            <a:spLocks noGrp="1"/>
          </p:cNvSpPr>
          <p:nvPr>
            <p:ph type="sldNum" sz="quarter" idx="12"/>
          </p:nvPr>
        </p:nvSpPr>
        <p:spPr/>
        <p:txBody>
          <a:bodyPr/>
          <a:lstStyle/>
          <a:p>
            <a:fld id="{B3692BC1-CA0F-463A-8F85-FC818CC1B5D5}" type="slidenum">
              <a:rPr lang="zh-TW" altLang="en-US" sz="2000" smtClean="0">
                <a:uFillTx/>
              </a:rPr>
              <a:t>46</a:t>
            </a:fld>
            <a:endParaRPr lang="zh-TW" altLang="en-US" sz="2000">
              <a:uFillTx/>
            </a:endParaRPr>
          </a:p>
        </p:txBody>
      </p:sp>
    </p:spTree>
    <p:extLst>
      <p:ext uri="{BB962C8B-B14F-4D97-AF65-F5344CB8AC3E}">
        <p14:creationId xmlns:p14="http://schemas.microsoft.com/office/powerpoint/2010/main" val="2569862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47</a:t>
            </a:fld>
            <a:endParaRPr lang="zh-TW" altLang="en-US" sz="2000">
              <a:uFillTx/>
            </a:endParaRPr>
          </a:p>
        </p:txBody>
      </p:sp>
      <p:sp>
        <p:nvSpPr>
          <p:cNvPr id="13" name="文字方塊 12"/>
          <p:cNvSpPr txBox="1">
            <a:spLocks/>
          </p:cNvSpPr>
          <p:nvPr/>
        </p:nvSpPr>
        <p:spPr>
          <a:xfrm>
            <a:off x="1524" y="-942"/>
            <a:ext cx="12190476" cy="523220"/>
          </a:xfrm>
          <a:prstGeom prst="rect">
            <a:avLst/>
          </a:prstGeom>
          <a:solidFill>
            <a:schemeClr val="accent4"/>
          </a:solidFill>
        </p:spPr>
        <p:txBody>
          <a:bodyPr wrap="square" lIns="360000" rIns="360000" rtlCol="0">
            <a:spAutoFit/>
          </a:bodyPr>
          <a:lstStyle/>
          <a:p>
            <a:r>
              <a:rPr lang="en-US" altLang="zh-TW" sz="2800" dirty="0">
                <a:solidFill>
                  <a:schemeClr val="bg1"/>
                </a:solidFill>
                <a:uFillTx/>
              </a:rPr>
              <a:t>Conclusion and Future work</a:t>
            </a:r>
            <a:endParaRPr lang="zh-TW" altLang="en-US" sz="2800" dirty="0">
              <a:solidFill>
                <a:schemeClr val="bg1"/>
              </a:solidFill>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Conclusion</a:t>
            </a:r>
            <a:endParaRPr lang="zh-TW" altLang="en-US" dirty="0">
              <a:uFillTx/>
            </a:endParaRPr>
          </a:p>
        </p:txBody>
      </p:sp>
      <p:sp>
        <p:nvSpPr>
          <p:cNvPr id="7" name="內容版面配置區 2"/>
          <p:cNvSpPr txBox="1">
            <a:spLocks/>
          </p:cNvSpPr>
          <p:nvPr/>
        </p:nvSpPr>
        <p:spPr>
          <a:xfrm>
            <a:off x="838200" y="2148839"/>
            <a:ext cx="10638034" cy="4028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r>
              <a:rPr lang="en-US" altLang="zh-TW" sz="2200" dirty="0">
                <a:uFillTx/>
              </a:rPr>
              <a:t>We propose a </a:t>
            </a:r>
            <a:r>
              <a:rPr lang="en-US" altLang="zh-TW" sz="2200" dirty="0">
                <a:solidFill>
                  <a:srgbClr val="FF0000"/>
                </a:solidFill>
                <a:uFillTx/>
              </a:rPr>
              <a:t>uniﬁed model </a:t>
            </a:r>
            <a:r>
              <a:rPr lang="en-US" altLang="zh-TW" sz="2200" dirty="0">
                <a:uFillTx/>
              </a:rPr>
              <a:t>combining the strength of extractive and abstractive summarization. </a:t>
            </a:r>
          </a:p>
          <a:p>
            <a:endParaRPr lang="en-US" altLang="zh-TW" sz="2200" dirty="0">
              <a:uFillTx/>
            </a:endParaRPr>
          </a:p>
          <a:p>
            <a:r>
              <a:rPr lang="en-US" altLang="zh-TW" sz="2200" dirty="0">
                <a:uFillTx/>
              </a:rPr>
              <a:t> A novel </a:t>
            </a:r>
            <a:r>
              <a:rPr lang="en-US" altLang="zh-TW" sz="2200" dirty="0">
                <a:solidFill>
                  <a:srgbClr val="FF0000"/>
                </a:solidFill>
                <a:uFillTx/>
              </a:rPr>
              <a:t>inconsistency loss function </a:t>
            </a:r>
            <a:r>
              <a:rPr lang="en-US" altLang="zh-TW" sz="2200" dirty="0">
                <a:uFillTx/>
              </a:rPr>
              <a:t>is introduced to penalize the inconsistency between two levels of attentions. The inconsistency loss enables extractive and abstractive summarization to be mutually beneﬁcial</a:t>
            </a:r>
            <a:r>
              <a:rPr lang="en-US" altLang="zh-TW" sz="2200" dirty="0" smtClean="0">
                <a:uFillTx/>
              </a:rPr>
              <a:t>.</a:t>
            </a:r>
            <a:r>
              <a:rPr lang="en-US" altLang="zh-TW" sz="2200" dirty="0" smtClean="0"/>
              <a:t> </a:t>
            </a:r>
            <a:endParaRPr lang="en-US" altLang="zh-TW" sz="2200" dirty="0">
              <a:uFillTx/>
            </a:endParaRPr>
          </a:p>
          <a:p>
            <a:endParaRPr lang="en-US" altLang="zh-TW" sz="2200" dirty="0">
              <a:uFillTx/>
            </a:endParaRPr>
          </a:p>
          <a:p>
            <a:r>
              <a:rPr lang="en-US" altLang="zh-TW" sz="2200" dirty="0">
                <a:uFillTx/>
              </a:rPr>
              <a:t>By end-to-end training of our model, we achieve the </a:t>
            </a:r>
            <a:r>
              <a:rPr lang="en-US" altLang="zh-TW" sz="2200" dirty="0">
                <a:solidFill>
                  <a:srgbClr val="FF0000"/>
                </a:solidFill>
                <a:uFillTx/>
              </a:rPr>
              <a:t>best ROUGE scores </a:t>
            </a:r>
            <a:r>
              <a:rPr lang="en-US" altLang="zh-TW" sz="2200" dirty="0">
                <a:uFillTx/>
              </a:rPr>
              <a:t>while being the </a:t>
            </a:r>
            <a:r>
              <a:rPr lang="en-US" altLang="zh-TW" sz="2200" dirty="0">
                <a:solidFill>
                  <a:srgbClr val="FF0000"/>
                </a:solidFill>
                <a:uFillTx/>
              </a:rPr>
              <a:t>most informative and readable</a:t>
            </a:r>
            <a:r>
              <a:rPr lang="en-US" altLang="zh-TW" sz="2200" dirty="0">
                <a:uFillTx/>
              </a:rPr>
              <a:t> summarization on the CNN/Daily Mail dataset in a solid human evaluation.</a:t>
            </a:r>
            <a:endParaRPr lang="zh-TW" altLang="en-US" sz="2200" dirty="0">
              <a:uFillTx/>
            </a:endParaRPr>
          </a:p>
        </p:txBody>
      </p:sp>
    </p:spTree>
    <p:extLst>
      <p:ext uri="{BB962C8B-B14F-4D97-AF65-F5344CB8AC3E}">
        <p14:creationId xmlns:p14="http://schemas.microsoft.com/office/powerpoint/2010/main" val="27860885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48</a:t>
            </a:fld>
            <a:endParaRPr lang="zh-TW" altLang="en-US" sz="2000">
              <a:uFillTx/>
            </a:endParaRPr>
          </a:p>
        </p:txBody>
      </p:sp>
      <p:sp>
        <p:nvSpPr>
          <p:cNvPr id="17"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smtClean="0">
                <a:uFillTx/>
              </a:rPr>
              <a:t>Acknowledgements</a:t>
            </a:r>
            <a:endParaRPr lang="zh-TW" altLang="en-US" dirty="0">
              <a:uFillTx/>
            </a:endParaRPr>
          </a:p>
        </p:txBody>
      </p:sp>
      <p:sp>
        <p:nvSpPr>
          <p:cNvPr id="7" name="內容版面配置區 2"/>
          <p:cNvSpPr txBox="1">
            <a:spLocks/>
          </p:cNvSpPr>
          <p:nvPr/>
        </p:nvSpPr>
        <p:spPr>
          <a:xfrm>
            <a:off x="5135752" y="1995723"/>
            <a:ext cx="2943724" cy="36544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pPr marL="0" indent="0" algn="ctr">
              <a:buNone/>
            </a:pPr>
            <a:r>
              <a:rPr lang="en-US" altLang="zh-TW" dirty="0"/>
              <a:t>Min </a:t>
            </a:r>
            <a:r>
              <a:rPr lang="en-US" altLang="zh-TW" dirty="0" smtClean="0"/>
              <a:t>Sun</a:t>
            </a:r>
          </a:p>
          <a:p>
            <a:pPr marL="0" indent="0" algn="ctr">
              <a:buNone/>
            </a:pPr>
            <a:r>
              <a:rPr lang="en-US" altLang="zh-TW" dirty="0" smtClean="0"/>
              <a:t>Wen-Ting </a:t>
            </a:r>
            <a:r>
              <a:rPr lang="en-US" altLang="zh-TW" dirty="0" err="1" smtClean="0"/>
              <a:t>Tsu</a:t>
            </a:r>
            <a:endParaRPr lang="en-US" altLang="zh-TW" dirty="0" smtClean="0"/>
          </a:p>
          <a:p>
            <a:pPr marL="0" indent="0" algn="ctr">
              <a:buNone/>
            </a:pPr>
            <a:r>
              <a:rPr lang="en-US" altLang="zh-TW" dirty="0" err="1" smtClean="0"/>
              <a:t>Chieh</a:t>
            </a:r>
            <a:r>
              <a:rPr lang="en-US" altLang="zh-TW" dirty="0" smtClean="0"/>
              <a:t>-Kai Lin</a:t>
            </a:r>
          </a:p>
          <a:p>
            <a:pPr marL="0" indent="0" algn="ctr">
              <a:buNone/>
            </a:pPr>
            <a:r>
              <a:rPr lang="en-US" altLang="zh-TW" dirty="0" smtClean="0"/>
              <a:t>Ming-Ying Lee</a:t>
            </a:r>
          </a:p>
          <a:p>
            <a:pPr marL="0" indent="0" algn="ctr">
              <a:buNone/>
            </a:pPr>
            <a:endParaRPr lang="en-US" altLang="zh-TW" dirty="0"/>
          </a:p>
          <a:p>
            <a:pPr marL="0" indent="0" algn="ctr">
              <a:buNone/>
            </a:pPr>
            <a:r>
              <a:rPr lang="en-US" altLang="zh-TW" dirty="0" err="1" smtClean="0"/>
              <a:t>Kerui</a:t>
            </a:r>
            <a:r>
              <a:rPr lang="en-US" altLang="zh-TW" dirty="0" smtClean="0"/>
              <a:t> Min</a:t>
            </a:r>
          </a:p>
          <a:p>
            <a:pPr marL="0" indent="0" algn="ctr">
              <a:buNone/>
            </a:pPr>
            <a:r>
              <a:rPr lang="en-US" altLang="zh-TW" dirty="0" smtClean="0"/>
              <a:t>Jing Tang</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413" y="4565989"/>
            <a:ext cx="2749451" cy="958805"/>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4280" y="2064021"/>
            <a:ext cx="1949715" cy="1949715"/>
          </a:xfrm>
          <a:prstGeom prst="rect">
            <a:avLst/>
          </a:prstGeom>
        </p:spPr>
      </p:pic>
    </p:spTree>
    <p:extLst>
      <p:ext uri="{BB962C8B-B14F-4D97-AF65-F5344CB8AC3E}">
        <p14:creationId xmlns:p14="http://schemas.microsoft.com/office/powerpoint/2010/main" val="3592712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600232"/>
            <a:ext cx="9144000" cy="1214651"/>
          </a:xfrm>
        </p:spPr>
        <p:txBody>
          <a:bodyPr>
            <a:noAutofit/>
          </a:bodyPr>
          <a:lstStyle/>
          <a:p>
            <a:r>
              <a:rPr lang="en-US" altLang="zh-TW" sz="7200" dirty="0">
                <a:uFillTx/>
              </a:rPr>
              <a:t>Q &amp; A</a:t>
            </a:r>
            <a:endParaRPr lang="zh-TW" altLang="en-US" sz="7200" dirty="0">
              <a:uFillTx/>
            </a:endParaRPr>
          </a:p>
        </p:txBody>
      </p:sp>
      <p:sp>
        <p:nvSpPr>
          <p:cNvPr id="4" name="投影片編號版面配置區 3"/>
          <p:cNvSpPr>
            <a:spLocks noGrp="1"/>
          </p:cNvSpPr>
          <p:nvPr>
            <p:ph type="sldNum" sz="quarter" idx="12"/>
          </p:nvPr>
        </p:nvSpPr>
        <p:spPr/>
        <p:txBody>
          <a:bodyPr/>
          <a:lstStyle/>
          <a:p>
            <a:fld id="{B3692BC1-CA0F-463A-8F85-FC818CC1B5D5}" type="slidenum">
              <a:rPr lang="zh-TW" altLang="en-US" sz="2000" smtClean="0">
                <a:uFillTx/>
              </a:rPr>
              <a:t>49</a:t>
            </a:fld>
            <a:endParaRPr lang="zh-TW" altLang="en-US" sz="2000">
              <a:uFillTx/>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749" y="2276351"/>
            <a:ext cx="3313345" cy="3313345"/>
          </a:xfrm>
          <a:prstGeom prst="rect">
            <a:avLst/>
          </a:prstGeom>
        </p:spPr>
      </p:pic>
      <p:sp>
        <p:nvSpPr>
          <p:cNvPr id="6" name="文字方塊 5"/>
          <p:cNvSpPr txBox="1"/>
          <p:nvPr/>
        </p:nvSpPr>
        <p:spPr>
          <a:xfrm>
            <a:off x="6049811" y="2738545"/>
            <a:ext cx="2568973" cy="646331"/>
          </a:xfrm>
          <a:prstGeom prst="rect">
            <a:avLst/>
          </a:prstGeom>
          <a:noFill/>
        </p:spPr>
        <p:txBody>
          <a:bodyPr wrap="none" rtlCol="0">
            <a:spAutoFit/>
          </a:bodyPr>
          <a:lstStyle/>
          <a:p>
            <a:r>
              <a:rPr lang="en-US" altLang="zh-TW" sz="3600" b="1" dirty="0" smtClean="0"/>
              <a:t>Project page</a:t>
            </a:r>
            <a:endParaRPr lang="zh-TW" altLang="en-US" sz="3600" b="1" dirty="0"/>
          </a:p>
        </p:txBody>
      </p:sp>
      <p:sp>
        <p:nvSpPr>
          <p:cNvPr id="7" name="文字方塊 6"/>
          <p:cNvSpPr txBox="1"/>
          <p:nvPr/>
        </p:nvSpPr>
        <p:spPr>
          <a:xfrm>
            <a:off x="6049811" y="3473123"/>
            <a:ext cx="4181059" cy="1384995"/>
          </a:xfrm>
          <a:prstGeom prst="rect">
            <a:avLst/>
          </a:prstGeom>
          <a:noFill/>
        </p:spPr>
        <p:txBody>
          <a:bodyPr wrap="square" rtlCol="0">
            <a:spAutoFit/>
          </a:bodyPr>
          <a:lstStyle/>
          <a:p>
            <a:pPr marL="285750" indent="-285750">
              <a:buFont typeface="Arial" panose="020B0604020202020204" pitchFamily="34" charset="0"/>
              <a:buChar char="•"/>
            </a:pPr>
            <a:r>
              <a:rPr lang="en-US" altLang="zh-TW" sz="2800" b="1" dirty="0" smtClean="0"/>
              <a:t>Code</a:t>
            </a:r>
          </a:p>
          <a:p>
            <a:pPr marL="285750" indent="-285750">
              <a:buFont typeface="Arial" panose="020B0604020202020204" pitchFamily="34" charset="0"/>
              <a:buChar char="•"/>
            </a:pPr>
            <a:r>
              <a:rPr lang="en-US" altLang="zh-TW" sz="2800" b="1" dirty="0" smtClean="0"/>
              <a:t>Test output</a:t>
            </a:r>
          </a:p>
          <a:p>
            <a:pPr marL="285750" indent="-285750">
              <a:buFont typeface="Arial" panose="020B0604020202020204" pitchFamily="34" charset="0"/>
              <a:buChar char="•"/>
            </a:pPr>
            <a:r>
              <a:rPr lang="en-US" altLang="zh-TW" sz="2800" b="1" dirty="0" smtClean="0"/>
              <a:t>Supplementary material</a:t>
            </a:r>
            <a:endParaRPr lang="zh-TW" altLang="en-US" sz="2800" b="1" dirty="0"/>
          </a:p>
        </p:txBody>
      </p:sp>
      <p:sp>
        <p:nvSpPr>
          <p:cNvPr id="3" name="文字方塊 2"/>
          <p:cNvSpPr txBox="1"/>
          <p:nvPr/>
        </p:nvSpPr>
        <p:spPr>
          <a:xfrm>
            <a:off x="2738719" y="5677943"/>
            <a:ext cx="7859704" cy="523220"/>
          </a:xfrm>
          <a:prstGeom prst="rect">
            <a:avLst/>
          </a:prstGeom>
          <a:noFill/>
        </p:spPr>
        <p:txBody>
          <a:bodyPr wrap="square" rtlCol="0">
            <a:spAutoFit/>
          </a:bodyPr>
          <a:lstStyle/>
          <a:p>
            <a:r>
              <a:rPr lang="en-US" altLang="zh-TW" sz="2800" dirty="0">
                <a:hlinkClick r:id="rId4"/>
              </a:rPr>
              <a:t>https://hsuwanting.github.io/unified_summ</a:t>
            </a:r>
            <a:r>
              <a:rPr lang="en-US" altLang="zh-TW" sz="2800" dirty="0" smtClean="0">
                <a:hlinkClick r:id="rId4"/>
              </a:rPr>
              <a:t>/</a:t>
            </a:r>
            <a:endParaRPr lang="en-US" altLang="zh-TW" sz="2800" dirty="0" smtClean="0"/>
          </a:p>
        </p:txBody>
      </p:sp>
    </p:spTree>
    <p:extLst>
      <p:ext uri="{BB962C8B-B14F-4D97-AF65-F5344CB8AC3E}">
        <p14:creationId xmlns:p14="http://schemas.microsoft.com/office/powerpoint/2010/main" val="104613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5</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Text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To condense a piece of text to a shorter version while maintaining the important points</a:t>
            </a:r>
          </a:p>
        </p:txBody>
      </p:sp>
      <p:pic>
        <p:nvPicPr>
          <p:cNvPr id="1026" name="Picture 2" descr="ãtext summarizationãçåçæå°çµæ"/>
          <p:cNvPicPr>
            <a:picLocks noChangeAspect="1" noChangeArrowheads="1"/>
          </p:cNvPicPr>
          <p:nvPr/>
        </p:nvPicPr>
        <p:blipFill rotWithShape="1">
          <a:blip r:embed="rId3"/>
          <a:srcRect l="6200" r="51213" b="14334"/>
          <a:stretch/>
        </p:blipFill>
        <p:spPr bwMode="auto">
          <a:xfrm>
            <a:off x="2707105" y="2933906"/>
            <a:ext cx="2839452" cy="2937503"/>
          </a:xfrm>
          <a:prstGeom prst="rect">
            <a:avLst/>
          </a:prstGeom>
          <a:noFill/>
        </p:spPr>
      </p:pic>
      <p:pic>
        <p:nvPicPr>
          <p:cNvPr id="15" name="Picture 2" descr="ãtext summarizationãçåçæå°çµæ"/>
          <p:cNvPicPr>
            <a:picLocks noChangeAspect="1" noChangeArrowheads="1"/>
          </p:cNvPicPr>
          <p:nvPr/>
        </p:nvPicPr>
        <p:blipFill rotWithShape="1">
          <a:blip r:embed="rId3"/>
          <a:srcRect l="50470" t="15967" r="6764" b="21226"/>
          <a:stretch/>
        </p:blipFill>
        <p:spPr bwMode="auto">
          <a:xfrm>
            <a:off x="6862011" y="3325832"/>
            <a:ext cx="2851485" cy="2153653"/>
          </a:xfrm>
          <a:prstGeom prst="rect">
            <a:avLst/>
          </a:prstGeom>
          <a:noFill/>
        </p:spPr>
      </p:pic>
      <p:sp>
        <p:nvSpPr>
          <p:cNvPr id="3" name="Right Arrow 2"/>
          <p:cNvSpPr>
            <a:spLocks/>
          </p:cNvSpPr>
          <p:nvPr/>
        </p:nvSpPr>
        <p:spPr>
          <a:xfrm>
            <a:off x="5759115" y="4402657"/>
            <a:ext cx="890337" cy="395247"/>
          </a:xfrm>
          <a:prstGeom prst="rightArrow">
            <a:avLst/>
          </a:prstGeom>
          <a:solidFill>
            <a:srgbClr val="FF83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Tree>
    <p:extLst>
      <p:ext uri="{BB962C8B-B14F-4D97-AF65-F5344CB8AC3E}">
        <p14:creationId xmlns:p14="http://schemas.microsoft.com/office/powerpoint/2010/main" val="2069436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6</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Examples of Text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chor="ctr">
            <a:normAutofit/>
          </a:bodyPr>
          <a:lstStyle/>
          <a:p>
            <a:pPr fontAlgn="base"/>
            <a:r>
              <a:rPr lang="en-US" dirty="0"/>
              <a:t>Article headlines </a:t>
            </a:r>
          </a:p>
          <a:p>
            <a:pPr fontAlgn="base"/>
            <a:r>
              <a:rPr lang="en-US" dirty="0"/>
              <a:t>Meeting minutes</a:t>
            </a:r>
          </a:p>
          <a:p>
            <a:pPr fontAlgn="base"/>
            <a:r>
              <a:rPr lang="en-US" dirty="0"/>
              <a:t>Movie/book reviews</a:t>
            </a:r>
          </a:p>
          <a:p>
            <a:pPr fontAlgn="base"/>
            <a:r>
              <a:rPr lang="en-US" dirty="0"/>
              <a:t>Bulletins (weather forecasts/stock</a:t>
            </a:r>
            <a:br>
              <a:rPr lang="en-US" dirty="0"/>
            </a:br>
            <a:r>
              <a:rPr lang="en-US" dirty="0"/>
              <a:t> market reports)</a:t>
            </a:r>
          </a:p>
          <a:p>
            <a:pPr fontAlgn="base"/>
            <a:endParaRPr lang="en-US" dirty="0"/>
          </a:p>
        </p:txBody>
      </p:sp>
      <p:pic>
        <p:nvPicPr>
          <p:cNvPr id="3074" name="Picture 2" descr="ãheadlines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006" y="2474837"/>
            <a:ext cx="5219396" cy="22277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530263" y="1825625"/>
            <a:ext cx="4778881" cy="3749781"/>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6869196" y="1421611"/>
            <a:ext cx="4101014" cy="4709710"/>
          </a:xfrm>
          <a:prstGeom prst="rect">
            <a:avLst/>
          </a:prstGeom>
          <a:ln>
            <a:noFill/>
          </a:ln>
          <a:effectLst>
            <a:outerShdw blurRad="190500" algn="tl" rotWithShape="0">
              <a:srgbClr val="000000">
                <a:alpha val="70000"/>
              </a:srgbClr>
            </a:outerShdw>
          </a:effectLst>
        </p:spPr>
      </p:pic>
      <p:pic>
        <p:nvPicPr>
          <p:cNvPr id="3082" name="Picture 10" descr="ç¸éå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075" y="1630883"/>
            <a:ext cx="4743255" cy="44006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0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82"/>
                                        </p:tgtEl>
                                        <p:attrNameLst>
                                          <p:attrName>style.visibility</p:attrName>
                                        </p:attrNameLst>
                                      </p:cBhvr>
                                      <p:to>
                                        <p:strVal val="visible"/>
                                      </p:to>
                                    </p:set>
                                    <p:animEffect transition="in" filter="fade">
                                      <p:cBhvr>
                                        <p:cTn id="22"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7</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Automatic Text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To condense a piece of text to a shorter version while maintaining the important points</a:t>
            </a:r>
          </a:p>
        </p:txBody>
      </p:sp>
      <p:sp>
        <p:nvSpPr>
          <p:cNvPr id="30" name="文字方塊 29"/>
          <p:cNvSpPr txBox="1">
            <a:spLocks/>
          </p:cNvSpPr>
          <p:nvPr/>
        </p:nvSpPr>
        <p:spPr>
          <a:xfrm>
            <a:off x="2160657" y="2921726"/>
            <a:ext cx="3359831" cy="461665"/>
          </a:xfrm>
          <a:prstGeom prst="rect">
            <a:avLst/>
          </a:prstGeom>
          <a:noFill/>
        </p:spPr>
        <p:txBody>
          <a:bodyPr wrap="none" rtlCol="0">
            <a:spAutoFit/>
          </a:bodyPr>
          <a:lstStyle/>
          <a:p>
            <a:pPr algn="ctr"/>
            <a:r>
              <a:rPr lang="en-US" altLang="zh-TW" sz="2400" dirty="0">
                <a:uFillTx/>
              </a:rPr>
              <a:t>Extractive Summarization</a:t>
            </a:r>
            <a:endParaRPr lang="zh-TW" altLang="en-US" sz="2400" dirty="0">
              <a:uFillTx/>
            </a:endParaRPr>
          </a:p>
        </p:txBody>
      </p:sp>
      <p:sp>
        <p:nvSpPr>
          <p:cNvPr id="37" name="矩形 36"/>
          <p:cNvSpPr>
            <a:spLocks/>
          </p:cNvSpPr>
          <p:nvPr/>
        </p:nvSpPr>
        <p:spPr>
          <a:xfrm>
            <a:off x="6678998" y="2921725"/>
            <a:ext cx="3530326" cy="461665"/>
          </a:xfrm>
          <a:prstGeom prst="rect">
            <a:avLst/>
          </a:prstGeom>
        </p:spPr>
        <p:txBody>
          <a:bodyPr wrap="none">
            <a:spAutoFit/>
          </a:bodyPr>
          <a:lstStyle/>
          <a:p>
            <a:pPr algn="r"/>
            <a:r>
              <a:rPr lang="en-US" altLang="zh-TW" sz="2400" dirty="0">
                <a:uFillTx/>
              </a:rPr>
              <a:t>Abstractive Summarization</a:t>
            </a:r>
            <a:endParaRPr lang="zh-TW" altLang="en-US" sz="2400" dirty="0">
              <a:uFillTx/>
            </a:endParaRPr>
          </a:p>
        </p:txBody>
      </p:sp>
      <p:pic>
        <p:nvPicPr>
          <p:cNvPr id="38" name="圖片 37"/>
          <p:cNvPicPr>
            <a:picLocks noChangeAspect="1"/>
          </p:cNvPicPr>
          <p:nvPr/>
        </p:nvPicPr>
        <p:blipFill>
          <a:blip r:embed="rId3"/>
          <a:stretch>
            <a:fillRect/>
          </a:stretch>
        </p:blipFill>
        <p:spPr>
          <a:xfrm>
            <a:off x="7197605" y="3434761"/>
            <a:ext cx="2495035" cy="2495035"/>
          </a:xfrm>
          <a:prstGeom prst="rect">
            <a:avLst/>
          </a:prstGeom>
        </p:spPr>
      </p:pic>
      <p:pic>
        <p:nvPicPr>
          <p:cNvPr id="39" name="內容版面配置區 4"/>
          <p:cNvPicPr>
            <a:picLocks noChangeAspect="1"/>
          </p:cNvPicPr>
          <p:nvPr/>
        </p:nvPicPr>
        <p:blipFill>
          <a:blip r:embed="rId4" cstate="print"/>
          <a:stretch>
            <a:fillRect/>
          </a:stretch>
        </p:blipFill>
        <p:spPr>
          <a:xfrm>
            <a:off x="2736098" y="3542757"/>
            <a:ext cx="2031930" cy="2031930"/>
          </a:xfrm>
          <a:prstGeom prst="rect">
            <a:avLst/>
          </a:prstGeom>
        </p:spPr>
      </p:pic>
      <p:sp>
        <p:nvSpPr>
          <p:cNvPr id="2" name="文字方塊 1"/>
          <p:cNvSpPr txBox="1">
            <a:spLocks/>
          </p:cNvSpPr>
          <p:nvPr/>
        </p:nvSpPr>
        <p:spPr>
          <a:xfrm>
            <a:off x="1868671" y="5857177"/>
            <a:ext cx="4069080" cy="400110"/>
          </a:xfrm>
          <a:prstGeom prst="rect">
            <a:avLst/>
          </a:prstGeom>
          <a:noFill/>
        </p:spPr>
        <p:txBody>
          <a:bodyPr wrap="square" rtlCol="0">
            <a:spAutoFit/>
          </a:bodyPr>
          <a:lstStyle/>
          <a:p>
            <a:pPr algn="ctr"/>
            <a:r>
              <a:rPr lang="en-US" altLang="zh-TW" sz="2000" dirty="0">
                <a:solidFill>
                  <a:srgbClr val="FF0000"/>
                </a:solidFill>
                <a:uFillTx/>
              </a:rPr>
              <a:t>select text from the article</a:t>
            </a:r>
            <a:endParaRPr lang="zh-TW" altLang="en-US" sz="2000" dirty="0">
              <a:solidFill>
                <a:srgbClr val="FF0000"/>
              </a:solidFill>
              <a:uFillTx/>
            </a:endParaRPr>
          </a:p>
        </p:txBody>
      </p:sp>
      <p:sp>
        <p:nvSpPr>
          <p:cNvPr id="12" name="文字方塊 11"/>
          <p:cNvSpPr txBox="1">
            <a:spLocks/>
          </p:cNvSpPr>
          <p:nvPr/>
        </p:nvSpPr>
        <p:spPr>
          <a:xfrm>
            <a:off x="6576060" y="5873146"/>
            <a:ext cx="4069080" cy="400110"/>
          </a:xfrm>
          <a:prstGeom prst="rect">
            <a:avLst/>
          </a:prstGeom>
          <a:noFill/>
        </p:spPr>
        <p:txBody>
          <a:bodyPr wrap="square" rtlCol="0">
            <a:spAutoFit/>
          </a:bodyPr>
          <a:lstStyle/>
          <a:p>
            <a:pPr algn="ctr"/>
            <a:r>
              <a:rPr lang="en-US" altLang="zh-TW" sz="2000" dirty="0">
                <a:solidFill>
                  <a:srgbClr val="FF0000"/>
                </a:solidFill>
                <a:uFillTx/>
              </a:rPr>
              <a:t>generate the summary word-by-word</a:t>
            </a:r>
            <a:endParaRPr lang="zh-TW" altLang="en-US" sz="2000" dirty="0">
              <a:solidFill>
                <a:srgbClr val="FF0000"/>
              </a:solidFill>
              <a:uFillTx/>
            </a:endParaRPr>
          </a:p>
        </p:txBody>
      </p:sp>
    </p:spTree>
    <p:extLst>
      <p:ext uri="{BB962C8B-B14F-4D97-AF65-F5344CB8AC3E}">
        <p14:creationId xmlns:p14="http://schemas.microsoft.com/office/powerpoint/2010/main" val="2645104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8</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Extractive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Select phrases or sentences from the source document</a:t>
            </a:r>
          </a:p>
        </p:txBody>
      </p:sp>
      <p:pic>
        <p:nvPicPr>
          <p:cNvPr id="39" name="內容版面配置區 4"/>
          <p:cNvPicPr>
            <a:picLocks noChangeAspect="1"/>
          </p:cNvPicPr>
          <p:nvPr/>
        </p:nvPicPr>
        <p:blipFill>
          <a:blip r:embed="rId3" cstate="print"/>
          <a:stretch>
            <a:fillRect/>
          </a:stretch>
        </p:blipFill>
        <p:spPr>
          <a:xfrm>
            <a:off x="6925314" y="644751"/>
            <a:ext cx="963790" cy="963790"/>
          </a:xfrm>
          <a:prstGeom prst="rect">
            <a:avLst/>
          </a:prstGeom>
        </p:spPr>
      </p:pic>
      <p:sp>
        <p:nvSpPr>
          <p:cNvPr id="3" name="Rectangle 2"/>
          <p:cNvSpPr/>
          <p:nvPr/>
        </p:nvSpPr>
        <p:spPr>
          <a:xfrm>
            <a:off x="940918" y="5186799"/>
            <a:ext cx="10658625" cy="1169551"/>
          </a:xfrm>
          <a:prstGeom prst="rect">
            <a:avLst/>
          </a:prstGeom>
        </p:spPr>
        <p:txBody>
          <a:bodyPr wrap="square">
            <a:spAutoFit/>
          </a:bodyPr>
          <a:lstStyle/>
          <a:p>
            <a:pPr marL="285750" indent="-285750">
              <a:buFontTx/>
              <a:buChar char="-"/>
            </a:pPr>
            <a:r>
              <a:rPr lang="en-US" sz="1400" dirty="0"/>
              <a:t>Shen, D.; Sun, J.-T.; Li, H.; Yang, Q.; and Chen, Z. 2007. Document summarization using conditional random fields. IJCAI 2007.</a:t>
            </a:r>
          </a:p>
          <a:p>
            <a:pPr marL="285750" indent="-285750">
              <a:buFontTx/>
              <a:buChar char="-"/>
            </a:pPr>
            <a:r>
              <a:rPr lang="en-US" sz="1400" dirty="0" err="1"/>
              <a:t>Kågebäck</a:t>
            </a:r>
            <a:r>
              <a:rPr lang="en-US" sz="1400" dirty="0"/>
              <a:t>, M., </a:t>
            </a:r>
            <a:r>
              <a:rPr lang="en-US" sz="1400" dirty="0" err="1"/>
              <a:t>Mogren</a:t>
            </a:r>
            <a:r>
              <a:rPr lang="en-US" sz="1400" dirty="0"/>
              <a:t>, O., </a:t>
            </a:r>
            <a:r>
              <a:rPr lang="en-US" sz="1400" dirty="0" err="1"/>
              <a:t>Tahmasebi</a:t>
            </a:r>
            <a:r>
              <a:rPr lang="en-US" sz="1400" dirty="0"/>
              <a:t>, N., &amp; </a:t>
            </a:r>
            <a:r>
              <a:rPr lang="en-US" sz="1400" dirty="0" err="1"/>
              <a:t>Dubhashi</a:t>
            </a:r>
            <a:r>
              <a:rPr lang="en-US" sz="1400" dirty="0"/>
              <a:t>, D. Extractive Summarization using Continuous Vector Space Models. EACL 2014.</a:t>
            </a:r>
          </a:p>
          <a:p>
            <a:pPr marL="285750" indent="-285750">
              <a:buFontTx/>
              <a:buChar char="-"/>
            </a:pPr>
            <a:r>
              <a:rPr lang="en-US" sz="1400" dirty="0"/>
              <a:t>Cheng, J., and </a:t>
            </a:r>
            <a:r>
              <a:rPr lang="en-US" sz="1400" dirty="0" err="1"/>
              <a:t>Lapata</a:t>
            </a:r>
            <a:r>
              <a:rPr lang="en-US" sz="1400" dirty="0"/>
              <a:t>, M. Neural summarization by extracting sentences and words. ACL 2016. </a:t>
            </a:r>
          </a:p>
          <a:p>
            <a:pPr marL="285750" indent="-285750">
              <a:buFontTx/>
              <a:buChar char="-"/>
            </a:pPr>
            <a:r>
              <a:rPr lang="zh-TW" altLang="en-US" sz="1400" dirty="0"/>
              <a:t>Ramesh Nallapati, Feifei Zhai, and Bowen Zhou. Summarunner: A recurrent neural network based sequence model for extractive summarization of documents. </a:t>
            </a:r>
            <a:r>
              <a:rPr lang="en-US" altLang="zh-TW" sz="1400" dirty="0"/>
              <a:t>AAAI 2017</a:t>
            </a:r>
            <a:endParaRPr lang="zh-TW" altLang="en-US" sz="1400" dirty="0"/>
          </a:p>
        </p:txBody>
      </p:sp>
      <p:pic>
        <p:nvPicPr>
          <p:cNvPr id="15" name="Picture 2" descr="ãtext summarizationãçåçæå°çµæ"/>
          <p:cNvPicPr>
            <a:picLocks noChangeAspect="1" noChangeArrowheads="1"/>
          </p:cNvPicPr>
          <p:nvPr/>
        </p:nvPicPr>
        <p:blipFill rotWithShape="1">
          <a:blip r:embed="rId4"/>
          <a:srcRect l="6200" r="51213" b="14334"/>
          <a:stretch/>
        </p:blipFill>
        <p:spPr bwMode="auto">
          <a:xfrm>
            <a:off x="1423678" y="2256697"/>
            <a:ext cx="2594027" cy="2683603"/>
          </a:xfrm>
          <a:prstGeom prst="rect">
            <a:avLst/>
          </a:prstGeom>
          <a:noFill/>
        </p:spPr>
      </p:pic>
      <p:sp>
        <p:nvSpPr>
          <p:cNvPr id="4" name="Right Arrow 3"/>
          <p:cNvSpPr/>
          <p:nvPr/>
        </p:nvSpPr>
        <p:spPr>
          <a:xfrm>
            <a:off x="3913072"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17581" y="2561828"/>
            <a:ext cx="1991005" cy="400110"/>
          </a:xfrm>
          <a:prstGeom prst="rect">
            <a:avLst/>
          </a:prstGeom>
          <a:noFill/>
        </p:spPr>
        <p:txBody>
          <a:bodyPr wrap="square" rtlCol="0">
            <a:spAutoFit/>
          </a:bodyPr>
          <a:lstStyle/>
          <a:p>
            <a:r>
              <a:rPr lang="en-US" sz="2000" dirty="0"/>
              <a:t>Representation</a:t>
            </a:r>
          </a:p>
        </p:txBody>
      </p:sp>
      <p:graphicFrame>
        <p:nvGraphicFramePr>
          <p:cNvPr id="6" name="Table 5"/>
          <p:cNvGraphicFramePr>
            <a:graphicFrameLocks noGrp="1"/>
          </p:cNvGraphicFramePr>
          <p:nvPr>
            <p:extLst>
              <p:ext uri="{D42A27DB-BD31-4B8C-83A1-F6EECF244321}">
                <p14:modId xmlns:p14="http://schemas.microsoft.com/office/powerpoint/2010/main" val="2087310510"/>
              </p:ext>
            </p:extLst>
          </p:nvPr>
        </p:nvGraphicFramePr>
        <p:xfrm>
          <a:off x="5876772" y="3070417"/>
          <a:ext cx="1145132" cy="259080"/>
        </p:xfrm>
        <a:graphic>
          <a:graphicData uri="http://schemas.openxmlformats.org/drawingml/2006/table">
            <a:tbl>
              <a:tblPr firstRow="1" bandRow="1">
                <a:tableStyleId>{21E4AEA4-8DFA-4A89-87EB-49C32662AFE0}</a:tableStyleId>
              </a:tblPr>
              <a:tblGrid>
                <a:gridCol w="286283">
                  <a:extLst>
                    <a:ext uri="{9D8B030D-6E8A-4147-A177-3AD203B41FA5}">
                      <a16:colId xmlns:a16="http://schemas.microsoft.com/office/drawing/2014/main" xmlns="" val="1608516703"/>
                    </a:ext>
                  </a:extLst>
                </a:gridCol>
                <a:gridCol w="286283">
                  <a:extLst>
                    <a:ext uri="{9D8B030D-6E8A-4147-A177-3AD203B41FA5}">
                      <a16:colId xmlns:a16="http://schemas.microsoft.com/office/drawing/2014/main" xmlns="" val="2614361917"/>
                    </a:ext>
                  </a:extLst>
                </a:gridCol>
                <a:gridCol w="286283">
                  <a:extLst>
                    <a:ext uri="{9D8B030D-6E8A-4147-A177-3AD203B41FA5}">
                      <a16:colId xmlns:a16="http://schemas.microsoft.com/office/drawing/2014/main" xmlns="" val="3188020712"/>
                    </a:ext>
                  </a:extLst>
                </a:gridCol>
                <a:gridCol w="286283">
                  <a:extLst>
                    <a:ext uri="{9D8B030D-6E8A-4147-A177-3AD203B41FA5}">
                      <a16:colId xmlns:a16="http://schemas.microsoft.com/office/drawing/2014/main" xmlns="" val="2298472421"/>
                    </a:ext>
                  </a:extLst>
                </a:gridCol>
              </a:tblGrid>
              <a:tr h="130175">
                <a:tc>
                  <a:txBody>
                    <a:bodyPr/>
                    <a:lstStyle/>
                    <a:p>
                      <a:r>
                        <a:rPr lang="en-US" sz="1100" dirty="0"/>
                        <a:t>1</a:t>
                      </a:r>
                    </a:p>
                  </a:txBody>
                  <a:tcPr/>
                </a:tc>
                <a:tc>
                  <a:txBody>
                    <a:bodyPr/>
                    <a:lstStyle/>
                    <a:p>
                      <a:r>
                        <a:rPr lang="en-US" sz="1100" dirty="0"/>
                        <a:t>3</a:t>
                      </a:r>
                    </a:p>
                  </a:txBody>
                  <a:tcPr/>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xmlns="" val="38972066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18663595"/>
              </p:ext>
            </p:extLst>
          </p:nvPr>
        </p:nvGraphicFramePr>
        <p:xfrm>
          <a:off x="5876772" y="3480656"/>
          <a:ext cx="1145132" cy="259080"/>
        </p:xfrm>
        <a:graphic>
          <a:graphicData uri="http://schemas.openxmlformats.org/drawingml/2006/table">
            <a:tbl>
              <a:tblPr firstRow="1" bandRow="1">
                <a:tableStyleId>{21E4AEA4-8DFA-4A89-87EB-49C32662AFE0}</a:tableStyleId>
              </a:tblPr>
              <a:tblGrid>
                <a:gridCol w="286283">
                  <a:extLst>
                    <a:ext uri="{9D8B030D-6E8A-4147-A177-3AD203B41FA5}">
                      <a16:colId xmlns:a16="http://schemas.microsoft.com/office/drawing/2014/main" xmlns="" val="1608516703"/>
                    </a:ext>
                  </a:extLst>
                </a:gridCol>
                <a:gridCol w="286283">
                  <a:extLst>
                    <a:ext uri="{9D8B030D-6E8A-4147-A177-3AD203B41FA5}">
                      <a16:colId xmlns:a16="http://schemas.microsoft.com/office/drawing/2014/main" xmlns="" val="2614361917"/>
                    </a:ext>
                  </a:extLst>
                </a:gridCol>
                <a:gridCol w="286283">
                  <a:extLst>
                    <a:ext uri="{9D8B030D-6E8A-4147-A177-3AD203B41FA5}">
                      <a16:colId xmlns:a16="http://schemas.microsoft.com/office/drawing/2014/main" xmlns="" val="3188020712"/>
                    </a:ext>
                  </a:extLst>
                </a:gridCol>
                <a:gridCol w="286283">
                  <a:extLst>
                    <a:ext uri="{9D8B030D-6E8A-4147-A177-3AD203B41FA5}">
                      <a16:colId xmlns:a16="http://schemas.microsoft.com/office/drawing/2014/main" xmlns="" val="2298472421"/>
                    </a:ext>
                  </a:extLst>
                </a:gridCol>
              </a:tblGrid>
              <a:tr h="130175">
                <a:tc>
                  <a:txBody>
                    <a:bodyPr/>
                    <a:lstStyle/>
                    <a:p>
                      <a:r>
                        <a:rPr lang="en-US" sz="1100" dirty="0"/>
                        <a:t>5</a:t>
                      </a:r>
                    </a:p>
                  </a:txBody>
                  <a:tcPr/>
                </a:tc>
                <a:tc>
                  <a:txBody>
                    <a:bodyPr/>
                    <a:lstStyle/>
                    <a:p>
                      <a:r>
                        <a:rPr lang="en-US" sz="1100" dirty="0"/>
                        <a:t>6</a:t>
                      </a:r>
                    </a:p>
                  </a:txBody>
                  <a:tcPr/>
                </a:tc>
                <a:tc>
                  <a:txBody>
                    <a:bodyPr/>
                    <a:lstStyle/>
                    <a:p>
                      <a:r>
                        <a:rPr lang="en-US" sz="1100" dirty="0"/>
                        <a:t>5</a:t>
                      </a:r>
                    </a:p>
                  </a:txBody>
                  <a:tcPr/>
                </a:tc>
                <a:tc>
                  <a:txBody>
                    <a:bodyPr/>
                    <a:lstStyle/>
                    <a:p>
                      <a:r>
                        <a:rPr lang="en-US" sz="1100" dirty="0"/>
                        <a:t>7</a:t>
                      </a:r>
                    </a:p>
                  </a:txBody>
                  <a:tcPr/>
                </a:tc>
                <a:extLst>
                  <a:ext uri="{0D108BD9-81ED-4DB2-BD59-A6C34878D82A}">
                    <a16:rowId xmlns:a16="http://schemas.microsoft.com/office/drawing/2014/main" xmlns="" val="38972066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6809588"/>
              </p:ext>
            </p:extLst>
          </p:nvPr>
        </p:nvGraphicFramePr>
        <p:xfrm>
          <a:off x="5876772" y="3923488"/>
          <a:ext cx="1145132" cy="259080"/>
        </p:xfrm>
        <a:graphic>
          <a:graphicData uri="http://schemas.openxmlformats.org/drawingml/2006/table">
            <a:tbl>
              <a:tblPr firstRow="1" bandRow="1">
                <a:tableStyleId>{21E4AEA4-8DFA-4A89-87EB-49C32662AFE0}</a:tableStyleId>
              </a:tblPr>
              <a:tblGrid>
                <a:gridCol w="286283">
                  <a:extLst>
                    <a:ext uri="{9D8B030D-6E8A-4147-A177-3AD203B41FA5}">
                      <a16:colId xmlns:a16="http://schemas.microsoft.com/office/drawing/2014/main" xmlns="" val="1608516703"/>
                    </a:ext>
                  </a:extLst>
                </a:gridCol>
                <a:gridCol w="286283">
                  <a:extLst>
                    <a:ext uri="{9D8B030D-6E8A-4147-A177-3AD203B41FA5}">
                      <a16:colId xmlns:a16="http://schemas.microsoft.com/office/drawing/2014/main" xmlns="" val="2614361917"/>
                    </a:ext>
                  </a:extLst>
                </a:gridCol>
                <a:gridCol w="286283">
                  <a:extLst>
                    <a:ext uri="{9D8B030D-6E8A-4147-A177-3AD203B41FA5}">
                      <a16:colId xmlns:a16="http://schemas.microsoft.com/office/drawing/2014/main" xmlns="" val="3188020712"/>
                    </a:ext>
                  </a:extLst>
                </a:gridCol>
                <a:gridCol w="286283">
                  <a:extLst>
                    <a:ext uri="{9D8B030D-6E8A-4147-A177-3AD203B41FA5}">
                      <a16:colId xmlns:a16="http://schemas.microsoft.com/office/drawing/2014/main" xmlns="" val="2298472421"/>
                    </a:ext>
                  </a:extLst>
                </a:gridCol>
              </a:tblGrid>
              <a:tr h="130175">
                <a:tc>
                  <a:txBody>
                    <a:bodyPr/>
                    <a:lstStyle/>
                    <a:p>
                      <a:r>
                        <a:rPr lang="en-US" sz="1100" dirty="0"/>
                        <a:t>8</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4</a:t>
                      </a:r>
                    </a:p>
                  </a:txBody>
                  <a:tcPr/>
                </a:tc>
                <a:extLst>
                  <a:ext uri="{0D108BD9-81ED-4DB2-BD59-A6C34878D82A}">
                    <a16:rowId xmlns:a16="http://schemas.microsoft.com/office/drawing/2014/main" xmlns="" val="389720661"/>
                  </a:ext>
                </a:extLst>
              </a:tr>
            </a:tbl>
          </a:graphicData>
        </a:graphic>
      </p:graphicFrame>
      <p:sp>
        <p:nvSpPr>
          <p:cNvPr id="19" name="TextBox 18"/>
          <p:cNvSpPr txBox="1"/>
          <p:nvPr/>
        </p:nvSpPr>
        <p:spPr>
          <a:xfrm>
            <a:off x="4628846" y="3007013"/>
            <a:ext cx="1478660" cy="369332"/>
          </a:xfrm>
          <a:prstGeom prst="rect">
            <a:avLst/>
          </a:prstGeom>
          <a:noFill/>
        </p:spPr>
        <p:txBody>
          <a:bodyPr wrap="square" rtlCol="0">
            <a:spAutoFit/>
          </a:bodyPr>
          <a:lstStyle/>
          <a:p>
            <a:r>
              <a:rPr lang="en-US" dirty="0"/>
              <a:t>sentence 1</a:t>
            </a:r>
          </a:p>
        </p:txBody>
      </p:sp>
      <p:sp>
        <p:nvSpPr>
          <p:cNvPr id="20" name="TextBox 19"/>
          <p:cNvSpPr txBox="1"/>
          <p:nvPr/>
        </p:nvSpPr>
        <p:spPr>
          <a:xfrm>
            <a:off x="4628846" y="3432949"/>
            <a:ext cx="1478660" cy="369332"/>
          </a:xfrm>
          <a:prstGeom prst="rect">
            <a:avLst/>
          </a:prstGeom>
          <a:noFill/>
        </p:spPr>
        <p:txBody>
          <a:bodyPr wrap="square" rtlCol="0">
            <a:spAutoFit/>
          </a:bodyPr>
          <a:lstStyle/>
          <a:p>
            <a:r>
              <a:rPr lang="en-US" dirty="0"/>
              <a:t>sentence 2</a:t>
            </a:r>
          </a:p>
        </p:txBody>
      </p:sp>
      <p:sp>
        <p:nvSpPr>
          <p:cNvPr id="21" name="TextBox 20"/>
          <p:cNvSpPr txBox="1"/>
          <p:nvPr/>
        </p:nvSpPr>
        <p:spPr>
          <a:xfrm>
            <a:off x="4633242" y="3873708"/>
            <a:ext cx="1478660" cy="369332"/>
          </a:xfrm>
          <a:prstGeom prst="rect">
            <a:avLst/>
          </a:prstGeom>
          <a:noFill/>
        </p:spPr>
        <p:txBody>
          <a:bodyPr wrap="square" rtlCol="0">
            <a:spAutoFit/>
          </a:bodyPr>
          <a:lstStyle/>
          <a:p>
            <a:r>
              <a:rPr lang="en-US" dirty="0"/>
              <a:t>sentence 3</a:t>
            </a:r>
          </a:p>
        </p:txBody>
      </p:sp>
      <p:sp>
        <p:nvSpPr>
          <p:cNvPr id="22" name="TextBox 21"/>
          <p:cNvSpPr txBox="1"/>
          <p:nvPr/>
        </p:nvSpPr>
        <p:spPr>
          <a:xfrm rot="5400000">
            <a:off x="6260356" y="4394370"/>
            <a:ext cx="608971" cy="461665"/>
          </a:xfrm>
          <a:prstGeom prst="rect">
            <a:avLst/>
          </a:prstGeom>
          <a:noFill/>
        </p:spPr>
        <p:txBody>
          <a:bodyPr wrap="square" rtlCol="0">
            <a:spAutoFit/>
          </a:bodyPr>
          <a:lstStyle/>
          <a:p>
            <a:r>
              <a:rPr lang="en-US" sz="2400" dirty="0"/>
              <a:t>… </a:t>
            </a:r>
          </a:p>
        </p:txBody>
      </p:sp>
      <p:sp>
        <p:nvSpPr>
          <p:cNvPr id="23" name="Right Arrow 22"/>
          <p:cNvSpPr/>
          <p:nvPr/>
        </p:nvSpPr>
        <p:spPr>
          <a:xfrm>
            <a:off x="7624922"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6161" y="3034490"/>
            <a:ext cx="308057" cy="308057"/>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9152" y="3871691"/>
            <a:ext cx="308057" cy="308057"/>
          </a:xfrm>
          <a:prstGeom prst="rect">
            <a:avLst/>
          </a:prstGeom>
        </p:spPr>
      </p:pic>
      <p:pic>
        <p:nvPicPr>
          <p:cNvPr id="28" name="Picture 2" descr="ãtext summarizationãçåçæå°çµæ"/>
          <p:cNvPicPr>
            <a:picLocks noChangeAspect="1" noChangeArrowheads="1"/>
          </p:cNvPicPr>
          <p:nvPr/>
        </p:nvPicPr>
        <p:blipFill rotWithShape="1">
          <a:blip r:embed="rId4"/>
          <a:srcRect l="58561" t="15967" r="6764" b="21226"/>
          <a:stretch/>
        </p:blipFill>
        <p:spPr bwMode="auto">
          <a:xfrm>
            <a:off x="8432802" y="2502293"/>
            <a:ext cx="2312011" cy="2153653"/>
          </a:xfrm>
          <a:prstGeom prst="rect">
            <a:avLst/>
          </a:prstGeom>
          <a:noFill/>
        </p:spPr>
      </p:pic>
    </p:spTree>
    <p:extLst>
      <p:ext uri="{BB962C8B-B14F-4D97-AF65-F5344CB8AC3E}">
        <p14:creationId xmlns:p14="http://schemas.microsoft.com/office/powerpoint/2010/main" val="27419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9" grpId="0"/>
      <p:bldP spid="20" grpId="0"/>
      <p:bldP spid="21" grpId="0"/>
      <p:bldP spid="22" grpId="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投影片編號版面配置區 10"/>
          <p:cNvSpPr>
            <a:spLocks noGrp="1"/>
          </p:cNvSpPr>
          <p:nvPr>
            <p:ph type="sldNum" sz="quarter" idx="12"/>
          </p:nvPr>
        </p:nvSpPr>
        <p:spPr/>
        <p:txBody>
          <a:bodyPr/>
          <a:lstStyle/>
          <a:p>
            <a:fld id="{44F6F1E5-B714-4A8F-8DCB-ABA5E0E731C6}" type="slidenum">
              <a:rPr lang="zh-TW" altLang="en-US" sz="2000" smtClean="0">
                <a:uFillTx/>
              </a:rPr>
              <a:t>9</a:t>
            </a:fld>
            <a:endParaRPr lang="zh-TW" altLang="en-US" sz="2000" dirty="0">
              <a:uFillTx/>
            </a:endParaRPr>
          </a:p>
        </p:txBody>
      </p:sp>
      <p:sp>
        <p:nvSpPr>
          <p:cNvPr id="13" name="文字方塊 12"/>
          <p:cNvSpPr txBox="1">
            <a:spLocks/>
          </p:cNvSpPr>
          <p:nvPr/>
        </p:nvSpPr>
        <p:spPr>
          <a:xfrm>
            <a:off x="1524" y="-942"/>
            <a:ext cx="12190476" cy="523220"/>
          </a:xfrm>
          <a:prstGeom prst="rect">
            <a:avLst/>
          </a:prstGeom>
          <a:solidFill>
            <a:schemeClr val="accent2"/>
          </a:solidFill>
        </p:spPr>
        <p:txBody>
          <a:bodyPr wrap="square" lIns="360000" rIns="360000" rtlCol="0">
            <a:spAutoFit/>
          </a:bodyPr>
          <a:lstStyle/>
          <a:p>
            <a:r>
              <a:rPr lang="en-US" altLang="zh-TW" sz="2800" dirty="0">
                <a:solidFill>
                  <a:schemeClr val="bg1"/>
                </a:solidFill>
                <a:uFillTx/>
              </a:rPr>
              <a:t>Overview</a:t>
            </a:r>
            <a:endParaRPr lang="zh-TW" altLang="en-US" sz="2800" dirty="0">
              <a:solidFill>
                <a:schemeClr val="bg1"/>
              </a:solidFill>
              <a:uFillTx/>
            </a:endParaRPr>
          </a:p>
        </p:txBody>
      </p:sp>
      <p:sp>
        <p:nvSpPr>
          <p:cNvPr id="14" name="標題 1"/>
          <p:cNvSpPr txBox="1">
            <a:spLocks/>
          </p:cNvSpPr>
          <p:nvPr/>
        </p:nvSpPr>
        <p:spPr>
          <a:xfrm>
            <a:off x="838962" y="655099"/>
            <a:ext cx="105156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altLang="zh-TW" dirty="0">
                <a:uFillTx/>
              </a:rPr>
              <a:t>Abstractive Summarization</a:t>
            </a:r>
            <a:endParaRPr lang="zh-TW" altLang="en-US" dirty="0">
              <a:uFillTx/>
            </a:endParaRPr>
          </a:p>
        </p:txBody>
      </p:sp>
      <p:sp>
        <p:nvSpPr>
          <p:cNvPr id="29" name="內容版面配置區 2"/>
          <p:cNvSpPr>
            <a:spLocks noGrp="1"/>
          </p:cNvSpPr>
          <p:nvPr>
            <p:ph idx="1"/>
          </p:nvPr>
        </p:nvSpPr>
        <p:spPr>
          <a:xfrm>
            <a:off x="838199" y="1825625"/>
            <a:ext cx="10864065" cy="4351338"/>
          </a:xfrm>
        </p:spPr>
        <p:txBody>
          <a:bodyPr>
            <a:normAutofit/>
          </a:bodyPr>
          <a:lstStyle/>
          <a:p>
            <a:r>
              <a:rPr lang="en-US" altLang="zh-TW" dirty="0">
                <a:uFillTx/>
                <a:ea typeface="Yu Gothic UI" panose="020B0500000000000000" pitchFamily="34" charset="-128"/>
              </a:rPr>
              <a:t>Select phrases or sentences from the source document</a:t>
            </a:r>
          </a:p>
        </p:txBody>
      </p:sp>
      <p:sp>
        <p:nvSpPr>
          <p:cNvPr id="3" name="Rectangle 2"/>
          <p:cNvSpPr/>
          <p:nvPr/>
        </p:nvSpPr>
        <p:spPr>
          <a:xfrm>
            <a:off x="940918" y="5009817"/>
            <a:ext cx="10658625" cy="1384995"/>
          </a:xfrm>
          <a:prstGeom prst="rect">
            <a:avLst/>
          </a:prstGeom>
        </p:spPr>
        <p:txBody>
          <a:bodyPr wrap="square">
            <a:spAutoFit/>
          </a:bodyPr>
          <a:lstStyle/>
          <a:p>
            <a:pPr marL="285750" indent="-285750">
              <a:buFontTx/>
              <a:buChar char="-"/>
            </a:pPr>
            <a:r>
              <a:rPr lang="en-US" sz="1400" dirty="0"/>
              <a:t>Alexander M Rush, </a:t>
            </a:r>
            <a:r>
              <a:rPr lang="en-US" sz="1400" dirty="0" err="1"/>
              <a:t>Sumit</a:t>
            </a:r>
            <a:r>
              <a:rPr lang="en-US" sz="1400" dirty="0"/>
              <a:t> Chopra, and Jason Weston. A neural attention model for abstractive sentence summarization. EMNLP 2015.</a:t>
            </a:r>
          </a:p>
          <a:p>
            <a:pPr marL="285750" indent="-285750">
              <a:buFontTx/>
              <a:buChar char="-"/>
            </a:pPr>
            <a:r>
              <a:rPr lang="en-US" sz="1400" dirty="0"/>
              <a:t>Ramesh </a:t>
            </a:r>
            <a:r>
              <a:rPr lang="en-US" sz="1400" dirty="0" err="1"/>
              <a:t>Nallapati</a:t>
            </a:r>
            <a:r>
              <a:rPr lang="en-US" sz="1400" dirty="0"/>
              <a:t>, Bowen Zhou, Cicero dos Santos, </a:t>
            </a:r>
            <a:r>
              <a:rPr lang="en-US" sz="1400" dirty="0" err="1"/>
              <a:t>Caglar</a:t>
            </a:r>
            <a:r>
              <a:rPr lang="en-US" sz="1400" dirty="0"/>
              <a:t> </a:t>
            </a:r>
            <a:r>
              <a:rPr lang="en-US" sz="1400" dirty="0" err="1"/>
              <a:t>Gulcehre</a:t>
            </a:r>
            <a:r>
              <a:rPr lang="en-US" sz="1400" dirty="0"/>
              <a:t>, and Bing Xiang. Abstractive text summarization using sequence-</a:t>
            </a:r>
            <a:r>
              <a:rPr lang="en-US" sz="1400" dirty="0" err="1"/>
              <a:t>tosequence</a:t>
            </a:r>
            <a:r>
              <a:rPr lang="en-US" sz="1400" dirty="0"/>
              <a:t> </a:t>
            </a:r>
            <a:r>
              <a:rPr lang="en-US" sz="1400" dirty="0" err="1"/>
              <a:t>rnns</a:t>
            </a:r>
            <a:r>
              <a:rPr lang="en-US" sz="1400" dirty="0"/>
              <a:t> and beyond. </a:t>
            </a:r>
            <a:r>
              <a:rPr lang="en-US" sz="1400" dirty="0" err="1"/>
              <a:t>CoNLL</a:t>
            </a:r>
            <a:r>
              <a:rPr lang="en-US" sz="1400" dirty="0"/>
              <a:t> 2016.</a:t>
            </a:r>
          </a:p>
          <a:p>
            <a:pPr marL="285750" indent="-285750">
              <a:buFontTx/>
              <a:buChar char="-"/>
            </a:pPr>
            <a:r>
              <a:rPr lang="en-US" sz="1400" dirty="0"/>
              <a:t>Abigail See, Peter J Liu, and Christopher D Manning. Get to the point: Summarization with </a:t>
            </a:r>
            <a:r>
              <a:rPr lang="en-US" sz="1400" dirty="0" err="1"/>
              <a:t>pointergenerator</a:t>
            </a:r>
            <a:r>
              <a:rPr lang="en-US" sz="1400" dirty="0"/>
              <a:t> networks. ACL 2017.</a:t>
            </a:r>
          </a:p>
          <a:p>
            <a:pPr marL="285750" indent="-285750">
              <a:buFontTx/>
              <a:buChar char="-"/>
            </a:pPr>
            <a:r>
              <a:rPr lang="en-US" sz="1400" dirty="0" err="1"/>
              <a:t>Romain</a:t>
            </a:r>
            <a:r>
              <a:rPr lang="en-US" sz="1400" dirty="0"/>
              <a:t> Paulus, </a:t>
            </a:r>
            <a:r>
              <a:rPr lang="en-US" sz="1400" dirty="0" err="1"/>
              <a:t>Caiming</a:t>
            </a:r>
            <a:r>
              <a:rPr lang="en-US" sz="1400" dirty="0"/>
              <a:t> </a:t>
            </a:r>
            <a:r>
              <a:rPr lang="en-US" sz="1400" dirty="0" err="1"/>
              <a:t>Xiong</a:t>
            </a:r>
            <a:r>
              <a:rPr lang="en-US" sz="1400" dirty="0"/>
              <a:t>, and Richard </a:t>
            </a:r>
            <a:r>
              <a:rPr lang="en-US" sz="1400" dirty="0" err="1"/>
              <a:t>Socher</a:t>
            </a:r>
            <a:r>
              <a:rPr lang="en-US" sz="1400" dirty="0"/>
              <a:t>. A deep reinforced model for abstractive summarization. ICLR 2018.</a:t>
            </a:r>
          </a:p>
          <a:p>
            <a:pPr marL="285750" indent="-285750">
              <a:buFontTx/>
              <a:buChar char="-"/>
            </a:pPr>
            <a:r>
              <a:rPr lang="en-US" altLang="zh-TW" sz="1400" dirty="0"/>
              <a:t>Fan, Angela, David </a:t>
            </a:r>
            <a:r>
              <a:rPr lang="en-US" altLang="zh-TW" sz="1400" dirty="0" err="1"/>
              <a:t>Grangier</a:t>
            </a:r>
            <a:r>
              <a:rPr lang="en-US" altLang="zh-TW" sz="1400" dirty="0"/>
              <a:t>, and Michael </a:t>
            </a:r>
            <a:r>
              <a:rPr lang="en-US" altLang="zh-TW" sz="1400" dirty="0" err="1"/>
              <a:t>Auli</a:t>
            </a:r>
            <a:r>
              <a:rPr lang="en-US" altLang="zh-TW" sz="1400" dirty="0"/>
              <a:t>. Controllable abstractive summarization. </a:t>
            </a:r>
            <a:r>
              <a:rPr lang="en-US" altLang="zh-TW" sz="1400" dirty="0" err="1"/>
              <a:t>arXiv</a:t>
            </a:r>
            <a:r>
              <a:rPr lang="en-US" altLang="zh-TW" sz="1400" dirty="0"/>
              <a:t> preprint arXiv:1711.05217 (2017).</a:t>
            </a:r>
            <a:endParaRPr lang="zh-TW" altLang="en-US" sz="1400" dirty="0"/>
          </a:p>
        </p:txBody>
      </p:sp>
      <p:pic>
        <p:nvPicPr>
          <p:cNvPr id="15" name="Picture 2" descr="ãtext summarizationãçåçæå°çµæ"/>
          <p:cNvPicPr>
            <a:picLocks noChangeAspect="1" noChangeArrowheads="1"/>
          </p:cNvPicPr>
          <p:nvPr/>
        </p:nvPicPr>
        <p:blipFill rotWithShape="1">
          <a:blip r:embed="rId3"/>
          <a:srcRect l="6200" r="51213" b="14334"/>
          <a:stretch/>
        </p:blipFill>
        <p:spPr bwMode="auto">
          <a:xfrm>
            <a:off x="684877" y="2674614"/>
            <a:ext cx="1879305" cy="1944200"/>
          </a:xfrm>
          <a:prstGeom prst="rect">
            <a:avLst/>
          </a:prstGeom>
          <a:noFill/>
        </p:spPr>
      </p:pic>
      <p:sp>
        <p:nvSpPr>
          <p:cNvPr id="4" name="Right Arrow 3"/>
          <p:cNvSpPr/>
          <p:nvPr/>
        </p:nvSpPr>
        <p:spPr>
          <a:xfrm>
            <a:off x="2410858"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9083608"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ãtext summarizationãçåçæå°çµæ"/>
          <p:cNvPicPr>
            <a:picLocks noChangeAspect="1" noChangeArrowheads="1"/>
          </p:cNvPicPr>
          <p:nvPr/>
        </p:nvPicPr>
        <p:blipFill rotWithShape="1">
          <a:blip r:embed="rId3"/>
          <a:srcRect l="58561" t="15967" r="6764" b="21226"/>
          <a:stretch/>
        </p:blipFill>
        <p:spPr bwMode="auto">
          <a:xfrm>
            <a:off x="9775020" y="2649012"/>
            <a:ext cx="1773922" cy="1652420"/>
          </a:xfrm>
          <a:prstGeom prst="rect">
            <a:avLst/>
          </a:prstGeom>
          <a:noFill/>
        </p:spPr>
      </p:pic>
      <p:pic>
        <p:nvPicPr>
          <p:cNvPr id="24" name="圖片 37"/>
          <p:cNvPicPr>
            <a:picLocks noChangeAspect="1"/>
          </p:cNvPicPr>
          <p:nvPr/>
        </p:nvPicPr>
        <p:blipFill>
          <a:blip r:embed="rId4"/>
          <a:stretch>
            <a:fillRect/>
          </a:stretch>
        </p:blipFill>
        <p:spPr>
          <a:xfrm>
            <a:off x="7255586" y="596228"/>
            <a:ext cx="1018564" cy="1018564"/>
          </a:xfrm>
          <a:prstGeom prst="rect">
            <a:avLst/>
          </a:prstGeom>
        </p:spPr>
      </p:pic>
      <p:sp>
        <p:nvSpPr>
          <p:cNvPr id="2" name="Rounded Rectangle 1"/>
          <p:cNvSpPr/>
          <p:nvPr/>
        </p:nvSpPr>
        <p:spPr>
          <a:xfrm>
            <a:off x="3091559" y="3299667"/>
            <a:ext cx="1155062" cy="7647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Encoder</a:t>
            </a:r>
          </a:p>
        </p:txBody>
      </p:sp>
      <p:sp>
        <p:nvSpPr>
          <p:cNvPr id="25" name="Right Arrow 24"/>
          <p:cNvSpPr/>
          <p:nvPr/>
        </p:nvSpPr>
        <p:spPr>
          <a:xfrm>
            <a:off x="4453459"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61343" y="3309257"/>
            <a:ext cx="2005520" cy="707886"/>
          </a:xfrm>
          <a:prstGeom prst="rect">
            <a:avLst/>
          </a:prstGeom>
          <a:noFill/>
        </p:spPr>
        <p:txBody>
          <a:bodyPr wrap="square" rtlCol="0">
            <a:spAutoFit/>
          </a:bodyPr>
          <a:lstStyle/>
          <a:p>
            <a:pPr algn="ctr"/>
            <a:r>
              <a:rPr lang="en-US" sz="2000" dirty="0"/>
              <a:t>Article</a:t>
            </a:r>
          </a:p>
          <a:p>
            <a:pPr algn="ctr"/>
            <a:r>
              <a:rPr lang="en-US" sz="2000" dirty="0"/>
              <a:t>Representations</a:t>
            </a:r>
          </a:p>
        </p:txBody>
      </p:sp>
      <p:sp>
        <p:nvSpPr>
          <p:cNvPr id="30" name="Rounded Rectangle 29"/>
          <p:cNvSpPr/>
          <p:nvPr/>
        </p:nvSpPr>
        <p:spPr>
          <a:xfrm>
            <a:off x="7744102" y="3299667"/>
            <a:ext cx="1155062" cy="7647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Decoder</a:t>
            </a:r>
          </a:p>
        </p:txBody>
      </p:sp>
      <p:sp>
        <p:nvSpPr>
          <p:cNvPr id="31" name="Right Arrow 30"/>
          <p:cNvSpPr/>
          <p:nvPr/>
        </p:nvSpPr>
        <p:spPr>
          <a:xfrm>
            <a:off x="7001077" y="3480656"/>
            <a:ext cx="573204" cy="4027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24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7" grpId="0"/>
      <p:bldP spid="30" grpId="0" animBg="1"/>
      <p:bldP spid="31"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18729</TotalTime>
  <Words>4155</Words>
  <Application>Microsoft Office PowerPoint</Application>
  <PresentationFormat>寬螢幕</PresentationFormat>
  <Paragraphs>600</Paragraphs>
  <Slides>49</Slides>
  <Notes>49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49</vt:i4>
      </vt:variant>
    </vt:vector>
  </HeadingPairs>
  <TitlesOfParts>
    <vt:vector size="57" baseType="lpstr">
      <vt:lpstr>Malgun Gothic Semilight</vt:lpstr>
      <vt:lpstr>Yu Gothic UI</vt:lpstr>
      <vt:lpstr>新細明體</vt:lpstr>
      <vt:lpstr>Arial</vt:lpstr>
      <vt:lpstr>Calibri</vt:lpstr>
      <vt:lpstr>Calibri Light</vt:lpstr>
      <vt:lpstr>Cambria Math</vt:lpstr>
      <vt:lpstr>Office 佈景主題</vt:lpstr>
      <vt:lpstr>A Uniﬁed Model for Extractive and Abstractive Summarization using Inconsistency Loss</vt:lpstr>
      <vt:lpstr>Outline</vt:lpstr>
      <vt:lpstr>Outline</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以不一致性損失函數結合抽取式和生成式摘要的融合摘要模型  A Uniﬁed Model for Extractive and Abstractive Summarization using Inconsistency Loss</dc:title>
  <dc:creator>黃柏瑜</dc:creator>
  <cp:lastModifiedBy>菀庭 許</cp:lastModifiedBy>
  <cp:revision>284</cp:revision>
  <dcterms:created xsi:type="dcterms:W3CDTF">2018-07-01T14:37:17Z</dcterms:created>
  <dcterms:modified xsi:type="dcterms:W3CDTF">2018-07-22T08:51:19Z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v-waxu@microsoft.com</vt:lpwstr>
  </property>
  <property fmtid="{D5CDD505-2E9C-101B-9397-08002B2CF9AE}" pid="5" name="MSIP_Label_f42aa342-8706-4288-bd11-ebb85995028c_SetDate">
    <vt:lpwstr>2018-07-03T12:35:56.5588259Z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