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5" r:id="rId2"/>
    <p:sldId id="264" r:id="rId3"/>
    <p:sldId id="260" r:id="rId4"/>
    <p:sldId id="263" r:id="rId5"/>
    <p:sldId id="257" r:id="rId6"/>
    <p:sldId id="259" r:id="rId7"/>
    <p:sldId id="258" r:id="rId8"/>
    <p:sldId id="265" r:id="rId9"/>
    <p:sldId id="261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67" r:id="rId18"/>
    <p:sldId id="266" r:id="rId19"/>
    <p:sldId id="274" r:id="rId20"/>
    <p:sldId id="276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7289" autoAdjust="0"/>
  </p:normalViewPr>
  <p:slideViewPr>
    <p:cSldViewPr snapToGrid="0">
      <p:cViewPr varScale="1">
        <p:scale>
          <a:sx n="93" d="100"/>
          <a:sy n="93" d="100"/>
        </p:scale>
        <p:origin x="2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A50EC-F67E-4CE4-AC3F-755EC6768B86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B31A4-B36F-4748-90F2-B8D9CB4F6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81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Control , ALU Control are both decoder</a:t>
            </a:r>
          </a:p>
          <a:p>
            <a:r>
              <a:rPr lang="en-US" altLang="zh-TW" dirty="0" smtClean="0"/>
              <a:t>Use a table to Help our 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B31A4-B36F-4748-90F2-B8D9CB4F6CE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2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依照課本的架構實作</a:t>
            </a:r>
            <a:endParaRPr lang="en-US" altLang="zh-TW" dirty="0" smtClean="0"/>
          </a:p>
          <a:p>
            <a:r>
              <a:rPr lang="en-US" altLang="zh-TW" dirty="0" smtClean="0"/>
              <a:t>BEQ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at Instruction Decode Stage</a:t>
            </a:r>
            <a:r>
              <a:rPr lang="en-US" altLang="zh-TW" baseline="0" dirty="0" smtClean="0"/>
              <a:t> …. Only a comparer, can be done with several XOR</a:t>
            </a:r>
          </a:p>
          <a:p>
            <a:r>
              <a:rPr lang="en-US" altLang="zh-TW" baseline="0" dirty="0" smtClean="0"/>
              <a:t>Forwarding Unit is Enough</a:t>
            </a:r>
          </a:p>
          <a:p>
            <a:r>
              <a:rPr lang="en-US" altLang="zh-TW" baseline="0" dirty="0" smtClean="0"/>
              <a:t>No J, Jal, Jr</a:t>
            </a:r>
          </a:p>
          <a:p>
            <a:r>
              <a:rPr lang="en-US" altLang="zh-TW" baseline="0" dirty="0" smtClean="0"/>
              <a:t>Hazard Detection Unit is Flawed.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B31A4-B36F-4748-90F2-B8D9CB4F6CE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5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r>
              <a:rPr lang="en-US" altLang="zh-TW" baseline="0" dirty="0" smtClean="0"/>
              <a:t> from the Internet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B31A4-B36F-4748-90F2-B8D9CB4F6CE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27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Hazard</a:t>
            </a:r>
            <a:r>
              <a:rPr lang="en-US" altLang="zh-TW" baseline="0" dirty="0" smtClean="0"/>
              <a:t> detection is the most Problematic part of the design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Memory Read … stall when Read from Memory (textbook)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Register Write … stall when Read &amp; Write has same </a:t>
            </a:r>
            <a:r>
              <a:rPr lang="en-US" altLang="zh-TW" baseline="0" dirty="0" err="1" smtClean="0"/>
              <a:t>addr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Branch … stall when Register is not yet being Write (up to 3 cycle)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Jr after Jal … stall till Jal is done (up to 3 cycle)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B31A4-B36F-4748-90F2-B8D9CB4F6CE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95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1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9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0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9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41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16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9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14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7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33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DAB8-2B7F-4E23-AFD3-ECDCB4075FB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DD25-FE32-4147-9A90-34FBDE430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5904" y="1214438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sz="9600" dirty="0"/>
              <a:t>CA </a:t>
            </a:r>
            <a:r>
              <a:rPr kumimoji="1" lang="en-US" altLang="zh-TW" sz="9600" dirty="0" smtClean="0"/>
              <a:t>Final</a:t>
            </a:r>
            <a:br>
              <a:rPr kumimoji="1" lang="en-US" altLang="zh-TW" sz="9600" dirty="0" smtClean="0"/>
            </a:br>
            <a:r>
              <a:rPr kumimoji="1" lang="en-US" altLang="zh-TW" sz="9600" dirty="0" smtClean="0"/>
              <a:t>Presentation</a:t>
            </a:r>
            <a:r>
              <a:rPr kumimoji="1" lang="en-US" altLang="zh-TW" sz="9600" dirty="0" smtClean="0"/>
              <a:t> </a:t>
            </a:r>
            <a:endParaRPr kumimoji="1" lang="zh-TW" altLang="en-US" sz="9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08546" y="4308063"/>
            <a:ext cx="2401865" cy="699848"/>
          </a:xfrm>
        </p:spPr>
        <p:txBody>
          <a:bodyPr>
            <a:normAutofit/>
          </a:bodyPr>
          <a:lstStyle/>
          <a:p>
            <a:r>
              <a:rPr kumimoji="1" lang="en-US" altLang="zh-TW" sz="4000" dirty="0" smtClean="0"/>
              <a:t>Group 10</a:t>
            </a:r>
            <a:endParaRPr kumimoji="1"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10411" y="3583294"/>
            <a:ext cx="1352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齊煒禎</a:t>
            </a:r>
            <a:endParaRPr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彭俊又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徐彥旻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3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Prediction (Result)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15664" y="3394401"/>
            <a:ext cx="8912672" cy="2644260"/>
            <a:chOff x="110461" y="2833087"/>
            <a:chExt cx="8912672" cy="264426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947" y="2833088"/>
              <a:ext cx="4460186" cy="132997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2075"/>
            <a:stretch/>
          </p:blipFill>
          <p:spPr>
            <a:xfrm>
              <a:off x="4562947" y="4163060"/>
              <a:ext cx="4273407" cy="1314287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543" y="2833087"/>
              <a:ext cx="4401404" cy="1329973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461" y="4163059"/>
              <a:ext cx="4452486" cy="1314288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628650" y="2907059"/>
            <a:ext cx="266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BPU Total Cell Area: 11458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906162" y="5558828"/>
            <a:ext cx="1520983" cy="226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7217643" y="5558828"/>
            <a:ext cx="1520983" cy="226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2076416"/>
            <a:ext cx="5806663" cy="54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455" y="1104138"/>
            <a:ext cx="37706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	</a:t>
            </a:r>
            <a:r>
              <a:rPr lang="en-US" altLang="zh-CN" sz="4500" dirty="0"/>
              <a:t>Assembly</a:t>
            </a:r>
            <a:endParaRPr lang="zh-CN" altLang="en-US" sz="4500" dirty="0"/>
          </a:p>
        </p:txBody>
      </p:sp>
      <p:sp>
        <p:nvSpPr>
          <p:cNvPr id="5" name="文本框 4"/>
          <p:cNvSpPr txBox="1"/>
          <p:nvPr/>
        </p:nvSpPr>
        <p:spPr>
          <a:xfrm>
            <a:off x="706374" y="2702052"/>
            <a:ext cx="6337628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altLang="zh-CN" sz="2100" dirty="0"/>
              <a:t>Convert Assemble code to machine code</a:t>
            </a:r>
          </a:p>
          <a:p>
            <a:pPr marL="257175" indent="-257175">
              <a:buAutoNum type="arabicPeriod"/>
            </a:pPr>
            <a:r>
              <a:rPr lang="en-US" altLang="zh-CN" sz="2100" dirty="0"/>
              <a:t>Execute the machine code on designed processor</a:t>
            </a:r>
          </a:p>
          <a:p>
            <a:pPr marL="257175" indent="-257175">
              <a:buAutoNum type="arabicPeriod"/>
            </a:pPr>
            <a:r>
              <a:rPr lang="en-US" altLang="zh-CN" sz="2100" dirty="0"/>
              <a:t>Modify the assembly code to get better performance</a:t>
            </a:r>
          </a:p>
          <a:p>
            <a:pPr marL="257175" indent="-257175">
              <a:buAutoNum type="arabicPeriod"/>
            </a:pP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7143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456" y="1104138"/>
            <a:ext cx="37845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	</a:t>
            </a:r>
            <a:r>
              <a:rPr lang="en-US" altLang="zh-CN" sz="4500" dirty="0"/>
              <a:t>Assembly</a:t>
            </a:r>
            <a:endParaRPr lang="zh-CN" altLang="en-US" sz="4500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0" y="1947672"/>
            <a:ext cx="63376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altLang="zh-CN" sz="2100" dirty="0"/>
              <a:t>Convert Assemble code to machine code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59701"/>
            <a:ext cx="4322162" cy="9334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52" y="2470485"/>
            <a:ext cx="3862928" cy="26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455" y="1104138"/>
            <a:ext cx="36598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	</a:t>
            </a:r>
            <a:r>
              <a:rPr lang="en-US" altLang="zh-CN" sz="4500" dirty="0"/>
              <a:t>Assembly</a:t>
            </a:r>
            <a:endParaRPr lang="zh-CN" altLang="en-US" sz="4500" dirty="0"/>
          </a:p>
        </p:txBody>
      </p:sp>
      <p:sp>
        <p:nvSpPr>
          <p:cNvPr id="5" name="文本框 4"/>
          <p:cNvSpPr txBox="1"/>
          <p:nvPr/>
        </p:nvSpPr>
        <p:spPr>
          <a:xfrm>
            <a:off x="877824" y="2098548"/>
            <a:ext cx="63376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2. Execute the machine code on designed processor</a:t>
            </a:r>
          </a:p>
        </p:txBody>
      </p:sp>
      <p:sp>
        <p:nvSpPr>
          <p:cNvPr id="2" name="矩形 1"/>
          <p:cNvSpPr/>
          <p:nvPr/>
        </p:nvSpPr>
        <p:spPr>
          <a:xfrm>
            <a:off x="1264158" y="280642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</a:rPr>
              <a:t>`define	</a:t>
            </a:r>
            <a:r>
              <a:rPr lang="en-US" altLang="zh-CN" sz="1350" dirty="0" err="1">
                <a:latin typeface="宋体" panose="02010600030101010101" pitchFamily="2" charset="-122"/>
              </a:rPr>
              <a:t>TestPort</a:t>
            </a:r>
            <a:r>
              <a:rPr lang="en-US" altLang="zh-CN" sz="1350" dirty="0">
                <a:latin typeface="宋体" panose="02010600030101010101" pitchFamily="2" charset="-122"/>
              </a:rPr>
              <a:t>	30'h40      </a:t>
            </a:r>
          </a:p>
          <a:p>
            <a:r>
              <a:rPr lang="en-US" altLang="zh-CN" sz="1350" dirty="0">
                <a:latin typeface="宋体" panose="02010600030101010101" pitchFamily="2" charset="-122"/>
              </a:rPr>
              <a:t>`define	</a:t>
            </a:r>
            <a:r>
              <a:rPr lang="en-US" altLang="zh-CN" sz="1350" dirty="0" err="1">
                <a:latin typeface="宋体" panose="02010600030101010101" pitchFamily="2" charset="-122"/>
              </a:rPr>
              <a:t>BeginSymbol</a:t>
            </a:r>
            <a:r>
              <a:rPr lang="en-US" altLang="zh-CN" sz="1350" dirty="0">
                <a:latin typeface="宋体" panose="02010600030101010101" pitchFamily="2" charset="-122"/>
              </a:rPr>
              <a:t>	32'h00000932</a:t>
            </a:r>
          </a:p>
          <a:p>
            <a:r>
              <a:rPr lang="en-US" altLang="zh-CN" sz="1350" dirty="0">
                <a:latin typeface="宋体" panose="02010600030101010101" pitchFamily="2" charset="-122"/>
              </a:rPr>
              <a:t>`define	</a:t>
            </a:r>
            <a:r>
              <a:rPr lang="en-US" altLang="zh-CN" sz="1350" dirty="0" err="1">
                <a:latin typeface="宋体" panose="02010600030101010101" pitchFamily="2" charset="-122"/>
              </a:rPr>
              <a:t>EndSymbol</a:t>
            </a:r>
            <a:r>
              <a:rPr lang="en-US" altLang="zh-CN" sz="1350" dirty="0">
                <a:latin typeface="宋体" panose="02010600030101010101" pitchFamily="2" charset="-122"/>
              </a:rPr>
              <a:t>	32'h00000D5D</a:t>
            </a:r>
          </a:p>
          <a:p>
            <a:r>
              <a:rPr lang="en-US" altLang="zh-CN" sz="1350" dirty="0">
                <a:latin typeface="宋体" panose="02010600030101010101" pitchFamily="2" charset="-122"/>
              </a:rPr>
              <a:t>`define	</a:t>
            </a:r>
            <a:r>
              <a:rPr lang="en-US" altLang="zh-CN" sz="1350" dirty="0" err="1">
                <a:latin typeface="宋体" panose="02010600030101010101" pitchFamily="2" charset="-122"/>
              </a:rPr>
              <a:t>CheckNum</a:t>
            </a:r>
            <a:r>
              <a:rPr lang="en-US" altLang="zh-CN" sz="1350" dirty="0">
                <a:latin typeface="宋体" panose="02010600030101010101" pitchFamily="2" charset="-122"/>
              </a:rPr>
              <a:t>	</a:t>
            </a:r>
            <a:r>
              <a:rPr lang="en-US" altLang="zh-CN" sz="1350" dirty="0">
                <a:latin typeface="宋体" panose="02010600030101010101" pitchFamily="2" charset="-122"/>
              </a:rPr>
              <a:t>6'd50</a:t>
            </a:r>
            <a:endParaRPr lang="en-US" altLang="zh-CN" sz="1350" dirty="0"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6846" y="3957067"/>
            <a:ext cx="29260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lphaLcPeriod"/>
            </a:pPr>
            <a:r>
              <a:rPr lang="en-US" altLang="zh-CN" sz="1350" dirty="0" err="1"/>
              <a:t>check&amp;debug</a:t>
            </a:r>
            <a:endParaRPr lang="en-US" altLang="zh-CN" sz="1350" dirty="0"/>
          </a:p>
          <a:p>
            <a:pPr marL="257175" indent="-257175">
              <a:buAutoNum type="alphaLcPeriod"/>
            </a:pPr>
            <a:r>
              <a:rPr lang="en-US" altLang="zh-CN" sz="1350" dirty="0"/>
              <a:t>Count for </a:t>
            </a:r>
            <a:r>
              <a:rPr lang="en-US" altLang="zh-CN" sz="1350" dirty="0" err="1"/>
              <a:t>clk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4225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456" y="1104138"/>
            <a:ext cx="38953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	</a:t>
            </a:r>
            <a:r>
              <a:rPr lang="en-US" altLang="zh-CN" sz="4500" dirty="0"/>
              <a:t>Assembly</a:t>
            </a:r>
            <a:endParaRPr lang="zh-CN" altLang="en-US" sz="4500" dirty="0"/>
          </a:p>
        </p:txBody>
      </p:sp>
      <p:sp>
        <p:nvSpPr>
          <p:cNvPr id="5" name="文本框 4"/>
          <p:cNvSpPr txBox="1"/>
          <p:nvPr/>
        </p:nvSpPr>
        <p:spPr>
          <a:xfrm>
            <a:off x="809244" y="2036826"/>
            <a:ext cx="633762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3.Modify the assembly code to get better performance</a:t>
            </a:r>
          </a:p>
          <a:p>
            <a:pPr marL="257175" indent="-257175">
              <a:buAutoNum type="arabicPeriod"/>
            </a:pPr>
            <a:endParaRPr lang="zh-CN" altLang="en-US" sz="1350" dirty="0"/>
          </a:p>
        </p:txBody>
      </p:sp>
      <p:sp>
        <p:nvSpPr>
          <p:cNvPr id="2" name="矩形 1"/>
          <p:cNvSpPr/>
          <p:nvPr/>
        </p:nvSpPr>
        <p:spPr>
          <a:xfrm>
            <a:off x="1216152" y="2908288"/>
            <a:ext cx="4572000" cy="19620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350" dirty="0"/>
              <a:t>a. Hazard</a:t>
            </a:r>
          </a:p>
          <a:p>
            <a:r>
              <a:rPr lang="en-US" altLang="zh-CN" sz="1350" dirty="0" err="1"/>
              <a:t>IdExMemRead</a:t>
            </a:r>
            <a:r>
              <a:rPr lang="en-US" altLang="zh-CN" sz="1350" dirty="0"/>
              <a:t> &amp;&amp; ((</a:t>
            </a:r>
            <a:r>
              <a:rPr lang="en-US" altLang="zh-CN" sz="1350" dirty="0" err="1"/>
              <a:t>IdExRegRt</a:t>
            </a:r>
            <a:r>
              <a:rPr lang="en-US" altLang="zh-CN" sz="1350" dirty="0"/>
              <a:t> == </a:t>
            </a:r>
            <a:r>
              <a:rPr lang="en-US" altLang="zh-CN" sz="1350" dirty="0" err="1"/>
              <a:t>IfIdRegRs</a:t>
            </a:r>
            <a:r>
              <a:rPr lang="en-US" altLang="zh-CN" sz="1350" dirty="0"/>
              <a:t>)</a:t>
            </a:r>
          </a:p>
          <a:p>
            <a:r>
              <a:rPr lang="en-US" altLang="zh-CN" sz="1350" dirty="0" err="1"/>
              <a:t>WbRegWrite</a:t>
            </a:r>
            <a:r>
              <a:rPr lang="en-US" altLang="zh-CN" sz="1350" dirty="0"/>
              <a:t> &amp;&amp; ((</a:t>
            </a:r>
            <a:r>
              <a:rPr lang="en-US" altLang="zh-CN" sz="1350" dirty="0" err="1"/>
              <a:t>IfIdRegRd</a:t>
            </a:r>
            <a:r>
              <a:rPr lang="en-US" altLang="zh-CN" sz="1350" dirty="0"/>
              <a:t> == </a:t>
            </a:r>
            <a:r>
              <a:rPr lang="en-US" altLang="zh-CN" sz="1350" dirty="0" err="1"/>
              <a:t>IfIdRegRs</a:t>
            </a:r>
            <a:r>
              <a:rPr lang="en-US" altLang="zh-CN" sz="1350" dirty="0"/>
              <a:t>)</a:t>
            </a:r>
          </a:p>
          <a:p>
            <a:r>
              <a:rPr lang="en-US" altLang="zh-CN" sz="1350" dirty="0"/>
              <a:t>Branch</a:t>
            </a:r>
          </a:p>
          <a:p>
            <a:r>
              <a:rPr lang="en-US" altLang="zh-CN" sz="1350" dirty="0" err="1"/>
              <a:t>ExRegWrite</a:t>
            </a:r>
            <a:r>
              <a:rPr lang="en-US" altLang="zh-CN" sz="1350" dirty="0"/>
              <a:t> &amp;&amp; ((</a:t>
            </a:r>
            <a:r>
              <a:rPr lang="en-US" altLang="zh-CN" sz="1350" dirty="0" err="1"/>
              <a:t>ExRegWriteAddr</a:t>
            </a:r>
            <a:r>
              <a:rPr lang="en-US" altLang="zh-CN" sz="1350" dirty="0"/>
              <a:t> == </a:t>
            </a:r>
            <a:r>
              <a:rPr lang="en-US" altLang="zh-CN" sz="1350" dirty="0" err="1"/>
              <a:t>IfIdRegRs</a:t>
            </a:r>
            <a:r>
              <a:rPr lang="en-US" altLang="zh-CN" sz="1350" dirty="0"/>
              <a:t>)</a:t>
            </a:r>
          </a:p>
          <a:p>
            <a:r>
              <a:rPr lang="en-US" altLang="zh-CN" sz="1350" dirty="0" err="1"/>
              <a:t>MemRegWrite</a:t>
            </a:r>
            <a:r>
              <a:rPr lang="en-US" altLang="zh-CN" sz="1350" dirty="0"/>
              <a:t> &amp;&amp; ((</a:t>
            </a:r>
            <a:r>
              <a:rPr lang="en-US" altLang="zh-CN" sz="1350" dirty="0" err="1"/>
              <a:t>MemRegWriteAddr</a:t>
            </a:r>
            <a:r>
              <a:rPr lang="en-US" altLang="zh-CN" sz="1350" dirty="0"/>
              <a:t> == </a:t>
            </a:r>
            <a:r>
              <a:rPr lang="en-US" altLang="zh-CN" sz="1350" dirty="0" err="1"/>
              <a:t>IfIdRegRs</a:t>
            </a:r>
            <a:r>
              <a:rPr lang="en-US" altLang="zh-CN" sz="1350" dirty="0"/>
              <a:t>)</a:t>
            </a:r>
          </a:p>
          <a:p>
            <a:r>
              <a:rPr lang="en-US" altLang="zh-CN" sz="1350" dirty="0" err="1"/>
              <a:t>WbRegWrite</a:t>
            </a:r>
            <a:r>
              <a:rPr lang="en-US" altLang="zh-CN" sz="1350" dirty="0"/>
              <a:t> &amp;&amp; ((</a:t>
            </a:r>
            <a:r>
              <a:rPr lang="en-US" altLang="zh-CN" sz="1350" dirty="0" err="1"/>
              <a:t>WbRegWriteAddr</a:t>
            </a:r>
            <a:r>
              <a:rPr lang="en-US" altLang="zh-CN" sz="1350" dirty="0"/>
              <a:t> == </a:t>
            </a:r>
            <a:r>
              <a:rPr lang="en-US" altLang="zh-CN" sz="1350" dirty="0" err="1"/>
              <a:t>IfIdRegRs</a:t>
            </a:r>
            <a:r>
              <a:rPr lang="en-US" altLang="zh-CN" sz="1350" dirty="0"/>
              <a:t>)</a:t>
            </a:r>
          </a:p>
          <a:p>
            <a:r>
              <a:rPr lang="en-US" altLang="zh-CN" sz="1350" dirty="0"/>
              <a:t>b. Branch</a:t>
            </a:r>
          </a:p>
          <a:p>
            <a:r>
              <a:rPr lang="en-US" altLang="zh-CN" sz="1350" dirty="0"/>
              <a:t>c. detail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022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93494" y="1259039"/>
          <a:ext cx="6432252" cy="1921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063"/>
                <a:gridCol w="1608063"/>
                <a:gridCol w="1608063"/>
                <a:gridCol w="1608063"/>
              </a:tblGrid>
              <a:tr h="48038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sz="21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case</a:t>
                      </a:r>
                      <a:endParaRPr lang="zh-CN" sz="21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case</a:t>
                      </a:r>
                      <a:endParaRPr lang="zh-CN" sz="21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Worst case</a:t>
                      </a:r>
                      <a:endParaRPr lang="zh-CN" sz="21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  <a:tr h="48038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Bubble sort</a:t>
                      </a:r>
                      <a:endParaRPr lang="zh-CN" sz="15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2721316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3141275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3314274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  <a:tr h="48038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</a:t>
                      </a:r>
                      <a:endParaRPr lang="zh-CN" sz="15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2347046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2839610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3064771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  <a:tr h="48038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Approved(</a:t>
                      </a:r>
                      <a:r>
                        <a:rPr lang="zh-CN" sz="15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％</a:t>
                      </a:r>
                      <a:r>
                        <a:rPr lang="en-US" sz="15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5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231913" y="3397231"/>
          <a:ext cx="6493832" cy="2008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458"/>
                <a:gridCol w="1623458"/>
                <a:gridCol w="1623458"/>
                <a:gridCol w="1623458"/>
              </a:tblGrid>
              <a:tr h="4017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sz="21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case</a:t>
                      </a:r>
                      <a:endParaRPr lang="zh-CN" sz="21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case</a:t>
                      </a:r>
                      <a:endParaRPr lang="zh-CN" sz="21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Worst case</a:t>
                      </a:r>
                      <a:endParaRPr lang="zh-CN" sz="21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  <a:tr h="4017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Bubble sort</a:t>
                      </a:r>
                      <a:endParaRPr lang="zh-CN" sz="15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26058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28834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30433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  <a:tr h="4017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Bubble modified</a:t>
                      </a:r>
                      <a:endParaRPr lang="zh-CN" sz="15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22381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25862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27980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  <a:tr h="4017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sort</a:t>
                      </a:r>
                      <a:endParaRPr lang="zh-CN" sz="15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33353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9123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29652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  <a:tr h="4017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Quicksort modified</a:t>
                      </a:r>
                      <a:endParaRPr lang="zh-CN" sz="15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32654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8630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29027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6754" y="359173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043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455" y="1104138"/>
            <a:ext cx="3729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	</a:t>
            </a:r>
            <a:r>
              <a:rPr lang="en-US" altLang="zh-CN" sz="4500" dirty="0"/>
              <a:t>Assembly</a:t>
            </a:r>
            <a:endParaRPr lang="zh-CN" altLang="en-US" sz="4500" dirty="0"/>
          </a:p>
        </p:txBody>
      </p:sp>
      <p:sp>
        <p:nvSpPr>
          <p:cNvPr id="5" name="文本框 4"/>
          <p:cNvSpPr txBox="1"/>
          <p:nvPr/>
        </p:nvSpPr>
        <p:spPr>
          <a:xfrm>
            <a:off x="740664" y="2153412"/>
            <a:ext cx="785926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Summarize</a:t>
            </a:r>
          </a:p>
          <a:p>
            <a:pPr marL="385763" indent="-385763">
              <a:buAutoNum type="arabicPeriod"/>
            </a:pPr>
            <a:r>
              <a:rPr lang="en-US" altLang="zh-CN" sz="2100" dirty="0"/>
              <a:t>Hazard in critical region is very important</a:t>
            </a:r>
          </a:p>
          <a:p>
            <a:pPr marL="385763" indent="-385763">
              <a:buAutoNum type="arabicPeriod"/>
            </a:pPr>
            <a:r>
              <a:rPr lang="en-US" altLang="zh-CN" sz="2100" dirty="0"/>
              <a:t>An advanced algorithm doesn’t promise better performance</a:t>
            </a:r>
          </a:p>
          <a:p>
            <a:pPr marL="385763" indent="-385763">
              <a:buAutoNum type="arabicPeriod"/>
            </a:pPr>
            <a:endParaRPr lang="en-US" altLang="zh-CN" sz="2100" dirty="0"/>
          </a:p>
          <a:p>
            <a:pPr marL="257175" indent="-257175">
              <a:buAutoNum type="arabicPeriod"/>
            </a:pP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076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L2 Cache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Two-way L1 cache</a:t>
            </a:r>
          </a:p>
          <a:p>
            <a:r>
              <a:rPr kumimoji="1" lang="en-US" altLang="zh-TW" dirty="0" smtClean="0"/>
              <a:t>512 words L2 cache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0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L2 Cache (RTL simulation)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59730"/>
              </p:ext>
            </p:extLst>
          </p:nvPr>
        </p:nvGraphicFramePr>
        <p:xfrm>
          <a:off x="628650" y="2022763"/>
          <a:ext cx="78867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814495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ysClr val="windowText" lastClr="000000"/>
                          </a:solidFill>
                        </a:rPr>
                        <a:t>Two</a:t>
                      </a:r>
                      <a:r>
                        <a:rPr lang="en-US" altLang="zh-TW" sz="2800" baseline="0" dirty="0" smtClean="0">
                          <a:solidFill>
                            <a:sysClr val="windowText" lastClr="000000"/>
                          </a:solidFill>
                        </a:rPr>
                        <a:t>-Way </a:t>
                      </a:r>
                      <a:br>
                        <a:rPr lang="en-US" altLang="zh-TW" sz="280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zh-TW" sz="2800" baseline="0" dirty="0" smtClean="0">
                          <a:solidFill>
                            <a:sysClr val="windowText" lastClr="000000"/>
                          </a:solidFill>
                        </a:rPr>
                        <a:t>L1 cache</a:t>
                      </a:r>
                      <a:endParaRPr lang="zh-TW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Direct map </a:t>
                      </a:r>
                    </a:p>
                    <a:p>
                      <a:r>
                        <a:rPr lang="en-US" altLang="zh-TW" sz="2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L1 cache</a:t>
                      </a:r>
                      <a:endParaRPr lang="zh-TW" altLang="en-US" sz="2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5807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256 words </a:t>
                      </a:r>
                      <a:br>
                        <a:rPr lang="en-US" altLang="zh-TW" sz="2800" dirty="0" smtClean="0"/>
                      </a:br>
                      <a:r>
                        <a:rPr lang="en-US" altLang="zh-TW" sz="2800" dirty="0" smtClean="0"/>
                        <a:t>L2 Cache</a:t>
                      </a:r>
                      <a:endParaRPr lang="zh-TW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26</a:t>
                      </a:r>
                      <a:r>
                        <a:rPr lang="en-US" altLang="zh-TW" sz="2800" dirty="0" smtClean="0">
                          <a:solidFill>
                            <a:schemeClr val="accent6"/>
                          </a:solidFill>
                        </a:rPr>
                        <a:t>7182500 </a:t>
                      </a:r>
                      <a:r>
                        <a:rPr lang="en-US" altLang="zh-TW" sz="2800" dirty="0" err="1" smtClean="0"/>
                        <a:t>ps</a:t>
                      </a:r>
                      <a:r>
                        <a:rPr lang="en-US" altLang="zh-TW" sz="2800" dirty="0" smtClean="0"/>
                        <a:t> 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26</a:t>
                      </a:r>
                      <a:r>
                        <a:rPr lang="en-US" altLang="zh-TW" sz="2800" dirty="0" smtClean="0">
                          <a:solidFill>
                            <a:schemeClr val="accent2"/>
                          </a:solidFill>
                        </a:rPr>
                        <a:t>4787500</a:t>
                      </a:r>
                      <a:r>
                        <a:rPr lang="en-US" altLang="zh-TW" sz="2800" dirty="0" smtClean="0"/>
                        <a:t> </a:t>
                      </a:r>
                      <a:r>
                        <a:rPr lang="en-US" altLang="zh-TW" sz="2800" dirty="0" err="1" smtClean="0"/>
                        <a:t>ps</a:t>
                      </a:r>
                      <a:endParaRPr lang="zh-TW" alt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825807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512 words</a:t>
                      </a:r>
                    </a:p>
                    <a:p>
                      <a:r>
                        <a:rPr lang="en-US" altLang="zh-TW" sz="2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L2 Cache</a:t>
                      </a:r>
                      <a:endParaRPr lang="zh-TW" altLang="en-US" sz="2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altLang="zh-TW" sz="2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267182500 ps</a:t>
                      </a:r>
                      <a:endParaRPr lang="zh-TW" altLang="en-US" sz="2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264787500 </a:t>
                      </a:r>
                      <a:r>
                        <a:rPr lang="en-US" altLang="zh-TW" sz="28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ps</a:t>
                      </a:r>
                      <a:endParaRPr lang="zh-TW" altLang="en-US" sz="2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L2 Cache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 smtClean="0"/>
              <a:t>Future</a:t>
            </a:r>
            <a:r>
              <a:rPr kumimoji="1" lang="en-US" altLang="zh-TW" sz="3200" dirty="0"/>
              <a:t>(= next week’s) work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Avg</a:t>
            </a:r>
            <a:r>
              <a:rPr lang="en-US" altLang="zh-TW" sz="3200" dirty="0"/>
              <a:t>. memory access time </a:t>
            </a:r>
            <a:endParaRPr lang="en-US" altLang="zh-TW" sz="3200" dirty="0" smtClean="0"/>
          </a:p>
          <a:p>
            <a:pPr lvl="1"/>
            <a:r>
              <a:rPr lang="en-US" altLang="zh-TW" sz="3200" dirty="0"/>
              <a:t>Total execution </a:t>
            </a:r>
            <a:r>
              <a:rPr lang="en-US" altLang="zh-TW" sz="3200" dirty="0" smtClean="0"/>
              <a:t>time</a:t>
            </a:r>
            <a:endParaRPr lang="en-US" altLang="zh-TW" sz="3200" dirty="0"/>
          </a:p>
          <a:p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8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Design (Pre Process)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Instruction Set of our Pipeline MIPS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56019"/>
            <a:ext cx="7915733" cy="38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86343" y="713983"/>
            <a:ext cx="5371315" cy="5711869"/>
          </a:xfrm>
        </p:spPr>
        <p:txBody>
          <a:bodyPr>
            <a:noAutofit/>
          </a:bodyPr>
          <a:lstStyle/>
          <a:p>
            <a:r>
              <a:rPr kumimoji="1" lang="zh-TW" altLang="en-US" sz="20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謝謝</a:t>
            </a:r>
            <a:r>
              <a:rPr kumimoji="1" lang="en-US" altLang="zh-TW" sz="20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kumimoji="1" lang="en-US" altLang="zh-TW" sz="200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kumimoji="1" lang="zh-TW" altLang="en-US" sz="20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大家</a:t>
            </a:r>
            <a:endParaRPr kumimoji="1" lang="zh-TW" altLang="en-US" sz="20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81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 Design (Pre Process)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1" y="2324370"/>
            <a:ext cx="7882279" cy="3771631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Control Unit (Decoder)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59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ALU Control (Decoder)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 Design (Pre Process)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47" y="2298325"/>
            <a:ext cx="5556271" cy="40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9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 design (textbook)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054" y="1951675"/>
            <a:ext cx="6593096" cy="3850890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13" y="1441393"/>
            <a:ext cx="3434715" cy="679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57" y="2077725"/>
            <a:ext cx="1231993" cy="1819269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1" y="5838627"/>
            <a:ext cx="3111500" cy="859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9" y="5782344"/>
            <a:ext cx="2819422" cy="972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2735317" y="2120843"/>
            <a:ext cx="835573" cy="4647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765426" y="3558012"/>
            <a:ext cx="633742" cy="9596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149544" y="3544124"/>
            <a:ext cx="633742" cy="9596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5223862" y="3634659"/>
            <a:ext cx="387309" cy="77859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2959448" y="2598059"/>
            <a:ext cx="387309" cy="77859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389989" y="3453591"/>
            <a:ext cx="633742" cy="9596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66113" y="3634659"/>
            <a:ext cx="266928" cy="5037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154830" y="4503791"/>
            <a:ext cx="289699" cy="5801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</a:t>
            </a:r>
            <a:r>
              <a:rPr lang="en-US" altLang="zh-TW" dirty="0" smtClean="0"/>
              <a:t>design (</a:t>
            </a:r>
            <a:r>
              <a:rPr lang="en-US" altLang="zh-TW" dirty="0" err="1" smtClean="0"/>
              <a:t>J,Jal,Jr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8" t="51580" r="25114" b="5581"/>
          <a:stretch/>
        </p:blipFill>
        <p:spPr>
          <a:xfrm>
            <a:off x="1045817" y="1998115"/>
            <a:ext cx="7052365" cy="4265295"/>
          </a:xfrm>
        </p:spPr>
      </p:pic>
      <p:cxnSp>
        <p:nvCxnSpPr>
          <p:cNvPr id="6" name="直線接點 5"/>
          <p:cNvCxnSpPr/>
          <p:nvPr/>
        </p:nvCxnSpPr>
        <p:spPr>
          <a:xfrm>
            <a:off x="3137338" y="4792717"/>
            <a:ext cx="41778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719552" y="2785241"/>
            <a:ext cx="567558" cy="5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876096" y="2706413"/>
            <a:ext cx="614855" cy="5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876096" y="2706413"/>
            <a:ext cx="0" cy="6516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2317531" y="4481201"/>
            <a:ext cx="307426" cy="371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1947038" y="3487962"/>
            <a:ext cx="1" cy="10692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3287109" y="2785241"/>
            <a:ext cx="1" cy="20074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3555123" y="3413234"/>
            <a:ext cx="0" cy="137948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356536" y="2266204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JAL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595915" y="4413129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7030A0"/>
                </a:solidFill>
              </a:rPr>
              <a:t>Jump</a:t>
            </a:r>
            <a:endParaRPr lang="zh-TW" altLang="en-US" sz="3200" dirty="0">
              <a:solidFill>
                <a:srgbClr val="7030A0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3555123" y="4013736"/>
            <a:ext cx="7803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076028" y="2452950"/>
            <a:ext cx="3095062" cy="64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4975313" y="4098771"/>
            <a:ext cx="19577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171090" y="2452950"/>
            <a:ext cx="0" cy="16458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2076028" y="2452950"/>
            <a:ext cx="0" cy="9051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1902290" y="3487909"/>
            <a:ext cx="329" cy="10645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320240" y="4552439"/>
            <a:ext cx="30455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137338" y="190118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0B050"/>
                </a:solidFill>
              </a:rPr>
              <a:t>Jr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3596118" y="4013736"/>
            <a:ext cx="0" cy="8395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137338" y="4853321"/>
            <a:ext cx="458780" cy="13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149952" y="4672182"/>
            <a:ext cx="45719" cy="24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91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 design (Hazard)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608" y="3096283"/>
            <a:ext cx="6350916" cy="3549817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>
            <a:off x="3929533" y="5129940"/>
            <a:ext cx="154825" cy="133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99864" y="1290724"/>
            <a:ext cx="71442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TW" baseline="0" dirty="0" smtClean="0">
                <a:solidFill>
                  <a:srgbClr val="00B050"/>
                </a:solidFill>
              </a:rPr>
              <a:t>Memory Read … stall when Read from Memory (textbook)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TW" baseline="0" dirty="0" smtClean="0">
                <a:solidFill>
                  <a:srgbClr val="7030A0"/>
                </a:solidFill>
              </a:rPr>
              <a:t>Register Write … stall when Read &amp; Write has same </a:t>
            </a:r>
            <a:r>
              <a:rPr lang="en-US" altLang="zh-TW" baseline="0" dirty="0" err="1" smtClean="0">
                <a:solidFill>
                  <a:srgbClr val="7030A0"/>
                </a:solidFill>
              </a:rPr>
              <a:t>addr</a:t>
            </a:r>
            <a:endParaRPr lang="en-US" altLang="zh-TW" baseline="0" dirty="0" smtClean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TW" baseline="0" dirty="0" smtClean="0">
                <a:solidFill>
                  <a:srgbClr val="FF0000"/>
                </a:solidFill>
              </a:rPr>
              <a:t>Branch              … stall when Register is not yet being Write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TW" baseline="0" dirty="0" smtClean="0">
                <a:solidFill>
                  <a:srgbClr val="FFC000"/>
                </a:solidFill>
              </a:rPr>
              <a:t>Jr after Jal        … stall till Jal is done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556283" y="49656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1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36867" y="5129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7030A0"/>
                </a:solidFill>
              </a:rPr>
              <a:t>2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84358" y="4496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67287" y="49580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4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9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1" y="1982142"/>
            <a:ext cx="5503589" cy="32851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 design (Result)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87" y="4357685"/>
            <a:ext cx="3286125" cy="97155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769661" y="4357686"/>
            <a:ext cx="3885162" cy="1819276"/>
            <a:chOff x="628650" y="2465041"/>
            <a:chExt cx="3885162" cy="181927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4"/>
            <a:srcRect r="61401"/>
            <a:stretch/>
          </p:blipFill>
          <p:spPr>
            <a:xfrm>
              <a:off x="628650" y="2465042"/>
              <a:ext cx="2268459" cy="18192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l="72491"/>
            <a:stretch/>
          </p:blipFill>
          <p:spPr>
            <a:xfrm>
              <a:off x="2897109" y="2465041"/>
              <a:ext cx="1616703" cy="1819275"/>
            </a:xfrm>
            <a:prstGeom prst="rect">
              <a:avLst/>
            </a:prstGeom>
          </p:spPr>
        </p:pic>
      </p:grpSp>
      <p:sp>
        <p:nvSpPr>
          <p:cNvPr id="20" name="橢圓 19"/>
          <p:cNvSpPr/>
          <p:nvPr/>
        </p:nvSpPr>
        <p:spPr>
          <a:xfrm>
            <a:off x="3892991" y="4357685"/>
            <a:ext cx="506994" cy="2143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571999" y="4888871"/>
            <a:ext cx="3293317" cy="5341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494386" y="1818283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Critical 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6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Prediction (Design)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5980"/>
          <a:stretch/>
        </p:blipFill>
        <p:spPr>
          <a:xfrm>
            <a:off x="5888064" y="1327386"/>
            <a:ext cx="3165401" cy="16479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0" y="1817664"/>
            <a:ext cx="5892290" cy="307344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31" y="4811298"/>
            <a:ext cx="8448737" cy="17621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18704" y="1817664"/>
            <a:ext cx="8555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PreRight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14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463</Words>
  <Application>Microsoft Macintosh PowerPoint</Application>
  <PresentationFormat>如螢幕大小 (4:3)</PresentationFormat>
  <Paragraphs>133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Microsoft JhengHei</vt:lpstr>
      <vt:lpstr>宋体</vt:lpstr>
      <vt:lpstr>新細明體</vt:lpstr>
      <vt:lpstr>Arial</vt:lpstr>
      <vt:lpstr>Office 佈景主題</vt:lpstr>
      <vt:lpstr>CA Final Presentation </vt:lpstr>
      <vt:lpstr>Baseline Design (Pre Process)</vt:lpstr>
      <vt:lpstr>Baseline Design (Pre Process)</vt:lpstr>
      <vt:lpstr>Baseline Design (Pre Process)</vt:lpstr>
      <vt:lpstr>Baseline design (textbook)</vt:lpstr>
      <vt:lpstr>Baseline design (J,Jal,Jr)</vt:lpstr>
      <vt:lpstr>Baseline design (Hazard)</vt:lpstr>
      <vt:lpstr>Baseline design (Result)</vt:lpstr>
      <vt:lpstr>Branch Prediction (Design)</vt:lpstr>
      <vt:lpstr>Branch Prediction (Result)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L2 Cache</vt:lpstr>
      <vt:lpstr>L2 Cache (RTL simulation)</vt:lpstr>
      <vt:lpstr>L2 Cache</vt:lpstr>
      <vt:lpstr>謝謝 大家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peng</dc:creator>
  <cp:lastModifiedBy>Microsoft Office 使用者</cp:lastModifiedBy>
  <cp:revision>21</cp:revision>
  <dcterms:created xsi:type="dcterms:W3CDTF">2017-06-14T16:18:16Z</dcterms:created>
  <dcterms:modified xsi:type="dcterms:W3CDTF">2017-06-15T06:03:33Z</dcterms:modified>
</cp:coreProperties>
</file>