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18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9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7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37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0A63-C8DC-4C51-9426-66F196180983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3066-7009-4BEB-9FA6-70F6719E2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85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F241D-EDA3-4F75-9711-2311C3345712}"/>
              </a:ext>
            </a:extLst>
          </p:cNvPr>
          <p:cNvSpPr txBox="1"/>
          <p:nvPr/>
        </p:nvSpPr>
        <p:spPr>
          <a:xfrm>
            <a:off x="443739" y="250621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= 1217</a:t>
            </a:r>
            <a:endParaRPr lang="zh-TW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78E3A-1925-4329-8778-14A191E6FE76}"/>
              </a:ext>
            </a:extLst>
          </p:cNvPr>
          <p:cNvSpPr/>
          <p:nvPr/>
        </p:nvSpPr>
        <p:spPr>
          <a:xfrm>
            <a:off x="6185661" y="4826675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gurobi.LinExpr</a:t>
            </a:r>
            <a:r>
              <a:rPr lang="en-US" altLang="zh-TW" dirty="0"/>
              <a:t>: 1.5 </a:t>
            </a:r>
            <a:r>
              <a:rPr lang="en-US" altLang="zh-TW" dirty="0" err="1"/>
              <a:t>Djx</a:t>
            </a:r>
            <a:r>
              <a:rPr lang="en-US" altLang="zh-TW" dirty="0"/>
              <a:t>[0,3] + 1.5 </a:t>
            </a:r>
            <a:r>
              <a:rPr lang="en-US" altLang="zh-TW" dirty="0" err="1"/>
              <a:t>Djx</a:t>
            </a:r>
            <a:r>
              <a:rPr lang="en-US" altLang="zh-TW" dirty="0"/>
              <a:t>[0,4] + 1.5 </a:t>
            </a:r>
            <a:r>
              <a:rPr lang="en-US" altLang="zh-TW" dirty="0" err="1"/>
              <a:t>Djx</a:t>
            </a:r>
            <a:r>
              <a:rPr lang="en-US" altLang="zh-TW" dirty="0"/>
              <a:t>[0,5] + 1.5 </a:t>
            </a:r>
            <a:r>
              <a:rPr lang="en-US" altLang="zh-TW" dirty="0" err="1"/>
              <a:t>Djx</a:t>
            </a:r>
            <a:r>
              <a:rPr lang="en-US" altLang="zh-TW" dirty="0"/>
              <a:t>[1,1] + 1.5 </a:t>
            </a:r>
            <a:r>
              <a:rPr lang="en-US" altLang="zh-TW" dirty="0" err="1"/>
              <a:t>Djx</a:t>
            </a:r>
            <a:r>
              <a:rPr lang="en-US" altLang="zh-TW" dirty="0"/>
              <a:t>[2,1] + </a:t>
            </a:r>
            <a:r>
              <a:rPr lang="en-US" altLang="zh-TW" b="1" dirty="0">
                <a:solidFill>
                  <a:srgbClr val="FF0000"/>
                </a:solidFill>
              </a:rPr>
              <a:t>30.0 </a:t>
            </a:r>
            <a:r>
              <a:rPr lang="en-US" altLang="zh-TW" b="1" dirty="0" err="1">
                <a:solidFill>
                  <a:srgbClr val="FF0000"/>
                </a:solidFill>
              </a:rPr>
              <a:t>Djx</a:t>
            </a:r>
            <a:r>
              <a:rPr lang="en-US" altLang="zh-TW" b="1" dirty="0">
                <a:solidFill>
                  <a:srgbClr val="FF0000"/>
                </a:solidFill>
              </a:rPr>
              <a:t>[2,2] </a:t>
            </a:r>
            <a:r>
              <a:rPr lang="en-US" altLang="zh-TW" dirty="0"/>
              <a:t>+ 1.5 </a:t>
            </a:r>
            <a:r>
              <a:rPr lang="en-US" altLang="zh-TW" dirty="0" err="1"/>
              <a:t>Djx</a:t>
            </a:r>
            <a:r>
              <a:rPr lang="en-US" altLang="zh-TW" dirty="0"/>
              <a:t>[2,3] + 1.5 </a:t>
            </a:r>
            <a:r>
              <a:rPr lang="en-US" altLang="zh-TW" dirty="0" err="1"/>
              <a:t>Djx</a:t>
            </a:r>
            <a:r>
              <a:rPr lang="en-US" altLang="zh-TW" dirty="0"/>
              <a:t>[2,4] + 1.5 </a:t>
            </a:r>
            <a:r>
              <a:rPr lang="en-US" altLang="zh-TW" dirty="0" err="1"/>
              <a:t>Djx</a:t>
            </a:r>
            <a:r>
              <a:rPr lang="en-US" altLang="zh-TW" dirty="0"/>
              <a:t>[2,5] + 1.5 </a:t>
            </a:r>
            <a:r>
              <a:rPr lang="en-US" altLang="zh-TW" dirty="0" err="1"/>
              <a:t>Djx</a:t>
            </a:r>
            <a:r>
              <a:rPr lang="en-US" altLang="zh-TW" dirty="0"/>
              <a:t>[4,3] + 1.5 </a:t>
            </a:r>
            <a:r>
              <a:rPr lang="en-US" altLang="zh-TW" dirty="0" err="1"/>
              <a:t>Djx</a:t>
            </a:r>
            <a:r>
              <a:rPr lang="en-US" altLang="zh-TW" dirty="0"/>
              <a:t>[4,4] + 1.5 </a:t>
            </a:r>
            <a:r>
              <a:rPr lang="en-US" altLang="zh-TW" dirty="0" err="1"/>
              <a:t>Djx</a:t>
            </a:r>
            <a:r>
              <a:rPr lang="en-US" altLang="zh-TW" dirty="0"/>
              <a:t>[5,1] + 1.5 </a:t>
            </a:r>
            <a:r>
              <a:rPr lang="en-US" altLang="zh-TW" dirty="0" err="1"/>
              <a:t>Djx</a:t>
            </a:r>
            <a:r>
              <a:rPr lang="en-US" altLang="zh-TW" dirty="0"/>
              <a:t>[6,1] + 1.5 </a:t>
            </a:r>
            <a:r>
              <a:rPr lang="en-US" altLang="zh-TW" dirty="0" err="1"/>
              <a:t>Djx</a:t>
            </a:r>
            <a:r>
              <a:rPr lang="en-US" altLang="zh-TW" dirty="0"/>
              <a:t>[6,2] + 1.5 </a:t>
            </a:r>
            <a:r>
              <a:rPr lang="en-US" altLang="zh-TW" dirty="0" err="1"/>
              <a:t>Djx</a:t>
            </a:r>
            <a:r>
              <a:rPr lang="en-US" altLang="zh-TW" dirty="0"/>
              <a:t>[6,3] + 1.5 </a:t>
            </a:r>
            <a:r>
              <a:rPr lang="en-US" altLang="zh-TW" dirty="0" err="1"/>
              <a:t>Djx</a:t>
            </a:r>
            <a:r>
              <a:rPr lang="en-US" altLang="zh-TW" dirty="0"/>
              <a:t>[7,1] + 1.5 </a:t>
            </a:r>
            <a:r>
              <a:rPr lang="en-US" altLang="zh-TW" dirty="0" err="1"/>
              <a:t>DQjx</a:t>
            </a:r>
            <a:r>
              <a:rPr lang="en-US" altLang="zh-TW" dirty="0"/>
              <a:t>[0,1] + 1.5 </a:t>
            </a:r>
            <a:r>
              <a:rPr lang="en-US" altLang="zh-TW" dirty="0" err="1"/>
              <a:t>DQjx</a:t>
            </a:r>
            <a:r>
              <a:rPr lang="en-US" altLang="zh-TW" dirty="0"/>
              <a:t>[0,2] + 1.5 </a:t>
            </a:r>
            <a:r>
              <a:rPr lang="en-US" altLang="zh-TW" dirty="0" err="1"/>
              <a:t>DQjx</a:t>
            </a:r>
            <a:r>
              <a:rPr lang="en-US" altLang="zh-TW" dirty="0"/>
              <a:t>[3,1] + 1.5 </a:t>
            </a:r>
            <a:r>
              <a:rPr lang="en-US" altLang="zh-TW" dirty="0" err="1"/>
              <a:t>DQjx</a:t>
            </a:r>
            <a:r>
              <a:rPr lang="en-US" altLang="zh-TW" dirty="0"/>
              <a:t>[4,1] + 1.5 </a:t>
            </a:r>
            <a:r>
              <a:rPr lang="en-US" altLang="zh-TW" dirty="0" err="1"/>
              <a:t>DQjx</a:t>
            </a:r>
            <a:r>
              <a:rPr lang="en-US" altLang="zh-TW" dirty="0"/>
              <a:t>[4,2]&gt;</a:t>
            </a:r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201DE-1088-49A9-A449-1ACB9DE5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76" y="778064"/>
            <a:ext cx="4010585" cy="3839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AD64B-D18E-4B2D-BDBA-E5BFEC69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9" y="798825"/>
            <a:ext cx="3953427" cy="3820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515A04-7CFC-48D2-880B-5773D5DE26D1}"/>
              </a:ext>
            </a:extLst>
          </p:cNvPr>
          <p:cNvSpPr/>
          <p:nvPr/>
        </p:nvSpPr>
        <p:spPr>
          <a:xfrm>
            <a:off x="275959" y="2473963"/>
            <a:ext cx="4396709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9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F241D-EDA3-4F75-9711-2311C3345712}"/>
              </a:ext>
            </a:extLst>
          </p:cNvPr>
          <p:cNvSpPr txBox="1"/>
          <p:nvPr/>
        </p:nvSpPr>
        <p:spPr>
          <a:xfrm>
            <a:off x="646939" y="822121"/>
            <a:ext cx="12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= 1218</a:t>
            </a:r>
            <a:endParaRPr lang="zh-TW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C8BC-764C-4811-B946-7CED0B42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426049"/>
            <a:ext cx="4580644" cy="4375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E5389-1293-44EF-BCCC-293A4AFF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61" y="1399892"/>
            <a:ext cx="4403286" cy="24200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8F71FD-A878-4603-942F-970900A3783E}"/>
              </a:ext>
            </a:extLst>
          </p:cNvPr>
          <p:cNvSpPr/>
          <p:nvPr/>
        </p:nvSpPr>
        <p:spPr>
          <a:xfrm>
            <a:off x="5473148" y="44448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gurobi.LinExpr</a:t>
            </a:r>
            <a:r>
              <a:rPr lang="en-US" altLang="zh-TW" dirty="0"/>
              <a:t>: 1.5 </a:t>
            </a:r>
            <a:r>
              <a:rPr lang="en-US" altLang="zh-TW" dirty="0" err="1"/>
              <a:t>Djx</a:t>
            </a:r>
            <a:r>
              <a:rPr lang="en-US" altLang="zh-TW" dirty="0"/>
              <a:t>[0,3] + 1.5 </a:t>
            </a:r>
            <a:r>
              <a:rPr lang="en-US" altLang="zh-TW" dirty="0" err="1"/>
              <a:t>Djx</a:t>
            </a:r>
            <a:r>
              <a:rPr lang="en-US" altLang="zh-TW" dirty="0"/>
              <a:t>[0,4] + 1.5 </a:t>
            </a:r>
            <a:r>
              <a:rPr lang="en-US" altLang="zh-TW" dirty="0" err="1"/>
              <a:t>Djx</a:t>
            </a:r>
            <a:r>
              <a:rPr lang="en-US" altLang="zh-TW" dirty="0"/>
              <a:t>[0,5] + 1.5 </a:t>
            </a:r>
            <a:r>
              <a:rPr lang="en-US" altLang="zh-TW" dirty="0" err="1"/>
              <a:t>Djx</a:t>
            </a:r>
            <a:r>
              <a:rPr lang="en-US" altLang="zh-TW" dirty="0"/>
              <a:t>[1,1] + </a:t>
            </a:r>
            <a:r>
              <a:rPr lang="en-US" altLang="zh-TW" b="1" dirty="0">
                <a:solidFill>
                  <a:srgbClr val="FF0000"/>
                </a:solidFill>
              </a:rPr>
              <a:t>30.0 </a:t>
            </a:r>
            <a:r>
              <a:rPr lang="en-US" altLang="zh-TW" b="1" dirty="0" err="1">
                <a:solidFill>
                  <a:srgbClr val="FF0000"/>
                </a:solidFill>
              </a:rPr>
              <a:t>Djx</a:t>
            </a:r>
            <a:r>
              <a:rPr lang="en-US" altLang="zh-TW" b="1" dirty="0">
                <a:solidFill>
                  <a:srgbClr val="FF0000"/>
                </a:solidFill>
              </a:rPr>
              <a:t>[2,1] </a:t>
            </a:r>
            <a:r>
              <a:rPr lang="en-US" altLang="zh-TW" dirty="0"/>
              <a:t>+ 1.5 </a:t>
            </a:r>
            <a:r>
              <a:rPr lang="en-US" altLang="zh-TW" dirty="0" err="1"/>
              <a:t>Djx</a:t>
            </a:r>
            <a:r>
              <a:rPr lang="en-US" altLang="zh-TW" dirty="0"/>
              <a:t>[2,2] + 1.5 </a:t>
            </a:r>
            <a:r>
              <a:rPr lang="en-US" altLang="zh-TW" dirty="0" err="1"/>
              <a:t>Djx</a:t>
            </a:r>
            <a:r>
              <a:rPr lang="en-US" altLang="zh-TW" dirty="0"/>
              <a:t>[2,3] + 1.5 </a:t>
            </a:r>
            <a:r>
              <a:rPr lang="en-US" altLang="zh-TW" dirty="0" err="1"/>
              <a:t>Djx</a:t>
            </a:r>
            <a:r>
              <a:rPr lang="en-US" altLang="zh-TW" dirty="0"/>
              <a:t>[2,4] + 1.5 </a:t>
            </a:r>
            <a:r>
              <a:rPr lang="en-US" altLang="zh-TW" dirty="0" err="1"/>
              <a:t>Djx</a:t>
            </a:r>
            <a:r>
              <a:rPr lang="en-US" altLang="zh-TW" dirty="0"/>
              <a:t>[4,3] + 1.5 </a:t>
            </a:r>
            <a:r>
              <a:rPr lang="en-US" altLang="zh-TW" dirty="0" err="1"/>
              <a:t>Djx</a:t>
            </a:r>
            <a:r>
              <a:rPr lang="en-US" altLang="zh-TW" dirty="0"/>
              <a:t>[4,4] + 1.5 </a:t>
            </a:r>
            <a:r>
              <a:rPr lang="en-US" altLang="zh-TW" dirty="0" err="1"/>
              <a:t>Djx</a:t>
            </a:r>
            <a:r>
              <a:rPr lang="en-US" altLang="zh-TW" dirty="0"/>
              <a:t>[5,1] + 1.5 </a:t>
            </a:r>
            <a:r>
              <a:rPr lang="en-US" altLang="zh-TW" dirty="0" err="1"/>
              <a:t>Djx</a:t>
            </a:r>
            <a:r>
              <a:rPr lang="en-US" altLang="zh-TW" dirty="0"/>
              <a:t>[6,1] + 1.5 </a:t>
            </a:r>
            <a:r>
              <a:rPr lang="en-US" altLang="zh-TW" dirty="0" err="1"/>
              <a:t>Djx</a:t>
            </a:r>
            <a:r>
              <a:rPr lang="en-US" altLang="zh-TW" dirty="0"/>
              <a:t>[6,2] + 1.5 </a:t>
            </a:r>
            <a:r>
              <a:rPr lang="en-US" altLang="zh-TW" dirty="0" err="1"/>
              <a:t>Djx</a:t>
            </a:r>
            <a:r>
              <a:rPr lang="en-US" altLang="zh-TW" dirty="0"/>
              <a:t>[6,3] + 1.5 </a:t>
            </a:r>
            <a:r>
              <a:rPr lang="en-US" altLang="zh-TW" dirty="0" err="1"/>
              <a:t>Djx</a:t>
            </a:r>
            <a:r>
              <a:rPr lang="en-US" altLang="zh-TW" dirty="0"/>
              <a:t>[6,4] + 1.5 </a:t>
            </a:r>
            <a:r>
              <a:rPr lang="en-US" altLang="zh-TW" dirty="0" err="1"/>
              <a:t>Djx</a:t>
            </a:r>
            <a:r>
              <a:rPr lang="en-US" altLang="zh-TW" dirty="0"/>
              <a:t>[7,1] + 1.5 </a:t>
            </a:r>
            <a:r>
              <a:rPr lang="en-US" altLang="zh-TW" dirty="0" err="1"/>
              <a:t>DQjx</a:t>
            </a:r>
            <a:r>
              <a:rPr lang="en-US" altLang="zh-TW" dirty="0"/>
              <a:t>[0,1] + 1.5 </a:t>
            </a:r>
            <a:r>
              <a:rPr lang="en-US" altLang="zh-TW" dirty="0" err="1"/>
              <a:t>DQjx</a:t>
            </a:r>
            <a:r>
              <a:rPr lang="en-US" altLang="zh-TW" dirty="0"/>
              <a:t>[0,2] + 1.5 </a:t>
            </a:r>
            <a:r>
              <a:rPr lang="en-US" altLang="zh-TW" dirty="0" err="1"/>
              <a:t>DQjx</a:t>
            </a:r>
            <a:r>
              <a:rPr lang="en-US" altLang="zh-TW" dirty="0"/>
              <a:t>[3,1] + 1.5 </a:t>
            </a:r>
            <a:r>
              <a:rPr lang="en-US" altLang="zh-TW" dirty="0" err="1"/>
              <a:t>DQjx</a:t>
            </a:r>
            <a:r>
              <a:rPr lang="en-US" altLang="zh-TW" dirty="0"/>
              <a:t>[4,1] + 1.5 </a:t>
            </a:r>
            <a:r>
              <a:rPr lang="en-US" altLang="zh-TW" dirty="0" err="1"/>
              <a:t>DQjx</a:t>
            </a:r>
            <a:r>
              <a:rPr lang="en-US" altLang="zh-TW" dirty="0"/>
              <a:t>[4,2]&gt;</a:t>
            </a:r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02F6F-D2B9-4EDB-8456-3E97596B5C3D}"/>
              </a:ext>
            </a:extLst>
          </p:cNvPr>
          <p:cNvSpPr/>
          <p:nvPr/>
        </p:nvSpPr>
        <p:spPr>
          <a:xfrm>
            <a:off x="1824811" y="603587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Obj:  2667.24</a:t>
            </a:r>
            <a:endParaRPr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64CB2-B2DC-435B-BF82-5B311A08E504}"/>
              </a:ext>
            </a:extLst>
          </p:cNvPr>
          <p:cNvSpPr/>
          <p:nvPr/>
        </p:nvSpPr>
        <p:spPr>
          <a:xfrm>
            <a:off x="622852" y="3070371"/>
            <a:ext cx="4100150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55AFB4-8DCF-4111-8690-C8FDD400354D}"/>
              </a:ext>
            </a:extLst>
          </p:cNvPr>
          <p:cNvSpPr/>
          <p:nvPr/>
        </p:nvSpPr>
        <p:spPr>
          <a:xfrm>
            <a:off x="325190" y="152400"/>
            <a:ext cx="488181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1100" dirty="0"/>
          </a:p>
          <a:p>
            <a:r>
              <a:rPr lang="en-US" altLang="zh-TW" sz="1100" dirty="0"/>
              <a:t>----</a:t>
            </a:r>
            <a:r>
              <a:rPr lang="en-US" altLang="zh-TW" sz="1100" dirty="0" err="1"/>
              <a:t>optSignalPlanForCycleK</a:t>
            </a:r>
            <a:r>
              <a:rPr lang="en-US" altLang="zh-TW" sz="1100" dirty="0"/>
              <a:t>---- </a:t>
            </a:r>
          </a:p>
          <a:p>
            <a:r>
              <a:rPr lang="en-US" altLang="zh-TW" sz="1100" dirty="0"/>
              <a:t>[0]: 8 [1]: 4 [2]: 21 [3]: 4 </a:t>
            </a:r>
          </a:p>
          <a:p>
            <a:r>
              <a:rPr lang="en-US" altLang="zh-TW" sz="1100" dirty="0"/>
              <a:t>[4]: 8 [5]: 4 [6]: 21 [7]: 4</a:t>
            </a:r>
          </a:p>
          <a:p>
            <a:endParaRPr lang="en-US" altLang="zh-TW" sz="1100" dirty="0"/>
          </a:p>
          <a:p>
            <a:r>
              <a:rPr lang="en-US" altLang="zh-TW" sz="1100" dirty="0"/>
              <a:t>arrival time =  40.0</a:t>
            </a:r>
          </a:p>
          <a:p>
            <a:r>
              <a:rPr lang="en-US" altLang="zh-TW" sz="1100" dirty="0" err="1"/>
              <a:t>currentPhaseGreen</a:t>
            </a:r>
            <a:r>
              <a:rPr lang="en-US" altLang="zh-TW" sz="1100" dirty="0"/>
              <a:t> =  False</a:t>
            </a:r>
          </a:p>
          <a:p>
            <a:r>
              <a:rPr lang="en-US" altLang="zh-TW" sz="1100" dirty="0" err="1"/>
              <a:t>phaseSplitTime</a:t>
            </a:r>
            <a:r>
              <a:rPr lang="en-US" altLang="zh-TW" sz="1100" dirty="0"/>
              <a:t> =  [0, 22, 43, 81, 99, 138, 156, 195, 213, 252]</a:t>
            </a:r>
          </a:p>
          <a:p>
            <a:r>
              <a:rPr lang="zh-TW" altLang="en-US" sz="1100" dirty="0"/>
              <a:t>路口</a:t>
            </a:r>
            <a:r>
              <a:rPr lang="en-US" altLang="zh-TW" sz="1100" dirty="0"/>
              <a:t>[ I1 ]</a:t>
            </a:r>
            <a:r>
              <a:rPr lang="zh-TW" altLang="en-US" sz="1100" dirty="0"/>
              <a:t>通過機率 </a:t>
            </a:r>
            <a:r>
              <a:rPr lang="en-US" altLang="zh-TW" sz="1100" dirty="0"/>
              <a:t>= 0.934543 &gt; </a:t>
            </a:r>
            <a:r>
              <a:rPr lang="zh-TW" altLang="en-US" sz="1100" dirty="0"/>
              <a:t>目標機率 </a:t>
            </a:r>
            <a:r>
              <a:rPr lang="en-US" altLang="zh-TW" sz="1100" dirty="0"/>
              <a:t>0.500000</a:t>
            </a:r>
            <a:r>
              <a:rPr lang="zh-TW" altLang="en-US" sz="1100" dirty="0"/>
              <a:t>，不用計算建議速度</a:t>
            </a:r>
          </a:p>
          <a:p>
            <a:endParaRPr lang="zh-TW" altLang="en-US" sz="1100" dirty="0"/>
          </a:p>
          <a:p>
            <a:r>
              <a:rPr lang="en-US" altLang="zh-TW" sz="1100" dirty="0"/>
              <a:t>----</a:t>
            </a:r>
            <a:r>
              <a:rPr lang="en-US" altLang="zh-TW" sz="1100" dirty="0" err="1"/>
              <a:t>optSignalPlanForCycleK</a:t>
            </a:r>
            <a:r>
              <a:rPr lang="en-US" altLang="zh-TW" sz="1100" dirty="0"/>
              <a:t>---- </a:t>
            </a:r>
          </a:p>
          <a:p>
            <a:r>
              <a:rPr lang="en-US" altLang="zh-TW" sz="1100" dirty="0"/>
              <a:t>[0]: 8 [1]: 4 [2]: 19 [3]: 4 </a:t>
            </a:r>
          </a:p>
          <a:p>
            <a:r>
              <a:rPr lang="en-US" altLang="zh-TW" sz="1100" dirty="0"/>
              <a:t>[4]: 8 [5]: 4 [6]: 19 [7]: 4</a:t>
            </a:r>
          </a:p>
          <a:p>
            <a:endParaRPr lang="en-US" altLang="zh-TW" sz="1100" dirty="0"/>
          </a:p>
          <a:p>
            <a:r>
              <a:rPr lang="en-US" altLang="zh-TW" sz="1100" dirty="0"/>
              <a:t>arrival time =  41.0</a:t>
            </a:r>
          </a:p>
          <a:p>
            <a:r>
              <a:rPr lang="en-US" altLang="zh-TW" sz="1100" dirty="0" err="1"/>
              <a:t>currentPhaseGreen</a:t>
            </a:r>
            <a:r>
              <a:rPr lang="en-US" altLang="zh-TW" sz="1100" dirty="0"/>
              <a:t> =  False</a:t>
            </a:r>
          </a:p>
          <a:p>
            <a:r>
              <a:rPr lang="en-US" altLang="zh-TW" sz="1100" dirty="0" err="1"/>
              <a:t>phaseSplitTime</a:t>
            </a:r>
            <a:r>
              <a:rPr lang="en-US" altLang="zh-TW" sz="1100" dirty="0"/>
              <a:t> =  [0, 22, 41, 79, 97, 136, 154, 193, 211, 250]</a:t>
            </a:r>
          </a:p>
          <a:p>
            <a:r>
              <a:rPr lang="zh-TW" altLang="en-US" sz="1100" dirty="0"/>
              <a:t>路口</a:t>
            </a:r>
            <a:r>
              <a:rPr lang="en-US" altLang="zh-TW" sz="1100" dirty="0"/>
              <a:t>[ I1 ]</a:t>
            </a:r>
            <a:r>
              <a:rPr lang="zh-TW" altLang="en-US" sz="1100" dirty="0"/>
              <a:t>通過機率 </a:t>
            </a:r>
            <a:r>
              <a:rPr lang="en-US" altLang="zh-TW" sz="1100" dirty="0"/>
              <a:t>= 0.501350 &gt; </a:t>
            </a:r>
            <a:r>
              <a:rPr lang="zh-TW" altLang="en-US" sz="1100" dirty="0"/>
              <a:t>目標機率 </a:t>
            </a:r>
            <a:r>
              <a:rPr lang="en-US" altLang="zh-TW" sz="1100" dirty="0"/>
              <a:t>0.500000</a:t>
            </a:r>
            <a:r>
              <a:rPr lang="zh-TW" altLang="en-US" sz="1100" dirty="0"/>
              <a:t>，不用計算建議速度</a:t>
            </a:r>
          </a:p>
          <a:p>
            <a:endParaRPr lang="zh-TW" altLang="en-US" sz="1100" dirty="0"/>
          </a:p>
          <a:p>
            <a:endParaRPr lang="zh-TW" altLang="en-US" sz="1100" dirty="0"/>
          </a:p>
          <a:p>
            <a:r>
              <a:rPr lang="en-US" altLang="zh-TW" sz="1100" dirty="0"/>
              <a:t>----</a:t>
            </a:r>
            <a:r>
              <a:rPr lang="en-US" altLang="zh-TW" sz="1100" dirty="0" err="1"/>
              <a:t>optSignalPlanForCycleK</a:t>
            </a:r>
            <a:r>
              <a:rPr lang="en-US" altLang="zh-TW" sz="1100" dirty="0"/>
              <a:t>---- </a:t>
            </a:r>
          </a:p>
          <a:p>
            <a:r>
              <a:rPr lang="en-US" altLang="zh-TW" sz="1100" dirty="0"/>
              <a:t>[0]: 8 [1]: 4 [2]: 19 [3]: 4 </a:t>
            </a:r>
          </a:p>
          <a:p>
            <a:r>
              <a:rPr lang="en-US" altLang="zh-TW" sz="1100" dirty="0"/>
              <a:t>[4]: 8 [5]: 4 [6]: 19 [7]: 4</a:t>
            </a:r>
          </a:p>
          <a:p>
            <a:endParaRPr lang="en-US" altLang="zh-TW" sz="1100" dirty="0"/>
          </a:p>
          <a:p>
            <a:r>
              <a:rPr lang="en-US" altLang="zh-TW" sz="1100" dirty="0"/>
              <a:t>arrival time =  40.0</a:t>
            </a:r>
          </a:p>
          <a:p>
            <a:r>
              <a:rPr lang="en-US" altLang="zh-TW" sz="1100" dirty="0" err="1"/>
              <a:t>currentPhaseGreen</a:t>
            </a:r>
            <a:r>
              <a:rPr lang="en-US" altLang="zh-TW" sz="1100" dirty="0"/>
              <a:t> =  False</a:t>
            </a:r>
          </a:p>
          <a:p>
            <a:r>
              <a:rPr lang="en-US" altLang="zh-TW" sz="1100" dirty="0" err="1"/>
              <a:t>phaseSplitTime</a:t>
            </a:r>
            <a:r>
              <a:rPr lang="en-US" altLang="zh-TW" sz="1100" dirty="0"/>
              <a:t> =  [0, 22, 41, 79, 97, 136, 154, 193, 211, 250]</a:t>
            </a:r>
          </a:p>
          <a:p>
            <a:r>
              <a:rPr lang="zh-TW" altLang="en-US" sz="1100" dirty="0"/>
              <a:t>路口</a:t>
            </a:r>
            <a:r>
              <a:rPr lang="en-US" altLang="zh-TW" sz="1100" dirty="0"/>
              <a:t>[ I1 ]</a:t>
            </a:r>
            <a:r>
              <a:rPr lang="zh-TW" altLang="en-US" sz="1100" dirty="0"/>
              <a:t>通過機率 </a:t>
            </a:r>
            <a:r>
              <a:rPr lang="en-US" altLang="zh-TW" sz="1100" dirty="0"/>
              <a:t>= 0.692812 &gt; </a:t>
            </a:r>
            <a:r>
              <a:rPr lang="zh-TW" altLang="en-US" sz="1100" dirty="0"/>
              <a:t>目標機率 </a:t>
            </a:r>
            <a:r>
              <a:rPr lang="en-US" altLang="zh-TW" sz="1100" dirty="0"/>
              <a:t>0.500000</a:t>
            </a:r>
            <a:r>
              <a:rPr lang="zh-TW" altLang="en-US" sz="1100" dirty="0"/>
              <a:t>，不用計算建議速度</a:t>
            </a:r>
          </a:p>
          <a:p>
            <a:endParaRPr lang="zh-TW" altLang="en-US" sz="1100" dirty="0"/>
          </a:p>
          <a:p>
            <a:endParaRPr lang="zh-TW" alt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3FE2E-639A-4BCE-A909-87277D173AD0}"/>
              </a:ext>
            </a:extLst>
          </p:cNvPr>
          <p:cNvSpPr/>
          <p:nvPr/>
        </p:nvSpPr>
        <p:spPr>
          <a:xfrm>
            <a:off x="5389810" y="251207"/>
            <a:ext cx="6096000" cy="635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----</a:t>
            </a:r>
            <a:r>
              <a:rPr lang="en-US" altLang="zh-TW" sz="1100" dirty="0" err="1">
                <a:solidFill>
                  <a:prstClr val="white"/>
                </a:solidFill>
              </a:rPr>
              <a:t>optSignalPlanForCycleK</a:t>
            </a:r>
            <a:r>
              <a:rPr lang="en-US" altLang="zh-TW" sz="1100" dirty="0">
                <a:solidFill>
                  <a:prstClr val="white"/>
                </a:solidFill>
              </a:rPr>
              <a:t>----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[0]: 8 [1]: 4 [2]: 19 [3]: 4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[4]: 8 [5]: 4 [6]: 19 [7]: 4</a:t>
            </a:r>
          </a:p>
          <a:p>
            <a:pPr lvl="0"/>
            <a:endParaRPr lang="en-US" altLang="zh-TW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arrival time =  41.0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currentPhaseGreen</a:t>
            </a:r>
            <a:r>
              <a:rPr lang="en-US" altLang="zh-TW" sz="1100" dirty="0">
                <a:solidFill>
                  <a:prstClr val="white"/>
                </a:solidFill>
              </a:rPr>
              <a:t> =  False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phaseSplitTime</a:t>
            </a:r>
            <a:r>
              <a:rPr lang="en-US" altLang="zh-TW" sz="1100" dirty="0">
                <a:solidFill>
                  <a:prstClr val="white"/>
                </a:solidFill>
              </a:rPr>
              <a:t> =  [0, 22, 41, 79, 97, 136, 154, 193, 211, 250]</a:t>
            </a:r>
          </a:p>
          <a:p>
            <a:pPr lvl="0"/>
            <a:r>
              <a:rPr lang="zh-TW" altLang="en-US" sz="1100" dirty="0">
                <a:solidFill>
                  <a:prstClr val="white"/>
                </a:solidFill>
              </a:rPr>
              <a:t>路口</a:t>
            </a:r>
            <a:r>
              <a:rPr lang="en-US" altLang="zh-TW" sz="1100" dirty="0">
                <a:solidFill>
                  <a:prstClr val="white"/>
                </a:solidFill>
              </a:rPr>
              <a:t>[ I1 ]</a:t>
            </a:r>
            <a:r>
              <a:rPr lang="zh-TW" altLang="en-US" sz="1100" dirty="0">
                <a:solidFill>
                  <a:prstClr val="white"/>
                </a:solidFill>
              </a:rPr>
              <a:t>通過機率 </a:t>
            </a:r>
            <a:r>
              <a:rPr lang="en-US" altLang="zh-TW" sz="1100" dirty="0">
                <a:solidFill>
                  <a:prstClr val="white"/>
                </a:solidFill>
              </a:rPr>
              <a:t>= 0.501350 &gt; </a:t>
            </a:r>
            <a:r>
              <a:rPr lang="zh-TW" altLang="en-US" sz="1100" dirty="0">
                <a:solidFill>
                  <a:prstClr val="white"/>
                </a:solidFill>
              </a:rPr>
              <a:t>目標機率 </a:t>
            </a:r>
            <a:r>
              <a:rPr lang="en-US" altLang="zh-TW" sz="1100" dirty="0">
                <a:solidFill>
                  <a:prstClr val="white"/>
                </a:solidFill>
              </a:rPr>
              <a:t>0.500000</a:t>
            </a:r>
            <a:r>
              <a:rPr lang="zh-TW" altLang="en-US" sz="1100" dirty="0">
                <a:solidFill>
                  <a:prstClr val="white"/>
                </a:solidFill>
              </a:rPr>
              <a:t>，不用計算建議速度</a:t>
            </a:r>
          </a:p>
          <a:p>
            <a:pPr lvl="0"/>
            <a:endParaRPr lang="zh-TW" altLang="en-US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----</a:t>
            </a:r>
            <a:r>
              <a:rPr lang="en-US" altLang="zh-TW" sz="1100" dirty="0" err="1">
                <a:solidFill>
                  <a:prstClr val="white"/>
                </a:solidFill>
              </a:rPr>
              <a:t>optSignalPlanForCycleK</a:t>
            </a:r>
            <a:r>
              <a:rPr lang="en-US" altLang="zh-TW" sz="1100" dirty="0">
                <a:solidFill>
                  <a:prstClr val="white"/>
                </a:solidFill>
              </a:rPr>
              <a:t>----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[0]: 8 [1]: 4 [2]: 20 [3]: 4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[4]: 8 [5]: 4 [6]: 20 [7]: 4</a:t>
            </a:r>
          </a:p>
          <a:p>
            <a:pPr lvl="0"/>
            <a:endParaRPr lang="en-US" altLang="zh-TW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arrival time =  40.0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currentPhaseGreen</a:t>
            </a:r>
            <a:r>
              <a:rPr lang="en-US" altLang="zh-TW" sz="1100" dirty="0">
                <a:solidFill>
                  <a:prstClr val="white"/>
                </a:solidFill>
              </a:rPr>
              <a:t> =  False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phaseSplitTime</a:t>
            </a:r>
            <a:r>
              <a:rPr lang="en-US" altLang="zh-TW" sz="1100" dirty="0">
                <a:solidFill>
                  <a:prstClr val="white"/>
                </a:solidFill>
              </a:rPr>
              <a:t> =  [0, 22, 42, 80, 98, 137, 155, 194, 212, 251]</a:t>
            </a:r>
          </a:p>
          <a:p>
            <a:pPr lvl="0"/>
            <a:r>
              <a:rPr lang="zh-TW" altLang="en-US" sz="1100" dirty="0">
                <a:solidFill>
                  <a:prstClr val="white"/>
                </a:solidFill>
              </a:rPr>
              <a:t>路口</a:t>
            </a:r>
            <a:r>
              <a:rPr lang="en-US" altLang="zh-TW" sz="1100" dirty="0">
                <a:solidFill>
                  <a:prstClr val="white"/>
                </a:solidFill>
              </a:rPr>
              <a:t>[ I1 ]</a:t>
            </a:r>
            <a:r>
              <a:rPr lang="zh-TW" altLang="en-US" sz="1100" dirty="0">
                <a:solidFill>
                  <a:prstClr val="white"/>
                </a:solidFill>
              </a:rPr>
              <a:t>通過機率 </a:t>
            </a:r>
            <a:r>
              <a:rPr lang="en-US" altLang="zh-TW" sz="1100" dirty="0">
                <a:solidFill>
                  <a:prstClr val="white"/>
                </a:solidFill>
              </a:rPr>
              <a:t>= 0.842695 &gt; </a:t>
            </a:r>
            <a:r>
              <a:rPr lang="zh-TW" altLang="en-US" sz="1100" dirty="0">
                <a:solidFill>
                  <a:prstClr val="white"/>
                </a:solidFill>
              </a:rPr>
              <a:t>目標機率 </a:t>
            </a:r>
            <a:r>
              <a:rPr lang="en-US" altLang="zh-TW" sz="1100" dirty="0">
                <a:solidFill>
                  <a:prstClr val="white"/>
                </a:solidFill>
              </a:rPr>
              <a:t>0.500000</a:t>
            </a:r>
            <a:r>
              <a:rPr lang="zh-TW" altLang="en-US" sz="1100" dirty="0">
                <a:solidFill>
                  <a:prstClr val="white"/>
                </a:solidFill>
              </a:rPr>
              <a:t>，不用計算建議速度</a:t>
            </a:r>
          </a:p>
          <a:p>
            <a:pPr lvl="0"/>
            <a:endParaRPr lang="zh-TW" altLang="en-US" sz="1100" dirty="0">
              <a:solidFill>
                <a:prstClr val="white"/>
              </a:solidFill>
            </a:endParaRPr>
          </a:p>
          <a:p>
            <a:pPr lvl="0"/>
            <a:endParaRPr lang="zh-TW" altLang="en-US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----</a:t>
            </a:r>
            <a:r>
              <a:rPr lang="en-US" altLang="zh-TW" sz="1100" dirty="0" err="1">
                <a:solidFill>
                  <a:prstClr val="white"/>
                </a:solidFill>
              </a:rPr>
              <a:t>optSignalPlanForCycleK</a:t>
            </a:r>
            <a:r>
              <a:rPr lang="en-US" altLang="zh-TW" sz="1100" dirty="0">
                <a:solidFill>
                  <a:prstClr val="white"/>
                </a:solidFill>
              </a:rPr>
              <a:t>----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[0]: 8 [1]: 4 [2]: 22 [3]: 4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[4]: 8 [5]: 4 [6]: 22 [7]: 4</a:t>
            </a:r>
          </a:p>
          <a:p>
            <a:pPr lvl="0"/>
            <a:endParaRPr lang="en-US" altLang="zh-TW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arrival time =  41.0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currentPhaseGreen</a:t>
            </a:r>
            <a:r>
              <a:rPr lang="en-US" altLang="zh-TW" sz="1100" dirty="0">
                <a:solidFill>
                  <a:prstClr val="white"/>
                </a:solidFill>
              </a:rPr>
              <a:t> =  False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phaseSplitTime</a:t>
            </a:r>
            <a:r>
              <a:rPr lang="en-US" altLang="zh-TW" sz="1100" dirty="0">
                <a:solidFill>
                  <a:prstClr val="white"/>
                </a:solidFill>
              </a:rPr>
              <a:t> =  [0, 22, 44, 82, 100, 139, 157, 196, 214, 253]</a:t>
            </a:r>
          </a:p>
          <a:p>
            <a:pPr lvl="0"/>
            <a:r>
              <a:rPr lang="zh-TW" altLang="en-US" sz="1100" dirty="0">
                <a:solidFill>
                  <a:prstClr val="white"/>
                </a:solidFill>
              </a:rPr>
              <a:t>路口</a:t>
            </a:r>
            <a:r>
              <a:rPr lang="en-US" altLang="zh-TW" sz="1100" dirty="0">
                <a:solidFill>
                  <a:prstClr val="white"/>
                </a:solidFill>
              </a:rPr>
              <a:t>[ I1 ]</a:t>
            </a:r>
            <a:r>
              <a:rPr lang="zh-TW" altLang="en-US" sz="1100" dirty="0">
                <a:solidFill>
                  <a:prstClr val="white"/>
                </a:solidFill>
              </a:rPr>
              <a:t>通過機率 </a:t>
            </a:r>
            <a:r>
              <a:rPr lang="en-US" altLang="zh-TW" sz="1100" dirty="0">
                <a:solidFill>
                  <a:prstClr val="white"/>
                </a:solidFill>
              </a:rPr>
              <a:t>= 0.934543 &gt; </a:t>
            </a:r>
            <a:r>
              <a:rPr lang="zh-TW" altLang="en-US" sz="1100" dirty="0">
                <a:solidFill>
                  <a:prstClr val="white"/>
                </a:solidFill>
              </a:rPr>
              <a:t>目標機率 </a:t>
            </a:r>
            <a:r>
              <a:rPr lang="en-US" altLang="zh-TW" sz="1100" dirty="0">
                <a:solidFill>
                  <a:prstClr val="white"/>
                </a:solidFill>
              </a:rPr>
              <a:t>0.500000</a:t>
            </a:r>
            <a:r>
              <a:rPr lang="zh-TW" altLang="en-US" sz="1100" dirty="0">
                <a:solidFill>
                  <a:prstClr val="white"/>
                </a:solidFill>
              </a:rPr>
              <a:t>，不用計算建議速度</a:t>
            </a:r>
          </a:p>
          <a:p>
            <a:pPr lvl="0"/>
            <a:endParaRPr lang="zh-TW" altLang="en-US" sz="1100" dirty="0">
              <a:solidFill>
                <a:prstClr val="white"/>
              </a:solidFill>
            </a:endParaRPr>
          </a:p>
          <a:p>
            <a:pPr lvl="0"/>
            <a:endParaRPr lang="zh-TW" altLang="en-US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----</a:t>
            </a:r>
            <a:r>
              <a:rPr lang="en-US" altLang="zh-TW" sz="1100" dirty="0" err="1">
                <a:solidFill>
                  <a:prstClr val="white"/>
                </a:solidFill>
              </a:rPr>
              <a:t>optSignalPlanForCycleK</a:t>
            </a:r>
            <a:r>
              <a:rPr lang="en-US" altLang="zh-TW" sz="1100" dirty="0">
                <a:solidFill>
                  <a:prstClr val="white"/>
                </a:solidFill>
              </a:rPr>
              <a:t>----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[0]: 8 [1]: 4 [2]: 22 [3]: 4 </a:t>
            </a: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[4]: 8 [5]: 4 [6]: 22 [7]: 4</a:t>
            </a:r>
          </a:p>
          <a:p>
            <a:pPr lvl="0"/>
            <a:endParaRPr lang="en-US" altLang="zh-TW" sz="1100" dirty="0">
              <a:solidFill>
                <a:prstClr val="white"/>
              </a:solidFill>
            </a:endParaRPr>
          </a:p>
          <a:p>
            <a:pPr lvl="0"/>
            <a:r>
              <a:rPr lang="en-US" altLang="zh-TW" sz="1100" dirty="0">
                <a:solidFill>
                  <a:prstClr val="white"/>
                </a:solidFill>
              </a:rPr>
              <a:t>arrival time =  40.0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currentPhaseGreen</a:t>
            </a:r>
            <a:r>
              <a:rPr lang="en-US" altLang="zh-TW" sz="1100" dirty="0">
                <a:solidFill>
                  <a:prstClr val="white"/>
                </a:solidFill>
              </a:rPr>
              <a:t> =  False</a:t>
            </a:r>
          </a:p>
          <a:p>
            <a:pPr lvl="0"/>
            <a:r>
              <a:rPr lang="en-US" altLang="zh-TW" sz="1100" dirty="0" err="1">
                <a:solidFill>
                  <a:prstClr val="white"/>
                </a:solidFill>
              </a:rPr>
              <a:t>phaseSplitTime</a:t>
            </a:r>
            <a:r>
              <a:rPr lang="en-US" altLang="zh-TW" sz="1100" dirty="0">
                <a:solidFill>
                  <a:prstClr val="white"/>
                </a:solidFill>
              </a:rPr>
              <a:t> =  [0, 22, 44, 82, 100, 139, 157, 196, 214, 253]</a:t>
            </a:r>
          </a:p>
          <a:p>
            <a:pPr lvl="0"/>
            <a:r>
              <a:rPr lang="zh-TW" altLang="en-US" sz="1100" dirty="0">
                <a:solidFill>
                  <a:prstClr val="white"/>
                </a:solidFill>
              </a:rPr>
              <a:t>路口</a:t>
            </a:r>
            <a:r>
              <a:rPr lang="en-US" altLang="zh-TW" sz="1100" dirty="0">
                <a:solidFill>
                  <a:prstClr val="white"/>
                </a:solidFill>
              </a:rPr>
              <a:t>[ I1 ]</a:t>
            </a:r>
            <a:r>
              <a:rPr lang="zh-TW" altLang="en-US" sz="1100" dirty="0">
                <a:solidFill>
                  <a:prstClr val="white"/>
                </a:solidFill>
              </a:rPr>
              <a:t>通過機率 </a:t>
            </a:r>
            <a:r>
              <a:rPr lang="en-US" altLang="zh-TW" sz="1100" dirty="0">
                <a:solidFill>
                  <a:prstClr val="white"/>
                </a:solidFill>
              </a:rPr>
              <a:t>= 0.978600 &gt; </a:t>
            </a:r>
            <a:r>
              <a:rPr lang="zh-TW" altLang="en-US" sz="1100" dirty="0">
                <a:solidFill>
                  <a:prstClr val="white"/>
                </a:solidFill>
              </a:rPr>
              <a:t>目標機率 </a:t>
            </a:r>
            <a:r>
              <a:rPr lang="en-US" altLang="zh-TW" sz="1100" dirty="0">
                <a:solidFill>
                  <a:prstClr val="white"/>
                </a:solidFill>
              </a:rPr>
              <a:t>0.500000</a:t>
            </a:r>
            <a:r>
              <a:rPr lang="zh-TW" altLang="en-US" sz="1100" dirty="0">
                <a:solidFill>
                  <a:prstClr val="white"/>
                </a:solidFill>
              </a:rPr>
              <a:t>，不用計算建議速度</a:t>
            </a:r>
          </a:p>
        </p:txBody>
      </p:sp>
    </p:spTree>
    <p:extLst>
      <p:ext uri="{BB962C8B-B14F-4D97-AF65-F5344CB8AC3E}">
        <p14:creationId xmlns:p14="http://schemas.microsoft.com/office/powerpoint/2010/main" val="307743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843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王軒至</dc:creator>
  <cp:lastModifiedBy>王軒至</cp:lastModifiedBy>
  <cp:revision>5</cp:revision>
  <dcterms:created xsi:type="dcterms:W3CDTF">2020-05-03T05:25:33Z</dcterms:created>
  <dcterms:modified xsi:type="dcterms:W3CDTF">2020-05-03T14:47:09Z</dcterms:modified>
</cp:coreProperties>
</file>