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8" r:id="rId2"/>
    <p:sldId id="303" r:id="rId3"/>
    <p:sldId id="290" r:id="rId4"/>
    <p:sldId id="354" r:id="rId5"/>
    <p:sldId id="292" r:id="rId6"/>
    <p:sldId id="295" r:id="rId7"/>
    <p:sldId id="309" r:id="rId8"/>
    <p:sldId id="259" r:id="rId9"/>
    <p:sldId id="260" r:id="rId10"/>
    <p:sldId id="361" r:id="rId11"/>
    <p:sldId id="310" r:id="rId12"/>
    <p:sldId id="311" r:id="rId13"/>
    <p:sldId id="331" r:id="rId14"/>
    <p:sldId id="264" r:id="rId15"/>
    <p:sldId id="265" r:id="rId16"/>
    <p:sldId id="270" r:id="rId17"/>
    <p:sldId id="355" r:id="rId18"/>
    <p:sldId id="268" r:id="rId19"/>
    <p:sldId id="271" r:id="rId20"/>
    <p:sldId id="273" r:id="rId21"/>
    <p:sldId id="274" r:id="rId22"/>
    <p:sldId id="275" r:id="rId23"/>
    <p:sldId id="359" r:id="rId24"/>
    <p:sldId id="321" r:id="rId25"/>
    <p:sldId id="283" r:id="rId26"/>
    <p:sldId id="322" r:id="rId27"/>
    <p:sldId id="279" r:id="rId28"/>
    <p:sldId id="314" r:id="rId29"/>
    <p:sldId id="327" r:id="rId30"/>
    <p:sldId id="282" r:id="rId31"/>
    <p:sldId id="284" r:id="rId32"/>
    <p:sldId id="285" r:id="rId33"/>
    <p:sldId id="360" r:id="rId34"/>
    <p:sldId id="334" r:id="rId35"/>
    <p:sldId id="340" r:id="rId36"/>
    <p:sldId id="341" r:id="rId37"/>
    <p:sldId id="318" r:id="rId38"/>
    <p:sldId id="342" r:id="rId39"/>
    <p:sldId id="345" r:id="rId40"/>
    <p:sldId id="287" r:id="rId41"/>
    <p:sldId id="305" r:id="rId42"/>
    <p:sldId id="306" r:id="rId43"/>
    <p:sldId id="307" r:id="rId44"/>
    <p:sldId id="308" r:id="rId45"/>
    <p:sldId id="348" r:id="rId46"/>
    <p:sldId id="352" r:id="rId47"/>
    <p:sldId id="349" r:id="rId48"/>
    <p:sldId id="353" r:id="rId49"/>
    <p:sldId id="312" r:id="rId50"/>
    <p:sldId id="326" r:id="rId5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3EC37B"/>
    <a:srgbClr val="4472C4"/>
    <a:srgbClr val="A43E2E"/>
    <a:srgbClr val="CB8634"/>
    <a:srgbClr val="4072B2"/>
    <a:srgbClr val="A6A6CF"/>
    <a:srgbClr val="FE96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96" autoAdjust="0"/>
  </p:normalViewPr>
  <p:slideViewPr>
    <p:cSldViewPr snapToGrid="0">
      <p:cViewPr varScale="1">
        <p:scale>
          <a:sx n="72" d="100"/>
          <a:sy n="72" d="100"/>
        </p:scale>
        <p:origin x="107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D1308FD-8489-D5F1-2500-863D4E327D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FFA7C0-FA5F-95F6-595A-1876EE2489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6C5DE-B8B1-41CF-8372-60C8BC96CBBA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3FE8DF-9D7B-EFCE-2D7A-01E32A50C3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F46910-E2E6-E8A8-E06B-8FB1C62C8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B1E08-7AFD-42B9-9D6D-B88DF062A7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248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24947-2734-4883-81F6-99448FE215F8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089F9-0BB3-4065-83CA-486650B20E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3952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089F9-0BB3-4065-83CA-486650B20EE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67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089F9-0BB3-4065-83CA-486650B20EE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286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089F9-0BB3-4065-83CA-486650B20EE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549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089F9-0BB3-4065-83CA-486650B20EEE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1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1B6379-4F47-4286-9820-12DCC3D44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92E0F2-92A1-4186-9364-5BBBE4FB8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B855C5-8224-4CA6-A170-181008F9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D5-9A36-43AA-9AB2-3261A03321D8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F9B482-8662-4256-877C-CCD428A0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8342B9-7186-4E55-BFB7-EA7F0987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74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7D2C3-C828-4117-8FEC-21EE09FC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848409-643C-4CEC-BE67-E93C85F43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78DAAC-AC1D-447F-B6E6-2759EAA7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38CE4-E7E2-4B9C-A285-E1043C47B1C4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189EA9-DEE0-412D-9457-19E566E1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AD6E8E-6392-49A7-A36C-3EC69E67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70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44B9E4-042E-4EA5-AABB-5A09BDF88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D7CD09-FB01-464E-B677-920754F06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DF631A-860B-422F-9B2C-03ABB391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EF33-CBE2-4AEF-A2BC-46E7E4818A94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0C453E-BACA-49E4-9BBF-F8DDF824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28C22C-2C7F-4413-96AE-680606F2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48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94FF5-AE61-4A73-ABEF-59D813B2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D184C4-8FA1-46A1-AE60-03DD6174B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A9EA35-7C0F-43D3-9276-D5F10735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6783-2416-4BD8-8FED-61354B737B62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9031A4-5841-4B88-8138-8040E50A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37AE64-7A00-45E6-B01A-0AE43C9D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65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1D093B-AC48-4780-A26A-A3E9FDA0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93A974-62B3-4E07-8899-B8853E13E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69E97F-401B-4B2D-A5C4-044A1EFA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1CA3-E856-4010-A671-5BE3CFD5DB35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681D9C-A1B9-412F-A0B7-5C20E7BB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E9C270-B9FF-4615-B1C9-C3141EC4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89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71DDB6-0FD2-47E7-84F9-A27D6ADA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B74393-4EC6-454F-8A45-1E5A226ED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96EE24-9D59-4A67-92D9-CE10D4028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C314F4-4CD2-4F5E-80C2-3991A5B7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B5C4-F789-43D0-B920-F88130A103A4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D82668-29A0-4C1A-A266-5EAB0EC8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2F7C63-7F3E-4B0A-8751-15E72C92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72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FBD93-C57B-4A72-BE14-C12D97829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72038B-17AB-40D4-8D85-A960A3CBC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67DCE4-3B26-42B3-93C5-810A71E27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6BBEE6-177B-4635-996E-44C8E53BA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BE74A4-8E62-4C53-A9EA-560AAAF2D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23CF28D-FB86-422B-87B6-B56ACB76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41DB-7CF7-4207-950F-8AE2C0115796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4E703A6-AA07-487F-ACD2-49B4799C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4753925-DC90-4567-9A9B-ACA475BC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36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9CD225-ED9A-40C7-BB23-789A8E8D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19E58D-B380-43D2-B682-EE515F01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A551-9312-431B-BA32-7BC4C1D6EE6B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781DBF-0081-4141-AEE4-5B2004CB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E635AA-5D5A-4BF6-A211-C83E51FF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30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EDC5C9-431C-4191-8334-907689E5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479B-82F6-4B85-9023-37C0DB948A1F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9C390C6-7DDA-4718-82F9-07F78410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F0D43B-D228-4434-BB03-915EDA90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1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89109C-388E-4EC0-9177-F82C914D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9D660D-E080-4714-BD8E-BEF83A7FF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EA64F1-31ED-4DEB-913D-E3C261774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E21CB1-F210-4239-A7FA-44D71D66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46C6-41DE-4B73-B775-3C66120DF32D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1373EB-78C6-4F64-830E-7070D604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C888BC-EDC2-4402-A24C-5AB5455A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82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EF1606-25A6-411C-86AD-26485650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7918DF4-221C-4472-A298-F67463233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A3E4F2-F926-4786-9B06-9C91D009E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7AFDD9-B153-4F17-8CA0-D2CA58A6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D1D2-570A-4655-A439-047A43673417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E64BF4-385B-4125-BA35-2E366D29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A40F69-4929-4AE4-94E2-7A1626AC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84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D026B58-F3C0-4DC4-A04D-1F1FFB1C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9E22A3-308C-484C-A397-F64AE0785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68045D-4689-47F6-AC53-1D7BE390B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1E17-FCFF-4D46-BCBC-58D769A4BB7E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655FE9-3ABB-4C2D-8790-FF5CA48F8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C7358E-CF26-4F68-9D52-9CD8834F3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57763-40D0-48A6-9778-36D5974A2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38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BE590-4079-40BB-B98E-396DAF0B0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The SLC25A47 locus controls gluconeogenesis and </a:t>
            </a:r>
            <a:br>
              <a:rPr lang="en-US" altLang="zh-TW" dirty="0"/>
            </a:br>
            <a:r>
              <a:rPr lang="en-US" altLang="zh-TW" dirty="0"/>
              <a:t>energy expenditure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EE1E59-A262-566C-1803-740FEDBB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3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92F7B-3B14-0A7C-38D5-CDAAA3BE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Notably, the euchromatin region of the </a:t>
            </a:r>
            <a:r>
              <a:rPr lang="en-US" altLang="zh-TW" sz="2800" i="1" dirty="0"/>
              <a:t>Slc25a47</a:t>
            </a:r>
            <a:r>
              <a:rPr lang="en-US" altLang="zh-TW" sz="2800" dirty="0"/>
              <a:t> gene contained binding sites of HNF4α, to which HNF4α is recruited in the liver</a:t>
            </a:r>
            <a:endParaRPr lang="zh-TW" altLang="en-US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9EB20A-B9B0-3251-CE09-FC8E72D4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7A3CEBC-A329-C5B8-045B-6AD4B1CFE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837" y="2711028"/>
            <a:ext cx="7378326" cy="262498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DAD5F2B-A6BC-D313-1C94-7F0A62A28E49}"/>
              </a:ext>
            </a:extLst>
          </p:cNvPr>
          <p:cNvSpPr txBox="1"/>
          <p:nvPr/>
        </p:nvSpPr>
        <p:spPr>
          <a:xfrm>
            <a:off x="-1772" y="648866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HNF4α:hepatocyte nuclear factor 4 alpha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9916B6-FDFC-BE11-B728-0B19323AB4E4}"/>
              </a:ext>
            </a:extLst>
          </p:cNvPr>
          <p:cNvSpPr txBox="1"/>
          <p:nvPr/>
        </p:nvSpPr>
        <p:spPr>
          <a:xfrm>
            <a:off x="4019107" y="6492875"/>
            <a:ext cx="3753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[</a:t>
            </a:r>
            <a:r>
              <a:rPr lang="en-US" altLang="zh-TW" dirty="0" err="1"/>
              <a:t>ChIP</a:t>
            </a:r>
            <a:r>
              <a:rPr lang="en-US" altLang="zh-TW" dirty="0"/>
              <a:t>-seq data  from GEO (GSE90533)]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077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7DBDE-DBD0-9546-140C-1D7054FF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HNF4α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6B1101-5656-664C-3524-5B93743E5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44563" cy="3769653"/>
          </a:xfrm>
        </p:spPr>
        <p:txBody>
          <a:bodyPr anchor="ctr">
            <a:normAutofit/>
          </a:bodyPr>
          <a:lstStyle/>
          <a:p>
            <a:r>
              <a:rPr lang="en-US" altLang="zh-TW" dirty="0"/>
              <a:t>Known:</a:t>
            </a:r>
          </a:p>
          <a:p>
            <a:pPr marL="0" indent="0">
              <a:buNone/>
            </a:pPr>
            <a:r>
              <a:rPr lang="en-US" altLang="zh-TW" dirty="0"/>
              <a:t>1.mutations of HNF4α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cause MODY 1</a:t>
            </a:r>
          </a:p>
          <a:p>
            <a:pPr marL="0" indent="0">
              <a:buNone/>
            </a:pPr>
            <a:r>
              <a:rPr lang="en-US" altLang="zh-TW" dirty="0"/>
              <a:t>2.central role in the regulation of hepatic and pancreatic transcriptional networks</a:t>
            </a:r>
          </a:p>
          <a:p>
            <a:pPr marL="0" indent="0">
              <a:buNone/>
            </a:pPr>
            <a:r>
              <a:rPr lang="en-US" altLang="zh-TW" dirty="0"/>
              <a:t>*3.genetic loss of HNF4α significantly attenuated the expression of Slc25a47 in the mouse liver</a:t>
            </a:r>
          </a:p>
          <a:p>
            <a:r>
              <a:rPr lang="en-US" altLang="zh-TW" dirty="0"/>
              <a:t>HNF4α is required for the hepatic expression of Slc25a47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E6524D-4CEF-41C4-D07D-C3865726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20D3F6D4-390F-6984-C4CA-AE22A83D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011265"/>
            <a:ext cx="2743864" cy="483664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A06E2C5-9C4C-4EDD-0200-57B99EE556C2}"/>
              </a:ext>
            </a:extLst>
          </p:cNvPr>
          <p:cNvSpPr txBox="1"/>
          <p:nvPr/>
        </p:nvSpPr>
        <p:spPr>
          <a:xfrm>
            <a:off x="0" y="6492875"/>
            <a:ext cx="4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MODY 1:maturity onset diabetes of the young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998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6C576-9D95-9210-C819-A8C812BA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024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SLC25A47 is involved in the regulation of glucose and lipid homeostasis, although how these SNPs affect SLC25A47 expression remains unknown.</a:t>
            </a:r>
            <a:endParaRPr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C57E17-4972-5072-1921-D1E20C06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7" name="內容版面配置區 5">
            <a:extLst>
              <a:ext uri="{FF2B5EF4-FFF2-40B4-BE49-F238E27FC236}">
                <a16:creationId xmlns:a16="http://schemas.microsoft.com/office/drawing/2014/main" id="{8BEB6A62-80D5-6D93-DEA5-F6239EDC1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07381"/>
            <a:ext cx="5484599" cy="3666905"/>
          </a:xfrm>
        </p:spPr>
      </p:pic>
      <p:pic>
        <p:nvPicPr>
          <p:cNvPr id="8" name="內容版面配置區 5">
            <a:extLst>
              <a:ext uri="{FF2B5EF4-FFF2-40B4-BE49-F238E27FC236}">
                <a16:creationId xmlns:a16="http://schemas.microsoft.com/office/drawing/2014/main" id="{3EF39261-C1C3-127B-0EA1-431AF1CF9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99" y="1777264"/>
            <a:ext cx="5639248" cy="463260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42712FC-DB5D-71ED-0C0A-6DE79BDBF3AB}"/>
              </a:ext>
            </a:extLst>
          </p:cNvPr>
          <p:cNvSpPr txBox="1"/>
          <p:nvPr/>
        </p:nvSpPr>
        <p:spPr>
          <a:xfrm>
            <a:off x="0" y="6488668"/>
            <a:ext cx="6124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SNP:single</a:t>
            </a:r>
            <a:r>
              <a:rPr lang="en-US" altLang="zh-TW" dirty="0"/>
              <a:t> nucleotide polymorphisms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696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6CD7D-F484-2DAD-AC4A-8C98324B6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r>
              <a:rPr lang="en-US" altLang="zh-TW" dirty="0"/>
              <a:t>Fig 1A-C:</a:t>
            </a:r>
          </a:p>
          <a:p>
            <a:pPr marL="0" indent="0">
              <a:buNone/>
            </a:pPr>
            <a:r>
              <a:rPr lang="en-US" altLang="zh-TW" dirty="0"/>
              <a:t>SLC25A47 Is a Liver-Specific Mitochondrial Carrier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</a:p>
          <a:p>
            <a:r>
              <a:rPr lang="en-US" altLang="zh-TW" dirty="0"/>
              <a:t>Fig 1D-E:</a:t>
            </a:r>
          </a:p>
          <a:p>
            <a:pPr marL="0" indent="0">
              <a:buNone/>
            </a:pPr>
            <a:r>
              <a:rPr lang="en-US" altLang="zh-TW" dirty="0"/>
              <a:t>SLC25A47 links to Human Metabolic Disease.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35941B-BAB8-5B94-828B-C379A773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815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BB7BA-9033-DB9F-6E13-9276E1BE3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104" y="3429000"/>
            <a:ext cx="6998882" cy="689709"/>
          </a:xfrm>
        </p:spPr>
        <p:txBody>
          <a:bodyPr>
            <a:noAutofit/>
          </a:bodyPr>
          <a:lstStyle/>
          <a:p>
            <a:r>
              <a:rPr lang="en-US" altLang="zh-TW" sz="2800" i="1" dirty="0">
                <a:latin typeface="+mn-lt"/>
                <a:ea typeface="+mn-ea"/>
                <a:cs typeface="+mn-cs"/>
              </a:rPr>
              <a:t>Slc25a47</a:t>
            </a:r>
            <a:r>
              <a:rPr lang="en-US" altLang="zh-TW" sz="2800" i="1" baseline="30000" dirty="0">
                <a:latin typeface="+mn-lt"/>
                <a:ea typeface="+mn-ea"/>
                <a:cs typeface="+mn-cs"/>
              </a:rPr>
              <a:t>Alb-Cre</a:t>
            </a:r>
            <a:r>
              <a:rPr lang="en-US" altLang="zh-TW" sz="2800" dirty="0">
                <a:latin typeface="+mn-lt"/>
                <a:ea typeface="+mn-ea"/>
                <a:cs typeface="+mn-cs"/>
              </a:rPr>
              <a:t> mice expressed &lt; </a:t>
            </a:r>
            <a:r>
              <a:rPr lang="en-US" altLang="zh-TW" sz="2800" i="1" dirty="0">
                <a:latin typeface="+mn-lt"/>
                <a:ea typeface="+mn-ea"/>
                <a:cs typeface="+mn-cs"/>
              </a:rPr>
              <a:t>Slc25a47</a:t>
            </a:r>
            <a:r>
              <a:rPr lang="en-US" altLang="zh-TW" sz="2800" i="1" baseline="30000" dirty="0">
                <a:latin typeface="+mn-lt"/>
                <a:ea typeface="+mn-ea"/>
                <a:cs typeface="+mn-cs"/>
              </a:rPr>
              <a:t>flox/</a:t>
            </a:r>
            <a:r>
              <a:rPr lang="en-US" altLang="zh-TW" sz="2800" i="1" baseline="30000" dirty="0" err="1">
                <a:latin typeface="+mn-lt"/>
                <a:ea typeface="+mn-ea"/>
                <a:cs typeface="+mn-cs"/>
              </a:rPr>
              <a:t>flox</a:t>
            </a:r>
            <a:r>
              <a:rPr lang="en-US" altLang="zh-TW" sz="2800" i="1" baseline="30000" dirty="0">
                <a:latin typeface="+mn-lt"/>
                <a:ea typeface="+mn-ea"/>
                <a:cs typeface="+mn-cs"/>
              </a:rPr>
              <a:t> </a:t>
            </a:r>
            <a:endParaRPr lang="zh-TW" altLang="en-US" sz="2800" i="1" baseline="30000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1DEE2EE-4F28-4B7C-F547-125E826F6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5998"/>
            <a:ext cx="2263913" cy="4070352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C2FFE9-7DD0-982E-6877-3754BC6D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2E3242C-D378-9E0E-012F-A9DE8670EA54}"/>
              </a:ext>
            </a:extLst>
          </p:cNvPr>
          <p:cNvSpPr txBox="1"/>
          <p:nvPr/>
        </p:nvSpPr>
        <p:spPr>
          <a:xfrm>
            <a:off x="838200" y="320894"/>
            <a:ext cx="105156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To determine the physiological role of SLC25A47 in energy homeostasis:</a:t>
            </a:r>
            <a:br>
              <a:rPr lang="en-US" altLang="zh-TW" sz="3200" dirty="0"/>
            </a:br>
            <a:r>
              <a:rPr lang="en-US" altLang="zh-TW" sz="3200" dirty="0"/>
              <a:t>cross Slc25a47flox/</a:t>
            </a:r>
            <a:r>
              <a:rPr lang="en-US" altLang="zh-TW" sz="3200" dirty="0" err="1"/>
              <a:t>flox</a:t>
            </a:r>
            <a:r>
              <a:rPr lang="en-US" altLang="zh-TW" sz="3200" dirty="0"/>
              <a:t> mice with Albumin-Cre</a:t>
            </a:r>
          </a:p>
          <a:p>
            <a:r>
              <a:rPr lang="en-US" altLang="zh-TW" sz="3200" dirty="0">
                <a:sym typeface="Wingdings" panose="05000000000000000000" pitchFamily="2" charset="2"/>
              </a:rPr>
              <a:t></a:t>
            </a:r>
            <a:r>
              <a:rPr lang="en-US" altLang="zh-TW" sz="3200" i="1" dirty="0"/>
              <a:t>Slc25a47</a:t>
            </a:r>
            <a:r>
              <a:rPr lang="en-US" altLang="zh-TW" sz="3200" i="1" baseline="30000" dirty="0"/>
              <a:t>Alb-Cre</a:t>
            </a:r>
            <a:r>
              <a:rPr lang="en-US" altLang="zh-TW" sz="3200" dirty="0"/>
              <a:t> mice </a:t>
            </a:r>
            <a:r>
              <a:rPr lang="en-US" altLang="zh-TW" sz="3200" dirty="0">
                <a:sym typeface="Wingdings" panose="05000000000000000000" pitchFamily="2" charset="2"/>
              </a:rPr>
              <a:t>(</a:t>
            </a:r>
            <a:r>
              <a:rPr lang="en-US" altLang="zh-TW" sz="3200" dirty="0"/>
              <a:t>lacked SLC25A47 in a liver). </a:t>
            </a:r>
            <a:endParaRPr lang="zh-TW" altLang="en-US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69892F7-1868-02AA-EC3D-108FABD85627}"/>
              </a:ext>
            </a:extLst>
          </p:cNvPr>
          <p:cNvSpPr txBox="1"/>
          <p:nvPr/>
        </p:nvSpPr>
        <p:spPr>
          <a:xfrm>
            <a:off x="2702063" y="4573404"/>
            <a:ext cx="80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(-80%) 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D7CCB0B-5F10-46AD-FB36-CAD9C3A53C18}"/>
              </a:ext>
            </a:extLst>
          </p:cNvPr>
          <p:cNvSpPr txBox="1"/>
          <p:nvPr/>
        </p:nvSpPr>
        <p:spPr>
          <a:xfrm>
            <a:off x="3708104" y="4540468"/>
            <a:ext cx="699888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The remaining mRNA in </a:t>
            </a:r>
            <a:r>
              <a:rPr lang="en-US" altLang="zh-TW" sz="2800" i="1" dirty="0"/>
              <a:t>Slc25a47</a:t>
            </a:r>
            <a:r>
              <a:rPr lang="en-US" altLang="zh-TW" sz="2800" i="1" baseline="30000" dirty="0"/>
              <a:t>Alb-Cre</a:t>
            </a:r>
            <a:r>
              <a:rPr lang="en-US" altLang="zh-TW" sz="2800" dirty="0"/>
              <a:t>mice could be attributed to inefficient Cre expression or the transcripts in </a:t>
            </a:r>
            <a:r>
              <a:rPr lang="en-US" altLang="zh-TW" sz="2800" dirty="0" err="1"/>
              <a:t>nonhepatocytes</a:t>
            </a:r>
            <a:r>
              <a:rPr lang="en-US" altLang="zh-TW" sz="2800" dirty="0"/>
              <a:t> (Kupffer cells)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32402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5EF25-AA44-2B01-A666-43975C8A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1. </a:t>
            </a:r>
            <a:r>
              <a:rPr lang="en-US" altLang="zh-TW" sz="2800" i="1" dirty="0"/>
              <a:t>Slc25a47</a:t>
            </a:r>
            <a:r>
              <a:rPr lang="en-US" altLang="zh-TW" sz="2800" i="1" baseline="30000" dirty="0"/>
              <a:t>Alb-Cre</a:t>
            </a:r>
            <a:r>
              <a:rPr lang="en-US" altLang="zh-TW" sz="2800" i="1" dirty="0"/>
              <a:t> </a:t>
            </a:r>
            <a:r>
              <a:rPr lang="en-US" altLang="zh-TW" sz="2800" dirty="0"/>
              <a:t>mice gained significantly less weight than controls at 3 </a:t>
            </a:r>
            <a:r>
              <a:rPr lang="en-US" altLang="zh-TW" sz="2800" dirty="0" err="1"/>
              <a:t>wk</a:t>
            </a:r>
            <a:r>
              <a:rPr lang="en-US" altLang="zh-TW" sz="2800" dirty="0"/>
              <a:t> of age and thereafter on a regular-chow diet</a:t>
            </a:r>
            <a:br>
              <a:rPr lang="en-US" altLang="zh-TW" sz="2800" dirty="0"/>
            </a:br>
            <a:r>
              <a:rPr lang="en-US" altLang="zh-TW" sz="2800" dirty="0"/>
              <a:t>2. This phenotype was more profound when mice at 6 </a:t>
            </a:r>
            <a:r>
              <a:rPr lang="en-US" altLang="zh-TW" sz="2800" dirty="0" err="1"/>
              <a:t>wk</a:t>
            </a:r>
            <a:r>
              <a:rPr lang="en-US" altLang="zh-TW" sz="2800" dirty="0"/>
              <a:t> of age were fed on a high-fat diet (HFD, 60% fat)</a:t>
            </a:r>
            <a:endParaRPr lang="zh-TW" altLang="en-US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B0158D-7E19-B502-38D8-CCA3F6B6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702C60A2-FBA8-7084-6EDB-690E5F832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412" y="1786385"/>
            <a:ext cx="6483175" cy="4535380"/>
          </a:xfrm>
        </p:spPr>
      </p:pic>
    </p:spTree>
    <p:extLst>
      <p:ext uri="{BB962C8B-B14F-4D97-AF65-F5344CB8AC3E}">
        <p14:creationId xmlns:p14="http://schemas.microsoft.com/office/powerpoint/2010/main" val="3093492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3E9C546-BA14-521F-3290-02BC18ACF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5733" y="592994"/>
            <a:ext cx="5368067" cy="243728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B74AAD-83C1-3014-C228-DEF6AE2B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7" name="內容版面配置區 5">
            <a:extLst>
              <a:ext uri="{FF2B5EF4-FFF2-40B4-BE49-F238E27FC236}">
                <a16:creationId xmlns:a16="http://schemas.microsoft.com/office/drawing/2014/main" id="{5E199F90-311F-880C-533A-5AD519363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501649"/>
            <a:ext cx="4552816" cy="2528629"/>
          </a:xfrm>
          <a:prstGeom prst="rect">
            <a:avLst/>
          </a:prstGeom>
        </p:spPr>
      </p:pic>
      <p:pic>
        <p:nvPicPr>
          <p:cNvPr id="8" name="內容版面配置區 5">
            <a:extLst>
              <a:ext uri="{FF2B5EF4-FFF2-40B4-BE49-F238E27FC236}">
                <a16:creationId xmlns:a16="http://schemas.microsoft.com/office/drawing/2014/main" id="{DF3824ED-0991-2A97-429B-3657B3702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358" y="3752165"/>
            <a:ext cx="2647423" cy="2528629"/>
          </a:xfrm>
          <a:prstGeom prst="rect">
            <a:avLst/>
          </a:prstGeom>
        </p:spPr>
      </p:pic>
      <p:pic>
        <p:nvPicPr>
          <p:cNvPr id="9" name="內容版面配置區 5">
            <a:extLst>
              <a:ext uri="{FF2B5EF4-FFF2-40B4-BE49-F238E27FC236}">
                <a16:creationId xmlns:a16="http://schemas.microsoft.com/office/drawing/2014/main" id="{09DF7783-0405-87C6-78DF-73565EB64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219" y="3753290"/>
            <a:ext cx="2486202" cy="252862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430AFBC-D023-02C1-228E-E012F5A2A32E}"/>
              </a:ext>
            </a:extLst>
          </p:cNvPr>
          <p:cNvSpPr txBox="1"/>
          <p:nvPr/>
        </p:nvSpPr>
        <p:spPr>
          <a:xfrm>
            <a:off x="7115562" y="3105834"/>
            <a:ext cx="3889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Liver, Adipose tissue(BAT, WAT) reduced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 Tissue weight : </a:t>
            </a:r>
            <a:r>
              <a:rPr lang="en-US" altLang="zh-TW" dirty="0"/>
              <a:t>SLC25A37 &lt; control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E96A829-0334-F1AC-4324-F8486602C6B3}"/>
              </a:ext>
            </a:extLst>
          </p:cNvPr>
          <p:cNvSpPr txBox="1"/>
          <p:nvPr/>
        </p:nvSpPr>
        <p:spPr>
          <a:xfrm>
            <a:off x="1517700" y="3105834"/>
            <a:ext cx="355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Lean mass, fat mass both reduce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 Body mass : </a:t>
            </a:r>
            <a:r>
              <a:rPr lang="en-US" altLang="zh-TW" dirty="0"/>
              <a:t>SLC25A37 &lt; control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67826E4-C554-FFC7-9E61-A136EE0845C2}"/>
              </a:ext>
            </a:extLst>
          </p:cNvPr>
          <p:cNvSpPr txBox="1"/>
          <p:nvPr/>
        </p:nvSpPr>
        <p:spPr>
          <a:xfrm>
            <a:off x="1091498" y="6280794"/>
            <a:ext cx="441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Serum cholesterol level : </a:t>
            </a:r>
            <a:r>
              <a:rPr lang="en-US" altLang="zh-TW" dirty="0"/>
              <a:t>SLC25A37 &lt; control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7C7FC9D-09C1-547F-6356-98C02AC11FCD}"/>
              </a:ext>
            </a:extLst>
          </p:cNvPr>
          <p:cNvSpPr txBox="1"/>
          <p:nvPr/>
        </p:nvSpPr>
        <p:spPr>
          <a:xfrm>
            <a:off x="6826770" y="6171684"/>
            <a:ext cx="4741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Serum triglyceride(TG) level : </a:t>
            </a:r>
            <a:r>
              <a:rPr lang="en-US" altLang="zh-TW" dirty="0"/>
              <a:t>SLC25A37 = control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589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270D1A-18AD-D085-B739-650E95248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/>
          <a:lstStyle/>
          <a:p>
            <a:r>
              <a:rPr lang="en-US" altLang="zh-TW" dirty="0"/>
              <a:t>Fig 2B-D:</a:t>
            </a:r>
          </a:p>
          <a:p>
            <a:pPr marL="0" indent="0">
              <a:buNone/>
            </a:pPr>
            <a:r>
              <a:rPr lang="en-US" altLang="zh-TW" dirty="0"/>
              <a:t>Liver-Specific Depletion of SLC25A47 Protects against Body-Weight Gain(lower body weight)</a:t>
            </a:r>
          </a:p>
          <a:p>
            <a:r>
              <a:rPr lang="en-US" altLang="zh-TW" dirty="0"/>
              <a:t>Fig 2E:</a:t>
            </a:r>
          </a:p>
          <a:p>
            <a:pPr marL="0" indent="0">
              <a:buNone/>
            </a:pPr>
            <a:r>
              <a:rPr lang="en-US" altLang="zh-TW" dirty="0"/>
              <a:t>Liver-Specific Depletion of SLC25A47 Lowers Plasma Cholesterol Levels.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239D8D-24E7-CD7F-7A6B-3CF7EAF0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290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486082-02CF-3593-303C-9A731C77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zh-TW" sz="3600" dirty="0"/>
              <a:t>Body mass different between Alb-Cre &amp; control?</a:t>
            </a:r>
            <a:br>
              <a:rPr lang="en-US" altLang="zh-TW" sz="3600" dirty="0"/>
            </a:br>
            <a:r>
              <a:rPr lang="en-US" altLang="zh-TW" sz="3600" dirty="0"/>
              <a:t>whole-body energy expenditure (kcal/day)  independent of body mass:</a:t>
            </a:r>
            <a:br>
              <a:rPr lang="en-US" altLang="zh-TW" sz="3600" dirty="0"/>
            </a:br>
            <a:r>
              <a:rPr lang="en-US" altLang="zh-TW" sz="3600" i="1" dirty="0"/>
              <a:t>Slc25a47</a:t>
            </a:r>
            <a:r>
              <a:rPr lang="en-US" altLang="zh-TW" sz="3600" i="1" baseline="30000" dirty="0"/>
              <a:t>Alb-Cre</a:t>
            </a:r>
            <a:r>
              <a:rPr lang="en-US" altLang="zh-TW" sz="3600" dirty="0"/>
              <a:t> mice exhibited &gt; control</a:t>
            </a:r>
            <a:endParaRPr lang="zh-TW" altLang="en-US" sz="36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3098DD8-0C44-1874-D3BE-E1FAEC967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426" y="2006718"/>
            <a:ext cx="8567148" cy="4349632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D8DBB4-B1D6-935A-5DDA-2A8AD60A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5592A9B-453F-CE49-E0C1-560A3CBA5C40}"/>
              </a:ext>
            </a:extLst>
          </p:cNvPr>
          <p:cNvSpPr txBox="1"/>
          <p:nvPr/>
        </p:nvSpPr>
        <p:spPr>
          <a:xfrm>
            <a:off x="0" y="6487714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CaIR</a:t>
            </a:r>
            <a:r>
              <a:rPr lang="en-US" altLang="zh-TW" dirty="0"/>
              <a:t>-analysis of covariance (ANCOVA) analysis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2815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B1F77-273E-3016-77B4-2A19FA2B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There was no difference in their food intake and locomotor activity between the genotypes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A820C70-CA3B-53DB-C476-4D221AB23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5841" y="2001260"/>
            <a:ext cx="3880318" cy="404451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38A72D-FC0D-C79C-7A93-E5F0EEFB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9500BD6-8507-9AC5-09CC-7615534C762F}"/>
              </a:ext>
            </a:extLst>
          </p:cNvPr>
          <p:cNvSpPr txBox="1"/>
          <p:nvPr/>
        </p:nvSpPr>
        <p:spPr>
          <a:xfrm>
            <a:off x="0" y="6488668"/>
            <a:ext cx="1913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ns : not significant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316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D4189-9F3C-5D48-349C-7288D8C23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C9C9F6-8C7B-2935-376E-152CB6E2C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5C7C4C-284F-FE32-6680-7E91C750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682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166EC-B201-79CC-7787-5560D090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451"/>
            <a:ext cx="10515600" cy="1325563"/>
          </a:xfrm>
        </p:spPr>
        <p:txBody>
          <a:bodyPr anchor="ctr">
            <a:noAutofit/>
          </a:bodyPr>
          <a:lstStyle/>
          <a:p>
            <a:r>
              <a:rPr lang="en-US" altLang="zh-TW" sz="2800" dirty="0"/>
              <a:t>Any change in circulating hormonal factors that influenced whole-body energy expenditure of </a:t>
            </a:r>
            <a:r>
              <a:rPr lang="en-US" altLang="zh-TW" sz="2800" i="1" dirty="0"/>
              <a:t>Slc25a47</a:t>
            </a:r>
            <a:r>
              <a:rPr lang="en-US" altLang="zh-TW" sz="2800" i="1" baseline="30000" dirty="0"/>
              <a:t>Alb-Cre</a:t>
            </a:r>
            <a:r>
              <a:rPr lang="en-US" altLang="zh-TW" sz="2800" dirty="0"/>
              <a:t> mice?</a:t>
            </a:r>
            <a:endParaRPr lang="zh-TW" altLang="en-US" sz="28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8B2D0DB-C1BE-9B4D-1AA9-91E1A57FE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9429" y="2041451"/>
            <a:ext cx="5169581" cy="431489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2CD4F8-FC6E-89A1-4E2B-8595F9A3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115AEA-1261-22A8-82DB-405A751D0555}"/>
              </a:ext>
            </a:extLst>
          </p:cNvPr>
          <p:cNvSpPr txBox="1"/>
          <p:nvPr/>
        </p:nvSpPr>
        <p:spPr>
          <a:xfrm>
            <a:off x="-1" y="6477353"/>
            <a:ext cx="3678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FGF21: Fibroblast growth factor 21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BFE9E18-47F2-165B-576E-6163B3A6B637}"/>
              </a:ext>
            </a:extLst>
          </p:cNvPr>
          <p:cNvSpPr txBox="1"/>
          <p:nvPr/>
        </p:nvSpPr>
        <p:spPr>
          <a:xfrm>
            <a:off x="940596" y="2041451"/>
            <a:ext cx="46588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Known:</a:t>
            </a:r>
            <a:br>
              <a:rPr lang="en-US" altLang="zh-TW" sz="2400" dirty="0"/>
            </a:br>
            <a:r>
              <a:rPr lang="en-US" altLang="zh-TW" sz="2400" dirty="0"/>
              <a:t>FGF21 is a well-established endocrine hormone that increases energy expenditure by activating the sympathetic nervous system</a:t>
            </a:r>
            <a:br>
              <a:rPr lang="en-US" altLang="zh-TW" sz="2400" dirty="0"/>
            </a:br>
            <a:r>
              <a:rPr lang="en-US" altLang="zh-TW" sz="2400" dirty="0">
                <a:sym typeface="Wingdings" panose="05000000000000000000" pitchFamily="2" charset="2"/>
              </a:rPr>
              <a:t> </a:t>
            </a:r>
            <a:r>
              <a:rPr lang="en-US" altLang="zh-TW" sz="2400" dirty="0"/>
              <a:t>FGF21 is a probable candidate </a:t>
            </a:r>
            <a:br>
              <a:rPr lang="en-US" altLang="zh-TW" sz="2400" dirty="0"/>
            </a:br>
            <a:br>
              <a:rPr lang="en-US" altLang="zh-TW" sz="2400" dirty="0"/>
            </a:br>
            <a:r>
              <a:rPr lang="en-US" altLang="zh-TW" sz="2400" dirty="0"/>
              <a:t>Exp</a:t>
            </a:r>
          </a:p>
          <a:p>
            <a:r>
              <a:rPr lang="en-US" altLang="zh-TW" sz="2400" dirty="0">
                <a:sym typeface="Wingdings" panose="05000000000000000000" pitchFamily="2" charset="2"/>
              </a:rPr>
              <a:t></a:t>
            </a:r>
            <a:r>
              <a:rPr lang="en-US" altLang="zh-TW" sz="2400" dirty="0"/>
              <a:t>serum levels of FGF21 : </a:t>
            </a:r>
            <a:r>
              <a:rPr lang="en-US" altLang="zh-TW" sz="2400" i="1" dirty="0"/>
              <a:t>Slc25a47</a:t>
            </a:r>
            <a:r>
              <a:rPr lang="en-US" altLang="zh-TW" sz="2400" i="1" baseline="30000" dirty="0"/>
              <a:t>Alb-Cre</a:t>
            </a:r>
            <a:r>
              <a:rPr lang="en-US" altLang="zh-TW" sz="2400" i="1" dirty="0"/>
              <a:t> </a:t>
            </a:r>
            <a:r>
              <a:rPr lang="en-US" altLang="zh-TW" sz="2400" dirty="0"/>
              <a:t>mice &gt; control</a:t>
            </a:r>
          </a:p>
        </p:txBody>
      </p:sp>
    </p:spTree>
    <p:extLst>
      <p:ext uri="{BB962C8B-B14F-4D97-AF65-F5344CB8AC3E}">
        <p14:creationId xmlns:p14="http://schemas.microsoft.com/office/powerpoint/2010/main" val="537965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1856F-17CD-7957-EFE9-7EA0A6B9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The increase in circulating FGF21 levels was due to elevated </a:t>
            </a:r>
            <a:r>
              <a:rPr lang="en-US" altLang="zh-TW" sz="2800" i="1" dirty="0"/>
              <a:t>Fgf21</a:t>
            </a:r>
            <a:r>
              <a:rPr lang="en-US" altLang="zh-TW" sz="2800" dirty="0"/>
              <a:t> transcription in the liver</a:t>
            </a:r>
            <a:endParaRPr lang="zh-TW" altLang="en-US" sz="28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0DF0910-0AA8-53CE-D212-7BC5C2D63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2403" y="1981817"/>
            <a:ext cx="4351397" cy="4000847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DFA1DD-0CFA-DE01-CB82-316060B9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7" name="內容版面配置區 5">
            <a:extLst>
              <a:ext uri="{FF2B5EF4-FFF2-40B4-BE49-F238E27FC236}">
                <a16:creationId xmlns:a16="http://schemas.microsoft.com/office/drawing/2014/main" id="{5D6EC052-8D95-EFD6-238E-AF5E928B7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9921"/>
            <a:ext cx="4747671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1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D0907-918E-9454-F9EB-6E11D29EE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9916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TW" sz="2800" dirty="0"/>
              <a:t>1.At 2 </a:t>
            </a:r>
            <a:r>
              <a:rPr lang="en-US" altLang="zh-TW" sz="2800" dirty="0" err="1"/>
              <a:t>wk</a:t>
            </a:r>
            <a:r>
              <a:rPr lang="en-US" altLang="zh-TW" sz="2800" dirty="0"/>
              <a:t>:</a:t>
            </a:r>
            <a:br>
              <a:rPr lang="en-US" altLang="zh-TW" sz="2800" dirty="0"/>
            </a:br>
            <a:r>
              <a:rPr lang="en-US" altLang="zh-TW" sz="2800" dirty="0"/>
              <a:t>elevated Fgf21 gene expression in </a:t>
            </a:r>
            <a:r>
              <a:rPr lang="en-US" altLang="zh-TW" sz="2800" i="1" dirty="0"/>
              <a:t>Slc25a47</a:t>
            </a:r>
            <a:r>
              <a:rPr lang="en-US" altLang="zh-TW" sz="2800" i="1" baseline="30000" dirty="0"/>
              <a:t>Alb-Cre</a:t>
            </a:r>
            <a:br>
              <a:rPr lang="en-US" altLang="zh-TW" sz="2800" i="1" baseline="30000" dirty="0"/>
            </a:br>
            <a:r>
              <a:rPr lang="en-US" altLang="zh-TW" sz="2800" dirty="0"/>
              <a:t>2. FGF21 &amp; AST level : no correlation</a:t>
            </a:r>
            <a:endParaRPr lang="zh-TW" altLang="en-US" sz="28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02C7AC0-8237-69DB-B424-BE4262D52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4114"/>
            <a:ext cx="3616842" cy="352097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95D735-97C9-055E-9C1D-A155A1A9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4F1051F-C29E-6EB5-DF7C-9CE4BCAC4013}"/>
              </a:ext>
            </a:extLst>
          </p:cNvPr>
          <p:cNvSpPr txBox="1"/>
          <p:nvPr/>
        </p:nvSpPr>
        <p:spPr>
          <a:xfrm>
            <a:off x="0" y="5908084"/>
            <a:ext cx="1051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AST : aspartate aminotransferase</a:t>
            </a:r>
            <a:br>
              <a:rPr lang="en-US" altLang="zh-TW" dirty="0"/>
            </a:br>
            <a:r>
              <a:rPr lang="en-US" altLang="zh-TW" dirty="0"/>
              <a:t>ALT : alanine aminotransferase</a:t>
            </a:r>
            <a:endParaRPr lang="en-US" altLang="zh-TW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TW" dirty="0"/>
              <a:t>AST/ALT : The ratio between the concentrations of the enzymes AST and ALT in the blood of a human or animal.</a:t>
            </a:r>
          </a:p>
        </p:txBody>
      </p:sp>
      <p:pic>
        <p:nvPicPr>
          <p:cNvPr id="9" name="內容版面配置區 9">
            <a:extLst>
              <a:ext uri="{FF2B5EF4-FFF2-40B4-BE49-F238E27FC236}">
                <a16:creationId xmlns:a16="http://schemas.microsoft.com/office/drawing/2014/main" id="{49DC123B-61BE-7A04-2A1C-B28B0885E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226" y="2273307"/>
            <a:ext cx="7049024" cy="327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16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C9B698-295A-37CB-BA64-09ECEF0B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/>
          <a:lstStyle/>
          <a:p>
            <a:r>
              <a:rPr lang="en-US" altLang="zh-TW" dirty="0"/>
              <a:t>Fig 3:</a:t>
            </a:r>
          </a:p>
          <a:p>
            <a:pPr marL="0" indent="0">
              <a:buNone/>
            </a:pPr>
            <a:r>
              <a:rPr lang="en-US" altLang="zh-TW" dirty="0"/>
              <a:t>Depletion of SLC25A47 Led to Elevated Whole-Body Energy </a:t>
            </a:r>
            <a:br>
              <a:rPr lang="en-US" altLang="zh-TW" dirty="0"/>
            </a:br>
            <a:r>
              <a:rPr lang="en-US" altLang="zh-TW" dirty="0"/>
              <a:t>Expenditure.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C78F3D-3A4F-9EA7-8E6B-F677742C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585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A8181-ABFE-DECA-0E23-8665A0A8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514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glucose levels:</a:t>
            </a:r>
            <a:br>
              <a:rPr lang="en-US" altLang="zh-TW" sz="2800" dirty="0"/>
            </a:br>
            <a:r>
              <a:rPr lang="en-US" altLang="zh-TW" sz="2800" i="1" dirty="0"/>
              <a:t>Slc25a47</a:t>
            </a:r>
            <a:r>
              <a:rPr lang="en-US" altLang="zh-TW" sz="2800" i="1" baseline="30000" dirty="0"/>
              <a:t>Alb-Cre</a:t>
            </a:r>
            <a:r>
              <a:rPr lang="en-US" altLang="zh-TW" sz="2800" dirty="0"/>
              <a:t>mice were &lt; controls</a:t>
            </a:r>
            <a:br>
              <a:rPr lang="en-US" altLang="zh-TW" sz="2800" dirty="0"/>
            </a:br>
            <a:r>
              <a:rPr lang="en-US" altLang="zh-TW" sz="2800" dirty="0">
                <a:sym typeface="Wingdings" panose="05000000000000000000" pitchFamily="2" charset="2"/>
              </a:rPr>
              <a:t> </a:t>
            </a:r>
            <a:r>
              <a:rPr lang="en-US" altLang="zh-TW" sz="2800" dirty="0"/>
              <a:t>to which SLC25A47 regulates systemic glucose homeostasis?</a:t>
            </a:r>
            <a:endParaRPr lang="zh-TW" altLang="en-US" sz="28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D1D9B61-915F-A8E4-191E-2D65BF667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39" y="2296633"/>
            <a:ext cx="5668522" cy="4059717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EADF33-508D-53E9-93DA-D89DD1FE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909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B305A-7C4A-C734-30E9-A99C4DC1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TW" sz="2800" dirty="0"/>
              <a:t>At 4 </a:t>
            </a:r>
            <a:r>
              <a:rPr lang="en-US" altLang="zh-TW" sz="2800" dirty="0" err="1"/>
              <a:t>wk</a:t>
            </a:r>
            <a:r>
              <a:rPr lang="en-US" altLang="zh-TW" sz="2800" dirty="0"/>
              <a:t> of high-fat diet, glucose tolerance : no major difference .</a:t>
            </a:r>
            <a:br>
              <a:rPr lang="en-US" altLang="zh-TW" sz="2800" dirty="0"/>
            </a:br>
            <a:r>
              <a:rPr lang="en-US" altLang="zh-TW" sz="2800" dirty="0"/>
              <a:t>(although fasting glucose levels : </a:t>
            </a:r>
            <a:r>
              <a:rPr lang="en-US" altLang="zh-TW" sz="2800" i="1" dirty="0"/>
              <a:t>Slc25a47</a:t>
            </a:r>
            <a:r>
              <a:rPr lang="en-US" altLang="zh-TW" sz="2800" i="1" baseline="30000" dirty="0"/>
              <a:t>Alb-Cre</a:t>
            </a:r>
            <a:r>
              <a:rPr lang="en-US" altLang="zh-TW" sz="2800" dirty="0"/>
              <a:t> mice &lt; control)</a:t>
            </a:r>
            <a:endParaRPr lang="zh-TW" altLang="en-US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846DF8-4BD0-5E57-FAC7-BDA1F59B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9F1B701-29DC-4B9A-A898-328148490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253" y="2101434"/>
            <a:ext cx="5381494" cy="3665810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F3A8498-2D68-AF28-774A-5E515EEB5BFC}"/>
              </a:ext>
            </a:extLst>
          </p:cNvPr>
          <p:cNvSpPr txBox="1"/>
          <p:nvPr/>
        </p:nvSpPr>
        <p:spPr>
          <a:xfrm>
            <a:off x="0" y="6456088"/>
            <a:ext cx="266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AUC:Area</a:t>
            </a:r>
            <a:r>
              <a:rPr lang="en-US" altLang="zh-TW" dirty="0"/>
              <a:t> under the curve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877522A-5A42-3DEE-FB6A-FAE1BFE5431C}"/>
              </a:ext>
            </a:extLst>
          </p:cNvPr>
          <p:cNvSpPr txBox="1"/>
          <p:nvPr/>
        </p:nvSpPr>
        <p:spPr>
          <a:xfrm>
            <a:off x="0" y="6118121"/>
            <a:ext cx="1219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Glucose tolerant test : glucose is given and blood samples taken afterward to determine how quickly it is cleared from the blood.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6536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54E88-0AEC-9E9C-B341-BF7A661E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TW" sz="2800" dirty="0"/>
              <a:t>At 4 </a:t>
            </a:r>
            <a:r>
              <a:rPr lang="en-US" altLang="zh-TW" sz="2800" dirty="0" err="1"/>
              <a:t>wk</a:t>
            </a:r>
            <a:r>
              <a:rPr lang="en-US" altLang="zh-TW" sz="2800" dirty="0"/>
              <a:t> of high-fat diet, insulin tolerance : </a:t>
            </a:r>
            <a:r>
              <a:rPr lang="en-US" altLang="zh-TW" sz="2800" i="1" dirty="0"/>
              <a:t>Slc25a47</a:t>
            </a:r>
            <a:r>
              <a:rPr lang="en-US" altLang="zh-TW" sz="2800" i="1" baseline="30000" dirty="0"/>
              <a:t>Alb-Cre </a:t>
            </a:r>
            <a:r>
              <a:rPr lang="en-US" altLang="zh-TW" sz="2800" dirty="0"/>
              <a:t>mice &gt; control</a:t>
            </a:r>
            <a:br>
              <a:rPr lang="en-US" altLang="zh-TW" sz="2800" dirty="0"/>
            </a:br>
            <a:r>
              <a:rPr lang="en-US" altLang="zh-TW" sz="2800" dirty="0"/>
              <a:t>(low dose insulin)</a:t>
            </a:r>
            <a:br>
              <a:rPr lang="en-US" altLang="zh-TW" sz="2800" dirty="0"/>
            </a:br>
            <a:r>
              <a:rPr lang="en-US" altLang="zh-TW" sz="3100" dirty="0">
                <a:sym typeface="Wingdings" panose="05000000000000000000" pitchFamily="2" charset="2"/>
              </a:rPr>
              <a:t></a:t>
            </a:r>
            <a:r>
              <a:rPr lang="en-US" altLang="zh-TW" sz="3100" i="1" dirty="0"/>
              <a:t>Slc25a47</a:t>
            </a:r>
            <a:r>
              <a:rPr lang="en-US" altLang="zh-TW" sz="3100" i="1" baseline="30000" dirty="0"/>
              <a:t>Alb-Cre </a:t>
            </a:r>
            <a:r>
              <a:rPr lang="en-US" altLang="zh-TW" sz="3100" dirty="0"/>
              <a:t>mice remained hypoglycemic (&lt;70mg/dL)</a:t>
            </a:r>
            <a:endParaRPr lang="zh-TW" altLang="en-US" sz="31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B6EEE56-95A9-49C6-6EEF-46BB3A411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653" y="2188690"/>
            <a:ext cx="5298693" cy="388057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1797B7-F6B6-F27D-DC3F-C5CCB97F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A713D7-0C0C-A92D-7DBF-05F3DCA97E39}"/>
              </a:ext>
            </a:extLst>
          </p:cNvPr>
          <p:cNvSpPr txBox="1"/>
          <p:nvPr/>
        </p:nvSpPr>
        <p:spPr>
          <a:xfrm>
            <a:off x="0" y="6488668"/>
            <a:ext cx="1219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Insulin tolerant test : insulin is given and blood samples taken afterward to determine how quickly it is cleared from the blood.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8397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166EC-B201-79CC-7787-5560D090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46218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At 3 </a:t>
            </a:r>
            <a:r>
              <a:rPr lang="en-US" altLang="zh-TW" sz="2800" dirty="0" err="1"/>
              <a:t>wk</a:t>
            </a:r>
            <a:r>
              <a:rPr lang="en-US" altLang="zh-TW" sz="2800" dirty="0"/>
              <a:t> of high-fat diet, Pyruvate tolerance tests :</a:t>
            </a:r>
            <a:br>
              <a:rPr lang="en-US" altLang="zh-TW" sz="2800" dirty="0"/>
            </a:br>
            <a:r>
              <a:rPr lang="en-US" altLang="zh-TW" sz="2800" i="1" dirty="0"/>
              <a:t>Slc25a47 </a:t>
            </a:r>
            <a:r>
              <a:rPr lang="en-US" altLang="zh-TW" sz="2800" i="1" baseline="30000" dirty="0"/>
              <a:t>Alb-Cre</a:t>
            </a:r>
            <a:r>
              <a:rPr lang="en-US" altLang="zh-TW" sz="2800" i="1" dirty="0"/>
              <a:t> </a:t>
            </a:r>
            <a:r>
              <a:rPr lang="en-US" altLang="zh-TW" sz="2800" dirty="0"/>
              <a:t>mice &lt; control mice</a:t>
            </a:r>
            <a:br>
              <a:rPr lang="en-US" altLang="zh-TW" sz="2800" dirty="0"/>
            </a:br>
            <a:r>
              <a:rPr lang="en-US" altLang="zh-TW" sz="2800" dirty="0">
                <a:sym typeface="Wingdings" panose="05000000000000000000" pitchFamily="2" charset="2"/>
              </a:rPr>
              <a:t></a:t>
            </a:r>
            <a:r>
              <a:rPr lang="en-US" altLang="zh-TW" sz="2800" dirty="0"/>
              <a:t>hepatic gluconeogenesis :</a:t>
            </a:r>
            <a:br>
              <a:rPr lang="en-US" altLang="zh-TW" sz="2800" dirty="0"/>
            </a:br>
            <a:r>
              <a:rPr lang="en-US" altLang="zh-TW" sz="2800" i="1" dirty="0"/>
              <a:t>Slc25a47 </a:t>
            </a:r>
            <a:r>
              <a:rPr lang="en-US" altLang="zh-TW" sz="2800" i="1" baseline="30000" dirty="0"/>
              <a:t>Alb-Cre</a:t>
            </a:r>
            <a:r>
              <a:rPr lang="en-US" altLang="zh-TW" sz="2800" i="1" dirty="0"/>
              <a:t> </a:t>
            </a:r>
            <a:r>
              <a:rPr lang="en-US" altLang="zh-TW" sz="2800" dirty="0"/>
              <a:t>mice &lt; control mice</a:t>
            </a:r>
            <a:endParaRPr lang="zh-TW" altLang="en-US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2CD4F8-FC6E-89A1-4E2B-8595F9A3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980ECA13-8753-5313-4B1D-4AC525EF5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823" y="2343321"/>
            <a:ext cx="5320599" cy="3681051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CA143A2-BEA0-C1CB-A26B-B60EAF79DBD2}"/>
              </a:ext>
            </a:extLst>
          </p:cNvPr>
          <p:cNvSpPr/>
          <p:nvPr/>
        </p:nvSpPr>
        <p:spPr>
          <a:xfrm>
            <a:off x="2071577" y="5763134"/>
            <a:ext cx="381963" cy="3402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2650184-B5E9-8BC6-6CE1-7604CE4B5ABA}"/>
              </a:ext>
            </a:extLst>
          </p:cNvPr>
          <p:cNvSpPr txBox="1"/>
          <p:nvPr/>
        </p:nvSpPr>
        <p:spPr>
          <a:xfrm>
            <a:off x="0" y="6488668"/>
            <a:ext cx="1219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Pyruvate tolerant </a:t>
            </a:r>
            <a:r>
              <a:rPr lang="en-US" altLang="zh-TW" dirty="0" err="1"/>
              <a:t>test:pyruvate</a:t>
            </a:r>
            <a:r>
              <a:rPr lang="en-US" altLang="zh-TW" dirty="0"/>
              <a:t> is given and blood samples taken afterward to determine how quickly it is cleared from the blood.</a:t>
            </a:r>
            <a:endParaRPr lang="zh-TW" altLang="en-US" dirty="0"/>
          </a:p>
        </p:txBody>
      </p:sp>
      <p:pic>
        <p:nvPicPr>
          <p:cNvPr id="5" name="Picture 2" descr="Gluconeogenesis porcess, steps &amp; pathway">
            <a:extLst>
              <a:ext uri="{FF2B5EF4-FFF2-40B4-BE49-F238E27FC236}">
                <a16:creationId xmlns:a16="http://schemas.microsoft.com/office/drawing/2014/main" id="{6BD7C820-AE06-1960-DBC9-355D5CFA1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02733"/>
            <a:ext cx="2743200" cy="566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458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4361C-16CF-6D35-73A7-7C6CC80B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TW" sz="2800" dirty="0"/>
              <a:t>The difference in pyruvate tolerance was independent of diet and sex</a:t>
            </a:r>
            <a:endParaRPr lang="zh-TW" altLang="en-US" sz="28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C991AE7-2238-911C-7F8C-9B36A645A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981" y="2176364"/>
            <a:ext cx="10828037" cy="366962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3AAEC3-6356-FD9E-3089-AE73400E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A5A7F2-5B8A-9F64-8B03-8951DB1D4648}"/>
              </a:ext>
            </a:extLst>
          </p:cNvPr>
          <p:cNvSpPr/>
          <p:nvPr/>
        </p:nvSpPr>
        <p:spPr>
          <a:xfrm>
            <a:off x="951347" y="5698934"/>
            <a:ext cx="3450532" cy="3402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BF7588-06D8-9AF3-A0E5-10D9521A9CDC}"/>
              </a:ext>
            </a:extLst>
          </p:cNvPr>
          <p:cNvSpPr/>
          <p:nvPr/>
        </p:nvSpPr>
        <p:spPr>
          <a:xfrm>
            <a:off x="6242119" y="5698934"/>
            <a:ext cx="3943872" cy="3402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509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3BB2A0-EC82-8B05-1FC6-4B8858E6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Hypothesis:</a:t>
            </a:r>
          </a:p>
          <a:p>
            <a:pPr marL="0" indent="0">
              <a:buNone/>
            </a:pPr>
            <a:r>
              <a:rPr lang="en-US" altLang="zh-TW" dirty="0"/>
              <a:t>lower fasting glucose levels seen in </a:t>
            </a:r>
            <a:r>
              <a:rPr lang="en-US" altLang="zh-TW" i="1" dirty="0"/>
              <a:t>Slc25a47</a:t>
            </a:r>
            <a:r>
              <a:rPr lang="en-US" altLang="zh-TW" i="1" baseline="30000" dirty="0"/>
              <a:t>Alb-Cre</a:t>
            </a:r>
            <a:r>
              <a:rPr lang="en-US" altLang="zh-TW" i="1" dirty="0"/>
              <a:t> </a:t>
            </a:r>
            <a:r>
              <a:rPr lang="en-US" altLang="zh-TW" dirty="0"/>
              <a:t>mice are attributed to reduced hepatic gluconeogenesis</a:t>
            </a:r>
          </a:p>
          <a:p>
            <a:pPr marL="0" indent="0">
              <a:buNone/>
            </a:pPr>
            <a:r>
              <a:rPr lang="en-US" altLang="zh-TW" dirty="0"/>
              <a:t>(rather than impaired glycogenolysis or elevated insulin sensitivity in the skeletal muscle.)</a:t>
            </a:r>
          </a:p>
          <a:p>
            <a:endParaRPr lang="en-US" altLang="zh-TW" dirty="0"/>
          </a:p>
          <a:p>
            <a:r>
              <a:rPr lang="en-US" altLang="zh-TW" dirty="0"/>
              <a:t>To test the hypothesis:</a:t>
            </a:r>
          </a:p>
          <a:p>
            <a:pPr marL="0" indent="0">
              <a:buNone/>
            </a:pPr>
            <a:r>
              <a:rPr lang="en-US" altLang="zh-TW" dirty="0"/>
              <a:t>examined the contribution of hepatic gluconeogenesis to circulating glucose by infusing fasted mice with U-13C-labeled lactate or 13C-labeled glucose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657119-F36F-935B-45DF-AE81C533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76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F41BB6-669A-28A1-EF34-CDBB995F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Picture 2" descr="Krebs Cycle/ TCA Cycle - Mnemonic - Simplified Biology">
            <a:extLst>
              <a:ext uri="{FF2B5EF4-FFF2-40B4-BE49-F238E27FC236}">
                <a16:creationId xmlns:a16="http://schemas.microsoft.com/office/drawing/2014/main" id="{67D575A6-A990-2B39-067F-A6715F8D0A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050" y="1253331"/>
            <a:ext cx="423690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Gluconeogenesis porcess, steps &amp; pathway">
            <a:extLst>
              <a:ext uri="{FF2B5EF4-FFF2-40B4-BE49-F238E27FC236}">
                <a16:creationId xmlns:a16="http://schemas.microsoft.com/office/drawing/2014/main" id="{19CDCFC3-FA85-83A5-040D-ABBF5FBBE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50" y="400863"/>
            <a:ext cx="2743200" cy="566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B394E90-2D34-629C-1D8F-FF952F5E6871}"/>
              </a:ext>
            </a:extLst>
          </p:cNvPr>
          <p:cNvSpPr txBox="1"/>
          <p:nvPr/>
        </p:nvSpPr>
        <p:spPr>
          <a:xfrm>
            <a:off x="8975938" y="58928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TCA cycle</a:t>
            </a:r>
            <a:endParaRPr lang="zh-TW" altLang="en-US" dirty="0"/>
          </a:p>
        </p:txBody>
      </p:sp>
      <p:pic>
        <p:nvPicPr>
          <p:cNvPr id="3" name="Picture 4" descr="PPT - Gluconeogenesis PowerPoint Presentation, free download - ID:6529880">
            <a:extLst>
              <a:ext uri="{FF2B5EF4-FFF2-40B4-BE49-F238E27FC236}">
                <a16:creationId xmlns:a16="http://schemas.microsoft.com/office/drawing/2014/main" id="{EF6429C3-C0BD-4201-2DFD-CE09DE54E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940" y="454028"/>
            <a:ext cx="4054636" cy="540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247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E3C836-BCAC-8E6D-E03A-8163E48F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000"/>
            <a:ext cx="10515600" cy="1325563"/>
          </a:xfrm>
        </p:spPr>
        <p:txBody>
          <a:bodyPr anchor="ctr">
            <a:noAutofit/>
          </a:bodyPr>
          <a:lstStyle/>
          <a:p>
            <a:r>
              <a:rPr lang="en-US" altLang="zh-TW" sz="2800" dirty="0"/>
              <a:t>To examine the contribution of hepatic gluconeogenesis and its precursor, infused fasted mice with</a:t>
            </a:r>
            <a:br>
              <a:rPr lang="en-US" altLang="zh-TW" sz="2800" dirty="0"/>
            </a:br>
            <a:r>
              <a:rPr lang="en-US" altLang="zh-TW" sz="2800" dirty="0"/>
              <a:t>U-</a:t>
            </a:r>
            <a:r>
              <a:rPr lang="en-US" altLang="zh-TW" sz="2800" baseline="30000" dirty="0"/>
              <a:t>13</a:t>
            </a:r>
            <a:r>
              <a:rPr lang="en-US" altLang="zh-TW" sz="2800" dirty="0"/>
              <a:t>C-labeled lactate/glucose/glycerol/alanine</a:t>
            </a:r>
            <a:endParaRPr lang="zh-TW" altLang="en-US" sz="28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0CB6E12-A2BB-0568-5292-79053D11E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7831" y="2314621"/>
            <a:ext cx="4325969" cy="389704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04819B-C9FA-224C-8BBB-B94F4D5A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BF38426-35D0-1E22-F64F-CF9FC14D4F49}"/>
              </a:ext>
            </a:extLst>
          </p:cNvPr>
          <p:cNvSpPr txBox="1"/>
          <p:nvPr/>
        </p:nvSpPr>
        <p:spPr>
          <a:xfrm>
            <a:off x="-1773" y="6211669"/>
            <a:ext cx="4325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LC-MS:</a:t>
            </a:r>
          </a:p>
          <a:p>
            <a:r>
              <a:rPr lang="en-US" altLang="zh-TW" dirty="0"/>
              <a:t>liquid-chromatography–mass spectrometry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6140B5-3796-5526-D02B-7FB16C931BA6}"/>
              </a:ext>
            </a:extLst>
          </p:cNvPr>
          <p:cNvSpPr txBox="1"/>
          <p:nvPr/>
        </p:nvSpPr>
        <p:spPr>
          <a:xfrm>
            <a:off x="903479" y="2155130"/>
            <a:ext cx="612435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1.Known:</a:t>
            </a:r>
          </a:p>
          <a:p>
            <a:pPr marL="0" indent="0">
              <a:buNone/>
            </a:pPr>
            <a:r>
              <a:rPr lang="en-US" altLang="zh-TW" sz="2400" dirty="0"/>
              <a:t>circulating lactate is the primary contributor to gluconeogenesis and in rapid exchange with pyruvate</a:t>
            </a:r>
          </a:p>
          <a:p>
            <a:pPr marL="0" indent="0">
              <a:buNone/>
            </a:pPr>
            <a:r>
              <a:rPr lang="en-US" altLang="zh-TW" sz="2400" dirty="0">
                <a:sym typeface="Wingdings" panose="05000000000000000000" pitchFamily="2" charset="2"/>
              </a:rPr>
              <a:t> use </a:t>
            </a:r>
            <a:r>
              <a:rPr lang="en-US" altLang="zh-TW" sz="2400" baseline="30000" dirty="0"/>
              <a:t>13</a:t>
            </a:r>
            <a:r>
              <a:rPr lang="en-US" altLang="zh-TW" sz="2400" dirty="0"/>
              <a:t>C-lactate as a gluconeogenic precursor instead of pyruvate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2. During the infusion, we collected and analyzed serum from fasted mice using liquid-chromatography–mass spectrometry (LC–MS), as described in recent studies</a:t>
            </a:r>
          </a:p>
        </p:txBody>
      </p:sp>
    </p:spTree>
    <p:extLst>
      <p:ext uri="{BB962C8B-B14F-4D97-AF65-F5344CB8AC3E}">
        <p14:creationId xmlns:p14="http://schemas.microsoft.com/office/powerpoint/2010/main" val="2883074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4D5F195D-5BC4-0CD8-E500-FE3F025B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293" y="251634"/>
            <a:ext cx="2725322" cy="289641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EB74310-86B3-9917-1FFB-E3F06FCA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0446"/>
            <a:ext cx="10515600" cy="1017108"/>
          </a:xfrm>
        </p:spPr>
        <p:txBody>
          <a:bodyPr anchor="ctr">
            <a:noAutofit/>
          </a:bodyPr>
          <a:lstStyle/>
          <a:p>
            <a:r>
              <a:rPr lang="en-US" altLang="zh-TW" sz="2800" baseline="30000" dirty="0">
                <a:solidFill>
                  <a:srgbClr val="CB8634"/>
                </a:solidFill>
              </a:rPr>
              <a:t>13</a:t>
            </a:r>
            <a:r>
              <a:rPr lang="en-US" altLang="zh-TW" sz="2800" dirty="0">
                <a:solidFill>
                  <a:srgbClr val="CB8634"/>
                </a:solidFill>
              </a:rPr>
              <a:t>C-lactate(orange)</a:t>
            </a:r>
            <a:r>
              <a:rPr lang="en-US" altLang="zh-TW" sz="2800" dirty="0">
                <a:solidFill>
                  <a:srgbClr val="CB8634"/>
                </a:solidFill>
                <a:sym typeface="Wingdings" panose="05000000000000000000" pitchFamily="2" charset="2"/>
              </a:rPr>
              <a:t></a:t>
            </a:r>
            <a:r>
              <a:rPr lang="en-US" altLang="zh-TW" sz="2800" dirty="0">
                <a:solidFill>
                  <a:srgbClr val="CB8634"/>
                </a:solidFill>
              </a:rPr>
              <a:t>glucose production :</a:t>
            </a:r>
            <a:br>
              <a:rPr lang="en-US" altLang="zh-TW" sz="2800" dirty="0">
                <a:solidFill>
                  <a:srgbClr val="CB8634"/>
                </a:solidFill>
              </a:rPr>
            </a:br>
            <a:r>
              <a:rPr lang="en-US" altLang="zh-TW" sz="2800" i="1" dirty="0">
                <a:solidFill>
                  <a:srgbClr val="CB8634"/>
                </a:solidFill>
              </a:rPr>
              <a:t>Slc25a47</a:t>
            </a:r>
            <a:r>
              <a:rPr lang="en-US" altLang="zh-TW" sz="2800" i="1" baseline="30000" dirty="0">
                <a:solidFill>
                  <a:srgbClr val="CB8634"/>
                </a:solidFill>
              </a:rPr>
              <a:t>Alb-Cre</a:t>
            </a:r>
            <a:r>
              <a:rPr lang="en-US" altLang="zh-TW" sz="2800" dirty="0">
                <a:solidFill>
                  <a:srgbClr val="CB8634"/>
                </a:solidFill>
              </a:rPr>
              <a:t> mice &lt; control mice</a:t>
            </a:r>
            <a:b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altLang="zh-TW" sz="2800" dirty="0"/>
            </a:br>
            <a:r>
              <a:rPr lang="en-US" altLang="zh-TW" sz="2800" baseline="30000" dirty="0">
                <a:solidFill>
                  <a:srgbClr val="4072B2"/>
                </a:solidFill>
              </a:rPr>
              <a:t>13</a:t>
            </a:r>
            <a:r>
              <a:rPr lang="en-US" altLang="zh-TW" sz="2800" dirty="0">
                <a:solidFill>
                  <a:srgbClr val="4072B2"/>
                </a:solidFill>
              </a:rPr>
              <a:t>C-glycerol(blue)</a:t>
            </a:r>
            <a:r>
              <a:rPr lang="en-US" altLang="zh-TW" sz="2800" dirty="0">
                <a:solidFill>
                  <a:srgbClr val="4072B2"/>
                </a:solidFill>
                <a:sym typeface="Wingdings" panose="05000000000000000000" pitchFamily="2" charset="2"/>
              </a:rPr>
              <a:t></a:t>
            </a:r>
            <a:r>
              <a:rPr lang="en-US" altLang="zh-TW" sz="2800" dirty="0">
                <a:solidFill>
                  <a:srgbClr val="4072B2"/>
                </a:solidFill>
              </a:rPr>
              <a:t>glucose production:</a:t>
            </a:r>
            <a:br>
              <a:rPr lang="en-US" altLang="zh-TW" sz="2800" dirty="0">
                <a:solidFill>
                  <a:srgbClr val="4072B2"/>
                </a:solidFill>
              </a:rPr>
            </a:br>
            <a:r>
              <a:rPr lang="en-US" altLang="zh-TW" sz="2800" dirty="0">
                <a:solidFill>
                  <a:srgbClr val="4072B2"/>
                </a:solidFill>
              </a:rPr>
              <a:t>no significant difference</a:t>
            </a:r>
            <a:br>
              <a:rPr lang="en-US" altLang="zh-TW" sz="2800" dirty="0">
                <a:solidFill>
                  <a:srgbClr val="4072B2"/>
                </a:solidFill>
              </a:rPr>
            </a:br>
            <a:br>
              <a:rPr lang="en-US" altLang="zh-TW" sz="2800" dirty="0"/>
            </a:br>
            <a:r>
              <a:rPr lang="en-US" altLang="zh-TW" sz="2800" baseline="30000" dirty="0">
                <a:solidFill>
                  <a:srgbClr val="A43E2E"/>
                </a:solidFill>
              </a:rPr>
              <a:t>13</a:t>
            </a:r>
            <a:r>
              <a:rPr lang="en-US" altLang="zh-TW" sz="2800" dirty="0">
                <a:solidFill>
                  <a:srgbClr val="A43E2E"/>
                </a:solidFill>
              </a:rPr>
              <a:t>C-alanine(red)</a:t>
            </a:r>
            <a:r>
              <a:rPr lang="en-US" altLang="zh-TW" sz="2800" dirty="0">
                <a:solidFill>
                  <a:srgbClr val="A43E2E"/>
                </a:solidFill>
                <a:sym typeface="Wingdings" panose="05000000000000000000" pitchFamily="2" charset="2"/>
              </a:rPr>
              <a:t></a:t>
            </a:r>
            <a:r>
              <a:rPr lang="en-US" altLang="zh-TW" sz="2800" dirty="0">
                <a:solidFill>
                  <a:srgbClr val="A43E2E"/>
                </a:solidFill>
              </a:rPr>
              <a:t>serum glucose:</a:t>
            </a:r>
            <a:br>
              <a:rPr lang="en-US" altLang="zh-TW" sz="2800" dirty="0">
                <a:solidFill>
                  <a:srgbClr val="A43E2E"/>
                </a:solidFill>
              </a:rPr>
            </a:br>
            <a:r>
              <a:rPr lang="en-US" altLang="zh-TW" sz="2800" dirty="0">
                <a:solidFill>
                  <a:srgbClr val="A43E2E"/>
                </a:solidFill>
              </a:rPr>
              <a:t>alanine &lt;&lt; </a:t>
            </a:r>
            <a:r>
              <a:rPr lang="en-US" altLang="zh-TW" sz="2800" dirty="0">
                <a:solidFill>
                  <a:srgbClr val="CB8634"/>
                </a:solidFill>
              </a:rPr>
              <a:t>lactate</a:t>
            </a:r>
            <a:br>
              <a:rPr lang="en-US" altLang="zh-TW" sz="2800" dirty="0">
                <a:solidFill>
                  <a:srgbClr val="CB8634"/>
                </a:solidFill>
              </a:rPr>
            </a:br>
            <a:br>
              <a:rPr lang="en-US" altLang="zh-TW" sz="2800" dirty="0">
                <a:solidFill>
                  <a:srgbClr val="CB8634"/>
                </a:solidFill>
              </a:rPr>
            </a:br>
            <a:endParaRPr lang="zh-TW" altLang="en-US" sz="2800" dirty="0">
              <a:solidFill>
                <a:srgbClr val="A43E2E"/>
              </a:solidFill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330098A-5A55-9AED-C118-49701CBAD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87735" y="3243749"/>
            <a:ext cx="3543607" cy="320829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AC8268-DD3E-0811-D979-C3A52A39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EBD2C9-FC41-56D6-0553-D57B1DB7F10A}"/>
              </a:ext>
            </a:extLst>
          </p:cNvPr>
          <p:cNvSpPr/>
          <p:nvPr/>
        </p:nvSpPr>
        <p:spPr>
          <a:xfrm>
            <a:off x="11353800" y="3240272"/>
            <a:ext cx="381963" cy="358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FD39053-8876-0BAB-5633-8E13F2DA3407}"/>
              </a:ext>
            </a:extLst>
          </p:cNvPr>
          <p:cNvSpPr/>
          <p:nvPr/>
        </p:nvSpPr>
        <p:spPr>
          <a:xfrm>
            <a:off x="8325293" y="251634"/>
            <a:ext cx="2725322" cy="2896418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24A8EE8A-F841-6469-A427-D67FECFD29B4}"/>
              </a:ext>
            </a:extLst>
          </p:cNvPr>
          <p:cNvCxnSpPr>
            <a:cxnSpLocks/>
          </p:cNvCxnSpPr>
          <p:nvPr/>
        </p:nvCxnSpPr>
        <p:spPr>
          <a:xfrm flipV="1">
            <a:off x="6096000" y="3051544"/>
            <a:ext cx="4153786" cy="37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4D143A68-BB7E-B4B9-4DB3-E822D196C73D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2514600" cy="1114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DB23F16-C67E-483E-D289-4A2179D550E5}"/>
              </a:ext>
            </a:extLst>
          </p:cNvPr>
          <p:cNvCxnSpPr>
            <a:cxnSpLocks/>
          </p:cNvCxnSpPr>
          <p:nvPr/>
        </p:nvCxnSpPr>
        <p:spPr>
          <a:xfrm>
            <a:off x="6411433" y="2211572"/>
            <a:ext cx="2296632" cy="2984103"/>
          </a:xfrm>
          <a:prstGeom prst="line">
            <a:avLst/>
          </a:prstGeom>
          <a:ln>
            <a:solidFill>
              <a:srgbClr val="CB863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8307C9A0-0775-F2D5-A139-45DD00465CAF}"/>
              </a:ext>
            </a:extLst>
          </p:cNvPr>
          <p:cNvCxnSpPr>
            <a:cxnSpLocks/>
          </p:cNvCxnSpPr>
          <p:nvPr/>
        </p:nvCxnSpPr>
        <p:spPr>
          <a:xfrm flipV="1">
            <a:off x="5337544" y="4349977"/>
            <a:ext cx="3370521" cy="211395"/>
          </a:xfrm>
          <a:prstGeom prst="line">
            <a:avLst/>
          </a:prstGeom>
          <a:ln>
            <a:solidFill>
              <a:srgbClr val="A43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532DE04A-F5BF-8BBB-2CFE-783103AB71DB}"/>
              </a:ext>
            </a:extLst>
          </p:cNvPr>
          <p:cNvCxnSpPr>
            <a:cxnSpLocks/>
          </p:cNvCxnSpPr>
          <p:nvPr/>
        </p:nvCxnSpPr>
        <p:spPr>
          <a:xfrm>
            <a:off x="6411433" y="2211572"/>
            <a:ext cx="2764465" cy="833932"/>
          </a:xfrm>
          <a:prstGeom prst="line">
            <a:avLst/>
          </a:prstGeom>
          <a:ln>
            <a:solidFill>
              <a:srgbClr val="CB863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D87FE33-7CC3-2D29-1A76-C7C2380271E2}"/>
              </a:ext>
            </a:extLst>
          </p:cNvPr>
          <p:cNvSpPr txBox="1"/>
          <p:nvPr/>
        </p:nvSpPr>
        <p:spPr>
          <a:xfrm>
            <a:off x="0" y="6211669"/>
            <a:ext cx="2679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C-glucose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pyruvate : ns </a:t>
            </a:r>
          </a:p>
          <a:p>
            <a:r>
              <a:rPr lang="en-US" altLang="zh-TW" dirty="0"/>
              <a:t>C-glucose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lactate : 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3646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55D14-C817-7790-02B5-60EC1896D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56133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The lactate-to-pyruvate conversion was unaffected in </a:t>
            </a:r>
            <a:r>
              <a:rPr lang="en-US" altLang="zh-TW" sz="2800" i="1" dirty="0"/>
              <a:t>Slc25a47</a:t>
            </a:r>
            <a:r>
              <a:rPr lang="en-US" altLang="zh-TW" sz="2800" i="1" baseline="30000" dirty="0"/>
              <a:t>Alb-Cre</a:t>
            </a:r>
            <a:r>
              <a:rPr lang="en-US" altLang="zh-TW" sz="2800" dirty="0"/>
              <a:t> mice</a:t>
            </a:r>
            <a:br>
              <a:rPr lang="en-US" altLang="zh-TW" sz="2800" dirty="0"/>
            </a:br>
            <a:r>
              <a:rPr lang="en-US" altLang="zh-TW" sz="2800" dirty="0">
                <a:sym typeface="Wingdings" panose="05000000000000000000" pitchFamily="2" charset="2"/>
              </a:rPr>
              <a:t></a:t>
            </a:r>
            <a:r>
              <a:rPr lang="en-US" altLang="zh-TW" sz="2800" dirty="0"/>
              <a:t>impaired gluconeogenesis from lactate is attributed to reduced pyruvate utilization in the liver</a:t>
            </a:r>
            <a:endParaRPr lang="zh-TW" altLang="en-US" sz="28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37DA4C5-752A-CB60-7276-7891EEE07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21258"/>
            <a:ext cx="4446247" cy="4335092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6ADBC7-81CF-0B8F-F33C-0C577068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1028" name="Picture 4" descr="PPT - Gluconeogenesis PowerPoint Presentation, free download - ID:6529880">
            <a:extLst>
              <a:ext uri="{FF2B5EF4-FFF2-40B4-BE49-F238E27FC236}">
                <a16:creationId xmlns:a16="http://schemas.microsoft.com/office/drawing/2014/main" id="{F6750532-E85F-D0F6-D884-5DCF5A85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555" y="1628480"/>
            <a:ext cx="3820925" cy="509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399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51BC95-8919-2BB1-61E6-4D161D6FE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/>
          <a:lstStyle/>
          <a:p>
            <a:r>
              <a:rPr lang="en-US" altLang="zh-TW" dirty="0"/>
              <a:t>These results indicate that SLC25A47 is required selectively for gluconeogenesis from lactate under a fasted condition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Fig 4:</a:t>
            </a:r>
          </a:p>
          <a:p>
            <a:pPr marL="0" indent="0">
              <a:buNone/>
            </a:pPr>
            <a:r>
              <a:rPr lang="en-US" altLang="zh-TW" dirty="0"/>
              <a:t>SLC25A47 Is Required for Pyruvate-Derived Hepatic Gluconeogenesis </a:t>
            </a:r>
            <a:br>
              <a:rPr lang="en-US" altLang="zh-TW" dirty="0"/>
            </a:br>
            <a:r>
              <a:rPr lang="en-US" altLang="zh-TW" dirty="0"/>
              <a:t>In Vivo.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FB508B-24B1-1574-EA94-F6B7085E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905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A9241-9F67-2F93-DA9D-BB0E43F3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22"/>
            <a:ext cx="10515600" cy="1729490"/>
          </a:xfrm>
        </p:spPr>
        <p:txBody>
          <a:bodyPr>
            <a:normAutofit fontScale="90000"/>
          </a:bodyPr>
          <a:lstStyle/>
          <a:p>
            <a:r>
              <a:rPr lang="en-US" altLang="zh-TW" sz="3100" dirty="0"/>
              <a:t>To exclude metabolic complications caused by chronic deletion of SLC25A47</a:t>
            </a:r>
            <a:br>
              <a:rPr lang="en-US" altLang="zh-TW" sz="3100" dirty="0"/>
            </a:br>
            <a:r>
              <a:rPr lang="en-US" altLang="zh-TW" sz="2800" dirty="0">
                <a:sym typeface="Wingdings" panose="05000000000000000000" pitchFamily="2" charset="2"/>
              </a:rPr>
              <a:t></a:t>
            </a:r>
            <a:r>
              <a:rPr lang="en-US" altLang="zh-TW" sz="2800" dirty="0"/>
              <a:t>acutely depleted SLC25A47 in adult mice by delivering AAV-TBG-Cre or AAV-TBG-null (control) into the liver of Slc25a47flox/</a:t>
            </a:r>
            <a:r>
              <a:rPr lang="en-US" altLang="zh-TW" sz="2800" dirty="0" err="1"/>
              <a:t>flox</a:t>
            </a:r>
            <a:r>
              <a:rPr lang="en-US" altLang="zh-TW" sz="2800" dirty="0"/>
              <a:t> mice via tail-vein</a:t>
            </a:r>
            <a:endParaRPr lang="zh-TW" altLang="en-US" sz="2800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1584D41-7C20-9FD4-BBA7-202D3B876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9056" y="2971895"/>
            <a:ext cx="2513888" cy="338445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713D36-1614-48C6-60E1-BA0F68F7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003BAAA-F254-6D56-6193-B3A9A15BD64B}"/>
              </a:ext>
            </a:extLst>
          </p:cNvPr>
          <p:cNvSpPr txBox="1"/>
          <p:nvPr/>
        </p:nvSpPr>
        <p:spPr>
          <a:xfrm>
            <a:off x="0" y="6215746"/>
            <a:ext cx="3306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AAV:adeno-associated</a:t>
            </a:r>
            <a:r>
              <a:rPr lang="en-US" altLang="zh-TW" dirty="0"/>
              <a:t> virus</a:t>
            </a:r>
          </a:p>
          <a:p>
            <a:r>
              <a:rPr lang="en-US" altLang="zh-TW" dirty="0"/>
              <a:t>TBG: thyroxine binding globulin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7732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284379A2-CE66-2F6C-D1BA-0A23142DA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004" y="1412731"/>
            <a:ext cx="10919991" cy="355008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E99D81-FF14-6190-4146-2AF1E966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9A0AAF4-EDF1-E56D-5405-193A34F19960}"/>
              </a:ext>
            </a:extLst>
          </p:cNvPr>
          <p:cNvSpPr txBox="1"/>
          <p:nvPr/>
        </p:nvSpPr>
        <p:spPr>
          <a:xfrm>
            <a:off x="8872012" y="946733"/>
            <a:ext cx="2481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2 </a:t>
            </a:r>
            <a:r>
              <a:rPr lang="en-US" altLang="zh-TW" dirty="0" err="1"/>
              <a:t>wk</a:t>
            </a:r>
            <a:r>
              <a:rPr lang="en-US" altLang="zh-TW" dirty="0"/>
              <a:t> after AAV injection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3A8AE92-5F5D-76DC-7959-9BF79C4BBF1B}"/>
              </a:ext>
            </a:extLst>
          </p:cNvPr>
          <p:cNvSpPr txBox="1"/>
          <p:nvPr/>
        </p:nvSpPr>
        <p:spPr>
          <a:xfrm>
            <a:off x="6733776" y="5336417"/>
            <a:ext cx="5163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acute SLC25A47 depletion resulted in reduced fasting serum glucose levels (= energy expenditure)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76CEB0A-7C32-C8A2-0DD2-9B88599F0EE9}"/>
              </a:ext>
            </a:extLst>
          </p:cNvPr>
          <p:cNvSpPr txBox="1"/>
          <p:nvPr/>
        </p:nvSpPr>
        <p:spPr>
          <a:xfrm>
            <a:off x="636004" y="5156021"/>
            <a:ext cx="609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Although 50% &lt; 80%</a:t>
            </a:r>
          </a:p>
          <a:p>
            <a:r>
              <a:rPr lang="en-US" altLang="zh-TW" dirty="0"/>
              <a:t>Observe hepatic glucose production and energy expenditure avoiding metabolic complications associated with chronic SLC25A47 deletion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EE5CC27-FAF5-576E-0E19-C3EF0A25C278}"/>
              </a:ext>
            </a:extLst>
          </p:cNvPr>
          <p:cNvSpPr txBox="1"/>
          <p:nvPr/>
        </p:nvSpPr>
        <p:spPr>
          <a:xfrm>
            <a:off x="2307265" y="3429000"/>
            <a:ext cx="7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(50%)</a:t>
            </a:r>
            <a:endParaRPr lang="zh-TW" altLang="en-US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51944059-B25A-80F0-F5F1-5440F541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Glucose Homeostasis aspect: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5298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59B72BC-D9EE-25EB-B381-A1DB44E4A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036" y="2663868"/>
            <a:ext cx="10005927" cy="2674852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8C5907-0E7C-A3E9-A1A4-7490837C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3B615683-509E-B01C-4585-11E556F7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35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acute SLC25A47 depletion :</a:t>
            </a:r>
            <a:br>
              <a:rPr lang="en-US" altLang="zh-TW" dirty="0"/>
            </a:br>
            <a:r>
              <a:rPr lang="en-US" altLang="zh-TW" dirty="0"/>
              <a:t>pyruvate tolerance and insulin tolerance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759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10AD8-4320-2D38-407E-679CC211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671"/>
            <a:ext cx="10515600" cy="1325563"/>
          </a:xfrm>
        </p:spPr>
        <p:txBody>
          <a:bodyPr anchor="ctr">
            <a:noAutofit/>
          </a:bodyPr>
          <a:lstStyle/>
          <a:p>
            <a:r>
              <a:rPr lang="en-US" altLang="zh-TW" dirty="0"/>
              <a:t>Tissue aspect:</a:t>
            </a:r>
            <a:br>
              <a:rPr lang="en-US" altLang="zh-TW" sz="2800" dirty="0"/>
            </a:br>
            <a:r>
              <a:rPr lang="en-US" altLang="zh-TW" sz="2800" dirty="0"/>
              <a:t>whether such metabolic changes were associated with liver injury in vivo?</a:t>
            </a:r>
            <a:br>
              <a:rPr lang="en-US" altLang="zh-TW" sz="2800" dirty="0"/>
            </a:br>
            <a:r>
              <a:rPr lang="en-US" altLang="zh-TW" sz="2800" dirty="0"/>
              <a:t>Histological analyses by </a:t>
            </a:r>
            <a:r>
              <a:rPr lang="en-US" altLang="zh-TW" sz="2800" dirty="0" err="1"/>
              <a:t>Picro</a:t>
            </a:r>
            <a:r>
              <a:rPr lang="en-US" altLang="zh-TW" sz="2800" dirty="0"/>
              <a:t>-Sirius Red staining did not find any noticeable sign of liver fibrosis</a:t>
            </a:r>
            <a:endParaRPr lang="zh-TW" altLang="en-US" sz="28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82E7423-CF7B-2528-08B4-0C176EFD9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489" y="2842953"/>
            <a:ext cx="7073022" cy="3513397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2257B3-CA87-8257-7CC2-2F4976D8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196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B842A2-29FE-D9AD-1528-A8CC4B23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TW" sz="2800" dirty="0"/>
              <a:t>1.acute SLC25A47 depletion did not alter the expression of liver fibrosis marker genes</a:t>
            </a:r>
            <a:br>
              <a:rPr lang="en-US" altLang="zh-TW" sz="2800" dirty="0"/>
            </a:br>
            <a:r>
              <a:rPr lang="en-US" altLang="zh-TW" sz="2800" dirty="0"/>
              <a:t>2.serum AST levels &amp; hepatic SLC25A47 expression no significant correlation</a:t>
            </a:r>
            <a:endParaRPr lang="zh-TW" altLang="en-US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2CFCD0-3853-4AEB-2BBF-764D0EA6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83031E56-AED8-9AEC-EC2A-B0EAE2E10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238" y="2431911"/>
            <a:ext cx="10441524" cy="3562931"/>
          </a:xfrm>
        </p:spPr>
      </p:pic>
    </p:spTree>
    <p:extLst>
      <p:ext uri="{BB962C8B-B14F-4D97-AF65-F5344CB8AC3E}">
        <p14:creationId xmlns:p14="http://schemas.microsoft.com/office/powerpoint/2010/main" val="3806871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A66C15-366F-D421-9911-1B838728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 lnSpcReduction="10000"/>
          </a:bodyPr>
          <a:lstStyle/>
          <a:p>
            <a:r>
              <a:rPr lang="en-US" altLang="zh-TW" dirty="0"/>
              <a:t>These data suggest that acute SLC25A47 depletion sufficiently enhanced hepatic FGF21 expression, pyruvate tolerance, and insulin tolerance(independent of liver damage and hepatic mitochondrial dysfunction)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Fig 5B-I: </a:t>
            </a:r>
          </a:p>
          <a:p>
            <a:pPr marL="0" indent="0">
              <a:buNone/>
            </a:pPr>
            <a:r>
              <a:rPr lang="en-US" altLang="zh-TW" dirty="0"/>
              <a:t>Acute Depletion of SLC25A47 Improved Glucose Homeostasis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Fig 5J-L:</a:t>
            </a:r>
          </a:p>
          <a:p>
            <a:pPr marL="0" indent="0">
              <a:buNone/>
            </a:pPr>
            <a:r>
              <a:rPr lang="en-US" altLang="zh-TW" dirty="0"/>
              <a:t>Without Causing Liver Damage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52F11D-0ADF-FC15-6A68-A26AE67B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10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4">
            <a:extLst>
              <a:ext uri="{FF2B5EF4-FFF2-40B4-BE49-F238E27FC236}">
                <a16:creationId xmlns:a16="http://schemas.microsoft.com/office/drawing/2014/main" id="{539296F6-5887-E6D9-B180-80633BBE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/>
              <a:t>SLC25A family members:</a:t>
            </a:r>
            <a:br>
              <a:rPr lang="en-US" altLang="zh-TW" sz="3200" dirty="0"/>
            </a:br>
            <a:r>
              <a:rPr lang="en-US" altLang="zh-TW" sz="3200" dirty="0"/>
              <a:t>mammals mitochondrial inter-membrane metabolite carriers</a:t>
            </a:r>
            <a:endParaRPr lang="zh-TW" altLang="en-US" sz="3200" dirty="0"/>
          </a:p>
        </p:txBody>
      </p:sp>
      <p:pic>
        <p:nvPicPr>
          <p:cNvPr id="3074" name="Picture 2" descr="查看來源圖片">
            <a:extLst>
              <a:ext uri="{FF2B5EF4-FFF2-40B4-BE49-F238E27FC236}">
                <a16:creationId xmlns:a16="http://schemas.microsoft.com/office/drawing/2014/main" id="{7D17174B-52E2-3DF6-2609-8DA11A8596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5663" y="1528345"/>
            <a:ext cx="7940674" cy="469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1F858A-A5F2-46CA-324B-B8E91752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1E5A9D-1F0A-AE7E-2C3C-89F5E14702F2}"/>
              </a:ext>
            </a:extLst>
          </p:cNvPr>
          <p:cNvSpPr/>
          <p:nvPr/>
        </p:nvSpPr>
        <p:spPr>
          <a:xfrm>
            <a:off x="3289005" y="5093310"/>
            <a:ext cx="1041991" cy="797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BE8F77-C23C-15FA-258F-2D72276BF1E5}"/>
              </a:ext>
            </a:extLst>
          </p:cNvPr>
          <p:cNvSpPr/>
          <p:nvPr/>
        </p:nvSpPr>
        <p:spPr>
          <a:xfrm>
            <a:off x="4729125" y="1719633"/>
            <a:ext cx="1041991" cy="797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7BCDD9-DAB0-F874-CFBC-1D9745376FD6}"/>
              </a:ext>
            </a:extLst>
          </p:cNvPr>
          <p:cNvSpPr/>
          <p:nvPr/>
        </p:nvSpPr>
        <p:spPr>
          <a:xfrm>
            <a:off x="3030277" y="2765243"/>
            <a:ext cx="1041991" cy="797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27761D-9E32-E0C0-5D9F-53BA48FA56EF}"/>
              </a:ext>
            </a:extLst>
          </p:cNvPr>
          <p:cNvSpPr/>
          <p:nvPr/>
        </p:nvSpPr>
        <p:spPr>
          <a:xfrm>
            <a:off x="3030278" y="3694036"/>
            <a:ext cx="1041991" cy="797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10D7FC-E62D-A9F0-2712-A286DCDE7215}"/>
              </a:ext>
            </a:extLst>
          </p:cNvPr>
          <p:cNvSpPr/>
          <p:nvPr/>
        </p:nvSpPr>
        <p:spPr>
          <a:xfrm>
            <a:off x="8748704" y="2754053"/>
            <a:ext cx="1041991" cy="797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D0CC0F-4CB4-C8BB-0C0A-3A56A179B541}"/>
              </a:ext>
            </a:extLst>
          </p:cNvPr>
          <p:cNvSpPr/>
          <p:nvPr/>
        </p:nvSpPr>
        <p:spPr>
          <a:xfrm>
            <a:off x="8769024" y="3657908"/>
            <a:ext cx="1041991" cy="926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04BFB4-B925-3AE7-FC4D-4DD8B047542C}"/>
              </a:ext>
            </a:extLst>
          </p:cNvPr>
          <p:cNvSpPr/>
          <p:nvPr/>
        </p:nvSpPr>
        <p:spPr>
          <a:xfrm>
            <a:off x="5884317" y="5093310"/>
            <a:ext cx="1041991" cy="797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933ADA-F81F-8678-64E3-311659413B9C}"/>
              </a:ext>
            </a:extLst>
          </p:cNvPr>
          <p:cNvSpPr/>
          <p:nvPr/>
        </p:nvSpPr>
        <p:spPr>
          <a:xfrm>
            <a:off x="7035813" y="5082559"/>
            <a:ext cx="825193" cy="797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3A6FC8-4C8C-E1B6-ABEB-D0CE067BCA9D}"/>
              </a:ext>
            </a:extLst>
          </p:cNvPr>
          <p:cNvSpPr/>
          <p:nvPr/>
        </p:nvSpPr>
        <p:spPr>
          <a:xfrm>
            <a:off x="8233143" y="1785901"/>
            <a:ext cx="1041991" cy="797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59C162-4835-258E-8745-1FDD214EB100}"/>
              </a:ext>
            </a:extLst>
          </p:cNvPr>
          <p:cNvSpPr/>
          <p:nvPr/>
        </p:nvSpPr>
        <p:spPr>
          <a:xfrm>
            <a:off x="4389475" y="5093310"/>
            <a:ext cx="1041991" cy="797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27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64E51-B8CF-ECCA-78B4-98979D88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92" y="3265983"/>
            <a:ext cx="3616842" cy="1325563"/>
          </a:xfrm>
        </p:spPr>
        <p:txBody>
          <a:bodyPr anchor="ctr">
            <a:noAutofit/>
          </a:bodyPr>
          <a:lstStyle/>
          <a:p>
            <a:r>
              <a:rPr lang="en-US" altLang="zh-TW" sz="2800" dirty="0"/>
              <a:t>mitochondrial metabolomics analyses</a:t>
            </a:r>
            <a:br>
              <a:rPr lang="en-US" altLang="zh-TW" sz="2800" dirty="0"/>
            </a:br>
            <a:r>
              <a:rPr lang="en-US" altLang="zh-TW" sz="2800" dirty="0"/>
              <a:t>in the liver of </a:t>
            </a:r>
            <a:r>
              <a:rPr lang="en-US" altLang="zh-TW" sz="2800" i="1" dirty="0"/>
              <a:t>Slc25a47</a:t>
            </a:r>
            <a:r>
              <a:rPr lang="en-US" altLang="zh-TW" sz="2800" i="1" baseline="30000" dirty="0"/>
              <a:t>Alb-Cre</a:t>
            </a:r>
            <a:r>
              <a:rPr lang="en-US" altLang="zh-TW" sz="2800" i="1" dirty="0"/>
              <a:t> </a:t>
            </a:r>
            <a:r>
              <a:rPr lang="en-US" altLang="zh-TW" sz="2800" dirty="0"/>
              <a:t>mice and littermate controls under a fasted condition</a:t>
            </a:r>
            <a:endParaRPr lang="zh-TW" altLang="en-US" sz="28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8E32529-2A33-15CA-3FCF-EEB5455FC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1134" y="958777"/>
            <a:ext cx="6454196" cy="539757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2A0F54-EFD2-22B8-966F-4B06E5FE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786474E-E40D-9EA9-6D3C-BCA65D4CCC18}"/>
              </a:ext>
            </a:extLst>
          </p:cNvPr>
          <p:cNvSpPr txBox="1"/>
          <p:nvPr/>
        </p:nvSpPr>
        <p:spPr>
          <a:xfrm>
            <a:off x="5745125" y="1361010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Red letters: up-regulated in Slc25a47Alb-Cre relative to controls </a:t>
            </a:r>
            <a:r>
              <a:rPr lang="en-US" altLang="zh-TW" dirty="0">
                <a:solidFill>
                  <a:srgbClr val="0070C0"/>
                </a:solidFill>
              </a:rPr>
              <a:t>Blue letters: down-regulated in Slc25a47Alb-Cre</a:t>
            </a:r>
          </a:p>
          <a:p>
            <a:r>
              <a:rPr lang="en-US" altLang="zh-TW" dirty="0"/>
              <a:t>Black letters: no statistical changes</a:t>
            </a:r>
            <a:endParaRPr lang="zh-TW" altLang="en-US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597490FA-65EA-714C-B9C6-09C2A9BC2279}"/>
              </a:ext>
            </a:extLst>
          </p:cNvPr>
          <p:cNvSpPr txBox="1">
            <a:spLocks/>
          </p:cNvSpPr>
          <p:nvPr/>
        </p:nvSpPr>
        <p:spPr>
          <a:xfrm>
            <a:off x="838200" y="3582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/>
              <a:t>which steps of the lactate-derived hepatic gluconeogenesis were altered in </a:t>
            </a:r>
            <a:r>
              <a:rPr lang="en-US" altLang="zh-TW" sz="2800" i="1" dirty="0"/>
              <a:t>Slc25a47</a:t>
            </a:r>
            <a:r>
              <a:rPr lang="en-US" altLang="zh-TW" sz="2800" i="1" baseline="30000" dirty="0"/>
              <a:t>Alb-Cre</a:t>
            </a:r>
            <a:r>
              <a:rPr lang="en-US" altLang="zh-TW" sz="2800" dirty="0"/>
              <a:t> mice?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56700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BE50A8-B6AE-CB20-90FA-E3F4CFC8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The RNA-seq data analysis : the liver of </a:t>
            </a:r>
            <a:r>
              <a:rPr lang="en-US" altLang="zh-TW" sz="2800" i="1" dirty="0"/>
              <a:t>Slc25a47</a:t>
            </a:r>
            <a:r>
              <a:rPr lang="en-US" altLang="zh-TW" sz="2800" i="1" baseline="30000" dirty="0"/>
              <a:t>Alb-Cre</a:t>
            </a:r>
            <a:r>
              <a:rPr lang="en-US" altLang="zh-TW" sz="2800" dirty="0"/>
              <a:t> mice expressed significantly higher levels of </a:t>
            </a:r>
            <a:r>
              <a:rPr lang="en-US" altLang="zh-TW" sz="2800" dirty="0" err="1"/>
              <a:t>Pkm</a:t>
            </a:r>
            <a:r>
              <a:rPr lang="en-US" altLang="zh-TW" sz="2800" dirty="0"/>
              <a:t>, Eno3, </a:t>
            </a:r>
            <a:r>
              <a:rPr lang="en-US" altLang="zh-TW" sz="2800" dirty="0" err="1"/>
              <a:t>Aldoa</a:t>
            </a:r>
            <a:r>
              <a:rPr lang="en-US" altLang="zh-TW" sz="2800" dirty="0"/>
              <a:t>, Fbp1, Gpi1, and G6pc3</a:t>
            </a:r>
            <a:endParaRPr lang="zh-TW" altLang="en-US" sz="28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78C614E-4DB6-D638-23C3-68E5E35EA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2453" y="1573620"/>
            <a:ext cx="6661347" cy="4780682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3900DA-051C-BC7C-0ADC-19246184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38DCB24-409E-7B54-867D-64BB3B5C0658}"/>
              </a:ext>
            </a:extLst>
          </p:cNvPr>
          <p:cNvSpPr/>
          <p:nvPr/>
        </p:nvSpPr>
        <p:spPr>
          <a:xfrm>
            <a:off x="5547912" y="3257931"/>
            <a:ext cx="5804116" cy="599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64CB00-392D-307C-1062-0B6669F4C838}"/>
              </a:ext>
            </a:extLst>
          </p:cNvPr>
          <p:cNvSpPr/>
          <p:nvPr/>
        </p:nvSpPr>
        <p:spPr>
          <a:xfrm>
            <a:off x="5547912" y="2980359"/>
            <a:ext cx="5804116" cy="198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D6F3ADE-54C6-6594-F60E-D3895AB44FD1}"/>
              </a:ext>
            </a:extLst>
          </p:cNvPr>
          <p:cNvSpPr/>
          <p:nvPr/>
        </p:nvSpPr>
        <p:spPr>
          <a:xfrm>
            <a:off x="5547912" y="2700640"/>
            <a:ext cx="5804116" cy="198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8EEDD0-2EEB-22CE-D0C7-4FB59CF8FE30}"/>
              </a:ext>
            </a:extLst>
          </p:cNvPr>
          <p:cNvSpPr txBox="1"/>
          <p:nvPr/>
        </p:nvSpPr>
        <p:spPr>
          <a:xfrm>
            <a:off x="1029587" y="1712189"/>
            <a:ext cx="385425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1. SLC25A47 loss leads to a distinct gene expression pattern of mitochondrial vs. cytosolic enzymes that control hepatic gluconeogenesis. mice.</a:t>
            </a:r>
          </a:p>
          <a:p>
            <a:endParaRPr lang="en-US" altLang="zh-TW" sz="2400" dirty="0"/>
          </a:p>
          <a:p>
            <a:r>
              <a:rPr lang="en-US" altLang="zh-TW" sz="2400" dirty="0"/>
              <a:t>2. MPC1 and MPC2 was not different between the genotypes</a:t>
            </a:r>
          </a:p>
          <a:p>
            <a:endParaRPr lang="en-US" altLang="zh-TW" sz="2400" dirty="0">
              <a:sym typeface="Wingdings" panose="05000000000000000000" pitchFamily="2" charset="2"/>
            </a:endParaRPr>
          </a:p>
          <a:p>
            <a:r>
              <a:rPr lang="en-US" altLang="zh-TW" sz="2400" dirty="0">
                <a:sym typeface="Wingdings" panose="05000000000000000000" pitchFamily="2" charset="2"/>
              </a:rPr>
              <a:t>pyruvate import?</a:t>
            </a:r>
            <a:endParaRPr lang="en-US" altLang="zh-TW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E4ADA9-5B00-A0D0-AC58-C3C953A70286}"/>
              </a:ext>
            </a:extLst>
          </p:cNvPr>
          <p:cNvSpPr/>
          <p:nvPr/>
        </p:nvSpPr>
        <p:spPr>
          <a:xfrm>
            <a:off x="5547912" y="3846833"/>
            <a:ext cx="5804116" cy="29883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64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E9B188-C60C-E65D-924D-1FE24BFD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zh-TW" sz="2800" dirty="0"/>
              <a:t>The mitochondrial metabolomics analysis</a:t>
            </a:r>
            <a:br>
              <a:rPr lang="en-US" altLang="zh-TW" sz="2800" dirty="0"/>
            </a:br>
            <a:r>
              <a:rPr lang="en-US" altLang="zh-TW" sz="2800" dirty="0"/>
              <a:t>accumulation of isocitrate, fumarate, and malate:</a:t>
            </a:r>
            <a:br>
              <a:rPr lang="en-US" altLang="zh-TW" sz="2800" dirty="0"/>
            </a:br>
            <a:r>
              <a:rPr lang="en-US" altLang="zh-TW" sz="2800" dirty="0"/>
              <a:t>mitochondria of </a:t>
            </a:r>
            <a:r>
              <a:rPr lang="en-US" altLang="zh-TW" sz="2800" i="1" dirty="0"/>
              <a:t>Slc25a47</a:t>
            </a:r>
            <a:r>
              <a:rPr lang="en-US" altLang="zh-TW" sz="2800" i="1" baseline="30000" dirty="0"/>
              <a:t>Alb-Cre </a:t>
            </a:r>
            <a:r>
              <a:rPr lang="en-US" altLang="zh-TW" sz="2800" dirty="0"/>
              <a:t>&gt; control</a:t>
            </a:r>
            <a:br>
              <a:rPr lang="en-US" altLang="zh-TW" sz="2800" dirty="0"/>
            </a:br>
            <a:r>
              <a:rPr lang="en-US" altLang="zh-TW" sz="2800" dirty="0">
                <a:sym typeface="Wingdings" panose="05000000000000000000" pitchFamily="2" charset="2"/>
              </a:rPr>
              <a:t>pyruvate flux?</a:t>
            </a:r>
            <a:endParaRPr lang="zh-TW" altLang="en-US" sz="28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5DAB604-BFE1-517F-0BC2-6B47EB732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7507" y="1690688"/>
            <a:ext cx="5376985" cy="466401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649959-B832-EE3A-93EB-4FB00413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242DFD3-0C0B-641E-447D-F919909EFE04}"/>
              </a:ext>
            </a:extLst>
          </p:cNvPr>
          <p:cNvSpPr/>
          <p:nvPr/>
        </p:nvSpPr>
        <p:spPr>
          <a:xfrm rot="2841517">
            <a:off x="5074889" y="5394118"/>
            <a:ext cx="267069" cy="748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DA6283-9B85-9513-190A-6DBDFE98B497}"/>
              </a:ext>
            </a:extLst>
          </p:cNvPr>
          <p:cNvSpPr/>
          <p:nvPr/>
        </p:nvSpPr>
        <p:spPr>
          <a:xfrm rot="2841517">
            <a:off x="6789084" y="5411734"/>
            <a:ext cx="267069" cy="748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F1CFF4-129D-510A-8D47-787FE91A7A2B}"/>
              </a:ext>
            </a:extLst>
          </p:cNvPr>
          <p:cNvSpPr/>
          <p:nvPr/>
        </p:nvSpPr>
        <p:spPr>
          <a:xfrm rot="2841517">
            <a:off x="7280459" y="5414863"/>
            <a:ext cx="269032" cy="585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448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037BF-3121-15EE-C64D-4333E4BD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253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TW" sz="2800" dirty="0"/>
              <a:t>Hypothesis:</a:t>
            </a:r>
            <a:br>
              <a:rPr lang="en-US" altLang="zh-TW" sz="2800" dirty="0"/>
            </a:br>
            <a:r>
              <a:rPr lang="en-US" altLang="zh-TW" sz="2800" dirty="0"/>
              <a:t>SLC25A47 controls either pyruvate import to the mitochondrial matrix or pyruvate flux within the mitochondria.</a:t>
            </a:r>
            <a:br>
              <a:rPr lang="en-US" altLang="zh-TW" sz="2800" dirty="0"/>
            </a:br>
            <a:r>
              <a:rPr lang="en-US" altLang="zh-TW" sz="2800" dirty="0">
                <a:sym typeface="Wingdings" panose="05000000000000000000" pitchFamily="2" charset="2"/>
              </a:rPr>
              <a:t></a:t>
            </a:r>
            <a:r>
              <a:rPr lang="en-US" altLang="zh-TW" sz="2800" dirty="0"/>
              <a:t>isolated mitochondria from the liver of </a:t>
            </a:r>
            <a:r>
              <a:rPr lang="en-US" altLang="zh-TW" sz="2800" i="1" dirty="0"/>
              <a:t>Slc25a47</a:t>
            </a:r>
            <a:r>
              <a:rPr lang="en-US" altLang="zh-TW" sz="2800" i="1" baseline="30000" dirty="0"/>
              <a:t>Alb-Cre</a:t>
            </a:r>
            <a:r>
              <a:rPr lang="en-US" altLang="zh-TW" sz="2800" dirty="0"/>
              <a:t> mice &amp; littermate controls under a fasted condition, incubated with [U-</a:t>
            </a:r>
            <a:r>
              <a:rPr lang="en-US" altLang="zh-TW" sz="2800" baseline="30000" dirty="0"/>
              <a:t>13</a:t>
            </a:r>
            <a:r>
              <a:rPr lang="en-US" altLang="zh-TW" sz="2800" dirty="0"/>
              <a:t>C] labeled pyruvate and subsequently analyzed by LC–MS/ MS </a:t>
            </a:r>
            <a:endParaRPr lang="zh-TW" altLang="en-US" sz="28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0A471C0-F2F0-8932-54E2-530B8E7FD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1456" y="2349795"/>
            <a:ext cx="2769087" cy="400655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750F54-0EDD-E3AA-91F2-9DA6D514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789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744DB6-5AAB-1ECF-7D20-A35D97A8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TW" sz="2800" dirty="0"/>
              <a:t>1. </a:t>
            </a:r>
            <a:r>
              <a:rPr lang="en-US" altLang="zh-TW" sz="2800" baseline="30000" dirty="0">
                <a:solidFill>
                  <a:srgbClr val="00B050"/>
                </a:solidFill>
              </a:rPr>
              <a:t>13</a:t>
            </a:r>
            <a:r>
              <a:rPr lang="en-US" altLang="zh-TW" sz="2800" dirty="0">
                <a:solidFill>
                  <a:srgbClr val="00B050"/>
                </a:solidFill>
              </a:rPr>
              <a:t>C-labeled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00B050"/>
                </a:solidFill>
              </a:rPr>
              <a:t>pyruvate</a:t>
            </a:r>
            <a:r>
              <a:rPr lang="en-US" altLang="zh-TW" sz="2800" dirty="0"/>
              <a:t> uptake per se was not altered in the liver of </a:t>
            </a:r>
            <a:r>
              <a:rPr lang="en-US" altLang="zh-TW" sz="2800" i="1" dirty="0"/>
              <a:t>Slc25a47</a:t>
            </a:r>
            <a:r>
              <a:rPr lang="en-US" altLang="zh-TW" sz="2800" i="1" baseline="30000" dirty="0"/>
              <a:t>Alb-Cre</a:t>
            </a:r>
            <a:r>
              <a:rPr lang="en-US" altLang="zh-TW" sz="2800" dirty="0"/>
              <a:t> mice, it is in agreement with MPC1 and MPC2 was not different between the genotypes</a:t>
            </a:r>
            <a:br>
              <a:rPr lang="en-US" altLang="zh-TW" sz="2800" dirty="0"/>
            </a:br>
            <a:r>
              <a:rPr lang="en-US" altLang="zh-TW" sz="2800" dirty="0"/>
              <a:t>3. </a:t>
            </a:r>
            <a:r>
              <a:rPr lang="en-US" altLang="zh-TW" sz="2800" baseline="30000" dirty="0">
                <a:solidFill>
                  <a:srgbClr val="4472C4"/>
                </a:solidFill>
              </a:rPr>
              <a:t>13</a:t>
            </a:r>
            <a:r>
              <a:rPr lang="en-US" altLang="zh-TW" sz="2800" dirty="0">
                <a:solidFill>
                  <a:srgbClr val="4472C4"/>
                </a:solidFill>
              </a:rPr>
              <a:t>C-labeled citrate, isocitrate, succinate, fumarate, and malate</a:t>
            </a:r>
            <a:r>
              <a:rPr lang="en-US" altLang="zh-TW" sz="2800" dirty="0"/>
              <a:t> : </a:t>
            </a:r>
            <a:r>
              <a:rPr lang="en-US" altLang="zh-TW" sz="2800" i="1" dirty="0"/>
              <a:t>Slc25a47</a:t>
            </a:r>
            <a:r>
              <a:rPr lang="en-US" altLang="zh-TW" sz="2800" i="1" baseline="30000" dirty="0"/>
              <a:t>Alb-Cre</a:t>
            </a:r>
            <a:r>
              <a:rPr lang="en-US" altLang="zh-TW" sz="2800" i="1" dirty="0"/>
              <a:t> </a:t>
            </a:r>
            <a:r>
              <a:rPr lang="en-US" altLang="zh-TW" sz="2800" dirty="0"/>
              <a:t>mice &lt; controls</a:t>
            </a:r>
            <a:endParaRPr lang="zh-TW" altLang="en-US" sz="28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BCADDB0-0264-0259-9945-A66C23F98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480" y="2376353"/>
            <a:ext cx="4492768" cy="395228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D04C77-BFDE-105E-55C1-A34B86E7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4CF80F-B14E-6119-1DED-2C8C984B3C38}"/>
              </a:ext>
            </a:extLst>
          </p:cNvPr>
          <p:cNvSpPr/>
          <p:nvPr/>
        </p:nvSpPr>
        <p:spPr>
          <a:xfrm rot="2841517">
            <a:off x="2363281" y="5495706"/>
            <a:ext cx="225465" cy="55698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072B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0DF93B8-53A5-1C09-CAF2-A59BE56FACFB}"/>
              </a:ext>
            </a:extLst>
          </p:cNvPr>
          <p:cNvSpPr txBox="1"/>
          <p:nvPr/>
        </p:nvSpPr>
        <p:spPr>
          <a:xfrm>
            <a:off x="-31253" y="6152592"/>
            <a:ext cx="2174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per se : by or of itself</a:t>
            </a:r>
            <a:endParaRPr lang="zh-TW" altLang="en-US" dirty="0"/>
          </a:p>
        </p:txBody>
      </p:sp>
      <p:pic>
        <p:nvPicPr>
          <p:cNvPr id="12" name="內容版面配置區 5">
            <a:extLst>
              <a:ext uri="{FF2B5EF4-FFF2-40B4-BE49-F238E27FC236}">
                <a16:creationId xmlns:a16="http://schemas.microsoft.com/office/drawing/2014/main" id="{638EF9E4-2EAA-57AE-2A8E-29F3E8A08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440" y="2376353"/>
            <a:ext cx="5545682" cy="397999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8FBA5B6-DB23-4BAB-020A-DC1F13EC112D}"/>
              </a:ext>
            </a:extLst>
          </p:cNvPr>
          <p:cNvSpPr/>
          <p:nvPr/>
        </p:nvSpPr>
        <p:spPr>
          <a:xfrm>
            <a:off x="6798670" y="4246880"/>
            <a:ext cx="5061452" cy="290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D9D541-5ED2-CE84-B59E-A7BD3B3AAE4D}"/>
              </a:ext>
            </a:extLst>
          </p:cNvPr>
          <p:cNvSpPr/>
          <p:nvPr/>
        </p:nvSpPr>
        <p:spPr>
          <a:xfrm rot="2841517">
            <a:off x="2658003" y="5530216"/>
            <a:ext cx="242961" cy="63552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072B2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FEEF4F-E2D7-8509-0E88-276B254E0347}"/>
              </a:ext>
            </a:extLst>
          </p:cNvPr>
          <p:cNvSpPr/>
          <p:nvPr/>
        </p:nvSpPr>
        <p:spPr>
          <a:xfrm rot="2841517">
            <a:off x="3809567" y="5531324"/>
            <a:ext cx="196761" cy="6571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072B2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49FD7BB-F74F-2B37-BA27-81083DDF205A}"/>
              </a:ext>
            </a:extLst>
          </p:cNvPr>
          <p:cNvSpPr/>
          <p:nvPr/>
        </p:nvSpPr>
        <p:spPr>
          <a:xfrm rot="2841517">
            <a:off x="4187675" y="5491395"/>
            <a:ext cx="173629" cy="6784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072B2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6A26E5-7CE4-CE80-48CA-BE221748481E}"/>
              </a:ext>
            </a:extLst>
          </p:cNvPr>
          <p:cNvSpPr/>
          <p:nvPr/>
        </p:nvSpPr>
        <p:spPr>
          <a:xfrm rot="2841517">
            <a:off x="4604072" y="5501119"/>
            <a:ext cx="225465" cy="55698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072B2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4F2D577-82E6-A032-7ECF-154EAF5DF979}"/>
              </a:ext>
            </a:extLst>
          </p:cNvPr>
          <p:cNvSpPr/>
          <p:nvPr/>
        </p:nvSpPr>
        <p:spPr>
          <a:xfrm rot="2841517">
            <a:off x="1930041" y="5554622"/>
            <a:ext cx="225465" cy="55698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072B2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0B75146-9A30-AF1E-1258-FE7EC9A21784}"/>
              </a:ext>
            </a:extLst>
          </p:cNvPr>
          <p:cNvSpPr/>
          <p:nvPr/>
        </p:nvSpPr>
        <p:spPr>
          <a:xfrm rot="2841517">
            <a:off x="5401929" y="5556479"/>
            <a:ext cx="194272" cy="3567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072B2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FD9433-66D5-4A19-6793-841C7F4C2F07}"/>
              </a:ext>
            </a:extLst>
          </p:cNvPr>
          <p:cNvSpPr/>
          <p:nvPr/>
        </p:nvSpPr>
        <p:spPr>
          <a:xfrm rot="2841517">
            <a:off x="4834976" y="5449559"/>
            <a:ext cx="228785" cy="8857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072B2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8FD9B37-8FD1-8910-F357-4AE3EB706615}"/>
              </a:ext>
            </a:extLst>
          </p:cNvPr>
          <p:cNvSpPr txBox="1"/>
          <p:nvPr/>
        </p:nvSpPr>
        <p:spPr>
          <a:xfrm>
            <a:off x="-31253" y="6492875"/>
            <a:ext cx="612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MPC : </a:t>
            </a:r>
            <a:r>
              <a:rPr lang="zh-TW" altLang="en-US" dirty="0"/>
              <a:t>Mitochondrial pyruvate carrier</a:t>
            </a:r>
          </a:p>
        </p:txBody>
      </p:sp>
    </p:spTree>
    <p:extLst>
      <p:ext uri="{BB962C8B-B14F-4D97-AF65-F5344CB8AC3E}">
        <p14:creationId xmlns:p14="http://schemas.microsoft.com/office/powerpoint/2010/main" val="4225789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BA95CB-0FCF-6205-0C8C-F0B0A39FF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Autofit/>
          </a:bodyPr>
          <a:lstStyle/>
          <a:p>
            <a:r>
              <a:rPr lang="en-US" altLang="zh-TW" dirty="0"/>
              <a:t>genetic loss of SLC25A47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impaired mitochondrial pyruvate flux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leading to an accumulation of fumarate, malate, and isocitrate in the liver mitochondria.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Impaired export of malate from the mitochondria into the cytosolic compartment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leads to reduced lactate-derived hepatic gluconeogenesis under a fasted condition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Fig 6:</a:t>
            </a:r>
          </a:p>
          <a:p>
            <a:pPr marL="0" indent="0">
              <a:buNone/>
            </a:pPr>
            <a:r>
              <a:rPr lang="en-US" altLang="zh-TW" dirty="0"/>
              <a:t>SLC25A47 Is Required for Mitochondrial Pyruvate Flux and Malate Export.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76797C-B8A4-D17C-696C-153ED38F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45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0923C42-DD1C-49BF-4BDC-8618F9426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041" y="4013315"/>
            <a:ext cx="6652102" cy="129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76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D4189-9F3C-5D48-349C-7288D8C23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Discuccion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C9C9F6-8C7B-2935-376E-152CB6E2C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5C7C4C-284F-FE32-6680-7E91C750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419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CCE9EF-1C54-EE75-A3A9-DB377B5B5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9120"/>
            <a:ext cx="10515600" cy="5597843"/>
          </a:xfrm>
        </p:spPr>
        <p:txBody>
          <a:bodyPr anchor="ctr">
            <a:normAutofit/>
          </a:bodyPr>
          <a:lstStyle/>
          <a:p>
            <a:r>
              <a:rPr lang="en-US" altLang="zh-TW" dirty="0"/>
              <a:t>However, the present study </a:t>
            </a:r>
            <a:r>
              <a:rPr lang="en-US" altLang="zh-TW" dirty="0">
                <a:solidFill>
                  <a:srgbClr val="FF0000"/>
                </a:solidFill>
              </a:rPr>
              <a:t>could not exclude the possibility that SLC25A47 mediates the transport of cofactors </a:t>
            </a:r>
            <a:r>
              <a:rPr lang="en-US" altLang="zh-TW" dirty="0"/>
              <a:t>needed for mitochondrial pyruvate flux</a:t>
            </a:r>
          </a:p>
          <a:p>
            <a:r>
              <a:rPr lang="en-US" altLang="zh-TW" dirty="0"/>
              <a:t>Our future study aims to </a:t>
            </a:r>
            <a:r>
              <a:rPr lang="en-US" altLang="zh-TW" dirty="0">
                <a:solidFill>
                  <a:srgbClr val="FF0000"/>
                </a:solidFill>
              </a:rPr>
              <a:t>determine the specific substrate of SLC25A47 by biochemically reconstituting this protein in a cell-free system, such as liposomes</a:t>
            </a:r>
          </a:p>
          <a:p>
            <a:r>
              <a:rPr lang="en-US" altLang="zh-TW" dirty="0"/>
              <a:t>Our future study will </a:t>
            </a:r>
            <a:r>
              <a:rPr lang="en-US" altLang="zh-TW" dirty="0">
                <a:solidFill>
                  <a:srgbClr val="FF0000"/>
                </a:solidFill>
              </a:rPr>
              <a:t>explore the mechanisms through which SLC25A47-mediated mitochondrial signals </a:t>
            </a:r>
            <a:r>
              <a:rPr lang="en-US" altLang="zh-TW" dirty="0"/>
              <a:t>control the nuclear-coded transcriptional program in a nutrition-dependent manner</a:t>
            </a:r>
          </a:p>
          <a:p>
            <a:r>
              <a:rPr lang="en-US" altLang="zh-TW" dirty="0"/>
              <a:t>With these results in mind, we consider that SLC25A47 is a </a:t>
            </a:r>
            <a:r>
              <a:rPr lang="en-US" altLang="zh-TW" dirty="0">
                <a:solidFill>
                  <a:srgbClr val="FF0000"/>
                </a:solidFill>
              </a:rPr>
              <a:t>plausible target for hyperglycemia and type 2 diabetes</a:t>
            </a:r>
            <a:r>
              <a:rPr lang="en-US" altLang="zh-TW" dirty="0"/>
              <a:t> for the following reasons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A5AC45-A2A8-B9CA-FEE4-5538EED0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9198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D4189-9F3C-5D48-349C-7288D8C23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C9C9F6-8C7B-2935-376E-152CB6E2C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5C7C4C-284F-FE32-6680-7E91C750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5318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4FC60C-F7B6-BDA6-CB6F-AAC638F58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465"/>
            <a:ext cx="10515600" cy="56984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dirty="0"/>
              <a:t>Hypothesis : high energy expenditure might be the enhance of</a:t>
            </a:r>
          </a:p>
          <a:p>
            <a:pPr marL="0" indent="0">
              <a:buNone/>
            </a:pPr>
            <a:r>
              <a:rPr lang="en-US" altLang="zh-TW" dirty="0"/>
              <a:t>1. thermogenic capacity of BAT</a:t>
            </a:r>
          </a:p>
          <a:p>
            <a:pPr marL="0" indent="0">
              <a:buNone/>
            </a:pPr>
            <a:r>
              <a:rPr lang="en-US" altLang="zh-TW" dirty="0"/>
              <a:t>2.BAT sensitivity to β3-AR signaling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examining BAT thermogenesis in response to a β3-AR agonist (CL316,243) at 30 °C.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a single administration of β3-AR agonist (CL316,243) at 0.5 mg/kg (high dose) potently increased whole-body energy expenditure both in </a:t>
            </a:r>
            <a:r>
              <a:rPr lang="en-US" altLang="zh-TW" i="1" dirty="0"/>
              <a:t>Slc25a47</a:t>
            </a:r>
            <a:r>
              <a:rPr lang="en-US" altLang="zh-TW" i="1" baseline="30000" dirty="0"/>
              <a:t>Alb-Cre</a:t>
            </a:r>
            <a:r>
              <a:rPr lang="en-US" altLang="zh-TW" dirty="0"/>
              <a:t> and littermate controls to a similar degree</a:t>
            </a:r>
          </a:p>
          <a:p>
            <a:pPr marL="0" indent="0">
              <a:buNone/>
            </a:pPr>
            <a:r>
              <a:rPr lang="en-US" altLang="zh-TW" dirty="0"/>
              <a:t>This result suggests that the cell-intrinsic thermogenic capacity of BAT appears comparable between the two groups.(if maximumly activated by a β3-AR stimulus)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5CDD2C-B291-195B-EC40-B375EAD1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6C832F6-06AC-E240-6550-7D4A1905147F}"/>
              </a:ext>
            </a:extLst>
          </p:cNvPr>
          <p:cNvSpPr txBox="1"/>
          <p:nvPr/>
        </p:nvSpPr>
        <p:spPr>
          <a:xfrm>
            <a:off x="-1772" y="648866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β3-AR : β3-adrenergic receptor </a:t>
            </a:r>
            <a:endParaRPr lang="zh-TW" altLang="en-US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7FDF40A0-BC20-43B3-40BD-0209F6F74F2D}"/>
              </a:ext>
            </a:extLst>
          </p:cNvPr>
          <p:cNvSpPr/>
          <p:nvPr/>
        </p:nvSpPr>
        <p:spPr>
          <a:xfrm>
            <a:off x="382772" y="478465"/>
            <a:ext cx="455428" cy="11483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54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6C244F-2193-A464-F853-02509330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CD1D62-27C3-A3C2-951A-6DACFB462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altLang="zh-TW" dirty="0"/>
              <a:t>SLC25A39, which is responsible for glutathione import</a:t>
            </a:r>
          </a:p>
          <a:p>
            <a:r>
              <a:rPr lang="en-US" altLang="zh-TW" dirty="0"/>
              <a:t>SLC25A44 for branched-chain amino acids import</a:t>
            </a:r>
          </a:p>
          <a:p>
            <a:r>
              <a:rPr lang="en-US" altLang="zh-TW" dirty="0"/>
              <a:t>SLC25A51 for nicotinamide adenine dinucleotide (NAD+ ) import</a:t>
            </a:r>
          </a:p>
          <a:p>
            <a:r>
              <a:rPr lang="en-US" altLang="zh-TW" dirty="0"/>
              <a:t>Because of their essential roles, nearly all mitochondrial metabolite carriers (e.g., SLC25A family members) are ubiquitously expressed in mammalian tissues.</a:t>
            </a:r>
          </a:p>
          <a:p>
            <a:r>
              <a:rPr lang="en-US" altLang="zh-TW" dirty="0"/>
              <a:t>SLC25A7(also known as uncoupling protein 1, UCP1) that is selectively expressed in brown/beige fat</a:t>
            </a:r>
          </a:p>
          <a:p>
            <a:r>
              <a:rPr lang="en-US" altLang="zh-TW" dirty="0"/>
              <a:t>SLC25A47(an orphan carrier), which is expressed selectively in the liver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8B9C87-AC71-3576-B36C-5CFA880E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8794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5BAAB4-7775-840F-B257-A31D1077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zh-TW" sz="2800" dirty="0"/>
              <a:t>//On the other hand, there was no difference in glucose-stimulated serum insulin levels and hepatic glycogen contents between the two groups</a:t>
            </a:r>
            <a:endParaRPr lang="zh-TW" altLang="en-US" sz="28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1CA1638-D2A0-D8DF-098D-101EBDDBA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257" y="2895869"/>
            <a:ext cx="5679764" cy="346048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802EA7-314D-B0E3-8832-20E1CB57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B56AD3-B335-BF51-A309-98B2909D88C2}"/>
              </a:ext>
            </a:extLst>
          </p:cNvPr>
          <p:cNvSpPr/>
          <p:nvPr/>
        </p:nvSpPr>
        <p:spPr>
          <a:xfrm>
            <a:off x="3247258" y="2895868"/>
            <a:ext cx="5679764" cy="3460482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84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7816B-1407-CB9C-4A03-542279F0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SLC25A47 descriptions from papers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805A9B-1C53-E10F-2D7D-A568D8E7C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altLang="zh-TW" dirty="0"/>
              <a:t>mitochondrial protein of which expression was down-regulated in hepatocellular carcinoma and that could reduce mitochondrial membrane potential in cultured Hep3B cells, a liver-derived epithelial cell line</a:t>
            </a:r>
          </a:p>
          <a:p>
            <a:r>
              <a:rPr lang="en-US" altLang="zh-TW" dirty="0"/>
              <a:t>In yeast, SLC25A47 overexpression elevated mitochondrial electron transport chain uncoupling, implicating its protective role </a:t>
            </a:r>
          </a:p>
          <a:p>
            <a:r>
              <a:rPr lang="en-US" altLang="zh-TW" dirty="0"/>
              <a:t>genetic loss of Slc25a47 led to mitochondrial dysfunction, mitochondrial stress, and liver fibrosis in mice</a:t>
            </a:r>
          </a:p>
          <a:p>
            <a:r>
              <a:rPr lang="en-US" altLang="zh-TW" dirty="0"/>
              <a:t>Inconsistent reports </a:t>
            </a:r>
            <a:r>
              <a:rPr lang="en-US" altLang="zh-TW" dirty="0">
                <a:sym typeface="Wingdings" panose="05000000000000000000" pitchFamily="2" charset="2"/>
              </a:rPr>
              <a:t> what is actual function of SLC25A47?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D54F5E-153F-6CDE-01AD-EFD148E8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97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E8CB04-5B8C-257E-84EC-C0B3C7D3D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024CCC-D1E1-0F33-7F62-DE42B88801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C75484-2286-3E7B-9083-BC34CC0C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04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F0967E-906C-BB5F-C3D7-7A86FA56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zh-TW" sz="2800" dirty="0"/>
              <a:t>Known:</a:t>
            </a:r>
            <a:br>
              <a:rPr lang="en-US" altLang="zh-TW" sz="2800" dirty="0"/>
            </a:br>
            <a:r>
              <a:rPr lang="en-US" altLang="zh-TW" sz="2800" dirty="0"/>
              <a:t>1.SLC25A47 is unique, it expressed selectively in the liver of mice.</a:t>
            </a:r>
            <a:br>
              <a:rPr lang="en-US" altLang="zh-TW" sz="2800" dirty="0"/>
            </a:br>
            <a:r>
              <a:rPr lang="en-US" altLang="zh-TW" sz="2800" dirty="0"/>
              <a:t>2.</a:t>
            </a:r>
            <a:r>
              <a:rPr lang="en-US" altLang="zh-TW" sz="1100" dirty="0"/>
              <a:t> </a:t>
            </a:r>
            <a:r>
              <a:rPr lang="en-US" altLang="zh-TW" sz="2800" dirty="0"/>
              <a:t>hepatocytes are the primary cell type that expresses SLC25A47 (while Kupffer cells also express 10% in-liver SLC25A47)</a:t>
            </a:r>
            <a:br>
              <a:rPr lang="en-US" altLang="zh-TW" sz="2800" dirty="0"/>
            </a:br>
            <a:r>
              <a:rPr lang="en-US" altLang="zh-TW" sz="2800" dirty="0">
                <a:sym typeface="Wingdings" panose="05000000000000000000" pitchFamily="2" charset="2"/>
              </a:rPr>
              <a:t></a:t>
            </a:r>
            <a:r>
              <a:rPr lang="en-US" altLang="zh-TW" sz="2800" dirty="0"/>
              <a:t>Experiment </a:t>
            </a:r>
            <a:r>
              <a:rPr lang="en-US" altLang="zh-TW" sz="2800" dirty="0">
                <a:sym typeface="Wingdings" panose="05000000000000000000" pitchFamily="2" charset="2"/>
              </a:rPr>
              <a:t>for human(relative mRNA levels)</a:t>
            </a:r>
            <a:endParaRPr lang="zh-TW" altLang="en-US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6CC232-567B-20BE-BA38-65FB4ACC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33F42C47-E51C-ED86-007D-45414719C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501" y="1983173"/>
            <a:ext cx="7190998" cy="4373177"/>
          </a:xfrm>
        </p:spPr>
      </p:pic>
    </p:spTree>
    <p:extLst>
      <p:ext uri="{BB962C8B-B14F-4D97-AF65-F5344CB8AC3E}">
        <p14:creationId xmlns:p14="http://schemas.microsoft.com/office/powerpoint/2010/main" val="199798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A8AE6-63A6-1AAA-9FD5-4453E6E4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examined the genetic mechanism through which Slc25a47 is selectively expressed in the liver.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B08E3B-D319-EB52-C8EE-D970BBDF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7763-40D0-48A6-9778-36D5974A203E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4F74445-51F6-5E8C-AAEA-761D5B85118A}"/>
              </a:ext>
            </a:extLst>
          </p:cNvPr>
          <p:cNvSpPr txBox="1"/>
          <p:nvPr/>
        </p:nvSpPr>
        <p:spPr>
          <a:xfrm>
            <a:off x="0" y="6477488"/>
            <a:ext cx="619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ATAC-seq:assay</a:t>
            </a:r>
            <a:r>
              <a:rPr lang="en-US" altLang="zh-TW" dirty="0"/>
              <a:t> of transposase accessible chromatin sequencing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9543EED-AA2C-C8FB-A96B-AF7BED08FF50}"/>
              </a:ext>
            </a:extLst>
          </p:cNvPr>
          <p:cNvSpPr txBox="1"/>
          <p:nvPr/>
        </p:nvSpPr>
        <p:spPr>
          <a:xfrm>
            <a:off x="838200" y="4546340"/>
            <a:ext cx="102328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/>
              <a:t>The analysis of ATAC-seq found an open chromatin architecture in the Slc25a47 gene locus specific to the liver, whereas the same region appeared to form a heterochromatin structure in the heart and lung(chromosome 12: 108,815,740 to 108,822,741)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8CDFA4-30F1-D451-BC4C-A451713C5A84}"/>
              </a:ext>
            </a:extLst>
          </p:cNvPr>
          <p:cNvSpPr txBox="1"/>
          <p:nvPr/>
        </p:nvSpPr>
        <p:spPr>
          <a:xfrm>
            <a:off x="6096000" y="6492875"/>
            <a:ext cx="5536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[Data from gene expression omnibus (GEO) (GSE111586)]</a:t>
            </a:r>
            <a:endParaRPr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316F4B8D-F9AB-C86A-4DA3-AA1D69EA8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9472" y="1971894"/>
            <a:ext cx="7651215" cy="2435682"/>
          </a:xfrm>
        </p:spPr>
      </p:pic>
    </p:spTree>
    <p:extLst>
      <p:ext uri="{BB962C8B-B14F-4D97-AF65-F5344CB8AC3E}">
        <p14:creationId xmlns:p14="http://schemas.microsoft.com/office/powerpoint/2010/main" val="119453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2078</Words>
  <Application>Microsoft Office PowerPoint</Application>
  <PresentationFormat>寬螢幕</PresentationFormat>
  <Paragraphs>210</Paragraphs>
  <Slides>50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佈景主題</vt:lpstr>
      <vt:lpstr>The SLC25A47 locus controls gluconeogenesis and  energy expenditure</vt:lpstr>
      <vt:lpstr>Background</vt:lpstr>
      <vt:lpstr>PowerPoint 簡報</vt:lpstr>
      <vt:lpstr>SLC25A family members: mammals mitochondrial inter-membrane metabolite carriers</vt:lpstr>
      <vt:lpstr>Examples</vt:lpstr>
      <vt:lpstr>SLC25A47 descriptions from papers</vt:lpstr>
      <vt:lpstr>Result</vt:lpstr>
      <vt:lpstr>Known: 1.SLC25A47 is unique, it expressed selectively in the liver of mice. 2. hepatocytes are the primary cell type that expresses SLC25A47 (while Kupffer cells also express 10% in-liver SLC25A47) Experiment for human(relative mRNA levels)</vt:lpstr>
      <vt:lpstr>examined the genetic mechanism through which Slc25a47 is selectively expressed in the liver.</vt:lpstr>
      <vt:lpstr>Notably, the euchromatin region of the Slc25a47 gene contained binding sites of HNF4α, to which HNF4α is recruited in the liver</vt:lpstr>
      <vt:lpstr>HNF4α</vt:lpstr>
      <vt:lpstr>SLC25A47 is involved in the regulation of glucose and lipid homeostasis, although how these SNPs affect SLC25A47 expression remains unknown.</vt:lpstr>
      <vt:lpstr>PowerPoint 簡報</vt:lpstr>
      <vt:lpstr>Slc25a47Alb-Cre mice expressed &lt; Slc25a47flox/flox </vt:lpstr>
      <vt:lpstr>1. Slc25a47Alb-Cre mice gained significantly less weight than controls at 3 wk of age and thereafter on a regular-chow diet 2. This phenotype was more profound when mice at 6 wk of age were fed on a high-fat diet (HFD, 60% fat)</vt:lpstr>
      <vt:lpstr>PowerPoint 簡報</vt:lpstr>
      <vt:lpstr>PowerPoint 簡報</vt:lpstr>
      <vt:lpstr>Body mass different between Alb-Cre &amp; control? whole-body energy expenditure (kcal/day)  independent of body mass: Slc25a47Alb-Cre mice exhibited &gt; control</vt:lpstr>
      <vt:lpstr>There was no difference in their food intake and locomotor activity between the genotypes</vt:lpstr>
      <vt:lpstr>Any change in circulating hormonal factors that influenced whole-body energy expenditure of Slc25a47Alb-Cre mice?</vt:lpstr>
      <vt:lpstr>The increase in circulating FGF21 levels was due to elevated Fgf21 transcription in the liver</vt:lpstr>
      <vt:lpstr>1.At 2 wk: elevated Fgf21 gene expression in Slc25a47Alb-Cre 2. FGF21 &amp; AST level : no correlation</vt:lpstr>
      <vt:lpstr>PowerPoint 簡報</vt:lpstr>
      <vt:lpstr>glucose levels: Slc25a47Alb-Cremice were &lt; controls  to which SLC25A47 regulates systemic glucose homeostasis?</vt:lpstr>
      <vt:lpstr>At 4 wk of high-fat diet, glucose tolerance : no major difference . (although fasting glucose levels : Slc25a47Alb-Cre mice &lt; control)</vt:lpstr>
      <vt:lpstr>At 4 wk of high-fat diet, insulin tolerance : Slc25a47Alb-Cre mice &gt; control (low dose insulin) Slc25a47Alb-Cre mice remained hypoglycemic (&lt;70mg/dL)</vt:lpstr>
      <vt:lpstr>At 3 wk of high-fat diet, Pyruvate tolerance tests : Slc25a47 Alb-Cre mice &lt; control mice hepatic gluconeogenesis : Slc25a47 Alb-Cre mice &lt; control mice</vt:lpstr>
      <vt:lpstr>The difference in pyruvate tolerance was independent of diet and sex</vt:lpstr>
      <vt:lpstr>PowerPoint 簡報</vt:lpstr>
      <vt:lpstr>To examine the contribution of hepatic gluconeogenesis and its precursor, infused fasted mice with U-13C-labeled lactate/glucose/glycerol/alanine</vt:lpstr>
      <vt:lpstr>13C-lactate(orange)glucose production : Slc25a47Alb-Cre mice &lt; control mice  13C-glycerol(blue)glucose production: no significant difference  13C-alanine(red)serum glucose: alanine &lt;&lt; lactate  </vt:lpstr>
      <vt:lpstr>The lactate-to-pyruvate conversion was unaffected in Slc25a47Alb-Cre mice impaired gluconeogenesis from lactate is attributed to reduced pyruvate utilization in the liver</vt:lpstr>
      <vt:lpstr>PowerPoint 簡報</vt:lpstr>
      <vt:lpstr>To exclude metabolic complications caused by chronic deletion of SLC25A47 acutely depleted SLC25A47 in adult mice by delivering AAV-TBG-Cre or AAV-TBG-null (control) into the liver of Slc25a47flox/flox mice via tail-vein</vt:lpstr>
      <vt:lpstr>Glucose Homeostasis aspect:</vt:lpstr>
      <vt:lpstr>acute SLC25A47 depletion : pyruvate tolerance and insulin tolerance</vt:lpstr>
      <vt:lpstr>Tissue aspect: whether such metabolic changes were associated with liver injury in vivo? Histological analyses by Picro-Sirius Red staining did not find any noticeable sign of liver fibrosis</vt:lpstr>
      <vt:lpstr>1.acute SLC25A47 depletion did not alter the expression of liver fibrosis marker genes 2.serum AST levels &amp; hepatic SLC25A47 expression no significant correlation</vt:lpstr>
      <vt:lpstr>PowerPoint 簡報</vt:lpstr>
      <vt:lpstr>mitochondrial metabolomics analyses in the liver of Slc25a47Alb-Cre mice and littermate controls under a fasted condition</vt:lpstr>
      <vt:lpstr>The RNA-seq data analysis : the liver of Slc25a47Alb-Cre mice expressed significantly higher levels of Pkm, Eno3, Aldoa, Fbp1, Gpi1, and G6pc3</vt:lpstr>
      <vt:lpstr>The mitochondrial metabolomics analysis accumulation of isocitrate, fumarate, and malate: mitochondria of Slc25a47Alb-Cre &gt; control pyruvate flux?</vt:lpstr>
      <vt:lpstr>Hypothesis: SLC25A47 controls either pyruvate import to the mitochondrial matrix or pyruvate flux within the mitochondria. isolated mitochondria from the liver of Slc25a47Alb-Cre mice &amp; littermate controls under a fasted condition, incubated with [U-13C] labeled pyruvate and subsequently analyzed by LC–MS/ MS </vt:lpstr>
      <vt:lpstr>1. 13C-labeled pyruvate uptake per se was not altered in the liver of Slc25a47Alb-Cre mice, it is in agreement with MPC1 and MPC2 was not different between the genotypes 3. 13C-labeled citrate, isocitrate, succinate, fumarate, and malate : Slc25a47Alb-Cre mice &lt; controls</vt:lpstr>
      <vt:lpstr>PowerPoint 簡報</vt:lpstr>
      <vt:lpstr>Discuccion</vt:lpstr>
      <vt:lpstr>PowerPoint 簡報</vt:lpstr>
      <vt:lpstr>END</vt:lpstr>
      <vt:lpstr>PowerPoint 簡報</vt:lpstr>
      <vt:lpstr>//On the other hand, there was no difference in glucose-stimulated serum insulin levels and hepatic glycogen contents between the two groups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Games</dc:creator>
  <cp:lastModifiedBy>Games</cp:lastModifiedBy>
  <cp:revision>9</cp:revision>
  <dcterms:created xsi:type="dcterms:W3CDTF">2023-04-02T14:02:20Z</dcterms:created>
  <dcterms:modified xsi:type="dcterms:W3CDTF">2023-04-20T07:51:57Z</dcterms:modified>
</cp:coreProperties>
</file>