
<file path=[Content_Types].xml><?xml version="1.0" encoding="utf-8"?>
<Types xmlns="http://schemas.openxmlformats.org/package/2006/content-types">
  <Default ContentType="image/png" Extension="tmp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y="6858000" cx="12192000"/>
  <p:notesSz cx="6858000" cy="9144000"/>
  <p:defaultTextStyle>
    <a:defPPr lvl="0">
      <a:defRPr lang="zh-TW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88D68-E0F3-490B-A8A7-BCBDFCF6E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CB79E5-7D04-4CAA-AFBB-4E27709F4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38B9EC-DC77-4045-ABF4-3D4D17A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6A0E00-7C08-45F8-BEDE-30E4717C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259870-1FEF-4065-92B3-6804CE88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4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10C69-EEC3-406D-9B1E-707DF014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620009-B71B-429D-A6D7-3095C07D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25353A-5ADA-484F-9458-C6D4AC2F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CB242-E27D-4E24-9DF4-792C31CB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B4AB0-AB62-434B-9E06-C2A86AF1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54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A145C7-E151-4859-B737-08F963ED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3A03AF-58C2-47F6-B5BD-45153FF1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CD0E8-4F30-4C36-ACF2-23AC1A96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B4760-37CF-4799-9D47-6EBD9809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D14EB1-3B33-4CC5-99ED-2C4394B7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90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33526-F67F-4BE9-B57A-61C198F6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7FA93-AD54-40DF-A9CB-CD34A52A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D9ACCA-0113-4EA1-A48C-5D4D5238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D5334-0B1D-40FA-AC51-55BE5491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33EF8-0E6A-4545-8468-B18D43E0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1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DBC65-7C52-4DE9-8F93-162485FC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BE88CB-C4CE-42A1-97FB-0DC1B9C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79020-3A7A-4FC7-B603-214E2D11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6E789B-4CB8-4A1A-9AC2-244FB70E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FBA2A6-D40D-4143-8FFE-7FFA2836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23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25583-4A90-403F-A299-00E8DCC9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9E556-A860-41FD-A6D0-26C2B5780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DAD353-D5F9-4336-AB3F-FD819DAA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4A87D6-F93B-479B-89DF-459DA92C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D63CB2-96E6-462F-9FF5-1882CC0C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716444-52E6-4145-BA34-1ADC0A2A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2F3AA-6659-4FD1-B852-A410FE5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5ACE36-3DF4-4CD4-BE26-AA4BB2F9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05B61-79D9-4B34-A30F-2A91D7D1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04A47A-5805-4C0C-AD6D-788DCF1E7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97D82D-3994-4405-917F-36838674A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C8AEBC5-F053-4B27-8708-9212765E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67B05C-381B-4DE9-BEE3-7801CA9F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78E6CF-DEB2-40B8-9AAA-DFEFCAAA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33C2-D496-476E-B628-2B51CB25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6115AA-7DAD-4854-8930-6E003454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B4EDB2-3940-49F3-9AE6-06F93658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32B5CA-D8AB-4F9D-B4C0-7004DE6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24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7450D7-30BC-4E71-BBD5-F976A520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0B2D16-3330-48D6-B7BD-9CEA20D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AC6B96-349A-4ED6-9B37-16403006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70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544F2-3738-4BEB-8D1C-D1004C82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CFF55A-153A-44DD-A18B-E800EE46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651B6B-FE1B-4F30-8721-C7A98E369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75E54A-FAF1-4507-896F-B61D1B07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DBDBCF-8DB8-4E17-AD81-C084E2B7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3B54B1-817B-4AEE-9DF7-F46B2FC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4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BC7D5-5281-41F0-84D2-EFBEDEAF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6E57B2-5F8A-4F6C-AAAF-21E40BD4F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3E9A9-640F-4AED-BFEF-915402559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BE12C5-BF2D-4B3C-93DD-E0EF8EC9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7CB826-FA2C-4701-BBF4-AB826986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FB48F1-2F05-47E5-ADA0-4CDD536E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1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B9BAB3-9A85-435C-8E37-464266C0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44E623-0D96-431E-8768-ABA62C98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79A9B-EAAC-432A-8456-FA7D8ED26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BD6A-CE80-437D-85DA-109F39DAA786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9DBB0-5A53-4DCB-B8B0-0CBD0521F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1661F-BE15-452B-8C3A-309983D5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416F-0DFF-4440-8DA7-10558CCF8F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40951-1B44-4A78-A303-BBFC2070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數據的統計資料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7E8B40-D910-482E-AE41-AB1A90B55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2901003"/>
            <a:ext cx="9107171" cy="2200582"/>
          </a:xfrm>
        </p:spPr>
      </p:pic>
    </p:spTree>
    <p:extLst>
      <p:ext uri="{BB962C8B-B14F-4D97-AF65-F5344CB8AC3E}">
        <p14:creationId xmlns:p14="http://schemas.microsoft.com/office/powerpoint/2010/main" val="708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F20F6-14F1-4A0C-B2CA-4D9278A6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8B66A1-4D39-4858-BB6C-E9400DAC4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8E46D7-0534-44CB-B6C4-4114353AE48E}"/>
              </a:ext>
            </a:extLst>
          </p:cNvPr>
          <p:cNvSpPr txBox="1"/>
          <p:nvPr/>
        </p:nvSpPr>
        <p:spPr>
          <a:xfrm>
            <a:off x="4488110" y="12751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各相關係數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56DAC1-8C74-425E-8484-BB56768BC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1790471"/>
            <a:ext cx="919290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460A49-491D-4192-85F3-05307A0C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82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各數據散部圖及相關係數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54BC38B-FAF3-4D2C-B79B-76CF69CE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4" y="984589"/>
            <a:ext cx="10783591" cy="5711934"/>
          </a:xfrm>
        </p:spPr>
      </p:pic>
      <p:sp>
        <p:nvSpPr>
          <p:cNvPr id="4" name="AutoShape 2" descr="http://127.0.0.1:18346/graphics/plot_zoom_png?width=1920&amp;height=1017">
            <a:extLst>
              <a:ext uri="{FF2B5EF4-FFF2-40B4-BE49-F238E27FC236}">
                <a16:creationId xmlns:a16="http://schemas.microsoft.com/office/drawing/2014/main" id="{E07B19E1-7BAD-4FBB-83AD-5B240C3C35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624281"/>
            <a:ext cx="2957119" cy="295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45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465C8-F68F-471F-913D-A0E28468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風速</a:t>
            </a:r>
            <a:r>
              <a:rPr lang="en-US" altLang="zh-TW" dirty="0"/>
              <a:t>-</a:t>
            </a:r>
            <a:r>
              <a:rPr lang="zh-TW" altLang="en-US" dirty="0"/>
              <a:t>細懸浮微粒散部圖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87AC74-BF8F-4290-8115-F70CCBC4C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0627"/>
            <a:ext cx="10172786" cy="5388398"/>
          </a:xfrm>
        </p:spPr>
      </p:pic>
    </p:spTree>
    <p:extLst>
      <p:ext uri="{BB962C8B-B14F-4D97-AF65-F5344CB8AC3E}">
        <p14:creationId xmlns:p14="http://schemas.microsoft.com/office/powerpoint/2010/main" val="35416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27181-6FC7-4CA4-9725-1D546C8D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風速與細懸浮微粒的迴歸分析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DBCED10-4E09-4CCD-90FF-0641D5F01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851"/>
          <a:stretch/>
        </p:blipFill>
        <p:spPr>
          <a:xfrm>
            <a:off x="838200" y="1472620"/>
            <a:ext cx="10900794" cy="3912760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9616AE1-1D59-4219-BC94-517A0A25B083}"/>
              </a:ext>
            </a:extLst>
          </p:cNvPr>
          <p:cNvSpPr txBox="1"/>
          <p:nvPr/>
        </p:nvSpPr>
        <p:spPr>
          <a:xfrm>
            <a:off x="1325461" y="5620624"/>
            <a:ext cx="248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反映變數</a:t>
            </a:r>
            <a:r>
              <a:rPr lang="en-US" altLang="zh-TW" dirty="0"/>
              <a:t>Y=</a:t>
            </a:r>
            <a:r>
              <a:rPr lang="zh-TW" altLang="en-US" dirty="0"/>
              <a:t>細懸浮微粒 </a:t>
            </a:r>
            <a:endParaRPr lang="en-US" altLang="zh-TW" dirty="0"/>
          </a:p>
          <a:p>
            <a:r>
              <a:rPr lang="zh-TW" altLang="en-US" dirty="0"/>
              <a:t>解釋變數</a:t>
            </a:r>
            <a:r>
              <a:rPr lang="en-US" altLang="zh-TW" dirty="0"/>
              <a:t>X=</a:t>
            </a:r>
            <a:r>
              <a:rPr lang="zh-TW" altLang="en-US" dirty="0"/>
              <a:t>風速</a:t>
            </a:r>
            <a:endParaRPr lang="en-US" altLang="zh-TW" dirty="0"/>
          </a:p>
          <a:p>
            <a:r>
              <a:rPr lang="en-US" altLang="zh-TW" dirty="0"/>
              <a:t>Y=26.544-5.722X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D1D04F-4927-40EB-88D5-037BB36A779D}"/>
              </a:ext>
            </a:extLst>
          </p:cNvPr>
          <p:cNvSpPr txBox="1"/>
          <p:nvPr/>
        </p:nvSpPr>
        <p:spPr>
          <a:xfrm>
            <a:off x="6216242" y="573807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風速越大，細懸浮微粒濃度越低</a:t>
            </a:r>
          </a:p>
        </p:txBody>
      </p:sp>
    </p:spTree>
    <p:extLst>
      <p:ext uri="{BB962C8B-B14F-4D97-AF65-F5344CB8AC3E}">
        <p14:creationId xmlns:p14="http://schemas.microsoft.com/office/powerpoint/2010/main" val="142107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21C1-8D66-4661-9F60-C389E4D2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1" y="-79492"/>
            <a:ext cx="10515600" cy="1325563"/>
          </a:xfrm>
        </p:spPr>
        <p:txBody>
          <a:bodyPr/>
          <a:lstStyle/>
          <a:p>
            <a:r>
              <a:rPr lang="zh-TW" altLang="en-US" dirty="0"/>
              <a:t>與整體資料迴歸分析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90D2108-C60B-4775-AF99-242A2EC1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1938843"/>
            <a:ext cx="7001852" cy="4124901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13E9CE46-6054-4495-8622-1C96DDDA15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02965" y="6173024"/>
            <a:ext cx="7147420" cy="292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ucida Grande"/>
              </a:rPr>
              <a:t>R-squared 的值為 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0.8586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Lucida Grande"/>
              </a:rPr>
              <a:t>，Adjusted R-squared 的值為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ucida Grande"/>
              </a:rPr>
              <a:t> 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0.8557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Lucida Grande"/>
              </a:rPr>
              <a:t>，表示模型的配適情況不錯。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03F100-CA3D-46C2-88F9-CA866C0DEA61}"/>
              </a:ext>
            </a:extLst>
          </p:cNvPr>
          <p:cNvSpPr txBox="1"/>
          <p:nvPr/>
        </p:nvSpPr>
        <p:spPr>
          <a:xfrm>
            <a:off x="-92739" y="1179200"/>
            <a:ext cx="1273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細懸浮微粒</a:t>
            </a:r>
            <a:r>
              <a:rPr lang="en-US" altLang="zh-TW" dirty="0"/>
              <a:t>(</a:t>
            </a:r>
            <a:r>
              <a:rPr lang="zh-TW" altLang="en-US" dirty="0"/>
              <a:t>反映變數</a:t>
            </a:r>
            <a:r>
              <a:rPr lang="en-US" altLang="zh-TW" dirty="0"/>
              <a:t>)=1.35157+0.53404</a:t>
            </a:r>
            <a:r>
              <a:rPr lang="zh-TW" altLang="en-US" dirty="0"/>
              <a:t>*二氧化碳</a:t>
            </a:r>
            <a:r>
              <a:rPr lang="en-US" altLang="zh-TW" dirty="0"/>
              <a:t>-5.60461</a:t>
            </a:r>
            <a:r>
              <a:rPr lang="zh-TW" altLang="en-US" dirty="0"/>
              <a:t>*一氧化碳</a:t>
            </a:r>
            <a:r>
              <a:rPr lang="en-US" altLang="zh-TW" dirty="0"/>
              <a:t>+0.40403</a:t>
            </a:r>
            <a:r>
              <a:rPr lang="zh-TW" altLang="en-US" dirty="0"/>
              <a:t>*懸浮微粒</a:t>
            </a:r>
            <a:r>
              <a:rPr lang="en-US" altLang="zh-TW" dirty="0"/>
              <a:t>-0.13090</a:t>
            </a:r>
            <a:r>
              <a:rPr lang="zh-TW" altLang="en-US" dirty="0"/>
              <a:t>*氮氧化物</a:t>
            </a:r>
            <a:r>
              <a:rPr lang="en-US" altLang="zh-TW" dirty="0"/>
              <a:t>+0.07753</a:t>
            </a:r>
            <a:r>
              <a:rPr lang="zh-TW" altLang="en-US" dirty="0"/>
              <a:t>一氧化氮</a:t>
            </a:r>
            <a:br>
              <a:rPr lang="en-US" altLang="zh-TW" dirty="0"/>
            </a:br>
            <a:r>
              <a:rPr lang="en-US" altLang="zh-TW" dirty="0"/>
              <a:t>+0.144414</a:t>
            </a:r>
            <a:r>
              <a:rPr lang="zh-TW" altLang="en-US" dirty="0"/>
              <a:t>二氧化氮</a:t>
            </a:r>
            <a:r>
              <a:rPr lang="en-US" altLang="zh-TW" dirty="0"/>
              <a:t>-1.628822</a:t>
            </a:r>
            <a:r>
              <a:rPr lang="zh-TW" altLang="en-US" dirty="0"/>
              <a:t>*風速</a:t>
            </a:r>
            <a:r>
              <a:rPr lang="en-US" altLang="zh-TW" dirty="0"/>
              <a:t>+0.02828</a:t>
            </a:r>
            <a:r>
              <a:rPr lang="zh-TW" altLang="en-US" dirty="0"/>
              <a:t>溫度</a:t>
            </a:r>
            <a:r>
              <a:rPr lang="en-US" altLang="zh-TW" dirty="0"/>
              <a:t>+0.06157</a:t>
            </a:r>
            <a:r>
              <a:rPr lang="zh-TW" altLang="en-US" dirty="0"/>
              <a:t>相對濕度</a:t>
            </a:r>
          </a:p>
        </p:txBody>
      </p:sp>
    </p:spTree>
    <p:extLst>
      <p:ext uri="{BB962C8B-B14F-4D97-AF65-F5344CB8AC3E}">
        <p14:creationId xmlns:p14="http://schemas.microsoft.com/office/powerpoint/2010/main" val="284284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