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8229600" cx="14630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7">
          <p15:clr>
            <a:srgbClr val="A4A3A4"/>
          </p15:clr>
        </p15:guide>
        <p15:guide id="2" pos="6016">
          <p15:clr>
            <a:srgbClr val="A4A3A4"/>
          </p15:clr>
        </p15:guide>
      </p15:sldGuideLst>
    </p:ext>
    <p:ext uri="http://customooxmlschemas.google.com/">
      <go:slidesCustomData xmlns:go="http://customooxmlschemas.google.com/" r:id="rId27" roundtripDataSignature="AMtx7mjfdxag0+GzmHygz2vBFdHiDMaN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7" orient="horz"/>
        <p:guide pos="601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openai.com/language-unsupervised/" TargetMode="External"/><Relationship Id="rId3" Type="http://schemas.openxmlformats.org/officeDocument/2006/relationships/hyperlink" Target="https://github.com/openai/gpt-2" TargetMode="External"/><Relationship Id="rId4" Type="http://schemas.openxmlformats.org/officeDocument/2006/relationships/hyperlink" Target="https://cdn.openai.com/better-language-models/language_models_are_unsupervised_multitask_learners.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27989edcd_0_35: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27989edcd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b27989edcd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27989edcd_0_50: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27989edcd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b27989edcd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27989edcd_0_58: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27989edcd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b27989edcd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b0e51ea14e_0_136: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b0e51ea14e_0_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b0e51ea14e_0_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25f81c36c_0_205: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25f81c36c_0_2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b25f81c36c_0_2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0e51ea14e_0_144: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1b0e51ea14e_0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b0e51ea14e_0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0a5d700f3_0_53: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b0a5d700f3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b0a5d700f3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0a5d700f3_0_61: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b0a5d700f3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b0a5d700f3_0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b25f81c36c_0_21: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b25f81c36c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syntactically correct (i.e. correct grammar, valid words, valid punctuation and capitalization)</a:t>
            </a:r>
            <a:endParaRPr/>
          </a:p>
          <a:p>
            <a:pPr indent="0" lvl="0" marL="0" rtl="0" algn="l">
              <a:spcBef>
                <a:spcPts val="0"/>
              </a:spcBef>
              <a:spcAft>
                <a:spcPts val="0"/>
              </a:spcAft>
              <a:buNone/>
            </a:pPr>
            <a:r>
              <a:rPr lang="en-US"/>
              <a:t>lexically diverse (i.e. not be overly repetitious and have a high ratio of unique poems to overall tokens in a poem</a:t>
            </a:r>
            <a:endParaRPr/>
          </a:p>
        </p:txBody>
      </p:sp>
      <p:sp>
        <p:nvSpPr>
          <p:cNvPr id="292" name="Google Shape;292;g1b25f81c36c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487a9d36f_1_0: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487a9d36f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b487a9d36f_1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0e51ea14e_0_54: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b0e51ea14e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b0e51ea14e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b25f81c36c_0_57: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b25f81c36c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b25f81c36c_0_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b0e51ea14e_0_174: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1b0e51ea14e_0_1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b0e51ea14e_0_1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25f81c36c_0_0: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25f81c36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b25f81c36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0e51ea14e_0_7: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b0e51ea14e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b0e51ea14e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b25f81c36c_0_42: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b25f81c36c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b25f81c36c_0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b27989edcd_0_7: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b27989edcd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1b27989edcd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25f81c36c_0_185: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25f81c36c_0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highlight>
                  <a:srgbClr val="FFFFFF"/>
                </a:highlight>
                <a:latin typeface="Georgia"/>
                <a:ea typeface="Georgia"/>
                <a:cs typeface="Georgia"/>
                <a:sym typeface="Georgia"/>
              </a:rPr>
              <a:t>GPT-2 (a successor to </a:t>
            </a:r>
            <a:r>
              <a:rPr lang="en-US" sz="1500" u="sng">
                <a:solidFill>
                  <a:schemeClr val="hlink"/>
                </a:solidFill>
                <a:highlight>
                  <a:srgbClr val="FFFFFF"/>
                </a:highlight>
                <a:latin typeface="Georgia"/>
                <a:ea typeface="Georgia"/>
                <a:cs typeface="Georgia"/>
                <a:sym typeface="Georgia"/>
                <a:hlinkClick r:id="rId2"/>
              </a:rPr>
              <a:t>GPT</a:t>
            </a:r>
            <a:r>
              <a:rPr lang="en-US" sz="1500">
                <a:highlight>
                  <a:srgbClr val="FFFFFF"/>
                </a:highlight>
                <a:latin typeface="Georgia"/>
                <a:ea typeface="Georgia"/>
                <a:cs typeface="Georgia"/>
                <a:sym typeface="Georgia"/>
              </a:rPr>
              <a:t>), was trained simply to predict the next word in 40GB of Internet text. Due to our concerns about malicious applications of the technology, we are not releasing the trained model. As an experiment in responsible disclosure, we are instead releasing a much </a:t>
            </a:r>
            <a:r>
              <a:rPr lang="en-US" sz="1500" u="sng">
                <a:solidFill>
                  <a:schemeClr val="hlink"/>
                </a:solidFill>
                <a:highlight>
                  <a:srgbClr val="FFFFFF"/>
                </a:highlight>
                <a:latin typeface="Georgia"/>
                <a:ea typeface="Georgia"/>
                <a:cs typeface="Georgia"/>
                <a:sym typeface="Georgia"/>
                <a:hlinkClick r:id="rId3"/>
              </a:rPr>
              <a:t>smaller model</a:t>
            </a:r>
            <a:r>
              <a:rPr lang="en-US" sz="1500">
                <a:highlight>
                  <a:srgbClr val="FFFFFF"/>
                </a:highlight>
                <a:latin typeface="Georgia"/>
                <a:ea typeface="Georgia"/>
                <a:cs typeface="Georgia"/>
                <a:sym typeface="Georgia"/>
              </a:rPr>
              <a:t> for researchers to experiment with, as well as a </a:t>
            </a:r>
            <a:r>
              <a:rPr lang="en-US" sz="1500" u="sng">
                <a:solidFill>
                  <a:schemeClr val="hlink"/>
                </a:solidFill>
                <a:highlight>
                  <a:srgbClr val="FFFFFF"/>
                </a:highlight>
                <a:latin typeface="Georgia"/>
                <a:ea typeface="Georgia"/>
                <a:cs typeface="Georgia"/>
                <a:sym typeface="Georgia"/>
                <a:hlinkClick r:id="rId4"/>
              </a:rPr>
              <a:t>technical paper</a:t>
            </a:r>
            <a:r>
              <a:rPr lang="en-US" sz="1500">
                <a:highlight>
                  <a:srgbClr val="FFFFFF"/>
                </a:highlight>
                <a:latin typeface="Georgia"/>
                <a:ea typeface="Georgia"/>
                <a:cs typeface="Georgia"/>
                <a:sym typeface="Georgia"/>
              </a:rPr>
              <a:t>.</a:t>
            </a:r>
            <a:endParaRPr sz="1500">
              <a:highlight>
                <a:srgbClr val="FFFFFF"/>
              </a:highlight>
              <a:latin typeface="Georgia"/>
              <a:ea typeface="Georgia"/>
              <a:cs typeface="Georgia"/>
              <a:sym typeface="Georgia"/>
            </a:endParaRPr>
          </a:p>
          <a:p>
            <a:pPr indent="0" lvl="0" marL="0" rtl="0" algn="l">
              <a:spcBef>
                <a:spcPts val="0"/>
              </a:spcBef>
              <a:spcAft>
                <a:spcPts val="0"/>
              </a:spcAft>
              <a:buNone/>
            </a:pPr>
            <a:r>
              <a:rPr lang="en-US" sz="1500">
                <a:highlight>
                  <a:srgbClr val="FFFFFF"/>
                </a:highlight>
                <a:latin typeface="Georgia"/>
                <a:ea typeface="Georgia"/>
                <a:cs typeface="Georgia"/>
                <a:sym typeface="Georgia"/>
              </a:rPr>
              <a:t>GPT-2 展示了一系列廣泛的功能，包括生成質量前所未有的條件合成文本樣本的能力，我們在其中為模型提供輸入，並讓它生成一個冗長的延續。此外，GPT-2 優於其他在特定領域（如維基百科、新聞或書籍）上訓練的語言模型，而無需使用這些特定領域的訓練數據集。在諸如問答、閱讀理解、總結和翻譯等語言任務上，GPT-2 開始從原始文本中學習這些任務，不使用特定於任務的訓練數據。雖然這些下游任務的分數遠非最先進，但它們表明，如果有足夠的（未標記的）數據和計算，這些任務可以受益於無監督技術。</a:t>
            </a:r>
            <a:endParaRPr sz="1500">
              <a:highlight>
                <a:srgbClr val="FFFFFF"/>
              </a:highlight>
              <a:latin typeface="Georgia"/>
              <a:ea typeface="Georgia"/>
              <a:cs typeface="Georgia"/>
              <a:sym typeface="Georgia"/>
            </a:endParaRPr>
          </a:p>
        </p:txBody>
      </p:sp>
      <p:sp>
        <p:nvSpPr>
          <p:cNvPr id="182" name="Google Shape;182;g1b25f81c36c_0_1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27989edcd_0_15: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27989edcd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b27989edcd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27989edcd_0_27:notes"/>
          <p:cNvSpPr/>
          <p:nvPr>
            <p:ph idx="2" type="sldImg"/>
          </p:nvPr>
        </p:nvSpPr>
        <p:spPr>
          <a:xfrm>
            <a:off x="380234" y="685800"/>
            <a:ext cx="60975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27989edcd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b27989edcd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
          <p:cNvSpPr txBox="1"/>
          <p:nvPr>
            <p:ph type="ctrTitle"/>
          </p:nvPr>
        </p:nvSpPr>
        <p:spPr>
          <a:xfrm>
            <a:off x="1097280" y="2556510"/>
            <a:ext cx="12454500" cy="176400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0"/>
              </a:spcBef>
              <a:spcAft>
                <a:spcPts val="0"/>
              </a:spcAft>
              <a:buClr>
                <a:srgbClr val="08436E"/>
              </a:buClr>
              <a:buSzPts val="3600"/>
              <a:buFont typeface="Avenir"/>
              <a:buNone/>
              <a:defRPr b="1" i="0" sz="36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5"/>
          <p:cNvSpPr txBox="1"/>
          <p:nvPr>
            <p:ph idx="1" type="subTitle"/>
          </p:nvPr>
        </p:nvSpPr>
        <p:spPr>
          <a:xfrm>
            <a:off x="1097280" y="4663440"/>
            <a:ext cx="12454500" cy="2103000"/>
          </a:xfrm>
          <a:prstGeom prst="rect">
            <a:avLst/>
          </a:prstGeom>
          <a:noFill/>
          <a:ln>
            <a:noFill/>
          </a:ln>
        </p:spPr>
        <p:txBody>
          <a:bodyPr anchorCtr="0" anchor="t" bIns="45650" lIns="91300" spcFirstLastPara="1" rIns="91300" wrap="square" tIns="45650">
            <a:noAutofit/>
          </a:bodyPr>
          <a:lstStyle>
            <a:lvl1pPr lvl="0" marR="0" rtl="0" algn="l">
              <a:lnSpc>
                <a:spcPct val="100000"/>
              </a:lnSpc>
              <a:spcBef>
                <a:spcPts val="360"/>
              </a:spcBef>
              <a:spcAft>
                <a:spcPts val="0"/>
              </a:spcAft>
              <a:buClr>
                <a:srgbClr val="BAA278"/>
              </a:buClr>
              <a:buSzPts val="1800"/>
              <a:buFont typeface="Merriweather Sans"/>
              <a:buNone/>
              <a:defRPr b="0" i="0" sz="1800" u="none" cap="none" strike="noStrike">
                <a:solidFill>
                  <a:schemeClr val="dk1"/>
                </a:solidFill>
                <a:latin typeface="Avenir"/>
                <a:ea typeface="Avenir"/>
                <a:cs typeface="Avenir"/>
                <a:sym typeface="Avenir"/>
              </a:defRPr>
            </a:lvl1pPr>
            <a:lvl2pPr lvl="1" marR="0" rtl="0" algn="ctr">
              <a:lnSpc>
                <a:spcPct val="100000"/>
              </a:lnSpc>
              <a:spcBef>
                <a:spcPts val="280"/>
              </a:spcBef>
              <a:spcAft>
                <a:spcPts val="0"/>
              </a:spcAft>
              <a:buClr>
                <a:srgbClr val="BAA278"/>
              </a:buClr>
              <a:buSzPts val="1400"/>
              <a:buFont typeface="Merriweather Sans"/>
              <a:buNone/>
              <a:defRPr b="0" i="0" sz="1400" u="none" cap="none" strike="noStrike">
                <a:solidFill>
                  <a:srgbClr val="888888"/>
                </a:solidFill>
                <a:latin typeface="Arial"/>
                <a:ea typeface="Arial"/>
                <a:cs typeface="Arial"/>
                <a:sym typeface="Arial"/>
              </a:defRPr>
            </a:lvl2pPr>
            <a:lvl3pPr lvl="2" marR="0" rtl="0" algn="ctr">
              <a:lnSpc>
                <a:spcPct val="100000"/>
              </a:lnSpc>
              <a:spcBef>
                <a:spcPts val="240"/>
              </a:spcBef>
              <a:spcAft>
                <a:spcPts val="0"/>
              </a:spcAft>
              <a:buClr>
                <a:srgbClr val="BAA278"/>
              </a:buClr>
              <a:buSzPts val="1200"/>
              <a:buFont typeface="Merriweather Sans"/>
              <a:buNone/>
              <a:defRPr b="0" i="0" sz="1200" u="none" cap="none" strike="noStrike">
                <a:solidFill>
                  <a:srgbClr val="888888"/>
                </a:solidFill>
                <a:latin typeface="Arial"/>
                <a:ea typeface="Arial"/>
                <a:cs typeface="Arial"/>
                <a:sym typeface="Arial"/>
              </a:defRPr>
            </a:lvl3pPr>
            <a:lvl4pPr lvl="3" marR="0" rtl="0" algn="ctr">
              <a:lnSpc>
                <a:spcPct val="100000"/>
              </a:lnSpc>
              <a:spcBef>
                <a:spcPts val="220"/>
              </a:spcBef>
              <a:spcAft>
                <a:spcPts val="0"/>
              </a:spcAft>
              <a:buClr>
                <a:srgbClr val="BAA278"/>
              </a:buClr>
              <a:buSzPts val="1100"/>
              <a:buFont typeface="Merriweather Sans"/>
              <a:buNone/>
              <a:defRPr b="0" i="0" sz="1100" u="none" cap="none" strike="noStrike">
                <a:solidFill>
                  <a:srgbClr val="888888"/>
                </a:solidFill>
                <a:latin typeface="Arial"/>
                <a:ea typeface="Arial"/>
                <a:cs typeface="Arial"/>
                <a:sym typeface="Arial"/>
              </a:defRPr>
            </a:lvl4pPr>
            <a:lvl5pPr lvl="4" marR="0" rtl="0" algn="ctr">
              <a:lnSpc>
                <a:spcPct val="100000"/>
              </a:lnSpc>
              <a:spcBef>
                <a:spcPts val="24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lvl="5" marR="0" rtl="0" algn="ctr">
              <a:lnSpc>
                <a:spcPct val="100000"/>
              </a:lnSpc>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6pPr>
            <a:lvl7pPr lvl="6" marR="0" rtl="0" algn="ctr">
              <a:lnSpc>
                <a:spcPct val="100000"/>
              </a:lnSpc>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7pPr>
            <a:lvl8pPr lvl="7" marR="0" rtl="0" algn="ctr">
              <a:lnSpc>
                <a:spcPct val="100000"/>
              </a:lnSpc>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8pPr>
            <a:lvl9pPr lvl="8" marR="0" rtl="0" algn="ctr">
              <a:lnSpc>
                <a:spcPct val="100000"/>
              </a:lnSpc>
              <a:spcBef>
                <a:spcPts val="440"/>
              </a:spcBef>
              <a:spcAft>
                <a:spcPts val="0"/>
              </a:spcAft>
              <a:buClr>
                <a:srgbClr val="888888"/>
              </a:buClr>
              <a:buSzPts val="2200"/>
              <a:buFont typeface="Arial"/>
              <a:buNone/>
              <a:defRPr b="0" i="0" sz="2200" u="none" cap="none" strike="noStrike">
                <a:solidFill>
                  <a:srgbClr val="888888"/>
                </a:solidFill>
                <a:latin typeface="Calibri"/>
                <a:ea typeface="Calibri"/>
                <a:cs typeface="Calibri"/>
                <a:sym typeface="Calibri"/>
              </a:defRPr>
            </a:lvl9pPr>
          </a:lstStyle>
          <a:p/>
        </p:txBody>
      </p:sp>
      <p:sp>
        <p:nvSpPr>
          <p:cNvPr id="17" name="Google Shape;17;p5"/>
          <p:cNvSpPr/>
          <p:nvPr/>
        </p:nvSpPr>
        <p:spPr>
          <a:xfrm flipH="1" rot="10800000">
            <a:off x="1230399" y="4498237"/>
            <a:ext cx="121971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Layout">
  <p:cSld name="Chart Layout">
    <p:spTree>
      <p:nvGrpSpPr>
        <p:cNvPr id="86" name="Shape 86"/>
        <p:cNvGrpSpPr/>
        <p:nvPr/>
      </p:nvGrpSpPr>
      <p:grpSpPr>
        <a:xfrm>
          <a:off x="0" y="0"/>
          <a:ext cx="0" cy="0"/>
          <a:chOff x="0" y="0"/>
          <a:chExt cx="0" cy="0"/>
        </a:xfrm>
      </p:grpSpPr>
      <p:cxnSp>
        <p:nvCxnSpPr>
          <p:cNvPr id="87" name="Google Shape;87;p11"/>
          <p:cNvCxnSpPr/>
          <p:nvPr/>
        </p:nvCxnSpPr>
        <p:spPr>
          <a:xfrm>
            <a:off x="9750208"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88" name="Google Shape;88;p11"/>
          <p:cNvSpPr txBox="1"/>
          <p:nvPr>
            <p:ph idx="1" type="body"/>
          </p:nvPr>
        </p:nvSpPr>
        <p:spPr>
          <a:xfrm>
            <a:off x="9912141"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9" name="Google Shape;89;p11"/>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90" name="Google Shape;90;p11"/>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11"/>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hart Layout">
  <p:cSld name="7_Chart Layout">
    <p:spTree>
      <p:nvGrpSpPr>
        <p:cNvPr id="92" name="Shape 92"/>
        <p:cNvGrpSpPr/>
        <p:nvPr/>
      </p:nvGrpSpPr>
      <p:grpSpPr>
        <a:xfrm>
          <a:off x="0" y="0"/>
          <a:ext cx="0" cy="0"/>
          <a:chOff x="0" y="0"/>
          <a:chExt cx="0" cy="0"/>
        </a:xfrm>
      </p:grpSpPr>
      <p:sp>
        <p:nvSpPr>
          <p:cNvPr id="93" name="Google Shape;93;p12"/>
          <p:cNvSpPr txBox="1"/>
          <p:nvPr>
            <p:ph idx="1" type="body"/>
          </p:nvPr>
        </p:nvSpPr>
        <p:spPr>
          <a:xfrm>
            <a:off x="9912141"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94" name="Google Shape;94;p12"/>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95" name="Google Shape;95;p12"/>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 name="Google Shape;96;p12"/>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hart Layout">
  <p:cSld name="3_Chart Layout">
    <p:spTree>
      <p:nvGrpSpPr>
        <p:cNvPr id="97" name="Shape 97"/>
        <p:cNvGrpSpPr/>
        <p:nvPr/>
      </p:nvGrpSpPr>
      <p:grpSpPr>
        <a:xfrm>
          <a:off x="0" y="0"/>
          <a:ext cx="0" cy="0"/>
          <a:chOff x="0" y="0"/>
          <a:chExt cx="0" cy="0"/>
        </a:xfrm>
      </p:grpSpPr>
      <p:cxnSp>
        <p:nvCxnSpPr>
          <p:cNvPr id="98" name="Google Shape;98;p13"/>
          <p:cNvCxnSpPr/>
          <p:nvPr/>
        </p:nvCxnSpPr>
        <p:spPr>
          <a:xfrm>
            <a:off x="4885043"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99" name="Google Shape;99;p13"/>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00" name="Google Shape;100;p13"/>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101" name="Google Shape;101;p13"/>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13"/>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03" name="Google Shape;103;p13"/>
          <p:cNvSpPr/>
          <p:nvPr>
            <p:ph idx="3" type="pic"/>
          </p:nvPr>
        </p:nvSpPr>
        <p:spPr>
          <a:xfrm>
            <a:off x="5074855" y="1920240"/>
            <a:ext cx="8835000" cy="3047100"/>
          </a:xfrm>
          <a:prstGeom prst="rect">
            <a:avLst/>
          </a:prstGeom>
          <a:noFill/>
          <a:ln>
            <a:noFill/>
          </a:ln>
        </p:spPr>
      </p:sp>
      <p:sp>
        <p:nvSpPr>
          <p:cNvPr id="104" name="Google Shape;104;p13"/>
          <p:cNvSpPr txBox="1"/>
          <p:nvPr>
            <p:ph idx="4" type="body"/>
          </p:nvPr>
        </p:nvSpPr>
        <p:spPr>
          <a:xfrm>
            <a:off x="5074368" y="5097561"/>
            <a:ext cx="8835600" cy="2253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hart Layout">
  <p:cSld name="1_Chart Layout">
    <p:spTree>
      <p:nvGrpSpPr>
        <p:cNvPr id="105" name="Shape 105"/>
        <p:cNvGrpSpPr/>
        <p:nvPr/>
      </p:nvGrpSpPr>
      <p:grpSpPr>
        <a:xfrm>
          <a:off x="0" y="0"/>
          <a:ext cx="0" cy="0"/>
          <a:chOff x="0" y="0"/>
          <a:chExt cx="0" cy="0"/>
        </a:xfrm>
      </p:grpSpPr>
      <p:cxnSp>
        <p:nvCxnSpPr>
          <p:cNvPr id="106" name="Google Shape;106;p14"/>
          <p:cNvCxnSpPr/>
          <p:nvPr/>
        </p:nvCxnSpPr>
        <p:spPr>
          <a:xfrm>
            <a:off x="9750208"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107" name="Google Shape;107;p14"/>
          <p:cNvSpPr txBox="1"/>
          <p:nvPr>
            <p:ph idx="1" type="body"/>
          </p:nvPr>
        </p:nvSpPr>
        <p:spPr>
          <a:xfrm>
            <a:off x="9912141"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08" name="Google Shape;108;p14"/>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109" name="Google Shape;109;p14"/>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0" name="Google Shape;110;p14"/>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11" name="Google Shape;111;p14"/>
          <p:cNvSpPr/>
          <p:nvPr>
            <p:ph idx="3" type="pic"/>
          </p:nvPr>
        </p:nvSpPr>
        <p:spPr>
          <a:xfrm>
            <a:off x="732470" y="1920240"/>
            <a:ext cx="8835000" cy="3047100"/>
          </a:xfrm>
          <a:prstGeom prst="rect">
            <a:avLst/>
          </a:prstGeom>
          <a:noFill/>
          <a:ln>
            <a:noFill/>
          </a:ln>
        </p:spPr>
      </p:sp>
      <p:sp>
        <p:nvSpPr>
          <p:cNvPr id="112" name="Google Shape;112;p14"/>
          <p:cNvSpPr txBox="1"/>
          <p:nvPr>
            <p:ph idx="4" type="body"/>
          </p:nvPr>
        </p:nvSpPr>
        <p:spPr>
          <a:xfrm>
            <a:off x="731983" y="5097561"/>
            <a:ext cx="8835600" cy="2253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hart Layout">
  <p:cSld name="2_Chart Layout">
    <p:spTree>
      <p:nvGrpSpPr>
        <p:cNvPr id="113" name="Shape 113"/>
        <p:cNvGrpSpPr/>
        <p:nvPr/>
      </p:nvGrpSpPr>
      <p:grpSpPr>
        <a:xfrm>
          <a:off x="0" y="0"/>
          <a:ext cx="0" cy="0"/>
          <a:chOff x="0" y="0"/>
          <a:chExt cx="0" cy="0"/>
        </a:xfrm>
      </p:grpSpPr>
      <p:cxnSp>
        <p:nvCxnSpPr>
          <p:cNvPr id="114" name="Google Shape;114;p15"/>
          <p:cNvCxnSpPr/>
          <p:nvPr/>
        </p:nvCxnSpPr>
        <p:spPr>
          <a:xfrm>
            <a:off x="4892118"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115" name="Google Shape;115;p15"/>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16" name="Google Shape;116;p15"/>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117" name="Google Shape;117;p15"/>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8" name="Google Shape;118;p15"/>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19" name="Google Shape;119;p15"/>
          <p:cNvSpPr/>
          <p:nvPr>
            <p:ph idx="3" type="pic"/>
          </p:nvPr>
        </p:nvSpPr>
        <p:spPr>
          <a:xfrm>
            <a:off x="5063299" y="1920240"/>
            <a:ext cx="8835000" cy="3047100"/>
          </a:xfrm>
          <a:prstGeom prst="rect">
            <a:avLst/>
          </a:prstGeom>
          <a:noFill/>
          <a:ln>
            <a:noFill/>
          </a:ln>
        </p:spPr>
      </p:sp>
      <p:sp>
        <p:nvSpPr>
          <p:cNvPr id="120" name="Google Shape;120;p15"/>
          <p:cNvSpPr txBox="1"/>
          <p:nvPr>
            <p:ph idx="4" type="body"/>
          </p:nvPr>
        </p:nvSpPr>
        <p:spPr>
          <a:xfrm>
            <a:off x="5062813" y="5097561"/>
            <a:ext cx="8835600" cy="2253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hart Layout">
  <p:cSld name="4_Chart Layout">
    <p:spTree>
      <p:nvGrpSpPr>
        <p:cNvPr id="18" name="Shape 18"/>
        <p:cNvGrpSpPr/>
        <p:nvPr/>
      </p:nvGrpSpPr>
      <p:grpSpPr>
        <a:xfrm>
          <a:off x="0" y="0"/>
          <a:ext cx="0" cy="0"/>
          <a:chOff x="0" y="0"/>
          <a:chExt cx="0" cy="0"/>
        </a:xfrm>
      </p:grpSpPr>
      <p:sp>
        <p:nvSpPr>
          <p:cNvPr id="19" name="Google Shape;19;p17"/>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20" name="Google Shape;20;p17"/>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21" name="Google Shape;21;p17"/>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17"/>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hart Layout">
  <p:cSld name="6_Chart Layout">
    <p:spTree>
      <p:nvGrpSpPr>
        <p:cNvPr id="23" name="Shape 23"/>
        <p:cNvGrpSpPr/>
        <p:nvPr/>
      </p:nvGrpSpPr>
      <p:grpSpPr>
        <a:xfrm>
          <a:off x="0" y="0"/>
          <a:ext cx="0" cy="0"/>
          <a:chOff x="0" y="0"/>
          <a:chExt cx="0" cy="0"/>
        </a:xfrm>
      </p:grpSpPr>
      <p:cxnSp>
        <p:nvCxnSpPr>
          <p:cNvPr id="24" name="Google Shape;24;p16"/>
          <p:cNvCxnSpPr/>
          <p:nvPr/>
        </p:nvCxnSpPr>
        <p:spPr>
          <a:xfrm>
            <a:off x="4892118"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25" name="Google Shape;25;p16"/>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26" name="Google Shape;26;p16"/>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27" name="Google Shape;27;p16"/>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6"/>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hart Layout">
  <p:cSld name="8_Chart Layout">
    <p:spTree>
      <p:nvGrpSpPr>
        <p:cNvPr id="29" name="Shape 29"/>
        <p:cNvGrpSpPr/>
        <p:nvPr/>
      </p:nvGrpSpPr>
      <p:grpSpPr>
        <a:xfrm>
          <a:off x="0" y="0"/>
          <a:ext cx="0" cy="0"/>
          <a:chOff x="0" y="0"/>
          <a:chExt cx="0" cy="0"/>
        </a:xfrm>
      </p:grpSpPr>
      <p:sp>
        <p:nvSpPr>
          <p:cNvPr id="30" name="Google Shape;30;p6"/>
          <p:cNvSpPr txBox="1"/>
          <p:nvPr>
            <p:ph idx="1" type="body"/>
          </p:nvPr>
        </p:nvSpPr>
        <p:spPr>
          <a:xfrm>
            <a:off x="731983" y="1920241"/>
            <a:ext cx="3986400" cy="5430300"/>
          </a:xfrm>
          <a:prstGeom prst="rect">
            <a:avLst/>
          </a:prstGeom>
          <a:noFill/>
          <a:ln>
            <a:noFill/>
          </a:ln>
        </p:spPr>
        <p:txBody>
          <a:bodyPr anchorCtr="0" anchor="t" bIns="45625" lIns="91275" spcFirstLastPara="1" rIns="91275" wrap="square" tIns="45625">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Verdana"/>
                <a:ea typeface="Verdana"/>
                <a:cs typeface="Verdana"/>
                <a:sym typeface="Verdana"/>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Verdana"/>
                <a:ea typeface="Verdana"/>
                <a:cs typeface="Verdana"/>
                <a:sym typeface="Verdana"/>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Verdana"/>
                <a:ea typeface="Verdana"/>
                <a:cs typeface="Verdana"/>
                <a:sym typeface="Verdana"/>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Verdana"/>
                <a:ea typeface="Verdana"/>
                <a:cs typeface="Verdana"/>
                <a:sym typeface="Verdana"/>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1" name="Google Shape;31;p6"/>
          <p:cNvSpPr txBox="1"/>
          <p:nvPr>
            <p:ph type="title"/>
          </p:nvPr>
        </p:nvSpPr>
        <p:spPr>
          <a:xfrm>
            <a:off x="731520" y="804755"/>
            <a:ext cx="10766100" cy="596400"/>
          </a:xfrm>
          <a:prstGeom prst="rect">
            <a:avLst/>
          </a:prstGeom>
          <a:noFill/>
          <a:ln>
            <a:noFill/>
          </a:ln>
        </p:spPr>
        <p:txBody>
          <a:bodyPr anchorCtr="0" anchor="t" bIns="45625" lIns="91275" spcFirstLastPara="1" rIns="91275" wrap="square" tIns="45625">
            <a:noAutofit/>
          </a:bodyPr>
          <a:lstStyle>
            <a:lvl1pPr lvl="0" marR="0" rtl="0" algn="l">
              <a:lnSpc>
                <a:spcPct val="130000"/>
              </a:lnSpc>
              <a:spcBef>
                <a:spcPts val="0"/>
              </a:spcBef>
              <a:spcAft>
                <a:spcPts val="0"/>
              </a:spcAft>
              <a:buClr>
                <a:srgbClr val="08436E"/>
              </a:buClr>
              <a:buSzPts val="2500"/>
              <a:buFont typeface="Verdana"/>
              <a:buNone/>
              <a:defRPr b="1" i="0" sz="2500" u="none" cap="none" strike="noStrike">
                <a:solidFill>
                  <a:srgbClr val="08436E"/>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6"/>
          <p:cNvSpPr txBox="1"/>
          <p:nvPr>
            <p:ph idx="2" type="body"/>
          </p:nvPr>
        </p:nvSpPr>
        <p:spPr>
          <a:xfrm>
            <a:off x="731983" y="1449593"/>
            <a:ext cx="10764900" cy="470700"/>
          </a:xfrm>
          <a:prstGeom prst="rect">
            <a:avLst/>
          </a:prstGeom>
          <a:noFill/>
          <a:ln>
            <a:noFill/>
          </a:ln>
        </p:spPr>
        <p:txBody>
          <a:bodyPr anchorCtr="0" anchor="t" bIns="45625" lIns="91275" spcFirstLastPara="1" rIns="91275" wrap="square" tIns="45625">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Verdana"/>
                <a:ea typeface="Verdana"/>
                <a:cs typeface="Verdana"/>
                <a:sym typeface="Verdana"/>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3" name="Google Shape;33;p6"/>
          <p:cNvSpPr/>
          <p:nvPr>
            <p:ph idx="3" type="pic"/>
          </p:nvPr>
        </p:nvSpPr>
        <p:spPr>
          <a:xfrm>
            <a:off x="5063300" y="1920240"/>
            <a:ext cx="8835000" cy="3047100"/>
          </a:xfrm>
          <a:prstGeom prst="rect">
            <a:avLst/>
          </a:prstGeom>
          <a:noFill/>
          <a:ln>
            <a:noFill/>
          </a:ln>
        </p:spPr>
      </p:sp>
      <p:sp>
        <p:nvSpPr>
          <p:cNvPr id="34" name="Google Shape;34;p6"/>
          <p:cNvSpPr txBox="1"/>
          <p:nvPr>
            <p:ph idx="4" type="body"/>
          </p:nvPr>
        </p:nvSpPr>
        <p:spPr>
          <a:xfrm>
            <a:off x="5062813" y="5097561"/>
            <a:ext cx="8835600" cy="2253300"/>
          </a:xfrm>
          <a:prstGeom prst="rect">
            <a:avLst/>
          </a:prstGeom>
          <a:noFill/>
          <a:ln>
            <a:noFill/>
          </a:ln>
        </p:spPr>
        <p:txBody>
          <a:bodyPr anchorCtr="0" anchor="t" bIns="45625" lIns="91275" spcFirstLastPara="1" rIns="91275" wrap="square" tIns="45625">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Verdana"/>
                <a:ea typeface="Verdana"/>
                <a:cs typeface="Verdana"/>
                <a:sym typeface="Verdana"/>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Verdana"/>
                <a:ea typeface="Verdana"/>
                <a:cs typeface="Verdana"/>
                <a:sym typeface="Verdana"/>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Verdana"/>
                <a:ea typeface="Verdana"/>
                <a:cs typeface="Verdana"/>
                <a:sym typeface="Verdana"/>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Verdana"/>
                <a:ea typeface="Verdana"/>
                <a:cs typeface="Verdana"/>
                <a:sym typeface="Verdana"/>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Layout">
  <p:cSld name="5_Chart Layout">
    <p:spTree>
      <p:nvGrpSpPr>
        <p:cNvPr id="35" name="Shape 35"/>
        <p:cNvGrpSpPr/>
        <p:nvPr/>
      </p:nvGrpSpPr>
      <p:grpSpPr>
        <a:xfrm>
          <a:off x="0" y="0"/>
          <a:ext cx="0" cy="0"/>
          <a:chOff x="0" y="0"/>
          <a:chExt cx="0" cy="0"/>
        </a:xfrm>
      </p:grpSpPr>
      <p:sp>
        <p:nvSpPr>
          <p:cNvPr id="36" name="Google Shape;36;p18"/>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37" name="Google Shape;37;p18"/>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18"/>
          <p:cNvSpPr txBox="1"/>
          <p:nvPr>
            <p:ph idx="1"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39" name="Google Shape;39;p18"/>
          <p:cNvSpPr txBox="1"/>
          <p:nvPr>
            <p:ph idx="2" type="body"/>
          </p:nvPr>
        </p:nvSpPr>
        <p:spPr>
          <a:xfrm>
            <a:off x="731983" y="1920241"/>
            <a:ext cx="13180800" cy="5430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Template 1">
  <p:cSld name="Text Layout Template 1">
    <p:spTree>
      <p:nvGrpSpPr>
        <p:cNvPr id="40" name="Shape 40"/>
        <p:cNvGrpSpPr/>
        <p:nvPr/>
      </p:nvGrpSpPr>
      <p:grpSpPr>
        <a:xfrm>
          <a:off x="0" y="0"/>
          <a:ext cx="0" cy="0"/>
          <a:chOff x="0" y="0"/>
          <a:chExt cx="0" cy="0"/>
        </a:xfrm>
      </p:grpSpPr>
      <p:cxnSp>
        <p:nvCxnSpPr>
          <p:cNvPr id="41" name="Google Shape;41;p7"/>
          <p:cNvCxnSpPr/>
          <p:nvPr/>
        </p:nvCxnSpPr>
        <p:spPr>
          <a:xfrm rot="10800000">
            <a:off x="9918780" y="4635818"/>
            <a:ext cx="3980100" cy="0"/>
          </a:xfrm>
          <a:prstGeom prst="straightConnector1">
            <a:avLst/>
          </a:prstGeom>
          <a:noFill/>
          <a:ln cap="flat" cmpd="sng" w="12700">
            <a:solidFill>
              <a:srgbClr val="A5A5A5"/>
            </a:solidFill>
            <a:prstDash val="solid"/>
            <a:round/>
            <a:headEnd len="sm" w="sm" type="none"/>
            <a:tailEnd len="sm" w="sm" type="none"/>
          </a:ln>
        </p:spPr>
      </p:cxnSp>
      <p:sp>
        <p:nvSpPr>
          <p:cNvPr id="42" name="Google Shape;42;p7"/>
          <p:cNvSpPr/>
          <p:nvPr>
            <p:ph idx="2" type="pic"/>
          </p:nvPr>
        </p:nvSpPr>
        <p:spPr>
          <a:xfrm>
            <a:off x="732003" y="1920240"/>
            <a:ext cx="8835000" cy="3047100"/>
          </a:xfrm>
          <a:prstGeom prst="rect">
            <a:avLst/>
          </a:prstGeom>
          <a:noFill/>
          <a:ln>
            <a:noFill/>
          </a:ln>
        </p:spPr>
      </p:sp>
      <p:sp>
        <p:nvSpPr>
          <p:cNvPr id="43" name="Google Shape;43;p7"/>
          <p:cNvSpPr/>
          <p:nvPr>
            <p:ph idx="3" type="pic"/>
          </p:nvPr>
        </p:nvSpPr>
        <p:spPr>
          <a:xfrm>
            <a:off x="9918688" y="1920241"/>
            <a:ext cx="3980100" cy="1200600"/>
          </a:xfrm>
          <a:prstGeom prst="rect">
            <a:avLst/>
          </a:prstGeom>
          <a:noFill/>
          <a:ln>
            <a:noFill/>
          </a:ln>
        </p:spPr>
      </p:sp>
      <p:sp>
        <p:nvSpPr>
          <p:cNvPr id="44" name="Google Shape;44;p7"/>
          <p:cNvSpPr/>
          <p:nvPr>
            <p:ph idx="4" type="pic"/>
          </p:nvPr>
        </p:nvSpPr>
        <p:spPr>
          <a:xfrm>
            <a:off x="9918688" y="4786336"/>
            <a:ext cx="3980100" cy="1200600"/>
          </a:xfrm>
          <a:prstGeom prst="rect">
            <a:avLst/>
          </a:prstGeom>
          <a:noFill/>
          <a:ln>
            <a:noFill/>
          </a:ln>
        </p:spPr>
      </p:sp>
      <p:cxnSp>
        <p:nvCxnSpPr>
          <p:cNvPr id="45" name="Google Shape;45;p7"/>
          <p:cNvCxnSpPr/>
          <p:nvPr/>
        </p:nvCxnSpPr>
        <p:spPr>
          <a:xfrm>
            <a:off x="9740001"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46" name="Google Shape;46;p7"/>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7"/>
          <p:cNvSpPr txBox="1"/>
          <p:nvPr>
            <p:ph idx="1" type="body"/>
          </p:nvPr>
        </p:nvSpPr>
        <p:spPr>
          <a:xfrm>
            <a:off x="9918688" y="3240418"/>
            <a:ext cx="3981000" cy="12843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48" name="Google Shape;48;p7"/>
          <p:cNvSpPr txBox="1"/>
          <p:nvPr>
            <p:ph idx="5" type="body"/>
          </p:nvPr>
        </p:nvSpPr>
        <p:spPr>
          <a:xfrm>
            <a:off x="9918688" y="6066454"/>
            <a:ext cx="3981000" cy="12843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49" name="Google Shape;49;p7"/>
          <p:cNvSpPr txBox="1"/>
          <p:nvPr>
            <p:ph idx="6" type="body"/>
          </p:nvPr>
        </p:nvSpPr>
        <p:spPr>
          <a:xfrm>
            <a:off x="731517" y="5097561"/>
            <a:ext cx="8835600" cy="2253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50" name="Google Shape;50;p7"/>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51" name="Google Shape;51;p7"/>
          <p:cNvSpPr txBox="1"/>
          <p:nvPr>
            <p:ph idx="7"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Layout Template 1">
  <p:cSld name="1_Text Layout Template 1">
    <p:spTree>
      <p:nvGrpSpPr>
        <p:cNvPr id="52" name="Shape 52"/>
        <p:cNvGrpSpPr/>
        <p:nvPr/>
      </p:nvGrpSpPr>
      <p:grpSpPr>
        <a:xfrm>
          <a:off x="0" y="0"/>
          <a:ext cx="0" cy="0"/>
          <a:chOff x="0" y="0"/>
          <a:chExt cx="0" cy="0"/>
        </a:xfrm>
      </p:grpSpPr>
      <p:cxnSp>
        <p:nvCxnSpPr>
          <p:cNvPr id="53" name="Google Shape;53;p8"/>
          <p:cNvCxnSpPr/>
          <p:nvPr/>
        </p:nvCxnSpPr>
        <p:spPr>
          <a:xfrm rot="10800000">
            <a:off x="732075" y="4635818"/>
            <a:ext cx="3980100" cy="0"/>
          </a:xfrm>
          <a:prstGeom prst="straightConnector1">
            <a:avLst/>
          </a:prstGeom>
          <a:noFill/>
          <a:ln cap="flat" cmpd="sng" w="12700">
            <a:solidFill>
              <a:srgbClr val="A5A5A5"/>
            </a:solidFill>
            <a:prstDash val="solid"/>
            <a:round/>
            <a:headEnd len="sm" w="sm" type="none"/>
            <a:tailEnd len="sm" w="sm" type="none"/>
          </a:ln>
        </p:spPr>
      </p:cxnSp>
      <p:sp>
        <p:nvSpPr>
          <p:cNvPr id="54" name="Google Shape;54;p8"/>
          <p:cNvSpPr/>
          <p:nvPr>
            <p:ph idx="2" type="pic"/>
          </p:nvPr>
        </p:nvSpPr>
        <p:spPr>
          <a:xfrm>
            <a:off x="5063761" y="1920240"/>
            <a:ext cx="8835000" cy="3047100"/>
          </a:xfrm>
          <a:prstGeom prst="rect">
            <a:avLst/>
          </a:prstGeom>
          <a:noFill/>
          <a:ln>
            <a:noFill/>
          </a:ln>
        </p:spPr>
      </p:sp>
      <p:sp>
        <p:nvSpPr>
          <p:cNvPr id="55" name="Google Shape;55;p8"/>
          <p:cNvSpPr/>
          <p:nvPr>
            <p:ph idx="3" type="pic"/>
          </p:nvPr>
        </p:nvSpPr>
        <p:spPr>
          <a:xfrm>
            <a:off x="731983" y="1920241"/>
            <a:ext cx="3980100" cy="1200600"/>
          </a:xfrm>
          <a:prstGeom prst="rect">
            <a:avLst/>
          </a:prstGeom>
          <a:noFill/>
          <a:ln>
            <a:noFill/>
          </a:ln>
        </p:spPr>
      </p:sp>
      <p:sp>
        <p:nvSpPr>
          <p:cNvPr id="56" name="Google Shape;56;p8"/>
          <p:cNvSpPr/>
          <p:nvPr>
            <p:ph idx="4" type="pic"/>
          </p:nvPr>
        </p:nvSpPr>
        <p:spPr>
          <a:xfrm>
            <a:off x="731302" y="4786336"/>
            <a:ext cx="3980100" cy="1200600"/>
          </a:xfrm>
          <a:prstGeom prst="rect">
            <a:avLst/>
          </a:prstGeom>
          <a:noFill/>
          <a:ln>
            <a:noFill/>
          </a:ln>
        </p:spPr>
      </p:sp>
      <p:cxnSp>
        <p:nvCxnSpPr>
          <p:cNvPr id="57" name="Google Shape;57;p8"/>
          <p:cNvCxnSpPr/>
          <p:nvPr/>
        </p:nvCxnSpPr>
        <p:spPr>
          <a:xfrm>
            <a:off x="4892121" y="1920256"/>
            <a:ext cx="0" cy="5431200"/>
          </a:xfrm>
          <a:prstGeom prst="straightConnector1">
            <a:avLst/>
          </a:prstGeom>
          <a:noFill/>
          <a:ln cap="flat" cmpd="sng" w="12700">
            <a:solidFill>
              <a:srgbClr val="A5A5A5"/>
            </a:solidFill>
            <a:prstDash val="solid"/>
            <a:round/>
            <a:headEnd len="sm" w="sm" type="none"/>
            <a:tailEnd len="sm" w="sm" type="none"/>
          </a:ln>
        </p:spPr>
      </p:cxnSp>
      <p:sp>
        <p:nvSpPr>
          <p:cNvPr id="58" name="Google Shape;58;p8"/>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8"/>
          <p:cNvSpPr txBox="1"/>
          <p:nvPr>
            <p:ph idx="1" type="body"/>
          </p:nvPr>
        </p:nvSpPr>
        <p:spPr>
          <a:xfrm>
            <a:off x="731983" y="3240418"/>
            <a:ext cx="3981000" cy="12843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60" name="Google Shape;60;p8"/>
          <p:cNvSpPr txBox="1"/>
          <p:nvPr>
            <p:ph idx="5" type="body"/>
          </p:nvPr>
        </p:nvSpPr>
        <p:spPr>
          <a:xfrm>
            <a:off x="731309" y="6066454"/>
            <a:ext cx="3981000" cy="12843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61" name="Google Shape;61;p8"/>
          <p:cNvSpPr txBox="1"/>
          <p:nvPr>
            <p:ph idx="6" type="body"/>
          </p:nvPr>
        </p:nvSpPr>
        <p:spPr>
          <a:xfrm>
            <a:off x="5063277" y="5097561"/>
            <a:ext cx="8835600" cy="22533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62" name="Google Shape;62;p8"/>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63" name="Google Shape;63;p8"/>
          <p:cNvSpPr txBox="1"/>
          <p:nvPr>
            <p:ph idx="7"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Layout Template 2">
  <p:cSld name="Text Layout Template 2">
    <p:spTree>
      <p:nvGrpSpPr>
        <p:cNvPr id="64" name="Shape 64"/>
        <p:cNvGrpSpPr/>
        <p:nvPr/>
      </p:nvGrpSpPr>
      <p:grpSpPr>
        <a:xfrm>
          <a:off x="0" y="0"/>
          <a:ext cx="0" cy="0"/>
          <a:chOff x="0" y="0"/>
          <a:chExt cx="0" cy="0"/>
        </a:xfrm>
      </p:grpSpPr>
      <p:cxnSp>
        <p:nvCxnSpPr>
          <p:cNvPr id="65" name="Google Shape;65;p9"/>
          <p:cNvCxnSpPr/>
          <p:nvPr/>
        </p:nvCxnSpPr>
        <p:spPr>
          <a:xfrm rot="10800000">
            <a:off x="731580" y="5554716"/>
            <a:ext cx="13167300" cy="0"/>
          </a:xfrm>
          <a:prstGeom prst="straightConnector1">
            <a:avLst/>
          </a:prstGeom>
          <a:noFill/>
          <a:ln cap="flat" cmpd="sng" w="12700">
            <a:solidFill>
              <a:srgbClr val="A5A5A5"/>
            </a:solidFill>
            <a:prstDash val="solid"/>
            <a:round/>
            <a:headEnd len="sm" w="sm" type="none"/>
            <a:tailEnd len="sm" w="sm" type="none"/>
          </a:ln>
        </p:spPr>
      </p:cxnSp>
      <p:sp>
        <p:nvSpPr>
          <p:cNvPr id="66" name="Google Shape;66;p9"/>
          <p:cNvSpPr/>
          <p:nvPr>
            <p:ph idx="2" type="pic"/>
          </p:nvPr>
        </p:nvSpPr>
        <p:spPr>
          <a:xfrm>
            <a:off x="732001" y="1920254"/>
            <a:ext cx="5693400" cy="3468600"/>
          </a:xfrm>
          <a:prstGeom prst="rect">
            <a:avLst/>
          </a:prstGeom>
          <a:noFill/>
          <a:ln>
            <a:noFill/>
          </a:ln>
        </p:spPr>
      </p:sp>
      <p:sp>
        <p:nvSpPr>
          <p:cNvPr id="67" name="Google Shape;67;p9"/>
          <p:cNvSpPr/>
          <p:nvPr>
            <p:ph idx="3" type="pic"/>
          </p:nvPr>
        </p:nvSpPr>
        <p:spPr>
          <a:xfrm>
            <a:off x="7561280" y="5700280"/>
            <a:ext cx="2792100" cy="1821900"/>
          </a:xfrm>
          <a:prstGeom prst="rect">
            <a:avLst/>
          </a:prstGeom>
          <a:noFill/>
          <a:ln>
            <a:noFill/>
          </a:ln>
        </p:spPr>
      </p:sp>
      <p:cxnSp>
        <p:nvCxnSpPr>
          <p:cNvPr id="68" name="Google Shape;68;p9"/>
          <p:cNvCxnSpPr/>
          <p:nvPr/>
        </p:nvCxnSpPr>
        <p:spPr>
          <a:xfrm>
            <a:off x="7319683" y="5689599"/>
            <a:ext cx="0" cy="1832400"/>
          </a:xfrm>
          <a:prstGeom prst="straightConnector1">
            <a:avLst/>
          </a:prstGeom>
          <a:noFill/>
          <a:ln cap="flat" cmpd="sng" w="12700">
            <a:solidFill>
              <a:srgbClr val="A5A5A5"/>
            </a:solidFill>
            <a:prstDash val="solid"/>
            <a:round/>
            <a:headEnd len="sm" w="sm" type="none"/>
            <a:tailEnd len="sm" w="sm" type="none"/>
          </a:ln>
        </p:spPr>
      </p:cxnSp>
      <p:sp>
        <p:nvSpPr>
          <p:cNvPr id="69" name="Google Shape;69;p9"/>
          <p:cNvSpPr txBox="1"/>
          <p:nvPr>
            <p:ph idx="1" type="body"/>
          </p:nvPr>
        </p:nvSpPr>
        <p:spPr>
          <a:xfrm>
            <a:off x="10449814" y="5700280"/>
            <a:ext cx="3449100" cy="18219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70" name="Google Shape;70;p9"/>
          <p:cNvSpPr/>
          <p:nvPr>
            <p:ph idx="4" type="pic"/>
          </p:nvPr>
        </p:nvSpPr>
        <p:spPr>
          <a:xfrm>
            <a:off x="731983" y="5700280"/>
            <a:ext cx="2792100" cy="1821900"/>
          </a:xfrm>
          <a:prstGeom prst="rect">
            <a:avLst/>
          </a:prstGeom>
          <a:noFill/>
          <a:ln>
            <a:noFill/>
          </a:ln>
        </p:spPr>
      </p:sp>
      <p:sp>
        <p:nvSpPr>
          <p:cNvPr id="71" name="Google Shape;71;p9"/>
          <p:cNvSpPr txBox="1"/>
          <p:nvPr>
            <p:ph idx="5" type="body"/>
          </p:nvPr>
        </p:nvSpPr>
        <p:spPr>
          <a:xfrm>
            <a:off x="3620518" y="5700280"/>
            <a:ext cx="3449100" cy="18219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72" name="Google Shape;72;p9"/>
          <p:cNvSpPr txBox="1"/>
          <p:nvPr>
            <p:ph idx="6" type="body"/>
          </p:nvPr>
        </p:nvSpPr>
        <p:spPr>
          <a:xfrm>
            <a:off x="6520781" y="1919581"/>
            <a:ext cx="7377600" cy="34692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228600" lvl="4" marL="2286000" marR="0" rtl="0" algn="r">
              <a:lnSpc>
                <a:spcPct val="100000"/>
              </a:lnSpc>
              <a:spcBef>
                <a:spcPts val="24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73" name="Google Shape;73;p9"/>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74" name="Google Shape;74;p9"/>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9"/>
          <p:cNvSpPr txBox="1"/>
          <p:nvPr>
            <p:ph idx="7"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ext Layout Template 2">
  <p:cSld name="1_Text Layout Template 2">
    <p:spTree>
      <p:nvGrpSpPr>
        <p:cNvPr id="76" name="Shape 76"/>
        <p:cNvGrpSpPr/>
        <p:nvPr/>
      </p:nvGrpSpPr>
      <p:grpSpPr>
        <a:xfrm>
          <a:off x="0" y="0"/>
          <a:ext cx="0" cy="0"/>
          <a:chOff x="0" y="0"/>
          <a:chExt cx="0" cy="0"/>
        </a:xfrm>
      </p:grpSpPr>
      <p:sp>
        <p:nvSpPr>
          <p:cNvPr id="77" name="Google Shape;77;p10"/>
          <p:cNvSpPr/>
          <p:nvPr>
            <p:ph idx="2" type="pic"/>
          </p:nvPr>
        </p:nvSpPr>
        <p:spPr>
          <a:xfrm>
            <a:off x="732001" y="1920254"/>
            <a:ext cx="5693400" cy="3468600"/>
          </a:xfrm>
          <a:prstGeom prst="rect">
            <a:avLst/>
          </a:prstGeom>
          <a:noFill/>
          <a:ln>
            <a:noFill/>
          </a:ln>
        </p:spPr>
      </p:sp>
      <p:sp>
        <p:nvSpPr>
          <p:cNvPr id="78" name="Google Shape;78;p10"/>
          <p:cNvSpPr/>
          <p:nvPr>
            <p:ph idx="3" type="pic"/>
          </p:nvPr>
        </p:nvSpPr>
        <p:spPr>
          <a:xfrm>
            <a:off x="7561280" y="5700280"/>
            <a:ext cx="2792100" cy="1821900"/>
          </a:xfrm>
          <a:prstGeom prst="rect">
            <a:avLst/>
          </a:prstGeom>
          <a:noFill/>
          <a:ln>
            <a:noFill/>
          </a:ln>
        </p:spPr>
      </p:sp>
      <p:sp>
        <p:nvSpPr>
          <p:cNvPr id="79" name="Google Shape;79;p10"/>
          <p:cNvSpPr txBox="1"/>
          <p:nvPr>
            <p:ph idx="1" type="body"/>
          </p:nvPr>
        </p:nvSpPr>
        <p:spPr>
          <a:xfrm>
            <a:off x="10449814" y="5700280"/>
            <a:ext cx="3449100" cy="18219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0" name="Google Shape;80;p10"/>
          <p:cNvSpPr/>
          <p:nvPr>
            <p:ph idx="4" type="pic"/>
          </p:nvPr>
        </p:nvSpPr>
        <p:spPr>
          <a:xfrm>
            <a:off x="731983" y="5700280"/>
            <a:ext cx="2792100" cy="1821900"/>
          </a:xfrm>
          <a:prstGeom prst="rect">
            <a:avLst/>
          </a:prstGeom>
          <a:noFill/>
          <a:ln>
            <a:noFill/>
          </a:ln>
        </p:spPr>
      </p:sp>
      <p:sp>
        <p:nvSpPr>
          <p:cNvPr id="81" name="Google Shape;81;p10"/>
          <p:cNvSpPr txBox="1"/>
          <p:nvPr>
            <p:ph idx="5" type="body"/>
          </p:nvPr>
        </p:nvSpPr>
        <p:spPr>
          <a:xfrm>
            <a:off x="3620518" y="5700280"/>
            <a:ext cx="3449100" cy="1821900"/>
          </a:xfrm>
          <a:prstGeom prst="rect">
            <a:avLst/>
          </a:prstGeom>
          <a:noFill/>
          <a:ln>
            <a:noFill/>
          </a:ln>
        </p:spPr>
        <p:txBody>
          <a:bodyPr anchorCtr="0" anchor="t" bIns="45650" lIns="91300" spcFirstLastPara="1" rIns="91300" wrap="square" tIns="45650">
            <a:noAutofit/>
          </a:bodyPr>
          <a:lstStyle>
            <a:lvl1pPr indent="-330200" lvl="0" marL="4572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1pPr>
            <a:lvl2pPr indent="-317500" lvl="1" marL="9144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2pPr>
            <a:lvl3pPr indent="-304800" lvl="2" marL="1371600" marR="0" rtl="0" algn="l">
              <a:lnSpc>
                <a:spcPct val="100000"/>
              </a:lnSpc>
              <a:spcBef>
                <a:spcPts val="240"/>
              </a:spcBef>
              <a:spcAft>
                <a:spcPts val="0"/>
              </a:spcAft>
              <a:buClr>
                <a:srgbClr val="BAA278"/>
              </a:buClr>
              <a:buSzPts val="1200"/>
              <a:buFont typeface="Merriweather Sans"/>
              <a:buChar char="▸"/>
              <a:defRPr b="0" i="0" sz="1200" u="none" cap="none" strike="noStrike">
                <a:solidFill>
                  <a:srgbClr val="000000"/>
                </a:solidFill>
                <a:latin typeface="Avenir"/>
                <a:ea typeface="Avenir"/>
                <a:cs typeface="Avenir"/>
                <a:sym typeface="Avenir"/>
              </a:defRPr>
            </a:lvl3pPr>
            <a:lvl4pPr indent="-298450" lvl="3" marL="1828800" marR="0" rtl="0" algn="l">
              <a:lnSpc>
                <a:spcPct val="100000"/>
              </a:lnSpc>
              <a:spcBef>
                <a:spcPts val="220"/>
              </a:spcBef>
              <a:spcAft>
                <a:spcPts val="0"/>
              </a:spcAft>
              <a:buClr>
                <a:srgbClr val="BAA278"/>
              </a:buClr>
              <a:buSzPts val="1100"/>
              <a:buFont typeface="Merriweather Sans"/>
              <a:buChar char="▸"/>
              <a:defRPr b="0" i="0" sz="1100" u="none" cap="none" strike="noStrike">
                <a:solidFill>
                  <a:srgbClr val="000000"/>
                </a:solidFill>
                <a:latin typeface="Avenir"/>
                <a:ea typeface="Avenir"/>
                <a:cs typeface="Avenir"/>
                <a:sym typeface="Avenir"/>
              </a:defRPr>
            </a:lvl4pPr>
            <a:lvl5pPr indent="-304800" lvl="4" marL="2286000" marR="0" rtl="0" algn="r">
              <a:lnSpc>
                <a:spcPct val="100000"/>
              </a:lnSpc>
              <a:spcBef>
                <a:spcPts val="240"/>
              </a:spcBef>
              <a:spcAft>
                <a:spcPts val="0"/>
              </a:spcAft>
              <a:buClr>
                <a:srgbClr val="595959"/>
              </a:buClr>
              <a:buSzPts val="1200"/>
              <a:buFont typeface="Arial"/>
              <a:buChar char="•"/>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2" name="Google Shape;82;p10"/>
          <p:cNvSpPr txBox="1"/>
          <p:nvPr>
            <p:ph idx="6" type="body"/>
          </p:nvPr>
        </p:nvSpPr>
        <p:spPr>
          <a:xfrm>
            <a:off x="6520781" y="1919581"/>
            <a:ext cx="7377600" cy="3469200"/>
          </a:xfrm>
          <a:prstGeom prst="rect">
            <a:avLst/>
          </a:prstGeom>
          <a:noFill/>
          <a:ln>
            <a:noFill/>
          </a:ln>
        </p:spPr>
        <p:txBody>
          <a:bodyPr anchorCtr="0" anchor="t" bIns="45650" lIns="91300" spcFirstLastPara="1" rIns="91300" wrap="square" tIns="45650">
            <a:noAutofit/>
          </a:bodyPr>
          <a:lstStyle>
            <a:lvl1pPr indent="-355600" lvl="0" marL="457200" marR="0" rtl="0" algn="l">
              <a:lnSpc>
                <a:spcPct val="100000"/>
              </a:lnSpc>
              <a:spcBef>
                <a:spcPts val="400"/>
              </a:spcBef>
              <a:spcAft>
                <a:spcPts val="0"/>
              </a:spcAft>
              <a:buClr>
                <a:srgbClr val="BAA278"/>
              </a:buClr>
              <a:buSzPts val="2000"/>
              <a:buFont typeface="Merriweather Sans"/>
              <a:buChar char="▸"/>
              <a:defRPr b="0" i="0" sz="2000" u="none" cap="none" strike="noStrike">
                <a:solidFill>
                  <a:srgbClr val="000000"/>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0" i="0" sz="1800" u="none" cap="none" strike="noStrike">
                <a:solidFill>
                  <a:srgbClr val="000000"/>
                </a:solidFill>
                <a:latin typeface="Avenir"/>
                <a:ea typeface="Avenir"/>
                <a:cs typeface="Avenir"/>
                <a:sym typeface="Avenir"/>
              </a:defRPr>
            </a:lvl2pPr>
            <a:lvl3pPr indent="-330200" lvl="2" marL="1371600" marR="0" rtl="0" algn="l">
              <a:lnSpc>
                <a:spcPct val="100000"/>
              </a:lnSpc>
              <a:spcBef>
                <a:spcPts val="320"/>
              </a:spcBef>
              <a:spcAft>
                <a:spcPts val="0"/>
              </a:spcAft>
              <a:buClr>
                <a:srgbClr val="BAA278"/>
              </a:buClr>
              <a:buSzPts val="1600"/>
              <a:buFont typeface="Merriweather Sans"/>
              <a:buChar char="▸"/>
              <a:defRPr b="0" i="0" sz="1600" u="none" cap="none" strike="noStrike">
                <a:solidFill>
                  <a:srgbClr val="000000"/>
                </a:solidFill>
                <a:latin typeface="Avenir"/>
                <a:ea typeface="Avenir"/>
                <a:cs typeface="Avenir"/>
                <a:sym typeface="Avenir"/>
              </a:defRPr>
            </a:lvl3pPr>
            <a:lvl4pPr indent="-317500" lvl="3" marL="1828800" marR="0" rtl="0" algn="l">
              <a:lnSpc>
                <a:spcPct val="100000"/>
              </a:lnSpc>
              <a:spcBef>
                <a:spcPts val="280"/>
              </a:spcBef>
              <a:spcAft>
                <a:spcPts val="0"/>
              </a:spcAft>
              <a:buClr>
                <a:srgbClr val="BAA278"/>
              </a:buClr>
              <a:buSzPts val="1400"/>
              <a:buFont typeface="Merriweather Sans"/>
              <a:buChar char="▸"/>
              <a:defRPr b="0" i="0" sz="1400" u="none" cap="none" strike="noStrike">
                <a:solidFill>
                  <a:srgbClr val="000000"/>
                </a:solidFill>
                <a:latin typeface="Avenir"/>
                <a:ea typeface="Avenir"/>
                <a:cs typeface="Avenir"/>
                <a:sym typeface="Avenir"/>
              </a:defRPr>
            </a:lvl4pPr>
            <a:lvl5pPr indent="-228600" lvl="4" marL="2286000" marR="0" rtl="0" algn="r">
              <a:lnSpc>
                <a:spcPct val="100000"/>
              </a:lnSpc>
              <a:spcBef>
                <a:spcPts val="24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3" name="Google Shape;83;p10"/>
          <p:cNvSpPr/>
          <p:nvPr/>
        </p:nvSpPr>
        <p:spPr>
          <a:xfrm flipH="1" rot="10800000">
            <a:off x="858199" y="825584"/>
            <a:ext cx="10639500" cy="48300"/>
          </a:xfrm>
          <a:prstGeom prst="rect">
            <a:avLst/>
          </a:prstGeom>
          <a:solidFill>
            <a:srgbClr val="BAA278"/>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84" name="Google Shape;84;p10"/>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lvl1pPr lvl="0" marR="0" rtl="0" algn="l">
              <a:lnSpc>
                <a:spcPct val="130000"/>
              </a:lnSpc>
              <a:spcBef>
                <a:spcPts val="0"/>
              </a:spcBef>
              <a:spcAft>
                <a:spcPts val="0"/>
              </a:spcAft>
              <a:buClr>
                <a:srgbClr val="08436E"/>
              </a:buClr>
              <a:buSzPts val="2500"/>
              <a:buFont typeface="Avenir"/>
              <a:buNone/>
              <a:defRPr b="1" i="0" sz="2500" u="none" cap="none" strike="noStrike">
                <a:solidFill>
                  <a:srgbClr val="08436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5" name="Google Shape;85;p10"/>
          <p:cNvSpPr txBox="1"/>
          <p:nvPr>
            <p:ph idx="7"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lvl1pPr indent="-228600" lvl="0" marL="457200" marR="0" rtl="0" algn="l">
              <a:lnSpc>
                <a:spcPct val="100000"/>
              </a:lnSpc>
              <a:spcBef>
                <a:spcPts val="360"/>
              </a:spcBef>
              <a:spcAft>
                <a:spcPts val="0"/>
              </a:spcAft>
              <a:buClr>
                <a:srgbClr val="BAA278"/>
              </a:buClr>
              <a:buSzPts val="1800"/>
              <a:buFont typeface="Merriweather Sans"/>
              <a:buNone/>
              <a:defRPr b="1" i="0" sz="1800" u="none" cap="none" strike="noStrike">
                <a:solidFill>
                  <a:srgbClr val="08436E"/>
                </a:solidFill>
                <a:latin typeface="Avenir"/>
                <a:ea typeface="Avenir"/>
                <a:cs typeface="Avenir"/>
                <a:sym typeface="Avenir"/>
              </a:defRPr>
            </a:lvl1pPr>
            <a:lvl2pPr indent="-342900" lvl="1" marL="914400" marR="0" rtl="0" algn="l">
              <a:lnSpc>
                <a:spcPct val="100000"/>
              </a:lnSpc>
              <a:spcBef>
                <a:spcPts val="360"/>
              </a:spcBef>
              <a:spcAft>
                <a:spcPts val="0"/>
              </a:spcAft>
              <a:buClr>
                <a:srgbClr val="BAA278"/>
              </a:buClr>
              <a:buSzPts val="1800"/>
              <a:buFont typeface="Merriweather Sans"/>
              <a:buChar char="▸"/>
              <a:defRPr b="1" i="0" sz="1800" u="none" cap="none" strike="noStrike">
                <a:solidFill>
                  <a:srgbClr val="08436E"/>
                </a:solidFill>
                <a:latin typeface="Arial"/>
                <a:ea typeface="Arial"/>
                <a:cs typeface="Arial"/>
                <a:sym typeface="Arial"/>
              </a:defRPr>
            </a:lvl2pPr>
            <a:lvl3pPr indent="-330200" lvl="2" marL="1371600" marR="0" rtl="0" algn="l">
              <a:lnSpc>
                <a:spcPct val="100000"/>
              </a:lnSpc>
              <a:spcBef>
                <a:spcPts val="320"/>
              </a:spcBef>
              <a:spcAft>
                <a:spcPts val="0"/>
              </a:spcAft>
              <a:buClr>
                <a:srgbClr val="BAA278"/>
              </a:buClr>
              <a:buSzPts val="1600"/>
              <a:buFont typeface="Merriweather Sans"/>
              <a:buChar char="▸"/>
              <a:defRPr b="1" i="0" sz="1600" u="none" cap="none" strike="noStrike">
                <a:solidFill>
                  <a:srgbClr val="08436E"/>
                </a:solidFill>
                <a:latin typeface="Arial"/>
                <a:ea typeface="Arial"/>
                <a:cs typeface="Arial"/>
                <a:sym typeface="Arial"/>
              </a:defRPr>
            </a:lvl3pPr>
            <a:lvl4pPr indent="-317500" lvl="3" marL="1828800" marR="0" rtl="0" algn="l">
              <a:lnSpc>
                <a:spcPct val="100000"/>
              </a:lnSpc>
              <a:spcBef>
                <a:spcPts val="280"/>
              </a:spcBef>
              <a:spcAft>
                <a:spcPts val="0"/>
              </a:spcAft>
              <a:buClr>
                <a:srgbClr val="BAA278"/>
              </a:buClr>
              <a:buSzPts val="1400"/>
              <a:buFont typeface="Merriweather Sans"/>
              <a:buChar char="▸"/>
              <a:defRPr b="1" i="0" sz="1400" u="none" cap="none" strike="noStrike">
                <a:solidFill>
                  <a:srgbClr val="08436E"/>
                </a:solidFill>
                <a:latin typeface="Arial"/>
                <a:ea typeface="Arial"/>
                <a:cs typeface="Arial"/>
                <a:sym typeface="Arial"/>
              </a:defRPr>
            </a:lvl4pPr>
            <a:lvl5pPr indent="-330200" lvl="4" marL="2286000" marR="0" rtl="0" algn="r">
              <a:lnSpc>
                <a:spcPct val="100000"/>
              </a:lnSpc>
              <a:spcBef>
                <a:spcPts val="320"/>
              </a:spcBef>
              <a:spcAft>
                <a:spcPts val="0"/>
              </a:spcAft>
              <a:buClr>
                <a:srgbClr val="08436E"/>
              </a:buClr>
              <a:buSzPts val="1600"/>
              <a:buFont typeface="Arial"/>
              <a:buChar char="•"/>
              <a:defRPr b="1" i="0" sz="1600" u="none" cap="none" strike="noStrike">
                <a:solidFill>
                  <a:srgbClr val="08436E"/>
                </a:solidFill>
                <a:latin typeface="Arial"/>
                <a:ea typeface="Arial"/>
                <a:cs typeface="Arial"/>
                <a:sym typeface="Arial"/>
              </a:defRPr>
            </a:lvl5pPr>
            <a:lvl6pPr indent="-368300" lvl="5" marL="2743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p:nvPr/>
        </p:nvSpPr>
        <p:spPr>
          <a:xfrm>
            <a:off x="-1" y="7784711"/>
            <a:ext cx="14630400" cy="453600"/>
          </a:xfrm>
          <a:prstGeom prst="rect">
            <a:avLst/>
          </a:prstGeom>
          <a:solidFill>
            <a:srgbClr val="08436E"/>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11" name="Google Shape;11;p4"/>
          <p:cNvSpPr/>
          <p:nvPr/>
        </p:nvSpPr>
        <p:spPr>
          <a:xfrm flipH="1" rot="10800000">
            <a:off x="-1" y="7759900"/>
            <a:ext cx="14630400" cy="48300"/>
          </a:xfrm>
          <a:prstGeom prst="rect">
            <a:avLst/>
          </a:prstGeom>
          <a:solidFill>
            <a:srgbClr val="1183CC"/>
          </a:solidFill>
          <a:ln>
            <a:noFill/>
          </a:ln>
        </p:spPr>
        <p:txBody>
          <a:bodyPr anchorCtr="0" anchor="ctr" bIns="45650" lIns="91300" spcFirstLastPara="1" rIns="91300" wrap="square" tIns="4565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12" name="Google Shape;12;p4"/>
          <p:cNvSpPr txBox="1"/>
          <p:nvPr/>
        </p:nvSpPr>
        <p:spPr>
          <a:xfrm>
            <a:off x="7596112" y="7887130"/>
            <a:ext cx="6372600" cy="246000"/>
          </a:xfrm>
          <a:prstGeom prst="rect">
            <a:avLst/>
          </a:prstGeom>
          <a:noFill/>
          <a:ln>
            <a:noFill/>
          </a:ln>
        </p:spPr>
        <p:txBody>
          <a:bodyPr anchorCtr="0" anchor="ctr" bIns="45650" lIns="91300" spcFirstLastPara="1" rIns="91300" wrap="square" tIns="45650">
            <a:spAutoFit/>
          </a:bodyPr>
          <a:lstStyle/>
          <a:p>
            <a:pPr indent="0" lvl="0" marL="0" marR="0" rtl="0" algn="r">
              <a:lnSpc>
                <a:spcPct val="100000"/>
              </a:lnSpc>
              <a:spcBef>
                <a:spcPts val="0"/>
              </a:spcBef>
              <a:spcAft>
                <a:spcPts val="0"/>
              </a:spcAft>
              <a:buClr>
                <a:srgbClr val="000000"/>
              </a:buClr>
              <a:buSzPts val="1000"/>
              <a:buFont typeface="Arial"/>
              <a:buNone/>
            </a:pPr>
            <a:r>
              <a:rPr b="1" i="0" lang="en-US" sz="1000" u="none" cap="none" strike="noStrike">
                <a:solidFill>
                  <a:srgbClr val="1183CC"/>
                </a:solidFill>
                <a:latin typeface="Avenir"/>
                <a:ea typeface="Avenir"/>
                <a:cs typeface="Avenir"/>
                <a:sym typeface="Avenir"/>
              </a:rPr>
              <a:t>THE GEORGE WASHINGTON UNIVERSITY</a:t>
            </a:r>
            <a:endParaRPr b="0" i="0" sz="1400" u="none" cap="none" strike="noStrike">
              <a:solidFill>
                <a:srgbClr val="000000"/>
              </a:solidFill>
              <a:latin typeface="Arial"/>
              <a:ea typeface="Arial"/>
              <a:cs typeface="Arial"/>
              <a:sym typeface="Arial"/>
            </a:endParaRPr>
          </a:p>
        </p:txBody>
      </p:sp>
      <p:pic>
        <p:nvPicPr>
          <p:cNvPr descr="gw_txt_4cp_pos.eps" id="13" name="Google Shape;13;p4"/>
          <p:cNvPicPr preferRelativeResize="0"/>
          <p:nvPr/>
        </p:nvPicPr>
        <p:blipFill rotWithShape="1">
          <a:blip r:embed="rId1">
            <a:alphaModFix/>
          </a:blip>
          <a:srcRect b="0" l="0" r="0" t="0"/>
          <a:stretch/>
        </p:blipFill>
        <p:spPr>
          <a:xfrm>
            <a:off x="12310912" y="229225"/>
            <a:ext cx="1027953" cy="78524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1097280" y="3116964"/>
            <a:ext cx="12454500" cy="1203600"/>
          </a:xfrm>
          <a:prstGeom prst="rect">
            <a:avLst/>
          </a:prstGeom>
          <a:noFill/>
          <a:ln>
            <a:noFill/>
          </a:ln>
        </p:spPr>
        <p:txBody>
          <a:bodyPr anchorCtr="0" anchor="b" bIns="45650" lIns="91300" spcFirstLastPara="1" rIns="91300" wrap="square" tIns="45650">
            <a:noAutofit/>
          </a:bodyPr>
          <a:lstStyle/>
          <a:p>
            <a:pPr indent="0" lvl="0" marL="0" rtl="0" algn="ctr">
              <a:lnSpc>
                <a:spcPct val="100000"/>
              </a:lnSpc>
              <a:spcBef>
                <a:spcPts val="0"/>
              </a:spcBef>
              <a:spcAft>
                <a:spcPts val="0"/>
              </a:spcAft>
              <a:buClr>
                <a:srgbClr val="08436E"/>
              </a:buClr>
              <a:buSzPts val="3600"/>
              <a:buFont typeface="Avenir"/>
              <a:buNone/>
            </a:pPr>
            <a:r>
              <a:rPr lang="en-US" sz="5200"/>
              <a:t>RGPT2: </a:t>
            </a:r>
            <a:endParaRPr sz="5200"/>
          </a:p>
          <a:p>
            <a:pPr indent="0" lvl="0" marL="0" rtl="0" algn="ctr">
              <a:lnSpc>
                <a:spcPct val="100000"/>
              </a:lnSpc>
              <a:spcBef>
                <a:spcPts val="0"/>
              </a:spcBef>
              <a:spcAft>
                <a:spcPts val="0"/>
              </a:spcAft>
              <a:buClr>
                <a:srgbClr val="08436E"/>
              </a:buClr>
              <a:buSzPts val="3600"/>
              <a:buFont typeface="Avenir"/>
              <a:buNone/>
            </a:pPr>
            <a:r>
              <a:rPr lang="en-US" sz="5200"/>
              <a:t>Rap Generator Based on GPT-2</a:t>
            </a:r>
            <a:endParaRPr sz="5200"/>
          </a:p>
        </p:txBody>
      </p:sp>
      <p:sp>
        <p:nvSpPr>
          <p:cNvPr id="127" name="Google Shape;127;p1"/>
          <p:cNvSpPr txBox="1"/>
          <p:nvPr>
            <p:ph idx="1" type="subTitle"/>
          </p:nvPr>
        </p:nvSpPr>
        <p:spPr>
          <a:xfrm>
            <a:off x="1097280" y="4663440"/>
            <a:ext cx="12454500" cy="2103000"/>
          </a:xfrm>
          <a:prstGeom prst="rect">
            <a:avLst/>
          </a:prstGeom>
          <a:noFill/>
          <a:ln>
            <a:noFill/>
          </a:ln>
        </p:spPr>
        <p:txBody>
          <a:bodyPr anchorCtr="0" anchor="t" bIns="45650" lIns="91300" spcFirstLastPara="1" rIns="91300" wrap="square" tIns="45650">
            <a:noAutofit/>
          </a:bodyPr>
          <a:lstStyle/>
          <a:p>
            <a:pPr indent="0" lvl="0" marL="0" rtl="0" algn="ctr">
              <a:lnSpc>
                <a:spcPct val="100000"/>
              </a:lnSpc>
              <a:spcBef>
                <a:spcPts val="0"/>
              </a:spcBef>
              <a:spcAft>
                <a:spcPts val="0"/>
              </a:spcAft>
              <a:buSzPts val="1800"/>
              <a:buNone/>
            </a:pPr>
            <a:r>
              <a:rPr b="1" lang="en-US" sz="2600">
                <a:solidFill>
                  <a:srgbClr val="08436E"/>
                </a:solidFill>
              </a:rPr>
              <a:t>Kurtis Shen</a:t>
            </a:r>
            <a:r>
              <a:rPr b="1" lang="en-US" sz="2600">
                <a:solidFill>
                  <a:srgbClr val="08436E"/>
                </a:solidFill>
              </a:rPr>
              <a:t> </a:t>
            </a:r>
            <a:endParaRPr b="1" sz="2600">
              <a:solidFill>
                <a:srgbClr val="08436E"/>
              </a:solidFill>
            </a:endParaRPr>
          </a:p>
          <a:p>
            <a:pPr indent="0" lvl="0" marL="0" rtl="0" algn="ctr">
              <a:lnSpc>
                <a:spcPct val="100000"/>
              </a:lnSpc>
              <a:spcBef>
                <a:spcPts val="0"/>
              </a:spcBef>
              <a:spcAft>
                <a:spcPts val="0"/>
              </a:spcAft>
              <a:buSzPts val="1800"/>
              <a:buNone/>
            </a:pPr>
            <a:r>
              <a:rPr b="1" lang="en-US" sz="2600">
                <a:solidFill>
                  <a:srgbClr val="08436E"/>
                </a:solidFill>
              </a:rPr>
              <a:t>&amp;</a:t>
            </a:r>
            <a:endParaRPr b="1" sz="2600">
              <a:solidFill>
                <a:srgbClr val="08436E"/>
              </a:solidFill>
            </a:endParaRPr>
          </a:p>
          <a:p>
            <a:pPr indent="0" lvl="0" marL="0" rtl="0" algn="ctr">
              <a:lnSpc>
                <a:spcPct val="100000"/>
              </a:lnSpc>
              <a:spcBef>
                <a:spcPts val="0"/>
              </a:spcBef>
              <a:spcAft>
                <a:spcPts val="0"/>
              </a:spcAft>
              <a:buSzPts val="1800"/>
              <a:buNone/>
            </a:pPr>
            <a:r>
              <a:rPr b="1" lang="en-US" sz="2600">
                <a:solidFill>
                  <a:srgbClr val="08436E"/>
                </a:solidFill>
              </a:rPr>
              <a:t> Hsueh-Yi Lu</a:t>
            </a:r>
            <a:endParaRPr b="1" sz="2600">
              <a:solidFill>
                <a:srgbClr val="08436E"/>
              </a:solidFill>
            </a:endParaRPr>
          </a:p>
          <a:p>
            <a:pPr indent="0" lvl="0" marL="0" rtl="0" algn="l">
              <a:lnSpc>
                <a:spcPct val="100000"/>
              </a:lnSpc>
              <a:spcBef>
                <a:spcPts val="360"/>
              </a:spcBef>
              <a:spcAft>
                <a:spcPts val="0"/>
              </a:spcAft>
              <a:buSzPts val="1800"/>
              <a:buNone/>
            </a:pPr>
            <a:r>
              <a:t/>
            </a:r>
            <a:endParaRPr b="1" sz="2600">
              <a:solidFill>
                <a:srgbClr val="08436E"/>
              </a:solidFill>
            </a:endParaRPr>
          </a:p>
          <a:p>
            <a:pPr indent="0" lvl="0" marL="0" rtl="0" algn="ctr">
              <a:lnSpc>
                <a:spcPct val="100000"/>
              </a:lnSpc>
              <a:spcBef>
                <a:spcPts val="360"/>
              </a:spcBef>
              <a:spcAft>
                <a:spcPts val="0"/>
              </a:spcAft>
              <a:buSzPts val="1800"/>
              <a:buNone/>
            </a:pPr>
            <a:r>
              <a:rPr b="1" lang="en-US" sz="2600">
                <a:solidFill>
                  <a:srgbClr val="08436E"/>
                </a:solidFill>
              </a:rPr>
              <a:t>Dec. 12, 2022</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b27989edcd_0_35"/>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214" name="Google Shape;214;g1b27989edcd_0_35"/>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Perplexity</a:t>
            </a:r>
            <a:endParaRPr/>
          </a:p>
        </p:txBody>
      </p:sp>
      <p:sp>
        <p:nvSpPr>
          <p:cNvPr id="215" name="Google Shape;215;g1b27989edcd_0_35"/>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216" name="Google Shape;216;g1b27989edcd_0_35"/>
          <p:cNvPicPr preferRelativeResize="0"/>
          <p:nvPr/>
        </p:nvPicPr>
        <p:blipFill>
          <a:blip r:embed="rId3">
            <a:alphaModFix/>
          </a:blip>
          <a:stretch>
            <a:fillRect/>
          </a:stretch>
        </p:blipFill>
        <p:spPr>
          <a:xfrm>
            <a:off x="1893978" y="2728928"/>
            <a:ext cx="11438875" cy="381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27989edcd_0_50"/>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223" name="Google Shape;223;g1b27989edcd_0_50"/>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Metrics</a:t>
            </a:r>
            <a:endParaRPr/>
          </a:p>
        </p:txBody>
      </p:sp>
      <p:sp>
        <p:nvSpPr>
          <p:cNvPr id="224" name="Google Shape;224;g1b27989edcd_0_50"/>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225" name="Google Shape;225;g1b27989edcd_0_50"/>
          <p:cNvPicPr preferRelativeResize="0"/>
          <p:nvPr/>
        </p:nvPicPr>
        <p:blipFill>
          <a:blip r:embed="rId3">
            <a:alphaModFix/>
          </a:blip>
          <a:stretch>
            <a:fillRect/>
          </a:stretch>
        </p:blipFill>
        <p:spPr>
          <a:xfrm>
            <a:off x="3822169" y="2428631"/>
            <a:ext cx="6653225" cy="4413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b27989edcd_0_58"/>
          <p:cNvSpPr txBox="1"/>
          <p:nvPr>
            <p:ph idx="1" type="body"/>
          </p:nvPr>
        </p:nvSpPr>
        <p:spPr>
          <a:xfrm>
            <a:off x="735550" y="2039050"/>
            <a:ext cx="5660100" cy="4707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rPr lang="en-US" sz="2200">
                <a:solidFill>
                  <a:schemeClr val="dk1"/>
                </a:solidFill>
                <a:latin typeface="Calibri"/>
                <a:ea typeface="Calibri"/>
                <a:cs typeface="Calibri"/>
                <a:sym typeface="Calibri"/>
              </a:rPr>
              <a:t>Standard Model Generating The First Verse</a:t>
            </a:r>
            <a:endParaRPr b="1" sz="3100">
              <a:solidFill>
                <a:schemeClr val="dk2"/>
              </a:solidFill>
            </a:endParaRPr>
          </a:p>
        </p:txBody>
      </p:sp>
      <p:sp>
        <p:nvSpPr>
          <p:cNvPr id="232" name="Google Shape;232;g1b27989edcd_0_58"/>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Generating</a:t>
            </a:r>
            <a:endParaRPr/>
          </a:p>
        </p:txBody>
      </p:sp>
      <p:sp>
        <p:nvSpPr>
          <p:cNvPr id="233" name="Google Shape;233;g1b27989edcd_0_58"/>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sp>
        <p:nvSpPr>
          <p:cNvPr id="234" name="Google Shape;234;g1b27989edcd_0_58"/>
          <p:cNvSpPr txBox="1"/>
          <p:nvPr/>
        </p:nvSpPr>
        <p:spPr>
          <a:xfrm>
            <a:off x="848175" y="2683025"/>
            <a:ext cx="1171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FF0000"/>
                </a:solidFill>
              </a:rPr>
              <a:t>    </a:t>
            </a:r>
            <a:r>
              <a:rPr b="1" lang="en-US" sz="2000">
                <a:solidFill>
                  <a:srgbClr val="FF0000"/>
                </a:solidFill>
              </a:rPr>
              <a:t>Who would have dreamed  this You couldn’t mean this</a:t>
            </a:r>
            <a:endParaRPr b="1" sz="2000">
              <a:solidFill>
                <a:srgbClr val="FF0000"/>
              </a:solidFill>
            </a:endParaRPr>
          </a:p>
        </p:txBody>
      </p:sp>
      <p:sp>
        <p:nvSpPr>
          <p:cNvPr id="235" name="Google Shape;235;g1b27989edcd_0_58"/>
          <p:cNvSpPr txBox="1"/>
          <p:nvPr/>
        </p:nvSpPr>
        <p:spPr>
          <a:xfrm>
            <a:off x="735550" y="3062513"/>
            <a:ext cx="864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2"/>
                </a:solidFill>
                <a:latin typeface="Calibri"/>
                <a:ea typeface="Calibri"/>
                <a:cs typeface="Calibri"/>
                <a:sym typeface="Calibri"/>
              </a:rPr>
              <a:t>Using only the first bar</a:t>
            </a:r>
            <a:endParaRPr sz="2500">
              <a:solidFill>
                <a:schemeClr val="dk2"/>
              </a:solidFill>
            </a:endParaRPr>
          </a:p>
        </p:txBody>
      </p:sp>
      <p:sp>
        <p:nvSpPr>
          <p:cNvPr id="236" name="Google Shape;236;g1b27989edcd_0_58"/>
          <p:cNvSpPr txBox="1"/>
          <p:nvPr/>
        </p:nvSpPr>
        <p:spPr>
          <a:xfrm>
            <a:off x="618975" y="3744250"/>
            <a:ext cx="13548000" cy="1416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US" sz="2000">
                <a:solidFill>
                  <a:srgbClr val="FF0000"/>
                </a:solidFill>
              </a:rPr>
              <a:t>Who would have dreamed this You couldn’t mean this &lt;LINE&gt; It would be some type of meanness to where you are &lt;LINE&gt; ‘Cause I don’t know where to go &lt;LINE&gt; And no one else seems to Know &lt;LINE&gt; And no one else seems to know &lt;LINE&gt; Yeah, and … &lt;LINE&gt; We last : below down &lt;LINE&gt; We got louder, louder, louder &lt;LINE&gt; Louder, derlou</a:t>
            </a:r>
            <a:endParaRPr b="1" sz="2000">
              <a:solidFill>
                <a:srgbClr val="FF0000"/>
              </a:solidFill>
            </a:endParaRPr>
          </a:p>
        </p:txBody>
      </p:sp>
      <p:pic>
        <p:nvPicPr>
          <p:cNvPr id="237" name="Google Shape;237;g1b27989edcd_0_58"/>
          <p:cNvPicPr preferRelativeResize="0"/>
          <p:nvPr/>
        </p:nvPicPr>
        <p:blipFill>
          <a:blip r:embed="rId3">
            <a:alphaModFix/>
          </a:blip>
          <a:stretch>
            <a:fillRect/>
          </a:stretch>
        </p:blipFill>
        <p:spPr>
          <a:xfrm>
            <a:off x="573100" y="1454275"/>
            <a:ext cx="13925550" cy="600075"/>
          </a:xfrm>
          <a:prstGeom prst="rect">
            <a:avLst/>
          </a:prstGeom>
          <a:noFill/>
          <a:ln>
            <a:noFill/>
          </a:ln>
        </p:spPr>
      </p:pic>
      <p:sp>
        <p:nvSpPr>
          <p:cNvPr id="238" name="Google Shape;238;g1b27989edcd_0_58"/>
          <p:cNvSpPr txBox="1"/>
          <p:nvPr/>
        </p:nvSpPr>
        <p:spPr>
          <a:xfrm>
            <a:off x="848175" y="5033013"/>
            <a:ext cx="708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2"/>
                </a:solidFill>
              </a:rPr>
              <a:t>Generated Verse</a:t>
            </a:r>
            <a:endParaRPr sz="2000">
              <a:solidFill>
                <a:schemeClr val="dk2"/>
              </a:solidFill>
            </a:endParaRPr>
          </a:p>
        </p:txBody>
      </p:sp>
      <p:sp>
        <p:nvSpPr>
          <p:cNvPr id="239" name="Google Shape;239;g1b27989edcd_0_58"/>
          <p:cNvSpPr txBox="1"/>
          <p:nvPr/>
        </p:nvSpPr>
        <p:spPr>
          <a:xfrm>
            <a:off x="573100" y="5822625"/>
            <a:ext cx="13593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FF0000"/>
                </a:solidFill>
              </a:rPr>
              <a:t>Who would have dreamed this  You couldn’t mean this &lt;LINE&gt; It would be some type of meanness to where you are &lt;LINE&gt; ‘Cause I don’t know where to go &lt;LINE&gt; And no one else seems to know &lt;LINE&gt; ‘Cause I don’t know where to go &lt;LINE&gt; And no one else seems to know &lt;LINE&gt; Yeah, and …  </a:t>
            </a:r>
            <a:endParaRPr b="1" sz="2000">
              <a:solidFill>
                <a:srgbClr val="FF0000"/>
              </a:solidFill>
            </a:endParaRPr>
          </a:p>
        </p:txBody>
      </p:sp>
      <p:sp>
        <p:nvSpPr>
          <p:cNvPr id="240" name="Google Shape;240;g1b27989edcd_0_58"/>
          <p:cNvSpPr txBox="1"/>
          <p:nvPr/>
        </p:nvSpPr>
        <p:spPr>
          <a:xfrm>
            <a:off x="848175" y="6972925"/>
            <a:ext cx="433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2"/>
                </a:solidFill>
              </a:rPr>
              <a:t>Processed</a:t>
            </a:r>
            <a:r>
              <a:rPr lang="en-US" sz="2000">
                <a:solidFill>
                  <a:schemeClr val="dk2"/>
                </a:solidFill>
              </a:rPr>
              <a:t> Generated Verse</a:t>
            </a: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b0e51ea14e_0_136"/>
          <p:cNvSpPr txBox="1"/>
          <p:nvPr>
            <p:ph idx="1" type="body"/>
          </p:nvPr>
        </p:nvSpPr>
        <p:spPr>
          <a:xfrm>
            <a:off x="716100" y="1414725"/>
            <a:ext cx="5267100" cy="6195900"/>
          </a:xfrm>
          <a:prstGeom prst="rect">
            <a:avLst/>
          </a:prstGeom>
          <a:noFill/>
          <a:ln>
            <a:noFill/>
          </a:ln>
        </p:spPr>
        <p:txBody>
          <a:bodyPr anchorCtr="0" anchor="t" bIns="45625" lIns="91275" spcFirstLastPara="1" rIns="91275" wrap="square" tIns="45625">
            <a:noAutofit/>
          </a:bodyPr>
          <a:lstStyle/>
          <a:p>
            <a:pPr indent="-226664" lvl="0" marL="226664" rtl="0" algn="l">
              <a:lnSpc>
                <a:spcPct val="100000"/>
              </a:lnSpc>
              <a:spcBef>
                <a:spcPts val="400"/>
              </a:spcBef>
              <a:spcAft>
                <a:spcPts val="0"/>
              </a:spcAft>
              <a:buSzPts val="2000"/>
              <a:buChar char="▸"/>
            </a:pPr>
            <a:r>
              <a:t/>
            </a:r>
            <a:endParaRPr/>
          </a:p>
          <a:p>
            <a:pPr indent="-99664" lvl="0" marL="226664" rtl="0" algn="l">
              <a:lnSpc>
                <a:spcPct val="100000"/>
              </a:lnSpc>
              <a:spcBef>
                <a:spcPts val="400"/>
              </a:spcBef>
              <a:spcAft>
                <a:spcPts val="0"/>
              </a:spcAft>
              <a:buSzPts val="2000"/>
              <a:buNone/>
            </a:pPr>
            <a:r>
              <a:t/>
            </a:r>
            <a:endParaRPr/>
          </a:p>
          <a:p>
            <a:pPr indent="-113950" lvl="1" marL="454919" rtl="0" algn="l">
              <a:lnSpc>
                <a:spcPct val="100000"/>
              </a:lnSpc>
              <a:spcBef>
                <a:spcPts val="360"/>
              </a:spcBef>
              <a:spcAft>
                <a:spcPts val="0"/>
              </a:spcAft>
              <a:buSzPts val="1800"/>
              <a:buNone/>
            </a:pPr>
            <a:r>
              <a:t/>
            </a:r>
            <a:endParaRPr/>
          </a:p>
          <a:p>
            <a:pPr indent="-68002" lvl="2" marL="624526" rtl="0" algn="l">
              <a:lnSpc>
                <a:spcPct val="100000"/>
              </a:lnSpc>
              <a:spcBef>
                <a:spcPts val="320"/>
              </a:spcBef>
              <a:spcAft>
                <a:spcPts val="0"/>
              </a:spcAft>
              <a:buSzPts val="1600"/>
              <a:buNone/>
            </a:pPr>
            <a:r>
              <a:t/>
            </a:r>
            <a:endParaRPr/>
          </a:p>
        </p:txBody>
      </p:sp>
      <p:sp>
        <p:nvSpPr>
          <p:cNvPr id="247" name="Google Shape;247;g1b0e51ea14e_0_136"/>
          <p:cNvSpPr/>
          <p:nvPr/>
        </p:nvSpPr>
        <p:spPr>
          <a:xfrm flipH="1" rot="10800000">
            <a:off x="889440" y="825413"/>
            <a:ext cx="11099400" cy="59400"/>
          </a:xfrm>
          <a:prstGeom prst="rect">
            <a:avLst/>
          </a:prstGeom>
          <a:solidFill>
            <a:srgbClr val="BAA278"/>
          </a:solid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248" name="Google Shape;248;g1b0e51ea14e_0_136"/>
          <p:cNvSpPr txBox="1"/>
          <p:nvPr/>
        </p:nvSpPr>
        <p:spPr>
          <a:xfrm>
            <a:off x="731520" y="229223"/>
            <a:ext cx="10766100" cy="596400"/>
          </a:xfrm>
          <a:prstGeom prst="rect">
            <a:avLst/>
          </a:prstGeom>
          <a:noFill/>
          <a:ln>
            <a:noFill/>
          </a:ln>
        </p:spPr>
        <p:txBody>
          <a:bodyPr anchorCtr="0" anchor="t" bIns="45625" lIns="91275" spcFirstLastPara="1" rIns="91275" wrap="square" tIns="45625">
            <a:noAutofit/>
          </a:bodyPr>
          <a:lstStyle/>
          <a:p>
            <a:pPr indent="0" lvl="0" marL="0" marR="0" rtl="0" algn="l">
              <a:lnSpc>
                <a:spcPct val="115000"/>
              </a:lnSpc>
              <a:spcBef>
                <a:spcPts val="2400"/>
              </a:spcBef>
              <a:spcAft>
                <a:spcPts val="0"/>
              </a:spcAft>
              <a:buClr>
                <a:schemeClr val="dk1"/>
              </a:buClr>
              <a:buSzPts val="1100"/>
              <a:buFont typeface="Arial"/>
              <a:buNone/>
            </a:pPr>
            <a:r>
              <a:rPr b="1" lang="en-US" sz="3700">
                <a:solidFill>
                  <a:schemeClr val="dk2"/>
                </a:solidFill>
                <a:latin typeface="Avenir"/>
                <a:ea typeface="Avenir"/>
                <a:cs typeface="Avenir"/>
                <a:sym typeface="Avenir"/>
              </a:rPr>
              <a:t>Text Classifier</a:t>
            </a:r>
            <a:endParaRPr b="1" i="0" sz="3700" u="none" cap="none" strike="noStrike">
              <a:solidFill>
                <a:schemeClr val="dk2"/>
              </a:solidFill>
              <a:latin typeface="Avenir"/>
              <a:ea typeface="Avenir"/>
              <a:cs typeface="Avenir"/>
              <a:sym typeface="Avenir"/>
            </a:endParaRPr>
          </a:p>
          <a:p>
            <a:pPr indent="0" lvl="0" marL="0" marR="0" rtl="0" algn="l">
              <a:lnSpc>
                <a:spcPct val="115000"/>
              </a:lnSpc>
              <a:spcBef>
                <a:spcPts val="2400"/>
              </a:spcBef>
              <a:spcAft>
                <a:spcPts val="0"/>
              </a:spcAft>
              <a:buClr>
                <a:schemeClr val="dk1"/>
              </a:buClr>
              <a:buSzPts val="1100"/>
              <a:buFont typeface="Arial"/>
              <a:buNone/>
            </a:pPr>
            <a:r>
              <a:t/>
            </a:r>
            <a:endParaRPr b="1" i="0" sz="3700" u="none" cap="none" strike="noStrike">
              <a:solidFill>
                <a:schemeClr val="dk2"/>
              </a:solidFill>
              <a:latin typeface="Arial"/>
              <a:ea typeface="Arial"/>
              <a:cs typeface="Arial"/>
              <a:sym typeface="Arial"/>
            </a:endParaRPr>
          </a:p>
          <a:p>
            <a:pPr indent="0" lvl="0" marL="0" marR="0" rtl="0" algn="l">
              <a:lnSpc>
                <a:spcPct val="130000"/>
              </a:lnSpc>
              <a:spcBef>
                <a:spcPts val="600"/>
              </a:spcBef>
              <a:spcAft>
                <a:spcPts val="0"/>
              </a:spcAft>
              <a:buClr>
                <a:srgbClr val="08436E"/>
              </a:buClr>
              <a:buSzPts val="2500"/>
              <a:buFont typeface="Avenir"/>
              <a:buNone/>
            </a:pPr>
            <a:r>
              <a:t/>
            </a:r>
            <a:endParaRPr b="0" i="0" sz="2500" u="none" cap="none" strike="noStrike">
              <a:solidFill>
                <a:srgbClr val="08436E"/>
              </a:solidFill>
              <a:latin typeface="Avenir"/>
              <a:ea typeface="Avenir"/>
              <a:cs typeface="Avenir"/>
              <a:sym typeface="Avenir"/>
            </a:endParaRPr>
          </a:p>
        </p:txBody>
      </p:sp>
      <p:sp>
        <p:nvSpPr>
          <p:cNvPr id="249" name="Google Shape;249;g1b0e51ea14e_0_136"/>
          <p:cNvSpPr txBox="1"/>
          <p:nvPr>
            <p:ph idx="2" type="body"/>
          </p:nvPr>
        </p:nvSpPr>
        <p:spPr>
          <a:xfrm>
            <a:off x="731983" y="884813"/>
            <a:ext cx="10764900" cy="470700"/>
          </a:xfrm>
          <a:prstGeom prst="rect">
            <a:avLst/>
          </a:prstGeom>
          <a:noFill/>
          <a:ln>
            <a:noFill/>
          </a:ln>
        </p:spPr>
        <p:txBody>
          <a:bodyPr anchorCtr="0" anchor="t" bIns="45625" lIns="91275" spcFirstLastPara="1" rIns="91275" wrap="square" tIns="45625">
            <a:noAutofit/>
          </a:bodyPr>
          <a:lstStyle/>
          <a:p>
            <a:pPr indent="0" lvl="0" marL="0" rtl="0" algn="l">
              <a:lnSpc>
                <a:spcPct val="100000"/>
              </a:lnSpc>
              <a:spcBef>
                <a:spcPts val="0"/>
              </a:spcBef>
              <a:spcAft>
                <a:spcPts val="0"/>
              </a:spcAft>
              <a:buSzPts val="1800"/>
              <a:buNone/>
            </a:pPr>
            <a:r>
              <a:rPr b="0" lang="en-US">
                <a:latin typeface="Avenir"/>
                <a:ea typeface="Avenir"/>
                <a:cs typeface="Avenir"/>
                <a:sym typeface="Avenir"/>
              </a:rPr>
              <a:t>SUBTITLE</a:t>
            </a:r>
            <a:endParaRPr/>
          </a:p>
        </p:txBody>
      </p:sp>
      <p:pic>
        <p:nvPicPr>
          <p:cNvPr id="250" name="Google Shape;250;g1b0e51ea14e_0_136"/>
          <p:cNvPicPr preferRelativeResize="0"/>
          <p:nvPr/>
        </p:nvPicPr>
        <p:blipFill>
          <a:blip r:embed="rId3">
            <a:alphaModFix/>
          </a:blip>
          <a:stretch>
            <a:fillRect/>
          </a:stretch>
        </p:blipFill>
        <p:spPr>
          <a:xfrm>
            <a:off x="889450" y="2170125"/>
            <a:ext cx="12096625" cy="399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b25f81c36c_0_205"/>
          <p:cNvSpPr txBox="1"/>
          <p:nvPr>
            <p:ph idx="1" type="body"/>
          </p:nvPr>
        </p:nvSpPr>
        <p:spPr>
          <a:xfrm>
            <a:off x="731971" y="1920250"/>
            <a:ext cx="60993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rPr b="1" lang="en-US" sz="2550">
                <a:solidFill>
                  <a:schemeClr val="dk2"/>
                </a:solidFill>
                <a:highlight>
                  <a:srgbClr val="FFFFFF"/>
                </a:highlight>
                <a:latin typeface="Arial"/>
                <a:ea typeface="Arial"/>
                <a:cs typeface="Arial"/>
                <a:sym typeface="Arial"/>
              </a:rPr>
              <a:t>Bidirectional Encoder Representations from Transformers</a:t>
            </a:r>
            <a:r>
              <a:rPr lang="en-US" sz="2550">
                <a:solidFill>
                  <a:schemeClr val="dk2"/>
                </a:solidFill>
                <a:highlight>
                  <a:srgbClr val="FFFFFF"/>
                </a:highlight>
                <a:latin typeface="Arial"/>
                <a:ea typeface="Arial"/>
                <a:cs typeface="Arial"/>
                <a:sym typeface="Arial"/>
              </a:rPr>
              <a:t> (</a:t>
            </a:r>
            <a:r>
              <a:rPr b="1" lang="en-US" sz="2550">
                <a:solidFill>
                  <a:schemeClr val="dk2"/>
                </a:solidFill>
                <a:highlight>
                  <a:srgbClr val="FFFFFF"/>
                </a:highlight>
                <a:latin typeface="Arial"/>
                <a:ea typeface="Arial"/>
                <a:cs typeface="Arial"/>
                <a:sym typeface="Arial"/>
              </a:rPr>
              <a:t>BERT</a:t>
            </a:r>
            <a:r>
              <a:rPr lang="en-US" sz="2550">
                <a:solidFill>
                  <a:schemeClr val="dk2"/>
                </a:solidFill>
                <a:highlight>
                  <a:srgbClr val="FFFFFF"/>
                </a:highlight>
                <a:latin typeface="Arial"/>
                <a:ea typeface="Arial"/>
                <a:cs typeface="Arial"/>
                <a:sym typeface="Arial"/>
              </a:rPr>
              <a:t>)</a:t>
            </a:r>
            <a:endParaRPr sz="2550">
              <a:solidFill>
                <a:schemeClr val="dk2"/>
              </a:solidFill>
              <a:highlight>
                <a:srgbClr val="FFFFFF"/>
              </a:highlight>
              <a:latin typeface="Arial"/>
              <a:ea typeface="Arial"/>
              <a:cs typeface="Arial"/>
              <a:sym typeface="Arial"/>
            </a:endParaRPr>
          </a:p>
          <a:p>
            <a:pPr indent="0" lvl="0" marL="0" rtl="0" algn="l">
              <a:spcBef>
                <a:spcPts val="400"/>
              </a:spcBef>
              <a:spcAft>
                <a:spcPts val="0"/>
              </a:spcAft>
              <a:buNone/>
            </a:pPr>
            <a:r>
              <a:t/>
            </a:r>
            <a:endParaRPr sz="2550">
              <a:solidFill>
                <a:schemeClr val="dk2"/>
              </a:solidFill>
              <a:highlight>
                <a:srgbClr val="FFFFFF"/>
              </a:highlight>
              <a:latin typeface="Arial"/>
              <a:ea typeface="Arial"/>
              <a:cs typeface="Arial"/>
              <a:sym typeface="Arial"/>
            </a:endParaRPr>
          </a:p>
          <a:p>
            <a:pPr indent="0" lvl="0" marL="0" rtl="0" algn="l">
              <a:spcBef>
                <a:spcPts val="400"/>
              </a:spcBef>
              <a:spcAft>
                <a:spcPts val="0"/>
              </a:spcAft>
              <a:buNone/>
            </a:pPr>
            <a:r>
              <a:rPr lang="en-US" sz="2050">
                <a:solidFill>
                  <a:schemeClr val="dk2"/>
                </a:solidFill>
                <a:highlight>
                  <a:srgbClr val="FFFFFF"/>
                </a:highlight>
                <a:latin typeface="Arial"/>
                <a:ea typeface="Arial"/>
                <a:cs typeface="Arial"/>
                <a:sym typeface="Arial"/>
              </a:rPr>
              <a:t>a transformer-based machine learning technique for natural language processing (NLP) pre-training developed by Google</a:t>
            </a:r>
            <a:endParaRPr sz="2050">
              <a:solidFill>
                <a:schemeClr val="dk2"/>
              </a:solidFill>
              <a:highlight>
                <a:srgbClr val="FFFFFF"/>
              </a:highlight>
              <a:latin typeface="Arial"/>
              <a:ea typeface="Arial"/>
              <a:cs typeface="Arial"/>
              <a:sym typeface="Arial"/>
            </a:endParaRPr>
          </a:p>
          <a:p>
            <a:pPr indent="0" lvl="0" marL="0" rtl="0" algn="l">
              <a:spcBef>
                <a:spcPts val="400"/>
              </a:spcBef>
              <a:spcAft>
                <a:spcPts val="0"/>
              </a:spcAft>
              <a:buNone/>
            </a:pPr>
            <a:r>
              <a:t/>
            </a:r>
            <a:endParaRPr sz="2050">
              <a:solidFill>
                <a:schemeClr val="dk2"/>
              </a:solidFill>
              <a:highlight>
                <a:srgbClr val="FFFFFF"/>
              </a:highlight>
              <a:latin typeface="Arial"/>
              <a:ea typeface="Arial"/>
              <a:cs typeface="Arial"/>
              <a:sym typeface="Arial"/>
            </a:endParaRPr>
          </a:p>
          <a:p>
            <a:pPr indent="-358775" lvl="0" marL="457200" rtl="0" algn="l">
              <a:spcBef>
                <a:spcPts val="400"/>
              </a:spcBef>
              <a:spcAft>
                <a:spcPts val="0"/>
              </a:spcAft>
              <a:buClr>
                <a:schemeClr val="dk2"/>
              </a:buClr>
              <a:buSzPts val="2050"/>
              <a:buFont typeface="Arial"/>
              <a:buAutoNum type="arabicPeriod"/>
            </a:pPr>
            <a:r>
              <a:rPr lang="en-US" sz="2050">
                <a:solidFill>
                  <a:schemeClr val="dk2"/>
                </a:solidFill>
                <a:highlight>
                  <a:srgbClr val="FFFFFF"/>
                </a:highlight>
                <a:latin typeface="Arial"/>
                <a:ea typeface="Arial"/>
                <a:cs typeface="Arial"/>
                <a:sym typeface="Arial"/>
              </a:rPr>
              <a:t>It is pre-trained on unlabeled data extracted from BooksCorpus, which has 800M words, and from Wikipedia, which has 2,500M words.</a:t>
            </a:r>
            <a:endParaRPr sz="2050">
              <a:solidFill>
                <a:schemeClr val="dk2"/>
              </a:solidFill>
              <a:highlight>
                <a:srgbClr val="FFFFFF"/>
              </a:highlight>
              <a:latin typeface="Arial"/>
              <a:ea typeface="Arial"/>
              <a:cs typeface="Arial"/>
              <a:sym typeface="Arial"/>
            </a:endParaRPr>
          </a:p>
          <a:p>
            <a:pPr indent="-358775" lvl="0" marL="457200" rtl="0" algn="l">
              <a:spcBef>
                <a:spcPts val="0"/>
              </a:spcBef>
              <a:spcAft>
                <a:spcPts val="0"/>
              </a:spcAft>
              <a:buClr>
                <a:schemeClr val="dk2"/>
              </a:buClr>
              <a:buSzPts val="2050"/>
              <a:buFont typeface="Arial"/>
              <a:buAutoNum type="arabicPeriod"/>
            </a:pPr>
            <a:r>
              <a:rPr lang="en-US" sz="2050">
                <a:solidFill>
                  <a:schemeClr val="dk2"/>
                </a:solidFill>
                <a:highlight>
                  <a:srgbClr val="FFFFFF"/>
                </a:highlight>
                <a:latin typeface="Arial"/>
                <a:ea typeface="Arial"/>
                <a:cs typeface="Arial"/>
                <a:sym typeface="Arial"/>
              </a:rPr>
              <a:t>As the name suggests, it is pre-trained by utilizing the bidirectional nature of the encoder stacks. This means that BERT learns information from a sequence of words not only from left to right, but also from right to left.</a:t>
            </a:r>
            <a:endParaRPr sz="2050">
              <a:solidFill>
                <a:schemeClr val="dk2"/>
              </a:solidFill>
              <a:highlight>
                <a:srgbClr val="FFFFFF"/>
              </a:highlight>
              <a:latin typeface="Arial"/>
              <a:ea typeface="Arial"/>
              <a:cs typeface="Arial"/>
              <a:sym typeface="Arial"/>
            </a:endParaRPr>
          </a:p>
          <a:p>
            <a:pPr indent="0" lvl="0" marL="0" rtl="0" algn="l">
              <a:spcBef>
                <a:spcPts val="400"/>
              </a:spcBef>
              <a:spcAft>
                <a:spcPts val="0"/>
              </a:spcAft>
              <a:buNone/>
            </a:pPr>
            <a:r>
              <a:t/>
            </a:r>
            <a:endParaRPr sz="2050">
              <a:solidFill>
                <a:schemeClr val="dk2"/>
              </a:solidFill>
              <a:highlight>
                <a:srgbClr val="FFFFFF"/>
              </a:highlight>
              <a:latin typeface="Arial"/>
              <a:ea typeface="Arial"/>
              <a:cs typeface="Arial"/>
              <a:sym typeface="Arial"/>
            </a:endParaRPr>
          </a:p>
        </p:txBody>
      </p:sp>
      <p:sp>
        <p:nvSpPr>
          <p:cNvPr id="257" name="Google Shape;257;g1b25f81c36c_0_205"/>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sz="3700">
                <a:solidFill>
                  <a:schemeClr val="dk2"/>
                </a:solidFill>
              </a:rPr>
              <a:t>BERT</a:t>
            </a:r>
            <a:endParaRPr sz="3700">
              <a:solidFill>
                <a:schemeClr val="dk2"/>
              </a:solidFill>
            </a:endParaRPr>
          </a:p>
        </p:txBody>
      </p:sp>
      <p:sp>
        <p:nvSpPr>
          <p:cNvPr id="258" name="Google Shape;258;g1b25f81c36c_0_205"/>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259" name="Google Shape;259;g1b25f81c36c_0_205"/>
          <p:cNvPicPr preferRelativeResize="0"/>
          <p:nvPr/>
        </p:nvPicPr>
        <p:blipFill>
          <a:blip r:embed="rId3">
            <a:alphaModFix/>
          </a:blip>
          <a:stretch>
            <a:fillRect/>
          </a:stretch>
        </p:blipFill>
        <p:spPr>
          <a:xfrm>
            <a:off x="7254833" y="1153284"/>
            <a:ext cx="5643436" cy="6580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b0e51ea14e_0_144"/>
          <p:cNvSpPr txBox="1"/>
          <p:nvPr>
            <p:ph idx="1" type="body"/>
          </p:nvPr>
        </p:nvSpPr>
        <p:spPr>
          <a:xfrm>
            <a:off x="731950" y="1920326"/>
            <a:ext cx="3986400" cy="60051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400"/>
              </a:spcBef>
              <a:spcAft>
                <a:spcPts val="0"/>
              </a:spcAft>
              <a:buClr>
                <a:schemeClr val="dk1"/>
              </a:buClr>
              <a:buSzPts val="1100"/>
              <a:buFont typeface="Arial"/>
              <a:buNone/>
            </a:pPr>
            <a:r>
              <a:t/>
            </a:r>
            <a:endParaRPr>
              <a:solidFill>
                <a:schemeClr val="dk1"/>
              </a:solidFill>
            </a:endParaRPr>
          </a:p>
        </p:txBody>
      </p:sp>
      <p:sp>
        <p:nvSpPr>
          <p:cNvPr id="266" name="Google Shape;266;g1b0e51ea14e_0_144"/>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p>
            <a:pPr indent="0" lvl="0" marL="0" rtl="0" algn="l">
              <a:lnSpc>
                <a:spcPct val="130000"/>
              </a:lnSpc>
              <a:spcBef>
                <a:spcPts val="0"/>
              </a:spcBef>
              <a:spcAft>
                <a:spcPts val="0"/>
              </a:spcAft>
              <a:buSzPts val="2500"/>
              <a:buNone/>
            </a:pPr>
            <a:r>
              <a:rPr lang="en-US" sz="3800"/>
              <a:t>Training  </a:t>
            </a:r>
            <a:endParaRPr sz="3400"/>
          </a:p>
        </p:txBody>
      </p:sp>
      <p:pic>
        <p:nvPicPr>
          <p:cNvPr id="267" name="Google Shape;267;g1b0e51ea14e_0_144"/>
          <p:cNvPicPr preferRelativeResize="0"/>
          <p:nvPr/>
        </p:nvPicPr>
        <p:blipFill>
          <a:blip r:embed="rId3">
            <a:alphaModFix/>
          </a:blip>
          <a:stretch>
            <a:fillRect/>
          </a:stretch>
        </p:blipFill>
        <p:spPr>
          <a:xfrm>
            <a:off x="7965425" y="2170126"/>
            <a:ext cx="6114876" cy="4703751"/>
          </a:xfrm>
          <a:prstGeom prst="rect">
            <a:avLst/>
          </a:prstGeom>
          <a:noFill/>
          <a:ln>
            <a:noFill/>
          </a:ln>
        </p:spPr>
      </p:pic>
      <p:pic>
        <p:nvPicPr>
          <p:cNvPr id="268" name="Google Shape;268;g1b0e51ea14e_0_144"/>
          <p:cNvPicPr preferRelativeResize="0"/>
          <p:nvPr/>
        </p:nvPicPr>
        <p:blipFill>
          <a:blip r:embed="rId4">
            <a:alphaModFix/>
          </a:blip>
          <a:stretch>
            <a:fillRect/>
          </a:stretch>
        </p:blipFill>
        <p:spPr>
          <a:xfrm>
            <a:off x="139198" y="1398354"/>
            <a:ext cx="7461251" cy="5740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b0a5d700f3_0_53"/>
          <p:cNvSpPr txBox="1"/>
          <p:nvPr>
            <p:ph idx="1" type="body"/>
          </p:nvPr>
        </p:nvSpPr>
        <p:spPr>
          <a:xfrm>
            <a:off x="143000" y="1414725"/>
            <a:ext cx="8728500" cy="6425100"/>
          </a:xfrm>
          <a:prstGeom prst="rect">
            <a:avLst/>
          </a:prstGeom>
          <a:noFill/>
          <a:ln>
            <a:noFill/>
          </a:ln>
        </p:spPr>
        <p:txBody>
          <a:bodyPr anchorCtr="0" anchor="t" bIns="45625" lIns="91275" spcFirstLastPara="1" rIns="91275" wrap="square" tIns="45625">
            <a:noAutofit/>
          </a:bodyPr>
          <a:lstStyle/>
          <a:p>
            <a:pPr indent="-342900" lvl="0" marL="457200" rtl="0" algn="l">
              <a:lnSpc>
                <a:spcPct val="100000"/>
              </a:lnSpc>
              <a:spcBef>
                <a:spcPts val="0"/>
              </a:spcBef>
              <a:spcAft>
                <a:spcPts val="0"/>
              </a:spcAft>
              <a:buSzPts val="1800"/>
              <a:buChar char="▸"/>
            </a:pPr>
            <a:r>
              <a:rPr lang="en-US" sz="1800"/>
              <a:t>(Let them know!) Do you (Let them know!) Do you (Let them know!) Know who you fucking with? Know who you fucking with? Do you (Let them know!) Do you (Let them know!) Know who you fucking with? Know who you fucking with? Always (Always!) Always (Always!)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We gon' roll up, we gon' roll up We gon' roll up, we gon' roll up We gon' roll up, we gon' roll up Do you like feel me? We gon' roll up, roll up Back up, rolled up, rolled up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Now back to the story about the bitches And tell how this kid went from right to riches Now he's drivin' fancy cars gettin' bitches galore He was a dirty little boy that I knew next door He was a dirty little boy that I even knock on the next door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This shit is a gift I never felt so alive I never felt so alive I never felt so alive (I never felt so alive) I never felt so alive (I never felt so alive)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Come on, yeah (repeat 10X) Standing, hold me down for my Jesus Come on, yeah (repeat 10X) Standing, hold me down for my Jesus Standing, hold me down for my Jesus (repeat 10X)</a:t>
            </a:r>
            <a:endParaRPr sz="1800"/>
          </a:p>
          <a:p>
            <a:pPr indent="0" lvl="0" marL="457200" rtl="0" algn="l">
              <a:lnSpc>
                <a:spcPct val="100000"/>
              </a:lnSpc>
              <a:spcBef>
                <a:spcPts val="0"/>
              </a:spcBef>
              <a:spcAft>
                <a:spcPts val="0"/>
              </a:spcAft>
              <a:buNone/>
            </a:pPr>
            <a:r>
              <a:t/>
            </a:r>
            <a:endParaRPr sz="1800"/>
          </a:p>
          <a:p>
            <a:pPr indent="-285750" lvl="0" marL="457200" rtl="0" algn="l">
              <a:lnSpc>
                <a:spcPct val="100000"/>
              </a:lnSpc>
              <a:spcBef>
                <a:spcPts val="0"/>
              </a:spcBef>
              <a:spcAft>
                <a:spcPts val="0"/>
              </a:spcAft>
              <a:buSzPts val="900"/>
              <a:buChar char="▸"/>
            </a:pPr>
            <a:r>
              <a:t/>
            </a:r>
            <a:endParaRPr sz="900"/>
          </a:p>
          <a:p>
            <a:pPr indent="-68002" lvl="2" marL="624526" rtl="0" algn="l">
              <a:lnSpc>
                <a:spcPct val="100000"/>
              </a:lnSpc>
              <a:spcBef>
                <a:spcPts val="320"/>
              </a:spcBef>
              <a:spcAft>
                <a:spcPts val="0"/>
              </a:spcAft>
              <a:buSzPts val="1600"/>
              <a:buNone/>
            </a:pPr>
            <a:r>
              <a:t/>
            </a:r>
            <a:endParaRPr sz="900"/>
          </a:p>
        </p:txBody>
      </p:sp>
      <p:sp>
        <p:nvSpPr>
          <p:cNvPr id="275" name="Google Shape;275;g1b0a5d700f3_0_53"/>
          <p:cNvSpPr/>
          <p:nvPr/>
        </p:nvSpPr>
        <p:spPr>
          <a:xfrm flipH="1" rot="10800000">
            <a:off x="889440" y="825413"/>
            <a:ext cx="11099400" cy="59400"/>
          </a:xfrm>
          <a:prstGeom prst="rect">
            <a:avLst/>
          </a:prstGeom>
          <a:solidFill>
            <a:srgbClr val="BAA278"/>
          </a:solid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276" name="Google Shape;276;g1b0a5d700f3_0_53"/>
          <p:cNvSpPr txBox="1"/>
          <p:nvPr/>
        </p:nvSpPr>
        <p:spPr>
          <a:xfrm>
            <a:off x="731520" y="229223"/>
            <a:ext cx="10766100" cy="596400"/>
          </a:xfrm>
          <a:prstGeom prst="rect">
            <a:avLst/>
          </a:prstGeom>
          <a:noFill/>
          <a:ln>
            <a:noFill/>
          </a:ln>
        </p:spPr>
        <p:txBody>
          <a:bodyPr anchorCtr="0" anchor="t" bIns="45625" lIns="91275" spcFirstLastPara="1" rIns="91275" wrap="square" tIns="45625">
            <a:noAutofit/>
          </a:bodyPr>
          <a:lstStyle/>
          <a:p>
            <a:pPr indent="0" lvl="0" marL="0" marR="0" rtl="0" algn="l">
              <a:lnSpc>
                <a:spcPct val="115000"/>
              </a:lnSpc>
              <a:spcBef>
                <a:spcPts val="2400"/>
              </a:spcBef>
              <a:spcAft>
                <a:spcPts val="0"/>
              </a:spcAft>
              <a:buClr>
                <a:schemeClr val="dk1"/>
              </a:buClr>
              <a:buSzPts val="1100"/>
              <a:buFont typeface="Arial"/>
              <a:buNone/>
            </a:pPr>
            <a:r>
              <a:rPr b="1" i="0" lang="en-US" sz="3700" u="none" cap="none" strike="noStrike">
                <a:solidFill>
                  <a:schemeClr val="dk2"/>
                </a:solidFill>
                <a:latin typeface="Arial"/>
                <a:ea typeface="Arial"/>
                <a:cs typeface="Arial"/>
                <a:sym typeface="Arial"/>
              </a:rPr>
              <a:t>R</a:t>
            </a:r>
            <a:r>
              <a:rPr b="1" lang="en-US" sz="3700">
                <a:solidFill>
                  <a:schemeClr val="dk2"/>
                </a:solidFill>
              </a:rPr>
              <a:t>esults</a:t>
            </a:r>
            <a:endParaRPr b="1" i="0" sz="3700" u="none" cap="none" strike="noStrike">
              <a:solidFill>
                <a:schemeClr val="dk2"/>
              </a:solidFill>
              <a:latin typeface="Arial"/>
              <a:ea typeface="Arial"/>
              <a:cs typeface="Arial"/>
              <a:sym typeface="Arial"/>
            </a:endParaRPr>
          </a:p>
          <a:p>
            <a:pPr indent="0" lvl="0" marL="0" marR="0" rtl="0" algn="l">
              <a:lnSpc>
                <a:spcPct val="130000"/>
              </a:lnSpc>
              <a:spcBef>
                <a:spcPts val="600"/>
              </a:spcBef>
              <a:spcAft>
                <a:spcPts val="0"/>
              </a:spcAft>
              <a:buClr>
                <a:srgbClr val="08436E"/>
              </a:buClr>
              <a:buSzPts val="2500"/>
              <a:buFont typeface="Avenir"/>
              <a:buNone/>
            </a:pPr>
            <a:r>
              <a:t/>
            </a:r>
            <a:endParaRPr b="0" i="0" sz="2500" u="none" cap="none" strike="noStrike">
              <a:solidFill>
                <a:srgbClr val="08436E"/>
              </a:solidFill>
              <a:latin typeface="Avenir"/>
              <a:ea typeface="Avenir"/>
              <a:cs typeface="Avenir"/>
              <a:sym typeface="Avenir"/>
            </a:endParaRPr>
          </a:p>
        </p:txBody>
      </p:sp>
      <p:sp>
        <p:nvSpPr>
          <p:cNvPr id="277" name="Google Shape;277;g1b0a5d700f3_0_53"/>
          <p:cNvSpPr txBox="1"/>
          <p:nvPr>
            <p:ph idx="2" type="body"/>
          </p:nvPr>
        </p:nvSpPr>
        <p:spPr>
          <a:xfrm>
            <a:off x="732133" y="884813"/>
            <a:ext cx="10764900" cy="470700"/>
          </a:xfrm>
          <a:prstGeom prst="rect">
            <a:avLst/>
          </a:prstGeom>
          <a:noFill/>
          <a:ln>
            <a:noFill/>
          </a:ln>
        </p:spPr>
        <p:txBody>
          <a:bodyPr anchorCtr="0" anchor="t" bIns="45625" lIns="91275" spcFirstLastPara="1" rIns="91275" wrap="square" tIns="45625">
            <a:noAutofit/>
          </a:bodyPr>
          <a:lstStyle/>
          <a:p>
            <a:pPr indent="0" lvl="0" marL="0" rtl="0" algn="l">
              <a:lnSpc>
                <a:spcPct val="100000"/>
              </a:lnSpc>
              <a:spcBef>
                <a:spcPts val="0"/>
              </a:spcBef>
              <a:spcAft>
                <a:spcPts val="0"/>
              </a:spcAft>
              <a:buSzPts val="1800"/>
              <a:buNone/>
            </a:pPr>
            <a:r>
              <a:t/>
            </a:r>
            <a:endParaRPr sz="2900">
              <a:solidFill>
                <a:schemeClr val="accent3"/>
              </a:solidFill>
            </a:endParaRPr>
          </a:p>
        </p:txBody>
      </p:sp>
      <p:sp>
        <p:nvSpPr>
          <p:cNvPr id="278" name="Google Shape;278;g1b0a5d700f3_0_53"/>
          <p:cNvSpPr txBox="1"/>
          <p:nvPr/>
        </p:nvSpPr>
        <p:spPr>
          <a:xfrm>
            <a:off x="9925950" y="2932175"/>
            <a:ext cx="35304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700"/>
              <a:t>pop </a:t>
            </a:r>
            <a:r>
              <a:rPr lang="en-US" sz="4700"/>
              <a:t>: 7</a:t>
            </a:r>
            <a:endParaRPr sz="4700"/>
          </a:p>
          <a:p>
            <a:pPr indent="0" lvl="0" marL="0" rtl="0" algn="l">
              <a:spcBef>
                <a:spcPts val="0"/>
              </a:spcBef>
              <a:spcAft>
                <a:spcPts val="0"/>
              </a:spcAft>
              <a:buNone/>
            </a:pPr>
            <a:r>
              <a:rPr lang="en-US" sz="4700"/>
              <a:t>(13%)</a:t>
            </a:r>
            <a:endParaRPr sz="4700"/>
          </a:p>
          <a:p>
            <a:pPr indent="0" lvl="0" marL="0" rtl="0" algn="l">
              <a:spcBef>
                <a:spcPts val="0"/>
              </a:spcBef>
              <a:spcAft>
                <a:spcPts val="0"/>
              </a:spcAft>
              <a:buNone/>
            </a:pPr>
            <a:r>
              <a:rPr lang="en-US" sz="4700"/>
              <a:t>rap : 45 (86%)</a:t>
            </a:r>
            <a:endParaRPr sz="4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b0a5d700f3_0_61"/>
          <p:cNvSpPr txBox="1"/>
          <p:nvPr>
            <p:ph idx="1" type="body"/>
          </p:nvPr>
        </p:nvSpPr>
        <p:spPr>
          <a:xfrm>
            <a:off x="716108" y="1414716"/>
            <a:ext cx="13198200" cy="5083800"/>
          </a:xfrm>
          <a:prstGeom prst="rect">
            <a:avLst/>
          </a:prstGeom>
          <a:noFill/>
          <a:ln>
            <a:noFill/>
          </a:ln>
        </p:spPr>
        <p:txBody>
          <a:bodyPr anchorCtr="0" anchor="t" bIns="45625" lIns="91275" spcFirstLastPara="1" rIns="91275" wrap="square" tIns="45625">
            <a:noAutofit/>
          </a:bodyPr>
          <a:lstStyle/>
          <a:p>
            <a:pPr indent="0" lvl="0" marL="457200" rtl="0" algn="l">
              <a:lnSpc>
                <a:spcPct val="100000"/>
              </a:lnSpc>
              <a:spcBef>
                <a:spcPts val="400"/>
              </a:spcBef>
              <a:spcAft>
                <a:spcPts val="0"/>
              </a:spcAft>
              <a:buNone/>
            </a:pPr>
            <a:r>
              <a:t/>
            </a:r>
            <a:endParaRPr/>
          </a:p>
          <a:p>
            <a:pPr indent="-99664" lvl="0" marL="226664" rtl="0" algn="l">
              <a:lnSpc>
                <a:spcPct val="100000"/>
              </a:lnSpc>
              <a:spcBef>
                <a:spcPts val="400"/>
              </a:spcBef>
              <a:spcAft>
                <a:spcPts val="0"/>
              </a:spcAft>
              <a:buSzPts val="2000"/>
              <a:buNone/>
            </a:pPr>
            <a:r>
              <a:t/>
            </a:r>
            <a:endParaRPr/>
          </a:p>
          <a:p>
            <a:pPr indent="-113950" lvl="1" marL="454919" rtl="0" algn="l">
              <a:lnSpc>
                <a:spcPct val="100000"/>
              </a:lnSpc>
              <a:spcBef>
                <a:spcPts val="360"/>
              </a:spcBef>
              <a:spcAft>
                <a:spcPts val="0"/>
              </a:spcAft>
              <a:buSzPts val="1800"/>
              <a:buNone/>
            </a:pPr>
            <a:r>
              <a:t/>
            </a:r>
            <a:endParaRPr/>
          </a:p>
          <a:p>
            <a:pPr indent="-68002" lvl="2" marL="624526" rtl="0" algn="l">
              <a:lnSpc>
                <a:spcPct val="100000"/>
              </a:lnSpc>
              <a:spcBef>
                <a:spcPts val="320"/>
              </a:spcBef>
              <a:spcAft>
                <a:spcPts val="0"/>
              </a:spcAft>
              <a:buSzPts val="1600"/>
              <a:buNone/>
            </a:pPr>
            <a:r>
              <a:t/>
            </a:r>
            <a:endParaRPr/>
          </a:p>
        </p:txBody>
      </p:sp>
      <p:sp>
        <p:nvSpPr>
          <p:cNvPr id="285" name="Google Shape;285;g1b0a5d700f3_0_61"/>
          <p:cNvSpPr/>
          <p:nvPr/>
        </p:nvSpPr>
        <p:spPr>
          <a:xfrm flipH="1" rot="10800000">
            <a:off x="889440" y="825413"/>
            <a:ext cx="11099400" cy="59400"/>
          </a:xfrm>
          <a:prstGeom prst="rect">
            <a:avLst/>
          </a:prstGeom>
          <a:solidFill>
            <a:srgbClr val="BAA278"/>
          </a:solid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1183CC"/>
              </a:solidFill>
              <a:latin typeface="Calibri"/>
              <a:ea typeface="Calibri"/>
              <a:cs typeface="Calibri"/>
              <a:sym typeface="Calibri"/>
            </a:endParaRPr>
          </a:p>
        </p:txBody>
      </p:sp>
      <p:sp>
        <p:nvSpPr>
          <p:cNvPr id="286" name="Google Shape;286;g1b0a5d700f3_0_61"/>
          <p:cNvSpPr txBox="1"/>
          <p:nvPr/>
        </p:nvSpPr>
        <p:spPr>
          <a:xfrm>
            <a:off x="731520" y="229223"/>
            <a:ext cx="10766100" cy="596400"/>
          </a:xfrm>
          <a:prstGeom prst="rect">
            <a:avLst/>
          </a:prstGeom>
          <a:noFill/>
          <a:ln>
            <a:noFill/>
          </a:ln>
        </p:spPr>
        <p:txBody>
          <a:bodyPr anchorCtr="0" anchor="t" bIns="45625" lIns="91275" spcFirstLastPara="1" rIns="91275" wrap="square" tIns="45625">
            <a:noAutofit/>
          </a:bodyPr>
          <a:lstStyle/>
          <a:p>
            <a:pPr indent="0" lvl="0" marL="0" marR="0" rtl="0" algn="l">
              <a:lnSpc>
                <a:spcPct val="115000"/>
              </a:lnSpc>
              <a:spcBef>
                <a:spcPts val="2400"/>
              </a:spcBef>
              <a:spcAft>
                <a:spcPts val="0"/>
              </a:spcAft>
              <a:buClr>
                <a:schemeClr val="dk1"/>
              </a:buClr>
              <a:buSzPts val="1100"/>
              <a:buFont typeface="Arial"/>
              <a:buNone/>
            </a:pPr>
            <a:r>
              <a:rPr b="1" lang="en-US" sz="3700">
                <a:solidFill>
                  <a:schemeClr val="dk2"/>
                </a:solidFill>
              </a:rPr>
              <a:t>Conclusion</a:t>
            </a:r>
            <a:r>
              <a:rPr b="1" i="0" lang="en-US" sz="3700" u="none" cap="none" strike="noStrike">
                <a:solidFill>
                  <a:schemeClr val="dk2"/>
                </a:solidFill>
                <a:latin typeface="Arial"/>
                <a:ea typeface="Arial"/>
                <a:cs typeface="Arial"/>
                <a:sym typeface="Arial"/>
              </a:rPr>
              <a:t> </a:t>
            </a:r>
            <a:endParaRPr b="1" i="0" sz="3700" u="none" cap="none" strike="noStrike">
              <a:solidFill>
                <a:schemeClr val="dk2"/>
              </a:solidFill>
              <a:latin typeface="Arial"/>
              <a:ea typeface="Arial"/>
              <a:cs typeface="Arial"/>
              <a:sym typeface="Arial"/>
            </a:endParaRPr>
          </a:p>
          <a:p>
            <a:pPr indent="0" lvl="0" marL="0" marR="0" rtl="0" algn="l">
              <a:lnSpc>
                <a:spcPct val="130000"/>
              </a:lnSpc>
              <a:spcBef>
                <a:spcPts val="600"/>
              </a:spcBef>
              <a:spcAft>
                <a:spcPts val="0"/>
              </a:spcAft>
              <a:buClr>
                <a:srgbClr val="08436E"/>
              </a:buClr>
              <a:buSzPts val="2500"/>
              <a:buFont typeface="Avenir"/>
              <a:buNone/>
            </a:pPr>
            <a:r>
              <a:t/>
            </a:r>
            <a:endParaRPr b="0" i="0" sz="2500" u="none" cap="none" strike="noStrike">
              <a:solidFill>
                <a:srgbClr val="08436E"/>
              </a:solidFill>
              <a:latin typeface="Avenir"/>
              <a:ea typeface="Avenir"/>
              <a:cs typeface="Avenir"/>
              <a:sym typeface="Avenir"/>
            </a:endParaRPr>
          </a:p>
        </p:txBody>
      </p:sp>
      <p:sp>
        <p:nvSpPr>
          <p:cNvPr id="287" name="Google Shape;287;g1b0a5d700f3_0_61"/>
          <p:cNvSpPr txBox="1"/>
          <p:nvPr>
            <p:ph idx="2" type="body"/>
          </p:nvPr>
        </p:nvSpPr>
        <p:spPr>
          <a:xfrm>
            <a:off x="731983" y="884813"/>
            <a:ext cx="10764900" cy="470700"/>
          </a:xfrm>
          <a:prstGeom prst="rect">
            <a:avLst/>
          </a:prstGeom>
          <a:noFill/>
          <a:ln>
            <a:noFill/>
          </a:ln>
        </p:spPr>
        <p:txBody>
          <a:bodyPr anchorCtr="0" anchor="t" bIns="45625" lIns="91275" spcFirstLastPara="1" rIns="91275" wrap="square" tIns="45625">
            <a:noAutofit/>
          </a:bodyPr>
          <a:lstStyle/>
          <a:p>
            <a:pPr indent="0" lvl="0" marL="0" rtl="0" algn="l">
              <a:lnSpc>
                <a:spcPct val="100000"/>
              </a:lnSpc>
              <a:spcBef>
                <a:spcPts val="0"/>
              </a:spcBef>
              <a:spcAft>
                <a:spcPts val="0"/>
              </a:spcAft>
              <a:buSzPts val="1800"/>
              <a:buNone/>
            </a:pPr>
            <a:r>
              <a:rPr b="0" lang="en-US">
                <a:latin typeface="Avenir"/>
                <a:ea typeface="Avenir"/>
                <a:cs typeface="Avenir"/>
                <a:sym typeface="Avenir"/>
              </a:rPr>
              <a:t>SUBTITLE</a:t>
            </a:r>
            <a:endParaRPr/>
          </a:p>
        </p:txBody>
      </p:sp>
      <p:pic>
        <p:nvPicPr>
          <p:cNvPr id="288" name="Google Shape;288;g1b0a5d700f3_0_61"/>
          <p:cNvPicPr preferRelativeResize="0"/>
          <p:nvPr/>
        </p:nvPicPr>
        <p:blipFill>
          <a:blip r:embed="rId3">
            <a:alphaModFix/>
          </a:blip>
          <a:stretch>
            <a:fillRect/>
          </a:stretch>
        </p:blipFill>
        <p:spPr>
          <a:xfrm>
            <a:off x="889451" y="1355526"/>
            <a:ext cx="12674426" cy="605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b25f81c36c_0_21"/>
          <p:cNvSpPr txBox="1"/>
          <p:nvPr>
            <p:ph idx="1" type="body"/>
          </p:nvPr>
        </p:nvSpPr>
        <p:spPr>
          <a:xfrm>
            <a:off x="731975" y="1673425"/>
            <a:ext cx="4540500" cy="5677200"/>
          </a:xfrm>
          <a:prstGeom prst="rect">
            <a:avLst/>
          </a:prstGeom>
        </p:spPr>
        <p:txBody>
          <a:bodyPr anchorCtr="0" anchor="t" bIns="45650" lIns="91300" spcFirstLastPara="1" rIns="91300" wrap="square" tIns="45650">
            <a:noAutofit/>
          </a:bodyPr>
          <a:lstStyle/>
          <a:p>
            <a:pPr indent="-425450" lvl="0" marL="457200" rtl="0" algn="l">
              <a:spcBef>
                <a:spcPts val="400"/>
              </a:spcBef>
              <a:spcAft>
                <a:spcPts val="0"/>
              </a:spcAft>
              <a:buSzPts val="3100"/>
              <a:buChar char="▸"/>
            </a:pPr>
            <a:r>
              <a:rPr lang="en-US" sz="3100"/>
              <a:t>More </a:t>
            </a:r>
            <a:r>
              <a:rPr lang="en-US" sz="3100"/>
              <a:t>Qualitative Results</a:t>
            </a:r>
            <a:endParaRPr sz="3100"/>
          </a:p>
          <a:p>
            <a:pPr indent="0" lvl="0" marL="457200" rtl="0" algn="l">
              <a:spcBef>
                <a:spcPts val="400"/>
              </a:spcBef>
              <a:spcAft>
                <a:spcPts val="0"/>
              </a:spcAft>
              <a:buNone/>
            </a:pPr>
            <a:r>
              <a:rPr lang="en-US" sz="3100"/>
              <a:t>—Limerick Rhyming Structure Performance</a:t>
            </a:r>
            <a:endParaRPr sz="3100"/>
          </a:p>
          <a:p>
            <a:pPr indent="0" lvl="0" marL="457200" rtl="0" algn="l">
              <a:spcBef>
                <a:spcPts val="400"/>
              </a:spcBef>
              <a:spcAft>
                <a:spcPts val="0"/>
              </a:spcAft>
              <a:buNone/>
            </a:pPr>
            <a:r>
              <a:t/>
            </a:r>
            <a:endParaRPr sz="3100"/>
          </a:p>
          <a:p>
            <a:pPr indent="-425450" lvl="0" marL="457200" rtl="0" algn="l">
              <a:spcBef>
                <a:spcPts val="400"/>
              </a:spcBef>
              <a:spcAft>
                <a:spcPts val="0"/>
              </a:spcAft>
              <a:buSzPts val="3100"/>
              <a:buChar char="▸"/>
            </a:pPr>
            <a:r>
              <a:rPr lang="en-US" sz="3100"/>
              <a:t>Dataset samples</a:t>
            </a:r>
            <a:endParaRPr sz="3100"/>
          </a:p>
          <a:p>
            <a:pPr indent="0" lvl="0" marL="457200" rtl="0" algn="l">
              <a:spcBef>
                <a:spcPts val="400"/>
              </a:spcBef>
              <a:spcAft>
                <a:spcPts val="0"/>
              </a:spcAft>
              <a:buNone/>
            </a:pPr>
            <a:r>
              <a:t/>
            </a:r>
            <a:endParaRPr sz="3100"/>
          </a:p>
          <a:p>
            <a:pPr indent="0" lvl="0" marL="45720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295" name="Google Shape;295;g1b25f81c36c_0_21"/>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Future Works</a:t>
            </a:r>
            <a:endParaRPr/>
          </a:p>
        </p:txBody>
      </p:sp>
      <p:sp>
        <p:nvSpPr>
          <p:cNvPr id="296" name="Google Shape;296;g1b25f81c36c_0_21"/>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297" name="Google Shape;297;g1b25f81c36c_0_21"/>
          <p:cNvPicPr preferRelativeResize="0"/>
          <p:nvPr/>
        </p:nvPicPr>
        <p:blipFill>
          <a:blip r:embed="rId3">
            <a:alphaModFix/>
          </a:blip>
          <a:stretch>
            <a:fillRect/>
          </a:stretch>
        </p:blipFill>
        <p:spPr>
          <a:xfrm>
            <a:off x="5051425" y="2432915"/>
            <a:ext cx="9578975" cy="1253700"/>
          </a:xfrm>
          <a:prstGeom prst="rect">
            <a:avLst/>
          </a:prstGeom>
          <a:noFill/>
          <a:ln>
            <a:noFill/>
          </a:ln>
        </p:spPr>
      </p:pic>
      <p:pic>
        <p:nvPicPr>
          <p:cNvPr id="298" name="Google Shape;298;g1b25f81c36c_0_21"/>
          <p:cNvPicPr preferRelativeResize="0"/>
          <p:nvPr/>
        </p:nvPicPr>
        <p:blipFill>
          <a:blip r:embed="rId4">
            <a:alphaModFix/>
          </a:blip>
          <a:stretch>
            <a:fillRect/>
          </a:stretch>
        </p:blipFill>
        <p:spPr>
          <a:xfrm>
            <a:off x="5272475" y="4774800"/>
            <a:ext cx="4661550" cy="1138425"/>
          </a:xfrm>
          <a:prstGeom prst="rect">
            <a:avLst/>
          </a:prstGeom>
          <a:noFill/>
          <a:ln>
            <a:noFill/>
          </a:ln>
        </p:spPr>
      </p:pic>
      <p:pic>
        <p:nvPicPr>
          <p:cNvPr id="299" name="Google Shape;299;g1b25f81c36c_0_21"/>
          <p:cNvPicPr preferRelativeResize="0"/>
          <p:nvPr/>
        </p:nvPicPr>
        <p:blipFill>
          <a:blip r:embed="rId5">
            <a:alphaModFix/>
          </a:blip>
          <a:stretch>
            <a:fillRect/>
          </a:stretch>
        </p:blipFill>
        <p:spPr>
          <a:xfrm>
            <a:off x="11496875" y="4501475"/>
            <a:ext cx="1997125" cy="168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b487a9d36f_1_0"/>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306" name="Google Shape;306;g1b487a9d36f_1_0"/>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References</a:t>
            </a:r>
            <a:endParaRPr/>
          </a:p>
        </p:txBody>
      </p:sp>
      <p:sp>
        <p:nvSpPr>
          <p:cNvPr id="307" name="Google Shape;307;g1b487a9d36f_1_0"/>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sp>
        <p:nvSpPr>
          <p:cNvPr id="308" name="Google Shape;308;g1b487a9d36f_1_0"/>
          <p:cNvSpPr txBox="1"/>
          <p:nvPr/>
        </p:nvSpPr>
        <p:spPr>
          <a:xfrm>
            <a:off x="5807725" y="3314800"/>
            <a:ext cx="6325800" cy="20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US" sz="2300">
                <a:solidFill>
                  <a:schemeClr val="dk1"/>
                </a:solidFill>
              </a:rPr>
              <a:t>References</a:t>
            </a:r>
            <a:endParaRPr b="1" sz="2300">
              <a:solidFill>
                <a:schemeClr val="dk1"/>
              </a:solidFill>
            </a:endParaRPr>
          </a:p>
          <a:p>
            <a:pPr indent="0" lvl="0" marL="457200" rtl="0" algn="l">
              <a:lnSpc>
                <a:spcPct val="115000"/>
              </a:lnSpc>
              <a:spcBef>
                <a:spcPts val="1200"/>
              </a:spcBef>
              <a:spcAft>
                <a:spcPts val="0"/>
              </a:spcAft>
              <a:buNone/>
            </a:pPr>
            <a:r>
              <a:rPr i="1" lang="en-US" sz="1100">
                <a:solidFill>
                  <a:schemeClr val="dk1"/>
                </a:solidFill>
              </a:rPr>
              <a:t>Language Modelling on WikiText-103</a:t>
            </a:r>
            <a:r>
              <a:rPr lang="en-US" sz="1100">
                <a:solidFill>
                  <a:schemeClr val="dk1"/>
                </a:solidFill>
              </a:rPr>
              <a:t>. (n.d.). Retrieved from PaperWithCode: https://paperswithcode.com/sota/language-modelling-on-wikitext-103</a:t>
            </a:r>
            <a:endParaRPr sz="1100">
              <a:solidFill>
                <a:schemeClr val="dk1"/>
              </a:solidFill>
            </a:endParaRPr>
          </a:p>
          <a:p>
            <a:pPr indent="0" lvl="0" marL="457200" rtl="0" algn="l">
              <a:lnSpc>
                <a:spcPct val="115000"/>
              </a:lnSpc>
              <a:spcBef>
                <a:spcPts val="1200"/>
              </a:spcBef>
              <a:spcAft>
                <a:spcPts val="0"/>
              </a:spcAft>
              <a:buNone/>
            </a:pPr>
            <a:r>
              <a:rPr lang="en-US" sz="1100">
                <a:solidFill>
                  <a:schemeClr val="dk1"/>
                </a:solidFill>
              </a:rPr>
              <a:t>Lo, K.-L., Ariss, R., &amp; Kurz, P. (2022, 5 18). </a:t>
            </a:r>
            <a:r>
              <a:rPr i="1" lang="en-US" sz="1100">
                <a:solidFill>
                  <a:schemeClr val="dk1"/>
                </a:solidFill>
              </a:rPr>
              <a:t>GPoeT-2: A GPT-2 Based Poem Generator.</a:t>
            </a:r>
            <a:r>
              <a:rPr lang="en-US" sz="1100">
                <a:solidFill>
                  <a:schemeClr val="dk1"/>
                </a:solidFill>
              </a:rPr>
              <a:t> Retrieved from arxiv: https://arxiv.org/abs/2205.08847</a:t>
            </a:r>
            <a:endParaRPr sz="1100">
              <a:solidFill>
                <a:schemeClr val="dk1"/>
              </a:solidFill>
            </a:endParaRPr>
          </a:p>
          <a:p>
            <a:pPr indent="0" lvl="0" marL="0" rtl="0" algn="l">
              <a:lnSpc>
                <a:spcPct val="115000"/>
              </a:lnSpc>
              <a:spcBef>
                <a:spcPts val="1200"/>
              </a:spcBef>
              <a:spcAft>
                <a:spcPts val="1200"/>
              </a:spcAft>
              <a:buNone/>
            </a:pPr>
            <a:r>
              <a:rPr lang="en-US" sz="1100">
                <a:solidFill>
                  <a:schemeClr val="dk1"/>
                </a:solidFill>
              </a:rPr>
              <a:t>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b0e51ea14e_0_54"/>
          <p:cNvSpPr txBox="1"/>
          <p:nvPr>
            <p:ph idx="1" type="body"/>
          </p:nvPr>
        </p:nvSpPr>
        <p:spPr>
          <a:xfrm>
            <a:off x="731975" y="1604651"/>
            <a:ext cx="3986400" cy="57459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400"/>
              </a:spcBef>
              <a:spcAft>
                <a:spcPts val="0"/>
              </a:spcAft>
              <a:buSzPts val="2000"/>
              <a:buNone/>
            </a:pPr>
            <a:r>
              <a:t/>
            </a:r>
            <a:endParaRPr/>
          </a:p>
        </p:txBody>
      </p:sp>
      <p:sp>
        <p:nvSpPr>
          <p:cNvPr id="134" name="Google Shape;134;g1b0e51ea14e_0_54"/>
          <p:cNvSpPr txBox="1"/>
          <p:nvPr>
            <p:ph type="title"/>
          </p:nvPr>
        </p:nvSpPr>
        <p:spPr>
          <a:xfrm>
            <a:off x="731520" y="229223"/>
            <a:ext cx="10766100" cy="596400"/>
          </a:xfrm>
          <a:prstGeom prst="rect">
            <a:avLst/>
          </a:prstGeom>
          <a:noFill/>
          <a:ln>
            <a:noFill/>
          </a:ln>
        </p:spPr>
        <p:txBody>
          <a:bodyPr anchorCtr="0" anchor="t" bIns="45650" lIns="91300" spcFirstLastPara="1" rIns="91300" wrap="square" tIns="45650">
            <a:noAutofit/>
          </a:bodyPr>
          <a:lstStyle/>
          <a:p>
            <a:pPr indent="0" lvl="0" marL="0" rtl="0" algn="l">
              <a:lnSpc>
                <a:spcPct val="130000"/>
              </a:lnSpc>
              <a:spcBef>
                <a:spcPts val="0"/>
              </a:spcBef>
              <a:spcAft>
                <a:spcPts val="0"/>
              </a:spcAft>
              <a:buSzPts val="2500"/>
              <a:buNone/>
            </a:pPr>
            <a:r>
              <a:rPr lang="en-US" sz="3500"/>
              <a:t>Project Introduction</a:t>
            </a:r>
            <a:endParaRPr sz="3500"/>
          </a:p>
        </p:txBody>
      </p:sp>
      <p:sp>
        <p:nvSpPr>
          <p:cNvPr id="135" name="Google Shape;135;g1b0e51ea14e_0_54"/>
          <p:cNvSpPr txBox="1"/>
          <p:nvPr>
            <p:ph idx="2" type="body"/>
          </p:nvPr>
        </p:nvSpPr>
        <p:spPr>
          <a:xfrm>
            <a:off x="731983" y="874059"/>
            <a:ext cx="10764900" cy="4707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360"/>
              </a:spcBef>
              <a:spcAft>
                <a:spcPts val="0"/>
              </a:spcAft>
              <a:buSzPts val="1800"/>
              <a:buNone/>
            </a:pPr>
            <a:r>
              <a:t/>
            </a:r>
            <a:endParaRPr/>
          </a:p>
        </p:txBody>
      </p:sp>
      <p:pic>
        <p:nvPicPr>
          <p:cNvPr id="136" name="Google Shape;136;g1b0e51ea14e_0_54"/>
          <p:cNvPicPr preferRelativeResize="0"/>
          <p:nvPr/>
        </p:nvPicPr>
        <p:blipFill>
          <a:blip r:embed="rId3">
            <a:alphaModFix/>
          </a:blip>
          <a:stretch>
            <a:fillRect/>
          </a:stretch>
        </p:blipFill>
        <p:spPr>
          <a:xfrm>
            <a:off x="5809148" y="1317525"/>
            <a:ext cx="8325103" cy="6320149"/>
          </a:xfrm>
          <a:prstGeom prst="rect">
            <a:avLst/>
          </a:prstGeom>
          <a:noFill/>
          <a:ln>
            <a:noFill/>
          </a:ln>
        </p:spPr>
      </p:pic>
      <p:pic>
        <p:nvPicPr>
          <p:cNvPr id="137" name="Google Shape;137;g1b0e51ea14e_0_54"/>
          <p:cNvPicPr preferRelativeResize="0"/>
          <p:nvPr/>
        </p:nvPicPr>
        <p:blipFill>
          <a:blip r:embed="rId4">
            <a:alphaModFix/>
          </a:blip>
          <a:stretch>
            <a:fillRect/>
          </a:stretch>
        </p:blipFill>
        <p:spPr>
          <a:xfrm>
            <a:off x="763025" y="2855225"/>
            <a:ext cx="3924300" cy="3924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b25f81c36c_0_57"/>
          <p:cNvSpPr txBox="1"/>
          <p:nvPr>
            <p:ph type="ctrTitle"/>
          </p:nvPr>
        </p:nvSpPr>
        <p:spPr>
          <a:xfrm>
            <a:off x="1087955" y="3336485"/>
            <a:ext cx="12454500" cy="1764000"/>
          </a:xfrm>
          <a:prstGeom prst="rect">
            <a:avLst/>
          </a:prstGeom>
        </p:spPr>
        <p:txBody>
          <a:bodyPr anchorCtr="0" anchor="t" bIns="45650" lIns="91300" spcFirstLastPara="1" rIns="91300" wrap="square" tIns="45650">
            <a:noAutofit/>
          </a:bodyPr>
          <a:lstStyle/>
          <a:p>
            <a:pPr indent="0" lvl="0" marL="0" rtl="0" algn="ctr">
              <a:spcBef>
                <a:spcPts val="0"/>
              </a:spcBef>
              <a:spcAft>
                <a:spcPts val="0"/>
              </a:spcAft>
              <a:buNone/>
            </a:pPr>
            <a:r>
              <a:rPr lang="en-US" sz="5400"/>
              <a:t>Q &amp; A</a:t>
            </a:r>
            <a:endParaRPr/>
          </a:p>
          <a:p>
            <a:pPr indent="457200" lvl="0" marL="777240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b0e51ea14e_0_174"/>
          <p:cNvSpPr txBox="1"/>
          <p:nvPr>
            <p:ph type="ctrTitle"/>
          </p:nvPr>
        </p:nvSpPr>
        <p:spPr>
          <a:xfrm>
            <a:off x="1087955" y="1868810"/>
            <a:ext cx="12454500" cy="17640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0"/>
              </a:spcBef>
              <a:spcAft>
                <a:spcPts val="0"/>
              </a:spcAft>
              <a:buSzPts val="3600"/>
              <a:buNone/>
            </a:pPr>
            <a:r>
              <a:rPr lang="en-US" sz="5400"/>
              <a:t>THE END</a:t>
            </a:r>
            <a:endParaRPr sz="5400"/>
          </a:p>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US"/>
              <a:t>ENJOY WINTER BREAK  !!!!!!!   </a:t>
            </a:r>
            <a:endParaRPr/>
          </a:p>
          <a:p>
            <a:pPr indent="457200" lvl="0" marL="7772400" rtl="0" algn="l">
              <a:lnSpc>
                <a:spcPct val="100000"/>
              </a:lnSpc>
              <a:spcBef>
                <a:spcPts val="0"/>
              </a:spcBef>
              <a:spcAft>
                <a:spcPts val="0"/>
              </a:spcAft>
              <a:buSzPts val="3600"/>
              <a:buNone/>
            </a:pPr>
            <a:r>
              <a:rPr lang="en-US"/>
              <a:t>ε≡ﾍ( ´∀`)ﾉ</a:t>
            </a:r>
            <a:endParaRPr/>
          </a:p>
        </p:txBody>
      </p:sp>
      <p:sp>
        <p:nvSpPr>
          <p:cNvPr id="321" name="Google Shape;321;g1b0e51ea14e_0_174"/>
          <p:cNvSpPr txBox="1"/>
          <p:nvPr>
            <p:ph idx="1" type="subTitle"/>
          </p:nvPr>
        </p:nvSpPr>
        <p:spPr>
          <a:xfrm>
            <a:off x="1087955" y="5053140"/>
            <a:ext cx="12454500" cy="21030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360"/>
              </a:spcBef>
              <a:spcAft>
                <a:spcPts val="0"/>
              </a:spcAft>
              <a:buSzPts val="1800"/>
              <a:buNone/>
            </a:pPr>
            <a:r>
              <a:rPr lang="en-US"/>
              <a:t>♡(*´∀｀*)人(*´∀｀*)♡												─=≡Σ((( つ•̀ω•́)=c＜一ω&lt;))	</a:t>
            </a:r>
            <a:endParaRPr/>
          </a:p>
          <a:p>
            <a:pPr indent="457200" lvl="0" marL="1828800" rtl="0" algn="l">
              <a:lnSpc>
                <a:spcPct val="100000"/>
              </a:lnSpc>
              <a:spcBef>
                <a:spcPts val="360"/>
              </a:spcBef>
              <a:spcAft>
                <a:spcPts val="0"/>
              </a:spcAft>
              <a:buSzPts val="1800"/>
              <a:buNone/>
            </a:pPr>
            <a:r>
              <a:rPr lang="en-US"/>
              <a:t>ヽ(∀ﾟ )人(ﾟ∀ﾟ)人( ﾟ∀)人(∀ﾟ )人(ﾟ∀ﾟ)人( ﾟ∀)ﾉ</a:t>
            </a:r>
            <a:endParaRPr/>
          </a:p>
          <a:p>
            <a:pPr indent="0" lvl="0" marL="0" rtl="0" algn="l">
              <a:lnSpc>
                <a:spcPct val="100000"/>
              </a:lnSpc>
              <a:spcBef>
                <a:spcPts val="360"/>
              </a:spcBef>
              <a:spcAft>
                <a:spcPts val="0"/>
              </a:spcAft>
              <a:buSzPts val="1800"/>
              <a:buNone/>
            </a:pPr>
            <a:r>
              <a:rPr lang="en-US"/>
              <a:t>																				⎝(◕u◕)⎠</a:t>
            </a:r>
            <a:endParaRPr/>
          </a:p>
          <a:p>
            <a:pPr indent="0" lvl="0" marL="0" rtl="0" algn="l">
              <a:lnSpc>
                <a:spcPct val="100000"/>
              </a:lnSpc>
              <a:spcBef>
                <a:spcPts val="360"/>
              </a:spcBef>
              <a:spcAft>
                <a:spcPts val="0"/>
              </a:spcAft>
              <a:buSzPts val="1800"/>
              <a:buNone/>
            </a:pPr>
            <a:r>
              <a:rPr lang="en-US"/>
              <a:t>｡:.ﾟヽ(*´∀`)ﾉﾟ.:｡		(“￣▽￣)-o█ █o-(￣▽￣”)/				ﾚ(ﾟ∀ﾟ;)ﾍ　ﾍ( ﾟ∀ﾟ;)ﾉ							(ΦωΦ)</a:t>
            </a:r>
            <a:endParaRPr/>
          </a:p>
          <a:p>
            <a:pPr indent="0" lvl="0" marL="0" rtl="0" algn="l">
              <a:lnSpc>
                <a:spcPct val="100000"/>
              </a:lnSpc>
              <a:spcBef>
                <a:spcPts val="360"/>
              </a:spcBef>
              <a:spcAft>
                <a:spcPts val="0"/>
              </a:spcAft>
              <a:buSzPts val="1800"/>
              <a:buNone/>
            </a:pPr>
            <a:r>
              <a:t/>
            </a:r>
            <a:endParaRPr/>
          </a:p>
          <a:p>
            <a:pPr indent="0" lvl="0" marL="0" rtl="0" algn="l">
              <a:lnSpc>
                <a:spcPct val="100000"/>
              </a:lnSpc>
              <a:spcBef>
                <a:spcPts val="360"/>
              </a:spcBef>
              <a:spcAft>
                <a:spcPts val="0"/>
              </a:spcAft>
              <a:buSzPts val="1800"/>
              <a:buNone/>
            </a:pPr>
            <a:r>
              <a:rPr lang="en-US"/>
              <a:t>	(　ﾟ∀ﾟ)つ≡≡≡♡♡♡)`ν゜)ｸﾞｼｬ				༼ つ/̵͇̿̿/’̿’̿ ̿ ̿̿ ̿̿◕ _◕ ༽つ/̵͇̿̿/’̿’̿ ̿ ̿̿ ̿̿ ̿̿					(́순◞౪◟순‵)</a:t>
            </a:r>
            <a:endParaRPr/>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b25f81c36c_0_0"/>
          <p:cNvSpPr txBox="1"/>
          <p:nvPr>
            <p:ph idx="1" type="body"/>
          </p:nvPr>
        </p:nvSpPr>
        <p:spPr>
          <a:xfrm>
            <a:off x="731983" y="1920241"/>
            <a:ext cx="3986400" cy="5430300"/>
          </a:xfrm>
          <a:prstGeom prst="rect">
            <a:avLst/>
          </a:prstGeom>
        </p:spPr>
        <p:txBody>
          <a:bodyPr anchorCtr="0" anchor="t" bIns="45625" lIns="91275" spcFirstLastPara="1" rIns="91275" wrap="square" tIns="45625">
            <a:noAutofit/>
          </a:bodyPr>
          <a:lstStyle/>
          <a:p>
            <a:pPr indent="0" lvl="0" marL="0" rtl="0" algn="l">
              <a:spcBef>
                <a:spcPts val="400"/>
              </a:spcBef>
              <a:spcAft>
                <a:spcPts val="0"/>
              </a:spcAft>
              <a:buNone/>
            </a:pPr>
            <a:r>
              <a:t/>
            </a:r>
            <a:endParaRPr/>
          </a:p>
        </p:txBody>
      </p:sp>
      <p:sp>
        <p:nvSpPr>
          <p:cNvPr id="144" name="Google Shape;144;g1b25f81c36c_0_0"/>
          <p:cNvSpPr txBox="1"/>
          <p:nvPr>
            <p:ph type="title"/>
          </p:nvPr>
        </p:nvSpPr>
        <p:spPr>
          <a:xfrm>
            <a:off x="731370" y="652155"/>
            <a:ext cx="10766100" cy="596400"/>
          </a:xfrm>
          <a:prstGeom prst="rect">
            <a:avLst/>
          </a:prstGeom>
        </p:spPr>
        <p:txBody>
          <a:bodyPr anchorCtr="0" anchor="t" bIns="45625" lIns="91275" spcFirstLastPara="1" rIns="91275" wrap="square" tIns="45625">
            <a:noAutofit/>
          </a:bodyPr>
          <a:lstStyle/>
          <a:p>
            <a:pPr indent="0" lvl="0" marL="0" rtl="0" algn="l">
              <a:spcBef>
                <a:spcPts val="0"/>
              </a:spcBef>
              <a:spcAft>
                <a:spcPts val="0"/>
              </a:spcAft>
              <a:buNone/>
            </a:pPr>
            <a:r>
              <a:rPr lang="en-US" sz="3700"/>
              <a:t>Datasets</a:t>
            </a:r>
            <a:endParaRPr sz="3700"/>
          </a:p>
        </p:txBody>
      </p:sp>
      <p:sp>
        <p:nvSpPr>
          <p:cNvPr id="145" name="Google Shape;145;g1b25f81c36c_0_0"/>
          <p:cNvSpPr txBox="1"/>
          <p:nvPr>
            <p:ph idx="2" type="body"/>
          </p:nvPr>
        </p:nvSpPr>
        <p:spPr>
          <a:xfrm>
            <a:off x="731983" y="1449593"/>
            <a:ext cx="10764900" cy="470700"/>
          </a:xfrm>
          <a:prstGeom prst="rect">
            <a:avLst/>
          </a:prstGeom>
        </p:spPr>
        <p:txBody>
          <a:bodyPr anchorCtr="0" anchor="t" bIns="45625" lIns="91275" spcFirstLastPara="1" rIns="91275" wrap="square" tIns="45625">
            <a:noAutofit/>
          </a:bodyPr>
          <a:lstStyle/>
          <a:p>
            <a:pPr indent="0" lvl="0" marL="0" rtl="0" algn="l">
              <a:spcBef>
                <a:spcPts val="360"/>
              </a:spcBef>
              <a:spcAft>
                <a:spcPts val="0"/>
              </a:spcAft>
              <a:buNone/>
            </a:pPr>
            <a:r>
              <a:t/>
            </a:r>
            <a:endParaRPr/>
          </a:p>
        </p:txBody>
      </p:sp>
      <p:sp>
        <p:nvSpPr>
          <p:cNvPr id="146" name="Google Shape;146;g1b25f81c36c_0_0"/>
          <p:cNvSpPr/>
          <p:nvPr>
            <p:ph idx="3" type="pic"/>
          </p:nvPr>
        </p:nvSpPr>
        <p:spPr>
          <a:xfrm>
            <a:off x="5063300" y="1920240"/>
            <a:ext cx="8835000" cy="3047100"/>
          </a:xfrm>
          <a:prstGeom prst="rect">
            <a:avLst/>
          </a:prstGeom>
        </p:spPr>
      </p:sp>
      <p:sp>
        <p:nvSpPr>
          <p:cNvPr id="147" name="Google Shape;147;g1b25f81c36c_0_0"/>
          <p:cNvSpPr txBox="1"/>
          <p:nvPr>
            <p:ph idx="4" type="body"/>
          </p:nvPr>
        </p:nvSpPr>
        <p:spPr>
          <a:xfrm>
            <a:off x="5062813" y="5097561"/>
            <a:ext cx="8835600" cy="2253300"/>
          </a:xfrm>
          <a:prstGeom prst="rect">
            <a:avLst/>
          </a:prstGeom>
        </p:spPr>
        <p:txBody>
          <a:bodyPr anchorCtr="0" anchor="t" bIns="45625" lIns="91275" spcFirstLastPara="1" rIns="91275" wrap="square" tIns="45625">
            <a:noAutofit/>
          </a:bodyPr>
          <a:lstStyle/>
          <a:p>
            <a:pPr indent="0" lvl="0" marL="0" rtl="0" algn="l">
              <a:spcBef>
                <a:spcPts val="400"/>
              </a:spcBef>
              <a:spcAft>
                <a:spcPts val="0"/>
              </a:spcAft>
              <a:buNone/>
            </a:pPr>
            <a:r>
              <a:t/>
            </a:r>
            <a:endParaRPr/>
          </a:p>
        </p:txBody>
      </p:sp>
      <p:pic>
        <p:nvPicPr>
          <p:cNvPr id="148" name="Google Shape;148;g1b25f81c36c_0_0"/>
          <p:cNvPicPr preferRelativeResize="0"/>
          <p:nvPr/>
        </p:nvPicPr>
        <p:blipFill>
          <a:blip r:embed="rId3">
            <a:alphaModFix/>
          </a:blip>
          <a:stretch>
            <a:fillRect/>
          </a:stretch>
        </p:blipFill>
        <p:spPr>
          <a:xfrm>
            <a:off x="731525" y="1401150"/>
            <a:ext cx="13166775" cy="3543800"/>
          </a:xfrm>
          <a:prstGeom prst="rect">
            <a:avLst/>
          </a:prstGeom>
          <a:noFill/>
          <a:ln>
            <a:noFill/>
          </a:ln>
        </p:spPr>
      </p:pic>
      <p:pic>
        <p:nvPicPr>
          <p:cNvPr id="149" name="Google Shape;149;g1b25f81c36c_0_0"/>
          <p:cNvPicPr preferRelativeResize="0"/>
          <p:nvPr/>
        </p:nvPicPr>
        <p:blipFill>
          <a:blip r:embed="rId4">
            <a:alphaModFix/>
          </a:blip>
          <a:stretch>
            <a:fillRect/>
          </a:stretch>
        </p:blipFill>
        <p:spPr>
          <a:xfrm>
            <a:off x="731975" y="4286725"/>
            <a:ext cx="12919626" cy="365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b0e51ea14e_0_7"/>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400"/>
              </a:spcBef>
              <a:spcAft>
                <a:spcPts val="0"/>
              </a:spcAft>
              <a:buSzPts val="2000"/>
              <a:buNone/>
            </a:pPr>
            <a:r>
              <a:rPr lang="en-US" sz="2900"/>
              <a:t>Rap Lyrics</a:t>
            </a:r>
            <a:endParaRPr sz="2900"/>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rPr b="1" lang="en-US" sz="1750">
                <a:solidFill>
                  <a:schemeClr val="dk1"/>
                </a:solidFill>
                <a:highlight>
                  <a:srgbClr val="FFFFFF"/>
                </a:highlight>
              </a:rPr>
              <a:t>39 Artists in total</a:t>
            </a:r>
            <a:endParaRPr b="1" sz="1750">
              <a:solidFill>
                <a:schemeClr val="dk1"/>
              </a:solidFill>
              <a:highlight>
                <a:srgbClr val="FFFFFF"/>
              </a:highlight>
            </a:endParaRPr>
          </a:p>
          <a:p>
            <a:pPr indent="0" lvl="0" marL="0" rtl="0" algn="l">
              <a:lnSpc>
                <a:spcPct val="100000"/>
              </a:lnSpc>
              <a:spcBef>
                <a:spcPts val="400"/>
              </a:spcBef>
              <a:spcAft>
                <a:spcPts val="0"/>
              </a:spcAft>
              <a:buSzPts val="2000"/>
              <a:buNone/>
            </a:pPr>
            <a:r>
              <a:t/>
            </a:r>
            <a:endParaRPr sz="18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8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333375" lvl="0" marL="457200" rtl="0" algn="l">
              <a:lnSpc>
                <a:spcPct val="100000"/>
              </a:lnSpc>
              <a:spcBef>
                <a:spcPts val="400"/>
              </a:spcBef>
              <a:spcAft>
                <a:spcPts val="0"/>
              </a:spcAft>
              <a:buClr>
                <a:schemeClr val="dk1"/>
              </a:buClr>
              <a:buSzPts val="1650"/>
              <a:buChar char="▸"/>
            </a:pPr>
            <a:r>
              <a:rPr i="1" lang="en-US" sz="1650">
                <a:solidFill>
                  <a:schemeClr val="dk1"/>
                </a:solidFill>
                <a:highlight>
                  <a:srgbClr val="FFFFFF"/>
                </a:highlight>
              </a:rPr>
              <a:t>Training sample: 30493</a:t>
            </a:r>
            <a:endParaRPr i="1" sz="1650">
              <a:solidFill>
                <a:schemeClr val="dk1"/>
              </a:solidFill>
              <a:highlight>
                <a:srgbClr val="FFFFFF"/>
              </a:highlight>
            </a:endParaRPr>
          </a:p>
          <a:p>
            <a:pPr indent="0" lvl="0" marL="457200" rtl="0" algn="l">
              <a:lnSpc>
                <a:spcPct val="100000"/>
              </a:lnSpc>
              <a:spcBef>
                <a:spcPts val="400"/>
              </a:spcBef>
              <a:spcAft>
                <a:spcPts val="0"/>
              </a:spcAft>
              <a:buSzPts val="2000"/>
              <a:buNone/>
            </a:pPr>
            <a:r>
              <a:t/>
            </a:r>
            <a:endParaRPr i="1" sz="1650">
              <a:solidFill>
                <a:schemeClr val="dk1"/>
              </a:solidFill>
              <a:highlight>
                <a:srgbClr val="FFFFFF"/>
              </a:highlight>
            </a:endParaRPr>
          </a:p>
          <a:p>
            <a:pPr indent="0" lvl="0" marL="457200" rtl="0" algn="l">
              <a:lnSpc>
                <a:spcPct val="100000"/>
              </a:lnSpc>
              <a:spcBef>
                <a:spcPts val="400"/>
              </a:spcBef>
              <a:spcAft>
                <a:spcPts val="0"/>
              </a:spcAft>
              <a:buSzPts val="2000"/>
              <a:buNone/>
            </a:pPr>
            <a:r>
              <a:rPr lang="en-US" sz="1650">
                <a:solidFill>
                  <a:schemeClr val="dk1"/>
                </a:solidFill>
                <a:highlight>
                  <a:srgbClr val="FFFFFF"/>
                </a:highlight>
              </a:rPr>
              <a:t>Validation sample: 7624</a:t>
            </a:r>
            <a:endParaRPr i="1" sz="1650">
              <a:solidFill>
                <a:schemeClr val="dk1"/>
              </a:solidFill>
              <a:highlight>
                <a:srgbClr val="FFFFFF"/>
              </a:highlight>
            </a:endParaRPr>
          </a:p>
          <a:p>
            <a:pPr indent="0" lvl="0" marL="457200" rtl="0" algn="l">
              <a:lnSpc>
                <a:spcPct val="100000"/>
              </a:lnSpc>
              <a:spcBef>
                <a:spcPts val="400"/>
              </a:spcBef>
              <a:spcAft>
                <a:spcPts val="0"/>
              </a:spcAft>
              <a:buSzPts val="2000"/>
              <a:buNone/>
            </a:pPr>
            <a:r>
              <a:t/>
            </a:r>
            <a:endParaRPr i="1" sz="1650">
              <a:solidFill>
                <a:schemeClr val="dk1"/>
              </a:solidFill>
              <a:highlight>
                <a:srgbClr val="FFFFFF"/>
              </a:highlight>
            </a:endParaRPr>
          </a:p>
          <a:p>
            <a:pPr indent="0" lvl="0" marL="457200" rtl="0" algn="l">
              <a:lnSpc>
                <a:spcPct val="100000"/>
              </a:lnSpc>
              <a:spcBef>
                <a:spcPts val="400"/>
              </a:spcBef>
              <a:spcAft>
                <a:spcPts val="0"/>
              </a:spcAft>
              <a:buNone/>
            </a:pPr>
            <a:r>
              <a:t/>
            </a:r>
            <a:endParaRPr i="1" sz="1650">
              <a:solidFill>
                <a:schemeClr val="dk1"/>
              </a:solidFill>
              <a:highlight>
                <a:srgbClr val="FFFFFF"/>
              </a:highlight>
            </a:endParaRPr>
          </a:p>
          <a:p>
            <a:pPr indent="0" lvl="0" marL="0" rtl="0" algn="l">
              <a:lnSpc>
                <a:spcPct val="100000"/>
              </a:lnSpc>
              <a:spcBef>
                <a:spcPts val="400"/>
              </a:spcBef>
              <a:spcAft>
                <a:spcPts val="0"/>
              </a:spcAft>
              <a:buClr>
                <a:schemeClr val="dk1"/>
              </a:buClr>
              <a:buSzPts val="1100"/>
              <a:buFont typeface="Arial"/>
              <a:buNone/>
            </a:pPr>
            <a:r>
              <a:t/>
            </a:r>
            <a:endParaRPr i="1" sz="1050">
              <a:solidFill>
                <a:schemeClr val="dk1"/>
              </a:solidFill>
              <a:highlight>
                <a:srgbClr val="FFFFFF"/>
              </a:highlight>
              <a:latin typeface="Arial"/>
              <a:ea typeface="Arial"/>
              <a:cs typeface="Arial"/>
              <a:sym typeface="Arial"/>
            </a:endParaRPr>
          </a:p>
        </p:txBody>
      </p:sp>
      <p:sp>
        <p:nvSpPr>
          <p:cNvPr id="156" name="Google Shape;156;g1b0e51ea14e_0_7"/>
          <p:cNvSpPr txBox="1"/>
          <p:nvPr>
            <p:ph type="title"/>
          </p:nvPr>
        </p:nvSpPr>
        <p:spPr>
          <a:xfrm>
            <a:off x="731520" y="252148"/>
            <a:ext cx="10766100" cy="596400"/>
          </a:xfrm>
          <a:prstGeom prst="rect">
            <a:avLst/>
          </a:prstGeom>
          <a:noFill/>
          <a:ln>
            <a:noFill/>
          </a:ln>
        </p:spPr>
        <p:txBody>
          <a:bodyPr anchorCtr="0" anchor="t" bIns="45650" lIns="91300" spcFirstLastPara="1" rIns="91300" wrap="square" tIns="45650">
            <a:noAutofit/>
          </a:bodyPr>
          <a:lstStyle/>
          <a:p>
            <a:pPr indent="0" lvl="0" marL="0" rtl="0" algn="l">
              <a:lnSpc>
                <a:spcPct val="130000"/>
              </a:lnSpc>
              <a:spcBef>
                <a:spcPts val="0"/>
              </a:spcBef>
              <a:spcAft>
                <a:spcPts val="0"/>
              </a:spcAft>
              <a:buSzPts val="2500"/>
              <a:buNone/>
            </a:pPr>
            <a:r>
              <a:rPr lang="en-US" sz="3700"/>
              <a:t>Dataset</a:t>
            </a:r>
            <a:endParaRPr sz="3700"/>
          </a:p>
        </p:txBody>
      </p:sp>
      <p:sp>
        <p:nvSpPr>
          <p:cNvPr id="157" name="Google Shape;157;g1b0e51ea14e_0_7"/>
          <p:cNvSpPr txBox="1"/>
          <p:nvPr>
            <p:ph idx="2" type="body"/>
          </p:nvPr>
        </p:nvSpPr>
        <p:spPr>
          <a:xfrm>
            <a:off x="732133" y="1022984"/>
            <a:ext cx="10764900" cy="4707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360"/>
              </a:spcBef>
              <a:spcAft>
                <a:spcPts val="0"/>
              </a:spcAft>
              <a:buSzPts val="1800"/>
              <a:buNone/>
            </a:pPr>
            <a:r>
              <a:t/>
            </a:r>
            <a:endParaRPr/>
          </a:p>
        </p:txBody>
      </p:sp>
      <p:pic>
        <p:nvPicPr>
          <p:cNvPr id="158" name="Google Shape;158;g1b0e51ea14e_0_7"/>
          <p:cNvPicPr preferRelativeResize="0"/>
          <p:nvPr/>
        </p:nvPicPr>
        <p:blipFill>
          <a:blip r:embed="rId3">
            <a:alphaModFix/>
          </a:blip>
          <a:stretch>
            <a:fillRect/>
          </a:stretch>
        </p:blipFill>
        <p:spPr>
          <a:xfrm>
            <a:off x="5997321" y="1073423"/>
            <a:ext cx="2828567" cy="6532036"/>
          </a:xfrm>
          <a:prstGeom prst="rect">
            <a:avLst/>
          </a:prstGeom>
          <a:noFill/>
          <a:ln>
            <a:noFill/>
          </a:ln>
        </p:spPr>
      </p:pic>
      <p:pic>
        <p:nvPicPr>
          <p:cNvPr id="159" name="Google Shape;159;g1b0e51ea14e_0_7"/>
          <p:cNvPicPr preferRelativeResize="0"/>
          <p:nvPr/>
        </p:nvPicPr>
        <p:blipFill>
          <a:blip r:embed="rId4">
            <a:alphaModFix/>
          </a:blip>
          <a:stretch>
            <a:fillRect/>
          </a:stretch>
        </p:blipFill>
        <p:spPr>
          <a:xfrm>
            <a:off x="8954187" y="1284609"/>
            <a:ext cx="5341976" cy="64311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b25f81c36c_0_42"/>
          <p:cNvSpPr txBox="1"/>
          <p:nvPr>
            <p:ph idx="1" type="body"/>
          </p:nvPr>
        </p:nvSpPr>
        <p:spPr>
          <a:xfrm>
            <a:off x="731983" y="1920241"/>
            <a:ext cx="3986400" cy="54303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400"/>
              </a:spcBef>
              <a:spcAft>
                <a:spcPts val="0"/>
              </a:spcAft>
              <a:buSzPts val="2000"/>
              <a:buNone/>
            </a:pPr>
            <a:r>
              <a:rPr lang="en-US" sz="2900"/>
              <a:t>Lyrics of pop &amp; rap</a:t>
            </a:r>
            <a:endParaRPr sz="2900"/>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rPr b="1" lang="en-US" sz="1750">
                <a:solidFill>
                  <a:schemeClr val="dk1"/>
                </a:solidFill>
                <a:highlight>
                  <a:srgbClr val="FFFFFF"/>
                </a:highlight>
              </a:rPr>
              <a:t>51054  samples</a:t>
            </a:r>
            <a:endParaRPr b="1" sz="1750">
              <a:solidFill>
                <a:schemeClr val="dk1"/>
              </a:solidFill>
              <a:highlight>
                <a:srgbClr val="FFFFFF"/>
              </a:highlight>
            </a:endParaRPr>
          </a:p>
          <a:p>
            <a:pPr indent="0" lvl="0" marL="0" rtl="0" algn="l">
              <a:lnSpc>
                <a:spcPct val="100000"/>
              </a:lnSpc>
              <a:spcBef>
                <a:spcPts val="400"/>
              </a:spcBef>
              <a:spcAft>
                <a:spcPts val="0"/>
              </a:spcAft>
              <a:buSzPts val="2000"/>
              <a:buNone/>
            </a:pPr>
            <a:r>
              <a:t/>
            </a:r>
            <a:endParaRPr sz="18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8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ts val="2000"/>
              <a:buNone/>
            </a:pPr>
            <a:r>
              <a:t/>
            </a:r>
            <a:endParaRPr sz="1200">
              <a:solidFill>
                <a:srgbClr val="5F6368"/>
              </a:solidFill>
              <a:highlight>
                <a:srgbClr val="FFFFFF"/>
              </a:highlight>
              <a:latin typeface="Arial"/>
              <a:ea typeface="Arial"/>
              <a:cs typeface="Arial"/>
              <a:sym typeface="Arial"/>
            </a:endParaRPr>
          </a:p>
          <a:p>
            <a:pPr indent="-333375" lvl="0" marL="457200" rtl="0" algn="l">
              <a:lnSpc>
                <a:spcPct val="100000"/>
              </a:lnSpc>
              <a:spcBef>
                <a:spcPts val="400"/>
              </a:spcBef>
              <a:spcAft>
                <a:spcPts val="0"/>
              </a:spcAft>
              <a:buClr>
                <a:schemeClr val="dk1"/>
              </a:buClr>
              <a:buSzPts val="1650"/>
              <a:buChar char="▸"/>
            </a:pPr>
            <a:r>
              <a:rPr i="1" lang="en-US" sz="1650">
                <a:solidFill>
                  <a:schemeClr val="dk1"/>
                </a:solidFill>
                <a:highlight>
                  <a:srgbClr val="FFFFFF"/>
                </a:highlight>
              </a:rPr>
              <a:t>pop music (1) </a:t>
            </a:r>
            <a:r>
              <a:rPr i="1" lang="en-US" sz="1650">
                <a:solidFill>
                  <a:schemeClr val="dk1"/>
                </a:solidFill>
                <a:highlight>
                  <a:srgbClr val="FFFFFF"/>
                </a:highlight>
              </a:rPr>
              <a:t>: 22169  </a:t>
            </a:r>
            <a:endParaRPr i="1" sz="1650">
              <a:solidFill>
                <a:schemeClr val="dk1"/>
              </a:solidFill>
              <a:highlight>
                <a:srgbClr val="FFFFFF"/>
              </a:highlight>
            </a:endParaRPr>
          </a:p>
          <a:p>
            <a:pPr indent="0" lvl="0" marL="457200" rtl="0" algn="l">
              <a:lnSpc>
                <a:spcPct val="100000"/>
              </a:lnSpc>
              <a:spcBef>
                <a:spcPts val="400"/>
              </a:spcBef>
              <a:spcAft>
                <a:spcPts val="0"/>
              </a:spcAft>
              <a:buSzPts val="2000"/>
              <a:buNone/>
            </a:pPr>
            <a:r>
              <a:t/>
            </a:r>
            <a:endParaRPr i="1" sz="1650">
              <a:solidFill>
                <a:schemeClr val="dk1"/>
              </a:solidFill>
              <a:highlight>
                <a:srgbClr val="FFFFFF"/>
              </a:highlight>
            </a:endParaRPr>
          </a:p>
          <a:p>
            <a:pPr indent="0" lvl="0" marL="457200" rtl="0" algn="l">
              <a:lnSpc>
                <a:spcPct val="100000"/>
              </a:lnSpc>
              <a:spcBef>
                <a:spcPts val="400"/>
              </a:spcBef>
              <a:spcAft>
                <a:spcPts val="0"/>
              </a:spcAft>
              <a:buNone/>
            </a:pPr>
            <a:r>
              <a:rPr lang="en-US" sz="1650">
                <a:solidFill>
                  <a:schemeClr val="dk1"/>
                </a:solidFill>
                <a:highlight>
                  <a:srgbClr val="FFFFFF"/>
                </a:highlight>
              </a:rPr>
              <a:t>rap music (0) : 28885</a:t>
            </a:r>
            <a:endParaRPr i="1" sz="1650">
              <a:solidFill>
                <a:schemeClr val="dk1"/>
              </a:solidFill>
              <a:highlight>
                <a:srgbClr val="FFFFFF"/>
              </a:highlight>
            </a:endParaRPr>
          </a:p>
          <a:p>
            <a:pPr indent="0" lvl="0" marL="0" rtl="0" algn="l">
              <a:lnSpc>
                <a:spcPct val="100000"/>
              </a:lnSpc>
              <a:spcBef>
                <a:spcPts val="400"/>
              </a:spcBef>
              <a:spcAft>
                <a:spcPts val="0"/>
              </a:spcAft>
              <a:buClr>
                <a:schemeClr val="dk1"/>
              </a:buClr>
              <a:buSzPts val="1100"/>
              <a:buFont typeface="Arial"/>
              <a:buNone/>
            </a:pPr>
            <a:r>
              <a:t/>
            </a:r>
            <a:endParaRPr i="1" sz="1050">
              <a:solidFill>
                <a:schemeClr val="dk1"/>
              </a:solidFill>
              <a:highlight>
                <a:srgbClr val="FFFFFF"/>
              </a:highlight>
              <a:latin typeface="Arial"/>
              <a:ea typeface="Arial"/>
              <a:cs typeface="Arial"/>
              <a:sym typeface="Arial"/>
            </a:endParaRPr>
          </a:p>
        </p:txBody>
      </p:sp>
      <p:sp>
        <p:nvSpPr>
          <p:cNvPr id="166" name="Google Shape;166;g1b25f81c36c_0_42"/>
          <p:cNvSpPr txBox="1"/>
          <p:nvPr>
            <p:ph type="title"/>
          </p:nvPr>
        </p:nvSpPr>
        <p:spPr>
          <a:xfrm>
            <a:off x="731520" y="252148"/>
            <a:ext cx="10766100" cy="596400"/>
          </a:xfrm>
          <a:prstGeom prst="rect">
            <a:avLst/>
          </a:prstGeom>
          <a:noFill/>
          <a:ln>
            <a:noFill/>
          </a:ln>
        </p:spPr>
        <p:txBody>
          <a:bodyPr anchorCtr="0" anchor="t" bIns="45650" lIns="91300" spcFirstLastPara="1" rIns="91300" wrap="square" tIns="45650">
            <a:noAutofit/>
          </a:bodyPr>
          <a:lstStyle/>
          <a:p>
            <a:pPr indent="0" lvl="0" marL="0" rtl="0" algn="l">
              <a:lnSpc>
                <a:spcPct val="130000"/>
              </a:lnSpc>
              <a:spcBef>
                <a:spcPts val="0"/>
              </a:spcBef>
              <a:spcAft>
                <a:spcPts val="0"/>
              </a:spcAft>
              <a:buSzPts val="2500"/>
              <a:buNone/>
            </a:pPr>
            <a:r>
              <a:rPr lang="en-US" sz="3700"/>
              <a:t>Dataset</a:t>
            </a:r>
            <a:endParaRPr sz="3700"/>
          </a:p>
        </p:txBody>
      </p:sp>
      <p:sp>
        <p:nvSpPr>
          <p:cNvPr id="167" name="Google Shape;167;g1b25f81c36c_0_42"/>
          <p:cNvSpPr txBox="1"/>
          <p:nvPr>
            <p:ph idx="2" type="body"/>
          </p:nvPr>
        </p:nvSpPr>
        <p:spPr>
          <a:xfrm>
            <a:off x="732133" y="1022984"/>
            <a:ext cx="10764900" cy="470700"/>
          </a:xfrm>
          <a:prstGeom prst="rect">
            <a:avLst/>
          </a:prstGeom>
          <a:noFill/>
          <a:ln>
            <a:noFill/>
          </a:ln>
        </p:spPr>
        <p:txBody>
          <a:bodyPr anchorCtr="0" anchor="t" bIns="45650" lIns="91300" spcFirstLastPara="1" rIns="91300" wrap="square" tIns="45650">
            <a:noAutofit/>
          </a:bodyPr>
          <a:lstStyle/>
          <a:p>
            <a:pPr indent="0" lvl="0" marL="0" rtl="0" algn="l">
              <a:lnSpc>
                <a:spcPct val="100000"/>
              </a:lnSpc>
              <a:spcBef>
                <a:spcPts val="360"/>
              </a:spcBef>
              <a:spcAft>
                <a:spcPts val="0"/>
              </a:spcAft>
              <a:buSzPts val="1800"/>
              <a:buNone/>
            </a:pPr>
            <a:r>
              <a:t/>
            </a:r>
            <a:endParaRPr/>
          </a:p>
        </p:txBody>
      </p:sp>
      <p:pic>
        <p:nvPicPr>
          <p:cNvPr id="168" name="Google Shape;168;g1b25f81c36c_0_42"/>
          <p:cNvPicPr preferRelativeResize="0"/>
          <p:nvPr/>
        </p:nvPicPr>
        <p:blipFill>
          <a:blip r:embed="rId3">
            <a:alphaModFix/>
          </a:blip>
          <a:stretch>
            <a:fillRect/>
          </a:stretch>
        </p:blipFill>
        <p:spPr>
          <a:xfrm>
            <a:off x="7323633" y="1492159"/>
            <a:ext cx="4895850" cy="628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b27989edcd_0_7"/>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175" name="Google Shape;175;g1b27989edcd_0_7"/>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Post-Processed Data</a:t>
            </a:r>
            <a:endParaRPr/>
          </a:p>
        </p:txBody>
      </p:sp>
      <p:sp>
        <p:nvSpPr>
          <p:cNvPr id="176" name="Google Shape;176;g1b27989edcd_0_7"/>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177" name="Google Shape;177;g1b27989edcd_0_7"/>
          <p:cNvPicPr preferRelativeResize="0"/>
          <p:nvPr/>
        </p:nvPicPr>
        <p:blipFill>
          <a:blip r:embed="rId3">
            <a:alphaModFix/>
          </a:blip>
          <a:stretch>
            <a:fillRect/>
          </a:stretch>
        </p:blipFill>
        <p:spPr>
          <a:xfrm>
            <a:off x="7759650" y="1486975"/>
            <a:ext cx="6453026" cy="5825800"/>
          </a:xfrm>
          <a:prstGeom prst="rect">
            <a:avLst/>
          </a:prstGeom>
          <a:noFill/>
          <a:ln>
            <a:noFill/>
          </a:ln>
        </p:spPr>
      </p:pic>
      <p:pic>
        <p:nvPicPr>
          <p:cNvPr id="178" name="Google Shape;178;g1b27989edcd_0_7"/>
          <p:cNvPicPr preferRelativeResize="0"/>
          <p:nvPr/>
        </p:nvPicPr>
        <p:blipFill>
          <a:blip r:embed="rId4">
            <a:alphaModFix/>
          </a:blip>
          <a:stretch>
            <a:fillRect/>
          </a:stretch>
        </p:blipFill>
        <p:spPr>
          <a:xfrm>
            <a:off x="266772" y="3458521"/>
            <a:ext cx="6959250" cy="188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25f81c36c_0_185"/>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sz="3800">
                <a:solidFill>
                  <a:schemeClr val="dk2"/>
                </a:solidFill>
              </a:rPr>
              <a:t>GPT2</a:t>
            </a:r>
            <a:endParaRPr sz="3800">
              <a:solidFill>
                <a:schemeClr val="dk2"/>
              </a:solidFill>
            </a:endParaRPr>
          </a:p>
        </p:txBody>
      </p:sp>
      <p:sp>
        <p:nvSpPr>
          <p:cNvPr id="185" name="Google Shape;185;g1b25f81c36c_0_185"/>
          <p:cNvSpPr txBox="1"/>
          <p:nvPr>
            <p:ph idx="1"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sp>
        <p:nvSpPr>
          <p:cNvPr id="186" name="Google Shape;186;g1b25f81c36c_0_185"/>
          <p:cNvSpPr txBox="1"/>
          <p:nvPr>
            <p:ph idx="2" type="body"/>
          </p:nvPr>
        </p:nvSpPr>
        <p:spPr>
          <a:xfrm>
            <a:off x="731975" y="1920250"/>
            <a:ext cx="48615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rPr lang="en-US" sz="2200">
                <a:solidFill>
                  <a:schemeClr val="accent1"/>
                </a:solidFill>
              </a:rPr>
              <a:t>Generative Pre-trained Transformer 2 (GPT-2) is an open-source artificial intelligence created by OpenAI in February 2019.</a:t>
            </a:r>
            <a:endParaRPr sz="2200">
              <a:solidFill>
                <a:schemeClr val="accent1"/>
              </a:solidFill>
            </a:endParaRPr>
          </a:p>
          <a:p>
            <a:pPr indent="0" lvl="0" marL="0" rtl="0" algn="l">
              <a:spcBef>
                <a:spcPts val="400"/>
              </a:spcBef>
              <a:spcAft>
                <a:spcPts val="0"/>
              </a:spcAft>
              <a:buNone/>
            </a:pPr>
            <a:r>
              <a:t/>
            </a:r>
            <a:endParaRPr sz="2200">
              <a:solidFill>
                <a:schemeClr val="accent1"/>
              </a:solidFill>
            </a:endParaRPr>
          </a:p>
          <a:p>
            <a:pPr indent="0" lvl="0" marL="0" rtl="0" algn="l">
              <a:spcBef>
                <a:spcPts val="400"/>
              </a:spcBef>
              <a:spcAft>
                <a:spcPts val="0"/>
              </a:spcAft>
              <a:buNone/>
            </a:pPr>
            <a:r>
              <a:rPr lang="en-US" sz="2200">
                <a:solidFill>
                  <a:schemeClr val="accent1"/>
                </a:solidFill>
              </a:rPr>
              <a:t>GPT-2 translates text, answers questions, summarizes passages, and generates text output</a:t>
            </a:r>
            <a:endParaRPr sz="2200">
              <a:solidFill>
                <a:schemeClr val="accent1"/>
              </a:solidFill>
            </a:endParaRPr>
          </a:p>
          <a:p>
            <a:pPr indent="0" lvl="0" marL="0" rtl="0" algn="l">
              <a:spcBef>
                <a:spcPts val="400"/>
              </a:spcBef>
              <a:spcAft>
                <a:spcPts val="0"/>
              </a:spcAft>
              <a:buNone/>
            </a:pPr>
            <a:r>
              <a:t/>
            </a:r>
            <a:endParaRPr sz="2200">
              <a:solidFill>
                <a:schemeClr val="accent1"/>
              </a:solidFill>
            </a:endParaRPr>
          </a:p>
          <a:p>
            <a:pPr indent="0" lvl="0" marL="0" rtl="0" algn="l">
              <a:spcBef>
                <a:spcPts val="400"/>
              </a:spcBef>
              <a:spcAft>
                <a:spcPts val="0"/>
              </a:spcAft>
              <a:buNone/>
            </a:pPr>
            <a:r>
              <a:rPr lang="en-US" sz="2200">
                <a:solidFill>
                  <a:schemeClr val="accent1"/>
                </a:solidFill>
              </a:rPr>
              <a:t>The GPT architecture implements a deep neural network, specifically a transformer model,which uses attention in place of previous recurrence- and convolution-based architectures..</a:t>
            </a:r>
            <a:endParaRPr sz="2200">
              <a:solidFill>
                <a:schemeClr val="accent1"/>
              </a:solidFill>
            </a:endParaRPr>
          </a:p>
          <a:p>
            <a:pPr indent="0" lvl="0" marL="0" rtl="0" algn="l">
              <a:spcBef>
                <a:spcPts val="400"/>
              </a:spcBef>
              <a:spcAft>
                <a:spcPts val="0"/>
              </a:spcAft>
              <a:buNone/>
            </a:pPr>
            <a:r>
              <a:t/>
            </a:r>
            <a:endParaRPr/>
          </a:p>
        </p:txBody>
      </p:sp>
      <p:pic>
        <p:nvPicPr>
          <p:cNvPr id="187" name="Google Shape;187;g1b25f81c36c_0_185"/>
          <p:cNvPicPr preferRelativeResize="0"/>
          <p:nvPr/>
        </p:nvPicPr>
        <p:blipFill>
          <a:blip r:embed="rId3">
            <a:alphaModFix/>
          </a:blip>
          <a:stretch>
            <a:fillRect/>
          </a:stretch>
        </p:blipFill>
        <p:spPr>
          <a:xfrm>
            <a:off x="5593475" y="2544855"/>
            <a:ext cx="8813300" cy="38718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b27989edcd_0_15"/>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194" name="Google Shape;194;g1b27989edcd_0_15"/>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State-Of-Art Language Model</a:t>
            </a:r>
            <a:endParaRPr/>
          </a:p>
        </p:txBody>
      </p:sp>
      <p:sp>
        <p:nvSpPr>
          <p:cNvPr id="195" name="Google Shape;195;g1b27989edcd_0_15"/>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pic>
        <p:nvPicPr>
          <p:cNvPr id="196" name="Google Shape;196;g1b27989edcd_0_15"/>
          <p:cNvPicPr preferRelativeResize="0"/>
          <p:nvPr/>
        </p:nvPicPr>
        <p:blipFill>
          <a:blip r:embed="rId3">
            <a:alphaModFix/>
          </a:blip>
          <a:stretch>
            <a:fillRect/>
          </a:stretch>
        </p:blipFill>
        <p:spPr>
          <a:xfrm>
            <a:off x="449262" y="1898249"/>
            <a:ext cx="13731926" cy="4104426"/>
          </a:xfrm>
          <a:prstGeom prst="rect">
            <a:avLst/>
          </a:prstGeom>
          <a:noFill/>
          <a:ln>
            <a:noFill/>
          </a:ln>
        </p:spPr>
      </p:pic>
      <p:sp>
        <p:nvSpPr>
          <p:cNvPr id="197" name="Google Shape;197;g1b27989edcd_0_15"/>
          <p:cNvSpPr txBox="1"/>
          <p:nvPr/>
        </p:nvSpPr>
        <p:spPr>
          <a:xfrm>
            <a:off x="5207413" y="6556175"/>
            <a:ext cx="4215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Calibri"/>
                <a:ea typeface="Calibri"/>
                <a:cs typeface="Calibri"/>
                <a:sym typeface="Calibri"/>
              </a:rPr>
              <a:t>(Language Modelling on WikiText-103, n.d.</a:t>
            </a:r>
            <a:r>
              <a:rPr lang="en-US" sz="11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b27989edcd_0_27"/>
          <p:cNvSpPr txBox="1"/>
          <p:nvPr>
            <p:ph idx="1" type="body"/>
          </p:nvPr>
        </p:nvSpPr>
        <p:spPr>
          <a:xfrm>
            <a:off x="731983" y="1920241"/>
            <a:ext cx="3986400" cy="5430300"/>
          </a:xfrm>
          <a:prstGeom prst="rect">
            <a:avLst/>
          </a:prstGeom>
        </p:spPr>
        <p:txBody>
          <a:bodyPr anchorCtr="0" anchor="t" bIns="45650" lIns="91300" spcFirstLastPara="1" rIns="91300" wrap="square" tIns="45650">
            <a:noAutofit/>
          </a:bodyPr>
          <a:lstStyle/>
          <a:p>
            <a:pPr indent="0" lvl="0" marL="0" rtl="0" algn="l">
              <a:spcBef>
                <a:spcPts val="400"/>
              </a:spcBef>
              <a:spcAft>
                <a:spcPts val="0"/>
              </a:spcAft>
              <a:buNone/>
            </a:pPr>
            <a:r>
              <a:t/>
            </a:r>
            <a:endParaRPr/>
          </a:p>
        </p:txBody>
      </p:sp>
      <p:sp>
        <p:nvSpPr>
          <p:cNvPr id="204" name="Google Shape;204;g1b27989edcd_0_27"/>
          <p:cNvSpPr txBox="1"/>
          <p:nvPr>
            <p:ph type="title"/>
          </p:nvPr>
        </p:nvSpPr>
        <p:spPr>
          <a:xfrm>
            <a:off x="731520" y="229223"/>
            <a:ext cx="10766100" cy="596400"/>
          </a:xfrm>
          <a:prstGeom prst="rect">
            <a:avLst/>
          </a:prstGeom>
        </p:spPr>
        <p:txBody>
          <a:bodyPr anchorCtr="0" anchor="t" bIns="45650" lIns="91300" spcFirstLastPara="1" rIns="91300" wrap="square" tIns="45650">
            <a:noAutofit/>
          </a:bodyPr>
          <a:lstStyle/>
          <a:p>
            <a:pPr indent="0" lvl="0" marL="0" rtl="0" algn="l">
              <a:spcBef>
                <a:spcPts val="0"/>
              </a:spcBef>
              <a:spcAft>
                <a:spcPts val="0"/>
              </a:spcAft>
              <a:buNone/>
            </a:pPr>
            <a:r>
              <a:rPr lang="en-US"/>
              <a:t>Task FLow</a:t>
            </a:r>
            <a:endParaRPr/>
          </a:p>
        </p:txBody>
      </p:sp>
      <p:sp>
        <p:nvSpPr>
          <p:cNvPr id="205" name="Google Shape;205;g1b27989edcd_0_27"/>
          <p:cNvSpPr txBox="1"/>
          <p:nvPr>
            <p:ph idx="2" type="body"/>
          </p:nvPr>
        </p:nvSpPr>
        <p:spPr>
          <a:xfrm>
            <a:off x="731983" y="874059"/>
            <a:ext cx="10764900" cy="470700"/>
          </a:xfrm>
          <a:prstGeom prst="rect">
            <a:avLst/>
          </a:prstGeom>
        </p:spPr>
        <p:txBody>
          <a:bodyPr anchorCtr="0" anchor="t" bIns="45650" lIns="91300" spcFirstLastPara="1" rIns="91300" wrap="square" tIns="45650">
            <a:noAutofit/>
          </a:bodyPr>
          <a:lstStyle/>
          <a:p>
            <a:pPr indent="0" lvl="0" marL="0" rtl="0" algn="l">
              <a:spcBef>
                <a:spcPts val="360"/>
              </a:spcBef>
              <a:spcAft>
                <a:spcPts val="0"/>
              </a:spcAft>
              <a:buNone/>
            </a:pPr>
            <a:r>
              <a:t/>
            </a:r>
            <a:endParaRPr/>
          </a:p>
        </p:txBody>
      </p:sp>
      <p:sp>
        <p:nvSpPr>
          <p:cNvPr id="206" name="Google Shape;206;g1b27989edcd_0_27"/>
          <p:cNvSpPr txBox="1"/>
          <p:nvPr/>
        </p:nvSpPr>
        <p:spPr>
          <a:xfrm>
            <a:off x="5815200" y="600050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solidFill>
                  <a:schemeClr val="dk1"/>
                </a:solidFill>
                <a:latin typeface="Calibri"/>
                <a:ea typeface="Calibri"/>
                <a:cs typeface="Calibri"/>
                <a:sym typeface="Calibri"/>
              </a:rPr>
              <a:t>(Lo, Ariss, &amp; Kurz, 2022)</a:t>
            </a:r>
            <a:endParaRPr/>
          </a:p>
        </p:txBody>
      </p:sp>
      <p:pic>
        <p:nvPicPr>
          <p:cNvPr id="207" name="Google Shape;207;g1b27989edcd_0_27"/>
          <p:cNvPicPr preferRelativeResize="0"/>
          <p:nvPr/>
        </p:nvPicPr>
        <p:blipFill>
          <a:blip r:embed="rId3">
            <a:alphaModFix/>
          </a:blip>
          <a:stretch>
            <a:fillRect/>
          </a:stretch>
        </p:blipFill>
        <p:spPr>
          <a:xfrm>
            <a:off x="2906783" y="1991184"/>
            <a:ext cx="9363075" cy="361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2014-12-17T18:59:26Z</dcterms:created>
</cp:coreProperties>
</file>