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3" r:id="rId3"/>
    <p:sldId id="258" r:id="rId4"/>
    <p:sldId id="262" r:id="rId5"/>
    <p:sldId id="267" r:id="rId6"/>
    <p:sldId id="269" r:id="rId7"/>
    <p:sldId id="288" r:id="rId8"/>
    <p:sldId id="268" r:id="rId9"/>
    <p:sldId id="287" r:id="rId10"/>
    <p:sldId id="264" r:id="rId11"/>
    <p:sldId id="271" r:id="rId12"/>
    <p:sldId id="272" r:id="rId13"/>
    <p:sldId id="273" r:id="rId14"/>
    <p:sldId id="274" r:id="rId15"/>
    <p:sldId id="275" r:id="rId16"/>
    <p:sldId id="276" r:id="rId17"/>
    <p:sldId id="277" r:id="rId18"/>
    <p:sldId id="278" r:id="rId19"/>
    <p:sldId id="286" r:id="rId20"/>
    <p:sldId id="279" r:id="rId21"/>
    <p:sldId id="280" r:id="rId22"/>
    <p:sldId id="281" r:id="rId23"/>
    <p:sldId id="282" r:id="rId24"/>
    <p:sldId id="285" r:id="rId25"/>
    <p:sldId id="265" r:id="rId26"/>
    <p:sldId id="266" r:id="rId27"/>
    <p:sldId id="261"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3" d="100"/>
          <a:sy n="203" d="100"/>
        </p:scale>
        <p:origin x="594" y="17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30966-6FB8-4EF0-BEF0-FB009C79E499}" type="datetimeFigureOut">
              <a:rPr lang="zh-CN" altLang="en-US" smtClean="0"/>
              <a:t>2021/4/14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4E3A29-2664-4AE7-BA19-F4B415A77E4A}" type="slidenum">
              <a:rPr lang="zh-CN" altLang="en-US" smtClean="0"/>
              <a:t>‹#›</a:t>
            </a:fld>
            <a:endParaRPr lang="zh-CN" altLang="en-US"/>
          </a:p>
        </p:txBody>
      </p:sp>
    </p:spTree>
    <p:extLst>
      <p:ext uri="{BB962C8B-B14F-4D97-AF65-F5344CB8AC3E}">
        <p14:creationId xmlns:p14="http://schemas.microsoft.com/office/powerpoint/2010/main" val="31042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051" name="Picture 3" descr="D:\_Backup\ZhangJL\Desktop\VI\PPT\微信图片_2018041614431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25" y="1"/>
            <a:ext cx="9145397" cy="514349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1907704" y="2083122"/>
            <a:ext cx="6912768" cy="848668"/>
          </a:xfrm>
        </p:spPr>
        <p:txBody>
          <a:bodyPr>
            <a:normAutofit/>
          </a:bodyPr>
          <a:lstStyle>
            <a:lvl1pPr algn="r">
              <a:defRPr sz="2400">
                <a:solidFill>
                  <a:schemeClr val="bg1"/>
                </a:solidFill>
                <a:latin typeface="微软雅黑" pitchFamily="34" charset="-122"/>
                <a:ea typeface="微软雅黑" pitchFamily="34" charset="-122"/>
              </a:defRPr>
            </a:lvl1pPr>
          </a:lstStyle>
          <a:p>
            <a:r>
              <a:rPr lang="zh-CN" altLang="en-US"/>
              <a:t>单击此处编辑母版标题样式</a:t>
            </a:r>
          </a:p>
        </p:txBody>
      </p:sp>
      <p:sp>
        <p:nvSpPr>
          <p:cNvPr id="3" name="副标题 2"/>
          <p:cNvSpPr>
            <a:spLocks noGrp="1"/>
          </p:cNvSpPr>
          <p:nvPr>
            <p:ph type="subTitle" idx="1"/>
          </p:nvPr>
        </p:nvSpPr>
        <p:spPr>
          <a:xfrm>
            <a:off x="2419672" y="3202682"/>
            <a:ext cx="6400800" cy="521196"/>
          </a:xfrm>
        </p:spPr>
        <p:txBody>
          <a:bodyPr anchor="ctr">
            <a:normAutofit/>
          </a:bodyPr>
          <a:lstStyle>
            <a:lvl1pPr marL="0" indent="0" algn="r">
              <a:buNone/>
              <a:defRPr sz="1600">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75755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050" name="Picture 2" descr="D:\_Backup\ZhangJL\Desktop\VI\PPT\微信图片_20180607095918.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2267744" y="2211710"/>
            <a:ext cx="6624736" cy="857250"/>
          </a:xfrm>
        </p:spPr>
        <p:txBody>
          <a:bodyPr>
            <a:normAutofit/>
          </a:bodyPr>
          <a:lstStyle>
            <a:lvl1pPr algn="l">
              <a:defRPr sz="3200">
                <a:latin typeface="微软雅黑" pitchFamily="34" charset="-122"/>
                <a:ea typeface="微软雅黑" pitchFamily="34" charset="-122"/>
              </a:defRPr>
            </a:lvl1pPr>
          </a:lstStyle>
          <a:p>
            <a:r>
              <a:rPr lang="zh-CN" altLang="en-US" dirty="0"/>
              <a:t>单击此处编辑母版标题内容</a:t>
            </a:r>
          </a:p>
        </p:txBody>
      </p:sp>
    </p:spTree>
    <p:extLst>
      <p:ext uri="{BB962C8B-B14F-4D97-AF65-F5344CB8AC3E}">
        <p14:creationId xmlns:p14="http://schemas.microsoft.com/office/powerpoint/2010/main" val="210143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098" name="Picture 2" descr="D:\_Backup\ZhangJL\Desktop\VI\PPT\微信图片_2018051515180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54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331640" y="206375"/>
            <a:ext cx="7344816" cy="565175"/>
          </a:xfrm>
        </p:spPr>
        <p:txBody>
          <a:bodyPr>
            <a:normAutofit/>
          </a:bodyPr>
          <a:lstStyle>
            <a:lvl1pPr algn="l">
              <a:defRPr sz="1600">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p:txBody>
          <a:bodyPr>
            <a:normAutofit/>
          </a:bodyPr>
          <a:lstStyle>
            <a:lvl1pPr>
              <a:defRPr sz="160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200">
                <a:latin typeface="微软雅黑" pitchFamily="34" charset="-122"/>
                <a:ea typeface="微软雅黑" pitchFamily="34" charset="-122"/>
              </a:defRPr>
            </a:lvl3pPr>
            <a:lvl4pPr>
              <a:defRPr sz="1100">
                <a:latin typeface="微软雅黑" pitchFamily="34" charset="-122"/>
                <a:ea typeface="微软雅黑" pitchFamily="34" charset="-122"/>
              </a:defRPr>
            </a:lvl4pPr>
            <a:lvl5pPr>
              <a:defRPr sz="11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732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1026" name="Picture 2" descr="D:\_Backup\ZhangJL\Desktop\VI\PPT\微信图片_2018060710004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331640" y="206375"/>
            <a:ext cx="7344816" cy="565175"/>
          </a:xfrm>
        </p:spPr>
        <p:txBody>
          <a:bodyPr>
            <a:normAutofit/>
          </a:bodyPr>
          <a:lstStyle>
            <a:lvl1pPr algn="l">
              <a:defRPr sz="1600">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p:txBody>
          <a:bodyPr>
            <a:normAutofit/>
          </a:bodyPr>
          <a:lstStyle>
            <a:lvl1pPr>
              <a:defRPr sz="160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200">
                <a:latin typeface="微软雅黑" pitchFamily="34" charset="-122"/>
                <a:ea typeface="微软雅黑" pitchFamily="34" charset="-122"/>
              </a:defRPr>
            </a:lvl3pPr>
            <a:lvl4pPr>
              <a:defRPr sz="1100">
                <a:latin typeface="微软雅黑" pitchFamily="34" charset="-122"/>
                <a:ea typeface="微软雅黑" pitchFamily="34" charset="-122"/>
              </a:defRPr>
            </a:lvl4pPr>
            <a:lvl5pPr>
              <a:defRPr sz="11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328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122" name="Picture 2" descr="D:\_Backup\ZhangJL\Desktop\VI\PPT\微信图片_20180515151806.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15" y="0"/>
            <a:ext cx="91454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9547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22F9A3C-5900-4318-B901-EF70ECE88076}" type="datetimeFigureOut">
              <a:rPr lang="zh-CN" altLang="en-US" smtClean="0"/>
              <a:t>2021/4/14</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8BFAEE-8348-4BDD-B330-88C0A9EEBDEF}" type="slidenum">
              <a:rPr lang="zh-CN" altLang="en-US" smtClean="0"/>
              <a:t>‹#›</a:t>
            </a:fld>
            <a:endParaRPr lang="zh-CN" altLang="en-US"/>
          </a:p>
        </p:txBody>
      </p:sp>
    </p:spTree>
    <p:extLst>
      <p:ext uri="{BB962C8B-B14F-4D97-AF65-F5344CB8AC3E}">
        <p14:creationId xmlns:p14="http://schemas.microsoft.com/office/powerpoint/2010/main" val="893959354"/>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2" r:id="rId3"/>
    <p:sldLayoutId id="2147483667" r:id="rId4"/>
    <p:sldLayoutId id="2147483666"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Customizable Route Planning</a:t>
            </a:r>
            <a:endParaRPr lang="zh-CN" altLang="en-US" dirty="0"/>
          </a:p>
        </p:txBody>
      </p:sp>
      <p:sp>
        <p:nvSpPr>
          <p:cNvPr id="3" name="副标题 2"/>
          <p:cNvSpPr>
            <a:spLocks noGrp="1"/>
          </p:cNvSpPr>
          <p:nvPr>
            <p:ph type="subTitle" idx="1"/>
          </p:nvPr>
        </p:nvSpPr>
        <p:spPr/>
        <p:txBody>
          <a:bodyPr/>
          <a:lstStyle/>
          <a:p>
            <a:r>
              <a:rPr lang="en-US" altLang="zh-CN" dirty="0"/>
              <a:t>Part 01</a:t>
            </a:r>
            <a:endParaRPr lang="zh-CN" altLang="en-US" dirty="0"/>
          </a:p>
        </p:txBody>
      </p:sp>
    </p:spTree>
    <p:extLst>
      <p:ext uri="{BB962C8B-B14F-4D97-AF65-F5344CB8AC3E}">
        <p14:creationId xmlns:p14="http://schemas.microsoft.com/office/powerpoint/2010/main" val="71255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图切分算法 </a:t>
            </a:r>
            <a:r>
              <a:rPr lang="en-US" altLang="zh-CN"/>
              <a:t>PUNCH</a:t>
            </a:r>
            <a:endParaRPr lang="zh-CN" altLang="en-US" dirty="0"/>
          </a:p>
        </p:txBody>
      </p:sp>
      <p:sp>
        <p:nvSpPr>
          <p:cNvPr id="5" name="内容占位符 4"/>
          <p:cNvSpPr>
            <a:spLocks noGrp="1"/>
          </p:cNvSpPr>
          <p:nvPr>
            <p:ph idx="1"/>
          </p:nvPr>
        </p:nvSpPr>
        <p:spPr/>
        <p:txBody>
          <a:bodyPr/>
          <a:lstStyle/>
          <a:p>
            <a:r>
              <a:rPr lang="zh-CN" altLang="en-US" dirty="0"/>
              <a:t>基于图切分和预计算的思路很早就有人尝试</a:t>
            </a:r>
            <a:r>
              <a:rPr lang="en-US" altLang="zh-CN" dirty="0"/>
              <a:t>(</a:t>
            </a:r>
            <a:r>
              <a:rPr lang="en-US" altLang="zh-CN" dirty="0" err="1"/>
              <a:t>HiTi</a:t>
            </a:r>
            <a:r>
              <a:rPr lang="en-US" altLang="zh-CN" dirty="0"/>
              <a:t> Graph 2002)</a:t>
            </a:r>
            <a:r>
              <a:rPr lang="zh-CN" altLang="en-US" dirty="0"/>
              <a:t>，但当时并未在生产环境大规模应用</a:t>
            </a:r>
            <a:endParaRPr lang="en-US" altLang="zh-CN" dirty="0"/>
          </a:p>
          <a:p>
            <a:r>
              <a:rPr lang="en-US" altLang="zh-CN" dirty="0"/>
              <a:t>2010</a:t>
            </a:r>
            <a:r>
              <a:rPr lang="zh-CN" altLang="en-US" dirty="0"/>
              <a:t>年</a:t>
            </a:r>
            <a:r>
              <a:rPr lang="en-US" altLang="zh-CN" dirty="0"/>
              <a:t>PUNCH</a:t>
            </a:r>
            <a:r>
              <a:rPr lang="zh-CN" altLang="en-US" dirty="0"/>
              <a:t>论文发表</a:t>
            </a:r>
            <a:endParaRPr lang="en-US" altLang="zh-CN" dirty="0"/>
          </a:p>
          <a:p>
            <a:r>
              <a:rPr lang="en-US" altLang="zh-CN" dirty="0"/>
              <a:t>2011</a:t>
            </a:r>
            <a:r>
              <a:rPr lang="zh-CN" altLang="en-US" dirty="0"/>
              <a:t>年</a:t>
            </a:r>
            <a:r>
              <a:rPr lang="en-US" altLang="zh-CN" dirty="0"/>
              <a:t>CRP</a:t>
            </a:r>
            <a:r>
              <a:rPr lang="zh-CN" altLang="en-US" dirty="0"/>
              <a:t>论文发表</a:t>
            </a:r>
            <a:endParaRPr lang="en-US" altLang="zh-CN" dirty="0"/>
          </a:p>
          <a:p>
            <a:r>
              <a:rPr lang="zh-CN" altLang="en-US" dirty="0"/>
              <a:t>预计算的效率、资源占用取决于图切分的质量</a:t>
            </a:r>
            <a:endParaRPr lang="en-US" altLang="zh-CN" dirty="0"/>
          </a:p>
        </p:txBody>
      </p:sp>
    </p:spTree>
    <p:extLst>
      <p:ext uri="{BB962C8B-B14F-4D97-AF65-F5344CB8AC3E}">
        <p14:creationId xmlns:p14="http://schemas.microsoft.com/office/powerpoint/2010/main" val="393062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切分质量定义</a:t>
            </a:r>
          </a:p>
        </p:txBody>
      </p:sp>
      <p:sp>
        <p:nvSpPr>
          <p:cNvPr id="5" name="内容占位符 4"/>
          <p:cNvSpPr>
            <a:spLocks noGrp="1"/>
          </p:cNvSpPr>
          <p:nvPr>
            <p:ph idx="1"/>
          </p:nvPr>
        </p:nvSpPr>
        <p:spPr/>
        <p:txBody>
          <a:bodyPr/>
          <a:lstStyle/>
          <a:p>
            <a:r>
              <a:rPr lang="en-US" sz="1800" b="0" i="0" u="none" strike="noStrike" baseline="0" dirty="0">
                <a:latin typeface="CMMI10"/>
              </a:rPr>
              <a:t>G </a:t>
            </a:r>
            <a:r>
              <a:rPr lang="en-US" sz="1800" b="0" i="0" u="none" strike="noStrike" baseline="0" dirty="0">
                <a:latin typeface="CMR10"/>
              </a:rPr>
              <a:t>= (</a:t>
            </a:r>
            <a:r>
              <a:rPr lang="en-US" sz="1800" b="0" i="0" u="none" strike="noStrike" baseline="0" dirty="0">
                <a:latin typeface="CMMI10"/>
              </a:rPr>
              <a:t>V</a:t>
            </a:r>
            <a:r>
              <a:rPr lang="en-US" sz="1800" dirty="0">
                <a:latin typeface="CMMI10"/>
              </a:rPr>
              <a:t>,</a:t>
            </a:r>
            <a:r>
              <a:rPr lang="en-US" sz="1800" b="0" i="0" u="none" strike="noStrike" baseline="0" dirty="0">
                <a:latin typeface="CMMI10"/>
              </a:rPr>
              <a:t>E</a:t>
            </a:r>
            <a:r>
              <a:rPr lang="en-US" sz="1800" b="0" i="0" u="none" strike="noStrike" baseline="0" dirty="0">
                <a:latin typeface="CMR10"/>
              </a:rPr>
              <a:t>)</a:t>
            </a:r>
          </a:p>
          <a:p>
            <a:r>
              <a:rPr lang="zh-CN" altLang="en-US" sz="1800" dirty="0">
                <a:latin typeface="CMR10"/>
              </a:rPr>
              <a:t>对于顶点</a:t>
            </a:r>
            <a:r>
              <a:rPr lang="en-US" altLang="zh-CN" sz="1800" dirty="0">
                <a:latin typeface="CMR10"/>
              </a:rPr>
              <a:t>v </a:t>
            </a:r>
            <a:r>
              <a:rPr lang="en-US" sz="1800" i="0" dirty="0">
                <a:solidFill>
                  <a:srgbClr val="202122"/>
                </a:solidFill>
                <a:effectLst/>
                <a:latin typeface="Nimbus Roman No9 L"/>
              </a:rPr>
              <a:t>∈ </a:t>
            </a:r>
            <a:r>
              <a:rPr lang="en-US" altLang="zh-CN" sz="1800" i="0" dirty="0">
                <a:solidFill>
                  <a:srgbClr val="202122"/>
                </a:solidFill>
                <a:effectLst/>
                <a:latin typeface="Nimbus Roman No9 L"/>
              </a:rPr>
              <a:t>V</a:t>
            </a:r>
            <a:r>
              <a:rPr lang="en-US" altLang="zh-CN" sz="1800" dirty="0">
                <a:solidFill>
                  <a:srgbClr val="202122"/>
                </a:solidFill>
                <a:latin typeface="Nimbus Roman No9 L"/>
              </a:rPr>
              <a:t>,</a:t>
            </a:r>
            <a:r>
              <a:rPr lang="zh-CN" altLang="en-US" sz="1800" dirty="0">
                <a:solidFill>
                  <a:srgbClr val="202122"/>
                </a:solidFill>
                <a:latin typeface="Nimbus Roman No9 L"/>
              </a:rPr>
              <a:t> 存在</a:t>
            </a:r>
            <a:r>
              <a:rPr lang="en-US" altLang="zh-CN" sz="1800" dirty="0">
                <a:solidFill>
                  <a:srgbClr val="202122"/>
                </a:solidFill>
                <a:latin typeface="Nimbus Roman No9 L"/>
              </a:rPr>
              <a:t>size s(v)</a:t>
            </a:r>
          </a:p>
          <a:p>
            <a:r>
              <a:rPr lang="zh-CN" altLang="en-US" sz="1800" b="0" i="0" u="none" strike="noStrike" baseline="0" dirty="0">
                <a:latin typeface="CMR10"/>
              </a:rPr>
              <a:t>对于边 </a:t>
            </a:r>
            <a:r>
              <a:rPr lang="en-US" altLang="zh-CN" sz="1800" b="0" i="0" u="none" strike="noStrike" baseline="0" dirty="0">
                <a:latin typeface="CMR10"/>
              </a:rPr>
              <a:t>e = {u, v} </a:t>
            </a:r>
            <a:r>
              <a:rPr lang="en-US" sz="1800" i="0" dirty="0">
                <a:solidFill>
                  <a:srgbClr val="202122"/>
                </a:solidFill>
                <a:effectLst/>
                <a:latin typeface="Nimbus Roman No9 L"/>
              </a:rPr>
              <a:t>∈ E </a:t>
            </a:r>
            <a:r>
              <a:rPr lang="zh-CN" altLang="en-US" sz="1800" i="0" dirty="0">
                <a:solidFill>
                  <a:srgbClr val="202122"/>
                </a:solidFill>
                <a:effectLst/>
                <a:latin typeface="Nimbus Roman No9 L"/>
              </a:rPr>
              <a:t>存在权重</a:t>
            </a:r>
            <a:r>
              <a:rPr lang="en-US" altLang="zh-CN" sz="1800" i="0" dirty="0">
                <a:solidFill>
                  <a:srgbClr val="202122"/>
                </a:solidFill>
                <a:effectLst/>
                <a:latin typeface="Nimbus Roman No9 L"/>
              </a:rPr>
              <a:t>w(e)</a:t>
            </a:r>
            <a:endParaRPr lang="en-US" sz="1800" b="0" i="0" u="none" strike="noStrike" baseline="0" dirty="0">
              <a:latin typeface="CMR10"/>
            </a:endParaRPr>
          </a:p>
          <a:p>
            <a:r>
              <a:rPr lang="zh-CN" altLang="en-US" sz="1800" dirty="0">
                <a:latin typeface="CMR10"/>
              </a:rPr>
              <a:t>切分</a:t>
            </a:r>
            <a:r>
              <a:rPr lang="en-US" altLang="zh-CN" sz="1800" dirty="0">
                <a:latin typeface="CMR10"/>
              </a:rPr>
              <a:t>P = {V</a:t>
            </a:r>
            <a:r>
              <a:rPr lang="en-US" altLang="zh-CN" sz="1800" baseline="-25000" dirty="0">
                <a:latin typeface="CMR10"/>
              </a:rPr>
              <a:t>1</a:t>
            </a:r>
            <a:r>
              <a:rPr lang="en-US" altLang="zh-CN" sz="1800" dirty="0">
                <a:latin typeface="CMR10"/>
              </a:rPr>
              <a:t>, V</a:t>
            </a:r>
            <a:r>
              <a:rPr lang="en-US" altLang="zh-CN" sz="1800" baseline="-25000" dirty="0">
                <a:latin typeface="CMR10"/>
              </a:rPr>
              <a:t>2</a:t>
            </a:r>
            <a:r>
              <a:rPr lang="en-US" altLang="zh-CN" sz="1800" dirty="0">
                <a:latin typeface="CMR10"/>
              </a:rPr>
              <a:t>, …, V</a:t>
            </a:r>
            <a:r>
              <a:rPr lang="en-US" altLang="zh-CN" sz="1800" baseline="-25000" dirty="0">
                <a:latin typeface="CMR10"/>
              </a:rPr>
              <a:t>k</a:t>
            </a:r>
            <a:r>
              <a:rPr lang="en-US" altLang="zh-CN" sz="1800" dirty="0">
                <a:latin typeface="CMR10"/>
              </a:rPr>
              <a:t>}</a:t>
            </a:r>
          </a:p>
          <a:p>
            <a:r>
              <a:rPr lang="zh-CN" altLang="en-US" sz="1800" dirty="0">
                <a:latin typeface="CMR10"/>
              </a:rPr>
              <a:t>连接</a:t>
            </a:r>
            <a:r>
              <a:rPr lang="en-US" altLang="zh-CN" sz="1800" dirty="0">
                <a:latin typeface="CMR10"/>
              </a:rPr>
              <a:t>Cell</a:t>
            </a:r>
            <a:r>
              <a:rPr lang="zh-CN" altLang="en-US" sz="1800" dirty="0">
                <a:latin typeface="CMR10"/>
              </a:rPr>
              <a:t>的边记作</a:t>
            </a:r>
            <a:r>
              <a:rPr lang="pt-BR" sz="1800" b="0" i="0" u="none" strike="noStrike" baseline="0" dirty="0">
                <a:latin typeface="Times New Roman" panose="02020603050405020304" pitchFamily="18" charset="0"/>
                <a:cs typeface="Times New Roman" panose="02020603050405020304" pitchFamily="18" charset="0"/>
              </a:rPr>
              <a:t>Ᵹ</a:t>
            </a:r>
            <a:r>
              <a:rPr lang="pt-BR" sz="1800" b="0" i="0" u="none" strike="noStrike" baseline="0" dirty="0">
                <a:latin typeface="CMR10"/>
              </a:rPr>
              <a:t>(</a:t>
            </a:r>
            <a:r>
              <a:rPr lang="pt-BR" sz="1800" b="0" i="0" u="none" strike="noStrike" baseline="0" dirty="0">
                <a:latin typeface="CMMI10"/>
              </a:rPr>
              <a:t>S</a:t>
            </a:r>
            <a:r>
              <a:rPr lang="pt-BR" sz="1800" b="0" i="0" u="none" strike="noStrike" baseline="0" dirty="0">
                <a:latin typeface="CMR10"/>
              </a:rPr>
              <a:t>)</a:t>
            </a:r>
            <a:endParaRPr lang="en-US" altLang="zh-CN" sz="1800" dirty="0">
              <a:latin typeface="CMR10"/>
            </a:endParaRPr>
          </a:p>
          <a:p>
            <a:r>
              <a:rPr lang="zh-CN" altLang="en-US" sz="1800" dirty="0">
                <a:latin typeface="CMR10"/>
              </a:rPr>
              <a:t>切分的代价</a:t>
            </a:r>
            <a:r>
              <a:rPr lang="en-US" altLang="zh-CN" sz="1800" dirty="0">
                <a:latin typeface="CMR10"/>
              </a:rPr>
              <a:t>cost(P) = w(</a:t>
            </a:r>
            <a:r>
              <a:rPr lang="pt-BR" sz="1800" b="0" i="0" u="none" strike="noStrike" baseline="0" dirty="0">
                <a:latin typeface="Times New Roman" panose="02020603050405020304" pitchFamily="18" charset="0"/>
                <a:cs typeface="Times New Roman" panose="02020603050405020304" pitchFamily="18" charset="0"/>
              </a:rPr>
              <a:t>Ᵹ</a:t>
            </a:r>
            <a:r>
              <a:rPr lang="pt-BR" sz="1800" b="0" i="0" u="none" strike="noStrike" baseline="0" dirty="0">
                <a:latin typeface="CMR10"/>
              </a:rPr>
              <a:t>(</a:t>
            </a:r>
            <a:r>
              <a:rPr lang="pt-BR" sz="1800" dirty="0">
                <a:latin typeface="CMMI10"/>
              </a:rPr>
              <a:t>P</a:t>
            </a:r>
            <a:r>
              <a:rPr lang="pt-BR" sz="1800" b="0" i="0" u="none" strike="noStrike" baseline="0" dirty="0">
                <a:latin typeface="CMR10"/>
              </a:rPr>
              <a:t>)</a:t>
            </a:r>
            <a:r>
              <a:rPr lang="en-US" altLang="zh-CN" sz="1800" dirty="0">
                <a:latin typeface="CMR10"/>
              </a:rPr>
              <a:t>)</a:t>
            </a:r>
          </a:p>
          <a:p>
            <a:r>
              <a:rPr lang="zh-CN" altLang="en-US" sz="1800" b="1" dirty="0">
                <a:latin typeface="CMR10"/>
              </a:rPr>
              <a:t>图切分的目的是寻找一个切分在满足每个</a:t>
            </a:r>
            <a:r>
              <a:rPr lang="en-US" altLang="zh-CN" sz="1800" b="1" dirty="0">
                <a:latin typeface="CMR10"/>
              </a:rPr>
              <a:t>Cell</a:t>
            </a:r>
            <a:r>
              <a:rPr lang="zh-CN" altLang="en-US" sz="1800" b="1" dirty="0">
                <a:latin typeface="CMR10"/>
              </a:rPr>
              <a:t>的顶点数不超过预设值</a:t>
            </a:r>
            <a:r>
              <a:rPr lang="en-US" altLang="zh-CN" sz="1800" b="1" dirty="0">
                <a:latin typeface="CMR10"/>
              </a:rPr>
              <a:t>U</a:t>
            </a:r>
            <a:r>
              <a:rPr lang="zh-CN" altLang="en-US" sz="1800" b="1" dirty="0">
                <a:latin typeface="CMR10"/>
              </a:rPr>
              <a:t>的前提下最小化</a:t>
            </a:r>
            <a:r>
              <a:rPr lang="en-US" altLang="zh-CN" sz="1800" b="1" dirty="0">
                <a:latin typeface="CMR10"/>
              </a:rPr>
              <a:t>cost(P)</a:t>
            </a:r>
          </a:p>
          <a:p>
            <a:endParaRPr lang="en-US" altLang="zh-CN" dirty="0"/>
          </a:p>
        </p:txBody>
      </p:sp>
    </p:spTree>
    <p:extLst>
      <p:ext uri="{BB962C8B-B14F-4D97-AF65-F5344CB8AC3E}">
        <p14:creationId xmlns:p14="http://schemas.microsoft.com/office/powerpoint/2010/main" val="409593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流程</a:t>
            </a:r>
          </a:p>
        </p:txBody>
      </p:sp>
      <p:sp>
        <p:nvSpPr>
          <p:cNvPr id="5" name="内容占位符 4"/>
          <p:cNvSpPr>
            <a:spLocks noGrp="1"/>
          </p:cNvSpPr>
          <p:nvPr>
            <p:ph idx="1"/>
          </p:nvPr>
        </p:nvSpPr>
        <p:spPr/>
        <p:txBody>
          <a:bodyPr/>
          <a:lstStyle/>
          <a:p>
            <a:r>
              <a:rPr lang="en-US" sz="1800" b="0" i="0" u="none" strike="noStrike" baseline="0" dirty="0">
                <a:latin typeface="CMBX12"/>
              </a:rPr>
              <a:t>Filtering Phase</a:t>
            </a:r>
          </a:p>
          <a:p>
            <a:pPr lvl="1"/>
            <a:r>
              <a:rPr lang="en-US" sz="1800" b="0" i="0" u="none" strike="noStrike" baseline="0" dirty="0">
                <a:latin typeface="CMBX12"/>
              </a:rPr>
              <a:t>Detecting Tiny Cuts</a:t>
            </a:r>
            <a:endParaRPr lang="en-US" sz="1800" dirty="0">
              <a:latin typeface="CMBX12"/>
            </a:endParaRPr>
          </a:p>
          <a:p>
            <a:pPr lvl="1"/>
            <a:r>
              <a:rPr lang="en-US" sz="1800" b="0" i="0" u="none" strike="noStrike" baseline="0" dirty="0">
                <a:latin typeface="CMBX12"/>
              </a:rPr>
              <a:t>Detecting Natural Cuts</a:t>
            </a:r>
            <a:endParaRPr lang="en-US" sz="1600" b="0" i="0" u="none" strike="noStrike" baseline="0" dirty="0">
              <a:latin typeface="CMBX12"/>
            </a:endParaRPr>
          </a:p>
          <a:p>
            <a:r>
              <a:rPr lang="en-US" sz="1800" b="0" i="0" u="none" strike="noStrike" baseline="0" dirty="0">
                <a:latin typeface="CMBX12"/>
              </a:rPr>
              <a:t>Assembly Phase</a:t>
            </a:r>
          </a:p>
          <a:p>
            <a:pPr lvl="1"/>
            <a:r>
              <a:rPr lang="en-US" sz="1800" b="0" i="0" u="none" strike="noStrike" baseline="0" dirty="0">
                <a:latin typeface="CMBX12"/>
              </a:rPr>
              <a:t>Greedy Algorithm</a:t>
            </a:r>
            <a:endParaRPr lang="en-US" sz="1800" dirty="0">
              <a:latin typeface="CMBX12"/>
            </a:endParaRPr>
          </a:p>
          <a:p>
            <a:pPr lvl="1"/>
            <a:r>
              <a:rPr lang="en-US" sz="1800" b="0" i="0" u="none" strike="noStrike" baseline="0" dirty="0">
                <a:latin typeface="CMBX12"/>
              </a:rPr>
              <a:t>Local Search</a:t>
            </a:r>
            <a:endParaRPr lang="en-US" altLang="zh-CN" dirty="0"/>
          </a:p>
        </p:txBody>
      </p:sp>
    </p:spTree>
    <p:extLst>
      <p:ext uri="{BB962C8B-B14F-4D97-AF65-F5344CB8AC3E}">
        <p14:creationId xmlns:p14="http://schemas.microsoft.com/office/powerpoint/2010/main" val="405840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a:t>
            </a:r>
            <a:endParaRPr lang="zh-CN" altLang="en-US" dirty="0"/>
          </a:p>
        </p:txBody>
      </p:sp>
      <p:sp>
        <p:nvSpPr>
          <p:cNvPr id="5" name="内容占位符 4"/>
          <p:cNvSpPr>
            <a:spLocks noGrp="1"/>
          </p:cNvSpPr>
          <p:nvPr>
            <p:ph idx="1"/>
          </p:nvPr>
        </p:nvSpPr>
        <p:spPr/>
        <p:txBody>
          <a:bodyPr/>
          <a:lstStyle/>
          <a:p>
            <a:r>
              <a:rPr lang="zh-CN" altLang="en-US" sz="1600" b="0" i="0" u="none" strike="noStrike" baseline="0" dirty="0">
                <a:latin typeface="CMBX12"/>
              </a:rPr>
              <a:t>目的是通过</a:t>
            </a:r>
            <a:r>
              <a:rPr lang="zh-CN" altLang="en-US" sz="1600" b="1" i="0" u="none" strike="noStrike" baseline="0" dirty="0">
                <a:latin typeface="CMBX12"/>
              </a:rPr>
              <a:t>收缩</a:t>
            </a:r>
            <a:r>
              <a:rPr lang="zh-CN" altLang="en-US" sz="1600" i="0" u="none" strike="noStrike" baseline="0" dirty="0">
                <a:latin typeface="CMBX12"/>
              </a:rPr>
              <a:t>操作缩减图模型的规模</a:t>
            </a:r>
            <a:endParaRPr lang="en-US" altLang="zh-CN" sz="1600" i="0" u="none" strike="noStrike" baseline="0" dirty="0">
              <a:latin typeface="CMBX12"/>
            </a:endParaRPr>
          </a:p>
          <a:p>
            <a:r>
              <a:rPr lang="en-US" sz="1800" b="0" i="0" u="none" strike="noStrike" baseline="0" dirty="0">
                <a:latin typeface="CMTI10"/>
              </a:rPr>
              <a:t>Contract</a:t>
            </a:r>
            <a:r>
              <a:rPr lang="en-US" b="0" dirty="0">
                <a:latin typeface="CMBX12"/>
              </a:rPr>
              <a:t> (</a:t>
            </a:r>
            <a:r>
              <a:rPr lang="zh-CN" altLang="en-US" b="0" dirty="0">
                <a:latin typeface="CMBX12"/>
              </a:rPr>
              <a:t>收缩</a:t>
            </a:r>
            <a:r>
              <a:rPr lang="en-US" b="0" dirty="0">
                <a:latin typeface="CMBX12"/>
              </a:rPr>
              <a:t>)</a:t>
            </a:r>
            <a:r>
              <a:rPr lang="zh-CN" altLang="en-US" i="0" u="none" strike="noStrike" baseline="0" dirty="0">
                <a:latin typeface="CMBX12"/>
              </a:rPr>
              <a:t>两个相连的顶点</a:t>
            </a:r>
            <a:r>
              <a:rPr lang="en-US" altLang="zh-CN" i="0" u="none" strike="noStrike" baseline="0" dirty="0">
                <a:latin typeface="CMBX12"/>
              </a:rPr>
              <a:t>u</a:t>
            </a:r>
            <a:r>
              <a:rPr lang="en-US" altLang="zh-CN" dirty="0">
                <a:latin typeface="CMBX12"/>
              </a:rPr>
              <a:t>,</a:t>
            </a:r>
            <a:r>
              <a:rPr lang="zh-CN" altLang="en-US" dirty="0">
                <a:latin typeface="CMBX12"/>
              </a:rPr>
              <a:t> </a:t>
            </a:r>
            <a:r>
              <a:rPr lang="en-US" altLang="zh-CN" dirty="0">
                <a:latin typeface="CMBX12"/>
              </a:rPr>
              <a:t>v</a:t>
            </a:r>
            <a:endParaRPr lang="en-US" b="0" dirty="0">
              <a:latin typeface="CMBX12"/>
            </a:endParaRPr>
          </a:p>
          <a:p>
            <a:pPr lvl="1"/>
            <a:r>
              <a:rPr lang="zh-CN" altLang="en-US" dirty="0">
                <a:latin typeface="CMBX12"/>
              </a:rPr>
              <a:t>创建一个新顶点</a:t>
            </a:r>
            <a:r>
              <a:rPr lang="en-US" altLang="zh-CN" dirty="0">
                <a:latin typeface="CMBX12"/>
              </a:rPr>
              <a:t>x</a:t>
            </a:r>
            <a:r>
              <a:rPr lang="zh-CN" altLang="en-US" dirty="0">
                <a:latin typeface="CMBX12"/>
              </a:rPr>
              <a:t>使得</a:t>
            </a:r>
            <a:r>
              <a:rPr lang="en-US" altLang="zh-CN" dirty="0">
                <a:latin typeface="CMBX12"/>
              </a:rPr>
              <a:t>size:</a:t>
            </a:r>
            <a:r>
              <a:rPr lang="zh-CN" altLang="en-US" dirty="0">
                <a:latin typeface="CMBX12"/>
              </a:rPr>
              <a:t> </a:t>
            </a:r>
            <a:r>
              <a:rPr lang="en-US" altLang="zh-CN" dirty="0">
                <a:latin typeface="CMBX12"/>
              </a:rPr>
              <a:t>s(x) = s(u) + s(v)</a:t>
            </a:r>
          </a:p>
          <a:p>
            <a:pPr lvl="1"/>
            <a:r>
              <a:rPr lang="zh-CN" altLang="en-US" i="0" u="none" strike="noStrike" baseline="0" dirty="0">
                <a:latin typeface="CMBX12"/>
              </a:rPr>
              <a:t>对于边</a:t>
            </a:r>
            <a:r>
              <a:rPr lang="en-US" altLang="zh-CN" i="0" u="none" strike="noStrike" baseline="0" dirty="0">
                <a:latin typeface="CMBX12"/>
              </a:rPr>
              <a:t>{u, z}</a:t>
            </a:r>
            <a:r>
              <a:rPr lang="zh-CN" altLang="en-US" i="0" u="none" strike="noStrike" baseline="0" dirty="0">
                <a:latin typeface="CMBX12"/>
              </a:rPr>
              <a:t>或者</a:t>
            </a:r>
            <a:r>
              <a:rPr lang="en-US" altLang="zh-CN" i="0" u="none" strike="noStrike" baseline="0" dirty="0">
                <a:latin typeface="CMBX12"/>
              </a:rPr>
              <a:t>{v, z}</a:t>
            </a:r>
            <a:r>
              <a:rPr lang="zh-CN" altLang="en-US" i="0" u="none" strike="noStrike" baseline="0" dirty="0">
                <a:latin typeface="CMBX12"/>
              </a:rPr>
              <a:t>，创建</a:t>
            </a:r>
            <a:r>
              <a:rPr lang="en-US" altLang="zh-CN" i="0" u="none" strike="noStrike" baseline="0" dirty="0">
                <a:latin typeface="CMBX12"/>
              </a:rPr>
              <a:t>{x, z}</a:t>
            </a:r>
            <a:r>
              <a:rPr lang="zh-CN" altLang="en-US" i="0" u="none" strike="noStrike" baseline="0" dirty="0">
                <a:latin typeface="CMBX12"/>
              </a:rPr>
              <a:t>并赋予相同权重</a:t>
            </a:r>
            <a:endParaRPr lang="en-US" altLang="zh-CN" i="0" u="none" strike="noStrike" baseline="0" dirty="0">
              <a:latin typeface="CMBX12"/>
            </a:endParaRPr>
          </a:p>
          <a:p>
            <a:pPr lvl="1"/>
            <a:r>
              <a:rPr lang="zh-CN" altLang="en-US" i="0" u="none" strike="noStrike" baseline="0" dirty="0">
                <a:latin typeface="CMBX12"/>
              </a:rPr>
              <a:t>如果</a:t>
            </a:r>
            <a:r>
              <a:rPr lang="en-US" altLang="zh-CN" i="0" u="none" strike="noStrike" baseline="0" dirty="0">
                <a:latin typeface="CMBX12"/>
              </a:rPr>
              <a:t>u, v</a:t>
            </a:r>
            <a:r>
              <a:rPr lang="zh-CN" altLang="en-US" i="0" u="none" strike="noStrike" baseline="0" dirty="0">
                <a:latin typeface="CMBX12"/>
              </a:rPr>
              <a:t>挂接同一个顶点，则只保留一条并更新它们权重之和</a:t>
            </a:r>
            <a:endParaRPr lang="en-US" altLang="zh-CN" i="0" u="none" strike="noStrike" baseline="0" dirty="0">
              <a:latin typeface="CMBX12"/>
            </a:endParaRPr>
          </a:p>
          <a:p>
            <a:endParaRPr lang="en-US" sz="1600" i="0" u="none" strike="noStrike" baseline="0" dirty="0">
              <a:latin typeface="CMBX12"/>
            </a:endParaRPr>
          </a:p>
        </p:txBody>
      </p:sp>
      <p:pic>
        <p:nvPicPr>
          <p:cNvPr id="6" name="图片 5">
            <a:extLst>
              <a:ext uri="{FF2B5EF4-FFF2-40B4-BE49-F238E27FC236}">
                <a16:creationId xmlns:a16="http://schemas.microsoft.com/office/drawing/2014/main" id="{BB0530E4-8047-46F0-B8BD-AE4E6B478685}"/>
              </a:ext>
            </a:extLst>
          </p:cNvPr>
          <p:cNvPicPr>
            <a:picLocks noChangeAspect="1"/>
          </p:cNvPicPr>
          <p:nvPr/>
        </p:nvPicPr>
        <p:blipFill>
          <a:blip r:embed="rId2"/>
          <a:stretch>
            <a:fillRect/>
          </a:stretch>
        </p:blipFill>
        <p:spPr>
          <a:xfrm>
            <a:off x="5940151" y="3219822"/>
            <a:ext cx="2583621" cy="1324746"/>
          </a:xfrm>
          <a:prstGeom prst="rect">
            <a:avLst/>
          </a:prstGeom>
        </p:spPr>
      </p:pic>
      <p:pic>
        <p:nvPicPr>
          <p:cNvPr id="10" name="图片 9">
            <a:extLst>
              <a:ext uri="{FF2B5EF4-FFF2-40B4-BE49-F238E27FC236}">
                <a16:creationId xmlns:a16="http://schemas.microsoft.com/office/drawing/2014/main" id="{1B862E4F-D3A4-4261-8308-9838B13A3366}"/>
              </a:ext>
            </a:extLst>
          </p:cNvPr>
          <p:cNvPicPr>
            <a:picLocks noChangeAspect="1"/>
          </p:cNvPicPr>
          <p:nvPr/>
        </p:nvPicPr>
        <p:blipFill>
          <a:blip r:embed="rId3"/>
          <a:stretch>
            <a:fillRect/>
          </a:stretch>
        </p:blipFill>
        <p:spPr>
          <a:xfrm>
            <a:off x="5940152" y="485331"/>
            <a:ext cx="2583621" cy="2178348"/>
          </a:xfrm>
          <a:prstGeom prst="rect">
            <a:avLst/>
          </a:prstGeom>
        </p:spPr>
      </p:pic>
    </p:spTree>
    <p:extLst>
      <p:ext uri="{BB962C8B-B14F-4D97-AF65-F5344CB8AC3E}">
        <p14:creationId xmlns:p14="http://schemas.microsoft.com/office/powerpoint/2010/main" val="38348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 – Tiny Cuts</a:t>
            </a:r>
            <a:endParaRPr lang="zh-CN" altLang="en-US" dirty="0"/>
          </a:p>
        </p:txBody>
      </p:sp>
      <p:sp>
        <p:nvSpPr>
          <p:cNvPr id="5" name="内容占位符 4"/>
          <p:cNvSpPr>
            <a:spLocks noGrp="1"/>
          </p:cNvSpPr>
          <p:nvPr>
            <p:ph idx="1"/>
          </p:nvPr>
        </p:nvSpPr>
        <p:spPr/>
        <p:txBody>
          <a:bodyPr/>
          <a:lstStyle/>
          <a:p>
            <a:r>
              <a:rPr lang="zh-CN" altLang="en-US" dirty="0">
                <a:latin typeface="CMBX12"/>
              </a:rPr>
              <a:t>通过</a:t>
            </a:r>
            <a:r>
              <a:rPr lang="en-US" altLang="zh-CN" dirty="0">
                <a:latin typeface="CMBX12"/>
              </a:rPr>
              <a:t>DFS</a:t>
            </a:r>
            <a:r>
              <a:rPr lang="zh-CN" altLang="en-US" dirty="0">
                <a:latin typeface="CMBX12"/>
              </a:rPr>
              <a:t>构造一个生成树</a:t>
            </a:r>
            <a:r>
              <a:rPr lang="en-US" altLang="zh-CN" dirty="0">
                <a:latin typeface="CMBX12"/>
              </a:rPr>
              <a:t>(Spanning Tree)</a:t>
            </a:r>
            <a:r>
              <a:rPr lang="zh-CN" altLang="en-US" dirty="0">
                <a:latin typeface="CMBX12"/>
              </a:rPr>
              <a:t>，从</a:t>
            </a:r>
            <a:r>
              <a:rPr lang="en-US" altLang="zh-CN" dirty="0">
                <a:latin typeface="CMBX12"/>
              </a:rPr>
              <a:t>root</a:t>
            </a:r>
            <a:r>
              <a:rPr lang="zh-CN" altLang="en-US" dirty="0">
                <a:latin typeface="CMBX12"/>
              </a:rPr>
              <a:t>开始自上而下遍历，若该</a:t>
            </a:r>
            <a:r>
              <a:rPr lang="en-US" altLang="zh-CN" dirty="0">
                <a:latin typeface="CMBX12"/>
              </a:rPr>
              <a:t>Node</a:t>
            </a:r>
            <a:r>
              <a:rPr lang="zh-CN" altLang="en-US" dirty="0">
                <a:latin typeface="CMBX12"/>
              </a:rPr>
              <a:t>的子树</a:t>
            </a:r>
            <a:r>
              <a:rPr lang="en-US" altLang="zh-CN" dirty="0">
                <a:latin typeface="CMBX12"/>
              </a:rPr>
              <a:t>size &lt; U,</a:t>
            </a:r>
            <a:r>
              <a:rPr lang="zh-CN" altLang="en-US" dirty="0">
                <a:latin typeface="CMBX12"/>
              </a:rPr>
              <a:t>则收缩整个子树</a:t>
            </a:r>
            <a:endParaRPr lang="en-US" altLang="zh-CN" dirty="0">
              <a:latin typeface="CMBX12"/>
            </a:endParaRPr>
          </a:p>
          <a:p>
            <a:r>
              <a:rPr lang="zh-CN" altLang="en-US" dirty="0">
                <a:latin typeface="CMBX12"/>
              </a:rPr>
              <a:t>右图虚线部分表示</a:t>
            </a:r>
            <a:r>
              <a:rPr lang="en-US" altLang="zh-CN" dirty="0">
                <a:latin typeface="CMBX12"/>
              </a:rPr>
              <a:t>edge</a:t>
            </a:r>
            <a:r>
              <a:rPr lang="zh-CN" altLang="en-US" dirty="0">
                <a:latin typeface="CMBX12"/>
              </a:rPr>
              <a:t>在图中但不在生成树中</a:t>
            </a:r>
            <a:endParaRPr lang="en-US" altLang="zh-CN" dirty="0">
              <a:latin typeface="CMBX12"/>
            </a:endParaRPr>
          </a:p>
          <a:p>
            <a:r>
              <a:rPr lang="zh-CN" altLang="en-US" sz="1600" i="0" u="none" strike="noStrike" baseline="0" dirty="0">
                <a:latin typeface="CMBX12"/>
              </a:rPr>
              <a:t>若设置</a:t>
            </a:r>
            <a:r>
              <a:rPr lang="en-US" altLang="zh-CN" sz="1600" i="0" u="none" strike="noStrike" baseline="0" dirty="0">
                <a:latin typeface="CMBX12"/>
              </a:rPr>
              <a:t>U=4, </a:t>
            </a:r>
            <a:r>
              <a:rPr lang="zh-CN" altLang="en-US" sz="1600" i="0" u="none" strike="noStrike" baseline="0" dirty="0">
                <a:latin typeface="CMBX12"/>
              </a:rPr>
              <a:t>则需收缩</a:t>
            </a:r>
            <a:r>
              <a:rPr lang="en-US" altLang="zh-CN" sz="1600" i="0" u="none" strike="noStrike" baseline="0" dirty="0">
                <a:latin typeface="CMBX12"/>
              </a:rPr>
              <a:t>C1</a:t>
            </a:r>
            <a:r>
              <a:rPr lang="zh-CN" altLang="en-US" sz="1600" i="0" u="none" strike="noStrike" baseline="0" dirty="0">
                <a:latin typeface="CMBX12"/>
              </a:rPr>
              <a:t>，</a:t>
            </a:r>
            <a:r>
              <a:rPr lang="en-US" altLang="zh-CN" sz="1600" i="0" u="none" strike="noStrike" baseline="0" dirty="0">
                <a:latin typeface="CMBX12"/>
              </a:rPr>
              <a:t>C2</a:t>
            </a:r>
            <a:r>
              <a:rPr lang="zh-CN" altLang="en-US" sz="1600" i="0" u="none" strike="noStrike" baseline="0" dirty="0">
                <a:latin typeface="CMBX12"/>
              </a:rPr>
              <a:t>两颗子树</a:t>
            </a:r>
            <a:endParaRPr lang="en-US" sz="1600" i="0" u="none" strike="noStrike" baseline="0" dirty="0">
              <a:latin typeface="CMBX12"/>
            </a:endParaRPr>
          </a:p>
        </p:txBody>
      </p:sp>
      <p:pic>
        <p:nvPicPr>
          <p:cNvPr id="8" name="Picture 7">
            <a:extLst>
              <a:ext uri="{FF2B5EF4-FFF2-40B4-BE49-F238E27FC236}">
                <a16:creationId xmlns:a16="http://schemas.microsoft.com/office/drawing/2014/main" id="{E1DDAA63-E005-4D37-96EA-F6B7D60B50A4}"/>
              </a:ext>
            </a:extLst>
          </p:cNvPr>
          <p:cNvPicPr>
            <a:picLocks noChangeAspect="1"/>
          </p:cNvPicPr>
          <p:nvPr/>
        </p:nvPicPr>
        <p:blipFill>
          <a:blip r:embed="rId2"/>
          <a:stretch>
            <a:fillRect/>
          </a:stretch>
        </p:blipFill>
        <p:spPr>
          <a:xfrm>
            <a:off x="5436096" y="1707654"/>
            <a:ext cx="2352580" cy="2746580"/>
          </a:xfrm>
          <a:prstGeom prst="rect">
            <a:avLst/>
          </a:prstGeom>
        </p:spPr>
      </p:pic>
    </p:spTree>
    <p:extLst>
      <p:ext uri="{BB962C8B-B14F-4D97-AF65-F5344CB8AC3E}">
        <p14:creationId xmlns:p14="http://schemas.microsoft.com/office/powerpoint/2010/main" val="421445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 – Tiny Cuts</a:t>
            </a:r>
            <a:endParaRPr lang="zh-CN" altLang="en-US" dirty="0"/>
          </a:p>
        </p:txBody>
      </p:sp>
      <p:sp>
        <p:nvSpPr>
          <p:cNvPr id="5" name="内容占位符 4"/>
          <p:cNvSpPr>
            <a:spLocks noGrp="1"/>
          </p:cNvSpPr>
          <p:nvPr>
            <p:ph idx="1"/>
          </p:nvPr>
        </p:nvSpPr>
        <p:spPr/>
        <p:txBody>
          <a:bodyPr/>
          <a:lstStyle/>
          <a:p>
            <a:r>
              <a:rPr lang="zh-CN" altLang="en-US" sz="1600" i="0" u="none" strike="noStrike" baseline="0" dirty="0">
                <a:latin typeface="CMBX12"/>
              </a:rPr>
              <a:t>收缩度为</a:t>
            </a:r>
            <a:r>
              <a:rPr lang="en-US" altLang="zh-CN" sz="1600" i="0" u="none" strike="noStrike" baseline="0" dirty="0">
                <a:latin typeface="CMBX12"/>
              </a:rPr>
              <a:t>2</a:t>
            </a:r>
            <a:r>
              <a:rPr lang="zh-CN" altLang="en-US" sz="1600" i="0" u="none" strike="noStrike" baseline="0" dirty="0">
                <a:latin typeface="CMBX12"/>
              </a:rPr>
              <a:t>的</a:t>
            </a:r>
            <a:r>
              <a:rPr lang="zh-CN" altLang="en-US" dirty="0">
                <a:latin typeface="CMBX12"/>
              </a:rPr>
              <a:t>顶点，它构成一条</a:t>
            </a:r>
            <a:r>
              <a:rPr lang="en-US" altLang="zh-CN" dirty="0">
                <a:latin typeface="CMBX12"/>
              </a:rPr>
              <a:t>Path</a:t>
            </a:r>
            <a:r>
              <a:rPr lang="zh-CN" altLang="en-US" dirty="0">
                <a:latin typeface="CMBX12"/>
              </a:rPr>
              <a:t>，在满足</a:t>
            </a:r>
            <a:r>
              <a:rPr lang="en-US" altLang="zh-CN" dirty="0">
                <a:latin typeface="CMBX12"/>
              </a:rPr>
              <a:t>size</a:t>
            </a:r>
            <a:r>
              <a:rPr lang="zh-CN" altLang="en-US" dirty="0">
                <a:latin typeface="CMBX12"/>
              </a:rPr>
              <a:t>不超过</a:t>
            </a:r>
            <a:r>
              <a:rPr lang="en-US" altLang="zh-CN" dirty="0">
                <a:latin typeface="CMBX12"/>
              </a:rPr>
              <a:t>U</a:t>
            </a:r>
            <a:r>
              <a:rPr lang="zh-CN" altLang="en-US" dirty="0">
                <a:latin typeface="CMBX12"/>
              </a:rPr>
              <a:t>的前提下尽可能与相邻顶点收缩</a:t>
            </a:r>
            <a:endParaRPr lang="en-US" altLang="zh-CN" dirty="0">
              <a:latin typeface="CMBX12"/>
            </a:endParaRPr>
          </a:p>
        </p:txBody>
      </p:sp>
      <p:pic>
        <p:nvPicPr>
          <p:cNvPr id="3" name="Picture 2">
            <a:extLst>
              <a:ext uri="{FF2B5EF4-FFF2-40B4-BE49-F238E27FC236}">
                <a16:creationId xmlns:a16="http://schemas.microsoft.com/office/drawing/2014/main" id="{D056BFA9-9C75-4002-9CE4-E8B3254711B6}"/>
              </a:ext>
            </a:extLst>
          </p:cNvPr>
          <p:cNvPicPr>
            <a:picLocks noChangeAspect="1"/>
          </p:cNvPicPr>
          <p:nvPr/>
        </p:nvPicPr>
        <p:blipFill>
          <a:blip r:embed="rId2"/>
          <a:stretch>
            <a:fillRect/>
          </a:stretch>
        </p:blipFill>
        <p:spPr>
          <a:xfrm>
            <a:off x="1331640" y="3003798"/>
            <a:ext cx="5762625" cy="1543050"/>
          </a:xfrm>
          <a:prstGeom prst="rect">
            <a:avLst/>
          </a:prstGeom>
        </p:spPr>
      </p:pic>
    </p:spTree>
    <p:extLst>
      <p:ext uri="{BB962C8B-B14F-4D97-AF65-F5344CB8AC3E}">
        <p14:creationId xmlns:p14="http://schemas.microsoft.com/office/powerpoint/2010/main" val="362661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 – Tiny Cuts</a:t>
            </a:r>
            <a:endParaRPr lang="zh-CN" altLang="en-US" dirty="0"/>
          </a:p>
        </p:txBody>
      </p:sp>
      <p:sp>
        <p:nvSpPr>
          <p:cNvPr id="5" name="内容占位符 4"/>
          <p:cNvSpPr>
            <a:spLocks noGrp="1"/>
          </p:cNvSpPr>
          <p:nvPr>
            <p:ph idx="1"/>
          </p:nvPr>
        </p:nvSpPr>
        <p:spPr/>
        <p:txBody>
          <a:bodyPr/>
          <a:lstStyle/>
          <a:p>
            <a:r>
              <a:rPr lang="zh-CN" altLang="en-US" sz="1600" i="0" u="none" strike="noStrike" baseline="0" dirty="0">
                <a:latin typeface="CMBX12"/>
              </a:rPr>
              <a:t>收缩</a:t>
            </a:r>
            <a:r>
              <a:rPr lang="en-US" altLang="zh-CN" sz="1600" i="0" u="none" strike="noStrike" baseline="0" dirty="0">
                <a:latin typeface="CMBX12"/>
              </a:rPr>
              <a:t>2-cuts (</a:t>
            </a:r>
            <a:r>
              <a:rPr lang="zh-CN" altLang="en-US" sz="1600" i="0" u="none" strike="noStrike" baseline="0" dirty="0">
                <a:latin typeface="CMBX12"/>
              </a:rPr>
              <a:t>只有两条边的割</a:t>
            </a:r>
            <a:r>
              <a:rPr lang="en-US" altLang="zh-CN" sz="1600" i="0" u="none" strike="noStrike" baseline="0" dirty="0">
                <a:latin typeface="CMBX12"/>
              </a:rPr>
              <a:t>)</a:t>
            </a:r>
          </a:p>
        </p:txBody>
      </p:sp>
      <p:pic>
        <p:nvPicPr>
          <p:cNvPr id="6" name="Picture 5">
            <a:extLst>
              <a:ext uri="{FF2B5EF4-FFF2-40B4-BE49-F238E27FC236}">
                <a16:creationId xmlns:a16="http://schemas.microsoft.com/office/drawing/2014/main" id="{1366403E-45A0-455A-8058-6E988CB2830E}"/>
              </a:ext>
            </a:extLst>
          </p:cNvPr>
          <p:cNvPicPr>
            <a:picLocks noChangeAspect="1"/>
          </p:cNvPicPr>
          <p:nvPr/>
        </p:nvPicPr>
        <p:blipFill>
          <a:blip r:embed="rId2"/>
          <a:stretch>
            <a:fillRect/>
          </a:stretch>
        </p:blipFill>
        <p:spPr>
          <a:xfrm>
            <a:off x="539552" y="1995686"/>
            <a:ext cx="3228815" cy="1526858"/>
          </a:xfrm>
          <a:prstGeom prst="rect">
            <a:avLst/>
          </a:prstGeom>
        </p:spPr>
      </p:pic>
      <p:pic>
        <p:nvPicPr>
          <p:cNvPr id="10" name="Picture 9">
            <a:extLst>
              <a:ext uri="{FF2B5EF4-FFF2-40B4-BE49-F238E27FC236}">
                <a16:creationId xmlns:a16="http://schemas.microsoft.com/office/drawing/2014/main" id="{244CCCC6-7C46-40D0-8F7E-67E7AB365B22}"/>
              </a:ext>
            </a:extLst>
          </p:cNvPr>
          <p:cNvPicPr>
            <a:picLocks noChangeAspect="1"/>
          </p:cNvPicPr>
          <p:nvPr/>
        </p:nvPicPr>
        <p:blipFill>
          <a:blip r:embed="rId3"/>
          <a:stretch>
            <a:fillRect/>
          </a:stretch>
        </p:blipFill>
        <p:spPr>
          <a:xfrm>
            <a:off x="5292080" y="2059103"/>
            <a:ext cx="1832375" cy="1463441"/>
          </a:xfrm>
          <a:prstGeom prst="rect">
            <a:avLst/>
          </a:prstGeom>
        </p:spPr>
      </p:pic>
    </p:spTree>
    <p:extLst>
      <p:ext uri="{BB962C8B-B14F-4D97-AF65-F5344CB8AC3E}">
        <p14:creationId xmlns:p14="http://schemas.microsoft.com/office/powerpoint/2010/main" val="222106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 – Tiny Cuts</a:t>
            </a:r>
            <a:endParaRPr lang="zh-CN" altLang="en-US" dirty="0"/>
          </a:p>
        </p:txBody>
      </p:sp>
      <p:sp>
        <p:nvSpPr>
          <p:cNvPr id="5" name="内容占位符 4"/>
          <p:cNvSpPr>
            <a:spLocks noGrp="1"/>
          </p:cNvSpPr>
          <p:nvPr>
            <p:ph idx="1"/>
          </p:nvPr>
        </p:nvSpPr>
        <p:spPr/>
        <p:txBody>
          <a:bodyPr/>
          <a:lstStyle/>
          <a:p>
            <a:r>
              <a:rPr lang="zh-CN" altLang="en-US" sz="1600" i="0" u="none" strike="noStrike" baseline="0" dirty="0">
                <a:latin typeface="CMBX12"/>
              </a:rPr>
              <a:t>通过</a:t>
            </a:r>
            <a:r>
              <a:rPr lang="en-US" altLang="zh-CN" sz="1600" i="0" u="none" strike="noStrike" baseline="0" dirty="0">
                <a:latin typeface="CMBX12"/>
              </a:rPr>
              <a:t>b-bit </a:t>
            </a:r>
            <a:r>
              <a:rPr lang="en-US" sz="1800" b="0" i="0" u="none" strike="noStrike" baseline="0" dirty="0">
                <a:latin typeface="CMTI10"/>
              </a:rPr>
              <a:t>circulation</a:t>
            </a:r>
            <a:r>
              <a:rPr lang="zh-CN" altLang="en-US" sz="1800" b="0" i="0" u="none" strike="noStrike" baseline="0" dirty="0">
                <a:latin typeface="CMTI10"/>
              </a:rPr>
              <a:t>识别</a:t>
            </a:r>
            <a:r>
              <a:rPr lang="en-US" altLang="zh-CN" sz="1800" b="0" i="0" u="none" strike="noStrike" baseline="0" dirty="0">
                <a:latin typeface="CMTI10"/>
              </a:rPr>
              <a:t>2-cuts</a:t>
            </a:r>
          </a:p>
          <a:p>
            <a:pPr lvl="1"/>
            <a:r>
              <a:rPr lang="en-US" sz="1800" b="0" i="0" u="none" strike="noStrike" baseline="0" dirty="0">
                <a:latin typeface="CMR10"/>
              </a:rPr>
              <a:t>Monte Carlo</a:t>
            </a:r>
            <a:r>
              <a:rPr lang="zh-CN" altLang="en-US" sz="1800" b="0" dirty="0">
                <a:latin typeface="CMBX12"/>
              </a:rPr>
              <a:t>和</a:t>
            </a:r>
            <a:r>
              <a:rPr lang="en-US" sz="1800" b="0" i="0" u="none" strike="noStrike" baseline="0" dirty="0">
                <a:latin typeface="CMR10"/>
              </a:rPr>
              <a:t>Las Vegas</a:t>
            </a:r>
          </a:p>
          <a:p>
            <a:pPr lvl="1"/>
            <a:r>
              <a:rPr lang="zh-CN" altLang="en-US" i="0" u="none" strike="noStrike" baseline="0" dirty="0">
                <a:latin typeface="CMBX12"/>
              </a:rPr>
              <a:t>识别正确率 </a:t>
            </a:r>
            <a:r>
              <a:rPr lang="en-US" altLang="zh-CN" dirty="0">
                <a:latin typeface="CMBX12"/>
              </a:rPr>
              <a:t>P = </a:t>
            </a:r>
            <a:r>
              <a:rPr lang="en-US" altLang="zh-CN" i="0" u="none" strike="noStrike" baseline="0" dirty="0">
                <a:latin typeface="CMBX12"/>
              </a:rPr>
              <a:t>1 – 1/V</a:t>
            </a:r>
          </a:p>
          <a:p>
            <a:pPr lvl="1"/>
            <a:r>
              <a:rPr lang="zh-CN" altLang="en-US" dirty="0">
                <a:latin typeface="CMBX12"/>
              </a:rPr>
              <a:t>算子为按位相加模</a:t>
            </a:r>
            <a:r>
              <a:rPr lang="en-US" altLang="zh-CN" dirty="0">
                <a:latin typeface="CMBX12"/>
              </a:rPr>
              <a:t>2</a:t>
            </a:r>
          </a:p>
          <a:p>
            <a:pPr lvl="1"/>
            <a:r>
              <a:rPr lang="zh-CN" altLang="en-US">
                <a:latin typeface="CMBX12"/>
              </a:rPr>
              <a:t>从叶子节点自下而上遍历</a:t>
            </a:r>
            <a:endParaRPr lang="en-US" altLang="zh-CN" dirty="0">
              <a:latin typeface="CMBX12"/>
            </a:endParaRPr>
          </a:p>
        </p:txBody>
      </p:sp>
      <p:pic>
        <p:nvPicPr>
          <p:cNvPr id="8" name="Picture 7">
            <a:extLst>
              <a:ext uri="{FF2B5EF4-FFF2-40B4-BE49-F238E27FC236}">
                <a16:creationId xmlns:a16="http://schemas.microsoft.com/office/drawing/2014/main" id="{4C44594F-7B12-4CAC-B83A-D715D37C9BF3}"/>
              </a:ext>
            </a:extLst>
          </p:cNvPr>
          <p:cNvPicPr>
            <a:picLocks noChangeAspect="1"/>
          </p:cNvPicPr>
          <p:nvPr/>
        </p:nvPicPr>
        <p:blipFill>
          <a:blip r:embed="rId2"/>
          <a:stretch>
            <a:fillRect/>
          </a:stretch>
        </p:blipFill>
        <p:spPr>
          <a:xfrm>
            <a:off x="827584" y="2715766"/>
            <a:ext cx="6030906" cy="1493583"/>
          </a:xfrm>
          <a:prstGeom prst="rect">
            <a:avLst/>
          </a:prstGeom>
        </p:spPr>
      </p:pic>
    </p:spTree>
    <p:extLst>
      <p:ext uri="{BB962C8B-B14F-4D97-AF65-F5344CB8AC3E}">
        <p14:creationId xmlns:p14="http://schemas.microsoft.com/office/powerpoint/2010/main" val="210961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 – </a:t>
            </a:r>
            <a:r>
              <a:rPr lang="en-US" altLang="zh-CN" sz="1600" b="0" i="0" u="none" strike="noStrike" baseline="0" dirty="0">
                <a:latin typeface="CMBX12"/>
              </a:rPr>
              <a:t>Nature</a:t>
            </a:r>
            <a:r>
              <a:rPr lang="en-US" sz="1600" b="0" i="0" u="none" strike="noStrike" baseline="0" dirty="0">
                <a:latin typeface="CMBX12"/>
              </a:rPr>
              <a:t> Cuts</a:t>
            </a:r>
            <a:endParaRPr lang="zh-CN" altLang="en-US" dirty="0"/>
          </a:p>
        </p:txBody>
      </p:sp>
      <p:sp>
        <p:nvSpPr>
          <p:cNvPr id="5" name="内容占位符 4"/>
          <p:cNvSpPr>
            <a:spLocks noGrp="1"/>
          </p:cNvSpPr>
          <p:nvPr>
            <p:ph idx="1"/>
          </p:nvPr>
        </p:nvSpPr>
        <p:spPr>
          <a:xfrm>
            <a:off x="458536" y="1200150"/>
            <a:ext cx="8229600" cy="3394075"/>
          </a:xfrm>
        </p:spPr>
        <p:txBody>
          <a:bodyPr/>
          <a:lstStyle/>
          <a:p>
            <a:r>
              <a:rPr lang="zh-CN" altLang="en-US" dirty="0">
                <a:latin typeface="CMBX12"/>
              </a:rPr>
              <a:t>从尚不属于任意</a:t>
            </a:r>
            <a:r>
              <a:rPr lang="en-US" altLang="zh-CN" dirty="0">
                <a:latin typeface="CMBX12"/>
              </a:rPr>
              <a:t>Core</a:t>
            </a:r>
            <a:r>
              <a:rPr lang="zh-CN" altLang="en-US" dirty="0">
                <a:latin typeface="CMBX12"/>
              </a:rPr>
              <a:t>的结点中随机选取</a:t>
            </a:r>
            <a:r>
              <a:rPr lang="en-US" altLang="zh-CN" dirty="0">
                <a:latin typeface="CMBX12"/>
              </a:rPr>
              <a:t>root</a:t>
            </a:r>
          </a:p>
          <a:p>
            <a:r>
              <a:rPr lang="en-US" altLang="zh-CN" dirty="0">
                <a:latin typeface="CMBX12"/>
              </a:rPr>
              <a:t>Core</a:t>
            </a:r>
            <a:r>
              <a:rPr lang="zh-CN" altLang="en-US" dirty="0">
                <a:latin typeface="CMBX12"/>
              </a:rPr>
              <a:t>：从</a:t>
            </a:r>
            <a:r>
              <a:rPr lang="en-US" altLang="zh-CN" dirty="0">
                <a:latin typeface="CMBX12"/>
              </a:rPr>
              <a:t>root</a:t>
            </a:r>
            <a:r>
              <a:rPr lang="zh-CN" altLang="en-US" dirty="0">
                <a:latin typeface="CMBX12"/>
              </a:rPr>
              <a:t>开始用</a:t>
            </a:r>
            <a:r>
              <a:rPr lang="en-US" altLang="zh-CN" dirty="0">
                <a:latin typeface="CMBX12"/>
              </a:rPr>
              <a:t>BFS</a:t>
            </a:r>
            <a:r>
              <a:rPr lang="zh-CN" altLang="en-US" dirty="0">
                <a:latin typeface="CMBX12"/>
              </a:rPr>
              <a:t>扩散</a:t>
            </a:r>
            <a:r>
              <a:rPr lang="el-GR" altLang="zh-CN" dirty="0">
                <a:latin typeface="CMBX12"/>
              </a:rPr>
              <a:t>α</a:t>
            </a:r>
            <a:r>
              <a:rPr lang="en-US" sz="1600" b="0" i="0" u="none" strike="noStrike" baseline="0" dirty="0">
                <a:latin typeface="CMMI10"/>
              </a:rPr>
              <a:t>U</a:t>
            </a:r>
            <a:r>
              <a:rPr lang="en-US" altLang="zh-CN" sz="1600" b="0" i="0" u="none" strike="noStrike" baseline="0" dirty="0">
                <a:latin typeface="CMMI10"/>
              </a:rPr>
              <a:t>/f </a:t>
            </a:r>
            <a:r>
              <a:rPr lang="zh-CN" altLang="en-US" sz="1800" b="0" i="0" u="none" strike="noStrike" baseline="0" dirty="0">
                <a:latin typeface="CMMI10"/>
              </a:rPr>
              <a:t>次</a:t>
            </a:r>
            <a:r>
              <a:rPr lang="en-US" altLang="zh-CN" sz="1800" b="0" i="0" u="none" strike="noStrike" baseline="0" dirty="0">
                <a:latin typeface="CMMI10"/>
              </a:rPr>
              <a:t>(0&lt;</a:t>
            </a:r>
            <a:r>
              <a:rPr lang="el-GR" altLang="zh-CN" sz="1800" dirty="0">
                <a:latin typeface="CMBX12"/>
              </a:rPr>
              <a:t>α</a:t>
            </a:r>
            <a:r>
              <a:rPr lang="en-US" altLang="zh-CN" sz="1800" dirty="0">
                <a:latin typeface="CMBX12"/>
              </a:rPr>
              <a:t>&lt;=1</a:t>
            </a:r>
            <a:r>
              <a:rPr lang="en-US" altLang="zh-CN" sz="1800" b="0" i="0" u="none" strike="noStrike" baseline="0" dirty="0">
                <a:latin typeface="CMMI10"/>
              </a:rPr>
              <a:t>)</a:t>
            </a:r>
            <a:r>
              <a:rPr lang="zh-CN" altLang="en-US" sz="1800" b="0" i="0" u="none" strike="noStrike" baseline="0" dirty="0">
                <a:latin typeface="CMMI10"/>
              </a:rPr>
              <a:t>，所有访问过的结点均为</a:t>
            </a:r>
            <a:r>
              <a:rPr lang="en-US" altLang="zh-CN" sz="1800" b="0" i="0" u="none" strike="noStrike" baseline="0" dirty="0">
                <a:latin typeface="CMMI10"/>
              </a:rPr>
              <a:t>Core</a:t>
            </a:r>
          </a:p>
          <a:p>
            <a:r>
              <a:rPr lang="en-US" altLang="zh-CN" dirty="0">
                <a:latin typeface="CMBX12"/>
              </a:rPr>
              <a:t>Ring</a:t>
            </a:r>
            <a:r>
              <a:rPr lang="zh-CN" altLang="en-US" dirty="0">
                <a:latin typeface="CMBX12"/>
              </a:rPr>
              <a:t>：从</a:t>
            </a:r>
            <a:r>
              <a:rPr lang="en-US" altLang="zh-CN" dirty="0">
                <a:latin typeface="CMBX12"/>
              </a:rPr>
              <a:t>root</a:t>
            </a:r>
            <a:r>
              <a:rPr lang="zh-CN" altLang="en-US" dirty="0">
                <a:latin typeface="CMBX12"/>
              </a:rPr>
              <a:t>开始用</a:t>
            </a:r>
            <a:r>
              <a:rPr lang="en-US" altLang="zh-CN" dirty="0">
                <a:latin typeface="CMBX12"/>
              </a:rPr>
              <a:t>BFS</a:t>
            </a:r>
            <a:r>
              <a:rPr lang="zh-CN" altLang="en-US" dirty="0">
                <a:latin typeface="CMBX12"/>
              </a:rPr>
              <a:t>扩散</a:t>
            </a:r>
            <a:r>
              <a:rPr lang="el-GR" altLang="zh-CN" sz="1800" dirty="0">
                <a:latin typeface="CMBX12"/>
              </a:rPr>
              <a:t>α</a:t>
            </a:r>
            <a:r>
              <a:rPr lang="en-US" sz="2000" b="0" i="0" u="none" strike="noStrike" baseline="0">
                <a:latin typeface="CMMI10"/>
              </a:rPr>
              <a:t>U</a:t>
            </a:r>
            <a:r>
              <a:rPr lang="zh-CN" altLang="en-US" sz="1800" b="0" i="0" u="none" strike="noStrike" baseline="0">
                <a:latin typeface="CMMI10"/>
              </a:rPr>
              <a:t>次</a:t>
            </a:r>
            <a:r>
              <a:rPr lang="zh-CN" altLang="en-US" sz="1800" b="0" i="0" u="none" strike="noStrike" baseline="0" dirty="0">
                <a:latin typeface="CMMI10"/>
              </a:rPr>
              <a:t>，所有未访问的结点均为</a:t>
            </a:r>
            <a:r>
              <a:rPr lang="en-US" altLang="zh-CN" sz="1800" b="0" i="0" u="none" strike="noStrike" baseline="0" dirty="0">
                <a:latin typeface="CMMI10"/>
              </a:rPr>
              <a:t>Ring</a:t>
            </a:r>
          </a:p>
        </p:txBody>
      </p:sp>
      <p:pic>
        <p:nvPicPr>
          <p:cNvPr id="3" name="Picture 2">
            <a:extLst>
              <a:ext uri="{FF2B5EF4-FFF2-40B4-BE49-F238E27FC236}">
                <a16:creationId xmlns:a16="http://schemas.microsoft.com/office/drawing/2014/main" id="{2AF0ACBD-BE49-4985-BF00-122FA41AD2C8}"/>
              </a:ext>
            </a:extLst>
          </p:cNvPr>
          <p:cNvPicPr>
            <a:picLocks noChangeAspect="1"/>
          </p:cNvPicPr>
          <p:nvPr/>
        </p:nvPicPr>
        <p:blipFill>
          <a:blip r:embed="rId2"/>
          <a:stretch>
            <a:fillRect/>
          </a:stretch>
        </p:blipFill>
        <p:spPr>
          <a:xfrm>
            <a:off x="2339752" y="2542241"/>
            <a:ext cx="4264238" cy="2026886"/>
          </a:xfrm>
          <a:prstGeom prst="rect">
            <a:avLst/>
          </a:prstGeom>
        </p:spPr>
      </p:pic>
    </p:spTree>
    <p:extLst>
      <p:ext uri="{BB962C8B-B14F-4D97-AF65-F5344CB8AC3E}">
        <p14:creationId xmlns:p14="http://schemas.microsoft.com/office/powerpoint/2010/main" val="192615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 – </a:t>
            </a:r>
            <a:r>
              <a:rPr lang="en-US" altLang="zh-CN" sz="1600" b="0" i="0" u="none" strike="noStrike" baseline="0" dirty="0">
                <a:latin typeface="CMBX12"/>
              </a:rPr>
              <a:t>Nature</a:t>
            </a:r>
            <a:r>
              <a:rPr lang="en-US" sz="1600" b="0" i="0" u="none" strike="noStrike" baseline="0" dirty="0">
                <a:latin typeface="CMBX12"/>
              </a:rPr>
              <a:t> Cuts</a:t>
            </a:r>
            <a:endParaRPr lang="zh-CN" altLang="en-US" dirty="0"/>
          </a:p>
        </p:txBody>
      </p:sp>
      <p:sp>
        <p:nvSpPr>
          <p:cNvPr id="5" name="内容占位符 4"/>
          <p:cNvSpPr>
            <a:spLocks noGrp="1"/>
          </p:cNvSpPr>
          <p:nvPr>
            <p:ph idx="1"/>
          </p:nvPr>
        </p:nvSpPr>
        <p:spPr>
          <a:xfrm>
            <a:off x="458536" y="1200150"/>
            <a:ext cx="8229600" cy="3394075"/>
          </a:xfrm>
        </p:spPr>
        <p:txBody>
          <a:bodyPr/>
          <a:lstStyle/>
          <a:p>
            <a:r>
              <a:rPr lang="zh-CN" altLang="en-US" dirty="0">
                <a:latin typeface="CMBX12"/>
              </a:rPr>
              <a:t>将</a:t>
            </a:r>
            <a:r>
              <a:rPr lang="en-US" altLang="zh-CN" dirty="0">
                <a:latin typeface="CMBX12"/>
              </a:rPr>
              <a:t>Core</a:t>
            </a:r>
            <a:r>
              <a:rPr lang="zh-CN" altLang="en-US" dirty="0">
                <a:latin typeface="CMBX12"/>
              </a:rPr>
              <a:t>和</a:t>
            </a:r>
            <a:r>
              <a:rPr lang="en-US" altLang="zh-CN" dirty="0">
                <a:latin typeface="CMBX12"/>
              </a:rPr>
              <a:t>Ring</a:t>
            </a:r>
            <a:r>
              <a:rPr lang="zh-CN" altLang="en-US" dirty="0">
                <a:latin typeface="CMBX12"/>
              </a:rPr>
              <a:t>临时收缩，使用</a:t>
            </a:r>
            <a:r>
              <a:rPr lang="en-US" altLang="zh-CN" dirty="0">
                <a:latin typeface="CMBX12"/>
              </a:rPr>
              <a:t>Push-relabel</a:t>
            </a:r>
            <a:r>
              <a:rPr lang="zh-CN" altLang="en-US" dirty="0">
                <a:latin typeface="CMBX12"/>
              </a:rPr>
              <a:t>算法求解最大流后遍历剩余网络找出割边</a:t>
            </a:r>
            <a:endParaRPr lang="en-US" altLang="zh-CN" dirty="0">
              <a:latin typeface="CMBX12"/>
            </a:endParaRPr>
          </a:p>
          <a:p>
            <a:r>
              <a:rPr lang="zh-CN" altLang="en-US" dirty="0">
                <a:latin typeface="CMBX12"/>
              </a:rPr>
              <a:t>可以使用其它利用剩余网络的最大流算法，如</a:t>
            </a:r>
            <a:r>
              <a:rPr lang="en-US" altLang="zh-CN" dirty="0">
                <a:latin typeface="CMBX12"/>
              </a:rPr>
              <a:t>Ford-Fulkerson</a:t>
            </a:r>
          </a:p>
        </p:txBody>
      </p:sp>
      <p:pic>
        <p:nvPicPr>
          <p:cNvPr id="1026" name="Picture 2" descr="pushrelabel1">
            <a:extLst>
              <a:ext uri="{FF2B5EF4-FFF2-40B4-BE49-F238E27FC236}">
                <a16:creationId xmlns:a16="http://schemas.microsoft.com/office/drawing/2014/main" id="{FAEF3483-36D8-412F-9D2E-578D183848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897187"/>
            <a:ext cx="3208412" cy="1336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shrelabel9">
            <a:extLst>
              <a:ext uri="{FF2B5EF4-FFF2-40B4-BE49-F238E27FC236}">
                <a16:creationId xmlns:a16="http://schemas.microsoft.com/office/drawing/2014/main" id="{FB82903E-D253-482C-8627-F3ADB1F889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012759"/>
            <a:ext cx="2985145" cy="1204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24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0B6CF-AEEB-4127-89FB-397AFCE645FB}"/>
              </a:ext>
            </a:extLst>
          </p:cNvPr>
          <p:cNvSpPr>
            <a:spLocks noGrp="1"/>
          </p:cNvSpPr>
          <p:nvPr>
            <p:ph type="title"/>
          </p:nvPr>
        </p:nvSpPr>
        <p:spPr/>
        <p:txBody>
          <a:bodyPr/>
          <a:lstStyle/>
          <a:p>
            <a:r>
              <a:rPr lang="zh-CN" altLang="en-US" dirty="0"/>
              <a:t>目录</a:t>
            </a:r>
            <a:endParaRPr lang="en-US" dirty="0"/>
          </a:p>
        </p:txBody>
      </p:sp>
      <p:sp>
        <p:nvSpPr>
          <p:cNvPr id="3" name="内容占位符 2">
            <a:extLst>
              <a:ext uri="{FF2B5EF4-FFF2-40B4-BE49-F238E27FC236}">
                <a16:creationId xmlns:a16="http://schemas.microsoft.com/office/drawing/2014/main" id="{62133837-659B-4727-B853-6D3346C923D0}"/>
              </a:ext>
            </a:extLst>
          </p:cNvPr>
          <p:cNvSpPr>
            <a:spLocks noGrp="1"/>
          </p:cNvSpPr>
          <p:nvPr>
            <p:ph idx="1"/>
          </p:nvPr>
        </p:nvSpPr>
        <p:spPr/>
        <p:txBody>
          <a:bodyPr/>
          <a:lstStyle/>
          <a:p>
            <a:r>
              <a:rPr lang="zh-CN" altLang="en-US" dirty="0"/>
              <a:t>简介</a:t>
            </a:r>
            <a:endParaRPr lang="en-US" altLang="zh-CN" dirty="0"/>
          </a:p>
          <a:p>
            <a:r>
              <a:rPr lang="en-US" altLang="zh-CN" dirty="0"/>
              <a:t>CRP</a:t>
            </a:r>
            <a:r>
              <a:rPr lang="zh-CN" altLang="en-US" dirty="0"/>
              <a:t>能解决哪些问题</a:t>
            </a:r>
            <a:endParaRPr lang="en-US" altLang="zh-CN" dirty="0"/>
          </a:p>
          <a:p>
            <a:r>
              <a:rPr lang="ja-JP" altLang="en-US" dirty="0"/>
              <a:t>图切分</a:t>
            </a:r>
            <a:r>
              <a:rPr lang="zh-CN" altLang="en-US" dirty="0"/>
              <a:t>算法：</a:t>
            </a:r>
            <a:r>
              <a:rPr lang="en-US" altLang="zh-CN" dirty="0"/>
              <a:t>PUNCH</a:t>
            </a:r>
          </a:p>
          <a:p>
            <a:r>
              <a:rPr lang="en-US" altLang="zh-CN" dirty="0"/>
              <a:t>CRP</a:t>
            </a:r>
            <a:r>
              <a:rPr lang="zh-CN" altLang="en-US" dirty="0"/>
              <a:t>落地的困难</a:t>
            </a:r>
            <a:endParaRPr lang="en-US" altLang="zh-CN" dirty="0"/>
          </a:p>
          <a:p>
            <a:r>
              <a:rPr lang="zh-CN" altLang="en-US" dirty="0"/>
              <a:t>其它技术方向</a:t>
            </a:r>
            <a:endParaRPr lang="en-US" altLang="zh-CN" dirty="0"/>
          </a:p>
          <a:p>
            <a:endParaRPr lang="en-US" altLang="zh-CN" dirty="0"/>
          </a:p>
          <a:p>
            <a:endParaRPr lang="en-US" dirty="0"/>
          </a:p>
        </p:txBody>
      </p:sp>
    </p:spTree>
    <p:extLst>
      <p:ext uri="{BB962C8B-B14F-4D97-AF65-F5344CB8AC3E}">
        <p14:creationId xmlns:p14="http://schemas.microsoft.com/office/powerpoint/2010/main" val="357217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Filtering Phase – </a:t>
            </a:r>
            <a:r>
              <a:rPr lang="en-US" altLang="zh-CN" sz="1600" b="0" i="0" u="none" strike="noStrike" baseline="0" dirty="0">
                <a:latin typeface="CMBX12"/>
              </a:rPr>
              <a:t>Nature</a:t>
            </a:r>
            <a:r>
              <a:rPr lang="en-US" sz="1600" b="0" i="0" u="none" strike="noStrike" baseline="0" dirty="0">
                <a:latin typeface="CMBX12"/>
              </a:rPr>
              <a:t> Cuts</a:t>
            </a:r>
            <a:endParaRPr lang="zh-CN" altLang="en-US" dirty="0"/>
          </a:p>
        </p:txBody>
      </p:sp>
      <p:sp>
        <p:nvSpPr>
          <p:cNvPr id="5" name="内容占位符 4"/>
          <p:cNvSpPr>
            <a:spLocks noGrp="1"/>
          </p:cNvSpPr>
          <p:nvPr>
            <p:ph idx="1"/>
          </p:nvPr>
        </p:nvSpPr>
        <p:spPr>
          <a:xfrm>
            <a:off x="457200" y="1203598"/>
            <a:ext cx="8229600" cy="3394075"/>
          </a:xfrm>
        </p:spPr>
        <p:txBody>
          <a:bodyPr/>
          <a:lstStyle/>
          <a:p>
            <a:r>
              <a:rPr lang="zh-CN" altLang="en-US" dirty="0">
                <a:latin typeface="CMBX12"/>
              </a:rPr>
              <a:t>收缩所有没有被标记为割边的边</a:t>
            </a:r>
            <a:endParaRPr lang="en-US" altLang="zh-CN" dirty="0">
              <a:latin typeface="CMBX12"/>
            </a:endParaRPr>
          </a:p>
        </p:txBody>
      </p:sp>
      <p:pic>
        <p:nvPicPr>
          <p:cNvPr id="8" name="Picture 7">
            <a:extLst>
              <a:ext uri="{FF2B5EF4-FFF2-40B4-BE49-F238E27FC236}">
                <a16:creationId xmlns:a16="http://schemas.microsoft.com/office/drawing/2014/main" id="{9EF9E194-AE1B-479F-B968-B0B2716B8976}"/>
              </a:ext>
            </a:extLst>
          </p:cNvPr>
          <p:cNvPicPr>
            <a:picLocks noChangeAspect="1"/>
          </p:cNvPicPr>
          <p:nvPr/>
        </p:nvPicPr>
        <p:blipFill>
          <a:blip r:embed="rId2"/>
          <a:stretch>
            <a:fillRect/>
          </a:stretch>
        </p:blipFill>
        <p:spPr>
          <a:xfrm>
            <a:off x="1979712" y="1799630"/>
            <a:ext cx="4454129" cy="2798043"/>
          </a:xfrm>
          <a:prstGeom prst="rect">
            <a:avLst/>
          </a:prstGeom>
        </p:spPr>
      </p:pic>
    </p:spTree>
    <p:extLst>
      <p:ext uri="{BB962C8B-B14F-4D97-AF65-F5344CB8AC3E}">
        <p14:creationId xmlns:p14="http://schemas.microsoft.com/office/powerpoint/2010/main" val="152731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Assembly Phase </a:t>
            </a:r>
            <a:r>
              <a:rPr lang="en-US" altLang="zh-CN" sz="1600" b="0" i="0" u="none" strike="noStrike" baseline="0" dirty="0">
                <a:latin typeface="CMBX12"/>
              </a:rPr>
              <a:t>- </a:t>
            </a:r>
            <a:r>
              <a:rPr lang="en-US" sz="1800" b="0" i="0" u="none" strike="noStrike" baseline="0" dirty="0">
                <a:latin typeface="CMBX12"/>
              </a:rPr>
              <a:t>Greedy Algorithm</a:t>
            </a:r>
            <a:endParaRPr lang="zh-CN" altLang="en-US" dirty="0"/>
          </a:p>
        </p:txBody>
      </p:sp>
      <p:sp>
        <p:nvSpPr>
          <p:cNvPr id="5" name="内容占位符 4"/>
          <p:cNvSpPr>
            <a:spLocks noGrp="1"/>
          </p:cNvSpPr>
          <p:nvPr>
            <p:ph idx="1"/>
          </p:nvPr>
        </p:nvSpPr>
        <p:spPr>
          <a:xfrm>
            <a:off x="457200" y="1203598"/>
            <a:ext cx="8229600" cy="3394075"/>
          </a:xfrm>
        </p:spPr>
        <p:txBody>
          <a:bodyPr/>
          <a:lstStyle/>
          <a:p>
            <a:r>
              <a:rPr lang="en-US" sz="1600" b="0" i="0" u="none" strike="noStrike" baseline="0" dirty="0">
                <a:latin typeface="CMBX12"/>
              </a:rPr>
              <a:t>Filtering Phase</a:t>
            </a:r>
            <a:r>
              <a:rPr lang="zh-CN" altLang="en-US" sz="1600" b="0" i="0" u="none" strike="noStrike" baseline="0" dirty="0">
                <a:latin typeface="CMBX12"/>
              </a:rPr>
              <a:t>后，图模型的规模有了相当大的缩减</a:t>
            </a:r>
            <a:endParaRPr lang="en-US" altLang="zh-CN" sz="1600" b="0" i="0" u="none" strike="noStrike" baseline="0" dirty="0">
              <a:latin typeface="CMBX12"/>
            </a:endParaRPr>
          </a:p>
          <a:p>
            <a:r>
              <a:rPr lang="zh-CN" altLang="en-US" dirty="0">
                <a:latin typeface="CMBX12"/>
              </a:rPr>
              <a:t>使用贪心算法在</a:t>
            </a:r>
            <a:r>
              <a:rPr lang="en-US" altLang="zh-CN" dirty="0">
                <a:latin typeface="CMBX12"/>
              </a:rPr>
              <a:t>size</a:t>
            </a:r>
            <a:r>
              <a:rPr lang="zh-CN" altLang="en-US" dirty="0">
                <a:latin typeface="CMBX12"/>
              </a:rPr>
              <a:t>不超过</a:t>
            </a:r>
            <a:r>
              <a:rPr lang="en-US" altLang="zh-CN" dirty="0">
                <a:latin typeface="CMBX12"/>
              </a:rPr>
              <a:t>U</a:t>
            </a:r>
            <a:r>
              <a:rPr lang="zh-CN" altLang="en-US" dirty="0">
                <a:latin typeface="CMBX12"/>
              </a:rPr>
              <a:t>的前提下尽可能合并相邻结点，合并结点的选取可以参考以下函数，</a:t>
            </a:r>
            <a:r>
              <a:rPr lang="en-US" altLang="zh-CN" dirty="0">
                <a:latin typeface="CMBX12"/>
              </a:rPr>
              <a:t>r</a:t>
            </a:r>
            <a:r>
              <a:rPr lang="zh-CN" altLang="en-US" dirty="0">
                <a:latin typeface="CMBX12"/>
              </a:rPr>
              <a:t>是</a:t>
            </a:r>
            <a:r>
              <a:rPr lang="en-US" altLang="zh-CN" dirty="0">
                <a:latin typeface="CMBX12"/>
              </a:rPr>
              <a:t>[0, 1]</a:t>
            </a:r>
            <a:r>
              <a:rPr lang="zh-CN" altLang="en-US" dirty="0">
                <a:latin typeface="CMBX12"/>
              </a:rPr>
              <a:t>的随机数，也可以自定义其它函数</a:t>
            </a:r>
            <a:endParaRPr lang="en-US" altLang="zh-CN" dirty="0">
              <a:latin typeface="CMBX12"/>
            </a:endParaRPr>
          </a:p>
        </p:txBody>
      </p:sp>
      <p:pic>
        <p:nvPicPr>
          <p:cNvPr id="3" name="Picture 2">
            <a:extLst>
              <a:ext uri="{FF2B5EF4-FFF2-40B4-BE49-F238E27FC236}">
                <a16:creationId xmlns:a16="http://schemas.microsoft.com/office/drawing/2014/main" id="{FB191039-4894-45AE-B094-943F6612F281}"/>
              </a:ext>
            </a:extLst>
          </p:cNvPr>
          <p:cNvPicPr>
            <a:picLocks noChangeAspect="1"/>
          </p:cNvPicPr>
          <p:nvPr/>
        </p:nvPicPr>
        <p:blipFill>
          <a:blip r:embed="rId2"/>
          <a:stretch>
            <a:fillRect/>
          </a:stretch>
        </p:blipFill>
        <p:spPr>
          <a:xfrm>
            <a:off x="2339752" y="2197641"/>
            <a:ext cx="3384376" cy="748217"/>
          </a:xfrm>
          <a:prstGeom prst="rect">
            <a:avLst/>
          </a:prstGeom>
        </p:spPr>
      </p:pic>
    </p:spTree>
    <p:extLst>
      <p:ext uri="{BB962C8B-B14F-4D97-AF65-F5344CB8AC3E}">
        <p14:creationId xmlns:p14="http://schemas.microsoft.com/office/powerpoint/2010/main" val="1815195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Assembly Phase </a:t>
            </a:r>
            <a:r>
              <a:rPr lang="en-US" altLang="zh-CN" sz="1600" b="0" i="0" u="none" strike="noStrike" baseline="0" dirty="0">
                <a:latin typeface="CMBX12"/>
              </a:rPr>
              <a:t>- </a:t>
            </a:r>
            <a:r>
              <a:rPr lang="en-US" sz="1800" b="0" i="0" u="none" strike="noStrike" baseline="0" dirty="0">
                <a:latin typeface="CMBX12"/>
              </a:rPr>
              <a:t>Local Search</a:t>
            </a:r>
            <a:endParaRPr lang="zh-CN" altLang="en-US" dirty="0"/>
          </a:p>
        </p:txBody>
      </p:sp>
      <p:sp>
        <p:nvSpPr>
          <p:cNvPr id="5" name="内容占位符 4"/>
          <p:cNvSpPr>
            <a:spLocks noGrp="1"/>
          </p:cNvSpPr>
          <p:nvPr>
            <p:ph idx="1"/>
          </p:nvPr>
        </p:nvSpPr>
        <p:spPr>
          <a:xfrm>
            <a:off x="457200" y="1203598"/>
            <a:ext cx="8229600" cy="3394075"/>
          </a:xfrm>
        </p:spPr>
        <p:txBody>
          <a:bodyPr/>
          <a:lstStyle/>
          <a:p>
            <a:r>
              <a:rPr lang="zh-CN" altLang="en-US" dirty="0">
                <a:latin typeface="CMBX12"/>
              </a:rPr>
              <a:t>贪心算法的结果只是基础，需要在此之上进行优化</a:t>
            </a:r>
            <a:endParaRPr lang="en-US" altLang="zh-CN" dirty="0">
              <a:latin typeface="CMBX12"/>
            </a:endParaRPr>
          </a:p>
          <a:p>
            <a:r>
              <a:rPr lang="zh-CN" altLang="en-US" dirty="0">
                <a:latin typeface="CMBX12"/>
              </a:rPr>
              <a:t>维护临时解集合，还原已经收缩的</a:t>
            </a:r>
            <a:r>
              <a:rPr lang="en-US" altLang="zh-CN" dirty="0">
                <a:latin typeface="CMBX12"/>
              </a:rPr>
              <a:t>Cell</a:t>
            </a:r>
            <a:r>
              <a:rPr lang="zh-CN" altLang="en-US" dirty="0">
                <a:latin typeface="CMBX12"/>
              </a:rPr>
              <a:t>及其相邻</a:t>
            </a:r>
            <a:r>
              <a:rPr lang="en-US" altLang="zh-CN" dirty="0">
                <a:latin typeface="CMBX12"/>
              </a:rPr>
              <a:t>Cell</a:t>
            </a:r>
            <a:r>
              <a:rPr lang="zh-CN" altLang="en-US" dirty="0">
                <a:latin typeface="CMBX12"/>
              </a:rPr>
              <a:t>，重新运行以上随机化贪心算法，尝试将新生成的结果加入临时解集合</a:t>
            </a:r>
            <a:endParaRPr lang="en-US" altLang="zh-CN" dirty="0">
              <a:latin typeface="CMBX12"/>
            </a:endParaRPr>
          </a:p>
        </p:txBody>
      </p:sp>
      <p:pic>
        <p:nvPicPr>
          <p:cNvPr id="6" name="Picture 5">
            <a:extLst>
              <a:ext uri="{FF2B5EF4-FFF2-40B4-BE49-F238E27FC236}">
                <a16:creationId xmlns:a16="http://schemas.microsoft.com/office/drawing/2014/main" id="{E3E478E6-C3BB-495B-82E1-1EEAB308A3BB}"/>
              </a:ext>
            </a:extLst>
          </p:cNvPr>
          <p:cNvPicPr>
            <a:picLocks noChangeAspect="1"/>
          </p:cNvPicPr>
          <p:nvPr/>
        </p:nvPicPr>
        <p:blipFill>
          <a:blip r:embed="rId2"/>
          <a:stretch>
            <a:fillRect/>
          </a:stretch>
        </p:blipFill>
        <p:spPr>
          <a:xfrm>
            <a:off x="2100966" y="2211710"/>
            <a:ext cx="4942068" cy="2232248"/>
          </a:xfrm>
          <a:prstGeom prst="rect">
            <a:avLst/>
          </a:prstGeom>
        </p:spPr>
      </p:pic>
    </p:spTree>
    <p:extLst>
      <p:ext uri="{BB962C8B-B14F-4D97-AF65-F5344CB8AC3E}">
        <p14:creationId xmlns:p14="http://schemas.microsoft.com/office/powerpoint/2010/main" val="74279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en-US" sz="1600" b="0" i="0" u="none" strike="noStrike" baseline="0" dirty="0">
                <a:latin typeface="CMBX12"/>
              </a:rPr>
              <a:t>Assembly Phase </a:t>
            </a:r>
            <a:r>
              <a:rPr lang="en-US" altLang="zh-CN" sz="1600" b="0" i="0" u="none" strike="noStrike" baseline="0" dirty="0">
                <a:latin typeface="CMBX12"/>
              </a:rPr>
              <a:t>- TODO</a:t>
            </a:r>
            <a:endParaRPr lang="zh-CN" altLang="en-US" dirty="0"/>
          </a:p>
        </p:txBody>
      </p:sp>
      <p:sp>
        <p:nvSpPr>
          <p:cNvPr id="5" name="内容占位符 4"/>
          <p:cNvSpPr>
            <a:spLocks noGrp="1"/>
          </p:cNvSpPr>
          <p:nvPr>
            <p:ph idx="1"/>
          </p:nvPr>
        </p:nvSpPr>
        <p:spPr>
          <a:xfrm>
            <a:off x="457200" y="1203598"/>
            <a:ext cx="8229600" cy="3394075"/>
          </a:xfrm>
        </p:spPr>
        <p:txBody>
          <a:bodyPr/>
          <a:lstStyle/>
          <a:p>
            <a:r>
              <a:rPr lang="en-US" altLang="zh-CN" sz="1600" b="0" i="0" u="none" strike="noStrike" baseline="0" dirty="0">
                <a:latin typeface="CMBX12"/>
              </a:rPr>
              <a:t>Combination - </a:t>
            </a:r>
            <a:r>
              <a:rPr lang="zh-CN" altLang="en-US" dirty="0">
                <a:latin typeface="CMBX12"/>
              </a:rPr>
              <a:t>临时解组合逻辑</a:t>
            </a:r>
            <a:endParaRPr lang="en-US" altLang="zh-CN" dirty="0">
              <a:latin typeface="CMBX12"/>
            </a:endParaRPr>
          </a:p>
          <a:p>
            <a:r>
              <a:rPr lang="en-US" altLang="zh-CN" sz="1600" b="0" i="0" u="none" strike="noStrike" baseline="0" dirty="0">
                <a:latin typeface="CMBX12"/>
              </a:rPr>
              <a:t>Pool management</a:t>
            </a:r>
          </a:p>
          <a:p>
            <a:r>
              <a:rPr lang="zh-CN" altLang="en-US" dirty="0">
                <a:latin typeface="CMBX12"/>
              </a:rPr>
              <a:t>局部分支定界</a:t>
            </a:r>
            <a:endParaRPr lang="en-US" altLang="zh-CN" dirty="0">
              <a:latin typeface="CMBX12"/>
            </a:endParaRPr>
          </a:p>
        </p:txBody>
      </p:sp>
    </p:spTree>
    <p:extLst>
      <p:ext uri="{BB962C8B-B14F-4D97-AF65-F5344CB8AC3E}">
        <p14:creationId xmlns:p14="http://schemas.microsoft.com/office/powerpoint/2010/main" val="425557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PUNCH</a:t>
            </a:r>
            <a:r>
              <a:rPr lang="zh-CN" altLang="en-US" dirty="0"/>
              <a:t> </a:t>
            </a:r>
            <a:r>
              <a:rPr lang="en-US" altLang="zh-CN" dirty="0"/>
              <a:t>– </a:t>
            </a:r>
            <a:r>
              <a:rPr lang="zh-CN" altLang="en-US" dirty="0"/>
              <a:t>小结</a:t>
            </a:r>
          </a:p>
        </p:txBody>
      </p:sp>
      <p:sp>
        <p:nvSpPr>
          <p:cNvPr id="5" name="内容占位符 4"/>
          <p:cNvSpPr>
            <a:spLocks noGrp="1"/>
          </p:cNvSpPr>
          <p:nvPr>
            <p:ph idx="1"/>
          </p:nvPr>
        </p:nvSpPr>
        <p:spPr>
          <a:xfrm>
            <a:off x="457200" y="1203598"/>
            <a:ext cx="8229600" cy="3394075"/>
          </a:xfrm>
        </p:spPr>
        <p:txBody>
          <a:bodyPr/>
          <a:lstStyle/>
          <a:p>
            <a:r>
              <a:rPr lang="en-US" altLang="zh-CN" dirty="0">
                <a:latin typeface="CMBX12"/>
              </a:rPr>
              <a:t>PUNCH</a:t>
            </a:r>
            <a:r>
              <a:rPr lang="zh-CN" altLang="en-US" dirty="0">
                <a:latin typeface="CMBX12"/>
              </a:rPr>
              <a:t>通过收缩操作缩减图模型规模让后续策略在面对规模较大的数据时具备可行性</a:t>
            </a:r>
            <a:endParaRPr lang="en-US" altLang="zh-CN" dirty="0">
              <a:latin typeface="CMBX12"/>
            </a:endParaRPr>
          </a:p>
          <a:p>
            <a:r>
              <a:rPr lang="zh-CN" altLang="en-US" dirty="0">
                <a:latin typeface="CMBX12"/>
              </a:rPr>
              <a:t>通过随机化、局部搜索对依靠贪心算法切分出来的解进行优化最终生成效果相当理想的图切分</a:t>
            </a:r>
            <a:endParaRPr lang="en-US" altLang="zh-CN" dirty="0">
              <a:latin typeface="CMBX12"/>
            </a:endParaRPr>
          </a:p>
          <a:p>
            <a:endParaRPr lang="en-US" altLang="zh-CN" dirty="0">
              <a:latin typeface="CMBX12"/>
            </a:endParaRPr>
          </a:p>
        </p:txBody>
      </p:sp>
    </p:spTree>
    <p:extLst>
      <p:ext uri="{BB962C8B-B14F-4D97-AF65-F5344CB8AC3E}">
        <p14:creationId xmlns:p14="http://schemas.microsoft.com/office/powerpoint/2010/main" val="259241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CRP</a:t>
            </a:r>
            <a:r>
              <a:rPr lang="zh-CN" altLang="en-US" dirty="0"/>
              <a:t>落地的困难</a:t>
            </a:r>
          </a:p>
        </p:txBody>
      </p:sp>
      <p:sp>
        <p:nvSpPr>
          <p:cNvPr id="5" name="内容占位符 4"/>
          <p:cNvSpPr>
            <a:spLocks noGrp="1"/>
          </p:cNvSpPr>
          <p:nvPr>
            <p:ph idx="1"/>
          </p:nvPr>
        </p:nvSpPr>
        <p:spPr/>
        <p:txBody>
          <a:bodyPr/>
          <a:lstStyle/>
          <a:p>
            <a:r>
              <a:rPr lang="zh-CN" altLang="en-US" dirty="0"/>
              <a:t>启发式策略需要足够的时间和案例进行检验</a:t>
            </a:r>
            <a:endParaRPr lang="en-US" altLang="zh-CN" dirty="0"/>
          </a:p>
          <a:p>
            <a:r>
              <a:rPr lang="zh-CN" altLang="en-US" dirty="0"/>
              <a:t>随机化算法使得每次处理结果可能不同，提升问题追溯难度</a:t>
            </a:r>
            <a:endParaRPr lang="en-US" altLang="zh-CN" dirty="0"/>
          </a:p>
          <a:p>
            <a:r>
              <a:rPr lang="zh-CN" altLang="en-US" dirty="0"/>
              <a:t>从拓扑结构到查询算法都有较大改动，工作量很大</a:t>
            </a:r>
          </a:p>
          <a:p>
            <a:r>
              <a:rPr lang="en-US" altLang="zh-CN" dirty="0"/>
              <a:t>CRP</a:t>
            </a:r>
            <a:r>
              <a:rPr lang="zh-CN" altLang="en-US" dirty="0"/>
              <a:t>的策略与业务结合需要探索、积累</a:t>
            </a:r>
            <a:endParaRPr lang="en-US" altLang="zh-CN" dirty="0"/>
          </a:p>
          <a:p>
            <a:r>
              <a:rPr lang="zh-CN" altLang="en-US" dirty="0"/>
              <a:t>实时生效的信息</a:t>
            </a:r>
            <a:r>
              <a:rPr lang="en-US" altLang="zh-CN" dirty="0"/>
              <a:t>(</a:t>
            </a:r>
            <a:r>
              <a:rPr lang="zh-CN" altLang="en-US"/>
              <a:t>如某个</a:t>
            </a:r>
            <a:r>
              <a:rPr lang="zh-CN" altLang="en-US" dirty="0"/>
              <a:t>用户的避让区域</a:t>
            </a:r>
            <a:r>
              <a:rPr lang="en-US" altLang="zh-CN" dirty="0"/>
              <a:t>)</a:t>
            </a:r>
            <a:r>
              <a:rPr lang="zh-CN" altLang="en-US" dirty="0"/>
              <a:t>如何与预计算缓存结合</a:t>
            </a:r>
            <a:endParaRPr lang="en-US" altLang="zh-CN" dirty="0"/>
          </a:p>
        </p:txBody>
      </p:sp>
    </p:spTree>
    <p:extLst>
      <p:ext uri="{BB962C8B-B14F-4D97-AF65-F5344CB8AC3E}">
        <p14:creationId xmlns:p14="http://schemas.microsoft.com/office/powerpoint/2010/main" val="328370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其它技术方向</a:t>
            </a:r>
          </a:p>
        </p:txBody>
      </p:sp>
      <p:sp>
        <p:nvSpPr>
          <p:cNvPr id="5" name="内容占位符 4"/>
          <p:cNvSpPr>
            <a:spLocks noGrp="1"/>
          </p:cNvSpPr>
          <p:nvPr>
            <p:ph idx="1"/>
          </p:nvPr>
        </p:nvSpPr>
        <p:spPr/>
        <p:txBody>
          <a:bodyPr/>
          <a:lstStyle/>
          <a:p>
            <a:r>
              <a:rPr lang="en-US" altLang="zh-CN" dirty="0"/>
              <a:t>Customizable Contraction Hierarchies (CCH)</a:t>
            </a:r>
          </a:p>
          <a:p>
            <a:pPr lvl="1"/>
            <a:r>
              <a:rPr lang="zh-CN" altLang="en-US" dirty="0"/>
              <a:t>同样是</a:t>
            </a:r>
            <a:r>
              <a:rPr lang="en-US" dirty="0"/>
              <a:t>Metric-Independent Preprocessing</a:t>
            </a:r>
            <a:r>
              <a:rPr lang="zh-CN" altLang="en-US" dirty="0"/>
              <a:t>、</a:t>
            </a:r>
            <a:r>
              <a:rPr lang="en-US" altLang="zh-CN" dirty="0"/>
              <a:t>M</a:t>
            </a:r>
            <a:r>
              <a:rPr lang="en-US" dirty="0"/>
              <a:t>etric customization</a:t>
            </a:r>
            <a:r>
              <a:rPr lang="zh-CN" altLang="en-US" dirty="0"/>
              <a:t>、</a:t>
            </a:r>
            <a:r>
              <a:rPr lang="en-US" altLang="zh-CN" dirty="0"/>
              <a:t>Query</a:t>
            </a:r>
            <a:r>
              <a:rPr lang="zh-CN" altLang="en-US" dirty="0"/>
              <a:t>三层架构</a:t>
            </a:r>
            <a:endParaRPr lang="en-US" altLang="zh-CN" dirty="0"/>
          </a:p>
          <a:p>
            <a:pPr lvl="1"/>
            <a:r>
              <a:rPr lang="zh-CN" altLang="en-US" dirty="0"/>
              <a:t>宣称</a:t>
            </a:r>
            <a:r>
              <a:rPr lang="en-US" altLang="zh-CN" dirty="0"/>
              <a:t>Turn cost</a:t>
            </a:r>
            <a:r>
              <a:rPr lang="zh-CN" altLang="en-US" dirty="0"/>
              <a:t>的处理优于</a:t>
            </a:r>
            <a:r>
              <a:rPr lang="en-US" altLang="zh-CN" dirty="0"/>
              <a:t>CRP</a:t>
            </a:r>
            <a:endParaRPr lang="zh-CN" altLang="en-US" dirty="0"/>
          </a:p>
        </p:txBody>
      </p:sp>
    </p:spTree>
    <p:extLst>
      <p:ext uri="{BB962C8B-B14F-4D97-AF65-F5344CB8AC3E}">
        <p14:creationId xmlns:p14="http://schemas.microsoft.com/office/powerpoint/2010/main" val="175871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9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简介</a:t>
            </a:r>
          </a:p>
        </p:txBody>
      </p:sp>
      <p:sp>
        <p:nvSpPr>
          <p:cNvPr id="7" name="内容占位符 6">
            <a:extLst>
              <a:ext uri="{FF2B5EF4-FFF2-40B4-BE49-F238E27FC236}">
                <a16:creationId xmlns:a16="http://schemas.microsoft.com/office/drawing/2014/main" id="{C73F702E-47AC-447B-8EC8-7C4E6D7CF7E3}"/>
              </a:ext>
            </a:extLst>
          </p:cNvPr>
          <p:cNvSpPr>
            <a:spLocks noGrp="1"/>
          </p:cNvSpPr>
          <p:nvPr>
            <p:ph idx="1"/>
          </p:nvPr>
        </p:nvSpPr>
        <p:spPr/>
        <p:txBody>
          <a:bodyPr/>
          <a:lstStyle/>
          <a:p>
            <a:r>
              <a:rPr lang="zh-CN" altLang="en-US" dirty="0"/>
              <a:t>最短路径算法是一个经典算法问题，其中</a:t>
            </a:r>
            <a:r>
              <a:rPr lang="en-US" altLang="zh-CN" dirty="0" err="1"/>
              <a:t>dijkstra</a:t>
            </a:r>
            <a:r>
              <a:rPr lang="zh-CN" altLang="en-US" dirty="0"/>
              <a:t>是最常见的算法</a:t>
            </a:r>
            <a:endParaRPr lang="en-US" altLang="zh-CN" dirty="0"/>
          </a:p>
          <a:p>
            <a:r>
              <a:rPr lang="zh-CN" altLang="en-US" dirty="0"/>
              <a:t>因为庞大的路网规模，如何实现实时路径规划并追求极限性能是导航系统最大的挑战之一</a:t>
            </a:r>
            <a:endParaRPr lang="en-US" altLang="zh-CN" dirty="0"/>
          </a:p>
          <a:p>
            <a:r>
              <a:rPr lang="zh-CN" altLang="en-US" dirty="0"/>
              <a:t>为了适应千万甚至亿级的路段规模，出现了很多算法和优化手段，本次教程我们介绍一下基于图切分</a:t>
            </a:r>
            <a:r>
              <a:rPr lang="en-US" altLang="zh-CN" dirty="0"/>
              <a:t>+</a:t>
            </a:r>
            <a:r>
              <a:rPr lang="zh-CN" altLang="en-US" dirty="0"/>
              <a:t>预计算的路径规划算法</a:t>
            </a:r>
            <a:endParaRPr lang="en-US" dirty="0"/>
          </a:p>
        </p:txBody>
      </p:sp>
      <p:pic>
        <p:nvPicPr>
          <p:cNvPr id="11" name="图片 10">
            <a:extLst>
              <a:ext uri="{FF2B5EF4-FFF2-40B4-BE49-F238E27FC236}">
                <a16:creationId xmlns:a16="http://schemas.microsoft.com/office/drawing/2014/main" id="{44CC2218-AA70-4975-AF0E-E73C12E6DCE1}"/>
              </a:ext>
            </a:extLst>
          </p:cNvPr>
          <p:cNvPicPr>
            <a:picLocks noChangeAspect="1"/>
          </p:cNvPicPr>
          <p:nvPr/>
        </p:nvPicPr>
        <p:blipFill>
          <a:blip r:embed="rId2"/>
          <a:stretch>
            <a:fillRect/>
          </a:stretch>
        </p:blipFill>
        <p:spPr>
          <a:xfrm>
            <a:off x="4777051" y="2859782"/>
            <a:ext cx="3899405" cy="1803230"/>
          </a:xfrm>
          <a:prstGeom prst="rect">
            <a:avLst/>
          </a:prstGeom>
        </p:spPr>
      </p:pic>
    </p:spTree>
    <p:extLst>
      <p:ext uri="{BB962C8B-B14F-4D97-AF65-F5344CB8AC3E}">
        <p14:creationId xmlns:p14="http://schemas.microsoft.com/office/powerpoint/2010/main" val="369993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CRP</a:t>
            </a:r>
            <a:r>
              <a:rPr lang="zh-CN" altLang="en-US" dirty="0"/>
              <a:t>能解决哪些问题</a:t>
            </a:r>
          </a:p>
        </p:txBody>
      </p:sp>
      <p:sp>
        <p:nvSpPr>
          <p:cNvPr id="5" name="内容占位符 4"/>
          <p:cNvSpPr>
            <a:spLocks noGrp="1"/>
          </p:cNvSpPr>
          <p:nvPr>
            <p:ph idx="1"/>
          </p:nvPr>
        </p:nvSpPr>
        <p:spPr/>
        <p:txBody>
          <a:bodyPr/>
          <a:lstStyle/>
          <a:p>
            <a:r>
              <a:rPr lang="zh-CN" altLang="en-US" dirty="0"/>
              <a:t>效率问题</a:t>
            </a:r>
            <a:endParaRPr lang="en-US" altLang="zh-CN" dirty="0"/>
          </a:p>
          <a:p>
            <a:r>
              <a:rPr lang="zh-CN" altLang="en-US" dirty="0"/>
              <a:t>提升召回率为后期筛选环节提供更多发挥空间</a:t>
            </a:r>
            <a:endParaRPr lang="en-US" altLang="zh-CN" dirty="0"/>
          </a:p>
          <a:p>
            <a:r>
              <a:rPr lang="zh-CN" altLang="en-US" dirty="0"/>
              <a:t>预估</a:t>
            </a:r>
            <a:r>
              <a:rPr lang="en-US" altLang="zh-CN" dirty="0"/>
              <a:t>Cell</a:t>
            </a:r>
            <a:r>
              <a:rPr lang="zh-CN" altLang="en-US" dirty="0"/>
              <a:t>的规模，通过避让某些</a:t>
            </a:r>
            <a:r>
              <a:rPr lang="en-US" altLang="zh-CN" dirty="0"/>
              <a:t>Cell</a:t>
            </a:r>
            <a:r>
              <a:rPr lang="zh-CN" altLang="en-US" dirty="0"/>
              <a:t>优化多路线多样性</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9293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Dijkstra</a:t>
            </a:r>
            <a:r>
              <a:rPr lang="zh-CN" altLang="en-US" dirty="0"/>
              <a:t>与</a:t>
            </a:r>
            <a:r>
              <a:rPr lang="en-US" altLang="zh-CN" dirty="0"/>
              <a:t>A*</a:t>
            </a:r>
            <a:endParaRPr lang="zh-CN" altLang="en-US" dirty="0"/>
          </a:p>
        </p:txBody>
      </p:sp>
      <p:sp>
        <p:nvSpPr>
          <p:cNvPr id="7" name="内容占位符 6">
            <a:extLst>
              <a:ext uri="{FF2B5EF4-FFF2-40B4-BE49-F238E27FC236}">
                <a16:creationId xmlns:a16="http://schemas.microsoft.com/office/drawing/2014/main" id="{C73F702E-47AC-447B-8EC8-7C4E6D7CF7E3}"/>
              </a:ext>
            </a:extLst>
          </p:cNvPr>
          <p:cNvSpPr>
            <a:spLocks noGrp="1"/>
          </p:cNvSpPr>
          <p:nvPr>
            <p:ph idx="1"/>
          </p:nvPr>
        </p:nvSpPr>
        <p:spPr/>
        <p:txBody>
          <a:bodyPr/>
          <a:lstStyle/>
          <a:p>
            <a:r>
              <a:rPr lang="en-US" altLang="zh-CN" dirty="0"/>
              <a:t>A*</a:t>
            </a:r>
            <a:r>
              <a:rPr lang="zh-CN" altLang="en-US" dirty="0"/>
              <a:t>通过启发函数压缩</a:t>
            </a:r>
            <a:r>
              <a:rPr lang="en-US" altLang="zh-CN" dirty="0"/>
              <a:t>Search space</a:t>
            </a:r>
          </a:p>
          <a:p>
            <a:r>
              <a:rPr lang="zh-CN" altLang="en-US" dirty="0"/>
              <a:t>下面左图为</a:t>
            </a:r>
            <a:r>
              <a:rPr lang="en-US" altLang="zh-CN" dirty="0"/>
              <a:t>Dijkstra</a:t>
            </a:r>
            <a:r>
              <a:rPr lang="zh-CN" altLang="en-US" dirty="0"/>
              <a:t>的</a:t>
            </a:r>
            <a:r>
              <a:rPr lang="en-US" altLang="zh-CN" dirty="0"/>
              <a:t>Search space</a:t>
            </a:r>
            <a:r>
              <a:rPr lang="zh-CN" altLang="en-US" dirty="0"/>
              <a:t>，右图为</a:t>
            </a:r>
            <a:r>
              <a:rPr lang="en-US" altLang="zh-CN" dirty="0"/>
              <a:t>A*</a:t>
            </a:r>
            <a:r>
              <a:rPr lang="zh-CN" altLang="en-US" dirty="0"/>
              <a:t>的</a:t>
            </a:r>
            <a:r>
              <a:rPr lang="en-US" altLang="zh-CN" dirty="0"/>
              <a:t>Search space</a:t>
            </a:r>
            <a:endParaRPr lang="en-US" dirty="0"/>
          </a:p>
        </p:txBody>
      </p:sp>
      <p:pic>
        <p:nvPicPr>
          <p:cNvPr id="3" name="图片 2">
            <a:extLst>
              <a:ext uri="{FF2B5EF4-FFF2-40B4-BE49-F238E27FC236}">
                <a16:creationId xmlns:a16="http://schemas.microsoft.com/office/drawing/2014/main" id="{D76F69EB-3C0E-4DB9-B53F-618957CB2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643758"/>
            <a:ext cx="2649091" cy="1893647"/>
          </a:xfrm>
          <a:prstGeom prst="rect">
            <a:avLst/>
          </a:prstGeom>
        </p:spPr>
      </p:pic>
      <p:pic>
        <p:nvPicPr>
          <p:cNvPr id="6" name="图片 5">
            <a:extLst>
              <a:ext uri="{FF2B5EF4-FFF2-40B4-BE49-F238E27FC236}">
                <a16:creationId xmlns:a16="http://schemas.microsoft.com/office/drawing/2014/main" id="{9EB0B5B2-B864-43A5-A582-1349AC579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2643758"/>
            <a:ext cx="2649091" cy="1893647"/>
          </a:xfrm>
          <a:prstGeom prst="rect">
            <a:avLst/>
          </a:prstGeom>
        </p:spPr>
      </p:pic>
    </p:spTree>
    <p:extLst>
      <p:ext uri="{BB962C8B-B14F-4D97-AF65-F5344CB8AC3E}">
        <p14:creationId xmlns:p14="http://schemas.microsoft.com/office/powerpoint/2010/main" val="414539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en-US" b="0" i="0" dirty="0">
                <a:solidFill>
                  <a:srgbClr val="000000"/>
                </a:solidFill>
                <a:effectLst/>
                <a:latin typeface="Linux Libertine"/>
              </a:rPr>
              <a:t>Contraction hierarchies (CH)</a:t>
            </a:r>
          </a:p>
        </p:txBody>
      </p:sp>
      <p:sp>
        <p:nvSpPr>
          <p:cNvPr id="7" name="内容占位符 6">
            <a:extLst>
              <a:ext uri="{FF2B5EF4-FFF2-40B4-BE49-F238E27FC236}">
                <a16:creationId xmlns:a16="http://schemas.microsoft.com/office/drawing/2014/main" id="{C73F702E-47AC-447B-8EC8-7C4E6D7CF7E3}"/>
              </a:ext>
            </a:extLst>
          </p:cNvPr>
          <p:cNvSpPr>
            <a:spLocks noGrp="1"/>
          </p:cNvSpPr>
          <p:nvPr>
            <p:ph idx="1"/>
          </p:nvPr>
        </p:nvSpPr>
        <p:spPr/>
        <p:txBody>
          <a:bodyPr/>
          <a:lstStyle/>
          <a:p>
            <a:r>
              <a:rPr lang="en-US" dirty="0"/>
              <a:t>CH</a:t>
            </a:r>
            <a:r>
              <a:rPr lang="zh-CN" altLang="en-US" dirty="0"/>
              <a:t>算法通过构造</a:t>
            </a:r>
            <a:r>
              <a:rPr lang="en-US" altLang="zh-CN" dirty="0"/>
              <a:t>Shortcut</a:t>
            </a:r>
            <a:r>
              <a:rPr lang="zh-CN" altLang="en-US" dirty="0"/>
              <a:t>压缩</a:t>
            </a:r>
            <a:r>
              <a:rPr lang="en-US" altLang="zh-CN" dirty="0"/>
              <a:t>Search space</a:t>
            </a:r>
            <a:endParaRPr lang="en-US" dirty="0"/>
          </a:p>
        </p:txBody>
      </p:sp>
      <p:pic>
        <p:nvPicPr>
          <p:cNvPr id="5" name="图片 4">
            <a:extLst>
              <a:ext uri="{FF2B5EF4-FFF2-40B4-BE49-F238E27FC236}">
                <a16:creationId xmlns:a16="http://schemas.microsoft.com/office/drawing/2014/main" id="{D75F9881-8BE3-499E-BB49-9DF5EE7B2508}"/>
              </a:ext>
            </a:extLst>
          </p:cNvPr>
          <p:cNvPicPr>
            <a:picLocks noChangeAspect="1"/>
          </p:cNvPicPr>
          <p:nvPr/>
        </p:nvPicPr>
        <p:blipFill>
          <a:blip r:embed="rId2"/>
          <a:stretch>
            <a:fillRect/>
          </a:stretch>
        </p:blipFill>
        <p:spPr>
          <a:xfrm>
            <a:off x="611560" y="2427734"/>
            <a:ext cx="5652120" cy="2284802"/>
          </a:xfrm>
          <a:prstGeom prst="rect">
            <a:avLst/>
          </a:prstGeom>
        </p:spPr>
      </p:pic>
    </p:spTree>
    <p:extLst>
      <p:ext uri="{BB962C8B-B14F-4D97-AF65-F5344CB8AC3E}">
        <p14:creationId xmlns:p14="http://schemas.microsoft.com/office/powerpoint/2010/main" val="52799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ALT</a:t>
            </a:r>
            <a:endParaRPr lang="zh-CN" altLang="en-US" dirty="0"/>
          </a:p>
        </p:txBody>
      </p:sp>
      <p:sp>
        <p:nvSpPr>
          <p:cNvPr id="7" name="内容占位符 6">
            <a:extLst>
              <a:ext uri="{FF2B5EF4-FFF2-40B4-BE49-F238E27FC236}">
                <a16:creationId xmlns:a16="http://schemas.microsoft.com/office/drawing/2014/main" id="{C73F702E-47AC-447B-8EC8-7C4E6D7CF7E3}"/>
              </a:ext>
            </a:extLst>
          </p:cNvPr>
          <p:cNvSpPr>
            <a:spLocks noGrp="1"/>
          </p:cNvSpPr>
          <p:nvPr>
            <p:ph idx="1"/>
          </p:nvPr>
        </p:nvSpPr>
        <p:spPr/>
        <p:txBody>
          <a:bodyPr/>
          <a:lstStyle/>
          <a:p>
            <a:r>
              <a:rPr lang="en-US" altLang="zh-CN" dirty="0"/>
              <a:t>ALT(A*</a:t>
            </a:r>
            <a:r>
              <a:rPr lang="zh-CN" altLang="en-US" dirty="0"/>
              <a:t>、</a:t>
            </a:r>
            <a:r>
              <a:rPr lang="en-US" altLang="zh-CN" dirty="0"/>
              <a:t>Landmark</a:t>
            </a:r>
            <a:r>
              <a:rPr lang="zh-CN" altLang="en-US" dirty="0"/>
              <a:t>、</a:t>
            </a:r>
            <a:r>
              <a:rPr lang="en-US" altLang="zh-CN" dirty="0"/>
              <a:t>T</a:t>
            </a:r>
            <a:r>
              <a:rPr lang="en-US" sz="1800" b="0" i="0" u="none" strike="noStrike" baseline="0" dirty="0">
                <a:latin typeface="CMR10"/>
              </a:rPr>
              <a:t>riangle inequality</a:t>
            </a:r>
            <a:r>
              <a:rPr lang="en-US" altLang="zh-CN" dirty="0"/>
              <a:t>)</a:t>
            </a:r>
          </a:p>
          <a:p>
            <a:r>
              <a:rPr lang="zh-CN" altLang="en-US" dirty="0"/>
              <a:t>通过选取</a:t>
            </a:r>
            <a:r>
              <a:rPr lang="en-US" altLang="zh-CN" dirty="0"/>
              <a:t>Landmark</a:t>
            </a:r>
            <a:r>
              <a:rPr lang="zh-CN" altLang="en-US" dirty="0"/>
              <a:t>，预计算</a:t>
            </a:r>
            <a:r>
              <a:rPr lang="en-US" altLang="zh-CN" dirty="0"/>
              <a:t>Landmark</a:t>
            </a:r>
            <a:r>
              <a:rPr lang="zh-CN" altLang="en-US" dirty="0"/>
              <a:t>到所有</a:t>
            </a:r>
            <a:r>
              <a:rPr lang="en-US" altLang="zh-CN" dirty="0"/>
              <a:t>Node</a:t>
            </a:r>
            <a:r>
              <a:rPr lang="zh-CN" altLang="en-US" dirty="0"/>
              <a:t>的代价配合三角不等式确立</a:t>
            </a:r>
            <a:r>
              <a:rPr lang="en-US" altLang="zh-CN" dirty="0"/>
              <a:t>Lower bound</a:t>
            </a:r>
          </a:p>
          <a:p>
            <a:r>
              <a:rPr lang="en-US" dirty="0"/>
              <a:t>d(u) – d(v) &lt;= </a:t>
            </a:r>
            <a:r>
              <a:rPr lang="en-US" dirty="0" err="1"/>
              <a:t>dist</a:t>
            </a:r>
            <a:r>
              <a:rPr lang="en-US" dirty="0"/>
              <a:t>(u, v)</a:t>
            </a:r>
            <a:r>
              <a:rPr lang="zh-CN" altLang="en-US" dirty="0"/>
              <a:t>，</a:t>
            </a:r>
            <a:r>
              <a:rPr lang="en-US" altLang="zh-CN" dirty="0"/>
              <a:t>d(·)</a:t>
            </a:r>
            <a:r>
              <a:rPr lang="zh-CN" altLang="en-US" dirty="0"/>
              <a:t>为</a:t>
            </a:r>
            <a:r>
              <a:rPr lang="en-US" altLang="zh-CN" dirty="0"/>
              <a:t>node</a:t>
            </a:r>
            <a:r>
              <a:rPr lang="zh-CN" altLang="en-US" dirty="0"/>
              <a:t>到</a:t>
            </a:r>
            <a:r>
              <a:rPr lang="en-US" altLang="zh-CN" dirty="0"/>
              <a:t>landmark</a:t>
            </a:r>
            <a:r>
              <a:rPr lang="zh-CN" altLang="en-US" dirty="0"/>
              <a:t>的代价</a:t>
            </a:r>
            <a:endParaRPr lang="en-US" altLang="zh-CN" dirty="0"/>
          </a:p>
          <a:p>
            <a:r>
              <a:rPr lang="zh-CN" altLang="en-US" dirty="0"/>
              <a:t>选取多个</a:t>
            </a:r>
            <a:r>
              <a:rPr lang="en-US" altLang="zh-CN" dirty="0"/>
              <a:t>landmark</a:t>
            </a:r>
            <a:r>
              <a:rPr lang="zh-CN" altLang="en-US" dirty="0"/>
              <a:t>，从多个</a:t>
            </a:r>
            <a:r>
              <a:rPr lang="en-US" altLang="zh-CN" dirty="0"/>
              <a:t>lower bound</a:t>
            </a:r>
            <a:r>
              <a:rPr lang="zh-CN" altLang="en-US" dirty="0"/>
              <a:t>中取最大值使它尽可能接近</a:t>
            </a:r>
            <a:r>
              <a:rPr lang="en-US" altLang="zh-CN" dirty="0"/>
              <a:t>u, v</a:t>
            </a:r>
            <a:r>
              <a:rPr lang="zh-CN" altLang="en-US" dirty="0"/>
              <a:t>的真实代价</a:t>
            </a:r>
            <a:endParaRPr lang="en-US" dirty="0"/>
          </a:p>
        </p:txBody>
      </p:sp>
      <p:pic>
        <p:nvPicPr>
          <p:cNvPr id="5" name="图片 4">
            <a:extLst>
              <a:ext uri="{FF2B5EF4-FFF2-40B4-BE49-F238E27FC236}">
                <a16:creationId xmlns:a16="http://schemas.microsoft.com/office/drawing/2014/main" id="{C1E7FC60-1425-41C4-8F82-F20398699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897187"/>
            <a:ext cx="3467100" cy="1790700"/>
          </a:xfrm>
          <a:prstGeom prst="rect">
            <a:avLst/>
          </a:prstGeom>
        </p:spPr>
      </p:pic>
    </p:spTree>
    <p:extLst>
      <p:ext uri="{BB962C8B-B14F-4D97-AF65-F5344CB8AC3E}">
        <p14:creationId xmlns:p14="http://schemas.microsoft.com/office/powerpoint/2010/main" val="410498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z="1800" b="0" i="0" u="none" strike="noStrike" baseline="0" dirty="0">
                <a:latin typeface="CMBX12"/>
              </a:rPr>
              <a:t>Customizable Route Planning </a:t>
            </a:r>
            <a:r>
              <a:rPr lang="en-US" sz="1800" dirty="0">
                <a:latin typeface="CMBX12"/>
              </a:rPr>
              <a:t>(CRP)</a:t>
            </a:r>
            <a:endParaRPr lang="zh-CN" altLang="en-US" dirty="0"/>
          </a:p>
        </p:txBody>
      </p:sp>
      <p:sp>
        <p:nvSpPr>
          <p:cNvPr id="7" name="内容占位符 6">
            <a:extLst>
              <a:ext uri="{FF2B5EF4-FFF2-40B4-BE49-F238E27FC236}">
                <a16:creationId xmlns:a16="http://schemas.microsoft.com/office/drawing/2014/main" id="{C73F702E-47AC-447B-8EC8-7C4E6D7CF7E3}"/>
              </a:ext>
            </a:extLst>
          </p:cNvPr>
          <p:cNvSpPr>
            <a:spLocks noGrp="1"/>
          </p:cNvSpPr>
          <p:nvPr>
            <p:ph idx="1"/>
          </p:nvPr>
        </p:nvSpPr>
        <p:spPr>
          <a:xfrm>
            <a:off x="457200" y="1200150"/>
            <a:ext cx="8291264" cy="3394075"/>
          </a:xfrm>
        </p:spPr>
        <p:txBody>
          <a:bodyPr/>
          <a:lstStyle/>
          <a:p>
            <a:r>
              <a:rPr lang="zh-CN" altLang="en-US" dirty="0"/>
              <a:t>将图模型切分成多个</a:t>
            </a:r>
            <a:r>
              <a:rPr lang="en-US" altLang="zh-CN" dirty="0"/>
              <a:t>metric-Independent</a:t>
            </a:r>
            <a:r>
              <a:rPr lang="zh-CN" altLang="en-US" dirty="0"/>
              <a:t>的</a:t>
            </a:r>
            <a:r>
              <a:rPr lang="en-US" altLang="zh-CN" dirty="0"/>
              <a:t>Cell</a:t>
            </a:r>
          </a:p>
          <a:p>
            <a:r>
              <a:rPr lang="zh-CN" altLang="en-US" dirty="0"/>
              <a:t>以切分图为基础，对</a:t>
            </a:r>
            <a:r>
              <a:rPr lang="en-US" altLang="zh-CN" dirty="0"/>
              <a:t>Boundary Node</a:t>
            </a:r>
            <a:r>
              <a:rPr lang="zh-CN" altLang="en-US" dirty="0"/>
              <a:t>进行</a:t>
            </a:r>
            <a:r>
              <a:rPr lang="en-US" altLang="zh-CN" dirty="0"/>
              <a:t>metric-dependent</a:t>
            </a:r>
            <a:r>
              <a:rPr lang="zh-CN" altLang="en-US" dirty="0"/>
              <a:t>预计算</a:t>
            </a:r>
            <a:endParaRPr lang="en-US" altLang="zh-CN" dirty="0"/>
          </a:p>
          <a:p>
            <a:r>
              <a:rPr lang="en-US" altLang="zh-CN" dirty="0"/>
              <a:t>Query</a:t>
            </a:r>
            <a:r>
              <a:rPr lang="zh-CN" altLang="en-US" dirty="0"/>
              <a:t>阶段只有起点、终点所在地</a:t>
            </a:r>
            <a:r>
              <a:rPr lang="en-US" altLang="zh-CN" dirty="0"/>
              <a:t>Cell</a:t>
            </a:r>
            <a:r>
              <a:rPr lang="zh-CN" altLang="en-US" dirty="0"/>
              <a:t>的内部节点参与搜索，除此之外只有</a:t>
            </a:r>
            <a:r>
              <a:rPr lang="en-US" altLang="zh-CN" dirty="0"/>
              <a:t>Boundary Node</a:t>
            </a:r>
            <a:r>
              <a:rPr lang="zh-CN" altLang="en-US" dirty="0"/>
              <a:t>参与搜索，极大地压缩 </a:t>
            </a:r>
            <a:r>
              <a:rPr lang="en-US" altLang="zh-CN" dirty="0"/>
              <a:t>Search space</a:t>
            </a:r>
          </a:p>
        </p:txBody>
      </p:sp>
      <p:pic>
        <p:nvPicPr>
          <p:cNvPr id="3" name="图片 2">
            <a:extLst>
              <a:ext uri="{FF2B5EF4-FFF2-40B4-BE49-F238E27FC236}">
                <a16:creationId xmlns:a16="http://schemas.microsoft.com/office/drawing/2014/main" id="{E64E89C2-6C8E-48EC-A0CA-6CD92FFE19C6}"/>
              </a:ext>
            </a:extLst>
          </p:cNvPr>
          <p:cNvPicPr>
            <a:picLocks noChangeAspect="1"/>
          </p:cNvPicPr>
          <p:nvPr/>
        </p:nvPicPr>
        <p:blipFill>
          <a:blip r:embed="rId2"/>
          <a:stretch>
            <a:fillRect/>
          </a:stretch>
        </p:blipFill>
        <p:spPr>
          <a:xfrm>
            <a:off x="4788024" y="2499742"/>
            <a:ext cx="3707699" cy="1932787"/>
          </a:xfrm>
          <a:prstGeom prst="rect">
            <a:avLst/>
          </a:prstGeom>
        </p:spPr>
      </p:pic>
    </p:spTree>
    <p:extLst>
      <p:ext uri="{BB962C8B-B14F-4D97-AF65-F5344CB8AC3E}">
        <p14:creationId xmlns:p14="http://schemas.microsoft.com/office/powerpoint/2010/main" val="339083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z="1800" dirty="0">
                <a:latin typeface="CMBX12"/>
              </a:rPr>
              <a:t>CRP</a:t>
            </a:r>
            <a:r>
              <a:rPr lang="zh-CN" altLang="en-US" sz="1800" dirty="0">
                <a:latin typeface="CMBX12"/>
              </a:rPr>
              <a:t>的优势</a:t>
            </a:r>
            <a:endParaRPr lang="zh-CN" altLang="en-US" dirty="0"/>
          </a:p>
        </p:txBody>
      </p:sp>
      <p:sp>
        <p:nvSpPr>
          <p:cNvPr id="7" name="内容占位符 6">
            <a:extLst>
              <a:ext uri="{FF2B5EF4-FFF2-40B4-BE49-F238E27FC236}">
                <a16:creationId xmlns:a16="http://schemas.microsoft.com/office/drawing/2014/main" id="{C73F702E-47AC-447B-8EC8-7C4E6D7CF7E3}"/>
              </a:ext>
            </a:extLst>
          </p:cNvPr>
          <p:cNvSpPr>
            <a:spLocks noGrp="1"/>
          </p:cNvSpPr>
          <p:nvPr>
            <p:ph idx="1"/>
          </p:nvPr>
        </p:nvSpPr>
        <p:spPr>
          <a:xfrm>
            <a:off x="457200" y="1200150"/>
            <a:ext cx="8291264" cy="3394075"/>
          </a:xfrm>
        </p:spPr>
        <p:txBody>
          <a:bodyPr/>
          <a:lstStyle/>
          <a:p>
            <a:r>
              <a:rPr lang="en-US" sz="1800" b="0" i="0" u="none" strike="noStrike" baseline="0" dirty="0">
                <a:latin typeface="CMTI10"/>
              </a:rPr>
              <a:t>metric-independent preprocessing</a:t>
            </a:r>
            <a:r>
              <a:rPr lang="zh-CN" altLang="en-US" sz="1800" dirty="0">
                <a:latin typeface="CMTI10"/>
              </a:rPr>
              <a:t>、</a:t>
            </a:r>
            <a:r>
              <a:rPr lang="en-US" sz="1800" b="0" i="0" u="none" strike="noStrike" baseline="0" dirty="0">
                <a:latin typeface="CMTI10"/>
              </a:rPr>
              <a:t> metric customization</a:t>
            </a:r>
            <a:r>
              <a:rPr lang="zh-CN" altLang="en-US" sz="1800" b="0" i="0" u="none" strike="noStrike" baseline="0" dirty="0">
                <a:latin typeface="CMTI10"/>
              </a:rPr>
              <a:t>、</a:t>
            </a:r>
            <a:r>
              <a:rPr lang="en-US" sz="1800" b="0" i="0" u="none" strike="noStrike" baseline="0" dirty="0">
                <a:latin typeface="CMTI10"/>
              </a:rPr>
              <a:t> query</a:t>
            </a:r>
            <a:r>
              <a:rPr lang="zh-CN" altLang="en-US" sz="1800" b="0" i="0" u="none" strike="noStrike" baseline="0" dirty="0">
                <a:latin typeface="CMTI10"/>
              </a:rPr>
              <a:t>三阶段架构使它能支持多种代价模型 </a:t>
            </a:r>
            <a:r>
              <a:rPr lang="en-US" altLang="zh-CN" sz="1800" b="0" i="0" u="none" strike="noStrike" baseline="0" dirty="0">
                <a:latin typeface="CMTI10"/>
              </a:rPr>
              <a:t>(CH</a:t>
            </a:r>
            <a:r>
              <a:rPr lang="zh-CN" altLang="en-US" sz="1800" b="0" i="0" u="none" strike="noStrike" baseline="0" dirty="0">
                <a:latin typeface="CMTI10"/>
              </a:rPr>
              <a:t>的</a:t>
            </a:r>
            <a:r>
              <a:rPr lang="en-US" altLang="zh-CN" sz="1800" b="0" i="0" u="none" strike="noStrike" baseline="0" dirty="0">
                <a:latin typeface="CMTI10"/>
              </a:rPr>
              <a:t>shortcut</a:t>
            </a:r>
            <a:r>
              <a:rPr lang="zh-CN" altLang="en-US" sz="1800" b="0" i="0" u="none" strike="noStrike" baseline="0" dirty="0">
                <a:latin typeface="CMTI10"/>
              </a:rPr>
              <a:t>构造时只能使用一种代价</a:t>
            </a:r>
            <a:r>
              <a:rPr lang="en-US" altLang="zh-CN" sz="1800" b="0" i="0" u="none" strike="noStrike" baseline="0" dirty="0">
                <a:latin typeface="CMTI10"/>
              </a:rPr>
              <a:t>)</a:t>
            </a:r>
            <a:r>
              <a:rPr lang="zh-CN" altLang="en-US" sz="1800" b="0" i="0" u="none" strike="noStrike" baseline="0" dirty="0">
                <a:latin typeface="CMTI10"/>
              </a:rPr>
              <a:t>：</a:t>
            </a:r>
            <a:r>
              <a:rPr lang="en-US" altLang="zh-CN" sz="1800" b="0" i="0" u="none" strike="noStrike" baseline="0" dirty="0">
                <a:latin typeface="CMTI10"/>
              </a:rPr>
              <a:t>TMC</a:t>
            </a:r>
            <a:r>
              <a:rPr lang="zh-CN" altLang="en-US" sz="1800" b="0" i="0" u="none" strike="noStrike" baseline="0" dirty="0">
                <a:latin typeface="CMTI10"/>
              </a:rPr>
              <a:t>算路、不同出发时刻</a:t>
            </a:r>
            <a:r>
              <a:rPr lang="zh-CN" altLang="en-US" sz="1800" dirty="0">
                <a:latin typeface="CMTI10"/>
              </a:rPr>
              <a:t>、各种限行策略组合、货车代价模型等等</a:t>
            </a:r>
            <a:endParaRPr lang="en-US" altLang="zh-CN" sz="1800" b="0" i="0" u="none" strike="noStrike" baseline="0" dirty="0">
              <a:latin typeface="CMTI10"/>
            </a:endParaRPr>
          </a:p>
          <a:p>
            <a:r>
              <a:rPr lang="zh-CN" altLang="en-US" dirty="0"/>
              <a:t>每个</a:t>
            </a:r>
            <a:r>
              <a:rPr lang="en-US" altLang="zh-CN" dirty="0"/>
              <a:t>Cell</a:t>
            </a:r>
            <a:r>
              <a:rPr lang="zh-CN" altLang="en-US" dirty="0"/>
              <a:t>是一个独立的</a:t>
            </a:r>
            <a:r>
              <a:rPr lang="en-US" altLang="zh-CN" dirty="0"/>
              <a:t>Subgraph</a:t>
            </a:r>
            <a:r>
              <a:rPr lang="zh-CN" altLang="en-US" dirty="0"/>
              <a:t>，</a:t>
            </a:r>
            <a:r>
              <a:rPr lang="en-US" altLang="zh-CN" dirty="0"/>
              <a:t>Cell</a:t>
            </a:r>
            <a:r>
              <a:rPr lang="zh-CN" altLang="en-US" dirty="0"/>
              <a:t>内预计算不依赖其它</a:t>
            </a:r>
            <a:r>
              <a:rPr lang="en-US" altLang="zh-CN" dirty="0"/>
              <a:t>Cell</a:t>
            </a:r>
            <a:r>
              <a:rPr lang="zh-CN" altLang="en-US" dirty="0"/>
              <a:t>，充分利用</a:t>
            </a:r>
            <a:r>
              <a:rPr lang="en-US" altLang="zh-CN" dirty="0"/>
              <a:t>CPU</a:t>
            </a:r>
            <a:r>
              <a:rPr lang="zh-CN" altLang="en-US" dirty="0"/>
              <a:t>核心</a:t>
            </a:r>
            <a:endParaRPr lang="en-US" altLang="zh-CN" dirty="0"/>
          </a:p>
          <a:p>
            <a:endParaRPr lang="en-US" altLang="zh-CN" dirty="0"/>
          </a:p>
        </p:txBody>
      </p:sp>
    </p:spTree>
    <p:extLst>
      <p:ext uri="{BB962C8B-B14F-4D97-AF65-F5344CB8AC3E}">
        <p14:creationId xmlns:p14="http://schemas.microsoft.com/office/powerpoint/2010/main" val="411392834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TotalTime>
  <Words>1197</Words>
  <Application>Microsoft Office PowerPoint</Application>
  <PresentationFormat>全屏显示(16:9)</PresentationFormat>
  <Paragraphs>105</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CMBX12</vt:lpstr>
      <vt:lpstr>CMMI10</vt:lpstr>
      <vt:lpstr>CMR10</vt:lpstr>
      <vt:lpstr>CMTI10</vt:lpstr>
      <vt:lpstr>Linux Libertine</vt:lpstr>
      <vt:lpstr>Nimbus Roman No9 L</vt:lpstr>
      <vt:lpstr>微软雅黑</vt:lpstr>
      <vt:lpstr>Arial</vt:lpstr>
      <vt:lpstr>Calibri</vt:lpstr>
      <vt:lpstr>Times New Roman</vt:lpstr>
      <vt:lpstr>自定义设计方案</vt:lpstr>
      <vt:lpstr>Customizable Route Planning</vt:lpstr>
      <vt:lpstr>目录</vt:lpstr>
      <vt:lpstr>简介</vt:lpstr>
      <vt:lpstr>CRP能解决哪些问题</vt:lpstr>
      <vt:lpstr>Dijkstra与A*</vt:lpstr>
      <vt:lpstr>Contraction hierarchies (CH)</vt:lpstr>
      <vt:lpstr>ALT</vt:lpstr>
      <vt:lpstr>Customizable Route Planning (CRP)</vt:lpstr>
      <vt:lpstr>CRP的优势</vt:lpstr>
      <vt:lpstr>图切分算法 PUNCH</vt:lpstr>
      <vt:lpstr>切分质量定义</vt:lpstr>
      <vt:lpstr>PUNCH流程</vt:lpstr>
      <vt:lpstr>PUNCH - Filtering Phase</vt:lpstr>
      <vt:lpstr>PUNCH - Filtering Phase – Tiny Cuts</vt:lpstr>
      <vt:lpstr>PUNCH - Filtering Phase – Tiny Cuts</vt:lpstr>
      <vt:lpstr>PUNCH - Filtering Phase – Tiny Cuts</vt:lpstr>
      <vt:lpstr>PUNCH - Filtering Phase – Tiny Cuts</vt:lpstr>
      <vt:lpstr>PUNCH - Filtering Phase – Nature Cuts</vt:lpstr>
      <vt:lpstr>PUNCH - Filtering Phase – Nature Cuts</vt:lpstr>
      <vt:lpstr>PUNCH - Filtering Phase – Nature Cuts</vt:lpstr>
      <vt:lpstr>PUNCH - Assembly Phase - Greedy Algorithm</vt:lpstr>
      <vt:lpstr>PUNCH - Assembly Phase - Local Search</vt:lpstr>
      <vt:lpstr>PUNCH - Assembly Phase - TODO</vt:lpstr>
      <vt:lpstr>PUNCH – 小结</vt:lpstr>
      <vt:lpstr>CRP落地的困难</vt:lpstr>
      <vt:lpstr>其它技术方向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张佳梁04875</dc:creator>
  <cp:lastModifiedBy>廖劲宇</cp:lastModifiedBy>
  <cp:revision>221</cp:revision>
  <dcterms:created xsi:type="dcterms:W3CDTF">2018-05-15T07:18:50Z</dcterms:created>
  <dcterms:modified xsi:type="dcterms:W3CDTF">2021-04-14T04:46:34Z</dcterms:modified>
</cp:coreProperties>
</file>