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embeddings/oleObject1.bin" ContentType="application/vnd.openxmlformats-officedocument.oleObject"/>
  <Override PartName="/ppt/media/image23.wmf" ContentType="image/x-wmf"/>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p:spPr>
        <p:txBody>
          <a:bodyPr lIns="0" rIns="0" tIns="0" bIns="0" anchor="ctr"/>
          <a:p>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24"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25"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26"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27"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28" name="PlaceHolder 6"/>
          <p:cNvSpPr>
            <a:spLocks noGrp="1"/>
          </p:cNvSpPr>
          <p:nvPr>
            <p:ph type="sldNum"/>
          </p:nvPr>
        </p:nvSpPr>
        <p:spPr>
          <a:xfrm>
            <a:off x="4278960" y="10157400"/>
            <a:ext cx="3280680" cy="534240"/>
          </a:xfrm>
          <a:prstGeom prst="rect">
            <a:avLst/>
          </a:prstGeom>
        </p:spPr>
        <p:txBody>
          <a:bodyPr lIns="0" rIns="0" tIns="0" bIns="0" anchor="b"/>
          <a:p>
            <a:pPr algn="r"/>
            <a:fld id="{19EFC06A-FF51-43F9-9E84-C12D8BC22FED}"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1143000" y="685800"/>
            <a:ext cx="4571640" cy="3428640"/>
          </a:xfrm>
          <a:prstGeom prst="rect">
            <a:avLst/>
          </a:prstGeom>
        </p:spPr>
      </p:sp>
      <p:sp>
        <p:nvSpPr>
          <p:cNvPr id="295"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296" name="TextShape 3"/>
          <p:cNvSpPr txBox="1"/>
          <p:nvPr/>
        </p:nvSpPr>
        <p:spPr>
          <a:xfrm>
            <a:off x="3884760" y="8685360"/>
            <a:ext cx="2971440" cy="456840"/>
          </a:xfrm>
          <a:prstGeom prst="rect">
            <a:avLst/>
          </a:prstGeom>
          <a:noFill/>
          <a:ln>
            <a:noFill/>
          </a:ln>
        </p:spPr>
        <p:txBody>
          <a:bodyPr anchor="b"/>
          <a:p>
            <a:pPr algn="r">
              <a:lnSpc>
                <a:spcPct val="100000"/>
              </a:lnSpc>
            </a:pPr>
            <a:fld id="{5721E907-E623-496C-9E2F-127D42693C5E}" type="slidenum">
              <a:rPr b="0" lang="en-IN" sz="1200" spc="-1" strike="noStrike">
                <a:latin typeface="+mn-lt"/>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Arial"/>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6E88CCC2-13C8-4970-AF4E-1CE36FCC754D}" type="datetime">
              <a:rPr b="0" lang="en-IN" sz="1200" spc="-1" strike="noStrike">
                <a:solidFill>
                  <a:srgbClr val="8b8b8b"/>
                </a:solidFill>
                <a:latin typeface="Calibri"/>
              </a:rPr>
              <a:t>16/09/18</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AB60013-358C-4851-AAED-9D0C150C7C10}"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Arial"/>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DA1B24EF-AE56-4CCE-9ECC-4C2B4EE091EA}" type="datetime">
              <a:rPr b="0" lang="en-IN" sz="1200" spc="-1" strike="noStrike">
                <a:solidFill>
                  <a:srgbClr val="8b8b8b"/>
                </a:solidFill>
                <a:latin typeface="Calibri"/>
              </a:rPr>
              <a:t>16/09/18</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FC5B69C9-64CC-4BA9-9984-E8665D5AFB7A}"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457200" y="6356520"/>
            <a:ext cx="2133360" cy="364680"/>
          </a:xfrm>
          <a:prstGeom prst="rect">
            <a:avLst/>
          </a:prstGeom>
        </p:spPr>
        <p:txBody>
          <a:bodyPr anchor="ctr"/>
          <a:p>
            <a:pPr>
              <a:lnSpc>
                <a:spcPct val="100000"/>
              </a:lnSpc>
            </a:pPr>
            <a:fld id="{A607FC49-4617-4016-9D9C-3DFDF490961D}" type="datetime">
              <a:rPr b="0" lang="en-IN" sz="1200" spc="-1" strike="noStrike">
                <a:solidFill>
                  <a:srgbClr val="8b8b8b"/>
                </a:solidFill>
                <a:latin typeface="Calibri"/>
              </a:rPr>
              <a:t>16/09/18</a:t>
            </a:fld>
            <a:endParaRPr b="0" lang="en-IN" sz="1200" spc="-1" strike="noStrike">
              <a:latin typeface="Times New Roman"/>
            </a:endParaRPr>
          </a:p>
        </p:txBody>
      </p:sp>
      <p:sp>
        <p:nvSpPr>
          <p:cNvPr id="83" name="PlaceHolder 2"/>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84" name="PlaceHolder 3"/>
          <p:cNvSpPr>
            <a:spLocks noGrp="1"/>
          </p:cNvSpPr>
          <p:nvPr>
            <p:ph type="sldNum"/>
          </p:nvPr>
        </p:nvSpPr>
        <p:spPr>
          <a:xfrm>
            <a:off x="6553080" y="6356520"/>
            <a:ext cx="2133360" cy="364680"/>
          </a:xfrm>
          <a:prstGeom prst="rect">
            <a:avLst/>
          </a:prstGeom>
        </p:spPr>
        <p:txBody>
          <a:bodyPr anchor="ctr"/>
          <a:p>
            <a:pPr algn="r">
              <a:lnSpc>
                <a:spcPct val="100000"/>
              </a:lnSpc>
            </a:pPr>
            <a:fld id="{A70CDE87-52DB-4B0C-BB79-E95BB8D26EDA}" type="slidenum">
              <a:rPr b="0" lang="en-IN" sz="1200" spc="-1" strike="noStrike">
                <a:solidFill>
                  <a:srgbClr val="8b8b8b"/>
                </a:solidFill>
                <a:latin typeface="Calibri"/>
              </a:rPr>
              <a:t>&lt;number&gt;</a:t>
            </a:fld>
            <a:endParaRPr b="0" lang="en-IN" sz="12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3.wmf"/><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 Id="rId10" Type="http://schemas.openxmlformats.org/officeDocument/2006/relationships/image" Target="../media/image19.png"/><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85800" y="2130480"/>
            <a:ext cx="7772040" cy="1469520"/>
          </a:xfrm>
          <a:prstGeom prst="rect">
            <a:avLst/>
          </a:prstGeom>
          <a:noFill/>
          <a:ln w="9360">
            <a:noFill/>
          </a:ln>
        </p:spPr>
        <p:txBody>
          <a:bodyPr anchor="ctr"/>
          <a:p>
            <a:endParaRPr b="0" lang="en-US" sz="4400" spc="-1" strike="noStrike">
              <a:solidFill>
                <a:srgbClr val="000000"/>
              </a:solidFill>
              <a:latin typeface="Arial"/>
            </a:endParaRPr>
          </a:p>
        </p:txBody>
      </p:sp>
      <p:sp>
        <p:nvSpPr>
          <p:cNvPr id="130" name="TextShape 2"/>
          <p:cNvSpPr txBox="1"/>
          <p:nvPr/>
        </p:nvSpPr>
        <p:spPr>
          <a:xfrm>
            <a:off x="1371600" y="3886200"/>
            <a:ext cx="6400440" cy="1752120"/>
          </a:xfrm>
          <a:prstGeom prst="rect">
            <a:avLst/>
          </a:prstGeom>
          <a:noFill/>
          <a:ln w="9360">
            <a:noFill/>
          </a:ln>
        </p:spPr>
        <p:txBody>
          <a:bodyPr>
            <a:normAutofit/>
          </a:bodyPr>
          <a:p>
            <a:pPr algn="ct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3600" spc="-1" strike="noStrike">
                <a:solidFill>
                  <a:srgbClr val="000000"/>
                </a:solidFill>
                <a:latin typeface="Calibri"/>
              </a:rPr>
              <a:t>The shape of the PPF and marginal analysis</a:t>
            </a:r>
            <a:endParaRPr b="0" lang="en-US" sz="3600" spc="-1" strike="noStrike">
              <a:solidFill>
                <a:srgbClr val="000000"/>
              </a:solidFill>
              <a:latin typeface="Arial"/>
            </a:endParaRPr>
          </a:p>
        </p:txBody>
      </p:sp>
      <p:sp>
        <p:nvSpPr>
          <p:cNvPr id="169" name="TextShape 2"/>
          <p:cNvSpPr txBox="1"/>
          <p:nvPr/>
        </p:nvSpPr>
        <p:spPr>
          <a:xfrm>
            <a:off x="457200" y="1600200"/>
            <a:ext cx="8229240" cy="4525560"/>
          </a:xfrm>
          <a:prstGeom prst="rect">
            <a:avLst/>
          </a:prstGeom>
          <a:noFill/>
          <a:ln w="9360">
            <a:noFill/>
          </a:ln>
        </p:spPr>
        <p:txBody>
          <a:bodyPr>
            <a:normAutofit/>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t>
            </a:r>
            <a:r>
              <a:rPr b="0" lang="en-US" sz="3200" spc="-1" strike="noStrike">
                <a:solidFill>
                  <a:srgbClr val="000000"/>
                </a:solidFill>
                <a:latin typeface="Calibri"/>
              </a:rPr>
              <a:t>Marginal’ simply means ‘extra’ or ‘additional’ and marginal analysis has to do with decision making at the margin.</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Economists often analyse the effects of a one unit change in something </a:t>
            </a:r>
            <a:endParaRPr b="0" lang="en-US" sz="3200" spc="-1" strike="noStrike">
              <a:solidFill>
                <a:srgbClr val="000000"/>
              </a:solidFill>
              <a:latin typeface="Calibri"/>
            </a:endParaRPr>
          </a:p>
          <a:p>
            <a:pPr lvl="1" marL="743040" indent="-285480" algn="just">
              <a:lnSpc>
                <a:spcPct val="100000"/>
              </a:lnSpc>
              <a:spcBef>
                <a:spcPts val="561"/>
              </a:spcBef>
              <a:buClr>
                <a:srgbClr val="000000"/>
              </a:buClr>
              <a:buFont typeface="Arial"/>
              <a:buChar char="–"/>
            </a:pPr>
            <a:r>
              <a:rPr b="0" lang="en-US" sz="2800" spc="-1" strike="noStrike">
                <a:solidFill>
                  <a:srgbClr val="000000"/>
                </a:solidFill>
                <a:latin typeface="Calibri"/>
              </a:rPr>
              <a:t>Example: how much better off will a consumer be if they can purchase one additional unit of a good? How much extra profit will a company earn by producing one additional unit of a good? How much more can a company produce if they hire one additional worker? </a:t>
            </a:r>
            <a:endParaRPr b="0" lang="en-US" sz="2800" spc="-1" strike="noStrike">
              <a:solidFill>
                <a:srgbClr val="000000"/>
              </a:solidFill>
              <a:latin typeface="Calibri"/>
            </a:endParaRPr>
          </a:p>
          <a:p>
            <a:pPr algn="just">
              <a:lnSpc>
                <a:spcPct val="100000"/>
              </a:lnSpc>
              <a:spcBef>
                <a:spcPts val="641"/>
              </a:spcBef>
            </a:pPr>
            <a:endParaRPr b="0" lang="en-US" sz="28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Asking such questions helps to find the optimal level of (for example) consumption and production,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The fact that the extra output each additional input can produce diminishes is one reason why the PPF is concave toward the origin. </a:t>
            </a:r>
            <a:endParaRPr b="0" lang="en-US" sz="3200" spc="-1" strike="noStrike">
              <a:solidFill>
                <a:srgbClr val="000000"/>
              </a:solidFill>
              <a:latin typeface="Calibri"/>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Microeconomics</a:t>
            </a:r>
            <a:endParaRPr b="0" lang="en-US" sz="4400" spc="-1" strike="noStrike">
              <a:solidFill>
                <a:srgbClr val="000000"/>
              </a:solidFill>
              <a:latin typeface="Arial"/>
            </a:endParaRPr>
          </a:p>
        </p:txBody>
      </p:sp>
      <p:sp>
        <p:nvSpPr>
          <p:cNvPr id="171"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Buying decisions of the individual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Buying and selling decisions of the firm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determination of prices and in markets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quantity, quality and variety of products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Profits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Consumers’ satisfaction</a:t>
            </a:r>
            <a:endParaRPr b="0" lang="en-US" sz="2400" spc="-1" strike="noStrike">
              <a:solidFill>
                <a:srgbClr val="000000"/>
              </a:solidFill>
              <a:latin typeface="Calibri"/>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a:noFill/>
          <a:ln w="9360">
            <a:noFill/>
          </a:ln>
        </p:spPr>
        <p:txBody>
          <a:bodyPr anchor="ctr">
            <a:normAutofit/>
          </a:bodyPr>
          <a:p>
            <a:pPr algn="ctr">
              <a:lnSpc>
                <a:spcPct val="100000"/>
              </a:lnSpc>
            </a:pPr>
            <a:r>
              <a:rPr b="1" lang="en-US" sz="4400" spc="-1" strike="noStrike">
                <a:solidFill>
                  <a:srgbClr val="000000"/>
                </a:solidFill>
                <a:latin typeface="Calibri"/>
              </a:rPr>
              <a:t>The circular flow</a:t>
            </a:r>
            <a:br/>
            <a:r>
              <a:rPr b="1" lang="en-US" sz="4400" spc="-1" strike="noStrike">
                <a:solidFill>
                  <a:srgbClr val="000000"/>
                </a:solidFill>
                <a:latin typeface="Calibri"/>
              </a:rPr>
              <a:t>diagram</a:t>
            </a:r>
            <a:endParaRPr b="0" lang="en-US" sz="4400" spc="-1" strike="noStrike">
              <a:solidFill>
                <a:srgbClr val="000000"/>
              </a:solidFill>
              <a:latin typeface="Arial"/>
            </a:endParaRPr>
          </a:p>
        </p:txBody>
      </p:sp>
      <p:pic>
        <p:nvPicPr>
          <p:cNvPr id="173" name="Picture 2" descr=""/>
          <p:cNvPicPr/>
          <p:nvPr/>
        </p:nvPicPr>
        <p:blipFill>
          <a:blip r:embed="rId1"/>
          <a:stretch/>
        </p:blipFill>
        <p:spPr>
          <a:xfrm>
            <a:off x="1285920" y="1459080"/>
            <a:ext cx="6500520" cy="5398560"/>
          </a:xfrm>
          <a:prstGeom prst="rect">
            <a:avLst/>
          </a:prstGeom>
          <a:ln w="9360">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75"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479"/>
              </a:spcBef>
            </a:pPr>
            <a:r>
              <a:rPr b="0" lang="en-US" sz="2400" spc="-1" strike="noStrike">
                <a:solidFill>
                  <a:srgbClr val="000000"/>
                </a:solidFill>
                <a:latin typeface="Calibri"/>
              </a:rPr>
              <a:t>There are two sides in a market for a good</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Demand </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Created by Consumers</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Each consumer maximizes satisfaction (“utility”)</a:t>
            </a:r>
            <a:endParaRPr b="0" lang="en-US" sz="2400" spc="-1" strike="noStrike">
              <a:solidFill>
                <a:srgbClr val="000000"/>
              </a:solidFill>
              <a:latin typeface="Calibri"/>
            </a:endParaRPr>
          </a:p>
          <a:p>
            <a:pPr marL="743040" indent="-285480">
              <a:lnSpc>
                <a:spcPct val="100000"/>
              </a:lnSpc>
              <a:spcBef>
                <a:spcPts val="479"/>
              </a:spcBef>
            </a:pPr>
            <a:r>
              <a:rPr b="0" lang="en-US" sz="2400" spc="-1" strike="noStrike">
                <a:solidFill>
                  <a:srgbClr val="000000"/>
                </a:solidFill>
                <a:latin typeface="Calibri"/>
              </a:rPr>
              <a:t>This is </a:t>
            </a:r>
            <a:r>
              <a:rPr b="1" lang="en-US" sz="2400" spc="-1" strike="noStrike">
                <a:solidFill>
                  <a:srgbClr val="000000"/>
                </a:solidFill>
                <a:latin typeface="Calibri"/>
              </a:rPr>
              <a:t>Consumption theory</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Supply </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Created by firms</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Each firm maximizes its profits </a:t>
            </a:r>
            <a:endParaRPr b="0" lang="en-US" sz="2400" spc="-1" strike="noStrike">
              <a:solidFill>
                <a:srgbClr val="000000"/>
              </a:solidFill>
              <a:latin typeface="Calibri"/>
            </a:endParaRPr>
          </a:p>
          <a:p>
            <a:pPr marL="743040" indent="-285480">
              <a:lnSpc>
                <a:spcPct val="100000"/>
              </a:lnSpc>
              <a:spcBef>
                <a:spcPts val="479"/>
              </a:spcBef>
            </a:pPr>
            <a:r>
              <a:rPr b="0" lang="en-US" sz="2400" spc="-1" strike="noStrike">
                <a:solidFill>
                  <a:srgbClr val="000000"/>
                </a:solidFill>
                <a:latin typeface="Calibri"/>
              </a:rPr>
              <a:t>This is </a:t>
            </a:r>
            <a:r>
              <a:rPr b="1" lang="en-US" sz="2400" spc="-1" strike="noStrike">
                <a:solidFill>
                  <a:srgbClr val="000000"/>
                </a:solidFill>
                <a:latin typeface="Calibri"/>
              </a:rPr>
              <a:t>production theory</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Consumer Theory</a:t>
            </a:r>
            <a:endParaRPr b="0" lang="en-US" sz="4400" spc="-1" strike="noStrike">
              <a:solidFill>
                <a:srgbClr val="000000"/>
              </a:solidFill>
              <a:latin typeface="Arial"/>
            </a:endParaRPr>
          </a:p>
        </p:txBody>
      </p:sp>
      <p:sp>
        <p:nvSpPr>
          <p:cNvPr id="177" name="TextShape 2"/>
          <p:cNvSpPr txBox="1"/>
          <p:nvPr/>
        </p:nvSpPr>
        <p:spPr>
          <a:xfrm>
            <a:off x="457200" y="1600200"/>
            <a:ext cx="8229240" cy="4525560"/>
          </a:xfrm>
          <a:prstGeom prst="rect">
            <a:avLst/>
          </a:prstGeom>
          <a:noFill/>
          <a:ln w="9360">
            <a:noFill/>
          </a:ln>
        </p:spPr>
        <p:txBody>
          <a:bodyPr/>
          <a:p>
            <a:pPr marL="343080" indent="-342720" algn="just">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Consumer Theory : Given the </a:t>
            </a:r>
            <a:r>
              <a:rPr b="0" i="1" lang="en-US" sz="2400" spc="-1" strike="noStrike">
                <a:solidFill>
                  <a:srgbClr val="000000"/>
                </a:solidFill>
                <a:latin typeface="Calibri"/>
              </a:rPr>
              <a:t>budget constraint</a:t>
            </a:r>
            <a:r>
              <a:rPr b="0" lang="en-US" sz="2400" spc="-1" strike="noStrike">
                <a:solidFill>
                  <a:srgbClr val="000000"/>
                </a:solidFill>
                <a:latin typeface="Calibri"/>
              </a:rPr>
              <a:t>, consumers choose the consumption bundle that maximizes </a:t>
            </a:r>
            <a:r>
              <a:rPr b="0" i="1" lang="en-US" sz="2400" spc="-1" strike="noStrike">
                <a:solidFill>
                  <a:srgbClr val="000000"/>
                </a:solidFill>
                <a:latin typeface="Calibri"/>
              </a:rPr>
              <a:t>utility. </a:t>
            </a:r>
            <a:r>
              <a:rPr b="0" lang="en-US" sz="2400" spc="-1" strike="noStrike">
                <a:solidFill>
                  <a:srgbClr val="000000"/>
                </a:solidFill>
                <a:latin typeface="Calibri"/>
              </a:rPr>
              <a:t>So, consumers choose the best bundle they can afford. </a:t>
            </a:r>
            <a:endParaRPr b="0" lang="en-US" sz="2400" spc="-1" strike="noStrike">
              <a:solidFill>
                <a:srgbClr val="000000"/>
              </a:solidFill>
              <a:latin typeface="Calibri"/>
            </a:endParaRPr>
          </a:p>
          <a:p>
            <a:pPr algn="just">
              <a:lnSpc>
                <a:spcPct val="100000"/>
              </a:lnSpc>
              <a:spcBef>
                <a:spcPts val="641"/>
              </a:spcBef>
            </a:pPr>
            <a:endParaRPr b="0" lang="en-US" sz="2400" spc="-1" strike="noStrike">
              <a:solidFill>
                <a:srgbClr val="000000"/>
              </a:solidFill>
              <a:latin typeface="Calibri"/>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Budget Constraints</a:t>
            </a:r>
            <a:endParaRPr b="0" lang="en-US" sz="4400" spc="-1" strike="noStrike">
              <a:solidFill>
                <a:srgbClr val="000000"/>
              </a:solidFill>
              <a:latin typeface="Arial"/>
            </a:endParaRPr>
          </a:p>
        </p:txBody>
      </p:sp>
      <p:sp>
        <p:nvSpPr>
          <p:cNvPr id="179"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519"/>
              </a:spcBef>
              <a:buClr>
                <a:srgbClr val="000000"/>
              </a:buClr>
              <a:buFont typeface="Arial"/>
              <a:buChar char="•"/>
            </a:pPr>
            <a:r>
              <a:rPr b="0" lang="en-US" sz="2600" spc="-1" strike="noStrike">
                <a:solidFill>
                  <a:srgbClr val="000000"/>
                </a:solidFill>
                <a:latin typeface="Calibri"/>
              </a:rPr>
              <a:t>A </a:t>
            </a:r>
            <a:r>
              <a:rPr b="1" lang="en-US" sz="2600" spc="-1" strike="noStrike">
                <a:solidFill>
                  <a:srgbClr val="000000"/>
                </a:solidFill>
                <a:latin typeface="Calibri"/>
              </a:rPr>
              <a:t>consumption bundle </a:t>
            </a:r>
            <a:r>
              <a:rPr b="0" lang="en-US" sz="2600" spc="-1" strike="noStrike">
                <a:solidFill>
                  <a:srgbClr val="000000"/>
                </a:solidFill>
                <a:latin typeface="Calibri"/>
              </a:rPr>
              <a:t>containing x</a:t>
            </a:r>
            <a:r>
              <a:rPr b="0" lang="en-US" sz="2600" spc="-1" strike="noStrike" baseline="-25000">
                <a:solidFill>
                  <a:srgbClr val="000000"/>
                </a:solidFill>
                <a:latin typeface="Calibri"/>
              </a:rPr>
              <a:t>1</a:t>
            </a:r>
            <a:r>
              <a:rPr b="0" lang="en-US" sz="2600" spc="-1" strike="noStrike">
                <a:solidFill>
                  <a:srgbClr val="000000"/>
                </a:solidFill>
                <a:latin typeface="Calibri"/>
              </a:rPr>
              <a:t> units of commodity 1 and x</a:t>
            </a:r>
            <a:r>
              <a:rPr b="0" lang="en-US" sz="2600" spc="-1" strike="noStrike" baseline="-25000">
                <a:solidFill>
                  <a:srgbClr val="000000"/>
                </a:solidFill>
                <a:latin typeface="Calibri"/>
              </a:rPr>
              <a:t>2</a:t>
            </a:r>
            <a:r>
              <a:rPr b="0" lang="en-US" sz="2600" spc="-1" strike="noStrike">
                <a:solidFill>
                  <a:srgbClr val="000000"/>
                </a:solidFill>
                <a:latin typeface="Calibri"/>
              </a:rPr>
              <a:t> units of commodity 2  by the vector (x</a:t>
            </a:r>
            <a:r>
              <a:rPr b="0" lang="en-US" sz="2600" spc="-1" strike="noStrike" baseline="-25000">
                <a:solidFill>
                  <a:srgbClr val="000000"/>
                </a:solidFill>
                <a:latin typeface="Calibri"/>
              </a:rPr>
              <a:t>1</a:t>
            </a:r>
            <a:r>
              <a:rPr b="0" lang="en-US" sz="2600" spc="-1" strike="noStrike">
                <a:solidFill>
                  <a:srgbClr val="000000"/>
                </a:solidFill>
                <a:latin typeface="Calibri"/>
              </a:rPr>
              <a:t>, x</a:t>
            </a:r>
            <a:r>
              <a:rPr b="0" lang="en-US" sz="2600" spc="-1" strike="noStrike" baseline="-25000">
                <a:solidFill>
                  <a:srgbClr val="000000"/>
                </a:solidFill>
                <a:latin typeface="Calibri"/>
              </a:rPr>
              <a:t>2</a:t>
            </a:r>
            <a:r>
              <a:rPr b="0" lang="en-US" sz="2600" spc="-1" strike="noStrike">
                <a:solidFill>
                  <a:srgbClr val="000000"/>
                </a:solidFill>
                <a:latin typeface="Calibri"/>
              </a:rPr>
              <a:t>).</a:t>
            </a:r>
            <a:endParaRPr b="0" lang="en-US" sz="2600" spc="-1" strike="noStrike">
              <a:solidFill>
                <a:srgbClr val="000000"/>
              </a:solidFill>
              <a:latin typeface="Calibri"/>
            </a:endParaRPr>
          </a:p>
          <a:p>
            <a:pPr marL="343080" indent="-342720">
              <a:lnSpc>
                <a:spcPct val="100000"/>
              </a:lnSpc>
              <a:spcBef>
                <a:spcPts val="519"/>
              </a:spcBef>
              <a:buClr>
                <a:srgbClr val="000000"/>
              </a:buClr>
              <a:buFont typeface="Arial"/>
              <a:buChar char="•"/>
            </a:pPr>
            <a:r>
              <a:rPr b="0" lang="en-US" sz="2600" spc="-1" strike="noStrike">
                <a:solidFill>
                  <a:srgbClr val="000000"/>
                </a:solidFill>
                <a:latin typeface="Calibri"/>
              </a:rPr>
              <a:t>Commodity prices are p</a:t>
            </a:r>
            <a:r>
              <a:rPr b="0" lang="en-US" sz="2600" spc="-1" strike="noStrike" baseline="-25000">
                <a:solidFill>
                  <a:srgbClr val="000000"/>
                </a:solidFill>
                <a:latin typeface="Calibri"/>
              </a:rPr>
              <a:t>1</a:t>
            </a:r>
            <a:r>
              <a:rPr b="0" lang="en-US" sz="2600" spc="-1" strike="noStrike">
                <a:solidFill>
                  <a:srgbClr val="000000"/>
                </a:solidFill>
                <a:latin typeface="Calibri"/>
              </a:rPr>
              <a:t> and p</a:t>
            </a:r>
            <a:r>
              <a:rPr b="0" lang="en-US" sz="2600" spc="-1" strike="noStrike" baseline="-25000">
                <a:solidFill>
                  <a:srgbClr val="000000"/>
                </a:solidFill>
                <a:latin typeface="Calibri"/>
              </a:rPr>
              <a:t>2</a:t>
            </a:r>
            <a:r>
              <a:rPr b="0" lang="en-US" sz="2600" spc="-1" strike="noStrike">
                <a:solidFill>
                  <a:srgbClr val="000000"/>
                </a:solidFill>
                <a:latin typeface="Calibri"/>
              </a:rPr>
              <a:t>.</a:t>
            </a:r>
            <a:endParaRPr b="0" lang="en-US" sz="2600" spc="-1" strike="noStrike">
              <a:solidFill>
                <a:srgbClr val="000000"/>
              </a:solidFill>
              <a:latin typeface="Calibri"/>
            </a:endParaRPr>
          </a:p>
          <a:p>
            <a:pPr marL="343080" indent="-342720">
              <a:lnSpc>
                <a:spcPct val="100000"/>
              </a:lnSpc>
              <a:spcBef>
                <a:spcPts val="519"/>
              </a:spcBef>
              <a:buClr>
                <a:srgbClr val="000000"/>
              </a:buClr>
              <a:buFont typeface="Arial"/>
              <a:buChar char="•"/>
            </a:pPr>
            <a:r>
              <a:rPr b="0" lang="en-US" sz="2600" spc="-1" strike="noStrike">
                <a:solidFill>
                  <a:srgbClr val="000000"/>
                </a:solidFill>
                <a:latin typeface="Calibri"/>
              </a:rPr>
              <a:t>When is a bundle (x</a:t>
            </a:r>
            <a:r>
              <a:rPr b="0" lang="en-US" sz="2600" spc="-1" strike="noStrike" baseline="-25000">
                <a:solidFill>
                  <a:srgbClr val="000000"/>
                </a:solidFill>
                <a:latin typeface="Calibri"/>
              </a:rPr>
              <a:t>1</a:t>
            </a:r>
            <a:r>
              <a:rPr b="0" lang="en-US" sz="2600" spc="-1" strike="noStrike">
                <a:solidFill>
                  <a:srgbClr val="000000"/>
                </a:solidFill>
                <a:latin typeface="Calibri"/>
              </a:rPr>
              <a:t>, x</a:t>
            </a:r>
            <a:r>
              <a:rPr b="0" lang="en-US" sz="2600" spc="-1" strike="noStrike" baseline="-25000">
                <a:solidFill>
                  <a:srgbClr val="000000"/>
                </a:solidFill>
                <a:latin typeface="Calibri"/>
              </a:rPr>
              <a:t>2</a:t>
            </a:r>
            <a:r>
              <a:rPr b="0" lang="en-US" sz="2600" spc="-1" strike="noStrike">
                <a:solidFill>
                  <a:srgbClr val="000000"/>
                </a:solidFill>
                <a:latin typeface="Calibri"/>
              </a:rPr>
              <a:t>) affordable at prices p</a:t>
            </a:r>
            <a:r>
              <a:rPr b="0" lang="en-US" sz="2600" spc="-1" strike="noStrike" baseline="-25000">
                <a:solidFill>
                  <a:srgbClr val="000000"/>
                </a:solidFill>
                <a:latin typeface="Calibri"/>
              </a:rPr>
              <a:t>1</a:t>
            </a:r>
            <a:r>
              <a:rPr b="0" lang="en-US" sz="2600" spc="-1" strike="noStrike">
                <a:solidFill>
                  <a:srgbClr val="000000"/>
                </a:solidFill>
                <a:latin typeface="Calibri"/>
              </a:rPr>
              <a:t>, p</a:t>
            </a:r>
            <a:r>
              <a:rPr b="0" lang="en-US" sz="2600" spc="-1" strike="noStrike" baseline="-25000">
                <a:solidFill>
                  <a:srgbClr val="000000"/>
                </a:solidFill>
                <a:latin typeface="Calibri"/>
              </a:rPr>
              <a:t>2</a:t>
            </a:r>
            <a:r>
              <a:rPr b="0" lang="en-US" sz="2600" spc="-1" strike="noStrike">
                <a:solidFill>
                  <a:srgbClr val="000000"/>
                </a:solidFill>
                <a:latin typeface="Calibri"/>
              </a:rPr>
              <a:t>?</a:t>
            </a:r>
            <a:endParaRPr b="0" lang="en-US" sz="2600" spc="-1" strike="noStrike">
              <a:solidFill>
                <a:srgbClr val="000000"/>
              </a:solidFill>
              <a:latin typeface="Calibri"/>
            </a:endParaRPr>
          </a:p>
          <a:p>
            <a:pPr marL="343080" indent="-342720">
              <a:lnSpc>
                <a:spcPct val="100000"/>
              </a:lnSpc>
              <a:spcBef>
                <a:spcPts val="519"/>
              </a:spcBef>
              <a:buClr>
                <a:srgbClr val="000000"/>
              </a:buClr>
              <a:buFont typeface="Arial"/>
              <a:buChar char="•"/>
            </a:pPr>
            <a:r>
              <a:rPr b="0" lang="en-US" sz="2600" spc="-1" strike="noStrike">
                <a:solidFill>
                  <a:srgbClr val="000000"/>
                </a:solidFill>
                <a:latin typeface="Calibri"/>
              </a:rPr>
              <a:t>A: When,  p</a:t>
            </a:r>
            <a:r>
              <a:rPr b="0" lang="en-US" sz="2600" spc="-1" strike="noStrike" baseline="-25000">
                <a:solidFill>
                  <a:srgbClr val="000000"/>
                </a:solidFill>
                <a:latin typeface="Calibri"/>
              </a:rPr>
              <a:t>1</a:t>
            </a:r>
            <a:r>
              <a:rPr b="0" lang="en-US" sz="2600" spc="-1" strike="noStrike">
                <a:solidFill>
                  <a:srgbClr val="000000"/>
                </a:solidFill>
                <a:latin typeface="Calibri"/>
              </a:rPr>
              <a:t>x</a:t>
            </a:r>
            <a:r>
              <a:rPr b="0" lang="en-US" sz="2600" spc="-1" strike="noStrike" baseline="-25000">
                <a:solidFill>
                  <a:srgbClr val="000000"/>
                </a:solidFill>
                <a:latin typeface="Calibri"/>
              </a:rPr>
              <a:t>1</a:t>
            </a:r>
            <a:r>
              <a:rPr b="0" lang="en-US" sz="2600" spc="-1" strike="noStrike">
                <a:solidFill>
                  <a:srgbClr val="000000"/>
                </a:solidFill>
                <a:latin typeface="Calibri"/>
              </a:rPr>
              <a:t> + p</a:t>
            </a:r>
            <a:r>
              <a:rPr b="0" lang="en-US" sz="2600" spc="-1" strike="noStrike" baseline="-25000">
                <a:solidFill>
                  <a:srgbClr val="000000"/>
                </a:solidFill>
                <a:latin typeface="Calibri"/>
              </a:rPr>
              <a:t>2</a:t>
            </a:r>
            <a:r>
              <a:rPr b="0" lang="en-US" sz="2600" spc="-1" strike="noStrike">
                <a:solidFill>
                  <a:srgbClr val="000000"/>
                </a:solidFill>
                <a:latin typeface="Calibri"/>
              </a:rPr>
              <a:t>x</a:t>
            </a:r>
            <a:r>
              <a:rPr b="0" lang="en-US" sz="2600" spc="-1" strike="noStrike" baseline="-25000">
                <a:solidFill>
                  <a:srgbClr val="000000"/>
                </a:solidFill>
                <a:latin typeface="Calibri"/>
              </a:rPr>
              <a:t>2</a:t>
            </a:r>
            <a:r>
              <a:rPr b="0" lang="en-US" sz="2600" spc="-1" strike="noStrike">
                <a:solidFill>
                  <a:srgbClr val="000000"/>
                </a:solidFill>
                <a:latin typeface="Calibri"/>
              </a:rPr>
              <a:t> </a:t>
            </a:r>
            <a:r>
              <a:rPr b="0" lang="en-US" sz="2600" spc="-1" strike="noStrike">
                <a:solidFill>
                  <a:srgbClr val="000000"/>
                </a:solidFill>
                <a:latin typeface="Symbol"/>
              </a:rPr>
              <a:t>£</a:t>
            </a:r>
            <a:r>
              <a:rPr b="0" lang="en-US" sz="2600" spc="-1" strike="noStrike">
                <a:solidFill>
                  <a:srgbClr val="000000"/>
                </a:solidFill>
                <a:latin typeface="Calibri"/>
              </a:rPr>
              <a:t> </a:t>
            </a:r>
            <a:r>
              <a:rPr b="0" i="1" lang="en-US" sz="2600" spc="-1" strike="noStrike">
                <a:solidFill>
                  <a:srgbClr val="000000"/>
                </a:solidFill>
                <a:latin typeface="Calibri"/>
              </a:rPr>
              <a:t>m</a:t>
            </a:r>
            <a:br/>
            <a:r>
              <a:rPr b="0" lang="en-US" sz="2600" spc="-1" strike="noStrike">
                <a:solidFill>
                  <a:srgbClr val="000000"/>
                </a:solidFill>
                <a:latin typeface="Calibri"/>
              </a:rPr>
              <a:t>where </a:t>
            </a:r>
            <a:r>
              <a:rPr b="0" i="1" lang="en-US" sz="2600" spc="-1" strike="noStrike">
                <a:solidFill>
                  <a:srgbClr val="000000"/>
                </a:solidFill>
                <a:latin typeface="Calibri"/>
              </a:rPr>
              <a:t>m</a:t>
            </a:r>
            <a:r>
              <a:rPr b="0" lang="en-US" sz="2600" spc="-1" strike="noStrike">
                <a:solidFill>
                  <a:srgbClr val="000000"/>
                </a:solidFill>
                <a:latin typeface="Calibri"/>
              </a:rPr>
              <a:t> is the consumer’s income.</a:t>
            </a:r>
            <a:endParaRPr b="0" lang="en-US" sz="2600" spc="-1" strike="noStrike">
              <a:solidFill>
                <a:srgbClr val="000000"/>
              </a:solidFill>
              <a:latin typeface="Calibri"/>
            </a:endParaRPr>
          </a:p>
          <a:p>
            <a:pPr marL="343080" indent="-342720">
              <a:lnSpc>
                <a:spcPct val="100000"/>
              </a:lnSpc>
              <a:spcBef>
                <a:spcPts val="519"/>
              </a:spcBef>
              <a:buClr>
                <a:srgbClr val="000000"/>
              </a:buClr>
              <a:buFont typeface="Arial"/>
              <a:buChar char="•"/>
            </a:pPr>
            <a:r>
              <a:rPr b="0" lang="en-US" sz="2600" spc="-1" strike="noStrike">
                <a:solidFill>
                  <a:srgbClr val="000000"/>
                </a:solidFill>
                <a:latin typeface="Calibri"/>
              </a:rPr>
              <a:t>Expenditure </a:t>
            </a:r>
            <a:r>
              <a:rPr b="0" lang="en-US" sz="2600" spc="-1" strike="noStrike">
                <a:solidFill>
                  <a:srgbClr val="000000"/>
                </a:solidFill>
                <a:latin typeface="Symbol"/>
              </a:rPr>
              <a:t>£</a:t>
            </a:r>
            <a:r>
              <a:rPr b="0" lang="en-US" sz="2600" spc="-1" strike="noStrike">
                <a:solidFill>
                  <a:srgbClr val="000000"/>
                </a:solidFill>
                <a:latin typeface="Calibri"/>
              </a:rPr>
              <a:t> Income.</a:t>
            </a:r>
            <a:endParaRPr b="0" lang="en-US" sz="2600" spc="-1" strike="noStrike">
              <a:solidFill>
                <a:srgbClr val="000000"/>
              </a:solidFill>
              <a:latin typeface="Calibri"/>
            </a:endParaRPr>
          </a:p>
          <a:p>
            <a:pPr>
              <a:lnSpc>
                <a:spcPct val="100000"/>
              </a:lnSpc>
              <a:spcBef>
                <a:spcPts val="641"/>
              </a:spcBef>
            </a:pPr>
            <a:endParaRPr b="0" lang="en-US" sz="2600" spc="-1" strike="noStrike">
              <a:solidFill>
                <a:srgbClr val="000000"/>
              </a:solidFill>
              <a:latin typeface="Calibri"/>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81"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2400" spc="-1" strike="noStrike">
                <a:solidFill>
                  <a:srgbClr val="000000"/>
                </a:solidFill>
                <a:latin typeface="Calibri"/>
              </a:rPr>
              <a:t>The bundles that are only just affordable form the consumer’s </a:t>
            </a:r>
            <a:r>
              <a:rPr b="1" lang="en-US" sz="2400" spc="-1" strike="noStrike">
                <a:solidFill>
                  <a:srgbClr val="000000"/>
                </a:solidFill>
                <a:latin typeface="Calibri"/>
              </a:rPr>
              <a:t>budget constraint.  </a:t>
            </a:r>
            <a:r>
              <a:rPr b="0" lang="en-US" sz="2400" spc="-1" strike="noStrike">
                <a:solidFill>
                  <a:srgbClr val="000000"/>
                </a:solidFill>
                <a:latin typeface="Calibri"/>
              </a:rPr>
              <a:t>This is the set</a:t>
            </a:r>
            <a:br/>
            <a:b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(x</a:t>
            </a:r>
            <a:r>
              <a:rPr b="0" lang="en-US" sz="2400" spc="-1" strike="noStrike" baseline="-25000">
                <a:solidFill>
                  <a:srgbClr val="000000"/>
                </a:solidFill>
                <a:latin typeface="Calibri"/>
              </a:rPr>
              <a:t>1</a:t>
            </a:r>
            <a:r>
              <a:rPr b="0" lang="en-US" sz="2400" spc="-1" strike="noStrike">
                <a:solidFill>
                  <a:srgbClr val="000000"/>
                </a:solidFill>
                <a:latin typeface="Calibri"/>
              </a:rPr>
              <a:t>,x</a:t>
            </a:r>
            <a:r>
              <a:rPr b="0" lang="en-US" sz="2400" spc="-1" strike="noStrike" baseline="-25000">
                <a:solidFill>
                  <a:srgbClr val="000000"/>
                </a:solidFill>
                <a:latin typeface="Calibri"/>
              </a:rPr>
              <a:t>2</a:t>
            </a:r>
            <a:r>
              <a:rPr b="0" lang="en-US" sz="2400" spc="-1" strike="noStrike">
                <a:solidFill>
                  <a:srgbClr val="000000"/>
                </a:solidFill>
                <a:latin typeface="Calibri"/>
              </a:rPr>
              <a:t>) | x</a:t>
            </a:r>
            <a:r>
              <a:rPr b="0" lang="en-US" sz="2400" spc="-1" strike="noStrike" baseline="-25000">
                <a:solidFill>
                  <a:srgbClr val="000000"/>
                </a:solidFill>
                <a:latin typeface="Calibri"/>
              </a:rPr>
              <a:t>1 </a:t>
            </a:r>
            <a:r>
              <a:rPr b="0" lang="en-US" sz="2400" spc="-1" strike="noStrike">
                <a:solidFill>
                  <a:srgbClr val="000000"/>
                </a:solidFill>
                <a:latin typeface="Symbol"/>
              </a:rPr>
              <a:t>³</a:t>
            </a:r>
            <a:r>
              <a:rPr b="0" lang="en-US" sz="2400" spc="-1" strike="noStrike">
                <a:solidFill>
                  <a:srgbClr val="000000"/>
                </a:solidFill>
                <a:latin typeface="Calibri"/>
              </a:rPr>
              <a:t> 0, x</a:t>
            </a:r>
            <a:r>
              <a:rPr b="0" lang="en-US" sz="2400" spc="-1" strike="noStrike" baseline="-25000">
                <a:solidFill>
                  <a:srgbClr val="000000"/>
                </a:solidFill>
                <a:latin typeface="Calibri"/>
              </a:rPr>
              <a:t>2</a:t>
            </a:r>
            <a:r>
              <a:rPr b="0" lang="en-US" sz="2400" spc="-1" strike="noStrike">
                <a:solidFill>
                  <a:srgbClr val="000000"/>
                </a:solidFill>
                <a:latin typeface="Calibri"/>
              </a:rPr>
              <a:t> </a:t>
            </a:r>
            <a:r>
              <a:rPr b="0" lang="en-US" sz="2400" spc="-1" strike="noStrike">
                <a:solidFill>
                  <a:srgbClr val="000000"/>
                </a:solidFill>
                <a:latin typeface="Symbol"/>
              </a:rPr>
              <a:t>³ 0</a:t>
            </a:r>
            <a:r>
              <a:rPr b="0" lang="en-US" sz="2400" spc="-1" strike="noStrike">
                <a:solidFill>
                  <a:srgbClr val="000000"/>
                </a:solidFill>
                <a:latin typeface="Calibri"/>
              </a:rPr>
              <a:t> and </a:t>
            </a:r>
            <a:b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a:t>
            </a:r>
            <a:r>
              <a:rPr b="0" lang="en-US" sz="2400" spc="-1" strike="noStrike">
                <a:solidFill>
                  <a:srgbClr val="000000"/>
                </a:solidFill>
                <a:latin typeface="Calibri"/>
              </a:rPr>
              <a:t>            p</a:t>
            </a:r>
            <a:r>
              <a:rPr b="0" lang="en-US" sz="2400" spc="-1" strike="noStrike" baseline="-25000">
                <a:solidFill>
                  <a:srgbClr val="000000"/>
                </a:solidFill>
                <a:latin typeface="Calibri"/>
              </a:rPr>
              <a:t>1</a:t>
            </a:r>
            <a:r>
              <a:rPr b="0" lang="en-US" sz="2400" spc="-1" strike="noStrike">
                <a:solidFill>
                  <a:srgbClr val="000000"/>
                </a:solidFill>
                <a:latin typeface="Calibri"/>
              </a:rPr>
              <a:t>x</a:t>
            </a:r>
            <a:r>
              <a:rPr b="0" lang="en-US" sz="2400" spc="-1" strike="noStrike" baseline="-25000">
                <a:solidFill>
                  <a:srgbClr val="000000"/>
                </a:solidFill>
                <a:latin typeface="Calibri"/>
              </a:rPr>
              <a:t>1</a:t>
            </a:r>
            <a:r>
              <a:rPr b="0" lang="en-US" sz="2400" spc="-1" strike="noStrike">
                <a:solidFill>
                  <a:srgbClr val="000000"/>
                </a:solidFill>
                <a:latin typeface="Calibri"/>
              </a:rPr>
              <a:t> + p</a:t>
            </a:r>
            <a:r>
              <a:rPr b="0" lang="en-US" sz="2400" spc="-1" strike="noStrike" baseline="-25000">
                <a:solidFill>
                  <a:srgbClr val="000000"/>
                </a:solidFill>
                <a:latin typeface="Calibri"/>
              </a:rPr>
              <a:t>2</a:t>
            </a:r>
            <a:r>
              <a:rPr b="0" lang="en-US" sz="2400" spc="-1" strike="noStrike">
                <a:solidFill>
                  <a:srgbClr val="000000"/>
                </a:solidFill>
                <a:latin typeface="Calibri"/>
              </a:rPr>
              <a:t>x</a:t>
            </a:r>
            <a:r>
              <a:rPr b="0" lang="en-US" sz="2400" spc="-1" strike="noStrike" baseline="-25000">
                <a:solidFill>
                  <a:srgbClr val="000000"/>
                </a:solidFill>
                <a:latin typeface="Calibri"/>
              </a:rPr>
              <a:t>2</a:t>
            </a:r>
            <a:r>
              <a:rPr b="0" lang="en-US" sz="2400" spc="-1" strike="noStrike">
                <a:solidFill>
                  <a:srgbClr val="000000"/>
                </a:solidFill>
                <a:latin typeface="Calibri"/>
              </a:rPr>
              <a:t> </a:t>
            </a:r>
            <a:r>
              <a:rPr b="0" lang="en-US" sz="2400" spc="-1" strike="noStrike">
                <a:solidFill>
                  <a:srgbClr val="000000"/>
                </a:solidFill>
                <a:latin typeface="Symbol"/>
              </a:rPr>
              <a:t>=</a:t>
            </a:r>
            <a:r>
              <a:rPr b="0" lang="en-US" sz="2400" spc="-1" strike="noStrike">
                <a:solidFill>
                  <a:srgbClr val="000000"/>
                </a:solidFill>
                <a:latin typeface="Calibri"/>
              </a:rPr>
              <a:t> </a:t>
            </a:r>
            <a:r>
              <a:rPr b="0" i="1" lang="en-US" sz="2400" spc="-1" strike="noStrike">
                <a:solidFill>
                  <a:srgbClr val="000000"/>
                </a:solidFill>
                <a:latin typeface="Calibri"/>
              </a:rPr>
              <a:t>m </a:t>
            </a:r>
            <a:r>
              <a:rPr b="0" lang="en-US" sz="2400" spc="-1" strike="noStrike">
                <a:solidFill>
                  <a:srgbClr val="000000"/>
                </a:solidFill>
                <a:latin typeface="Calibri"/>
              </a:rPr>
              <a:t>}.</a:t>
            </a:r>
            <a:br/>
            <a:r>
              <a:rPr b="0" lang="en-US" sz="3200" spc="-1" strike="noStrike">
                <a:solidFill>
                  <a:srgbClr val="000000"/>
                </a:solidFill>
                <a:latin typeface="Calibri"/>
              </a:rPr>
              <a:t>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83" name="TextShape 2"/>
          <p:cNvSpPr txBox="1"/>
          <p:nvPr/>
        </p:nvSpPr>
        <p:spPr>
          <a:xfrm>
            <a:off x="6000840" y="1500120"/>
            <a:ext cx="2785680" cy="4525560"/>
          </a:xfrm>
          <a:prstGeom prst="rect">
            <a:avLst/>
          </a:prstGeom>
          <a:noFill/>
          <a:ln w="9360">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The consumer’s budget set is the set of all affordable bundles.</a:t>
            </a:r>
            <a:br/>
            <a:r>
              <a:rPr b="0" lang="en-US" sz="2800" spc="-1" strike="noStrike">
                <a:solidFill>
                  <a:srgbClr val="000000"/>
                </a:solidFill>
                <a:latin typeface="Calibri"/>
              </a:rPr>
              <a:t> </a:t>
            </a:r>
            <a:endParaRPr b="0" lang="en-US" sz="2800" spc="-1" strike="noStrike">
              <a:solidFill>
                <a:srgbClr val="000000"/>
              </a:solidFill>
              <a:latin typeface="Calibri"/>
            </a:endParaRPr>
          </a:p>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The budget constraint is the upper boundary of the budget set.</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p:txBody>
      </p:sp>
      <p:sp>
        <p:nvSpPr>
          <p:cNvPr id="184" name="Line 3"/>
          <p:cNvSpPr/>
          <p:nvPr/>
        </p:nvSpPr>
        <p:spPr>
          <a:xfrm>
            <a:off x="1371600" y="1752480"/>
            <a:ext cx="360" cy="3505320"/>
          </a:xfrm>
          <a:prstGeom prst="line">
            <a:avLst/>
          </a:prstGeom>
          <a:ln w="12600">
            <a:solidFill>
              <a:schemeClr val="tx1"/>
            </a:solidFill>
            <a:round/>
            <a:headEnd len="med" type="triangle" w="med"/>
          </a:ln>
        </p:spPr>
        <p:style>
          <a:lnRef idx="0"/>
          <a:fillRef idx="0"/>
          <a:effectRef idx="0"/>
          <a:fontRef idx="minor"/>
        </p:style>
      </p:sp>
      <p:sp>
        <p:nvSpPr>
          <p:cNvPr id="185" name="Line 4"/>
          <p:cNvSpPr/>
          <p:nvPr/>
        </p:nvSpPr>
        <p:spPr>
          <a:xfrm>
            <a:off x="1371600" y="5257800"/>
            <a:ext cx="4038480" cy="360"/>
          </a:xfrm>
          <a:prstGeom prst="line">
            <a:avLst/>
          </a:prstGeom>
          <a:ln w="12600">
            <a:solidFill>
              <a:schemeClr val="tx1"/>
            </a:solidFill>
            <a:round/>
            <a:tailEnd len="med" type="triangle" w="med"/>
          </a:ln>
        </p:spPr>
        <p:style>
          <a:lnRef idx="0"/>
          <a:fillRef idx="0"/>
          <a:effectRef idx="0"/>
          <a:fontRef idx="minor"/>
        </p:style>
      </p:sp>
      <p:sp>
        <p:nvSpPr>
          <p:cNvPr id="186" name="CustomShape 5"/>
          <p:cNvSpPr/>
          <p:nvPr/>
        </p:nvSpPr>
        <p:spPr>
          <a:xfrm>
            <a:off x="669960" y="1143000"/>
            <a:ext cx="556920" cy="1134000"/>
          </a:xfrm>
          <a:prstGeom prst="rect">
            <a:avLst/>
          </a:prstGeom>
          <a:noFill/>
          <a:ln w="9360">
            <a:noFill/>
          </a:ln>
        </p:spPr>
        <p:style>
          <a:lnRef idx="0"/>
          <a:fillRef idx="0"/>
          <a:effectRef idx="0"/>
          <a:fontRef idx="minor"/>
        </p:style>
        <p:txBody>
          <a:bodyPr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2</a:t>
            </a:r>
            <a:endParaRPr b="0" lang="en-IN" sz="3200" spc="-1" strike="noStrike">
              <a:latin typeface="Arial"/>
            </a:endParaRPr>
          </a:p>
        </p:txBody>
      </p:sp>
      <p:sp>
        <p:nvSpPr>
          <p:cNvPr id="187" name="CustomShape 6"/>
          <p:cNvSpPr/>
          <p:nvPr/>
        </p:nvSpPr>
        <p:spPr>
          <a:xfrm>
            <a:off x="1353960" y="2492280"/>
            <a:ext cx="2296800" cy="2758680"/>
          </a:xfrm>
          <a:prstGeom prst="rtTriangle">
            <a:avLst/>
          </a:prstGeom>
          <a:solidFill>
            <a:schemeClr val="bg1"/>
          </a:solidFill>
          <a:ln w="12600">
            <a:solidFill>
              <a:schemeClr val="tx1"/>
            </a:solidFill>
            <a:miter/>
          </a:ln>
        </p:spPr>
        <p:style>
          <a:lnRef idx="0"/>
          <a:fillRef idx="0"/>
          <a:effectRef idx="0"/>
          <a:fontRef idx="minor"/>
        </p:style>
      </p:sp>
      <p:sp>
        <p:nvSpPr>
          <p:cNvPr id="188" name="CustomShape 7"/>
          <p:cNvSpPr/>
          <p:nvPr/>
        </p:nvSpPr>
        <p:spPr>
          <a:xfrm>
            <a:off x="1938960" y="1798560"/>
            <a:ext cx="3679920" cy="87372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2400" spc="-1" strike="noStrike">
                <a:solidFill>
                  <a:srgbClr val="1f497d"/>
                </a:solidFill>
                <a:latin typeface="Calibri"/>
              </a:rPr>
              <a:t>Budget constraint is</a:t>
            </a:r>
            <a:endParaRPr b="0" lang="en-IN" sz="2400" spc="-1" strike="noStrike">
              <a:latin typeface="Arial"/>
            </a:endParaRPr>
          </a:p>
          <a:p>
            <a:pPr>
              <a:lnSpc>
                <a:spcPct val="100000"/>
              </a:lnSpc>
            </a:pPr>
            <a:r>
              <a:rPr b="1" lang="en-IN" sz="2400" spc="-1" strike="noStrike">
                <a:solidFill>
                  <a:srgbClr val="1f497d"/>
                </a:solidFill>
                <a:latin typeface="Calibri"/>
              </a:rPr>
              <a:t>p</a:t>
            </a:r>
            <a:r>
              <a:rPr b="1" lang="en-IN" sz="2400" spc="-1" strike="noStrike" baseline="-25000">
                <a:solidFill>
                  <a:srgbClr val="1f497d"/>
                </a:solidFill>
                <a:latin typeface="Calibri"/>
              </a:rPr>
              <a:t>1</a:t>
            </a:r>
            <a:r>
              <a:rPr b="1" lang="en-IN" sz="2400" spc="-1" strike="noStrike">
                <a:solidFill>
                  <a:srgbClr val="1f497d"/>
                </a:solidFill>
                <a:latin typeface="Calibri"/>
              </a:rPr>
              <a:t>x</a:t>
            </a:r>
            <a:r>
              <a:rPr b="1" lang="en-IN" sz="2400" spc="-1" strike="noStrike" baseline="-25000">
                <a:solidFill>
                  <a:srgbClr val="1f497d"/>
                </a:solidFill>
                <a:latin typeface="Calibri"/>
              </a:rPr>
              <a:t>1</a:t>
            </a:r>
            <a:r>
              <a:rPr b="1" lang="en-IN" sz="2400" spc="-1" strike="noStrike">
                <a:solidFill>
                  <a:srgbClr val="1f497d"/>
                </a:solidFill>
                <a:latin typeface="Calibri"/>
              </a:rPr>
              <a:t> + p</a:t>
            </a:r>
            <a:r>
              <a:rPr b="1" lang="en-IN" sz="2400" spc="-1" strike="noStrike" baseline="-25000">
                <a:solidFill>
                  <a:srgbClr val="1f497d"/>
                </a:solidFill>
                <a:latin typeface="Calibri"/>
              </a:rPr>
              <a:t>2</a:t>
            </a:r>
            <a:r>
              <a:rPr b="1" lang="en-IN" sz="2400" spc="-1" strike="noStrike">
                <a:solidFill>
                  <a:srgbClr val="1f497d"/>
                </a:solidFill>
                <a:latin typeface="Calibri"/>
              </a:rPr>
              <a:t>x</a:t>
            </a:r>
            <a:r>
              <a:rPr b="1" lang="en-IN" sz="2400" spc="-1" strike="noStrike" baseline="-25000">
                <a:solidFill>
                  <a:srgbClr val="1f497d"/>
                </a:solidFill>
                <a:latin typeface="Calibri"/>
              </a:rPr>
              <a:t>2</a:t>
            </a:r>
            <a:r>
              <a:rPr b="1" lang="en-IN" sz="2400" spc="-1" strike="noStrike">
                <a:solidFill>
                  <a:srgbClr val="1f497d"/>
                </a:solidFill>
                <a:latin typeface="Calibri"/>
              </a:rPr>
              <a:t> = </a:t>
            </a:r>
            <a:r>
              <a:rPr b="1" i="1" lang="en-IN" sz="2400" spc="-1" strike="noStrike">
                <a:solidFill>
                  <a:srgbClr val="1f497d"/>
                </a:solidFill>
                <a:latin typeface="Calibri"/>
              </a:rPr>
              <a:t>m.</a:t>
            </a:r>
            <a:endParaRPr b="0" lang="en-IN" sz="2400" spc="-1" strike="noStrike">
              <a:latin typeface="Arial"/>
            </a:endParaRPr>
          </a:p>
        </p:txBody>
      </p:sp>
      <p:sp>
        <p:nvSpPr>
          <p:cNvPr id="189" name="CustomShape 8"/>
          <p:cNvSpPr/>
          <p:nvPr/>
        </p:nvSpPr>
        <p:spPr>
          <a:xfrm>
            <a:off x="1267560" y="4237200"/>
            <a:ext cx="1421280" cy="82404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2400" spc="-1" strike="noStrike">
                <a:solidFill>
                  <a:srgbClr val="cc0000"/>
                </a:solidFill>
                <a:latin typeface="Calibri"/>
              </a:rPr>
              <a:t>Budget</a:t>
            </a:r>
            <a:endParaRPr b="0" lang="en-IN" sz="2400" spc="-1" strike="noStrike">
              <a:latin typeface="Arial"/>
            </a:endParaRPr>
          </a:p>
          <a:p>
            <a:pPr>
              <a:lnSpc>
                <a:spcPct val="100000"/>
              </a:lnSpc>
            </a:pPr>
            <a:r>
              <a:rPr b="1" lang="en-IN" sz="2400" spc="-1" strike="noStrike">
                <a:solidFill>
                  <a:srgbClr val="cc0000"/>
                </a:solidFill>
                <a:latin typeface="Calibri"/>
              </a:rPr>
              <a:t>Set</a:t>
            </a:r>
            <a:endParaRPr b="0" lang="en-IN" sz="2400" spc="-1" strike="noStrike">
              <a:latin typeface="Arial"/>
            </a:endParaRPr>
          </a:p>
        </p:txBody>
      </p:sp>
      <p:sp>
        <p:nvSpPr>
          <p:cNvPr id="190" name="CustomShape 9"/>
          <p:cNvSpPr/>
          <p:nvPr/>
        </p:nvSpPr>
        <p:spPr>
          <a:xfrm>
            <a:off x="1677960" y="2058840"/>
            <a:ext cx="685440" cy="609120"/>
          </a:xfrm>
          <a:custGeom>
            <a:avLst/>
            <a:gdLst/>
            <a:ahLst/>
            <a:rect l="l" t="t" r="r" b="b"/>
            <a:pathLst>
              <a:path w="21600" h="21600">
                <a:moveTo>
                  <a:pt x="0" y="21600"/>
                </a:moveTo>
                <a:cubicBezTo>
                  <a:pt x="0" y="9690"/>
                  <a:pt x="9640" y="27"/>
                  <a:pt x="21550" y="0"/>
                </a:cubicBezTo>
                <a:moveTo>
                  <a:pt x="0" y="21600"/>
                </a:moveTo>
                <a:cubicBezTo>
                  <a:pt x="0" y="9690"/>
                  <a:pt x="9640" y="27"/>
                  <a:pt x="21550" y="0"/>
                </a:cubicBezTo>
                <a:lnTo>
                  <a:pt x="21600" y="21600"/>
                </a:lnTo>
                <a:close/>
              </a:path>
            </a:pathLst>
          </a:custGeom>
          <a:noFill/>
          <a:ln w="50760">
            <a:solidFill>
              <a:schemeClr val="tx2"/>
            </a:solidFill>
            <a:round/>
            <a:headEnd len="lg" type="stealth" w="med"/>
          </a:ln>
        </p:spPr>
        <p:style>
          <a:lnRef idx="0"/>
          <a:fillRef idx="0"/>
          <a:effectRef idx="0"/>
          <a:fontRef idx="minor"/>
        </p:style>
      </p:sp>
      <p:sp>
        <p:nvSpPr>
          <p:cNvPr id="191" name="CustomShape 10"/>
          <p:cNvSpPr/>
          <p:nvPr/>
        </p:nvSpPr>
        <p:spPr>
          <a:xfrm>
            <a:off x="2170440" y="3208320"/>
            <a:ext cx="3347640" cy="131148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00cc00"/>
                </a:solidFill>
                <a:latin typeface="Calibri"/>
              </a:rPr>
              <a:t>    </a:t>
            </a:r>
            <a:r>
              <a:rPr b="1" lang="en-IN" sz="2400" spc="-1" strike="noStrike">
                <a:solidFill>
                  <a:srgbClr val="00cc00"/>
                </a:solidFill>
                <a:latin typeface="Calibri"/>
              </a:rPr>
              <a:t>the collection</a:t>
            </a:r>
            <a:br/>
            <a:r>
              <a:rPr b="1" lang="en-IN" sz="2400" spc="-1" strike="noStrike">
                <a:solidFill>
                  <a:srgbClr val="00cc00"/>
                </a:solidFill>
                <a:latin typeface="Calibri"/>
              </a:rPr>
              <a:t>    of all affordable</a:t>
            </a:r>
            <a:endParaRPr b="0" lang="en-IN" sz="2400" spc="-1" strike="noStrike">
              <a:latin typeface="Arial"/>
            </a:endParaRPr>
          </a:p>
          <a:p>
            <a:pPr>
              <a:lnSpc>
                <a:spcPct val="100000"/>
              </a:lnSpc>
            </a:pPr>
            <a:r>
              <a:rPr b="1" lang="en-IN" sz="2400" spc="-1" strike="noStrike">
                <a:solidFill>
                  <a:srgbClr val="00cc00"/>
                </a:solidFill>
                <a:latin typeface="Calibri"/>
              </a:rPr>
              <a:t>       </a:t>
            </a:r>
            <a:r>
              <a:rPr b="1" lang="en-IN" sz="2400" spc="-1" strike="noStrike">
                <a:solidFill>
                  <a:srgbClr val="00cc00"/>
                </a:solidFill>
                <a:latin typeface="Calibri"/>
              </a:rPr>
              <a:t>bundles.</a:t>
            </a:r>
            <a:endParaRPr b="0" lang="en-IN" sz="2400" spc="-1" strike="noStrike">
              <a:latin typeface="Arial"/>
            </a:endParaRPr>
          </a:p>
        </p:txBody>
      </p:sp>
      <p:sp>
        <p:nvSpPr>
          <p:cNvPr id="192" name="CustomShape 11"/>
          <p:cNvSpPr/>
          <p:nvPr/>
        </p:nvSpPr>
        <p:spPr>
          <a:xfrm>
            <a:off x="142920" y="2027160"/>
            <a:ext cx="1218960" cy="1134000"/>
          </a:xfrm>
          <a:prstGeom prst="rect">
            <a:avLst/>
          </a:prstGeom>
          <a:noFill/>
          <a:ln w="9360">
            <a:noFill/>
          </a:ln>
        </p:spPr>
        <p:style>
          <a:lnRef idx="0"/>
          <a:fillRef idx="0"/>
          <a:effectRef idx="0"/>
          <a:fontRef idx="minor"/>
        </p:style>
        <p:txBody>
          <a:bodyPr lIns="92160" rIns="92160" tIns="46080" bIns="46080"/>
          <a:p>
            <a:pPr>
              <a:lnSpc>
                <a:spcPct val="100000"/>
              </a:lnSpc>
            </a:pPr>
            <a:r>
              <a:rPr b="1" i="1" lang="en-IN" sz="3200" spc="-1" strike="noStrike">
                <a:solidFill>
                  <a:srgbClr val="000000"/>
                </a:solidFill>
                <a:latin typeface="Calibri"/>
              </a:rPr>
              <a:t>m </a:t>
            </a:r>
            <a:r>
              <a:rPr b="1" lang="en-IN" sz="3200" spc="-1" strike="noStrike">
                <a:solidFill>
                  <a:srgbClr val="000000"/>
                </a:solidFill>
                <a:latin typeface="Calibri"/>
              </a:rPr>
              <a:t>/p</a:t>
            </a:r>
            <a:r>
              <a:rPr b="1" lang="en-IN" sz="3200" spc="-1" strike="noStrike" baseline="-25000">
                <a:solidFill>
                  <a:srgbClr val="000000"/>
                </a:solidFill>
                <a:latin typeface="Calibri"/>
              </a:rPr>
              <a:t>2</a:t>
            </a:r>
            <a:endParaRPr b="0" lang="en-IN" sz="3200" spc="-1" strike="noStrike">
              <a:latin typeface="Arial"/>
            </a:endParaRPr>
          </a:p>
        </p:txBody>
      </p:sp>
      <p:sp>
        <p:nvSpPr>
          <p:cNvPr id="193" name="Line 12"/>
          <p:cNvSpPr/>
          <p:nvPr/>
        </p:nvSpPr>
        <p:spPr>
          <a:xfrm>
            <a:off x="1371600" y="2438280"/>
            <a:ext cx="2333520" cy="2819520"/>
          </a:xfrm>
          <a:prstGeom prst="line">
            <a:avLst/>
          </a:prstGeom>
          <a:ln w="76320">
            <a:solidFill>
              <a:schemeClr val="tx2"/>
            </a:solidFill>
            <a:round/>
          </a:ln>
        </p:spPr>
        <p:style>
          <a:lnRef idx="0"/>
          <a:fillRef idx="0"/>
          <a:effectRef idx="0"/>
          <a:fontRef idx="minor"/>
        </p:style>
      </p:sp>
      <p:sp>
        <p:nvSpPr>
          <p:cNvPr id="194" name="Line 13"/>
          <p:cNvSpPr/>
          <p:nvPr/>
        </p:nvSpPr>
        <p:spPr>
          <a:xfrm flipH="1">
            <a:off x="2309760" y="3666960"/>
            <a:ext cx="642960" cy="547560"/>
          </a:xfrm>
          <a:prstGeom prst="line">
            <a:avLst/>
          </a:prstGeom>
          <a:ln w="50760">
            <a:solidFill>
              <a:srgbClr val="00cc00"/>
            </a:solidFill>
            <a:round/>
            <a:tailEnd len="lg" type="stealth" w="med"/>
          </a:ln>
        </p:spPr>
        <p:style>
          <a:lnRef idx="0"/>
          <a:fillRef idx="0"/>
          <a:effectRef idx="0"/>
          <a:fontRef idx="minor"/>
        </p:style>
      </p:sp>
      <p:sp>
        <p:nvSpPr>
          <p:cNvPr id="195" name="CustomShape 14"/>
          <p:cNvSpPr/>
          <p:nvPr/>
        </p:nvSpPr>
        <p:spPr>
          <a:xfrm>
            <a:off x="5562720" y="5227560"/>
            <a:ext cx="609120" cy="1134000"/>
          </a:xfrm>
          <a:prstGeom prst="rect">
            <a:avLst/>
          </a:prstGeom>
          <a:noFill/>
          <a:ln w="9360">
            <a:noFill/>
          </a:ln>
        </p:spPr>
        <p:style>
          <a:lnRef idx="0"/>
          <a:fillRef idx="0"/>
          <a:effectRef idx="0"/>
          <a:fontRef idx="minor"/>
        </p:style>
        <p:txBody>
          <a:bodyPr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1</a:t>
            </a:r>
            <a:endParaRPr b="0" lang="en-IN" sz="3200" spc="-1" strike="noStrike">
              <a:latin typeface="Arial"/>
            </a:endParaRPr>
          </a:p>
        </p:txBody>
      </p:sp>
      <p:sp>
        <p:nvSpPr>
          <p:cNvPr id="196" name="CustomShape 15"/>
          <p:cNvSpPr/>
          <p:nvPr/>
        </p:nvSpPr>
        <p:spPr>
          <a:xfrm>
            <a:off x="3336840" y="5257800"/>
            <a:ext cx="1234800" cy="1134000"/>
          </a:xfrm>
          <a:prstGeom prst="rect">
            <a:avLst/>
          </a:prstGeom>
          <a:noFill/>
          <a:ln w="9360">
            <a:noFill/>
          </a:ln>
        </p:spPr>
        <p:style>
          <a:lnRef idx="0"/>
          <a:fillRef idx="0"/>
          <a:effectRef idx="0"/>
          <a:fontRef idx="minor"/>
        </p:style>
        <p:txBody>
          <a:bodyPr lIns="92160" rIns="92160" tIns="46080" bIns="46080"/>
          <a:p>
            <a:pPr>
              <a:lnSpc>
                <a:spcPct val="100000"/>
              </a:lnSpc>
            </a:pPr>
            <a:r>
              <a:rPr b="1" i="1" lang="en-IN" sz="3200" spc="-1" strike="noStrike">
                <a:solidFill>
                  <a:srgbClr val="000000"/>
                </a:solidFill>
                <a:latin typeface="Calibri"/>
              </a:rPr>
              <a:t>m </a:t>
            </a:r>
            <a:r>
              <a:rPr b="1" lang="en-IN" sz="3200" spc="-1" strike="noStrike">
                <a:solidFill>
                  <a:srgbClr val="000000"/>
                </a:solidFill>
                <a:latin typeface="Calibri"/>
              </a:rPr>
              <a:t>/p</a:t>
            </a:r>
            <a:r>
              <a:rPr b="1" lang="en-IN" sz="3200" spc="-1" strike="noStrike" baseline="-25000">
                <a:solidFill>
                  <a:srgbClr val="000000"/>
                </a:solidFill>
                <a:latin typeface="Calibri"/>
              </a:rPr>
              <a:t>1</a:t>
            </a:r>
            <a:endParaRPr b="0" lang="en-IN"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a:noFill/>
          <a:ln w="9360">
            <a:noFill/>
          </a:ln>
        </p:spPr>
        <p:txBody>
          <a:bodyPr anchor="ctr">
            <a:normAutofit/>
          </a:bodyPr>
          <a:p>
            <a:pPr algn="ctr">
              <a:lnSpc>
                <a:spcPct val="100000"/>
              </a:lnSpc>
            </a:pPr>
            <a:r>
              <a:rPr b="0" lang="en-US" sz="4400" spc="-1" strike="noStrike">
                <a:solidFill>
                  <a:srgbClr val="000000"/>
                </a:solidFill>
                <a:latin typeface="Calibri"/>
              </a:rPr>
              <a:t>Budget Set and Constraint for Two Commodities</a:t>
            </a:r>
            <a:br/>
            <a:endParaRPr b="0" lang="en-US" sz="4400" spc="-1" strike="noStrike">
              <a:solidFill>
                <a:srgbClr val="000000"/>
              </a:solidFill>
              <a:latin typeface="Arial"/>
            </a:endParaRPr>
          </a:p>
        </p:txBody>
      </p:sp>
      <p:sp>
        <p:nvSpPr>
          <p:cNvPr id="198"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sp>
        <p:nvSpPr>
          <p:cNvPr id="199" name="CustomShape 3"/>
          <p:cNvSpPr/>
          <p:nvPr/>
        </p:nvSpPr>
        <p:spPr>
          <a:xfrm>
            <a:off x="685800" y="228600"/>
            <a:ext cx="7772040" cy="1218960"/>
          </a:xfrm>
          <a:prstGeom prst="rect">
            <a:avLst/>
          </a:prstGeom>
          <a:noFill/>
          <a:ln>
            <a:noFill/>
          </a:ln>
        </p:spPr>
        <p:style>
          <a:lnRef idx="0"/>
          <a:fillRef idx="0"/>
          <a:effectRef idx="0"/>
          <a:fontRef idx="minor"/>
        </p:style>
      </p:sp>
      <p:sp>
        <p:nvSpPr>
          <p:cNvPr id="200" name="Line 4"/>
          <p:cNvSpPr/>
          <p:nvPr/>
        </p:nvSpPr>
        <p:spPr>
          <a:xfrm>
            <a:off x="1371600" y="1752480"/>
            <a:ext cx="360" cy="3505320"/>
          </a:xfrm>
          <a:prstGeom prst="line">
            <a:avLst/>
          </a:prstGeom>
          <a:ln w="12600">
            <a:solidFill>
              <a:schemeClr val="tx1"/>
            </a:solidFill>
            <a:round/>
            <a:headEnd len="med" type="triangle" w="med"/>
          </a:ln>
        </p:spPr>
        <p:style>
          <a:lnRef idx="0"/>
          <a:fillRef idx="0"/>
          <a:effectRef idx="0"/>
          <a:fontRef idx="minor"/>
        </p:style>
      </p:sp>
      <p:sp>
        <p:nvSpPr>
          <p:cNvPr id="201" name="Line 5"/>
          <p:cNvSpPr/>
          <p:nvPr/>
        </p:nvSpPr>
        <p:spPr>
          <a:xfrm>
            <a:off x="1371600" y="5257800"/>
            <a:ext cx="4038480" cy="360"/>
          </a:xfrm>
          <a:prstGeom prst="line">
            <a:avLst/>
          </a:prstGeom>
          <a:ln w="12600">
            <a:solidFill>
              <a:schemeClr val="tx1"/>
            </a:solidFill>
            <a:round/>
            <a:tailEnd len="med" type="triangle" w="med"/>
          </a:ln>
        </p:spPr>
        <p:style>
          <a:lnRef idx="0"/>
          <a:fillRef idx="0"/>
          <a:effectRef idx="0"/>
          <a:fontRef idx="minor"/>
        </p:style>
      </p:sp>
      <p:sp>
        <p:nvSpPr>
          <p:cNvPr id="202" name="CustomShape 6"/>
          <p:cNvSpPr/>
          <p:nvPr/>
        </p:nvSpPr>
        <p:spPr>
          <a:xfrm>
            <a:off x="669960" y="1143000"/>
            <a:ext cx="556920" cy="1134000"/>
          </a:xfrm>
          <a:prstGeom prst="rect">
            <a:avLst/>
          </a:prstGeom>
          <a:noFill/>
          <a:ln w="9360">
            <a:noFill/>
          </a:ln>
        </p:spPr>
        <p:style>
          <a:lnRef idx="0"/>
          <a:fillRef idx="0"/>
          <a:effectRef idx="0"/>
          <a:fontRef idx="minor"/>
        </p:style>
        <p:txBody>
          <a:bodyPr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2</a:t>
            </a:r>
            <a:endParaRPr b="0" lang="en-IN" sz="3200" spc="-1" strike="noStrike">
              <a:latin typeface="Arial"/>
            </a:endParaRPr>
          </a:p>
        </p:txBody>
      </p:sp>
      <p:sp>
        <p:nvSpPr>
          <p:cNvPr id="203" name="CustomShape 7"/>
          <p:cNvSpPr/>
          <p:nvPr/>
        </p:nvSpPr>
        <p:spPr>
          <a:xfrm>
            <a:off x="5562720" y="5227560"/>
            <a:ext cx="609120" cy="1134000"/>
          </a:xfrm>
          <a:prstGeom prst="rect">
            <a:avLst/>
          </a:prstGeom>
          <a:noFill/>
          <a:ln w="9360">
            <a:noFill/>
          </a:ln>
        </p:spPr>
        <p:style>
          <a:lnRef idx="0"/>
          <a:fillRef idx="0"/>
          <a:effectRef idx="0"/>
          <a:fontRef idx="minor"/>
        </p:style>
        <p:txBody>
          <a:bodyPr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1</a:t>
            </a:r>
            <a:endParaRPr b="0" lang="en-IN" sz="3200" spc="-1" strike="noStrike">
              <a:latin typeface="Arial"/>
            </a:endParaRPr>
          </a:p>
        </p:txBody>
      </p:sp>
      <p:sp>
        <p:nvSpPr>
          <p:cNvPr id="204" name="CustomShape 8"/>
          <p:cNvSpPr/>
          <p:nvPr/>
        </p:nvSpPr>
        <p:spPr>
          <a:xfrm>
            <a:off x="1938960" y="1798560"/>
            <a:ext cx="3679920" cy="87372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2400" spc="-1" strike="noStrike">
                <a:solidFill>
                  <a:srgbClr val="1f497d"/>
                </a:solidFill>
                <a:latin typeface="Calibri"/>
              </a:rPr>
              <a:t>Budget constraint is</a:t>
            </a:r>
            <a:endParaRPr b="0" lang="en-IN" sz="2400" spc="-1" strike="noStrike">
              <a:latin typeface="Arial"/>
            </a:endParaRPr>
          </a:p>
          <a:p>
            <a:pPr>
              <a:lnSpc>
                <a:spcPct val="100000"/>
              </a:lnSpc>
            </a:pPr>
            <a:r>
              <a:rPr b="1" lang="en-IN" sz="2400" spc="-1" strike="noStrike">
                <a:solidFill>
                  <a:srgbClr val="1f497d"/>
                </a:solidFill>
                <a:latin typeface="Calibri"/>
              </a:rPr>
              <a:t>p</a:t>
            </a:r>
            <a:r>
              <a:rPr b="1" lang="en-IN" sz="2400" spc="-1" strike="noStrike" baseline="-25000">
                <a:solidFill>
                  <a:srgbClr val="1f497d"/>
                </a:solidFill>
                <a:latin typeface="Calibri"/>
              </a:rPr>
              <a:t>1</a:t>
            </a:r>
            <a:r>
              <a:rPr b="1" lang="en-IN" sz="2400" spc="-1" strike="noStrike">
                <a:solidFill>
                  <a:srgbClr val="1f497d"/>
                </a:solidFill>
                <a:latin typeface="Calibri"/>
              </a:rPr>
              <a:t>x</a:t>
            </a:r>
            <a:r>
              <a:rPr b="1" lang="en-IN" sz="2400" spc="-1" strike="noStrike" baseline="-25000">
                <a:solidFill>
                  <a:srgbClr val="1f497d"/>
                </a:solidFill>
                <a:latin typeface="Calibri"/>
              </a:rPr>
              <a:t>1</a:t>
            </a:r>
            <a:r>
              <a:rPr b="1" lang="en-IN" sz="2400" spc="-1" strike="noStrike">
                <a:solidFill>
                  <a:srgbClr val="1f497d"/>
                </a:solidFill>
                <a:latin typeface="Calibri"/>
              </a:rPr>
              <a:t> + p</a:t>
            </a:r>
            <a:r>
              <a:rPr b="1" lang="en-IN" sz="2400" spc="-1" strike="noStrike" baseline="-25000">
                <a:solidFill>
                  <a:srgbClr val="1f497d"/>
                </a:solidFill>
                <a:latin typeface="Calibri"/>
              </a:rPr>
              <a:t>2</a:t>
            </a:r>
            <a:r>
              <a:rPr b="1" lang="en-IN" sz="2400" spc="-1" strike="noStrike">
                <a:solidFill>
                  <a:srgbClr val="1f497d"/>
                </a:solidFill>
                <a:latin typeface="Calibri"/>
              </a:rPr>
              <a:t>x</a:t>
            </a:r>
            <a:r>
              <a:rPr b="1" lang="en-IN" sz="2400" spc="-1" strike="noStrike" baseline="-25000">
                <a:solidFill>
                  <a:srgbClr val="1f497d"/>
                </a:solidFill>
                <a:latin typeface="Calibri"/>
              </a:rPr>
              <a:t>2</a:t>
            </a:r>
            <a:r>
              <a:rPr b="1" lang="en-IN" sz="2400" spc="-1" strike="noStrike">
                <a:solidFill>
                  <a:srgbClr val="1f497d"/>
                </a:solidFill>
                <a:latin typeface="Calibri"/>
              </a:rPr>
              <a:t> = </a:t>
            </a:r>
            <a:r>
              <a:rPr b="1" i="1" lang="en-IN" sz="2400" spc="-1" strike="noStrike">
                <a:solidFill>
                  <a:srgbClr val="1f497d"/>
                </a:solidFill>
                <a:latin typeface="Calibri"/>
              </a:rPr>
              <a:t>m</a:t>
            </a:r>
            <a:endParaRPr b="0" lang="en-IN" sz="2400" spc="-1" strike="noStrike">
              <a:latin typeface="Arial"/>
            </a:endParaRPr>
          </a:p>
        </p:txBody>
      </p:sp>
      <p:sp>
        <p:nvSpPr>
          <p:cNvPr id="205" name="CustomShape 9"/>
          <p:cNvSpPr/>
          <p:nvPr/>
        </p:nvSpPr>
        <p:spPr>
          <a:xfrm>
            <a:off x="3336840" y="5257800"/>
            <a:ext cx="1234800" cy="1134000"/>
          </a:xfrm>
          <a:prstGeom prst="rect">
            <a:avLst/>
          </a:prstGeom>
          <a:noFill/>
          <a:ln w="9360">
            <a:noFill/>
          </a:ln>
        </p:spPr>
        <p:style>
          <a:lnRef idx="0"/>
          <a:fillRef idx="0"/>
          <a:effectRef idx="0"/>
          <a:fontRef idx="minor"/>
        </p:style>
        <p:txBody>
          <a:bodyPr lIns="92160" rIns="92160" tIns="46080" bIns="46080"/>
          <a:p>
            <a:pPr>
              <a:lnSpc>
                <a:spcPct val="100000"/>
              </a:lnSpc>
            </a:pPr>
            <a:r>
              <a:rPr b="1" i="1" lang="en-IN" sz="3200" spc="-1" strike="noStrike">
                <a:solidFill>
                  <a:srgbClr val="000000"/>
                </a:solidFill>
                <a:latin typeface="Calibri"/>
              </a:rPr>
              <a:t>m </a:t>
            </a:r>
            <a:r>
              <a:rPr b="1" lang="en-IN" sz="3200" spc="-1" strike="noStrike">
                <a:solidFill>
                  <a:srgbClr val="000000"/>
                </a:solidFill>
                <a:latin typeface="Calibri"/>
              </a:rPr>
              <a:t>/p</a:t>
            </a:r>
            <a:r>
              <a:rPr b="1" lang="en-IN" sz="3200" spc="-1" strike="noStrike" baseline="-25000">
                <a:solidFill>
                  <a:srgbClr val="000000"/>
                </a:solidFill>
                <a:latin typeface="Calibri"/>
              </a:rPr>
              <a:t>1</a:t>
            </a:r>
            <a:endParaRPr b="0" lang="en-IN" sz="3200" spc="-1" strike="noStrike">
              <a:latin typeface="Arial"/>
            </a:endParaRPr>
          </a:p>
        </p:txBody>
      </p:sp>
      <p:sp>
        <p:nvSpPr>
          <p:cNvPr id="206" name="CustomShape 10"/>
          <p:cNvSpPr/>
          <p:nvPr/>
        </p:nvSpPr>
        <p:spPr>
          <a:xfrm>
            <a:off x="1677960" y="2058840"/>
            <a:ext cx="685440" cy="609120"/>
          </a:xfrm>
          <a:custGeom>
            <a:avLst/>
            <a:gdLst/>
            <a:ahLst/>
            <a:rect l="l" t="t" r="r" b="b"/>
            <a:pathLst>
              <a:path w="21600" h="21600">
                <a:moveTo>
                  <a:pt x="0" y="21600"/>
                </a:moveTo>
                <a:cubicBezTo>
                  <a:pt x="0" y="9690"/>
                  <a:pt x="9640" y="27"/>
                  <a:pt x="21550" y="0"/>
                </a:cubicBezTo>
                <a:moveTo>
                  <a:pt x="0" y="21600"/>
                </a:moveTo>
                <a:cubicBezTo>
                  <a:pt x="0" y="9690"/>
                  <a:pt x="9640" y="27"/>
                  <a:pt x="21550" y="0"/>
                </a:cubicBezTo>
                <a:lnTo>
                  <a:pt x="21600" y="21600"/>
                </a:lnTo>
                <a:close/>
              </a:path>
            </a:pathLst>
          </a:custGeom>
          <a:noFill/>
          <a:ln w="50760">
            <a:solidFill>
              <a:schemeClr val="tx2"/>
            </a:solidFill>
            <a:round/>
            <a:headEnd len="lg" type="stealth" w="med"/>
          </a:ln>
        </p:spPr>
        <p:style>
          <a:lnRef idx="0"/>
          <a:fillRef idx="0"/>
          <a:effectRef idx="0"/>
          <a:fontRef idx="minor"/>
        </p:style>
      </p:sp>
      <p:sp>
        <p:nvSpPr>
          <p:cNvPr id="207" name="Line 11"/>
          <p:cNvSpPr/>
          <p:nvPr/>
        </p:nvSpPr>
        <p:spPr>
          <a:xfrm flipH="1">
            <a:off x="1380960" y="4309920"/>
            <a:ext cx="642960" cy="360"/>
          </a:xfrm>
          <a:prstGeom prst="line">
            <a:avLst/>
          </a:prstGeom>
          <a:ln cap="rnd" w="25560">
            <a:solidFill>
              <a:schemeClr val="tx1"/>
            </a:solidFill>
            <a:custDash>
              <a:ds d="100000" sp="100000"/>
            </a:custDash>
            <a:round/>
          </a:ln>
        </p:spPr>
        <p:style>
          <a:lnRef idx="0"/>
          <a:fillRef idx="0"/>
          <a:effectRef idx="0"/>
          <a:fontRef idx="minor"/>
        </p:style>
      </p:sp>
      <p:sp>
        <p:nvSpPr>
          <p:cNvPr id="208" name="Line 12"/>
          <p:cNvSpPr/>
          <p:nvPr/>
        </p:nvSpPr>
        <p:spPr>
          <a:xfrm>
            <a:off x="2023920" y="4333680"/>
            <a:ext cx="360" cy="928800"/>
          </a:xfrm>
          <a:prstGeom prst="line">
            <a:avLst/>
          </a:prstGeom>
          <a:ln cap="rnd" w="25560">
            <a:solidFill>
              <a:schemeClr val="tx1"/>
            </a:solidFill>
            <a:custDash>
              <a:ds d="100000" sp="100000"/>
            </a:custDash>
            <a:round/>
          </a:ln>
        </p:spPr>
        <p:style>
          <a:lnRef idx="0"/>
          <a:fillRef idx="0"/>
          <a:effectRef idx="0"/>
          <a:fontRef idx="minor"/>
        </p:style>
      </p:sp>
      <p:sp>
        <p:nvSpPr>
          <p:cNvPr id="209" name="CustomShape 13"/>
          <p:cNvSpPr/>
          <p:nvPr/>
        </p:nvSpPr>
        <p:spPr>
          <a:xfrm>
            <a:off x="1881360" y="4143240"/>
            <a:ext cx="285480" cy="285480"/>
          </a:xfrm>
          <a:prstGeom prst="ellipse">
            <a:avLst/>
          </a:prstGeom>
          <a:solidFill>
            <a:schemeClr val="hlink"/>
          </a:solidFill>
          <a:ln w="9360">
            <a:noFill/>
          </a:ln>
        </p:spPr>
        <p:style>
          <a:lnRef idx="0"/>
          <a:fillRef idx="0"/>
          <a:effectRef idx="0"/>
          <a:fontRef idx="minor"/>
        </p:style>
      </p:sp>
      <p:sp>
        <p:nvSpPr>
          <p:cNvPr id="210" name="CustomShape 14"/>
          <p:cNvSpPr/>
          <p:nvPr/>
        </p:nvSpPr>
        <p:spPr>
          <a:xfrm>
            <a:off x="3881520" y="4086360"/>
            <a:ext cx="1980720" cy="45828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2400" spc="-1" strike="noStrike">
                <a:solidFill>
                  <a:srgbClr val="0000ff"/>
                </a:solidFill>
                <a:latin typeface="Calibri"/>
              </a:rPr>
              <a:t>Affordable</a:t>
            </a:r>
            <a:endParaRPr b="0" lang="en-IN" sz="2400" spc="-1" strike="noStrike">
              <a:latin typeface="Arial"/>
            </a:endParaRPr>
          </a:p>
        </p:txBody>
      </p:sp>
      <p:sp>
        <p:nvSpPr>
          <p:cNvPr id="211" name="Line 15"/>
          <p:cNvSpPr/>
          <p:nvPr/>
        </p:nvSpPr>
        <p:spPr>
          <a:xfrm flipH="1">
            <a:off x="2214360" y="4333680"/>
            <a:ext cx="1809720" cy="360"/>
          </a:xfrm>
          <a:prstGeom prst="line">
            <a:avLst/>
          </a:prstGeom>
          <a:ln w="25560">
            <a:solidFill>
              <a:schemeClr val="hlink"/>
            </a:solidFill>
            <a:round/>
            <a:tailEnd len="lg" type="stealth" w="med"/>
          </a:ln>
        </p:spPr>
        <p:style>
          <a:lnRef idx="0"/>
          <a:fillRef idx="0"/>
          <a:effectRef idx="0"/>
          <a:fontRef idx="minor"/>
        </p:style>
      </p:sp>
      <p:sp>
        <p:nvSpPr>
          <p:cNvPr id="212" name="Line 16"/>
          <p:cNvSpPr/>
          <p:nvPr/>
        </p:nvSpPr>
        <p:spPr>
          <a:xfrm flipH="1">
            <a:off x="1380960" y="3738240"/>
            <a:ext cx="1047600" cy="360"/>
          </a:xfrm>
          <a:prstGeom prst="line">
            <a:avLst/>
          </a:prstGeom>
          <a:ln cap="rnd" w="25560">
            <a:solidFill>
              <a:schemeClr val="tx1"/>
            </a:solidFill>
            <a:custDash>
              <a:ds d="100000" sp="100000"/>
            </a:custDash>
            <a:round/>
          </a:ln>
        </p:spPr>
        <p:style>
          <a:lnRef idx="0"/>
          <a:fillRef idx="0"/>
          <a:effectRef idx="0"/>
          <a:fontRef idx="minor"/>
        </p:style>
      </p:sp>
      <p:sp>
        <p:nvSpPr>
          <p:cNvPr id="213" name="Line 17"/>
          <p:cNvSpPr/>
          <p:nvPr/>
        </p:nvSpPr>
        <p:spPr>
          <a:xfrm>
            <a:off x="2428560" y="3738240"/>
            <a:ext cx="360" cy="1500480"/>
          </a:xfrm>
          <a:prstGeom prst="line">
            <a:avLst/>
          </a:prstGeom>
          <a:ln cap="rnd" w="25560">
            <a:solidFill>
              <a:schemeClr val="tx1"/>
            </a:solidFill>
            <a:custDash>
              <a:ds d="100000" sp="100000"/>
            </a:custDash>
            <a:round/>
          </a:ln>
        </p:spPr>
        <p:style>
          <a:lnRef idx="0"/>
          <a:fillRef idx="0"/>
          <a:effectRef idx="0"/>
          <a:fontRef idx="minor"/>
        </p:style>
      </p:sp>
      <p:sp>
        <p:nvSpPr>
          <p:cNvPr id="214" name="CustomShape 18"/>
          <p:cNvSpPr/>
          <p:nvPr/>
        </p:nvSpPr>
        <p:spPr>
          <a:xfrm>
            <a:off x="3517560" y="3467160"/>
            <a:ext cx="2713680" cy="45828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2400" spc="-1" strike="noStrike">
                <a:solidFill>
                  <a:srgbClr val="00cc00"/>
                </a:solidFill>
                <a:latin typeface="Calibri"/>
              </a:rPr>
              <a:t>Just affordable</a:t>
            </a:r>
            <a:endParaRPr b="0" lang="en-IN" sz="2400" spc="-1" strike="noStrike">
              <a:latin typeface="Arial"/>
            </a:endParaRPr>
          </a:p>
        </p:txBody>
      </p:sp>
      <p:sp>
        <p:nvSpPr>
          <p:cNvPr id="215" name="Line 19"/>
          <p:cNvSpPr/>
          <p:nvPr/>
        </p:nvSpPr>
        <p:spPr>
          <a:xfrm flipH="1">
            <a:off x="2595240" y="3714480"/>
            <a:ext cx="1190880" cy="360"/>
          </a:xfrm>
          <a:prstGeom prst="line">
            <a:avLst/>
          </a:prstGeom>
          <a:ln w="25560">
            <a:solidFill>
              <a:srgbClr val="00cc00"/>
            </a:solidFill>
            <a:round/>
            <a:tailEnd len="lg" type="stealth" w="med"/>
          </a:ln>
        </p:spPr>
        <p:style>
          <a:lnRef idx="0"/>
          <a:fillRef idx="0"/>
          <a:effectRef idx="0"/>
          <a:fontRef idx="minor"/>
        </p:style>
      </p:sp>
      <p:sp>
        <p:nvSpPr>
          <p:cNvPr id="216" name="CustomShape 20"/>
          <p:cNvSpPr/>
          <p:nvPr/>
        </p:nvSpPr>
        <p:spPr>
          <a:xfrm>
            <a:off x="3935520" y="2967120"/>
            <a:ext cx="2666520" cy="45828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2400" spc="-1" strike="noStrike">
                <a:solidFill>
                  <a:srgbClr val="4f81bd"/>
                </a:solidFill>
                <a:latin typeface="Calibri"/>
              </a:rPr>
              <a:t>Not affordable</a:t>
            </a:r>
            <a:endParaRPr b="0" lang="en-IN" sz="2400" spc="-1" strike="noStrike">
              <a:latin typeface="Arial"/>
            </a:endParaRPr>
          </a:p>
        </p:txBody>
      </p:sp>
      <p:sp>
        <p:nvSpPr>
          <p:cNvPr id="217" name="Line 21"/>
          <p:cNvSpPr/>
          <p:nvPr/>
        </p:nvSpPr>
        <p:spPr>
          <a:xfrm flipH="1">
            <a:off x="3547800" y="3238200"/>
            <a:ext cx="666720" cy="360"/>
          </a:xfrm>
          <a:prstGeom prst="line">
            <a:avLst/>
          </a:prstGeom>
          <a:ln w="25560">
            <a:solidFill>
              <a:schemeClr val="accent1"/>
            </a:solidFill>
            <a:round/>
            <a:tailEnd len="lg" type="stealth" w="med"/>
          </a:ln>
        </p:spPr>
        <p:style>
          <a:lnRef idx="0"/>
          <a:fillRef idx="0"/>
          <a:effectRef idx="0"/>
          <a:fontRef idx="minor"/>
        </p:style>
      </p:sp>
      <p:sp>
        <p:nvSpPr>
          <p:cNvPr id="218" name="Line 22"/>
          <p:cNvSpPr/>
          <p:nvPr/>
        </p:nvSpPr>
        <p:spPr>
          <a:xfrm>
            <a:off x="3333600" y="3238200"/>
            <a:ext cx="360" cy="2024280"/>
          </a:xfrm>
          <a:prstGeom prst="line">
            <a:avLst/>
          </a:prstGeom>
          <a:ln cap="rnd" w="25560">
            <a:solidFill>
              <a:schemeClr val="tx1"/>
            </a:solidFill>
            <a:custDash>
              <a:ds d="100000" sp="100000"/>
            </a:custDash>
            <a:round/>
          </a:ln>
        </p:spPr>
        <p:style>
          <a:lnRef idx="0"/>
          <a:fillRef idx="0"/>
          <a:effectRef idx="0"/>
          <a:fontRef idx="minor"/>
        </p:style>
      </p:sp>
      <p:sp>
        <p:nvSpPr>
          <p:cNvPr id="219" name="Line 23"/>
          <p:cNvSpPr/>
          <p:nvPr/>
        </p:nvSpPr>
        <p:spPr>
          <a:xfrm flipH="1">
            <a:off x="1380960" y="3238200"/>
            <a:ext cx="1952640" cy="360"/>
          </a:xfrm>
          <a:prstGeom prst="line">
            <a:avLst/>
          </a:prstGeom>
          <a:ln cap="rnd" w="25560">
            <a:solidFill>
              <a:schemeClr val="tx1"/>
            </a:solidFill>
            <a:custDash>
              <a:ds d="100000" sp="100000"/>
            </a:custDash>
            <a:round/>
          </a:ln>
        </p:spPr>
        <p:style>
          <a:lnRef idx="0"/>
          <a:fillRef idx="0"/>
          <a:effectRef idx="0"/>
          <a:fontRef idx="minor"/>
        </p:style>
      </p:sp>
      <p:sp>
        <p:nvSpPr>
          <p:cNvPr id="220" name="CustomShape 24"/>
          <p:cNvSpPr/>
          <p:nvPr/>
        </p:nvSpPr>
        <p:spPr>
          <a:xfrm>
            <a:off x="3191040" y="3071880"/>
            <a:ext cx="285480" cy="285480"/>
          </a:xfrm>
          <a:prstGeom prst="ellipse">
            <a:avLst/>
          </a:prstGeom>
          <a:solidFill>
            <a:schemeClr val="accent1"/>
          </a:solidFill>
          <a:ln w="9360">
            <a:noFill/>
          </a:ln>
        </p:spPr>
        <p:style>
          <a:lnRef idx="0"/>
          <a:fillRef idx="0"/>
          <a:effectRef idx="0"/>
          <a:fontRef idx="minor"/>
        </p:style>
      </p:sp>
      <p:sp>
        <p:nvSpPr>
          <p:cNvPr id="221" name="Line 25"/>
          <p:cNvSpPr/>
          <p:nvPr/>
        </p:nvSpPr>
        <p:spPr>
          <a:xfrm>
            <a:off x="1371600" y="2438280"/>
            <a:ext cx="2333520" cy="2819520"/>
          </a:xfrm>
          <a:prstGeom prst="line">
            <a:avLst/>
          </a:prstGeom>
          <a:ln w="76320">
            <a:solidFill>
              <a:schemeClr val="tx2"/>
            </a:solidFill>
            <a:round/>
          </a:ln>
        </p:spPr>
        <p:style>
          <a:lnRef idx="0"/>
          <a:fillRef idx="0"/>
          <a:effectRef idx="0"/>
          <a:fontRef idx="minor"/>
        </p:style>
      </p:sp>
      <p:sp>
        <p:nvSpPr>
          <p:cNvPr id="222" name="CustomShape 26"/>
          <p:cNvSpPr/>
          <p:nvPr/>
        </p:nvSpPr>
        <p:spPr>
          <a:xfrm>
            <a:off x="142920" y="2027160"/>
            <a:ext cx="1218960" cy="1134000"/>
          </a:xfrm>
          <a:prstGeom prst="rect">
            <a:avLst/>
          </a:prstGeom>
          <a:noFill/>
          <a:ln w="9360">
            <a:noFill/>
          </a:ln>
        </p:spPr>
        <p:style>
          <a:lnRef idx="0"/>
          <a:fillRef idx="0"/>
          <a:effectRef idx="0"/>
          <a:fontRef idx="minor"/>
        </p:style>
        <p:txBody>
          <a:bodyPr lIns="92160" rIns="92160" tIns="46080" bIns="46080"/>
          <a:p>
            <a:pPr>
              <a:lnSpc>
                <a:spcPct val="100000"/>
              </a:lnSpc>
            </a:pPr>
            <a:r>
              <a:rPr b="1" i="1" lang="en-IN" sz="3200" spc="-1" strike="noStrike">
                <a:solidFill>
                  <a:srgbClr val="000000"/>
                </a:solidFill>
                <a:latin typeface="Calibri"/>
              </a:rPr>
              <a:t>m </a:t>
            </a:r>
            <a:r>
              <a:rPr b="1" lang="en-IN" sz="3200" spc="-1" strike="noStrike">
                <a:solidFill>
                  <a:srgbClr val="000000"/>
                </a:solidFill>
                <a:latin typeface="Calibri"/>
              </a:rPr>
              <a:t>/p</a:t>
            </a:r>
            <a:r>
              <a:rPr b="1" lang="en-IN" sz="3200" spc="-1" strike="noStrike" baseline="-25000">
                <a:solidFill>
                  <a:srgbClr val="000000"/>
                </a:solidFill>
                <a:latin typeface="Calibri"/>
              </a:rPr>
              <a:t>2</a:t>
            </a:r>
            <a:endParaRPr b="0" lang="en-IN" sz="3200" spc="-1" strike="noStrike">
              <a:latin typeface="Arial"/>
            </a:endParaRPr>
          </a:p>
        </p:txBody>
      </p:sp>
      <p:sp>
        <p:nvSpPr>
          <p:cNvPr id="223" name="CustomShape 27"/>
          <p:cNvSpPr/>
          <p:nvPr/>
        </p:nvSpPr>
        <p:spPr>
          <a:xfrm>
            <a:off x="1273320" y="2354400"/>
            <a:ext cx="215640" cy="215640"/>
          </a:xfrm>
          <a:prstGeom prst="ellipse">
            <a:avLst/>
          </a:prstGeom>
          <a:solidFill>
            <a:schemeClr val="tx2"/>
          </a:solidFill>
          <a:ln w="12600">
            <a:solidFill>
              <a:schemeClr val="tx2"/>
            </a:solidFill>
            <a:round/>
          </a:ln>
        </p:spPr>
        <p:style>
          <a:lnRef idx="0"/>
          <a:fillRef idx="0"/>
          <a:effectRef idx="0"/>
          <a:fontRef idx="minor"/>
        </p:style>
      </p:sp>
      <p:sp>
        <p:nvSpPr>
          <p:cNvPr id="224" name="CustomShape 28"/>
          <p:cNvSpPr/>
          <p:nvPr/>
        </p:nvSpPr>
        <p:spPr>
          <a:xfrm>
            <a:off x="3573360" y="5159520"/>
            <a:ext cx="215640" cy="215640"/>
          </a:xfrm>
          <a:prstGeom prst="ellipse">
            <a:avLst/>
          </a:prstGeom>
          <a:solidFill>
            <a:schemeClr val="tx2"/>
          </a:solidFill>
          <a:ln w="12600">
            <a:solidFill>
              <a:schemeClr val="tx2"/>
            </a:solidFill>
            <a:round/>
          </a:ln>
        </p:spPr>
        <p:style>
          <a:lnRef idx="0"/>
          <a:fillRef idx="0"/>
          <a:effectRef idx="0"/>
          <a:fontRef idx="minor"/>
        </p:style>
      </p:sp>
      <p:sp>
        <p:nvSpPr>
          <p:cNvPr id="225" name="CustomShape 29"/>
          <p:cNvSpPr/>
          <p:nvPr/>
        </p:nvSpPr>
        <p:spPr>
          <a:xfrm>
            <a:off x="2286000" y="3548160"/>
            <a:ext cx="285480" cy="285480"/>
          </a:xfrm>
          <a:prstGeom prst="ellipse">
            <a:avLst/>
          </a:prstGeom>
          <a:solidFill>
            <a:srgbClr val="00cc00"/>
          </a:solidFill>
          <a:ln w="9360">
            <a:noFill/>
          </a:ln>
        </p:spPr>
        <p:style>
          <a:lnRef idx="0"/>
          <a:fillRef idx="0"/>
          <a:effectRef idx="0"/>
          <a:fontRef idx="minor"/>
        </p:style>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27"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budget  constraint’s slope is  -p</a:t>
            </a:r>
            <a:r>
              <a:rPr b="0" lang="en-US" sz="2400" spc="-1" strike="noStrike" baseline="-25000">
                <a:solidFill>
                  <a:srgbClr val="000000"/>
                </a:solidFill>
                <a:latin typeface="Calibri"/>
              </a:rPr>
              <a:t>1</a:t>
            </a:r>
            <a:r>
              <a:rPr b="0" lang="en-US" sz="2400" spc="-1" strike="noStrike">
                <a:solidFill>
                  <a:srgbClr val="000000"/>
                </a:solidFill>
                <a:latin typeface="Calibri"/>
              </a:rPr>
              <a:t>/p</a:t>
            </a:r>
            <a:r>
              <a:rPr b="0" lang="en-US" sz="2400" spc="-1" strike="noStrike" baseline="-25000">
                <a:solidFill>
                  <a:srgbClr val="000000"/>
                </a:solidFill>
                <a:latin typeface="Calibri"/>
              </a:rPr>
              <a:t>2</a:t>
            </a:r>
            <a:r>
              <a:rPr b="0" lang="en-US" sz="2400" spc="-1" strike="noStrike">
                <a:solidFill>
                  <a:srgbClr val="000000"/>
                </a:solidFill>
                <a:latin typeface="Calibri"/>
              </a:rPr>
              <a:t>.  What does it mean?</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baseline="-25000">
                <a:solidFill>
                  <a:srgbClr val="000000"/>
                </a:solidFill>
                <a:latin typeface="Calibri"/>
              </a:rPr>
              <a:t>        </a:t>
            </a:r>
            <a:r>
              <a:rPr b="0" lang="en-US" sz="2400" spc="-1" strike="noStrike">
                <a:solidFill>
                  <a:srgbClr val="000000"/>
                </a:solidFill>
                <a:latin typeface="Calibri"/>
              </a:rPr>
              <a:t>Budget Constraint can be written as</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endParaRPr b="0" lang="en-US" sz="2400" spc="-1" strike="noStrike">
              <a:solidFill>
                <a:srgbClr val="000000"/>
              </a:solidFill>
              <a:latin typeface="Calibri"/>
            </a:endParaRPr>
          </a:p>
          <a:p>
            <a:pPr marL="343080" indent="-342720">
              <a:lnSpc>
                <a:spcPct val="100000"/>
              </a:lnSpc>
              <a:spcBef>
                <a:spcPts val="479"/>
              </a:spcBef>
            </a:pPr>
            <a:r>
              <a:rPr b="0" lang="en-US" sz="2400" spc="-1" strike="noStrike">
                <a:solidFill>
                  <a:srgbClr val="000000"/>
                </a:solidFill>
                <a:latin typeface="Calibri"/>
              </a:rPr>
              <a:t>	</a:t>
            </a:r>
            <a:r>
              <a:rPr b="0" lang="en-US" sz="2400" spc="-1" strike="noStrike">
                <a:solidFill>
                  <a:srgbClr val="000000"/>
                </a:solidFill>
                <a:latin typeface="Calibri"/>
              </a:rPr>
              <a:t>Increasing x</a:t>
            </a:r>
            <a:r>
              <a:rPr b="0" lang="en-US" sz="2400" spc="-1" strike="noStrike" baseline="-25000">
                <a:solidFill>
                  <a:srgbClr val="000000"/>
                </a:solidFill>
                <a:latin typeface="Calibri"/>
              </a:rPr>
              <a:t>1</a:t>
            </a:r>
            <a:r>
              <a:rPr b="0" lang="en-US" sz="2400" spc="-1" strike="noStrike">
                <a:solidFill>
                  <a:srgbClr val="000000"/>
                </a:solidFill>
                <a:latin typeface="Calibri"/>
              </a:rPr>
              <a:t> by 1 must reduce x</a:t>
            </a:r>
            <a:r>
              <a:rPr b="0" lang="en-US" sz="2400" spc="-1" strike="noStrike" baseline="-25000">
                <a:solidFill>
                  <a:srgbClr val="000000"/>
                </a:solidFill>
                <a:latin typeface="Calibri"/>
              </a:rPr>
              <a:t>2</a:t>
            </a:r>
            <a:r>
              <a:rPr b="0" lang="en-US" sz="2400" spc="-1" strike="noStrike">
                <a:solidFill>
                  <a:srgbClr val="000000"/>
                </a:solidFill>
                <a:latin typeface="Calibri"/>
              </a:rPr>
              <a:t> by p</a:t>
            </a:r>
            <a:r>
              <a:rPr b="0" lang="en-US" sz="2400" spc="-1" strike="noStrike" baseline="-25000">
                <a:solidFill>
                  <a:srgbClr val="000000"/>
                </a:solidFill>
                <a:latin typeface="Calibri"/>
              </a:rPr>
              <a:t>1</a:t>
            </a:r>
            <a:r>
              <a:rPr b="0" lang="en-US" sz="2400" spc="-1" strike="noStrike">
                <a:solidFill>
                  <a:srgbClr val="000000"/>
                </a:solidFill>
                <a:latin typeface="Calibri"/>
              </a:rPr>
              <a:t>/p</a:t>
            </a:r>
            <a:r>
              <a:rPr b="0" lang="en-US" sz="2400" spc="-1" strike="noStrike" baseline="-25000">
                <a:solidFill>
                  <a:srgbClr val="000000"/>
                </a:solidFill>
                <a:latin typeface="Calibri"/>
              </a:rPr>
              <a:t>2.</a:t>
            </a:r>
            <a:endParaRPr b="0" lang="en-US" sz="2400" spc="-1" strike="noStrike">
              <a:solidFill>
                <a:srgbClr val="000000"/>
              </a:solidFill>
              <a:latin typeface="Calibri"/>
            </a:endParaRPr>
          </a:p>
          <a:p>
            <a:pPr marL="343080" indent="-342720">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graphicFrame>
        <p:nvGraphicFramePr>
          <p:cNvPr id="228" name="Object 3"/>
          <p:cNvGraphicFramePr/>
          <p:nvPr/>
        </p:nvGraphicFramePr>
        <p:xfrm>
          <a:off x="3357720" y="2500200"/>
          <a:ext cx="2642760" cy="1056960"/>
        </p:xfrm>
        <a:graphic>
          <a:graphicData uri="http://schemas.openxmlformats.org/presentationml/2006/ole">
            <p:oleObj progId="Equation.3" r:id="rId1" spid="">
              <p:embed/>
              <p:pic>
                <p:nvPicPr>
                  <p:cNvPr id="229" name="Object 2" descr=""/>
                  <p:cNvPicPr/>
                  <p:nvPr/>
                </p:nvPicPr>
                <p:blipFill>
                  <a:blip r:embed="rId2"/>
                  <a:stretch/>
                </p:blipFill>
                <p:spPr>
                  <a:xfrm>
                    <a:off x="3357720" y="2500200"/>
                    <a:ext cx="2642760" cy="1056960"/>
                  </a:xfrm>
                  <a:prstGeom prst="rect">
                    <a:avLst/>
                  </a:prstGeom>
                  <a:ln>
                    <a:noFill/>
                  </a:ln>
                </p:spPr>
              </p:pic>
            </p:oleObj>
          </a:graphicData>
        </a:graphic>
      </p:graphicFrame>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000" spc="-1" strike="noStrike">
                <a:solidFill>
                  <a:srgbClr val="000000"/>
                </a:solidFill>
                <a:latin typeface="Calibri"/>
              </a:rPr>
              <a:t>The Economic Problem: </a:t>
            </a:r>
            <a:br/>
            <a:r>
              <a:rPr b="0" lang="en-US" sz="4000" spc="-1" strike="noStrike">
                <a:solidFill>
                  <a:srgbClr val="000000"/>
                </a:solidFill>
                <a:latin typeface="Calibri"/>
              </a:rPr>
              <a:t>Scarcity and Choice</a:t>
            </a:r>
            <a:endParaRPr b="0" lang="en-US" sz="4000" spc="-1" strike="noStrike">
              <a:solidFill>
                <a:srgbClr val="000000"/>
              </a:solidFill>
              <a:latin typeface="Arial"/>
            </a:endParaRPr>
          </a:p>
        </p:txBody>
      </p:sp>
      <p:sp>
        <p:nvSpPr>
          <p:cNvPr id="132"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What gets produced?</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How is it produced?</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Who gets what is produced?</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Limited or scarce resources force individuals and societies to choose among competing uses of resources—alternative combinations of produced goods and services—and among alternative final distributions of what is produced among households.</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The </a:t>
            </a:r>
            <a:r>
              <a:rPr b="0" i="1" lang="en-US" sz="2400" spc="-1" strike="noStrike">
                <a:solidFill>
                  <a:srgbClr val="000000"/>
                </a:solidFill>
                <a:latin typeface="Calibri"/>
              </a:rPr>
              <a:t>production possibility frontier, </a:t>
            </a:r>
            <a:r>
              <a:rPr b="0" lang="en-US" sz="2400" spc="-1" strike="noStrike">
                <a:solidFill>
                  <a:srgbClr val="000000"/>
                </a:solidFill>
                <a:latin typeface="Calibri"/>
              </a:rPr>
              <a:t>a model that helps economists think about the trade-offs every economy faces.</a:t>
            </a:r>
            <a:endParaRPr b="0" lang="en-US" sz="24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31"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grpSp>
        <p:nvGrpSpPr>
          <p:cNvPr id="232" name="Group 3"/>
          <p:cNvGrpSpPr/>
          <p:nvPr/>
        </p:nvGrpSpPr>
        <p:grpSpPr>
          <a:xfrm>
            <a:off x="1600200" y="1447560"/>
            <a:ext cx="4724280" cy="3810600"/>
            <a:chOff x="1600200" y="1447560"/>
            <a:chExt cx="4724280" cy="3810600"/>
          </a:xfrm>
        </p:grpSpPr>
        <p:sp>
          <p:nvSpPr>
            <p:cNvPr id="233" name="Line 4"/>
            <p:cNvSpPr/>
            <p:nvPr/>
          </p:nvSpPr>
          <p:spPr>
            <a:xfrm>
              <a:off x="1600200" y="1447560"/>
              <a:ext cx="360" cy="3810240"/>
            </a:xfrm>
            <a:prstGeom prst="line">
              <a:avLst/>
            </a:prstGeom>
            <a:ln w="12600">
              <a:solidFill>
                <a:schemeClr val="tx1"/>
              </a:solidFill>
              <a:round/>
            </a:ln>
          </p:spPr>
          <p:style>
            <a:lnRef idx="0"/>
            <a:fillRef idx="0"/>
            <a:effectRef idx="0"/>
            <a:fontRef idx="minor"/>
          </p:style>
        </p:sp>
        <p:sp>
          <p:nvSpPr>
            <p:cNvPr id="234" name="Line 5"/>
            <p:cNvSpPr/>
            <p:nvPr/>
          </p:nvSpPr>
          <p:spPr>
            <a:xfrm>
              <a:off x="1600200" y="5257800"/>
              <a:ext cx="4724280" cy="360"/>
            </a:xfrm>
            <a:prstGeom prst="line">
              <a:avLst/>
            </a:prstGeom>
            <a:ln w="12600">
              <a:solidFill>
                <a:schemeClr val="tx1"/>
              </a:solidFill>
              <a:round/>
            </a:ln>
          </p:spPr>
          <p:style>
            <a:lnRef idx="0"/>
            <a:fillRef idx="0"/>
            <a:effectRef idx="0"/>
            <a:fontRef idx="minor"/>
          </p:style>
        </p:sp>
      </p:grpSp>
      <p:sp>
        <p:nvSpPr>
          <p:cNvPr id="235" name="CustomShape 6"/>
          <p:cNvSpPr/>
          <p:nvPr/>
        </p:nvSpPr>
        <p:spPr>
          <a:xfrm>
            <a:off x="796320" y="1189080"/>
            <a:ext cx="609120" cy="64656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2</a:t>
            </a:r>
            <a:endParaRPr b="0" lang="en-IN" sz="3200" spc="-1" strike="noStrike">
              <a:latin typeface="Arial"/>
            </a:endParaRPr>
          </a:p>
        </p:txBody>
      </p:sp>
      <p:sp>
        <p:nvSpPr>
          <p:cNvPr id="236" name="CustomShape 7"/>
          <p:cNvSpPr/>
          <p:nvPr/>
        </p:nvSpPr>
        <p:spPr>
          <a:xfrm>
            <a:off x="6435360" y="5303880"/>
            <a:ext cx="609120" cy="64656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1</a:t>
            </a:r>
            <a:endParaRPr b="0" lang="en-IN" sz="3200" spc="-1" strike="noStrike">
              <a:latin typeface="Arial"/>
            </a:endParaRPr>
          </a:p>
        </p:txBody>
      </p:sp>
      <p:sp>
        <p:nvSpPr>
          <p:cNvPr id="237" name="Line 8"/>
          <p:cNvSpPr/>
          <p:nvPr/>
        </p:nvSpPr>
        <p:spPr>
          <a:xfrm>
            <a:off x="1600200" y="1828800"/>
            <a:ext cx="4114800" cy="3429000"/>
          </a:xfrm>
          <a:prstGeom prst="line">
            <a:avLst/>
          </a:prstGeom>
          <a:ln w="50760">
            <a:solidFill>
              <a:schemeClr val="tx1"/>
            </a:solidFill>
            <a:round/>
          </a:ln>
        </p:spPr>
        <p:style>
          <a:lnRef idx="0"/>
          <a:fillRef idx="0"/>
          <a:effectRef idx="0"/>
          <a:fontRef idx="minor"/>
        </p:style>
      </p:sp>
      <p:sp>
        <p:nvSpPr>
          <p:cNvPr id="238" name="Line 9"/>
          <p:cNvSpPr/>
          <p:nvPr/>
        </p:nvSpPr>
        <p:spPr>
          <a:xfrm flipH="1">
            <a:off x="2819160" y="3809880"/>
            <a:ext cx="1067040" cy="360"/>
          </a:xfrm>
          <a:prstGeom prst="line">
            <a:avLst/>
          </a:prstGeom>
          <a:ln cap="rnd" w="25560">
            <a:solidFill>
              <a:schemeClr val="tx1"/>
            </a:solidFill>
            <a:custDash>
              <a:ds d="400000" sp="300000"/>
            </a:custDash>
            <a:round/>
            <a:tailEnd len="lg" type="stealth" w="med"/>
          </a:ln>
        </p:spPr>
        <p:style>
          <a:lnRef idx="0"/>
          <a:fillRef idx="0"/>
          <a:effectRef idx="0"/>
          <a:fontRef idx="minor"/>
        </p:style>
      </p:sp>
      <p:sp>
        <p:nvSpPr>
          <p:cNvPr id="239" name="Line 10"/>
          <p:cNvSpPr/>
          <p:nvPr/>
        </p:nvSpPr>
        <p:spPr>
          <a:xfrm flipV="1">
            <a:off x="2819160" y="2895480"/>
            <a:ext cx="360" cy="914400"/>
          </a:xfrm>
          <a:prstGeom prst="line">
            <a:avLst/>
          </a:prstGeom>
          <a:ln cap="rnd" w="25560">
            <a:solidFill>
              <a:schemeClr val="tx1"/>
            </a:solidFill>
            <a:custDash>
              <a:ds d="400000" sp="300000"/>
            </a:custDash>
            <a:round/>
            <a:tailEnd len="lg" type="stealth" w="med"/>
          </a:ln>
        </p:spPr>
        <p:style>
          <a:lnRef idx="0"/>
          <a:fillRef idx="0"/>
          <a:effectRef idx="0"/>
          <a:fontRef idx="minor"/>
        </p:style>
      </p:sp>
      <p:sp>
        <p:nvSpPr>
          <p:cNvPr id="240" name="CustomShape 11"/>
          <p:cNvSpPr/>
          <p:nvPr/>
        </p:nvSpPr>
        <p:spPr>
          <a:xfrm>
            <a:off x="3857760" y="1428840"/>
            <a:ext cx="5285880" cy="5069160"/>
          </a:xfrm>
          <a:prstGeom prst="rect">
            <a:avLst/>
          </a:prstGeom>
          <a:noFill/>
          <a:ln w="9360">
            <a:noFill/>
          </a:ln>
        </p:spPr>
        <p:style>
          <a:lnRef idx="0"/>
          <a:fillRef idx="0"/>
          <a:effectRef idx="0"/>
          <a:fontRef idx="minor"/>
        </p:style>
        <p:txBody>
          <a:bodyPr lIns="92160" rIns="92160" tIns="46080" bIns="46080"/>
          <a:p>
            <a:pPr>
              <a:lnSpc>
                <a:spcPct val="100000"/>
              </a:lnSpc>
            </a:pPr>
            <a:r>
              <a:rPr b="0" lang="en-IN" sz="2400" spc="-1" strike="noStrike">
                <a:solidFill>
                  <a:srgbClr val="000000"/>
                </a:solidFill>
                <a:latin typeface="Calibri"/>
              </a:rPr>
              <a:t>Opportunity cost of an extra unit of</a:t>
            </a:r>
            <a:br/>
            <a:r>
              <a:rPr b="0" lang="en-IN" sz="2400" spc="-1" strike="noStrike">
                <a:solidFill>
                  <a:srgbClr val="000000"/>
                </a:solidFill>
                <a:latin typeface="Calibri"/>
              </a:rPr>
              <a:t>    commodity 1 is p</a:t>
            </a:r>
            <a:r>
              <a:rPr b="0" lang="en-IN" sz="2400" spc="-1" strike="noStrike" baseline="-25000">
                <a:solidFill>
                  <a:srgbClr val="000000"/>
                </a:solidFill>
                <a:latin typeface="Calibri"/>
              </a:rPr>
              <a:t>1</a:t>
            </a:r>
            <a:r>
              <a:rPr b="0" lang="en-IN" sz="2400" spc="-1" strike="noStrike">
                <a:solidFill>
                  <a:srgbClr val="000000"/>
                </a:solidFill>
                <a:latin typeface="Calibri"/>
              </a:rPr>
              <a:t>/p</a:t>
            </a:r>
            <a:r>
              <a:rPr b="0" lang="en-IN" sz="2400" spc="-1" strike="noStrike" baseline="-25000">
                <a:solidFill>
                  <a:srgbClr val="000000"/>
                </a:solidFill>
                <a:latin typeface="Calibri"/>
              </a:rPr>
              <a:t>2</a:t>
            </a:r>
            <a:r>
              <a:rPr b="0" lang="en-IN" sz="2400" spc="-1" strike="noStrike">
                <a:solidFill>
                  <a:srgbClr val="000000"/>
                </a:solidFill>
                <a:latin typeface="Calibri"/>
              </a:rPr>
              <a:t> units</a:t>
            </a:r>
            <a:br/>
            <a:r>
              <a:rPr b="0" lang="en-IN" sz="2400" spc="-1" strike="noStrike">
                <a:solidFill>
                  <a:srgbClr val="000000"/>
                </a:solidFill>
                <a:latin typeface="Calibri"/>
              </a:rPr>
              <a:t>         foregone of commodity 2. And</a:t>
            </a:r>
            <a:br/>
            <a:r>
              <a:rPr b="0" lang="en-IN" sz="2400" spc="-1" strike="noStrike">
                <a:solidFill>
                  <a:srgbClr val="000000"/>
                </a:solidFill>
                <a:latin typeface="Calibri"/>
              </a:rPr>
              <a:t>              the opp. cost of an extra</a:t>
            </a:r>
            <a:br/>
            <a:r>
              <a:rPr b="0" lang="en-IN" sz="2400" spc="-1" strike="noStrike">
                <a:solidFill>
                  <a:srgbClr val="000000"/>
                </a:solidFill>
                <a:latin typeface="Calibri"/>
              </a:rPr>
              <a:t>                  unit of commodity 2 is</a:t>
            </a:r>
            <a:br/>
            <a:r>
              <a:rPr b="0" lang="en-IN" sz="2400" spc="-1" strike="noStrike">
                <a:solidFill>
                  <a:srgbClr val="000000"/>
                </a:solidFill>
                <a:latin typeface="Calibri"/>
              </a:rPr>
              <a:t>                         p</a:t>
            </a:r>
            <a:r>
              <a:rPr b="0" lang="en-IN" sz="2400" spc="-1" strike="noStrike" baseline="-25000">
                <a:solidFill>
                  <a:srgbClr val="000000"/>
                </a:solidFill>
                <a:latin typeface="Calibri"/>
              </a:rPr>
              <a:t>2</a:t>
            </a:r>
            <a:r>
              <a:rPr b="0" lang="en-IN" sz="2400" spc="-1" strike="noStrike">
                <a:solidFill>
                  <a:srgbClr val="000000"/>
                </a:solidFill>
                <a:latin typeface="Calibri"/>
              </a:rPr>
              <a:t>/p</a:t>
            </a:r>
            <a:r>
              <a:rPr b="0" lang="en-IN" sz="2400" spc="-1" strike="noStrike" baseline="-25000">
                <a:solidFill>
                  <a:srgbClr val="000000"/>
                </a:solidFill>
                <a:latin typeface="Calibri"/>
              </a:rPr>
              <a:t>1 </a:t>
            </a:r>
            <a:r>
              <a:rPr b="0" lang="en-IN" sz="2400" spc="-1" strike="noStrike">
                <a:solidFill>
                  <a:srgbClr val="000000"/>
                </a:solidFill>
                <a:latin typeface="Calibri"/>
              </a:rPr>
              <a:t>units foregone</a:t>
            </a:r>
            <a:br/>
            <a:r>
              <a:rPr b="0" lang="en-IN" sz="2400" spc="-1" strike="noStrike">
                <a:solidFill>
                  <a:srgbClr val="000000"/>
                </a:solidFill>
                <a:latin typeface="Calibri"/>
              </a:rPr>
              <a:t>                             of commodity 1</a:t>
            </a:r>
            <a:r>
              <a:rPr b="0" lang="en-IN" sz="3200" spc="-1" strike="noStrike">
                <a:solidFill>
                  <a:srgbClr val="000000"/>
                </a:solidFill>
                <a:latin typeface="Calibri"/>
              </a:rPr>
              <a:t>. </a:t>
            </a:r>
            <a:endParaRPr b="0" lang="en-IN" sz="3200" spc="-1" strike="noStrike">
              <a:latin typeface="Arial"/>
            </a:endParaRPr>
          </a:p>
        </p:txBody>
      </p:sp>
      <p:sp>
        <p:nvSpPr>
          <p:cNvPr id="241" name="CustomShape 12"/>
          <p:cNvSpPr/>
          <p:nvPr/>
        </p:nvSpPr>
        <p:spPr>
          <a:xfrm>
            <a:off x="2733120" y="3780000"/>
            <a:ext cx="1410480" cy="64656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000000"/>
                </a:solidFill>
                <a:latin typeface="Calibri"/>
              </a:rPr>
              <a:t>-p</a:t>
            </a:r>
            <a:r>
              <a:rPr b="1" lang="en-IN" sz="3200" spc="-1" strike="noStrike" baseline="-25000">
                <a:solidFill>
                  <a:srgbClr val="000000"/>
                </a:solidFill>
                <a:latin typeface="Calibri"/>
              </a:rPr>
              <a:t>2</a:t>
            </a:r>
            <a:r>
              <a:rPr b="1" lang="en-IN" sz="3200" spc="-1" strike="noStrike">
                <a:solidFill>
                  <a:srgbClr val="000000"/>
                </a:solidFill>
                <a:latin typeface="Calibri"/>
              </a:rPr>
              <a:t>/p</a:t>
            </a:r>
            <a:r>
              <a:rPr b="1" lang="en-IN" sz="3200" spc="-1" strike="noStrike" baseline="-25000">
                <a:solidFill>
                  <a:srgbClr val="000000"/>
                </a:solidFill>
                <a:latin typeface="Calibri"/>
              </a:rPr>
              <a:t>1</a:t>
            </a:r>
            <a:endParaRPr b="0" lang="en-IN" sz="3200" spc="-1" strike="noStrike">
              <a:latin typeface="Arial"/>
            </a:endParaRPr>
          </a:p>
        </p:txBody>
      </p:sp>
      <p:sp>
        <p:nvSpPr>
          <p:cNvPr id="242" name="CustomShape 13"/>
          <p:cNvSpPr/>
          <p:nvPr/>
        </p:nvSpPr>
        <p:spPr>
          <a:xfrm>
            <a:off x="2132280" y="3112920"/>
            <a:ext cx="808920" cy="57924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000000"/>
                </a:solidFill>
                <a:latin typeface="Calibri"/>
              </a:rPr>
              <a:t>+1</a:t>
            </a:r>
            <a:endParaRPr b="0" lang="en-IN" sz="32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44" name="TextShape 2"/>
          <p:cNvSpPr txBox="1"/>
          <p:nvPr/>
        </p:nvSpPr>
        <p:spPr>
          <a:xfrm>
            <a:off x="500040" y="1000080"/>
            <a:ext cx="8229240" cy="4525560"/>
          </a:xfrm>
          <a:prstGeom prst="rect">
            <a:avLst/>
          </a:prstGeom>
          <a:noFill/>
          <a:ln w="9360">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budget constraint and budget set depend upon prices and income.  What happens as prices or income change?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Higher income gives more choice</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grpSp>
        <p:nvGrpSpPr>
          <p:cNvPr id="245" name="Group 3"/>
          <p:cNvGrpSpPr/>
          <p:nvPr/>
        </p:nvGrpSpPr>
        <p:grpSpPr>
          <a:xfrm>
            <a:off x="1600200" y="2535120"/>
            <a:ext cx="4724280" cy="3810240"/>
            <a:chOff x="1600200" y="2535120"/>
            <a:chExt cx="4724280" cy="3810240"/>
          </a:xfrm>
        </p:grpSpPr>
        <p:sp>
          <p:nvSpPr>
            <p:cNvPr id="246" name="Line 4"/>
            <p:cNvSpPr/>
            <p:nvPr/>
          </p:nvSpPr>
          <p:spPr>
            <a:xfrm>
              <a:off x="1600200" y="2535120"/>
              <a:ext cx="360" cy="3809880"/>
            </a:xfrm>
            <a:prstGeom prst="line">
              <a:avLst/>
            </a:prstGeom>
            <a:ln w="12600">
              <a:solidFill>
                <a:schemeClr val="tx1"/>
              </a:solidFill>
              <a:round/>
            </a:ln>
          </p:spPr>
          <p:style>
            <a:lnRef idx="0"/>
            <a:fillRef idx="0"/>
            <a:effectRef idx="0"/>
            <a:fontRef idx="minor"/>
          </p:style>
        </p:sp>
        <p:sp>
          <p:nvSpPr>
            <p:cNvPr id="247" name="Line 5"/>
            <p:cNvSpPr/>
            <p:nvPr/>
          </p:nvSpPr>
          <p:spPr>
            <a:xfrm>
              <a:off x="1600200" y="6345000"/>
              <a:ext cx="4724280" cy="360"/>
            </a:xfrm>
            <a:prstGeom prst="line">
              <a:avLst/>
            </a:prstGeom>
            <a:ln w="12600">
              <a:solidFill>
                <a:schemeClr val="tx1"/>
              </a:solidFill>
              <a:round/>
            </a:ln>
          </p:spPr>
          <p:style>
            <a:lnRef idx="0"/>
            <a:fillRef idx="0"/>
            <a:effectRef idx="0"/>
            <a:fontRef idx="minor"/>
          </p:style>
        </p:sp>
      </p:grpSp>
      <p:sp>
        <p:nvSpPr>
          <p:cNvPr id="248" name="CustomShape 6"/>
          <p:cNvSpPr/>
          <p:nvPr/>
        </p:nvSpPr>
        <p:spPr>
          <a:xfrm>
            <a:off x="1606680" y="3913200"/>
            <a:ext cx="3187440" cy="2425320"/>
          </a:xfrm>
          <a:prstGeom prst="rtTriangle">
            <a:avLst/>
          </a:prstGeom>
          <a:solidFill>
            <a:srgbClr val="00cc00"/>
          </a:solidFill>
          <a:ln w="12600">
            <a:solidFill>
              <a:schemeClr val="tx1"/>
            </a:solidFill>
            <a:miter/>
          </a:ln>
        </p:spPr>
        <p:style>
          <a:lnRef idx="0"/>
          <a:fillRef idx="0"/>
          <a:effectRef idx="0"/>
          <a:fontRef idx="minor"/>
        </p:style>
      </p:sp>
      <p:sp>
        <p:nvSpPr>
          <p:cNvPr id="249" name="CustomShape 7"/>
          <p:cNvSpPr/>
          <p:nvPr/>
        </p:nvSpPr>
        <p:spPr>
          <a:xfrm>
            <a:off x="1600200" y="3068640"/>
            <a:ext cx="4268520" cy="3277800"/>
          </a:xfrm>
          <a:custGeom>
            <a:avLst/>
            <a:gdLst/>
            <a:ahLst/>
            <a:rect l="l" t="t" r="r" b="b"/>
            <a:pathLst>
              <a:path w="2689" h="2065">
                <a:moveTo>
                  <a:pt x="0" y="0"/>
                </a:moveTo>
                <a:lnTo>
                  <a:pt x="2688" y="2064"/>
                </a:lnTo>
                <a:lnTo>
                  <a:pt x="2016" y="2064"/>
                </a:lnTo>
                <a:lnTo>
                  <a:pt x="0" y="528"/>
                </a:lnTo>
                <a:lnTo>
                  <a:pt x="0" y="0"/>
                </a:lnTo>
              </a:path>
            </a:pathLst>
          </a:custGeom>
          <a:solidFill>
            <a:schemeClr val="hlink"/>
          </a:solidFill>
          <a:ln w="12600">
            <a:solidFill>
              <a:schemeClr val="tx1"/>
            </a:solidFill>
            <a:round/>
          </a:ln>
        </p:spPr>
        <p:style>
          <a:lnRef idx="0"/>
          <a:fillRef idx="0"/>
          <a:effectRef idx="0"/>
          <a:fontRef idx="minor"/>
        </p:style>
      </p:sp>
      <p:sp>
        <p:nvSpPr>
          <p:cNvPr id="250" name="CustomShape 8"/>
          <p:cNvSpPr/>
          <p:nvPr/>
        </p:nvSpPr>
        <p:spPr>
          <a:xfrm>
            <a:off x="1441080" y="5273640"/>
            <a:ext cx="2672640" cy="106668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1f497d"/>
                </a:solidFill>
                <a:latin typeface="Calibri"/>
              </a:rPr>
              <a:t>Original</a:t>
            </a:r>
            <a:endParaRPr b="0" lang="en-IN" sz="3200" spc="-1" strike="noStrike">
              <a:latin typeface="Arial"/>
            </a:endParaRPr>
          </a:p>
          <a:p>
            <a:pPr>
              <a:lnSpc>
                <a:spcPct val="100000"/>
              </a:lnSpc>
            </a:pPr>
            <a:r>
              <a:rPr b="1" lang="en-IN" sz="3200" spc="-1" strike="noStrike">
                <a:solidFill>
                  <a:srgbClr val="1f497d"/>
                </a:solidFill>
                <a:latin typeface="Calibri"/>
              </a:rPr>
              <a:t>budget set</a:t>
            </a:r>
            <a:endParaRPr b="0" lang="en-IN" sz="3200" spc="-1" strike="noStrike">
              <a:latin typeface="Arial"/>
            </a:endParaRPr>
          </a:p>
        </p:txBody>
      </p:sp>
      <p:sp>
        <p:nvSpPr>
          <p:cNvPr id="251" name="CustomShape 9"/>
          <p:cNvSpPr/>
          <p:nvPr/>
        </p:nvSpPr>
        <p:spPr>
          <a:xfrm>
            <a:off x="2194920" y="2428920"/>
            <a:ext cx="4570200" cy="824040"/>
          </a:xfrm>
          <a:prstGeom prst="rect">
            <a:avLst/>
          </a:prstGeom>
          <a:noFill/>
          <a:ln w="9360">
            <a:noFill/>
          </a:ln>
        </p:spPr>
        <p:style>
          <a:lnRef idx="0"/>
          <a:fillRef idx="0"/>
          <a:effectRef idx="0"/>
          <a:fontRef idx="minor"/>
        </p:style>
        <p:txBody>
          <a:bodyPr wrap="none" lIns="92160" rIns="92160" tIns="46080" bIns="46080"/>
          <a:p>
            <a:pPr>
              <a:lnSpc>
                <a:spcPct val="100000"/>
              </a:lnSpc>
            </a:pPr>
            <a:r>
              <a:rPr b="0" lang="en-IN" sz="2400" spc="-1" strike="noStrike">
                <a:solidFill>
                  <a:srgbClr val="000000"/>
                </a:solidFill>
                <a:latin typeface="Calibri"/>
              </a:rPr>
              <a:t>New affordable consumption</a:t>
            </a:r>
            <a:br/>
            <a:r>
              <a:rPr b="0" lang="en-IN" sz="2400" spc="-1" strike="noStrike">
                <a:solidFill>
                  <a:srgbClr val="000000"/>
                </a:solidFill>
                <a:latin typeface="Calibri"/>
              </a:rPr>
              <a:t>choices</a:t>
            </a:r>
            <a:endParaRPr b="0" lang="en-IN" sz="2400" spc="-1" strike="noStrike">
              <a:latin typeface="Arial"/>
            </a:endParaRPr>
          </a:p>
        </p:txBody>
      </p:sp>
      <p:sp>
        <p:nvSpPr>
          <p:cNvPr id="252" name="CustomShape 10"/>
          <p:cNvSpPr/>
          <p:nvPr/>
        </p:nvSpPr>
        <p:spPr>
          <a:xfrm>
            <a:off x="3122640" y="3068640"/>
            <a:ext cx="1221840" cy="1142640"/>
          </a:xfrm>
          <a:custGeom>
            <a:avLst/>
            <a:gdLst/>
            <a:ahLst/>
            <a:rect l="l" t="t" r="r" b="b"/>
            <a:pathLst>
              <a:path w="21827" h="21600">
                <a:moveTo>
                  <a:pt x="21827" y="0"/>
                </a:moveTo>
                <a:cubicBezTo>
                  <a:pt x="21827" y="11929"/>
                  <a:pt x="12156" y="21600"/>
                  <a:pt x="227" y="21600"/>
                </a:cubicBezTo>
                <a:cubicBezTo>
                  <a:pt x="151" y="21600"/>
                  <a:pt x="75" y="21599"/>
                  <a:pt x="0" y="21598"/>
                </a:cubicBezTo>
                <a:moveTo>
                  <a:pt x="21827" y="0"/>
                </a:moveTo>
                <a:cubicBezTo>
                  <a:pt x="21827" y="11929"/>
                  <a:pt x="12156" y="21600"/>
                  <a:pt x="227" y="21600"/>
                </a:cubicBezTo>
                <a:cubicBezTo>
                  <a:pt x="151" y="21600"/>
                  <a:pt x="75" y="21599"/>
                  <a:pt x="0" y="21598"/>
                </a:cubicBezTo>
                <a:lnTo>
                  <a:pt x="227" y="0"/>
                </a:lnTo>
                <a:close/>
              </a:path>
            </a:pathLst>
          </a:custGeom>
          <a:noFill/>
          <a:ln w="50760">
            <a:solidFill>
              <a:schemeClr val="tx1"/>
            </a:solidFill>
            <a:round/>
            <a:tailEnd len="lg" type="stealth" w="med"/>
          </a:ln>
        </p:spPr>
        <p:style>
          <a:lnRef idx="0"/>
          <a:fillRef idx="0"/>
          <a:effectRef idx="0"/>
          <a:fontRef idx="minor"/>
        </p:style>
      </p:sp>
      <p:sp>
        <p:nvSpPr>
          <p:cNvPr id="253" name="Line 11"/>
          <p:cNvSpPr/>
          <p:nvPr/>
        </p:nvSpPr>
        <p:spPr>
          <a:xfrm flipH="1">
            <a:off x="3429000" y="4592520"/>
            <a:ext cx="2209680" cy="685800"/>
          </a:xfrm>
          <a:prstGeom prst="line">
            <a:avLst/>
          </a:prstGeom>
          <a:ln w="50760">
            <a:solidFill>
              <a:schemeClr val="tx1"/>
            </a:solidFill>
            <a:round/>
            <a:tailEnd len="lg" type="stealth" w="med"/>
          </a:ln>
        </p:spPr>
        <p:style>
          <a:lnRef idx="0"/>
          <a:fillRef idx="0"/>
          <a:effectRef idx="0"/>
          <a:fontRef idx="minor"/>
        </p:style>
      </p:sp>
      <p:sp>
        <p:nvSpPr>
          <p:cNvPr id="254" name="Line 12"/>
          <p:cNvSpPr/>
          <p:nvPr/>
        </p:nvSpPr>
        <p:spPr>
          <a:xfrm flipH="1">
            <a:off x="4572000" y="4668480"/>
            <a:ext cx="1066680" cy="609840"/>
          </a:xfrm>
          <a:prstGeom prst="line">
            <a:avLst/>
          </a:prstGeom>
          <a:ln w="50760">
            <a:solidFill>
              <a:schemeClr val="tx1"/>
            </a:solidFill>
            <a:round/>
            <a:tailEnd len="lg" type="stealth" w="med"/>
          </a:ln>
        </p:spPr>
        <p:style>
          <a:lnRef idx="0"/>
          <a:fillRef idx="0"/>
          <a:effectRef idx="0"/>
          <a:fontRef idx="minor"/>
        </p:style>
      </p:sp>
      <p:sp>
        <p:nvSpPr>
          <p:cNvPr id="255" name="Line 13"/>
          <p:cNvSpPr/>
          <p:nvPr/>
        </p:nvSpPr>
        <p:spPr>
          <a:xfrm>
            <a:off x="1600200" y="2535120"/>
            <a:ext cx="360" cy="3809880"/>
          </a:xfrm>
          <a:prstGeom prst="line">
            <a:avLst/>
          </a:prstGeom>
          <a:ln w="12600">
            <a:solidFill>
              <a:schemeClr val="tx1"/>
            </a:solidFill>
            <a:round/>
            <a:headEnd len="med" type="triangle" w="med"/>
          </a:ln>
        </p:spPr>
        <p:style>
          <a:lnRef idx="0"/>
          <a:fillRef idx="0"/>
          <a:effectRef idx="0"/>
          <a:fontRef idx="minor"/>
        </p:style>
      </p:sp>
      <p:sp>
        <p:nvSpPr>
          <p:cNvPr id="256" name="Line 14"/>
          <p:cNvSpPr/>
          <p:nvPr/>
        </p:nvSpPr>
        <p:spPr>
          <a:xfrm>
            <a:off x="1600200" y="6345000"/>
            <a:ext cx="4724280" cy="360"/>
          </a:xfrm>
          <a:prstGeom prst="line">
            <a:avLst/>
          </a:prstGeom>
          <a:ln w="12600">
            <a:solidFill>
              <a:schemeClr val="tx1"/>
            </a:solidFill>
            <a:round/>
            <a:tailEnd len="med" type="triangle" w="med"/>
          </a:ln>
        </p:spPr>
        <p:style>
          <a:lnRef idx="0"/>
          <a:fillRef idx="0"/>
          <a:effectRef idx="0"/>
          <a:fontRef idx="minor"/>
        </p:style>
      </p:sp>
      <p:grpSp>
        <p:nvGrpSpPr>
          <p:cNvPr id="257" name="Group 15"/>
          <p:cNvGrpSpPr/>
          <p:nvPr/>
        </p:nvGrpSpPr>
        <p:grpSpPr>
          <a:xfrm>
            <a:off x="1581120" y="2535120"/>
            <a:ext cx="4724280" cy="3810240"/>
            <a:chOff x="1581120" y="2535120"/>
            <a:chExt cx="4724280" cy="3810240"/>
          </a:xfrm>
        </p:grpSpPr>
        <p:sp>
          <p:nvSpPr>
            <p:cNvPr id="258" name="Line 16"/>
            <p:cNvSpPr/>
            <p:nvPr/>
          </p:nvSpPr>
          <p:spPr>
            <a:xfrm>
              <a:off x="1581120" y="2535120"/>
              <a:ext cx="360" cy="3809880"/>
            </a:xfrm>
            <a:prstGeom prst="line">
              <a:avLst/>
            </a:prstGeom>
            <a:ln w="12600">
              <a:solidFill>
                <a:schemeClr val="tx1"/>
              </a:solidFill>
              <a:round/>
            </a:ln>
          </p:spPr>
          <p:style>
            <a:lnRef idx="0"/>
            <a:fillRef idx="0"/>
            <a:effectRef idx="0"/>
            <a:fontRef idx="minor"/>
          </p:style>
        </p:sp>
        <p:sp>
          <p:nvSpPr>
            <p:cNvPr id="259" name="Line 17"/>
            <p:cNvSpPr/>
            <p:nvPr/>
          </p:nvSpPr>
          <p:spPr>
            <a:xfrm>
              <a:off x="1581120" y="6345000"/>
              <a:ext cx="4724280" cy="360"/>
            </a:xfrm>
            <a:prstGeom prst="line">
              <a:avLst/>
            </a:prstGeom>
            <a:ln w="12600">
              <a:solidFill>
                <a:schemeClr val="tx1"/>
              </a:solidFill>
              <a:round/>
            </a:ln>
          </p:spPr>
          <p:style>
            <a:lnRef idx="0"/>
            <a:fillRef idx="0"/>
            <a:effectRef idx="0"/>
            <a:fontRef idx="minor"/>
          </p:style>
        </p:sp>
      </p:grpSp>
      <p:sp>
        <p:nvSpPr>
          <p:cNvPr id="260" name="CustomShape 18"/>
          <p:cNvSpPr/>
          <p:nvPr/>
        </p:nvSpPr>
        <p:spPr>
          <a:xfrm>
            <a:off x="1587600" y="3913200"/>
            <a:ext cx="3187440" cy="2425320"/>
          </a:xfrm>
          <a:prstGeom prst="rtTriangle">
            <a:avLst/>
          </a:prstGeom>
          <a:solidFill>
            <a:schemeClr val="bg1"/>
          </a:solidFill>
          <a:ln w="12600">
            <a:solidFill>
              <a:schemeClr val="tx1"/>
            </a:solidFill>
            <a:miter/>
          </a:ln>
        </p:spPr>
        <p:style>
          <a:lnRef idx="0"/>
          <a:fillRef idx="0"/>
          <a:effectRef idx="0"/>
          <a:fontRef idx="minor"/>
        </p:style>
      </p:sp>
      <p:sp>
        <p:nvSpPr>
          <p:cNvPr id="261" name="CustomShape 19"/>
          <p:cNvSpPr/>
          <p:nvPr/>
        </p:nvSpPr>
        <p:spPr>
          <a:xfrm>
            <a:off x="1581120" y="3068640"/>
            <a:ext cx="4268520" cy="3277800"/>
          </a:xfrm>
          <a:custGeom>
            <a:avLst/>
            <a:gdLst/>
            <a:ahLst/>
            <a:rect l="l" t="t" r="r" b="b"/>
            <a:pathLst>
              <a:path w="2689" h="2065">
                <a:moveTo>
                  <a:pt x="0" y="0"/>
                </a:moveTo>
                <a:lnTo>
                  <a:pt x="2688" y="2064"/>
                </a:lnTo>
                <a:lnTo>
                  <a:pt x="2016" y="2064"/>
                </a:lnTo>
                <a:lnTo>
                  <a:pt x="0" y="528"/>
                </a:lnTo>
                <a:lnTo>
                  <a:pt x="0" y="0"/>
                </a:lnTo>
              </a:path>
            </a:pathLst>
          </a:custGeom>
          <a:solidFill>
            <a:schemeClr val="bg1"/>
          </a:solidFill>
          <a:ln w="12600">
            <a:solidFill>
              <a:schemeClr val="tx1"/>
            </a:solidFill>
            <a:round/>
          </a:ln>
        </p:spPr>
        <p:style>
          <a:lnRef idx="0"/>
          <a:fillRef idx="0"/>
          <a:effectRef idx="0"/>
          <a:fontRef idx="minor"/>
        </p:style>
      </p:sp>
      <p:sp>
        <p:nvSpPr>
          <p:cNvPr id="262" name="CustomShape 20"/>
          <p:cNvSpPr/>
          <p:nvPr/>
        </p:nvSpPr>
        <p:spPr>
          <a:xfrm>
            <a:off x="1386000" y="5273640"/>
            <a:ext cx="2049480" cy="82404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2400" spc="-1" strike="noStrike">
                <a:solidFill>
                  <a:srgbClr val="1f497d"/>
                </a:solidFill>
                <a:latin typeface="Calibri"/>
              </a:rPr>
              <a:t>Original</a:t>
            </a:r>
            <a:endParaRPr b="0" lang="en-IN" sz="2400" spc="-1" strike="noStrike">
              <a:latin typeface="Arial"/>
            </a:endParaRPr>
          </a:p>
          <a:p>
            <a:pPr>
              <a:lnSpc>
                <a:spcPct val="100000"/>
              </a:lnSpc>
            </a:pPr>
            <a:r>
              <a:rPr b="1" lang="en-IN" sz="2400" spc="-1" strike="noStrike">
                <a:solidFill>
                  <a:srgbClr val="1f497d"/>
                </a:solidFill>
                <a:latin typeface="Calibri"/>
              </a:rPr>
              <a:t>budget set</a:t>
            </a:r>
            <a:endParaRPr b="0" lang="en-IN" sz="2400" spc="-1" strike="noStrike">
              <a:latin typeface="Arial"/>
            </a:endParaRPr>
          </a:p>
        </p:txBody>
      </p:sp>
      <p:sp>
        <p:nvSpPr>
          <p:cNvPr id="263" name="CustomShape 21"/>
          <p:cNvSpPr/>
          <p:nvPr/>
        </p:nvSpPr>
        <p:spPr>
          <a:xfrm>
            <a:off x="3103560" y="3068640"/>
            <a:ext cx="1221840" cy="1142640"/>
          </a:xfrm>
          <a:custGeom>
            <a:avLst/>
            <a:gdLst/>
            <a:ahLst/>
            <a:rect l="l" t="t" r="r" b="b"/>
            <a:pathLst>
              <a:path w="21827" h="21600">
                <a:moveTo>
                  <a:pt x="21827" y="0"/>
                </a:moveTo>
                <a:cubicBezTo>
                  <a:pt x="21827" y="11929"/>
                  <a:pt x="12156" y="21600"/>
                  <a:pt x="227" y="21600"/>
                </a:cubicBezTo>
                <a:cubicBezTo>
                  <a:pt x="151" y="21600"/>
                  <a:pt x="75" y="21599"/>
                  <a:pt x="0" y="21598"/>
                </a:cubicBezTo>
                <a:moveTo>
                  <a:pt x="21827" y="0"/>
                </a:moveTo>
                <a:cubicBezTo>
                  <a:pt x="21827" y="11929"/>
                  <a:pt x="12156" y="21600"/>
                  <a:pt x="227" y="21600"/>
                </a:cubicBezTo>
                <a:cubicBezTo>
                  <a:pt x="151" y="21600"/>
                  <a:pt x="75" y="21599"/>
                  <a:pt x="0" y="21598"/>
                </a:cubicBezTo>
                <a:lnTo>
                  <a:pt x="227" y="0"/>
                </a:lnTo>
                <a:close/>
              </a:path>
            </a:pathLst>
          </a:custGeom>
          <a:noFill/>
          <a:ln w="50760">
            <a:solidFill>
              <a:schemeClr val="tx1"/>
            </a:solidFill>
            <a:round/>
            <a:tailEnd len="lg" type="stealth" w="med"/>
          </a:ln>
        </p:spPr>
        <p:style>
          <a:lnRef idx="0"/>
          <a:fillRef idx="0"/>
          <a:effectRef idx="0"/>
          <a:fontRef idx="minor"/>
        </p:style>
      </p:sp>
      <p:sp>
        <p:nvSpPr>
          <p:cNvPr id="264" name="CustomShape 22"/>
          <p:cNvSpPr/>
          <p:nvPr/>
        </p:nvSpPr>
        <p:spPr>
          <a:xfrm>
            <a:off x="6416280" y="6000840"/>
            <a:ext cx="609120" cy="64656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1</a:t>
            </a:r>
            <a:endParaRPr b="0" lang="en-IN" sz="3200" spc="-1" strike="noStrike">
              <a:latin typeface="Arial"/>
            </a:endParaRPr>
          </a:p>
        </p:txBody>
      </p:sp>
      <p:sp>
        <p:nvSpPr>
          <p:cNvPr id="265" name="Line 23"/>
          <p:cNvSpPr/>
          <p:nvPr/>
        </p:nvSpPr>
        <p:spPr>
          <a:xfrm flipH="1">
            <a:off x="3409920" y="4592520"/>
            <a:ext cx="2209680" cy="685800"/>
          </a:xfrm>
          <a:prstGeom prst="line">
            <a:avLst/>
          </a:prstGeom>
          <a:ln w="50760">
            <a:solidFill>
              <a:schemeClr val="tx1"/>
            </a:solidFill>
            <a:round/>
            <a:tailEnd len="lg" type="stealth" w="med"/>
          </a:ln>
        </p:spPr>
        <p:style>
          <a:lnRef idx="0"/>
          <a:fillRef idx="0"/>
          <a:effectRef idx="0"/>
          <a:fontRef idx="minor"/>
        </p:style>
      </p:sp>
      <p:sp>
        <p:nvSpPr>
          <p:cNvPr id="266" name="Line 24"/>
          <p:cNvSpPr/>
          <p:nvPr/>
        </p:nvSpPr>
        <p:spPr>
          <a:xfrm flipH="1">
            <a:off x="4552920" y="4668480"/>
            <a:ext cx="1066680" cy="609840"/>
          </a:xfrm>
          <a:prstGeom prst="line">
            <a:avLst/>
          </a:prstGeom>
          <a:ln w="50760">
            <a:solidFill>
              <a:schemeClr val="tx1"/>
            </a:solidFill>
            <a:round/>
            <a:tailEnd len="lg" type="stealth" w="med"/>
          </a:ln>
        </p:spPr>
        <p:style>
          <a:lnRef idx="0"/>
          <a:fillRef idx="0"/>
          <a:effectRef idx="0"/>
          <a:fontRef idx="minor"/>
        </p:style>
      </p:sp>
      <p:sp>
        <p:nvSpPr>
          <p:cNvPr id="267" name="Line 25"/>
          <p:cNvSpPr/>
          <p:nvPr/>
        </p:nvSpPr>
        <p:spPr>
          <a:xfrm>
            <a:off x="1581120" y="2535120"/>
            <a:ext cx="360" cy="3809880"/>
          </a:xfrm>
          <a:prstGeom prst="line">
            <a:avLst/>
          </a:prstGeom>
          <a:ln w="12600">
            <a:solidFill>
              <a:schemeClr val="tx1"/>
            </a:solidFill>
            <a:round/>
            <a:headEnd len="med" type="triangle" w="med"/>
          </a:ln>
        </p:spPr>
        <p:style>
          <a:lnRef idx="0"/>
          <a:fillRef idx="0"/>
          <a:effectRef idx="0"/>
          <a:fontRef idx="minor"/>
        </p:style>
      </p:sp>
      <p:sp>
        <p:nvSpPr>
          <p:cNvPr id="268" name="Line 26"/>
          <p:cNvSpPr/>
          <p:nvPr/>
        </p:nvSpPr>
        <p:spPr>
          <a:xfrm>
            <a:off x="1581120" y="6345000"/>
            <a:ext cx="4724280" cy="360"/>
          </a:xfrm>
          <a:prstGeom prst="line">
            <a:avLst/>
          </a:prstGeom>
          <a:ln w="12600">
            <a:solidFill>
              <a:schemeClr val="tx1"/>
            </a:solidFill>
            <a:round/>
            <a:tailEnd len="med" type="triangle" w="med"/>
          </a:ln>
        </p:spPr>
        <p:style>
          <a:lnRef idx="0"/>
          <a:fillRef idx="0"/>
          <a:effectRef idx="0"/>
          <a:fontRef idx="minor"/>
        </p:style>
      </p:sp>
      <p:sp>
        <p:nvSpPr>
          <p:cNvPr id="269" name="CustomShape 27"/>
          <p:cNvSpPr/>
          <p:nvPr/>
        </p:nvSpPr>
        <p:spPr>
          <a:xfrm>
            <a:off x="891720" y="2563920"/>
            <a:ext cx="609120" cy="64656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2</a:t>
            </a:r>
            <a:endParaRPr b="0" lang="en-IN" sz="3200" spc="-1" strike="noStrike">
              <a:latin typeface="Arial"/>
            </a:endParaRPr>
          </a:p>
        </p:txBody>
      </p:sp>
      <p:sp>
        <p:nvSpPr>
          <p:cNvPr id="270" name="CustomShape 28"/>
          <p:cNvSpPr/>
          <p:nvPr/>
        </p:nvSpPr>
        <p:spPr>
          <a:xfrm>
            <a:off x="5699160" y="3328920"/>
            <a:ext cx="2444400" cy="2286360"/>
          </a:xfrm>
          <a:prstGeom prst="rect">
            <a:avLst/>
          </a:prstGeom>
          <a:noFill/>
          <a:ln w="9360">
            <a:noFill/>
          </a:ln>
        </p:spPr>
        <p:style>
          <a:lnRef idx="0"/>
          <a:fillRef idx="0"/>
          <a:effectRef idx="0"/>
          <a:fontRef idx="minor"/>
        </p:style>
        <p:txBody>
          <a:bodyPr lIns="92160" rIns="92160" tIns="46080" bIns="46080"/>
          <a:p>
            <a:pPr>
              <a:lnSpc>
                <a:spcPct val="100000"/>
              </a:lnSpc>
            </a:pPr>
            <a:r>
              <a:rPr b="0" lang="en-IN" sz="2400" spc="-1" strike="noStrike">
                <a:solidFill>
                  <a:srgbClr val="000000"/>
                </a:solidFill>
                <a:latin typeface="Calibri"/>
              </a:rPr>
              <a:t>Original and</a:t>
            </a:r>
            <a:endParaRPr b="0" lang="en-IN" sz="2400" spc="-1" strike="noStrike">
              <a:latin typeface="Arial"/>
            </a:endParaRPr>
          </a:p>
          <a:p>
            <a:pPr>
              <a:lnSpc>
                <a:spcPct val="100000"/>
              </a:lnSpc>
            </a:pPr>
            <a:r>
              <a:rPr b="0" lang="en-IN" sz="2400" spc="-1" strike="noStrike">
                <a:solidFill>
                  <a:srgbClr val="000000"/>
                </a:solidFill>
                <a:latin typeface="Calibri"/>
              </a:rPr>
              <a:t>new budget</a:t>
            </a:r>
            <a:endParaRPr b="0" lang="en-IN" sz="2400" spc="-1" strike="noStrike">
              <a:latin typeface="Arial"/>
            </a:endParaRPr>
          </a:p>
          <a:p>
            <a:pPr>
              <a:lnSpc>
                <a:spcPct val="100000"/>
              </a:lnSpc>
            </a:pPr>
            <a:r>
              <a:rPr b="0" lang="en-IN" sz="2400" spc="-1" strike="noStrike">
                <a:solidFill>
                  <a:srgbClr val="000000"/>
                </a:solidFill>
                <a:latin typeface="Calibri"/>
              </a:rPr>
              <a:t>constraints are</a:t>
            </a:r>
            <a:endParaRPr b="0" lang="en-IN" sz="2400" spc="-1" strike="noStrike">
              <a:latin typeface="Arial"/>
            </a:endParaRPr>
          </a:p>
          <a:p>
            <a:pPr>
              <a:lnSpc>
                <a:spcPct val="100000"/>
              </a:lnSpc>
            </a:pPr>
            <a:r>
              <a:rPr b="0" lang="en-IN" sz="2400" spc="-1" strike="noStrike">
                <a:solidFill>
                  <a:srgbClr val="000000"/>
                </a:solidFill>
                <a:latin typeface="Calibri"/>
              </a:rPr>
              <a:t>parallel (same</a:t>
            </a:r>
            <a:endParaRPr b="0" lang="en-IN" sz="2400" spc="-1" strike="noStrike">
              <a:latin typeface="Arial"/>
            </a:endParaRPr>
          </a:p>
          <a:p>
            <a:pPr>
              <a:lnSpc>
                <a:spcPct val="100000"/>
              </a:lnSpc>
            </a:pPr>
            <a:r>
              <a:rPr b="0" lang="en-IN" sz="2400" spc="-1" strike="noStrike">
                <a:solidFill>
                  <a:srgbClr val="000000"/>
                </a:solidFill>
                <a:latin typeface="Calibri"/>
              </a:rPr>
              <a:t>slope).</a:t>
            </a:r>
            <a:endParaRPr b="0" lang="en-IN" sz="24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57200" y="274680"/>
            <a:ext cx="8229240" cy="1142640"/>
          </a:xfrm>
          <a:prstGeom prst="rect">
            <a:avLst/>
          </a:prstGeom>
          <a:noFill/>
          <a:ln w="9360">
            <a:noFill/>
          </a:ln>
        </p:spPr>
        <p:txBody>
          <a:bodyPr anchor="ctr">
            <a:normAutofit/>
          </a:bodyPr>
          <a:p>
            <a:pPr algn="ctr">
              <a:lnSpc>
                <a:spcPct val="100000"/>
              </a:lnSpc>
            </a:pPr>
            <a:r>
              <a:rPr b="0" lang="en-US" sz="4400" spc="-1" strike="noStrike">
                <a:solidFill>
                  <a:srgbClr val="000000"/>
                </a:solidFill>
                <a:latin typeface="Calibri"/>
              </a:rPr>
              <a:t>Budget Constraints - Income Changes</a:t>
            </a:r>
            <a:endParaRPr b="0" lang="en-US" sz="4400" spc="-1" strike="noStrike">
              <a:solidFill>
                <a:srgbClr val="000000"/>
              </a:solidFill>
              <a:latin typeface="Arial"/>
            </a:endParaRPr>
          </a:p>
        </p:txBody>
      </p:sp>
      <p:sp>
        <p:nvSpPr>
          <p:cNvPr id="272" name="TextShape 2"/>
          <p:cNvSpPr txBox="1"/>
          <p:nvPr/>
        </p:nvSpPr>
        <p:spPr>
          <a:xfrm>
            <a:off x="457200" y="1600200"/>
            <a:ext cx="8229240" cy="4525560"/>
          </a:xfrm>
          <a:prstGeom prst="rect">
            <a:avLst/>
          </a:prstGeom>
          <a:noFill/>
          <a:ln w="9360">
            <a:noFill/>
          </a:ln>
        </p:spPr>
        <p:txBody>
          <a:bodyPr/>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Increases in income </a:t>
            </a:r>
            <a:r>
              <a:rPr b="0" i="1" lang="en-US" sz="2400" spc="-1" strike="noStrike">
                <a:solidFill>
                  <a:srgbClr val="000000"/>
                </a:solidFill>
                <a:latin typeface="Calibri"/>
              </a:rPr>
              <a:t>m</a:t>
            </a:r>
            <a:r>
              <a:rPr b="0" lang="en-US" sz="2400" spc="-1" strike="noStrike">
                <a:solidFill>
                  <a:srgbClr val="000000"/>
                </a:solidFill>
                <a:latin typeface="Calibri"/>
              </a:rPr>
              <a:t> shift the  constraint outward in a parallel manner, thereby enlarging the budget set and improving choice.</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Decreases in income </a:t>
            </a:r>
            <a:r>
              <a:rPr b="0" i="1" lang="en-US" sz="2400" spc="-1" strike="noStrike">
                <a:solidFill>
                  <a:srgbClr val="000000"/>
                </a:solidFill>
                <a:latin typeface="Calibri"/>
              </a:rPr>
              <a:t>m</a:t>
            </a:r>
            <a:r>
              <a:rPr b="0" lang="en-US" sz="2400" spc="-1" strike="noStrike">
                <a:solidFill>
                  <a:srgbClr val="000000"/>
                </a:solidFill>
                <a:latin typeface="Calibri"/>
              </a:rPr>
              <a:t> shift the  constraint inward in a parallel manner, thereby shrinking the budget set and reducing choice.</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74" name="TextShape 2"/>
          <p:cNvSpPr txBox="1"/>
          <p:nvPr/>
        </p:nvSpPr>
        <p:spPr>
          <a:xfrm>
            <a:off x="571680" y="642960"/>
            <a:ext cx="8229240" cy="4525560"/>
          </a:xfrm>
          <a:prstGeom prst="rect">
            <a:avLst/>
          </a:prstGeom>
          <a:noFill/>
          <a:ln w="9360">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What happens if just one price decreases?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Suppose p</a:t>
            </a:r>
            <a:r>
              <a:rPr b="0" lang="en-US" sz="2400" spc="-1" strike="noStrike" baseline="-25000">
                <a:solidFill>
                  <a:srgbClr val="000000"/>
                </a:solidFill>
                <a:latin typeface="Calibri"/>
              </a:rPr>
              <a:t>1</a:t>
            </a:r>
            <a:r>
              <a:rPr b="0" lang="en-US" sz="2400" spc="-1" strike="noStrike">
                <a:solidFill>
                  <a:srgbClr val="000000"/>
                </a:solidFill>
                <a:latin typeface="Calibri"/>
              </a:rPr>
              <a:t> decreases.</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
        <p:nvSpPr>
          <p:cNvPr id="275" name="Line 3"/>
          <p:cNvSpPr/>
          <p:nvPr/>
        </p:nvSpPr>
        <p:spPr>
          <a:xfrm>
            <a:off x="1600200" y="1749240"/>
            <a:ext cx="360" cy="3809880"/>
          </a:xfrm>
          <a:prstGeom prst="line">
            <a:avLst/>
          </a:prstGeom>
          <a:ln w="12600">
            <a:solidFill>
              <a:schemeClr val="tx1"/>
            </a:solidFill>
            <a:round/>
            <a:headEnd len="med" type="triangle" w="med"/>
          </a:ln>
        </p:spPr>
        <p:style>
          <a:lnRef idx="0"/>
          <a:fillRef idx="0"/>
          <a:effectRef idx="0"/>
          <a:fontRef idx="minor"/>
        </p:style>
      </p:sp>
      <p:sp>
        <p:nvSpPr>
          <p:cNvPr id="276" name="Line 4"/>
          <p:cNvSpPr/>
          <p:nvPr/>
        </p:nvSpPr>
        <p:spPr>
          <a:xfrm>
            <a:off x="1600200" y="5559120"/>
            <a:ext cx="6248160" cy="360"/>
          </a:xfrm>
          <a:prstGeom prst="line">
            <a:avLst/>
          </a:prstGeom>
          <a:ln w="12600">
            <a:solidFill>
              <a:schemeClr val="tx1"/>
            </a:solidFill>
            <a:round/>
            <a:tailEnd len="med" type="triangle" w="med"/>
          </a:ln>
        </p:spPr>
        <p:style>
          <a:lnRef idx="0"/>
          <a:fillRef idx="0"/>
          <a:effectRef idx="0"/>
          <a:fontRef idx="minor"/>
        </p:style>
      </p:sp>
      <p:sp>
        <p:nvSpPr>
          <p:cNvPr id="277" name="CustomShape 5"/>
          <p:cNvSpPr/>
          <p:nvPr/>
        </p:nvSpPr>
        <p:spPr>
          <a:xfrm>
            <a:off x="1606680" y="2136600"/>
            <a:ext cx="3187440" cy="3416040"/>
          </a:xfrm>
          <a:prstGeom prst="rtTriangle">
            <a:avLst/>
          </a:prstGeom>
          <a:solidFill>
            <a:schemeClr val="bg2"/>
          </a:solidFill>
          <a:ln w="12600">
            <a:solidFill>
              <a:schemeClr val="tx1"/>
            </a:solidFill>
            <a:miter/>
          </a:ln>
        </p:spPr>
        <p:style>
          <a:lnRef idx="0"/>
          <a:fillRef idx="0"/>
          <a:effectRef idx="0"/>
          <a:fontRef idx="minor"/>
        </p:style>
      </p:sp>
      <p:sp>
        <p:nvSpPr>
          <p:cNvPr id="278" name="CustomShape 6"/>
          <p:cNvSpPr/>
          <p:nvPr/>
        </p:nvSpPr>
        <p:spPr>
          <a:xfrm>
            <a:off x="1405080" y="4487760"/>
            <a:ext cx="2049480" cy="82404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2400" spc="-1" strike="noStrike">
                <a:solidFill>
                  <a:srgbClr val="1f497d"/>
                </a:solidFill>
                <a:latin typeface="Calibri"/>
              </a:rPr>
              <a:t>Original</a:t>
            </a:r>
            <a:endParaRPr b="0" lang="en-IN" sz="2400" spc="-1" strike="noStrike">
              <a:latin typeface="Arial"/>
            </a:endParaRPr>
          </a:p>
          <a:p>
            <a:pPr>
              <a:lnSpc>
                <a:spcPct val="100000"/>
              </a:lnSpc>
            </a:pPr>
            <a:r>
              <a:rPr b="1" lang="en-IN" sz="2400" spc="-1" strike="noStrike">
                <a:solidFill>
                  <a:srgbClr val="1f497d"/>
                </a:solidFill>
                <a:latin typeface="Calibri"/>
              </a:rPr>
              <a:t>budget set</a:t>
            </a:r>
            <a:endParaRPr b="0" lang="en-IN" sz="2400" spc="-1" strike="noStrike">
              <a:latin typeface="Arial"/>
            </a:endParaRPr>
          </a:p>
        </p:txBody>
      </p:sp>
      <p:sp>
        <p:nvSpPr>
          <p:cNvPr id="279" name="CustomShape 7"/>
          <p:cNvSpPr/>
          <p:nvPr/>
        </p:nvSpPr>
        <p:spPr>
          <a:xfrm>
            <a:off x="8001000" y="5605560"/>
            <a:ext cx="609120" cy="1134000"/>
          </a:xfrm>
          <a:prstGeom prst="rect">
            <a:avLst/>
          </a:prstGeom>
          <a:noFill/>
          <a:ln w="9360">
            <a:noFill/>
          </a:ln>
        </p:spPr>
        <p:style>
          <a:lnRef idx="0"/>
          <a:fillRef idx="0"/>
          <a:effectRef idx="0"/>
          <a:fontRef idx="minor"/>
        </p:style>
        <p:txBody>
          <a:bodyPr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1</a:t>
            </a:r>
            <a:endParaRPr b="0" lang="en-IN" sz="3200" spc="-1" strike="noStrike">
              <a:latin typeface="Arial"/>
            </a:endParaRPr>
          </a:p>
        </p:txBody>
      </p:sp>
      <p:sp>
        <p:nvSpPr>
          <p:cNvPr id="280" name="CustomShape 8"/>
          <p:cNvSpPr/>
          <p:nvPr/>
        </p:nvSpPr>
        <p:spPr>
          <a:xfrm>
            <a:off x="533520" y="2130480"/>
            <a:ext cx="1066320" cy="1134000"/>
          </a:xfrm>
          <a:prstGeom prst="rect">
            <a:avLst/>
          </a:prstGeom>
          <a:noFill/>
          <a:ln w="9360">
            <a:noFill/>
          </a:ln>
        </p:spPr>
        <p:style>
          <a:lnRef idx="0"/>
          <a:fillRef idx="0"/>
          <a:effectRef idx="0"/>
          <a:fontRef idx="minor"/>
        </p:style>
        <p:txBody>
          <a:bodyPr lIns="92160" rIns="92160" tIns="46080" bIns="46080"/>
          <a:p>
            <a:pPr>
              <a:lnSpc>
                <a:spcPct val="100000"/>
              </a:lnSpc>
            </a:pPr>
            <a:r>
              <a:rPr b="1" lang="en-IN" sz="3200" spc="-1" strike="noStrike">
                <a:solidFill>
                  <a:srgbClr val="000000"/>
                </a:solidFill>
                <a:latin typeface="Calibri"/>
              </a:rPr>
              <a:t>m/p</a:t>
            </a:r>
            <a:r>
              <a:rPr b="1" lang="en-IN" sz="3200" spc="-1" strike="noStrike" baseline="-25000">
                <a:solidFill>
                  <a:srgbClr val="000000"/>
                </a:solidFill>
                <a:latin typeface="Calibri"/>
              </a:rPr>
              <a:t>2</a:t>
            </a:r>
            <a:endParaRPr b="0" lang="en-IN" sz="3200" spc="-1" strike="noStrike">
              <a:latin typeface="Arial"/>
            </a:endParaRPr>
          </a:p>
        </p:txBody>
      </p:sp>
      <p:sp>
        <p:nvSpPr>
          <p:cNvPr id="281" name="CustomShape 9"/>
          <p:cNvSpPr/>
          <p:nvPr/>
        </p:nvSpPr>
        <p:spPr>
          <a:xfrm>
            <a:off x="4075920" y="5605560"/>
            <a:ext cx="1365120" cy="64656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000000"/>
                </a:solidFill>
                <a:latin typeface="Calibri"/>
              </a:rPr>
              <a:t>m/p</a:t>
            </a:r>
            <a:r>
              <a:rPr b="1" lang="en-IN" sz="3200" spc="-1" strike="noStrike" baseline="-25000">
                <a:solidFill>
                  <a:srgbClr val="000000"/>
                </a:solidFill>
                <a:latin typeface="Calibri"/>
              </a:rPr>
              <a:t>1</a:t>
            </a:r>
            <a:r>
              <a:rPr b="1" lang="en-IN" sz="3200" spc="-1" strike="noStrike">
                <a:solidFill>
                  <a:srgbClr val="000000"/>
                </a:solidFill>
                <a:latin typeface="Calibri"/>
              </a:rPr>
              <a:t>’</a:t>
            </a:r>
            <a:endParaRPr b="0" lang="en-IN" sz="3200" spc="-1" strike="noStrike">
              <a:latin typeface="Arial"/>
            </a:endParaRPr>
          </a:p>
        </p:txBody>
      </p:sp>
      <p:sp>
        <p:nvSpPr>
          <p:cNvPr id="282" name="CustomShape 10"/>
          <p:cNvSpPr/>
          <p:nvPr/>
        </p:nvSpPr>
        <p:spPr>
          <a:xfrm>
            <a:off x="1600200" y="2130480"/>
            <a:ext cx="5716080" cy="3430080"/>
          </a:xfrm>
          <a:custGeom>
            <a:avLst/>
            <a:gdLst/>
            <a:ahLst/>
            <a:rect l="l" t="t" r="r" b="b"/>
            <a:pathLst>
              <a:path w="3601" h="2161">
                <a:moveTo>
                  <a:pt x="0" y="0"/>
                </a:moveTo>
                <a:lnTo>
                  <a:pt x="3600" y="2160"/>
                </a:lnTo>
                <a:lnTo>
                  <a:pt x="2016" y="2160"/>
                </a:lnTo>
                <a:lnTo>
                  <a:pt x="0" y="0"/>
                </a:lnTo>
              </a:path>
            </a:pathLst>
          </a:custGeom>
          <a:solidFill>
            <a:schemeClr val="bg1"/>
          </a:solidFill>
          <a:ln w="12600">
            <a:solidFill>
              <a:schemeClr val="bg1">
                <a:lumMod val="75000"/>
              </a:schemeClr>
            </a:solidFill>
            <a:round/>
          </a:ln>
        </p:spPr>
        <p:style>
          <a:lnRef idx="0"/>
          <a:fillRef idx="0"/>
          <a:effectRef idx="0"/>
          <a:fontRef idx="minor"/>
        </p:style>
      </p:sp>
      <p:sp>
        <p:nvSpPr>
          <p:cNvPr id="283" name="CustomShape 11"/>
          <p:cNvSpPr/>
          <p:nvPr/>
        </p:nvSpPr>
        <p:spPr>
          <a:xfrm>
            <a:off x="6537240" y="5635800"/>
            <a:ext cx="1257120" cy="1134000"/>
          </a:xfrm>
          <a:prstGeom prst="rect">
            <a:avLst/>
          </a:prstGeom>
          <a:noFill/>
          <a:ln w="9360">
            <a:noFill/>
          </a:ln>
        </p:spPr>
        <p:style>
          <a:lnRef idx="0"/>
          <a:fillRef idx="0"/>
          <a:effectRef idx="0"/>
          <a:fontRef idx="minor"/>
        </p:style>
        <p:txBody>
          <a:bodyPr lIns="92160" rIns="92160" tIns="46080" bIns="46080"/>
          <a:p>
            <a:pPr>
              <a:lnSpc>
                <a:spcPct val="100000"/>
              </a:lnSpc>
            </a:pPr>
            <a:r>
              <a:rPr b="1" lang="en-IN" sz="3200" spc="-1" strike="noStrike">
                <a:solidFill>
                  <a:srgbClr val="000000"/>
                </a:solidFill>
                <a:latin typeface="Calibri"/>
              </a:rPr>
              <a:t>m/p</a:t>
            </a:r>
            <a:r>
              <a:rPr b="1" lang="en-IN" sz="3200" spc="-1" strike="noStrike" baseline="-25000">
                <a:solidFill>
                  <a:srgbClr val="000000"/>
                </a:solidFill>
                <a:latin typeface="Calibri"/>
              </a:rPr>
              <a:t>1</a:t>
            </a:r>
            <a:r>
              <a:rPr b="1" lang="en-IN" sz="3200" spc="-1" strike="noStrike">
                <a:solidFill>
                  <a:srgbClr val="000000"/>
                </a:solidFill>
                <a:latin typeface="Calibri"/>
              </a:rPr>
              <a:t>”</a:t>
            </a:r>
            <a:endParaRPr b="0" lang="en-IN" sz="3200" spc="-1" strike="noStrike">
              <a:latin typeface="Arial"/>
            </a:endParaRPr>
          </a:p>
        </p:txBody>
      </p:sp>
      <p:sp>
        <p:nvSpPr>
          <p:cNvPr id="284" name="CustomShape 12"/>
          <p:cNvSpPr/>
          <p:nvPr/>
        </p:nvSpPr>
        <p:spPr>
          <a:xfrm>
            <a:off x="2666880" y="2359080"/>
            <a:ext cx="4723920" cy="458280"/>
          </a:xfrm>
          <a:prstGeom prst="rect">
            <a:avLst/>
          </a:prstGeom>
          <a:noFill/>
          <a:ln w="9360">
            <a:noFill/>
          </a:ln>
        </p:spPr>
        <p:style>
          <a:lnRef idx="0"/>
          <a:fillRef idx="0"/>
          <a:effectRef idx="0"/>
          <a:fontRef idx="minor"/>
        </p:style>
        <p:txBody>
          <a:bodyPr lIns="92160" rIns="92160" tIns="46080" bIns="46080"/>
          <a:p>
            <a:pPr>
              <a:lnSpc>
                <a:spcPct val="100000"/>
              </a:lnSpc>
            </a:pPr>
            <a:r>
              <a:rPr b="1" lang="en-IN" sz="2400" spc="-1" strike="noStrike">
                <a:solidFill>
                  <a:srgbClr val="404040"/>
                </a:solidFill>
                <a:latin typeface="Calibri"/>
              </a:rPr>
              <a:t>New affordable choices</a:t>
            </a:r>
            <a:endParaRPr b="0" lang="en-IN" sz="2400" spc="-1" strike="noStrike">
              <a:latin typeface="Arial"/>
            </a:endParaRPr>
          </a:p>
        </p:txBody>
      </p:sp>
      <p:sp>
        <p:nvSpPr>
          <p:cNvPr id="285" name="CustomShape 13"/>
          <p:cNvSpPr/>
          <p:nvPr/>
        </p:nvSpPr>
        <p:spPr>
          <a:xfrm>
            <a:off x="4028400" y="3090960"/>
            <a:ext cx="4039920" cy="165564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2400" spc="-1" strike="noStrike">
                <a:solidFill>
                  <a:srgbClr val="000000"/>
                </a:solidFill>
                <a:latin typeface="Calibri"/>
              </a:rPr>
              <a:t>Budget constraint</a:t>
            </a:r>
            <a:endParaRPr b="0" lang="en-IN" sz="2400" spc="-1" strike="noStrike">
              <a:latin typeface="Arial"/>
            </a:endParaRPr>
          </a:p>
          <a:p>
            <a:pPr>
              <a:lnSpc>
                <a:spcPct val="100000"/>
              </a:lnSpc>
            </a:pPr>
            <a:r>
              <a:rPr b="1" lang="en-IN" sz="2400" spc="-1" strike="noStrike">
                <a:solidFill>
                  <a:srgbClr val="000000"/>
                </a:solidFill>
                <a:latin typeface="Calibri"/>
              </a:rPr>
              <a:t>  </a:t>
            </a:r>
            <a:r>
              <a:rPr b="1" lang="en-IN" sz="2400" spc="-1" strike="noStrike">
                <a:solidFill>
                  <a:srgbClr val="000000"/>
                </a:solidFill>
                <a:latin typeface="Calibri"/>
              </a:rPr>
              <a:t>pivots; slope flattens</a:t>
            </a:r>
            <a:endParaRPr b="0" lang="en-IN" sz="2400" spc="-1" strike="noStrike">
              <a:latin typeface="Arial"/>
            </a:endParaRPr>
          </a:p>
          <a:p>
            <a:pPr>
              <a:lnSpc>
                <a:spcPct val="100000"/>
              </a:lnSpc>
            </a:pPr>
            <a:r>
              <a:rPr b="1" lang="en-IN" sz="2400" spc="-1" strike="noStrike">
                <a:solidFill>
                  <a:srgbClr val="000000"/>
                </a:solidFill>
                <a:latin typeface="Calibri"/>
              </a:rPr>
              <a:t>         </a:t>
            </a:r>
            <a:r>
              <a:rPr b="1" lang="en-IN" sz="2400" spc="-1" strike="noStrike">
                <a:solidFill>
                  <a:srgbClr val="000000"/>
                </a:solidFill>
                <a:latin typeface="Calibri"/>
              </a:rPr>
              <a:t>from -p</a:t>
            </a:r>
            <a:r>
              <a:rPr b="1" lang="en-IN" sz="2400" spc="-1" strike="noStrike" baseline="-25000">
                <a:solidFill>
                  <a:srgbClr val="000000"/>
                </a:solidFill>
                <a:latin typeface="Calibri"/>
              </a:rPr>
              <a:t>1</a:t>
            </a:r>
            <a:r>
              <a:rPr b="1" lang="en-IN" sz="2400" spc="-1" strike="noStrike">
                <a:solidFill>
                  <a:srgbClr val="000000"/>
                </a:solidFill>
                <a:latin typeface="Calibri"/>
              </a:rPr>
              <a:t>’/p</a:t>
            </a:r>
            <a:r>
              <a:rPr b="1" lang="en-IN" sz="2400" spc="-1" strike="noStrike" baseline="-25000">
                <a:solidFill>
                  <a:srgbClr val="000000"/>
                </a:solidFill>
                <a:latin typeface="Calibri"/>
              </a:rPr>
              <a:t>2</a:t>
            </a:r>
            <a:r>
              <a:rPr b="1" lang="en-IN" sz="2400" spc="-1" strike="noStrike">
                <a:solidFill>
                  <a:srgbClr val="000000"/>
                </a:solidFill>
                <a:latin typeface="Calibri"/>
              </a:rPr>
              <a:t> to</a:t>
            </a:r>
            <a:endParaRPr b="0" lang="en-IN" sz="2400" spc="-1" strike="noStrike">
              <a:latin typeface="Arial"/>
            </a:endParaRPr>
          </a:p>
          <a:p>
            <a:pPr>
              <a:lnSpc>
                <a:spcPct val="100000"/>
              </a:lnSpc>
            </a:pPr>
            <a:r>
              <a:rPr b="1" lang="en-IN" sz="2400" spc="-1" strike="noStrike">
                <a:solidFill>
                  <a:srgbClr val="000000"/>
                </a:solidFill>
                <a:latin typeface="Calibri"/>
              </a:rPr>
              <a:t>                    </a:t>
            </a:r>
            <a:r>
              <a:rPr b="1" lang="en-IN" sz="2400" spc="-1" strike="noStrike">
                <a:solidFill>
                  <a:srgbClr val="000000"/>
                </a:solidFill>
                <a:latin typeface="Calibri"/>
              </a:rPr>
              <a:t>-p</a:t>
            </a:r>
            <a:r>
              <a:rPr b="1" lang="en-IN" sz="2400" spc="-1" strike="noStrike" baseline="-25000">
                <a:solidFill>
                  <a:srgbClr val="000000"/>
                </a:solidFill>
                <a:latin typeface="Calibri"/>
              </a:rPr>
              <a:t>1</a:t>
            </a:r>
            <a:r>
              <a:rPr b="1" lang="en-IN" sz="2400" spc="-1" strike="noStrike">
                <a:solidFill>
                  <a:srgbClr val="000000"/>
                </a:solidFill>
                <a:latin typeface="Calibri"/>
              </a:rPr>
              <a:t>”/p</a:t>
            </a:r>
            <a:r>
              <a:rPr b="1" lang="en-IN" sz="2400" spc="-1" strike="noStrike" baseline="-25000">
                <a:solidFill>
                  <a:srgbClr val="000000"/>
                </a:solidFill>
                <a:latin typeface="Calibri"/>
              </a:rPr>
              <a:t>2</a:t>
            </a:r>
            <a:endParaRPr b="0" lang="en-IN" sz="2400" spc="-1" strike="noStrike">
              <a:latin typeface="Arial"/>
            </a:endParaRPr>
          </a:p>
        </p:txBody>
      </p:sp>
      <p:sp>
        <p:nvSpPr>
          <p:cNvPr id="286" name="CustomShape 14"/>
          <p:cNvSpPr/>
          <p:nvPr/>
        </p:nvSpPr>
        <p:spPr>
          <a:xfrm>
            <a:off x="1981080" y="3502080"/>
            <a:ext cx="1447560" cy="1200960"/>
          </a:xfrm>
          <a:prstGeom prst="rect">
            <a:avLst/>
          </a:prstGeom>
          <a:noFill/>
          <a:ln w="9360">
            <a:noFill/>
          </a:ln>
        </p:spPr>
        <p:style>
          <a:lnRef idx="0"/>
          <a:fillRef idx="0"/>
          <a:effectRef idx="0"/>
          <a:fontRef idx="minor"/>
        </p:style>
        <p:txBody>
          <a:bodyPr lIns="92160" rIns="92160" tIns="46080" bIns="46080"/>
          <a:p>
            <a:pPr>
              <a:lnSpc>
                <a:spcPct val="100000"/>
              </a:lnSpc>
            </a:pPr>
            <a:r>
              <a:rPr b="1" lang="en-IN" sz="3200" spc="-1" strike="noStrike">
                <a:solidFill>
                  <a:srgbClr val="000000"/>
                </a:solidFill>
                <a:latin typeface="Calibri"/>
              </a:rPr>
              <a:t>-p</a:t>
            </a:r>
            <a:r>
              <a:rPr b="1" lang="en-IN" sz="3200" spc="-1" strike="noStrike" baseline="-25000">
                <a:solidFill>
                  <a:srgbClr val="000000"/>
                </a:solidFill>
                <a:latin typeface="Calibri"/>
              </a:rPr>
              <a:t>1</a:t>
            </a:r>
            <a:r>
              <a:rPr b="1" lang="en-IN" sz="3200" spc="-1" strike="noStrike">
                <a:solidFill>
                  <a:srgbClr val="000000"/>
                </a:solidFill>
                <a:latin typeface="Calibri"/>
              </a:rPr>
              <a:t>’/p</a:t>
            </a:r>
            <a:r>
              <a:rPr b="1" lang="en-IN" sz="3200" spc="-1" strike="noStrike" baseline="-25000">
                <a:solidFill>
                  <a:srgbClr val="000000"/>
                </a:solidFill>
                <a:latin typeface="Calibri"/>
              </a:rPr>
              <a:t>2</a:t>
            </a:r>
            <a:endParaRPr b="0" lang="en-IN" sz="3200" spc="-1" strike="noStrike">
              <a:latin typeface="Arial"/>
            </a:endParaRPr>
          </a:p>
        </p:txBody>
      </p:sp>
      <p:sp>
        <p:nvSpPr>
          <p:cNvPr id="287" name="CustomShape 15"/>
          <p:cNvSpPr/>
          <p:nvPr/>
        </p:nvSpPr>
        <p:spPr>
          <a:xfrm>
            <a:off x="4952880" y="4721400"/>
            <a:ext cx="1447560" cy="1200960"/>
          </a:xfrm>
          <a:prstGeom prst="rect">
            <a:avLst/>
          </a:prstGeom>
          <a:noFill/>
          <a:ln w="9360">
            <a:noFill/>
          </a:ln>
        </p:spPr>
        <p:style>
          <a:lnRef idx="0"/>
          <a:fillRef idx="0"/>
          <a:effectRef idx="0"/>
          <a:fontRef idx="minor"/>
        </p:style>
        <p:txBody>
          <a:bodyPr lIns="92160" rIns="92160" tIns="46080" bIns="46080"/>
          <a:p>
            <a:pPr>
              <a:lnSpc>
                <a:spcPct val="100000"/>
              </a:lnSpc>
            </a:pPr>
            <a:r>
              <a:rPr b="1" lang="en-IN" sz="3200" spc="-1" strike="noStrike">
                <a:solidFill>
                  <a:srgbClr val="1f497d"/>
                </a:solidFill>
                <a:latin typeface="Calibri"/>
              </a:rPr>
              <a:t>-p</a:t>
            </a:r>
            <a:r>
              <a:rPr b="1" lang="en-IN" sz="3200" spc="-1" strike="noStrike" baseline="-25000">
                <a:solidFill>
                  <a:srgbClr val="1f497d"/>
                </a:solidFill>
                <a:latin typeface="Calibri"/>
              </a:rPr>
              <a:t>1</a:t>
            </a:r>
            <a:r>
              <a:rPr b="1" lang="en-IN" sz="3200" spc="-1" strike="noStrike">
                <a:solidFill>
                  <a:srgbClr val="1f497d"/>
                </a:solidFill>
                <a:latin typeface="Calibri"/>
              </a:rPr>
              <a:t>”/p</a:t>
            </a:r>
            <a:r>
              <a:rPr b="1" lang="en-IN" sz="3200" spc="-1" strike="noStrike" baseline="-25000">
                <a:solidFill>
                  <a:srgbClr val="1f497d"/>
                </a:solidFill>
                <a:latin typeface="Calibri"/>
              </a:rPr>
              <a:t>2</a:t>
            </a:r>
            <a:endParaRPr b="0" lang="en-IN" sz="3200" spc="-1" strike="noStrike">
              <a:latin typeface="Arial"/>
            </a:endParaRPr>
          </a:p>
        </p:txBody>
      </p:sp>
      <p:sp>
        <p:nvSpPr>
          <p:cNvPr id="288" name="CustomShape 16"/>
          <p:cNvSpPr/>
          <p:nvPr/>
        </p:nvSpPr>
        <p:spPr>
          <a:xfrm>
            <a:off x="3429000" y="2816280"/>
            <a:ext cx="609120" cy="685440"/>
          </a:xfrm>
          <a:custGeom>
            <a:avLst/>
            <a:gdLst/>
            <a:ahLst/>
            <a:rect l="l" t="t" r="r" b="b"/>
            <a:pathLst>
              <a:path w="21600" h="21600">
                <a:moveTo>
                  <a:pt x="21600" y="0"/>
                </a:moveTo>
                <a:cubicBezTo>
                  <a:pt x="21600" y="11929"/>
                  <a:pt x="11929" y="21599"/>
                  <a:pt x="0" y="21600"/>
                </a:cubicBezTo>
                <a:moveTo>
                  <a:pt x="21600" y="0"/>
                </a:moveTo>
                <a:cubicBezTo>
                  <a:pt x="21600" y="11929"/>
                  <a:pt x="11929" y="21599"/>
                  <a:pt x="0" y="21600"/>
                </a:cubicBezTo>
                <a:lnTo>
                  <a:pt x="0" y="0"/>
                </a:lnTo>
                <a:close/>
              </a:path>
            </a:pathLst>
          </a:custGeom>
          <a:noFill/>
          <a:ln w="50760">
            <a:solidFill>
              <a:schemeClr val="tx1"/>
            </a:solidFill>
            <a:round/>
            <a:tailEnd len="lg" type="stealth" w="med"/>
          </a:ln>
        </p:spPr>
        <p:style>
          <a:lnRef idx="0"/>
          <a:fillRef idx="0"/>
          <a:effectRef idx="0"/>
          <a:fontRef idx="minor"/>
        </p:style>
      </p:sp>
      <p:sp>
        <p:nvSpPr>
          <p:cNvPr id="289" name="CustomShape 17"/>
          <p:cNvSpPr/>
          <p:nvPr/>
        </p:nvSpPr>
        <p:spPr>
          <a:xfrm>
            <a:off x="7167600" y="5445000"/>
            <a:ext cx="213840" cy="213840"/>
          </a:xfrm>
          <a:prstGeom prst="ellipse">
            <a:avLst/>
          </a:prstGeom>
          <a:solidFill>
            <a:srgbClr val="ff3300"/>
          </a:solidFill>
          <a:ln w="9360">
            <a:noFill/>
          </a:ln>
        </p:spPr>
        <p:style>
          <a:lnRef idx="0"/>
          <a:fillRef idx="0"/>
          <a:effectRef idx="0"/>
          <a:fontRef idx="minor"/>
        </p:style>
      </p:sp>
      <p:sp>
        <p:nvSpPr>
          <p:cNvPr id="290" name="CustomShape 18"/>
          <p:cNvSpPr/>
          <p:nvPr/>
        </p:nvSpPr>
        <p:spPr>
          <a:xfrm>
            <a:off x="4691160" y="5445000"/>
            <a:ext cx="213840" cy="213840"/>
          </a:xfrm>
          <a:prstGeom prst="ellipse">
            <a:avLst/>
          </a:prstGeom>
          <a:solidFill>
            <a:srgbClr val="ff3300"/>
          </a:solidFill>
          <a:ln w="9360">
            <a:noFill/>
          </a:ln>
        </p:spPr>
        <p:style>
          <a:lnRef idx="0"/>
          <a:fillRef idx="0"/>
          <a:effectRef idx="0"/>
          <a:fontRef idx="minor"/>
        </p:style>
      </p:sp>
      <p:sp>
        <p:nvSpPr>
          <p:cNvPr id="291" name="CustomShape 19"/>
          <p:cNvSpPr/>
          <p:nvPr/>
        </p:nvSpPr>
        <p:spPr>
          <a:xfrm>
            <a:off x="796320" y="1563840"/>
            <a:ext cx="609120" cy="646560"/>
          </a:xfrm>
          <a:prstGeom prst="rect">
            <a:avLst/>
          </a:prstGeom>
          <a:noFill/>
          <a:ln w="9360">
            <a:noFill/>
          </a:ln>
        </p:spPr>
        <p:style>
          <a:lnRef idx="0"/>
          <a:fillRef idx="0"/>
          <a:effectRef idx="0"/>
          <a:fontRef idx="minor"/>
        </p:style>
        <p:txBody>
          <a:bodyPr wrap="none" lIns="92160" rIns="92160" tIns="46080" bIns="46080"/>
          <a:p>
            <a:pPr>
              <a:lnSpc>
                <a:spcPct val="100000"/>
              </a:lnSpc>
            </a:pPr>
            <a:r>
              <a:rPr b="1" lang="en-IN" sz="3200" spc="-1" strike="noStrike">
                <a:solidFill>
                  <a:srgbClr val="000000"/>
                </a:solidFill>
                <a:latin typeface="Calibri"/>
              </a:rPr>
              <a:t>x</a:t>
            </a:r>
            <a:r>
              <a:rPr b="1" lang="en-IN" sz="3200" spc="-1" strike="noStrike" baseline="-25000">
                <a:solidFill>
                  <a:srgbClr val="000000"/>
                </a:solidFill>
                <a:latin typeface="Calibri"/>
              </a:rPr>
              <a:t>2</a:t>
            </a:r>
            <a:endParaRPr b="0" lang="en-IN" sz="32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293" name="TextShape 2"/>
          <p:cNvSpPr txBox="1"/>
          <p:nvPr/>
        </p:nvSpPr>
        <p:spPr>
          <a:xfrm>
            <a:off x="457200" y="1600200"/>
            <a:ext cx="8229240" cy="4525560"/>
          </a:xfrm>
          <a:prstGeom prst="rect">
            <a:avLst/>
          </a:prstGeom>
          <a:noFill/>
          <a:ln w="9360">
            <a:noFill/>
          </a:ln>
        </p:spPr>
        <p:txBody>
          <a:bodyPr/>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Reducing the price of one commodity pivots the constraint outward.  No old choice is lost and new choices are added, so reducing one price cannot make the consumer worse off.</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Similarly, increasing one price pivots the constraint inwards, reduces choice and may make the consumer worse off.</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w="9360">
            <a:noFill/>
          </a:ln>
        </p:spPr>
        <p:txBody>
          <a:bodyPr anchor="ctr">
            <a:normAutofit/>
          </a:bodyPr>
          <a:p>
            <a:pPr algn="ctr">
              <a:lnSpc>
                <a:spcPct val="100000"/>
              </a:lnSpc>
            </a:pPr>
            <a:r>
              <a:rPr b="0" lang="en-US" sz="4400" spc="-1" strike="noStrike">
                <a:solidFill>
                  <a:srgbClr val="000000"/>
                </a:solidFill>
                <a:latin typeface="Calibri"/>
              </a:rPr>
              <a:t>The production possibility frontier (PPF)</a:t>
            </a:r>
            <a:endParaRPr b="0" lang="en-US" sz="4400" spc="-1" strike="noStrike">
              <a:solidFill>
                <a:srgbClr val="000000"/>
              </a:solidFill>
              <a:latin typeface="Arial"/>
            </a:endParaRPr>
          </a:p>
        </p:txBody>
      </p:sp>
      <p:sp>
        <p:nvSpPr>
          <p:cNvPr id="134" name="TextShape 2"/>
          <p:cNvSpPr txBox="1"/>
          <p:nvPr/>
        </p:nvSpPr>
        <p:spPr>
          <a:xfrm>
            <a:off x="457200" y="1600200"/>
            <a:ext cx="8229240" cy="4525560"/>
          </a:xfrm>
          <a:prstGeom prst="rect">
            <a:avLst/>
          </a:prstGeom>
          <a:noFill/>
          <a:ln w="9360">
            <a:noFill/>
          </a:ln>
        </p:spPr>
        <p:txBody>
          <a:bodyPr/>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A graphical presentation called the Production Possibility Frontier (PPF ) illustrates the principles of constrained choice, opportunity cost, and scarcity. </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The production possibility frontier shows all the combinations of goods that can be produced if the means of production (resources, technology etc.)  are fully employed. </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The idea behind this model is to improve our understanding of trade-offs by considering a simplified economy that produces only two goods. This simplification enables us to show the trade-off graphically.</a:t>
            </a:r>
            <a:endParaRPr b="0" lang="en-US" sz="2400" spc="-1" strike="noStrike">
              <a:solidFill>
                <a:srgbClr val="000000"/>
              </a:solidFill>
              <a:latin typeface="Calibri"/>
            </a:endParaRPr>
          </a:p>
          <a:p>
            <a:pPr algn="just">
              <a:lnSpc>
                <a:spcPct val="100000"/>
              </a:lnSpc>
              <a:spcBef>
                <a:spcPts val="641"/>
              </a:spcBef>
            </a:pPr>
            <a:endParaRPr b="0" lang="en-US" sz="24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36" name="TextShape 2"/>
          <p:cNvSpPr txBox="1"/>
          <p:nvPr/>
        </p:nvSpPr>
        <p:spPr>
          <a:xfrm>
            <a:off x="457200" y="1600200"/>
            <a:ext cx="4114440" cy="4525560"/>
          </a:xfrm>
          <a:prstGeom prst="rect">
            <a:avLst/>
          </a:prstGeom>
          <a:noFill/>
          <a:ln w="9360">
            <a:noFill/>
          </a:ln>
        </p:spPr>
        <p:txBody>
          <a:bodyPr>
            <a:normAutofit/>
          </a:bodyPr>
          <a:p>
            <a:pPr marL="343080" indent="-342720">
              <a:lnSpc>
                <a:spcPct val="105000"/>
              </a:lnSpc>
              <a:buClr>
                <a:srgbClr val="000000"/>
              </a:buClr>
              <a:buFont typeface="Arial"/>
              <a:buChar char="•"/>
            </a:pPr>
            <a:r>
              <a:rPr b="0" lang="en-US" sz="3200" spc="-1" strike="noStrike">
                <a:solidFill>
                  <a:srgbClr val="000000"/>
                </a:solidFill>
                <a:latin typeface="Calibri"/>
              </a:rPr>
              <a:t>Although an economy may be operating with full employment of its land, labor, and capital resources, it may still be operating inside its PPF, at a point such as </a:t>
            </a:r>
            <a:r>
              <a:rPr b="0" i="1" lang="en-US" sz="3200" spc="-1" strike="noStrike">
                <a:solidFill>
                  <a:srgbClr val="000000"/>
                </a:solidFill>
                <a:latin typeface="Calibri"/>
              </a:rPr>
              <a:t>D</a:t>
            </a:r>
            <a:r>
              <a:rPr b="0" lang="en-US" sz="3200" spc="-1" strike="noStrike">
                <a:solidFill>
                  <a:srgbClr val="000000"/>
                </a:solidFill>
                <a:latin typeface="Calibri"/>
              </a:rPr>
              <a:t>. The economy could be using those resources inefficiently.</a:t>
            </a:r>
            <a:endParaRPr b="0" lang="en-US" sz="3200" spc="-1" strike="noStrike">
              <a:solidFill>
                <a:srgbClr val="000000"/>
              </a:solidFill>
              <a:latin typeface="Calibri"/>
            </a:endParaRPr>
          </a:p>
          <a:p>
            <a:pPr marL="343080" indent="-342720">
              <a:lnSpc>
                <a:spcPct val="105000"/>
              </a:lnSpc>
              <a:buClr>
                <a:srgbClr val="000000"/>
              </a:buClr>
              <a:buFont typeface="Arial"/>
              <a:buChar char="•"/>
            </a:pPr>
            <a:r>
              <a:rPr b="0" lang="en-US" sz="3200" spc="-1" strike="noStrike">
                <a:solidFill>
                  <a:srgbClr val="000000"/>
                </a:solidFill>
                <a:latin typeface="Calibri"/>
              </a:rPr>
              <a:t>Periods of unemployment also correspond to points inside the PPF, such as point </a:t>
            </a:r>
            <a:r>
              <a:rPr b="0" i="1" lang="en-US" sz="3200" spc="-1" strike="noStrike">
                <a:solidFill>
                  <a:srgbClr val="000000"/>
                </a:solidFill>
                <a:latin typeface="Calibri"/>
              </a:rPr>
              <a:t>D</a:t>
            </a:r>
            <a:r>
              <a:rPr b="0" lang="en-US" sz="3200" spc="-1" strike="noStrike">
                <a:solidFill>
                  <a:srgbClr val="000000"/>
                </a:solidFill>
                <a:latin typeface="Calibri"/>
              </a:rPr>
              <a:t>.</a:t>
            </a:r>
            <a:endParaRPr b="0" lang="en-US" sz="3200" spc="-1" strike="noStrike">
              <a:solidFill>
                <a:srgbClr val="000000"/>
              </a:solidFill>
              <a:latin typeface="Calibri"/>
            </a:endParaRPr>
          </a:p>
          <a:p>
            <a:pPr marL="343080" indent="-342720">
              <a:lnSpc>
                <a:spcPct val="105000"/>
              </a:lnSpc>
              <a:buClr>
                <a:srgbClr val="000000"/>
              </a:buClr>
              <a:buFont typeface="Arial"/>
              <a:buChar char="•"/>
            </a:pPr>
            <a:r>
              <a:rPr b="0" lang="en-US" sz="3200" spc="-1" strike="noStrike">
                <a:solidFill>
                  <a:srgbClr val="000000"/>
                </a:solidFill>
                <a:latin typeface="Calibri"/>
              </a:rPr>
              <a:t>Moving onto the frontier from a point such as </a:t>
            </a:r>
            <a:r>
              <a:rPr b="0" i="1" lang="en-US" sz="3200" spc="-1" strike="noStrike">
                <a:solidFill>
                  <a:srgbClr val="000000"/>
                </a:solidFill>
                <a:latin typeface="Calibri"/>
              </a:rPr>
              <a:t>D</a:t>
            </a:r>
            <a:r>
              <a:rPr b="0" lang="en-US" sz="3200" spc="-1" strike="noStrike">
                <a:solidFill>
                  <a:srgbClr val="000000"/>
                </a:solidFill>
                <a:latin typeface="Calibri"/>
              </a:rPr>
              <a:t> means achieving full employment of resources.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pic>
        <p:nvPicPr>
          <p:cNvPr id="137" name="Picture 2" descr=""/>
          <p:cNvPicPr/>
          <p:nvPr/>
        </p:nvPicPr>
        <p:blipFill>
          <a:blip r:embed="rId1"/>
          <a:stretch/>
        </p:blipFill>
        <p:spPr>
          <a:xfrm>
            <a:off x="4572000" y="1714680"/>
            <a:ext cx="4352400" cy="4133520"/>
          </a:xfrm>
          <a:prstGeom prst="rect">
            <a:avLst/>
          </a:prstGeom>
          <a:ln w="9360">
            <a:noFill/>
          </a:ln>
        </p:spPr>
      </p:pic>
      <p:pic>
        <p:nvPicPr>
          <p:cNvPr id="138" name="Picture 6" descr=""/>
          <p:cNvPicPr/>
          <p:nvPr/>
        </p:nvPicPr>
        <p:blipFill>
          <a:blip r:embed="rId2"/>
          <a:stretch/>
        </p:blipFill>
        <p:spPr>
          <a:xfrm>
            <a:off x="4572000" y="1714680"/>
            <a:ext cx="4352400" cy="4133520"/>
          </a:xfrm>
          <a:prstGeom prst="rect">
            <a:avLst/>
          </a:prstGeom>
          <a:ln w="9360">
            <a:noFill/>
          </a:ln>
        </p:spPr>
      </p:pic>
      <p:pic>
        <p:nvPicPr>
          <p:cNvPr id="139" name="Picture 7" descr=""/>
          <p:cNvPicPr/>
          <p:nvPr/>
        </p:nvPicPr>
        <p:blipFill>
          <a:blip r:embed="rId3"/>
          <a:stretch/>
        </p:blipFill>
        <p:spPr>
          <a:xfrm>
            <a:off x="4572000" y="1714680"/>
            <a:ext cx="4352400" cy="4133520"/>
          </a:xfrm>
          <a:prstGeom prst="rect">
            <a:avLst/>
          </a:prstGeom>
          <a:ln w="9360">
            <a:noFill/>
          </a:ln>
        </p:spPr>
      </p:pic>
      <p:pic>
        <p:nvPicPr>
          <p:cNvPr id="140" name="Picture 8" descr=""/>
          <p:cNvPicPr/>
          <p:nvPr/>
        </p:nvPicPr>
        <p:blipFill>
          <a:blip r:embed="rId4"/>
          <a:stretch/>
        </p:blipFill>
        <p:spPr>
          <a:xfrm>
            <a:off x="4572000" y="1714680"/>
            <a:ext cx="4352400" cy="4133520"/>
          </a:xfrm>
          <a:prstGeom prst="rect">
            <a:avLst/>
          </a:prstGeom>
          <a:ln w="9360">
            <a:noFill/>
          </a:ln>
        </p:spPr>
      </p:pic>
      <p:pic>
        <p:nvPicPr>
          <p:cNvPr id="141" name="Picture 9" descr=""/>
          <p:cNvPicPr/>
          <p:nvPr/>
        </p:nvPicPr>
        <p:blipFill>
          <a:blip r:embed="rId5"/>
          <a:stretch/>
        </p:blipFill>
        <p:spPr>
          <a:xfrm>
            <a:off x="4572000" y="1714680"/>
            <a:ext cx="4352400" cy="4133520"/>
          </a:xfrm>
          <a:prstGeom prst="rect">
            <a:avLst/>
          </a:prstGeom>
          <a:ln w="9360">
            <a:noFill/>
          </a:ln>
        </p:spPr>
      </p:pic>
      <p:pic>
        <p:nvPicPr>
          <p:cNvPr id="142" name="Picture 10" descr=""/>
          <p:cNvPicPr/>
          <p:nvPr/>
        </p:nvPicPr>
        <p:blipFill>
          <a:blip r:embed="rId6"/>
          <a:stretch/>
        </p:blipFill>
        <p:spPr>
          <a:xfrm>
            <a:off x="4572000" y="1714680"/>
            <a:ext cx="4352400" cy="4133520"/>
          </a:xfrm>
          <a:prstGeom prst="rect">
            <a:avLst/>
          </a:prstGeom>
          <a:ln w="9360">
            <a:noFill/>
          </a:ln>
        </p:spPr>
      </p:pic>
      <p:pic>
        <p:nvPicPr>
          <p:cNvPr id="143" name="Picture 12" descr=""/>
          <p:cNvPicPr/>
          <p:nvPr/>
        </p:nvPicPr>
        <p:blipFill>
          <a:blip r:embed="rId7"/>
          <a:stretch/>
        </p:blipFill>
        <p:spPr>
          <a:xfrm>
            <a:off x="4572000" y="1714680"/>
            <a:ext cx="4352400" cy="4133520"/>
          </a:xfrm>
          <a:prstGeom prst="rect">
            <a:avLst/>
          </a:prstGeom>
          <a:ln w="9360">
            <a:noFill/>
          </a:ln>
        </p:spPr>
      </p:pic>
      <p:pic>
        <p:nvPicPr>
          <p:cNvPr id="144" name="Picture 11" descr=""/>
          <p:cNvPicPr/>
          <p:nvPr/>
        </p:nvPicPr>
        <p:blipFill>
          <a:blip r:embed="rId8"/>
          <a:stretch/>
        </p:blipFill>
        <p:spPr>
          <a:xfrm>
            <a:off x="4572000" y="1714680"/>
            <a:ext cx="4352400" cy="4133520"/>
          </a:xfrm>
          <a:prstGeom prst="rect">
            <a:avLst/>
          </a:prstGeom>
          <a:ln w="9360">
            <a:noFill/>
          </a:ln>
        </p:spPr>
      </p:pic>
      <p:pic>
        <p:nvPicPr>
          <p:cNvPr id="145" name="Picture 13" descr=""/>
          <p:cNvPicPr/>
          <p:nvPr/>
        </p:nvPicPr>
        <p:blipFill>
          <a:blip r:embed="rId9"/>
          <a:stretch/>
        </p:blipFill>
        <p:spPr>
          <a:xfrm>
            <a:off x="4572000" y="1714680"/>
            <a:ext cx="4352400" cy="4133520"/>
          </a:xfrm>
          <a:prstGeom prst="rect">
            <a:avLst/>
          </a:prstGeom>
          <a:ln w="9360">
            <a:noFill/>
          </a:ln>
        </p:spPr>
      </p:pic>
    </p:spTree>
  </p:cSld>
  <p:timing>
    <p:tnLst>
      <p:par>
        <p:cTn id="7" dur="indefinite" restart="never" nodeType="tmRoot">
          <p:childTnLst>
            <p:seq>
              <p:cTn id="8" dur="indefinite" nodeType="mainSeq">
                <p:childTnLst>
                  <p:par>
                    <p:cTn id="9" fill="hold">
                      <p:stCondLst>
                        <p:cond delay="0"/>
                      </p:stCondLst>
                      <p:childTnLst>
                        <p:par>
                          <p:cTn id="10" fill="hold">
                            <p:stCondLst>
                              <p:cond delay="0"/>
                            </p:stCondLst>
                            <p:childTnLst>
                              <p:par>
                                <p:cTn id="11" nodeType="afterEffect" fill="hold" presetClass="entr" presetID="22" presetSubtype="8">
                                  <p:stCondLst>
                                    <p:cond delay="0"/>
                                  </p:stCondLst>
                                  <p:childTnLst>
                                    <p:set>
                                      <p:cBhvr>
                                        <p:cTn id="12" dur="1" fill="hold">
                                          <p:stCondLst>
                                            <p:cond delay="0"/>
                                          </p:stCondLst>
                                        </p:cTn>
                                        <p:tgtEl>
                                          <p:spTgt spid="144"/>
                                        </p:tgtEl>
                                        <p:attrNameLst>
                                          <p:attrName>style.visibility</p:attrName>
                                        </p:attrNameLst>
                                      </p:cBhvr>
                                      <p:to>
                                        <p:strVal val="visible"/>
                                      </p:to>
                                    </p:set>
                                    <p:animEffect filter="wipe(left)" transition="in">
                                      <p:cBhvr additive="repl">
                                        <p:cTn id="13" dur="1000"/>
                                        <p:tgtEl>
                                          <p:spTgt spid="144"/>
                                        </p:tgtEl>
                                      </p:cBhvr>
                                    </p:animEffect>
                                  </p:childTnLst>
                                </p:cTn>
                              </p:par>
                            </p:childTnLst>
                          </p:cTn>
                        </p:par>
                        <p:par>
                          <p:cTn id="14" fill="hold">
                            <p:stCondLst>
                              <p:cond delay="1000"/>
                            </p:stCondLst>
                            <p:childTnLst>
                              <p:par>
                                <p:cTn id="15" nodeType="afterEffect" fill="hold" presetClass="entr" presetID="22" presetSubtype="8">
                                  <p:stCondLst>
                                    <p:cond delay="0"/>
                                  </p:stCondLst>
                                  <p:childTnLst>
                                    <p:set>
                                      <p:cBhvr>
                                        <p:cTn id="16" dur="1" fill="hold">
                                          <p:stCondLst>
                                            <p:cond delay="0"/>
                                          </p:stCondLst>
                                        </p:cTn>
                                        <p:tgtEl>
                                          <p:spTgt spid="143"/>
                                        </p:tgtEl>
                                        <p:attrNameLst>
                                          <p:attrName>style.visibility</p:attrName>
                                        </p:attrNameLst>
                                      </p:cBhvr>
                                      <p:to>
                                        <p:strVal val="visible"/>
                                      </p:to>
                                    </p:set>
                                    <p:animEffect filter="wipe(left)" transition="in">
                                      <p:cBhvr additive="repl">
                                        <p:cTn id="17" dur="1000"/>
                                        <p:tgtEl>
                                          <p:spTgt spid="143"/>
                                        </p:tgtEl>
                                      </p:cBhvr>
                                    </p:animEffect>
                                  </p:childTnLst>
                                </p:cTn>
                              </p:par>
                            </p:childTnLst>
                          </p:cTn>
                        </p:par>
                        <p:par>
                          <p:cTn id="18" fill="hold">
                            <p:stCondLst>
                              <p:cond delay="2000"/>
                            </p:stCondLst>
                            <p:childTnLst>
                              <p:par>
                                <p:cTn id="19" nodeType="afterEffect" fill="hold" presetClass="entr" presetID="22" presetSubtype="8">
                                  <p:stCondLst>
                                    <p:cond delay="0"/>
                                  </p:stCondLst>
                                  <p:childTnLst>
                                    <p:set>
                                      <p:cBhvr>
                                        <p:cTn id="20" dur="1" fill="hold">
                                          <p:stCondLst>
                                            <p:cond delay="0"/>
                                          </p:stCondLst>
                                        </p:cTn>
                                        <p:tgtEl>
                                          <p:spTgt spid="145"/>
                                        </p:tgtEl>
                                        <p:attrNameLst>
                                          <p:attrName>style.visibility</p:attrName>
                                        </p:attrNameLst>
                                      </p:cBhvr>
                                      <p:to>
                                        <p:strVal val="visible"/>
                                      </p:to>
                                    </p:set>
                                    <p:animEffect filter="wipe(left)" transition="in">
                                      <p:cBhvr additive="repl">
                                        <p:cTn id="21" dur="500"/>
                                        <p:tgtEl>
                                          <p:spTgt spid="14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47" name="TextShape 2"/>
          <p:cNvSpPr txBox="1"/>
          <p:nvPr/>
        </p:nvSpPr>
        <p:spPr>
          <a:xfrm>
            <a:off x="457200" y="1600200"/>
            <a:ext cx="8229240" cy="4525560"/>
          </a:xfrm>
          <a:prstGeom prst="rect">
            <a:avLst/>
          </a:prstGeom>
          <a:noFill/>
          <a:ln w="9360">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PPF is a boundary. It demonstrates scarcity in that any point beyond the frontier is unattainable. Society cannot produce combinations that lie outside the PPF because there are insufficient resources to do so.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Points above and to the right of the origin are seen as better than points closer to the origin. If society produces at a point on the frontier rather than inside it, society will be better off.</a:t>
            </a:r>
            <a:endParaRPr b="0" lang="en-US" sz="2400" spc="-1" strike="noStrike">
              <a:solidFill>
                <a:srgbClr val="000000"/>
              </a:solidFill>
              <a:latin typeface="Calibri"/>
            </a:endParaRPr>
          </a:p>
          <a:p>
            <a:pPr marL="343080" indent="-342720">
              <a:lnSpc>
                <a:spcPct val="100000"/>
              </a:lnSpc>
              <a:spcBef>
                <a:spcPts val="479"/>
              </a:spcBef>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p:timing>
    <p:tnLst>
      <p:par>
        <p:cTn id="22" dur="indefinite" restart="never" nodeType="tmRoot">
          <p:childTnLst>
            <p:seq>
              <p:cTn id="23"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457200" y="274680"/>
            <a:ext cx="8229240" cy="1142640"/>
          </a:xfrm>
          <a:prstGeom prst="rect">
            <a:avLst/>
          </a:prstGeom>
          <a:noFill/>
          <a:ln w="9360">
            <a:noFill/>
          </a:ln>
        </p:spPr>
        <p:txBody>
          <a:bodyPr anchor="ctr"/>
          <a:p>
            <a:endParaRPr b="0" lang="en-US" sz="4400" spc="-1" strike="noStrike">
              <a:solidFill>
                <a:srgbClr val="000000"/>
              </a:solidFill>
              <a:latin typeface="Arial"/>
            </a:endParaRPr>
          </a:p>
        </p:txBody>
      </p:sp>
      <p:sp>
        <p:nvSpPr>
          <p:cNvPr id="149" name="TextShape 2"/>
          <p:cNvSpPr txBox="1"/>
          <p:nvPr/>
        </p:nvSpPr>
        <p:spPr>
          <a:xfrm>
            <a:off x="457200" y="1600200"/>
            <a:ext cx="4114440" cy="4525560"/>
          </a:xfrm>
          <a:prstGeom prst="rect">
            <a:avLst/>
          </a:prstGeom>
          <a:noFill/>
          <a:ln w="9360">
            <a:noFill/>
          </a:ln>
        </p:spPr>
        <p:txBody>
          <a:bodyPr/>
          <a:p>
            <a:pPr marL="343080" indent="-342720">
              <a:lnSpc>
                <a:spcPct val="105000"/>
              </a:lnSpc>
              <a:buClr>
                <a:srgbClr val="000000"/>
              </a:buClr>
              <a:buFont typeface="Arial"/>
              <a:buChar char="•"/>
            </a:pPr>
            <a:r>
              <a:rPr b="0" lang="en-US" sz="2400" spc="-1" strike="noStrike">
                <a:solidFill>
                  <a:srgbClr val="000000"/>
                </a:solidFill>
                <a:latin typeface="Calibri"/>
              </a:rPr>
              <a:t>The opportunity c</a:t>
            </a:r>
            <a:r>
              <a:rPr b="0" i="1" lang="en-US" sz="2400" spc="-1" strike="noStrike">
                <a:solidFill>
                  <a:srgbClr val="000000"/>
                </a:solidFill>
                <a:latin typeface="Calibri"/>
              </a:rPr>
              <a:t>ost</a:t>
            </a:r>
            <a:r>
              <a:rPr b="0" lang="en-US" sz="2400" spc="-1" strike="noStrike">
                <a:solidFill>
                  <a:srgbClr val="000000"/>
                </a:solidFill>
                <a:latin typeface="Calibri"/>
              </a:rPr>
              <a:t> of producing more capital goods is fewer consumer goods.</a:t>
            </a:r>
            <a:endParaRPr b="0" lang="en-US" sz="2400" spc="-1" strike="noStrike">
              <a:solidFill>
                <a:srgbClr val="000000"/>
              </a:solidFill>
              <a:latin typeface="Calibri"/>
            </a:endParaRPr>
          </a:p>
          <a:p>
            <a:pPr marL="343080" indent="-342720">
              <a:lnSpc>
                <a:spcPct val="105000"/>
              </a:lnSpc>
              <a:buClr>
                <a:srgbClr val="000000"/>
              </a:buClr>
              <a:buFont typeface="Arial"/>
              <a:buChar char="•"/>
            </a:pPr>
            <a:r>
              <a:rPr b="0" lang="en-US" sz="2400" spc="-1" strike="noStrike">
                <a:solidFill>
                  <a:srgbClr val="000000"/>
                </a:solidFill>
                <a:latin typeface="Calibri"/>
              </a:rPr>
              <a:t>Moving from E to F, the number of capital goods increases from 550 to 800, but the number of consumer goods decreases from 1,300 to 1,100.  </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pic>
        <p:nvPicPr>
          <p:cNvPr id="150" name="Picture 17" descr=""/>
          <p:cNvPicPr/>
          <p:nvPr/>
        </p:nvPicPr>
        <p:blipFill>
          <a:blip r:embed="rId1"/>
          <a:stretch/>
        </p:blipFill>
        <p:spPr>
          <a:xfrm>
            <a:off x="4643280" y="1785960"/>
            <a:ext cx="4352400" cy="4133520"/>
          </a:xfrm>
          <a:prstGeom prst="rect">
            <a:avLst/>
          </a:prstGeom>
          <a:ln w="9360">
            <a:noFill/>
          </a:ln>
        </p:spPr>
      </p:pic>
      <p:pic>
        <p:nvPicPr>
          <p:cNvPr id="151" name="Picture 18" descr=""/>
          <p:cNvPicPr/>
          <p:nvPr/>
        </p:nvPicPr>
        <p:blipFill>
          <a:blip r:embed="rId2"/>
          <a:stretch/>
        </p:blipFill>
        <p:spPr>
          <a:xfrm>
            <a:off x="4643280" y="1785960"/>
            <a:ext cx="4352400" cy="4133520"/>
          </a:xfrm>
          <a:prstGeom prst="rect">
            <a:avLst/>
          </a:prstGeom>
          <a:ln w="9360">
            <a:noFill/>
          </a:ln>
        </p:spPr>
      </p:pic>
      <p:pic>
        <p:nvPicPr>
          <p:cNvPr id="152" name="Picture 19" descr=""/>
          <p:cNvPicPr/>
          <p:nvPr/>
        </p:nvPicPr>
        <p:blipFill>
          <a:blip r:embed="rId3"/>
          <a:stretch/>
        </p:blipFill>
        <p:spPr>
          <a:xfrm>
            <a:off x="4643280" y="1785960"/>
            <a:ext cx="4352400" cy="4133520"/>
          </a:xfrm>
          <a:prstGeom prst="rect">
            <a:avLst/>
          </a:prstGeom>
          <a:ln w="9360">
            <a:noFill/>
          </a:ln>
        </p:spPr>
      </p:pic>
      <p:pic>
        <p:nvPicPr>
          <p:cNvPr id="153" name="Picture 20" descr=""/>
          <p:cNvPicPr/>
          <p:nvPr/>
        </p:nvPicPr>
        <p:blipFill>
          <a:blip r:embed="rId4"/>
          <a:stretch/>
        </p:blipFill>
        <p:spPr>
          <a:xfrm>
            <a:off x="4643280" y="1785960"/>
            <a:ext cx="4352400" cy="4133520"/>
          </a:xfrm>
          <a:prstGeom prst="rect">
            <a:avLst/>
          </a:prstGeom>
          <a:ln w="9360">
            <a:noFill/>
          </a:ln>
        </p:spPr>
      </p:pic>
      <p:pic>
        <p:nvPicPr>
          <p:cNvPr id="154" name="Picture 21" descr=""/>
          <p:cNvPicPr/>
          <p:nvPr/>
        </p:nvPicPr>
        <p:blipFill>
          <a:blip r:embed="rId5"/>
          <a:stretch/>
        </p:blipFill>
        <p:spPr>
          <a:xfrm>
            <a:off x="4643280" y="1785960"/>
            <a:ext cx="4352400" cy="4133520"/>
          </a:xfrm>
          <a:prstGeom prst="rect">
            <a:avLst/>
          </a:prstGeom>
          <a:ln w="9360">
            <a:noFill/>
          </a:ln>
        </p:spPr>
      </p:pic>
      <p:pic>
        <p:nvPicPr>
          <p:cNvPr id="155" name="Picture 22" descr=""/>
          <p:cNvPicPr/>
          <p:nvPr/>
        </p:nvPicPr>
        <p:blipFill>
          <a:blip r:embed="rId6"/>
          <a:stretch/>
        </p:blipFill>
        <p:spPr>
          <a:xfrm>
            <a:off x="4643280" y="1785960"/>
            <a:ext cx="4352400" cy="4133520"/>
          </a:xfrm>
          <a:prstGeom prst="rect">
            <a:avLst/>
          </a:prstGeom>
          <a:ln w="9360">
            <a:noFill/>
          </a:ln>
        </p:spPr>
      </p:pic>
      <p:pic>
        <p:nvPicPr>
          <p:cNvPr id="156" name="Picture 23" descr=""/>
          <p:cNvPicPr/>
          <p:nvPr/>
        </p:nvPicPr>
        <p:blipFill>
          <a:blip r:embed="rId7"/>
          <a:stretch/>
        </p:blipFill>
        <p:spPr>
          <a:xfrm>
            <a:off x="4643280" y="1785960"/>
            <a:ext cx="4352400" cy="4133520"/>
          </a:xfrm>
          <a:prstGeom prst="rect">
            <a:avLst/>
          </a:prstGeom>
          <a:ln w="9360">
            <a:noFill/>
          </a:ln>
        </p:spPr>
      </p:pic>
      <p:pic>
        <p:nvPicPr>
          <p:cNvPr id="157" name="Picture 24" descr=""/>
          <p:cNvPicPr/>
          <p:nvPr/>
        </p:nvPicPr>
        <p:blipFill>
          <a:blip r:embed="rId8"/>
          <a:stretch/>
        </p:blipFill>
        <p:spPr>
          <a:xfrm>
            <a:off x="4643280" y="1785960"/>
            <a:ext cx="4352400" cy="4133520"/>
          </a:xfrm>
          <a:prstGeom prst="rect">
            <a:avLst/>
          </a:prstGeom>
          <a:ln w="9360">
            <a:noFill/>
          </a:ln>
        </p:spPr>
      </p:pic>
      <p:pic>
        <p:nvPicPr>
          <p:cNvPr id="158" name="Picture 25" descr=""/>
          <p:cNvPicPr/>
          <p:nvPr/>
        </p:nvPicPr>
        <p:blipFill>
          <a:blip r:embed="rId9"/>
          <a:stretch/>
        </p:blipFill>
        <p:spPr>
          <a:xfrm>
            <a:off x="4643280" y="1785960"/>
            <a:ext cx="4352400" cy="4133520"/>
          </a:xfrm>
          <a:prstGeom prst="rect">
            <a:avLst/>
          </a:prstGeom>
          <a:ln w="9360">
            <a:noFill/>
          </a:ln>
        </p:spPr>
      </p:pic>
      <p:pic>
        <p:nvPicPr>
          <p:cNvPr id="159" name="Picture 26" descr=""/>
          <p:cNvPicPr/>
          <p:nvPr/>
        </p:nvPicPr>
        <p:blipFill>
          <a:blip r:embed="rId10"/>
          <a:stretch/>
        </p:blipFill>
        <p:spPr>
          <a:xfrm>
            <a:off x="4643280" y="1785960"/>
            <a:ext cx="4352400" cy="4133520"/>
          </a:xfrm>
          <a:prstGeom prst="rect">
            <a:avLst/>
          </a:prstGeom>
          <a:ln w="9360">
            <a:noFill/>
          </a:ln>
        </p:spPr>
      </p:pic>
      <p:pic>
        <p:nvPicPr>
          <p:cNvPr id="160" name="Picture 27" descr=""/>
          <p:cNvPicPr/>
          <p:nvPr/>
        </p:nvPicPr>
        <p:blipFill>
          <a:blip r:embed="rId11"/>
          <a:stretch/>
        </p:blipFill>
        <p:spPr>
          <a:xfrm>
            <a:off x="4643280" y="1785960"/>
            <a:ext cx="4352400" cy="4133520"/>
          </a:xfrm>
          <a:prstGeom prst="rect">
            <a:avLst/>
          </a:prstGeom>
          <a:ln w="9360">
            <a:noFill/>
          </a:ln>
        </p:spPr>
      </p:pic>
      <p:pic>
        <p:nvPicPr>
          <p:cNvPr id="161" name="Picture 28" descr=""/>
          <p:cNvPicPr/>
          <p:nvPr/>
        </p:nvPicPr>
        <p:blipFill>
          <a:blip r:embed="rId12"/>
          <a:stretch/>
        </p:blipFill>
        <p:spPr>
          <a:xfrm>
            <a:off x="4643280" y="1785960"/>
            <a:ext cx="4352400" cy="4133520"/>
          </a:xfrm>
          <a:prstGeom prst="rect">
            <a:avLst/>
          </a:prstGeom>
          <a:ln w="9360">
            <a:noFill/>
          </a:ln>
        </p:spPr>
      </p:pic>
    </p:spTree>
  </p:cSld>
  <p:timing>
    <p:tnLst>
      <p:par>
        <p:cTn id="24" dur="indefinite" restart="never" nodeType="tmRoot">
          <p:childTnLst>
            <p:seq>
              <p:cTn id="25" dur="indefinite" nodeType="mainSeq">
                <p:childTnLst>
                  <p:par>
                    <p:cTn id="26" fill="hold">
                      <p:stCondLst>
                        <p:cond delay="0"/>
                      </p:stCondLst>
                      <p:childTnLst>
                        <p:par>
                          <p:cTn id="27" fill="hold">
                            <p:stCondLst>
                              <p:cond delay="0"/>
                            </p:stCondLst>
                            <p:childTnLst>
                              <p:par>
                                <p:cTn id="28" nodeType="afterEffect" fill="hold" presetClass="entr" presetID="22" presetSubtype="8">
                                  <p:stCondLst>
                                    <p:cond delay="0"/>
                                  </p:stCondLst>
                                  <p:childTnLst>
                                    <p:set>
                                      <p:cBhvr>
                                        <p:cTn id="29" dur="1" fill="hold">
                                          <p:stCondLst>
                                            <p:cond delay="0"/>
                                          </p:stCondLst>
                                        </p:cTn>
                                        <p:tgtEl>
                                          <p:spTgt spid="159"/>
                                        </p:tgtEl>
                                        <p:attrNameLst>
                                          <p:attrName>style.visibility</p:attrName>
                                        </p:attrNameLst>
                                      </p:cBhvr>
                                      <p:to>
                                        <p:strVal val="visible"/>
                                      </p:to>
                                    </p:set>
                                    <p:animEffect filter="wipe(left)" transition="in">
                                      <p:cBhvr additive="repl">
                                        <p:cTn id="30" dur="1000"/>
                                        <p:tgtEl>
                                          <p:spTgt spid="159"/>
                                        </p:tgtEl>
                                      </p:cBhvr>
                                    </p:animEffect>
                                  </p:childTnLst>
                                </p:cTn>
                              </p:par>
                            </p:childTnLst>
                          </p:cTn>
                        </p:par>
                        <p:par>
                          <p:cTn id="31" fill="hold">
                            <p:stCondLst>
                              <p:cond delay="1000"/>
                            </p:stCondLst>
                            <p:childTnLst>
                              <p:par>
                                <p:cTn id="32" nodeType="afterEffect" fill="hold" presetClass="entr" presetID="22" presetSubtype="8">
                                  <p:stCondLst>
                                    <p:cond delay="0"/>
                                  </p:stCondLst>
                                  <p:childTnLst>
                                    <p:set>
                                      <p:cBhvr>
                                        <p:cTn id="33" dur="1" fill="hold">
                                          <p:stCondLst>
                                            <p:cond delay="0"/>
                                          </p:stCondLst>
                                        </p:cTn>
                                        <p:tgtEl>
                                          <p:spTgt spid="160"/>
                                        </p:tgtEl>
                                        <p:attrNameLst>
                                          <p:attrName>style.visibility</p:attrName>
                                        </p:attrNameLst>
                                      </p:cBhvr>
                                      <p:to>
                                        <p:strVal val="visible"/>
                                      </p:to>
                                    </p:set>
                                    <p:animEffect filter="wipe(left)" transition="in">
                                      <p:cBhvr additive="repl">
                                        <p:cTn id="34" dur="1000"/>
                                        <p:tgtEl>
                                          <p:spTgt spid="160"/>
                                        </p:tgtEl>
                                      </p:cBhvr>
                                    </p:animEffect>
                                  </p:childTnLst>
                                </p:cTn>
                              </p:par>
                            </p:childTnLst>
                          </p:cTn>
                        </p:par>
                        <p:par>
                          <p:cTn id="35" fill="hold">
                            <p:stCondLst>
                              <p:cond delay="2000"/>
                            </p:stCondLst>
                            <p:childTnLst>
                              <p:par>
                                <p:cTn id="36" nodeType="afterEffect" fill="hold" presetClass="entr" presetID="22" presetSubtype="2">
                                  <p:stCondLst>
                                    <p:cond delay="0"/>
                                  </p:stCondLst>
                                  <p:childTnLst>
                                    <p:set>
                                      <p:cBhvr>
                                        <p:cTn id="37" dur="1" fill="hold">
                                          <p:stCondLst>
                                            <p:cond delay="0"/>
                                          </p:stCondLst>
                                        </p:cTn>
                                        <p:tgtEl>
                                          <p:spTgt spid="161"/>
                                        </p:tgtEl>
                                        <p:attrNameLst>
                                          <p:attrName>style.visibility</p:attrName>
                                        </p:attrNameLst>
                                      </p:cBhvr>
                                      <p:to>
                                        <p:strVal val="visible"/>
                                      </p:to>
                                    </p:set>
                                    <p:animEffect filter="wipe(right)" transition="in">
                                      <p:cBhvr additive="repl">
                                        <p:cTn id="38" dur="2000"/>
                                        <p:tgtEl>
                                          <p:spTgt spid="1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The PPF and efficiency</a:t>
            </a:r>
            <a:endParaRPr b="0" lang="en-US" sz="4400" spc="-1" strike="noStrike">
              <a:solidFill>
                <a:srgbClr val="000000"/>
              </a:solidFill>
              <a:latin typeface="Arial"/>
            </a:endParaRPr>
          </a:p>
        </p:txBody>
      </p:sp>
      <p:sp>
        <p:nvSpPr>
          <p:cNvPr id="163" name="TextShape 2"/>
          <p:cNvSpPr txBox="1"/>
          <p:nvPr/>
        </p:nvSpPr>
        <p:spPr>
          <a:xfrm>
            <a:off x="457200" y="1600200"/>
            <a:ext cx="8229240" cy="4525560"/>
          </a:xfrm>
          <a:prstGeom prst="rect">
            <a:avLst/>
          </a:prstGeom>
          <a:noFill/>
          <a:ln w="9360">
            <a:noFill/>
          </a:ln>
        </p:spPr>
        <p:txBody>
          <a:bodyPr/>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The production possibility frontier is a good way to illustrate the general economic concept of efficiency. </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Economists say that an economy’s resources are used efficiently when they are used in a way that has fully exploited all opportunities to make everyone better off.</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Points on the PPF are productive efficient, while points within the curve are inefficient. </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An efficient allocation of means of production is one which yields a combination of outputs where it is not possible to increase the output of one good without reducing the output of the other.</a:t>
            </a:r>
            <a:endParaRPr b="0" lang="en-US" sz="2400" spc="-1" strike="noStrike">
              <a:solidFill>
                <a:srgbClr val="000000"/>
              </a:solidFill>
              <a:latin typeface="Calibri"/>
            </a:endParaRPr>
          </a:p>
          <a:p>
            <a:pPr algn="just">
              <a:lnSpc>
                <a:spcPct val="100000"/>
              </a:lnSpc>
              <a:spcBef>
                <a:spcPts val="479"/>
              </a:spcBef>
            </a:pPr>
            <a:endParaRPr b="0" lang="en-US" sz="2400" spc="-1" strike="noStrike">
              <a:solidFill>
                <a:srgbClr val="000000"/>
              </a:solidFill>
              <a:latin typeface="Calibri"/>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Productive inefficiency</a:t>
            </a:r>
            <a:endParaRPr b="0" lang="en-US" sz="4400" spc="-1" strike="noStrike">
              <a:solidFill>
                <a:srgbClr val="000000"/>
              </a:solidFill>
              <a:latin typeface="Arial"/>
            </a:endParaRPr>
          </a:p>
        </p:txBody>
      </p:sp>
      <p:sp>
        <p:nvSpPr>
          <p:cNvPr id="165" name="TextShape 2"/>
          <p:cNvSpPr txBox="1"/>
          <p:nvPr/>
        </p:nvSpPr>
        <p:spPr>
          <a:xfrm>
            <a:off x="457200" y="1600200"/>
            <a:ext cx="8229240" cy="4525560"/>
          </a:xfrm>
          <a:prstGeom prst="rect">
            <a:avLst/>
          </a:prstGeom>
          <a:noFill/>
          <a:ln w="9360">
            <a:noFill/>
          </a:ln>
        </p:spPr>
        <p:txBody>
          <a:bodyPr/>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Empty seats on an airline flight represents productive inefficiency. Since the plane is making the trip anyway, filling the empty seat would enable the airline to serve more people with the flight without using any additional resources. Therefore, more people could fly without sacrificing any other good or service.</a:t>
            </a:r>
            <a:endParaRPr b="0" lang="en-US" sz="2400" spc="-1" strike="noStrike">
              <a:solidFill>
                <a:srgbClr val="000000"/>
              </a:solidFill>
              <a:latin typeface="Calibri"/>
            </a:endParaRPr>
          </a:p>
          <a:p>
            <a:pPr marL="343080" indent="-342720" algn="just">
              <a:lnSpc>
                <a:spcPct val="100000"/>
              </a:lnSpc>
              <a:spcBef>
                <a:spcPts val="479"/>
              </a:spcBef>
              <a:buClr>
                <a:srgbClr val="000000"/>
              </a:buClr>
              <a:buFont typeface="Arial"/>
              <a:buChar char="•"/>
            </a:pPr>
            <a:r>
              <a:rPr b="0" lang="en-US" sz="2400" spc="-1" strike="noStrike">
                <a:solidFill>
                  <a:srgbClr val="000000"/>
                </a:solidFill>
                <a:latin typeface="Calibri"/>
              </a:rPr>
              <a:t>A firm, an industry, or an entire economy is productively inefficient if it could produce more of at least one good without pulling resources from the production of any other good.</a:t>
            </a:r>
            <a:endParaRPr b="0" lang="en-US" sz="2400" spc="-1" strike="noStrike">
              <a:solidFill>
                <a:srgbClr val="000000"/>
              </a:solidFill>
              <a:latin typeface="Calibri"/>
            </a:endParaRPr>
          </a:p>
          <a:p>
            <a:pPr>
              <a:lnSpc>
                <a:spcPct val="100000"/>
              </a:lnSpc>
              <a:spcBef>
                <a:spcPts val="641"/>
              </a:spcBef>
            </a:pPr>
            <a:endParaRPr b="0" lang="en-US" sz="2400" spc="-1" strike="noStrike">
              <a:solidFill>
                <a:srgbClr val="000000"/>
              </a:solidFill>
              <a:latin typeface="Calibri"/>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Economic growth</a:t>
            </a:r>
            <a:endParaRPr b="0" lang="en-US" sz="4400" spc="-1" strike="noStrike">
              <a:solidFill>
                <a:srgbClr val="000000"/>
              </a:solidFill>
              <a:latin typeface="Arial"/>
            </a:endParaRPr>
          </a:p>
        </p:txBody>
      </p:sp>
      <p:sp>
        <p:nvSpPr>
          <p:cNvPr id="167"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PPF changes when we produce more of everything. Economic Growth Shifts the PPF Up and to the Right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An increase in the total output of an economy. It occurs when a society acquires new resources or when it learns to produce more using existing resources.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Two main causes of economic growth is increase in resources and technological change.</a:t>
            </a:r>
            <a:endParaRPr b="0" lang="en-US" sz="2400" spc="-1" strike="noStrike">
              <a:solidFill>
                <a:srgbClr val="000000"/>
              </a:solidFill>
              <a:latin typeface="Calibri"/>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459</TotalTime>
  <Application>LibreOffice/6.0.3.2$Linux_X86_64 LibreOffice_project/00m0$Build-2</Application>
  <Words>1310</Words>
  <Paragraphs>139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2017-07-27T11:24:59Z</dcterms:created>
  <dc:creator>IIITA</dc:creator>
  <dc:description/>
  <dc:language>en-IN</dc:language>
  <cp:lastModifiedBy/>
  <dcterms:modified xsi:type="dcterms:W3CDTF">2018-09-16T16:57:36Z</dcterms:modified>
  <cp:revision>35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