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314" r:id="rId5"/>
    <p:sldId id="292" r:id="rId6"/>
    <p:sldId id="271" r:id="rId7"/>
    <p:sldId id="272" r:id="rId8"/>
    <p:sldId id="273" r:id="rId9"/>
    <p:sldId id="298" r:id="rId10"/>
    <p:sldId id="313" r:id="rId11"/>
    <p:sldId id="274" r:id="rId12"/>
    <p:sldId id="275" r:id="rId13"/>
    <p:sldId id="279" r:id="rId14"/>
    <p:sldId id="276" r:id="rId15"/>
    <p:sldId id="277" r:id="rId16"/>
    <p:sldId id="280" r:id="rId17"/>
    <p:sldId id="278" r:id="rId18"/>
    <p:sldId id="291" r:id="rId19"/>
    <p:sldId id="299" r:id="rId20"/>
    <p:sldId id="281" r:id="rId21"/>
    <p:sldId id="283" r:id="rId22"/>
    <p:sldId id="284" r:id="rId23"/>
    <p:sldId id="286" r:id="rId24"/>
    <p:sldId id="288" r:id="rId25"/>
    <p:sldId id="287" r:id="rId26"/>
    <p:sldId id="290" r:id="rId27"/>
    <p:sldId id="306" r:id="rId28"/>
    <p:sldId id="30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C89B002-7CC6-4C03-9A64-DFD3ABF05627}" type="datetimeFigureOut">
              <a:rPr lang="en-US" smtClean="0"/>
              <a:pPr/>
              <a:t>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D2232-8B1A-4C9F-93BB-F0A4F08885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89B002-7CC6-4C03-9A64-DFD3ABF05627}" type="datetimeFigureOut">
              <a:rPr lang="en-US" smtClean="0"/>
              <a:pPr/>
              <a:t>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D2232-8B1A-4C9F-93BB-F0A4F08885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89B002-7CC6-4C03-9A64-DFD3ABF05627}" type="datetimeFigureOut">
              <a:rPr lang="en-US" smtClean="0"/>
              <a:pPr/>
              <a:t>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D2232-8B1A-4C9F-93BB-F0A4F08885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89B002-7CC6-4C03-9A64-DFD3ABF05627}" type="datetimeFigureOut">
              <a:rPr lang="en-US" smtClean="0"/>
              <a:pPr/>
              <a:t>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D2232-8B1A-4C9F-93BB-F0A4F08885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89B002-7CC6-4C03-9A64-DFD3ABF05627}" type="datetimeFigureOut">
              <a:rPr lang="en-US" smtClean="0"/>
              <a:pPr/>
              <a:t>8/10/2018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ED2232-8B1A-4C9F-93BB-F0A4F08885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C89B002-7CC6-4C03-9A64-DFD3ABF05627}" type="datetimeFigureOut">
              <a:rPr lang="en-US" smtClean="0"/>
              <a:pPr/>
              <a:t>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D2232-8B1A-4C9F-93BB-F0A4F08885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C89B002-7CC6-4C03-9A64-DFD3ABF05627}" type="datetimeFigureOut">
              <a:rPr lang="en-US" smtClean="0"/>
              <a:pPr/>
              <a:t>8/10/2018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ED2232-8B1A-4C9F-93BB-F0A4F08885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C89B002-7CC6-4C03-9A64-DFD3ABF05627}" type="datetimeFigureOut">
              <a:rPr lang="en-US" smtClean="0"/>
              <a:pPr/>
              <a:t>8/10/2018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ED2232-8B1A-4C9F-93BB-F0A4F08885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9B002-7CC6-4C03-9A64-DFD3ABF05627}" type="datetimeFigureOut">
              <a:rPr lang="en-US" smtClean="0"/>
              <a:pPr/>
              <a:t>8/10/2018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ED2232-8B1A-4C9F-93BB-F0A4F08885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89B002-7CC6-4C03-9A64-DFD3ABF05627}" type="datetimeFigureOut">
              <a:rPr lang="en-US" smtClean="0"/>
              <a:pPr/>
              <a:t>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D2232-8B1A-4C9F-93BB-F0A4F088853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89B002-7CC6-4C03-9A64-DFD3ABF05627}" type="datetimeFigureOut">
              <a:rPr lang="en-US" smtClean="0"/>
              <a:pPr/>
              <a:t>8/10/2018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ED2232-8B1A-4C9F-93BB-F0A4F088853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9B002-7CC6-4C03-9A64-DFD3ABF05627}" type="datetimeFigureOut">
              <a:rPr lang="en-US" smtClean="0"/>
              <a:pPr/>
              <a:t>8/10/2018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D2232-8B1A-4C9F-93BB-F0A4F088853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Consumer Theory</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smtClean="0"/>
              <a:t>The </a:t>
            </a:r>
            <a:r>
              <a:rPr lang="en-IN" sz="2400" b="1" dirty="0" smtClean="0"/>
              <a:t>indifference curves</a:t>
            </a:r>
            <a:r>
              <a:rPr lang="en-IN" sz="2400" dirty="0" smtClean="0"/>
              <a:t>  have a </a:t>
            </a:r>
            <a:r>
              <a:rPr lang="en-IN" sz="2400" b="1" dirty="0" smtClean="0"/>
              <a:t>negative slope</a:t>
            </a:r>
            <a:endParaRPr lang="en-IN" sz="2400" dirty="0" smtClean="0"/>
          </a:p>
          <a:p>
            <a:pPr algn="just"/>
            <a:r>
              <a:rPr lang="en-IN" sz="2400" dirty="0" smtClean="0"/>
              <a:t>As the consumer increases the consumption of X commodity, he has to give up certain units of Y commodity in order to maintain the same level of satisfaction.</a:t>
            </a:r>
          </a:p>
          <a:p>
            <a:pPr algn="just"/>
            <a:r>
              <a:rPr lang="en-IN" sz="2400" dirty="0" smtClean="0"/>
              <a:t>Indifference curves are usually </a:t>
            </a:r>
            <a:r>
              <a:rPr lang="en-IN" sz="2400" i="1" dirty="0" smtClean="0"/>
              <a:t>convex, or bowed inward. The term convex means that the slope of the </a:t>
            </a:r>
            <a:r>
              <a:rPr lang="en-IN" sz="2400" dirty="0" smtClean="0"/>
              <a:t>indifference curve </a:t>
            </a:r>
            <a:r>
              <a:rPr lang="en-IN" sz="2400" i="1" dirty="0" smtClean="0"/>
              <a:t>increases (i.e., becomes less negative) as we move down </a:t>
            </a:r>
            <a:r>
              <a:rPr lang="en-IN" sz="2400" dirty="0" smtClean="0"/>
              <a:t>along the curve.</a:t>
            </a:r>
          </a:p>
          <a:p>
            <a:pPr algn="just"/>
            <a:r>
              <a:rPr lang="en-IN" sz="2400" dirty="0" smtClean="0"/>
              <a:t>As more and more of one good is consumed, we can expect that a consumer will prefer to give up fewer and fewer units of a second good to get additional units of the first one.</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 Substitutes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sz="2400" dirty="0" smtClean="0"/>
              <a:t>If a consumer always regards units of commodities 1 and 2 as equivalent, then the commodities are </a:t>
            </a:r>
            <a:r>
              <a:rPr lang="en-US" sz="2400" dirty="0" smtClean="0">
                <a:solidFill>
                  <a:schemeClr val="tx1">
                    <a:lumMod val="75000"/>
                    <a:lumOff val="25000"/>
                  </a:schemeClr>
                </a:solidFill>
              </a:rPr>
              <a:t>perfect substitutes </a:t>
            </a:r>
            <a:r>
              <a:rPr lang="en-US" sz="2400" dirty="0" smtClean="0"/>
              <a:t>and only the total amount of the two commodities in bundles determines their preference rank-order. </a:t>
            </a:r>
          </a:p>
          <a:p>
            <a:pPr algn="just"/>
            <a:r>
              <a:rPr lang="en-IN" sz="2400" dirty="0" smtClean="0"/>
              <a:t>If two goods are perfect substitutes then the indifference curves will have a constant slope since the consumer would be willing to switch between at a fixed ratio. </a:t>
            </a:r>
          </a:p>
          <a:p>
            <a:pPr algn="just"/>
            <a:r>
              <a:rPr lang="en-IN" sz="2400" dirty="0" smtClean="0"/>
              <a:t>Two goods are substitutes when an increase in the price of one leads to an increase in the quantity demanded of the other.</a:t>
            </a:r>
          </a:p>
          <a:p>
            <a:pPr algn="just"/>
            <a:endParaRPr lang="en-IN" sz="2400" dirty="0" smtClean="0"/>
          </a:p>
          <a:p>
            <a:pPr algn="just"/>
            <a:r>
              <a:rPr lang="en-IN" sz="2400" dirty="0" smtClean="0"/>
              <a:t>Examples: Margarine and butter, tea and coffee. Substitute goods not only occur on the consumer side of the market but also the producer side. For example: petroleum and natural gas.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endParaRPr lang="en-IN" dirty="0"/>
          </a:p>
        </p:txBody>
      </p:sp>
      <p:sp>
        <p:nvSpPr>
          <p:cNvPr id="4" name="Line 3"/>
          <p:cNvSpPr>
            <a:spLocks noChangeShapeType="1"/>
          </p:cNvSpPr>
          <p:nvPr/>
        </p:nvSpPr>
        <p:spPr bwMode="auto">
          <a:xfrm>
            <a:off x="1371600" y="1981200"/>
            <a:ext cx="0" cy="3429000"/>
          </a:xfrm>
          <a:prstGeom prst="line">
            <a:avLst/>
          </a:prstGeom>
          <a:noFill/>
          <a:ln w="12700">
            <a:solidFill>
              <a:schemeClr val="tx1"/>
            </a:solidFill>
            <a:round/>
            <a:headEnd type="triangle" w="med" len="med"/>
            <a:tailEnd type="none" w="sm" len="sm"/>
          </a:ln>
          <a:effectLst/>
        </p:spPr>
        <p:txBody>
          <a:bodyPr wrap="none" anchor="ctr"/>
          <a:lstStyle/>
          <a:p>
            <a:endParaRPr lang="en-IN"/>
          </a:p>
        </p:txBody>
      </p:sp>
      <p:sp>
        <p:nvSpPr>
          <p:cNvPr id="5" name="Line 4"/>
          <p:cNvSpPr>
            <a:spLocks noChangeShapeType="1"/>
          </p:cNvSpPr>
          <p:nvPr/>
        </p:nvSpPr>
        <p:spPr bwMode="auto">
          <a:xfrm>
            <a:off x="1371600" y="5410200"/>
            <a:ext cx="4038600"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6" name="Rectangle 6"/>
          <p:cNvSpPr>
            <a:spLocks noChangeArrowheads="1"/>
          </p:cNvSpPr>
          <p:nvPr/>
        </p:nvSpPr>
        <p:spPr bwMode="auto">
          <a:xfrm>
            <a:off x="5470525" y="5380038"/>
            <a:ext cx="557213"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x</a:t>
            </a:r>
            <a:r>
              <a:rPr lang="en-US" sz="3200" b="1" baseline="-25000">
                <a:effectLst>
                  <a:outerShdw blurRad="38100" dist="38100" dir="2700000" algn="tl">
                    <a:srgbClr val="000000"/>
                  </a:outerShdw>
                </a:effectLst>
              </a:rPr>
              <a:t>1</a:t>
            </a:r>
          </a:p>
        </p:txBody>
      </p:sp>
      <p:sp>
        <p:nvSpPr>
          <p:cNvPr id="7" name="Line 7"/>
          <p:cNvSpPr>
            <a:spLocks noChangeShapeType="1"/>
          </p:cNvSpPr>
          <p:nvPr/>
        </p:nvSpPr>
        <p:spPr bwMode="auto">
          <a:xfrm>
            <a:off x="1371600" y="3810000"/>
            <a:ext cx="1600200" cy="1600200"/>
          </a:xfrm>
          <a:prstGeom prst="line">
            <a:avLst/>
          </a:prstGeom>
          <a:noFill/>
          <a:ln w="50800">
            <a:solidFill>
              <a:srgbClr val="FFFF00"/>
            </a:solidFill>
            <a:round/>
            <a:headEnd type="none" w="sm" len="sm"/>
            <a:tailEnd type="none" w="sm" len="sm"/>
          </a:ln>
          <a:effectLst/>
        </p:spPr>
        <p:txBody>
          <a:bodyPr wrap="none" anchor="ctr"/>
          <a:lstStyle/>
          <a:p>
            <a:endParaRPr lang="en-IN"/>
          </a:p>
        </p:txBody>
      </p:sp>
      <p:sp>
        <p:nvSpPr>
          <p:cNvPr id="8" name="Line 8"/>
          <p:cNvSpPr>
            <a:spLocks noChangeShapeType="1"/>
          </p:cNvSpPr>
          <p:nvPr/>
        </p:nvSpPr>
        <p:spPr bwMode="auto">
          <a:xfrm>
            <a:off x="1371600" y="2590800"/>
            <a:ext cx="2819400" cy="2819400"/>
          </a:xfrm>
          <a:prstGeom prst="line">
            <a:avLst/>
          </a:prstGeom>
          <a:noFill/>
          <a:ln w="50800">
            <a:solidFill>
              <a:srgbClr val="00CC00"/>
            </a:solidFill>
            <a:round/>
            <a:headEnd type="none" w="sm" len="sm"/>
            <a:tailEnd type="none" w="sm" len="sm"/>
          </a:ln>
          <a:effectLst/>
        </p:spPr>
        <p:txBody>
          <a:bodyPr wrap="none" anchor="ctr"/>
          <a:lstStyle/>
          <a:p>
            <a:endParaRPr lang="en-IN"/>
          </a:p>
        </p:txBody>
      </p:sp>
      <p:sp>
        <p:nvSpPr>
          <p:cNvPr id="9" name="Line 9"/>
          <p:cNvSpPr>
            <a:spLocks noChangeShapeType="1"/>
          </p:cNvSpPr>
          <p:nvPr/>
        </p:nvSpPr>
        <p:spPr bwMode="auto">
          <a:xfrm>
            <a:off x="2971800" y="5334000"/>
            <a:ext cx="0" cy="152400"/>
          </a:xfrm>
          <a:prstGeom prst="line">
            <a:avLst/>
          </a:prstGeom>
          <a:noFill/>
          <a:ln w="50800">
            <a:solidFill>
              <a:schemeClr val="tx1"/>
            </a:solidFill>
            <a:round/>
            <a:headEnd type="none" w="sm" len="sm"/>
            <a:tailEnd type="none" w="sm" len="sm"/>
          </a:ln>
          <a:effectLst/>
        </p:spPr>
        <p:txBody>
          <a:bodyPr wrap="none" anchor="ctr"/>
          <a:lstStyle/>
          <a:p>
            <a:endParaRPr lang="en-IN"/>
          </a:p>
        </p:txBody>
      </p:sp>
      <p:sp>
        <p:nvSpPr>
          <p:cNvPr id="10" name="Line 10"/>
          <p:cNvSpPr>
            <a:spLocks noChangeShapeType="1"/>
          </p:cNvSpPr>
          <p:nvPr/>
        </p:nvSpPr>
        <p:spPr bwMode="auto">
          <a:xfrm>
            <a:off x="4191000" y="5334000"/>
            <a:ext cx="0" cy="152400"/>
          </a:xfrm>
          <a:prstGeom prst="line">
            <a:avLst/>
          </a:prstGeom>
          <a:noFill/>
          <a:ln w="50800">
            <a:solidFill>
              <a:schemeClr val="tx1"/>
            </a:solidFill>
            <a:round/>
            <a:headEnd type="none" w="sm" len="sm"/>
            <a:tailEnd type="none" w="sm" len="sm"/>
          </a:ln>
          <a:effectLst/>
        </p:spPr>
        <p:txBody>
          <a:bodyPr wrap="none" anchor="ctr"/>
          <a:lstStyle/>
          <a:p>
            <a:endParaRPr lang="en-IN"/>
          </a:p>
        </p:txBody>
      </p:sp>
      <p:sp>
        <p:nvSpPr>
          <p:cNvPr id="11" name="Line 11"/>
          <p:cNvSpPr>
            <a:spLocks noChangeShapeType="1"/>
          </p:cNvSpPr>
          <p:nvPr/>
        </p:nvSpPr>
        <p:spPr bwMode="auto">
          <a:xfrm flipH="1">
            <a:off x="1295400" y="3810000"/>
            <a:ext cx="152400" cy="0"/>
          </a:xfrm>
          <a:prstGeom prst="line">
            <a:avLst/>
          </a:prstGeom>
          <a:noFill/>
          <a:ln w="50800">
            <a:solidFill>
              <a:schemeClr val="tx1"/>
            </a:solidFill>
            <a:round/>
            <a:headEnd type="none" w="sm" len="sm"/>
            <a:tailEnd type="none" w="sm" len="sm"/>
          </a:ln>
          <a:effectLst/>
        </p:spPr>
        <p:txBody>
          <a:bodyPr wrap="none" anchor="ctr"/>
          <a:lstStyle/>
          <a:p>
            <a:endParaRPr lang="en-IN"/>
          </a:p>
        </p:txBody>
      </p:sp>
      <p:sp>
        <p:nvSpPr>
          <p:cNvPr id="12" name="Line 12"/>
          <p:cNvSpPr>
            <a:spLocks noChangeShapeType="1"/>
          </p:cNvSpPr>
          <p:nvPr/>
        </p:nvSpPr>
        <p:spPr bwMode="auto">
          <a:xfrm flipH="1">
            <a:off x="1295400" y="2590800"/>
            <a:ext cx="152400" cy="0"/>
          </a:xfrm>
          <a:prstGeom prst="line">
            <a:avLst/>
          </a:prstGeom>
          <a:noFill/>
          <a:ln w="50800">
            <a:solidFill>
              <a:schemeClr val="tx1"/>
            </a:solidFill>
            <a:round/>
            <a:headEnd type="none" w="sm" len="sm"/>
            <a:tailEnd type="none" w="sm" len="sm"/>
          </a:ln>
          <a:effectLst/>
        </p:spPr>
        <p:txBody>
          <a:bodyPr wrap="none" anchor="ctr"/>
          <a:lstStyle/>
          <a:p>
            <a:endParaRPr lang="en-IN"/>
          </a:p>
        </p:txBody>
      </p:sp>
      <p:sp>
        <p:nvSpPr>
          <p:cNvPr id="13" name="Rectangle 13"/>
          <p:cNvSpPr>
            <a:spLocks noChangeArrowheads="1"/>
          </p:cNvSpPr>
          <p:nvPr/>
        </p:nvSpPr>
        <p:spPr bwMode="auto">
          <a:xfrm>
            <a:off x="2819400" y="5532438"/>
            <a:ext cx="469900" cy="579437"/>
          </a:xfrm>
          <a:prstGeom prst="rect">
            <a:avLst/>
          </a:prstGeom>
          <a:noFill/>
          <a:ln w="9525">
            <a:noFill/>
            <a:miter lim="800000"/>
            <a:headEnd/>
            <a:tailEnd/>
          </a:ln>
          <a:effectLst/>
        </p:spPr>
        <p:txBody>
          <a:bodyPr lIns="92075" tIns="46038" rIns="92075" bIns="46038">
            <a:spAutoFit/>
          </a:bodyPr>
          <a:lstStyle/>
          <a:p>
            <a:pPr algn="l"/>
            <a:r>
              <a:rPr lang="en-US" sz="3200" b="1">
                <a:effectLst>
                  <a:outerShdw blurRad="38100" dist="38100" dir="2700000" algn="tl">
                    <a:srgbClr val="000000"/>
                  </a:outerShdw>
                </a:effectLst>
              </a:rPr>
              <a:t>8</a:t>
            </a:r>
          </a:p>
        </p:txBody>
      </p:sp>
      <p:sp>
        <p:nvSpPr>
          <p:cNvPr id="14" name="Rectangle 14"/>
          <p:cNvSpPr>
            <a:spLocks noChangeArrowheads="1"/>
          </p:cNvSpPr>
          <p:nvPr/>
        </p:nvSpPr>
        <p:spPr bwMode="auto">
          <a:xfrm>
            <a:off x="898525" y="3551238"/>
            <a:ext cx="409575"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8</a:t>
            </a:r>
          </a:p>
        </p:txBody>
      </p:sp>
      <p:sp>
        <p:nvSpPr>
          <p:cNvPr id="15" name="Rectangle 15"/>
          <p:cNvSpPr>
            <a:spLocks noChangeArrowheads="1"/>
          </p:cNvSpPr>
          <p:nvPr/>
        </p:nvSpPr>
        <p:spPr bwMode="auto">
          <a:xfrm>
            <a:off x="3870325" y="5532438"/>
            <a:ext cx="636588"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15</a:t>
            </a:r>
          </a:p>
        </p:txBody>
      </p:sp>
      <p:sp>
        <p:nvSpPr>
          <p:cNvPr id="16" name="Rectangle 16"/>
          <p:cNvSpPr>
            <a:spLocks noChangeArrowheads="1"/>
          </p:cNvSpPr>
          <p:nvPr/>
        </p:nvSpPr>
        <p:spPr bwMode="auto">
          <a:xfrm>
            <a:off x="746125" y="2332038"/>
            <a:ext cx="636588"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15</a:t>
            </a:r>
          </a:p>
        </p:txBody>
      </p:sp>
      <p:sp>
        <p:nvSpPr>
          <p:cNvPr id="17" name="Rectangle 17"/>
          <p:cNvSpPr>
            <a:spLocks noChangeArrowheads="1"/>
          </p:cNvSpPr>
          <p:nvPr/>
        </p:nvSpPr>
        <p:spPr bwMode="auto">
          <a:xfrm>
            <a:off x="2058021" y="1428736"/>
            <a:ext cx="7085979" cy="1939635"/>
          </a:xfrm>
          <a:prstGeom prst="rect">
            <a:avLst/>
          </a:prstGeom>
          <a:noFill/>
          <a:ln w="9525">
            <a:noFill/>
            <a:miter lim="800000"/>
            <a:headEnd/>
            <a:tailEnd/>
          </a:ln>
          <a:effectLst/>
        </p:spPr>
        <p:txBody>
          <a:bodyPr wrap="none" lIns="92075" tIns="46038" rIns="92075" bIns="46038">
            <a:spAutoFit/>
          </a:bodyPr>
          <a:lstStyle/>
          <a:p>
            <a:r>
              <a:rPr lang="en-IN" sz="2400" dirty="0" smtClean="0"/>
              <a:t>The two </a:t>
            </a:r>
            <a:r>
              <a:rPr lang="en-IN" sz="2400" dirty="0" smtClean="0"/>
              <a:t>goods are perfect substitutes </a:t>
            </a:r>
            <a:r>
              <a:rPr lang="en-IN" sz="2400" dirty="0" smtClean="0"/>
              <a:t>as you are </a:t>
            </a:r>
          </a:p>
          <a:p>
            <a:r>
              <a:rPr lang="en-IN" sz="2400" dirty="0" smtClean="0"/>
              <a:t>entirely indifferent between </a:t>
            </a:r>
            <a:r>
              <a:rPr lang="en-IN" sz="2400" dirty="0" smtClean="0"/>
              <a:t>having </a:t>
            </a:r>
            <a:r>
              <a:rPr lang="en-IN" sz="2400" dirty="0" smtClean="0"/>
              <a:t>of </a:t>
            </a:r>
            <a:r>
              <a:rPr lang="en-IN" sz="2400" dirty="0" smtClean="0"/>
              <a:t>one or the other</a:t>
            </a:r>
            <a:r>
              <a:rPr lang="en-IN" sz="2400" dirty="0" smtClean="0"/>
              <a:t>.</a:t>
            </a:r>
          </a:p>
          <a:p>
            <a:r>
              <a:rPr lang="en-IN" sz="2400" dirty="0" smtClean="0"/>
              <a:t>One </a:t>
            </a:r>
            <a:r>
              <a:rPr lang="en-IN" sz="2400" dirty="0" smtClean="0"/>
              <a:t>16-megabyte memory </a:t>
            </a:r>
            <a:r>
              <a:rPr lang="en-IN" sz="2400" dirty="0" smtClean="0"/>
              <a:t>chip is </a:t>
            </a:r>
            <a:r>
              <a:rPr lang="en-IN" sz="2400" dirty="0" smtClean="0"/>
              <a:t>equivalent to </a:t>
            </a:r>
            <a:r>
              <a:rPr lang="en-IN" sz="2400" dirty="0" smtClean="0"/>
              <a:t>two</a:t>
            </a:r>
          </a:p>
          <a:p>
            <a:r>
              <a:rPr lang="en-IN" sz="2400" dirty="0" smtClean="0"/>
              <a:t> </a:t>
            </a:r>
            <a:r>
              <a:rPr lang="en-IN" sz="2400" dirty="0" smtClean="0"/>
              <a:t>8-megabyte chips because both combinations have </a:t>
            </a:r>
            <a:endParaRPr lang="en-IN" sz="2400" dirty="0" smtClean="0"/>
          </a:p>
          <a:p>
            <a:r>
              <a:rPr lang="en-IN" sz="2400" dirty="0" smtClean="0"/>
              <a:t>the same memory </a:t>
            </a:r>
            <a:r>
              <a:rPr lang="en-IN" sz="2400" dirty="0" smtClean="0"/>
              <a:t>capacity</a:t>
            </a:r>
            <a:endParaRPr lang="en-US" sz="2400" dirty="0"/>
          </a:p>
        </p:txBody>
      </p:sp>
      <p:sp>
        <p:nvSpPr>
          <p:cNvPr id="18" name="Rectangle 18"/>
          <p:cNvSpPr>
            <a:spLocks noChangeArrowheads="1"/>
          </p:cNvSpPr>
          <p:nvPr/>
        </p:nvSpPr>
        <p:spPr bwMode="auto">
          <a:xfrm>
            <a:off x="1131888" y="2351088"/>
            <a:ext cx="901700" cy="579437"/>
          </a:xfrm>
          <a:prstGeom prst="rect">
            <a:avLst/>
          </a:prstGeom>
          <a:noFill/>
          <a:ln w="9525">
            <a:noFill/>
            <a:miter lim="800000"/>
            <a:headEnd/>
            <a:tailEnd/>
          </a:ln>
          <a:effectLst/>
        </p:spPr>
        <p:txBody>
          <a:bodyPr wrap="none" lIns="92075" tIns="46038" rIns="92075" bIns="46038">
            <a:spAutoFit/>
          </a:bodyPr>
          <a:lstStyle/>
          <a:p>
            <a:pPr lvl="1" algn="l"/>
            <a:r>
              <a:rPr lang="en-US" sz="3200" b="1">
                <a:solidFill>
                  <a:srgbClr val="00CC00"/>
                </a:solidFill>
              </a:rPr>
              <a:t>I</a:t>
            </a:r>
            <a:r>
              <a:rPr lang="en-US" sz="3200" b="1" baseline="-25000">
                <a:solidFill>
                  <a:srgbClr val="00CC00"/>
                </a:solidFill>
              </a:rPr>
              <a:t>2</a:t>
            </a:r>
          </a:p>
        </p:txBody>
      </p:sp>
      <p:sp>
        <p:nvSpPr>
          <p:cNvPr id="19" name="Rectangle 19"/>
          <p:cNvSpPr>
            <a:spLocks noChangeArrowheads="1"/>
          </p:cNvSpPr>
          <p:nvPr/>
        </p:nvSpPr>
        <p:spPr bwMode="auto">
          <a:xfrm>
            <a:off x="1584325" y="4313238"/>
            <a:ext cx="444500" cy="579437"/>
          </a:xfrm>
          <a:prstGeom prst="rect">
            <a:avLst/>
          </a:prstGeom>
          <a:noFill/>
          <a:ln w="9525">
            <a:noFill/>
            <a:miter lim="800000"/>
            <a:headEnd/>
            <a:tailEnd/>
          </a:ln>
          <a:effectLst/>
        </p:spPr>
        <p:txBody>
          <a:bodyPr wrap="none" lIns="92075" tIns="46038" rIns="92075" bIns="46038">
            <a:spAutoFit/>
          </a:bodyPr>
          <a:lstStyle/>
          <a:p>
            <a:pPr algn="l"/>
            <a:r>
              <a:rPr lang="en-US" sz="3200" b="1">
                <a:solidFill>
                  <a:srgbClr val="FFFF00"/>
                </a:solidFill>
              </a:rPr>
              <a:t>I</a:t>
            </a:r>
            <a:r>
              <a:rPr lang="en-US" sz="3200" b="1" baseline="-25000">
                <a:solidFill>
                  <a:srgbClr val="FFFF00"/>
                </a:solidFill>
              </a:rPr>
              <a:t>1</a:t>
            </a:r>
          </a:p>
        </p:txBody>
      </p:sp>
      <p:sp>
        <p:nvSpPr>
          <p:cNvPr id="20" name="Rectangle 20"/>
          <p:cNvSpPr>
            <a:spLocks noChangeArrowheads="1"/>
          </p:cNvSpPr>
          <p:nvPr/>
        </p:nvSpPr>
        <p:spPr bwMode="auto">
          <a:xfrm>
            <a:off x="5500694" y="3643314"/>
            <a:ext cx="3054169" cy="1631858"/>
          </a:xfrm>
          <a:prstGeom prst="rect">
            <a:avLst/>
          </a:prstGeom>
          <a:noFill/>
          <a:ln w="9525">
            <a:noFill/>
            <a:miter lim="800000"/>
            <a:headEnd/>
            <a:tailEnd/>
          </a:ln>
          <a:effectLst/>
        </p:spPr>
        <p:txBody>
          <a:bodyPr wrap="none" lIns="92075" tIns="46038" rIns="92075" bIns="46038">
            <a:spAutoFit/>
          </a:bodyPr>
          <a:lstStyle/>
          <a:p>
            <a:pPr algn="l"/>
            <a:r>
              <a:rPr lang="en-US" sz="2000" dirty="0"/>
              <a:t>Bundles in I</a:t>
            </a:r>
            <a:r>
              <a:rPr lang="en-US" sz="2000" baseline="-25000" dirty="0"/>
              <a:t>2</a:t>
            </a:r>
            <a:r>
              <a:rPr lang="en-US" sz="2000" dirty="0"/>
              <a:t> all have a total</a:t>
            </a:r>
            <a:br>
              <a:rPr lang="en-US" sz="2000" dirty="0"/>
            </a:br>
            <a:r>
              <a:rPr lang="en-US" sz="2000" dirty="0"/>
              <a:t>of 15 units and are strictly</a:t>
            </a:r>
          </a:p>
          <a:p>
            <a:pPr algn="l"/>
            <a:r>
              <a:rPr lang="en-US" sz="2000" dirty="0"/>
              <a:t>preferred to all bundles in</a:t>
            </a:r>
            <a:br>
              <a:rPr lang="en-US" sz="2000" dirty="0"/>
            </a:br>
            <a:r>
              <a:rPr lang="en-US" sz="2000" dirty="0"/>
              <a:t>      I</a:t>
            </a:r>
            <a:r>
              <a:rPr lang="en-US" sz="2000" baseline="-25000" dirty="0"/>
              <a:t>1</a:t>
            </a:r>
            <a:r>
              <a:rPr lang="en-US" sz="2000" dirty="0"/>
              <a:t>, which have a total of</a:t>
            </a:r>
            <a:br>
              <a:rPr lang="en-US" sz="2000" dirty="0"/>
            </a:br>
            <a:r>
              <a:rPr lang="en-US" sz="2000" dirty="0"/>
              <a:t>         only 8 units in them.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Perfect Substitution Indifference Curves</a:t>
            </a:r>
            <a:endParaRPr lang="en-IN" dirty="0"/>
          </a:p>
        </p:txBody>
      </p:sp>
      <p:sp>
        <p:nvSpPr>
          <p:cNvPr id="3" name="Content Placeholder 2"/>
          <p:cNvSpPr>
            <a:spLocks noGrp="1"/>
          </p:cNvSpPr>
          <p:nvPr>
            <p:ph idx="1"/>
          </p:nvPr>
        </p:nvSpPr>
        <p:spPr/>
        <p:txBody>
          <a:bodyPr/>
          <a:lstStyle/>
          <a:p>
            <a:endParaRPr lang="en-IN" dirty="0"/>
          </a:p>
        </p:txBody>
      </p:sp>
      <p:sp>
        <p:nvSpPr>
          <p:cNvPr id="4" name="Rectangle 2"/>
          <p:cNvSpPr txBox="1">
            <a:spLocks noChangeArrowheads="1"/>
          </p:cNvSpPr>
          <p:nvPr/>
        </p:nvSpPr>
        <p:spPr>
          <a:xfrm>
            <a:off x="457200" y="277813"/>
            <a:ext cx="8229600" cy="1139825"/>
          </a:xfrm>
          <a:prstGeom prst="rect">
            <a:avLst/>
          </a:prstGeom>
          <a:noFill/>
          <a:ln/>
        </p:spPr>
        <p:txBody>
          <a:bodyPr vert="horz" lIns="92075" tIns="46038" rIns="92075" bIns="46038"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Line 3"/>
          <p:cNvSpPr>
            <a:spLocks noChangeShapeType="1"/>
          </p:cNvSpPr>
          <p:nvPr/>
        </p:nvSpPr>
        <p:spPr bwMode="auto">
          <a:xfrm>
            <a:off x="1476375" y="1833563"/>
            <a:ext cx="0" cy="3548062"/>
          </a:xfrm>
          <a:prstGeom prst="line">
            <a:avLst/>
          </a:prstGeom>
          <a:noFill/>
          <a:ln w="12700">
            <a:solidFill>
              <a:schemeClr val="tx1"/>
            </a:solidFill>
            <a:round/>
            <a:headEnd type="triangle" w="med" len="med"/>
            <a:tailEnd/>
          </a:ln>
          <a:effectLst/>
        </p:spPr>
        <p:txBody>
          <a:bodyPr wrap="none" anchor="ctr"/>
          <a:lstStyle/>
          <a:p>
            <a:endParaRPr lang="en-IN"/>
          </a:p>
        </p:txBody>
      </p:sp>
      <p:sp>
        <p:nvSpPr>
          <p:cNvPr id="6" name="Line 4"/>
          <p:cNvSpPr>
            <a:spLocks noChangeShapeType="1"/>
          </p:cNvSpPr>
          <p:nvPr/>
        </p:nvSpPr>
        <p:spPr bwMode="auto">
          <a:xfrm>
            <a:off x="1476375" y="5386388"/>
            <a:ext cx="4095750"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7" name="Line 5"/>
          <p:cNvSpPr>
            <a:spLocks noChangeShapeType="1"/>
          </p:cNvSpPr>
          <p:nvPr/>
        </p:nvSpPr>
        <p:spPr bwMode="auto">
          <a:xfrm>
            <a:off x="1476375" y="4119563"/>
            <a:ext cx="1262063" cy="1262062"/>
          </a:xfrm>
          <a:prstGeom prst="line">
            <a:avLst/>
          </a:prstGeom>
          <a:noFill/>
          <a:ln w="50800">
            <a:solidFill>
              <a:schemeClr val="tx2"/>
            </a:solidFill>
            <a:round/>
            <a:headEnd type="none" w="sm" len="sm"/>
            <a:tailEnd type="none" w="sm" len="sm"/>
          </a:ln>
          <a:effectLst/>
        </p:spPr>
        <p:txBody>
          <a:bodyPr wrap="none" anchor="ctr"/>
          <a:lstStyle/>
          <a:p>
            <a:endParaRPr lang="en-IN"/>
          </a:p>
        </p:txBody>
      </p:sp>
      <p:sp>
        <p:nvSpPr>
          <p:cNvPr id="8" name="Line 6"/>
          <p:cNvSpPr>
            <a:spLocks noChangeShapeType="1"/>
          </p:cNvSpPr>
          <p:nvPr/>
        </p:nvSpPr>
        <p:spPr bwMode="auto">
          <a:xfrm>
            <a:off x="1476375" y="3309938"/>
            <a:ext cx="2079625" cy="2079625"/>
          </a:xfrm>
          <a:prstGeom prst="line">
            <a:avLst/>
          </a:prstGeom>
          <a:noFill/>
          <a:ln w="50800">
            <a:solidFill>
              <a:srgbClr val="FF6633"/>
            </a:solidFill>
            <a:round/>
            <a:headEnd type="none" w="sm" len="sm"/>
            <a:tailEnd type="none" w="sm" len="sm"/>
          </a:ln>
          <a:effectLst/>
        </p:spPr>
        <p:txBody>
          <a:bodyPr wrap="none" anchor="ctr"/>
          <a:lstStyle/>
          <a:p>
            <a:endParaRPr lang="en-IN"/>
          </a:p>
        </p:txBody>
      </p:sp>
      <p:sp>
        <p:nvSpPr>
          <p:cNvPr id="9" name="Line 7"/>
          <p:cNvSpPr>
            <a:spLocks noChangeShapeType="1"/>
          </p:cNvSpPr>
          <p:nvPr/>
        </p:nvSpPr>
        <p:spPr bwMode="auto">
          <a:xfrm>
            <a:off x="1476375" y="2476500"/>
            <a:ext cx="2905125" cy="2905125"/>
          </a:xfrm>
          <a:prstGeom prst="line">
            <a:avLst/>
          </a:prstGeom>
          <a:noFill/>
          <a:ln w="50800">
            <a:solidFill>
              <a:schemeClr val="hlink"/>
            </a:solidFill>
            <a:round/>
            <a:headEnd type="none" w="sm" len="sm"/>
            <a:tailEnd type="none" w="sm" len="sm"/>
          </a:ln>
          <a:effectLst/>
        </p:spPr>
        <p:txBody>
          <a:bodyPr wrap="none" anchor="ctr"/>
          <a:lstStyle/>
          <a:p>
            <a:endParaRPr lang="en-IN"/>
          </a:p>
        </p:txBody>
      </p:sp>
      <p:sp>
        <p:nvSpPr>
          <p:cNvPr id="10" name="Rectangle 8"/>
          <p:cNvSpPr>
            <a:spLocks noChangeArrowheads="1"/>
          </p:cNvSpPr>
          <p:nvPr/>
        </p:nvSpPr>
        <p:spPr bwMode="auto">
          <a:xfrm>
            <a:off x="2511425" y="5348288"/>
            <a:ext cx="382588" cy="519112"/>
          </a:xfrm>
          <a:prstGeom prst="rect">
            <a:avLst/>
          </a:prstGeom>
          <a:noFill/>
          <a:ln w="9525">
            <a:noFill/>
            <a:miter lim="800000"/>
            <a:headEnd/>
            <a:tailEnd/>
          </a:ln>
          <a:effectLst/>
        </p:spPr>
        <p:txBody>
          <a:bodyPr wrap="none" lIns="92075" tIns="46038" rIns="92075" bIns="46038">
            <a:spAutoFit/>
          </a:bodyPr>
          <a:lstStyle/>
          <a:p>
            <a:pPr eaLnBrk="0" hangingPunct="0"/>
            <a:r>
              <a:rPr lang="en-US" sz="2800" b="1"/>
              <a:t>5</a:t>
            </a:r>
          </a:p>
        </p:txBody>
      </p:sp>
      <p:sp>
        <p:nvSpPr>
          <p:cNvPr id="11" name="Rectangle 9"/>
          <p:cNvSpPr>
            <a:spLocks noChangeArrowheads="1"/>
          </p:cNvSpPr>
          <p:nvPr/>
        </p:nvSpPr>
        <p:spPr bwMode="auto">
          <a:xfrm>
            <a:off x="1101725" y="3862388"/>
            <a:ext cx="382588" cy="519112"/>
          </a:xfrm>
          <a:prstGeom prst="rect">
            <a:avLst/>
          </a:prstGeom>
          <a:noFill/>
          <a:ln w="9525">
            <a:noFill/>
            <a:miter lim="800000"/>
            <a:headEnd/>
            <a:tailEnd/>
          </a:ln>
          <a:effectLst/>
        </p:spPr>
        <p:txBody>
          <a:bodyPr wrap="none" lIns="92075" tIns="46038" rIns="92075" bIns="46038">
            <a:spAutoFit/>
          </a:bodyPr>
          <a:lstStyle/>
          <a:p>
            <a:pPr eaLnBrk="0" hangingPunct="0"/>
            <a:r>
              <a:rPr lang="en-US" sz="2800" b="1"/>
              <a:t>5</a:t>
            </a:r>
          </a:p>
        </p:txBody>
      </p:sp>
      <p:sp>
        <p:nvSpPr>
          <p:cNvPr id="12" name="Rectangle 10"/>
          <p:cNvSpPr>
            <a:spLocks noChangeArrowheads="1"/>
          </p:cNvSpPr>
          <p:nvPr/>
        </p:nvSpPr>
        <p:spPr bwMode="auto">
          <a:xfrm>
            <a:off x="3349625" y="5348288"/>
            <a:ext cx="382588" cy="519112"/>
          </a:xfrm>
          <a:prstGeom prst="rect">
            <a:avLst/>
          </a:prstGeom>
          <a:noFill/>
          <a:ln w="9525">
            <a:noFill/>
            <a:miter lim="800000"/>
            <a:headEnd/>
            <a:tailEnd/>
          </a:ln>
          <a:effectLst/>
        </p:spPr>
        <p:txBody>
          <a:bodyPr wrap="none" lIns="92075" tIns="46038" rIns="92075" bIns="46038">
            <a:spAutoFit/>
          </a:bodyPr>
          <a:lstStyle/>
          <a:p>
            <a:pPr eaLnBrk="0" hangingPunct="0"/>
            <a:r>
              <a:rPr lang="en-US" sz="2800" b="1"/>
              <a:t>9</a:t>
            </a:r>
          </a:p>
        </p:txBody>
      </p:sp>
      <p:sp>
        <p:nvSpPr>
          <p:cNvPr id="13" name="Rectangle 11"/>
          <p:cNvSpPr>
            <a:spLocks noChangeArrowheads="1"/>
          </p:cNvSpPr>
          <p:nvPr/>
        </p:nvSpPr>
        <p:spPr bwMode="auto">
          <a:xfrm>
            <a:off x="1101725" y="3074988"/>
            <a:ext cx="382588" cy="519112"/>
          </a:xfrm>
          <a:prstGeom prst="rect">
            <a:avLst/>
          </a:prstGeom>
          <a:noFill/>
          <a:ln w="9525">
            <a:noFill/>
            <a:miter lim="800000"/>
            <a:headEnd/>
            <a:tailEnd/>
          </a:ln>
          <a:effectLst/>
        </p:spPr>
        <p:txBody>
          <a:bodyPr wrap="none" lIns="92075" tIns="46038" rIns="92075" bIns="46038">
            <a:spAutoFit/>
          </a:bodyPr>
          <a:lstStyle/>
          <a:p>
            <a:pPr eaLnBrk="0" hangingPunct="0"/>
            <a:r>
              <a:rPr lang="en-US" sz="2800" b="1"/>
              <a:t>9</a:t>
            </a:r>
          </a:p>
        </p:txBody>
      </p:sp>
      <p:sp>
        <p:nvSpPr>
          <p:cNvPr id="14" name="Rectangle 12"/>
          <p:cNvSpPr>
            <a:spLocks noChangeArrowheads="1"/>
          </p:cNvSpPr>
          <p:nvPr/>
        </p:nvSpPr>
        <p:spPr bwMode="auto">
          <a:xfrm>
            <a:off x="4060825" y="5348288"/>
            <a:ext cx="579438" cy="519112"/>
          </a:xfrm>
          <a:prstGeom prst="rect">
            <a:avLst/>
          </a:prstGeom>
          <a:noFill/>
          <a:ln w="9525">
            <a:noFill/>
            <a:miter lim="800000"/>
            <a:headEnd/>
            <a:tailEnd/>
          </a:ln>
          <a:effectLst/>
        </p:spPr>
        <p:txBody>
          <a:bodyPr wrap="none" lIns="92075" tIns="46038" rIns="92075" bIns="46038">
            <a:spAutoFit/>
          </a:bodyPr>
          <a:lstStyle/>
          <a:p>
            <a:pPr eaLnBrk="0" hangingPunct="0"/>
            <a:r>
              <a:rPr lang="en-US" sz="2800" b="1"/>
              <a:t>13</a:t>
            </a:r>
          </a:p>
        </p:txBody>
      </p:sp>
      <p:sp>
        <p:nvSpPr>
          <p:cNvPr id="15" name="Rectangle 13"/>
          <p:cNvSpPr>
            <a:spLocks noChangeArrowheads="1"/>
          </p:cNvSpPr>
          <p:nvPr/>
        </p:nvSpPr>
        <p:spPr bwMode="auto">
          <a:xfrm>
            <a:off x="898525" y="2249488"/>
            <a:ext cx="579438" cy="519112"/>
          </a:xfrm>
          <a:prstGeom prst="rect">
            <a:avLst/>
          </a:prstGeom>
          <a:noFill/>
          <a:ln w="9525">
            <a:noFill/>
            <a:miter lim="800000"/>
            <a:headEnd/>
            <a:tailEnd/>
          </a:ln>
          <a:effectLst/>
        </p:spPr>
        <p:txBody>
          <a:bodyPr wrap="none" lIns="92075" tIns="46038" rIns="92075" bIns="46038">
            <a:spAutoFit/>
          </a:bodyPr>
          <a:lstStyle/>
          <a:p>
            <a:pPr eaLnBrk="0" hangingPunct="0"/>
            <a:r>
              <a:rPr lang="en-US" sz="2800" b="1"/>
              <a:t>13</a:t>
            </a:r>
          </a:p>
        </p:txBody>
      </p:sp>
      <p:sp>
        <p:nvSpPr>
          <p:cNvPr id="16" name="Rectangle 14"/>
          <p:cNvSpPr>
            <a:spLocks noChangeArrowheads="1"/>
          </p:cNvSpPr>
          <p:nvPr/>
        </p:nvSpPr>
        <p:spPr bwMode="auto">
          <a:xfrm>
            <a:off x="5521325" y="5380038"/>
            <a:ext cx="557213" cy="579437"/>
          </a:xfrm>
          <a:prstGeom prst="rect">
            <a:avLst/>
          </a:prstGeom>
          <a:noFill/>
          <a:ln w="9525">
            <a:noFill/>
            <a:miter lim="800000"/>
            <a:headEnd/>
            <a:tailEnd/>
          </a:ln>
          <a:effectLst/>
        </p:spPr>
        <p:txBody>
          <a:bodyPr wrap="none" lIns="92075" tIns="46038" rIns="92075" bIns="46038">
            <a:spAutoFit/>
          </a:bodyPr>
          <a:lstStyle/>
          <a:p>
            <a:pPr eaLnBrk="0" hangingPunct="0"/>
            <a:r>
              <a:rPr lang="en-US" sz="3200" b="1"/>
              <a:t>x</a:t>
            </a:r>
            <a:r>
              <a:rPr lang="en-US" sz="3200" b="1" baseline="-25000"/>
              <a:t>1</a:t>
            </a:r>
          </a:p>
        </p:txBody>
      </p:sp>
      <p:sp>
        <p:nvSpPr>
          <p:cNvPr id="17" name="Rectangle 15"/>
          <p:cNvSpPr>
            <a:spLocks noChangeArrowheads="1"/>
          </p:cNvSpPr>
          <p:nvPr/>
        </p:nvSpPr>
        <p:spPr bwMode="auto">
          <a:xfrm>
            <a:off x="854075" y="1246188"/>
            <a:ext cx="557213" cy="579437"/>
          </a:xfrm>
          <a:prstGeom prst="rect">
            <a:avLst/>
          </a:prstGeom>
          <a:noFill/>
          <a:ln w="9525">
            <a:noFill/>
            <a:miter lim="800000"/>
            <a:headEnd/>
            <a:tailEnd/>
          </a:ln>
          <a:effectLst/>
        </p:spPr>
        <p:txBody>
          <a:bodyPr wrap="none" lIns="92075" tIns="46038" rIns="92075" bIns="46038">
            <a:spAutoFit/>
          </a:bodyPr>
          <a:lstStyle/>
          <a:p>
            <a:pPr eaLnBrk="0" hangingPunct="0"/>
            <a:r>
              <a:rPr lang="en-US" sz="3200" b="1" dirty="0"/>
              <a:t>x</a:t>
            </a:r>
            <a:r>
              <a:rPr lang="en-US" sz="3200" b="1" baseline="-25000" dirty="0"/>
              <a:t>2</a:t>
            </a:r>
          </a:p>
        </p:txBody>
      </p:sp>
      <p:sp>
        <p:nvSpPr>
          <p:cNvPr id="18" name="Rectangle 16"/>
          <p:cNvSpPr>
            <a:spLocks noChangeArrowheads="1"/>
          </p:cNvSpPr>
          <p:nvPr/>
        </p:nvSpPr>
        <p:spPr bwMode="auto">
          <a:xfrm>
            <a:off x="3694113" y="1851025"/>
            <a:ext cx="2082800" cy="579438"/>
          </a:xfrm>
          <a:prstGeom prst="rect">
            <a:avLst/>
          </a:prstGeom>
          <a:noFill/>
          <a:ln w="9525">
            <a:noFill/>
            <a:miter lim="800000"/>
            <a:headEnd/>
            <a:tailEnd/>
          </a:ln>
          <a:effectLst/>
        </p:spPr>
        <p:txBody>
          <a:bodyPr wrap="none" lIns="92075" tIns="46038" rIns="92075" bIns="46038">
            <a:spAutoFit/>
          </a:bodyPr>
          <a:lstStyle/>
          <a:p>
            <a:pPr eaLnBrk="0" hangingPunct="0"/>
            <a:r>
              <a:rPr lang="en-US" sz="3200" b="1">
                <a:solidFill>
                  <a:schemeClr val="tx2"/>
                </a:solidFill>
              </a:rPr>
              <a:t>x</a:t>
            </a:r>
            <a:r>
              <a:rPr lang="en-US" sz="3200" b="1" baseline="-25000">
                <a:solidFill>
                  <a:schemeClr val="tx2"/>
                </a:solidFill>
              </a:rPr>
              <a:t>1</a:t>
            </a:r>
            <a:r>
              <a:rPr lang="en-US" sz="3200" b="1">
                <a:solidFill>
                  <a:schemeClr val="tx2"/>
                </a:solidFill>
              </a:rPr>
              <a:t> + x</a:t>
            </a:r>
            <a:r>
              <a:rPr lang="en-US" sz="3200" b="1" baseline="-25000">
                <a:solidFill>
                  <a:schemeClr val="tx2"/>
                </a:solidFill>
              </a:rPr>
              <a:t>2</a:t>
            </a:r>
            <a:r>
              <a:rPr lang="en-US" sz="3200" b="1">
                <a:solidFill>
                  <a:schemeClr val="tx2"/>
                </a:solidFill>
              </a:rPr>
              <a:t> = 5</a:t>
            </a:r>
          </a:p>
        </p:txBody>
      </p:sp>
      <p:sp>
        <p:nvSpPr>
          <p:cNvPr id="19" name="Rectangle 17"/>
          <p:cNvSpPr>
            <a:spLocks noChangeArrowheads="1"/>
          </p:cNvSpPr>
          <p:nvPr/>
        </p:nvSpPr>
        <p:spPr bwMode="auto">
          <a:xfrm>
            <a:off x="4217988" y="2636838"/>
            <a:ext cx="2082800" cy="579437"/>
          </a:xfrm>
          <a:prstGeom prst="rect">
            <a:avLst/>
          </a:prstGeom>
          <a:noFill/>
          <a:ln w="9525">
            <a:noFill/>
            <a:miter lim="800000"/>
            <a:headEnd/>
            <a:tailEnd/>
          </a:ln>
          <a:effectLst/>
        </p:spPr>
        <p:txBody>
          <a:bodyPr wrap="none" lIns="92075" tIns="46038" rIns="92075" bIns="46038">
            <a:spAutoFit/>
          </a:bodyPr>
          <a:lstStyle/>
          <a:p>
            <a:pPr eaLnBrk="0" hangingPunct="0"/>
            <a:r>
              <a:rPr lang="en-US" sz="3200" b="1">
                <a:solidFill>
                  <a:schemeClr val="accent1"/>
                </a:solidFill>
              </a:rPr>
              <a:t>x</a:t>
            </a:r>
            <a:r>
              <a:rPr lang="en-US" sz="3200" b="1" baseline="-25000">
                <a:solidFill>
                  <a:schemeClr val="accent1"/>
                </a:solidFill>
              </a:rPr>
              <a:t>1</a:t>
            </a:r>
            <a:r>
              <a:rPr lang="en-US" sz="3200" b="1">
                <a:solidFill>
                  <a:schemeClr val="accent1"/>
                </a:solidFill>
              </a:rPr>
              <a:t> + x</a:t>
            </a:r>
            <a:r>
              <a:rPr lang="en-US" sz="3200" b="1" baseline="-25000">
                <a:solidFill>
                  <a:schemeClr val="accent1"/>
                </a:solidFill>
              </a:rPr>
              <a:t>2</a:t>
            </a:r>
            <a:r>
              <a:rPr lang="en-US" sz="3200" b="1">
                <a:solidFill>
                  <a:schemeClr val="accent1"/>
                </a:solidFill>
              </a:rPr>
              <a:t> = 9</a:t>
            </a:r>
          </a:p>
        </p:txBody>
      </p:sp>
      <p:sp>
        <p:nvSpPr>
          <p:cNvPr id="20" name="Rectangle 18"/>
          <p:cNvSpPr>
            <a:spLocks noChangeArrowheads="1"/>
          </p:cNvSpPr>
          <p:nvPr/>
        </p:nvSpPr>
        <p:spPr bwMode="auto">
          <a:xfrm>
            <a:off x="4979988" y="3422650"/>
            <a:ext cx="2309812" cy="579438"/>
          </a:xfrm>
          <a:prstGeom prst="rect">
            <a:avLst/>
          </a:prstGeom>
          <a:noFill/>
          <a:ln w="9525">
            <a:noFill/>
            <a:miter lim="800000"/>
            <a:headEnd/>
            <a:tailEnd/>
          </a:ln>
          <a:effectLst/>
        </p:spPr>
        <p:txBody>
          <a:bodyPr wrap="none" lIns="92075" tIns="46038" rIns="92075" bIns="46038">
            <a:spAutoFit/>
          </a:bodyPr>
          <a:lstStyle/>
          <a:p>
            <a:pPr eaLnBrk="0" hangingPunct="0"/>
            <a:r>
              <a:rPr lang="en-US" sz="3200" b="1">
                <a:solidFill>
                  <a:schemeClr val="hlink"/>
                </a:solidFill>
              </a:rPr>
              <a:t>x</a:t>
            </a:r>
            <a:r>
              <a:rPr lang="en-US" sz="3200" b="1" baseline="-25000">
                <a:solidFill>
                  <a:schemeClr val="hlink"/>
                </a:solidFill>
              </a:rPr>
              <a:t>1</a:t>
            </a:r>
            <a:r>
              <a:rPr lang="en-US" sz="3200" b="1">
                <a:solidFill>
                  <a:schemeClr val="hlink"/>
                </a:solidFill>
              </a:rPr>
              <a:t> + x</a:t>
            </a:r>
            <a:r>
              <a:rPr lang="en-US" sz="3200" b="1" baseline="-25000">
                <a:solidFill>
                  <a:schemeClr val="hlink"/>
                </a:solidFill>
              </a:rPr>
              <a:t>2</a:t>
            </a:r>
            <a:r>
              <a:rPr lang="en-US" sz="3200" b="1">
                <a:solidFill>
                  <a:schemeClr val="hlink"/>
                </a:solidFill>
              </a:rPr>
              <a:t> = 13</a:t>
            </a:r>
          </a:p>
        </p:txBody>
      </p:sp>
      <p:sp>
        <p:nvSpPr>
          <p:cNvPr id="21" name="Arc 19"/>
          <p:cNvSpPr>
            <a:spLocks/>
          </p:cNvSpPr>
          <p:nvPr/>
        </p:nvSpPr>
        <p:spPr bwMode="auto">
          <a:xfrm>
            <a:off x="1692275" y="2168525"/>
            <a:ext cx="1905000" cy="2143125"/>
          </a:xfrm>
          <a:custGeom>
            <a:avLst/>
            <a:gdLst>
              <a:gd name="G0" fmla="+- 21600 0 0"/>
              <a:gd name="G1" fmla="+- 21600 0 0"/>
              <a:gd name="G2" fmla="+- 21600 0 0"/>
              <a:gd name="T0" fmla="*/ 0 w 21600"/>
              <a:gd name="T1" fmla="*/ 21600 h 21600"/>
              <a:gd name="T2" fmla="*/ 2158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7"/>
                  <a:pt x="9659" y="9"/>
                  <a:pt x="21582" y="0"/>
                </a:cubicBezTo>
              </a:path>
              <a:path w="21600" h="21600" stroke="0" extrusionOk="0">
                <a:moveTo>
                  <a:pt x="0" y="21600"/>
                </a:moveTo>
                <a:cubicBezTo>
                  <a:pt x="0" y="9677"/>
                  <a:pt x="9659" y="9"/>
                  <a:pt x="21582" y="0"/>
                </a:cubicBezTo>
                <a:lnTo>
                  <a:pt x="21600" y="21600"/>
                </a:lnTo>
                <a:close/>
              </a:path>
            </a:pathLst>
          </a:custGeom>
          <a:noFill/>
          <a:ln w="12700" cap="rnd">
            <a:solidFill>
              <a:schemeClr val="tx1"/>
            </a:solidFill>
            <a:round/>
            <a:headEnd type="stealth" w="med" len="lg"/>
            <a:tailEnd type="none" w="sm" len="sm"/>
          </a:ln>
          <a:effectLst/>
        </p:spPr>
        <p:txBody>
          <a:bodyPr wrap="none" anchor="ctr"/>
          <a:lstStyle/>
          <a:p>
            <a:endParaRPr lang="en-IN"/>
          </a:p>
        </p:txBody>
      </p:sp>
      <p:sp>
        <p:nvSpPr>
          <p:cNvPr id="22" name="Arc 20"/>
          <p:cNvSpPr>
            <a:spLocks/>
          </p:cNvSpPr>
          <p:nvPr/>
        </p:nvSpPr>
        <p:spPr bwMode="auto">
          <a:xfrm>
            <a:off x="2216150" y="2978150"/>
            <a:ext cx="1928813" cy="976313"/>
          </a:xfrm>
          <a:custGeom>
            <a:avLst/>
            <a:gdLst>
              <a:gd name="G0" fmla="+- 21600 0 0"/>
              <a:gd name="G1" fmla="+- 21600 0 0"/>
              <a:gd name="G2" fmla="+- 21600 0 0"/>
              <a:gd name="T0" fmla="*/ 0 w 21600"/>
              <a:gd name="T1" fmla="*/ 21600 h 21600"/>
              <a:gd name="T2" fmla="*/ 2158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7"/>
                  <a:pt x="9659" y="9"/>
                  <a:pt x="21582" y="0"/>
                </a:cubicBezTo>
              </a:path>
              <a:path w="21600" h="21600" stroke="0" extrusionOk="0">
                <a:moveTo>
                  <a:pt x="0" y="21600"/>
                </a:moveTo>
                <a:cubicBezTo>
                  <a:pt x="0" y="9677"/>
                  <a:pt x="9659" y="9"/>
                  <a:pt x="21582" y="0"/>
                </a:cubicBezTo>
                <a:lnTo>
                  <a:pt x="21600" y="21600"/>
                </a:lnTo>
                <a:close/>
              </a:path>
            </a:pathLst>
          </a:custGeom>
          <a:noFill/>
          <a:ln w="12700" cap="rnd">
            <a:solidFill>
              <a:schemeClr val="tx1"/>
            </a:solidFill>
            <a:round/>
            <a:headEnd type="stealth" w="med" len="lg"/>
            <a:tailEnd type="none" w="sm" len="sm"/>
          </a:ln>
          <a:effectLst/>
        </p:spPr>
        <p:txBody>
          <a:bodyPr wrap="none" anchor="ctr"/>
          <a:lstStyle/>
          <a:p>
            <a:endParaRPr lang="en-IN"/>
          </a:p>
        </p:txBody>
      </p:sp>
      <p:sp>
        <p:nvSpPr>
          <p:cNvPr id="23" name="Rectangle 21"/>
          <p:cNvSpPr>
            <a:spLocks noChangeArrowheads="1"/>
          </p:cNvSpPr>
          <p:nvPr/>
        </p:nvSpPr>
        <p:spPr bwMode="auto">
          <a:xfrm>
            <a:off x="1836738" y="5946775"/>
            <a:ext cx="3461910" cy="462307"/>
          </a:xfrm>
          <a:prstGeom prst="rect">
            <a:avLst/>
          </a:prstGeom>
          <a:noFill/>
          <a:ln w="9525">
            <a:noFill/>
            <a:miter lim="800000"/>
            <a:headEnd/>
            <a:tailEnd/>
          </a:ln>
          <a:effectLst/>
        </p:spPr>
        <p:txBody>
          <a:bodyPr wrap="none" lIns="92075" tIns="46038" rIns="92075" bIns="46038">
            <a:spAutoFit/>
          </a:bodyPr>
          <a:lstStyle/>
          <a:p>
            <a:pPr eaLnBrk="0" hangingPunct="0"/>
            <a:r>
              <a:rPr lang="en-US" sz="2400" b="1" dirty="0"/>
              <a:t>All are linear and </a:t>
            </a:r>
            <a:r>
              <a:rPr lang="en-US" sz="2400" b="1" dirty="0" smtClean="0"/>
              <a:t>parallel</a:t>
            </a:r>
            <a:endParaRPr lang="en-US" sz="2400" b="1" dirty="0"/>
          </a:p>
        </p:txBody>
      </p:sp>
      <p:sp>
        <p:nvSpPr>
          <p:cNvPr id="24" name="Arc 22"/>
          <p:cNvSpPr>
            <a:spLocks/>
          </p:cNvSpPr>
          <p:nvPr/>
        </p:nvSpPr>
        <p:spPr bwMode="auto">
          <a:xfrm>
            <a:off x="3105150" y="3741738"/>
            <a:ext cx="1827213" cy="452437"/>
          </a:xfrm>
          <a:custGeom>
            <a:avLst/>
            <a:gdLst>
              <a:gd name="G0" fmla="+- 19973 0 0"/>
              <a:gd name="G1" fmla="+- 21600 0 0"/>
              <a:gd name="G2" fmla="+- 21600 0 0"/>
              <a:gd name="T0" fmla="*/ 0 w 19973"/>
              <a:gd name="T1" fmla="*/ 13376 h 21600"/>
              <a:gd name="T2" fmla="*/ 19952 w 19973"/>
              <a:gd name="T3" fmla="*/ 0 h 21600"/>
              <a:gd name="T4" fmla="*/ 19973 w 19973"/>
              <a:gd name="T5" fmla="*/ 21600 h 21600"/>
            </a:gdLst>
            <a:ahLst/>
            <a:cxnLst>
              <a:cxn ang="0">
                <a:pos x="T0" y="T1"/>
              </a:cxn>
              <a:cxn ang="0">
                <a:pos x="T2" y="T3"/>
              </a:cxn>
              <a:cxn ang="0">
                <a:pos x="T4" y="T5"/>
              </a:cxn>
            </a:cxnLst>
            <a:rect l="0" t="0" r="r" b="b"/>
            <a:pathLst>
              <a:path w="19973" h="21600" fill="none" extrusionOk="0">
                <a:moveTo>
                  <a:pt x="-1" y="13375"/>
                </a:moveTo>
                <a:cubicBezTo>
                  <a:pt x="3329" y="5289"/>
                  <a:pt x="11206" y="8"/>
                  <a:pt x="19952" y="0"/>
                </a:cubicBezTo>
              </a:path>
              <a:path w="19973" h="21600" stroke="0" extrusionOk="0">
                <a:moveTo>
                  <a:pt x="-1" y="13375"/>
                </a:moveTo>
                <a:cubicBezTo>
                  <a:pt x="3329" y="5289"/>
                  <a:pt x="11206" y="8"/>
                  <a:pt x="19952" y="0"/>
                </a:cubicBezTo>
                <a:lnTo>
                  <a:pt x="19973" y="21600"/>
                </a:lnTo>
                <a:close/>
              </a:path>
            </a:pathLst>
          </a:custGeom>
          <a:noFill/>
          <a:ln w="12700" cap="rnd">
            <a:solidFill>
              <a:schemeClr val="tx1"/>
            </a:solidFill>
            <a:round/>
            <a:headEnd type="stealth" w="med" len="lg"/>
            <a:tailEnd type="none" w="sm" len="sm"/>
          </a:ln>
          <a:effectLst/>
        </p:spPr>
        <p:txBody>
          <a:bodyPr wrap="none" anchor="ctr"/>
          <a:lstStyle/>
          <a:p>
            <a:endParaRPr lang="en-IN"/>
          </a:p>
        </p:txBody>
      </p:sp>
      <p:sp>
        <p:nvSpPr>
          <p:cNvPr id="25" name="Text Box 23"/>
          <p:cNvSpPr txBox="1">
            <a:spLocks noChangeArrowheads="1"/>
          </p:cNvSpPr>
          <p:nvPr/>
        </p:nvSpPr>
        <p:spPr bwMode="auto">
          <a:xfrm>
            <a:off x="4789488" y="4344988"/>
            <a:ext cx="3370262" cy="579437"/>
          </a:xfrm>
          <a:prstGeom prst="rect">
            <a:avLst/>
          </a:prstGeom>
          <a:noFill/>
          <a:ln w="12700">
            <a:noFill/>
            <a:miter lim="800000"/>
            <a:headEnd type="none" w="sm" len="sm"/>
            <a:tailEnd type="none" w="sm" len="sm"/>
          </a:ln>
          <a:effectLst/>
        </p:spPr>
        <p:txBody>
          <a:bodyPr wrap="none">
            <a:spAutoFit/>
          </a:bodyPr>
          <a:lstStyle/>
          <a:p>
            <a:pPr eaLnBrk="0" hangingPunct="0"/>
            <a:r>
              <a:rPr lang="en-US" sz="3200" b="1"/>
              <a:t>V(x</a:t>
            </a:r>
            <a:r>
              <a:rPr lang="en-US" sz="3200" b="1" baseline="-25000"/>
              <a:t>1</a:t>
            </a:r>
            <a:r>
              <a:rPr lang="en-US" sz="3200" b="1"/>
              <a:t>,x</a:t>
            </a:r>
            <a:r>
              <a:rPr lang="en-US" sz="3200" b="1" baseline="-25000"/>
              <a:t>2</a:t>
            </a:r>
            <a:r>
              <a:rPr lang="en-US" sz="3200" b="1"/>
              <a:t>) = x</a:t>
            </a:r>
            <a:r>
              <a:rPr lang="en-US" sz="3200" b="1" baseline="-25000"/>
              <a:t>1</a:t>
            </a:r>
            <a:r>
              <a:rPr lang="en-US" sz="3200" b="1"/>
              <a:t> + x</a:t>
            </a:r>
            <a:r>
              <a:rPr lang="en-US" sz="3200" b="1" baseline="-25000"/>
              <a:t>2</a:t>
            </a:r>
            <a:r>
              <a:rPr lang="en-US" sz="3200" b="1"/>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 Complements</a:t>
            </a:r>
            <a:endParaRPr lang="en-IN" dirty="0"/>
          </a:p>
        </p:txBody>
      </p:sp>
      <p:sp>
        <p:nvSpPr>
          <p:cNvPr id="3" name="Content Placeholder 2"/>
          <p:cNvSpPr>
            <a:spLocks noGrp="1"/>
          </p:cNvSpPr>
          <p:nvPr>
            <p:ph idx="1"/>
          </p:nvPr>
        </p:nvSpPr>
        <p:spPr/>
        <p:txBody>
          <a:bodyPr>
            <a:normAutofit/>
          </a:bodyPr>
          <a:lstStyle/>
          <a:p>
            <a:pPr algn="just"/>
            <a:r>
              <a:rPr lang="en-US" sz="2400" dirty="0" smtClean="0"/>
              <a:t>If a consumer always consumes commodities 1 and 2 in fixed proportion (e.g. one-to-one), then the commodities are </a:t>
            </a:r>
            <a:r>
              <a:rPr lang="en-US" sz="2400" dirty="0" smtClean="0">
                <a:solidFill>
                  <a:schemeClr val="tx1">
                    <a:lumMod val="75000"/>
                    <a:lumOff val="25000"/>
                  </a:schemeClr>
                </a:solidFill>
              </a:rPr>
              <a:t>perfect complements and only the </a:t>
            </a:r>
            <a:r>
              <a:rPr lang="en-US" sz="2400" dirty="0" smtClean="0">
                <a:solidFill>
                  <a:schemeClr val="tx2"/>
                </a:solidFill>
              </a:rPr>
              <a:t>number of pairs</a:t>
            </a:r>
            <a:r>
              <a:rPr lang="en-US" sz="2400" dirty="0" smtClean="0"/>
              <a:t> of units of the two commodities determines the preference rank-order of bundles. </a:t>
            </a:r>
          </a:p>
          <a:p>
            <a:pPr algn="just"/>
            <a:r>
              <a:rPr lang="en-IN" sz="2400" dirty="0" smtClean="0"/>
              <a:t>If two goods are perfect complements then the indifference curves will be L-shaped.</a:t>
            </a:r>
            <a:r>
              <a:rPr lang="en-IN" sz="2400" dirty="0"/>
              <a:t> </a:t>
            </a:r>
            <a:r>
              <a:rPr lang="en-IN" sz="2400" dirty="0" smtClean="0"/>
              <a:t>Goods are </a:t>
            </a:r>
            <a:r>
              <a:rPr lang="en-IN" sz="2400" i="1" dirty="0" smtClean="0"/>
              <a:t>complements </a:t>
            </a:r>
            <a:r>
              <a:rPr lang="en-IN" sz="2400" dirty="0" smtClean="0"/>
              <a:t>when an increase in the price of one leads to a decrease in the quantity demanded of the other.</a:t>
            </a:r>
          </a:p>
          <a:p>
            <a:pPr lvl="0" algn="just"/>
            <a:r>
              <a:rPr lang="en-IN" sz="2400" dirty="0" smtClean="0"/>
              <a:t>Example: Demand for cars and petrol;</a:t>
            </a:r>
            <a:r>
              <a:rPr lang="en-US" sz="2400" dirty="0" smtClean="0"/>
              <a:t> tea and sugar</a:t>
            </a:r>
            <a:r>
              <a:rPr lang="en-IN" sz="2400" dirty="0" smtClean="0"/>
              <a:t> </a:t>
            </a:r>
            <a:r>
              <a:rPr lang="en-US" sz="2400" dirty="0" smtClean="0"/>
              <a:t>mobile phones and SIM cards</a:t>
            </a:r>
            <a:endParaRPr lang="en-IN" sz="2400" dirty="0" smtClean="0"/>
          </a:p>
          <a:p>
            <a:pPr algn="just"/>
            <a:endParaRPr lang="en-US" sz="2600"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5"/>
            <a:endParaRPr lang="en-IN" dirty="0"/>
          </a:p>
        </p:txBody>
      </p:sp>
      <p:sp>
        <p:nvSpPr>
          <p:cNvPr id="31" name="Line 3"/>
          <p:cNvSpPr>
            <a:spLocks noChangeShapeType="1"/>
          </p:cNvSpPr>
          <p:nvPr/>
        </p:nvSpPr>
        <p:spPr bwMode="auto">
          <a:xfrm>
            <a:off x="1371600" y="1981200"/>
            <a:ext cx="0" cy="3429000"/>
          </a:xfrm>
          <a:prstGeom prst="line">
            <a:avLst/>
          </a:prstGeom>
          <a:noFill/>
          <a:ln w="12700">
            <a:solidFill>
              <a:schemeClr val="tx1"/>
            </a:solidFill>
            <a:round/>
            <a:headEnd type="triangle" w="med" len="med"/>
            <a:tailEnd type="none" w="sm" len="sm"/>
          </a:ln>
          <a:effectLst/>
        </p:spPr>
        <p:txBody>
          <a:bodyPr wrap="none" anchor="ctr"/>
          <a:lstStyle/>
          <a:p>
            <a:endParaRPr lang="en-IN"/>
          </a:p>
        </p:txBody>
      </p:sp>
      <p:sp>
        <p:nvSpPr>
          <p:cNvPr id="32" name="Line 4"/>
          <p:cNvSpPr>
            <a:spLocks noChangeShapeType="1"/>
          </p:cNvSpPr>
          <p:nvPr/>
        </p:nvSpPr>
        <p:spPr bwMode="auto">
          <a:xfrm>
            <a:off x="1371600" y="5410200"/>
            <a:ext cx="4038600"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33" name="Rectangle 5"/>
          <p:cNvSpPr>
            <a:spLocks noChangeArrowheads="1"/>
          </p:cNvSpPr>
          <p:nvPr/>
        </p:nvSpPr>
        <p:spPr bwMode="auto">
          <a:xfrm>
            <a:off x="746125" y="1646238"/>
            <a:ext cx="557213" cy="579437"/>
          </a:xfrm>
          <a:prstGeom prst="rect">
            <a:avLst/>
          </a:prstGeom>
          <a:noFill/>
          <a:ln w="9525">
            <a:noFill/>
            <a:miter lim="800000"/>
            <a:headEnd/>
            <a:tailEnd/>
          </a:ln>
          <a:effectLst/>
        </p:spPr>
        <p:txBody>
          <a:bodyPr wrap="none" lIns="92075" tIns="46038" rIns="92075" bIns="46038">
            <a:spAutoFit/>
          </a:bodyPr>
          <a:lstStyle/>
          <a:p>
            <a:pPr algn="l"/>
            <a:r>
              <a:rPr lang="en-US" sz="3200" b="1" dirty="0">
                <a:effectLst>
                  <a:outerShdw blurRad="38100" dist="38100" dir="2700000" algn="tl">
                    <a:srgbClr val="000000"/>
                  </a:outerShdw>
                </a:effectLst>
              </a:rPr>
              <a:t>x</a:t>
            </a:r>
            <a:r>
              <a:rPr lang="en-US" sz="3200" b="1" baseline="-25000" dirty="0">
                <a:effectLst>
                  <a:outerShdw blurRad="38100" dist="38100" dir="2700000" algn="tl">
                    <a:srgbClr val="000000"/>
                  </a:outerShdw>
                </a:effectLst>
              </a:rPr>
              <a:t>2</a:t>
            </a:r>
          </a:p>
        </p:txBody>
      </p:sp>
      <p:sp>
        <p:nvSpPr>
          <p:cNvPr id="34" name="Rectangle 6"/>
          <p:cNvSpPr>
            <a:spLocks noChangeArrowheads="1"/>
          </p:cNvSpPr>
          <p:nvPr/>
        </p:nvSpPr>
        <p:spPr bwMode="auto">
          <a:xfrm>
            <a:off x="5470525" y="5380038"/>
            <a:ext cx="557213"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x</a:t>
            </a:r>
            <a:r>
              <a:rPr lang="en-US" sz="3200" b="1" baseline="-25000">
                <a:effectLst>
                  <a:outerShdw blurRad="38100" dist="38100" dir="2700000" algn="tl">
                    <a:srgbClr val="000000"/>
                  </a:outerShdw>
                </a:effectLst>
              </a:rPr>
              <a:t>1</a:t>
            </a:r>
          </a:p>
        </p:txBody>
      </p:sp>
      <p:sp>
        <p:nvSpPr>
          <p:cNvPr id="35" name="Line 7"/>
          <p:cNvSpPr>
            <a:spLocks noChangeShapeType="1"/>
          </p:cNvSpPr>
          <p:nvPr/>
        </p:nvSpPr>
        <p:spPr bwMode="auto">
          <a:xfrm>
            <a:off x="2286000" y="5334000"/>
            <a:ext cx="0" cy="152400"/>
          </a:xfrm>
          <a:prstGeom prst="line">
            <a:avLst/>
          </a:prstGeom>
          <a:noFill/>
          <a:ln w="50800">
            <a:solidFill>
              <a:schemeClr val="tx1"/>
            </a:solidFill>
            <a:round/>
            <a:headEnd type="none" w="sm" len="sm"/>
            <a:tailEnd type="none" w="sm" len="sm"/>
          </a:ln>
          <a:effectLst/>
        </p:spPr>
        <p:txBody>
          <a:bodyPr wrap="none" anchor="ctr"/>
          <a:lstStyle/>
          <a:p>
            <a:endParaRPr lang="en-IN"/>
          </a:p>
        </p:txBody>
      </p:sp>
      <p:sp>
        <p:nvSpPr>
          <p:cNvPr id="36" name="Line 8"/>
          <p:cNvSpPr>
            <a:spLocks noChangeShapeType="1"/>
          </p:cNvSpPr>
          <p:nvPr/>
        </p:nvSpPr>
        <p:spPr bwMode="auto">
          <a:xfrm>
            <a:off x="3048000" y="5334000"/>
            <a:ext cx="0" cy="152400"/>
          </a:xfrm>
          <a:prstGeom prst="line">
            <a:avLst/>
          </a:prstGeom>
          <a:noFill/>
          <a:ln w="50800">
            <a:solidFill>
              <a:schemeClr val="tx1"/>
            </a:solidFill>
            <a:round/>
            <a:headEnd type="none" w="sm" len="sm"/>
            <a:tailEnd type="none" w="sm" len="sm"/>
          </a:ln>
          <a:effectLst/>
        </p:spPr>
        <p:txBody>
          <a:bodyPr wrap="none" anchor="ctr"/>
          <a:lstStyle/>
          <a:p>
            <a:endParaRPr lang="en-IN"/>
          </a:p>
        </p:txBody>
      </p:sp>
      <p:sp>
        <p:nvSpPr>
          <p:cNvPr id="37" name="Line 9"/>
          <p:cNvSpPr>
            <a:spLocks noChangeShapeType="1"/>
          </p:cNvSpPr>
          <p:nvPr/>
        </p:nvSpPr>
        <p:spPr bwMode="auto">
          <a:xfrm flipH="1">
            <a:off x="1295400" y="4495800"/>
            <a:ext cx="152400" cy="0"/>
          </a:xfrm>
          <a:prstGeom prst="line">
            <a:avLst/>
          </a:prstGeom>
          <a:noFill/>
          <a:ln w="50800">
            <a:solidFill>
              <a:schemeClr val="tx1"/>
            </a:solidFill>
            <a:round/>
            <a:headEnd type="none" w="sm" len="sm"/>
            <a:tailEnd type="none" w="sm" len="sm"/>
          </a:ln>
          <a:effectLst/>
        </p:spPr>
        <p:txBody>
          <a:bodyPr wrap="none" anchor="ctr"/>
          <a:lstStyle/>
          <a:p>
            <a:endParaRPr lang="en-IN"/>
          </a:p>
        </p:txBody>
      </p:sp>
      <p:sp>
        <p:nvSpPr>
          <p:cNvPr id="38" name="Line 10"/>
          <p:cNvSpPr>
            <a:spLocks noChangeShapeType="1"/>
          </p:cNvSpPr>
          <p:nvPr/>
        </p:nvSpPr>
        <p:spPr bwMode="auto">
          <a:xfrm flipH="1">
            <a:off x="1295400" y="3733800"/>
            <a:ext cx="152400" cy="0"/>
          </a:xfrm>
          <a:prstGeom prst="line">
            <a:avLst/>
          </a:prstGeom>
          <a:noFill/>
          <a:ln w="50800">
            <a:solidFill>
              <a:schemeClr val="tx1"/>
            </a:solidFill>
            <a:round/>
            <a:headEnd type="none" w="sm" len="sm"/>
            <a:tailEnd type="none" w="sm" len="sm"/>
          </a:ln>
          <a:effectLst/>
        </p:spPr>
        <p:txBody>
          <a:bodyPr wrap="none" anchor="ctr"/>
          <a:lstStyle/>
          <a:p>
            <a:endParaRPr lang="en-IN"/>
          </a:p>
        </p:txBody>
      </p:sp>
      <p:sp>
        <p:nvSpPr>
          <p:cNvPr id="39" name="Rectangle 11"/>
          <p:cNvSpPr>
            <a:spLocks noChangeArrowheads="1"/>
          </p:cNvSpPr>
          <p:nvPr/>
        </p:nvSpPr>
        <p:spPr bwMode="auto">
          <a:xfrm>
            <a:off x="5143504" y="3500438"/>
            <a:ext cx="533400" cy="579438"/>
          </a:xfrm>
          <a:prstGeom prst="rect">
            <a:avLst/>
          </a:prstGeom>
          <a:noFill/>
          <a:ln w="9525">
            <a:noFill/>
            <a:miter lim="800000"/>
            <a:headEnd/>
            <a:tailEnd/>
          </a:ln>
          <a:effectLst/>
        </p:spPr>
        <p:txBody>
          <a:bodyPr lIns="92075" tIns="46038" rIns="92075" bIns="46038">
            <a:spAutoFit/>
          </a:bodyPr>
          <a:lstStyle/>
          <a:p>
            <a:pPr algn="l"/>
            <a:r>
              <a:rPr lang="en-US" sz="3200" b="1" dirty="0">
                <a:solidFill>
                  <a:schemeClr val="hlink"/>
                </a:solidFill>
              </a:rPr>
              <a:t>I</a:t>
            </a:r>
            <a:r>
              <a:rPr lang="en-US" sz="3200" b="1" baseline="-25000" dirty="0">
                <a:solidFill>
                  <a:schemeClr val="hlink"/>
                </a:solidFill>
              </a:rPr>
              <a:t>2</a:t>
            </a:r>
          </a:p>
        </p:txBody>
      </p:sp>
      <p:sp>
        <p:nvSpPr>
          <p:cNvPr id="40" name="Rectangle 12"/>
          <p:cNvSpPr>
            <a:spLocks noChangeArrowheads="1"/>
          </p:cNvSpPr>
          <p:nvPr/>
        </p:nvSpPr>
        <p:spPr bwMode="auto">
          <a:xfrm>
            <a:off x="4953000" y="4313238"/>
            <a:ext cx="457200" cy="585418"/>
          </a:xfrm>
          <a:prstGeom prst="rect">
            <a:avLst/>
          </a:prstGeom>
          <a:noFill/>
          <a:ln w="9525">
            <a:noFill/>
            <a:miter lim="800000"/>
            <a:headEnd/>
            <a:tailEnd/>
          </a:ln>
          <a:effectLst/>
        </p:spPr>
        <p:txBody>
          <a:bodyPr lIns="92075" tIns="46038" rIns="92075" bIns="46038">
            <a:spAutoFit/>
          </a:bodyPr>
          <a:lstStyle/>
          <a:p>
            <a:pPr algn="l"/>
            <a:r>
              <a:rPr lang="en-US" sz="3200" b="1" dirty="0">
                <a:solidFill>
                  <a:schemeClr val="tx1">
                    <a:lumMod val="75000"/>
                    <a:lumOff val="25000"/>
                  </a:schemeClr>
                </a:solidFill>
              </a:rPr>
              <a:t>I</a:t>
            </a:r>
            <a:r>
              <a:rPr lang="en-US" sz="3200" b="1" baseline="-25000" dirty="0">
                <a:solidFill>
                  <a:schemeClr val="tx1">
                    <a:lumMod val="75000"/>
                    <a:lumOff val="25000"/>
                  </a:schemeClr>
                </a:solidFill>
              </a:rPr>
              <a:t>1</a:t>
            </a:r>
          </a:p>
        </p:txBody>
      </p:sp>
      <p:sp>
        <p:nvSpPr>
          <p:cNvPr id="41" name="Line 13"/>
          <p:cNvSpPr>
            <a:spLocks noChangeShapeType="1"/>
          </p:cNvSpPr>
          <p:nvPr/>
        </p:nvSpPr>
        <p:spPr bwMode="auto">
          <a:xfrm flipV="1">
            <a:off x="1371600" y="2209800"/>
            <a:ext cx="3200400" cy="3200400"/>
          </a:xfrm>
          <a:prstGeom prst="line">
            <a:avLst/>
          </a:prstGeom>
          <a:noFill/>
          <a:ln w="25400">
            <a:solidFill>
              <a:schemeClr val="tx1"/>
            </a:solidFill>
            <a:prstDash val="dash"/>
            <a:round/>
            <a:headEnd type="none" w="sm" len="sm"/>
            <a:tailEnd type="none" w="sm" len="sm"/>
          </a:ln>
          <a:effectLst/>
        </p:spPr>
        <p:txBody>
          <a:bodyPr wrap="none" anchor="ctr"/>
          <a:lstStyle/>
          <a:p>
            <a:endParaRPr lang="en-IN"/>
          </a:p>
        </p:txBody>
      </p:sp>
      <p:sp>
        <p:nvSpPr>
          <p:cNvPr id="42" name="Rectangle 14"/>
          <p:cNvSpPr>
            <a:spLocks noChangeArrowheads="1"/>
          </p:cNvSpPr>
          <p:nvPr/>
        </p:nvSpPr>
        <p:spPr bwMode="auto">
          <a:xfrm>
            <a:off x="4632325" y="1951038"/>
            <a:ext cx="800100"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45</a:t>
            </a:r>
            <a:r>
              <a:rPr lang="en-US" sz="3200" b="1" baseline="30000">
                <a:effectLst>
                  <a:outerShdw blurRad="38100" dist="38100" dir="2700000" algn="tl">
                    <a:srgbClr val="000000"/>
                  </a:outerShdw>
                </a:effectLst>
              </a:rPr>
              <a:t>o</a:t>
            </a:r>
          </a:p>
        </p:txBody>
      </p:sp>
      <p:sp>
        <p:nvSpPr>
          <p:cNvPr id="43" name="Line 15"/>
          <p:cNvSpPr>
            <a:spLocks noChangeShapeType="1"/>
          </p:cNvSpPr>
          <p:nvPr/>
        </p:nvSpPr>
        <p:spPr bwMode="auto">
          <a:xfrm>
            <a:off x="2286000" y="2286000"/>
            <a:ext cx="0" cy="312420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44" name="Line 16"/>
          <p:cNvSpPr>
            <a:spLocks noChangeShapeType="1"/>
          </p:cNvSpPr>
          <p:nvPr/>
        </p:nvSpPr>
        <p:spPr bwMode="auto">
          <a:xfrm>
            <a:off x="1371600" y="4495800"/>
            <a:ext cx="3429000" cy="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45" name="Line 17"/>
          <p:cNvSpPr>
            <a:spLocks noChangeShapeType="1"/>
          </p:cNvSpPr>
          <p:nvPr/>
        </p:nvSpPr>
        <p:spPr bwMode="auto">
          <a:xfrm>
            <a:off x="3048000" y="2133600"/>
            <a:ext cx="0" cy="327660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46" name="Line 18"/>
          <p:cNvSpPr>
            <a:spLocks noChangeShapeType="1"/>
          </p:cNvSpPr>
          <p:nvPr/>
        </p:nvSpPr>
        <p:spPr bwMode="auto">
          <a:xfrm>
            <a:off x="1447800" y="3733800"/>
            <a:ext cx="3733800" cy="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47" name="Line 19"/>
          <p:cNvSpPr>
            <a:spLocks noChangeShapeType="1"/>
          </p:cNvSpPr>
          <p:nvPr/>
        </p:nvSpPr>
        <p:spPr bwMode="auto">
          <a:xfrm>
            <a:off x="2286000" y="2286000"/>
            <a:ext cx="0" cy="2209800"/>
          </a:xfrm>
          <a:prstGeom prst="line">
            <a:avLst/>
          </a:prstGeom>
          <a:noFill/>
          <a:ln w="50800">
            <a:solidFill>
              <a:schemeClr val="tx1"/>
            </a:solidFill>
            <a:round/>
            <a:headEnd type="none" w="sm" len="sm"/>
            <a:tailEnd type="none" w="sm" len="sm"/>
          </a:ln>
          <a:effectLst/>
        </p:spPr>
        <p:txBody>
          <a:bodyPr wrap="none" anchor="ctr"/>
          <a:lstStyle/>
          <a:p>
            <a:endParaRPr lang="en-IN"/>
          </a:p>
        </p:txBody>
      </p:sp>
      <p:sp>
        <p:nvSpPr>
          <p:cNvPr id="48" name="Line 20"/>
          <p:cNvSpPr>
            <a:spLocks noChangeShapeType="1"/>
          </p:cNvSpPr>
          <p:nvPr/>
        </p:nvSpPr>
        <p:spPr bwMode="auto">
          <a:xfrm>
            <a:off x="2286000" y="4495800"/>
            <a:ext cx="2514600" cy="0"/>
          </a:xfrm>
          <a:prstGeom prst="line">
            <a:avLst/>
          </a:prstGeom>
          <a:noFill/>
          <a:ln w="50800">
            <a:solidFill>
              <a:schemeClr val="tx1"/>
            </a:solidFill>
            <a:round/>
            <a:headEnd type="none" w="sm" len="sm"/>
            <a:tailEnd type="none" w="sm" len="sm"/>
          </a:ln>
          <a:effectLst/>
        </p:spPr>
        <p:txBody>
          <a:bodyPr wrap="none" anchor="ctr"/>
          <a:lstStyle/>
          <a:p>
            <a:endParaRPr lang="en-IN"/>
          </a:p>
        </p:txBody>
      </p:sp>
      <p:sp>
        <p:nvSpPr>
          <p:cNvPr id="49" name="Rectangle 21"/>
          <p:cNvSpPr>
            <a:spLocks noChangeArrowheads="1"/>
          </p:cNvSpPr>
          <p:nvPr/>
        </p:nvSpPr>
        <p:spPr bwMode="auto">
          <a:xfrm>
            <a:off x="822325" y="4237038"/>
            <a:ext cx="409575"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5</a:t>
            </a:r>
          </a:p>
        </p:txBody>
      </p:sp>
      <p:sp>
        <p:nvSpPr>
          <p:cNvPr id="50" name="Rectangle 22"/>
          <p:cNvSpPr>
            <a:spLocks noChangeArrowheads="1"/>
          </p:cNvSpPr>
          <p:nvPr/>
        </p:nvSpPr>
        <p:spPr bwMode="auto">
          <a:xfrm>
            <a:off x="822325" y="3475038"/>
            <a:ext cx="409575"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9</a:t>
            </a:r>
          </a:p>
        </p:txBody>
      </p:sp>
      <p:sp>
        <p:nvSpPr>
          <p:cNvPr id="51" name="Oval 25"/>
          <p:cNvSpPr>
            <a:spLocks noChangeArrowheads="1"/>
          </p:cNvSpPr>
          <p:nvPr/>
        </p:nvSpPr>
        <p:spPr bwMode="auto">
          <a:xfrm>
            <a:off x="2165350" y="3600450"/>
            <a:ext cx="215900" cy="215900"/>
          </a:xfrm>
          <a:prstGeom prst="ellipse">
            <a:avLst/>
          </a:prstGeom>
          <a:solidFill>
            <a:schemeClr val="accent2"/>
          </a:solidFill>
          <a:ln w="12700">
            <a:solidFill>
              <a:srgbClr val="FFFF00"/>
            </a:solidFill>
            <a:round/>
            <a:headEnd/>
            <a:tailEnd/>
          </a:ln>
          <a:effectLst/>
        </p:spPr>
        <p:txBody>
          <a:bodyPr wrap="none" anchor="ctr"/>
          <a:lstStyle/>
          <a:p>
            <a:endParaRPr lang="en-IN"/>
          </a:p>
        </p:txBody>
      </p:sp>
      <p:sp>
        <p:nvSpPr>
          <p:cNvPr id="52" name="Oval 26"/>
          <p:cNvSpPr>
            <a:spLocks noChangeArrowheads="1"/>
          </p:cNvSpPr>
          <p:nvPr/>
        </p:nvSpPr>
        <p:spPr bwMode="auto">
          <a:xfrm>
            <a:off x="2165350" y="4387850"/>
            <a:ext cx="215900" cy="215900"/>
          </a:xfrm>
          <a:prstGeom prst="ellipse">
            <a:avLst/>
          </a:prstGeom>
          <a:solidFill>
            <a:schemeClr val="accent2"/>
          </a:solidFill>
          <a:ln w="12700">
            <a:solidFill>
              <a:srgbClr val="FFFF00"/>
            </a:solidFill>
            <a:round/>
            <a:headEnd/>
            <a:tailEnd/>
          </a:ln>
          <a:effectLst/>
        </p:spPr>
        <p:txBody>
          <a:bodyPr wrap="none" anchor="ctr"/>
          <a:lstStyle/>
          <a:p>
            <a:endParaRPr lang="en-IN"/>
          </a:p>
        </p:txBody>
      </p:sp>
      <p:sp>
        <p:nvSpPr>
          <p:cNvPr id="53" name="Oval 27"/>
          <p:cNvSpPr>
            <a:spLocks noChangeArrowheads="1"/>
          </p:cNvSpPr>
          <p:nvPr/>
        </p:nvSpPr>
        <p:spPr bwMode="auto">
          <a:xfrm>
            <a:off x="2927350" y="4387850"/>
            <a:ext cx="215900" cy="215900"/>
          </a:xfrm>
          <a:prstGeom prst="ellipse">
            <a:avLst/>
          </a:prstGeom>
          <a:solidFill>
            <a:schemeClr val="accent2"/>
          </a:solidFill>
          <a:ln w="12700">
            <a:solidFill>
              <a:srgbClr val="FFFF00"/>
            </a:solidFill>
            <a:round/>
            <a:headEnd/>
            <a:tailEnd/>
          </a:ln>
          <a:effectLst/>
        </p:spPr>
        <p:txBody>
          <a:bodyPr wrap="none" anchor="ctr"/>
          <a:lstStyle/>
          <a:p>
            <a:endParaRPr lang="en-IN"/>
          </a:p>
        </p:txBody>
      </p:sp>
      <p:sp>
        <p:nvSpPr>
          <p:cNvPr id="54" name="Line 28"/>
          <p:cNvSpPr>
            <a:spLocks noChangeShapeType="1"/>
          </p:cNvSpPr>
          <p:nvPr/>
        </p:nvSpPr>
        <p:spPr bwMode="auto">
          <a:xfrm>
            <a:off x="3048000" y="2133600"/>
            <a:ext cx="0" cy="1600200"/>
          </a:xfrm>
          <a:prstGeom prst="line">
            <a:avLst/>
          </a:prstGeom>
          <a:noFill/>
          <a:ln w="50800">
            <a:solidFill>
              <a:schemeClr val="hlink"/>
            </a:solidFill>
            <a:round/>
            <a:headEnd type="none" w="sm" len="sm"/>
            <a:tailEnd type="none" w="sm" len="sm"/>
          </a:ln>
          <a:effectLst/>
        </p:spPr>
        <p:txBody>
          <a:bodyPr wrap="none" anchor="ctr"/>
          <a:lstStyle/>
          <a:p>
            <a:endParaRPr lang="en-IN"/>
          </a:p>
        </p:txBody>
      </p:sp>
      <p:sp>
        <p:nvSpPr>
          <p:cNvPr id="55" name="Line 29"/>
          <p:cNvSpPr>
            <a:spLocks noChangeShapeType="1"/>
          </p:cNvSpPr>
          <p:nvPr/>
        </p:nvSpPr>
        <p:spPr bwMode="auto">
          <a:xfrm>
            <a:off x="3048000" y="3733800"/>
            <a:ext cx="2057400" cy="0"/>
          </a:xfrm>
          <a:prstGeom prst="line">
            <a:avLst/>
          </a:prstGeom>
          <a:noFill/>
          <a:ln w="50800">
            <a:solidFill>
              <a:schemeClr val="hlink"/>
            </a:solidFill>
            <a:round/>
            <a:headEnd type="none" w="sm" len="sm"/>
            <a:tailEnd type="none" w="sm" len="sm"/>
          </a:ln>
          <a:effectLst/>
        </p:spPr>
        <p:txBody>
          <a:bodyPr wrap="none" anchor="ctr"/>
          <a:lstStyle/>
          <a:p>
            <a:endParaRPr lang="en-IN"/>
          </a:p>
        </p:txBody>
      </p:sp>
      <p:sp>
        <p:nvSpPr>
          <p:cNvPr id="56" name="Oval 30"/>
          <p:cNvSpPr>
            <a:spLocks noChangeArrowheads="1"/>
          </p:cNvSpPr>
          <p:nvPr/>
        </p:nvSpPr>
        <p:spPr bwMode="auto">
          <a:xfrm>
            <a:off x="2927350" y="3613150"/>
            <a:ext cx="215900" cy="215900"/>
          </a:xfrm>
          <a:prstGeom prst="ellipse">
            <a:avLst/>
          </a:prstGeom>
          <a:solidFill>
            <a:schemeClr val="hlink"/>
          </a:solidFill>
          <a:ln w="12700">
            <a:solidFill>
              <a:schemeClr val="hlink"/>
            </a:solidFill>
            <a:round/>
            <a:headEnd/>
            <a:tailEnd/>
          </a:ln>
          <a:effectLst/>
        </p:spPr>
        <p:txBody>
          <a:bodyPr wrap="none" anchor="ctr"/>
          <a:lstStyle/>
          <a:p>
            <a:endParaRPr lang="en-IN"/>
          </a:p>
        </p:txBody>
      </p:sp>
      <p:sp>
        <p:nvSpPr>
          <p:cNvPr id="57" name="Rectangle 31"/>
          <p:cNvSpPr>
            <a:spLocks noChangeArrowheads="1"/>
          </p:cNvSpPr>
          <p:nvPr/>
        </p:nvSpPr>
        <p:spPr bwMode="auto">
          <a:xfrm>
            <a:off x="5500694" y="1928802"/>
            <a:ext cx="3511550" cy="3047630"/>
          </a:xfrm>
          <a:prstGeom prst="rect">
            <a:avLst/>
          </a:prstGeom>
          <a:noFill/>
          <a:ln w="9525">
            <a:noFill/>
            <a:miter lim="800000"/>
            <a:headEnd/>
            <a:tailEnd/>
          </a:ln>
          <a:effectLst/>
        </p:spPr>
        <p:txBody>
          <a:bodyPr wrap="square" lIns="92075" tIns="46038" rIns="92075" bIns="46038">
            <a:spAutoFit/>
          </a:bodyPr>
          <a:lstStyle/>
          <a:p>
            <a:pPr algn="just"/>
            <a:r>
              <a:rPr lang="en-IN" sz="2000" dirty="0" smtClean="0"/>
              <a:t>The </a:t>
            </a:r>
            <a:r>
              <a:rPr lang="en-IN" sz="2000" dirty="0" smtClean="0"/>
              <a:t>two goods are perfect complements because </a:t>
            </a:r>
            <a:r>
              <a:rPr lang="en-IN" sz="2000" dirty="0" smtClean="0"/>
              <a:t>an additional X1 will not increase </a:t>
            </a:r>
            <a:r>
              <a:rPr lang="en-IN" sz="2000" dirty="0" smtClean="0"/>
              <a:t>her satisfaction unless she can obtain the matching </a:t>
            </a:r>
            <a:r>
              <a:rPr lang="en-IN" sz="2000" dirty="0" smtClean="0"/>
              <a:t>X2. </a:t>
            </a:r>
            <a:r>
              <a:rPr lang="en-US" sz="2000" dirty="0" smtClean="0">
                <a:solidFill>
                  <a:schemeClr val="tx1">
                    <a:lumMod val="75000"/>
                    <a:lumOff val="25000"/>
                  </a:schemeClr>
                </a:solidFill>
              </a:rPr>
              <a:t>Since </a:t>
            </a:r>
            <a:r>
              <a:rPr lang="en-US" sz="2000" dirty="0">
                <a:solidFill>
                  <a:schemeClr val="tx1">
                    <a:lumMod val="75000"/>
                    <a:lumOff val="25000"/>
                  </a:schemeClr>
                </a:solidFill>
              </a:rPr>
              <a:t>each of (5,5), (5,9) and (9,5) contains 5 pairs, each is less preferred than the bundle (9,9) which contains 9 pairs</a:t>
            </a:r>
            <a:r>
              <a:rPr lang="en-US" sz="2800" dirty="0">
                <a:solidFill>
                  <a:schemeClr val="tx1">
                    <a:lumMod val="75000"/>
                    <a:lumOff val="25000"/>
                  </a:schemeClr>
                </a:solidFill>
              </a:rPr>
              <a:t>.</a:t>
            </a:r>
            <a:r>
              <a:rPr lang="en-US" sz="3200" dirty="0">
                <a:solidFill>
                  <a:schemeClr val="tx1">
                    <a:lumMod val="75000"/>
                    <a:lumOff val="25000"/>
                  </a:schemeClr>
                </a:solidFill>
              </a:rPr>
              <a:t> </a:t>
            </a:r>
          </a:p>
        </p:txBody>
      </p:sp>
      <p:sp>
        <p:nvSpPr>
          <p:cNvPr id="58" name="Rectangle 23"/>
          <p:cNvSpPr>
            <a:spLocks noChangeArrowheads="1"/>
          </p:cNvSpPr>
          <p:nvPr/>
        </p:nvSpPr>
        <p:spPr bwMode="auto">
          <a:xfrm>
            <a:off x="2133600" y="5532438"/>
            <a:ext cx="469900" cy="579437"/>
          </a:xfrm>
          <a:prstGeom prst="rect">
            <a:avLst/>
          </a:prstGeom>
          <a:noFill/>
          <a:ln w="9525">
            <a:noFill/>
            <a:miter lim="800000"/>
            <a:headEnd/>
            <a:tailEnd/>
          </a:ln>
          <a:effectLst/>
        </p:spPr>
        <p:txBody>
          <a:bodyPr lIns="92075" tIns="46038" rIns="92075" bIns="46038">
            <a:spAutoFit/>
          </a:bodyPr>
          <a:lstStyle/>
          <a:p>
            <a:pPr algn="l"/>
            <a:r>
              <a:rPr lang="en-US" sz="3200" b="1">
                <a:effectLst>
                  <a:outerShdw blurRad="38100" dist="38100" dir="2700000" algn="tl">
                    <a:srgbClr val="000000"/>
                  </a:outerShdw>
                </a:effectLst>
              </a:rPr>
              <a:t>5</a:t>
            </a:r>
          </a:p>
        </p:txBody>
      </p:sp>
      <p:sp>
        <p:nvSpPr>
          <p:cNvPr id="59" name="Rectangle 24"/>
          <p:cNvSpPr>
            <a:spLocks noChangeArrowheads="1"/>
          </p:cNvSpPr>
          <p:nvPr/>
        </p:nvSpPr>
        <p:spPr bwMode="auto">
          <a:xfrm>
            <a:off x="2879725" y="5532438"/>
            <a:ext cx="409575"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defRPr/>
            </a:pPr>
            <a:r>
              <a:rPr lang="en-US" dirty="0"/>
              <a:t>Perfect </a:t>
            </a:r>
            <a:r>
              <a:rPr lang="en-US" dirty="0" smtClean="0"/>
              <a:t>Complementary </a:t>
            </a:r>
            <a:r>
              <a:rPr lang="en-US" dirty="0"/>
              <a:t>Indifference Curves</a:t>
            </a:r>
          </a:p>
        </p:txBody>
      </p:sp>
      <p:sp>
        <p:nvSpPr>
          <p:cNvPr id="3" name="Content Placeholder 2"/>
          <p:cNvSpPr>
            <a:spLocks noGrp="1"/>
          </p:cNvSpPr>
          <p:nvPr>
            <p:ph idx="1"/>
          </p:nvPr>
        </p:nvSpPr>
        <p:spPr/>
        <p:txBody>
          <a:bodyPr/>
          <a:lstStyle/>
          <a:p>
            <a:endParaRPr lang="en-IN" dirty="0"/>
          </a:p>
        </p:txBody>
      </p:sp>
      <p:sp>
        <p:nvSpPr>
          <p:cNvPr id="4" name="Rectangle 2"/>
          <p:cNvSpPr txBox="1">
            <a:spLocks noChangeArrowheads="1"/>
          </p:cNvSpPr>
          <p:nvPr/>
        </p:nvSpPr>
        <p:spPr>
          <a:xfrm>
            <a:off x="457200" y="277813"/>
            <a:ext cx="8229600" cy="1139825"/>
          </a:xfrm>
          <a:prstGeom prst="rect">
            <a:avLst/>
          </a:prstGeom>
          <a:noFill/>
          <a:ln/>
        </p:spPr>
        <p:txBody>
          <a:bodyPr vert="horz" lIns="92075" tIns="46038" rIns="92075" bIns="46038"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Line 3"/>
          <p:cNvSpPr>
            <a:spLocks noChangeShapeType="1"/>
          </p:cNvSpPr>
          <p:nvPr/>
        </p:nvSpPr>
        <p:spPr bwMode="auto">
          <a:xfrm>
            <a:off x="1476375" y="1833563"/>
            <a:ext cx="0" cy="3548062"/>
          </a:xfrm>
          <a:prstGeom prst="line">
            <a:avLst/>
          </a:prstGeom>
          <a:noFill/>
          <a:ln w="12700">
            <a:solidFill>
              <a:schemeClr val="tx1"/>
            </a:solidFill>
            <a:round/>
            <a:headEnd type="triangle" w="med" len="med"/>
            <a:tailEnd type="none" w="sm" len="sm"/>
          </a:ln>
          <a:effectLst/>
        </p:spPr>
        <p:txBody>
          <a:bodyPr wrap="none" anchor="ctr"/>
          <a:lstStyle/>
          <a:p>
            <a:endParaRPr lang="en-IN"/>
          </a:p>
        </p:txBody>
      </p:sp>
      <p:sp>
        <p:nvSpPr>
          <p:cNvPr id="6" name="Line 4"/>
          <p:cNvSpPr>
            <a:spLocks noChangeShapeType="1"/>
          </p:cNvSpPr>
          <p:nvPr/>
        </p:nvSpPr>
        <p:spPr bwMode="auto">
          <a:xfrm>
            <a:off x="1476375" y="5386388"/>
            <a:ext cx="4095750"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7" name="Rectangle 5"/>
          <p:cNvSpPr>
            <a:spLocks noChangeArrowheads="1"/>
          </p:cNvSpPr>
          <p:nvPr/>
        </p:nvSpPr>
        <p:spPr bwMode="auto">
          <a:xfrm>
            <a:off x="854075" y="1246188"/>
            <a:ext cx="557213" cy="579437"/>
          </a:xfrm>
          <a:prstGeom prst="rect">
            <a:avLst/>
          </a:prstGeom>
          <a:noFill/>
          <a:ln w="9525">
            <a:noFill/>
            <a:miter lim="800000"/>
            <a:headEnd/>
            <a:tailEnd/>
          </a:ln>
          <a:effectLst/>
        </p:spPr>
        <p:txBody>
          <a:bodyPr wrap="none" lIns="92075" tIns="46038" rIns="92075" bIns="46038">
            <a:spAutoFit/>
          </a:bodyPr>
          <a:lstStyle/>
          <a:p>
            <a:pPr eaLnBrk="0" hangingPunct="0"/>
            <a:r>
              <a:rPr lang="en-US" sz="3200" b="1"/>
              <a:t>x</a:t>
            </a:r>
            <a:r>
              <a:rPr lang="en-US" sz="3200" b="1" baseline="-25000"/>
              <a:t>2</a:t>
            </a:r>
          </a:p>
        </p:txBody>
      </p:sp>
      <p:sp>
        <p:nvSpPr>
          <p:cNvPr id="8" name="Rectangle 6"/>
          <p:cNvSpPr>
            <a:spLocks noChangeArrowheads="1"/>
          </p:cNvSpPr>
          <p:nvPr/>
        </p:nvSpPr>
        <p:spPr bwMode="auto">
          <a:xfrm>
            <a:off x="5521325" y="5380038"/>
            <a:ext cx="557213" cy="579437"/>
          </a:xfrm>
          <a:prstGeom prst="rect">
            <a:avLst/>
          </a:prstGeom>
          <a:noFill/>
          <a:ln w="9525">
            <a:noFill/>
            <a:miter lim="800000"/>
            <a:headEnd/>
            <a:tailEnd/>
          </a:ln>
          <a:effectLst/>
        </p:spPr>
        <p:txBody>
          <a:bodyPr wrap="none" lIns="92075" tIns="46038" rIns="92075" bIns="46038">
            <a:spAutoFit/>
          </a:bodyPr>
          <a:lstStyle/>
          <a:p>
            <a:pPr eaLnBrk="0" hangingPunct="0"/>
            <a:r>
              <a:rPr lang="en-US" sz="3200" b="1"/>
              <a:t>x</a:t>
            </a:r>
            <a:r>
              <a:rPr lang="en-US" sz="3200" b="1" baseline="-25000"/>
              <a:t>1</a:t>
            </a:r>
          </a:p>
        </p:txBody>
      </p:sp>
      <p:sp>
        <p:nvSpPr>
          <p:cNvPr id="9" name="Line 7"/>
          <p:cNvSpPr>
            <a:spLocks noChangeShapeType="1"/>
          </p:cNvSpPr>
          <p:nvPr/>
        </p:nvSpPr>
        <p:spPr bwMode="auto">
          <a:xfrm flipV="1">
            <a:off x="1476375" y="2143125"/>
            <a:ext cx="3214688" cy="3214688"/>
          </a:xfrm>
          <a:prstGeom prst="line">
            <a:avLst/>
          </a:prstGeom>
          <a:noFill/>
          <a:ln w="12700">
            <a:solidFill>
              <a:schemeClr val="tx1"/>
            </a:solidFill>
            <a:prstDash val="dash"/>
            <a:round/>
            <a:headEnd type="none" w="sm" len="sm"/>
            <a:tailEnd type="none" w="sm" len="sm"/>
          </a:ln>
          <a:effectLst/>
        </p:spPr>
        <p:txBody>
          <a:bodyPr wrap="none" anchor="ctr"/>
          <a:lstStyle/>
          <a:p>
            <a:endParaRPr lang="en-IN"/>
          </a:p>
        </p:txBody>
      </p:sp>
      <p:sp>
        <p:nvSpPr>
          <p:cNvPr id="10" name="Rectangle 8"/>
          <p:cNvSpPr>
            <a:spLocks noChangeArrowheads="1"/>
          </p:cNvSpPr>
          <p:nvPr/>
        </p:nvSpPr>
        <p:spPr bwMode="auto">
          <a:xfrm>
            <a:off x="4575175" y="1731963"/>
            <a:ext cx="800100" cy="579437"/>
          </a:xfrm>
          <a:prstGeom prst="rect">
            <a:avLst/>
          </a:prstGeom>
          <a:noFill/>
          <a:ln w="9525">
            <a:noFill/>
            <a:miter lim="800000"/>
            <a:headEnd/>
            <a:tailEnd/>
          </a:ln>
          <a:effectLst/>
        </p:spPr>
        <p:txBody>
          <a:bodyPr wrap="none" lIns="92075" tIns="46038" rIns="92075" bIns="46038">
            <a:spAutoFit/>
          </a:bodyPr>
          <a:lstStyle/>
          <a:p>
            <a:pPr eaLnBrk="0" hangingPunct="0"/>
            <a:r>
              <a:rPr lang="en-US" sz="3200" b="1"/>
              <a:t>45</a:t>
            </a:r>
            <a:r>
              <a:rPr lang="en-US" sz="3200" b="1" baseline="30000"/>
              <a:t>o</a:t>
            </a:r>
          </a:p>
        </p:txBody>
      </p:sp>
      <p:sp>
        <p:nvSpPr>
          <p:cNvPr id="11" name="Line 9"/>
          <p:cNvSpPr>
            <a:spLocks noChangeShapeType="1"/>
          </p:cNvSpPr>
          <p:nvPr/>
        </p:nvSpPr>
        <p:spPr bwMode="auto">
          <a:xfrm flipH="1">
            <a:off x="1470025" y="4713288"/>
            <a:ext cx="649288" cy="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12" name="Line 10"/>
          <p:cNvSpPr>
            <a:spLocks noChangeShapeType="1"/>
          </p:cNvSpPr>
          <p:nvPr/>
        </p:nvSpPr>
        <p:spPr bwMode="auto">
          <a:xfrm>
            <a:off x="2147888" y="4713288"/>
            <a:ext cx="0" cy="677862"/>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13" name="Line 11"/>
          <p:cNvSpPr>
            <a:spLocks noChangeShapeType="1"/>
          </p:cNvSpPr>
          <p:nvPr/>
        </p:nvSpPr>
        <p:spPr bwMode="auto">
          <a:xfrm flipH="1">
            <a:off x="1470025" y="4179888"/>
            <a:ext cx="1196975" cy="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14" name="Line 12"/>
          <p:cNvSpPr>
            <a:spLocks noChangeShapeType="1"/>
          </p:cNvSpPr>
          <p:nvPr/>
        </p:nvSpPr>
        <p:spPr bwMode="auto">
          <a:xfrm>
            <a:off x="2667000" y="4179888"/>
            <a:ext cx="0" cy="1211262"/>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15" name="Line 13"/>
          <p:cNvSpPr>
            <a:spLocks noChangeShapeType="1"/>
          </p:cNvSpPr>
          <p:nvPr/>
        </p:nvSpPr>
        <p:spPr bwMode="auto">
          <a:xfrm flipH="1">
            <a:off x="1484313" y="3486150"/>
            <a:ext cx="1890712" cy="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16" name="Line 14"/>
          <p:cNvSpPr>
            <a:spLocks noChangeShapeType="1"/>
          </p:cNvSpPr>
          <p:nvPr/>
        </p:nvSpPr>
        <p:spPr bwMode="auto">
          <a:xfrm>
            <a:off x="3375025" y="3471863"/>
            <a:ext cx="0" cy="1919287"/>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grpSp>
        <p:nvGrpSpPr>
          <p:cNvPr id="17" name="Group 15"/>
          <p:cNvGrpSpPr>
            <a:grpSpLocks/>
          </p:cNvGrpSpPr>
          <p:nvPr/>
        </p:nvGrpSpPr>
        <p:grpSpPr bwMode="auto">
          <a:xfrm>
            <a:off x="3371850" y="1495425"/>
            <a:ext cx="1978025" cy="1990725"/>
            <a:chOff x="2124" y="942"/>
            <a:chExt cx="1246" cy="1254"/>
          </a:xfrm>
        </p:grpSpPr>
        <p:sp>
          <p:nvSpPr>
            <p:cNvPr id="18" name="Line 16"/>
            <p:cNvSpPr>
              <a:spLocks noChangeShapeType="1"/>
            </p:cNvSpPr>
            <p:nvPr/>
          </p:nvSpPr>
          <p:spPr bwMode="auto">
            <a:xfrm flipV="1">
              <a:off x="2124" y="942"/>
              <a:ext cx="0" cy="1245"/>
            </a:xfrm>
            <a:prstGeom prst="line">
              <a:avLst/>
            </a:prstGeom>
            <a:noFill/>
            <a:ln w="50800">
              <a:solidFill>
                <a:schemeClr val="hlink"/>
              </a:solidFill>
              <a:round/>
              <a:headEnd type="none" w="sm" len="sm"/>
              <a:tailEnd type="none" w="sm" len="sm"/>
            </a:ln>
            <a:effectLst/>
          </p:spPr>
          <p:txBody>
            <a:bodyPr wrap="none" anchor="ctr"/>
            <a:lstStyle/>
            <a:p>
              <a:endParaRPr lang="en-IN"/>
            </a:p>
          </p:txBody>
        </p:sp>
        <p:sp>
          <p:nvSpPr>
            <p:cNvPr id="19" name="Line 17"/>
            <p:cNvSpPr>
              <a:spLocks noChangeShapeType="1"/>
            </p:cNvSpPr>
            <p:nvPr/>
          </p:nvSpPr>
          <p:spPr bwMode="auto">
            <a:xfrm flipH="1">
              <a:off x="2125" y="2196"/>
              <a:ext cx="1245" cy="0"/>
            </a:xfrm>
            <a:prstGeom prst="line">
              <a:avLst/>
            </a:prstGeom>
            <a:noFill/>
            <a:ln w="50800">
              <a:solidFill>
                <a:schemeClr val="hlink"/>
              </a:solidFill>
              <a:round/>
              <a:headEnd type="none" w="sm" len="sm"/>
              <a:tailEnd type="none" w="sm" len="sm"/>
            </a:ln>
            <a:effectLst/>
          </p:spPr>
          <p:txBody>
            <a:bodyPr wrap="none" anchor="ctr"/>
            <a:lstStyle/>
            <a:p>
              <a:endParaRPr lang="en-IN"/>
            </a:p>
          </p:txBody>
        </p:sp>
      </p:grpSp>
      <p:grpSp>
        <p:nvGrpSpPr>
          <p:cNvPr id="20" name="Group 18"/>
          <p:cNvGrpSpPr>
            <a:grpSpLocks/>
          </p:cNvGrpSpPr>
          <p:nvPr/>
        </p:nvGrpSpPr>
        <p:grpSpPr bwMode="auto">
          <a:xfrm>
            <a:off x="2667000" y="2190750"/>
            <a:ext cx="1978025" cy="1990725"/>
            <a:chOff x="1680" y="1380"/>
            <a:chExt cx="1246" cy="1254"/>
          </a:xfrm>
        </p:grpSpPr>
        <p:sp>
          <p:nvSpPr>
            <p:cNvPr id="21" name="Line 19"/>
            <p:cNvSpPr>
              <a:spLocks noChangeShapeType="1"/>
            </p:cNvSpPr>
            <p:nvPr/>
          </p:nvSpPr>
          <p:spPr bwMode="auto">
            <a:xfrm flipV="1">
              <a:off x="1680" y="1380"/>
              <a:ext cx="0" cy="1245"/>
            </a:xfrm>
            <a:prstGeom prst="line">
              <a:avLst/>
            </a:prstGeom>
            <a:noFill/>
            <a:ln w="50800">
              <a:solidFill>
                <a:srgbClr val="009900"/>
              </a:solidFill>
              <a:round/>
              <a:headEnd type="none" w="sm" len="sm"/>
              <a:tailEnd type="none" w="sm" len="sm"/>
            </a:ln>
            <a:effectLst/>
          </p:spPr>
          <p:txBody>
            <a:bodyPr wrap="none" anchor="ctr"/>
            <a:lstStyle/>
            <a:p>
              <a:endParaRPr lang="en-IN"/>
            </a:p>
          </p:txBody>
        </p:sp>
        <p:sp>
          <p:nvSpPr>
            <p:cNvPr id="22" name="Line 20"/>
            <p:cNvSpPr>
              <a:spLocks noChangeShapeType="1"/>
            </p:cNvSpPr>
            <p:nvPr/>
          </p:nvSpPr>
          <p:spPr bwMode="auto">
            <a:xfrm flipH="1">
              <a:off x="1681" y="2634"/>
              <a:ext cx="1245" cy="0"/>
            </a:xfrm>
            <a:prstGeom prst="line">
              <a:avLst/>
            </a:prstGeom>
            <a:noFill/>
            <a:ln w="50800">
              <a:solidFill>
                <a:srgbClr val="009900"/>
              </a:solidFill>
              <a:round/>
              <a:headEnd type="none" w="sm" len="sm"/>
              <a:tailEnd type="none" w="sm" len="sm"/>
            </a:ln>
            <a:effectLst/>
          </p:spPr>
          <p:txBody>
            <a:bodyPr wrap="none" anchor="ctr"/>
            <a:lstStyle/>
            <a:p>
              <a:endParaRPr lang="en-IN"/>
            </a:p>
          </p:txBody>
        </p:sp>
      </p:grpSp>
      <p:grpSp>
        <p:nvGrpSpPr>
          <p:cNvPr id="23" name="Group 21"/>
          <p:cNvGrpSpPr>
            <a:grpSpLocks/>
          </p:cNvGrpSpPr>
          <p:nvPr/>
        </p:nvGrpSpPr>
        <p:grpSpPr bwMode="auto">
          <a:xfrm>
            <a:off x="2143125" y="2733675"/>
            <a:ext cx="1978025" cy="1990725"/>
            <a:chOff x="1350" y="1722"/>
            <a:chExt cx="1246" cy="1254"/>
          </a:xfrm>
        </p:grpSpPr>
        <p:sp>
          <p:nvSpPr>
            <p:cNvPr id="24" name="Line 22"/>
            <p:cNvSpPr>
              <a:spLocks noChangeShapeType="1"/>
            </p:cNvSpPr>
            <p:nvPr/>
          </p:nvSpPr>
          <p:spPr bwMode="auto">
            <a:xfrm flipV="1">
              <a:off x="1350" y="1722"/>
              <a:ext cx="0" cy="1245"/>
            </a:xfrm>
            <a:prstGeom prst="line">
              <a:avLst/>
            </a:prstGeom>
            <a:noFill/>
            <a:ln w="50800">
              <a:solidFill>
                <a:schemeClr val="tx2"/>
              </a:solidFill>
              <a:round/>
              <a:headEnd type="none" w="sm" len="sm"/>
              <a:tailEnd type="none" w="sm" len="sm"/>
            </a:ln>
            <a:effectLst/>
          </p:spPr>
          <p:txBody>
            <a:bodyPr wrap="none" anchor="ctr"/>
            <a:lstStyle/>
            <a:p>
              <a:endParaRPr lang="en-IN"/>
            </a:p>
          </p:txBody>
        </p:sp>
        <p:sp>
          <p:nvSpPr>
            <p:cNvPr id="25" name="Line 23"/>
            <p:cNvSpPr>
              <a:spLocks noChangeShapeType="1"/>
            </p:cNvSpPr>
            <p:nvPr/>
          </p:nvSpPr>
          <p:spPr bwMode="auto">
            <a:xfrm flipH="1">
              <a:off x="1351" y="2976"/>
              <a:ext cx="1245" cy="0"/>
            </a:xfrm>
            <a:prstGeom prst="line">
              <a:avLst/>
            </a:prstGeom>
            <a:noFill/>
            <a:ln w="50800">
              <a:solidFill>
                <a:schemeClr val="tx2"/>
              </a:solidFill>
              <a:round/>
              <a:headEnd type="none" w="sm" len="sm"/>
              <a:tailEnd type="none" w="sm" len="sm"/>
            </a:ln>
            <a:effectLst/>
          </p:spPr>
          <p:txBody>
            <a:bodyPr wrap="none" anchor="ctr"/>
            <a:lstStyle/>
            <a:p>
              <a:endParaRPr lang="en-IN"/>
            </a:p>
          </p:txBody>
        </p:sp>
      </p:grpSp>
      <p:sp>
        <p:nvSpPr>
          <p:cNvPr id="26" name="Rectangle 24"/>
          <p:cNvSpPr>
            <a:spLocks noChangeArrowheads="1"/>
          </p:cNvSpPr>
          <p:nvPr/>
        </p:nvSpPr>
        <p:spPr bwMode="auto">
          <a:xfrm>
            <a:off x="5648325" y="3162300"/>
            <a:ext cx="2773363" cy="579438"/>
          </a:xfrm>
          <a:prstGeom prst="rect">
            <a:avLst/>
          </a:prstGeom>
          <a:noFill/>
          <a:ln w="9525">
            <a:noFill/>
            <a:miter lim="800000"/>
            <a:headEnd/>
            <a:tailEnd/>
          </a:ln>
          <a:effectLst/>
        </p:spPr>
        <p:txBody>
          <a:bodyPr wrap="none" lIns="92075" tIns="46038" rIns="92075" bIns="46038">
            <a:spAutoFit/>
          </a:bodyPr>
          <a:lstStyle/>
          <a:p>
            <a:pPr eaLnBrk="0" hangingPunct="0"/>
            <a:r>
              <a:rPr lang="en-US" sz="3200" b="1">
                <a:solidFill>
                  <a:schemeClr val="hlink"/>
                </a:solidFill>
              </a:rPr>
              <a:t>min{x</a:t>
            </a:r>
            <a:r>
              <a:rPr lang="en-US" sz="3200" b="1" baseline="-25000">
                <a:solidFill>
                  <a:schemeClr val="hlink"/>
                </a:solidFill>
              </a:rPr>
              <a:t>1</a:t>
            </a:r>
            <a:r>
              <a:rPr lang="en-US" sz="3200" b="1">
                <a:solidFill>
                  <a:schemeClr val="hlink"/>
                </a:solidFill>
              </a:rPr>
              <a:t>,x</a:t>
            </a:r>
            <a:r>
              <a:rPr lang="en-US" sz="3200" b="1" baseline="-25000">
                <a:solidFill>
                  <a:schemeClr val="hlink"/>
                </a:solidFill>
              </a:rPr>
              <a:t>2</a:t>
            </a:r>
            <a:r>
              <a:rPr lang="en-US" sz="3200" b="1">
                <a:solidFill>
                  <a:schemeClr val="hlink"/>
                </a:solidFill>
              </a:rPr>
              <a:t>} = 8</a:t>
            </a:r>
          </a:p>
        </p:txBody>
      </p:sp>
      <p:sp>
        <p:nvSpPr>
          <p:cNvPr id="27" name="Rectangle 25"/>
          <p:cNvSpPr>
            <a:spLocks noChangeArrowheads="1"/>
          </p:cNvSpPr>
          <p:nvPr/>
        </p:nvSpPr>
        <p:spPr bwMode="auto">
          <a:xfrm>
            <a:off x="1939925" y="5354638"/>
            <a:ext cx="409575" cy="579437"/>
          </a:xfrm>
          <a:prstGeom prst="rect">
            <a:avLst/>
          </a:prstGeom>
          <a:noFill/>
          <a:ln w="9525">
            <a:noFill/>
            <a:miter lim="800000"/>
            <a:headEnd/>
            <a:tailEnd/>
          </a:ln>
          <a:effectLst/>
        </p:spPr>
        <p:txBody>
          <a:bodyPr wrap="none" lIns="92075" tIns="46038" rIns="92075" bIns="46038">
            <a:spAutoFit/>
          </a:bodyPr>
          <a:lstStyle/>
          <a:p>
            <a:pPr eaLnBrk="0" hangingPunct="0"/>
            <a:r>
              <a:rPr lang="en-US" sz="3200" b="1"/>
              <a:t>3</a:t>
            </a:r>
          </a:p>
        </p:txBody>
      </p:sp>
      <p:sp>
        <p:nvSpPr>
          <p:cNvPr id="28" name="Rectangle 26"/>
          <p:cNvSpPr>
            <a:spLocks noChangeArrowheads="1"/>
          </p:cNvSpPr>
          <p:nvPr/>
        </p:nvSpPr>
        <p:spPr bwMode="auto">
          <a:xfrm>
            <a:off x="2460625" y="5353050"/>
            <a:ext cx="409575" cy="579438"/>
          </a:xfrm>
          <a:prstGeom prst="rect">
            <a:avLst/>
          </a:prstGeom>
          <a:noFill/>
          <a:ln w="9525">
            <a:noFill/>
            <a:miter lim="800000"/>
            <a:headEnd/>
            <a:tailEnd/>
          </a:ln>
          <a:effectLst/>
        </p:spPr>
        <p:txBody>
          <a:bodyPr wrap="none" lIns="92075" tIns="46038" rIns="92075" bIns="46038">
            <a:spAutoFit/>
          </a:bodyPr>
          <a:lstStyle/>
          <a:p>
            <a:pPr eaLnBrk="0" hangingPunct="0"/>
            <a:r>
              <a:rPr lang="en-US" sz="3200" b="1"/>
              <a:t>5</a:t>
            </a:r>
          </a:p>
        </p:txBody>
      </p:sp>
      <p:sp>
        <p:nvSpPr>
          <p:cNvPr id="29" name="Rectangle 27"/>
          <p:cNvSpPr>
            <a:spLocks noChangeArrowheads="1"/>
          </p:cNvSpPr>
          <p:nvPr/>
        </p:nvSpPr>
        <p:spPr bwMode="auto">
          <a:xfrm>
            <a:off x="3167063" y="5354638"/>
            <a:ext cx="409575" cy="579437"/>
          </a:xfrm>
          <a:prstGeom prst="rect">
            <a:avLst/>
          </a:prstGeom>
          <a:noFill/>
          <a:ln w="9525">
            <a:noFill/>
            <a:miter lim="800000"/>
            <a:headEnd/>
            <a:tailEnd/>
          </a:ln>
          <a:effectLst/>
        </p:spPr>
        <p:txBody>
          <a:bodyPr wrap="none" lIns="92075" tIns="46038" rIns="92075" bIns="46038">
            <a:spAutoFit/>
          </a:bodyPr>
          <a:lstStyle/>
          <a:p>
            <a:pPr eaLnBrk="0" hangingPunct="0"/>
            <a:r>
              <a:rPr lang="en-US" sz="3200" b="1"/>
              <a:t>8</a:t>
            </a:r>
          </a:p>
        </p:txBody>
      </p:sp>
      <p:sp>
        <p:nvSpPr>
          <p:cNvPr id="30" name="Rectangle 28"/>
          <p:cNvSpPr>
            <a:spLocks noChangeArrowheads="1"/>
          </p:cNvSpPr>
          <p:nvPr/>
        </p:nvSpPr>
        <p:spPr bwMode="auto">
          <a:xfrm>
            <a:off x="1042988" y="4416425"/>
            <a:ext cx="409575" cy="579438"/>
          </a:xfrm>
          <a:prstGeom prst="rect">
            <a:avLst/>
          </a:prstGeom>
          <a:noFill/>
          <a:ln w="9525">
            <a:noFill/>
            <a:miter lim="800000"/>
            <a:headEnd/>
            <a:tailEnd/>
          </a:ln>
          <a:effectLst/>
        </p:spPr>
        <p:txBody>
          <a:bodyPr wrap="none" lIns="92075" tIns="46038" rIns="92075" bIns="46038">
            <a:spAutoFit/>
          </a:bodyPr>
          <a:lstStyle/>
          <a:p>
            <a:pPr eaLnBrk="0" hangingPunct="0"/>
            <a:r>
              <a:rPr lang="en-US" sz="3200" b="1"/>
              <a:t>3</a:t>
            </a:r>
          </a:p>
        </p:txBody>
      </p:sp>
      <p:sp>
        <p:nvSpPr>
          <p:cNvPr id="31" name="Rectangle 29"/>
          <p:cNvSpPr>
            <a:spLocks noChangeArrowheads="1"/>
          </p:cNvSpPr>
          <p:nvPr/>
        </p:nvSpPr>
        <p:spPr bwMode="auto">
          <a:xfrm>
            <a:off x="1044575" y="3895725"/>
            <a:ext cx="409575" cy="579438"/>
          </a:xfrm>
          <a:prstGeom prst="rect">
            <a:avLst/>
          </a:prstGeom>
          <a:noFill/>
          <a:ln w="9525">
            <a:noFill/>
            <a:miter lim="800000"/>
            <a:headEnd/>
            <a:tailEnd/>
          </a:ln>
          <a:effectLst/>
        </p:spPr>
        <p:txBody>
          <a:bodyPr wrap="none" lIns="92075" tIns="46038" rIns="92075" bIns="46038">
            <a:spAutoFit/>
          </a:bodyPr>
          <a:lstStyle/>
          <a:p>
            <a:pPr eaLnBrk="0" hangingPunct="0"/>
            <a:r>
              <a:rPr lang="en-US" sz="3200" b="1"/>
              <a:t>5</a:t>
            </a:r>
          </a:p>
        </p:txBody>
      </p:sp>
      <p:sp>
        <p:nvSpPr>
          <p:cNvPr id="32" name="Rectangle 30"/>
          <p:cNvSpPr>
            <a:spLocks noChangeArrowheads="1"/>
          </p:cNvSpPr>
          <p:nvPr/>
        </p:nvSpPr>
        <p:spPr bwMode="auto">
          <a:xfrm>
            <a:off x="1058863" y="3205163"/>
            <a:ext cx="409575" cy="579437"/>
          </a:xfrm>
          <a:prstGeom prst="rect">
            <a:avLst/>
          </a:prstGeom>
          <a:noFill/>
          <a:ln w="9525">
            <a:noFill/>
            <a:miter lim="800000"/>
            <a:headEnd/>
            <a:tailEnd/>
          </a:ln>
          <a:effectLst/>
        </p:spPr>
        <p:txBody>
          <a:bodyPr wrap="none" lIns="92075" tIns="46038" rIns="92075" bIns="46038">
            <a:spAutoFit/>
          </a:bodyPr>
          <a:lstStyle/>
          <a:p>
            <a:pPr eaLnBrk="0" hangingPunct="0"/>
            <a:r>
              <a:rPr lang="en-US" sz="3200" b="1"/>
              <a:t>8</a:t>
            </a:r>
          </a:p>
        </p:txBody>
      </p:sp>
      <p:sp>
        <p:nvSpPr>
          <p:cNvPr id="33" name="Rectangle 31"/>
          <p:cNvSpPr>
            <a:spLocks noChangeArrowheads="1"/>
          </p:cNvSpPr>
          <p:nvPr/>
        </p:nvSpPr>
        <p:spPr bwMode="auto">
          <a:xfrm>
            <a:off x="4897438" y="3868738"/>
            <a:ext cx="2771775" cy="579437"/>
          </a:xfrm>
          <a:prstGeom prst="rect">
            <a:avLst/>
          </a:prstGeom>
          <a:noFill/>
          <a:ln w="9525">
            <a:noFill/>
            <a:miter lim="800000"/>
            <a:headEnd/>
            <a:tailEnd/>
          </a:ln>
          <a:effectLst/>
        </p:spPr>
        <p:txBody>
          <a:bodyPr wrap="none" lIns="92075" tIns="46038" rIns="92075" bIns="46038">
            <a:spAutoFit/>
          </a:bodyPr>
          <a:lstStyle/>
          <a:p>
            <a:pPr eaLnBrk="0" hangingPunct="0"/>
            <a:r>
              <a:rPr lang="en-US" sz="3200" b="1">
                <a:solidFill>
                  <a:srgbClr val="009900"/>
                </a:solidFill>
              </a:rPr>
              <a:t>min{x</a:t>
            </a:r>
            <a:r>
              <a:rPr lang="en-US" sz="3200" b="1" baseline="-25000">
                <a:solidFill>
                  <a:srgbClr val="009900"/>
                </a:solidFill>
              </a:rPr>
              <a:t>1</a:t>
            </a:r>
            <a:r>
              <a:rPr lang="en-US" sz="3200" b="1">
                <a:solidFill>
                  <a:srgbClr val="009900"/>
                </a:solidFill>
              </a:rPr>
              <a:t>,x</a:t>
            </a:r>
            <a:r>
              <a:rPr lang="en-US" sz="3200" b="1" baseline="-25000">
                <a:solidFill>
                  <a:srgbClr val="009900"/>
                </a:solidFill>
              </a:rPr>
              <a:t>2</a:t>
            </a:r>
            <a:r>
              <a:rPr lang="en-US" sz="3200" b="1">
                <a:solidFill>
                  <a:srgbClr val="009900"/>
                </a:solidFill>
              </a:rPr>
              <a:t>} = 5</a:t>
            </a:r>
            <a:endParaRPr lang="en-US" sz="3200" b="1">
              <a:solidFill>
                <a:schemeClr val="accent1"/>
              </a:solidFill>
            </a:endParaRPr>
          </a:p>
        </p:txBody>
      </p:sp>
      <p:sp>
        <p:nvSpPr>
          <p:cNvPr id="34" name="Rectangle 32"/>
          <p:cNvSpPr>
            <a:spLocks noChangeArrowheads="1"/>
          </p:cNvSpPr>
          <p:nvPr/>
        </p:nvSpPr>
        <p:spPr bwMode="auto">
          <a:xfrm>
            <a:off x="4408488" y="4446588"/>
            <a:ext cx="2773362" cy="579437"/>
          </a:xfrm>
          <a:prstGeom prst="rect">
            <a:avLst/>
          </a:prstGeom>
          <a:noFill/>
          <a:ln w="9525">
            <a:noFill/>
            <a:miter lim="800000"/>
            <a:headEnd/>
            <a:tailEnd/>
          </a:ln>
          <a:effectLst/>
        </p:spPr>
        <p:txBody>
          <a:bodyPr wrap="none" lIns="92075" tIns="46038" rIns="92075" bIns="46038">
            <a:spAutoFit/>
          </a:bodyPr>
          <a:lstStyle/>
          <a:p>
            <a:pPr eaLnBrk="0" hangingPunct="0"/>
            <a:r>
              <a:rPr lang="en-US" sz="3200" b="1">
                <a:solidFill>
                  <a:schemeClr val="tx2"/>
                </a:solidFill>
              </a:rPr>
              <a:t>min{x</a:t>
            </a:r>
            <a:r>
              <a:rPr lang="en-US" sz="3200" b="1" baseline="-25000">
                <a:solidFill>
                  <a:schemeClr val="tx2"/>
                </a:solidFill>
              </a:rPr>
              <a:t>1</a:t>
            </a:r>
            <a:r>
              <a:rPr lang="en-US" sz="3200" b="1">
                <a:solidFill>
                  <a:schemeClr val="tx2"/>
                </a:solidFill>
              </a:rPr>
              <a:t>,x</a:t>
            </a:r>
            <a:r>
              <a:rPr lang="en-US" sz="3200" b="1" baseline="-25000">
                <a:solidFill>
                  <a:schemeClr val="tx2"/>
                </a:solidFill>
              </a:rPr>
              <a:t>2</a:t>
            </a:r>
            <a:r>
              <a:rPr lang="en-US" sz="3200" b="1">
                <a:solidFill>
                  <a:schemeClr val="tx2"/>
                </a:solidFill>
              </a:rPr>
              <a:t>} = 3</a:t>
            </a:r>
          </a:p>
        </p:txBody>
      </p:sp>
      <p:sp>
        <p:nvSpPr>
          <p:cNvPr id="35" name="Text Box 33"/>
          <p:cNvSpPr txBox="1">
            <a:spLocks noChangeArrowheads="1"/>
          </p:cNvSpPr>
          <p:nvPr/>
        </p:nvSpPr>
        <p:spPr bwMode="auto">
          <a:xfrm>
            <a:off x="4979988" y="2320925"/>
            <a:ext cx="4059237" cy="579438"/>
          </a:xfrm>
          <a:prstGeom prst="rect">
            <a:avLst/>
          </a:prstGeom>
          <a:noFill/>
          <a:ln w="12700">
            <a:noFill/>
            <a:miter lim="800000"/>
            <a:headEnd type="none" w="sm" len="sm"/>
            <a:tailEnd type="none" w="sm" len="sm"/>
          </a:ln>
          <a:effectLst/>
        </p:spPr>
        <p:txBody>
          <a:bodyPr wrap="none">
            <a:spAutoFit/>
          </a:bodyPr>
          <a:lstStyle/>
          <a:p>
            <a:pPr eaLnBrk="0" hangingPunct="0"/>
            <a:r>
              <a:rPr lang="en-US" sz="3200" b="1"/>
              <a:t>W(x</a:t>
            </a:r>
            <a:r>
              <a:rPr lang="en-US" sz="3200" b="1" baseline="-25000"/>
              <a:t>1</a:t>
            </a:r>
            <a:r>
              <a:rPr lang="en-US" sz="3200" b="1"/>
              <a:t>,x</a:t>
            </a:r>
            <a:r>
              <a:rPr lang="en-US" sz="3200" b="1" baseline="-25000"/>
              <a:t>2</a:t>
            </a:r>
            <a:r>
              <a:rPr lang="en-US" sz="3200" b="1"/>
              <a:t>) = min{x</a:t>
            </a:r>
            <a:r>
              <a:rPr lang="en-US" sz="3200" b="1" baseline="-25000"/>
              <a:t>1</a:t>
            </a:r>
            <a:r>
              <a:rPr lang="en-US" sz="3200" b="1"/>
              <a:t>,x</a:t>
            </a:r>
            <a:r>
              <a:rPr lang="en-US" sz="3200" b="1" baseline="-25000"/>
              <a:t>2</a:t>
            </a:r>
            <a:r>
              <a:rPr lang="en-US" sz="3200" b="1"/>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Slopes of Indifference Curves</a:t>
            </a:r>
            <a:endParaRPr lang="en-IN" dirty="0"/>
          </a:p>
        </p:txBody>
      </p:sp>
      <p:sp>
        <p:nvSpPr>
          <p:cNvPr id="3" name="Content Placeholder 2"/>
          <p:cNvSpPr>
            <a:spLocks noGrp="1"/>
          </p:cNvSpPr>
          <p:nvPr>
            <p:ph idx="1"/>
          </p:nvPr>
        </p:nvSpPr>
        <p:spPr>
          <a:xfrm>
            <a:off x="500034" y="1571612"/>
            <a:ext cx="8229600" cy="4525963"/>
          </a:xfrm>
        </p:spPr>
        <p:txBody>
          <a:bodyPr/>
          <a:lstStyle/>
          <a:p>
            <a:r>
              <a:rPr lang="en-US" sz="2400" dirty="0" smtClean="0"/>
              <a:t>The slope of an indifference curve is its </a:t>
            </a:r>
            <a:r>
              <a:rPr lang="en-US" sz="2400" dirty="0" smtClean="0">
                <a:solidFill>
                  <a:schemeClr val="tx1">
                    <a:lumMod val="75000"/>
                    <a:lumOff val="25000"/>
                  </a:schemeClr>
                </a:solidFill>
              </a:rPr>
              <a:t>marginal rate-of-substitution (MRS).</a:t>
            </a:r>
          </a:p>
          <a:p>
            <a:r>
              <a:rPr lang="en-US" sz="2400" dirty="0" smtClean="0"/>
              <a:t>How can a MRS be calculated?</a:t>
            </a:r>
          </a:p>
          <a:p>
            <a:endParaRPr lang="en-IN" dirty="0"/>
          </a:p>
        </p:txBody>
      </p:sp>
      <p:sp>
        <p:nvSpPr>
          <p:cNvPr id="4" name="Line 3"/>
          <p:cNvSpPr>
            <a:spLocks noChangeShapeType="1"/>
          </p:cNvSpPr>
          <p:nvPr/>
        </p:nvSpPr>
        <p:spPr bwMode="auto">
          <a:xfrm>
            <a:off x="1371600" y="3335334"/>
            <a:ext cx="0" cy="3429000"/>
          </a:xfrm>
          <a:prstGeom prst="line">
            <a:avLst/>
          </a:prstGeom>
          <a:noFill/>
          <a:ln w="12700">
            <a:solidFill>
              <a:schemeClr val="tx1"/>
            </a:solidFill>
            <a:round/>
            <a:headEnd type="triangle" w="med" len="med"/>
            <a:tailEnd type="none" w="sm" len="sm"/>
          </a:ln>
          <a:effectLst/>
        </p:spPr>
        <p:txBody>
          <a:bodyPr wrap="none" anchor="ctr"/>
          <a:lstStyle/>
          <a:p>
            <a:endParaRPr lang="en-IN"/>
          </a:p>
        </p:txBody>
      </p:sp>
      <p:sp>
        <p:nvSpPr>
          <p:cNvPr id="5" name="Line 4"/>
          <p:cNvSpPr>
            <a:spLocks noChangeShapeType="1"/>
          </p:cNvSpPr>
          <p:nvPr/>
        </p:nvSpPr>
        <p:spPr bwMode="auto">
          <a:xfrm>
            <a:off x="1371600" y="6764334"/>
            <a:ext cx="4038600"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6" name="Rectangle 5"/>
          <p:cNvSpPr>
            <a:spLocks noChangeArrowheads="1"/>
          </p:cNvSpPr>
          <p:nvPr/>
        </p:nvSpPr>
        <p:spPr bwMode="auto">
          <a:xfrm>
            <a:off x="746125" y="3000372"/>
            <a:ext cx="557213"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x</a:t>
            </a:r>
            <a:r>
              <a:rPr lang="en-US" sz="3200" b="1" baseline="-25000">
                <a:effectLst>
                  <a:outerShdw blurRad="38100" dist="38100" dir="2700000" algn="tl">
                    <a:srgbClr val="000000"/>
                  </a:outerShdw>
                </a:effectLst>
              </a:rPr>
              <a:t>2</a:t>
            </a:r>
          </a:p>
        </p:txBody>
      </p:sp>
      <p:sp>
        <p:nvSpPr>
          <p:cNvPr id="7" name="Rectangle 6"/>
          <p:cNvSpPr>
            <a:spLocks noChangeArrowheads="1"/>
          </p:cNvSpPr>
          <p:nvPr/>
        </p:nvSpPr>
        <p:spPr bwMode="auto">
          <a:xfrm>
            <a:off x="5318125" y="6357958"/>
            <a:ext cx="557213" cy="579437"/>
          </a:xfrm>
          <a:prstGeom prst="rect">
            <a:avLst/>
          </a:prstGeom>
          <a:noFill/>
          <a:ln w="9525">
            <a:noFill/>
            <a:miter lim="800000"/>
            <a:headEnd/>
            <a:tailEnd/>
          </a:ln>
          <a:effectLst/>
        </p:spPr>
        <p:txBody>
          <a:bodyPr wrap="none" lIns="92075" tIns="46038" rIns="92075" bIns="46038">
            <a:spAutoFit/>
          </a:bodyPr>
          <a:lstStyle/>
          <a:p>
            <a:pPr algn="l"/>
            <a:r>
              <a:rPr lang="en-US" sz="3200" b="1" dirty="0">
                <a:effectLst>
                  <a:outerShdw blurRad="38100" dist="38100" dir="2700000" algn="tl">
                    <a:srgbClr val="000000"/>
                  </a:outerShdw>
                </a:effectLst>
              </a:rPr>
              <a:t>x</a:t>
            </a:r>
            <a:r>
              <a:rPr lang="en-US" sz="3200" b="1" baseline="-25000" dirty="0">
                <a:effectLst>
                  <a:outerShdw blurRad="38100" dist="38100" dir="2700000" algn="tl">
                    <a:srgbClr val="000000"/>
                  </a:outerShdw>
                </a:effectLst>
              </a:rPr>
              <a:t>1</a:t>
            </a:r>
          </a:p>
        </p:txBody>
      </p:sp>
      <p:sp>
        <p:nvSpPr>
          <p:cNvPr id="8" name="Arc 7"/>
          <p:cNvSpPr>
            <a:spLocks/>
          </p:cNvSpPr>
          <p:nvPr/>
        </p:nvSpPr>
        <p:spPr bwMode="auto">
          <a:xfrm rot="10800000">
            <a:off x="1979613" y="3565522"/>
            <a:ext cx="3125787" cy="2667000"/>
          </a:xfrm>
          <a:custGeom>
            <a:avLst/>
            <a:gdLst>
              <a:gd name="G0" fmla="+- 11 0 0"/>
              <a:gd name="G1" fmla="+- 21600 0 0"/>
              <a:gd name="G2" fmla="+- 21600 0 0"/>
              <a:gd name="T0" fmla="*/ 0 w 21611"/>
              <a:gd name="T1" fmla="*/ 0 h 21600"/>
              <a:gd name="T2" fmla="*/ 21611 w 21611"/>
              <a:gd name="T3" fmla="*/ 21600 h 21600"/>
              <a:gd name="T4" fmla="*/ 11 w 21611"/>
              <a:gd name="T5" fmla="*/ 21600 h 21600"/>
            </a:gdLst>
            <a:ahLst/>
            <a:cxnLst>
              <a:cxn ang="0">
                <a:pos x="T0" y="T1"/>
              </a:cxn>
              <a:cxn ang="0">
                <a:pos x="T2" y="T3"/>
              </a:cxn>
              <a:cxn ang="0">
                <a:pos x="T4" y="T5"/>
              </a:cxn>
            </a:cxnLst>
            <a:rect l="0" t="0" r="r" b="b"/>
            <a:pathLst>
              <a:path w="21611" h="21600" fill="none" extrusionOk="0">
                <a:moveTo>
                  <a:pt x="0" y="0"/>
                </a:moveTo>
                <a:cubicBezTo>
                  <a:pt x="3" y="0"/>
                  <a:pt x="7" y="-1"/>
                  <a:pt x="11" y="0"/>
                </a:cubicBezTo>
                <a:cubicBezTo>
                  <a:pt x="11940" y="0"/>
                  <a:pt x="21611" y="9670"/>
                  <a:pt x="21611" y="21600"/>
                </a:cubicBezTo>
              </a:path>
              <a:path w="21611" h="21600" stroke="0" extrusionOk="0">
                <a:moveTo>
                  <a:pt x="0" y="0"/>
                </a:moveTo>
                <a:cubicBezTo>
                  <a:pt x="3" y="0"/>
                  <a:pt x="7" y="-1"/>
                  <a:pt x="11" y="0"/>
                </a:cubicBezTo>
                <a:cubicBezTo>
                  <a:pt x="11940" y="0"/>
                  <a:pt x="21611" y="9670"/>
                  <a:pt x="21611" y="21600"/>
                </a:cubicBezTo>
                <a:lnTo>
                  <a:pt x="11" y="21600"/>
                </a:lnTo>
                <a:close/>
              </a:path>
            </a:pathLst>
          </a:custGeom>
          <a:noFill/>
          <a:ln w="50800" cap="rnd">
            <a:solidFill>
              <a:schemeClr val="tx1"/>
            </a:solidFill>
            <a:round/>
            <a:headEnd type="none" w="sm" len="sm"/>
            <a:tailEnd type="none" w="sm" len="sm"/>
          </a:ln>
          <a:effectLst/>
        </p:spPr>
        <p:txBody>
          <a:bodyPr wrap="none" anchor="ctr"/>
          <a:lstStyle/>
          <a:p>
            <a:endParaRPr lang="en-IN"/>
          </a:p>
        </p:txBody>
      </p:sp>
      <p:sp>
        <p:nvSpPr>
          <p:cNvPr id="9" name="Oval 8"/>
          <p:cNvSpPr>
            <a:spLocks noChangeArrowheads="1"/>
          </p:cNvSpPr>
          <p:nvPr/>
        </p:nvSpPr>
        <p:spPr bwMode="auto">
          <a:xfrm>
            <a:off x="2476500" y="5059359"/>
            <a:ext cx="228600" cy="228600"/>
          </a:xfrm>
          <a:prstGeom prst="ellipse">
            <a:avLst/>
          </a:prstGeom>
          <a:solidFill>
            <a:srgbClr val="00CC00"/>
          </a:solidFill>
          <a:ln w="9525">
            <a:noFill/>
            <a:round/>
            <a:headEnd/>
            <a:tailEnd/>
          </a:ln>
          <a:effectLst/>
        </p:spPr>
        <p:txBody>
          <a:bodyPr wrap="none" anchor="ctr"/>
          <a:lstStyle/>
          <a:p>
            <a:endParaRPr lang="en-IN"/>
          </a:p>
        </p:txBody>
      </p:sp>
      <p:sp>
        <p:nvSpPr>
          <p:cNvPr id="10" name="Rectangle 9"/>
          <p:cNvSpPr>
            <a:spLocks noChangeArrowheads="1"/>
          </p:cNvSpPr>
          <p:nvPr/>
        </p:nvSpPr>
        <p:spPr bwMode="auto">
          <a:xfrm>
            <a:off x="2698750" y="4714872"/>
            <a:ext cx="522288"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x’</a:t>
            </a:r>
          </a:p>
        </p:txBody>
      </p:sp>
      <p:sp>
        <p:nvSpPr>
          <p:cNvPr id="11" name="Line 10"/>
          <p:cNvSpPr>
            <a:spLocks noChangeShapeType="1"/>
          </p:cNvSpPr>
          <p:nvPr/>
        </p:nvSpPr>
        <p:spPr bwMode="auto">
          <a:xfrm>
            <a:off x="1504950" y="3887784"/>
            <a:ext cx="1905000" cy="2286000"/>
          </a:xfrm>
          <a:prstGeom prst="line">
            <a:avLst/>
          </a:prstGeom>
          <a:noFill/>
          <a:ln w="25400">
            <a:solidFill>
              <a:schemeClr val="tx2"/>
            </a:solidFill>
            <a:round/>
            <a:headEnd type="none" w="sm" len="sm"/>
            <a:tailEnd type="none" w="sm" len="sm"/>
          </a:ln>
          <a:effectLst/>
        </p:spPr>
        <p:txBody>
          <a:bodyPr wrap="none" anchor="ctr"/>
          <a:lstStyle/>
          <a:p>
            <a:endParaRPr lang="en-IN"/>
          </a:p>
        </p:txBody>
      </p:sp>
      <p:sp>
        <p:nvSpPr>
          <p:cNvPr id="12" name="Rectangle 11"/>
          <p:cNvSpPr>
            <a:spLocks noChangeArrowheads="1"/>
          </p:cNvSpPr>
          <p:nvPr/>
        </p:nvSpPr>
        <p:spPr bwMode="auto">
          <a:xfrm>
            <a:off x="3000364" y="2857496"/>
            <a:ext cx="5246501" cy="831639"/>
          </a:xfrm>
          <a:prstGeom prst="rect">
            <a:avLst/>
          </a:prstGeom>
          <a:noFill/>
          <a:ln w="9525">
            <a:noFill/>
            <a:miter lim="800000"/>
            <a:headEnd/>
            <a:tailEnd/>
          </a:ln>
          <a:effectLst/>
        </p:spPr>
        <p:txBody>
          <a:bodyPr wrap="none" lIns="92075" tIns="46038" rIns="92075" bIns="46038">
            <a:spAutoFit/>
          </a:bodyPr>
          <a:lstStyle/>
          <a:p>
            <a:r>
              <a:rPr lang="en-US" sz="2400" dirty="0"/>
              <a:t>MRS at x’ is the slope of the</a:t>
            </a:r>
            <a:br>
              <a:rPr lang="en-US" sz="2400" dirty="0"/>
            </a:br>
            <a:r>
              <a:rPr lang="en-US" sz="2400" dirty="0"/>
              <a:t>indifference curve at x</a:t>
            </a:r>
            <a:r>
              <a:rPr lang="en-US" sz="2400" dirty="0" smtClean="0"/>
              <a:t>’. MRS= - </a:t>
            </a:r>
            <a:r>
              <a:rPr lang="en-US" sz="2400" dirty="0" smtClean="0">
                <a:latin typeface="Arial Unicode MS"/>
                <a:ea typeface="Arial Unicode MS"/>
                <a:cs typeface="Arial Unicode MS"/>
              </a:rPr>
              <a:t>∆x</a:t>
            </a:r>
            <a:r>
              <a:rPr lang="en-US" dirty="0" smtClean="0"/>
              <a:t>2</a:t>
            </a:r>
            <a:r>
              <a:rPr lang="en-US" sz="2400" dirty="0" smtClean="0">
                <a:latin typeface="Arial Unicode MS"/>
                <a:ea typeface="Arial Unicode MS"/>
                <a:cs typeface="Arial Unicode MS"/>
              </a:rPr>
              <a:t>/ ∆x</a:t>
            </a:r>
            <a:r>
              <a:rPr lang="en-US" dirty="0" smtClean="0"/>
              <a:t>1</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5500694" y="3643314"/>
            <a:ext cx="3357586" cy="28670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Marginal rate of substitution (MRS)</a:t>
            </a:r>
            <a:endParaRPr lang="en-IN" dirty="0"/>
          </a:p>
        </p:txBody>
      </p:sp>
      <p:sp>
        <p:nvSpPr>
          <p:cNvPr id="3" name="Content Placeholder 2"/>
          <p:cNvSpPr>
            <a:spLocks noGrp="1"/>
          </p:cNvSpPr>
          <p:nvPr>
            <p:ph idx="1"/>
          </p:nvPr>
        </p:nvSpPr>
        <p:spPr/>
        <p:txBody>
          <a:bodyPr>
            <a:normAutofit/>
          </a:bodyPr>
          <a:lstStyle/>
          <a:p>
            <a:pPr algn="just"/>
            <a:r>
              <a:rPr lang="en-IN" sz="2400" dirty="0" smtClean="0"/>
              <a:t>The marginal rate of substitution (MRS) between two goods measures the maximum amount of a good that a consumer is willing to give up in order to obtain one additional unit of another good while maintaining the same level of satisfaction.</a:t>
            </a:r>
          </a:p>
          <a:p>
            <a:pPr algn="just"/>
            <a:r>
              <a:rPr lang="en-IN" sz="2400" dirty="0" smtClean="0"/>
              <a:t>MRS in terms of </a:t>
            </a:r>
            <a:r>
              <a:rPr lang="en-IN" sz="2400" i="1" dirty="0" smtClean="0"/>
              <a:t>the amount of the good on the vertical axis that the consumer is willing to give up in order to obtain 1 extra unit of the good on the horizontal axis.</a:t>
            </a:r>
            <a:endParaRPr lang="en-IN" sz="2400" dirty="0" smtClean="0"/>
          </a:p>
          <a:p>
            <a:pPr algn="just"/>
            <a:r>
              <a:rPr lang="en-IN" sz="2400" dirty="0" smtClean="0"/>
              <a:t>The slope of a typical indifference curve gets steadily flatter as we move to the right, reflecting a diminishing marginal rate of substitution.</a:t>
            </a:r>
          </a:p>
          <a:p>
            <a:endParaRPr lang="en-IN"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400" dirty="0" smtClean="0"/>
              <a:t>In general, the MRS varies along an indifference curve, that is, the MRS is in general different when the starting bundle of a potential trade changes.</a:t>
            </a:r>
          </a:p>
          <a:p>
            <a:pPr algn="just"/>
            <a:endParaRPr lang="en-IN" sz="2400" dirty="0" smtClean="0"/>
          </a:p>
          <a:p>
            <a:pPr algn="just"/>
            <a:r>
              <a:rPr lang="en-IN" sz="2400" dirty="0" smtClean="0"/>
              <a:t>The MRS of a consumer depends on individual preferences as expressed by the indifference curves. It does not depend on the market or the prices that may prevail in the market.</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Preferences </a:t>
            </a:r>
            <a:br>
              <a:rPr lang="en-US" dirty="0" smtClean="0"/>
            </a:br>
            <a:endParaRPr lang="en-IN" dirty="0"/>
          </a:p>
        </p:txBody>
      </p:sp>
      <p:sp>
        <p:nvSpPr>
          <p:cNvPr id="3" name="Content Placeholder 2"/>
          <p:cNvSpPr>
            <a:spLocks noGrp="1"/>
          </p:cNvSpPr>
          <p:nvPr>
            <p:ph idx="1"/>
          </p:nvPr>
        </p:nvSpPr>
        <p:spPr/>
        <p:txBody>
          <a:bodyPr>
            <a:normAutofit lnSpcReduction="10000"/>
          </a:bodyPr>
          <a:lstStyle/>
          <a:p>
            <a:pPr algn="just"/>
            <a:r>
              <a:rPr lang="en-US" sz="2400" dirty="0" smtClean="0"/>
              <a:t>A decision maker always chooses its most preferred alternative from its set of available alternatives.</a:t>
            </a:r>
          </a:p>
          <a:p>
            <a:pPr algn="just"/>
            <a:r>
              <a:rPr lang="en-US" sz="2400" dirty="0" smtClean="0"/>
              <a:t>So to model choice we must model decision makers’ preferences</a:t>
            </a:r>
            <a:r>
              <a:rPr lang="en-US" sz="2400" dirty="0" smtClean="0"/>
              <a:t>.</a:t>
            </a:r>
          </a:p>
          <a:p>
            <a:pPr algn="just"/>
            <a:r>
              <a:rPr lang="en-IN" sz="2400" dirty="0" smtClean="0"/>
              <a:t>In economics, it is assumed that the consumer chooses her consumption bundle on the basis of her tastes and preferences over the bundles in the budget set.</a:t>
            </a:r>
            <a:endParaRPr lang="en-US" sz="2400" dirty="0" smtClean="0"/>
          </a:p>
          <a:p>
            <a:r>
              <a:rPr lang="en-IN" sz="2400" dirty="0" smtClean="0"/>
              <a:t>Comparing two different consumption bundles, x and y: </a:t>
            </a:r>
          </a:p>
          <a:p>
            <a:pPr lvl="1"/>
            <a:r>
              <a:rPr lang="en-IN" sz="2400" dirty="0" smtClean="0"/>
              <a:t>strict preference: x is more preferred than is y.</a:t>
            </a:r>
          </a:p>
          <a:p>
            <a:pPr lvl="1"/>
            <a:r>
              <a:rPr lang="en-IN" sz="2400" dirty="0" smtClean="0"/>
              <a:t>weak preference: x is as at least as preferred as is y.</a:t>
            </a:r>
          </a:p>
          <a:p>
            <a:pPr lvl="1"/>
            <a:r>
              <a:rPr lang="en-IN" sz="2400" dirty="0" smtClean="0"/>
              <a:t>indifference: x is exactly as preferred as is y.</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Functions</a:t>
            </a:r>
            <a:endParaRPr lang="en-IN" dirty="0"/>
          </a:p>
        </p:txBody>
      </p:sp>
      <p:sp>
        <p:nvSpPr>
          <p:cNvPr id="3" name="Content Placeholder 2"/>
          <p:cNvSpPr>
            <a:spLocks noGrp="1"/>
          </p:cNvSpPr>
          <p:nvPr>
            <p:ph idx="1"/>
          </p:nvPr>
        </p:nvSpPr>
        <p:spPr/>
        <p:txBody>
          <a:bodyPr>
            <a:normAutofit lnSpcReduction="10000"/>
          </a:bodyPr>
          <a:lstStyle/>
          <a:p>
            <a:r>
              <a:rPr lang="en-US" sz="2400" dirty="0" smtClean="0"/>
              <a:t>A utility function U(x) </a:t>
            </a:r>
            <a:r>
              <a:rPr lang="en-US" sz="2400" dirty="0" smtClean="0">
                <a:solidFill>
                  <a:schemeClr val="tx2"/>
                </a:solidFill>
              </a:rPr>
              <a:t>represents</a:t>
            </a:r>
            <a:r>
              <a:rPr lang="en-US" sz="2400" dirty="0" smtClean="0"/>
              <a:t> a preference relation, if and only if:</a:t>
            </a:r>
            <a:r>
              <a:rPr lang="en-US" dirty="0" smtClean="0"/>
              <a:t/>
            </a:r>
            <a:br>
              <a:rPr lang="en-US" dirty="0" smtClean="0"/>
            </a:br>
            <a:r>
              <a:rPr lang="en-US" sz="2400" dirty="0" smtClean="0"/>
              <a:t>        x’ </a:t>
            </a:r>
            <a:r>
              <a:rPr lang="en-US" sz="2400" kern="0" dirty="0" smtClean="0">
                <a:solidFill>
                  <a:srgbClr val="660066"/>
                </a:solidFill>
                <a:latin typeface="Arial Unicode MS"/>
                <a:ea typeface="Arial Unicode MS"/>
                <a:cs typeface="Arial Unicode MS"/>
              </a:rPr>
              <a:t>≻</a:t>
            </a:r>
            <a:r>
              <a:rPr lang="en-US" sz="2400" dirty="0" smtClean="0"/>
              <a:t>   x”                U(x’) &gt; U(x”)</a:t>
            </a:r>
            <a:br>
              <a:rPr lang="en-US" sz="2400" dirty="0" smtClean="0"/>
            </a:br>
            <a:r>
              <a:rPr lang="en-US" sz="2400" dirty="0" smtClean="0"/>
              <a:t/>
            </a:r>
            <a:br>
              <a:rPr lang="en-US" sz="2400" dirty="0" smtClean="0"/>
            </a:br>
            <a:r>
              <a:rPr lang="en-US" sz="2400" dirty="0" smtClean="0"/>
              <a:t>        x’  </a:t>
            </a:r>
            <a:r>
              <a:rPr lang="en-US" sz="2400" dirty="0" smtClean="0">
                <a:latin typeface="Arial Unicode MS"/>
                <a:ea typeface="Arial Unicode MS"/>
                <a:cs typeface="Arial Unicode MS"/>
              </a:rPr>
              <a:t>≺</a:t>
            </a:r>
            <a:r>
              <a:rPr lang="en-US" sz="2400" dirty="0" smtClean="0"/>
              <a:t>   x”               U(x’) &lt; U(x”)</a:t>
            </a:r>
            <a:br>
              <a:rPr lang="en-US" sz="2400" dirty="0" smtClean="0"/>
            </a:br>
            <a:r>
              <a:rPr lang="en-US" sz="2400" dirty="0" smtClean="0"/>
              <a:t/>
            </a:r>
            <a:br>
              <a:rPr lang="en-US" sz="2400" dirty="0" smtClean="0"/>
            </a:br>
            <a:r>
              <a:rPr lang="en-US" sz="2400" dirty="0" smtClean="0"/>
              <a:t>        x’ </a:t>
            </a:r>
            <a:r>
              <a:rPr lang="en-US" sz="2400" dirty="0" smtClean="0">
                <a:effectLst>
                  <a:outerShdw blurRad="38100" dist="38100" dir="2700000" algn="tl">
                    <a:srgbClr val="000000"/>
                  </a:outerShdw>
                </a:effectLst>
                <a:latin typeface="Symbol" pitchFamily="18" charset="2"/>
              </a:rPr>
              <a:t>~</a:t>
            </a:r>
            <a:r>
              <a:rPr lang="en-US" sz="2400" dirty="0" smtClean="0"/>
              <a:t>  x”                 U(x’) = U(x”)</a:t>
            </a:r>
          </a:p>
          <a:p>
            <a:endParaRPr lang="en-US" sz="2400" dirty="0" smtClean="0"/>
          </a:p>
          <a:p>
            <a:pPr algn="just"/>
            <a:r>
              <a:rPr lang="en-US" sz="2400" dirty="0" smtClean="0"/>
              <a:t>Utility is an </a:t>
            </a:r>
            <a:r>
              <a:rPr lang="en-US" sz="2400" dirty="0" smtClean="0">
                <a:solidFill>
                  <a:schemeClr val="tx2"/>
                </a:solidFill>
              </a:rPr>
              <a:t>ordinal</a:t>
            </a:r>
            <a:r>
              <a:rPr lang="en-US" sz="2400" dirty="0" smtClean="0"/>
              <a:t> (i.e. ordering) concept.</a:t>
            </a:r>
          </a:p>
          <a:p>
            <a:pPr algn="just"/>
            <a:r>
              <a:rPr lang="en-US" sz="2400" i="1" dirty="0" smtClean="0"/>
              <a:t>E.g</a:t>
            </a:r>
            <a:r>
              <a:rPr lang="en-US" sz="2400" dirty="0" smtClean="0"/>
              <a:t>. if U(x) = 6 and U(y) = 2 then bundle x is strictly preferred to  bundle y.  But x is not preferred three times as much as is y.</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Utility Functions &amp; Indifference Curves</a:t>
            </a:r>
            <a:endParaRPr lang="en-IN" dirty="0"/>
          </a:p>
        </p:txBody>
      </p:sp>
      <p:sp>
        <p:nvSpPr>
          <p:cNvPr id="3" name="Content Placeholder 2"/>
          <p:cNvSpPr>
            <a:spLocks noGrp="1"/>
          </p:cNvSpPr>
          <p:nvPr>
            <p:ph idx="1"/>
          </p:nvPr>
        </p:nvSpPr>
        <p:spPr/>
        <p:txBody>
          <a:bodyPr/>
          <a:lstStyle/>
          <a:p>
            <a:r>
              <a:rPr lang="en-US" sz="2400" dirty="0" smtClean="0"/>
              <a:t>Consider the bundles (4,1), (2,3) and (2,2).</a:t>
            </a:r>
          </a:p>
          <a:p>
            <a:r>
              <a:rPr lang="en-US" sz="2400" dirty="0" smtClean="0"/>
              <a:t>Suppose (2,3) </a:t>
            </a:r>
            <a:r>
              <a:rPr lang="en-US" sz="2400" kern="0" dirty="0" smtClean="0">
                <a:solidFill>
                  <a:srgbClr val="660066"/>
                </a:solidFill>
                <a:latin typeface="Arial Unicode MS"/>
                <a:ea typeface="Arial Unicode MS"/>
                <a:cs typeface="Arial Unicode MS"/>
              </a:rPr>
              <a:t>≻</a:t>
            </a:r>
            <a:r>
              <a:rPr lang="en-US" sz="2400" dirty="0" smtClean="0"/>
              <a:t>   (4,1) </a:t>
            </a:r>
            <a:r>
              <a:rPr lang="en-US" sz="2400" dirty="0" smtClean="0">
                <a:latin typeface="Symbol" pitchFamily="18" charset="2"/>
              </a:rPr>
              <a:t>~</a:t>
            </a:r>
            <a:r>
              <a:rPr lang="en-US" sz="2400" dirty="0" smtClean="0"/>
              <a:t> (2,2).</a:t>
            </a:r>
          </a:p>
          <a:p>
            <a:r>
              <a:rPr lang="en-US" sz="2400" dirty="0" smtClean="0"/>
              <a:t>Assign to these bundles any numbers that preserve the preference ordering;</a:t>
            </a:r>
            <a:br>
              <a:rPr lang="en-US" sz="2400" dirty="0" smtClean="0"/>
            </a:br>
            <a:r>
              <a:rPr lang="en-US" sz="2400" i="1" dirty="0" smtClean="0"/>
              <a:t>e.g.</a:t>
            </a:r>
            <a:r>
              <a:rPr lang="en-US" sz="2400" dirty="0" smtClean="0"/>
              <a:t>  U(2,3) = 6 &gt; U(4,1) = U(2,2) = 4.</a:t>
            </a:r>
          </a:p>
          <a:p>
            <a:r>
              <a:rPr lang="en-US" sz="2400" dirty="0" smtClean="0"/>
              <a:t>Call these numbers </a:t>
            </a:r>
            <a:r>
              <a:rPr lang="en-US" sz="2400" dirty="0" smtClean="0">
                <a:solidFill>
                  <a:schemeClr val="tx2"/>
                </a:solidFill>
              </a:rPr>
              <a:t>utility levels</a:t>
            </a:r>
            <a:r>
              <a:rPr lang="en-US" sz="2400" dirty="0" smtClean="0"/>
              <a:t>.</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smtClean="0"/>
              <a:t>An indifference curve contains  equally preferred bundles.</a:t>
            </a:r>
          </a:p>
          <a:p>
            <a:r>
              <a:rPr lang="en-US" sz="2400" dirty="0" smtClean="0"/>
              <a:t>Equal preference </a:t>
            </a:r>
            <a:r>
              <a:rPr lang="en-US" sz="2400" dirty="0" smtClean="0">
                <a:sym typeface="Symbol" pitchFamily="18" charset="2"/>
              </a:rPr>
              <a:t></a:t>
            </a:r>
            <a:r>
              <a:rPr lang="en-US" sz="2400" dirty="0" smtClean="0"/>
              <a:t> same utility level.</a:t>
            </a:r>
          </a:p>
          <a:p>
            <a:r>
              <a:rPr lang="en-US" sz="2400" dirty="0" smtClean="0"/>
              <a:t>Therefore, all bundles in an indifference curve have the same utility level.</a:t>
            </a:r>
          </a:p>
          <a:p>
            <a:r>
              <a:rPr lang="en-US" sz="2400" dirty="0" smtClean="0"/>
              <a:t>So the bundles (4,1) and (2,2) are in the indifference curve with utility level U</a:t>
            </a:r>
            <a:r>
              <a:rPr lang="en-US" sz="2400" dirty="0" smtClean="0">
                <a:latin typeface="Symbol" pitchFamily="18" charset="2"/>
              </a:rPr>
              <a:t> º 4</a:t>
            </a:r>
          </a:p>
          <a:p>
            <a:r>
              <a:rPr lang="en-US" sz="2400" dirty="0" smtClean="0"/>
              <a:t>But the bundle (2,3) is in the indifference curve with utility level U </a:t>
            </a:r>
            <a:r>
              <a:rPr lang="en-US" sz="2400" dirty="0" smtClean="0">
                <a:latin typeface="Symbol" pitchFamily="18" charset="2"/>
              </a:rPr>
              <a:t>º</a:t>
            </a:r>
            <a:r>
              <a:rPr lang="en-US" sz="2400" dirty="0" smtClean="0"/>
              <a:t> 6.</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Functions &amp; </a:t>
            </a:r>
            <a:r>
              <a:rPr lang="en-US" dirty="0" err="1" smtClean="0"/>
              <a:t>Indiff</a:t>
            </a:r>
            <a:r>
              <a:rPr lang="en-US" dirty="0" smtClean="0"/>
              <a:t>. Curves</a:t>
            </a:r>
            <a:endParaRPr lang="en-IN" dirty="0"/>
          </a:p>
        </p:txBody>
      </p:sp>
      <p:sp>
        <p:nvSpPr>
          <p:cNvPr id="3" name="Content Placeholder 2"/>
          <p:cNvSpPr>
            <a:spLocks noGrp="1"/>
          </p:cNvSpPr>
          <p:nvPr>
            <p:ph idx="1"/>
          </p:nvPr>
        </p:nvSpPr>
        <p:spPr/>
        <p:txBody>
          <a:bodyPr/>
          <a:lstStyle/>
          <a:p>
            <a:endParaRPr lang="en-IN"/>
          </a:p>
        </p:txBody>
      </p:sp>
      <p:pic>
        <p:nvPicPr>
          <p:cNvPr id="12" name="Picture 2"/>
          <p:cNvPicPr>
            <a:picLocks noChangeArrowheads="1"/>
          </p:cNvPicPr>
          <p:nvPr/>
        </p:nvPicPr>
        <p:blipFill>
          <a:blip r:embed="rId2"/>
          <a:srcRect/>
          <a:stretch>
            <a:fillRect/>
          </a:stretch>
        </p:blipFill>
        <p:spPr bwMode="auto">
          <a:xfrm>
            <a:off x="9557" y="1428736"/>
            <a:ext cx="9134475" cy="4845050"/>
          </a:xfrm>
          <a:prstGeom prst="rect">
            <a:avLst/>
          </a:prstGeom>
          <a:noFill/>
          <a:ln w="9525">
            <a:noFill/>
            <a:miter lim="800000"/>
            <a:headEnd/>
            <a:tailEnd/>
          </a:ln>
          <a:effectLst/>
        </p:spPr>
      </p:pic>
      <p:sp>
        <p:nvSpPr>
          <p:cNvPr id="13" name="Rectangle 3"/>
          <p:cNvSpPr txBox="1">
            <a:spLocks noChangeArrowheads="1"/>
          </p:cNvSpPr>
          <p:nvPr/>
        </p:nvSpPr>
        <p:spPr bwMode="auto">
          <a:xfrm>
            <a:off x="609600" y="228600"/>
            <a:ext cx="7924800" cy="1219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4400" b="0" i="0" u="none" strike="noStrike" kern="0" cap="none" spc="0" normalizeH="0" baseline="0" noProof="0" dirty="0" smtClean="0">
              <a:ln>
                <a:noFill/>
              </a:ln>
              <a:solidFill>
                <a:srgbClr val="FFFF00"/>
              </a:solidFill>
              <a:effectLst/>
              <a:uLnTx/>
              <a:uFillTx/>
              <a:latin typeface="Times New Roman"/>
              <a:ea typeface="+mj-ea"/>
              <a:cs typeface="+mj-cs"/>
            </a:endParaRPr>
          </a:p>
        </p:txBody>
      </p:sp>
      <p:sp>
        <p:nvSpPr>
          <p:cNvPr id="14" name="Rectangle 4"/>
          <p:cNvSpPr>
            <a:spLocks noChangeArrowheads="1"/>
          </p:cNvSpPr>
          <p:nvPr/>
        </p:nvSpPr>
        <p:spPr bwMode="auto">
          <a:xfrm>
            <a:off x="6461125" y="4071942"/>
            <a:ext cx="1031875" cy="519113"/>
          </a:xfrm>
          <a:prstGeom prst="rect">
            <a:avLst/>
          </a:prstGeom>
          <a:noFill/>
          <a:ln w="9525">
            <a:noFill/>
            <a:miter lim="800000"/>
            <a:headEnd/>
            <a:tailEnd/>
          </a:ln>
          <a:effectLst/>
        </p:spPr>
        <p:txBody>
          <a:bodyPr wrap="none" lIns="92075" tIns="46038" rIns="92075" bIns="4603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rPr>
              <a:t>U </a:t>
            </a:r>
            <a:r>
              <a:rPr kumimoji="0" lang="en-US" sz="2800" b="0" i="0" u="none" strike="noStrike" kern="0" cap="none" spc="0" normalizeH="0" baseline="0" noProof="0" dirty="0" smtClean="0">
                <a:ln>
                  <a:noFill/>
                </a:ln>
                <a:solidFill>
                  <a:srgbClr val="000000"/>
                </a:solidFill>
                <a:effectLst/>
                <a:uLnTx/>
                <a:uFillTx/>
                <a:latin typeface="Symbol" pitchFamily="18" charset="2"/>
              </a:rPr>
              <a:t>º</a:t>
            </a:r>
            <a:r>
              <a:rPr kumimoji="0" lang="en-US" sz="2800" b="0" i="0" u="none" strike="noStrike" kern="0" cap="none" spc="0" normalizeH="0" baseline="0" noProof="0" dirty="0" smtClean="0">
                <a:ln>
                  <a:noFill/>
                </a:ln>
                <a:solidFill>
                  <a:srgbClr val="000000"/>
                </a:solidFill>
                <a:effectLst/>
                <a:uLnTx/>
                <a:uFillTx/>
              </a:rPr>
              <a:t> 6</a:t>
            </a:r>
          </a:p>
        </p:txBody>
      </p:sp>
      <p:sp>
        <p:nvSpPr>
          <p:cNvPr id="15" name="Rectangle 5"/>
          <p:cNvSpPr>
            <a:spLocks noChangeArrowheads="1"/>
          </p:cNvSpPr>
          <p:nvPr/>
        </p:nvSpPr>
        <p:spPr bwMode="auto">
          <a:xfrm>
            <a:off x="6461125" y="4572008"/>
            <a:ext cx="1031875" cy="519112"/>
          </a:xfrm>
          <a:prstGeom prst="rect">
            <a:avLst/>
          </a:prstGeom>
          <a:noFill/>
          <a:ln w="9525">
            <a:noFill/>
            <a:miter lim="800000"/>
            <a:headEnd/>
            <a:tailEnd/>
          </a:ln>
          <a:effectLst/>
        </p:spPr>
        <p:txBody>
          <a:bodyPr wrap="none" lIns="92075" tIns="46038" rIns="92075" bIns="4603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rPr>
              <a:t>U </a:t>
            </a:r>
            <a:r>
              <a:rPr kumimoji="0" lang="en-US" sz="2800" b="0" i="0" u="none" strike="noStrike" kern="0" cap="none" spc="0" normalizeH="0" baseline="0" noProof="0" dirty="0" smtClean="0">
                <a:ln>
                  <a:noFill/>
                </a:ln>
                <a:solidFill>
                  <a:srgbClr val="000000"/>
                </a:solidFill>
                <a:effectLst/>
                <a:uLnTx/>
                <a:uFillTx/>
                <a:latin typeface="Symbol" pitchFamily="18" charset="2"/>
              </a:rPr>
              <a:t>º</a:t>
            </a:r>
            <a:r>
              <a:rPr kumimoji="0" lang="en-US" sz="2800" b="0" i="0" u="none" strike="noStrike" kern="0" cap="none" spc="0" normalizeH="0" baseline="0" noProof="0" dirty="0" smtClean="0">
                <a:ln>
                  <a:noFill/>
                </a:ln>
                <a:solidFill>
                  <a:srgbClr val="000000"/>
                </a:solidFill>
                <a:effectLst/>
                <a:uLnTx/>
                <a:uFillTx/>
              </a:rPr>
              <a:t> 4</a:t>
            </a:r>
          </a:p>
        </p:txBody>
      </p:sp>
      <p:sp>
        <p:nvSpPr>
          <p:cNvPr id="16" name="Rectangle 6"/>
          <p:cNvSpPr>
            <a:spLocks noChangeArrowheads="1"/>
          </p:cNvSpPr>
          <p:nvPr/>
        </p:nvSpPr>
        <p:spPr bwMode="auto">
          <a:xfrm>
            <a:off x="4632325" y="2027238"/>
            <a:ext cx="3249287" cy="523862"/>
          </a:xfrm>
          <a:prstGeom prst="rect">
            <a:avLst/>
          </a:prstGeom>
          <a:noFill/>
          <a:ln w="9525">
            <a:noFill/>
            <a:miter lim="800000"/>
            <a:headEnd/>
            <a:tailEnd/>
          </a:ln>
          <a:effectLst/>
        </p:spPr>
        <p:txBody>
          <a:bodyPr wrap="none" lIns="92075" tIns="46038" rIns="92075" bIns="4603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3333FF"/>
                </a:solidFill>
                <a:effectLst/>
                <a:uLnTx/>
                <a:uFillTx/>
              </a:rPr>
              <a:t>(2,3)</a:t>
            </a:r>
            <a:r>
              <a:rPr kumimoji="0" lang="en-US" sz="2800" b="0" i="0" u="none" strike="noStrike" kern="0" cap="none" spc="0" normalizeH="0" baseline="0" noProof="0" dirty="0" smtClean="0">
                <a:ln>
                  <a:noFill/>
                </a:ln>
                <a:solidFill>
                  <a:srgbClr val="660066"/>
                </a:solidFill>
                <a:effectLst/>
                <a:uLnTx/>
                <a:uFillTx/>
              </a:rPr>
              <a:t>   </a:t>
            </a:r>
            <a:r>
              <a:rPr kumimoji="0" lang="en-US" sz="2800" b="0" i="0" u="none" strike="noStrike" kern="0" cap="none" spc="0" normalizeH="0" baseline="0" noProof="0" dirty="0" smtClean="0">
                <a:ln>
                  <a:noFill/>
                </a:ln>
                <a:solidFill>
                  <a:srgbClr val="660066"/>
                </a:solidFill>
                <a:effectLst/>
                <a:uLnTx/>
                <a:uFillTx/>
                <a:latin typeface="Arial Unicode MS"/>
                <a:ea typeface="Arial Unicode MS"/>
                <a:cs typeface="Arial Unicode MS"/>
              </a:rPr>
              <a:t>≻</a:t>
            </a:r>
            <a:r>
              <a:rPr kumimoji="0" lang="en-US" sz="2800" b="0" i="0" u="none" strike="noStrike" kern="0" cap="none" spc="0" normalizeH="0" baseline="0" noProof="0" dirty="0" smtClean="0">
                <a:ln>
                  <a:noFill/>
                </a:ln>
                <a:solidFill>
                  <a:srgbClr val="660066"/>
                </a:solidFill>
                <a:effectLst/>
                <a:uLnTx/>
                <a:uFillTx/>
              </a:rPr>
              <a:t>   </a:t>
            </a:r>
            <a:r>
              <a:rPr kumimoji="0" lang="en-US" sz="2800" b="0" i="0" u="none" strike="noStrike" kern="0" cap="none" spc="0" normalizeH="0" baseline="0" noProof="0" dirty="0" smtClean="0">
                <a:ln>
                  <a:noFill/>
                </a:ln>
                <a:solidFill>
                  <a:srgbClr val="FF33CC"/>
                </a:solidFill>
                <a:effectLst/>
                <a:uLnTx/>
                <a:uFillTx/>
              </a:rPr>
              <a:t>(2,2)</a:t>
            </a:r>
            <a:r>
              <a:rPr kumimoji="0" lang="en-US" sz="2800" b="0" i="0" u="none" strike="noStrike" kern="0" cap="none" spc="0" normalizeH="0" baseline="0" noProof="0" dirty="0" smtClean="0">
                <a:ln>
                  <a:noFill/>
                </a:ln>
                <a:solidFill>
                  <a:srgbClr val="660066"/>
                </a:solidFill>
                <a:effectLst/>
                <a:uLnTx/>
                <a:uFillTx/>
              </a:rPr>
              <a:t> </a:t>
            </a:r>
            <a:r>
              <a:rPr kumimoji="0" lang="en-US" sz="1800" b="0" i="0" u="none" strike="noStrike" kern="0" cap="none" spc="0" normalizeH="0" baseline="0" noProof="0" dirty="0" smtClean="0">
                <a:ln>
                  <a:noFill/>
                </a:ln>
                <a:solidFill>
                  <a:srgbClr val="000000"/>
                </a:solidFill>
                <a:effectLst/>
                <a:uLnTx/>
                <a:uFillTx/>
                <a:latin typeface="Symbol" pitchFamily="18" charset="2"/>
              </a:rPr>
              <a:t>~</a:t>
            </a:r>
            <a:r>
              <a:rPr kumimoji="0" lang="en-US" sz="2800" b="0" i="0" u="none" strike="noStrike" kern="0" cap="none" spc="0" normalizeH="0" baseline="0" noProof="0" dirty="0" smtClean="0">
                <a:ln>
                  <a:noFill/>
                </a:ln>
                <a:solidFill>
                  <a:srgbClr val="660066"/>
                </a:solidFill>
                <a:effectLst/>
                <a:uLnTx/>
                <a:uFillTx/>
              </a:rPr>
              <a:t> </a:t>
            </a:r>
            <a:r>
              <a:rPr kumimoji="0" lang="en-US" sz="2800" b="0" i="0" u="none" strike="noStrike" kern="0" cap="none" spc="0" normalizeH="0" baseline="0" noProof="0" dirty="0" smtClean="0">
                <a:ln>
                  <a:noFill/>
                </a:ln>
                <a:solidFill>
                  <a:srgbClr val="FF0033"/>
                </a:solidFill>
                <a:effectLst/>
                <a:uLnTx/>
                <a:uFillTx/>
              </a:rPr>
              <a:t>(4,1)</a:t>
            </a:r>
          </a:p>
        </p:txBody>
      </p:sp>
      <p:sp>
        <p:nvSpPr>
          <p:cNvPr id="17" name="Rectangle 7"/>
          <p:cNvSpPr>
            <a:spLocks noChangeArrowheads="1"/>
          </p:cNvSpPr>
          <p:nvPr/>
        </p:nvSpPr>
        <p:spPr bwMode="auto">
          <a:xfrm>
            <a:off x="6613525" y="6203950"/>
            <a:ext cx="557213" cy="579438"/>
          </a:xfrm>
          <a:prstGeom prst="rect">
            <a:avLst/>
          </a:prstGeom>
          <a:noFill/>
          <a:ln w="9525">
            <a:noFill/>
            <a:miter lim="800000"/>
            <a:headEnd/>
            <a:tailEnd/>
          </a:ln>
          <a:effectLst/>
        </p:spPr>
        <p:txBody>
          <a:bodyPr wrap="none" lIns="92075" tIns="46038" rIns="92075" bIns="4603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x</a:t>
            </a:r>
            <a:r>
              <a:rPr kumimoji="0" lang="en-US" sz="1800" b="0" i="0" u="none" strike="noStrike" kern="0" cap="none" spc="0" normalizeH="0" baseline="-25000" noProof="0" dirty="0" smtClean="0">
                <a:ln>
                  <a:noFill/>
                </a:ln>
                <a:solidFill>
                  <a:srgbClr val="000000"/>
                </a:solidFill>
                <a:effectLst/>
                <a:uLnTx/>
                <a:uFillTx/>
              </a:rPr>
              <a:t>1</a:t>
            </a:r>
          </a:p>
        </p:txBody>
      </p:sp>
      <p:sp>
        <p:nvSpPr>
          <p:cNvPr id="18" name="Rectangle 8"/>
          <p:cNvSpPr>
            <a:spLocks noChangeArrowheads="1"/>
          </p:cNvSpPr>
          <p:nvPr/>
        </p:nvSpPr>
        <p:spPr bwMode="auto">
          <a:xfrm>
            <a:off x="1928794" y="1841500"/>
            <a:ext cx="557212" cy="579438"/>
          </a:xfrm>
          <a:prstGeom prst="rect">
            <a:avLst/>
          </a:prstGeom>
          <a:noFill/>
          <a:ln w="9525">
            <a:noFill/>
            <a:miter lim="800000"/>
            <a:headEnd/>
            <a:tailEnd/>
          </a:ln>
          <a:effectLst/>
        </p:spPr>
        <p:txBody>
          <a:bodyPr wrap="none" lIns="92075" tIns="46038" rIns="92075" bIns="4603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x</a:t>
            </a:r>
            <a:r>
              <a:rPr kumimoji="0" lang="en-US" sz="1800" b="0" i="0" u="none" strike="noStrike" kern="0" cap="none" spc="0" normalizeH="0" baseline="-25000" noProof="0" dirty="0" smtClean="0">
                <a:ln>
                  <a:noFill/>
                </a:ln>
                <a:solidFill>
                  <a:srgbClr val="000000"/>
                </a:solidFill>
                <a:effectLst/>
                <a:uLnTx/>
                <a:uFillTx/>
              </a:rPr>
              <a:t>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smtClean="0"/>
              <a:t>There is no unique utility function representation of a preference relation.</a:t>
            </a:r>
          </a:p>
          <a:p>
            <a:r>
              <a:rPr lang="en-US" sz="2400" dirty="0" smtClean="0"/>
              <a:t>Suppose U(x</a:t>
            </a:r>
            <a:r>
              <a:rPr lang="en-US" sz="2400" baseline="-25000" dirty="0" smtClean="0"/>
              <a:t>1</a:t>
            </a:r>
            <a:r>
              <a:rPr lang="en-US" sz="2400" dirty="0" smtClean="0"/>
              <a:t>,x</a:t>
            </a:r>
            <a:r>
              <a:rPr lang="en-US" sz="2400" baseline="-25000" dirty="0" smtClean="0"/>
              <a:t>2</a:t>
            </a:r>
            <a:r>
              <a:rPr lang="en-US" sz="2400" dirty="0" smtClean="0"/>
              <a:t>) = x</a:t>
            </a:r>
            <a:r>
              <a:rPr lang="en-US" sz="2400" baseline="-25000" dirty="0" smtClean="0"/>
              <a:t>1</a:t>
            </a:r>
            <a:r>
              <a:rPr lang="en-US" sz="2400" dirty="0" smtClean="0"/>
              <a:t>x</a:t>
            </a:r>
            <a:r>
              <a:rPr lang="en-US" sz="2400" baseline="-25000" dirty="0" smtClean="0"/>
              <a:t>2</a:t>
            </a:r>
            <a:r>
              <a:rPr lang="en-US" sz="2400" dirty="0" smtClean="0"/>
              <a:t> represents a preference relation.</a:t>
            </a:r>
          </a:p>
          <a:p>
            <a:r>
              <a:rPr lang="en-US" sz="2400" dirty="0" smtClean="0"/>
              <a:t>Again consider the bundles (4,1), (2,3) and (2,2).</a:t>
            </a:r>
          </a:p>
          <a:p>
            <a:r>
              <a:rPr lang="en-US" sz="2400" dirty="0" smtClean="0"/>
              <a:t>U(x</a:t>
            </a:r>
            <a:r>
              <a:rPr lang="en-US" sz="2400" baseline="-25000" dirty="0" smtClean="0"/>
              <a:t>1</a:t>
            </a:r>
            <a:r>
              <a:rPr lang="en-US" sz="2400" dirty="0" smtClean="0"/>
              <a:t>,x</a:t>
            </a:r>
            <a:r>
              <a:rPr lang="en-US" sz="2400" baseline="-25000" dirty="0" smtClean="0"/>
              <a:t>2</a:t>
            </a:r>
            <a:r>
              <a:rPr lang="en-US" sz="2400" dirty="0" smtClean="0"/>
              <a:t>) = x</a:t>
            </a:r>
            <a:r>
              <a:rPr lang="en-US" sz="2400" baseline="-25000" dirty="0" smtClean="0"/>
              <a:t>1</a:t>
            </a:r>
            <a:r>
              <a:rPr lang="en-US" sz="2400" dirty="0" smtClean="0"/>
              <a:t>x</a:t>
            </a:r>
            <a:r>
              <a:rPr lang="en-US" sz="2400" baseline="-25000" dirty="0" smtClean="0"/>
              <a:t>2</a:t>
            </a:r>
            <a:r>
              <a:rPr lang="en-US" sz="2400" dirty="0" smtClean="0"/>
              <a:t>, so</a:t>
            </a:r>
            <a:br>
              <a:rPr lang="en-US" sz="2400" dirty="0" smtClean="0"/>
            </a:br>
            <a:r>
              <a:rPr lang="en-US" sz="2400" dirty="0" smtClean="0"/>
              <a:t/>
            </a:r>
            <a:br>
              <a:rPr lang="en-US" sz="2400" dirty="0" smtClean="0"/>
            </a:br>
            <a:r>
              <a:rPr lang="en-US" sz="2400" dirty="0" smtClean="0"/>
              <a:t>U(2,3) = 6 &gt; U(4,1) = U(2,2) = 4;</a:t>
            </a:r>
            <a:br>
              <a:rPr lang="en-US" sz="2400" dirty="0" smtClean="0"/>
            </a:br>
            <a:r>
              <a:rPr lang="en-US" sz="2400" dirty="0" smtClean="0"/>
              <a:t/>
            </a:r>
            <a:br>
              <a:rPr lang="en-US" sz="2400" dirty="0" smtClean="0"/>
            </a:br>
            <a:r>
              <a:rPr lang="en-US" sz="2400" dirty="0" smtClean="0"/>
              <a:t>that is, (2,3) </a:t>
            </a:r>
            <a:r>
              <a:rPr lang="en-US" sz="2400" kern="0" dirty="0" smtClean="0">
                <a:solidFill>
                  <a:srgbClr val="660066"/>
                </a:solidFill>
                <a:latin typeface="Arial Unicode MS"/>
                <a:ea typeface="Arial Unicode MS"/>
                <a:cs typeface="Arial Unicode MS"/>
              </a:rPr>
              <a:t>≻</a:t>
            </a:r>
            <a:r>
              <a:rPr lang="en-US" sz="2400" dirty="0" smtClean="0"/>
              <a:t>   (4,1) </a:t>
            </a:r>
            <a:r>
              <a:rPr lang="en-US" sz="2400" dirty="0" smtClean="0">
                <a:effectLst>
                  <a:outerShdw blurRad="38100" dist="38100" dir="2700000" algn="tl">
                    <a:srgbClr val="000000"/>
                  </a:outerShdw>
                </a:effectLst>
                <a:latin typeface="Symbol" pitchFamily="18" charset="2"/>
              </a:rPr>
              <a:t>~</a:t>
            </a:r>
            <a:r>
              <a:rPr lang="en-US" sz="2400" dirty="0" smtClean="0"/>
              <a:t> (2,2).</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Perfect Substitution Indifference Curves</a:t>
            </a:r>
            <a:endParaRPr lang="en-IN" dirty="0"/>
          </a:p>
        </p:txBody>
      </p:sp>
      <p:sp>
        <p:nvSpPr>
          <p:cNvPr id="3" name="Content Placeholder 2"/>
          <p:cNvSpPr>
            <a:spLocks noGrp="1"/>
          </p:cNvSpPr>
          <p:nvPr>
            <p:ph idx="1"/>
          </p:nvPr>
        </p:nvSpPr>
        <p:spPr/>
        <p:txBody>
          <a:bodyPr/>
          <a:lstStyle/>
          <a:p>
            <a:endParaRPr lang="en-IN" dirty="0"/>
          </a:p>
        </p:txBody>
      </p:sp>
      <p:sp>
        <p:nvSpPr>
          <p:cNvPr id="4" name="Line 3"/>
          <p:cNvSpPr>
            <a:spLocks noChangeShapeType="1"/>
          </p:cNvSpPr>
          <p:nvPr/>
        </p:nvSpPr>
        <p:spPr bwMode="auto">
          <a:xfrm>
            <a:off x="1476375" y="1833563"/>
            <a:ext cx="0" cy="3548062"/>
          </a:xfrm>
          <a:prstGeom prst="line">
            <a:avLst/>
          </a:prstGeom>
          <a:noFill/>
          <a:ln w="12700">
            <a:solidFill>
              <a:schemeClr val="tx1"/>
            </a:solidFill>
            <a:round/>
            <a:headEnd type="triangle" w="med" len="med"/>
            <a:tailEnd/>
          </a:ln>
          <a:effectLst/>
        </p:spPr>
        <p:txBody>
          <a:bodyPr wrap="none" anchor="ctr"/>
          <a:lstStyle/>
          <a:p>
            <a:endParaRPr lang="en-IN"/>
          </a:p>
        </p:txBody>
      </p:sp>
      <p:sp>
        <p:nvSpPr>
          <p:cNvPr id="5" name="Line 4"/>
          <p:cNvSpPr>
            <a:spLocks noChangeShapeType="1"/>
          </p:cNvSpPr>
          <p:nvPr/>
        </p:nvSpPr>
        <p:spPr bwMode="auto">
          <a:xfrm>
            <a:off x="1476375" y="5386388"/>
            <a:ext cx="4095750"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6" name="Line 6"/>
          <p:cNvSpPr>
            <a:spLocks noChangeShapeType="1"/>
          </p:cNvSpPr>
          <p:nvPr/>
        </p:nvSpPr>
        <p:spPr bwMode="auto">
          <a:xfrm>
            <a:off x="1476375" y="4119563"/>
            <a:ext cx="1262063" cy="1262062"/>
          </a:xfrm>
          <a:prstGeom prst="line">
            <a:avLst/>
          </a:prstGeom>
          <a:noFill/>
          <a:ln w="50800">
            <a:solidFill>
              <a:schemeClr val="tx2"/>
            </a:solidFill>
            <a:round/>
            <a:headEnd type="none" w="sm" len="sm"/>
            <a:tailEnd type="none" w="sm" len="sm"/>
          </a:ln>
          <a:effectLst/>
        </p:spPr>
        <p:txBody>
          <a:bodyPr wrap="none" anchor="ctr"/>
          <a:lstStyle/>
          <a:p>
            <a:endParaRPr lang="en-IN"/>
          </a:p>
        </p:txBody>
      </p:sp>
      <p:sp>
        <p:nvSpPr>
          <p:cNvPr id="7" name="Line 7"/>
          <p:cNvSpPr>
            <a:spLocks noChangeShapeType="1"/>
          </p:cNvSpPr>
          <p:nvPr/>
        </p:nvSpPr>
        <p:spPr bwMode="auto">
          <a:xfrm>
            <a:off x="1476375" y="3309938"/>
            <a:ext cx="2079625" cy="2079625"/>
          </a:xfrm>
          <a:prstGeom prst="line">
            <a:avLst/>
          </a:prstGeom>
          <a:noFill/>
          <a:ln w="50800">
            <a:solidFill>
              <a:srgbClr val="FF6633"/>
            </a:solidFill>
            <a:round/>
            <a:headEnd type="none" w="sm" len="sm"/>
            <a:tailEnd type="none" w="sm" len="sm"/>
          </a:ln>
          <a:effectLst/>
        </p:spPr>
        <p:txBody>
          <a:bodyPr wrap="none" anchor="ctr"/>
          <a:lstStyle/>
          <a:p>
            <a:endParaRPr lang="en-IN"/>
          </a:p>
        </p:txBody>
      </p:sp>
      <p:sp>
        <p:nvSpPr>
          <p:cNvPr id="8" name="Line 8"/>
          <p:cNvSpPr>
            <a:spLocks noChangeShapeType="1"/>
          </p:cNvSpPr>
          <p:nvPr/>
        </p:nvSpPr>
        <p:spPr bwMode="auto">
          <a:xfrm>
            <a:off x="1476375" y="2476500"/>
            <a:ext cx="2905125" cy="2905125"/>
          </a:xfrm>
          <a:prstGeom prst="line">
            <a:avLst/>
          </a:prstGeom>
          <a:noFill/>
          <a:ln w="50800">
            <a:solidFill>
              <a:schemeClr val="hlink"/>
            </a:solidFill>
            <a:round/>
            <a:headEnd type="none" w="sm" len="sm"/>
            <a:tailEnd type="none" w="sm" len="sm"/>
          </a:ln>
          <a:effectLst/>
        </p:spPr>
        <p:txBody>
          <a:bodyPr wrap="none" anchor="ctr"/>
          <a:lstStyle/>
          <a:p>
            <a:endParaRPr lang="en-IN"/>
          </a:p>
        </p:txBody>
      </p:sp>
      <p:sp>
        <p:nvSpPr>
          <p:cNvPr id="9" name="Rectangle 9"/>
          <p:cNvSpPr>
            <a:spLocks noChangeArrowheads="1"/>
          </p:cNvSpPr>
          <p:nvPr/>
        </p:nvSpPr>
        <p:spPr bwMode="auto">
          <a:xfrm>
            <a:off x="2511425" y="5348288"/>
            <a:ext cx="382588" cy="519112"/>
          </a:xfrm>
          <a:prstGeom prst="rect">
            <a:avLst/>
          </a:prstGeom>
          <a:noFill/>
          <a:ln w="9525">
            <a:noFill/>
            <a:miter lim="800000"/>
            <a:headEnd/>
            <a:tailEnd/>
          </a:ln>
          <a:effectLst/>
        </p:spPr>
        <p:txBody>
          <a:bodyPr wrap="none" lIns="92075" tIns="46038" rIns="92075" bIns="46038">
            <a:spAutoFit/>
          </a:bodyPr>
          <a:lstStyle/>
          <a:p>
            <a:r>
              <a:rPr lang="en-US" sz="2800"/>
              <a:t>5</a:t>
            </a:r>
          </a:p>
        </p:txBody>
      </p:sp>
      <p:sp>
        <p:nvSpPr>
          <p:cNvPr id="10" name="Rectangle 10"/>
          <p:cNvSpPr>
            <a:spLocks noChangeArrowheads="1"/>
          </p:cNvSpPr>
          <p:nvPr/>
        </p:nvSpPr>
        <p:spPr bwMode="auto">
          <a:xfrm>
            <a:off x="1101725" y="3862388"/>
            <a:ext cx="382588" cy="519112"/>
          </a:xfrm>
          <a:prstGeom prst="rect">
            <a:avLst/>
          </a:prstGeom>
          <a:noFill/>
          <a:ln w="9525">
            <a:noFill/>
            <a:miter lim="800000"/>
            <a:headEnd/>
            <a:tailEnd/>
          </a:ln>
          <a:effectLst/>
        </p:spPr>
        <p:txBody>
          <a:bodyPr wrap="none" lIns="92075" tIns="46038" rIns="92075" bIns="46038">
            <a:spAutoFit/>
          </a:bodyPr>
          <a:lstStyle/>
          <a:p>
            <a:r>
              <a:rPr lang="en-US" sz="2800"/>
              <a:t>5</a:t>
            </a:r>
          </a:p>
        </p:txBody>
      </p:sp>
      <p:sp>
        <p:nvSpPr>
          <p:cNvPr id="11" name="Rectangle 11"/>
          <p:cNvSpPr>
            <a:spLocks noChangeArrowheads="1"/>
          </p:cNvSpPr>
          <p:nvPr/>
        </p:nvSpPr>
        <p:spPr bwMode="auto">
          <a:xfrm>
            <a:off x="3349625" y="5348288"/>
            <a:ext cx="382588" cy="519112"/>
          </a:xfrm>
          <a:prstGeom prst="rect">
            <a:avLst/>
          </a:prstGeom>
          <a:noFill/>
          <a:ln w="9525">
            <a:noFill/>
            <a:miter lim="800000"/>
            <a:headEnd/>
            <a:tailEnd/>
          </a:ln>
          <a:effectLst/>
        </p:spPr>
        <p:txBody>
          <a:bodyPr wrap="none" lIns="92075" tIns="46038" rIns="92075" bIns="46038">
            <a:spAutoFit/>
          </a:bodyPr>
          <a:lstStyle/>
          <a:p>
            <a:r>
              <a:rPr lang="en-US" sz="2800"/>
              <a:t>9</a:t>
            </a:r>
          </a:p>
        </p:txBody>
      </p:sp>
      <p:sp>
        <p:nvSpPr>
          <p:cNvPr id="12" name="Rectangle 12"/>
          <p:cNvSpPr>
            <a:spLocks noChangeArrowheads="1"/>
          </p:cNvSpPr>
          <p:nvPr/>
        </p:nvSpPr>
        <p:spPr bwMode="auto">
          <a:xfrm>
            <a:off x="1101725" y="3074988"/>
            <a:ext cx="382588" cy="519112"/>
          </a:xfrm>
          <a:prstGeom prst="rect">
            <a:avLst/>
          </a:prstGeom>
          <a:noFill/>
          <a:ln w="9525">
            <a:noFill/>
            <a:miter lim="800000"/>
            <a:headEnd/>
            <a:tailEnd/>
          </a:ln>
          <a:effectLst/>
        </p:spPr>
        <p:txBody>
          <a:bodyPr wrap="none" lIns="92075" tIns="46038" rIns="92075" bIns="46038">
            <a:spAutoFit/>
          </a:bodyPr>
          <a:lstStyle/>
          <a:p>
            <a:r>
              <a:rPr lang="en-US" sz="2800"/>
              <a:t>9</a:t>
            </a:r>
          </a:p>
        </p:txBody>
      </p:sp>
      <p:sp>
        <p:nvSpPr>
          <p:cNvPr id="13" name="Rectangle 13"/>
          <p:cNvSpPr>
            <a:spLocks noChangeArrowheads="1"/>
          </p:cNvSpPr>
          <p:nvPr/>
        </p:nvSpPr>
        <p:spPr bwMode="auto">
          <a:xfrm>
            <a:off x="4060825" y="5348288"/>
            <a:ext cx="579438" cy="519112"/>
          </a:xfrm>
          <a:prstGeom prst="rect">
            <a:avLst/>
          </a:prstGeom>
          <a:noFill/>
          <a:ln w="9525">
            <a:noFill/>
            <a:miter lim="800000"/>
            <a:headEnd/>
            <a:tailEnd/>
          </a:ln>
          <a:effectLst/>
        </p:spPr>
        <p:txBody>
          <a:bodyPr wrap="none" lIns="92075" tIns="46038" rIns="92075" bIns="46038">
            <a:spAutoFit/>
          </a:bodyPr>
          <a:lstStyle/>
          <a:p>
            <a:r>
              <a:rPr lang="en-US" sz="2800"/>
              <a:t>13</a:t>
            </a:r>
          </a:p>
        </p:txBody>
      </p:sp>
      <p:sp>
        <p:nvSpPr>
          <p:cNvPr id="14" name="Rectangle 14"/>
          <p:cNvSpPr>
            <a:spLocks noChangeArrowheads="1"/>
          </p:cNvSpPr>
          <p:nvPr/>
        </p:nvSpPr>
        <p:spPr bwMode="auto">
          <a:xfrm>
            <a:off x="898525" y="2249488"/>
            <a:ext cx="579438" cy="519112"/>
          </a:xfrm>
          <a:prstGeom prst="rect">
            <a:avLst/>
          </a:prstGeom>
          <a:noFill/>
          <a:ln w="9525">
            <a:noFill/>
            <a:miter lim="800000"/>
            <a:headEnd/>
            <a:tailEnd/>
          </a:ln>
          <a:effectLst/>
        </p:spPr>
        <p:txBody>
          <a:bodyPr wrap="none" lIns="92075" tIns="46038" rIns="92075" bIns="46038">
            <a:spAutoFit/>
          </a:bodyPr>
          <a:lstStyle/>
          <a:p>
            <a:r>
              <a:rPr lang="en-US" sz="2800"/>
              <a:t>13</a:t>
            </a:r>
          </a:p>
        </p:txBody>
      </p:sp>
      <p:sp>
        <p:nvSpPr>
          <p:cNvPr id="15" name="Rectangle 15"/>
          <p:cNvSpPr>
            <a:spLocks noChangeArrowheads="1"/>
          </p:cNvSpPr>
          <p:nvPr/>
        </p:nvSpPr>
        <p:spPr bwMode="auto">
          <a:xfrm>
            <a:off x="5521325" y="5380038"/>
            <a:ext cx="557213" cy="579437"/>
          </a:xfrm>
          <a:prstGeom prst="rect">
            <a:avLst/>
          </a:prstGeom>
          <a:noFill/>
          <a:ln w="9525">
            <a:noFill/>
            <a:miter lim="800000"/>
            <a:headEnd/>
            <a:tailEnd/>
          </a:ln>
          <a:effectLst/>
        </p:spPr>
        <p:txBody>
          <a:bodyPr wrap="none" lIns="92075" tIns="46038" rIns="92075" bIns="46038">
            <a:spAutoFit/>
          </a:bodyPr>
          <a:lstStyle/>
          <a:p>
            <a:r>
              <a:rPr lang="en-US"/>
              <a:t>x</a:t>
            </a:r>
            <a:r>
              <a:rPr lang="en-US" baseline="-25000"/>
              <a:t>1</a:t>
            </a:r>
          </a:p>
        </p:txBody>
      </p:sp>
      <p:sp>
        <p:nvSpPr>
          <p:cNvPr id="16" name="Rectangle 16"/>
          <p:cNvSpPr>
            <a:spLocks noChangeArrowheads="1"/>
          </p:cNvSpPr>
          <p:nvPr/>
        </p:nvSpPr>
        <p:spPr bwMode="auto">
          <a:xfrm>
            <a:off x="857224" y="1714488"/>
            <a:ext cx="557213" cy="579437"/>
          </a:xfrm>
          <a:prstGeom prst="rect">
            <a:avLst/>
          </a:prstGeom>
          <a:noFill/>
          <a:ln w="9525">
            <a:noFill/>
            <a:miter lim="800000"/>
            <a:headEnd/>
            <a:tailEnd/>
          </a:ln>
          <a:effectLst/>
        </p:spPr>
        <p:txBody>
          <a:bodyPr wrap="none" lIns="92075" tIns="46038" rIns="92075" bIns="46038">
            <a:spAutoFit/>
          </a:bodyPr>
          <a:lstStyle/>
          <a:p>
            <a:r>
              <a:rPr lang="en-US" dirty="0"/>
              <a:t>x</a:t>
            </a:r>
            <a:r>
              <a:rPr lang="en-US" baseline="-25000" dirty="0"/>
              <a:t>2</a:t>
            </a:r>
          </a:p>
        </p:txBody>
      </p:sp>
      <p:sp>
        <p:nvSpPr>
          <p:cNvPr id="17" name="Rectangle 17"/>
          <p:cNvSpPr>
            <a:spLocks noChangeArrowheads="1"/>
          </p:cNvSpPr>
          <p:nvPr/>
        </p:nvSpPr>
        <p:spPr bwMode="auto">
          <a:xfrm>
            <a:off x="3694113" y="1851025"/>
            <a:ext cx="2082800" cy="579438"/>
          </a:xfrm>
          <a:prstGeom prst="rect">
            <a:avLst/>
          </a:prstGeom>
          <a:noFill/>
          <a:ln w="9525">
            <a:noFill/>
            <a:miter lim="800000"/>
            <a:headEnd/>
            <a:tailEnd/>
          </a:ln>
          <a:effectLst/>
        </p:spPr>
        <p:txBody>
          <a:bodyPr wrap="none" lIns="92075" tIns="46038" rIns="92075" bIns="46038">
            <a:spAutoFit/>
          </a:bodyPr>
          <a:lstStyle/>
          <a:p>
            <a:r>
              <a:rPr lang="en-US">
                <a:solidFill>
                  <a:schemeClr val="tx2"/>
                </a:solidFill>
              </a:rPr>
              <a:t>x</a:t>
            </a:r>
            <a:r>
              <a:rPr lang="en-US" baseline="-25000">
                <a:solidFill>
                  <a:schemeClr val="tx2"/>
                </a:solidFill>
              </a:rPr>
              <a:t>1</a:t>
            </a:r>
            <a:r>
              <a:rPr lang="en-US">
                <a:solidFill>
                  <a:schemeClr val="tx2"/>
                </a:solidFill>
              </a:rPr>
              <a:t> + x</a:t>
            </a:r>
            <a:r>
              <a:rPr lang="en-US" baseline="-25000">
                <a:solidFill>
                  <a:schemeClr val="tx2"/>
                </a:solidFill>
              </a:rPr>
              <a:t>2</a:t>
            </a:r>
            <a:r>
              <a:rPr lang="en-US">
                <a:solidFill>
                  <a:schemeClr val="tx2"/>
                </a:solidFill>
              </a:rPr>
              <a:t> = 5</a:t>
            </a:r>
          </a:p>
        </p:txBody>
      </p:sp>
      <p:sp>
        <p:nvSpPr>
          <p:cNvPr id="18" name="Rectangle 18"/>
          <p:cNvSpPr>
            <a:spLocks noChangeArrowheads="1"/>
          </p:cNvSpPr>
          <p:nvPr/>
        </p:nvSpPr>
        <p:spPr bwMode="auto">
          <a:xfrm>
            <a:off x="4217988" y="2636838"/>
            <a:ext cx="2082800" cy="579437"/>
          </a:xfrm>
          <a:prstGeom prst="rect">
            <a:avLst/>
          </a:prstGeom>
          <a:noFill/>
          <a:ln w="9525">
            <a:noFill/>
            <a:miter lim="800000"/>
            <a:headEnd/>
            <a:tailEnd/>
          </a:ln>
          <a:effectLst/>
        </p:spPr>
        <p:txBody>
          <a:bodyPr wrap="none" lIns="92075" tIns="46038" rIns="92075" bIns="46038">
            <a:spAutoFit/>
          </a:bodyPr>
          <a:lstStyle/>
          <a:p>
            <a:r>
              <a:rPr lang="en-US">
                <a:solidFill>
                  <a:schemeClr val="accent1"/>
                </a:solidFill>
              </a:rPr>
              <a:t>x</a:t>
            </a:r>
            <a:r>
              <a:rPr lang="en-US" baseline="-25000">
                <a:solidFill>
                  <a:schemeClr val="accent1"/>
                </a:solidFill>
              </a:rPr>
              <a:t>1</a:t>
            </a:r>
            <a:r>
              <a:rPr lang="en-US">
                <a:solidFill>
                  <a:schemeClr val="accent1"/>
                </a:solidFill>
              </a:rPr>
              <a:t> + x</a:t>
            </a:r>
            <a:r>
              <a:rPr lang="en-US" baseline="-25000">
                <a:solidFill>
                  <a:schemeClr val="accent1"/>
                </a:solidFill>
              </a:rPr>
              <a:t>2</a:t>
            </a:r>
            <a:r>
              <a:rPr lang="en-US">
                <a:solidFill>
                  <a:schemeClr val="accent1"/>
                </a:solidFill>
              </a:rPr>
              <a:t> = 9</a:t>
            </a:r>
          </a:p>
        </p:txBody>
      </p:sp>
      <p:sp>
        <p:nvSpPr>
          <p:cNvPr id="19" name="Rectangle 19"/>
          <p:cNvSpPr>
            <a:spLocks noChangeArrowheads="1"/>
          </p:cNvSpPr>
          <p:nvPr/>
        </p:nvSpPr>
        <p:spPr bwMode="auto">
          <a:xfrm>
            <a:off x="4979988" y="3422650"/>
            <a:ext cx="2309812" cy="579438"/>
          </a:xfrm>
          <a:prstGeom prst="rect">
            <a:avLst/>
          </a:prstGeom>
          <a:noFill/>
          <a:ln w="9525">
            <a:noFill/>
            <a:miter lim="800000"/>
            <a:headEnd/>
            <a:tailEnd/>
          </a:ln>
          <a:effectLst/>
        </p:spPr>
        <p:txBody>
          <a:bodyPr wrap="none" lIns="92075" tIns="46038" rIns="92075" bIns="46038">
            <a:spAutoFit/>
          </a:bodyPr>
          <a:lstStyle/>
          <a:p>
            <a:r>
              <a:rPr lang="en-US">
                <a:solidFill>
                  <a:schemeClr val="hlink"/>
                </a:solidFill>
              </a:rPr>
              <a:t>x</a:t>
            </a:r>
            <a:r>
              <a:rPr lang="en-US" baseline="-25000">
                <a:solidFill>
                  <a:schemeClr val="hlink"/>
                </a:solidFill>
              </a:rPr>
              <a:t>1</a:t>
            </a:r>
            <a:r>
              <a:rPr lang="en-US">
                <a:solidFill>
                  <a:schemeClr val="hlink"/>
                </a:solidFill>
              </a:rPr>
              <a:t> + x</a:t>
            </a:r>
            <a:r>
              <a:rPr lang="en-US" baseline="-25000">
                <a:solidFill>
                  <a:schemeClr val="hlink"/>
                </a:solidFill>
              </a:rPr>
              <a:t>2</a:t>
            </a:r>
            <a:r>
              <a:rPr lang="en-US">
                <a:solidFill>
                  <a:schemeClr val="hlink"/>
                </a:solidFill>
              </a:rPr>
              <a:t> = 13</a:t>
            </a:r>
          </a:p>
        </p:txBody>
      </p:sp>
      <p:sp>
        <p:nvSpPr>
          <p:cNvPr id="20" name="Arc 20"/>
          <p:cNvSpPr>
            <a:spLocks/>
          </p:cNvSpPr>
          <p:nvPr/>
        </p:nvSpPr>
        <p:spPr bwMode="auto">
          <a:xfrm>
            <a:off x="1692275" y="2168525"/>
            <a:ext cx="1905000" cy="2143125"/>
          </a:xfrm>
          <a:custGeom>
            <a:avLst/>
            <a:gdLst>
              <a:gd name="G0" fmla="+- 21600 0 0"/>
              <a:gd name="G1" fmla="+- 21600 0 0"/>
              <a:gd name="G2" fmla="+- 21600 0 0"/>
              <a:gd name="T0" fmla="*/ 0 w 21600"/>
              <a:gd name="T1" fmla="*/ 21600 h 21600"/>
              <a:gd name="T2" fmla="*/ 2158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7"/>
                  <a:pt x="9659" y="9"/>
                  <a:pt x="21582" y="0"/>
                </a:cubicBezTo>
              </a:path>
              <a:path w="21600" h="21600" stroke="0" extrusionOk="0">
                <a:moveTo>
                  <a:pt x="0" y="21600"/>
                </a:moveTo>
                <a:cubicBezTo>
                  <a:pt x="0" y="9677"/>
                  <a:pt x="9659" y="9"/>
                  <a:pt x="21582" y="0"/>
                </a:cubicBezTo>
                <a:lnTo>
                  <a:pt x="21600" y="21600"/>
                </a:lnTo>
                <a:close/>
              </a:path>
            </a:pathLst>
          </a:custGeom>
          <a:noFill/>
          <a:ln w="12700" cap="rnd">
            <a:solidFill>
              <a:schemeClr val="tx1"/>
            </a:solidFill>
            <a:round/>
            <a:headEnd type="stealth" w="med" len="lg"/>
            <a:tailEnd type="none" w="sm" len="sm"/>
          </a:ln>
          <a:effectLst/>
        </p:spPr>
        <p:txBody>
          <a:bodyPr wrap="none" anchor="ctr"/>
          <a:lstStyle/>
          <a:p>
            <a:endParaRPr lang="en-IN"/>
          </a:p>
        </p:txBody>
      </p:sp>
      <p:sp>
        <p:nvSpPr>
          <p:cNvPr id="21" name="Arc 21"/>
          <p:cNvSpPr>
            <a:spLocks/>
          </p:cNvSpPr>
          <p:nvPr/>
        </p:nvSpPr>
        <p:spPr bwMode="auto">
          <a:xfrm>
            <a:off x="2216150" y="2978150"/>
            <a:ext cx="1928813" cy="976313"/>
          </a:xfrm>
          <a:custGeom>
            <a:avLst/>
            <a:gdLst>
              <a:gd name="G0" fmla="+- 21600 0 0"/>
              <a:gd name="G1" fmla="+- 21600 0 0"/>
              <a:gd name="G2" fmla="+- 21600 0 0"/>
              <a:gd name="T0" fmla="*/ 0 w 21600"/>
              <a:gd name="T1" fmla="*/ 21600 h 21600"/>
              <a:gd name="T2" fmla="*/ 2158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7"/>
                  <a:pt x="9659" y="9"/>
                  <a:pt x="21582" y="0"/>
                </a:cubicBezTo>
              </a:path>
              <a:path w="21600" h="21600" stroke="0" extrusionOk="0">
                <a:moveTo>
                  <a:pt x="0" y="21600"/>
                </a:moveTo>
                <a:cubicBezTo>
                  <a:pt x="0" y="9677"/>
                  <a:pt x="9659" y="9"/>
                  <a:pt x="21582" y="0"/>
                </a:cubicBezTo>
                <a:lnTo>
                  <a:pt x="21600" y="21600"/>
                </a:lnTo>
                <a:close/>
              </a:path>
            </a:pathLst>
          </a:custGeom>
          <a:noFill/>
          <a:ln w="12700" cap="rnd">
            <a:solidFill>
              <a:schemeClr val="tx1"/>
            </a:solidFill>
            <a:round/>
            <a:headEnd type="stealth" w="med" len="lg"/>
            <a:tailEnd type="none" w="sm" len="sm"/>
          </a:ln>
          <a:effectLst/>
        </p:spPr>
        <p:txBody>
          <a:bodyPr wrap="none" anchor="ctr"/>
          <a:lstStyle/>
          <a:p>
            <a:endParaRPr lang="en-IN"/>
          </a:p>
        </p:txBody>
      </p:sp>
      <p:sp>
        <p:nvSpPr>
          <p:cNvPr id="22" name="Rectangle 23"/>
          <p:cNvSpPr>
            <a:spLocks noChangeArrowheads="1"/>
          </p:cNvSpPr>
          <p:nvPr/>
        </p:nvSpPr>
        <p:spPr bwMode="auto">
          <a:xfrm>
            <a:off x="1836738" y="5946775"/>
            <a:ext cx="5100637" cy="579438"/>
          </a:xfrm>
          <a:prstGeom prst="rect">
            <a:avLst/>
          </a:prstGeom>
          <a:noFill/>
          <a:ln w="9525">
            <a:noFill/>
            <a:miter lim="800000"/>
            <a:headEnd/>
            <a:tailEnd/>
          </a:ln>
          <a:effectLst/>
        </p:spPr>
        <p:txBody>
          <a:bodyPr wrap="none" lIns="92075" tIns="46038" rIns="92075" bIns="46038">
            <a:spAutoFit/>
          </a:bodyPr>
          <a:lstStyle/>
          <a:p>
            <a:r>
              <a:rPr lang="en-US"/>
              <a:t>All are linear and parallel.</a:t>
            </a:r>
          </a:p>
        </p:txBody>
      </p:sp>
      <p:sp>
        <p:nvSpPr>
          <p:cNvPr id="23" name="Arc 24"/>
          <p:cNvSpPr>
            <a:spLocks/>
          </p:cNvSpPr>
          <p:nvPr/>
        </p:nvSpPr>
        <p:spPr bwMode="auto">
          <a:xfrm>
            <a:off x="3105150" y="3741738"/>
            <a:ext cx="1827213" cy="452437"/>
          </a:xfrm>
          <a:custGeom>
            <a:avLst/>
            <a:gdLst>
              <a:gd name="G0" fmla="+- 19973 0 0"/>
              <a:gd name="G1" fmla="+- 21600 0 0"/>
              <a:gd name="G2" fmla="+- 21600 0 0"/>
              <a:gd name="T0" fmla="*/ 0 w 19973"/>
              <a:gd name="T1" fmla="*/ 13376 h 21600"/>
              <a:gd name="T2" fmla="*/ 19952 w 19973"/>
              <a:gd name="T3" fmla="*/ 0 h 21600"/>
              <a:gd name="T4" fmla="*/ 19973 w 19973"/>
              <a:gd name="T5" fmla="*/ 21600 h 21600"/>
            </a:gdLst>
            <a:ahLst/>
            <a:cxnLst>
              <a:cxn ang="0">
                <a:pos x="T0" y="T1"/>
              </a:cxn>
              <a:cxn ang="0">
                <a:pos x="T2" y="T3"/>
              </a:cxn>
              <a:cxn ang="0">
                <a:pos x="T4" y="T5"/>
              </a:cxn>
            </a:cxnLst>
            <a:rect l="0" t="0" r="r" b="b"/>
            <a:pathLst>
              <a:path w="19973" h="21600" fill="none" extrusionOk="0">
                <a:moveTo>
                  <a:pt x="-1" y="13375"/>
                </a:moveTo>
                <a:cubicBezTo>
                  <a:pt x="3329" y="5289"/>
                  <a:pt x="11206" y="8"/>
                  <a:pt x="19952" y="0"/>
                </a:cubicBezTo>
              </a:path>
              <a:path w="19973" h="21600" stroke="0" extrusionOk="0">
                <a:moveTo>
                  <a:pt x="-1" y="13375"/>
                </a:moveTo>
                <a:cubicBezTo>
                  <a:pt x="3329" y="5289"/>
                  <a:pt x="11206" y="8"/>
                  <a:pt x="19952" y="0"/>
                </a:cubicBezTo>
                <a:lnTo>
                  <a:pt x="19973" y="21600"/>
                </a:lnTo>
                <a:close/>
              </a:path>
            </a:pathLst>
          </a:custGeom>
          <a:noFill/>
          <a:ln w="12700" cap="rnd">
            <a:solidFill>
              <a:schemeClr val="tx1"/>
            </a:solidFill>
            <a:round/>
            <a:headEnd type="stealth" w="med" len="lg"/>
            <a:tailEnd type="none" w="sm" len="sm"/>
          </a:ln>
          <a:effectLst/>
        </p:spPr>
        <p:txBody>
          <a:bodyPr wrap="none" anchor="ctr"/>
          <a:lstStyle/>
          <a:p>
            <a:endParaRPr lang="en-IN"/>
          </a:p>
        </p:txBody>
      </p:sp>
      <p:sp>
        <p:nvSpPr>
          <p:cNvPr id="24" name="Text Box 25"/>
          <p:cNvSpPr txBox="1">
            <a:spLocks noChangeArrowheads="1"/>
          </p:cNvSpPr>
          <p:nvPr/>
        </p:nvSpPr>
        <p:spPr bwMode="auto">
          <a:xfrm>
            <a:off x="4789488" y="4344988"/>
            <a:ext cx="1742785" cy="369332"/>
          </a:xfrm>
          <a:prstGeom prst="rect">
            <a:avLst/>
          </a:prstGeom>
          <a:noFill/>
          <a:ln w="12700">
            <a:noFill/>
            <a:miter lim="800000"/>
            <a:headEnd type="none" w="sm" len="sm"/>
            <a:tailEnd type="none" w="sm" len="sm"/>
          </a:ln>
          <a:effectLst/>
        </p:spPr>
        <p:txBody>
          <a:bodyPr wrap="none">
            <a:spAutoFit/>
          </a:bodyPr>
          <a:lstStyle/>
          <a:p>
            <a:r>
              <a:rPr lang="en-US" dirty="0" smtClean="0"/>
              <a:t>U(x</a:t>
            </a:r>
            <a:r>
              <a:rPr lang="en-US" baseline="-25000" dirty="0" smtClean="0"/>
              <a:t>1</a:t>
            </a:r>
            <a:r>
              <a:rPr lang="en-US" dirty="0" smtClean="0"/>
              <a:t>,x</a:t>
            </a:r>
            <a:r>
              <a:rPr lang="en-US" baseline="-25000" dirty="0" smtClean="0"/>
              <a:t>2</a:t>
            </a:r>
            <a:r>
              <a:rPr lang="en-US" dirty="0"/>
              <a:t>) = x</a:t>
            </a:r>
            <a:r>
              <a:rPr lang="en-US" baseline="-25000" dirty="0"/>
              <a:t>1</a:t>
            </a:r>
            <a:r>
              <a:rPr lang="en-US" dirty="0"/>
              <a:t> + x</a:t>
            </a:r>
            <a:r>
              <a:rPr lang="en-US" baseline="-25000" dirty="0"/>
              <a:t>2</a:t>
            </a:r>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Perfect Complementary Indifference Curves</a:t>
            </a:r>
            <a:endParaRPr lang="en-IN" dirty="0"/>
          </a:p>
        </p:txBody>
      </p:sp>
      <p:sp>
        <p:nvSpPr>
          <p:cNvPr id="4" name="Line 3"/>
          <p:cNvSpPr>
            <a:spLocks noChangeShapeType="1"/>
          </p:cNvSpPr>
          <p:nvPr/>
        </p:nvSpPr>
        <p:spPr bwMode="auto">
          <a:xfrm>
            <a:off x="1476375" y="1833563"/>
            <a:ext cx="0" cy="3548062"/>
          </a:xfrm>
          <a:prstGeom prst="line">
            <a:avLst/>
          </a:prstGeom>
          <a:noFill/>
          <a:ln w="12700">
            <a:solidFill>
              <a:schemeClr val="tx1"/>
            </a:solidFill>
            <a:round/>
            <a:headEnd type="triangle" w="med" len="med"/>
            <a:tailEnd type="none" w="sm" len="sm"/>
          </a:ln>
          <a:effectLst/>
        </p:spPr>
        <p:txBody>
          <a:bodyPr wrap="none" anchor="ctr"/>
          <a:lstStyle/>
          <a:p>
            <a:endParaRPr lang="en-IN"/>
          </a:p>
        </p:txBody>
      </p:sp>
      <p:sp>
        <p:nvSpPr>
          <p:cNvPr id="5" name="Line 4"/>
          <p:cNvSpPr>
            <a:spLocks noChangeShapeType="1"/>
          </p:cNvSpPr>
          <p:nvPr/>
        </p:nvSpPr>
        <p:spPr bwMode="auto">
          <a:xfrm>
            <a:off x="1476375" y="5386388"/>
            <a:ext cx="4095750"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6" name="Rectangle 7"/>
          <p:cNvSpPr>
            <a:spLocks noChangeArrowheads="1"/>
          </p:cNvSpPr>
          <p:nvPr/>
        </p:nvSpPr>
        <p:spPr bwMode="auto">
          <a:xfrm>
            <a:off x="5521325" y="5380038"/>
            <a:ext cx="557213" cy="579437"/>
          </a:xfrm>
          <a:prstGeom prst="rect">
            <a:avLst/>
          </a:prstGeom>
          <a:noFill/>
          <a:ln w="9525">
            <a:noFill/>
            <a:miter lim="800000"/>
            <a:headEnd/>
            <a:tailEnd/>
          </a:ln>
          <a:effectLst/>
        </p:spPr>
        <p:txBody>
          <a:bodyPr wrap="none" lIns="92075" tIns="46038" rIns="92075" bIns="46038">
            <a:spAutoFit/>
          </a:bodyPr>
          <a:lstStyle/>
          <a:p>
            <a:r>
              <a:rPr lang="en-US"/>
              <a:t>x</a:t>
            </a:r>
            <a:r>
              <a:rPr lang="en-US" baseline="-25000"/>
              <a:t>1</a:t>
            </a:r>
          </a:p>
        </p:txBody>
      </p:sp>
      <p:sp>
        <p:nvSpPr>
          <p:cNvPr id="7" name="Line 8"/>
          <p:cNvSpPr>
            <a:spLocks noChangeShapeType="1"/>
          </p:cNvSpPr>
          <p:nvPr/>
        </p:nvSpPr>
        <p:spPr bwMode="auto">
          <a:xfrm flipV="1">
            <a:off x="1476375" y="2143125"/>
            <a:ext cx="3214688" cy="3214688"/>
          </a:xfrm>
          <a:prstGeom prst="line">
            <a:avLst/>
          </a:prstGeom>
          <a:noFill/>
          <a:ln w="12700">
            <a:solidFill>
              <a:schemeClr val="tx1"/>
            </a:solidFill>
            <a:prstDash val="dash"/>
            <a:round/>
            <a:headEnd type="none" w="sm" len="sm"/>
            <a:tailEnd type="none" w="sm" len="sm"/>
          </a:ln>
          <a:effectLst/>
        </p:spPr>
        <p:txBody>
          <a:bodyPr wrap="none" anchor="ctr"/>
          <a:lstStyle/>
          <a:p>
            <a:endParaRPr lang="en-IN"/>
          </a:p>
        </p:txBody>
      </p:sp>
      <p:sp>
        <p:nvSpPr>
          <p:cNvPr id="8" name="Rectangle 9"/>
          <p:cNvSpPr>
            <a:spLocks noChangeArrowheads="1"/>
          </p:cNvSpPr>
          <p:nvPr/>
        </p:nvSpPr>
        <p:spPr bwMode="auto">
          <a:xfrm>
            <a:off x="4575175" y="1731963"/>
            <a:ext cx="800100" cy="579437"/>
          </a:xfrm>
          <a:prstGeom prst="rect">
            <a:avLst/>
          </a:prstGeom>
          <a:noFill/>
          <a:ln w="9525">
            <a:noFill/>
            <a:miter lim="800000"/>
            <a:headEnd/>
            <a:tailEnd/>
          </a:ln>
          <a:effectLst/>
        </p:spPr>
        <p:txBody>
          <a:bodyPr wrap="none" lIns="92075" tIns="46038" rIns="92075" bIns="46038">
            <a:spAutoFit/>
          </a:bodyPr>
          <a:lstStyle/>
          <a:p>
            <a:r>
              <a:rPr lang="en-US"/>
              <a:t>45</a:t>
            </a:r>
            <a:r>
              <a:rPr lang="en-US" baseline="30000"/>
              <a:t>o</a:t>
            </a:r>
          </a:p>
        </p:txBody>
      </p:sp>
      <p:sp>
        <p:nvSpPr>
          <p:cNvPr id="9" name="Line 10"/>
          <p:cNvSpPr>
            <a:spLocks noChangeShapeType="1"/>
          </p:cNvSpPr>
          <p:nvPr/>
        </p:nvSpPr>
        <p:spPr bwMode="auto">
          <a:xfrm flipH="1">
            <a:off x="1470025" y="4713288"/>
            <a:ext cx="649288" cy="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10" name="Line 11"/>
          <p:cNvSpPr>
            <a:spLocks noChangeShapeType="1"/>
          </p:cNvSpPr>
          <p:nvPr/>
        </p:nvSpPr>
        <p:spPr bwMode="auto">
          <a:xfrm>
            <a:off x="2147888" y="4713288"/>
            <a:ext cx="0" cy="677862"/>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11" name="Line 12"/>
          <p:cNvSpPr>
            <a:spLocks noChangeShapeType="1"/>
          </p:cNvSpPr>
          <p:nvPr/>
        </p:nvSpPr>
        <p:spPr bwMode="auto">
          <a:xfrm flipH="1">
            <a:off x="1470025" y="4179888"/>
            <a:ext cx="1196975" cy="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12" name="Line 13"/>
          <p:cNvSpPr>
            <a:spLocks noChangeShapeType="1"/>
          </p:cNvSpPr>
          <p:nvPr/>
        </p:nvSpPr>
        <p:spPr bwMode="auto">
          <a:xfrm>
            <a:off x="2667000" y="4179888"/>
            <a:ext cx="0" cy="1211262"/>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13" name="Line 14"/>
          <p:cNvSpPr>
            <a:spLocks noChangeShapeType="1"/>
          </p:cNvSpPr>
          <p:nvPr/>
        </p:nvSpPr>
        <p:spPr bwMode="auto">
          <a:xfrm flipH="1">
            <a:off x="1484313" y="3486150"/>
            <a:ext cx="1890712" cy="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14" name="Line 15"/>
          <p:cNvSpPr>
            <a:spLocks noChangeShapeType="1"/>
          </p:cNvSpPr>
          <p:nvPr/>
        </p:nvSpPr>
        <p:spPr bwMode="auto">
          <a:xfrm>
            <a:off x="3375025" y="3471863"/>
            <a:ext cx="0" cy="1919287"/>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grpSp>
        <p:nvGrpSpPr>
          <p:cNvPr id="15" name="Group 18"/>
          <p:cNvGrpSpPr>
            <a:grpSpLocks/>
          </p:cNvGrpSpPr>
          <p:nvPr/>
        </p:nvGrpSpPr>
        <p:grpSpPr bwMode="auto">
          <a:xfrm>
            <a:off x="3371850" y="1495425"/>
            <a:ext cx="1978025" cy="1990725"/>
            <a:chOff x="2124" y="942"/>
            <a:chExt cx="1246" cy="1254"/>
          </a:xfrm>
        </p:grpSpPr>
        <p:sp>
          <p:nvSpPr>
            <p:cNvPr id="16" name="Line 16"/>
            <p:cNvSpPr>
              <a:spLocks noChangeShapeType="1"/>
            </p:cNvSpPr>
            <p:nvPr/>
          </p:nvSpPr>
          <p:spPr bwMode="auto">
            <a:xfrm flipV="1">
              <a:off x="2124" y="942"/>
              <a:ext cx="0" cy="1245"/>
            </a:xfrm>
            <a:prstGeom prst="line">
              <a:avLst/>
            </a:prstGeom>
            <a:noFill/>
            <a:ln w="50800">
              <a:solidFill>
                <a:schemeClr val="hlink"/>
              </a:solidFill>
              <a:round/>
              <a:headEnd type="none" w="sm" len="sm"/>
              <a:tailEnd type="none" w="sm" len="sm"/>
            </a:ln>
            <a:effectLst/>
          </p:spPr>
          <p:txBody>
            <a:bodyPr wrap="none" anchor="ctr"/>
            <a:lstStyle/>
            <a:p>
              <a:endParaRPr lang="en-IN"/>
            </a:p>
          </p:txBody>
        </p:sp>
        <p:sp>
          <p:nvSpPr>
            <p:cNvPr id="17" name="Line 17"/>
            <p:cNvSpPr>
              <a:spLocks noChangeShapeType="1"/>
            </p:cNvSpPr>
            <p:nvPr/>
          </p:nvSpPr>
          <p:spPr bwMode="auto">
            <a:xfrm flipH="1">
              <a:off x="2125" y="2196"/>
              <a:ext cx="1245" cy="0"/>
            </a:xfrm>
            <a:prstGeom prst="line">
              <a:avLst/>
            </a:prstGeom>
            <a:noFill/>
            <a:ln w="50800">
              <a:solidFill>
                <a:schemeClr val="hlink"/>
              </a:solidFill>
              <a:round/>
              <a:headEnd type="none" w="sm" len="sm"/>
              <a:tailEnd type="none" w="sm" len="sm"/>
            </a:ln>
            <a:effectLst/>
          </p:spPr>
          <p:txBody>
            <a:bodyPr wrap="none" anchor="ctr"/>
            <a:lstStyle/>
            <a:p>
              <a:endParaRPr lang="en-IN"/>
            </a:p>
          </p:txBody>
        </p:sp>
      </p:grpSp>
      <p:grpSp>
        <p:nvGrpSpPr>
          <p:cNvPr id="18" name="Group 21"/>
          <p:cNvGrpSpPr>
            <a:grpSpLocks/>
          </p:cNvGrpSpPr>
          <p:nvPr/>
        </p:nvGrpSpPr>
        <p:grpSpPr bwMode="auto">
          <a:xfrm>
            <a:off x="2667000" y="2190750"/>
            <a:ext cx="1978025" cy="1990725"/>
            <a:chOff x="1680" y="1380"/>
            <a:chExt cx="1246" cy="1254"/>
          </a:xfrm>
        </p:grpSpPr>
        <p:sp>
          <p:nvSpPr>
            <p:cNvPr id="19" name="Line 19"/>
            <p:cNvSpPr>
              <a:spLocks noChangeShapeType="1"/>
            </p:cNvSpPr>
            <p:nvPr/>
          </p:nvSpPr>
          <p:spPr bwMode="auto">
            <a:xfrm flipV="1">
              <a:off x="1680" y="1380"/>
              <a:ext cx="0" cy="1245"/>
            </a:xfrm>
            <a:prstGeom prst="line">
              <a:avLst/>
            </a:prstGeom>
            <a:noFill/>
            <a:ln w="50800">
              <a:solidFill>
                <a:srgbClr val="009900"/>
              </a:solidFill>
              <a:round/>
              <a:headEnd type="none" w="sm" len="sm"/>
              <a:tailEnd type="none" w="sm" len="sm"/>
            </a:ln>
            <a:effectLst/>
          </p:spPr>
          <p:txBody>
            <a:bodyPr wrap="none" anchor="ctr"/>
            <a:lstStyle/>
            <a:p>
              <a:endParaRPr lang="en-IN"/>
            </a:p>
          </p:txBody>
        </p:sp>
        <p:sp>
          <p:nvSpPr>
            <p:cNvPr id="20" name="Line 20"/>
            <p:cNvSpPr>
              <a:spLocks noChangeShapeType="1"/>
            </p:cNvSpPr>
            <p:nvPr/>
          </p:nvSpPr>
          <p:spPr bwMode="auto">
            <a:xfrm flipH="1">
              <a:off x="1681" y="2634"/>
              <a:ext cx="1245" cy="0"/>
            </a:xfrm>
            <a:prstGeom prst="line">
              <a:avLst/>
            </a:prstGeom>
            <a:noFill/>
            <a:ln w="50800">
              <a:solidFill>
                <a:srgbClr val="009900"/>
              </a:solidFill>
              <a:round/>
              <a:headEnd type="none" w="sm" len="sm"/>
              <a:tailEnd type="none" w="sm" len="sm"/>
            </a:ln>
            <a:effectLst/>
          </p:spPr>
          <p:txBody>
            <a:bodyPr wrap="none" anchor="ctr"/>
            <a:lstStyle/>
            <a:p>
              <a:endParaRPr lang="en-IN"/>
            </a:p>
          </p:txBody>
        </p:sp>
      </p:grpSp>
      <p:grpSp>
        <p:nvGrpSpPr>
          <p:cNvPr id="21" name="Group 24"/>
          <p:cNvGrpSpPr>
            <a:grpSpLocks/>
          </p:cNvGrpSpPr>
          <p:nvPr/>
        </p:nvGrpSpPr>
        <p:grpSpPr bwMode="auto">
          <a:xfrm>
            <a:off x="2143125" y="2733675"/>
            <a:ext cx="1978025" cy="1990725"/>
            <a:chOff x="1350" y="1722"/>
            <a:chExt cx="1246" cy="1254"/>
          </a:xfrm>
        </p:grpSpPr>
        <p:sp>
          <p:nvSpPr>
            <p:cNvPr id="22" name="Line 22"/>
            <p:cNvSpPr>
              <a:spLocks noChangeShapeType="1"/>
            </p:cNvSpPr>
            <p:nvPr/>
          </p:nvSpPr>
          <p:spPr bwMode="auto">
            <a:xfrm flipV="1">
              <a:off x="1350" y="1722"/>
              <a:ext cx="0" cy="1245"/>
            </a:xfrm>
            <a:prstGeom prst="line">
              <a:avLst/>
            </a:prstGeom>
            <a:noFill/>
            <a:ln w="50800">
              <a:solidFill>
                <a:schemeClr val="tx2"/>
              </a:solidFill>
              <a:round/>
              <a:headEnd type="none" w="sm" len="sm"/>
              <a:tailEnd type="none" w="sm" len="sm"/>
            </a:ln>
            <a:effectLst/>
          </p:spPr>
          <p:txBody>
            <a:bodyPr wrap="none" anchor="ctr"/>
            <a:lstStyle/>
            <a:p>
              <a:endParaRPr lang="en-IN"/>
            </a:p>
          </p:txBody>
        </p:sp>
        <p:sp>
          <p:nvSpPr>
            <p:cNvPr id="23" name="Line 23"/>
            <p:cNvSpPr>
              <a:spLocks noChangeShapeType="1"/>
            </p:cNvSpPr>
            <p:nvPr/>
          </p:nvSpPr>
          <p:spPr bwMode="auto">
            <a:xfrm flipH="1">
              <a:off x="1351" y="2976"/>
              <a:ext cx="1245" cy="0"/>
            </a:xfrm>
            <a:prstGeom prst="line">
              <a:avLst/>
            </a:prstGeom>
            <a:noFill/>
            <a:ln w="50800">
              <a:solidFill>
                <a:schemeClr val="tx2"/>
              </a:solidFill>
              <a:round/>
              <a:headEnd type="none" w="sm" len="sm"/>
              <a:tailEnd type="none" w="sm" len="sm"/>
            </a:ln>
            <a:effectLst/>
          </p:spPr>
          <p:txBody>
            <a:bodyPr wrap="none" anchor="ctr"/>
            <a:lstStyle/>
            <a:p>
              <a:endParaRPr lang="en-IN"/>
            </a:p>
          </p:txBody>
        </p:sp>
      </p:grpSp>
      <p:sp>
        <p:nvSpPr>
          <p:cNvPr id="24" name="Rectangle 25"/>
          <p:cNvSpPr>
            <a:spLocks noChangeArrowheads="1"/>
          </p:cNvSpPr>
          <p:nvPr/>
        </p:nvSpPr>
        <p:spPr bwMode="auto">
          <a:xfrm>
            <a:off x="5648325" y="3162300"/>
            <a:ext cx="2773363" cy="579438"/>
          </a:xfrm>
          <a:prstGeom prst="rect">
            <a:avLst/>
          </a:prstGeom>
          <a:noFill/>
          <a:ln w="9525">
            <a:noFill/>
            <a:miter lim="800000"/>
            <a:headEnd/>
            <a:tailEnd/>
          </a:ln>
          <a:effectLst/>
        </p:spPr>
        <p:txBody>
          <a:bodyPr wrap="none" lIns="92075" tIns="46038" rIns="92075" bIns="46038">
            <a:spAutoFit/>
          </a:bodyPr>
          <a:lstStyle/>
          <a:p>
            <a:r>
              <a:rPr lang="en-US">
                <a:solidFill>
                  <a:schemeClr val="hlink"/>
                </a:solidFill>
              </a:rPr>
              <a:t>min{x</a:t>
            </a:r>
            <a:r>
              <a:rPr lang="en-US" baseline="-25000">
                <a:solidFill>
                  <a:schemeClr val="hlink"/>
                </a:solidFill>
              </a:rPr>
              <a:t>1</a:t>
            </a:r>
            <a:r>
              <a:rPr lang="en-US">
                <a:solidFill>
                  <a:schemeClr val="hlink"/>
                </a:solidFill>
              </a:rPr>
              <a:t>,x</a:t>
            </a:r>
            <a:r>
              <a:rPr lang="en-US" baseline="-25000">
                <a:solidFill>
                  <a:schemeClr val="hlink"/>
                </a:solidFill>
              </a:rPr>
              <a:t>2</a:t>
            </a:r>
            <a:r>
              <a:rPr lang="en-US">
                <a:solidFill>
                  <a:schemeClr val="hlink"/>
                </a:solidFill>
              </a:rPr>
              <a:t>} = 8</a:t>
            </a:r>
          </a:p>
        </p:txBody>
      </p:sp>
      <p:sp>
        <p:nvSpPr>
          <p:cNvPr id="25" name="Rectangle 26"/>
          <p:cNvSpPr>
            <a:spLocks noChangeArrowheads="1"/>
          </p:cNvSpPr>
          <p:nvPr/>
        </p:nvSpPr>
        <p:spPr bwMode="auto">
          <a:xfrm>
            <a:off x="1939925" y="5354638"/>
            <a:ext cx="409575" cy="579437"/>
          </a:xfrm>
          <a:prstGeom prst="rect">
            <a:avLst/>
          </a:prstGeom>
          <a:noFill/>
          <a:ln w="9525">
            <a:noFill/>
            <a:miter lim="800000"/>
            <a:headEnd/>
            <a:tailEnd/>
          </a:ln>
          <a:effectLst/>
        </p:spPr>
        <p:txBody>
          <a:bodyPr wrap="none" lIns="92075" tIns="46038" rIns="92075" bIns="46038">
            <a:spAutoFit/>
          </a:bodyPr>
          <a:lstStyle/>
          <a:p>
            <a:r>
              <a:rPr lang="en-US"/>
              <a:t>3</a:t>
            </a:r>
          </a:p>
        </p:txBody>
      </p:sp>
      <p:sp>
        <p:nvSpPr>
          <p:cNvPr id="26" name="Rectangle 27"/>
          <p:cNvSpPr>
            <a:spLocks noChangeArrowheads="1"/>
          </p:cNvSpPr>
          <p:nvPr/>
        </p:nvSpPr>
        <p:spPr bwMode="auto">
          <a:xfrm>
            <a:off x="2460625" y="5353050"/>
            <a:ext cx="409575" cy="579438"/>
          </a:xfrm>
          <a:prstGeom prst="rect">
            <a:avLst/>
          </a:prstGeom>
          <a:noFill/>
          <a:ln w="9525">
            <a:noFill/>
            <a:miter lim="800000"/>
            <a:headEnd/>
            <a:tailEnd/>
          </a:ln>
          <a:effectLst/>
        </p:spPr>
        <p:txBody>
          <a:bodyPr wrap="none" lIns="92075" tIns="46038" rIns="92075" bIns="46038">
            <a:spAutoFit/>
          </a:bodyPr>
          <a:lstStyle/>
          <a:p>
            <a:r>
              <a:rPr lang="en-US"/>
              <a:t>5</a:t>
            </a:r>
          </a:p>
        </p:txBody>
      </p:sp>
      <p:sp>
        <p:nvSpPr>
          <p:cNvPr id="27" name="Rectangle 28"/>
          <p:cNvSpPr>
            <a:spLocks noChangeArrowheads="1"/>
          </p:cNvSpPr>
          <p:nvPr/>
        </p:nvSpPr>
        <p:spPr bwMode="auto">
          <a:xfrm>
            <a:off x="3167063" y="5354638"/>
            <a:ext cx="409575" cy="579437"/>
          </a:xfrm>
          <a:prstGeom prst="rect">
            <a:avLst/>
          </a:prstGeom>
          <a:noFill/>
          <a:ln w="9525">
            <a:noFill/>
            <a:miter lim="800000"/>
            <a:headEnd/>
            <a:tailEnd/>
          </a:ln>
          <a:effectLst/>
        </p:spPr>
        <p:txBody>
          <a:bodyPr wrap="none" lIns="92075" tIns="46038" rIns="92075" bIns="46038">
            <a:spAutoFit/>
          </a:bodyPr>
          <a:lstStyle/>
          <a:p>
            <a:r>
              <a:rPr lang="en-US"/>
              <a:t>8</a:t>
            </a:r>
          </a:p>
        </p:txBody>
      </p:sp>
      <p:sp>
        <p:nvSpPr>
          <p:cNvPr id="28" name="Rectangle 29"/>
          <p:cNvSpPr>
            <a:spLocks noChangeArrowheads="1"/>
          </p:cNvSpPr>
          <p:nvPr/>
        </p:nvSpPr>
        <p:spPr bwMode="auto">
          <a:xfrm>
            <a:off x="1042988" y="4416425"/>
            <a:ext cx="409575" cy="579438"/>
          </a:xfrm>
          <a:prstGeom prst="rect">
            <a:avLst/>
          </a:prstGeom>
          <a:noFill/>
          <a:ln w="9525">
            <a:noFill/>
            <a:miter lim="800000"/>
            <a:headEnd/>
            <a:tailEnd/>
          </a:ln>
          <a:effectLst/>
        </p:spPr>
        <p:txBody>
          <a:bodyPr wrap="none" lIns="92075" tIns="46038" rIns="92075" bIns="46038">
            <a:spAutoFit/>
          </a:bodyPr>
          <a:lstStyle/>
          <a:p>
            <a:r>
              <a:rPr lang="en-US"/>
              <a:t>3</a:t>
            </a:r>
          </a:p>
        </p:txBody>
      </p:sp>
      <p:sp>
        <p:nvSpPr>
          <p:cNvPr id="29" name="Rectangle 30"/>
          <p:cNvSpPr>
            <a:spLocks noChangeArrowheads="1"/>
          </p:cNvSpPr>
          <p:nvPr/>
        </p:nvSpPr>
        <p:spPr bwMode="auto">
          <a:xfrm>
            <a:off x="1044575" y="3895725"/>
            <a:ext cx="409575" cy="579438"/>
          </a:xfrm>
          <a:prstGeom prst="rect">
            <a:avLst/>
          </a:prstGeom>
          <a:noFill/>
          <a:ln w="9525">
            <a:noFill/>
            <a:miter lim="800000"/>
            <a:headEnd/>
            <a:tailEnd/>
          </a:ln>
          <a:effectLst/>
        </p:spPr>
        <p:txBody>
          <a:bodyPr wrap="none" lIns="92075" tIns="46038" rIns="92075" bIns="46038">
            <a:spAutoFit/>
          </a:bodyPr>
          <a:lstStyle/>
          <a:p>
            <a:r>
              <a:rPr lang="en-US"/>
              <a:t>5</a:t>
            </a:r>
          </a:p>
        </p:txBody>
      </p:sp>
      <p:sp>
        <p:nvSpPr>
          <p:cNvPr id="30" name="Rectangle 31"/>
          <p:cNvSpPr>
            <a:spLocks noChangeArrowheads="1"/>
          </p:cNvSpPr>
          <p:nvPr/>
        </p:nvSpPr>
        <p:spPr bwMode="auto">
          <a:xfrm>
            <a:off x="1058863" y="3205163"/>
            <a:ext cx="409575" cy="579437"/>
          </a:xfrm>
          <a:prstGeom prst="rect">
            <a:avLst/>
          </a:prstGeom>
          <a:noFill/>
          <a:ln w="9525">
            <a:noFill/>
            <a:miter lim="800000"/>
            <a:headEnd/>
            <a:tailEnd/>
          </a:ln>
          <a:effectLst/>
        </p:spPr>
        <p:txBody>
          <a:bodyPr wrap="none" lIns="92075" tIns="46038" rIns="92075" bIns="46038">
            <a:spAutoFit/>
          </a:bodyPr>
          <a:lstStyle/>
          <a:p>
            <a:r>
              <a:rPr lang="en-US"/>
              <a:t>8</a:t>
            </a:r>
          </a:p>
        </p:txBody>
      </p:sp>
      <p:sp>
        <p:nvSpPr>
          <p:cNvPr id="31" name="Rectangle 32"/>
          <p:cNvSpPr>
            <a:spLocks noChangeArrowheads="1"/>
          </p:cNvSpPr>
          <p:nvPr/>
        </p:nvSpPr>
        <p:spPr bwMode="auto">
          <a:xfrm>
            <a:off x="4897438" y="3868738"/>
            <a:ext cx="2771775" cy="579437"/>
          </a:xfrm>
          <a:prstGeom prst="rect">
            <a:avLst/>
          </a:prstGeom>
          <a:noFill/>
          <a:ln w="9525">
            <a:noFill/>
            <a:miter lim="800000"/>
            <a:headEnd/>
            <a:tailEnd/>
          </a:ln>
          <a:effectLst/>
        </p:spPr>
        <p:txBody>
          <a:bodyPr wrap="none" lIns="92075" tIns="46038" rIns="92075" bIns="46038">
            <a:spAutoFit/>
          </a:bodyPr>
          <a:lstStyle/>
          <a:p>
            <a:r>
              <a:rPr lang="en-US">
                <a:solidFill>
                  <a:srgbClr val="009900"/>
                </a:solidFill>
              </a:rPr>
              <a:t>min{x</a:t>
            </a:r>
            <a:r>
              <a:rPr lang="en-US" baseline="-25000">
                <a:solidFill>
                  <a:srgbClr val="009900"/>
                </a:solidFill>
              </a:rPr>
              <a:t>1</a:t>
            </a:r>
            <a:r>
              <a:rPr lang="en-US">
                <a:solidFill>
                  <a:srgbClr val="009900"/>
                </a:solidFill>
              </a:rPr>
              <a:t>,x</a:t>
            </a:r>
            <a:r>
              <a:rPr lang="en-US" baseline="-25000">
                <a:solidFill>
                  <a:srgbClr val="009900"/>
                </a:solidFill>
              </a:rPr>
              <a:t>2</a:t>
            </a:r>
            <a:r>
              <a:rPr lang="en-US">
                <a:solidFill>
                  <a:srgbClr val="009900"/>
                </a:solidFill>
              </a:rPr>
              <a:t>} = 5</a:t>
            </a:r>
            <a:endParaRPr lang="en-US">
              <a:solidFill>
                <a:schemeClr val="accent1"/>
              </a:solidFill>
            </a:endParaRPr>
          </a:p>
        </p:txBody>
      </p:sp>
      <p:sp>
        <p:nvSpPr>
          <p:cNvPr id="32" name="Rectangle 33"/>
          <p:cNvSpPr>
            <a:spLocks noChangeArrowheads="1"/>
          </p:cNvSpPr>
          <p:nvPr/>
        </p:nvSpPr>
        <p:spPr bwMode="auto">
          <a:xfrm>
            <a:off x="4408488" y="4446588"/>
            <a:ext cx="2773362" cy="579437"/>
          </a:xfrm>
          <a:prstGeom prst="rect">
            <a:avLst/>
          </a:prstGeom>
          <a:noFill/>
          <a:ln w="9525">
            <a:noFill/>
            <a:miter lim="800000"/>
            <a:headEnd/>
            <a:tailEnd/>
          </a:ln>
          <a:effectLst/>
        </p:spPr>
        <p:txBody>
          <a:bodyPr wrap="none" lIns="92075" tIns="46038" rIns="92075" bIns="46038">
            <a:spAutoFit/>
          </a:bodyPr>
          <a:lstStyle/>
          <a:p>
            <a:r>
              <a:rPr lang="en-US">
                <a:solidFill>
                  <a:schemeClr val="tx2"/>
                </a:solidFill>
              </a:rPr>
              <a:t>min{x</a:t>
            </a:r>
            <a:r>
              <a:rPr lang="en-US" baseline="-25000">
                <a:solidFill>
                  <a:schemeClr val="tx2"/>
                </a:solidFill>
              </a:rPr>
              <a:t>1</a:t>
            </a:r>
            <a:r>
              <a:rPr lang="en-US">
                <a:solidFill>
                  <a:schemeClr val="tx2"/>
                </a:solidFill>
              </a:rPr>
              <a:t>,x</a:t>
            </a:r>
            <a:r>
              <a:rPr lang="en-US" baseline="-25000">
                <a:solidFill>
                  <a:schemeClr val="tx2"/>
                </a:solidFill>
              </a:rPr>
              <a:t>2</a:t>
            </a:r>
            <a:r>
              <a:rPr lang="en-US">
                <a:solidFill>
                  <a:schemeClr val="tx2"/>
                </a:solidFill>
              </a:rPr>
              <a:t>} = 3</a:t>
            </a:r>
          </a:p>
        </p:txBody>
      </p:sp>
      <p:sp>
        <p:nvSpPr>
          <p:cNvPr id="33" name="Text Box 35"/>
          <p:cNvSpPr txBox="1">
            <a:spLocks noChangeArrowheads="1"/>
          </p:cNvSpPr>
          <p:nvPr/>
        </p:nvSpPr>
        <p:spPr bwMode="auto">
          <a:xfrm>
            <a:off x="4979988" y="2320925"/>
            <a:ext cx="2024913" cy="369332"/>
          </a:xfrm>
          <a:prstGeom prst="rect">
            <a:avLst/>
          </a:prstGeom>
          <a:noFill/>
          <a:ln w="12700">
            <a:noFill/>
            <a:miter lim="800000"/>
            <a:headEnd type="none" w="sm" len="sm"/>
            <a:tailEnd type="none" w="sm" len="sm"/>
          </a:ln>
          <a:effectLst/>
        </p:spPr>
        <p:txBody>
          <a:bodyPr wrap="none">
            <a:spAutoFit/>
          </a:bodyPr>
          <a:lstStyle/>
          <a:p>
            <a:r>
              <a:rPr lang="en-US" dirty="0"/>
              <a:t>U</a:t>
            </a:r>
            <a:r>
              <a:rPr lang="en-US" dirty="0" smtClean="0"/>
              <a:t>(x</a:t>
            </a:r>
            <a:r>
              <a:rPr lang="en-US" baseline="-25000" dirty="0" smtClean="0"/>
              <a:t>1</a:t>
            </a:r>
            <a:r>
              <a:rPr lang="en-US" dirty="0" smtClean="0"/>
              <a:t>,x</a:t>
            </a:r>
            <a:r>
              <a:rPr lang="en-US" baseline="-25000" dirty="0" smtClean="0"/>
              <a:t>2</a:t>
            </a:r>
            <a:r>
              <a:rPr lang="en-US" dirty="0"/>
              <a:t>) = min{x</a:t>
            </a:r>
            <a:r>
              <a:rPr lang="en-US" baseline="-25000" dirty="0"/>
              <a:t>1</a:t>
            </a:r>
            <a:r>
              <a:rPr lang="en-US" dirty="0"/>
              <a:t>,x</a:t>
            </a:r>
            <a:r>
              <a:rPr lang="en-US" baseline="-25000" dirty="0"/>
              <a:t>2</a:t>
            </a:r>
            <a:r>
              <a:rPr lang="en-US" dirty="0"/>
              <a:t>}</a:t>
            </a:r>
          </a:p>
        </p:txBody>
      </p:sp>
      <p:sp>
        <p:nvSpPr>
          <p:cNvPr id="34" name="Rectangle 6"/>
          <p:cNvSpPr>
            <a:spLocks noGrp="1" noChangeArrowheads="1"/>
          </p:cNvSpPr>
          <p:nvPr>
            <p:ph idx="1"/>
          </p:nvPr>
        </p:nvSpPr>
        <p:spPr bwMode="auto">
          <a:xfrm>
            <a:off x="457200" y="1600200"/>
            <a:ext cx="729367" cy="400752"/>
          </a:xfrm>
          <a:prstGeom prst="rect">
            <a:avLst/>
          </a:prstGeom>
          <a:noFill/>
          <a:ln w="9525">
            <a:noFill/>
            <a:miter lim="800000"/>
            <a:headEnd/>
            <a:tailEnd/>
          </a:ln>
          <a:effectLst/>
        </p:spPr>
        <p:txBody>
          <a:bodyPr wrap="none" lIns="92075" tIns="46038" rIns="92075" bIns="46038">
            <a:spAutoFit/>
          </a:bodyPr>
          <a:lstStyle/>
          <a:p>
            <a:r>
              <a:rPr lang="en-US" sz="2000" dirty="0" smtClean="0"/>
              <a:t>x</a:t>
            </a:r>
            <a:r>
              <a:rPr lang="en-US" sz="2000" baseline="-25000" dirty="0" smtClean="0"/>
              <a:t>2</a:t>
            </a:r>
            <a:endParaRPr lang="en-US" sz="2000" baseline="-25000" dirty="0"/>
          </a:p>
        </p:txBody>
      </p:sp>
      <p:sp>
        <p:nvSpPr>
          <p:cNvPr id="35" name="Rectangle 34"/>
          <p:cNvSpPr/>
          <p:nvPr/>
        </p:nvSpPr>
        <p:spPr>
          <a:xfrm>
            <a:off x="1357290" y="5857892"/>
            <a:ext cx="6357982" cy="369332"/>
          </a:xfrm>
          <a:prstGeom prst="rect">
            <a:avLst/>
          </a:prstGeom>
        </p:spPr>
        <p:txBody>
          <a:bodyPr wrap="square">
            <a:spAutoFit/>
          </a:bodyPr>
          <a:lstStyle/>
          <a:p>
            <a:r>
              <a:rPr lang="en-US" dirty="0" smtClean="0"/>
              <a:t>All are right-angled with vertices on a ray from the origin.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Utility maximisation and choice</a:t>
            </a:r>
            <a:endParaRPr lang="en-IN" dirty="0"/>
          </a:p>
        </p:txBody>
      </p:sp>
      <p:sp>
        <p:nvSpPr>
          <p:cNvPr id="3" name="Content Placeholder 2"/>
          <p:cNvSpPr>
            <a:spLocks noGrp="1"/>
          </p:cNvSpPr>
          <p:nvPr>
            <p:ph idx="1"/>
          </p:nvPr>
        </p:nvSpPr>
        <p:spPr/>
        <p:txBody>
          <a:bodyPr>
            <a:normAutofit/>
          </a:bodyPr>
          <a:lstStyle/>
          <a:p>
            <a:pPr algn="just"/>
            <a:r>
              <a:rPr lang="en-IN" sz="2400" dirty="0" smtClean="0"/>
              <a:t>Indifference curves and the budget constraint together indicate the choice a consumer will make to maximise their satisfaction.</a:t>
            </a:r>
          </a:p>
          <a:p>
            <a:pPr algn="just"/>
            <a:r>
              <a:rPr lang="en-IN" sz="2400" dirty="0" smtClean="0"/>
              <a:t>The point which maximises utility is the point at which the consumer reaches the highest indifference curve that the budget constraint allows.</a:t>
            </a:r>
          </a:p>
          <a:p>
            <a:pPr algn="just"/>
            <a:r>
              <a:rPr lang="en-IN" sz="2400" dirty="0" smtClean="0"/>
              <a:t>The consumer should choose the consumption bundle where the slope of the budget line and the slope of the indifference curve coincide. In other words, it is the point at which the indifference curve is tangent to the budget constraint.</a:t>
            </a:r>
            <a:endParaRPr lang="en-I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AutoShape 2"/>
          <p:cNvSpPr>
            <a:spLocks noChangeArrowheads="1"/>
          </p:cNvSpPr>
          <p:nvPr/>
        </p:nvSpPr>
        <p:spPr bwMode="auto">
          <a:xfrm>
            <a:off x="2320925" y="2230438"/>
            <a:ext cx="3435350" cy="3421062"/>
          </a:xfrm>
          <a:prstGeom prst="rtTriangle">
            <a:avLst/>
          </a:prstGeom>
          <a:noFill/>
          <a:ln w="12700">
            <a:solidFill>
              <a:schemeClr val="tx1"/>
            </a:solidFill>
            <a:miter lim="800000"/>
            <a:headEnd/>
            <a:tailEnd/>
          </a:ln>
          <a:effectLst/>
        </p:spPr>
        <p:txBody>
          <a:bodyPr wrap="none" anchor="ctr"/>
          <a:lstStyle/>
          <a:p>
            <a:endParaRPr lang="en-IN"/>
          </a:p>
        </p:txBody>
      </p:sp>
      <p:sp>
        <p:nvSpPr>
          <p:cNvPr id="5" name="Line 4"/>
          <p:cNvSpPr>
            <a:spLocks noChangeShapeType="1"/>
          </p:cNvSpPr>
          <p:nvPr/>
        </p:nvSpPr>
        <p:spPr bwMode="auto">
          <a:xfrm>
            <a:off x="2300288" y="2238375"/>
            <a:ext cx="3462337" cy="3419475"/>
          </a:xfrm>
          <a:prstGeom prst="line">
            <a:avLst/>
          </a:prstGeom>
          <a:noFill/>
          <a:ln w="50800">
            <a:solidFill>
              <a:srgbClr val="6699FF"/>
            </a:solidFill>
            <a:round/>
            <a:headEnd type="none" w="sm" len="sm"/>
            <a:tailEnd type="none" w="sm" len="sm"/>
          </a:ln>
          <a:effectLst/>
        </p:spPr>
        <p:txBody>
          <a:bodyPr wrap="none" anchor="ctr"/>
          <a:lstStyle/>
          <a:p>
            <a:endParaRPr lang="en-IN"/>
          </a:p>
        </p:txBody>
      </p:sp>
      <p:sp>
        <p:nvSpPr>
          <p:cNvPr id="6" name="Freeform 5"/>
          <p:cNvSpPr>
            <a:spLocks/>
          </p:cNvSpPr>
          <p:nvPr/>
        </p:nvSpPr>
        <p:spPr bwMode="auto">
          <a:xfrm>
            <a:off x="3195638" y="2105025"/>
            <a:ext cx="2960687" cy="2744788"/>
          </a:xfrm>
          <a:custGeom>
            <a:avLst/>
            <a:gdLst/>
            <a:ahLst/>
            <a:cxnLst>
              <a:cxn ang="0">
                <a:pos x="0" y="32"/>
              </a:cxn>
              <a:cxn ang="0">
                <a:pos x="0" y="80"/>
              </a:cxn>
              <a:cxn ang="0">
                <a:pos x="0" y="128"/>
              </a:cxn>
              <a:cxn ang="0">
                <a:pos x="16" y="176"/>
              </a:cxn>
              <a:cxn ang="0">
                <a:pos x="32" y="232"/>
              </a:cxn>
              <a:cxn ang="0">
                <a:pos x="48" y="280"/>
              </a:cxn>
              <a:cxn ang="0">
                <a:pos x="56" y="328"/>
              </a:cxn>
              <a:cxn ang="0">
                <a:pos x="64" y="376"/>
              </a:cxn>
              <a:cxn ang="0">
                <a:pos x="80" y="424"/>
              </a:cxn>
              <a:cxn ang="0">
                <a:pos x="104" y="472"/>
              </a:cxn>
              <a:cxn ang="0">
                <a:pos x="128" y="528"/>
              </a:cxn>
              <a:cxn ang="0">
                <a:pos x="136" y="576"/>
              </a:cxn>
              <a:cxn ang="0">
                <a:pos x="160" y="632"/>
              </a:cxn>
              <a:cxn ang="0">
                <a:pos x="192" y="680"/>
              </a:cxn>
              <a:cxn ang="0">
                <a:pos x="200" y="736"/>
              </a:cxn>
              <a:cxn ang="0">
                <a:pos x="232" y="784"/>
              </a:cxn>
              <a:cxn ang="0">
                <a:pos x="272" y="832"/>
              </a:cxn>
              <a:cxn ang="0">
                <a:pos x="304" y="880"/>
              </a:cxn>
              <a:cxn ang="0">
                <a:pos x="336" y="928"/>
              </a:cxn>
              <a:cxn ang="0">
                <a:pos x="368" y="976"/>
              </a:cxn>
              <a:cxn ang="0">
                <a:pos x="408" y="1024"/>
              </a:cxn>
              <a:cxn ang="0">
                <a:pos x="440" y="1072"/>
              </a:cxn>
              <a:cxn ang="0">
                <a:pos x="488" y="1112"/>
              </a:cxn>
              <a:cxn ang="0">
                <a:pos x="520" y="1160"/>
              </a:cxn>
              <a:cxn ang="0">
                <a:pos x="568" y="1200"/>
              </a:cxn>
              <a:cxn ang="0">
                <a:pos x="600" y="1240"/>
              </a:cxn>
              <a:cxn ang="0">
                <a:pos x="640" y="1264"/>
              </a:cxn>
              <a:cxn ang="0">
                <a:pos x="680" y="1312"/>
              </a:cxn>
              <a:cxn ang="0">
                <a:pos x="736" y="1336"/>
              </a:cxn>
              <a:cxn ang="0">
                <a:pos x="792" y="1384"/>
              </a:cxn>
              <a:cxn ang="0">
                <a:pos x="840" y="1416"/>
              </a:cxn>
              <a:cxn ang="0">
                <a:pos x="896" y="1432"/>
              </a:cxn>
              <a:cxn ang="0">
                <a:pos x="944" y="1456"/>
              </a:cxn>
              <a:cxn ang="0">
                <a:pos x="1000" y="1488"/>
              </a:cxn>
              <a:cxn ang="0">
                <a:pos x="1048" y="1520"/>
              </a:cxn>
              <a:cxn ang="0">
                <a:pos x="1096" y="1536"/>
              </a:cxn>
              <a:cxn ang="0">
                <a:pos x="1152" y="1560"/>
              </a:cxn>
              <a:cxn ang="0">
                <a:pos x="1216" y="1600"/>
              </a:cxn>
              <a:cxn ang="0">
                <a:pos x="1272" y="1616"/>
              </a:cxn>
              <a:cxn ang="0">
                <a:pos x="1320" y="1632"/>
              </a:cxn>
              <a:cxn ang="0">
                <a:pos x="1376" y="1640"/>
              </a:cxn>
              <a:cxn ang="0">
                <a:pos x="1448" y="1656"/>
              </a:cxn>
              <a:cxn ang="0">
                <a:pos x="1496" y="1664"/>
              </a:cxn>
              <a:cxn ang="0">
                <a:pos x="1544" y="1680"/>
              </a:cxn>
              <a:cxn ang="0">
                <a:pos x="1592" y="1688"/>
              </a:cxn>
              <a:cxn ang="0">
                <a:pos x="1640" y="1696"/>
              </a:cxn>
              <a:cxn ang="0">
                <a:pos x="1712" y="1704"/>
              </a:cxn>
              <a:cxn ang="0">
                <a:pos x="1768" y="1720"/>
              </a:cxn>
              <a:cxn ang="0">
                <a:pos x="1816" y="1728"/>
              </a:cxn>
              <a:cxn ang="0">
                <a:pos x="1864" y="1728"/>
              </a:cxn>
              <a:cxn ang="0">
                <a:pos x="0" y="0"/>
              </a:cxn>
            </a:cxnLst>
            <a:rect l="0" t="0" r="r" b="b"/>
            <a:pathLst>
              <a:path w="1865" h="1729">
                <a:moveTo>
                  <a:pt x="0" y="0"/>
                </a:moveTo>
                <a:lnTo>
                  <a:pt x="0" y="32"/>
                </a:lnTo>
                <a:lnTo>
                  <a:pt x="0" y="56"/>
                </a:lnTo>
                <a:lnTo>
                  <a:pt x="0" y="80"/>
                </a:lnTo>
                <a:lnTo>
                  <a:pt x="0" y="104"/>
                </a:lnTo>
                <a:lnTo>
                  <a:pt x="0" y="128"/>
                </a:lnTo>
                <a:lnTo>
                  <a:pt x="8" y="152"/>
                </a:lnTo>
                <a:lnTo>
                  <a:pt x="16" y="176"/>
                </a:lnTo>
                <a:lnTo>
                  <a:pt x="24" y="208"/>
                </a:lnTo>
                <a:lnTo>
                  <a:pt x="32" y="232"/>
                </a:lnTo>
                <a:lnTo>
                  <a:pt x="40" y="256"/>
                </a:lnTo>
                <a:lnTo>
                  <a:pt x="48" y="280"/>
                </a:lnTo>
                <a:lnTo>
                  <a:pt x="56" y="304"/>
                </a:lnTo>
                <a:lnTo>
                  <a:pt x="56" y="328"/>
                </a:lnTo>
                <a:lnTo>
                  <a:pt x="64" y="352"/>
                </a:lnTo>
                <a:lnTo>
                  <a:pt x="64" y="376"/>
                </a:lnTo>
                <a:lnTo>
                  <a:pt x="72" y="400"/>
                </a:lnTo>
                <a:lnTo>
                  <a:pt x="80" y="424"/>
                </a:lnTo>
                <a:lnTo>
                  <a:pt x="96" y="448"/>
                </a:lnTo>
                <a:lnTo>
                  <a:pt x="104" y="472"/>
                </a:lnTo>
                <a:lnTo>
                  <a:pt x="112" y="504"/>
                </a:lnTo>
                <a:lnTo>
                  <a:pt x="128" y="528"/>
                </a:lnTo>
                <a:lnTo>
                  <a:pt x="128" y="552"/>
                </a:lnTo>
                <a:lnTo>
                  <a:pt x="136" y="576"/>
                </a:lnTo>
                <a:lnTo>
                  <a:pt x="152" y="608"/>
                </a:lnTo>
                <a:lnTo>
                  <a:pt x="160" y="632"/>
                </a:lnTo>
                <a:lnTo>
                  <a:pt x="176" y="656"/>
                </a:lnTo>
                <a:lnTo>
                  <a:pt x="192" y="680"/>
                </a:lnTo>
                <a:lnTo>
                  <a:pt x="192" y="712"/>
                </a:lnTo>
                <a:lnTo>
                  <a:pt x="200" y="736"/>
                </a:lnTo>
                <a:lnTo>
                  <a:pt x="224" y="760"/>
                </a:lnTo>
                <a:lnTo>
                  <a:pt x="232" y="784"/>
                </a:lnTo>
                <a:lnTo>
                  <a:pt x="256" y="808"/>
                </a:lnTo>
                <a:lnTo>
                  <a:pt x="272" y="832"/>
                </a:lnTo>
                <a:lnTo>
                  <a:pt x="288" y="856"/>
                </a:lnTo>
                <a:lnTo>
                  <a:pt x="304" y="880"/>
                </a:lnTo>
                <a:lnTo>
                  <a:pt x="320" y="904"/>
                </a:lnTo>
                <a:lnTo>
                  <a:pt x="336" y="928"/>
                </a:lnTo>
                <a:lnTo>
                  <a:pt x="352" y="952"/>
                </a:lnTo>
                <a:lnTo>
                  <a:pt x="368" y="976"/>
                </a:lnTo>
                <a:lnTo>
                  <a:pt x="392" y="1000"/>
                </a:lnTo>
                <a:lnTo>
                  <a:pt x="408" y="1024"/>
                </a:lnTo>
                <a:lnTo>
                  <a:pt x="424" y="1048"/>
                </a:lnTo>
                <a:lnTo>
                  <a:pt x="440" y="1072"/>
                </a:lnTo>
                <a:lnTo>
                  <a:pt x="464" y="1088"/>
                </a:lnTo>
                <a:lnTo>
                  <a:pt x="488" y="1112"/>
                </a:lnTo>
                <a:lnTo>
                  <a:pt x="512" y="1136"/>
                </a:lnTo>
                <a:lnTo>
                  <a:pt x="520" y="1160"/>
                </a:lnTo>
                <a:lnTo>
                  <a:pt x="544" y="1184"/>
                </a:lnTo>
                <a:lnTo>
                  <a:pt x="568" y="1200"/>
                </a:lnTo>
                <a:lnTo>
                  <a:pt x="592" y="1216"/>
                </a:lnTo>
                <a:lnTo>
                  <a:pt x="600" y="1240"/>
                </a:lnTo>
                <a:lnTo>
                  <a:pt x="616" y="1264"/>
                </a:lnTo>
                <a:lnTo>
                  <a:pt x="640" y="1264"/>
                </a:lnTo>
                <a:lnTo>
                  <a:pt x="664" y="1288"/>
                </a:lnTo>
                <a:lnTo>
                  <a:pt x="680" y="1312"/>
                </a:lnTo>
                <a:lnTo>
                  <a:pt x="704" y="1320"/>
                </a:lnTo>
                <a:lnTo>
                  <a:pt x="736" y="1336"/>
                </a:lnTo>
                <a:lnTo>
                  <a:pt x="768" y="1360"/>
                </a:lnTo>
                <a:lnTo>
                  <a:pt x="792" y="1384"/>
                </a:lnTo>
                <a:lnTo>
                  <a:pt x="816" y="1400"/>
                </a:lnTo>
                <a:lnTo>
                  <a:pt x="840" y="1416"/>
                </a:lnTo>
                <a:lnTo>
                  <a:pt x="864" y="1424"/>
                </a:lnTo>
                <a:lnTo>
                  <a:pt x="896" y="1432"/>
                </a:lnTo>
                <a:lnTo>
                  <a:pt x="920" y="1448"/>
                </a:lnTo>
                <a:lnTo>
                  <a:pt x="944" y="1456"/>
                </a:lnTo>
                <a:lnTo>
                  <a:pt x="968" y="1480"/>
                </a:lnTo>
                <a:lnTo>
                  <a:pt x="1000" y="1488"/>
                </a:lnTo>
                <a:lnTo>
                  <a:pt x="1024" y="1512"/>
                </a:lnTo>
                <a:lnTo>
                  <a:pt x="1048" y="1520"/>
                </a:lnTo>
                <a:lnTo>
                  <a:pt x="1072" y="1536"/>
                </a:lnTo>
                <a:lnTo>
                  <a:pt x="1096" y="1536"/>
                </a:lnTo>
                <a:lnTo>
                  <a:pt x="1128" y="1544"/>
                </a:lnTo>
                <a:lnTo>
                  <a:pt x="1152" y="1560"/>
                </a:lnTo>
                <a:lnTo>
                  <a:pt x="1184" y="1584"/>
                </a:lnTo>
                <a:lnTo>
                  <a:pt x="1216" y="1600"/>
                </a:lnTo>
                <a:lnTo>
                  <a:pt x="1240" y="1608"/>
                </a:lnTo>
                <a:lnTo>
                  <a:pt x="1272" y="1616"/>
                </a:lnTo>
                <a:lnTo>
                  <a:pt x="1296" y="1624"/>
                </a:lnTo>
                <a:lnTo>
                  <a:pt x="1320" y="1632"/>
                </a:lnTo>
                <a:lnTo>
                  <a:pt x="1344" y="1640"/>
                </a:lnTo>
                <a:lnTo>
                  <a:pt x="1376" y="1640"/>
                </a:lnTo>
                <a:lnTo>
                  <a:pt x="1400" y="1640"/>
                </a:lnTo>
                <a:lnTo>
                  <a:pt x="1448" y="1656"/>
                </a:lnTo>
                <a:lnTo>
                  <a:pt x="1472" y="1656"/>
                </a:lnTo>
                <a:lnTo>
                  <a:pt x="1496" y="1664"/>
                </a:lnTo>
                <a:lnTo>
                  <a:pt x="1520" y="1672"/>
                </a:lnTo>
                <a:lnTo>
                  <a:pt x="1544" y="1680"/>
                </a:lnTo>
                <a:lnTo>
                  <a:pt x="1568" y="1688"/>
                </a:lnTo>
                <a:lnTo>
                  <a:pt x="1592" y="1688"/>
                </a:lnTo>
                <a:lnTo>
                  <a:pt x="1616" y="1688"/>
                </a:lnTo>
                <a:lnTo>
                  <a:pt x="1640" y="1696"/>
                </a:lnTo>
                <a:lnTo>
                  <a:pt x="1672" y="1704"/>
                </a:lnTo>
                <a:lnTo>
                  <a:pt x="1712" y="1704"/>
                </a:lnTo>
                <a:lnTo>
                  <a:pt x="1744" y="1712"/>
                </a:lnTo>
                <a:lnTo>
                  <a:pt x="1768" y="1720"/>
                </a:lnTo>
                <a:lnTo>
                  <a:pt x="1792" y="1720"/>
                </a:lnTo>
                <a:lnTo>
                  <a:pt x="1816" y="1728"/>
                </a:lnTo>
                <a:lnTo>
                  <a:pt x="1840" y="1728"/>
                </a:lnTo>
                <a:lnTo>
                  <a:pt x="1864" y="1728"/>
                </a:lnTo>
                <a:lnTo>
                  <a:pt x="1864" y="0"/>
                </a:lnTo>
                <a:lnTo>
                  <a:pt x="0" y="0"/>
                </a:lnTo>
              </a:path>
            </a:pathLst>
          </a:custGeom>
          <a:noFill/>
          <a:ln w="9525" cap="rnd">
            <a:noFill/>
            <a:round/>
            <a:headEnd/>
            <a:tailEnd/>
          </a:ln>
          <a:effectLst/>
        </p:spPr>
        <p:txBody>
          <a:bodyPr/>
          <a:lstStyle/>
          <a:p>
            <a:endParaRPr lang="en-IN"/>
          </a:p>
        </p:txBody>
      </p:sp>
      <p:sp>
        <p:nvSpPr>
          <p:cNvPr id="7" name="Arc 6"/>
          <p:cNvSpPr>
            <a:spLocks/>
          </p:cNvSpPr>
          <p:nvPr/>
        </p:nvSpPr>
        <p:spPr bwMode="auto">
          <a:xfrm rot="10800000">
            <a:off x="3187700" y="1876425"/>
            <a:ext cx="3073400" cy="2986088"/>
          </a:xfrm>
          <a:custGeom>
            <a:avLst/>
            <a:gdLst>
              <a:gd name="G0" fmla="+- 0 0 0"/>
              <a:gd name="G1" fmla="+- 21594 0 0"/>
              <a:gd name="G2" fmla="+- 21600 0 0"/>
              <a:gd name="T0" fmla="*/ 489 w 21528"/>
              <a:gd name="T1" fmla="*/ 0 h 21594"/>
              <a:gd name="T2" fmla="*/ 21528 w 21528"/>
              <a:gd name="T3" fmla="*/ 19826 h 21594"/>
              <a:gd name="T4" fmla="*/ 0 w 21528"/>
              <a:gd name="T5" fmla="*/ 21594 h 21594"/>
            </a:gdLst>
            <a:ahLst/>
            <a:cxnLst>
              <a:cxn ang="0">
                <a:pos x="T0" y="T1"/>
              </a:cxn>
              <a:cxn ang="0">
                <a:pos x="T2" y="T3"/>
              </a:cxn>
              <a:cxn ang="0">
                <a:pos x="T4" y="T5"/>
              </a:cxn>
            </a:cxnLst>
            <a:rect l="0" t="0" r="r" b="b"/>
            <a:pathLst>
              <a:path w="21528" h="21594" fill="none" extrusionOk="0">
                <a:moveTo>
                  <a:pt x="489" y="-1"/>
                </a:moveTo>
                <a:cubicBezTo>
                  <a:pt x="11542" y="249"/>
                  <a:pt x="20622" y="8806"/>
                  <a:pt x="21527" y="19826"/>
                </a:cubicBezTo>
              </a:path>
              <a:path w="21528" h="21594" stroke="0" extrusionOk="0">
                <a:moveTo>
                  <a:pt x="489" y="-1"/>
                </a:moveTo>
                <a:cubicBezTo>
                  <a:pt x="11542" y="249"/>
                  <a:pt x="20622" y="8806"/>
                  <a:pt x="21527" y="19826"/>
                </a:cubicBezTo>
                <a:lnTo>
                  <a:pt x="0" y="21594"/>
                </a:lnTo>
                <a:close/>
              </a:path>
            </a:pathLst>
          </a:custGeom>
          <a:noFill/>
          <a:ln w="50800" cap="rnd">
            <a:solidFill>
              <a:srgbClr val="FF0033"/>
            </a:solidFill>
            <a:round/>
            <a:headEnd type="none" w="sm" len="sm"/>
            <a:tailEnd type="none" w="sm" len="sm"/>
          </a:ln>
          <a:effectLst/>
        </p:spPr>
        <p:txBody>
          <a:bodyPr wrap="none" anchor="ctr"/>
          <a:lstStyle/>
          <a:p>
            <a:endParaRPr lang="en-IN"/>
          </a:p>
        </p:txBody>
      </p:sp>
      <p:sp>
        <p:nvSpPr>
          <p:cNvPr id="8" name="Line 7"/>
          <p:cNvSpPr>
            <a:spLocks noChangeShapeType="1"/>
          </p:cNvSpPr>
          <p:nvPr/>
        </p:nvSpPr>
        <p:spPr bwMode="auto">
          <a:xfrm flipV="1">
            <a:off x="2305050" y="1524000"/>
            <a:ext cx="0" cy="413385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9" name="Line 8"/>
          <p:cNvSpPr>
            <a:spLocks noChangeShapeType="1"/>
          </p:cNvSpPr>
          <p:nvPr/>
        </p:nvSpPr>
        <p:spPr bwMode="auto">
          <a:xfrm>
            <a:off x="2305050" y="5657850"/>
            <a:ext cx="4038600" cy="0"/>
          </a:xfrm>
          <a:prstGeom prst="line">
            <a:avLst/>
          </a:prstGeom>
          <a:noFill/>
          <a:ln w="12700">
            <a:solidFill>
              <a:schemeClr val="tx1"/>
            </a:solidFill>
            <a:round/>
            <a:headEnd type="none" w="sm" len="sm"/>
            <a:tailEnd type="stealth" w="med" len="lg"/>
          </a:ln>
          <a:effectLst/>
        </p:spPr>
        <p:txBody>
          <a:bodyPr wrap="none" anchor="ctr"/>
          <a:lstStyle/>
          <a:p>
            <a:endParaRPr lang="en-IN"/>
          </a:p>
        </p:txBody>
      </p:sp>
      <p:sp>
        <p:nvSpPr>
          <p:cNvPr id="10" name="Rectangle 9"/>
          <p:cNvSpPr>
            <a:spLocks noChangeArrowheads="1"/>
          </p:cNvSpPr>
          <p:nvPr/>
        </p:nvSpPr>
        <p:spPr bwMode="auto">
          <a:xfrm>
            <a:off x="6270625" y="5684838"/>
            <a:ext cx="557213" cy="579437"/>
          </a:xfrm>
          <a:prstGeom prst="rect">
            <a:avLst/>
          </a:prstGeom>
          <a:noFill/>
          <a:ln w="9525">
            <a:noFill/>
            <a:miter lim="800000"/>
            <a:headEnd/>
            <a:tailEnd/>
          </a:ln>
          <a:effectLst/>
        </p:spPr>
        <p:txBody>
          <a:bodyPr wrap="none" lIns="92075" tIns="46038" rIns="92075" bIns="46038">
            <a:spAutoFit/>
          </a:bodyPr>
          <a:lstStyle/>
          <a:p>
            <a:r>
              <a:rPr lang="en-US"/>
              <a:t>x</a:t>
            </a:r>
            <a:r>
              <a:rPr lang="en-US" baseline="-25000"/>
              <a:t>1</a:t>
            </a:r>
          </a:p>
        </p:txBody>
      </p:sp>
      <p:sp>
        <p:nvSpPr>
          <p:cNvPr id="11" name="Rectangle 10"/>
          <p:cNvSpPr>
            <a:spLocks noChangeArrowheads="1"/>
          </p:cNvSpPr>
          <p:nvPr/>
        </p:nvSpPr>
        <p:spPr bwMode="auto">
          <a:xfrm>
            <a:off x="1546225" y="1169988"/>
            <a:ext cx="557213" cy="579437"/>
          </a:xfrm>
          <a:prstGeom prst="rect">
            <a:avLst/>
          </a:prstGeom>
          <a:noFill/>
          <a:ln w="9525">
            <a:noFill/>
            <a:miter lim="800000"/>
            <a:headEnd/>
            <a:tailEnd/>
          </a:ln>
          <a:effectLst/>
        </p:spPr>
        <p:txBody>
          <a:bodyPr wrap="none" lIns="92075" tIns="46038" rIns="92075" bIns="46038">
            <a:spAutoFit/>
          </a:bodyPr>
          <a:lstStyle/>
          <a:p>
            <a:r>
              <a:rPr lang="en-US" dirty="0"/>
              <a:t>x</a:t>
            </a:r>
            <a:r>
              <a:rPr lang="en-US" baseline="-25000" dirty="0"/>
              <a:t>2</a:t>
            </a:r>
          </a:p>
        </p:txBody>
      </p:sp>
      <p:sp>
        <p:nvSpPr>
          <p:cNvPr id="12" name="Line 11"/>
          <p:cNvSpPr>
            <a:spLocks noChangeShapeType="1"/>
          </p:cNvSpPr>
          <p:nvPr/>
        </p:nvSpPr>
        <p:spPr bwMode="auto">
          <a:xfrm>
            <a:off x="4095750" y="4038600"/>
            <a:ext cx="0" cy="161925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13" name="Line 12"/>
          <p:cNvSpPr>
            <a:spLocks noChangeShapeType="1"/>
          </p:cNvSpPr>
          <p:nvPr/>
        </p:nvSpPr>
        <p:spPr bwMode="auto">
          <a:xfrm flipH="1">
            <a:off x="2324100" y="4057650"/>
            <a:ext cx="1771650" cy="0"/>
          </a:xfrm>
          <a:prstGeom prst="line">
            <a:avLst/>
          </a:prstGeom>
          <a:noFill/>
          <a:ln w="25400">
            <a:solidFill>
              <a:schemeClr val="tx1"/>
            </a:solidFill>
            <a:prstDash val="sysDot"/>
            <a:round/>
            <a:headEnd type="none" w="sm" len="sm"/>
            <a:tailEnd type="none" w="sm" len="sm"/>
          </a:ln>
          <a:effectLst/>
        </p:spPr>
        <p:txBody>
          <a:bodyPr wrap="none" anchor="ctr"/>
          <a:lstStyle/>
          <a:p>
            <a:endParaRPr lang="en-IN"/>
          </a:p>
        </p:txBody>
      </p:sp>
      <p:sp>
        <p:nvSpPr>
          <p:cNvPr id="14" name="Oval 13"/>
          <p:cNvSpPr>
            <a:spLocks noChangeArrowheads="1"/>
          </p:cNvSpPr>
          <p:nvPr/>
        </p:nvSpPr>
        <p:spPr bwMode="auto">
          <a:xfrm>
            <a:off x="3930650" y="3838575"/>
            <a:ext cx="346075" cy="346075"/>
          </a:xfrm>
          <a:prstGeom prst="ellipse">
            <a:avLst/>
          </a:prstGeom>
          <a:solidFill>
            <a:srgbClr val="6699FF"/>
          </a:solidFill>
          <a:ln w="9525">
            <a:noFill/>
            <a:round/>
            <a:headEnd/>
            <a:tailEnd/>
          </a:ln>
          <a:effectLst/>
        </p:spPr>
        <p:txBody>
          <a:bodyPr wrap="none" anchor="ctr"/>
          <a:lstStyle/>
          <a:p>
            <a:endParaRPr lang="en-IN"/>
          </a:p>
        </p:txBody>
      </p:sp>
      <p:sp>
        <p:nvSpPr>
          <p:cNvPr id="15" name="Oval 14"/>
          <p:cNvSpPr>
            <a:spLocks noChangeArrowheads="1"/>
          </p:cNvSpPr>
          <p:nvPr/>
        </p:nvSpPr>
        <p:spPr bwMode="auto">
          <a:xfrm>
            <a:off x="2235200" y="3987800"/>
            <a:ext cx="120650" cy="120650"/>
          </a:xfrm>
          <a:prstGeom prst="ellipse">
            <a:avLst/>
          </a:prstGeom>
          <a:solidFill>
            <a:schemeClr val="tx1"/>
          </a:solidFill>
          <a:ln w="12700">
            <a:solidFill>
              <a:schemeClr val="tx1"/>
            </a:solidFill>
            <a:round/>
            <a:headEnd/>
            <a:tailEnd/>
          </a:ln>
          <a:effectLst/>
        </p:spPr>
        <p:txBody>
          <a:bodyPr wrap="none" anchor="ctr"/>
          <a:lstStyle/>
          <a:p>
            <a:endParaRPr lang="en-IN"/>
          </a:p>
        </p:txBody>
      </p:sp>
      <p:sp>
        <p:nvSpPr>
          <p:cNvPr id="16" name="Oval 15"/>
          <p:cNvSpPr>
            <a:spLocks noChangeArrowheads="1"/>
          </p:cNvSpPr>
          <p:nvPr/>
        </p:nvSpPr>
        <p:spPr bwMode="auto">
          <a:xfrm>
            <a:off x="4044950" y="5588000"/>
            <a:ext cx="120650" cy="120650"/>
          </a:xfrm>
          <a:prstGeom prst="ellipse">
            <a:avLst/>
          </a:prstGeom>
          <a:solidFill>
            <a:schemeClr val="tx1"/>
          </a:solidFill>
          <a:ln w="12700">
            <a:solidFill>
              <a:schemeClr val="tx1"/>
            </a:solidFill>
            <a:round/>
            <a:headEnd/>
            <a:tailEnd/>
          </a:ln>
          <a:effectLst/>
        </p:spPr>
        <p:txBody>
          <a:bodyPr wrap="none" anchor="ctr"/>
          <a:lstStyle/>
          <a:p>
            <a:endParaRPr lang="en-IN"/>
          </a:p>
        </p:txBody>
      </p:sp>
      <p:sp>
        <p:nvSpPr>
          <p:cNvPr id="17" name="Rectangle 16"/>
          <p:cNvSpPr>
            <a:spLocks noChangeArrowheads="1"/>
          </p:cNvSpPr>
          <p:nvPr/>
        </p:nvSpPr>
        <p:spPr bwMode="auto">
          <a:xfrm>
            <a:off x="3832225" y="5741988"/>
            <a:ext cx="715963" cy="579437"/>
          </a:xfrm>
          <a:prstGeom prst="rect">
            <a:avLst/>
          </a:prstGeom>
          <a:noFill/>
          <a:ln w="9525">
            <a:noFill/>
            <a:miter lim="800000"/>
            <a:headEnd/>
            <a:tailEnd/>
          </a:ln>
          <a:effectLst/>
        </p:spPr>
        <p:txBody>
          <a:bodyPr wrap="none" lIns="92075" tIns="46038" rIns="92075" bIns="46038">
            <a:spAutoFit/>
          </a:bodyPr>
          <a:lstStyle/>
          <a:p>
            <a:r>
              <a:rPr lang="en-US"/>
              <a:t>x</a:t>
            </a:r>
            <a:r>
              <a:rPr lang="en-US" baseline="-25000"/>
              <a:t>1</a:t>
            </a:r>
            <a:r>
              <a:rPr lang="en-US"/>
              <a:t>*</a:t>
            </a:r>
          </a:p>
        </p:txBody>
      </p:sp>
      <p:sp>
        <p:nvSpPr>
          <p:cNvPr id="18" name="Rectangle 17"/>
          <p:cNvSpPr>
            <a:spLocks noChangeArrowheads="1"/>
          </p:cNvSpPr>
          <p:nvPr/>
        </p:nvSpPr>
        <p:spPr bwMode="auto">
          <a:xfrm>
            <a:off x="1527175" y="3722688"/>
            <a:ext cx="715963" cy="579437"/>
          </a:xfrm>
          <a:prstGeom prst="rect">
            <a:avLst/>
          </a:prstGeom>
          <a:noFill/>
          <a:ln w="9525">
            <a:noFill/>
            <a:miter lim="800000"/>
            <a:headEnd/>
            <a:tailEnd/>
          </a:ln>
          <a:effectLst/>
        </p:spPr>
        <p:txBody>
          <a:bodyPr wrap="none" lIns="92075" tIns="46038" rIns="92075" bIns="46038">
            <a:spAutoFit/>
          </a:bodyPr>
          <a:lstStyle/>
          <a:p>
            <a:r>
              <a:rPr lang="en-US"/>
              <a:t>x</a:t>
            </a:r>
            <a:r>
              <a:rPr lang="en-US" baseline="-25000"/>
              <a:t>2</a:t>
            </a:r>
            <a:r>
              <a:rPr lang="en-US"/>
              <a:t>*</a:t>
            </a:r>
          </a:p>
        </p:txBody>
      </p:sp>
      <p:sp>
        <p:nvSpPr>
          <p:cNvPr id="19" name="Rectangle 18"/>
          <p:cNvSpPr>
            <a:spLocks noChangeArrowheads="1"/>
          </p:cNvSpPr>
          <p:nvPr/>
        </p:nvSpPr>
        <p:spPr bwMode="auto">
          <a:xfrm>
            <a:off x="5103812" y="2285992"/>
            <a:ext cx="4040188" cy="1554162"/>
          </a:xfrm>
          <a:prstGeom prst="rect">
            <a:avLst/>
          </a:prstGeom>
          <a:noFill/>
          <a:ln w="9525">
            <a:noFill/>
            <a:miter lim="800000"/>
            <a:headEnd/>
            <a:tailEnd/>
          </a:ln>
          <a:effectLst/>
        </p:spPr>
        <p:txBody>
          <a:bodyPr wrap="none" lIns="92075" tIns="46038" rIns="92075" bIns="46038">
            <a:spAutoFit/>
          </a:bodyPr>
          <a:lstStyle/>
          <a:p>
            <a:r>
              <a:rPr lang="en-US" dirty="0"/>
              <a:t>(x</a:t>
            </a:r>
            <a:r>
              <a:rPr lang="en-US" baseline="-25000" dirty="0"/>
              <a:t>1</a:t>
            </a:r>
            <a:r>
              <a:rPr lang="en-US" dirty="0"/>
              <a:t>*,x</a:t>
            </a:r>
            <a:r>
              <a:rPr lang="en-US" baseline="-25000" dirty="0"/>
              <a:t>2</a:t>
            </a:r>
            <a:r>
              <a:rPr lang="en-US" dirty="0"/>
              <a:t>*) is the most</a:t>
            </a:r>
            <a:br>
              <a:rPr lang="en-US" dirty="0"/>
            </a:br>
            <a:r>
              <a:rPr lang="en-US" dirty="0"/>
              <a:t>preferred affordable</a:t>
            </a:r>
            <a:br>
              <a:rPr lang="en-US" dirty="0"/>
            </a:br>
            <a:r>
              <a:rPr lang="en-US" dirty="0"/>
              <a:t>bundle.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Preference relations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sz="2400" dirty="0" smtClean="0"/>
              <a:t>Strict preference, weak preference and indifference are all preference </a:t>
            </a:r>
            <a:r>
              <a:rPr lang="en-US" sz="2400" dirty="0" smtClean="0"/>
              <a:t>relations. Particularly</a:t>
            </a:r>
            <a:r>
              <a:rPr lang="en-US" sz="2400" dirty="0" smtClean="0"/>
              <a:t>, they are </a:t>
            </a:r>
            <a:r>
              <a:rPr lang="en-US" sz="2400" dirty="0" smtClean="0">
                <a:solidFill>
                  <a:schemeClr val="tx2"/>
                </a:solidFill>
              </a:rPr>
              <a:t>ordinal</a:t>
            </a:r>
            <a:r>
              <a:rPr lang="en-US" sz="2400" dirty="0" smtClean="0"/>
              <a:t> relations; </a:t>
            </a:r>
            <a:r>
              <a:rPr lang="en-US" sz="2400" i="1" dirty="0" smtClean="0"/>
              <a:t>i.e.</a:t>
            </a:r>
            <a:r>
              <a:rPr lang="en-US" sz="2400" dirty="0" smtClean="0"/>
              <a:t> they state only the </a:t>
            </a:r>
            <a:r>
              <a:rPr lang="en-US" sz="2400" dirty="0" smtClean="0">
                <a:solidFill>
                  <a:schemeClr val="tx2"/>
                </a:solidFill>
              </a:rPr>
              <a:t>order</a:t>
            </a:r>
            <a:r>
              <a:rPr lang="en-US" sz="2400" dirty="0" smtClean="0"/>
              <a:t> in which bundles are  preferred.</a:t>
            </a:r>
          </a:p>
          <a:p>
            <a:pPr algn="just"/>
            <a:r>
              <a:rPr lang="en-US" dirty="0" smtClean="0">
                <a:latin typeface="Arial Unicode MS"/>
                <a:ea typeface="Arial Unicode MS"/>
                <a:cs typeface="Arial Unicode MS"/>
              </a:rPr>
              <a:t>≻</a:t>
            </a:r>
            <a:r>
              <a:rPr lang="en-US" sz="2400" dirty="0" smtClean="0"/>
              <a:t>denotes strict preference;  x </a:t>
            </a:r>
            <a:r>
              <a:rPr lang="en-US" sz="2400" dirty="0" smtClean="0">
                <a:latin typeface="Arial Unicode MS"/>
                <a:ea typeface="Arial Unicode MS"/>
                <a:cs typeface="Arial Unicode MS"/>
              </a:rPr>
              <a:t>≻</a:t>
            </a:r>
            <a:r>
              <a:rPr lang="en-US" sz="2400" dirty="0" smtClean="0"/>
              <a:t>  y means that bundle x is preferred strictly to bundle y</a:t>
            </a:r>
            <a:r>
              <a:rPr lang="en-US" sz="2400" dirty="0" smtClean="0"/>
              <a:t>. </a:t>
            </a:r>
            <a:r>
              <a:rPr lang="en-US" sz="2400" dirty="0" smtClean="0">
                <a:latin typeface="Symbol" pitchFamily="18" charset="2"/>
              </a:rPr>
              <a:t>~ </a:t>
            </a:r>
            <a:r>
              <a:rPr lang="en-US" sz="2400" dirty="0" smtClean="0"/>
              <a:t>denotes indifference; x </a:t>
            </a:r>
            <a:r>
              <a:rPr lang="en-US" sz="2400" dirty="0" smtClean="0">
                <a:latin typeface="Symbol" pitchFamily="18" charset="2"/>
              </a:rPr>
              <a:t>~</a:t>
            </a:r>
            <a:r>
              <a:rPr lang="en-US" sz="2400" dirty="0" smtClean="0"/>
              <a:t> y means x and y are equally preferred</a:t>
            </a:r>
            <a:r>
              <a:rPr lang="en-US" sz="2400" dirty="0" smtClean="0"/>
              <a:t>.</a:t>
            </a:r>
            <a:r>
              <a:rPr lang="en-US" sz="2400" dirty="0" smtClean="0">
                <a:latin typeface="Symbol" pitchFamily="18" charset="2"/>
              </a:rPr>
              <a:t> </a:t>
            </a:r>
            <a:r>
              <a:rPr lang="en-US" sz="2400" dirty="0" smtClean="0">
                <a:latin typeface="Arial Unicode MS"/>
                <a:ea typeface="Arial Unicode MS"/>
                <a:cs typeface="Arial Unicode MS"/>
              </a:rPr>
              <a:t>≿ </a:t>
            </a:r>
            <a:r>
              <a:rPr lang="en-US" sz="2400" dirty="0" smtClean="0"/>
              <a:t>denotes weak preference;</a:t>
            </a:r>
            <a:br>
              <a:rPr lang="en-US" sz="2400" dirty="0" smtClean="0"/>
            </a:br>
            <a:r>
              <a:rPr lang="en-US" sz="2400" dirty="0" smtClean="0"/>
              <a:t>x </a:t>
            </a:r>
            <a:r>
              <a:rPr lang="en-US" sz="2400" dirty="0" smtClean="0">
                <a:latin typeface="Arial Unicode MS"/>
                <a:ea typeface="Arial Unicode MS"/>
                <a:cs typeface="Arial Unicode MS"/>
              </a:rPr>
              <a:t>≿</a:t>
            </a:r>
            <a:r>
              <a:rPr lang="en-US" sz="2400" dirty="0" smtClean="0"/>
              <a:t>  y means x is preferred at least as much as is y.</a:t>
            </a:r>
          </a:p>
          <a:p>
            <a:r>
              <a:rPr lang="en-US" sz="2400" dirty="0" smtClean="0"/>
              <a:t>x </a:t>
            </a:r>
            <a:r>
              <a:rPr lang="en-US" sz="2400" dirty="0" smtClean="0">
                <a:latin typeface="Arial Unicode MS"/>
                <a:ea typeface="Arial Unicode MS"/>
                <a:cs typeface="Arial Unicode MS"/>
              </a:rPr>
              <a:t>≿</a:t>
            </a:r>
            <a:r>
              <a:rPr lang="en-US" sz="2400" dirty="0" smtClean="0"/>
              <a:t>  y and y </a:t>
            </a:r>
            <a:r>
              <a:rPr lang="en-US" sz="2400" dirty="0" smtClean="0">
                <a:latin typeface="Arial Unicode MS"/>
                <a:ea typeface="Arial Unicode MS"/>
                <a:cs typeface="Arial Unicode MS"/>
              </a:rPr>
              <a:t>≿</a:t>
            </a:r>
            <a:r>
              <a:rPr lang="en-US" sz="2400" dirty="0" smtClean="0"/>
              <a:t>  x imply x </a:t>
            </a:r>
            <a:r>
              <a:rPr lang="en-US" sz="2400" dirty="0" smtClean="0">
                <a:latin typeface="Symbol" pitchFamily="18" charset="2"/>
              </a:rPr>
              <a:t>~</a:t>
            </a:r>
            <a:r>
              <a:rPr lang="en-US" sz="2400" dirty="0" smtClean="0"/>
              <a:t> y.</a:t>
            </a:r>
          </a:p>
          <a:p>
            <a:r>
              <a:rPr lang="en-IN" sz="2400" dirty="0" smtClean="0"/>
              <a:t>Consumer’s preferences are assumed to be such that between any two bundles (x1 , x2 ) and (y1 , y2 ), if (x1 , x2 ) has more of at least one of the goods and no less of the other good compared to (y1 , y2 ), then the consumer prefers (x1 , x2 ) to (y1 , y2 ). Preferences of this kind are called </a:t>
            </a:r>
            <a:r>
              <a:rPr lang="en-IN" sz="2400" b="1" i="1" dirty="0" smtClean="0"/>
              <a:t>monotonic preferences</a:t>
            </a:r>
            <a:r>
              <a:rPr lang="en-IN" sz="2400" dirty="0" smtClean="0"/>
              <a:t>. </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Utility </a:t>
            </a:r>
            <a:endParaRPr lang="en-IN" dirty="0"/>
          </a:p>
        </p:txBody>
      </p:sp>
      <p:sp>
        <p:nvSpPr>
          <p:cNvPr id="3" name="Content Placeholder 2"/>
          <p:cNvSpPr>
            <a:spLocks noGrp="1"/>
          </p:cNvSpPr>
          <p:nvPr>
            <p:ph idx="1"/>
          </p:nvPr>
        </p:nvSpPr>
        <p:spPr/>
        <p:txBody>
          <a:bodyPr>
            <a:normAutofit/>
          </a:bodyPr>
          <a:lstStyle/>
          <a:p>
            <a:r>
              <a:rPr lang="en-IN" sz="2000" dirty="0" smtClean="0"/>
              <a:t>Why do you buy the goods and services you do? It must be because they provide you with satisfaction—you feel better off because you have purchased them. Economists call this satisfaction </a:t>
            </a:r>
            <a:r>
              <a:rPr lang="en-IN" sz="2000" i="1" dirty="0" smtClean="0"/>
              <a:t>utility. </a:t>
            </a:r>
            <a:endParaRPr lang="en-IN" sz="2000" i="1" dirty="0" smtClean="0"/>
          </a:p>
          <a:p>
            <a:endParaRPr lang="en-IN" sz="2000" i="1" dirty="0" smtClean="0"/>
          </a:p>
          <a:p>
            <a:r>
              <a:rPr lang="en-IN" sz="2000" dirty="0" smtClean="0"/>
              <a:t>It is generally assumed that the consumer has well-defined preferences over the set of all possible bundles. She can compare any two bundles. In other words, between any two bundles, she either prefers one to the other or she is indifferent between the </a:t>
            </a:r>
            <a:r>
              <a:rPr lang="en-IN" sz="2000" dirty="0" smtClean="0"/>
              <a:t>two.</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Indifference Curves</a:t>
            </a:r>
            <a:endParaRPr lang="en-IN" dirty="0"/>
          </a:p>
        </p:txBody>
      </p:sp>
      <p:sp>
        <p:nvSpPr>
          <p:cNvPr id="3" name="Content Placeholder 2"/>
          <p:cNvSpPr>
            <a:spLocks noGrp="1"/>
          </p:cNvSpPr>
          <p:nvPr>
            <p:ph idx="1"/>
          </p:nvPr>
        </p:nvSpPr>
        <p:spPr/>
        <p:txBody>
          <a:bodyPr>
            <a:normAutofit/>
          </a:bodyPr>
          <a:lstStyle/>
          <a:p>
            <a:pPr algn="just"/>
            <a:r>
              <a:rPr lang="en-IN" sz="2400" dirty="0" smtClean="0"/>
              <a:t>An indifference curve shows the various combinations of two goods that give the consumer equal level of utility or satisfaction.</a:t>
            </a:r>
          </a:p>
          <a:p>
            <a:pPr algn="just"/>
            <a:r>
              <a:rPr lang="en-IN" sz="2400" dirty="0" smtClean="0"/>
              <a:t>Indifference curves give us a powerful framework for assessing consumer choices graphically.</a:t>
            </a:r>
          </a:p>
          <a:p>
            <a:pPr algn="just"/>
            <a:r>
              <a:rPr lang="en-IN" sz="2400" dirty="0" smtClean="0"/>
              <a:t>Because all points along an indifference curve generate the same level of utility, economists say that a consumer is indifferent between them.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Indifference Curves</a:t>
            </a:r>
            <a:endParaRPr lang="en-IN" dirty="0"/>
          </a:p>
        </p:txBody>
      </p:sp>
      <p:sp>
        <p:nvSpPr>
          <p:cNvPr id="3" name="Content Placeholder 2"/>
          <p:cNvSpPr>
            <a:spLocks noGrp="1"/>
          </p:cNvSpPr>
          <p:nvPr>
            <p:ph idx="1"/>
          </p:nvPr>
        </p:nvSpPr>
        <p:spPr>
          <a:xfrm>
            <a:off x="571472" y="1428712"/>
            <a:ext cx="8229600" cy="5429288"/>
          </a:xfrm>
        </p:spPr>
        <p:txBody>
          <a:bodyPr>
            <a:normAutofit/>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b="1" dirty="0" smtClean="0"/>
          </a:p>
          <a:p>
            <a:endParaRPr lang="en-IN" b="1" dirty="0"/>
          </a:p>
          <a:p>
            <a:endParaRPr lang="en-IN" b="1" dirty="0" smtClean="0"/>
          </a:p>
          <a:p>
            <a:endParaRPr lang="en-IN" dirty="0" smtClean="0"/>
          </a:p>
          <a:p>
            <a:endParaRPr lang="en-IN" dirty="0"/>
          </a:p>
          <a:p>
            <a:endParaRPr lang="en-IN" dirty="0"/>
          </a:p>
        </p:txBody>
      </p:sp>
      <p:sp>
        <p:nvSpPr>
          <p:cNvPr id="4" name="Line 3"/>
          <p:cNvSpPr>
            <a:spLocks noChangeShapeType="1"/>
          </p:cNvSpPr>
          <p:nvPr/>
        </p:nvSpPr>
        <p:spPr bwMode="auto">
          <a:xfrm>
            <a:off x="1371600" y="1981200"/>
            <a:ext cx="0" cy="3429000"/>
          </a:xfrm>
          <a:prstGeom prst="line">
            <a:avLst/>
          </a:prstGeom>
          <a:noFill/>
          <a:ln w="12700">
            <a:solidFill>
              <a:schemeClr val="tx1"/>
            </a:solidFill>
            <a:round/>
            <a:headEnd type="triangle" w="med" len="med"/>
            <a:tailEnd type="none" w="sm" len="sm"/>
          </a:ln>
          <a:effectLst/>
        </p:spPr>
        <p:txBody>
          <a:bodyPr wrap="none" anchor="ctr"/>
          <a:lstStyle/>
          <a:p>
            <a:endParaRPr lang="en-IN"/>
          </a:p>
        </p:txBody>
      </p:sp>
      <p:sp>
        <p:nvSpPr>
          <p:cNvPr id="5" name="Line 4"/>
          <p:cNvSpPr>
            <a:spLocks noChangeShapeType="1"/>
          </p:cNvSpPr>
          <p:nvPr/>
        </p:nvSpPr>
        <p:spPr bwMode="auto">
          <a:xfrm>
            <a:off x="1371600" y="5410200"/>
            <a:ext cx="4038600"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6" name="Rectangle 5"/>
          <p:cNvSpPr>
            <a:spLocks noChangeArrowheads="1"/>
          </p:cNvSpPr>
          <p:nvPr/>
        </p:nvSpPr>
        <p:spPr bwMode="auto">
          <a:xfrm>
            <a:off x="785786" y="1643050"/>
            <a:ext cx="557213"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x</a:t>
            </a:r>
            <a:r>
              <a:rPr lang="en-US" sz="3200" b="1" baseline="-25000">
                <a:effectLst>
                  <a:outerShdw blurRad="38100" dist="38100" dir="2700000" algn="tl">
                    <a:srgbClr val="000000"/>
                  </a:outerShdw>
                </a:effectLst>
              </a:rPr>
              <a:t>2</a:t>
            </a:r>
          </a:p>
        </p:txBody>
      </p:sp>
      <p:sp>
        <p:nvSpPr>
          <p:cNvPr id="7" name="Rectangle 6"/>
          <p:cNvSpPr>
            <a:spLocks noChangeArrowheads="1"/>
          </p:cNvSpPr>
          <p:nvPr/>
        </p:nvSpPr>
        <p:spPr bwMode="auto">
          <a:xfrm>
            <a:off x="5318125" y="5532438"/>
            <a:ext cx="557213"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x</a:t>
            </a:r>
            <a:r>
              <a:rPr lang="en-US" sz="3200" b="1" baseline="-25000">
                <a:effectLst>
                  <a:outerShdw blurRad="38100" dist="38100" dir="2700000" algn="tl">
                    <a:srgbClr val="000000"/>
                  </a:outerShdw>
                </a:effectLst>
              </a:rPr>
              <a:t>1</a:t>
            </a:r>
          </a:p>
        </p:txBody>
      </p:sp>
      <p:sp>
        <p:nvSpPr>
          <p:cNvPr id="8" name="Rectangle 12"/>
          <p:cNvSpPr>
            <a:spLocks noChangeArrowheads="1"/>
          </p:cNvSpPr>
          <p:nvPr/>
        </p:nvSpPr>
        <p:spPr bwMode="auto">
          <a:xfrm>
            <a:off x="2879725" y="3322638"/>
            <a:ext cx="612775"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x”</a:t>
            </a:r>
          </a:p>
        </p:txBody>
      </p:sp>
      <p:sp>
        <p:nvSpPr>
          <p:cNvPr id="9" name="Rectangle 13"/>
          <p:cNvSpPr>
            <a:spLocks noChangeArrowheads="1"/>
          </p:cNvSpPr>
          <p:nvPr/>
        </p:nvSpPr>
        <p:spPr bwMode="auto">
          <a:xfrm>
            <a:off x="4327525" y="4237038"/>
            <a:ext cx="727075"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x”’</a:t>
            </a:r>
          </a:p>
        </p:txBody>
      </p:sp>
      <p:sp>
        <p:nvSpPr>
          <p:cNvPr id="10" name="Rectangle 14"/>
          <p:cNvSpPr>
            <a:spLocks noChangeArrowheads="1"/>
          </p:cNvSpPr>
          <p:nvPr/>
        </p:nvSpPr>
        <p:spPr bwMode="auto">
          <a:xfrm>
            <a:off x="4556125" y="1722438"/>
            <a:ext cx="2390775"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x’ </a:t>
            </a:r>
            <a:r>
              <a:rPr lang="en-US" sz="3200" b="1">
                <a:effectLst>
                  <a:outerShdw blurRad="38100" dist="38100" dir="2700000" algn="tl">
                    <a:srgbClr val="000000"/>
                  </a:outerShdw>
                </a:effectLst>
                <a:latin typeface="Symbol" pitchFamily="18" charset="2"/>
              </a:rPr>
              <a:t>~</a:t>
            </a:r>
            <a:r>
              <a:rPr lang="en-US" sz="3200" b="1">
                <a:effectLst>
                  <a:outerShdw blurRad="38100" dist="38100" dir="2700000" algn="tl">
                    <a:srgbClr val="000000"/>
                  </a:outerShdw>
                </a:effectLst>
              </a:rPr>
              <a:t> x” </a:t>
            </a:r>
            <a:r>
              <a:rPr lang="en-US" sz="3200" b="1">
                <a:effectLst>
                  <a:outerShdw blurRad="38100" dist="38100" dir="2700000" algn="tl">
                    <a:srgbClr val="000000"/>
                  </a:outerShdw>
                </a:effectLst>
                <a:latin typeface="Symbol" pitchFamily="18" charset="2"/>
              </a:rPr>
              <a:t>~</a:t>
            </a:r>
            <a:r>
              <a:rPr lang="en-US" sz="3200" b="1">
                <a:effectLst>
                  <a:outerShdw blurRad="38100" dist="38100" dir="2700000" algn="tl">
                    <a:srgbClr val="000000"/>
                  </a:outerShdw>
                </a:effectLst>
              </a:rPr>
              <a:t> x”’</a:t>
            </a:r>
          </a:p>
        </p:txBody>
      </p:sp>
      <p:sp>
        <p:nvSpPr>
          <p:cNvPr id="11" name="Freeform 17"/>
          <p:cNvSpPr>
            <a:spLocks/>
          </p:cNvSpPr>
          <p:nvPr/>
        </p:nvSpPr>
        <p:spPr bwMode="auto">
          <a:xfrm>
            <a:off x="1952625" y="1738313"/>
            <a:ext cx="3024188" cy="3286125"/>
          </a:xfrm>
          <a:custGeom>
            <a:avLst/>
            <a:gdLst/>
            <a:ahLst/>
            <a:cxnLst>
              <a:cxn ang="0">
                <a:pos x="0" y="0"/>
              </a:cxn>
              <a:cxn ang="0">
                <a:pos x="375" y="1260"/>
              </a:cxn>
              <a:cxn ang="0">
                <a:pos x="2055" y="2040"/>
              </a:cxn>
            </a:cxnLst>
            <a:rect l="0" t="0" r="r" b="b"/>
            <a:pathLst>
              <a:path w="2055" h="2040">
                <a:moveTo>
                  <a:pt x="0" y="0"/>
                </a:moveTo>
                <a:cubicBezTo>
                  <a:pt x="16" y="460"/>
                  <a:pt x="33" y="920"/>
                  <a:pt x="375" y="1260"/>
                </a:cubicBezTo>
                <a:cubicBezTo>
                  <a:pt x="717" y="1600"/>
                  <a:pt x="1386" y="1820"/>
                  <a:pt x="2055" y="2040"/>
                </a:cubicBezTo>
              </a:path>
            </a:pathLst>
          </a:custGeom>
          <a:noFill/>
          <a:ln w="57150" cap="flat" cmpd="sng">
            <a:solidFill>
              <a:schemeClr val="tx1"/>
            </a:solidFill>
            <a:prstDash val="solid"/>
            <a:round/>
            <a:headEnd type="none" w="sm" len="sm"/>
            <a:tailEnd type="none" w="sm" len="sm"/>
          </a:ln>
          <a:effectLst/>
        </p:spPr>
        <p:txBody>
          <a:bodyPr wrap="none" anchor="ctr"/>
          <a:lstStyle/>
          <a:p>
            <a:endParaRPr lang="en-IN"/>
          </a:p>
        </p:txBody>
      </p:sp>
      <p:sp>
        <p:nvSpPr>
          <p:cNvPr id="12" name="Oval 8"/>
          <p:cNvSpPr>
            <a:spLocks noChangeArrowheads="1"/>
          </p:cNvSpPr>
          <p:nvPr/>
        </p:nvSpPr>
        <p:spPr bwMode="auto">
          <a:xfrm>
            <a:off x="1873250" y="2216150"/>
            <a:ext cx="215900" cy="215900"/>
          </a:xfrm>
          <a:prstGeom prst="ellipse">
            <a:avLst/>
          </a:prstGeom>
          <a:solidFill>
            <a:schemeClr val="hlink"/>
          </a:solidFill>
          <a:ln w="12700">
            <a:solidFill>
              <a:schemeClr val="accent1"/>
            </a:solidFill>
            <a:round/>
            <a:headEnd/>
            <a:tailEnd/>
          </a:ln>
          <a:effectLst/>
        </p:spPr>
        <p:txBody>
          <a:bodyPr wrap="none" anchor="ctr"/>
          <a:lstStyle/>
          <a:p>
            <a:endParaRPr lang="en-IN"/>
          </a:p>
        </p:txBody>
      </p:sp>
      <p:sp>
        <p:nvSpPr>
          <p:cNvPr id="13" name="Oval 9"/>
          <p:cNvSpPr>
            <a:spLocks noChangeArrowheads="1"/>
          </p:cNvSpPr>
          <p:nvPr/>
        </p:nvSpPr>
        <p:spPr bwMode="auto">
          <a:xfrm>
            <a:off x="2449513" y="3711575"/>
            <a:ext cx="215900" cy="215900"/>
          </a:xfrm>
          <a:prstGeom prst="ellipse">
            <a:avLst/>
          </a:prstGeom>
          <a:solidFill>
            <a:schemeClr val="hlink"/>
          </a:solidFill>
          <a:ln w="12700">
            <a:solidFill>
              <a:schemeClr val="accent1"/>
            </a:solidFill>
            <a:round/>
            <a:headEnd/>
            <a:tailEnd/>
          </a:ln>
          <a:effectLst/>
        </p:spPr>
        <p:txBody>
          <a:bodyPr wrap="none" anchor="ctr"/>
          <a:lstStyle/>
          <a:p>
            <a:endParaRPr lang="en-IN"/>
          </a:p>
        </p:txBody>
      </p:sp>
      <p:sp>
        <p:nvSpPr>
          <p:cNvPr id="14" name="Oval 10"/>
          <p:cNvSpPr>
            <a:spLocks noChangeArrowheads="1"/>
          </p:cNvSpPr>
          <p:nvPr/>
        </p:nvSpPr>
        <p:spPr bwMode="auto">
          <a:xfrm>
            <a:off x="4121150" y="4654550"/>
            <a:ext cx="215900" cy="215900"/>
          </a:xfrm>
          <a:prstGeom prst="ellipse">
            <a:avLst/>
          </a:prstGeom>
          <a:solidFill>
            <a:schemeClr val="hlink"/>
          </a:solidFill>
          <a:ln w="12700">
            <a:solidFill>
              <a:schemeClr val="accent1"/>
            </a:solidFill>
            <a:round/>
            <a:headEnd/>
            <a:tailEnd/>
          </a:ln>
          <a:effectLst/>
        </p:spPr>
        <p:txBody>
          <a:bodyPr wrap="none" anchor="ctr"/>
          <a:lstStyle/>
          <a:p>
            <a:endParaRPr lang="en-IN"/>
          </a:p>
        </p:txBody>
      </p:sp>
      <p:sp>
        <p:nvSpPr>
          <p:cNvPr id="15" name="Rectangle 18"/>
          <p:cNvSpPr>
            <a:spLocks noChangeArrowheads="1"/>
          </p:cNvSpPr>
          <p:nvPr/>
        </p:nvSpPr>
        <p:spPr bwMode="auto">
          <a:xfrm>
            <a:off x="2151063" y="1951038"/>
            <a:ext cx="522287" cy="579437"/>
          </a:xfrm>
          <a:prstGeom prst="rect">
            <a:avLst/>
          </a:prstGeom>
          <a:noFill/>
          <a:ln w="9525">
            <a:noFill/>
            <a:miter lim="800000"/>
            <a:headEnd/>
            <a:tailEnd/>
          </a:ln>
          <a:effectLst/>
        </p:spPr>
        <p:txBody>
          <a:bodyPr wrap="none" lIns="92075" tIns="46038" rIns="92075" bIns="46038">
            <a:spAutoFit/>
          </a:bodyPr>
          <a:lstStyle/>
          <a:p>
            <a:pPr algn="l"/>
            <a:r>
              <a:rPr lang="en-US" sz="3200" b="1"/>
              <a:t>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Indifference Curves</a:t>
            </a:r>
            <a:endParaRPr lang="en-IN" dirty="0"/>
          </a:p>
        </p:txBody>
      </p:sp>
      <p:sp>
        <p:nvSpPr>
          <p:cNvPr id="36" name="Line 3"/>
          <p:cNvSpPr>
            <a:spLocks noChangeShapeType="1"/>
          </p:cNvSpPr>
          <p:nvPr/>
        </p:nvSpPr>
        <p:spPr bwMode="auto">
          <a:xfrm>
            <a:off x="1371600" y="1981200"/>
            <a:ext cx="0" cy="3429000"/>
          </a:xfrm>
          <a:prstGeom prst="line">
            <a:avLst/>
          </a:prstGeom>
          <a:noFill/>
          <a:ln w="12700">
            <a:solidFill>
              <a:schemeClr val="tx1"/>
            </a:solidFill>
            <a:round/>
            <a:headEnd type="triangle" w="med" len="med"/>
            <a:tailEnd type="none" w="sm" len="sm"/>
          </a:ln>
          <a:effectLst/>
        </p:spPr>
        <p:txBody>
          <a:bodyPr wrap="none" anchor="ctr"/>
          <a:lstStyle/>
          <a:p>
            <a:endParaRPr lang="en-IN"/>
          </a:p>
        </p:txBody>
      </p:sp>
      <p:sp>
        <p:nvSpPr>
          <p:cNvPr id="37" name="Line 4"/>
          <p:cNvSpPr>
            <a:spLocks noChangeShapeType="1"/>
          </p:cNvSpPr>
          <p:nvPr/>
        </p:nvSpPr>
        <p:spPr bwMode="auto">
          <a:xfrm>
            <a:off x="1371600" y="5410200"/>
            <a:ext cx="4038600"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38" name="Rectangle 5"/>
          <p:cNvSpPr>
            <a:spLocks noChangeArrowheads="1"/>
          </p:cNvSpPr>
          <p:nvPr/>
        </p:nvSpPr>
        <p:spPr bwMode="auto">
          <a:xfrm>
            <a:off x="746125" y="1646238"/>
            <a:ext cx="557213" cy="579437"/>
          </a:xfrm>
          <a:prstGeom prst="rect">
            <a:avLst/>
          </a:prstGeom>
          <a:noFill/>
          <a:ln w="9525">
            <a:noFill/>
            <a:miter lim="800000"/>
            <a:headEnd/>
            <a:tailEnd/>
          </a:ln>
          <a:effectLst/>
        </p:spPr>
        <p:txBody>
          <a:bodyPr wrap="none" lIns="92075" tIns="46038" rIns="92075" bIns="46038">
            <a:spAutoFit/>
          </a:bodyPr>
          <a:lstStyle/>
          <a:p>
            <a:pPr algn="l"/>
            <a:r>
              <a:rPr lang="en-US" sz="3200" b="1"/>
              <a:t>x</a:t>
            </a:r>
            <a:r>
              <a:rPr lang="en-US" sz="3200" b="1" baseline="-25000"/>
              <a:t>2</a:t>
            </a:r>
          </a:p>
        </p:txBody>
      </p:sp>
      <p:sp>
        <p:nvSpPr>
          <p:cNvPr id="39" name="Rectangle 6"/>
          <p:cNvSpPr>
            <a:spLocks noChangeArrowheads="1"/>
          </p:cNvSpPr>
          <p:nvPr/>
        </p:nvSpPr>
        <p:spPr bwMode="auto">
          <a:xfrm>
            <a:off x="5318125" y="5532438"/>
            <a:ext cx="557213" cy="579437"/>
          </a:xfrm>
          <a:prstGeom prst="rect">
            <a:avLst/>
          </a:prstGeom>
          <a:noFill/>
          <a:ln w="9525">
            <a:noFill/>
            <a:miter lim="800000"/>
            <a:headEnd/>
            <a:tailEnd/>
          </a:ln>
          <a:effectLst/>
        </p:spPr>
        <p:txBody>
          <a:bodyPr wrap="none" lIns="92075" tIns="46038" rIns="92075" bIns="46038">
            <a:spAutoFit/>
          </a:bodyPr>
          <a:lstStyle/>
          <a:p>
            <a:pPr algn="l"/>
            <a:r>
              <a:rPr lang="en-US" sz="3200" b="1" dirty="0"/>
              <a:t>x</a:t>
            </a:r>
            <a:r>
              <a:rPr lang="en-US" sz="3200" b="1" baseline="-25000" dirty="0"/>
              <a:t>1</a:t>
            </a:r>
          </a:p>
        </p:txBody>
      </p:sp>
      <p:sp>
        <p:nvSpPr>
          <p:cNvPr id="40" name="Rectangle 9"/>
          <p:cNvSpPr>
            <a:spLocks noChangeArrowheads="1"/>
          </p:cNvSpPr>
          <p:nvPr/>
        </p:nvSpPr>
        <p:spPr bwMode="auto">
          <a:xfrm>
            <a:off x="2151063" y="1951038"/>
            <a:ext cx="409575" cy="579437"/>
          </a:xfrm>
          <a:prstGeom prst="rect">
            <a:avLst/>
          </a:prstGeom>
          <a:noFill/>
          <a:ln w="9525">
            <a:noFill/>
            <a:miter lim="800000"/>
            <a:headEnd/>
            <a:tailEnd/>
          </a:ln>
          <a:effectLst/>
        </p:spPr>
        <p:txBody>
          <a:bodyPr wrap="none" lIns="92075" tIns="46038" rIns="92075" bIns="46038">
            <a:spAutoFit/>
          </a:bodyPr>
          <a:lstStyle/>
          <a:p>
            <a:pPr algn="l"/>
            <a:r>
              <a:rPr lang="en-US" sz="3200" b="1"/>
              <a:t>x</a:t>
            </a:r>
          </a:p>
        </p:txBody>
      </p:sp>
      <p:sp>
        <p:nvSpPr>
          <p:cNvPr id="41" name="Rectangle 11"/>
          <p:cNvSpPr>
            <a:spLocks noChangeArrowheads="1"/>
          </p:cNvSpPr>
          <p:nvPr/>
        </p:nvSpPr>
        <p:spPr bwMode="auto">
          <a:xfrm>
            <a:off x="1905000" y="4552950"/>
            <a:ext cx="533400" cy="579438"/>
          </a:xfrm>
          <a:prstGeom prst="rect">
            <a:avLst/>
          </a:prstGeom>
          <a:noFill/>
          <a:ln w="9525">
            <a:noFill/>
            <a:miter lim="800000"/>
            <a:headEnd/>
            <a:tailEnd/>
          </a:ln>
          <a:effectLst/>
        </p:spPr>
        <p:txBody>
          <a:bodyPr lIns="92075" tIns="46038" rIns="92075" bIns="46038">
            <a:spAutoFit/>
          </a:bodyPr>
          <a:lstStyle/>
          <a:p>
            <a:pPr algn="l"/>
            <a:r>
              <a:rPr lang="en-US" sz="3200" b="1"/>
              <a:t>y</a:t>
            </a:r>
          </a:p>
        </p:txBody>
      </p:sp>
      <p:sp>
        <p:nvSpPr>
          <p:cNvPr id="42" name="Rectangle 12"/>
          <p:cNvSpPr>
            <a:spLocks noChangeArrowheads="1"/>
          </p:cNvSpPr>
          <p:nvPr/>
        </p:nvSpPr>
        <p:spPr bwMode="auto">
          <a:xfrm>
            <a:off x="4495800" y="2819400"/>
            <a:ext cx="560388" cy="579438"/>
          </a:xfrm>
          <a:prstGeom prst="rect">
            <a:avLst/>
          </a:prstGeom>
          <a:noFill/>
          <a:ln w="9525">
            <a:noFill/>
            <a:miter lim="800000"/>
            <a:headEnd/>
            <a:tailEnd/>
          </a:ln>
          <a:effectLst/>
        </p:spPr>
        <p:txBody>
          <a:bodyPr lIns="92075" tIns="46038" rIns="92075" bIns="46038">
            <a:spAutoFit/>
          </a:bodyPr>
          <a:lstStyle/>
          <a:p>
            <a:pPr algn="l"/>
            <a:r>
              <a:rPr lang="en-US" sz="3200" b="1"/>
              <a:t>z</a:t>
            </a:r>
          </a:p>
        </p:txBody>
      </p:sp>
      <p:sp>
        <p:nvSpPr>
          <p:cNvPr id="43" name="Rectangle 16"/>
          <p:cNvSpPr>
            <a:spLocks noChangeArrowheads="1"/>
          </p:cNvSpPr>
          <p:nvPr/>
        </p:nvSpPr>
        <p:spPr bwMode="auto">
          <a:xfrm>
            <a:off x="3581400" y="1295400"/>
            <a:ext cx="609600" cy="579438"/>
          </a:xfrm>
          <a:prstGeom prst="rect">
            <a:avLst/>
          </a:prstGeom>
          <a:noFill/>
          <a:ln w="9525">
            <a:noFill/>
            <a:miter lim="800000"/>
            <a:headEnd/>
            <a:tailEnd/>
          </a:ln>
          <a:effectLst/>
        </p:spPr>
        <p:txBody>
          <a:bodyPr lIns="92075" tIns="46038" rIns="92075" bIns="46038">
            <a:spAutoFit/>
          </a:bodyPr>
          <a:lstStyle/>
          <a:p>
            <a:pPr algn="l"/>
            <a:r>
              <a:rPr lang="en-US" sz="3200" b="1"/>
              <a:t>I</a:t>
            </a:r>
            <a:r>
              <a:rPr lang="en-US" sz="3200" b="1" baseline="-25000"/>
              <a:t>1</a:t>
            </a:r>
          </a:p>
        </p:txBody>
      </p:sp>
      <p:sp>
        <p:nvSpPr>
          <p:cNvPr id="44" name="Rectangle 17"/>
          <p:cNvSpPr>
            <a:spLocks noChangeArrowheads="1"/>
          </p:cNvSpPr>
          <p:nvPr/>
        </p:nvSpPr>
        <p:spPr bwMode="auto">
          <a:xfrm>
            <a:off x="2498725" y="3170238"/>
            <a:ext cx="444500" cy="579437"/>
          </a:xfrm>
          <a:prstGeom prst="rect">
            <a:avLst/>
          </a:prstGeom>
          <a:noFill/>
          <a:ln w="9525">
            <a:noFill/>
            <a:miter lim="800000"/>
            <a:headEnd/>
            <a:tailEnd/>
          </a:ln>
          <a:effectLst/>
        </p:spPr>
        <p:txBody>
          <a:bodyPr wrap="none" lIns="92075" tIns="46038" rIns="92075" bIns="46038">
            <a:spAutoFit/>
          </a:bodyPr>
          <a:lstStyle/>
          <a:p>
            <a:pPr algn="l"/>
            <a:r>
              <a:rPr lang="en-US" sz="3200" b="1"/>
              <a:t>I</a:t>
            </a:r>
            <a:r>
              <a:rPr lang="en-US" sz="3200" b="1" baseline="-25000"/>
              <a:t>2</a:t>
            </a:r>
          </a:p>
        </p:txBody>
      </p:sp>
      <p:sp>
        <p:nvSpPr>
          <p:cNvPr id="45" name="Rectangle 18"/>
          <p:cNvSpPr>
            <a:spLocks noChangeArrowheads="1"/>
          </p:cNvSpPr>
          <p:nvPr/>
        </p:nvSpPr>
        <p:spPr bwMode="auto">
          <a:xfrm>
            <a:off x="3565525" y="4799013"/>
            <a:ext cx="444500" cy="579437"/>
          </a:xfrm>
          <a:prstGeom prst="rect">
            <a:avLst/>
          </a:prstGeom>
          <a:noFill/>
          <a:ln w="9525">
            <a:noFill/>
            <a:miter lim="800000"/>
            <a:headEnd/>
            <a:tailEnd/>
          </a:ln>
          <a:effectLst/>
        </p:spPr>
        <p:txBody>
          <a:bodyPr wrap="none" lIns="92075" tIns="46038" rIns="92075" bIns="46038">
            <a:spAutoFit/>
          </a:bodyPr>
          <a:lstStyle/>
          <a:p>
            <a:pPr algn="l"/>
            <a:r>
              <a:rPr lang="en-US" sz="3200" b="1"/>
              <a:t>I</a:t>
            </a:r>
            <a:r>
              <a:rPr lang="en-US" sz="3200" b="1" baseline="-25000"/>
              <a:t>3</a:t>
            </a:r>
          </a:p>
        </p:txBody>
      </p:sp>
      <p:sp>
        <p:nvSpPr>
          <p:cNvPr id="46" name="Freeform 21"/>
          <p:cNvSpPr>
            <a:spLocks/>
          </p:cNvSpPr>
          <p:nvPr/>
        </p:nvSpPr>
        <p:spPr bwMode="auto">
          <a:xfrm>
            <a:off x="1952625" y="1738313"/>
            <a:ext cx="3024188" cy="3286125"/>
          </a:xfrm>
          <a:custGeom>
            <a:avLst/>
            <a:gdLst/>
            <a:ahLst/>
            <a:cxnLst>
              <a:cxn ang="0">
                <a:pos x="0" y="0"/>
              </a:cxn>
              <a:cxn ang="0">
                <a:pos x="375" y="1260"/>
              </a:cxn>
              <a:cxn ang="0">
                <a:pos x="2055" y="2040"/>
              </a:cxn>
            </a:cxnLst>
            <a:rect l="0" t="0" r="r" b="b"/>
            <a:pathLst>
              <a:path w="2055" h="2040">
                <a:moveTo>
                  <a:pt x="0" y="0"/>
                </a:moveTo>
                <a:cubicBezTo>
                  <a:pt x="16" y="460"/>
                  <a:pt x="33" y="920"/>
                  <a:pt x="375" y="1260"/>
                </a:cubicBezTo>
                <a:cubicBezTo>
                  <a:pt x="717" y="1600"/>
                  <a:pt x="1386" y="1820"/>
                  <a:pt x="2055" y="2040"/>
                </a:cubicBezTo>
              </a:path>
            </a:pathLst>
          </a:custGeom>
          <a:noFill/>
          <a:ln w="57150" cap="flat" cmpd="sng">
            <a:solidFill>
              <a:schemeClr val="tx1"/>
            </a:solidFill>
            <a:prstDash val="solid"/>
            <a:round/>
            <a:headEnd type="none" w="sm" len="sm"/>
            <a:tailEnd type="none" w="sm" len="sm"/>
          </a:ln>
          <a:effectLst/>
        </p:spPr>
        <p:txBody>
          <a:bodyPr wrap="none" anchor="ctr"/>
          <a:lstStyle/>
          <a:p>
            <a:endParaRPr lang="en-IN"/>
          </a:p>
        </p:txBody>
      </p:sp>
      <p:sp>
        <p:nvSpPr>
          <p:cNvPr id="47" name="Oval 22"/>
          <p:cNvSpPr>
            <a:spLocks noChangeArrowheads="1"/>
          </p:cNvSpPr>
          <p:nvPr/>
        </p:nvSpPr>
        <p:spPr bwMode="auto">
          <a:xfrm>
            <a:off x="1873250" y="2216150"/>
            <a:ext cx="215900" cy="215900"/>
          </a:xfrm>
          <a:prstGeom prst="ellipse">
            <a:avLst/>
          </a:prstGeom>
          <a:solidFill>
            <a:schemeClr val="hlink"/>
          </a:solidFill>
          <a:ln w="12700">
            <a:solidFill>
              <a:schemeClr val="hlink"/>
            </a:solidFill>
            <a:round/>
            <a:headEnd/>
            <a:tailEnd/>
          </a:ln>
          <a:effectLst/>
        </p:spPr>
        <p:txBody>
          <a:bodyPr wrap="none" anchor="ctr"/>
          <a:lstStyle/>
          <a:p>
            <a:endParaRPr lang="en-IN"/>
          </a:p>
        </p:txBody>
      </p:sp>
      <p:sp>
        <p:nvSpPr>
          <p:cNvPr id="48" name="Freeform 23"/>
          <p:cNvSpPr>
            <a:spLocks/>
          </p:cNvSpPr>
          <p:nvPr/>
        </p:nvSpPr>
        <p:spPr bwMode="auto">
          <a:xfrm>
            <a:off x="1666875" y="3643313"/>
            <a:ext cx="1928813" cy="1428750"/>
          </a:xfrm>
          <a:custGeom>
            <a:avLst/>
            <a:gdLst/>
            <a:ahLst/>
            <a:cxnLst>
              <a:cxn ang="0">
                <a:pos x="0" y="0"/>
              </a:cxn>
              <a:cxn ang="0">
                <a:pos x="308" y="533"/>
              </a:cxn>
              <a:cxn ang="0">
                <a:pos x="1215" y="900"/>
              </a:cxn>
            </a:cxnLst>
            <a:rect l="0" t="0" r="r" b="b"/>
            <a:pathLst>
              <a:path w="1215" h="900">
                <a:moveTo>
                  <a:pt x="0" y="0"/>
                </a:moveTo>
                <a:cubicBezTo>
                  <a:pt x="54" y="86"/>
                  <a:pt x="106" y="383"/>
                  <a:pt x="308" y="533"/>
                </a:cubicBezTo>
                <a:cubicBezTo>
                  <a:pt x="510" y="683"/>
                  <a:pt x="854" y="796"/>
                  <a:pt x="1215" y="900"/>
                </a:cubicBezTo>
              </a:path>
            </a:pathLst>
          </a:custGeom>
          <a:noFill/>
          <a:ln w="57150" cap="flat" cmpd="sng">
            <a:solidFill>
              <a:schemeClr val="tx1"/>
            </a:solidFill>
            <a:prstDash val="solid"/>
            <a:round/>
            <a:headEnd type="none" w="sm" len="sm"/>
            <a:tailEnd type="none" w="sm" len="sm"/>
          </a:ln>
          <a:effectLst/>
        </p:spPr>
        <p:txBody>
          <a:bodyPr wrap="none" anchor="ctr"/>
          <a:lstStyle/>
          <a:p>
            <a:endParaRPr lang="en-IN"/>
          </a:p>
        </p:txBody>
      </p:sp>
      <p:sp>
        <p:nvSpPr>
          <p:cNvPr id="49" name="Freeform 24"/>
          <p:cNvSpPr>
            <a:spLocks/>
          </p:cNvSpPr>
          <p:nvPr/>
        </p:nvSpPr>
        <p:spPr bwMode="auto">
          <a:xfrm>
            <a:off x="3190875" y="1476375"/>
            <a:ext cx="2690813" cy="2547938"/>
          </a:xfrm>
          <a:custGeom>
            <a:avLst/>
            <a:gdLst/>
            <a:ahLst/>
            <a:cxnLst>
              <a:cxn ang="0">
                <a:pos x="0" y="0"/>
              </a:cxn>
              <a:cxn ang="0">
                <a:pos x="468" y="949"/>
              </a:cxn>
              <a:cxn ang="0">
                <a:pos x="1695" y="1605"/>
              </a:cxn>
            </a:cxnLst>
            <a:rect l="0" t="0" r="r" b="b"/>
            <a:pathLst>
              <a:path w="1695" h="1605">
                <a:moveTo>
                  <a:pt x="0" y="0"/>
                </a:moveTo>
                <a:cubicBezTo>
                  <a:pt x="75" y="158"/>
                  <a:pt x="186" y="682"/>
                  <a:pt x="468" y="949"/>
                </a:cubicBezTo>
                <a:cubicBezTo>
                  <a:pt x="750" y="1216"/>
                  <a:pt x="1440" y="1468"/>
                  <a:pt x="1695" y="1605"/>
                </a:cubicBezTo>
              </a:path>
            </a:pathLst>
          </a:custGeom>
          <a:noFill/>
          <a:ln w="57150" cap="flat" cmpd="sng">
            <a:solidFill>
              <a:schemeClr val="tx1"/>
            </a:solidFill>
            <a:prstDash val="solid"/>
            <a:round/>
            <a:headEnd type="none" w="sm" len="sm"/>
            <a:tailEnd type="none" w="sm" len="sm"/>
          </a:ln>
          <a:effectLst/>
        </p:spPr>
        <p:txBody>
          <a:bodyPr wrap="none" anchor="ctr"/>
          <a:lstStyle/>
          <a:p>
            <a:endParaRPr lang="en-IN"/>
          </a:p>
        </p:txBody>
      </p:sp>
      <p:sp>
        <p:nvSpPr>
          <p:cNvPr id="50" name="Oval 19"/>
          <p:cNvSpPr>
            <a:spLocks noChangeArrowheads="1"/>
          </p:cNvSpPr>
          <p:nvPr/>
        </p:nvSpPr>
        <p:spPr bwMode="auto">
          <a:xfrm>
            <a:off x="2092325" y="4397375"/>
            <a:ext cx="215900" cy="215900"/>
          </a:xfrm>
          <a:prstGeom prst="ellipse">
            <a:avLst/>
          </a:prstGeom>
          <a:solidFill>
            <a:srgbClr val="00CC00"/>
          </a:solidFill>
          <a:ln w="12700">
            <a:noFill/>
            <a:round/>
            <a:headEnd/>
            <a:tailEnd/>
          </a:ln>
          <a:effectLst/>
        </p:spPr>
        <p:txBody>
          <a:bodyPr wrap="none" anchor="ctr"/>
          <a:lstStyle/>
          <a:p>
            <a:endParaRPr lang="en-IN"/>
          </a:p>
        </p:txBody>
      </p:sp>
      <p:sp>
        <p:nvSpPr>
          <p:cNvPr id="51" name="Oval 20"/>
          <p:cNvSpPr>
            <a:spLocks noChangeArrowheads="1"/>
          </p:cNvSpPr>
          <p:nvPr/>
        </p:nvSpPr>
        <p:spPr bwMode="auto">
          <a:xfrm>
            <a:off x="4235450" y="3187700"/>
            <a:ext cx="215900" cy="215900"/>
          </a:xfrm>
          <a:prstGeom prst="ellipse">
            <a:avLst/>
          </a:prstGeom>
          <a:solidFill>
            <a:srgbClr val="FFFF00"/>
          </a:solidFill>
          <a:ln w="12700">
            <a:solidFill>
              <a:schemeClr val="tx2"/>
            </a:solidFill>
            <a:round/>
            <a:headEnd/>
            <a:tailEnd/>
          </a:ln>
          <a:effectLst/>
        </p:spPr>
        <p:txBody>
          <a:bodyPr wrap="none" anchor="ctr"/>
          <a:lstStyle/>
          <a:p>
            <a:endParaRPr lang="en-IN"/>
          </a:p>
        </p:txBody>
      </p:sp>
      <p:sp>
        <p:nvSpPr>
          <p:cNvPr id="52" name="Rectangle 51"/>
          <p:cNvSpPr/>
          <p:nvPr/>
        </p:nvSpPr>
        <p:spPr>
          <a:xfrm>
            <a:off x="4357686" y="1643050"/>
            <a:ext cx="4572000" cy="646331"/>
          </a:xfrm>
          <a:prstGeom prst="rect">
            <a:avLst/>
          </a:prstGeom>
        </p:spPr>
        <p:txBody>
          <a:bodyPr>
            <a:spAutoFit/>
          </a:bodyPr>
          <a:lstStyle/>
          <a:p>
            <a:r>
              <a:rPr lang="en-US" b="1" dirty="0" smtClean="0"/>
              <a:t>All bundles in I</a:t>
            </a:r>
            <a:r>
              <a:rPr lang="en-US" b="1" baseline="-25000" dirty="0" smtClean="0"/>
              <a:t>1</a:t>
            </a:r>
            <a:r>
              <a:rPr lang="en-US" b="1" dirty="0" smtClean="0"/>
              <a:t> are</a:t>
            </a:r>
          </a:p>
          <a:p>
            <a:r>
              <a:rPr lang="en-US" b="1" dirty="0" smtClean="0"/>
              <a:t>strictly preferred to all in I</a:t>
            </a:r>
            <a:r>
              <a:rPr lang="en-US" b="1" baseline="-25000" dirty="0" smtClean="0"/>
              <a:t>2</a:t>
            </a:r>
            <a:r>
              <a:rPr lang="en-US" b="1" dirty="0" smtClean="0"/>
              <a:t>.</a:t>
            </a:r>
            <a:endParaRPr lang="en-US" b="1" dirty="0"/>
          </a:p>
        </p:txBody>
      </p:sp>
      <p:sp>
        <p:nvSpPr>
          <p:cNvPr id="53" name="Rectangle 52"/>
          <p:cNvSpPr/>
          <p:nvPr/>
        </p:nvSpPr>
        <p:spPr>
          <a:xfrm>
            <a:off x="5429256" y="4357694"/>
            <a:ext cx="3714744" cy="646331"/>
          </a:xfrm>
          <a:prstGeom prst="rect">
            <a:avLst/>
          </a:prstGeom>
        </p:spPr>
        <p:txBody>
          <a:bodyPr wrap="square">
            <a:spAutoFit/>
          </a:bodyPr>
          <a:lstStyle/>
          <a:p>
            <a:r>
              <a:rPr lang="en-US" b="1" dirty="0" smtClean="0"/>
              <a:t>All bundles in I</a:t>
            </a:r>
            <a:r>
              <a:rPr lang="en-US" b="1" baseline="-25000" dirty="0" smtClean="0"/>
              <a:t>2</a:t>
            </a:r>
            <a:r>
              <a:rPr lang="en-US" b="1" dirty="0" smtClean="0"/>
              <a:t> are strictly preferred to all in I</a:t>
            </a:r>
            <a:r>
              <a:rPr lang="en-US" b="1" baseline="-25000" dirty="0" smtClean="0"/>
              <a:t>3</a:t>
            </a:r>
            <a:r>
              <a:rPr lang="en-US" b="1" dirty="0" smtClean="0"/>
              <a:t>.</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2400" dirty="0" smtClean="0"/>
              <a:t>Indifference Curves Cannot Intersect</a:t>
            </a:r>
          </a:p>
          <a:p>
            <a:endParaRPr lang="en-IN" dirty="0"/>
          </a:p>
        </p:txBody>
      </p:sp>
      <p:sp>
        <p:nvSpPr>
          <p:cNvPr id="4" name="Line 3"/>
          <p:cNvSpPr>
            <a:spLocks noChangeShapeType="1"/>
          </p:cNvSpPr>
          <p:nvPr/>
        </p:nvSpPr>
        <p:spPr bwMode="auto">
          <a:xfrm>
            <a:off x="1371600" y="2870225"/>
            <a:ext cx="0" cy="3429000"/>
          </a:xfrm>
          <a:prstGeom prst="line">
            <a:avLst/>
          </a:prstGeom>
          <a:noFill/>
          <a:ln w="12700">
            <a:solidFill>
              <a:schemeClr val="tx1"/>
            </a:solidFill>
            <a:round/>
            <a:headEnd type="triangle" w="med" len="med"/>
            <a:tailEnd type="none" w="sm" len="sm"/>
          </a:ln>
          <a:effectLst/>
        </p:spPr>
        <p:txBody>
          <a:bodyPr wrap="none" anchor="ctr"/>
          <a:lstStyle/>
          <a:p>
            <a:endParaRPr lang="en-IN"/>
          </a:p>
        </p:txBody>
      </p:sp>
      <p:sp>
        <p:nvSpPr>
          <p:cNvPr id="5" name="Line 4"/>
          <p:cNvSpPr>
            <a:spLocks noChangeShapeType="1"/>
          </p:cNvSpPr>
          <p:nvPr/>
        </p:nvSpPr>
        <p:spPr bwMode="auto">
          <a:xfrm>
            <a:off x="1371600" y="6299225"/>
            <a:ext cx="4038600"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6" name="Rectangle 5"/>
          <p:cNvSpPr>
            <a:spLocks noChangeArrowheads="1"/>
          </p:cNvSpPr>
          <p:nvPr/>
        </p:nvSpPr>
        <p:spPr bwMode="auto">
          <a:xfrm>
            <a:off x="609600" y="2489225"/>
            <a:ext cx="685800" cy="579438"/>
          </a:xfrm>
          <a:prstGeom prst="rect">
            <a:avLst/>
          </a:prstGeom>
          <a:noFill/>
          <a:ln w="9525">
            <a:noFill/>
            <a:miter lim="800000"/>
            <a:headEnd/>
            <a:tailEnd/>
          </a:ln>
          <a:effectLst/>
        </p:spPr>
        <p:txBody>
          <a:bodyPr lIns="92075" tIns="46038" rIns="92075" bIns="46038">
            <a:spAutoFit/>
          </a:bodyPr>
          <a:lstStyle/>
          <a:p>
            <a:pPr algn="l"/>
            <a:r>
              <a:rPr lang="en-US" sz="3200" b="1" dirty="0">
                <a:effectLst>
                  <a:outerShdw blurRad="38100" dist="38100" dir="2700000" algn="tl">
                    <a:srgbClr val="000000"/>
                  </a:outerShdw>
                </a:effectLst>
              </a:rPr>
              <a:t>x</a:t>
            </a:r>
            <a:r>
              <a:rPr lang="en-US" sz="3200" b="1" baseline="-25000" dirty="0">
                <a:effectLst>
                  <a:outerShdw blurRad="38100" dist="38100" dir="2700000" algn="tl">
                    <a:srgbClr val="000000"/>
                  </a:outerShdw>
                </a:effectLst>
              </a:rPr>
              <a:t>2</a:t>
            </a:r>
          </a:p>
        </p:txBody>
      </p:sp>
      <p:sp>
        <p:nvSpPr>
          <p:cNvPr id="7" name="Rectangle 6"/>
          <p:cNvSpPr>
            <a:spLocks noChangeArrowheads="1"/>
          </p:cNvSpPr>
          <p:nvPr/>
        </p:nvSpPr>
        <p:spPr bwMode="auto">
          <a:xfrm>
            <a:off x="5357818" y="6072206"/>
            <a:ext cx="557213" cy="579437"/>
          </a:xfrm>
          <a:prstGeom prst="rect">
            <a:avLst/>
          </a:prstGeom>
          <a:noFill/>
          <a:ln w="9525">
            <a:noFill/>
            <a:miter lim="800000"/>
            <a:headEnd/>
            <a:tailEnd/>
          </a:ln>
          <a:effectLst/>
        </p:spPr>
        <p:txBody>
          <a:bodyPr wrap="none" lIns="92075" tIns="46038" rIns="92075" bIns="46038">
            <a:spAutoFit/>
          </a:bodyPr>
          <a:lstStyle/>
          <a:p>
            <a:pPr algn="l"/>
            <a:r>
              <a:rPr lang="en-US" sz="3200" b="1" dirty="0">
                <a:effectLst>
                  <a:outerShdw blurRad="38100" dist="38100" dir="2700000" algn="tl">
                    <a:srgbClr val="000000"/>
                  </a:outerShdw>
                </a:effectLst>
              </a:rPr>
              <a:t>x</a:t>
            </a:r>
            <a:r>
              <a:rPr lang="en-US" sz="3200" b="1" baseline="-25000" dirty="0">
                <a:effectLst>
                  <a:outerShdw blurRad="38100" dist="38100" dir="2700000" algn="tl">
                    <a:srgbClr val="000000"/>
                  </a:outerShdw>
                </a:effectLst>
              </a:rPr>
              <a:t>1</a:t>
            </a:r>
          </a:p>
        </p:txBody>
      </p:sp>
      <p:sp>
        <p:nvSpPr>
          <p:cNvPr id="8" name="Rectangle 7"/>
          <p:cNvSpPr>
            <a:spLocks noChangeArrowheads="1"/>
          </p:cNvSpPr>
          <p:nvPr/>
        </p:nvSpPr>
        <p:spPr bwMode="auto">
          <a:xfrm>
            <a:off x="2955925" y="4478363"/>
            <a:ext cx="409575"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x</a:t>
            </a:r>
          </a:p>
        </p:txBody>
      </p:sp>
      <p:sp>
        <p:nvSpPr>
          <p:cNvPr id="9" name="Rectangle 8"/>
          <p:cNvSpPr>
            <a:spLocks noChangeArrowheads="1"/>
          </p:cNvSpPr>
          <p:nvPr/>
        </p:nvSpPr>
        <p:spPr bwMode="auto">
          <a:xfrm>
            <a:off x="4956175" y="4859363"/>
            <a:ext cx="409575"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y</a:t>
            </a:r>
          </a:p>
        </p:txBody>
      </p:sp>
      <p:sp>
        <p:nvSpPr>
          <p:cNvPr id="10" name="Rectangle 9"/>
          <p:cNvSpPr>
            <a:spLocks noChangeArrowheads="1"/>
          </p:cNvSpPr>
          <p:nvPr/>
        </p:nvSpPr>
        <p:spPr bwMode="auto">
          <a:xfrm>
            <a:off x="3717925" y="5545163"/>
            <a:ext cx="387350"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z</a:t>
            </a:r>
          </a:p>
        </p:txBody>
      </p:sp>
      <p:sp>
        <p:nvSpPr>
          <p:cNvPr id="11" name="Rectangle 10"/>
          <p:cNvSpPr>
            <a:spLocks noChangeArrowheads="1"/>
          </p:cNvSpPr>
          <p:nvPr/>
        </p:nvSpPr>
        <p:spPr bwMode="auto">
          <a:xfrm>
            <a:off x="1546225" y="2821013"/>
            <a:ext cx="444500" cy="579437"/>
          </a:xfrm>
          <a:prstGeom prst="rect">
            <a:avLst/>
          </a:prstGeom>
          <a:noFill/>
          <a:ln w="9525">
            <a:noFill/>
            <a:miter lim="800000"/>
            <a:headEnd/>
            <a:tailEnd/>
          </a:ln>
          <a:effectLst/>
        </p:spPr>
        <p:txBody>
          <a:bodyPr wrap="none" lIns="92075" tIns="46038" rIns="92075" bIns="46038">
            <a:spAutoFit/>
          </a:bodyPr>
          <a:lstStyle/>
          <a:p>
            <a:pPr algn="l"/>
            <a:r>
              <a:rPr lang="en-US" sz="3200" b="1">
                <a:effectLst>
                  <a:outerShdw blurRad="38100" dist="38100" dir="2700000" algn="tl">
                    <a:srgbClr val="000000"/>
                  </a:outerShdw>
                </a:effectLst>
              </a:rPr>
              <a:t>I</a:t>
            </a:r>
            <a:r>
              <a:rPr lang="en-US" sz="3200" b="1" baseline="-25000">
                <a:effectLst>
                  <a:outerShdw blurRad="38100" dist="38100" dir="2700000" algn="tl">
                    <a:srgbClr val="000000"/>
                  </a:outerShdw>
                </a:effectLst>
              </a:rPr>
              <a:t>1</a:t>
            </a:r>
          </a:p>
        </p:txBody>
      </p:sp>
      <p:sp>
        <p:nvSpPr>
          <p:cNvPr id="12" name="Rectangle 11"/>
          <p:cNvSpPr>
            <a:spLocks noChangeArrowheads="1"/>
          </p:cNvSpPr>
          <p:nvPr/>
        </p:nvSpPr>
        <p:spPr bwMode="auto">
          <a:xfrm>
            <a:off x="2289175" y="2459063"/>
            <a:ext cx="444500" cy="579437"/>
          </a:xfrm>
          <a:prstGeom prst="rect">
            <a:avLst/>
          </a:prstGeom>
          <a:noFill/>
          <a:ln w="9525">
            <a:noFill/>
            <a:miter lim="800000"/>
            <a:headEnd/>
            <a:tailEnd/>
          </a:ln>
          <a:effectLst/>
        </p:spPr>
        <p:txBody>
          <a:bodyPr wrap="none" lIns="92075" tIns="46038" rIns="92075" bIns="46038">
            <a:spAutoFit/>
          </a:bodyPr>
          <a:lstStyle/>
          <a:p>
            <a:pPr algn="l"/>
            <a:r>
              <a:rPr lang="en-US" sz="3200" b="1">
                <a:solidFill>
                  <a:srgbClr val="00CC00"/>
                </a:solidFill>
              </a:rPr>
              <a:t>I</a:t>
            </a:r>
            <a:r>
              <a:rPr lang="en-US" sz="3200" b="1" baseline="-25000">
                <a:solidFill>
                  <a:srgbClr val="00CC00"/>
                </a:solidFill>
              </a:rPr>
              <a:t>2</a:t>
            </a:r>
            <a:endParaRPr lang="en-US" sz="3200" b="1" baseline="-25000">
              <a:effectLst>
                <a:outerShdw blurRad="38100" dist="38100" dir="2700000" algn="tl">
                  <a:srgbClr val="000000"/>
                </a:outerShdw>
              </a:effectLst>
            </a:endParaRPr>
          </a:p>
        </p:txBody>
      </p:sp>
      <p:sp>
        <p:nvSpPr>
          <p:cNvPr id="13" name="Freeform 13"/>
          <p:cNvSpPr>
            <a:spLocks/>
          </p:cNvSpPr>
          <p:nvPr/>
        </p:nvSpPr>
        <p:spPr bwMode="auto">
          <a:xfrm>
            <a:off x="1943100" y="3079775"/>
            <a:ext cx="3181350" cy="2457450"/>
          </a:xfrm>
          <a:custGeom>
            <a:avLst/>
            <a:gdLst/>
            <a:ahLst/>
            <a:cxnLst>
              <a:cxn ang="0">
                <a:pos x="0" y="0"/>
              </a:cxn>
              <a:cxn ang="0">
                <a:pos x="636" y="1200"/>
              </a:cxn>
              <a:cxn ang="0">
                <a:pos x="2004" y="1548"/>
              </a:cxn>
            </a:cxnLst>
            <a:rect l="0" t="0" r="r" b="b"/>
            <a:pathLst>
              <a:path w="2004" h="1548">
                <a:moveTo>
                  <a:pt x="0" y="0"/>
                </a:moveTo>
                <a:cubicBezTo>
                  <a:pt x="151" y="471"/>
                  <a:pt x="302" y="942"/>
                  <a:pt x="636" y="1200"/>
                </a:cubicBezTo>
                <a:cubicBezTo>
                  <a:pt x="970" y="1458"/>
                  <a:pt x="1736" y="1484"/>
                  <a:pt x="2004" y="1548"/>
                </a:cubicBezTo>
              </a:path>
            </a:pathLst>
          </a:custGeom>
          <a:noFill/>
          <a:ln w="38100" cap="flat" cmpd="sng">
            <a:solidFill>
              <a:schemeClr val="tx1"/>
            </a:solidFill>
            <a:prstDash val="solid"/>
            <a:round/>
            <a:headEnd type="none" w="sm" len="sm"/>
            <a:tailEnd type="none" w="sm" len="sm"/>
          </a:ln>
          <a:effectLst/>
        </p:spPr>
        <p:txBody>
          <a:bodyPr wrap="none" anchor="ctr"/>
          <a:lstStyle/>
          <a:p>
            <a:endParaRPr lang="en-IN"/>
          </a:p>
        </p:txBody>
      </p:sp>
      <p:sp>
        <p:nvSpPr>
          <p:cNvPr id="14" name="Freeform 14"/>
          <p:cNvSpPr>
            <a:spLocks/>
          </p:cNvSpPr>
          <p:nvPr/>
        </p:nvSpPr>
        <p:spPr bwMode="auto">
          <a:xfrm>
            <a:off x="2438400" y="3060725"/>
            <a:ext cx="1962150" cy="2705100"/>
          </a:xfrm>
          <a:custGeom>
            <a:avLst/>
            <a:gdLst/>
            <a:ahLst/>
            <a:cxnLst>
              <a:cxn ang="0">
                <a:pos x="0" y="0"/>
              </a:cxn>
              <a:cxn ang="0">
                <a:pos x="288" y="1200"/>
              </a:cxn>
              <a:cxn ang="0">
                <a:pos x="1236" y="1704"/>
              </a:cxn>
            </a:cxnLst>
            <a:rect l="0" t="0" r="r" b="b"/>
            <a:pathLst>
              <a:path w="1236" h="1704">
                <a:moveTo>
                  <a:pt x="0" y="0"/>
                </a:moveTo>
                <a:cubicBezTo>
                  <a:pt x="41" y="458"/>
                  <a:pt x="82" y="916"/>
                  <a:pt x="288" y="1200"/>
                </a:cubicBezTo>
                <a:cubicBezTo>
                  <a:pt x="494" y="1484"/>
                  <a:pt x="1080" y="1620"/>
                  <a:pt x="1236" y="1704"/>
                </a:cubicBezTo>
              </a:path>
            </a:pathLst>
          </a:custGeom>
          <a:noFill/>
          <a:ln w="38100" cap="flat" cmpd="sng">
            <a:solidFill>
              <a:srgbClr val="00CC00"/>
            </a:solidFill>
            <a:prstDash val="solid"/>
            <a:round/>
            <a:headEnd type="none" w="sm" len="sm"/>
            <a:tailEnd type="none" w="sm" len="sm"/>
          </a:ln>
          <a:effectLst/>
        </p:spPr>
        <p:txBody>
          <a:bodyPr wrap="none" anchor="ctr"/>
          <a:lstStyle/>
          <a:p>
            <a:endParaRPr lang="en-IN"/>
          </a:p>
        </p:txBody>
      </p:sp>
      <p:sp>
        <p:nvSpPr>
          <p:cNvPr id="15" name="Oval 15"/>
          <p:cNvSpPr>
            <a:spLocks noChangeArrowheads="1"/>
          </p:cNvSpPr>
          <p:nvPr/>
        </p:nvSpPr>
        <p:spPr bwMode="auto">
          <a:xfrm>
            <a:off x="2787650" y="4826025"/>
            <a:ext cx="215900" cy="215900"/>
          </a:xfrm>
          <a:prstGeom prst="ellipse">
            <a:avLst/>
          </a:prstGeom>
          <a:solidFill>
            <a:schemeClr val="tx2"/>
          </a:solidFill>
          <a:ln w="12700">
            <a:noFill/>
            <a:round/>
            <a:headEnd/>
            <a:tailEnd/>
          </a:ln>
          <a:effectLst/>
        </p:spPr>
        <p:txBody>
          <a:bodyPr wrap="none" anchor="ctr"/>
          <a:lstStyle/>
          <a:p>
            <a:endParaRPr lang="en-IN"/>
          </a:p>
        </p:txBody>
      </p:sp>
      <p:sp>
        <p:nvSpPr>
          <p:cNvPr id="16" name="Oval 16"/>
          <p:cNvSpPr>
            <a:spLocks noChangeArrowheads="1"/>
          </p:cNvSpPr>
          <p:nvPr/>
        </p:nvSpPr>
        <p:spPr bwMode="auto">
          <a:xfrm>
            <a:off x="4044950" y="5556275"/>
            <a:ext cx="215900" cy="215900"/>
          </a:xfrm>
          <a:prstGeom prst="ellipse">
            <a:avLst/>
          </a:prstGeom>
          <a:solidFill>
            <a:schemeClr val="tx2"/>
          </a:solidFill>
          <a:ln w="12700">
            <a:noFill/>
            <a:round/>
            <a:headEnd/>
            <a:tailEnd/>
          </a:ln>
          <a:effectLst/>
        </p:spPr>
        <p:txBody>
          <a:bodyPr wrap="none" anchor="ctr"/>
          <a:lstStyle/>
          <a:p>
            <a:endParaRPr lang="en-IN"/>
          </a:p>
        </p:txBody>
      </p:sp>
      <p:sp>
        <p:nvSpPr>
          <p:cNvPr id="17" name="Oval 17"/>
          <p:cNvSpPr>
            <a:spLocks noChangeArrowheads="1"/>
          </p:cNvSpPr>
          <p:nvPr/>
        </p:nvSpPr>
        <p:spPr bwMode="auto">
          <a:xfrm>
            <a:off x="4787900" y="5372125"/>
            <a:ext cx="215900" cy="215900"/>
          </a:xfrm>
          <a:prstGeom prst="ellipse">
            <a:avLst/>
          </a:prstGeom>
          <a:solidFill>
            <a:schemeClr val="tx2"/>
          </a:solidFill>
          <a:ln w="12700">
            <a:noFill/>
            <a:round/>
            <a:headEnd/>
            <a:tailEnd/>
          </a:ln>
          <a:effectLst/>
        </p:spPr>
        <p:txBody>
          <a:bodyPr wrap="none" anchor="ctr"/>
          <a:lstStyle/>
          <a:p>
            <a:endParaRPr lang="en-IN"/>
          </a:p>
        </p:txBody>
      </p:sp>
      <p:sp>
        <p:nvSpPr>
          <p:cNvPr id="21" name="Rectangle 20"/>
          <p:cNvSpPr/>
          <p:nvPr/>
        </p:nvSpPr>
        <p:spPr>
          <a:xfrm>
            <a:off x="3929058" y="2143116"/>
            <a:ext cx="4572000" cy="1569660"/>
          </a:xfrm>
          <a:prstGeom prst="rect">
            <a:avLst/>
          </a:prstGeom>
        </p:spPr>
        <p:txBody>
          <a:bodyPr wrap="square">
            <a:spAutoFit/>
          </a:bodyPr>
          <a:lstStyle/>
          <a:p>
            <a:r>
              <a:rPr lang="en-IN" sz="2400" dirty="0" smtClean="0"/>
              <a:t>From I1, x ~ y.  From I2, x ~ z.</a:t>
            </a:r>
          </a:p>
          <a:p>
            <a:r>
              <a:rPr lang="en-IN" sz="2400" dirty="0" smtClean="0"/>
              <a:t>Therefore y ~ z.  But from I1 and I2 we </a:t>
            </a:r>
          </a:p>
          <a:p>
            <a:r>
              <a:rPr lang="en-IN" sz="2400" dirty="0" smtClean="0"/>
              <a:t>see y  </a:t>
            </a:r>
            <a:r>
              <a:rPr lang="en-IN" sz="2400" dirty="0" smtClean="0">
                <a:latin typeface="Arial Unicode MS"/>
                <a:ea typeface="Arial Unicode MS"/>
                <a:cs typeface="Arial Unicode MS"/>
              </a:rPr>
              <a:t>≻</a:t>
            </a:r>
            <a:r>
              <a:rPr lang="en-IN" sz="2400" dirty="0" smtClean="0"/>
              <a:t>  z, a contradiction.</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71472" y="1571612"/>
            <a:ext cx="3786214" cy="4614882"/>
          </a:xfrm>
        </p:spPr>
        <p:txBody>
          <a:bodyPr>
            <a:normAutofit fontScale="92500"/>
          </a:bodyPr>
          <a:lstStyle/>
          <a:p>
            <a:pPr algn="just"/>
            <a:r>
              <a:rPr lang="en-IN" sz="2400" dirty="0" smtClean="0"/>
              <a:t>Typically indifference curves are convex. This means that starting with two bundles, A, B, which the consumer likes equally and are therefore on the same indifference </a:t>
            </a:r>
            <a:r>
              <a:rPr lang="en-IN" sz="2400" dirty="0" smtClean="0"/>
              <a:t>curve. </a:t>
            </a:r>
            <a:r>
              <a:rPr lang="en-IN" sz="2400" dirty="0" smtClean="0"/>
              <a:t>If preferences are </a:t>
            </a:r>
            <a:r>
              <a:rPr lang="en-IN" sz="2400" dirty="0" smtClean="0"/>
              <a:t>monotonic, s</a:t>
            </a:r>
            <a:r>
              <a:rPr lang="en-IN" sz="2400" dirty="0" smtClean="0"/>
              <a:t>he </a:t>
            </a:r>
            <a:r>
              <a:rPr lang="en-IN" sz="2400" dirty="0" smtClean="0"/>
              <a:t>prefers C, the average of two extreme bundles, rather than either of them. Bundle C has the average quantities of bundles A and B in X and Y</a:t>
            </a:r>
            <a:endParaRPr lang="en-IN" sz="2400" dirty="0"/>
          </a:p>
        </p:txBody>
      </p:sp>
      <p:pic>
        <p:nvPicPr>
          <p:cNvPr id="20482" name="Picture 2"/>
          <p:cNvPicPr>
            <a:picLocks noChangeAspect="1" noChangeArrowheads="1"/>
          </p:cNvPicPr>
          <p:nvPr/>
        </p:nvPicPr>
        <p:blipFill>
          <a:blip r:embed="rId2"/>
          <a:srcRect/>
          <a:stretch>
            <a:fillRect/>
          </a:stretch>
        </p:blipFill>
        <p:spPr bwMode="auto">
          <a:xfrm>
            <a:off x="4857753" y="2357430"/>
            <a:ext cx="3565266" cy="371475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TotalTime>
  <Words>1321</Words>
  <Application>Microsoft Office PowerPoint</Application>
  <PresentationFormat>On-screen Show (4:3)</PresentationFormat>
  <Paragraphs>207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Consumer Theory</vt:lpstr>
      <vt:lpstr>Preferences  </vt:lpstr>
      <vt:lpstr>Preference relations</vt:lpstr>
      <vt:lpstr>Utility </vt:lpstr>
      <vt:lpstr>Indifference Curves</vt:lpstr>
      <vt:lpstr>Indifference Curves</vt:lpstr>
      <vt:lpstr>Indifference Curves</vt:lpstr>
      <vt:lpstr>Slide 8</vt:lpstr>
      <vt:lpstr>Slide 9</vt:lpstr>
      <vt:lpstr>Slide 10</vt:lpstr>
      <vt:lpstr>Perfect Substitutes</vt:lpstr>
      <vt:lpstr>Slide 12</vt:lpstr>
      <vt:lpstr>Perfect Substitution Indifference Curves</vt:lpstr>
      <vt:lpstr>Perfect Complements</vt:lpstr>
      <vt:lpstr>Slide 15</vt:lpstr>
      <vt:lpstr>Perfect Complementary Indifference Curves</vt:lpstr>
      <vt:lpstr>Slopes of Indifference Curves</vt:lpstr>
      <vt:lpstr>Marginal rate of substitution (MRS)</vt:lpstr>
      <vt:lpstr>Slide 19</vt:lpstr>
      <vt:lpstr>Utility Functions</vt:lpstr>
      <vt:lpstr>Utility Functions &amp; Indifference Curves</vt:lpstr>
      <vt:lpstr>Slide 22</vt:lpstr>
      <vt:lpstr>Utility Functions &amp; Indiff. Curves</vt:lpstr>
      <vt:lpstr>Slide 24</vt:lpstr>
      <vt:lpstr>Perfect Substitution Indifference Curves</vt:lpstr>
      <vt:lpstr>Perfect Complementary Indifference Curves</vt:lpstr>
      <vt:lpstr>Utility maximisation and choice</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IIITA</dc:creator>
  <cp:lastModifiedBy>IIITA</cp:lastModifiedBy>
  <cp:revision>169</cp:revision>
  <dcterms:created xsi:type="dcterms:W3CDTF">2016-08-10T09:49:27Z</dcterms:created>
  <dcterms:modified xsi:type="dcterms:W3CDTF">2018-08-10T05:25:59Z</dcterms:modified>
</cp:coreProperties>
</file>