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48"/>
  </p:notesMasterIdLst>
  <p:sldIdLst>
    <p:sldId id="256" r:id="rId3"/>
    <p:sldId id="311" r:id="rId4"/>
    <p:sldId id="257" r:id="rId5"/>
    <p:sldId id="259" r:id="rId6"/>
    <p:sldId id="260" r:id="rId7"/>
    <p:sldId id="329" r:id="rId8"/>
    <p:sldId id="333" r:id="rId9"/>
    <p:sldId id="330" r:id="rId10"/>
    <p:sldId id="331" r:id="rId11"/>
    <p:sldId id="332" r:id="rId12"/>
    <p:sldId id="345" r:id="rId13"/>
    <p:sldId id="317" r:id="rId14"/>
    <p:sldId id="264" r:id="rId15"/>
    <p:sldId id="265" r:id="rId16"/>
    <p:sldId id="338" r:id="rId17"/>
    <p:sldId id="334" r:id="rId18"/>
    <p:sldId id="335" r:id="rId19"/>
    <p:sldId id="336" r:id="rId20"/>
    <p:sldId id="337" r:id="rId21"/>
    <p:sldId id="267" r:id="rId22"/>
    <p:sldId id="339" r:id="rId23"/>
    <p:sldId id="340" r:id="rId24"/>
    <p:sldId id="341" r:id="rId25"/>
    <p:sldId id="342" r:id="rId26"/>
    <p:sldId id="343" r:id="rId27"/>
    <p:sldId id="344" r:id="rId28"/>
    <p:sldId id="268" r:id="rId29"/>
    <p:sldId id="269" r:id="rId30"/>
    <p:sldId id="313" r:id="rId31"/>
    <p:sldId id="270" r:id="rId32"/>
    <p:sldId id="271" r:id="rId33"/>
    <p:sldId id="272" r:id="rId34"/>
    <p:sldId id="273" r:id="rId35"/>
    <p:sldId id="274" r:id="rId36"/>
    <p:sldId id="275" r:id="rId37"/>
    <p:sldId id="314" r:id="rId38"/>
    <p:sldId id="277" r:id="rId39"/>
    <p:sldId id="279" r:id="rId40"/>
    <p:sldId id="281" r:id="rId41"/>
    <p:sldId id="283" r:id="rId42"/>
    <p:sldId id="282" r:id="rId43"/>
    <p:sldId id="284" r:id="rId44"/>
    <p:sldId id="285" r:id="rId45"/>
    <p:sldId id="286" r:id="rId46"/>
    <p:sldId id="305" r:id="rId47"/>
  </p:sldIdLst>
  <p:sldSz cx="9144000" cy="6858000" type="screen4x3"/>
  <p:notesSz cx="6858000" cy="9144000"/>
  <p:embeddedFontLst>
    <p:embeddedFont>
      <p:font typeface="Calibri" pitchFamily="34" charset="0"/>
      <p:regular r:id="rId49"/>
      <p:bold r:id="rId50"/>
      <p:italic r:id="rId51"/>
      <p:boldItalic r:id="rId52"/>
    </p:embeddedFont>
    <p:embeddedFont>
      <p:font typeface="Old Standard TT" charset="0"/>
      <p:regular r:id="rId53"/>
      <p:bold r:id="rId54"/>
      <p:italic r:id="rId55"/>
    </p:embeddedFont>
  </p:embeddedFontLst>
  <p:defaultTextStyle>
    <a:defPPr>
      <a:defRPr lang="en-US"/>
    </a:defPPr>
    <a:lvl1pPr algn="l" rtl="0" fontAlgn="base">
      <a:spcBef>
        <a:spcPct val="0"/>
      </a:spcBef>
      <a:spcAft>
        <a:spcPct val="0"/>
      </a:spcAft>
      <a:defRPr sz="1400" kern="1200">
        <a:solidFill>
          <a:srgbClr val="000000"/>
        </a:solidFill>
        <a:latin typeface="Arial" charset="0"/>
        <a:ea typeface="+mn-ea"/>
        <a:cs typeface="Arial" charset="0"/>
        <a:sym typeface="Arial" charset="0"/>
      </a:defRPr>
    </a:lvl1pPr>
    <a:lvl2pPr marL="457200" algn="l" rtl="0" fontAlgn="base">
      <a:spcBef>
        <a:spcPct val="0"/>
      </a:spcBef>
      <a:spcAft>
        <a:spcPct val="0"/>
      </a:spcAft>
      <a:defRPr sz="1400" kern="1200">
        <a:solidFill>
          <a:srgbClr val="000000"/>
        </a:solidFill>
        <a:latin typeface="Arial" charset="0"/>
        <a:ea typeface="+mn-ea"/>
        <a:cs typeface="Arial" charset="0"/>
        <a:sym typeface="Arial" charset="0"/>
      </a:defRPr>
    </a:lvl2pPr>
    <a:lvl3pPr marL="914400" algn="l" rtl="0" fontAlgn="base">
      <a:spcBef>
        <a:spcPct val="0"/>
      </a:spcBef>
      <a:spcAft>
        <a:spcPct val="0"/>
      </a:spcAft>
      <a:defRPr sz="1400" kern="1200">
        <a:solidFill>
          <a:srgbClr val="000000"/>
        </a:solidFill>
        <a:latin typeface="Arial" charset="0"/>
        <a:ea typeface="+mn-ea"/>
        <a:cs typeface="Arial" charset="0"/>
        <a:sym typeface="Arial" charset="0"/>
      </a:defRPr>
    </a:lvl3pPr>
    <a:lvl4pPr marL="1371600" algn="l" rtl="0" fontAlgn="base">
      <a:spcBef>
        <a:spcPct val="0"/>
      </a:spcBef>
      <a:spcAft>
        <a:spcPct val="0"/>
      </a:spcAft>
      <a:defRPr sz="1400" kern="1200">
        <a:solidFill>
          <a:srgbClr val="000000"/>
        </a:solidFill>
        <a:latin typeface="Arial" charset="0"/>
        <a:ea typeface="+mn-ea"/>
        <a:cs typeface="Arial" charset="0"/>
        <a:sym typeface="Arial" charset="0"/>
      </a:defRPr>
    </a:lvl4pPr>
    <a:lvl5pPr marL="1828800" algn="l" rtl="0" fontAlgn="base">
      <a:spcBef>
        <a:spcPct val="0"/>
      </a:spcBef>
      <a:spcAft>
        <a:spcPct val="0"/>
      </a:spcAft>
      <a:defRPr sz="1400" kern="1200">
        <a:solidFill>
          <a:srgbClr val="000000"/>
        </a:solidFill>
        <a:latin typeface="Arial" charset="0"/>
        <a:ea typeface="+mn-ea"/>
        <a:cs typeface="Arial" charset="0"/>
        <a:sym typeface="Arial" charset="0"/>
      </a:defRPr>
    </a:lvl5pPr>
    <a:lvl6pPr marL="2286000" algn="l" defTabSz="914400" rtl="0" eaLnBrk="1" latinLnBrk="0" hangingPunct="1">
      <a:defRPr sz="1400" kern="1200">
        <a:solidFill>
          <a:srgbClr val="000000"/>
        </a:solidFill>
        <a:latin typeface="Arial" charset="0"/>
        <a:ea typeface="+mn-ea"/>
        <a:cs typeface="Arial" charset="0"/>
        <a:sym typeface="Arial" charset="0"/>
      </a:defRPr>
    </a:lvl6pPr>
    <a:lvl7pPr marL="2743200" algn="l" defTabSz="914400" rtl="0" eaLnBrk="1" latinLnBrk="0" hangingPunct="1">
      <a:defRPr sz="1400" kern="1200">
        <a:solidFill>
          <a:srgbClr val="000000"/>
        </a:solidFill>
        <a:latin typeface="Arial" charset="0"/>
        <a:ea typeface="+mn-ea"/>
        <a:cs typeface="Arial" charset="0"/>
        <a:sym typeface="Arial" charset="0"/>
      </a:defRPr>
    </a:lvl7pPr>
    <a:lvl8pPr marL="3200400" algn="l" defTabSz="914400" rtl="0" eaLnBrk="1" latinLnBrk="0" hangingPunct="1">
      <a:defRPr sz="1400" kern="1200">
        <a:solidFill>
          <a:srgbClr val="000000"/>
        </a:solidFill>
        <a:latin typeface="Arial" charset="0"/>
        <a:ea typeface="+mn-ea"/>
        <a:cs typeface="Arial" charset="0"/>
        <a:sym typeface="Arial" charset="0"/>
      </a:defRPr>
    </a:lvl8pPr>
    <a:lvl9pPr marL="3657600" algn="l" defTabSz="914400" rtl="0" eaLnBrk="1" latinLnBrk="0" hangingPunct="1">
      <a:defRPr sz="1400" kern="1200">
        <a:solidFill>
          <a:srgbClr val="000000"/>
        </a:solidFill>
        <a:latin typeface="Arial" charset="0"/>
        <a:ea typeface="+mn-ea"/>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3.fntdata"/><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Shape 3"/>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solidFill>
              <a:srgbClr val="000000"/>
            </a:solidFill>
            <a:round/>
            <a:headEnd/>
            <a:tailEn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1" name="Shape 111"/>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15362" name="Shape 112"/>
          <p:cNvSpPr>
            <a:spLocks noGrp="1" noRot="1" noChangeAspect="1"/>
          </p:cNvSpPr>
          <p:nvPr>
            <p:ph type="sldImg" idx="2"/>
          </p:nvPr>
        </p:nvSpPr>
        <p:spPr>
          <a:ln>
            <a:miter lim="800000"/>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7569" name="Shape 197"/>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37570" name="Shape 198"/>
          <p:cNvSpPr>
            <a:spLocks noGrp="1" noRot="1" noChangeAspect="1"/>
          </p:cNvSpPr>
          <p:nvPr>
            <p:ph type="sldImg" idx="2"/>
          </p:nvPr>
        </p:nvSpPr>
        <p:spPr>
          <a:ln>
            <a:miter lim="800000"/>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0641" name="Shape 204"/>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40642" name="Shape 205"/>
          <p:cNvSpPr>
            <a:spLocks noGrp="1" noRot="1" noChangeAspect="1"/>
          </p:cNvSpPr>
          <p:nvPr>
            <p:ph type="sldImg" idx="2"/>
          </p:nvPr>
        </p:nvSpPr>
        <p:spPr>
          <a:ln>
            <a:miter lim="800000"/>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2689" name="Shape 211"/>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42690" name="Shape 212"/>
          <p:cNvSpPr>
            <a:spLocks noGrp="1" noRot="1" noChangeAspect="1"/>
          </p:cNvSpPr>
          <p:nvPr>
            <p:ph type="sldImg" idx="2"/>
          </p:nvPr>
        </p:nvSpPr>
        <p:spPr>
          <a:ln>
            <a:miter lim="800000"/>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4737" name="Shape 217"/>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44738" name="Shape 218"/>
          <p:cNvSpPr>
            <a:spLocks noGrp="1" noRot="1" noChangeAspect="1"/>
          </p:cNvSpPr>
          <p:nvPr>
            <p:ph type="sldImg" idx="2"/>
          </p:nvPr>
        </p:nvSpPr>
        <p:spPr>
          <a:ln>
            <a:miter lim="800000"/>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6785" name="Shape 223"/>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46786" name="Shape 224"/>
          <p:cNvSpPr>
            <a:spLocks noGrp="1" noRot="1" noChangeAspect="1"/>
          </p:cNvSpPr>
          <p:nvPr>
            <p:ph type="sldImg" idx="2"/>
          </p:nvPr>
        </p:nvSpPr>
        <p:spPr>
          <a:ln>
            <a:miter lim="800000"/>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8833" name="Shape 230"/>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48834" name="Shape 231"/>
          <p:cNvSpPr>
            <a:spLocks noGrp="1" noRot="1" noChangeAspect="1"/>
          </p:cNvSpPr>
          <p:nvPr>
            <p:ph type="sldImg" idx="2"/>
          </p:nvPr>
        </p:nvSpPr>
        <p:spPr>
          <a:ln>
            <a:miter lim="800000"/>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0881" name="Shape 237"/>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50882" name="Shape 238"/>
          <p:cNvSpPr>
            <a:spLocks noGrp="1" noRot="1" noChangeAspect="1"/>
          </p:cNvSpPr>
          <p:nvPr>
            <p:ph type="sldImg" idx="2"/>
          </p:nvPr>
        </p:nvSpPr>
        <p:spPr>
          <a:ln>
            <a:miter lim="800000"/>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3953" name="Shape 250"/>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53954" name="Shape 251"/>
          <p:cNvSpPr>
            <a:spLocks noGrp="1" noRot="1" noChangeAspect="1"/>
          </p:cNvSpPr>
          <p:nvPr>
            <p:ph type="sldImg" idx="2"/>
          </p:nvPr>
        </p:nvSpPr>
        <p:spPr>
          <a:ln>
            <a:miter lim="800000"/>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01" name="Shape 263"/>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56002" name="Shape 264"/>
          <p:cNvSpPr>
            <a:spLocks noGrp="1" noRot="1" noChangeAspect="1"/>
          </p:cNvSpPr>
          <p:nvPr>
            <p:ph type="sldImg" idx="2"/>
          </p:nvPr>
        </p:nvSpPr>
        <p:spPr>
          <a:ln>
            <a:miter lim="800000"/>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8049" name="Shape 276"/>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58050" name="Shape 277"/>
          <p:cNvSpPr>
            <a:spLocks noGrp="1" noRot="1" noChangeAspect="1"/>
          </p:cNvSpPr>
          <p:nvPr>
            <p:ph type="sldImg" idx="2"/>
          </p:nvPr>
        </p:nvSpPr>
        <p:spPr>
          <a:ln>
            <a:miter lim="800000"/>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3" name="Shape 117"/>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18434" name="Shape 118"/>
          <p:cNvSpPr>
            <a:spLocks noGrp="1" noRot="1" noChangeAspect="1"/>
          </p:cNvSpPr>
          <p:nvPr>
            <p:ph type="sldImg" idx="2"/>
          </p:nvPr>
        </p:nvSpPr>
        <p:spPr>
          <a:ln>
            <a:miter lim="800000"/>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0097" name="Shape 289"/>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60098" name="Shape 290"/>
          <p:cNvSpPr>
            <a:spLocks noGrp="1" noRot="1" noChangeAspect="1"/>
          </p:cNvSpPr>
          <p:nvPr>
            <p:ph type="sldImg" idx="2"/>
          </p:nvPr>
        </p:nvSpPr>
        <p:spPr>
          <a:ln>
            <a:miter lim="800000"/>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2145" name="Shape 282"/>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62146" name="Shape 283"/>
          <p:cNvSpPr>
            <a:spLocks noGrp="1" noRot="1" noChangeAspect="1"/>
          </p:cNvSpPr>
          <p:nvPr>
            <p:ph type="sldImg" idx="2"/>
          </p:nvPr>
        </p:nvSpPr>
        <p:spPr>
          <a:ln>
            <a:miter lim="800000"/>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4193" name="Shape 295"/>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64194" name="Shape 296"/>
          <p:cNvSpPr>
            <a:spLocks noGrp="1" noRot="1" noChangeAspect="1"/>
          </p:cNvSpPr>
          <p:nvPr>
            <p:ph type="sldImg" idx="2"/>
          </p:nvPr>
        </p:nvSpPr>
        <p:spPr>
          <a:ln>
            <a:miter lim="800000"/>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41" name="Shape 301"/>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66242" name="Shape 302"/>
          <p:cNvSpPr>
            <a:spLocks noGrp="1" noRot="1" noChangeAspect="1"/>
          </p:cNvSpPr>
          <p:nvPr>
            <p:ph type="sldImg" idx="2"/>
          </p:nvPr>
        </p:nvSpPr>
        <p:spPr>
          <a:ln>
            <a:miter lim="800000"/>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8289" name="Shape 307"/>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68290" name="Shape 308"/>
          <p:cNvSpPr>
            <a:spLocks noGrp="1" noRot="1" noChangeAspect="1"/>
          </p:cNvSpPr>
          <p:nvPr>
            <p:ph type="sldImg" idx="2"/>
          </p:nvPr>
        </p:nvSpPr>
        <p:spPr>
          <a:ln>
            <a:miter lim="800000"/>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1" name="Shape 129"/>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0482" name="Shape 130"/>
          <p:cNvSpPr>
            <a:spLocks noGrp="1" noRot="1" noChangeAspect="1"/>
          </p:cNvSpPr>
          <p:nvPr>
            <p:ph type="sldImg" idx="2"/>
          </p:nvPr>
        </p:nvSpPr>
        <p:spPr>
          <a:ln>
            <a:miter lim="800000"/>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29" name="Shape 137"/>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2530" name="Shape 138"/>
          <p:cNvSpPr>
            <a:spLocks noGrp="1" noRot="1" noChangeAspect="1"/>
          </p:cNvSpPr>
          <p:nvPr>
            <p:ph type="sldImg" idx="2"/>
          </p:nvPr>
        </p:nvSpPr>
        <p:spPr>
          <a:ln>
            <a:miter lim="800000"/>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1" name="Shape 129"/>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5602" name="Shape 130"/>
          <p:cNvSpPr>
            <a:spLocks noGrp="1" noRot="1" noChangeAspect="1"/>
          </p:cNvSpPr>
          <p:nvPr>
            <p:ph type="sldImg" idx="2"/>
          </p:nvPr>
        </p:nvSpPr>
        <p:spPr>
          <a:ln>
            <a:miter lim="800000"/>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0529" name="Shape 165"/>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150530" name="Shape 166"/>
          <p:cNvSpPr>
            <a:spLocks noGrp="1" noRot="1" noChangeAspect="1"/>
          </p:cNvSpPr>
          <p:nvPr>
            <p:ph type="sldImg" idx="2"/>
          </p:nvPr>
        </p:nvSpPr>
        <p:spPr>
          <a:ln>
            <a:miter lim="800000"/>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2577" name="Shape 172"/>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152578" name="Shape 173"/>
          <p:cNvSpPr>
            <a:spLocks noGrp="1" noRot="1" noChangeAspect="1"/>
          </p:cNvSpPr>
          <p:nvPr>
            <p:ph type="sldImg" idx="2"/>
          </p:nvPr>
        </p:nvSpPr>
        <p:spPr>
          <a:ln>
            <a:miter lim="800000"/>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0401" name="Shape 184"/>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30402" name="Shape 185"/>
          <p:cNvSpPr>
            <a:spLocks noGrp="1" noRot="1" noChangeAspect="1"/>
          </p:cNvSpPr>
          <p:nvPr>
            <p:ph type="sldImg" idx="2"/>
          </p:nvPr>
        </p:nvSpPr>
        <p:spPr>
          <a:ln>
            <a:miter lim="800000"/>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21" name="Shape 191"/>
          <p:cNvSpPr txBox="1">
            <a:spLocks noGrp="1"/>
          </p:cNvSpPr>
          <p:nvPr>
            <p:ph type="body" idx="1"/>
          </p:nvPr>
        </p:nvSpPr>
        <p:spPr bwMode="auto">
          <a:noFill/>
        </p:spPr>
        <p:txBody>
          <a:bodyPr vert="horz" wrap="square" numCol="1" anchor="ctr" compatLnSpc="1">
            <a:prstTxWarp prst="textNoShape">
              <a:avLst/>
            </a:prstTxWarp>
          </a:bodyPr>
          <a:lstStyle/>
          <a:p>
            <a:pPr eaLnBrk="1" hangingPunct="1">
              <a:spcBef>
                <a:spcPct val="0"/>
              </a:spcBef>
            </a:pPr>
            <a:endParaRPr lang="en-US" smtClean="0"/>
          </a:p>
        </p:txBody>
      </p:sp>
      <p:sp>
        <p:nvSpPr>
          <p:cNvPr id="235522" name="Shape 192"/>
          <p:cNvSpPr>
            <a:spLocks noGrp="1" noRot="1" noChangeAspect="1"/>
          </p:cNvSpPr>
          <p:nvPr>
            <p:ph type="sldImg" idx="2"/>
          </p:nvPr>
        </p:nvSpPr>
        <p:spPr>
          <a:ln>
            <a:miter lim="800000"/>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685800" y="2130425"/>
            <a:ext cx="7772400" cy="1470024"/>
          </a:xfrm>
          <a:prstGeom prst="rect">
            <a:avLst/>
          </a:prstGeom>
          <a:noFill/>
          <a:ln>
            <a:noFill/>
          </a:ln>
        </p:spPr>
        <p:txBody>
          <a:bodyPr/>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ubTitle" idx="1"/>
          </p:nvPr>
        </p:nvSpPr>
        <p:spPr>
          <a:xfrm>
            <a:off x="1371600" y="3886200"/>
            <a:ext cx="6400799" cy="1752600"/>
          </a:xfrm>
          <a:prstGeom prst="rect">
            <a:avLst/>
          </a:prstGeom>
          <a:noFill/>
          <a:ln>
            <a:noFill/>
          </a:ln>
        </p:spPr>
        <p:txBody>
          <a:bodyPr/>
          <a:lstStyle>
            <a:lvl1pPr marL="0" marR="0" lvl="0" indent="0" algn="ctr" rtl="0">
              <a:spcBef>
                <a:spcPts val="640"/>
              </a:spcBef>
              <a:spcAft>
                <a:spcPts val="0"/>
              </a:spcAft>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4" name="Shape 8"/>
          <p:cNvSpPr txBox="1">
            <a:spLocks noGrp="1"/>
          </p:cNvSpPr>
          <p:nvPr>
            <p:ph type="dt" idx="11"/>
          </p:nvPr>
        </p:nvSpPr>
        <p:spPr>
          <a:ln/>
        </p:spPr>
        <p:txBody>
          <a:bodyPr/>
          <a:lstStyle>
            <a:lvl1pPr>
              <a:defRPr/>
            </a:lvl1pPr>
          </a:lstStyle>
          <a:p>
            <a:pPr>
              <a:defRPr/>
            </a:pPr>
            <a:endParaRPr lang="en-US"/>
          </a:p>
        </p:txBody>
      </p:sp>
      <p:sp>
        <p:nvSpPr>
          <p:cNvPr id="5" name="Shape 9"/>
          <p:cNvSpPr txBox="1">
            <a:spLocks noGrp="1"/>
          </p:cNvSpPr>
          <p:nvPr>
            <p:ph type="ftr" idx="12"/>
          </p:nvPr>
        </p:nvSpPr>
        <p:spPr>
          <a:ln/>
        </p:spPr>
        <p:txBody>
          <a:bodyPr/>
          <a:lstStyle>
            <a:lvl1pPr>
              <a:defRPr/>
            </a:lvl1pPr>
          </a:lstStyle>
          <a:p>
            <a:pPr>
              <a:defRPr/>
            </a:pPr>
            <a:endParaRPr lang="en-US"/>
          </a:p>
        </p:txBody>
      </p:sp>
      <p:sp>
        <p:nvSpPr>
          <p:cNvPr id="6" name="Shape 10"/>
          <p:cNvSpPr txBox="1">
            <a:spLocks noGrp="1"/>
          </p:cNvSpPr>
          <p:nvPr>
            <p:ph type="sldNum" idx="13"/>
          </p:nvPr>
        </p:nvSpPr>
        <p:spPr>
          <a:ln/>
        </p:spPr>
        <p:txBody>
          <a:bodyPr/>
          <a:lstStyle>
            <a:lvl1pPr>
              <a:defRPr/>
            </a:lvl1pPr>
          </a:lstStyle>
          <a:p>
            <a:pPr>
              <a:defRPr/>
            </a:pPr>
            <a:fld id="{466E2035-FC2C-4B7B-ACB9-71AFCC05ED45}"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6"/>
        <p:cNvGrpSpPr/>
        <p:nvPr/>
      </p:nvGrpSpPr>
      <p:grpSpPr>
        <a:xfrm>
          <a:off x="0" y="0"/>
          <a:ext cx="0" cy="0"/>
          <a:chOff x="0" y="0"/>
          <a:chExt cx="0" cy="0"/>
        </a:xfrm>
      </p:grpSpPr>
      <p:grpSp>
        <p:nvGrpSpPr>
          <p:cNvPr id="4" name="Shape 87"/>
          <p:cNvGrpSpPr>
            <a:grpSpLocks/>
          </p:cNvGrpSpPr>
          <p:nvPr/>
        </p:nvGrpSpPr>
        <p:grpSpPr bwMode="auto">
          <a:xfrm>
            <a:off x="0" y="2760663"/>
            <a:ext cx="9151938" cy="4113212"/>
            <a:chOff x="0" y="1738"/>
            <a:chExt cx="5764" cy="2591"/>
          </a:xfrm>
        </p:grpSpPr>
        <p:grpSp>
          <p:nvGrpSpPr>
            <p:cNvPr id="5" name="Shape 88"/>
            <p:cNvGrpSpPr>
              <a:grpSpLocks/>
            </p:cNvGrpSpPr>
            <p:nvPr/>
          </p:nvGrpSpPr>
          <p:grpSpPr bwMode="auto">
            <a:xfrm>
              <a:off x="0" y="3652"/>
              <a:ext cx="5764" cy="678"/>
              <a:chOff x="0" y="3652"/>
              <a:chExt cx="5764" cy="678"/>
            </a:xfrm>
          </p:grpSpPr>
          <p:sp>
            <p:nvSpPr>
              <p:cNvPr id="7" name="Shape 89"/>
              <p:cNvSpPr>
                <a:spLocks noChangeArrowheads="1"/>
              </p:cNvSpPr>
              <p:nvPr/>
            </p:nvSpPr>
            <p:spPr bwMode="auto">
              <a:xfrm>
                <a:off x="0" y="3675"/>
                <a:ext cx="5764" cy="643"/>
              </a:xfrm>
              <a:prstGeom prst="rect">
                <a:avLst/>
              </a:prstGeom>
              <a:gradFill rotWithShape="0">
                <a:gsLst>
                  <a:gs pos="0">
                    <a:schemeClr val="bg2"/>
                  </a:gs>
                  <a:gs pos="100000">
                    <a:schemeClr val="accent2"/>
                  </a:gs>
                </a:gsLst>
                <a:lin ang="5400000"/>
              </a:gradFill>
              <a:ln w="9525">
                <a:noFill/>
                <a:miter lim="800000"/>
                <a:headEnd/>
                <a:tailEnd/>
              </a:ln>
            </p:spPr>
            <p:txBody>
              <a:bodyPr lIns="91425" tIns="45700" rIns="91425" bIns="45700" anchor="ctr"/>
              <a:lstStyle/>
              <a:p>
                <a:pPr>
                  <a:defRPr/>
                </a:pPr>
                <a:endParaRPr lang="en-US" sz="1800">
                  <a:solidFill>
                    <a:srgbClr val="FFFFFF"/>
                  </a:solidFill>
                </a:endParaRPr>
              </a:p>
            </p:txBody>
          </p:sp>
          <p:grpSp>
            <p:nvGrpSpPr>
              <p:cNvPr id="8" name="Shape 90"/>
              <p:cNvGrpSpPr>
                <a:grpSpLocks/>
              </p:cNvGrpSpPr>
              <p:nvPr/>
            </p:nvGrpSpPr>
            <p:grpSpPr bwMode="auto">
              <a:xfrm>
                <a:off x="0" y="3652"/>
                <a:ext cx="5763" cy="678"/>
                <a:chOff x="0" y="3652"/>
                <a:chExt cx="5763" cy="678"/>
              </a:xfrm>
            </p:grpSpPr>
            <p:sp>
              <p:nvSpPr>
                <p:cNvPr id="9" name="Shape 91"/>
                <p:cNvSpPr>
                  <a:spLocks noChangeArrowheads="1"/>
                </p:cNvSpPr>
                <p:nvPr/>
              </p:nvSpPr>
              <p:spPr bwMode="auto">
                <a:xfrm>
                  <a:off x="0" y="3652"/>
                  <a:ext cx="578" cy="678"/>
                </a:xfrm>
                <a:custGeom>
                  <a:avLst/>
                  <a:gdLst>
                    <a:gd name="T0" fmla="*/ 0 w 120000"/>
                    <a:gd name="T1" fmla="*/ 0 h 120000"/>
                    <a:gd name="T2" fmla="*/ 120000 w 120000"/>
                    <a:gd name="T3" fmla="*/ 120000 h 120000"/>
                  </a:gdLst>
                  <a:ahLst/>
                  <a:cxnLst/>
                  <a:rect l="T0" t="T1" r="T2" b="T3"/>
                  <a:pathLst>
                    <a:path w="120000" h="120000" extrusionOk="0">
                      <a:moveTo>
                        <a:pt x="0" y="119823"/>
                      </a:moveTo>
                      <a:lnTo>
                        <a:pt x="99653" y="0"/>
                      </a:lnTo>
                      <a:lnTo>
                        <a:pt x="119792" y="0"/>
                      </a:lnTo>
                      <a:lnTo>
                        <a:pt x="19930" y="119823"/>
                      </a:lnTo>
                      <a:lnTo>
                        <a:pt x="0" y="119823"/>
                      </a:lnTo>
                    </a:path>
                  </a:pathLst>
                </a:custGeom>
                <a:gradFill rotWithShape="0">
                  <a:gsLst>
                    <a:gs pos="0">
                      <a:schemeClr val="tx1"/>
                    </a:gs>
                    <a:gs pos="100000">
                      <a:schemeClr val="bg2"/>
                    </a:gs>
                  </a:gsLst>
                  <a:lin ang="5400000"/>
                </a:gradFill>
                <a:ln w="9525">
                  <a:noFill/>
                  <a:miter lim="800000"/>
                  <a:headEnd/>
                  <a:tailEnd/>
                </a:ln>
              </p:spPr>
              <p:txBody>
                <a:bodyPr lIns="91425" tIns="45700" rIns="91425" bIns="45700"/>
                <a:lstStyle/>
                <a:p>
                  <a:pPr>
                    <a:defRPr/>
                  </a:pPr>
                  <a:endParaRPr lang="en-US" sz="1800">
                    <a:solidFill>
                      <a:srgbClr val="FFFFFF"/>
                    </a:solidFill>
                  </a:endParaRPr>
                </a:p>
              </p:txBody>
            </p:sp>
            <p:sp>
              <p:nvSpPr>
                <p:cNvPr id="10" name="Shape 92"/>
                <p:cNvSpPr>
                  <a:spLocks noChangeArrowheads="1"/>
                </p:cNvSpPr>
                <p:nvPr/>
              </p:nvSpPr>
              <p:spPr bwMode="auto">
                <a:xfrm>
                  <a:off x="432" y="3652"/>
                  <a:ext cx="578" cy="678"/>
                </a:xfrm>
                <a:custGeom>
                  <a:avLst/>
                  <a:gdLst>
                    <a:gd name="T0" fmla="*/ 0 w 120000"/>
                    <a:gd name="T1" fmla="*/ 0 h 120000"/>
                    <a:gd name="T2" fmla="*/ 120000 w 120000"/>
                    <a:gd name="T3" fmla="*/ 120000 h 120000"/>
                  </a:gdLst>
                  <a:ahLst/>
                  <a:cxnLst/>
                  <a:rect l="T0" t="T1" r="T2" b="T3"/>
                  <a:pathLst>
                    <a:path w="120000" h="120000" extrusionOk="0">
                      <a:moveTo>
                        <a:pt x="0" y="119823"/>
                      </a:moveTo>
                      <a:lnTo>
                        <a:pt x="99653" y="0"/>
                      </a:lnTo>
                      <a:lnTo>
                        <a:pt x="119792" y="0"/>
                      </a:lnTo>
                      <a:lnTo>
                        <a:pt x="19930" y="119823"/>
                      </a:lnTo>
                      <a:lnTo>
                        <a:pt x="0" y="119823"/>
                      </a:lnTo>
                    </a:path>
                  </a:pathLst>
                </a:custGeom>
                <a:gradFill rotWithShape="0">
                  <a:gsLst>
                    <a:gs pos="0">
                      <a:schemeClr val="tx1"/>
                    </a:gs>
                    <a:gs pos="100000">
                      <a:schemeClr val="bg2"/>
                    </a:gs>
                  </a:gsLst>
                  <a:lin ang="5400000"/>
                </a:gradFill>
                <a:ln w="9525">
                  <a:noFill/>
                  <a:miter lim="800000"/>
                  <a:headEnd/>
                  <a:tailEnd/>
                </a:ln>
              </p:spPr>
              <p:txBody>
                <a:bodyPr lIns="91425" tIns="45700" rIns="91425" bIns="45700"/>
                <a:lstStyle/>
                <a:p>
                  <a:pPr>
                    <a:defRPr/>
                  </a:pPr>
                  <a:endParaRPr lang="en-US" sz="1800">
                    <a:solidFill>
                      <a:srgbClr val="FFFFFF"/>
                    </a:solidFill>
                  </a:endParaRPr>
                </a:p>
              </p:txBody>
            </p:sp>
            <p:sp>
              <p:nvSpPr>
                <p:cNvPr id="11" name="Shape 93"/>
                <p:cNvSpPr>
                  <a:spLocks noChangeArrowheads="1"/>
                </p:cNvSpPr>
                <p:nvPr/>
              </p:nvSpPr>
              <p:spPr bwMode="auto">
                <a:xfrm>
                  <a:off x="877" y="3652"/>
                  <a:ext cx="578" cy="678"/>
                </a:xfrm>
                <a:custGeom>
                  <a:avLst/>
                  <a:gdLst>
                    <a:gd name="T0" fmla="*/ 0 w 120000"/>
                    <a:gd name="T1" fmla="*/ 0 h 120000"/>
                    <a:gd name="T2" fmla="*/ 120000 w 120000"/>
                    <a:gd name="T3" fmla="*/ 120000 h 120000"/>
                  </a:gdLst>
                  <a:ahLst/>
                  <a:cxnLst/>
                  <a:rect l="T0" t="T1" r="T2" b="T3"/>
                  <a:pathLst>
                    <a:path w="120000" h="120000" extrusionOk="0">
                      <a:moveTo>
                        <a:pt x="0" y="119823"/>
                      </a:moveTo>
                      <a:lnTo>
                        <a:pt x="99653" y="0"/>
                      </a:lnTo>
                      <a:lnTo>
                        <a:pt x="119792" y="0"/>
                      </a:lnTo>
                      <a:lnTo>
                        <a:pt x="19930" y="119823"/>
                      </a:lnTo>
                      <a:lnTo>
                        <a:pt x="0" y="119823"/>
                      </a:lnTo>
                    </a:path>
                  </a:pathLst>
                </a:custGeom>
                <a:gradFill rotWithShape="0">
                  <a:gsLst>
                    <a:gs pos="0">
                      <a:schemeClr val="tx1"/>
                    </a:gs>
                    <a:gs pos="100000">
                      <a:schemeClr val="bg2"/>
                    </a:gs>
                  </a:gsLst>
                  <a:lin ang="5400000"/>
                </a:gradFill>
                <a:ln w="9525">
                  <a:noFill/>
                  <a:miter lim="800000"/>
                  <a:headEnd/>
                  <a:tailEnd/>
                </a:ln>
              </p:spPr>
              <p:txBody>
                <a:bodyPr lIns="91425" tIns="45700" rIns="91425" bIns="45700"/>
                <a:lstStyle/>
                <a:p>
                  <a:pPr>
                    <a:defRPr/>
                  </a:pPr>
                  <a:endParaRPr lang="en-US" sz="1800">
                    <a:solidFill>
                      <a:srgbClr val="FFFFFF"/>
                    </a:solidFill>
                  </a:endParaRPr>
                </a:p>
              </p:txBody>
            </p:sp>
            <p:sp>
              <p:nvSpPr>
                <p:cNvPr id="12" name="Shape 94"/>
                <p:cNvSpPr>
                  <a:spLocks noChangeArrowheads="1"/>
                </p:cNvSpPr>
                <p:nvPr/>
              </p:nvSpPr>
              <p:spPr bwMode="auto">
                <a:xfrm>
                  <a:off x="1322" y="3652"/>
                  <a:ext cx="578" cy="678"/>
                </a:xfrm>
                <a:custGeom>
                  <a:avLst/>
                  <a:gdLst>
                    <a:gd name="T0" fmla="*/ 0 w 120000"/>
                    <a:gd name="T1" fmla="*/ 0 h 120000"/>
                    <a:gd name="T2" fmla="*/ 120000 w 120000"/>
                    <a:gd name="T3" fmla="*/ 120000 h 120000"/>
                  </a:gdLst>
                  <a:ahLst/>
                  <a:cxnLst/>
                  <a:rect l="T0" t="T1" r="T2" b="T3"/>
                  <a:pathLst>
                    <a:path w="120000" h="120000" extrusionOk="0">
                      <a:moveTo>
                        <a:pt x="0" y="119823"/>
                      </a:moveTo>
                      <a:lnTo>
                        <a:pt x="99653" y="0"/>
                      </a:lnTo>
                      <a:lnTo>
                        <a:pt x="119792" y="0"/>
                      </a:lnTo>
                      <a:lnTo>
                        <a:pt x="19930" y="119823"/>
                      </a:lnTo>
                      <a:lnTo>
                        <a:pt x="0" y="119823"/>
                      </a:lnTo>
                    </a:path>
                  </a:pathLst>
                </a:custGeom>
                <a:gradFill rotWithShape="0">
                  <a:gsLst>
                    <a:gs pos="0">
                      <a:schemeClr val="tx1"/>
                    </a:gs>
                    <a:gs pos="100000">
                      <a:schemeClr val="bg2"/>
                    </a:gs>
                  </a:gsLst>
                  <a:lin ang="5400000"/>
                </a:gradFill>
                <a:ln w="9525">
                  <a:noFill/>
                  <a:miter lim="800000"/>
                  <a:headEnd/>
                  <a:tailEnd/>
                </a:ln>
              </p:spPr>
              <p:txBody>
                <a:bodyPr lIns="91425" tIns="45700" rIns="91425" bIns="45700"/>
                <a:lstStyle/>
                <a:p>
                  <a:pPr>
                    <a:defRPr/>
                  </a:pPr>
                  <a:endParaRPr lang="en-US" sz="1800">
                    <a:solidFill>
                      <a:srgbClr val="FFFFFF"/>
                    </a:solidFill>
                  </a:endParaRPr>
                </a:p>
              </p:txBody>
            </p:sp>
            <p:sp>
              <p:nvSpPr>
                <p:cNvPr id="13" name="Shape 95"/>
                <p:cNvSpPr>
                  <a:spLocks noChangeArrowheads="1"/>
                </p:cNvSpPr>
                <p:nvPr/>
              </p:nvSpPr>
              <p:spPr bwMode="auto">
                <a:xfrm>
                  <a:off x="1768" y="3652"/>
                  <a:ext cx="578" cy="678"/>
                </a:xfrm>
                <a:custGeom>
                  <a:avLst/>
                  <a:gdLst>
                    <a:gd name="T0" fmla="*/ 0 w 120000"/>
                    <a:gd name="T1" fmla="*/ 0 h 120000"/>
                    <a:gd name="T2" fmla="*/ 120000 w 120000"/>
                    <a:gd name="T3" fmla="*/ 120000 h 120000"/>
                  </a:gdLst>
                  <a:ahLst/>
                  <a:cxnLst/>
                  <a:rect l="T0" t="T1" r="T2" b="T3"/>
                  <a:pathLst>
                    <a:path w="120000" h="120000" extrusionOk="0">
                      <a:moveTo>
                        <a:pt x="0" y="119823"/>
                      </a:moveTo>
                      <a:lnTo>
                        <a:pt x="99653" y="0"/>
                      </a:lnTo>
                      <a:lnTo>
                        <a:pt x="119792" y="0"/>
                      </a:lnTo>
                      <a:lnTo>
                        <a:pt x="19930" y="119823"/>
                      </a:lnTo>
                      <a:lnTo>
                        <a:pt x="0" y="119823"/>
                      </a:lnTo>
                    </a:path>
                  </a:pathLst>
                </a:custGeom>
                <a:gradFill rotWithShape="0">
                  <a:gsLst>
                    <a:gs pos="0">
                      <a:schemeClr val="tx1"/>
                    </a:gs>
                    <a:gs pos="100000">
                      <a:schemeClr val="bg2"/>
                    </a:gs>
                  </a:gsLst>
                  <a:lin ang="5400000"/>
                </a:gradFill>
                <a:ln w="9525">
                  <a:noFill/>
                  <a:miter lim="800000"/>
                  <a:headEnd/>
                  <a:tailEnd/>
                </a:ln>
              </p:spPr>
              <p:txBody>
                <a:bodyPr lIns="91425" tIns="45700" rIns="91425" bIns="45700"/>
                <a:lstStyle/>
                <a:p>
                  <a:pPr>
                    <a:defRPr/>
                  </a:pPr>
                  <a:endParaRPr lang="en-US" sz="1800">
                    <a:solidFill>
                      <a:srgbClr val="FFFFFF"/>
                    </a:solidFill>
                  </a:endParaRPr>
                </a:p>
              </p:txBody>
            </p:sp>
            <p:sp>
              <p:nvSpPr>
                <p:cNvPr id="14" name="Shape 96"/>
                <p:cNvSpPr>
                  <a:spLocks noChangeArrowheads="1"/>
                </p:cNvSpPr>
                <p:nvPr/>
              </p:nvSpPr>
              <p:spPr bwMode="auto">
                <a:xfrm>
                  <a:off x="2212" y="3652"/>
                  <a:ext cx="578" cy="678"/>
                </a:xfrm>
                <a:custGeom>
                  <a:avLst/>
                  <a:gdLst>
                    <a:gd name="T0" fmla="*/ 0 w 120000"/>
                    <a:gd name="T1" fmla="*/ 0 h 120000"/>
                    <a:gd name="T2" fmla="*/ 120000 w 120000"/>
                    <a:gd name="T3" fmla="*/ 120000 h 120000"/>
                  </a:gdLst>
                  <a:ahLst/>
                  <a:cxnLst/>
                  <a:rect l="T0" t="T1" r="T2" b="T3"/>
                  <a:pathLst>
                    <a:path w="120000" h="120000" extrusionOk="0">
                      <a:moveTo>
                        <a:pt x="0" y="119823"/>
                      </a:moveTo>
                      <a:lnTo>
                        <a:pt x="99653" y="0"/>
                      </a:lnTo>
                      <a:lnTo>
                        <a:pt x="119792" y="0"/>
                      </a:lnTo>
                      <a:lnTo>
                        <a:pt x="19930" y="119823"/>
                      </a:lnTo>
                      <a:lnTo>
                        <a:pt x="0" y="119823"/>
                      </a:lnTo>
                    </a:path>
                  </a:pathLst>
                </a:custGeom>
                <a:gradFill rotWithShape="0">
                  <a:gsLst>
                    <a:gs pos="0">
                      <a:schemeClr val="tx1"/>
                    </a:gs>
                    <a:gs pos="100000">
                      <a:schemeClr val="bg2"/>
                    </a:gs>
                  </a:gsLst>
                  <a:lin ang="5400000"/>
                </a:gradFill>
                <a:ln w="9525">
                  <a:noFill/>
                  <a:miter lim="800000"/>
                  <a:headEnd/>
                  <a:tailEnd/>
                </a:ln>
              </p:spPr>
              <p:txBody>
                <a:bodyPr lIns="91425" tIns="45700" rIns="91425" bIns="45700"/>
                <a:lstStyle/>
                <a:p>
                  <a:pPr>
                    <a:defRPr/>
                  </a:pPr>
                  <a:endParaRPr lang="en-US" sz="1800">
                    <a:solidFill>
                      <a:srgbClr val="FFFFFF"/>
                    </a:solidFill>
                  </a:endParaRPr>
                </a:p>
              </p:txBody>
            </p:sp>
            <p:sp>
              <p:nvSpPr>
                <p:cNvPr id="15" name="Shape 97"/>
                <p:cNvSpPr>
                  <a:spLocks noChangeArrowheads="1"/>
                </p:cNvSpPr>
                <p:nvPr/>
              </p:nvSpPr>
              <p:spPr bwMode="auto">
                <a:xfrm>
                  <a:off x="2645" y="3652"/>
                  <a:ext cx="581" cy="678"/>
                </a:xfrm>
                <a:custGeom>
                  <a:avLst/>
                  <a:gdLst>
                    <a:gd name="T0" fmla="*/ 0 w 120000"/>
                    <a:gd name="T1" fmla="*/ 0 h 120000"/>
                    <a:gd name="T2" fmla="*/ 120000 w 120000"/>
                    <a:gd name="T3" fmla="*/ 120000 h 120000"/>
                  </a:gdLst>
                  <a:ahLst/>
                  <a:cxnLst/>
                  <a:rect l="T0" t="T1" r="T2" b="T3"/>
                  <a:pathLst>
                    <a:path w="120000" h="120000" extrusionOk="0">
                      <a:moveTo>
                        <a:pt x="0" y="119823"/>
                      </a:moveTo>
                      <a:lnTo>
                        <a:pt x="99653" y="0"/>
                      </a:lnTo>
                      <a:lnTo>
                        <a:pt x="119792" y="0"/>
                      </a:lnTo>
                      <a:lnTo>
                        <a:pt x="19930" y="119823"/>
                      </a:lnTo>
                      <a:lnTo>
                        <a:pt x="0" y="119823"/>
                      </a:lnTo>
                    </a:path>
                  </a:pathLst>
                </a:custGeom>
                <a:gradFill rotWithShape="0">
                  <a:gsLst>
                    <a:gs pos="0">
                      <a:schemeClr val="tx1"/>
                    </a:gs>
                    <a:gs pos="100000">
                      <a:schemeClr val="bg2"/>
                    </a:gs>
                  </a:gsLst>
                  <a:lin ang="5400000"/>
                </a:gradFill>
                <a:ln w="9525">
                  <a:noFill/>
                  <a:miter lim="800000"/>
                  <a:headEnd/>
                  <a:tailEnd/>
                </a:ln>
              </p:spPr>
              <p:txBody>
                <a:bodyPr lIns="91425" tIns="45700" rIns="91425" bIns="45700"/>
                <a:lstStyle/>
                <a:p>
                  <a:pPr>
                    <a:defRPr/>
                  </a:pPr>
                  <a:endParaRPr lang="en-US" sz="1800">
                    <a:solidFill>
                      <a:srgbClr val="FFFFFF"/>
                    </a:solidFill>
                  </a:endParaRPr>
                </a:p>
              </p:txBody>
            </p:sp>
            <p:sp>
              <p:nvSpPr>
                <p:cNvPr id="16" name="Shape 98"/>
                <p:cNvSpPr>
                  <a:spLocks noChangeArrowheads="1"/>
                </p:cNvSpPr>
                <p:nvPr/>
              </p:nvSpPr>
              <p:spPr bwMode="auto">
                <a:xfrm>
                  <a:off x="3089" y="3652"/>
                  <a:ext cx="578" cy="678"/>
                </a:xfrm>
                <a:custGeom>
                  <a:avLst/>
                  <a:gdLst>
                    <a:gd name="T0" fmla="*/ 0 w 120000"/>
                    <a:gd name="T1" fmla="*/ 0 h 120000"/>
                    <a:gd name="T2" fmla="*/ 120000 w 120000"/>
                    <a:gd name="T3" fmla="*/ 120000 h 120000"/>
                  </a:gdLst>
                  <a:ahLst/>
                  <a:cxnLst/>
                  <a:rect l="T0" t="T1" r="T2" b="T3"/>
                  <a:pathLst>
                    <a:path w="120000" h="120000" extrusionOk="0">
                      <a:moveTo>
                        <a:pt x="0" y="119823"/>
                      </a:moveTo>
                      <a:lnTo>
                        <a:pt x="99689" y="0"/>
                      </a:lnTo>
                      <a:lnTo>
                        <a:pt x="119792" y="0"/>
                      </a:lnTo>
                      <a:lnTo>
                        <a:pt x="19896" y="119823"/>
                      </a:lnTo>
                      <a:lnTo>
                        <a:pt x="0" y="119823"/>
                      </a:lnTo>
                    </a:path>
                  </a:pathLst>
                </a:custGeom>
                <a:gradFill rotWithShape="0">
                  <a:gsLst>
                    <a:gs pos="0">
                      <a:schemeClr val="tx1"/>
                    </a:gs>
                    <a:gs pos="100000">
                      <a:schemeClr val="bg2"/>
                    </a:gs>
                  </a:gsLst>
                  <a:lin ang="5400000"/>
                </a:gradFill>
                <a:ln w="9525">
                  <a:noFill/>
                  <a:miter lim="800000"/>
                  <a:headEnd/>
                  <a:tailEnd/>
                </a:ln>
              </p:spPr>
              <p:txBody>
                <a:bodyPr lIns="91425" tIns="45700" rIns="91425" bIns="45700"/>
                <a:lstStyle/>
                <a:p>
                  <a:pPr>
                    <a:defRPr/>
                  </a:pPr>
                  <a:endParaRPr lang="en-US" sz="1800">
                    <a:solidFill>
                      <a:srgbClr val="FFFFFF"/>
                    </a:solidFill>
                  </a:endParaRPr>
                </a:p>
              </p:txBody>
            </p:sp>
            <p:sp>
              <p:nvSpPr>
                <p:cNvPr id="17" name="Shape 99"/>
                <p:cNvSpPr>
                  <a:spLocks noChangeArrowheads="1"/>
                </p:cNvSpPr>
                <p:nvPr/>
              </p:nvSpPr>
              <p:spPr bwMode="auto">
                <a:xfrm>
                  <a:off x="3547" y="3652"/>
                  <a:ext cx="578" cy="678"/>
                </a:xfrm>
                <a:custGeom>
                  <a:avLst/>
                  <a:gdLst>
                    <a:gd name="T0" fmla="*/ 0 w 120000"/>
                    <a:gd name="T1" fmla="*/ 0 h 120000"/>
                    <a:gd name="T2" fmla="*/ 120000 w 120000"/>
                    <a:gd name="T3" fmla="*/ 120000 h 120000"/>
                  </a:gdLst>
                  <a:ahLst/>
                  <a:cxnLst/>
                  <a:rect l="T0" t="T1" r="T2" b="T3"/>
                  <a:pathLst>
                    <a:path w="120000" h="120000" extrusionOk="0">
                      <a:moveTo>
                        <a:pt x="0" y="119823"/>
                      </a:moveTo>
                      <a:lnTo>
                        <a:pt x="99689" y="0"/>
                      </a:lnTo>
                      <a:lnTo>
                        <a:pt x="119792" y="0"/>
                      </a:lnTo>
                      <a:lnTo>
                        <a:pt x="19896" y="119823"/>
                      </a:lnTo>
                      <a:lnTo>
                        <a:pt x="0" y="119823"/>
                      </a:lnTo>
                    </a:path>
                  </a:pathLst>
                </a:custGeom>
                <a:gradFill rotWithShape="0">
                  <a:gsLst>
                    <a:gs pos="0">
                      <a:schemeClr val="tx1"/>
                    </a:gs>
                    <a:gs pos="100000">
                      <a:schemeClr val="bg2"/>
                    </a:gs>
                  </a:gsLst>
                  <a:lin ang="5400000"/>
                </a:gradFill>
                <a:ln w="9525">
                  <a:noFill/>
                  <a:miter lim="800000"/>
                  <a:headEnd/>
                  <a:tailEnd/>
                </a:ln>
              </p:spPr>
              <p:txBody>
                <a:bodyPr lIns="91425" tIns="45700" rIns="91425" bIns="45700"/>
                <a:lstStyle/>
                <a:p>
                  <a:pPr>
                    <a:defRPr/>
                  </a:pPr>
                  <a:endParaRPr lang="en-US" sz="1800">
                    <a:solidFill>
                      <a:srgbClr val="FFFFFF"/>
                    </a:solidFill>
                  </a:endParaRPr>
                </a:p>
              </p:txBody>
            </p:sp>
            <p:sp>
              <p:nvSpPr>
                <p:cNvPr id="18" name="Shape 100"/>
                <p:cNvSpPr>
                  <a:spLocks noChangeArrowheads="1"/>
                </p:cNvSpPr>
                <p:nvPr/>
              </p:nvSpPr>
              <p:spPr bwMode="auto">
                <a:xfrm>
                  <a:off x="4004" y="3652"/>
                  <a:ext cx="578" cy="678"/>
                </a:xfrm>
                <a:custGeom>
                  <a:avLst/>
                  <a:gdLst>
                    <a:gd name="T0" fmla="*/ 0 w 120000"/>
                    <a:gd name="T1" fmla="*/ 0 h 120000"/>
                    <a:gd name="T2" fmla="*/ 120000 w 120000"/>
                    <a:gd name="T3" fmla="*/ 120000 h 120000"/>
                  </a:gdLst>
                  <a:ahLst/>
                  <a:cxnLst/>
                  <a:rect l="T0" t="T1" r="T2" b="T3"/>
                  <a:pathLst>
                    <a:path w="120000" h="120000" extrusionOk="0">
                      <a:moveTo>
                        <a:pt x="0" y="119823"/>
                      </a:moveTo>
                      <a:lnTo>
                        <a:pt x="99689" y="0"/>
                      </a:lnTo>
                      <a:lnTo>
                        <a:pt x="119792" y="0"/>
                      </a:lnTo>
                      <a:lnTo>
                        <a:pt x="19896" y="119823"/>
                      </a:lnTo>
                      <a:lnTo>
                        <a:pt x="0" y="119823"/>
                      </a:lnTo>
                    </a:path>
                  </a:pathLst>
                </a:custGeom>
                <a:gradFill rotWithShape="0">
                  <a:gsLst>
                    <a:gs pos="0">
                      <a:schemeClr val="tx1"/>
                    </a:gs>
                    <a:gs pos="100000">
                      <a:schemeClr val="bg2"/>
                    </a:gs>
                  </a:gsLst>
                  <a:lin ang="5400000"/>
                </a:gradFill>
                <a:ln w="9525">
                  <a:noFill/>
                  <a:miter lim="800000"/>
                  <a:headEnd/>
                  <a:tailEnd/>
                </a:ln>
              </p:spPr>
              <p:txBody>
                <a:bodyPr lIns="91425" tIns="45700" rIns="91425" bIns="45700"/>
                <a:lstStyle/>
                <a:p>
                  <a:pPr>
                    <a:defRPr/>
                  </a:pPr>
                  <a:endParaRPr lang="en-US" sz="1800">
                    <a:solidFill>
                      <a:srgbClr val="FFFFFF"/>
                    </a:solidFill>
                  </a:endParaRPr>
                </a:p>
              </p:txBody>
            </p:sp>
            <p:sp>
              <p:nvSpPr>
                <p:cNvPr id="19" name="Shape 101"/>
                <p:cNvSpPr>
                  <a:spLocks noChangeArrowheads="1"/>
                </p:cNvSpPr>
                <p:nvPr/>
              </p:nvSpPr>
              <p:spPr bwMode="auto">
                <a:xfrm>
                  <a:off x="4472" y="3652"/>
                  <a:ext cx="578" cy="678"/>
                </a:xfrm>
                <a:custGeom>
                  <a:avLst/>
                  <a:gdLst>
                    <a:gd name="T0" fmla="*/ 0 w 120000"/>
                    <a:gd name="T1" fmla="*/ 0 h 120000"/>
                    <a:gd name="T2" fmla="*/ 120000 w 120000"/>
                    <a:gd name="T3" fmla="*/ 120000 h 120000"/>
                  </a:gdLst>
                  <a:ahLst/>
                  <a:cxnLst/>
                  <a:rect l="T0" t="T1" r="T2" b="T3"/>
                  <a:pathLst>
                    <a:path w="120000" h="120000" extrusionOk="0">
                      <a:moveTo>
                        <a:pt x="0" y="119823"/>
                      </a:moveTo>
                      <a:lnTo>
                        <a:pt x="99689" y="0"/>
                      </a:lnTo>
                      <a:lnTo>
                        <a:pt x="119792" y="0"/>
                      </a:lnTo>
                      <a:lnTo>
                        <a:pt x="19896" y="119823"/>
                      </a:lnTo>
                      <a:lnTo>
                        <a:pt x="0" y="119823"/>
                      </a:lnTo>
                    </a:path>
                  </a:pathLst>
                </a:custGeom>
                <a:gradFill rotWithShape="0">
                  <a:gsLst>
                    <a:gs pos="0">
                      <a:schemeClr val="tx1"/>
                    </a:gs>
                    <a:gs pos="100000">
                      <a:schemeClr val="bg2"/>
                    </a:gs>
                  </a:gsLst>
                  <a:lin ang="5400000"/>
                </a:gradFill>
                <a:ln w="9525">
                  <a:noFill/>
                  <a:miter lim="800000"/>
                  <a:headEnd/>
                  <a:tailEnd/>
                </a:ln>
              </p:spPr>
              <p:txBody>
                <a:bodyPr lIns="91425" tIns="45700" rIns="91425" bIns="45700"/>
                <a:lstStyle/>
                <a:p>
                  <a:pPr>
                    <a:defRPr/>
                  </a:pPr>
                  <a:endParaRPr lang="en-US" sz="1800">
                    <a:solidFill>
                      <a:srgbClr val="FFFFFF"/>
                    </a:solidFill>
                  </a:endParaRPr>
                </a:p>
              </p:txBody>
            </p:sp>
            <p:sp>
              <p:nvSpPr>
                <p:cNvPr id="20" name="Shape 102"/>
                <p:cNvSpPr>
                  <a:spLocks noChangeArrowheads="1"/>
                </p:cNvSpPr>
                <p:nvPr/>
              </p:nvSpPr>
              <p:spPr bwMode="auto">
                <a:xfrm>
                  <a:off x="4929" y="3652"/>
                  <a:ext cx="578" cy="678"/>
                </a:xfrm>
                <a:custGeom>
                  <a:avLst/>
                  <a:gdLst>
                    <a:gd name="T0" fmla="*/ 0 w 120000"/>
                    <a:gd name="T1" fmla="*/ 0 h 120000"/>
                    <a:gd name="T2" fmla="*/ 120000 w 120000"/>
                    <a:gd name="T3" fmla="*/ 120000 h 120000"/>
                  </a:gdLst>
                  <a:ahLst/>
                  <a:cxnLst/>
                  <a:rect l="T0" t="T1" r="T2" b="T3"/>
                  <a:pathLst>
                    <a:path w="120000" h="120000" extrusionOk="0">
                      <a:moveTo>
                        <a:pt x="0" y="119823"/>
                      </a:moveTo>
                      <a:lnTo>
                        <a:pt x="99653" y="0"/>
                      </a:lnTo>
                      <a:lnTo>
                        <a:pt x="119792" y="0"/>
                      </a:lnTo>
                      <a:lnTo>
                        <a:pt x="19930" y="119823"/>
                      </a:lnTo>
                      <a:lnTo>
                        <a:pt x="0" y="119823"/>
                      </a:lnTo>
                    </a:path>
                  </a:pathLst>
                </a:custGeom>
                <a:gradFill rotWithShape="0">
                  <a:gsLst>
                    <a:gs pos="0">
                      <a:schemeClr val="tx1"/>
                    </a:gs>
                    <a:gs pos="100000">
                      <a:schemeClr val="bg2"/>
                    </a:gs>
                  </a:gsLst>
                  <a:lin ang="5400000"/>
                </a:gradFill>
                <a:ln w="9525">
                  <a:noFill/>
                  <a:miter lim="800000"/>
                  <a:headEnd/>
                  <a:tailEnd/>
                </a:ln>
              </p:spPr>
              <p:txBody>
                <a:bodyPr lIns="91425" tIns="45700" rIns="91425" bIns="45700"/>
                <a:lstStyle/>
                <a:p>
                  <a:pPr>
                    <a:defRPr/>
                  </a:pPr>
                  <a:endParaRPr lang="en-US" sz="1800">
                    <a:solidFill>
                      <a:srgbClr val="FFFFFF"/>
                    </a:solidFill>
                  </a:endParaRPr>
                </a:p>
              </p:txBody>
            </p:sp>
            <p:sp>
              <p:nvSpPr>
                <p:cNvPr id="21" name="Shape 103"/>
                <p:cNvSpPr>
                  <a:spLocks noChangeArrowheads="1"/>
                </p:cNvSpPr>
                <p:nvPr/>
              </p:nvSpPr>
              <p:spPr bwMode="auto">
                <a:xfrm>
                  <a:off x="5402" y="3825"/>
                  <a:ext cx="361" cy="505"/>
                </a:xfrm>
                <a:custGeom>
                  <a:avLst/>
                  <a:gdLst>
                    <a:gd name="T0" fmla="*/ 0 w 120000"/>
                    <a:gd name="T1" fmla="*/ 0 h 120000"/>
                    <a:gd name="T2" fmla="*/ 120000 w 120000"/>
                    <a:gd name="T3" fmla="*/ 120000 h 120000"/>
                  </a:gdLst>
                  <a:ahLst/>
                  <a:cxnLst/>
                  <a:rect l="T0" t="T1" r="T2" b="T3"/>
                  <a:pathLst>
                    <a:path w="120000" h="120000" extrusionOk="0">
                      <a:moveTo>
                        <a:pt x="0" y="119762"/>
                      </a:moveTo>
                      <a:lnTo>
                        <a:pt x="119668" y="0"/>
                      </a:lnTo>
                      <a:lnTo>
                        <a:pt x="119668" y="28990"/>
                      </a:lnTo>
                      <a:lnTo>
                        <a:pt x="31823" y="119762"/>
                      </a:lnTo>
                      <a:lnTo>
                        <a:pt x="0" y="119762"/>
                      </a:lnTo>
                    </a:path>
                  </a:pathLst>
                </a:custGeom>
                <a:gradFill rotWithShape="0">
                  <a:gsLst>
                    <a:gs pos="0">
                      <a:schemeClr val="tx1"/>
                    </a:gs>
                    <a:gs pos="100000">
                      <a:schemeClr val="bg2"/>
                    </a:gs>
                  </a:gsLst>
                  <a:lin ang="5400000"/>
                </a:gradFill>
                <a:ln w="9525">
                  <a:noFill/>
                  <a:miter lim="800000"/>
                  <a:headEnd/>
                  <a:tailEnd/>
                </a:ln>
              </p:spPr>
              <p:txBody>
                <a:bodyPr lIns="91425" tIns="45700" rIns="91425" bIns="45700"/>
                <a:lstStyle/>
                <a:p>
                  <a:pPr>
                    <a:defRPr/>
                  </a:pPr>
                  <a:endParaRPr lang="en-US" sz="1800">
                    <a:solidFill>
                      <a:srgbClr val="FFFFFF"/>
                    </a:solidFill>
                  </a:endParaRPr>
                </a:p>
              </p:txBody>
            </p:sp>
          </p:grpSp>
        </p:grpSp>
        <p:sp>
          <p:nvSpPr>
            <p:cNvPr id="6" name="Shape 104"/>
            <p:cNvSpPr>
              <a:spLocks noChangeArrowheads="1"/>
            </p:cNvSpPr>
            <p:nvPr/>
          </p:nvSpPr>
          <p:spPr bwMode="auto">
            <a:xfrm>
              <a:off x="0" y="1738"/>
              <a:ext cx="516" cy="913"/>
            </a:xfrm>
            <a:custGeom>
              <a:avLst/>
              <a:gdLst>
                <a:gd name="T0" fmla="*/ 0 w 120000"/>
                <a:gd name="T1" fmla="*/ 0 h 120000"/>
                <a:gd name="T2" fmla="*/ 120000 w 120000"/>
                <a:gd name="T3" fmla="*/ 120000 h 120000"/>
              </a:gdLst>
              <a:ahLst/>
              <a:cxnLst/>
              <a:rect l="T0" t="T1" r="T2" b="T3"/>
              <a:pathLst>
                <a:path w="120000" h="120000" extrusionOk="0">
                  <a:moveTo>
                    <a:pt x="0" y="0"/>
                  </a:moveTo>
                  <a:lnTo>
                    <a:pt x="119767" y="0"/>
                  </a:lnTo>
                  <a:lnTo>
                    <a:pt x="0" y="119868"/>
                  </a:lnTo>
                  <a:lnTo>
                    <a:pt x="0" y="0"/>
                  </a:lnTo>
                </a:path>
              </a:pathLst>
            </a:custGeom>
            <a:gradFill rotWithShape="0">
              <a:gsLst>
                <a:gs pos="0">
                  <a:schemeClr val="bg2"/>
                </a:gs>
                <a:gs pos="100000">
                  <a:schemeClr val="accent2"/>
                </a:gs>
              </a:gsLst>
              <a:lin ang="0"/>
            </a:gradFill>
            <a:ln w="9525">
              <a:noFill/>
              <a:miter lim="800000"/>
              <a:headEnd/>
              <a:tailEnd/>
            </a:ln>
          </p:spPr>
          <p:txBody>
            <a:bodyPr lIns="91425" tIns="45700" rIns="91425" bIns="45700"/>
            <a:lstStyle/>
            <a:p>
              <a:pPr>
                <a:defRPr/>
              </a:pPr>
              <a:endParaRPr lang="en-US" sz="1800">
                <a:solidFill>
                  <a:srgbClr val="FFFFFF"/>
                </a:solidFill>
              </a:endParaRPr>
            </a:p>
          </p:txBody>
        </p:sp>
      </p:grpSp>
      <p:sp>
        <p:nvSpPr>
          <p:cNvPr id="105" name="Shape 105"/>
          <p:cNvSpPr txBox="1">
            <a:spLocks noGrp="1"/>
          </p:cNvSpPr>
          <p:nvPr>
            <p:ph type="ctrTitle"/>
          </p:nvPr>
        </p:nvSpPr>
        <p:spPr>
          <a:xfrm>
            <a:off x="685800" y="2286000"/>
            <a:ext cx="7772400" cy="1143000"/>
          </a:xfrm>
          <a:prstGeom prst="rect">
            <a:avLst/>
          </a:prstGeom>
          <a:noFill/>
          <a:ln>
            <a:noFill/>
          </a:ln>
        </p:spPr>
        <p:txBody>
          <a:bodyPr/>
          <a:lstStyle>
            <a:lvl1pPr marL="0" marR="0" lvl="0" indent="0" algn="ctr" rtl="0">
              <a:spcBef>
                <a:spcPts val="0"/>
              </a:spcBef>
              <a:spcAft>
                <a:spcPts val="0"/>
              </a:spcAft>
              <a:buNone/>
              <a:defRPr sz="4400" b="0" i="0" u="none" strike="noStrike" cap="none">
                <a:solidFill>
                  <a:schemeClr val="lt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lt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lt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lt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lt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lt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lt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lt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lt2"/>
                </a:solidFill>
                <a:latin typeface="Times New Roman"/>
                <a:ea typeface="Times New Roman"/>
                <a:cs typeface="Times New Roman"/>
                <a:sym typeface="Times New Roman"/>
              </a:defRPr>
            </a:lvl9pPr>
          </a:lstStyle>
          <a:p>
            <a:endParaRPr/>
          </a:p>
        </p:txBody>
      </p:sp>
      <p:sp>
        <p:nvSpPr>
          <p:cNvPr id="106" name="Shape 106"/>
          <p:cNvSpPr txBox="1">
            <a:spLocks noGrp="1"/>
          </p:cNvSpPr>
          <p:nvPr>
            <p:ph type="subTitle" idx="1"/>
          </p:nvPr>
        </p:nvSpPr>
        <p:spPr>
          <a:xfrm>
            <a:off x="1371600" y="3886200"/>
            <a:ext cx="6400799" cy="1752600"/>
          </a:xfrm>
          <a:prstGeom prst="rect">
            <a:avLst/>
          </a:prstGeom>
          <a:noFill/>
          <a:ln>
            <a:noFill/>
          </a:ln>
        </p:spPr>
        <p:txBody>
          <a:bodyPr/>
          <a:lstStyle>
            <a:lvl1pPr marL="0" marR="0" lvl="0" indent="0" algn="ctr" rtl="0">
              <a:spcBef>
                <a:spcPts val="640"/>
              </a:spcBef>
              <a:spcAft>
                <a:spcPts val="0"/>
              </a:spcAft>
              <a:buClr>
                <a:schemeClr val="lt2"/>
              </a:buClr>
              <a:buFont typeface="Arial"/>
              <a:buNone/>
              <a:defRPr sz="3200" b="1" i="0" u="none" strike="noStrike" cap="none">
                <a:solidFill>
                  <a:schemeClr val="lt1"/>
                </a:solidFill>
                <a:latin typeface="Arial"/>
                <a:ea typeface="Arial"/>
                <a:cs typeface="Arial"/>
                <a:sym typeface="Arial"/>
              </a:defRPr>
            </a:lvl1pPr>
            <a:lvl2pPr marL="742950" marR="0" lvl="1" indent="-82550" algn="l" rtl="0">
              <a:spcBef>
                <a:spcPts val="640"/>
              </a:spcBef>
              <a:spcAft>
                <a:spcPts val="0"/>
              </a:spcAft>
              <a:buClr>
                <a:schemeClr val="lt1"/>
              </a:buClr>
              <a:buSzPct val="100000"/>
              <a:buFont typeface="Arial"/>
              <a:buChar char="–"/>
              <a:defRPr sz="3200" b="1" i="0" u="none" strike="noStrike" cap="none">
                <a:solidFill>
                  <a:schemeClr val="lt1"/>
                </a:solidFill>
                <a:latin typeface="Arial"/>
                <a:ea typeface="Arial"/>
                <a:cs typeface="Arial"/>
                <a:sym typeface="Arial"/>
              </a:defRPr>
            </a:lvl2pPr>
            <a:lvl3pPr marL="1143000" marR="0" lvl="2" indent="-76200" algn="l" rtl="0">
              <a:spcBef>
                <a:spcPts val="640"/>
              </a:spcBef>
              <a:spcAft>
                <a:spcPts val="0"/>
              </a:spcAft>
              <a:buClr>
                <a:schemeClr val="lt2"/>
              </a:buClr>
              <a:buSzPct val="75000"/>
              <a:buFont typeface="Arial"/>
              <a:buChar char="●"/>
              <a:defRPr sz="3200" b="1" i="0" u="none" strike="noStrike" cap="none">
                <a:solidFill>
                  <a:schemeClr val="lt1"/>
                </a:solidFill>
                <a:latin typeface="Arial"/>
                <a:ea typeface="Arial"/>
                <a:cs typeface="Arial"/>
                <a:sym typeface="Arial"/>
              </a:defRPr>
            </a:lvl3pPr>
            <a:lvl4pPr marL="1600200" marR="0" lvl="3" indent="-101600" algn="l" rtl="0">
              <a:spcBef>
                <a:spcPts val="400"/>
              </a:spcBef>
              <a:spcAft>
                <a:spcPts val="0"/>
              </a:spcAft>
              <a:buClr>
                <a:schemeClr val="lt2"/>
              </a:buClr>
              <a:buSzPct val="100000"/>
              <a:buFont typeface="Arial"/>
              <a:buChar char="–"/>
              <a:defRPr sz="2000" b="0" i="0" u="none" strike="noStrike" cap="none">
                <a:solidFill>
                  <a:schemeClr val="lt1"/>
                </a:solidFill>
                <a:latin typeface="Arial"/>
                <a:ea typeface="Arial"/>
                <a:cs typeface="Arial"/>
                <a:sym typeface="Arial"/>
              </a:defRPr>
            </a:lvl4pPr>
            <a:lvl5pPr marL="2057400" marR="0" lvl="4" indent="-101600" algn="l" rtl="0">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5pPr>
            <a:lvl6pPr marL="2514600" marR="0" lvl="5" indent="-101600" algn="l" rtl="0">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6pPr>
            <a:lvl7pPr marL="2971800" marR="0" lvl="6" indent="-101600" algn="l" rtl="0">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7pPr>
            <a:lvl8pPr marL="3429000" marR="0" lvl="7" indent="-101600" algn="l" rtl="0">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8pPr>
            <a:lvl9pPr marL="3886200" marR="0" lvl="8" indent="-101600" algn="l" rtl="0">
              <a:spcBef>
                <a:spcPts val="400"/>
              </a:spcBef>
              <a:spcAft>
                <a:spcPts val="0"/>
              </a:spcAft>
              <a:buClr>
                <a:schemeClr val="lt1"/>
              </a:buClr>
              <a:buSzPct val="100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22" name="Shape 107"/>
          <p:cNvSpPr txBox="1">
            <a:spLocks noGrp="1"/>
          </p:cNvSpPr>
          <p:nvPr>
            <p:ph type="dt" idx="10"/>
          </p:nvPr>
        </p:nvSpPr>
        <p:spPr/>
        <p:txBody>
          <a:bodyPr/>
          <a:lstStyle>
            <a:lvl1pPr>
              <a:defRPr/>
            </a:lvl1pPr>
          </a:lstStyle>
          <a:p>
            <a:pPr>
              <a:defRPr/>
            </a:pPr>
            <a:endParaRPr lang="en-US"/>
          </a:p>
        </p:txBody>
      </p:sp>
      <p:sp>
        <p:nvSpPr>
          <p:cNvPr id="23" name="Shape 108"/>
          <p:cNvSpPr txBox="1">
            <a:spLocks noGrp="1"/>
          </p:cNvSpPr>
          <p:nvPr>
            <p:ph type="ftr" idx="11"/>
          </p:nvPr>
        </p:nvSpPr>
        <p:spPr/>
        <p:txBody>
          <a:bodyPr/>
          <a:lstStyle>
            <a:lvl1pPr>
              <a:defRPr/>
            </a:lvl1pPr>
          </a:lstStyle>
          <a:p>
            <a:pPr>
              <a:defRPr/>
            </a:pPr>
            <a:endParaRPr lang="en-US"/>
          </a:p>
        </p:txBody>
      </p:sp>
      <p:sp>
        <p:nvSpPr>
          <p:cNvPr id="24" name="Shape 109"/>
          <p:cNvSpPr txBox="1">
            <a:spLocks noGrp="1"/>
          </p:cNvSpPr>
          <p:nvPr>
            <p:ph type="sldNum" idx="12"/>
          </p:nvPr>
        </p:nvSpPr>
        <p:spPr/>
        <p:txBody>
          <a:bodyPr/>
          <a:lstStyle>
            <a:lvl1pPr>
              <a:defRPr/>
            </a:lvl1pPr>
          </a:lstStyle>
          <a:p>
            <a:pPr>
              <a:defRPr/>
            </a:pPr>
            <a:fld id="{D3B926E1-B2FE-4B84-93E3-D1DE663F5364}"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body" idx="1"/>
          </p:nvPr>
        </p:nvSpPr>
        <p:spPr>
          <a:xfrm>
            <a:off x="457200" y="1600200"/>
            <a:ext cx="8229600" cy="4525963"/>
          </a:xfrm>
          <a:prstGeom prst="rect">
            <a:avLst/>
          </a:prstGeom>
          <a:noFill/>
          <a:ln>
            <a:noFill/>
          </a:ln>
        </p:spPr>
        <p:txBody>
          <a:bodyPr/>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 name="Shape 8"/>
          <p:cNvSpPr txBox="1">
            <a:spLocks noGrp="1"/>
          </p:cNvSpPr>
          <p:nvPr>
            <p:ph type="dt" idx="11"/>
          </p:nvPr>
        </p:nvSpPr>
        <p:spPr>
          <a:ln/>
        </p:spPr>
        <p:txBody>
          <a:bodyPr/>
          <a:lstStyle>
            <a:lvl1pPr>
              <a:defRPr/>
            </a:lvl1pPr>
          </a:lstStyle>
          <a:p>
            <a:pPr>
              <a:defRPr/>
            </a:pPr>
            <a:endParaRPr lang="en-US"/>
          </a:p>
        </p:txBody>
      </p:sp>
      <p:sp>
        <p:nvSpPr>
          <p:cNvPr id="5" name="Shape 9"/>
          <p:cNvSpPr txBox="1">
            <a:spLocks noGrp="1"/>
          </p:cNvSpPr>
          <p:nvPr>
            <p:ph type="ftr" idx="12"/>
          </p:nvPr>
        </p:nvSpPr>
        <p:spPr>
          <a:ln/>
        </p:spPr>
        <p:txBody>
          <a:bodyPr/>
          <a:lstStyle>
            <a:lvl1pPr>
              <a:defRPr/>
            </a:lvl1pPr>
          </a:lstStyle>
          <a:p>
            <a:pPr>
              <a:defRPr/>
            </a:pPr>
            <a:endParaRPr lang="en-US"/>
          </a:p>
        </p:txBody>
      </p:sp>
      <p:sp>
        <p:nvSpPr>
          <p:cNvPr id="6" name="Shape 10"/>
          <p:cNvSpPr txBox="1">
            <a:spLocks noGrp="1"/>
          </p:cNvSpPr>
          <p:nvPr>
            <p:ph type="sldNum" idx="13"/>
          </p:nvPr>
        </p:nvSpPr>
        <p:spPr>
          <a:ln/>
        </p:spPr>
        <p:txBody>
          <a:bodyPr/>
          <a:lstStyle>
            <a:lvl1pPr>
              <a:defRPr/>
            </a:lvl1pPr>
          </a:lstStyle>
          <a:p>
            <a:pPr>
              <a:defRPr/>
            </a:pPr>
            <a:fld id="{DB87E32F-9A7E-4827-8B9C-D2E255B116B2}"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2" y="4406900"/>
            <a:ext cx="7772400" cy="1362075"/>
          </a:xfrm>
          <a:prstGeom prst="rect">
            <a:avLst/>
          </a:prstGeom>
          <a:noFill/>
          <a:ln>
            <a:noFill/>
          </a:ln>
        </p:spPr>
        <p:txBody>
          <a:bodyPr anchor="t"/>
          <a:lstStyle>
            <a:lvl1pPr marL="0" marR="0" lvl="0" indent="0" algn="l" rtl="0">
              <a:spcBef>
                <a:spcPts val="0"/>
              </a:spcBef>
              <a:spcAft>
                <a:spcPts val="0"/>
              </a:spcAft>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a:off x="722312" y="2906713"/>
            <a:ext cx="7772400" cy="1500187"/>
          </a:xfrm>
          <a:prstGeom prst="rect">
            <a:avLst/>
          </a:prstGeom>
          <a:noFill/>
          <a:ln>
            <a:noFill/>
          </a:ln>
        </p:spPr>
        <p:txBody>
          <a:bodyPr anchor="b"/>
          <a:lstStyle>
            <a:lvl1pPr marL="0" marR="0" lvl="0" indent="0" algn="l"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 name="Shape 8"/>
          <p:cNvSpPr txBox="1">
            <a:spLocks noGrp="1"/>
          </p:cNvSpPr>
          <p:nvPr>
            <p:ph type="dt" idx="11"/>
          </p:nvPr>
        </p:nvSpPr>
        <p:spPr>
          <a:ln/>
        </p:spPr>
        <p:txBody>
          <a:bodyPr/>
          <a:lstStyle>
            <a:lvl1pPr>
              <a:defRPr/>
            </a:lvl1pPr>
          </a:lstStyle>
          <a:p>
            <a:pPr>
              <a:defRPr/>
            </a:pPr>
            <a:endParaRPr lang="en-US"/>
          </a:p>
        </p:txBody>
      </p:sp>
      <p:sp>
        <p:nvSpPr>
          <p:cNvPr id="5" name="Shape 9"/>
          <p:cNvSpPr txBox="1">
            <a:spLocks noGrp="1"/>
          </p:cNvSpPr>
          <p:nvPr>
            <p:ph type="ftr" idx="12"/>
          </p:nvPr>
        </p:nvSpPr>
        <p:spPr>
          <a:ln/>
        </p:spPr>
        <p:txBody>
          <a:bodyPr/>
          <a:lstStyle>
            <a:lvl1pPr>
              <a:defRPr/>
            </a:lvl1pPr>
          </a:lstStyle>
          <a:p>
            <a:pPr>
              <a:defRPr/>
            </a:pPr>
            <a:endParaRPr lang="en-US"/>
          </a:p>
        </p:txBody>
      </p:sp>
      <p:sp>
        <p:nvSpPr>
          <p:cNvPr id="6" name="Shape 10"/>
          <p:cNvSpPr txBox="1">
            <a:spLocks noGrp="1"/>
          </p:cNvSpPr>
          <p:nvPr>
            <p:ph type="sldNum" idx="13"/>
          </p:nvPr>
        </p:nvSpPr>
        <p:spPr>
          <a:ln/>
        </p:spPr>
        <p:txBody>
          <a:bodyPr/>
          <a:lstStyle>
            <a:lvl1pPr>
              <a:defRPr/>
            </a:lvl1pPr>
          </a:lstStyle>
          <a:p>
            <a:pPr>
              <a:defRPr/>
            </a:pPr>
            <a:fld id="{41018BFB-81C3-4F91-AC37-4F12044DF0E1}"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74637"/>
            <a:ext cx="8229600" cy="1143000"/>
          </a:xfrm>
          <a:prstGeom prst="rect">
            <a:avLst/>
          </a:prstGeom>
          <a:noFill/>
          <a:ln>
            <a:noFill/>
          </a:ln>
        </p:spPr>
        <p:txBody>
          <a:bodyPr/>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1"/>
          </p:nvPr>
        </p:nvSpPr>
        <p:spPr>
          <a:xfrm>
            <a:off x="457200" y="1600200"/>
            <a:ext cx="4038599" cy="4525963"/>
          </a:xfrm>
          <a:prstGeom prst="rect">
            <a:avLst/>
          </a:prstGeom>
          <a:noFill/>
          <a:ln>
            <a:noFill/>
          </a:ln>
        </p:spPr>
        <p:txBody>
          <a:bodyPr/>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4648200" y="1600200"/>
            <a:ext cx="4038599" cy="4525963"/>
          </a:xfrm>
          <a:prstGeom prst="rect">
            <a:avLst/>
          </a:prstGeom>
          <a:noFill/>
          <a:ln>
            <a:noFill/>
          </a:ln>
        </p:spPr>
        <p:txBody>
          <a:bodyPr/>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 name="Shape 8"/>
          <p:cNvSpPr txBox="1">
            <a:spLocks noGrp="1"/>
          </p:cNvSpPr>
          <p:nvPr>
            <p:ph type="dt" idx="11"/>
          </p:nvPr>
        </p:nvSpPr>
        <p:spPr>
          <a:ln/>
        </p:spPr>
        <p:txBody>
          <a:bodyPr/>
          <a:lstStyle>
            <a:lvl1pPr>
              <a:defRPr/>
            </a:lvl1pPr>
          </a:lstStyle>
          <a:p>
            <a:pPr>
              <a:defRPr/>
            </a:pPr>
            <a:endParaRPr lang="en-US"/>
          </a:p>
        </p:txBody>
      </p:sp>
      <p:sp>
        <p:nvSpPr>
          <p:cNvPr id="6" name="Shape 9"/>
          <p:cNvSpPr txBox="1">
            <a:spLocks noGrp="1"/>
          </p:cNvSpPr>
          <p:nvPr>
            <p:ph type="ftr" idx="12"/>
          </p:nvPr>
        </p:nvSpPr>
        <p:spPr>
          <a:ln/>
        </p:spPr>
        <p:txBody>
          <a:bodyPr/>
          <a:lstStyle>
            <a:lvl1pPr>
              <a:defRPr/>
            </a:lvl1pPr>
          </a:lstStyle>
          <a:p>
            <a:pPr>
              <a:defRPr/>
            </a:pPr>
            <a:endParaRPr lang="en-US"/>
          </a:p>
        </p:txBody>
      </p:sp>
      <p:sp>
        <p:nvSpPr>
          <p:cNvPr id="7" name="Shape 10"/>
          <p:cNvSpPr txBox="1">
            <a:spLocks noGrp="1"/>
          </p:cNvSpPr>
          <p:nvPr>
            <p:ph type="sldNum" idx="13"/>
          </p:nvPr>
        </p:nvSpPr>
        <p:spPr>
          <a:ln/>
        </p:spPr>
        <p:txBody>
          <a:bodyPr/>
          <a:lstStyle>
            <a:lvl1pPr>
              <a:defRPr/>
            </a:lvl1pPr>
          </a:lstStyle>
          <a:p>
            <a:pPr>
              <a:defRPr/>
            </a:pPr>
            <a:fld id="{DF20E423-1F68-4587-AC3B-05D25E8F31BE}"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1"/>
          </p:nvPr>
        </p:nvSpPr>
        <p:spPr>
          <a:xfrm>
            <a:off x="457200" y="1535112"/>
            <a:ext cx="4040187" cy="639762"/>
          </a:xfrm>
          <a:prstGeom prst="rect">
            <a:avLst/>
          </a:prstGeom>
          <a:noFill/>
          <a:ln>
            <a:noFill/>
          </a:ln>
        </p:spPr>
        <p:txBody>
          <a:bodyPr anchor="b"/>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57200" y="2174875"/>
            <a:ext cx="4040187" cy="3951287"/>
          </a:xfrm>
          <a:prstGeom prst="rect">
            <a:avLst/>
          </a:prstGeom>
          <a:noFill/>
          <a:ln>
            <a:noFill/>
          </a:ln>
        </p:spPr>
        <p:txBody>
          <a:bodyPr/>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4645025" y="1535112"/>
            <a:ext cx="4041774" cy="639762"/>
          </a:xfrm>
          <a:prstGeom prst="rect">
            <a:avLst/>
          </a:prstGeom>
          <a:noFill/>
          <a:ln>
            <a:noFill/>
          </a:ln>
        </p:spPr>
        <p:txBody>
          <a:bodyPr anchor="b"/>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4645025" y="2174875"/>
            <a:ext cx="4041774" cy="3951287"/>
          </a:xfrm>
          <a:prstGeom prst="rect">
            <a:avLst/>
          </a:prstGeom>
          <a:noFill/>
          <a:ln>
            <a:noFill/>
          </a:ln>
        </p:spPr>
        <p:txBody>
          <a:bodyPr/>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7" name="Shape 8"/>
          <p:cNvSpPr txBox="1">
            <a:spLocks noGrp="1"/>
          </p:cNvSpPr>
          <p:nvPr>
            <p:ph type="dt" idx="11"/>
          </p:nvPr>
        </p:nvSpPr>
        <p:spPr>
          <a:ln/>
        </p:spPr>
        <p:txBody>
          <a:bodyPr/>
          <a:lstStyle>
            <a:lvl1pPr>
              <a:defRPr/>
            </a:lvl1pPr>
          </a:lstStyle>
          <a:p>
            <a:pPr>
              <a:defRPr/>
            </a:pPr>
            <a:endParaRPr lang="en-US"/>
          </a:p>
        </p:txBody>
      </p:sp>
      <p:sp>
        <p:nvSpPr>
          <p:cNvPr id="8" name="Shape 9"/>
          <p:cNvSpPr txBox="1">
            <a:spLocks noGrp="1"/>
          </p:cNvSpPr>
          <p:nvPr>
            <p:ph type="ftr" idx="12"/>
          </p:nvPr>
        </p:nvSpPr>
        <p:spPr>
          <a:ln/>
        </p:spPr>
        <p:txBody>
          <a:bodyPr/>
          <a:lstStyle>
            <a:lvl1pPr>
              <a:defRPr/>
            </a:lvl1pPr>
          </a:lstStyle>
          <a:p>
            <a:pPr>
              <a:defRPr/>
            </a:pPr>
            <a:endParaRPr lang="en-US"/>
          </a:p>
        </p:txBody>
      </p:sp>
      <p:sp>
        <p:nvSpPr>
          <p:cNvPr id="9" name="Shape 10"/>
          <p:cNvSpPr txBox="1">
            <a:spLocks noGrp="1"/>
          </p:cNvSpPr>
          <p:nvPr>
            <p:ph type="sldNum" idx="13"/>
          </p:nvPr>
        </p:nvSpPr>
        <p:spPr>
          <a:ln/>
        </p:spPr>
        <p:txBody>
          <a:bodyPr/>
          <a:lstStyle>
            <a:lvl1pPr>
              <a:defRPr/>
            </a:lvl1pPr>
          </a:lstStyle>
          <a:p>
            <a:pPr>
              <a:defRPr/>
            </a:pPr>
            <a:fld id="{500B1A7F-D2CC-42B1-8832-D20533CF717C}"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3050"/>
            <a:ext cx="3008313" cy="1162049"/>
          </a:xfrm>
          <a:prstGeom prst="rect">
            <a:avLst/>
          </a:prstGeom>
          <a:noFill/>
          <a:ln>
            <a:noFill/>
          </a:ln>
        </p:spPr>
        <p:txBody>
          <a:bodyPr anchor="b"/>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1"/>
          </p:nvPr>
        </p:nvSpPr>
        <p:spPr>
          <a:xfrm>
            <a:off x="3575050" y="273050"/>
            <a:ext cx="5111750" cy="5853112"/>
          </a:xfrm>
          <a:prstGeom prst="rect">
            <a:avLst/>
          </a:prstGeom>
          <a:noFill/>
          <a:ln>
            <a:noFill/>
          </a:ln>
        </p:spPr>
        <p:txBody>
          <a:bodyPr/>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1435100"/>
            <a:ext cx="3008313" cy="4691063"/>
          </a:xfrm>
          <a:prstGeom prst="rect">
            <a:avLst/>
          </a:prstGeom>
          <a:noFill/>
          <a:ln>
            <a:noFill/>
          </a:ln>
        </p:spPr>
        <p:txBody>
          <a:bodyPr/>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 name="Shape 8"/>
          <p:cNvSpPr txBox="1">
            <a:spLocks noGrp="1"/>
          </p:cNvSpPr>
          <p:nvPr>
            <p:ph type="dt" idx="11"/>
          </p:nvPr>
        </p:nvSpPr>
        <p:spPr>
          <a:ln/>
        </p:spPr>
        <p:txBody>
          <a:bodyPr/>
          <a:lstStyle>
            <a:lvl1pPr>
              <a:defRPr/>
            </a:lvl1pPr>
          </a:lstStyle>
          <a:p>
            <a:pPr>
              <a:defRPr/>
            </a:pPr>
            <a:endParaRPr lang="en-US"/>
          </a:p>
        </p:txBody>
      </p:sp>
      <p:sp>
        <p:nvSpPr>
          <p:cNvPr id="6" name="Shape 9"/>
          <p:cNvSpPr txBox="1">
            <a:spLocks noGrp="1"/>
          </p:cNvSpPr>
          <p:nvPr>
            <p:ph type="ftr" idx="12"/>
          </p:nvPr>
        </p:nvSpPr>
        <p:spPr>
          <a:ln/>
        </p:spPr>
        <p:txBody>
          <a:bodyPr/>
          <a:lstStyle>
            <a:lvl1pPr>
              <a:defRPr/>
            </a:lvl1pPr>
          </a:lstStyle>
          <a:p>
            <a:pPr>
              <a:defRPr/>
            </a:pPr>
            <a:endParaRPr lang="en-US"/>
          </a:p>
        </p:txBody>
      </p:sp>
      <p:sp>
        <p:nvSpPr>
          <p:cNvPr id="7" name="Shape 10"/>
          <p:cNvSpPr txBox="1">
            <a:spLocks noGrp="1"/>
          </p:cNvSpPr>
          <p:nvPr>
            <p:ph type="sldNum" idx="13"/>
          </p:nvPr>
        </p:nvSpPr>
        <p:spPr>
          <a:ln/>
        </p:spPr>
        <p:txBody>
          <a:bodyPr/>
          <a:lstStyle>
            <a:lvl1pPr>
              <a:defRPr/>
            </a:lvl1pPr>
          </a:lstStyle>
          <a:p>
            <a:pPr>
              <a:defRPr/>
            </a:pPr>
            <a:fld id="{B3C317F1-EE50-4F4A-A69E-78BF6E9AECC7}"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399" cy="566737"/>
          </a:xfrm>
          <a:prstGeom prst="rect">
            <a:avLst/>
          </a:prstGeom>
          <a:noFill/>
          <a:ln>
            <a:noFill/>
          </a:ln>
        </p:spPr>
        <p:txBody>
          <a:bodyPr anchor="b"/>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3" name="Shape 63"/>
          <p:cNvSpPr>
            <a:spLocks noGrp="1"/>
          </p:cNvSpPr>
          <p:nvPr>
            <p:ph type="pic" idx="2"/>
          </p:nvPr>
        </p:nvSpPr>
        <p:spPr>
          <a:xfrm>
            <a:off x="1792288" y="612775"/>
            <a:ext cx="5486399" cy="4114800"/>
          </a:xfrm>
          <a:prstGeom prst="rect">
            <a:avLst/>
          </a:prstGeom>
          <a:noFill/>
          <a:ln>
            <a:noFill/>
          </a:ln>
        </p:spPr>
        <p:txBody>
          <a:bodyPr/>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pPr lvl="0"/>
            <a:endParaRPr noProof="0">
              <a:sym typeface="Calibri"/>
            </a:endParaRPr>
          </a:p>
        </p:txBody>
      </p:sp>
      <p:sp>
        <p:nvSpPr>
          <p:cNvPr id="64" name="Shape 64"/>
          <p:cNvSpPr txBox="1">
            <a:spLocks noGrp="1"/>
          </p:cNvSpPr>
          <p:nvPr>
            <p:ph type="body" idx="1"/>
          </p:nvPr>
        </p:nvSpPr>
        <p:spPr>
          <a:xfrm>
            <a:off x="1792288" y="5367337"/>
            <a:ext cx="5486399" cy="804861"/>
          </a:xfrm>
          <a:prstGeom prst="rect">
            <a:avLst/>
          </a:prstGeom>
          <a:noFill/>
          <a:ln>
            <a:noFill/>
          </a:ln>
        </p:spPr>
        <p:txBody>
          <a:bodyPr/>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 name="Shape 8"/>
          <p:cNvSpPr txBox="1">
            <a:spLocks noGrp="1"/>
          </p:cNvSpPr>
          <p:nvPr>
            <p:ph type="dt" idx="11"/>
          </p:nvPr>
        </p:nvSpPr>
        <p:spPr>
          <a:ln/>
        </p:spPr>
        <p:txBody>
          <a:bodyPr/>
          <a:lstStyle>
            <a:lvl1pPr>
              <a:defRPr/>
            </a:lvl1pPr>
          </a:lstStyle>
          <a:p>
            <a:pPr>
              <a:defRPr/>
            </a:pPr>
            <a:endParaRPr lang="en-US"/>
          </a:p>
        </p:txBody>
      </p:sp>
      <p:sp>
        <p:nvSpPr>
          <p:cNvPr id="6" name="Shape 9"/>
          <p:cNvSpPr txBox="1">
            <a:spLocks noGrp="1"/>
          </p:cNvSpPr>
          <p:nvPr>
            <p:ph type="ftr" idx="12"/>
          </p:nvPr>
        </p:nvSpPr>
        <p:spPr>
          <a:ln/>
        </p:spPr>
        <p:txBody>
          <a:bodyPr/>
          <a:lstStyle>
            <a:lvl1pPr>
              <a:defRPr/>
            </a:lvl1pPr>
          </a:lstStyle>
          <a:p>
            <a:pPr>
              <a:defRPr/>
            </a:pPr>
            <a:endParaRPr lang="en-US"/>
          </a:p>
        </p:txBody>
      </p:sp>
      <p:sp>
        <p:nvSpPr>
          <p:cNvPr id="7" name="Shape 10"/>
          <p:cNvSpPr txBox="1">
            <a:spLocks noGrp="1"/>
          </p:cNvSpPr>
          <p:nvPr>
            <p:ph type="sldNum" idx="13"/>
          </p:nvPr>
        </p:nvSpPr>
        <p:spPr>
          <a:ln/>
        </p:spPr>
        <p:txBody>
          <a:bodyPr/>
          <a:lstStyle>
            <a:lvl1pPr>
              <a:defRPr/>
            </a:lvl1pPr>
          </a:lstStyle>
          <a:p>
            <a:pPr>
              <a:defRPr/>
            </a:pPr>
            <a:fld id="{97708810-047D-452D-B00B-446226D24A08}"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7"/>
            <a:ext cx="8229600" cy="1143000"/>
          </a:xfrm>
          <a:prstGeom prst="rect">
            <a:avLst/>
          </a:prstGeom>
          <a:noFill/>
          <a:ln>
            <a:noFill/>
          </a:ln>
        </p:spPr>
        <p:txBody>
          <a:bodyPr/>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body" idx="1"/>
          </p:nvPr>
        </p:nvSpPr>
        <p:spPr>
          <a:xfrm rot="5400000">
            <a:off x="2309018" y="-251618"/>
            <a:ext cx="4525963" cy="8229600"/>
          </a:xfrm>
          <a:prstGeom prst="rect">
            <a:avLst/>
          </a:prstGeom>
          <a:noFill/>
          <a:ln>
            <a:noFill/>
          </a:ln>
        </p:spPr>
        <p:txBody>
          <a:bodyPr/>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 name="Shape 8"/>
          <p:cNvSpPr txBox="1">
            <a:spLocks noGrp="1"/>
          </p:cNvSpPr>
          <p:nvPr>
            <p:ph type="dt" idx="11"/>
          </p:nvPr>
        </p:nvSpPr>
        <p:spPr>
          <a:ln/>
        </p:spPr>
        <p:txBody>
          <a:bodyPr/>
          <a:lstStyle>
            <a:lvl1pPr>
              <a:defRPr/>
            </a:lvl1pPr>
          </a:lstStyle>
          <a:p>
            <a:pPr>
              <a:defRPr/>
            </a:pPr>
            <a:endParaRPr lang="en-US"/>
          </a:p>
        </p:txBody>
      </p:sp>
      <p:sp>
        <p:nvSpPr>
          <p:cNvPr id="5" name="Shape 9"/>
          <p:cNvSpPr txBox="1">
            <a:spLocks noGrp="1"/>
          </p:cNvSpPr>
          <p:nvPr>
            <p:ph type="ftr" idx="12"/>
          </p:nvPr>
        </p:nvSpPr>
        <p:spPr>
          <a:ln/>
        </p:spPr>
        <p:txBody>
          <a:bodyPr/>
          <a:lstStyle>
            <a:lvl1pPr>
              <a:defRPr/>
            </a:lvl1pPr>
          </a:lstStyle>
          <a:p>
            <a:pPr>
              <a:defRPr/>
            </a:pPr>
            <a:endParaRPr lang="en-US"/>
          </a:p>
        </p:txBody>
      </p:sp>
      <p:sp>
        <p:nvSpPr>
          <p:cNvPr id="6" name="Shape 10"/>
          <p:cNvSpPr txBox="1">
            <a:spLocks noGrp="1"/>
          </p:cNvSpPr>
          <p:nvPr>
            <p:ph type="sldNum" idx="13"/>
          </p:nvPr>
        </p:nvSpPr>
        <p:spPr>
          <a:ln/>
        </p:spPr>
        <p:txBody>
          <a:bodyPr/>
          <a:lstStyle>
            <a:lvl1pPr>
              <a:defRPr/>
            </a:lvl1pPr>
          </a:lstStyle>
          <a:p>
            <a:pPr>
              <a:defRPr/>
            </a:pPr>
            <a:fld id="{7165910D-D7C9-4A4F-B5C3-38C8DE55FDD3}"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732337" y="2171700"/>
            <a:ext cx="5851525" cy="2057400"/>
          </a:xfrm>
          <a:prstGeom prst="rect">
            <a:avLst/>
          </a:prstGeom>
          <a:noFill/>
          <a:ln>
            <a:noFill/>
          </a:ln>
        </p:spPr>
        <p:txBody>
          <a:bodyPr/>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body" idx="1"/>
          </p:nvPr>
        </p:nvSpPr>
        <p:spPr>
          <a:xfrm rot="5400000">
            <a:off x="541337" y="190500"/>
            <a:ext cx="5851525" cy="6019799"/>
          </a:xfrm>
          <a:prstGeom prst="rect">
            <a:avLst/>
          </a:prstGeom>
          <a:noFill/>
          <a:ln>
            <a:noFill/>
          </a:ln>
        </p:spPr>
        <p:txBody>
          <a:bodyPr/>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 name="Shape 8"/>
          <p:cNvSpPr txBox="1">
            <a:spLocks noGrp="1"/>
          </p:cNvSpPr>
          <p:nvPr>
            <p:ph type="dt" idx="11"/>
          </p:nvPr>
        </p:nvSpPr>
        <p:spPr>
          <a:ln/>
        </p:spPr>
        <p:txBody>
          <a:bodyPr/>
          <a:lstStyle>
            <a:lvl1pPr>
              <a:defRPr/>
            </a:lvl1pPr>
          </a:lstStyle>
          <a:p>
            <a:pPr>
              <a:defRPr/>
            </a:pPr>
            <a:endParaRPr lang="en-US"/>
          </a:p>
        </p:txBody>
      </p:sp>
      <p:sp>
        <p:nvSpPr>
          <p:cNvPr id="5" name="Shape 9"/>
          <p:cNvSpPr txBox="1">
            <a:spLocks noGrp="1"/>
          </p:cNvSpPr>
          <p:nvPr>
            <p:ph type="ftr" idx="12"/>
          </p:nvPr>
        </p:nvSpPr>
        <p:spPr>
          <a:ln/>
        </p:spPr>
        <p:txBody>
          <a:bodyPr/>
          <a:lstStyle>
            <a:lvl1pPr>
              <a:defRPr/>
            </a:lvl1pPr>
          </a:lstStyle>
          <a:p>
            <a:pPr>
              <a:defRPr/>
            </a:pPr>
            <a:endParaRPr lang="en-US"/>
          </a:p>
        </p:txBody>
      </p:sp>
      <p:sp>
        <p:nvSpPr>
          <p:cNvPr id="6" name="Shape 10"/>
          <p:cNvSpPr txBox="1">
            <a:spLocks noGrp="1"/>
          </p:cNvSpPr>
          <p:nvPr>
            <p:ph type="sldNum" idx="13"/>
          </p:nvPr>
        </p:nvSpPr>
        <p:spPr>
          <a:ln/>
        </p:spPr>
        <p:txBody>
          <a:bodyPr/>
          <a:lstStyle>
            <a:lvl1pPr>
              <a:defRPr/>
            </a:lvl1pPr>
          </a:lstStyle>
          <a:p>
            <a:pPr>
              <a:defRPr/>
            </a:pPr>
            <a:fld id="{2366CDBE-8D06-45DD-9D8C-D5886F0A6264}"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6"/>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p>
            <a:pPr lvl="0"/>
            <a:endParaRPr lang="en-US" smtClean="0">
              <a:sym typeface="Arial" charset="0"/>
            </a:endParaRPr>
          </a:p>
        </p:txBody>
      </p:sp>
      <p:sp>
        <p:nvSpPr>
          <p:cNvPr id="1027" name="Shape 7"/>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25" tIns="91425" rIns="91425" bIns="91425" numCol="1" anchor="t" anchorCtr="0" compatLnSpc="1">
            <a:prstTxWarp prst="textNoShape">
              <a:avLst/>
            </a:prstTxWarp>
          </a:bodyPr>
          <a:lstStyle/>
          <a:p>
            <a:pPr lvl="0"/>
            <a:endParaRPr lang="en-US" smtClean="0">
              <a:sym typeface="Arial" charset="0"/>
            </a:endParaRPr>
          </a:p>
        </p:txBody>
      </p:sp>
      <p:sp>
        <p:nvSpPr>
          <p:cNvPr id="1028" name="Shape 8"/>
          <p:cNvSpPr txBox="1">
            <a:spLocks noGrp="1"/>
          </p:cNvSpPr>
          <p:nvPr>
            <p:ph type="dt" idx="10"/>
          </p:nvPr>
        </p:nvSpPr>
        <p:spPr bwMode="auto">
          <a:xfrm>
            <a:off x="457200" y="6356350"/>
            <a:ext cx="2133600" cy="365125"/>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lvl1pPr>
              <a:defRPr sz="1200">
                <a:solidFill>
                  <a:srgbClr val="888888"/>
                </a:solidFill>
                <a:latin typeface="Calibri" pitchFamily="34" charset="0"/>
                <a:sym typeface="Calibri" pitchFamily="34" charset="0"/>
              </a:defRPr>
            </a:lvl1pPr>
          </a:lstStyle>
          <a:p>
            <a:pPr>
              <a:defRPr/>
            </a:pPr>
            <a:endParaRPr lang="en-US"/>
          </a:p>
        </p:txBody>
      </p:sp>
      <p:sp>
        <p:nvSpPr>
          <p:cNvPr id="1029" name="Shape 9"/>
          <p:cNvSpPr txBox="1">
            <a:spLocks noGrp="1"/>
          </p:cNvSpPr>
          <p:nvPr>
            <p:ph type="ftr" idx="11"/>
          </p:nvPr>
        </p:nvSpPr>
        <p:spPr bwMode="auto">
          <a:xfrm>
            <a:off x="3124200" y="6356350"/>
            <a:ext cx="2895600" cy="365125"/>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lvl1pPr algn="ctr">
              <a:defRPr sz="1200">
                <a:solidFill>
                  <a:srgbClr val="888888"/>
                </a:solidFill>
                <a:latin typeface="Calibri" pitchFamily="34" charset="0"/>
                <a:sym typeface="Calibri" pitchFamily="34" charset="0"/>
              </a:defRPr>
            </a:lvl1pPr>
          </a:lstStyle>
          <a:p>
            <a:pPr>
              <a:defRPr/>
            </a:pPr>
            <a:endParaRPr lang="en-US"/>
          </a:p>
        </p:txBody>
      </p:sp>
      <p:sp>
        <p:nvSpPr>
          <p:cNvPr id="1030" name="Shape 10"/>
          <p:cNvSpPr txBox="1">
            <a:spLocks noGrp="1"/>
          </p:cNvSpPr>
          <p:nvPr>
            <p:ph type="sldNum" idx="12"/>
          </p:nvPr>
        </p:nvSpPr>
        <p:spPr bwMode="auto">
          <a:xfrm>
            <a:off x="6553200" y="6356350"/>
            <a:ext cx="2133600" cy="365125"/>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bodyPr>
          <a:lstStyle>
            <a:lvl1pPr algn="r">
              <a:buSzPct val="25000"/>
              <a:defRPr sz="1200">
                <a:solidFill>
                  <a:srgbClr val="888888"/>
                </a:solidFill>
                <a:latin typeface="Calibri" pitchFamily="34" charset="0"/>
                <a:sym typeface="Calibri" pitchFamily="34" charset="0"/>
              </a:defRPr>
            </a:lvl1pPr>
          </a:lstStyle>
          <a:p>
            <a:pPr>
              <a:defRPr/>
            </a:pPr>
            <a:fld id="{BE369AF7-D67F-47F8-8780-14A8AED7F8EB}" type="slidenum">
              <a:rPr lang="en-IN"/>
              <a:pPr>
                <a:defRPr/>
              </a:pPr>
              <a:t>‹#›</a:t>
            </a:fld>
            <a:endParaRPr lang="en-IN"/>
          </a:p>
        </p:txBody>
      </p:sp>
    </p:spTree>
  </p:cSld>
  <p:clrMap bg1="lt1" tx1="dk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charset="0"/>
        </a:defRPr>
      </a:lvl1pPr>
      <a:lvl2pPr algn="l" rtl="0" eaLnBrk="0" fontAlgn="base" hangingPunct="0">
        <a:spcBef>
          <a:spcPct val="0"/>
        </a:spcBef>
        <a:spcAft>
          <a:spcPct val="0"/>
        </a:spcAft>
        <a:defRPr sz="1400">
          <a:solidFill>
            <a:srgbClr val="000000"/>
          </a:solidFill>
          <a:latin typeface="Arial" charset="0"/>
          <a:cs typeface="Arial" charset="0"/>
          <a:sym typeface="Arial" charset="0"/>
        </a:defRPr>
      </a:lvl2pPr>
      <a:lvl3pPr algn="l" rtl="0" eaLnBrk="0" fontAlgn="base" hangingPunct="0">
        <a:spcBef>
          <a:spcPct val="0"/>
        </a:spcBef>
        <a:spcAft>
          <a:spcPct val="0"/>
        </a:spcAft>
        <a:defRPr sz="1400">
          <a:solidFill>
            <a:srgbClr val="000000"/>
          </a:solidFill>
          <a:latin typeface="Arial" charset="0"/>
          <a:cs typeface="Arial" charset="0"/>
          <a:sym typeface="Arial" charset="0"/>
        </a:defRPr>
      </a:lvl3pPr>
      <a:lvl4pPr algn="l" rtl="0" eaLnBrk="0" fontAlgn="base" hangingPunct="0">
        <a:spcBef>
          <a:spcPct val="0"/>
        </a:spcBef>
        <a:spcAft>
          <a:spcPct val="0"/>
        </a:spcAft>
        <a:defRPr sz="1400">
          <a:solidFill>
            <a:srgbClr val="000000"/>
          </a:solidFill>
          <a:latin typeface="Arial" charset="0"/>
          <a:cs typeface="Arial" charset="0"/>
          <a:sym typeface="Arial" charset="0"/>
        </a:defRPr>
      </a:lvl4pPr>
      <a:lvl5pPr algn="l" rtl="0" eaLnBrk="0" fontAlgn="base" hangingPunct="0">
        <a:spcBef>
          <a:spcPct val="0"/>
        </a:spcBef>
        <a:spcAft>
          <a:spcPct val="0"/>
        </a:spcAft>
        <a:defRPr sz="1400">
          <a:solidFill>
            <a:srgbClr val="000000"/>
          </a:solidFill>
          <a:latin typeface="Arial" charset="0"/>
          <a:cs typeface="Arial" charset="0"/>
          <a:sym typeface="Arial" charset="0"/>
        </a:defRPr>
      </a:lvl5pPr>
      <a:lvl6pPr marL="457200" algn="l" rtl="0" eaLnBrk="0" fontAlgn="base" hangingPunct="0">
        <a:spcBef>
          <a:spcPct val="0"/>
        </a:spcBef>
        <a:spcAft>
          <a:spcPct val="0"/>
        </a:spcAft>
        <a:defRPr sz="1400">
          <a:solidFill>
            <a:srgbClr val="000000"/>
          </a:solidFill>
          <a:latin typeface="Arial" charset="0"/>
          <a:cs typeface="Arial" charset="0"/>
          <a:sym typeface="Arial" charset="0"/>
        </a:defRPr>
      </a:lvl6pPr>
      <a:lvl7pPr marL="914400" algn="l" rtl="0" eaLnBrk="0" fontAlgn="base" hangingPunct="0">
        <a:spcBef>
          <a:spcPct val="0"/>
        </a:spcBef>
        <a:spcAft>
          <a:spcPct val="0"/>
        </a:spcAft>
        <a:defRPr sz="1400">
          <a:solidFill>
            <a:srgbClr val="000000"/>
          </a:solidFill>
          <a:latin typeface="Arial" charset="0"/>
          <a:cs typeface="Arial" charset="0"/>
          <a:sym typeface="Arial" charset="0"/>
        </a:defRPr>
      </a:lvl7pPr>
      <a:lvl8pPr marL="1371600" algn="l" rtl="0" eaLnBrk="0" fontAlgn="base" hangingPunct="0">
        <a:spcBef>
          <a:spcPct val="0"/>
        </a:spcBef>
        <a:spcAft>
          <a:spcPct val="0"/>
        </a:spcAft>
        <a:defRPr sz="1400">
          <a:solidFill>
            <a:srgbClr val="000000"/>
          </a:solidFill>
          <a:latin typeface="Arial" charset="0"/>
          <a:cs typeface="Arial" charset="0"/>
          <a:sym typeface="Arial" charset="0"/>
        </a:defRPr>
      </a:lvl8pPr>
      <a:lvl9pPr marL="1828800" algn="l" rtl="0" eaLnBrk="0" fontAlgn="base" hangingPunct="0">
        <a:spcBef>
          <a:spcPct val="0"/>
        </a:spcBef>
        <a:spcAft>
          <a:spcPct val="0"/>
        </a:spcAft>
        <a:defRPr sz="1400">
          <a:solidFill>
            <a:srgbClr val="000000"/>
          </a:solidFill>
          <a:latin typeface="Arial" charset="0"/>
          <a:cs typeface="Arial" charset="0"/>
          <a:sym typeface="Arial" charset="0"/>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defRPr sz="1400">
          <a:solidFill>
            <a:srgbClr val="000000"/>
          </a:solidFill>
          <a:latin typeface="Arial"/>
          <a:ea typeface="Arial"/>
          <a:cs typeface="Arial"/>
          <a:sym typeface="Arial" charset="0"/>
        </a:defRPr>
      </a:lvl1pPr>
      <a:lvl2pPr marL="742950" lvl="1" indent="-285750" algn="l" rtl="0" eaLnBrk="0" fontAlgn="base" hangingPunct="0">
        <a:spcBef>
          <a:spcPct val="0"/>
        </a:spcBef>
        <a:spcAft>
          <a:spcPct val="0"/>
        </a:spcAft>
        <a:defRPr sz="1400">
          <a:solidFill>
            <a:srgbClr val="000000"/>
          </a:solidFill>
          <a:latin typeface="Arial"/>
          <a:ea typeface="Arial"/>
          <a:cs typeface="Arial"/>
          <a:sym typeface="Arial" charset="0"/>
        </a:defRPr>
      </a:lvl2pPr>
      <a:lvl3pPr marL="1143000" lvl="2" indent="-228600" algn="l" rtl="0" eaLnBrk="0" fontAlgn="base" hangingPunct="0">
        <a:spcBef>
          <a:spcPct val="0"/>
        </a:spcBef>
        <a:spcAft>
          <a:spcPct val="0"/>
        </a:spcAft>
        <a:defRPr sz="1400">
          <a:solidFill>
            <a:srgbClr val="000000"/>
          </a:solidFill>
          <a:latin typeface="Arial"/>
          <a:ea typeface="Arial"/>
          <a:cs typeface="Arial"/>
          <a:sym typeface="Arial" charset="0"/>
        </a:defRPr>
      </a:lvl3pPr>
      <a:lvl4pPr marL="1600200" lvl="3" indent="-228600" algn="l" rtl="0" eaLnBrk="0" fontAlgn="base" hangingPunct="0">
        <a:spcBef>
          <a:spcPct val="0"/>
        </a:spcBef>
        <a:spcAft>
          <a:spcPct val="0"/>
        </a:spcAft>
        <a:defRPr sz="1400">
          <a:solidFill>
            <a:srgbClr val="000000"/>
          </a:solidFill>
          <a:latin typeface="Arial"/>
          <a:ea typeface="Arial"/>
          <a:cs typeface="Arial"/>
          <a:sym typeface="Arial" charset="0"/>
        </a:defRPr>
      </a:lvl4pPr>
      <a:lvl5pPr marL="2057400" lvl="4" indent="-228600" algn="l" rtl="0" eaLnBrk="0" fontAlgn="base" hangingPunct="0">
        <a:spcBef>
          <a:spcPct val="0"/>
        </a:spcBef>
        <a:spcAft>
          <a:spcPct val="0"/>
        </a:spcAft>
        <a:defRPr sz="1400">
          <a:solidFill>
            <a:srgbClr val="000000"/>
          </a:solidFill>
          <a:latin typeface="Arial"/>
          <a:ea typeface="Arial"/>
          <a:cs typeface="Arial"/>
          <a:sym typeface="Arial"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tx1"/>
            </a:gs>
            <a:gs pos="100000">
              <a:schemeClr val="bg2"/>
            </a:gs>
          </a:gsLst>
          <a:lin ang="5400000"/>
        </a:gradFill>
        <a:effectLst/>
      </p:bgPr>
    </p:bg>
    <p:spTree>
      <p:nvGrpSpPr>
        <p:cNvPr id="1" name=""/>
        <p:cNvGrpSpPr/>
        <p:nvPr/>
      </p:nvGrpSpPr>
      <p:grpSpPr>
        <a:xfrm>
          <a:off x="0" y="0"/>
          <a:ext cx="0" cy="0"/>
          <a:chOff x="0" y="0"/>
          <a:chExt cx="0" cy="0"/>
        </a:xfrm>
      </p:grpSpPr>
      <p:sp>
        <p:nvSpPr>
          <p:cNvPr id="11266" name="Shape 81"/>
          <p:cNvSpPr txBox="1">
            <a:spLocks noGrp="1"/>
          </p:cNvSpPr>
          <p:nvPr>
            <p:ph type="title"/>
          </p:nvPr>
        </p:nvSpPr>
        <p:spPr bwMode="auto">
          <a:xfrm>
            <a:off x="685800" y="228600"/>
            <a:ext cx="7772400" cy="1219200"/>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p>
            <a:pPr lvl="0"/>
            <a:endParaRPr lang="en-US" smtClean="0">
              <a:sym typeface="Arial" charset="0"/>
            </a:endParaRPr>
          </a:p>
        </p:txBody>
      </p:sp>
      <p:sp>
        <p:nvSpPr>
          <p:cNvPr id="11267" name="Shape 82"/>
          <p:cNvSpPr txBox="1">
            <a:spLocks noGrp="1"/>
          </p:cNvSpPr>
          <p:nvPr>
            <p:ph type="body" idx="1"/>
          </p:nvPr>
        </p:nvSpPr>
        <p:spPr bwMode="auto">
          <a:xfrm>
            <a:off x="685800" y="1714500"/>
            <a:ext cx="7772400" cy="4152900"/>
          </a:xfrm>
          <a:prstGeom prst="rect">
            <a:avLst/>
          </a:prstGeom>
          <a:noFill/>
          <a:ln w="9525">
            <a:noFill/>
            <a:miter lim="800000"/>
            <a:headEnd/>
            <a:tailEnd/>
          </a:ln>
        </p:spPr>
        <p:txBody>
          <a:bodyPr vert="horz" wrap="square" lIns="91425" tIns="91425" rIns="91425" bIns="91425" numCol="1" anchor="t" anchorCtr="0" compatLnSpc="1">
            <a:prstTxWarp prst="textNoShape">
              <a:avLst/>
            </a:prstTxWarp>
          </a:bodyPr>
          <a:lstStyle/>
          <a:p>
            <a:pPr lvl="0"/>
            <a:endParaRPr lang="en-US" smtClean="0">
              <a:sym typeface="Arial" charset="0"/>
            </a:endParaRPr>
          </a:p>
        </p:txBody>
      </p:sp>
      <p:sp>
        <p:nvSpPr>
          <p:cNvPr id="11268" name="Shape 83"/>
          <p:cNvSpPr txBox="1">
            <a:spLocks noGrp="1"/>
          </p:cNvSpPr>
          <p:nvPr>
            <p:ph type="dt" idx="10"/>
          </p:nvPr>
        </p:nvSpPr>
        <p:spPr bwMode="auto">
          <a:xfrm>
            <a:off x="685800" y="6248400"/>
            <a:ext cx="1905000" cy="457200"/>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lvl1pPr>
              <a:defRPr>
                <a:solidFill>
                  <a:srgbClr val="FFFFFF"/>
                </a:solidFill>
              </a:defRPr>
            </a:lvl1pPr>
          </a:lstStyle>
          <a:p>
            <a:pPr>
              <a:defRPr/>
            </a:pPr>
            <a:endParaRPr lang="en-US"/>
          </a:p>
        </p:txBody>
      </p:sp>
      <p:sp>
        <p:nvSpPr>
          <p:cNvPr id="11269" name="Shape 84"/>
          <p:cNvSpPr txBox="1">
            <a:spLocks noGrp="1"/>
          </p:cNvSpPr>
          <p:nvPr>
            <p:ph type="ftr" idx="11"/>
          </p:nvPr>
        </p:nvSpPr>
        <p:spPr bwMode="auto">
          <a:xfrm>
            <a:off x="3124200" y="6248400"/>
            <a:ext cx="2895600" cy="457200"/>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lvl1pPr algn="ctr">
              <a:defRPr>
                <a:solidFill>
                  <a:srgbClr val="FFFFFF"/>
                </a:solidFill>
              </a:defRPr>
            </a:lvl1pPr>
          </a:lstStyle>
          <a:p>
            <a:pPr>
              <a:defRPr/>
            </a:pPr>
            <a:endParaRPr lang="en-US"/>
          </a:p>
        </p:txBody>
      </p:sp>
      <p:sp>
        <p:nvSpPr>
          <p:cNvPr id="11270" name="Shape 85"/>
          <p:cNvSpPr txBox="1">
            <a:spLocks noGrp="1"/>
          </p:cNvSpPr>
          <p:nvPr>
            <p:ph type="sldNum" idx="12"/>
          </p:nvPr>
        </p:nvSpPr>
        <p:spPr bwMode="auto">
          <a:xfrm>
            <a:off x="6553200" y="6248400"/>
            <a:ext cx="1905000" cy="457200"/>
          </a:xfrm>
          <a:prstGeom prst="rect">
            <a:avLst/>
          </a:prstGeom>
          <a:noFill/>
          <a:ln w="9525">
            <a:noFill/>
            <a:miter lim="800000"/>
            <a:headEnd/>
            <a:tailEnd/>
          </a:ln>
        </p:spPr>
        <p:txBody>
          <a:bodyPr vert="horz" wrap="square" lIns="92075" tIns="46025" rIns="92075" bIns="46025" numCol="1" anchor="ctr" anchorCtr="0" compatLnSpc="1">
            <a:prstTxWarp prst="textNoShape">
              <a:avLst/>
            </a:prstTxWarp>
          </a:bodyPr>
          <a:lstStyle>
            <a:lvl1pPr algn="r">
              <a:buSzPct val="25000"/>
              <a:defRPr>
                <a:solidFill>
                  <a:srgbClr val="FFFFFF"/>
                </a:solidFill>
              </a:defRPr>
            </a:lvl1pPr>
          </a:lstStyle>
          <a:p>
            <a:pPr>
              <a:defRPr/>
            </a:pPr>
            <a:fld id="{26F7F5A5-1506-45D5-80B9-03C27A05BB70}" type="slidenum">
              <a:rPr lang="en-IN"/>
              <a:pPr>
                <a:defRPr/>
              </a:pPr>
              <a:t>‹#›</a:t>
            </a:fld>
            <a:endParaRPr lang="en-IN"/>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charset="0"/>
        </a:defRPr>
      </a:lvl1pPr>
      <a:lvl2pPr algn="l" rtl="0" eaLnBrk="0" fontAlgn="base" hangingPunct="0">
        <a:spcBef>
          <a:spcPct val="0"/>
        </a:spcBef>
        <a:spcAft>
          <a:spcPct val="0"/>
        </a:spcAft>
        <a:defRPr sz="1400">
          <a:solidFill>
            <a:srgbClr val="000000"/>
          </a:solidFill>
          <a:latin typeface="Arial" charset="0"/>
          <a:cs typeface="Arial" charset="0"/>
          <a:sym typeface="Arial" charset="0"/>
        </a:defRPr>
      </a:lvl2pPr>
      <a:lvl3pPr algn="l" rtl="0" eaLnBrk="0" fontAlgn="base" hangingPunct="0">
        <a:spcBef>
          <a:spcPct val="0"/>
        </a:spcBef>
        <a:spcAft>
          <a:spcPct val="0"/>
        </a:spcAft>
        <a:defRPr sz="1400">
          <a:solidFill>
            <a:srgbClr val="000000"/>
          </a:solidFill>
          <a:latin typeface="Arial" charset="0"/>
          <a:cs typeface="Arial" charset="0"/>
          <a:sym typeface="Arial" charset="0"/>
        </a:defRPr>
      </a:lvl3pPr>
      <a:lvl4pPr algn="l" rtl="0" eaLnBrk="0" fontAlgn="base" hangingPunct="0">
        <a:spcBef>
          <a:spcPct val="0"/>
        </a:spcBef>
        <a:spcAft>
          <a:spcPct val="0"/>
        </a:spcAft>
        <a:defRPr sz="1400">
          <a:solidFill>
            <a:srgbClr val="000000"/>
          </a:solidFill>
          <a:latin typeface="Arial" charset="0"/>
          <a:cs typeface="Arial" charset="0"/>
          <a:sym typeface="Arial" charset="0"/>
        </a:defRPr>
      </a:lvl4pPr>
      <a:lvl5pPr algn="l" rtl="0" eaLnBrk="0" fontAlgn="base" hangingPunct="0">
        <a:spcBef>
          <a:spcPct val="0"/>
        </a:spcBef>
        <a:spcAft>
          <a:spcPct val="0"/>
        </a:spcAft>
        <a:defRPr sz="1400">
          <a:solidFill>
            <a:srgbClr val="000000"/>
          </a:solidFill>
          <a:latin typeface="Arial" charset="0"/>
          <a:cs typeface="Arial" charset="0"/>
          <a:sym typeface="Arial" charset="0"/>
        </a:defRPr>
      </a:lvl5pPr>
      <a:lvl6pPr marL="457200" algn="l" rtl="0" eaLnBrk="0" fontAlgn="base" hangingPunct="0">
        <a:spcBef>
          <a:spcPct val="0"/>
        </a:spcBef>
        <a:spcAft>
          <a:spcPct val="0"/>
        </a:spcAft>
        <a:defRPr sz="1400">
          <a:solidFill>
            <a:srgbClr val="000000"/>
          </a:solidFill>
          <a:latin typeface="Arial" charset="0"/>
          <a:cs typeface="Arial" charset="0"/>
          <a:sym typeface="Arial" charset="0"/>
        </a:defRPr>
      </a:lvl6pPr>
      <a:lvl7pPr marL="914400" algn="l" rtl="0" eaLnBrk="0" fontAlgn="base" hangingPunct="0">
        <a:spcBef>
          <a:spcPct val="0"/>
        </a:spcBef>
        <a:spcAft>
          <a:spcPct val="0"/>
        </a:spcAft>
        <a:defRPr sz="1400">
          <a:solidFill>
            <a:srgbClr val="000000"/>
          </a:solidFill>
          <a:latin typeface="Arial" charset="0"/>
          <a:cs typeface="Arial" charset="0"/>
          <a:sym typeface="Arial" charset="0"/>
        </a:defRPr>
      </a:lvl7pPr>
      <a:lvl8pPr marL="1371600" algn="l" rtl="0" eaLnBrk="0" fontAlgn="base" hangingPunct="0">
        <a:spcBef>
          <a:spcPct val="0"/>
        </a:spcBef>
        <a:spcAft>
          <a:spcPct val="0"/>
        </a:spcAft>
        <a:defRPr sz="1400">
          <a:solidFill>
            <a:srgbClr val="000000"/>
          </a:solidFill>
          <a:latin typeface="Arial" charset="0"/>
          <a:cs typeface="Arial" charset="0"/>
          <a:sym typeface="Arial" charset="0"/>
        </a:defRPr>
      </a:lvl8pPr>
      <a:lvl9pPr marL="1828800" algn="l" rtl="0" eaLnBrk="0" fontAlgn="base" hangingPunct="0">
        <a:spcBef>
          <a:spcPct val="0"/>
        </a:spcBef>
        <a:spcAft>
          <a:spcPct val="0"/>
        </a:spcAft>
        <a:defRPr sz="1400">
          <a:solidFill>
            <a:srgbClr val="000000"/>
          </a:solidFill>
          <a:latin typeface="Arial" charset="0"/>
          <a:cs typeface="Arial" charset="0"/>
          <a:sym typeface="Arial" charset="0"/>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defRPr sz="1400">
          <a:solidFill>
            <a:srgbClr val="000000"/>
          </a:solidFill>
          <a:latin typeface="Arial"/>
          <a:ea typeface="Arial"/>
          <a:cs typeface="Arial"/>
          <a:sym typeface="Arial" charset="0"/>
        </a:defRPr>
      </a:lvl1pPr>
      <a:lvl2pPr marL="742950" lvl="1" indent="-285750" algn="l" rtl="0" eaLnBrk="0" fontAlgn="base" hangingPunct="0">
        <a:spcBef>
          <a:spcPct val="0"/>
        </a:spcBef>
        <a:spcAft>
          <a:spcPct val="0"/>
        </a:spcAft>
        <a:defRPr sz="1400">
          <a:solidFill>
            <a:srgbClr val="000000"/>
          </a:solidFill>
          <a:latin typeface="Arial"/>
          <a:ea typeface="Arial"/>
          <a:cs typeface="Arial"/>
          <a:sym typeface="Arial" charset="0"/>
        </a:defRPr>
      </a:lvl2pPr>
      <a:lvl3pPr marL="1143000" lvl="2" indent="-228600" algn="l" rtl="0" eaLnBrk="0" fontAlgn="base" hangingPunct="0">
        <a:spcBef>
          <a:spcPct val="0"/>
        </a:spcBef>
        <a:spcAft>
          <a:spcPct val="0"/>
        </a:spcAft>
        <a:defRPr sz="1400">
          <a:solidFill>
            <a:srgbClr val="000000"/>
          </a:solidFill>
          <a:latin typeface="Arial"/>
          <a:ea typeface="Arial"/>
          <a:cs typeface="Arial"/>
          <a:sym typeface="Arial" charset="0"/>
        </a:defRPr>
      </a:lvl3pPr>
      <a:lvl4pPr marL="1600200" lvl="3" indent="-228600" algn="l" rtl="0" eaLnBrk="0" fontAlgn="base" hangingPunct="0">
        <a:spcBef>
          <a:spcPct val="0"/>
        </a:spcBef>
        <a:spcAft>
          <a:spcPct val="0"/>
        </a:spcAft>
        <a:defRPr sz="1400">
          <a:solidFill>
            <a:srgbClr val="000000"/>
          </a:solidFill>
          <a:latin typeface="Arial"/>
          <a:ea typeface="Arial"/>
          <a:cs typeface="Arial"/>
          <a:sym typeface="Arial" charset="0"/>
        </a:defRPr>
      </a:lvl4pPr>
      <a:lvl5pPr marL="2057400" lvl="4" indent="-228600" algn="l" rtl="0" eaLnBrk="0" fontAlgn="base" hangingPunct="0">
        <a:spcBef>
          <a:spcPct val="0"/>
        </a:spcBef>
        <a:spcAft>
          <a:spcPct val="0"/>
        </a:spcAft>
        <a:defRPr sz="1400">
          <a:solidFill>
            <a:srgbClr val="000000"/>
          </a:solidFill>
          <a:latin typeface="Arial"/>
          <a:ea typeface="Arial"/>
          <a:cs typeface="Arial"/>
          <a:sym typeface="Arial"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114"/>
          <p:cNvSpPr txBox="1">
            <a:spLocks noGrp="1"/>
          </p:cNvSpPr>
          <p:nvPr>
            <p:ph type="ctrTitle"/>
          </p:nvPr>
        </p:nvSpPr>
        <p:spPr>
          <a:xfrm>
            <a:off x="685800" y="2130425"/>
            <a:ext cx="7772400" cy="1470025"/>
          </a:xfrm>
        </p:spPr>
        <p:txBody>
          <a:bodyPr tIns="45700" bIns="45700"/>
          <a:lstStyle/>
          <a:p>
            <a:pPr eaLnBrk="1" hangingPunct="1">
              <a:spcBef>
                <a:spcPct val="0"/>
              </a:spcBef>
              <a:spcAft>
                <a:spcPct val="0"/>
              </a:spcAft>
              <a:buSzPct val="25000"/>
            </a:pPr>
            <a:endParaRPr lang="en-US" smtClean="0">
              <a:solidFill>
                <a:srgbClr val="000000"/>
              </a:solidFill>
              <a:latin typeface="Calibri" pitchFamily="34" charset="0"/>
              <a:cs typeface="Arial" charset="0"/>
              <a:sym typeface="Calibri" pitchFamily="34" charset="0"/>
            </a:endParaRPr>
          </a:p>
        </p:txBody>
      </p:sp>
      <p:sp>
        <p:nvSpPr>
          <p:cNvPr id="14338" name="Shape 115"/>
          <p:cNvSpPr txBox="1">
            <a:spLocks noGrp="1"/>
          </p:cNvSpPr>
          <p:nvPr>
            <p:ph type="subTitle" idx="1"/>
          </p:nvPr>
        </p:nvSpPr>
        <p:spPr>
          <a:xfrm>
            <a:off x="1371600" y="3886200"/>
            <a:ext cx="6400800" cy="1752600"/>
          </a:xfrm>
        </p:spPr>
        <p:txBody>
          <a:bodyPr tIns="45700" bIns="45700"/>
          <a:lstStyle/>
          <a:p>
            <a:pPr eaLnBrk="1" hangingPunct="1">
              <a:spcBef>
                <a:spcPct val="0"/>
              </a:spcBef>
              <a:spcAft>
                <a:spcPct val="0"/>
              </a:spcAft>
              <a:buSzPct val="25000"/>
              <a:buFontTx/>
              <a:buNone/>
            </a:pPr>
            <a:endParaRPr lang="en-US" smtClean="0">
              <a:latin typeface="Calibri" pitchFamily="34" charset="0"/>
              <a:cs typeface="Arial" charset="0"/>
              <a:sym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txBox="1">
            <a:spLocks noGrp="1"/>
          </p:cNvSpPr>
          <p:nvPr>
            <p:ph type="title"/>
          </p:nvPr>
        </p:nvSpPr>
        <p:spPr>
          <a:xfrm>
            <a:off x="457200" y="274638"/>
            <a:ext cx="8229600" cy="1143000"/>
          </a:xfrm>
        </p:spPr>
        <p:txBody>
          <a:bodyPr/>
          <a:lstStyle/>
          <a:p>
            <a:pPr eaLnBrk="1" hangingPunct="1">
              <a:spcBef>
                <a:spcPct val="0"/>
              </a:spcBef>
              <a:spcAft>
                <a:spcPct val="0"/>
              </a:spcAft>
            </a:pPr>
            <a:endParaRPr lang="en-IN" smtClean="0">
              <a:solidFill>
                <a:srgbClr val="000000"/>
              </a:solidFill>
              <a:latin typeface="Calibri" pitchFamily="34" charset="0"/>
              <a:cs typeface="Arial" charset="0"/>
              <a:sym typeface="Calibri" pitchFamily="34" charset="0"/>
            </a:endParaRPr>
          </a:p>
        </p:txBody>
      </p:sp>
      <p:sp>
        <p:nvSpPr>
          <p:cNvPr id="147460" name="Text Placeholder 2"/>
          <p:cNvSpPr txBox="1">
            <a:spLocks noGrp="1"/>
          </p:cNvSpPr>
          <p:nvPr>
            <p:ph type="body" idx="1"/>
          </p:nvPr>
        </p:nvSpPr>
        <p:spPr/>
        <p:txBody>
          <a:bodyPr/>
          <a:lstStyle/>
          <a:p>
            <a:pPr algn="just" eaLnBrk="1" hangingPunct="1">
              <a:spcBef>
                <a:spcPts val="638"/>
              </a:spcBef>
              <a:spcAft>
                <a:spcPct val="0"/>
              </a:spcAft>
              <a:buClr>
                <a:srgbClr val="000000"/>
              </a:buClr>
              <a:buSzTx/>
              <a:buFontTx/>
              <a:buChar char="•"/>
            </a:pPr>
            <a:r>
              <a:rPr lang="en-IN" sz="2000" dirty="0" smtClean="0">
                <a:solidFill>
                  <a:srgbClr val="000000"/>
                </a:solidFill>
                <a:latin typeface="Calibri" pitchFamily="34" charset="0"/>
                <a:cs typeface="Arial" charset="0"/>
                <a:sym typeface="Calibri" pitchFamily="34" charset="0"/>
              </a:rPr>
              <a:t>Suppose a consumer has to purchase of good X and good Y</a:t>
            </a:r>
          </a:p>
          <a:p>
            <a:pPr algn="just" eaLnBrk="1" hangingPunct="1">
              <a:spcBef>
                <a:spcPts val="638"/>
              </a:spcBef>
              <a:spcAft>
                <a:spcPct val="0"/>
              </a:spcAft>
              <a:buClr>
                <a:srgbClr val="000000"/>
              </a:buClr>
              <a:buSzTx/>
              <a:buFontTx/>
              <a:buChar char="•"/>
            </a:pPr>
            <a:r>
              <a:rPr lang="en-IN" sz="2000" dirty="0" smtClean="0">
                <a:solidFill>
                  <a:srgbClr val="000000"/>
                </a:solidFill>
                <a:latin typeface="Calibri" pitchFamily="34" charset="0"/>
                <a:cs typeface="Arial" charset="0"/>
                <a:sym typeface="Calibri" pitchFamily="34" charset="0"/>
              </a:rPr>
              <a:t>The law of diminishing marginal utility tells us that the marginal utility of good X will fall as the consumer consumes more of it; the marginal utility of good Y will rise as the consumer consumes less of it</a:t>
            </a:r>
            <a:r>
              <a:rPr lang="en-IN" sz="2000" dirty="0" smtClean="0">
                <a:solidFill>
                  <a:srgbClr val="000000"/>
                </a:solidFill>
                <a:latin typeface="Calibri" pitchFamily="34" charset="0"/>
                <a:cs typeface="Arial" charset="0"/>
                <a:sym typeface="Calibri" pitchFamily="34" charset="0"/>
              </a:rPr>
              <a:t>.</a:t>
            </a:r>
          </a:p>
          <a:p>
            <a:pPr algn="just" eaLnBrk="1" hangingPunct="1">
              <a:spcBef>
                <a:spcPts val="638"/>
              </a:spcBef>
              <a:spcAft>
                <a:spcPct val="0"/>
              </a:spcAft>
              <a:buClr>
                <a:srgbClr val="000000"/>
              </a:buClr>
              <a:buSzTx/>
              <a:buFontTx/>
              <a:buChar char="•"/>
            </a:pPr>
            <a:r>
              <a:rPr lang="en-IN" sz="2000" dirty="0" smtClean="0"/>
              <a:t>The marginal benefit of shifting $1 from good Y to the consumption of good X exceeds the marginal cost. In terms of utility, the gain from spending an additional $1 on good X exceeds the loss in utility from spending $1 less on good Y. The consumer can increase utility by shifting spending from Y to X.</a:t>
            </a:r>
          </a:p>
          <a:p>
            <a:pPr algn="just" eaLnBrk="1" hangingPunct="1">
              <a:spcBef>
                <a:spcPts val="638"/>
              </a:spcBef>
              <a:spcAft>
                <a:spcPct val="0"/>
              </a:spcAft>
              <a:buClr>
                <a:srgbClr val="000000"/>
              </a:buClr>
              <a:buSzTx/>
              <a:buFontTx/>
              <a:buChar char="•"/>
            </a:pPr>
            <a:endParaRPr lang="en-IN" sz="2000" dirty="0" smtClean="0">
              <a:solidFill>
                <a:srgbClr val="000000"/>
              </a:solidFill>
              <a:latin typeface="Calibri" pitchFamily="34" charset="0"/>
              <a:cs typeface="Arial" charset="0"/>
              <a:sym typeface="Calibri" pitchFamily="34" charset="0"/>
            </a:endParaRPr>
          </a:p>
        </p:txBody>
      </p:sp>
      <p:graphicFrame>
        <p:nvGraphicFramePr>
          <p:cNvPr id="2" name="Object 3"/>
          <p:cNvGraphicFramePr>
            <a:graphicFrameLocks noChangeAspect="1"/>
          </p:cNvGraphicFramePr>
          <p:nvPr/>
        </p:nvGraphicFramePr>
        <p:xfrm>
          <a:off x="3571868" y="4929198"/>
          <a:ext cx="1571625" cy="731838"/>
        </p:xfrm>
        <a:graphic>
          <a:graphicData uri="http://schemas.openxmlformats.org/presentationml/2006/ole">
            <p:oleObj spid="_x0000_s147459" name="Equation" r:id="rId3" imgW="927000" imgH="431640" progId="Equation.3">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lgn="just" eaLnBrk="1" hangingPunct="1">
              <a:spcBef>
                <a:spcPts val="638"/>
              </a:spcBef>
              <a:spcAft>
                <a:spcPct val="0"/>
              </a:spcAft>
              <a:buClr>
                <a:srgbClr val="000000"/>
              </a:buClr>
              <a:buSzTx/>
              <a:buFontTx/>
              <a:buChar char="•"/>
            </a:pPr>
            <a:r>
              <a:rPr lang="en-IN" sz="2000" dirty="0" smtClean="0">
                <a:solidFill>
                  <a:srgbClr val="000000"/>
                </a:solidFill>
                <a:latin typeface="Calibri" pitchFamily="34" charset="0"/>
                <a:cs typeface="Arial" charset="0"/>
                <a:sym typeface="Calibri" pitchFamily="34" charset="0"/>
              </a:rPr>
              <a:t>In terms of the marginal decision rule, the consumer will have achieved a solution at which the marginal benefit of the activity (spending more on good X) is equal to the marginal cost.</a:t>
            </a:r>
          </a:p>
          <a:p>
            <a:pPr algn="just" eaLnBrk="1" hangingPunct="1">
              <a:spcBef>
                <a:spcPts val="638"/>
              </a:spcBef>
              <a:spcAft>
                <a:spcPct val="0"/>
              </a:spcAft>
              <a:buClr>
                <a:srgbClr val="000000"/>
              </a:buClr>
              <a:buSzTx/>
              <a:buFontTx/>
              <a:buChar char="•"/>
            </a:pPr>
            <a:endParaRPr lang="en-IN" sz="2000" dirty="0" smtClean="0">
              <a:solidFill>
                <a:srgbClr val="000000"/>
              </a:solidFill>
              <a:latin typeface="Calibri" pitchFamily="34" charset="0"/>
              <a:cs typeface="Arial" charset="0"/>
              <a:sym typeface="Calibri" pitchFamily="34" charset="0"/>
            </a:endParaRPr>
          </a:p>
          <a:p>
            <a:pPr algn="just" eaLnBrk="1" hangingPunct="1">
              <a:spcBef>
                <a:spcPts val="638"/>
              </a:spcBef>
              <a:spcAft>
                <a:spcPct val="0"/>
              </a:spcAft>
              <a:buClr>
                <a:srgbClr val="000000"/>
              </a:buClr>
              <a:buSzTx/>
              <a:buFontTx/>
              <a:buChar char="•"/>
            </a:pPr>
            <a:endParaRPr lang="en-IN" sz="2000" dirty="0" smtClean="0">
              <a:solidFill>
                <a:srgbClr val="000000"/>
              </a:solidFill>
              <a:latin typeface="Calibri" pitchFamily="34" charset="0"/>
              <a:cs typeface="Arial" charset="0"/>
              <a:sym typeface="Calibri" pitchFamily="34" charset="0"/>
            </a:endParaRPr>
          </a:p>
          <a:p>
            <a:pPr algn="just" eaLnBrk="1" hangingPunct="1">
              <a:spcBef>
                <a:spcPts val="638"/>
              </a:spcBef>
              <a:spcAft>
                <a:spcPct val="0"/>
              </a:spcAft>
              <a:buClr>
                <a:srgbClr val="000000"/>
              </a:buClr>
              <a:buSzTx/>
              <a:buFontTx/>
              <a:buChar char="•"/>
            </a:pPr>
            <a:r>
              <a:rPr lang="en-IN" sz="2000" b="1" dirty="0" smtClean="0">
                <a:solidFill>
                  <a:srgbClr val="000000"/>
                </a:solidFill>
                <a:latin typeface="Calibri" pitchFamily="34" charset="0"/>
                <a:cs typeface="Arial" charset="0"/>
                <a:sym typeface="Calibri" pitchFamily="34" charset="0"/>
              </a:rPr>
              <a:t>The utility-maximizing condition:</a:t>
            </a:r>
            <a:r>
              <a:rPr lang="en-IN" sz="2000" dirty="0" smtClean="0">
                <a:solidFill>
                  <a:srgbClr val="000000"/>
                </a:solidFill>
                <a:latin typeface="Calibri" pitchFamily="34" charset="0"/>
                <a:cs typeface="Arial" charset="0"/>
                <a:sym typeface="Calibri" pitchFamily="34" charset="0"/>
              </a:rPr>
              <a:t> Utility is maximized when total outlays equal the budget available and when the ratios of marginal utilities to prices are equal for all goods and services</a:t>
            </a:r>
            <a:r>
              <a:rPr lang="en-IN" sz="2000" dirty="0" smtClean="0">
                <a:solidFill>
                  <a:srgbClr val="000000"/>
                </a:solidFill>
                <a:latin typeface="Calibri" pitchFamily="34" charset="0"/>
                <a:cs typeface="Arial" charset="0"/>
                <a:sym typeface="Calibri" pitchFamily="34" charset="0"/>
              </a:rPr>
              <a:t>.</a:t>
            </a:r>
            <a:endParaRPr lang="en-IN" sz="2000" dirty="0" smtClean="0">
              <a:solidFill>
                <a:srgbClr val="000000"/>
              </a:solidFill>
              <a:latin typeface="Calibri" pitchFamily="34" charset="0"/>
              <a:cs typeface="Arial" charset="0"/>
              <a:sym typeface="Calibri" pitchFamily="34" charset="0"/>
            </a:endParaRPr>
          </a:p>
        </p:txBody>
      </p:sp>
      <p:graphicFrame>
        <p:nvGraphicFramePr>
          <p:cNvPr id="233475" name="Object 3"/>
          <p:cNvGraphicFramePr>
            <a:graphicFrameLocks noChangeAspect="1"/>
          </p:cNvGraphicFramePr>
          <p:nvPr/>
        </p:nvGraphicFramePr>
        <p:xfrm>
          <a:off x="3786182" y="2714620"/>
          <a:ext cx="1571625" cy="731837"/>
        </p:xfrm>
        <a:graphic>
          <a:graphicData uri="http://schemas.openxmlformats.org/presentationml/2006/ole">
            <p:oleObj spid="_x0000_s233475" name="Equation" r:id="rId3" imgW="927000" imgH="431640" progId="Equation.3">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p:cNvSpPr txBox="1">
            <a:spLocks noGrp="1"/>
          </p:cNvSpPr>
          <p:nvPr>
            <p:ph type="title"/>
          </p:nvPr>
        </p:nvSpPr>
        <p:spPr>
          <a:xfrm>
            <a:off x="457200" y="274638"/>
            <a:ext cx="8229600" cy="1143000"/>
          </a:xfrm>
        </p:spPr>
        <p:txBody>
          <a:bodyPr/>
          <a:lstStyle/>
          <a:p>
            <a:pPr eaLnBrk="1" hangingPunct="1">
              <a:spcBef>
                <a:spcPct val="0"/>
              </a:spcBef>
              <a:spcAft>
                <a:spcPct val="0"/>
              </a:spcAft>
            </a:pPr>
            <a:r>
              <a:rPr lang="en-IN" smtClean="0">
                <a:solidFill>
                  <a:srgbClr val="000000"/>
                </a:solidFill>
                <a:latin typeface="Calibri" pitchFamily="34" charset="0"/>
                <a:cs typeface="Arial" charset="0"/>
                <a:sym typeface="Calibri" pitchFamily="34" charset="0"/>
              </a:rPr>
              <a:t>Assumptions</a:t>
            </a:r>
          </a:p>
        </p:txBody>
      </p:sp>
      <p:sp>
        <p:nvSpPr>
          <p:cNvPr id="148482" name="Text Placeholder 2"/>
          <p:cNvSpPr txBox="1">
            <a:spLocks noGrp="1"/>
          </p:cNvSpPr>
          <p:nvPr>
            <p:ph type="body" idx="1"/>
          </p:nvPr>
        </p:nvSpPr>
        <p:spPr/>
        <p:txBody>
          <a:bodyPr/>
          <a:lstStyle/>
          <a:p>
            <a:pPr algn="just" eaLnBrk="1" hangingPunct="1">
              <a:spcBef>
                <a:spcPts val="638"/>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All the units of a commodity must be same in all respects</a:t>
            </a:r>
          </a:p>
          <a:p>
            <a:pPr algn="just" eaLnBrk="1" hangingPunct="1">
              <a:spcBef>
                <a:spcPts val="638"/>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The unit of the good must be standard</a:t>
            </a:r>
          </a:p>
          <a:p>
            <a:pPr algn="just" eaLnBrk="1" hangingPunct="1">
              <a:spcBef>
                <a:spcPts val="638"/>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There should be no change in taste during the process of consumption</a:t>
            </a:r>
          </a:p>
          <a:p>
            <a:pPr algn="just" eaLnBrk="1" hangingPunct="1">
              <a:spcBef>
                <a:spcPts val="638"/>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There must be continuity in consumption</a:t>
            </a:r>
          </a:p>
          <a:p>
            <a:pPr algn="just" eaLnBrk="1" hangingPunct="1">
              <a:spcBef>
                <a:spcPts val="638"/>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There should be no change in the price of the substitute goods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hape 168"/>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r>
              <a:rPr lang="en-IN" smtClean="0">
                <a:solidFill>
                  <a:srgbClr val="000000"/>
                </a:solidFill>
                <a:latin typeface="Calibri" pitchFamily="34" charset="0"/>
                <a:cs typeface="Arial" charset="0"/>
                <a:sym typeface="Calibri" pitchFamily="34" charset="0"/>
              </a:rPr>
              <a:t>Demand curve</a:t>
            </a:r>
          </a:p>
        </p:txBody>
      </p:sp>
      <p:sp>
        <p:nvSpPr>
          <p:cNvPr id="169" name="Shape 169"/>
          <p:cNvSpPr txBox="1">
            <a:spLocks noGrp="1"/>
          </p:cNvSpPr>
          <p:nvPr>
            <p:ph type="body" idx="1"/>
          </p:nvPr>
        </p:nvSpPr>
        <p:spPr/>
        <p:txBody>
          <a:bodyPr tIns="45700" bIns="45700">
            <a:noAutofit/>
          </a:bodyPr>
          <a:lstStyle/>
          <a:p>
            <a:pPr algn="just" eaLnBrk="1" fontAlgn="auto" hangingPunct="1">
              <a:defRPr/>
            </a:pPr>
            <a:r>
              <a:rPr lang="en-IN" sz="2400" dirty="0"/>
              <a:t>The relationship between price and quantity bought is called the demand curve. </a:t>
            </a:r>
            <a:r>
              <a:rPr lang="en-IN" sz="2400" dirty="0" smtClean="0"/>
              <a:t>The demand curve shows how much of a good consumers are willing to buy as the price per unit changes.</a:t>
            </a:r>
            <a:endParaRPr lang="en-IN" sz="2400" dirty="0"/>
          </a:p>
          <a:p>
            <a:pPr indent="-342900" eaLnBrk="1" fontAlgn="auto" hangingPunct="1">
              <a:lnSpc>
                <a:spcPct val="80000"/>
              </a:lnSpc>
              <a:spcBef>
                <a:spcPts val="592"/>
              </a:spcBef>
              <a:buSzPct val="98666"/>
              <a:buFont typeface="Arial"/>
              <a:buNone/>
              <a:defRPr/>
            </a:pPr>
            <a:endParaRPr sz="2960"/>
          </a:p>
          <a:p>
            <a:pPr indent="-342900" eaLnBrk="1" fontAlgn="auto" hangingPunct="1">
              <a:lnSpc>
                <a:spcPct val="80000"/>
              </a:lnSpc>
              <a:spcBef>
                <a:spcPts val="592"/>
              </a:spcBef>
              <a:buSzPct val="98666"/>
              <a:buFont typeface="Arial"/>
              <a:buNone/>
              <a:defRPr/>
            </a:pPr>
            <a:endParaRPr sz="2960"/>
          </a:p>
          <a:p>
            <a:pPr indent="-342900" eaLnBrk="1" fontAlgn="auto" hangingPunct="1">
              <a:lnSpc>
                <a:spcPct val="80000"/>
              </a:lnSpc>
              <a:spcBef>
                <a:spcPts val="592"/>
              </a:spcBef>
              <a:buSzPct val="98666"/>
              <a:buFont typeface="Arial"/>
              <a:buNone/>
              <a:defRPr/>
            </a:pPr>
            <a:endParaRPr sz="2960"/>
          </a:p>
          <a:p>
            <a:pPr indent="-342900" eaLnBrk="1" fontAlgn="auto" hangingPunct="1">
              <a:lnSpc>
                <a:spcPct val="80000"/>
              </a:lnSpc>
              <a:spcBef>
                <a:spcPts val="592"/>
              </a:spcBef>
              <a:buSzPct val="98666"/>
              <a:buFont typeface="Arial"/>
              <a:buNone/>
              <a:defRPr/>
            </a:pPr>
            <a:endParaRPr sz="2960"/>
          </a:p>
          <a:p>
            <a:pPr indent="-342900" eaLnBrk="1" fontAlgn="auto" hangingPunct="1">
              <a:lnSpc>
                <a:spcPct val="80000"/>
              </a:lnSpc>
              <a:spcBef>
                <a:spcPts val="592"/>
              </a:spcBef>
              <a:buSzPct val="98666"/>
              <a:buFont typeface="Arial"/>
              <a:buNone/>
              <a:defRPr/>
            </a:pPr>
            <a:endParaRPr sz="2960"/>
          </a:p>
          <a:p>
            <a:pPr indent="-342900" eaLnBrk="1" fontAlgn="auto" hangingPunct="1">
              <a:lnSpc>
                <a:spcPct val="80000"/>
              </a:lnSpc>
              <a:spcBef>
                <a:spcPts val="592"/>
              </a:spcBef>
              <a:buSzPct val="98666"/>
              <a:buFont typeface="Arial"/>
              <a:buNone/>
              <a:defRPr/>
            </a:pPr>
            <a:endParaRPr sz="2960"/>
          </a:p>
          <a:p>
            <a:pPr indent="-342900" eaLnBrk="1" fontAlgn="auto" hangingPunct="1">
              <a:lnSpc>
                <a:spcPct val="80000"/>
              </a:lnSpc>
              <a:spcBef>
                <a:spcPts val="592"/>
              </a:spcBef>
              <a:buSzPct val="98666"/>
              <a:buFont typeface="Arial"/>
              <a:buNone/>
              <a:defRPr/>
            </a:pPr>
            <a:endParaRPr sz="2960"/>
          </a:p>
          <a:p>
            <a:pPr indent="-342900" eaLnBrk="1" fontAlgn="auto" hangingPunct="1">
              <a:lnSpc>
                <a:spcPct val="80000"/>
              </a:lnSpc>
              <a:spcBef>
                <a:spcPts val="592"/>
              </a:spcBef>
              <a:buSzPct val="98666"/>
              <a:defRPr/>
            </a:pPr>
            <a:r>
              <a:rPr lang="en-IN" sz="2400" dirty="0"/>
              <a:t>Price higher, quantity demanded less. </a:t>
            </a:r>
          </a:p>
        </p:txBody>
      </p:sp>
      <p:pic>
        <p:nvPicPr>
          <p:cNvPr id="149507" name="Shape 170"/>
          <p:cNvPicPr preferRelativeResize="0">
            <a:picLocks noChangeAspect="1" noChangeArrowheads="1"/>
          </p:cNvPicPr>
          <p:nvPr/>
        </p:nvPicPr>
        <p:blipFill>
          <a:blip r:embed="rId3"/>
          <a:srcRect/>
          <a:stretch>
            <a:fillRect/>
          </a:stretch>
        </p:blipFill>
        <p:spPr bwMode="auto">
          <a:xfrm>
            <a:off x="2714625" y="3214688"/>
            <a:ext cx="2981325" cy="27813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hape 175"/>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r>
              <a:rPr lang="en-IN" smtClean="0">
                <a:solidFill>
                  <a:srgbClr val="000000"/>
                </a:solidFill>
                <a:latin typeface="Calibri" pitchFamily="34" charset="0"/>
                <a:cs typeface="Arial" charset="0"/>
                <a:sym typeface="Calibri" pitchFamily="34" charset="0"/>
              </a:rPr>
              <a:t>The law of demand</a:t>
            </a:r>
          </a:p>
        </p:txBody>
      </p:sp>
      <p:sp>
        <p:nvSpPr>
          <p:cNvPr id="151554" name="Shape 176"/>
          <p:cNvSpPr txBox="1">
            <a:spLocks noGrp="1"/>
          </p:cNvSpPr>
          <p:nvPr>
            <p:ph type="body" idx="1"/>
          </p:nvPr>
        </p:nvSpPr>
        <p:spPr/>
        <p:txBody>
          <a:bodyPr tIns="45700" bIns="45700"/>
          <a:lstStyle/>
          <a:p>
            <a:pPr indent="-342900" algn="just" eaLnBrk="1" hangingPunct="1">
              <a:spcBef>
                <a:spcPct val="0"/>
              </a:spcBef>
              <a:spcAft>
                <a:spcPct val="0"/>
              </a:spcAft>
              <a:buClr>
                <a:srgbClr val="000000"/>
              </a:buClr>
              <a:buSzTx/>
              <a:buFontTx/>
              <a:buNone/>
            </a:pPr>
            <a:r>
              <a:rPr lang="en-IN" sz="2400" dirty="0" smtClean="0">
                <a:solidFill>
                  <a:srgbClr val="000000"/>
                </a:solidFill>
                <a:latin typeface="Calibri" pitchFamily="34" charset="0"/>
                <a:cs typeface="Arial" charset="0"/>
                <a:sym typeface="Calibri" pitchFamily="34" charset="0"/>
              </a:rPr>
              <a:t>	When the price of a commodity is increased consumers tend to buy less of the commodity with </a:t>
            </a:r>
            <a:r>
              <a:rPr lang="en-IN" sz="2400" i="1" dirty="0" smtClean="0">
                <a:solidFill>
                  <a:srgbClr val="000000"/>
                </a:solidFill>
                <a:latin typeface="Calibri" pitchFamily="34" charset="0"/>
                <a:cs typeface="Arial" charset="0"/>
                <a:sym typeface="Calibri" pitchFamily="34" charset="0"/>
              </a:rPr>
              <a:t>other things are held constant</a:t>
            </a:r>
            <a:r>
              <a:rPr lang="en-IN" sz="2400" dirty="0" smtClean="0">
                <a:solidFill>
                  <a:srgbClr val="000000"/>
                </a:solidFill>
                <a:latin typeface="Calibri" pitchFamily="34" charset="0"/>
                <a:cs typeface="Arial" charset="0"/>
                <a:sym typeface="Calibri" pitchFamily="34" charset="0"/>
              </a:rPr>
              <a:t>. Similarly, when the price is decreased quantity demanded increases, with </a:t>
            </a:r>
            <a:r>
              <a:rPr lang="en-IN" sz="2400" i="1" dirty="0" smtClean="0">
                <a:solidFill>
                  <a:srgbClr val="000000"/>
                </a:solidFill>
                <a:latin typeface="Calibri" pitchFamily="34" charset="0"/>
                <a:cs typeface="Arial" charset="0"/>
                <a:sym typeface="Calibri" pitchFamily="34" charset="0"/>
              </a:rPr>
              <a:t>other things are held constant</a:t>
            </a:r>
            <a:r>
              <a:rPr lang="en-IN" sz="2400" dirty="0" smtClean="0">
                <a:solidFill>
                  <a:srgbClr val="000000"/>
                </a:solidFill>
                <a:latin typeface="Calibri" pitchFamily="34" charset="0"/>
                <a:cs typeface="Arial" charset="0"/>
                <a:sym typeface="Calibri" pitchFamily="34" charset="0"/>
              </a:rPr>
              <a:t>. This is called the law of demand.</a:t>
            </a:r>
          </a:p>
          <a:p>
            <a:pPr indent="-342900" algn="just" eaLnBrk="1" hangingPunct="1">
              <a:spcBef>
                <a:spcPct val="0"/>
              </a:spcBef>
              <a:spcAft>
                <a:spcPct val="0"/>
              </a:spcAft>
              <a:buClr>
                <a:srgbClr val="000000"/>
              </a:buClr>
              <a:buSzTx/>
              <a:buFontTx/>
              <a:buNone/>
            </a:pPr>
            <a:endParaRPr lang="en-IN" sz="2400" dirty="0" smtClean="0">
              <a:solidFill>
                <a:srgbClr val="000000"/>
              </a:solidFill>
              <a:latin typeface="Calibri" pitchFamily="34" charset="0"/>
              <a:cs typeface="Arial" charset="0"/>
              <a:sym typeface="Calibri" pitchFamily="34" charset="0"/>
            </a:endParaRPr>
          </a:p>
          <a:p>
            <a:pPr indent="-342900" algn="just" eaLnBrk="1" hangingPunct="1">
              <a:spcBef>
                <a:spcPct val="0"/>
              </a:spcBef>
              <a:spcAft>
                <a:spcPct val="0"/>
              </a:spcAft>
              <a:buClr>
                <a:srgbClr val="000000"/>
              </a:buClr>
              <a:buSzTx/>
              <a:buFontTx/>
              <a:buChar char="•"/>
            </a:pPr>
            <a:r>
              <a:rPr lang="en-IN" sz="2400" dirty="0" smtClean="0">
                <a:solidFill>
                  <a:srgbClr val="000000"/>
                </a:solidFill>
                <a:latin typeface="Calibri" pitchFamily="34" charset="0"/>
                <a:cs typeface="Arial" charset="0"/>
                <a:sym typeface="Calibri" pitchFamily="34" charset="0"/>
              </a:rPr>
              <a:t>Quantity demanded tends to fall as price rises for two reasons.</a:t>
            </a:r>
          </a:p>
          <a:p>
            <a:pPr lvl="1" indent="-285750" algn="just" eaLnBrk="1" hangingPunct="1">
              <a:spcBef>
                <a:spcPts val="563"/>
              </a:spcBef>
              <a:spcAft>
                <a:spcPct val="0"/>
              </a:spcAft>
              <a:buClr>
                <a:srgbClr val="000000"/>
              </a:buClr>
              <a:buSzTx/>
              <a:buFontTx/>
              <a:buChar char="–"/>
            </a:pPr>
            <a:r>
              <a:rPr lang="en-IN" sz="2400" b="1" dirty="0" smtClean="0">
                <a:solidFill>
                  <a:srgbClr val="000000"/>
                </a:solidFill>
                <a:latin typeface="Calibri" pitchFamily="34" charset="0"/>
                <a:cs typeface="Arial" charset="0"/>
                <a:sym typeface="Calibri" pitchFamily="34" charset="0"/>
              </a:rPr>
              <a:t>Substitution effect:</a:t>
            </a:r>
            <a:r>
              <a:rPr lang="en-IN" sz="2400" dirty="0" smtClean="0">
                <a:solidFill>
                  <a:srgbClr val="000000"/>
                </a:solidFill>
                <a:latin typeface="Calibri" pitchFamily="34" charset="0"/>
                <a:cs typeface="Arial" charset="0"/>
                <a:sym typeface="Calibri" pitchFamily="34" charset="0"/>
              </a:rPr>
              <a:t> When price rises, consumer substitute other similar goods.</a:t>
            </a:r>
            <a:r>
              <a:rPr lang="en-US" sz="2400" dirty="0" smtClean="0">
                <a:solidFill>
                  <a:srgbClr val="000000"/>
                </a:solidFill>
                <a:latin typeface="Calibri" pitchFamily="34" charset="0"/>
                <a:cs typeface="Arial" charset="0"/>
                <a:sym typeface="Calibri" pitchFamily="34" charset="0"/>
              </a:rPr>
              <a:t> The substitution effect involves the substitution of good x1 for good </a:t>
            </a:r>
            <a:r>
              <a:rPr lang="en-US" sz="2400" dirty="0" smtClean="0">
                <a:solidFill>
                  <a:srgbClr val="000000"/>
                </a:solidFill>
                <a:latin typeface="Calibri" pitchFamily="34" charset="0"/>
                <a:cs typeface="Arial" charset="0"/>
                <a:sym typeface="Calibri" pitchFamily="34" charset="0"/>
              </a:rPr>
              <a:t>x2 </a:t>
            </a:r>
            <a:r>
              <a:rPr lang="en-US" sz="2400" dirty="0" smtClean="0">
                <a:solidFill>
                  <a:srgbClr val="000000"/>
                </a:solidFill>
                <a:latin typeface="Calibri" pitchFamily="34" charset="0"/>
                <a:cs typeface="Arial" charset="0"/>
                <a:sym typeface="Calibri" pitchFamily="34" charset="0"/>
              </a:rPr>
              <a:t>or vice versa due to a change in relative prices of the two goods.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Title 1"/>
          <p:cNvSpPr txBox="1">
            <a:spLocks noGrp="1"/>
          </p:cNvSpPr>
          <p:nvPr>
            <p:ph type="title"/>
          </p:nvPr>
        </p:nvSpPr>
        <p:spPr>
          <a:xfrm>
            <a:off x="457200" y="274638"/>
            <a:ext cx="8229600" cy="1143000"/>
          </a:xfrm>
        </p:spPr>
        <p:txBody>
          <a:bodyPr/>
          <a:lstStyle/>
          <a:p>
            <a:pPr eaLnBrk="1" hangingPunct="1">
              <a:spcBef>
                <a:spcPct val="0"/>
              </a:spcBef>
              <a:spcAft>
                <a:spcPct val="0"/>
              </a:spcAft>
            </a:pPr>
            <a:endParaRPr lang="en-IN" smtClean="0">
              <a:solidFill>
                <a:srgbClr val="000000"/>
              </a:solidFill>
              <a:latin typeface="Calibri" pitchFamily="34" charset="0"/>
              <a:cs typeface="Arial" charset="0"/>
              <a:sym typeface="Calibri" pitchFamily="34" charset="0"/>
            </a:endParaRPr>
          </a:p>
        </p:txBody>
      </p:sp>
      <p:sp>
        <p:nvSpPr>
          <p:cNvPr id="153602" name="Text Placeholder 2"/>
          <p:cNvSpPr txBox="1">
            <a:spLocks noGrp="1"/>
          </p:cNvSpPr>
          <p:nvPr>
            <p:ph type="body" idx="1"/>
          </p:nvPr>
        </p:nvSpPr>
        <p:spPr/>
        <p:txBody>
          <a:bodyPr/>
          <a:lstStyle/>
          <a:p>
            <a:pPr lvl="1" indent="-285750" algn="just" eaLnBrk="1" hangingPunct="1">
              <a:spcBef>
                <a:spcPts val="563"/>
              </a:spcBef>
              <a:spcAft>
                <a:spcPct val="0"/>
              </a:spcAft>
              <a:buClr>
                <a:srgbClr val="000000"/>
              </a:buClr>
              <a:buSzTx/>
              <a:buFontTx/>
              <a:buChar char="–"/>
            </a:pPr>
            <a:endParaRPr lang="en-IN" sz="2400" dirty="0" smtClean="0">
              <a:solidFill>
                <a:srgbClr val="000000"/>
              </a:solidFill>
              <a:latin typeface="Calibri" pitchFamily="34" charset="0"/>
              <a:cs typeface="Arial" charset="0"/>
              <a:sym typeface="Calibri" pitchFamily="34" charset="0"/>
            </a:endParaRPr>
          </a:p>
          <a:p>
            <a:pPr lvl="1" indent="-285750" algn="just" eaLnBrk="1" hangingPunct="1">
              <a:spcBef>
                <a:spcPts val="563"/>
              </a:spcBef>
              <a:spcAft>
                <a:spcPct val="0"/>
              </a:spcAft>
              <a:buClr>
                <a:srgbClr val="000000"/>
              </a:buClr>
              <a:buSzTx/>
              <a:buFontTx/>
              <a:buChar char="–"/>
            </a:pPr>
            <a:r>
              <a:rPr lang="en-IN" sz="2400" b="1" dirty="0" smtClean="0">
                <a:solidFill>
                  <a:srgbClr val="000000"/>
                </a:solidFill>
                <a:latin typeface="Calibri" pitchFamily="34" charset="0"/>
                <a:cs typeface="Arial" charset="0"/>
                <a:sym typeface="Calibri" pitchFamily="34" charset="0"/>
              </a:rPr>
              <a:t>Income effect: </a:t>
            </a:r>
            <a:r>
              <a:rPr lang="en-IN" sz="2400" dirty="0" smtClean="0">
                <a:solidFill>
                  <a:srgbClr val="000000"/>
                </a:solidFill>
                <a:latin typeface="Calibri" pitchFamily="34" charset="0"/>
                <a:cs typeface="Arial" charset="0"/>
                <a:sym typeface="Calibri" pitchFamily="34" charset="0"/>
              </a:rPr>
              <a:t>When price goes up, consumer becomes poorer than before. The income effect results from an increase or decrease in the consumer’s real income or purchasing power </a:t>
            </a:r>
            <a:r>
              <a:rPr lang="en-IN" sz="2400" dirty="0" smtClean="0">
                <a:solidFill>
                  <a:srgbClr val="000000"/>
                </a:solidFill>
                <a:latin typeface="Calibri" pitchFamily="34" charset="0"/>
                <a:cs typeface="Arial" charset="0"/>
                <a:sym typeface="Calibri" pitchFamily="34" charset="0"/>
              </a:rPr>
              <a:t>as </a:t>
            </a:r>
            <a:r>
              <a:rPr lang="en-IN" sz="2400" dirty="0" smtClean="0">
                <a:solidFill>
                  <a:srgbClr val="000000"/>
                </a:solidFill>
                <a:latin typeface="Calibri" pitchFamily="34" charset="0"/>
                <a:cs typeface="Arial" charset="0"/>
                <a:sym typeface="Calibri" pitchFamily="34" charset="0"/>
              </a:rPr>
              <a:t>a result of the price change.</a:t>
            </a:r>
          </a:p>
          <a:p>
            <a:pPr algn="just" eaLnBrk="1" hangingPunct="1">
              <a:spcBef>
                <a:spcPts val="638"/>
              </a:spcBef>
              <a:spcAft>
                <a:spcPct val="0"/>
              </a:spcAft>
              <a:buClr>
                <a:srgbClr val="000000"/>
              </a:buClr>
              <a:buSzTx/>
              <a:buFontTx/>
              <a:buChar char="•"/>
            </a:pPr>
            <a:r>
              <a:rPr lang="en-IN" sz="2400" dirty="0" smtClean="0">
                <a:solidFill>
                  <a:srgbClr val="000000"/>
                </a:solidFill>
                <a:latin typeface="Calibri" pitchFamily="34" charset="0"/>
                <a:cs typeface="Arial" charset="0"/>
                <a:sym typeface="Calibri" pitchFamily="34" charset="0"/>
              </a:rPr>
              <a:t> The sum of these two effects is called the </a:t>
            </a:r>
            <a:r>
              <a:rPr lang="en-IN" sz="2400" b="1" dirty="0" smtClean="0">
                <a:solidFill>
                  <a:srgbClr val="000000"/>
                </a:solidFill>
                <a:latin typeface="Calibri" pitchFamily="34" charset="0"/>
                <a:cs typeface="Arial" charset="0"/>
                <a:sym typeface="Calibri" pitchFamily="34" charset="0"/>
              </a:rPr>
              <a:t>price effect</a:t>
            </a:r>
            <a:r>
              <a:rPr lang="en-IN" sz="2400" dirty="0" smtClean="0">
                <a:solidFill>
                  <a:srgbClr val="000000"/>
                </a:solidFill>
                <a:latin typeface="Calibri" pitchFamily="34" charset="0"/>
                <a:cs typeface="Arial" charset="0"/>
                <a:sym typeface="Calibri" pitchFamily="34"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Title 1"/>
          <p:cNvSpPr txBox="1">
            <a:spLocks noGrp="1"/>
          </p:cNvSpPr>
          <p:nvPr>
            <p:ph type="title"/>
          </p:nvPr>
        </p:nvSpPr>
        <p:spPr>
          <a:xfrm>
            <a:off x="457200" y="274638"/>
            <a:ext cx="8229600" cy="1143000"/>
          </a:xfrm>
        </p:spPr>
        <p:txBody>
          <a:bodyPr/>
          <a:lstStyle/>
          <a:p>
            <a:pPr eaLnBrk="1" hangingPunct="1">
              <a:spcBef>
                <a:spcPct val="0"/>
              </a:spcBef>
              <a:spcAft>
                <a:spcPct val="0"/>
              </a:spcAft>
            </a:pPr>
            <a:r>
              <a:rPr lang="en-IN" sz="3200" smtClean="0">
                <a:solidFill>
                  <a:srgbClr val="000000"/>
                </a:solidFill>
                <a:latin typeface="Calibri" pitchFamily="34" charset="0"/>
                <a:cs typeface="Arial" charset="0"/>
                <a:sym typeface="Calibri" pitchFamily="34" charset="0"/>
              </a:rPr>
              <a:t>Deriving an Individual’s Demand Curve</a:t>
            </a:r>
          </a:p>
        </p:txBody>
      </p:sp>
      <p:sp>
        <p:nvSpPr>
          <p:cNvPr id="225285" name="Text Placeholder 2"/>
          <p:cNvSpPr txBox="1">
            <a:spLocks noGrp="1"/>
          </p:cNvSpPr>
          <p:nvPr>
            <p:ph type="body" idx="1"/>
          </p:nvPr>
        </p:nvSpPr>
        <p:spPr/>
        <p:txBody>
          <a:bodyPr/>
          <a:lstStyle/>
          <a:p>
            <a:pPr algn="just" eaLnBrk="1" hangingPunct="1">
              <a:spcBef>
                <a:spcPts val="638"/>
              </a:spcBef>
              <a:spcAft>
                <a:spcPct val="0"/>
              </a:spcAft>
              <a:buClr>
                <a:srgbClr val="000000"/>
              </a:buClr>
              <a:buSzTx/>
              <a:buFontTx/>
              <a:buNone/>
            </a:pPr>
            <a:r>
              <a:rPr lang="en-IN" sz="2000" dirty="0" smtClean="0">
                <a:solidFill>
                  <a:srgbClr val="000000"/>
                </a:solidFill>
                <a:latin typeface="Calibri" pitchFamily="34" charset="0"/>
                <a:cs typeface="Arial" charset="0"/>
                <a:sym typeface="Calibri" pitchFamily="34" charset="0"/>
              </a:rPr>
              <a:t>	Suppose, Mary Andrews consumes only apples (A), and oranges(O). Apples cost $2 per pound and oranges cost $1 per pound, and her budget allows her to spend $20 per month on the two goods. We assume that Ms. Andrews will adjust her consumption so that the utility-maximizing condition holds for the two goods:</a:t>
            </a:r>
          </a:p>
          <a:p>
            <a:pPr algn="just" eaLnBrk="1" hangingPunct="1">
              <a:spcBef>
                <a:spcPts val="638"/>
              </a:spcBef>
              <a:spcAft>
                <a:spcPct val="0"/>
              </a:spcAft>
              <a:buClr>
                <a:srgbClr val="000000"/>
              </a:buClr>
              <a:buSzTx/>
              <a:buFontTx/>
              <a:buNone/>
            </a:pPr>
            <a:endParaRPr lang="en-IN" sz="2000" dirty="0" smtClean="0">
              <a:solidFill>
                <a:srgbClr val="000000"/>
              </a:solidFill>
              <a:latin typeface="Calibri" pitchFamily="34" charset="0"/>
              <a:cs typeface="Arial" charset="0"/>
              <a:sym typeface="Calibri" pitchFamily="34" charset="0"/>
            </a:endParaRPr>
          </a:p>
          <a:p>
            <a:pPr algn="just" eaLnBrk="1" hangingPunct="1">
              <a:spcBef>
                <a:spcPts val="638"/>
              </a:spcBef>
              <a:spcAft>
                <a:spcPct val="0"/>
              </a:spcAft>
              <a:buClr>
                <a:srgbClr val="000000"/>
              </a:buClr>
              <a:buSzTx/>
              <a:buFontTx/>
              <a:buNone/>
            </a:pPr>
            <a:endParaRPr lang="en-IN" sz="2000" dirty="0" smtClean="0">
              <a:solidFill>
                <a:srgbClr val="000000"/>
              </a:solidFill>
              <a:latin typeface="Calibri" pitchFamily="34" charset="0"/>
              <a:cs typeface="Arial" charset="0"/>
              <a:sym typeface="Calibri" pitchFamily="34" charset="0"/>
            </a:endParaRPr>
          </a:p>
          <a:p>
            <a:pPr algn="just" eaLnBrk="1" hangingPunct="1">
              <a:spcBef>
                <a:spcPts val="638"/>
              </a:spcBef>
              <a:spcAft>
                <a:spcPct val="0"/>
              </a:spcAft>
              <a:buClr>
                <a:srgbClr val="000000"/>
              </a:buClr>
              <a:buSzTx/>
              <a:buFontTx/>
              <a:buNone/>
            </a:pPr>
            <a:r>
              <a:rPr lang="en-IN" sz="2000" dirty="0" smtClean="0">
                <a:solidFill>
                  <a:srgbClr val="000000"/>
                </a:solidFill>
                <a:latin typeface="Calibri" pitchFamily="34" charset="0"/>
                <a:cs typeface="Arial" charset="0"/>
                <a:sym typeface="Calibri" pitchFamily="34" charset="0"/>
              </a:rPr>
              <a:t>	Her spending equals her budget of $20 per month; suppose she buys 5 pounds of apples and 10 of oranges.</a:t>
            </a:r>
          </a:p>
          <a:p>
            <a:pPr algn="just" eaLnBrk="1" hangingPunct="1">
              <a:spcBef>
                <a:spcPts val="638"/>
              </a:spcBef>
              <a:spcAft>
                <a:spcPct val="0"/>
              </a:spcAft>
              <a:buClr>
                <a:srgbClr val="000000"/>
              </a:buClr>
              <a:buSzTx/>
              <a:buFontTx/>
              <a:buNone/>
            </a:pPr>
            <a:r>
              <a:rPr lang="en-IN" sz="2000" dirty="0" smtClean="0">
                <a:solidFill>
                  <a:srgbClr val="000000"/>
                </a:solidFill>
                <a:latin typeface="Calibri" pitchFamily="34" charset="0"/>
                <a:cs typeface="Arial" charset="0"/>
                <a:sym typeface="Calibri" pitchFamily="34" charset="0"/>
              </a:rPr>
              <a:t>	Now suppose that an unusually large harvest of apples lowers their price to $1 per pound. The lower price of apples increases the marginal utility of each $1 Ms. Andrews spends on apples.</a:t>
            </a:r>
          </a:p>
        </p:txBody>
      </p:sp>
      <p:graphicFrame>
        <p:nvGraphicFramePr>
          <p:cNvPr id="225282" name="Object 2"/>
          <p:cNvGraphicFramePr>
            <a:graphicFrameLocks noChangeAspect="1"/>
          </p:cNvGraphicFramePr>
          <p:nvPr/>
        </p:nvGraphicFramePr>
        <p:xfrm>
          <a:off x="4000500" y="3306763"/>
          <a:ext cx="1357313" cy="603250"/>
        </p:xfrm>
        <a:graphic>
          <a:graphicData uri="http://schemas.openxmlformats.org/presentationml/2006/ole">
            <p:oleObj spid="_x0000_s225282" name="Equation" r:id="rId3" imgW="914400" imgH="406080" progId="Equation.3">
              <p:embed/>
            </p:oleObj>
          </a:graphicData>
        </a:graphic>
      </p:graphicFrame>
      <p:graphicFrame>
        <p:nvGraphicFramePr>
          <p:cNvPr id="225283" name="Object 3"/>
          <p:cNvGraphicFramePr>
            <a:graphicFrameLocks noChangeAspect="1"/>
          </p:cNvGraphicFramePr>
          <p:nvPr/>
        </p:nvGraphicFramePr>
        <p:xfrm>
          <a:off x="4143375" y="5786438"/>
          <a:ext cx="1357313" cy="603250"/>
        </p:xfrm>
        <a:graphic>
          <a:graphicData uri="http://schemas.openxmlformats.org/presentationml/2006/ole">
            <p:oleObj spid="_x0000_s225283" name="Equation" r:id="rId4" imgW="914400" imgH="406080" progId="Equation.3">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Title 1"/>
          <p:cNvSpPr txBox="1">
            <a:spLocks noGrp="1"/>
          </p:cNvSpPr>
          <p:nvPr>
            <p:ph type="title"/>
          </p:nvPr>
        </p:nvSpPr>
        <p:spPr>
          <a:xfrm>
            <a:off x="457200" y="274638"/>
            <a:ext cx="8229600" cy="1143000"/>
          </a:xfrm>
        </p:spPr>
        <p:txBody>
          <a:bodyPr/>
          <a:lstStyle/>
          <a:p>
            <a:pPr eaLnBrk="1" hangingPunct="1">
              <a:spcBef>
                <a:spcPct val="0"/>
              </a:spcBef>
              <a:spcAft>
                <a:spcPct val="0"/>
              </a:spcAft>
            </a:pPr>
            <a:endParaRPr lang="en-IN" smtClean="0">
              <a:solidFill>
                <a:srgbClr val="000000"/>
              </a:solidFill>
              <a:latin typeface="Calibri" pitchFamily="34" charset="0"/>
              <a:cs typeface="Arial" charset="0"/>
              <a:sym typeface="Calibri" pitchFamily="34" charset="0"/>
            </a:endParaRPr>
          </a:p>
        </p:txBody>
      </p:sp>
      <p:sp>
        <p:nvSpPr>
          <p:cNvPr id="226308" name="Text Placeholder 2"/>
          <p:cNvSpPr txBox="1">
            <a:spLocks noGrp="1"/>
          </p:cNvSpPr>
          <p:nvPr>
            <p:ph type="body" idx="1"/>
          </p:nvPr>
        </p:nvSpPr>
        <p:spPr/>
        <p:txBody>
          <a:bodyPr/>
          <a:lstStyle/>
          <a:p>
            <a:pPr algn="just" eaLnBrk="1" hangingPunct="1">
              <a:spcBef>
                <a:spcPts val="638"/>
              </a:spcBef>
              <a:spcAft>
                <a:spcPct val="0"/>
              </a:spcAft>
              <a:buClr>
                <a:srgbClr val="000000"/>
              </a:buClr>
              <a:buSzTx/>
              <a:buFontTx/>
              <a:buNone/>
            </a:pPr>
            <a:r>
              <a:rPr lang="en-IN" sz="2000" smtClean="0">
                <a:solidFill>
                  <a:srgbClr val="000000"/>
                </a:solidFill>
                <a:latin typeface="Calibri" pitchFamily="34" charset="0"/>
                <a:cs typeface="Arial" charset="0"/>
                <a:sym typeface="Calibri" pitchFamily="34" charset="0"/>
              </a:rPr>
              <a:t>	Ms. Andrews will respond by purchasing more apples. As she does so, the marginal utility she receives from apples will decline. If she regards apple and oranges as substitutes, she will also buy fewer oranges. That will cause the marginal utility of oranges to rise. She will continue to adjust he spending until the marginal utility per $1 spent is equal for both goods:</a:t>
            </a:r>
          </a:p>
          <a:p>
            <a:pPr algn="just" eaLnBrk="1" hangingPunct="1">
              <a:spcBef>
                <a:spcPts val="638"/>
              </a:spcBef>
              <a:spcAft>
                <a:spcPct val="0"/>
              </a:spcAft>
              <a:buClr>
                <a:srgbClr val="000000"/>
              </a:buClr>
              <a:buSzTx/>
              <a:buFontTx/>
              <a:buNone/>
            </a:pPr>
            <a:endParaRPr lang="en-IN" sz="2000" smtClean="0">
              <a:solidFill>
                <a:srgbClr val="000000"/>
              </a:solidFill>
              <a:latin typeface="Calibri" pitchFamily="34" charset="0"/>
              <a:cs typeface="Arial" charset="0"/>
              <a:sym typeface="Calibri" pitchFamily="34" charset="0"/>
            </a:endParaRPr>
          </a:p>
          <a:p>
            <a:pPr algn="just" eaLnBrk="1" hangingPunct="1">
              <a:spcBef>
                <a:spcPts val="638"/>
              </a:spcBef>
              <a:spcAft>
                <a:spcPct val="0"/>
              </a:spcAft>
              <a:buClr>
                <a:srgbClr val="000000"/>
              </a:buClr>
              <a:buSzTx/>
              <a:buFontTx/>
              <a:buNone/>
            </a:pPr>
            <a:endParaRPr lang="en-IN" sz="2000" smtClean="0">
              <a:solidFill>
                <a:srgbClr val="000000"/>
              </a:solidFill>
              <a:latin typeface="Calibri" pitchFamily="34" charset="0"/>
              <a:cs typeface="Arial" charset="0"/>
              <a:sym typeface="Calibri" pitchFamily="34" charset="0"/>
            </a:endParaRPr>
          </a:p>
          <a:p>
            <a:pPr algn="just" eaLnBrk="1" hangingPunct="1">
              <a:spcBef>
                <a:spcPts val="638"/>
              </a:spcBef>
              <a:spcAft>
                <a:spcPct val="0"/>
              </a:spcAft>
              <a:buClr>
                <a:srgbClr val="000000"/>
              </a:buClr>
              <a:buSzTx/>
              <a:buFontTx/>
              <a:buNone/>
            </a:pPr>
            <a:endParaRPr lang="en-IN" sz="2000" smtClean="0">
              <a:solidFill>
                <a:srgbClr val="000000"/>
              </a:solidFill>
              <a:latin typeface="Calibri" pitchFamily="34" charset="0"/>
              <a:cs typeface="Arial" charset="0"/>
              <a:sym typeface="Calibri" pitchFamily="34" charset="0"/>
            </a:endParaRPr>
          </a:p>
          <a:p>
            <a:pPr algn="just" eaLnBrk="1" hangingPunct="1">
              <a:spcBef>
                <a:spcPts val="638"/>
              </a:spcBef>
              <a:spcAft>
                <a:spcPct val="0"/>
              </a:spcAft>
              <a:buClr>
                <a:srgbClr val="000000"/>
              </a:buClr>
              <a:buSzTx/>
              <a:buFontTx/>
              <a:buNone/>
            </a:pPr>
            <a:r>
              <a:rPr lang="en-IN" sz="2000" smtClean="0">
                <a:solidFill>
                  <a:srgbClr val="000000"/>
                </a:solidFill>
                <a:latin typeface="Calibri" pitchFamily="34" charset="0"/>
                <a:cs typeface="Arial" charset="0"/>
                <a:sym typeface="Calibri" pitchFamily="34" charset="0"/>
              </a:rPr>
              <a:t>	Suppose that at this new solution, she purchases 12 pounds of apples an 8 pounds of oranges. She is still spending all of her budget of $20 on the two goods [(12 x $1)+(8 x $1)=$20].</a:t>
            </a:r>
          </a:p>
        </p:txBody>
      </p:sp>
      <p:graphicFrame>
        <p:nvGraphicFramePr>
          <p:cNvPr id="226306" name="Object 2"/>
          <p:cNvGraphicFramePr>
            <a:graphicFrameLocks noChangeAspect="1"/>
          </p:cNvGraphicFramePr>
          <p:nvPr/>
        </p:nvGraphicFramePr>
        <p:xfrm>
          <a:off x="4000500" y="3306763"/>
          <a:ext cx="1357313" cy="603250"/>
        </p:xfrm>
        <a:graphic>
          <a:graphicData uri="http://schemas.openxmlformats.org/presentationml/2006/ole">
            <p:oleObj spid="_x0000_s226306" name="Equation" r:id="rId3" imgW="914400" imgH="406080" progId="Equation.3">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Title 1"/>
          <p:cNvSpPr txBox="1">
            <a:spLocks noGrp="1"/>
          </p:cNvSpPr>
          <p:nvPr>
            <p:ph type="title"/>
          </p:nvPr>
        </p:nvSpPr>
        <p:spPr>
          <a:xfrm>
            <a:off x="457200" y="274638"/>
            <a:ext cx="8229600" cy="1143000"/>
          </a:xfrm>
        </p:spPr>
        <p:txBody>
          <a:bodyPr/>
          <a:lstStyle/>
          <a:p>
            <a:pPr eaLnBrk="1" hangingPunct="1">
              <a:spcBef>
                <a:spcPct val="0"/>
              </a:spcBef>
              <a:spcAft>
                <a:spcPct val="0"/>
              </a:spcAft>
            </a:pPr>
            <a:r>
              <a:rPr lang="en-IN" sz="3200" smtClean="0">
                <a:solidFill>
                  <a:srgbClr val="000000"/>
                </a:solidFill>
                <a:latin typeface="Calibri" pitchFamily="34" charset="0"/>
                <a:cs typeface="Arial" charset="0"/>
                <a:sym typeface="Calibri" pitchFamily="34" charset="0"/>
              </a:rPr>
              <a:t>Utility Maximization and an Individual’s </a:t>
            </a:r>
            <a:br>
              <a:rPr lang="en-IN" sz="3200" smtClean="0">
                <a:solidFill>
                  <a:srgbClr val="000000"/>
                </a:solidFill>
                <a:latin typeface="Calibri" pitchFamily="34" charset="0"/>
                <a:cs typeface="Arial" charset="0"/>
                <a:sym typeface="Calibri" pitchFamily="34" charset="0"/>
              </a:rPr>
            </a:br>
            <a:r>
              <a:rPr lang="en-IN" sz="3200" smtClean="0">
                <a:solidFill>
                  <a:srgbClr val="000000"/>
                </a:solidFill>
                <a:latin typeface="Calibri" pitchFamily="34" charset="0"/>
                <a:cs typeface="Arial" charset="0"/>
                <a:sym typeface="Calibri" pitchFamily="34" charset="0"/>
              </a:rPr>
              <a:t>Demand Curve</a:t>
            </a:r>
          </a:p>
        </p:txBody>
      </p:sp>
      <p:sp>
        <p:nvSpPr>
          <p:cNvPr id="227330" name="Text Placeholder 2"/>
          <p:cNvSpPr txBox="1">
            <a:spLocks noGrp="1"/>
          </p:cNvSpPr>
          <p:nvPr>
            <p:ph type="body" idx="1"/>
          </p:nvPr>
        </p:nvSpPr>
        <p:spPr>
          <a:xfrm>
            <a:off x="179388" y="1628775"/>
            <a:ext cx="3863975" cy="4525963"/>
          </a:xfrm>
        </p:spPr>
        <p:txBody>
          <a:bodyPr/>
          <a:lstStyle/>
          <a:p>
            <a:pPr algn="just" eaLnBrk="1" hangingPunct="1">
              <a:spcBef>
                <a:spcPts val="638"/>
              </a:spcBef>
              <a:spcAft>
                <a:spcPct val="0"/>
              </a:spcAft>
              <a:buClr>
                <a:srgbClr val="000000"/>
              </a:buClr>
              <a:buSzTx/>
              <a:buFontTx/>
              <a:buNone/>
            </a:pPr>
            <a:r>
              <a:rPr lang="en-IN" sz="2000" smtClean="0">
                <a:solidFill>
                  <a:srgbClr val="000000"/>
                </a:solidFill>
                <a:latin typeface="Calibri" pitchFamily="34" charset="0"/>
                <a:cs typeface="Arial" charset="0"/>
                <a:sym typeface="Calibri" pitchFamily="34" charset="0"/>
              </a:rPr>
              <a:t>	</a:t>
            </a:r>
            <a:r>
              <a:rPr lang="en-IN" sz="2400" smtClean="0">
                <a:solidFill>
                  <a:srgbClr val="000000"/>
                </a:solidFill>
                <a:latin typeface="Calibri" pitchFamily="34" charset="0"/>
                <a:cs typeface="Arial" charset="0"/>
                <a:sym typeface="Calibri" pitchFamily="34" charset="0"/>
              </a:rPr>
              <a:t>Mary Andrews’s demand curve for apples can be derived be determining the quantities of apples she will buy at each price. Those quantities are determined by the application of the marginal decision rule to utility maximization.</a:t>
            </a:r>
          </a:p>
          <a:p>
            <a:pPr algn="just" eaLnBrk="1" hangingPunct="1">
              <a:spcBef>
                <a:spcPts val="638"/>
              </a:spcBef>
              <a:spcAft>
                <a:spcPct val="0"/>
              </a:spcAft>
              <a:buClr>
                <a:srgbClr val="000000"/>
              </a:buClr>
              <a:buSzTx/>
              <a:buFontTx/>
              <a:buNone/>
            </a:pPr>
            <a:endParaRPr lang="en-IN" sz="2400" smtClean="0">
              <a:solidFill>
                <a:srgbClr val="000000"/>
              </a:solidFill>
              <a:latin typeface="Calibri" pitchFamily="34" charset="0"/>
              <a:cs typeface="Arial" charset="0"/>
              <a:sym typeface="Calibri" pitchFamily="34" charset="0"/>
            </a:endParaRPr>
          </a:p>
        </p:txBody>
      </p:sp>
      <p:pic>
        <p:nvPicPr>
          <p:cNvPr id="227331" name="Picture 2"/>
          <p:cNvPicPr>
            <a:picLocks noChangeAspect="1" noChangeArrowheads="1"/>
          </p:cNvPicPr>
          <p:nvPr/>
        </p:nvPicPr>
        <p:blipFill>
          <a:blip r:embed="rId2"/>
          <a:srcRect/>
          <a:stretch>
            <a:fillRect/>
          </a:stretch>
        </p:blipFill>
        <p:spPr bwMode="auto">
          <a:xfrm>
            <a:off x="4286250" y="1643063"/>
            <a:ext cx="4857750" cy="45624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Title 1"/>
          <p:cNvSpPr txBox="1">
            <a:spLocks noGrp="1"/>
          </p:cNvSpPr>
          <p:nvPr>
            <p:ph type="title"/>
          </p:nvPr>
        </p:nvSpPr>
        <p:spPr>
          <a:xfrm>
            <a:off x="457200" y="274638"/>
            <a:ext cx="8229600" cy="1143000"/>
          </a:xfrm>
        </p:spPr>
        <p:txBody>
          <a:bodyPr/>
          <a:lstStyle/>
          <a:p>
            <a:pPr eaLnBrk="1" hangingPunct="1">
              <a:spcBef>
                <a:spcPct val="0"/>
              </a:spcBef>
              <a:spcAft>
                <a:spcPct val="0"/>
              </a:spcAft>
            </a:pPr>
            <a:r>
              <a:rPr lang="en-IN" sz="3600" smtClean="0">
                <a:solidFill>
                  <a:srgbClr val="000000"/>
                </a:solidFill>
                <a:latin typeface="Calibri" pitchFamily="34" charset="0"/>
                <a:cs typeface="Arial" charset="0"/>
                <a:sym typeface="Calibri" pitchFamily="34" charset="0"/>
              </a:rPr>
              <a:t>From Individual to Market Demand</a:t>
            </a:r>
          </a:p>
        </p:txBody>
      </p:sp>
      <p:sp>
        <p:nvSpPr>
          <p:cNvPr id="228354" name="Text Placeholder 2"/>
          <p:cNvSpPr txBox="1">
            <a:spLocks noGrp="1"/>
          </p:cNvSpPr>
          <p:nvPr>
            <p:ph type="body" idx="1"/>
          </p:nvPr>
        </p:nvSpPr>
        <p:spPr/>
        <p:txBody>
          <a:bodyPr/>
          <a:lstStyle/>
          <a:p>
            <a:pPr algn="just" eaLnBrk="1" hangingPunct="1">
              <a:spcBef>
                <a:spcPts val="638"/>
              </a:spcBef>
              <a:spcAft>
                <a:spcPct val="0"/>
              </a:spcAft>
              <a:buClr>
                <a:srgbClr val="000000"/>
              </a:buClr>
              <a:buSzTx/>
              <a:buFontTx/>
              <a:buNone/>
            </a:pPr>
            <a:r>
              <a:rPr lang="en-IN" smtClean="0">
                <a:solidFill>
                  <a:srgbClr val="000000"/>
                </a:solidFill>
                <a:latin typeface="Calibri" pitchFamily="34" charset="0"/>
                <a:cs typeface="Arial" charset="0"/>
                <a:sym typeface="Calibri" pitchFamily="34" charset="0"/>
              </a:rPr>
              <a:t>	</a:t>
            </a:r>
            <a:r>
              <a:rPr lang="en-IN" sz="2000" smtClean="0">
                <a:solidFill>
                  <a:srgbClr val="000000"/>
                </a:solidFill>
                <a:latin typeface="Calibri" pitchFamily="34" charset="0"/>
                <a:cs typeface="Arial" charset="0"/>
                <a:sym typeface="Calibri" pitchFamily="34" charset="0"/>
              </a:rPr>
              <a:t>Suppose that in addition to Ms. Andrews, there are two other consumers in the market for apples—Ellen Smith and Koy Keino.</a:t>
            </a:r>
          </a:p>
        </p:txBody>
      </p:sp>
      <p:pic>
        <p:nvPicPr>
          <p:cNvPr id="228355" name="Picture 2"/>
          <p:cNvPicPr>
            <a:picLocks noChangeAspect="1" noChangeArrowheads="1"/>
          </p:cNvPicPr>
          <p:nvPr/>
        </p:nvPicPr>
        <p:blipFill>
          <a:blip r:embed="rId2"/>
          <a:srcRect/>
          <a:stretch>
            <a:fillRect/>
          </a:stretch>
        </p:blipFill>
        <p:spPr bwMode="auto">
          <a:xfrm>
            <a:off x="642938" y="2497138"/>
            <a:ext cx="8053387" cy="436086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txBox="1">
            <a:spLocks noGrp="1"/>
          </p:cNvSpPr>
          <p:nvPr>
            <p:ph type="title"/>
          </p:nvPr>
        </p:nvSpPr>
        <p:spPr>
          <a:xfrm>
            <a:off x="457200" y="274638"/>
            <a:ext cx="8229600" cy="1143000"/>
          </a:xfrm>
        </p:spPr>
        <p:txBody>
          <a:bodyPr/>
          <a:lstStyle/>
          <a:p>
            <a:pPr eaLnBrk="1" hangingPunct="1">
              <a:spcBef>
                <a:spcPct val="0"/>
              </a:spcBef>
              <a:spcAft>
                <a:spcPct val="0"/>
              </a:spcAft>
            </a:pPr>
            <a:r>
              <a:rPr lang="en-IN" sz="3600" smtClean="0">
                <a:solidFill>
                  <a:srgbClr val="000000"/>
                </a:solidFill>
                <a:latin typeface="Calibri" pitchFamily="34" charset="0"/>
                <a:cs typeface="Arial" charset="0"/>
                <a:sym typeface="Calibri" pitchFamily="34" charset="0"/>
              </a:rPr>
              <a:t>Utility Functions and Indifference Curves</a:t>
            </a:r>
          </a:p>
        </p:txBody>
      </p:sp>
      <p:sp>
        <p:nvSpPr>
          <p:cNvPr id="16386" name="Text Placeholder 2"/>
          <p:cNvSpPr txBox="1">
            <a:spLocks noGrp="1"/>
          </p:cNvSpPr>
          <p:nvPr>
            <p:ph type="body" idx="1"/>
          </p:nvPr>
        </p:nvSpPr>
        <p:spPr/>
        <p:txBody>
          <a:bodyPr/>
          <a:lstStyle/>
          <a:p>
            <a:pPr eaLnBrk="1" hangingPunct="1">
              <a:spcBef>
                <a:spcPts val="638"/>
              </a:spcBef>
              <a:spcAft>
                <a:spcPct val="0"/>
              </a:spcAft>
              <a:buClr>
                <a:srgbClr val="000000"/>
              </a:buClr>
              <a:buSzTx/>
              <a:buFontTx/>
              <a:buChar char="•"/>
            </a:pPr>
            <a:endParaRPr lang="en-IN" smtClean="0">
              <a:solidFill>
                <a:srgbClr val="000000"/>
              </a:solidFill>
              <a:latin typeface="Calibri" pitchFamily="34" charset="0"/>
              <a:cs typeface="Arial" charset="0"/>
              <a:sym typeface="Calibri" pitchFamily="34" charset="0"/>
            </a:endParaRPr>
          </a:p>
          <a:p>
            <a:pPr eaLnBrk="1" hangingPunct="1">
              <a:spcBef>
                <a:spcPts val="638"/>
              </a:spcBef>
              <a:spcAft>
                <a:spcPct val="0"/>
              </a:spcAft>
              <a:buClr>
                <a:srgbClr val="000000"/>
              </a:buClr>
              <a:buSzTx/>
              <a:buFontTx/>
              <a:buChar char="•"/>
            </a:pPr>
            <a:endParaRPr lang="en-IN" smtClean="0">
              <a:solidFill>
                <a:srgbClr val="000000"/>
              </a:solidFill>
              <a:latin typeface="Calibri" pitchFamily="34" charset="0"/>
              <a:cs typeface="Arial" charset="0"/>
              <a:sym typeface="Calibri" pitchFamily="34" charset="0"/>
            </a:endParaRPr>
          </a:p>
          <a:p>
            <a:pPr eaLnBrk="1" hangingPunct="1">
              <a:spcBef>
                <a:spcPts val="638"/>
              </a:spcBef>
              <a:spcAft>
                <a:spcPct val="0"/>
              </a:spcAft>
              <a:buClr>
                <a:srgbClr val="000000"/>
              </a:buClr>
              <a:buSzTx/>
              <a:buFontTx/>
              <a:buChar char="•"/>
            </a:pPr>
            <a:endParaRPr lang="en-IN" smtClean="0">
              <a:solidFill>
                <a:srgbClr val="000000"/>
              </a:solidFill>
              <a:latin typeface="Calibri" pitchFamily="34" charset="0"/>
              <a:cs typeface="Arial" charset="0"/>
              <a:sym typeface="Calibri" pitchFamily="34" charset="0"/>
            </a:endParaRPr>
          </a:p>
          <a:p>
            <a:pPr eaLnBrk="1" hangingPunct="1">
              <a:spcBef>
                <a:spcPts val="638"/>
              </a:spcBef>
              <a:spcAft>
                <a:spcPct val="0"/>
              </a:spcAft>
              <a:buClr>
                <a:srgbClr val="000000"/>
              </a:buClr>
              <a:buSzTx/>
              <a:buFontTx/>
              <a:buChar char="•"/>
            </a:pPr>
            <a:endParaRPr lang="en-IN" smtClean="0">
              <a:solidFill>
                <a:srgbClr val="000000"/>
              </a:solidFill>
              <a:latin typeface="Calibri" pitchFamily="34" charset="0"/>
              <a:cs typeface="Arial" charset="0"/>
              <a:sym typeface="Calibri" pitchFamily="34" charset="0"/>
            </a:endParaRPr>
          </a:p>
          <a:p>
            <a:pPr eaLnBrk="1" hangingPunct="1">
              <a:spcBef>
                <a:spcPts val="638"/>
              </a:spcBef>
              <a:spcAft>
                <a:spcPct val="0"/>
              </a:spcAft>
              <a:buClr>
                <a:srgbClr val="000000"/>
              </a:buClr>
              <a:buSzTx/>
              <a:buFontTx/>
              <a:buChar char="•"/>
            </a:pPr>
            <a:endParaRPr lang="en-IN" smtClean="0">
              <a:solidFill>
                <a:srgbClr val="000000"/>
              </a:solidFill>
              <a:latin typeface="Calibri" pitchFamily="34" charset="0"/>
              <a:cs typeface="Arial" charset="0"/>
              <a:sym typeface="Calibri" pitchFamily="34" charset="0"/>
            </a:endParaRPr>
          </a:p>
          <a:p>
            <a:pPr eaLnBrk="1" hangingPunct="1">
              <a:spcBef>
                <a:spcPts val="638"/>
              </a:spcBef>
              <a:spcAft>
                <a:spcPct val="0"/>
              </a:spcAft>
              <a:buClr>
                <a:srgbClr val="000000"/>
              </a:buClr>
              <a:buSzTx/>
              <a:buFontTx/>
              <a:buNone/>
            </a:pPr>
            <a:endParaRPr lang="en-IN" smtClean="0">
              <a:solidFill>
                <a:srgbClr val="000000"/>
              </a:solidFill>
              <a:latin typeface="Calibri" pitchFamily="34" charset="0"/>
              <a:cs typeface="Arial" charset="0"/>
              <a:sym typeface="Calibri" pitchFamily="34" charset="0"/>
            </a:endParaRPr>
          </a:p>
          <a:p>
            <a:pPr algn="just" eaLnBrk="1" hangingPunct="1">
              <a:spcBef>
                <a:spcPts val="638"/>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A utility function can be represented by a set of indifference curves, each with a numerical indicator. This figure shows three indifference curves (with utility levels of 25,50, and 100, respectively) associated with the utility function. </a:t>
            </a:r>
          </a:p>
        </p:txBody>
      </p:sp>
      <p:pic>
        <p:nvPicPr>
          <p:cNvPr id="16387" name="Picture 2"/>
          <p:cNvPicPr>
            <a:picLocks noChangeAspect="1" noChangeArrowheads="1"/>
          </p:cNvPicPr>
          <p:nvPr/>
        </p:nvPicPr>
        <p:blipFill>
          <a:blip r:embed="rId2"/>
          <a:srcRect/>
          <a:stretch>
            <a:fillRect/>
          </a:stretch>
        </p:blipFill>
        <p:spPr bwMode="auto">
          <a:xfrm>
            <a:off x="4143375" y="1500188"/>
            <a:ext cx="4572000" cy="3373437"/>
          </a:xfrm>
          <a:prstGeom prst="rect">
            <a:avLst/>
          </a:prstGeom>
          <a:noFill/>
          <a:ln w="9525">
            <a:noFill/>
            <a:miter lim="800000"/>
            <a:headEnd/>
            <a:tailEnd/>
          </a:ln>
        </p:spPr>
      </p:pic>
      <p:sp>
        <p:nvSpPr>
          <p:cNvPr id="16388" name="TextBox 4"/>
          <p:cNvSpPr txBox="1">
            <a:spLocks noChangeArrowheads="1"/>
          </p:cNvSpPr>
          <p:nvPr/>
        </p:nvSpPr>
        <p:spPr bwMode="auto">
          <a:xfrm>
            <a:off x="785813" y="1785938"/>
            <a:ext cx="3429000" cy="2554287"/>
          </a:xfrm>
          <a:prstGeom prst="rect">
            <a:avLst/>
          </a:prstGeom>
          <a:noFill/>
          <a:ln w="9525">
            <a:noFill/>
            <a:miter lim="800000"/>
            <a:headEnd/>
            <a:tailEnd/>
          </a:ln>
        </p:spPr>
        <p:txBody>
          <a:bodyPr>
            <a:spAutoFit/>
          </a:bodyPr>
          <a:lstStyle/>
          <a:p>
            <a:pPr algn="just"/>
            <a:r>
              <a:rPr lang="en-IN" sz="2000" b="1"/>
              <a:t>Utility: Numerical score</a:t>
            </a:r>
          </a:p>
          <a:p>
            <a:pPr algn="just"/>
            <a:r>
              <a:rPr lang="en-IN" sz="2000"/>
              <a:t>representing the satisfaction</a:t>
            </a:r>
          </a:p>
          <a:p>
            <a:pPr algn="just"/>
            <a:r>
              <a:rPr lang="en-IN" sz="2000"/>
              <a:t>that a consumer gets from a</a:t>
            </a:r>
          </a:p>
          <a:p>
            <a:pPr algn="just"/>
            <a:r>
              <a:rPr lang="en-IN" sz="2000"/>
              <a:t>given market basket.</a:t>
            </a:r>
          </a:p>
          <a:p>
            <a:pPr algn="just"/>
            <a:endParaRPr lang="en-IN" sz="2000"/>
          </a:p>
          <a:p>
            <a:pPr algn="just"/>
            <a:r>
              <a:rPr lang="en-IN" sz="2000" b="1"/>
              <a:t>Utility function:  Formula</a:t>
            </a:r>
          </a:p>
          <a:p>
            <a:pPr algn="just"/>
            <a:r>
              <a:rPr lang="en-IN" sz="2000"/>
              <a:t>that assigns a level of utility to individual market baskets.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Shape 187"/>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r>
              <a:rPr lang="en-IN" smtClean="0">
                <a:solidFill>
                  <a:srgbClr val="000000"/>
                </a:solidFill>
                <a:latin typeface="Calibri" pitchFamily="34" charset="0"/>
                <a:cs typeface="Arial" charset="0"/>
                <a:sym typeface="Old Standard TT" pitchFamily="18" charset="0"/>
              </a:rPr>
              <a:t>Market demand</a:t>
            </a:r>
          </a:p>
        </p:txBody>
      </p:sp>
      <p:sp>
        <p:nvSpPr>
          <p:cNvPr id="229378" name="Shape 188"/>
          <p:cNvSpPr txBox="1">
            <a:spLocks noGrp="1"/>
          </p:cNvSpPr>
          <p:nvPr>
            <p:ph type="body" idx="1"/>
          </p:nvPr>
        </p:nvSpPr>
        <p:spPr>
          <a:xfrm>
            <a:off x="457200" y="1557338"/>
            <a:ext cx="8229600" cy="4525962"/>
          </a:xfrm>
        </p:spPr>
        <p:txBody>
          <a:bodyPr tIns="45700" bIns="45700"/>
          <a:lstStyle/>
          <a:p>
            <a:pPr indent="-342900" eaLnBrk="1" hangingPunct="1">
              <a:spcBef>
                <a:spcPct val="0"/>
              </a:spcBef>
              <a:spcAft>
                <a:spcPct val="0"/>
              </a:spcAft>
              <a:buClr>
                <a:srgbClr val="000000"/>
              </a:buClr>
              <a:buSzTx/>
              <a:buFontTx/>
              <a:buChar char="•"/>
            </a:pPr>
            <a:r>
              <a:rPr lang="en-US" sz="2400" smtClean="0">
                <a:solidFill>
                  <a:srgbClr val="000000"/>
                </a:solidFill>
                <a:latin typeface="Calibri" pitchFamily="34" charset="0"/>
                <a:ea typeface="Calibri" pitchFamily="34" charset="0"/>
                <a:cs typeface="Times New Roman" pitchFamily="18" charset="0"/>
                <a:sym typeface="Times New Roman" pitchFamily="18" charset="0"/>
              </a:rPr>
              <a:t>The market demand curve is the horizontal summation of all the individual demand curves.</a:t>
            </a:r>
          </a:p>
          <a:p>
            <a:pPr indent="-342900" eaLnBrk="1" hangingPunct="1">
              <a:spcBef>
                <a:spcPct val="0"/>
              </a:spcBef>
              <a:spcAft>
                <a:spcPct val="0"/>
              </a:spcAft>
              <a:buClr>
                <a:srgbClr val="000000"/>
              </a:buClr>
              <a:buSzTx/>
              <a:buFontTx/>
              <a:buChar char="•"/>
            </a:pPr>
            <a:endParaRPr lang="en-IN" sz="2400" smtClean="0">
              <a:solidFill>
                <a:srgbClr val="000000"/>
              </a:solidFill>
              <a:latin typeface="Calibri" pitchFamily="34" charset="0"/>
              <a:ea typeface="Calibri" pitchFamily="34" charset="0"/>
              <a:cs typeface="Times New Roman" pitchFamily="18" charset="0"/>
              <a:sym typeface="Times New Roman" pitchFamily="18" charset="0"/>
            </a:endParaRPr>
          </a:p>
          <a:p>
            <a:pPr indent="-342900" eaLnBrk="1" hangingPunct="1">
              <a:spcBef>
                <a:spcPts val="563"/>
              </a:spcBef>
              <a:spcAft>
                <a:spcPct val="0"/>
              </a:spcAft>
              <a:buClr>
                <a:srgbClr val="000000"/>
              </a:buClr>
              <a:buSzTx/>
              <a:buFontTx/>
              <a:buChar char="•"/>
            </a:pPr>
            <a:r>
              <a:rPr lang="en-IN" sz="2400" smtClean="0">
                <a:solidFill>
                  <a:srgbClr val="000000"/>
                </a:solidFill>
                <a:latin typeface="Calibri" pitchFamily="34" charset="0"/>
                <a:ea typeface="Calibri" pitchFamily="34" charset="0"/>
                <a:cs typeface="Times New Roman" pitchFamily="18" charset="0"/>
                <a:sym typeface="Times New Roman" pitchFamily="18" charset="0"/>
              </a:rPr>
              <a:t>The law of downward sloping is also applicable to market demand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Title 1"/>
          <p:cNvSpPr txBox="1">
            <a:spLocks noGrp="1"/>
          </p:cNvSpPr>
          <p:nvPr>
            <p:ph type="title"/>
          </p:nvPr>
        </p:nvSpPr>
        <p:spPr>
          <a:xfrm>
            <a:off x="457200" y="274638"/>
            <a:ext cx="8229600" cy="1143000"/>
          </a:xfrm>
        </p:spPr>
        <p:txBody>
          <a:bodyPr/>
          <a:lstStyle/>
          <a:p>
            <a:pPr eaLnBrk="1" hangingPunct="1">
              <a:spcBef>
                <a:spcPct val="0"/>
              </a:spcBef>
              <a:spcAft>
                <a:spcPct val="0"/>
              </a:spcAft>
            </a:pPr>
            <a:r>
              <a:rPr lang="en-IN" sz="3600" smtClean="0">
                <a:solidFill>
                  <a:srgbClr val="000000"/>
                </a:solidFill>
                <a:latin typeface="Calibri" pitchFamily="34" charset="0"/>
                <a:cs typeface="Arial" charset="0"/>
                <a:sym typeface="Calibri" pitchFamily="34" charset="0"/>
              </a:rPr>
              <a:t>The Substitution and Income Effects of a Price Change</a:t>
            </a:r>
            <a:endParaRPr lang="en-IN" smtClean="0">
              <a:solidFill>
                <a:srgbClr val="000000"/>
              </a:solidFill>
              <a:latin typeface="Calibri" pitchFamily="34" charset="0"/>
              <a:cs typeface="Arial" charset="0"/>
              <a:sym typeface="Calibri" pitchFamily="34" charset="0"/>
            </a:endParaRPr>
          </a:p>
        </p:txBody>
      </p:sp>
      <p:sp>
        <p:nvSpPr>
          <p:cNvPr id="231426" name="Text Placeholder 2"/>
          <p:cNvSpPr txBox="1">
            <a:spLocks noGrp="1"/>
          </p:cNvSpPr>
          <p:nvPr>
            <p:ph type="body" idx="1"/>
          </p:nvPr>
        </p:nvSpPr>
        <p:spPr/>
        <p:txBody>
          <a:bodyPr/>
          <a:lstStyle/>
          <a:p>
            <a:pPr algn="just" eaLnBrk="1" hangingPunct="1">
              <a:lnSpc>
                <a:spcPct val="90000"/>
              </a:lnSpc>
              <a:spcBef>
                <a:spcPts val="638"/>
              </a:spcBef>
              <a:spcAft>
                <a:spcPct val="0"/>
              </a:spcAft>
              <a:buClr>
                <a:srgbClr val="000000"/>
              </a:buClr>
              <a:buSzTx/>
              <a:buFontTx/>
              <a:buChar char="•"/>
            </a:pPr>
            <a:r>
              <a:rPr lang="en-IN" sz="2000" smtClean="0">
                <a:solidFill>
                  <a:srgbClr val="000000"/>
                </a:solidFill>
                <a:latin typeface="Calibri" pitchFamily="34" charset="0"/>
                <a:cs typeface="Arial" charset="0"/>
                <a:sym typeface="Calibri" pitchFamily="34" charset="0"/>
              </a:rPr>
              <a:t>When the price of apples fell from $2 to $1 per pound, Mary Andrews increased the quantity of apples she demanded. Behind that adjustment, however, lie two distinct effects: the substitution effect and the income effect.</a:t>
            </a:r>
          </a:p>
          <a:p>
            <a:pPr algn="just" eaLnBrk="1" hangingPunct="1">
              <a:lnSpc>
                <a:spcPct val="90000"/>
              </a:lnSpc>
              <a:spcBef>
                <a:spcPts val="638"/>
              </a:spcBef>
              <a:spcAft>
                <a:spcPct val="0"/>
              </a:spcAft>
              <a:buClr>
                <a:srgbClr val="000000"/>
              </a:buClr>
              <a:buSzTx/>
              <a:buFontTx/>
              <a:buChar char="•"/>
            </a:pPr>
            <a:r>
              <a:rPr lang="en-IN" sz="2000" smtClean="0">
                <a:solidFill>
                  <a:srgbClr val="000000"/>
                </a:solidFill>
                <a:latin typeface="Calibri" pitchFamily="34" charset="0"/>
                <a:cs typeface="Arial" charset="0"/>
                <a:sym typeface="Calibri" pitchFamily="34" charset="0"/>
              </a:rPr>
              <a:t> </a:t>
            </a:r>
            <a:r>
              <a:rPr lang="en-US" sz="2000" smtClean="0">
                <a:solidFill>
                  <a:srgbClr val="000000"/>
                </a:solidFill>
                <a:latin typeface="Calibri" pitchFamily="34" charset="0"/>
                <a:cs typeface="Arial" charset="0"/>
                <a:sym typeface="Calibri" pitchFamily="34" charset="0"/>
              </a:rPr>
              <a:t>Ms. Andrews was purchasing 5 pounds of apples and 10 pounds of oranges before the price change. Buying that same combination after the price change would cost $15. T</a:t>
            </a:r>
            <a:r>
              <a:rPr lang="en-IN" sz="2000" smtClean="0">
                <a:solidFill>
                  <a:srgbClr val="000000"/>
                </a:solidFill>
                <a:latin typeface="Calibri" pitchFamily="34" charset="0"/>
                <a:cs typeface="Arial" charset="0"/>
                <a:sym typeface="Calibri" pitchFamily="34" charset="0"/>
              </a:rPr>
              <a:t>he extra utility per $1 she could obtain from apples now exceeds the extra utility per $1 from oranges. She will thus increase her consumption of apples. If she had only $15, any increase in her consumption of apples would require a reduction in her consumption of oranges. In effect, she responds to the income-compensated price change for apples by substituting apples for oranges. The change in a consumer’s consumption of a good in response to an income-compensated price change is called the substitution effect.</a:t>
            </a:r>
          </a:p>
          <a:p>
            <a:pPr algn="just" eaLnBrk="1" hangingPunct="1">
              <a:lnSpc>
                <a:spcPct val="90000"/>
              </a:lnSpc>
              <a:spcBef>
                <a:spcPts val="638"/>
              </a:spcBef>
              <a:spcAft>
                <a:spcPct val="0"/>
              </a:spcAft>
              <a:buClr>
                <a:srgbClr val="000000"/>
              </a:buClr>
              <a:buSzTx/>
              <a:buFontTx/>
              <a:buChar char="•"/>
            </a:pPr>
            <a:endParaRPr lang="en-IN" sz="2000" smtClean="0">
              <a:solidFill>
                <a:srgbClr val="000000"/>
              </a:solidFill>
              <a:latin typeface="Calibri" pitchFamily="34" charset="0"/>
              <a:cs typeface="Arial" charset="0"/>
              <a:sym typeface="Calibri"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Title 1"/>
          <p:cNvSpPr txBox="1">
            <a:spLocks noGrp="1"/>
          </p:cNvSpPr>
          <p:nvPr>
            <p:ph type="title"/>
          </p:nvPr>
        </p:nvSpPr>
        <p:spPr>
          <a:xfrm>
            <a:off x="457200" y="274638"/>
            <a:ext cx="8229600" cy="1143000"/>
          </a:xfrm>
        </p:spPr>
        <p:txBody>
          <a:bodyPr/>
          <a:lstStyle/>
          <a:p>
            <a:pPr eaLnBrk="1" hangingPunct="1">
              <a:spcBef>
                <a:spcPct val="0"/>
              </a:spcBef>
              <a:spcAft>
                <a:spcPct val="0"/>
              </a:spcAft>
            </a:pPr>
            <a:endParaRPr lang="en-IN" smtClean="0">
              <a:solidFill>
                <a:srgbClr val="000000"/>
              </a:solidFill>
              <a:latin typeface="Calibri" pitchFamily="34" charset="0"/>
              <a:cs typeface="Arial" charset="0"/>
              <a:sym typeface="Calibri" pitchFamily="34" charset="0"/>
            </a:endParaRPr>
          </a:p>
        </p:txBody>
      </p:sp>
      <p:sp>
        <p:nvSpPr>
          <p:cNvPr id="232450" name="Text Placeholder 2"/>
          <p:cNvSpPr txBox="1">
            <a:spLocks noGrp="1"/>
          </p:cNvSpPr>
          <p:nvPr>
            <p:ph type="body" idx="1"/>
          </p:nvPr>
        </p:nvSpPr>
        <p:spPr/>
        <p:txBody>
          <a:bodyPr/>
          <a:lstStyle/>
          <a:p>
            <a:pPr algn="just" eaLnBrk="1" hangingPunct="1">
              <a:spcBef>
                <a:spcPts val="638"/>
              </a:spcBef>
              <a:spcAft>
                <a:spcPct val="0"/>
              </a:spcAft>
              <a:buClr>
                <a:srgbClr val="000000"/>
              </a:buClr>
              <a:buSzTx/>
              <a:buFontTx/>
              <a:buChar char="•"/>
            </a:pPr>
            <a:r>
              <a:rPr lang="en-IN" sz="2000" dirty="0" smtClean="0">
                <a:solidFill>
                  <a:srgbClr val="000000"/>
                </a:solidFill>
                <a:latin typeface="Calibri" pitchFamily="34" charset="0"/>
                <a:cs typeface="Arial" charset="0"/>
                <a:sym typeface="Calibri" pitchFamily="34" charset="0"/>
              </a:rPr>
              <a:t>In other words, when the price of a good falls, people react by substituting or switching toward that good, buying more of it and less of other goods. When the price of a good goes up, people react by substituting or switching away from that good, buying less of it and instead buying more of other goods.</a:t>
            </a:r>
          </a:p>
          <a:p>
            <a:pPr algn="just" eaLnBrk="1" hangingPunct="1">
              <a:spcBef>
                <a:spcPts val="638"/>
              </a:spcBef>
              <a:spcAft>
                <a:spcPct val="0"/>
              </a:spcAft>
              <a:buClr>
                <a:srgbClr val="000000"/>
              </a:buClr>
              <a:buSzTx/>
              <a:buFontTx/>
              <a:buChar char="•"/>
            </a:pPr>
            <a:r>
              <a:rPr lang="en-IN" sz="2000" dirty="0" smtClean="0">
                <a:solidFill>
                  <a:srgbClr val="000000"/>
                </a:solidFill>
                <a:latin typeface="Calibri" pitchFamily="34" charset="0"/>
                <a:cs typeface="Arial" charset="0"/>
                <a:sym typeface="Calibri" pitchFamily="34" charset="0"/>
              </a:rPr>
              <a:t>The price reduction essentially made consumers of apples richer. After the price reduction, it cost her just $15 to buy what cost her $20 before. She has, in effect, $5 more than she did before. In effect, the price reduction for apples was equivalent to increasing her purchasing power.</a:t>
            </a:r>
          </a:p>
          <a:p>
            <a:pPr algn="just" eaLnBrk="1" hangingPunct="1">
              <a:spcBef>
                <a:spcPts val="638"/>
              </a:spcBef>
              <a:spcAft>
                <a:spcPct val="0"/>
              </a:spcAft>
              <a:buClr>
                <a:srgbClr val="000000"/>
              </a:buClr>
              <a:buSzTx/>
              <a:buFontTx/>
              <a:buChar char="•"/>
            </a:pPr>
            <a:r>
              <a:rPr lang="en-IN" sz="2000" dirty="0" smtClean="0">
                <a:solidFill>
                  <a:srgbClr val="000000"/>
                </a:solidFill>
                <a:latin typeface="Calibri" pitchFamily="34" charset="0"/>
                <a:cs typeface="Arial" charset="0"/>
                <a:sym typeface="Calibri" pitchFamily="34" charset="0"/>
              </a:rPr>
              <a:t>The change in consumption of a good resulting from the implicit change in income because of a price change is called the income effect of a price change.</a:t>
            </a:r>
          </a:p>
          <a:p>
            <a:pPr algn="just" eaLnBrk="1" hangingPunct="1">
              <a:spcBef>
                <a:spcPts val="638"/>
              </a:spcBef>
              <a:spcAft>
                <a:spcPct val="0"/>
              </a:spcAft>
              <a:buClr>
                <a:srgbClr val="000000"/>
              </a:buClr>
              <a:buSzTx/>
              <a:buFontTx/>
              <a:buChar char="•"/>
            </a:pPr>
            <a:endParaRPr lang="en-IN" sz="2000" dirty="0" smtClean="0">
              <a:solidFill>
                <a:srgbClr val="000000"/>
              </a:solidFill>
              <a:latin typeface="Calibri" pitchFamily="34" charset="0"/>
              <a:cs typeface="Arial" charset="0"/>
              <a:sym typeface="Calibri"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Title 1"/>
          <p:cNvSpPr txBox="1">
            <a:spLocks noGrp="1"/>
          </p:cNvSpPr>
          <p:nvPr>
            <p:ph type="title"/>
          </p:nvPr>
        </p:nvSpPr>
        <p:spPr>
          <a:xfrm>
            <a:off x="457200" y="274638"/>
            <a:ext cx="8229600" cy="1143000"/>
          </a:xfrm>
        </p:spPr>
        <p:txBody>
          <a:bodyPr/>
          <a:lstStyle/>
          <a:p>
            <a:pPr eaLnBrk="1" hangingPunct="1">
              <a:spcBef>
                <a:spcPct val="0"/>
              </a:spcBef>
              <a:spcAft>
                <a:spcPct val="0"/>
              </a:spcAft>
            </a:pPr>
            <a:endParaRPr lang="en-IN" sz="3600" smtClean="0">
              <a:solidFill>
                <a:srgbClr val="000000"/>
              </a:solidFill>
              <a:latin typeface="Calibri" pitchFamily="34" charset="0"/>
              <a:cs typeface="Arial" charset="0"/>
              <a:sym typeface="Calibri" pitchFamily="34" charset="0"/>
            </a:endParaRPr>
          </a:p>
        </p:txBody>
      </p:sp>
      <p:sp>
        <p:nvSpPr>
          <p:cNvPr id="233474" name="Text Placeholder 2"/>
          <p:cNvSpPr txBox="1">
            <a:spLocks noGrp="1"/>
          </p:cNvSpPr>
          <p:nvPr>
            <p:ph type="body" idx="1"/>
          </p:nvPr>
        </p:nvSpPr>
        <p:spPr/>
        <p:txBody>
          <a:bodyPr/>
          <a:lstStyle/>
          <a:p>
            <a:pPr eaLnBrk="1" hangingPunct="1">
              <a:spcBef>
                <a:spcPts val="638"/>
              </a:spcBef>
              <a:spcAft>
                <a:spcPct val="0"/>
              </a:spcAft>
              <a:buClr>
                <a:srgbClr val="000000"/>
              </a:buClr>
              <a:buSzTx/>
              <a:buFontTx/>
              <a:buChar char="•"/>
            </a:pPr>
            <a:endParaRPr lang="en-IN" smtClean="0">
              <a:solidFill>
                <a:srgbClr val="000000"/>
              </a:solidFill>
              <a:latin typeface="Calibri" pitchFamily="34" charset="0"/>
              <a:cs typeface="Arial" charset="0"/>
              <a:sym typeface="Calibri" pitchFamily="34" charset="0"/>
            </a:endParaRPr>
          </a:p>
        </p:txBody>
      </p:sp>
      <p:pic>
        <p:nvPicPr>
          <p:cNvPr id="233475" name="Picture 2"/>
          <p:cNvPicPr>
            <a:picLocks noChangeAspect="1" noChangeArrowheads="1"/>
          </p:cNvPicPr>
          <p:nvPr/>
        </p:nvPicPr>
        <p:blipFill>
          <a:blip r:embed="rId2"/>
          <a:srcRect/>
          <a:stretch>
            <a:fillRect/>
          </a:stretch>
        </p:blipFill>
        <p:spPr bwMode="auto">
          <a:xfrm>
            <a:off x="1500188" y="1484313"/>
            <a:ext cx="6240462" cy="468788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Text Box 2"/>
          <p:cNvSpPr txBox="1">
            <a:spLocks noGrp="1"/>
          </p:cNvSpPr>
          <p:nvPr>
            <p:ph type="title"/>
          </p:nvPr>
        </p:nvSpPr>
        <p:spPr>
          <a:xfrm>
            <a:off x="457200" y="274638"/>
            <a:ext cx="8229600" cy="1143000"/>
          </a:xfrm>
        </p:spPr>
        <p:txBody>
          <a:bodyPr/>
          <a:lstStyle/>
          <a:p>
            <a:pPr algn="l">
              <a:spcBef>
                <a:spcPct val="0"/>
              </a:spcBef>
              <a:spcAft>
                <a:spcPct val="0"/>
              </a:spcAft>
            </a:pPr>
            <a:r>
              <a:rPr lang="en-US" sz="3600" smtClean="0">
                <a:solidFill>
                  <a:srgbClr val="000000"/>
                </a:solidFill>
                <a:latin typeface="Arial" charset="0"/>
                <a:cs typeface="Arial" charset="0"/>
                <a:sym typeface="Arial" charset="0"/>
              </a:rPr>
              <a:t>Normal and Inferior Goods</a:t>
            </a:r>
          </a:p>
        </p:txBody>
      </p:sp>
      <p:sp>
        <p:nvSpPr>
          <p:cNvPr id="275459" name="Text Box 3"/>
          <p:cNvSpPr txBox="1">
            <a:spLocks noGrp="1"/>
          </p:cNvSpPr>
          <p:nvPr>
            <p:ph type="body" idx="1"/>
          </p:nvPr>
        </p:nvSpPr>
        <p:spPr/>
        <p:txBody>
          <a:bodyPr/>
          <a:lstStyle/>
          <a:p>
            <a:pPr indent="-342900" algn="just">
              <a:lnSpc>
                <a:spcPct val="90000"/>
              </a:lnSpc>
              <a:spcBef>
                <a:spcPct val="0"/>
              </a:spcBef>
              <a:spcAft>
                <a:spcPct val="0"/>
              </a:spcAft>
              <a:buClrTx/>
              <a:buSzTx/>
              <a:buFontTx/>
              <a:buChar char="•"/>
            </a:pPr>
            <a:r>
              <a:rPr lang="en-US" sz="2000" dirty="0" smtClean="0">
                <a:solidFill>
                  <a:srgbClr val="000000"/>
                </a:solidFill>
                <a:latin typeface="Calibri" pitchFamily="34" charset="0"/>
                <a:cs typeface="Arial" charset="0"/>
                <a:sym typeface="Arial" charset="0"/>
              </a:rPr>
              <a:t>The nature of the income effect of a price change depends on whether the  good is normal or inferior.</a:t>
            </a:r>
          </a:p>
          <a:p>
            <a:pPr indent="-342900" algn="just">
              <a:lnSpc>
                <a:spcPct val="90000"/>
              </a:lnSpc>
              <a:spcBef>
                <a:spcPct val="0"/>
              </a:spcBef>
              <a:spcAft>
                <a:spcPct val="0"/>
              </a:spcAft>
              <a:buClrTx/>
              <a:buSzTx/>
              <a:buFontTx/>
              <a:buChar char="•"/>
            </a:pPr>
            <a:endParaRPr lang="en-US" sz="2000" dirty="0" smtClean="0">
              <a:solidFill>
                <a:srgbClr val="000000"/>
              </a:solidFill>
              <a:latin typeface="Calibri" pitchFamily="34" charset="0"/>
              <a:cs typeface="Arial" charset="0"/>
              <a:sym typeface="Arial" charset="0"/>
            </a:endParaRPr>
          </a:p>
          <a:p>
            <a:pPr algn="just"/>
            <a:r>
              <a:rPr lang="en-US" sz="2000" dirty="0" smtClean="0">
                <a:solidFill>
                  <a:srgbClr val="000000"/>
                </a:solidFill>
                <a:latin typeface="Calibri" pitchFamily="34" charset="0"/>
                <a:cs typeface="Arial" charset="0"/>
                <a:sym typeface="Arial" charset="0"/>
              </a:rPr>
              <a:t>A normal good is one whose consumption increases with an increase in income</a:t>
            </a:r>
            <a:r>
              <a:rPr lang="en-US" sz="2000" dirty="0" smtClean="0">
                <a:solidFill>
                  <a:srgbClr val="000000"/>
                </a:solidFill>
                <a:latin typeface="Calibri" pitchFamily="34" charset="0"/>
                <a:cs typeface="Arial" charset="0"/>
                <a:sym typeface="Arial" charset="0"/>
              </a:rPr>
              <a:t>.</a:t>
            </a:r>
            <a:r>
              <a:rPr lang="en-IN" sz="2000" dirty="0" smtClean="0"/>
              <a:t> When the price of a normal good falls, there are two </a:t>
            </a:r>
            <a:r>
              <a:rPr lang="en-IN" sz="2000" dirty="0" smtClean="0"/>
              <a:t>identifying effects</a:t>
            </a:r>
            <a:r>
              <a:rPr lang="en-IN" sz="2000" dirty="0" smtClean="0"/>
              <a:t>:</a:t>
            </a:r>
          </a:p>
          <a:p>
            <a:pPr marL="660400" indent="-457200" algn="just">
              <a:buNone/>
            </a:pPr>
            <a:r>
              <a:rPr lang="en-IN" sz="2000" dirty="0" smtClean="0"/>
              <a:t>1. 	The </a:t>
            </a:r>
            <a:r>
              <a:rPr lang="en-IN" sz="2000" dirty="0" smtClean="0"/>
              <a:t>substitution effect contributes to an increase in the </a:t>
            </a:r>
            <a:r>
              <a:rPr lang="en-IN" sz="2000" dirty="0" smtClean="0"/>
              <a:t>quantity demanded </a:t>
            </a:r>
            <a:r>
              <a:rPr lang="en-IN" sz="2000" dirty="0" smtClean="0"/>
              <a:t>because consumers substitute more of the good for </a:t>
            </a:r>
            <a:r>
              <a:rPr lang="en-IN" sz="2000" dirty="0" smtClean="0"/>
              <a:t>other goods.</a:t>
            </a:r>
          </a:p>
          <a:p>
            <a:pPr algn="just">
              <a:buNone/>
            </a:pPr>
            <a:r>
              <a:rPr lang="en-IN" sz="2000" dirty="0" smtClean="0"/>
              <a:t>2. </a:t>
            </a:r>
            <a:r>
              <a:rPr lang="en-IN" sz="2000" dirty="0" smtClean="0"/>
              <a:t> The </a:t>
            </a:r>
            <a:r>
              <a:rPr lang="en-IN" sz="2000" dirty="0" smtClean="0"/>
              <a:t>reduction in price increases the consumer’s ability to buy </a:t>
            </a:r>
            <a:r>
              <a:rPr lang="en-IN" sz="2000" dirty="0" smtClean="0"/>
              <a:t>goods. Because </a:t>
            </a:r>
            <a:r>
              <a:rPr lang="en-IN" sz="2000" dirty="0" smtClean="0"/>
              <a:t>the good is normal, this increase in purchasing power </a:t>
            </a:r>
            <a:r>
              <a:rPr lang="en-IN" sz="2000" dirty="0" smtClean="0"/>
              <a:t>further increases </a:t>
            </a:r>
            <a:r>
              <a:rPr lang="en-IN" sz="2000" dirty="0" smtClean="0"/>
              <a:t>the quantity of the good demanded through the </a:t>
            </a:r>
            <a:r>
              <a:rPr lang="en-IN" sz="2000" dirty="0" smtClean="0"/>
              <a:t>income </a:t>
            </a:r>
            <a:r>
              <a:rPr lang="en-IN" sz="2000" dirty="0" smtClean="0"/>
              <a:t>effect.</a:t>
            </a:r>
            <a:endParaRPr lang="en-US" sz="2000" dirty="0" smtClean="0">
              <a:solidFill>
                <a:srgbClr val="000000"/>
              </a:solidFill>
              <a:latin typeface="Calibri" pitchFamily="34" charset="0"/>
              <a:cs typeface="Arial" charset="0"/>
              <a:sym typeface="Arial" charset="0"/>
            </a:endParaRPr>
          </a:p>
          <a:p>
            <a:pPr indent="-342900" algn="just">
              <a:lnSpc>
                <a:spcPct val="90000"/>
              </a:lnSpc>
              <a:spcBef>
                <a:spcPct val="0"/>
              </a:spcBef>
              <a:spcAft>
                <a:spcPct val="0"/>
              </a:spcAft>
              <a:buClrTx/>
              <a:buSzTx/>
              <a:buNone/>
            </a:pPr>
            <a:endParaRPr lang="en-US" sz="2000" dirty="0" smtClean="0">
              <a:latin typeface="Calibri" pitchFamily="34" charset="0"/>
            </a:endParaRPr>
          </a:p>
          <a:p>
            <a:pPr indent="-342900" algn="just">
              <a:lnSpc>
                <a:spcPct val="90000"/>
              </a:lnSpc>
              <a:spcBef>
                <a:spcPct val="0"/>
              </a:spcBef>
              <a:spcAft>
                <a:spcPct val="0"/>
              </a:spcAft>
              <a:buClrTx/>
              <a:buSzTx/>
              <a:buNone/>
            </a:pPr>
            <a:r>
              <a:rPr lang="en-US" sz="2000" dirty="0" smtClean="0">
                <a:latin typeface="Calibri" pitchFamily="34" charset="0"/>
              </a:rPr>
              <a:t>     e.g., most of the products, food, </a:t>
            </a:r>
            <a:r>
              <a:rPr lang="en-IN" sz="2000" dirty="0" smtClean="0">
                <a:latin typeface="Calibri" pitchFamily="34" charset="0"/>
              </a:rPr>
              <a:t>furniture, and electronic equipment</a:t>
            </a:r>
            <a:endParaRPr lang="en-US" sz="2000" dirty="0" smtClean="0">
              <a:solidFill>
                <a:srgbClr val="000000"/>
              </a:solidFill>
              <a:latin typeface="Calibri" pitchFamily="34" charset="0"/>
              <a:cs typeface="Arial" charset="0"/>
              <a:sym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txBox="1">
            <a:spLocks noGrp="1"/>
          </p:cNvSpPr>
          <p:nvPr>
            <p:ph type="title"/>
          </p:nvPr>
        </p:nvSpPr>
        <p:spPr>
          <a:xfrm>
            <a:off x="457200" y="274638"/>
            <a:ext cx="8229600" cy="1143000"/>
          </a:xfrm>
        </p:spPr>
        <p:txBody>
          <a:bodyPr/>
          <a:lstStyle/>
          <a:p>
            <a:pPr algn="l">
              <a:spcBef>
                <a:spcPct val="0"/>
              </a:spcBef>
              <a:spcAft>
                <a:spcPct val="0"/>
              </a:spcAft>
            </a:pPr>
            <a:endParaRPr lang="en-US" sz="1400" smtClean="0">
              <a:solidFill>
                <a:srgbClr val="000000"/>
              </a:solidFill>
              <a:latin typeface="Arial" charset="0"/>
              <a:cs typeface="Arial" charset="0"/>
              <a:sym typeface="Arial" charset="0"/>
            </a:endParaRPr>
          </a:p>
        </p:txBody>
      </p:sp>
      <p:sp>
        <p:nvSpPr>
          <p:cNvPr id="277507" name="Text Box 3"/>
          <p:cNvSpPr txBox="1">
            <a:spLocks noGrp="1"/>
          </p:cNvSpPr>
          <p:nvPr>
            <p:ph type="body" idx="1"/>
          </p:nvPr>
        </p:nvSpPr>
        <p:spPr/>
        <p:txBody>
          <a:bodyPr/>
          <a:lstStyle/>
          <a:p>
            <a:pPr indent="-342900" algn="just">
              <a:spcBef>
                <a:spcPct val="0"/>
              </a:spcBef>
              <a:spcAft>
                <a:spcPct val="0"/>
              </a:spcAft>
              <a:buClrTx/>
              <a:buSzTx/>
              <a:buFontTx/>
              <a:buChar char="•"/>
            </a:pPr>
            <a:r>
              <a:rPr lang="en-US" sz="2000" dirty="0" smtClean="0">
                <a:solidFill>
                  <a:srgbClr val="000000"/>
                </a:solidFill>
                <a:latin typeface="Calibri" pitchFamily="34" charset="0"/>
                <a:cs typeface="Arial" charset="0"/>
                <a:sym typeface="Arial" charset="0"/>
              </a:rPr>
              <a:t>An inferior good is one for which demand falls when income rises. It is  likely to be a good that people do not really like very much. </a:t>
            </a:r>
          </a:p>
          <a:p>
            <a:pPr indent="-342900" algn="just">
              <a:spcBef>
                <a:spcPct val="0"/>
              </a:spcBef>
              <a:spcAft>
                <a:spcPct val="0"/>
              </a:spcAft>
              <a:buClrTx/>
              <a:buSzTx/>
              <a:buFontTx/>
              <a:buChar char="•"/>
            </a:pPr>
            <a:r>
              <a:rPr lang="en-US" sz="2000" dirty="0" smtClean="0">
                <a:solidFill>
                  <a:srgbClr val="000000"/>
                </a:solidFill>
                <a:latin typeface="Calibri" pitchFamily="34" charset="0"/>
                <a:cs typeface="Arial" charset="0"/>
                <a:sym typeface="Arial" charset="0"/>
              </a:rPr>
              <a:t>When incomes  are low, people consume the inferior good because it is what they can  afford. As their incomes rise and they can afford something they like  better, they consume less of the inferior good. </a:t>
            </a:r>
          </a:p>
          <a:p>
            <a:pPr indent="-342900" algn="just">
              <a:spcBef>
                <a:spcPct val="0"/>
              </a:spcBef>
              <a:spcAft>
                <a:spcPct val="0"/>
              </a:spcAft>
              <a:buClrTx/>
              <a:buSzTx/>
              <a:buNone/>
            </a:pPr>
            <a:r>
              <a:rPr lang="en-US" sz="2000" dirty="0" smtClean="0">
                <a:latin typeface="Calibri" pitchFamily="34" charset="0"/>
              </a:rPr>
              <a:t>	</a:t>
            </a:r>
          </a:p>
          <a:p>
            <a:pPr indent="-342900" algn="just">
              <a:spcBef>
                <a:spcPct val="0"/>
              </a:spcBef>
              <a:spcAft>
                <a:spcPct val="0"/>
              </a:spcAft>
              <a:buClrTx/>
              <a:buSzTx/>
              <a:buNone/>
            </a:pPr>
            <a:r>
              <a:rPr lang="en-US" sz="2000" dirty="0" smtClean="0">
                <a:latin typeface="Calibri" pitchFamily="34" charset="0"/>
              </a:rPr>
              <a:t>	e.g., public transportation</a:t>
            </a:r>
          </a:p>
          <a:p>
            <a:pPr indent="-342900" algn="just">
              <a:spcBef>
                <a:spcPct val="0"/>
              </a:spcBef>
              <a:spcAft>
                <a:spcPct val="0"/>
              </a:spcAft>
              <a:buClrTx/>
              <a:buSzTx/>
              <a:buNone/>
            </a:pPr>
            <a:endParaRPr lang="en-US" sz="2000" dirty="0" smtClean="0">
              <a:solidFill>
                <a:srgbClr val="000000"/>
              </a:solidFill>
              <a:latin typeface="Calibri" pitchFamily="34" charset="0"/>
              <a:cs typeface="Arial" charset="0"/>
              <a:sym typeface="Arial" charset="0"/>
            </a:endParaRPr>
          </a:p>
          <a:p>
            <a:pPr indent="-342900" algn="just">
              <a:spcBef>
                <a:spcPct val="0"/>
              </a:spcBef>
              <a:spcAft>
                <a:spcPct val="0"/>
              </a:spcAft>
              <a:buClrTx/>
              <a:buSzTx/>
              <a:buFontTx/>
              <a:buChar char="•"/>
            </a:pPr>
            <a:r>
              <a:rPr lang="en-US" sz="2000" dirty="0" smtClean="0">
                <a:solidFill>
                  <a:srgbClr val="000000"/>
                </a:solidFill>
                <a:latin typeface="Calibri" pitchFamily="34" charset="0"/>
                <a:cs typeface="Arial" charset="0"/>
                <a:sym typeface="Arial" charset="0"/>
              </a:rPr>
              <a:t>The income effect of a price change works in a direction opposite to that of  the substitution effect in the case of an inferior good, whereas it reinforces  the substitution effect in the case of a normal good.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Title 1"/>
          <p:cNvSpPr txBox="1">
            <a:spLocks noGrp="1"/>
          </p:cNvSpPr>
          <p:nvPr>
            <p:ph type="title"/>
          </p:nvPr>
        </p:nvSpPr>
        <p:spPr>
          <a:xfrm>
            <a:off x="457200" y="274638"/>
            <a:ext cx="8229600" cy="1143000"/>
          </a:xfrm>
        </p:spPr>
        <p:txBody>
          <a:bodyPr/>
          <a:lstStyle/>
          <a:p>
            <a:pPr eaLnBrk="1" hangingPunct="1">
              <a:spcBef>
                <a:spcPct val="0"/>
              </a:spcBef>
              <a:spcAft>
                <a:spcPct val="0"/>
              </a:spcAft>
            </a:pPr>
            <a:r>
              <a:rPr lang="en-IN" smtClean="0">
                <a:solidFill>
                  <a:srgbClr val="000000"/>
                </a:solidFill>
                <a:latin typeface="Calibri" pitchFamily="34" charset="0"/>
                <a:cs typeface="Arial" charset="0"/>
                <a:sym typeface="Calibri" pitchFamily="34" charset="0"/>
              </a:rPr>
              <a:t>Demand Curve</a:t>
            </a:r>
          </a:p>
        </p:txBody>
      </p:sp>
      <p:sp>
        <p:nvSpPr>
          <p:cNvPr id="270338" name="Content Placeholder 2"/>
          <p:cNvSpPr txBox="1">
            <a:spLocks noGrp="1"/>
          </p:cNvSpPr>
          <p:nvPr>
            <p:ph idx="1"/>
          </p:nvPr>
        </p:nvSpPr>
        <p:spPr>
          <a:xfrm>
            <a:off x="395288" y="1628775"/>
            <a:ext cx="8229600" cy="4525963"/>
          </a:xfrm>
        </p:spPr>
        <p:txBody>
          <a:bodyPr/>
          <a:lstStyle/>
          <a:p>
            <a:pPr algn="just"/>
            <a:r>
              <a:rPr lang="en-IN" sz="2000" dirty="0" smtClean="0"/>
              <a:t>A demand curve thus shows the relationship between the price and quantity demanded of a good or service during a particular period, all other things unchanged. </a:t>
            </a:r>
            <a:r>
              <a:rPr lang="en-IN" sz="2000" dirty="0" smtClean="0">
                <a:solidFill>
                  <a:srgbClr val="000000"/>
                </a:solidFill>
                <a:latin typeface="Calibri" pitchFamily="34" charset="0"/>
                <a:cs typeface="Arial" charset="0"/>
                <a:sym typeface="Calibri" pitchFamily="34" charset="0"/>
              </a:rPr>
              <a:t>The demand curve is the marginal utility curve. The law of diminishing marginal utility implies that demand curves have a negative slope.</a:t>
            </a:r>
          </a:p>
          <a:p>
            <a:pPr algn="just" eaLnBrk="1" hangingPunct="1">
              <a:spcBef>
                <a:spcPts val="638"/>
              </a:spcBef>
              <a:spcAft>
                <a:spcPct val="0"/>
              </a:spcAft>
              <a:buClr>
                <a:srgbClr val="000000"/>
              </a:buClr>
              <a:buSzTx/>
              <a:buFontTx/>
              <a:buChar char="•"/>
            </a:pPr>
            <a:r>
              <a:rPr lang="en-IN" sz="2000" dirty="0" smtClean="0">
                <a:solidFill>
                  <a:srgbClr val="000000"/>
                </a:solidFill>
                <a:latin typeface="Calibri" pitchFamily="34" charset="0"/>
                <a:cs typeface="Arial" charset="0"/>
                <a:sym typeface="Calibri" pitchFamily="34" charset="0"/>
              </a:rPr>
              <a:t>This demand curve has two important properties:</a:t>
            </a:r>
          </a:p>
          <a:p>
            <a:pPr algn="just" eaLnBrk="1" hangingPunct="1">
              <a:spcBef>
                <a:spcPts val="638"/>
              </a:spcBef>
              <a:spcAft>
                <a:spcPct val="0"/>
              </a:spcAft>
              <a:buClr>
                <a:srgbClr val="000000"/>
              </a:buClr>
              <a:buSzTx/>
              <a:buFontTx/>
              <a:buNone/>
            </a:pPr>
            <a:r>
              <a:rPr lang="en-IN" sz="2000" dirty="0" smtClean="0">
                <a:solidFill>
                  <a:srgbClr val="000000"/>
                </a:solidFill>
                <a:latin typeface="Calibri" pitchFamily="34" charset="0"/>
                <a:cs typeface="Arial" charset="0"/>
                <a:sym typeface="Calibri" pitchFamily="34" charset="0"/>
              </a:rPr>
              <a:t>1. The level of utility that can be attained changes as we move along the curve.</a:t>
            </a:r>
          </a:p>
          <a:p>
            <a:pPr algn="just" eaLnBrk="1" hangingPunct="1">
              <a:spcBef>
                <a:spcPts val="638"/>
              </a:spcBef>
              <a:spcAft>
                <a:spcPct val="0"/>
              </a:spcAft>
              <a:buClr>
                <a:srgbClr val="000000"/>
              </a:buClr>
              <a:buSzTx/>
              <a:buFontTx/>
              <a:buNone/>
            </a:pPr>
            <a:r>
              <a:rPr lang="en-IN" sz="2000" dirty="0" smtClean="0">
                <a:solidFill>
                  <a:srgbClr val="000000"/>
                </a:solidFill>
                <a:latin typeface="Calibri" pitchFamily="34" charset="0"/>
                <a:cs typeface="Arial" charset="0"/>
                <a:sym typeface="Calibri" pitchFamily="34" charset="0"/>
              </a:rPr>
              <a:t>2. At every point on the demand curve, the consumer is maximizing utility by satisfying the condition that the marginal rate of substitution (MRS) of food for clothing.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Shape 194"/>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r>
              <a:rPr lang="en-IN" smtClean="0">
                <a:solidFill>
                  <a:srgbClr val="000000"/>
                </a:solidFill>
                <a:latin typeface="Calibri" pitchFamily="34" charset="0"/>
                <a:cs typeface="Arial" charset="0"/>
                <a:sym typeface="Calibri" pitchFamily="34" charset="0"/>
              </a:rPr>
              <a:t>Factors affecting the demand curve</a:t>
            </a:r>
          </a:p>
        </p:txBody>
      </p:sp>
      <p:sp>
        <p:nvSpPr>
          <p:cNvPr id="234498" name="Shape 195"/>
          <p:cNvSpPr txBox="1">
            <a:spLocks noGrp="1"/>
          </p:cNvSpPr>
          <p:nvPr>
            <p:ph type="body" idx="1"/>
          </p:nvPr>
        </p:nvSpPr>
        <p:spPr/>
        <p:txBody>
          <a:bodyPr tIns="45700" bIns="45700"/>
          <a:lstStyle/>
          <a:p>
            <a:pPr algn="just" eaLnBrk="1" hangingPunct="1">
              <a:spcBef>
                <a:spcPts val="638"/>
              </a:spcBef>
              <a:spcAft>
                <a:spcPct val="0"/>
              </a:spcAft>
              <a:buClr>
                <a:srgbClr val="000000"/>
              </a:buClr>
              <a:buSzTx/>
            </a:pPr>
            <a:r>
              <a:rPr lang="en-IN" sz="2400" dirty="0" smtClean="0"/>
              <a:t>While different variables play different roles in influencing the demands for different goods and services, economists pay special attention to one: the price of the good or service.</a:t>
            </a:r>
            <a:endParaRPr lang="en-IN" sz="2400" dirty="0" smtClean="0">
              <a:solidFill>
                <a:srgbClr val="000000"/>
              </a:solidFill>
              <a:latin typeface="Calibri" pitchFamily="34" charset="0"/>
              <a:cs typeface="Arial" charset="0"/>
              <a:sym typeface="Calibri" pitchFamily="34" charset="0"/>
            </a:endParaRPr>
          </a:p>
          <a:p>
            <a:pPr algn="just" eaLnBrk="1" hangingPunct="1">
              <a:spcBef>
                <a:spcPts val="638"/>
              </a:spcBef>
              <a:spcAft>
                <a:spcPct val="0"/>
              </a:spcAft>
              <a:buClr>
                <a:srgbClr val="000000"/>
              </a:buClr>
              <a:buSzTx/>
            </a:pPr>
            <a:r>
              <a:rPr lang="en-IN" sz="2400" dirty="0" smtClean="0">
                <a:solidFill>
                  <a:srgbClr val="000000"/>
                </a:solidFill>
                <a:latin typeface="Calibri" pitchFamily="34" charset="0"/>
                <a:cs typeface="Arial" charset="0"/>
                <a:sym typeface="Calibri" pitchFamily="34" charset="0"/>
              </a:rPr>
              <a:t>Average income: as incomes rise, individuals tend to buy more, even if prices don’t change.</a:t>
            </a:r>
          </a:p>
          <a:p>
            <a:pPr algn="just" eaLnBrk="1" hangingPunct="1">
              <a:spcBef>
                <a:spcPts val="638"/>
              </a:spcBef>
              <a:spcAft>
                <a:spcPct val="0"/>
              </a:spcAft>
              <a:buClr>
                <a:srgbClr val="000000"/>
              </a:buClr>
              <a:buSzTx/>
            </a:pPr>
            <a:r>
              <a:rPr lang="en-IN" sz="2400" dirty="0" smtClean="0">
                <a:solidFill>
                  <a:srgbClr val="000000"/>
                </a:solidFill>
                <a:latin typeface="Calibri" pitchFamily="34" charset="0"/>
                <a:cs typeface="Arial" charset="0"/>
                <a:sym typeface="Calibri" pitchFamily="34" charset="0"/>
              </a:rPr>
              <a:t>Size of the market: population affects the market demand curve.</a:t>
            </a:r>
          </a:p>
          <a:p>
            <a:pPr algn="just" eaLnBrk="1" hangingPunct="1">
              <a:spcBef>
                <a:spcPts val="638"/>
              </a:spcBef>
              <a:spcAft>
                <a:spcPct val="0"/>
              </a:spcAft>
              <a:buClr>
                <a:srgbClr val="000000"/>
              </a:buClr>
              <a:buSzTx/>
            </a:pPr>
            <a:r>
              <a:rPr lang="en-IN" sz="2400" dirty="0" smtClean="0">
                <a:solidFill>
                  <a:srgbClr val="000000"/>
                </a:solidFill>
                <a:latin typeface="Calibri" pitchFamily="34" charset="0"/>
                <a:cs typeface="Arial" charset="0"/>
                <a:sym typeface="Calibri" pitchFamily="34" charset="0"/>
              </a:rPr>
              <a:t>Prices of related goods: demand for good A tends to be low if the price of substitute product B is low.</a:t>
            </a:r>
          </a:p>
          <a:p>
            <a:pPr algn="just" eaLnBrk="1" hangingPunct="1">
              <a:spcBef>
                <a:spcPts val="638"/>
              </a:spcBef>
              <a:spcAft>
                <a:spcPct val="0"/>
              </a:spcAft>
              <a:buClr>
                <a:srgbClr val="000000"/>
              </a:buClr>
              <a:buSzTx/>
            </a:pPr>
            <a:r>
              <a:rPr lang="en-IN" sz="2400" dirty="0" smtClean="0">
                <a:solidFill>
                  <a:srgbClr val="000000"/>
                </a:solidFill>
                <a:latin typeface="Calibri" pitchFamily="34" charset="0"/>
                <a:cs typeface="Arial" charset="0"/>
                <a:sym typeface="Calibri" pitchFamily="34" charset="0"/>
              </a:rPr>
              <a:t>Tastes or preferences: cultural and historical influences</a:t>
            </a:r>
          </a:p>
          <a:p>
            <a:pPr algn="just" eaLnBrk="1" hangingPunct="1">
              <a:spcBef>
                <a:spcPts val="638"/>
              </a:spcBef>
              <a:spcAft>
                <a:spcPct val="0"/>
              </a:spcAft>
              <a:buClr>
                <a:srgbClr val="000000"/>
              </a:buClr>
              <a:buSzTx/>
            </a:pPr>
            <a:r>
              <a:rPr lang="en-IN" sz="2400" dirty="0" smtClean="0">
                <a:solidFill>
                  <a:srgbClr val="000000"/>
                </a:solidFill>
                <a:latin typeface="Calibri" pitchFamily="34" charset="0"/>
                <a:cs typeface="Arial" charset="0"/>
                <a:sym typeface="Calibri" pitchFamily="34" charset="0"/>
              </a:rPr>
              <a:t>Special influence: Seasonal effects, Buyer Expectations etc.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Shape 200"/>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r>
              <a:rPr lang="en-IN" smtClean="0">
                <a:solidFill>
                  <a:srgbClr val="000000"/>
                </a:solidFill>
                <a:latin typeface="Calibri" pitchFamily="34" charset="0"/>
                <a:cs typeface="Arial" charset="0"/>
                <a:sym typeface="Calibri" pitchFamily="34" charset="0"/>
              </a:rPr>
              <a:t>Shifts in demand</a:t>
            </a:r>
          </a:p>
        </p:txBody>
      </p:sp>
      <p:sp>
        <p:nvSpPr>
          <p:cNvPr id="236546" name="Shape 201"/>
          <p:cNvSpPr txBox="1">
            <a:spLocks noGrp="1"/>
          </p:cNvSpPr>
          <p:nvPr>
            <p:ph type="body" idx="1"/>
          </p:nvPr>
        </p:nvSpPr>
        <p:spPr>
          <a:xfrm>
            <a:off x="457200" y="1600200"/>
            <a:ext cx="4757742" cy="4525963"/>
          </a:xfrm>
        </p:spPr>
        <p:txBody>
          <a:bodyPr tIns="45700" bIns="45700"/>
          <a:lstStyle/>
          <a:p>
            <a:pPr indent="-342900" algn="just" eaLnBrk="1" hangingPunct="1">
              <a:spcBef>
                <a:spcPct val="0"/>
              </a:spcBef>
              <a:spcAft>
                <a:spcPct val="0"/>
              </a:spcAft>
              <a:buClr>
                <a:srgbClr val="000000"/>
              </a:buClr>
              <a:buSzTx/>
              <a:buFontTx/>
              <a:buChar char="•"/>
            </a:pPr>
            <a:r>
              <a:rPr lang="en-IN" sz="2400" dirty="0" smtClean="0">
                <a:solidFill>
                  <a:srgbClr val="000000"/>
                </a:solidFill>
                <a:latin typeface="Calibri" pitchFamily="34" charset="0"/>
                <a:cs typeface="Arial" charset="0"/>
                <a:sym typeface="Calibri" pitchFamily="34" charset="0"/>
              </a:rPr>
              <a:t>Change in price causes </a:t>
            </a:r>
            <a:r>
              <a:rPr lang="en-IN" sz="2400" b="1" i="1" dirty="0" smtClean="0">
                <a:solidFill>
                  <a:srgbClr val="000000"/>
                </a:solidFill>
                <a:latin typeface="Calibri" pitchFamily="34" charset="0"/>
                <a:cs typeface="Arial" charset="0"/>
                <a:sym typeface="Calibri" pitchFamily="34" charset="0"/>
              </a:rPr>
              <a:t>change in quantity demanded</a:t>
            </a:r>
            <a:r>
              <a:rPr lang="en-IN" sz="2400" dirty="0" smtClean="0">
                <a:solidFill>
                  <a:srgbClr val="000000"/>
                </a:solidFill>
                <a:latin typeface="Calibri" pitchFamily="34" charset="0"/>
                <a:cs typeface="Arial" charset="0"/>
                <a:sym typeface="Calibri" pitchFamily="34" charset="0"/>
              </a:rPr>
              <a:t>, hence there is movement along the demand curve accordingly. </a:t>
            </a:r>
          </a:p>
          <a:p>
            <a:pPr algn="just"/>
            <a:r>
              <a:rPr lang="en-IN" sz="2400" dirty="0" smtClean="0">
                <a:solidFill>
                  <a:srgbClr val="000000"/>
                </a:solidFill>
                <a:latin typeface="Calibri" pitchFamily="34" charset="0"/>
                <a:cs typeface="Arial" charset="0"/>
                <a:sym typeface="Calibri" pitchFamily="34" charset="0"/>
              </a:rPr>
              <a:t>Change in something other than price causes </a:t>
            </a:r>
            <a:r>
              <a:rPr lang="en-IN" sz="2400" b="1" i="1" dirty="0" smtClean="0">
                <a:solidFill>
                  <a:srgbClr val="000000"/>
                </a:solidFill>
                <a:latin typeface="Calibri" pitchFamily="34" charset="0"/>
                <a:cs typeface="Arial" charset="0"/>
                <a:sym typeface="Calibri" pitchFamily="34" charset="0"/>
              </a:rPr>
              <a:t>change in demand</a:t>
            </a:r>
            <a:r>
              <a:rPr lang="en-IN" sz="2400" dirty="0" smtClean="0">
                <a:solidFill>
                  <a:srgbClr val="000000"/>
                </a:solidFill>
                <a:latin typeface="Calibri" pitchFamily="34" charset="0"/>
                <a:cs typeface="Arial" charset="0"/>
                <a:sym typeface="Calibri" pitchFamily="34" charset="0"/>
              </a:rPr>
              <a:t>, hence the </a:t>
            </a:r>
            <a:r>
              <a:rPr lang="en-IN" sz="2400" b="1" i="1" dirty="0" smtClean="0">
                <a:solidFill>
                  <a:srgbClr val="000000"/>
                </a:solidFill>
                <a:latin typeface="Calibri" pitchFamily="34" charset="0"/>
                <a:cs typeface="Arial" charset="0"/>
                <a:sym typeface="Calibri" pitchFamily="34" charset="0"/>
              </a:rPr>
              <a:t>demand curve shifts</a:t>
            </a:r>
            <a:r>
              <a:rPr lang="en-IN" sz="2400" dirty="0" smtClean="0">
                <a:solidFill>
                  <a:srgbClr val="000000"/>
                </a:solidFill>
                <a:latin typeface="Calibri" pitchFamily="34" charset="0"/>
                <a:cs typeface="Arial" charset="0"/>
                <a:sym typeface="Calibri" pitchFamily="34" charset="0"/>
              </a:rPr>
              <a:t>. e.g., </a:t>
            </a:r>
            <a:r>
              <a:rPr lang="en-IN" sz="2400" dirty="0" smtClean="0"/>
              <a:t>an increase in incomes, an increase in population, or an increase in the price of substitutes goods likely to increase the quantity of coffee demanded at each price</a:t>
            </a:r>
            <a:r>
              <a:rPr lang="en-IN" sz="2400" dirty="0" smtClean="0">
                <a:solidFill>
                  <a:srgbClr val="000000"/>
                </a:solidFill>
                <a:latin typeface="Calibri" pitchFamily="34" charset="0"/>
                <a:cs typeface="Arial" charset="0"/>
                <a:sym typeface="Calibri" pitchFamily="34" charset="0"/>
              </a:rPr>
              <a:t>.</a:t>
            </a:r>
          </a:p>
          <a:p>
            <a:pPr indent="-342900" eaLnBrk="1" hangingPunct="1">
              <a:spcBef>
                <a:spcPts val="638"/>
              </a:spcBef>
              <a:spcAft>
                <a:spcPct val="0"/>
              </a:spcAft>
              <a:buClr>
                <a:srgbClr val="000000"/>
              </a:buClr>
              <a:buSzTx/>
              <a:buFontTx/>
              <a:buNone/>
            </a:pPr>
            <a:endParaRPr lang="en-US" b="1" dirty="0" smtClean="0">
              <a:solidFill>
                <a:srgbClr val="000000"/>
              </a:solidFill>
              <a:latin typeface="Calibri" pitchFamily="34" charset="0"/>
              <a:cs typeface="Arial" charset="0"/>
              <a:sym typeface="Calibri" pitchFamily="34" charset="0"/>
            </a:endParaRPr>
          </a:p>
        </p:txBody>
      </p:sp>
      <p:pic>
        <p:nvPicPr>
          <p:cNvPr id="236547" name="Shape 202" descr="http://2.bp.blogspot.com/-yRxg3vQmdNs/Umla4GS3BJI/AAAAAAAAAAk/FkgihW0BrCM/s1600/Demand+shift+to+right.PNG"/>
          <p:cNvPicPr preferRelativeResize="0">
            <a:picLocks noChangeAspect="1" noChangeArrowheads="1"/>
          </p:cNvPicPr>
          <p:nvPr/>
        </p:nvPicPr>
        <p:blipFill>
          <a:blip r:embed="rId3"/>
          <a:srcRect/>
          <a:stretch>
            <a:fillRect/>
          </a:stretch>
        </p:blipFill>
        <p:spPr bwMode="auto">
          <a:xfrm>
            <a:off x="5429250" y="2285992"/>
            <a:ext cx="3714750" cy="29813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Title 1"/>
          <p:cNvSpPr txBox="1">
            <a:spLocks noGrp="1"/>
          </p:cNvSpPr>
          <p:nvPr>
            <p:ph type="title"/>
          </p:nvPr>
        </p:nvSpPr>
        <p:spPr>
          <a:xfrm>
            <a:off x="457200" y="274638"/>
            <a:ext cx="8229600" cy="1143000"/>
          </a:xfrm>
        </p:spPr>
        <p:txBody>
          <a:bodyPr/>
          <a:lstStyle/>
          <a:p>
            <a:pPr eaLnBrk="1" hangingPunct="1">
              <a:spcBef>
                <a:spcPct val="0"/>
              </a:spcBef>
              <a:spcAft>
                <a:spcPct val="0"/>
              </a:spcAft>
            </a:pPr>
            <a:endParaRPr lang="en-IN" smtClean="0">
              <a:solidFill>
                <a:srgbClr val="000000"/>
              </a:solidFill>
              <a:latin typeface="Calibri" pitchFamily="34" charset="0"/>
              <a:cs typeface="Arial" charset="0"/>
              <a:sym typeface="Calibri" pitchFamily="34" charset="0"/>
            </a:endParaRPr>
          </a:p>
        </p:txBody>
      </p:sp>
      <p:sp>
        <p:nvSpPr>
          <p:cNvPr id="238594" name="Text Placeholder 2"/>
          <p:cNvSpPr txBox="1">
            <a:spLocks noGrp="1"/>
          </p:cNvSpPr>
          <p:nvPr>
            <p:ph type="body" idx="1"/>
          </p:nvPr>
        </p:nvSpPr>
        <p:spPr/>
        <p:txBody>
          <a:bodyPr/>
          <a:lstStyle/>
          <a:p>
            <a:pPr algn="just" eaLnBrk="1" hangingPunct="1">
              <a:spcBef>
                <a:spcPts val="638"/>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A change in demand occurs when one of the elements underlying the demand curve shifts.</a:t>
            </a:r>
          </a:p>
          <a:p>
            <a:pPr algn="just" eaLnBrk="1" hangingPunct="1">
              <a:spcBef>
                <a:spcPts val="638"/>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Higher incomes will increase demand and shift the demand curve for pizzas out and to the right. This is a </a:t>
            </a:r>
            <a:r>
              <a:rPr lang="en-IN" sz="2400" b="1" smtClean="0">
                <a:solidFill>
                  <a:srgbClr val="000000"/>
                </a:solidFill>
                <a:latin typeface="Calibri" pitchFamily="34" charset="0"/>
                <a:cs typeface="Arial" charset="0"/>
                <a:sym typeface="Calibri" pitchFamily="34" charset="0"/>
              </a:rPr>
              <a:t>shift in the demand</a:t>
            </a:r>
            <a:r>
              <a:rPr lang="en-IN" sz="2400" smtClean="0">
                <a:solidFill>
                  <a:srgbClr val="000000"/>
                </a:solidFill>
                <a:latin typeface="Calibri" pitchFamily="34" charset="0"/>
                <a:cs typeface="Arial" charset="0"/>
                <a:sym typeface="Calibri" pitchFamily="34" charset="0"/>
              </a:rPr>
              <a:t> for pizzas for a given pizza price.</a:t>
            </a:r>
          </a:p>
          <a:p>
            <a:pPr algn="just" eaLnBrk="1" hangingPunct="1">
              <a:spcBef>
                <a:spcPts val="638"/>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By contrast, suppose that a new technology reduces pizza costs and prices. Consumers tend to buy more pizzas as pizza prices fall, all other things remaining constant. This change represents a </a:t>
            </a:r>
            <a:r>
              <a:rPr lang="en-IN" sz="2400" b="1" smtClean="0">
                <a:solidFill>
                  <a:srgbClr val="000000"/>
                </a:solidFill>
                <a:latin typeface="Calibri" pitchFamily="34" charset="0"/>
                <a:cs typeface="Arial" charset="0"/>
                <a:sym typeface="Calibri" pitchFamily="34" charset="0"/>
              </a:rPr>
              <a:t>movement along the demand curve</a:t>
            </a:r>
            <a:r>
              <a:rPr lang="en-IN" sz="2400" smtClean="0">
                <a:solidFill>
                  <a:srgbClr val="000000"/>
                </a:solidFill>
                <a:latin typeface="Calibri" pitchFamily="34" charset="0"/>
                <a:cs typeface="Arial" charset="0"/>
                <a:sym typeface="Calibri" pitchFamily="34" charset="0"/>
              </a:rPr>
              <a:t>, not a shift of the demand curve.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hape 120"/>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r>
              <a:rPr lang="en-IN" sz="3600" smtClean="0">
                <a:solidFill>
                  <a:srgbClr val="000000"/>
                </a:solidFill>
                <a:latin typeface="Calibri" pitchFamily="34" charset="0"/>
                <a:cs typeface="Arial" charset="0"/>
                <a:sym typeface="Calibri" pitchFamily="34" charset="0"/>
              </a:rPr>
              <a:t>Total  and Marginal utility</a:t>
            </a:r>
          </a:p>
        </p:txBody>
      </p:sp>
      <p:sp>
        <p:nvSpPr>
          <p:cNvPr id="17410" name="Shape 121"/>
          <p:cNvSpPr txBox="1">
            <a:spLocks noGrp="1"/>
          </p:cNvSpPr>
          <p:nvPr>
            <p:ph type="body" idx="1"/>
          </p:nvPr>
        </p:nvSpPr>
        <p:spPr/>
        <p:txBody>
          <a:bodyPr tIns="45700" bIns="45700"/>
          <a:lstStyle/>
          <a:p>
            <a:pPr indent="-342900" algn="just" eaLnBrk="1" hangingPunct="1">
              <a:lnSpc>
                <a:spcPct val="80000"/>
              </a:lnSpc>
              <a:spcBef>
                <a:spcPct val="0"/>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Total utility would be the number of units of utility that a consumer gains from consuming a given quantity of a good, service, or activity during a particular time period. The higher a consumer’s total utility, the greater that consumer’s level of satisfaction. </a:t>
            </a:r>
            <a:endParaRPr lang="en-US" sz="2400" smtClean="0">
              <a:solidFill>
                <a:srgbClr val="000000"/>
              </a:solidFill>
              <a:latin typeface="Calibri" pitchFamily="34" charset="0"/>
              <a:cs typeface="Arial" charset="0"/>
              <a:sym typeface="Calibri" pitchFamily="34" charset="0"/>
            </a:endParaRPr>
          </a:p>
          <a:p>
            <a:pPr indent="-342900" algn="just" eaLnBrk="1" hangingPunct="1">
              <a:lnSpc>
                <a:spcPct val="80000"/>
              </a:lnSpc>
              <a:spcBef>
                <a:spcPts val="600"/>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Marginal utility is the extra satisfaction a consumer realizes from an additional unit of that product. </a:t>
            </a:r>
          </a:p>
          <a:p>
            <a:pPr indent="-342900" algn="just" eaLnBrk="1" hangingPunct="1">
              <a:spcBef>
                <a:spcPct val="0"/>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Marginal Utility is the change in utility associated with a small change in the amount of one of the goods consumed holding the quantity of the other good fixed. It measures the rate of change in utility when we vary the quantity of a good consumed.</a:t>
            </a:r>
          </a:p>
          <a:p>
            <a:pPr indent="-342900" algn="just" eaLnBrk="1" hangingPunct="1">
              <a:lnSpc>
                <a:spcPct val="80000"/>
              </a:lnSpc>
              <a:spcBef>
                <a:spcPts val="600"/>
              </a:spcBef>
              <a:spcAft>
                <a:spcPct val="0"/>
              </a:spcAft>
              <a:buClr>
                <a:srgbClr val="000000"/>
              </a:buClr>
              <a:buSzTx/>
              <a:buFontTx/>
              <a:buChar char="•"/>
            </a:pPr>
            <a:endParaRPr lang="en-IN" sz="2400" smtClean="0">
              <a:solidFill>
                <a:srgbClr val="000000"/>
              </a:solidFill>
              <a:latin typeface="Calibri" pitchFamily="34" charset="0"/>
              <a:cs typeface="Arial" charset="0"/>
              <a:sym typeface="Calibri"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Shape 207"/>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r>
              <a:rPr lang="en-IN" smtClean="0">
                <a:solidFill>
                  <a:srgbClr val="000000"/>
                </a:solidFill>
                <a:latin typeface="Calibri" pitchFamily="34" charset="0"/>
                <a:cs typeface="Arial" charset="0"/>
                <a:sym typeface="Calibri" pitchFamily="34" charset="0"/>
              </a:rPr>
              <a:t>Supply curve</a:t>
            </a:r>
          </a:p>
        </p:txBody>
      </p:sp>
      <p:sp>
        <p:nvSpPr>
          <p:cNvPr id="208" name="Shape 208"/>
          <p:cNvSpPr txBox="1">
            <a:spLocks noGrp="1"/>
          </p:cNvSpPr>
          <p:nvPr>
            <p:ph type="body" idx="1"/>
          </p:nvPr>
        </p:nvSpPr>
        <p:spPr>
          <a:xfrm>
            <a:off x="428596" y="1214422"/>
            <a:ext cx="8229600" cy="5043488"/>
          </a:xfrm>
        </p:spPr>
        <p:txBody>
          <a:bodyPr tIns="45700" bIns="45700">
            <a:noAutofit/>
          </a:bodyPr>
          <a:lstStyle/>
          <a:p>
            <a:pPr algn="just"/>
            <a:r>
              <a:rPr lang="en-IN" sz="2400" dirty="0" smtClean="0"/>
              <a:t>The supply curve shows the quantity of a good that producers are willing to sell at a given price, holding all other things unchanged. The supply curve is thus a relationship between the quantity supplied and the price.</a:t>
            </a:r>
          </a:p>
          <a:p>
            <a:pPr algn="just"/>
            <a:r>
              <a:rPr lang="en-IN" sz="2400" dirty="0" smtClean="0"/>
              <a:t>With all other things unchanged, the receipt of a higher price increases profits and induces sellers to increase the quantity they supply.</a:t>
            </a:r>
          </a:p>
          <a:p>
            <a:pPr algn="just"/>
            <a:r>
              <a:rPr lang="en-IN" sz="2400" b="1" dirty="0" smtClean="0"/>
              <a:t>Law of supply</a:t>
            </a:r>
            <a:r>
              <a:rPr lang="en-IN" sz="2400" dirty="0" smtClean="0"/>
              <a:t>: Other things equal, the quantity supplied of a good rises when the price of the good rises and vice versa.</a:t>
            </a:r>
          </a:p>
          <a:p>
            <a:endParaRPr sz="2960"/>
          </a:p>
          <a:p>
            <a:pPr indent="-342900" eaLnBrk="1" fontAlgn="auto" hangingPunct="1">
              <a:lnSpc>
                <a:spcPct val="90000"/>
              </a:lnSpc>
              <a:spcBef>
                <a:spcPts val="592"/>
              </a:spcBef>
              <a:buSzPct val="98666"/>
              <a:buFont typeface="Arial"/>
              <a:buNone/>
              <a:defRPr/>
            </a:pPr>
            <a:endParaRPr sz="296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Shape 214"/>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endParaRPr lang="en-US" smtClean="0">
              <a:solidFill>
                <a:srgbClr val="000000"/>
              </a:solidFill>
              <a:latin typeface="Calibri" pitchFamily="34" charset="0"/>
              <a:cs typeface="Arial" charset="0"/>
              <a:sym typeface="Calibri" pitchFamily="34" charset="0"/>
            </a:endParaRPr>
          </a:p>
        </p:txBody>
      </p:sp>
      <p:sp>
        <p:nvSpPr>
          <p:cNvPr id="215" name="Shape 215"/>
          <p:cNvSpPr txBox="1">
            <a:spLocks noGrp="1"/>
          </p:cNvSpPr>
          <p:nvPr>
            <p:ph type="body" idx="1"/>
          </p:nvPr>
        </p:nvSpPr>
        <p:spPr>
          <a:xfrm>
            <a:off x="357158" y="1785926"/>
            <a:ext cx="8229600" cy="4525963"/>
          </a:xfrm>
        </p:spPr>
        <p:txBody>
          <a:bodyPr tIns="45700" bIns="45700">
            <a:noAutofit/>
          </a:bodyPr>
          <a:lstStyle/>
          <a:p>
            <a:pPr eaLnBrk="1" fontAlgn="auto" hangingPunct="1">
              <a:defRPr/>
            </a:pPr>
            <a:r>
              <a:rPr lang="en-IN" sz="2400" dirty="0" smtClean="0"/>
              <a:t>The supply curve slopes is upward. In other words, the higher the price, the more that firms are able and willing to produce and sell.</a:t>
            </a:r>
          </a:p>
          <a:p>
            <a:pPr eaLnBrk="1" fontAlgn="auto" hangingPunct="1">
              <a:defRPr/>
            </a:pPr>
            <a:r>
              <a:rPr lang="en-IN" sz="2400" dirty="0" smtClean="0"/>
              <a:t>Market </a:t>
            </a:r>
            <a:r>
              <a:rPr lang="en-IN" sz="2400" dirty="0"/>
              <a:t>supply is the sum of individual supplies.  </a:t>
            </a:r>
          </a:p>
        </p:txBody>
      </p:sp>
      <p:pic>
        <p:nvPicPr>
          <p:cNvPr id="4" name="Shape 209"/>
          <p:cNvPicPr preferRelativeResize="0">
            <a:picLocks noChangeAspect="1" noChangeArrowheads="1"/>
          </p:cNvPicPr>
          <p:nvPr/>
        </p:nvPicPr>
        <p:blipFill>
          <a:blip r:embed="rId3"/>
          <a:srcRect/>
          <a:stretch>
            <a:fillRect/>
          </a:stretch>
        </p:blipFill>
        <p:spPr bwMode="auto">
          <a:xfrm>
            <a:off x="2928926" y="3643314"/>
            <a:ext cx="2571752" cy="2727616"/>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Shape 220"/>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r>
              <a:rPr lang="en-IN" smtClean="0">
                <a:solidFill>
                  <a:srgbClr val="000000"/>
                </a:solidFill>
                <a:latin typeface="Calibri" pitchFamily="34" charset="0"/>
                <a:cs typeface="Arial" charset="0"/>
                <a:sym typeface="Calibri" pitchFamily="34" charset="0"/>
              </a:rPr>
              <a:t>Factors affecting the supply curve</a:t>
            </a:r>
          </a:p>
        </p:txBody>
      </p:sp>
      <p:sp>
        <p:nvSpPr>
          <p:cNvPr id="243714" name="Shape 221"/>
          <p:cNvSpPr txBox="1">
            <a:spLocks noGrp="1"/>
          </p:cNvSpPr>
          <p:nvPr>
            <p:ph type="body" idx="1"/>
          </p:nvPr>
        </p:nvSpPr>
        <p:spPr/>
        <p:txBody>
          <a:bodyPr tIns="45700" bIns="45700"/>
          <a:lstStyle/>
          <a:p>
            <a:pPr algn="just" eaLnBrk="1" hangingPunct="1">
              <a:spcBef>
                <a:spcPts val="638"/>
              </a:spcBef>
              <a:spcAft>
                <a:spcPct val="0"/>
              </a:spcAft>
              <a:buClr>
                <a:srgbClr val="000000"/>
              </a:buClr>
              <a:buSzTx/>
              <a:buFontTx/>
              <a:buChar char="•"/>
            </a:pPr>
            <a:r>
              <a:rPr lang="en-IN" sz="2000" dirty="0" smtClean="0"/>
              <a:t>Price</a:t>
            </a:r>
          </a:p>
          <a:p>
            <a:pPr algn="just" eaLnBrk="1" hangingPunct="1">
              <a:spcBef>
                <a:spcPts val="638"/>
              </a:spcBef>
              <a:spcAft>
                <a:spcPct val="0"/>
              </a:spcAft>
              <a:buClr>
                <a:srgbClr val="000000"/>
              </a:buClr>
              <a:buSzTx/>
              <a:buFontTx/>
              <a:buChar char="•"/>
            </a:pPr>
            <a:r>
              <a:rPr lang="en-IN" sz="2000" dirty="0" smtClean="0">
                <a:solidFill>
                  <a:srgbClr val="000000"/>
                </a:solidFill>
                <a:latin typeface="Calibri" pitchFamily="34" charset="0"/>
                <a:cs typeface="Arial" charset="0"/>
                <a:sym typeface="Calibri" pitchFamily="34" charset="0"/>
              </a:rPr>
              <a:t>Technology: Technological advances, lower the quantity of inputs needed to produce the same quantity of output.</a:t>
            </a:r>
          </a:p>
          <a:p>
            <a:pPr algn="just" eaLnBrk="1" hangingPunct="1">
              <a:spcBef>
                <a:spcPts val="638"/>
              </a:spcBef>
              <a:spcAft>
                <a:spcPct val="0"/>
              </a:spcAft>
              <a:buClr>
                <a:srgbClr val="000000"/>
              </a:buClr>
              <a:buSzTx/>
              <a:buFontTx/>
              <a:buChar char="•"/>
            </a:pPr>
            <a:r>
              <a:rPr lang="en-IN" sz="2000" dirty="0" smtClean="0">
                <a:solidFill>
                  <a:srgbClr val="000000"/>
                </a:solidFill>
                <a:latin typeface="Calibri" pitchFamily="34" charset="0"/>
                <a:cs typeface="Arial" charset="0"/>
                <a:sym typeface="Calibri" pitchFamily="34" charset="0"/>
              </a:rPr>
              <a:t>Input prices: increase in the price of </a:t>
            </a:r>
            <a:r>
              <a:rPr lang="en-IN" sz="2000" dirty="0" err="1" smtClean="0">
                <a:solidFill>
                  <a:srgbClr val="000000"/>
                </a:solidFill>
                <a:latin typeface="Calibri" pitchFamily="34" charset="0"/>
                <a:cs typeface="Arial" charset="0"/>
                <a:sym typeface="Calibri" pitchFamily="34" charset="0"/>
              </a:rPr>
              <a:t>labor</a:t>
            </a:r>
            <a:r>
              <a:rPr lang="en-IN" sz="2000" dirty="0" smtClean="0">
                <a:solidFill>
                  <a:srgbClr val="000000"/>
                </a:solidFill>
                <a:latin typeface="Calibri" pitchFamily="34" charset="0"/>
                <a:cs typeface="Arial" charset="0"/>
                <a:sym typeface="Calibri" pitchFamily="34" charset="0"/>
              </a:rPr>
              <a:t>, energy, or machinery increase production costs, and lower supply.</a:t>
            </a:r>
          </a:p>
          <a:p>
            <a:pPr algn="just" eaLnBrk="1" hangingPunct="1">
              <a:spcBef>
                <a:spcPts val="638"/>
              </a:spcBef>
              <a:spcAft>
                <a:spcPct val="0"/>
              </a:spcAft>
              <a:buClr>
                <a:srgbClr val="000000"/>
              </a:buClr>
              <a:buSzTx/>
              <a:buFontTx/>
              <a:buChar char="•"/>
            </a:pPr>
            <a:r>
              <a:rPr lang="en-IN" sz="2000" dirty="0" smtClean="0">
                <a:solidFill>
                  <a:srgbClr val="000000"/>
                </a:solidFill>
                <a:latin typeface="Calibri" pitchFamily="34" charset="0"/>
                <a:cs typeface="Arial" charset="0"/>
                <a:sym typeface="Calibri" pitchFamily="34" charset="0"/>
              </a:rPr>
              <a:t>Prices of related goods: If the price of one production substitute rises, the supply of another substitute will decrease.</a:t>
            </a:r>
          </a:p>
          <a:p>
            <a:pPr algn="just" eaLnBrk="1" hangingPunct="1">
              <a:spcBef>
                <a:spcPts val="638"/>
              </a:spcBef>
              <a:spcAft>
                <a:spcPct val="0"/>
              </a:spcAft>
              <a:buClr>
                <a:srgbClr val="000000"/>
              </a:buClr>
              <a:buSzTx/>
              <a:buFontTx/>
              <a:buChar char="•"/>
            </a:pPr>
            <a:r>
              <a:rPr lang="en-IN" sz="2000" dirty="0" smtClean="0"/>
              <a:t>Number of sellers</a:t>
            </a:r>
            <a:endParaRPr lang="en-IN" sz="2000" dirty="0" smtClean="0">
              <a:solidFill>
                <a:srgbClr val="000000"/>
              </a:solidFill>
              <a:latin typeface="Calibri" pitchFamily="34" charset="0"/>
              <a:cs typeface="Arial" charset="0"/>
              <a:sym typeface="Calibri" pitchFamily="34" charset="0"/>
            </a:endParaRPr>
          </a:p>
          <a:p>
            <a:pPr algn="just" eaLnBrk="1" hangingPunct="1">
              <a:spcBef>
                <a:spcPts val="638"/>
              </a:spcBef>
              <a:spcAft>
                <a:spcPct val="0"/>
              </a:spcAft>
              <a:buClr>
                <a:srgbClr val="000000"/>
              </a:buClr>
              <a:buSzTx/>
              <a:buFontTx/>
              <a:buChar char="•"/>
            </a:pPr>
            <a:r>
              <a:rPr lang="en-IN" sz="2000" dirty="0" smtClean="0">
                <a:solidFill>
                  <a:srgbClr val="000000"/>
                </a:solidFill>
                <a:latin typeface="Calibri" pitchFamily="34" charset="0"/>
                <a:cs typeface="Arial" charset="0"/>
                <a:sym typeface="Calibri" pitchFamily="34" charset="0"/>
              </a:rPr>
              <a:t>Government policies: subsidies, tariffs, taxes and minimum-wage laws, trade policies etc. changes production.</a:t>
            </a:r>
          </a:p>
          <a:p>
            <a:pPr algn="just" eaLnBrk="1" hangingPunct="1">
              <a:spcBef>
                <a:spcPts val="638"/>
              </a:spcBef>
              <a:spcAft>
                <a:spcPct val="0"/>
              </a:spcAft>
              <a:buClr>
                <a:srgbClr val="000000"/>
              </a:buClr>
              <a:buSzTx/>
              <a:buFontTx/>
              <a:buChar char="•"/>
            </a:pPr>
            <a:r>
              <a:rPr lang="en-IN" sz="2000" dirty="0" smtClean="0">
                <a:solidFill>
                  <a:srgbClr val="000000"/>
                </a:solidFill>
                <a:latin typeface="Calibri" pitchFamily="34" charset="0"/>
                <a:cs typeface="Arial" charset="0"/>
                <a:sym typeface="Calibri" pitchFamily="34" charset="0"/>
              </a:rPr>
              <a:t>E</a:t>
            </a:r>
            <a:r>
              <a:rPr lang="en-IN" sz="2000" dirty="0" smtClean="0"/>
              <a:t>xpectations of sellers</a:t>
            </a:r>
            <a:endParaRPr lang="en-IN" sz="2000" dirty="0" smtClean="0">
              <a:solidFill>
                <a:srgbClr val="000000"/>
              </a:solidFill>
              <a:latin typeface="Calibri" pitchFamily="34" charset="0"/>
              <a:cs typeface="Arial" charset="0"/>
              <a:sym typeface="Calibri" pitchFamily="34" charset="0"/>
            </a:endParaRPr>
          </a:p>
          <a:p>
            <a:pPr algn="just" eaLnBrk="1" hangingPunct="1">
              <a:spcBef>
                <a:spcPts val="638"/>
              </a:spcBef>
              <a:spcAft>
                <a:spcPct val="0"/>
              </a:spcAft>
              <a:buClr>
                <a:srgbClr val="000000"/>
              </a:buClr>
              <a:buSzTx/>
              <a:buFontTx/>
              <a:buChar char="•"/>
            </a:pPr>
            <a:r>
              <a:rPr lang="en-IN" sz="2000" dirty="0" smtClean="0">
                <a:solidFill>
                  <a:srgbClr val="000000"/>
                </a:solidFill>
                <a:latin typeface="Calibri" pitchFamily="34" charset="0"/>
                <a:cs typeface="Arial" charset="0"/>
                <a:sym typeface="Calibri" pitchFamily="34" charset="0"/>
              </a:rPr>
              <a:t>Special influences</a:t>
            </a:r>
            <a:r>
              <a:rPr lang="en-IN" sz="2000" smtClean="0">
                <a:solidFill>
                  <a:srgbClr val="000000"/>
                </a:solidFill>
                <a:latin typeface="Calibri" pitchFamily="34" charset="0"/>
                <a:cs typeface="Arial" charset="0"/>
                <a:sym typeface="Calibri" pitchFamily="34" charset="0"/>
              </a:rPr>
              <a:t>: Seasonality etc</a:t>
            </a:r>
            <a:r>
              <a:rPr lang="en-IN" sz="2000" dirty="0" smtClean="0">
                <a:solidFill>
                  <a:srgbClr val="000000"/>
                </a:solidFill>
                <a:latin typeface="Calibri" pitchFamily="34" charset="0"/>
                <a:cs typeface="Arial" charset="0"/>
                <a:sym typeface="Calibri" pitchFamily="34"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Shape 226"/>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r>
              <a:rPr lang="en-IN" smtClean="0">
                <a:solidFill>
                  <a:srgbClr val="000000"/>
                </a:solidFill>
                <a:latin typeface="Calibri" pitchFamily="34" charset="0"/>
                <a:cs typeface="Arial" charset="0"/>
                <a:sym typeface="Calibri" pitchFamily="34" charset="0"/>
              </a:rPr>
              <a:t>Shifts in supply curve</a:t>
            </a:r>
            <a:endParaRPr lang="en-US" smtClean="0">
              <a:solidFill>
                <a:srgbClr val="000000"/>
              </a:solidFill>
              <a:latin typeface="Calibri" pitchFamily="34" charset="0"/>
              <a:cs typeface="Arial" charset="0"/>
              <a:sym typeface="Calibri" pitchFamily="34" charset="0"/>
            </a:endParaRPr>
          </a:p>
        </p:txBody>
      </p:sp>
      <p:sp>
        <p:nvSpPr>
          <p:cNvPr id="245762" name="Shape 227"/>
          <p:cNvSpPr txBox="1">
            <a:spLocks noGrp="1"/>
          </p:cNvSpPr>
          <p:nvPr>
            <p:ph type="body" idx="1"/>
          </p:nvPr>
        </p:nvSpPr>
        <p:spPr>
          <a:xfrm>
            <a:off x="457200" y="1600200"/>
            <a:ext cx="5257808" cy="5043510"/>
          </a:xfrm>
        </p:spPr>
        <p:txBody>
          <a:bodyPr tIns="45700" bIns="45700"/>
          <a:lstStyle/>
          <a:p>
            <a:pPr indent="-342900" algn="just" eaLnBrk="1" hangingPunct="1">
              <a:spcBef>
                <a:spcPct val="0"/>
              </a:spcBef>
              <a:spcAft>
                <a:spcPct val="0"/>
              </a:spcAft>
              <a:buClr>
                <a:srgbClr val="000000"/>
              </a:buClr>
              <a:buSzTx/>
              <a:buFontTx/>
              <a:buChar char="•"/>
            </a:pPr>
            <a:r>
              <a:rPr lang="en-IN" sz="2400" dirty="0" smtClean="0">
                <a:solidFill>
                  <a:srgbClr val="000000"/>
                </a:solidFill>
                <a:latin typeface="Calibri" pitchFamily="34" charset="0"/>
                <a:cs typeface="Arial" charset="0"/>
                <a:sym typeface="Calibri" pitchFamily="34" charset="0"/>
              </a:rPr>
              <a:t>Change in price causes change in quantity supplied, hence there is </a:t>
            </a:r>
            <a:r>
              <a:rPr lang="en-IN" sz="2400" b="1" i="1" dirty="0" smtClean="0">
                <a:solidFill>
                  <a:srgbClr val="000000"/>
                </a:solidFill>
                <a:latin typeface="Calibri" pitchFamily="34" charset="0"/>
                <a:cs typeface="Arial" charset="0"/>
                <a:sym typeface="Calibri" pitchFamily="34" charset="0"/>
              </a:rPr>
              <a:t>movement along the curve </a:t>
            </a:r>
            <a:r>
              <a:rPr lang="en-IN" sz="2400" dirty="0" smtClean="0">
                <a:solidFill>
                  <a:srgbClr val="000000"/>
                </a:solidFill>
                <a:latin typeface="Calibri" pitchFamily="34" charset="0"/>
                <a:cs typeface="Arial" charset="0"/>
                <a:sym typeface="Calibri" pitchFamily="34" charset="0"/>
              </a:rPr>
              <a:t>accordingly. </a:t>
            </a:r>
          </a:p>
          <a:p>
            <a:pPr algn="just"/>
            <a:r>
              <a:rPr lang="en-IN" sz="2400" dirty="0" smtClean="0">
                <a:solidFill>
                  <a:srgbClr val="000000"/>
                </a:solidFill>
                <a:latin typeface="Calibri" pitchFamily="34" charset="0"/>
                <a:cs typeface="Arial" charset="0"/>
                <a:sym typeface="Calibri" pitchFamily="34" charset="0"/>
              </a:rPr>
              <a:t>Change in something other than price causes change in supply, hence the </a:t>
            </a:r>
            <a:r>
              <a:rPr lang="en-IN" sz="2400" b="1" i="1" dirty="0" smtClean="0">
                <a:solidFill>
                  <a:srgbClr val="000000"/>
                </a:solidFill>
                <a:latin typeface="Calibri" pitchFamily="34" charset="0"/>
                <a:cs typeface="Arial" charset="0"/>
                <a:sym typeface="Calibri" pitchFamily="34" charset="0"/>
              </a:rPr>
              <a:t>supply curve shifts</a:t>
            </a:r>
            <a:r>
              <a:rPr lang="en-IN" sz="2400" dirty="0" smtClean="0">
                <a:solidFill>
                  <a:srgbClr val="000000"/>
                </a:solidFill>
                <a:latin typeface="Calibri" pitchFamily="34" charset="0"/>
                <a:cs typeface="Arial" charset="0"/>
                <a:sym typeface="Calibri" pitchFamily="34" charset="0"/>
              </a:rPr>
              <a:t>. </a:t>
            </a:r>
          </a:p>
          <a:p>
            <a:pPr algn="just">
              <a:buNone/>
            </a:pPr>
            <a:r>
              <a:rPr lang="en-IN" sz="2400" dirty="0" smtClean="0">
                <a:solidFill>
                  <a:srgbClr val="000000"/>
                </a:solidFill>
                <a:latin typeface="Calibri" pitchFamily="34" charset="0"/>
                <a:cs typeface="Arial" charset="0"/>
                <a:sym typeface="Calibri" pitchFamily="34" charset="0"/>
              </a:rPr>
              <a:t>  e.g., production cost, </a:t>
            </a:r>
            <a:r>
              <a:rPr lang="en-IN" sz="2400" dirty="0" smtClean="0"/>
              <a:t>returns from alternative activities, technology, natural events, seller expectations </a:t>
            </a:r>
            <a:r>
              <a:rPr lang="en-IN" sz="2400" dirty="0" smtClean="0">
                <a:solidFill>
                  <a:srgbClr val="000000"/>
                </a:solidFill>
                <a:latin typeface="Calibri" pitchFamily="34" charset="0"/>
                <a:cs typeface="Arial" charset="0"/>
                <a:sym typeface="Calibri" pitchFamily="34" charset="0"/>
              </a:rPr>
              <a:t>etc.</a:t>
            </a:r>
          </a:p>
        </p:txBody>
      </p:sp>
      <p:pic>
        <p:nvPicPr>
          <p:cNvPr id="245763" name="Shape 228" descr="http://4.bp.blogspot.com/-yTTeOcRR2PQ/UmnxeMwevaI/AAAAAAAAACY/SrNgdWG1HOU/s1600/supply+-+Copy.PNG"/>
          <p:cNvPicPr preferRelativeResize="0">
            <a:picLocks noChangeAspect="1" noChangeArrowheads="1"/>
          </p:cNvPicPr>
          <p:nvPr/>
        </p:nvPicPr>
        <p:blipFill>
          <a:blip r:embed="rId3"/>
          <a:srcRect/>
          <a:stretch>
            <a:fillRect/>
          </a:stretch>
        </p:blipFill>
        <p:spPr bwMode="auto">
          <a:xfrm>
            <a:off x="5786446" y="1928802"/>
            <a:ext cx="3357554" cy="30575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Shape 233"/>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r>
              <a:rPr lang="en-IN" smtClean="0">
                <a:solidFill>
                  <a:srgbClr val="000000"/>
                </a:solidFill>
                <a:latin typeface="Calibri" pitchFamily="34" charset="0"/>
                <a:cs typeface="Arial" charset="0"/>
                <a:sym typeface="Calibri" pitchFamily="34" charset="0"/>
              </a:rPr>
              <a:t>Equilibrium in the Market</a:t>
            </a:r>
          </a:p>
        </p:txBody>
      </p:sp>
      <p:sp>
        <p:nvSpPr>
          <p:cNvPr id="234" name="Shape 234"/>
          <p:cNvSpPr txBox="1">
            <a:spLocks noGrp="1"/>
          </p:cNvSpPr>
          <p:nvPr>
            <p:ph type="body" idx="1"/>
          </p:nvPr>
        </p:nvSpPr>
        <p:spPr>
          <a:xfrm>
            <a:off x="285750" y="1714500"/>
            <a:ext cx="8229600" cy="4525963"/>
          </a:xfrm>
        </p:spPr>
        <p:txBody>
          <a:bodyPr tIns="45700" bIns="45700">
            <a:noAutofit/>
          </a:bodyPr>
          <a:lstStyle/>
          <a:p>
            <a:pPr algn="just" eaLnBrk="1" fontAlgn="auto" hangingPunct="1">
              <a:buFont typeface="Arial"/>
              <a:buNone/>
              <a:defRPr/>
            </a:pPr>
            <a:r>
              <a:rPr lang="en-IN" sz="2400" i="1" dirty="0" smtClean="0"/>
              <a:t>	Market equilibrium comes </a:t>
            </a:r>
            <a:r>
              <a:rPr lang="en-IN" sz="2400" dirty="0" smtClean="0"/>
              <a:t>at that price and quantity where the forces of supply and demand are in balance.</a:t>
            </a:r>
          </a:p>
          <a:p>
            <a:pPr indent="-342900" algn="just" eaLnBrk="1" fontAlgn="auto" hangingPunct="1">
              <a:lnSpc>
                <a:spcPct val="90000"/>
              </a:lnSpc>
              <a:spcBef>
                <a:spcPts val="544"/>
              </a:spcBef>
              <a:buSzPct val="100740"/>
              <a:defRPr/>
            </a:pPr>
            <a:r>
              <a:rPr lang="en-IN" sz="2400" dirty="0" smtClean="0"/>
              <a:t>At equilibrium price, the amount that buyers want to buy is just equal to the amount that sellers want to sell. </a:t>
            </a:r>
          </a:p>
          <a:p>
            <a:pPr algn="just" eaLnBrk="1" fontAlgn="auto" hangingPunct="1">
              <a:defRPr/>
            </a:pPr>
            <a:r>
              <a:rPr lang="en-IN" sz="2400" dirty="0" smtClean="0"/>
              <a:t>The market mechanism is the tendency in a free market for the price to change until the market clears-i.e., until the quantity supplied and the quantity demanded are equal. At this point, because there is neither excess demand nor excess supply, there is no pressure for the price to change further.</a:t>
            </a:r>
            <a:endParaRPr lang="en-IN" sz="2720" dirty="0" smtClean="0"/>
          </a:p>
          <a:p>
            <a:pPr eaLnBrk="1" fontAlgn="auto" hangingPunct="1">
              <a:buFont typeface="Arial"/>
              <a:buNone/>
              <a:defRPr/>
            </a:pPr>
            <a:endParaRPr lang="en-I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Shape 240"/>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endParaRPr lang="en-IN" smtClean="0">
              <a:solidFill>
                <a:srgbClr val="000000"/>
              </a:solidFill>
              <a:latin typeface="Calibri" pitchFamily="34" charset="0"/>
              <a:cs typeface="Arial" charset="0"/>
              <a:sym typeface="Calibri" pitchFamily="34" charset="0"/>
            </a:endParaRPr>
          </a:p>
        </p:txBody>
      </p:sp>
      <p:sp>
        <p:nvSpPr>
          <p:cNvPr id="241" name="Shape 241"/>
          <p:cNvSpPr txBox="1">
            <a:spLocks noGrp="1"/>
          </p:cNvSpPr>
          <p:nvPr>
            <p:ph type="body" idx="1"/>
          </p:nvPr>
        </p:nvSpPr>
        <p:spPr/>
        <p:txBody>
          <a:bodyPr tIns="45700" bIns="45700">
            <a:noAutofit/>
          </a:bodyPr>
          <a:lstStyle/>
          <a:p>
            <a:pPr indent="-342900" eaLnBrk="1" fontAlgn="auto" hangingPunct="1">
              <a:lnSpc>
                <a:spcPct val="90000"/>
              </a:lnSpc>
              <a:spcBef>
                <a:spcPts val="544"/>
              </a:spcBef>
              <a:buSzPct val="100740"/>
              <a:defRPr/>
            </a:pPr>
            <a:r>
              <a:rPr lang="en-IN" sz="2400" dirty="0" smtClean="0"/>
              <a:t>Equilibrium </a:t>
            </a:r>
            <a:r>
              <a:rPr lang="en-IN" sz="2400" dirty="0"/>
              <a:t>state: </a:t>
            </a:r>
          </a:p>
          <a:p>
            <a:pPr lvl="1" indent="-285750" eaLnBrk="1" fontAlgn="auto" hangingPunct="1">
              <a:lnSpc>
                <a:spcPct val="90000"/>
              </a:lnSpc>
              <a:spcBef>
                <a:spcPts val="476"/>
              </a:spcBef>
              <a:buSzPct val="99166"/>
              <a:defRPr/>
            </a:pPr>
            <a:r>
              <a:rPr lang="en-IN" sz="2400" dirty="0"/>
              <a:t>No shortage </a:t>
            </a:r>
          </a:p>
          <a:p>
            <a:pPr lvl="1" indent="-285750" eaLnBrk="1" fontAlgn="auto" hangingPunct="1">
              <a:lnSpc>
                <a:spcPct val="90000"/>
              </a:lnSpc>
              <a:spcBef>
                <a:spcPts val="476"/>
              </a:spcBef>
              <a:buSzPct val="99166"/>
              <a:defRPr/>
            </a:pPr>
            <a:r>
              <a:rPr lang="en-IN" sz="2400" dirty="0"/>
              <a:t>No surplus </a:t>
            </a:r>
          </a:p>
          <a:p>
            <a:pPr lvl="1" indent="-285750" eaLnBrk="1" fontAlgn="auto" hangingPunct="1">
              <a:lnSpc>
                <a:spcPct val="90000"/>
              </a:lnSpc>
              <a:spcBef>
                <a:spcPts val="476"/>
              </a:spcBef>
              <a:buSzPct val="99166"/>
              <a:defRPr/>
            </a:pPr>
            <a:r>
              <a:rPr lang="en-IN" sz="2400" dirty="0"/>
              <a:t>Equilibrium price clears the market called market-clearing price. </a:t>
            </a:r>
            <a:endParaRPr lang="en-IN" sz="2400" dirty="0" smtClean="0"/>
          </a:p>
          <a:p>
            <a:pPr indent="-342900" eaLnBrk="1" fontAlgn="auto" hangingPunct="1">
              <a:spcBef>
                <a:spcPts val="0"/>
              </a:spcBef>
              <a:defRPr/>
            </a:pPr>
            <a:r>
              <a:rPr lang="en-IN" sz="2400" dirty="0" smtClean="0"/>
              <a:t>Surplus: A situation in which quantity supplied is greater than quantity demanded.</a:t>
            </a:r>
          </a:p>
          <a:p>
            <a:pPr indent="-342900" eaLnBrk="1" fontAlgn="auto" hangingPunct="1">
              <a:defRPr/>
            </a:pPr>
            <a:r>
              <a:rPr lang="en-IN" sz="2400" dirty="0" smtClean="0"/>
              <a:t>Shortage: A situation in which quantity demanded is greater than quantity supplied.</a:t>
            </a:r>
          </a:p>
          <a:p>
            <a:pPr lvl="1" indent="-285750" eaLnBrk="1" fontAlgn="auto" hangingPunct="1">
              <a:lnSpc>
                <a:spcPct val="90000"/>
              </a:lnSpc>
              <a:spcBef>
                <a:spcPts val="476"/>
              </a:spcBef>
              <a:buSzPct val="99166"/>
              <a:defRPr/>
            </a:pPr>
            <a:endParaRPr lang="en-IN" sz="2400" dirty="0"/>
          </a:p>
          <a:p>
            <a:pPr indent="-342900" eaLnBrk="1" fontAlgn="auto" hangingPunct="1">
              <a:lnSpc>
                <a:spcPct val="90000"/>
              </a:lnSpc>
              <a:spcBef>
                <a:spcPts val="544"/>
              </a:spcBef>
              <a:buSzPct val="100740"/>
              <a:buFont typeface="Arial"/>
              <a:buNone/>
              <a:defRPr/>
            </a:pPr>
            <a:endParaRPr sz="2720"/>
          </a:p>
        </p:txBody>
      </p:sp>
      <p:pic>
        <p:nvPicPr>
          <p:cNvPr id="249859" name="Shape 248"/>
          <p:cNvPicPr preferRelativeResize="0">
            <a:picLocks noChangeAspect="1" noChangeArrowheads="1"/>
          </p:cNvPicPr>
          <p:nvPr/>
        </p:nvPicPr>
        <p:blipFill>
          <a:blip r:embed="rId3"/>
          <a:srcRect/>
          <a:stretch>
            <a:fillRect/>
          </a:stretch>
        </p:blipFill>
        <p:spPr bwMode="auto">
          <a:xfrm>
            <a:off x="1857375" y="5214938"/>
            <a:ext cx="5819775" cy="9810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Title 1"/>
          <p:cNvSpPr txBox="1">
            <a:spLocks noGrp="1"/>
          </p:cNvSpPr>
          <p:nvPr>
            <p:ph type="title"/>
          </p:nvPr>
        </p:nvSpPr>
        <p:spPr>
          <a:xfrm>
            <a:off x="457200" y="274638"/>
            <a:ext cx="8229600" cy="1143000"/>
          </a:xfrm>
        </p:spPr>
        <p:txBody>
          <a:bodyPr/>
          <a:lstStyle/>
          <a:p>
            <a:pPr eaLnBrk="1" hangingPunct="1">
              <a:spcBef>
                <a:spcPct val="0"/>
              </a:spcBef>
              <a:spcAft>
                <a:spcPct val="0"/>
              </a:spcAft>
            </a:pPr>
            <a:endParaRPr lang="en-IN" smtClean="0">
              <a:solidFill>
                <a:srgbClr val="000000"/>
              </a:solidFill>
              <a:latin typeface="Calibri" pitchFamily="34" charset="0"/>
              <a:cs typeface="Arial" charset="0"/>
              <a:sym typeface="Calibri" pitchFamily="34" charset="0"/>
            </a:endParaRPr>
          </a:p>
        </p:txBody>
      </p:sp>
      <p:sp>
        <p:nvSpPr>
          <p:cNvPr id="251906" name="Text Placeholder 2"/>
          <p:cNvSpPr txBox="1">
            <a:spLocks noGrp="1"/>
          </p:cNvSpPr>
          <p:nvPr>
            <p:ph type="body" idx="1"/>
          </p:nvPr>
        </p:nvSpPr>
        <p:spPr/>
        <p:txBody>
          <a:bodyPr/>
          <a:lstStyle/>
          <a:p>
            <a:pPr algn="just" eaLnBrk="1" hangingPunct="1">
              <a:spcBef>
                <a:spcPts val="638"/>
              </a:spcBef>
              <a:spcAft>
                <a:spcPct val="0"/>
              </a:spcAft>
              <a:buClr>
                <a:srgbClr val="000000"/>
              </a:buClr>
              <a:buSzTx/>
              <a:buFontTx/>
              <a:buChar char="•"/>
            </a:pPr>
            <a:r>
              <a:rPr lang="en-IN" sz="2000" smtClean="0">
                <a:solidFill>
                  <a:srgbClr val="000000"/>
                </a:solidFill>
                <a:latin typeface="Calibri" pitchFamily="34" charset="0"/>
                <a:cs typeface="Arial" charset="0"/>
                <a:sym typeface="Calibri" pitchFamily="34" charset="0"/>
              </a:rPr>
              <a:t>The market clears at price P* and quantity Q*. At the higher price a surplus develops. Producers would begin to lower prices. Eventually, as price fell, quantity demanded would increase, and quantity supplied would decrease until the equilibrium price </a:t>
            </a:r>
            <a:r>
              <a:rPr lang="en-IN" sz="2000" i="1" smtClean="0">
                <a:solidFill>
                  <a:srgbClr val="000000"/>
                </a:solidFill>
                <a:latin typeface="Calibri" pitchFamily="34" charset="0"/>
                <a:cs typeface="Arial" charset="0"/>
                <a:sym typeface="Calibri" pitchFamily="34" charset="0"/>
              </a:rPr>
              <a:t>P* </a:t>
            </a:r>
            <a:r>
              <a:rPr lang="en-IN" sz="2000" smtClean="0">
                <a:solidFill>
                  <a:srgbClr val="000000"/>
                </a:solidFill>
                <a:latin typeface="Calibri" pitchFamily="34" charset="0"/>
                <a:cs typeface="Arial" charset="0"/>
                <a:sym typeface="Calibri" pitchFamily="34" charset="0"/>
              </a:rPr>
              <a:t>was reached. At the lower price there is a shortage, so price is bid up</a:t>
            </a:r>
            <a:r>
              <a:rPr lang="en-IN" sz="2000" i="1" smtClean="0">
                <a:solidFill>
                  <a:srgbClr val="000000"/>
                </a:solidFill>
                <a:latin typeface="Calibri" pitchFamily="34" charset="0"/>
                <a:cs typeface="Arial" charset="0"/>
                <a:sym typeface="Calibri" pitchFamily="34" charset="0"/>
              </a:rPr>
              <a:t>.</a:t>
            </a:r>
            <a:endParaRPr lang="en-IN" sz="2000" smtClean="0">
              <a:solidFill>
                <a:srgbClr val="000000"/>
              </a:solidFill>
              <a:latin typeface="Calibri" pitchFamily="34" charset="0"/>
              <a:cs typeface="Arial" charset="0"/>
              <a:sym typeface="Calibri" pitchFamily="34" charset="0"/>
            </a:endParaRPr>
          </a:p>
        </p:txBody>
      </p:sp>
      <p:pic>
        <p:nvPicPr>
          <p:cNvPr id="251907" name="Shape 235" descr="https://espin086.files.wordpress.com/2010/04/supply_and_demand.gif"/>
          <p:cNvPicPr preferRelativeResize="0">
            <a:picLocks noChangeAspect="1" noChangeArrowheads="1"/>
          </p:cNvPicPr>
          <p:nvPr/>
        </p:nvPicPr>
        <p:blipFill>
          <a:blip r:embed="rId2"/>
          <a:srcRect/>
          <a:stretch>
            <a:fillRect/>
          </a:stretch>
        </p:blipFill>
        <p:spPr bwMode="auto">
          <a:xfrm>
            <a:off x="4857750" y="3286125"/>
            <a:ext cx="3857625" cy="342582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Shape 253"/>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r>
              <a:rPr lang="en-IN" sz="3600" smtClean="0">
                <a:solidFill>
                  <a:srgbClr val="000000"/>
                </a:solidFill>
                <a:latin typeface="Calibri" pitchFamily="34" charset="0"/>
                <a:cs typeface="Arial" charset="0"/>
                <a:sym typeface="Calibri" pitchFamily="34" charset="0"/>
              </a:rPr>
              <a:t>Effect on equilibrium for a shift in supply</a:t>
            </a:r>
          </a:p>
        </p:txBody>
      </p:sp>
      <p:sp>
        <p:nvSpPr>
          <p:cNvPr id="252930" name="Shape 254"/>
          <p:cNvSpPr txBox="1">
            <a:spLocks noGrp="1"/>
          </p:cNvSpPr>
          <p:nvPr>
            <p:ph type="body" idx="1"/>
          </p:nvPr>
        </p:nvSpPr>
        <p:spPr/>
        <p:txBody>
          <a:bodyPr tIns="45700" bIns="45700"/>
          <a:lstStyle/>
          <a:p>
            <a:pPr indent="-342900" eaLnBrk="1" hangingPunct="1">
              <a:spcBef>
                <a:spcPct val="0"/>
              </a:spcBef>
              <a:spcAft>
                <a:spcPct val="0"/>
              </a:spcAft>
              <a:buClr>
                <a:srgbClr val="000000"/>
              </a:buClr>
              <a:buSzTx/>
              <a:buFontTx/>
              <a:buNone/>
            </a:pPr>
            <a:endParaRPr lang="en-US" smtClean="0">
              <a:solidFill>
                <a:srgbClr val="000000"/>
              </a:solidFill>
              <a:latin typeface="Calibri" pitchFamily="34" charset="0"/>
              <a:cs typeface="Arial" charset="0"/>
              <a:sym typeface="Calibri" pitchFamily="34" charset="0"/>
            </a:endParaRPr>
          </a:p>
        </p:txBody>
      </p:sp>
      <p:pic>
        <p:nvPicPr>
          <p:cNvPr id="252931" name="Shape 255"/>
          <p:cNvPicPr preferRelativeResize="0">
            <a:picLocks noChangeAspect="1" noChangeArrowheads="1"/>
          </p:cNvPicPr>
          <p:nvPr/>
        </p:nvPicPr>
        <p:blipFill>
          <a:blip r:embed="rId3"/>
          <a:srcRect/>
          <a:stretch>
            <a:fillRect/>
          </a:stretch>
        </p:blipFill>
        <p:spPr bwMode="auto">
          <a:xfrm>
            <a:off x="4857750" y="2225675"/>
            <a:ext cx="3576638" cy="3917950"/>
          </a:xfrm>
          <a:prstGeom prst="rect">
            <a:avLst/>
          </a:prstGeom>
          <a:noFill/>
          <a:ln w="9525">
            <a:noFill/>
            <a:miter lim="800000"/>
            <a:headEnd/>
            <a:tailEnd/>
          </a:ln>
        </p:spPr>
      </p:pic>
      <p:sp>
        <p:nvSpPr>
          <p:cNvPr id="252932" name="TextBox 4"/>
          <p:cNvSpPr txBox="1">
            <a:spLocks noChangeArrowheads="1"/>
          </p:cNvSpPr>
          <p:nvPr/>
        </p:nvSpPr>
        <p:spPr bwMode="auto">
          <a:xfrm>
            <a:off x="785813" y="2071688"/>
            <a:ext cx="3500437" cy="307975"/>
          </a:xfrm>
          <a:prstGeom prst="rect">
            <a:avLst/>
          </a:prstGeom>
          <a:noFill/>
          <a:ln w="9525">
            <a:noFill/>
            <a:miter lim="800000"/>
            <a:headEnd/>
            <a:tailEnd/>
          </a:ln>
        </p:spPr>
        <p:txBody>
          <a:bodyPr>
            <a:spAutoFit/>
          </a:bodyPr>
          <a:lstStyle/>
          <a:p>
            <a:endParaRPr lang="en-IN"/>
          </a:p>
        </p:txBody>
      </p:sp>
      <p:sp>
        <p:nvSpPr>
          <p:cNvPr id="252933" name="TextBox 5"/>
          <p:cNvSpPr txBox="1">
            <a:spLocks noChangeArrowheads="1"/>
          </p:cNvSpPr>
          <p:nvPr/>
        </p:nvSpPr>
        <p:spPr bwMode="auto">
          <a:xfrm>
            <a:off x="785813" y="2143125"/>
            <a:ext cx="3643312" cy="3492500"/>
          </a:xfrm>
          <a:prstGeom prst="rect">
            <a:avLst/>
          </a:prstGeom>
          <a:noFill/>
          <a:ln w="9525">
            <a:noFill/>
            <a:miter lim="800000"/>
            <a:headEnd/>
            <a:tailEnd/>
          </a:ln>
        </p:spPr>
        <p:txBody>
          <a:bodyPr>
            <a:spAutoFit/>
          </a:bodyPr>
          <a:lstStyle/>
          <a:p>
            <a:pPr marL="342900" indent="-342900" algn="just">
              <a:lnSpc>
                <a:spcPct val="90000"/>
              </a:lnSpc>
              <a:buClr>
                <a:srgbClr val="000000"/>
              </a:buClr>
              <a:buSzPct val="100000"/>
              <a:buFont typeface="Arial" charset="0"/>
              <a:buChar char="•"/>
            </a:pPr>
            <a:r>
              <a:rPr lang="en-IN" sz="2400">
                <a:latin typeface="Calibri" pitchFamily="34" charset="0"/>
                <a:sym typeface="Calibri" pitchFamily="34" charset="0"/>
              </a:rPr>
              <a:t>If supply falls=&gt;the supply curve shifts to the left and price become higher and quantity become lower.</a:t>
            </a:r>
          </a:p>
          <a:p>
            <a:pPr marL="342900" indent="-342900" algn="just">
              <a:lnSpc>
                <a:spcPct val="90000"/>
              </a:lnSpc>
              <a:spcBef>
                <a:spcPts val="638"/>
              </a:spcBef>
              <a:buClr>
                <a:srgbClr val="000000"/>
              </a:buClr>
              <a:buSzPct val="100000"/>
              <a:buFont typeface="Arial" charset="0"/>
              <a:buChar char="•"/>
            </a:pPr>
            <a:r>
              <a:rPr lang="en-IN" sz="2400">
                <a:latin typeface="Calibri" pitchFamily="34" charset="0"/>
                <a:sym typeface="Calibri" pitchFamily="34" charset="0"/>
              </a:rPr>
              <a:t>If supply rises=&gt;the supply curve shifts to the right and price become lower and quantity become higher.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Shape 266"/>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r>
              <a:rPr lang="en-IN" sz="3600" smtClean="0">
                <a:solidFill>
                  <a:srgbClr val="000000"/>
                </a:solidFill>
                <a:latin typeface="Calibri" pitchFamily="34" charset="0"/>
                <a:cs typeface="Arial" charset="0"/>
                <a:sym typeface="Calibri" pitchFamily="34" charset="0"/>
              </a:rPr>
              <a:t>Effect on equilibrium for a shift in demand</a:t>
            </a:r>
          </a:p>
        </p:txBody>
      </p:sp>
      <p:sp>
        <p:nvSpPr>
          <p:cNvPr id="254978" name="Shape 267"/>
          <p:cNvSpPr txBox="1">
            <a:spLocks noGrp="1"/>
          </p:cNvSpPr>
          <p:nvPr>
            <p:ph type="body" idx="1"/>
          </p:nvPr>
        </p:nvSpPr>
        <p:spPr/>
        <p:txBody>
          <a:bodyPr tIns="45700" bIns="45700"/>
          <a:lstStyle/>
          <a:p>
            <a:pPr indent="-342900" eaLnBrk="1" hangingPunct="1">
              <a:spcBef>
                <a:spcPct val="0"/>
              </a:spcBef>
              <a:spcAft>
                <a:spcPct val="0"/>
              </a:spcAft>
              <a:buClr>
                <a:srgbClr val="000000"/>
              </a:buClr>
              <a:buSzTx/>
              <a:buFontTx/>
              <a:buNone/>
            </a:pPr>
            <a:endParaRPr lang="en-US" smtClean="0">
              <a:solidFill>
                <a:srgbClr val="000000"/>
              </a:solidFill>
              <a:latin typeface="Calibri" pitchFamily="34" charset="0"/>
              <a:cs typeface="Arial" charset="0"/>
              <a:sym typeface="Calibri" pitchFamily="34" charset="0"/>
            </a:endParaRPr>
          </a:p>
        </p:txBody>
      </p:sp>
      <p:pic>
        <p:nvPicPr>
          <p:cNvPr id="254979" name="Shape 268"/>
          <p:cNvPicPr preferRelativeResize="0">
            <a:picLocks noChangeAspect="1" noChangeArrowheads="1"/>
          </p:cNvPicPr>
          <p:nvPr/>
        </p:nvPicPr>
        <p:blipFill>
          <a:blip r:embed="rId3"/>
          <a:srcRect/>
          <a:stretch>
            <a:fillRect/>
          </a:stretch>
        </p:blipFill>
        <p:spPr bwMode="auto">
          <a:xfrm>
            <a:off x="4857750" y="1928813"/>
            <a:ext cx="3929063" cy="4200525"/>
          </a:xfrm>
          <a:prstGeom prst="rect">
            <a:avLst/>
          </a:prstGeom>
          <a:noFill/>
          <a:ln w="9525">
            <a:noFill/>
            <a:miter lim="800000"/>
            <a:headEnd/>
            <a:tailEnd/>
          </a:ln>
        </p:spPr>
      </p:pic>
      <p:sp>
        <p:nvSpPr>
          <p:cNvPr id="254980" name="TextBox 5"/>
          <p:cNvSpPr txBox="1">
            <a:spLocks noChangeArrowheads="1"/>
          </p:cNvSpPr>
          <p:nvPr/>
        </p:nvSpPr>
        <p:spPr bwMode="auto">
          <a:xfrm>
            <a:off x="714375" y="1928813"/>
            <a:ext cx="3857625" cy="3124200"/>
          </a:xfrm>
          <a:prstGeom prst="rect">
            <a:avLst/>
          </a:prstGeom>
          <a:noFill/>
          <a:ln w="9525">
            <a:noFill/>
            <a:miter lim="800000"/>
            <a:headEnd/>
            <a:tailEnd/>
          </a:ln>
        </p:spPr>
        <p:txBody>
          <a:bodyPr>
            <a:spAutoFit/>
          </a:bodyPr>
          <a:lstStyle/>
          <a:p>
            <a:pPr marL="342900" indent="-342900" algn="just">
              <a:buClr>
                <a:srgbClr val="000000"/>
              </a:buClr>
              <a:buSzPct val="100000"/>
              <a:buFont typeface="Arial" charset="0"/>
              <a:buChar char="•"/>
            </a:pPr>
            <a:r>
              <a:rPr lang="en-IN" sz="2400">
                <a:latin typeface="Calibri" pitchFamily="34" charset="0"/>
                <a:sym typeface="Calibri" pitchFamily="34" charset="0"/>
              </a:rPr>
              <a:t>If demand rises=&gt;the demand curve shifts to the right and both prices and quantity become higher.</a:t>
            </a:r>
          </a:p>
          <a:p>
            <a:pPr marL="342900" indent="-342900" algn="just">
              <a:spcBef>
                <a:spcPts val="638"/>
              </a:spcBef>
              <a:buClr>
                <a:srgbClr val="000000"/>
              </a:buClr>
              <a:buSzPct val="100000"/>
              <a:buFont typeface="Arial" charset="0"/>
              <a:buChar char="•"/>
            </a:pPr>
            <a:r>
              <a:rPr lang="en-IN" sz="2400">
                <a:latin typeface="Calibri" pitchFamily="34" charset="0"/>
                <a:sym typeface="Calibri" pitchFamily="34" charset="0"/>
              </a:rPr>
              <a:t>If demand falls=&gt;the demand curve shifts to the left and both prices and quantity become lower.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Shape 279"/>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r>
              <a:rPr lang="en-IN" sz="4000" smtClean="0">
                <a:solidFill>
                  <a:srgbClr val="000000"/>
                </a:solidFill>
                <a:latin typeface="Calibri" pitchFamily="34" charset="0"/>
                <a:cs typeface="Arial" charset="0"/>
                <a:sym typeface="Calibri" pitchFamily="34" charset="0"/>
              </a:rPr>
              <a:t>Interpreting changes in price </a:t>
            </a:r>
            <a:br>
              <a:rPr lang="en-IN" sz="4000" smtClean="0">
                <a:solidFill>
                  <a:srgbClr val="000000"/>
                </a:solidFill>
                <a:latin typeface="Calibri" pitchFamily="34" charset="0"/>
                <a:cs typeface="Arial" charset="0"/>
                <a:sym typeface="Calibri" pitchFamily="34" charset="0"/>
              </a:rPr>
            </a:br>
            <a:r>
              <a:rPr lang="en-IN" sz="4000" smtClean="0">
                <a:solidFill>
                  <a:srgbClr val="000000"/>
                </a:solidFill>
                <a:latin typeface="Calibri" pitchFamily="34" charset="0"/>
                <a:cs typeface="Arial" charset="0"/>
                <a:sym typeface="Calibri" pitchFamily="34" charset="0"/>
              </a:rPr>
              <a:t>and quantity</a:t>
            </a:r>
          </a:p>
        </p:txBody>
      </p:sp>
      <p:sp>
        <p:nvSpPr>
          <p:cNvPr id="257026" name="Shape 280"/>
          <p:cNvSpPr txBox="1">
            <a:spLocks noGrp="1"/>
          </p:cNvSpPr>
          <p:nvPr>
            <p:ph type="body" idx="1"/>
          </p:nvPr>
        </p:nvSpPr>
        <p:spPr/>
        <p:txBody>
          <a:bodyPr tIns="45700" bIns="45700"/>
          <a:lstStyle/>
          <a:p>
            <a:pPr indent="-342900" algn="just" eaLnBrk="1" hangingPunct="1">
              <a:spcBef>
                <a:spcPct val="0"/>
              </a:spcBef>
              <a:spcAft>
                <a:spcPct val="0"/>
              </a:spcAft>
              <a:buClr>
                <a:srgbClr val="000000"/>
              </a:buClr>
              <a:buSzTx/>
              <a:buFontTx/>
              <a:buNone/>
            </a:pPr>
            <a:r>
              <a:rPr lang="en-IN" sz="2400" smtClean="0">
                <a:solidFill>
                  <a:srgbClr val="000000"/>
                </a:solidFill>
                <a:latin typeface="Calibri" pitchFamily="34" charset="0"/>
                <a:cs typeface="Arial" charset="0"/>
                <a:sym typeface="Calibri" pitchFamily="34" charset="0"/>
              </a:rPr>
              <a:t>	When prices or quantities change in a market, does the situation reflect a change on the supply side or the demand side? </a:t>
            </a:r>
          </a:p>
          <a:p>
            <a:pPr indent="-342900" algn="just" eaLnBrk="1" hangingPunct="1">
              <a:spcBef>
                <a:spcPts val="563"/>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A rise in the price accompanied by a decrease in quantity suggests that the supply curve has shifted to the left (a decrease in supply). </a:t>
            </a:r>
          </a:p>
          <a:p>
            <a:pPr indent="-342900" algn="just" eaLnBrk="1" hangingPunct="1">
              <a:spcBef>
                <a:spcPts val="563"/>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A rise in price accompanied by an increase in quantity indicates that the demand curve has probably shifted to the right (an increase in demand)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hape 132"/>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endParaRPr lang="en-US" smtClean="0">
              <a:solidFill>
                <a:srgbClr val="000000"/>
              </a:solidFill>
              <a:latin typeface="Calibri" pitchFamily="34" charset="0"/>
              <a:cs typeface="Arial" charset="0"/>
              <a:sym typeface="Calibri" pitchFamily="34" charset="0"/>
            </a:endParaRPr>
          </a:p>
        </p:txBody>
      </p:sp>
      <p:pic>
        <p:nvPicPr>
          <p:cNvPr id="19458" name="Shape 133"/>
          <p:cNvPicPr preferRelativeResize="0">
            <a:picLocks noGrp="1"/>
          </p:cNvPicPr>
          <p:nvPr>
            <p:ph type="body" idx="1"/>
          </p:nvPr>
        </p:nvPicPr>
        <p:blipFill>
          <a:blip r:embed="rId3"/>
          <a:srcRect/>
          <a:stretch>
            <a:fillRect/>
          </a:stretch>
        </p:blipFill>
        <p:spPr>
          <a:xfrm>
            <a:off x="642938" y="357188"/>
            <a:ext cx="3476625" cy="3057525"/>
          </a:xfrm>
        </p:spPr>
      </p:pic>
      <p:pic>
        <p:nvPicPr>
          <p:cNvPr id="19459" name="Shape 134"/>
          <p:cNvPicPr preferRelativeResize="0">
            <a:picLocks noChangeAspect="1" noChangeArrowheads="1"/>
          </p:cNvPicPr>
          <p:nvPr/>
        </p:nvPicPr>
        <p:blipFill>
          <a:blip r:embed="rId4"/>
          <a:srcRect/>
          <a:stretch>
            <a:fillRect/>
          </a:stretch>
        </p:blipFill>
        <p:spPr bwMode="auto">
          <a:xfrm>
            <a:off x="214313" y="3786188"/>
            <a:ext cx="4514850" cy="2552700"/>
          </a:xfrm>
          <a:prstGeom prst="rect">
            <a:avLst/>
          </a:prstGeom>
          <a:noFill/>
          <a:ln w="9525">
            <a:noFill/>
            <a:miter lim="800000"/>
            <a:headEnd/>
            <a:tailEnd/>
          </a:ln>
        </p:spPr>
      </p:pic>
      <p:pic>
        <p:nvPicPr>
          <p:cNvPr id="19460" name="Shape 135"/>
          <p:cNvPicPr preferRelativeResize="0">
            <a:picLocks noChangeAspect="1" noChangeArrowheads="1"/>
          </p:cNvPicPr>
          <p:nvPr/>
        </p:nvPicPr>
        <p:blipFill>
          <a:blip r:embed="rId5"/>
          <a:srcRect/>
          <a:stretch>
            <a:fillRect/>
          </a:stretch>
        </p:blipFill>
        <p:spPr bwMode="auto">
          <a:xfrm>
            <a:off x="4762500" y="214313"/>
            <a:ext cx="4381500" cy="443865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Shape 292"/>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endParaRPr lang="en-US" smtClean="0">
              <a:solidFill>
                <a:srgbClr val="000000"/>
              </a:solidFill>
              <a:latin typeface="Calibri" pitchFamily="34" charset="0"/>
              <a:cs typeface="Arial" charset="0"/>
              <a:sym typeface="Calibri" pitchFamily="34" charset="0"/>
            </a:endParaRPr>
          </a:p>
        </p:txBody>
      </p:sp>
      <p:sp>
        <p:nvSpPr>
          <p:cNvPr id="293" name="Shape 293"/>
          <p:cNvSpPr txBox="1">
            <a:spLocks noGrp="1"/>
          </p:cNvSpPr>
          <p:nvPr>
            <p:ph type="body" idx="1"/>
          </p:nvPr>
        </p:nvSpPr>
        <p:spPr/>
        <p:txBody>
          <a:bodyPr tIns="45700" bIns="45700">
            <a:noAutofit/>
          </a:bodyPr>
          <a:lstStyle/>
          <a:p>
            <a:pPr indent="-342900" algn="just" eaLnBrk="1" fontAlgn="auto" hangingPunct="1">
              <a:spcBef>
                <a:spcPts val="0"/>
              </a:spcBef>
              <a:defRPr/>
            </a:pPr>
            <a:r>
              <a:rPr lang="en-IN" sz="2400" dirty="0"/>
              <a:t>To use supply-and-demand analysis correctly, we must </a:t>
            </a:r>
          </a:p>
          <a:p>
            <a:pPr lvl="1" indent="-285750" algn="just" eaLnBrk="1" fontAlgn="auto" hangingPunct="1">
              <a:defRPr/>
            </a:pPr>
            <a:r>
              <a:rPr lang="en-IN" sz="2400" dirty="0"/>
              <a:t>distinguish a change in demand or supply (which  produces a shift of a curve) from a change in the quantity demanded or supplied (which represents a  movement along a curve); </a:t>
            </a:r>
          </a:p>
          <a:p>
            <a:pPr lvl="1" indent="-285750" algn="just" eaLnBrk="1" fontAlgn="auto" hangingPunct="1">
              <a:defRPr/>
            </a:pPr>
            <a:r>
              <a:rPr lang="en-IN" sz="2400" dirty="0"/>
              <a:t>hold other things constant, </a:t>
            </a:r>
          </a:p>
          <a:p>
            <a:pPr lvl="1" indent="-285750" algn="just" eaLnBrk="1" fontAlgn="auto" hangingPunct="1">
              <a:defRPr/>
            </a:pPr>
            <a:r>
              <a:rPr lang="en-IN" sz="2400" dirty="0"/>
              <a:t>look always for the supply-and-demand </a:t>
            </a:r>
            <a:r>
              <a:rPr lang="en-IN" sz="2400" dirty="0" smtClean="0"/>
              <a:t>equilibrium</a:t>
            </a:r>
          </a:p>
          <a:p>
            <a:pPr algn="just" eaLnBrk="1" fontAlgn="auto" hangingPunct="1">
              <a:defRPr/>
            </a:pPr>
            <a:r>
              <a:rPr lang="en-IN" sz="2400" dirty="0" smtClean="0"/>
              <a:t>When we draw and use supply and demand curves, we are assuming that at any given price, a given quantity will be produced and sold. By this we mean that both sellers and buyers should have little market power-i.e., little ability individually to affect the market price.</a:t>
            </a:r>
            <a:endParaRPr lang="en-IN"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Shape 285"/>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endParaRPr lang="en-US" smtClean="0">
              <a:solidFill>
                <a:srgbClr val="000000"/>
              </a:solidFill>
              <a:latin typeface="Calibri" pitchFamily="34" charset="0"/>
              <a:cs typeface="Arial" charset="0"/>
              <a:sym typeface="Calibri" pitchFamily="34" charset="0"/>
            </a:endParaRPr>
          </a:p>
        </p:txBody>
      </p:sp>
      <p:sp>
        <p:nvSpPr>
          <p:cNvPr id="261122" name="Shape 286"/>
          <p:cNvSpPr txBox="1">
            <a:spLocks noGrp="1"/>
          </p:cNvSpPr>
          <p:nvPr>
            <p:ph type="body" idx="1"/>
          </p:nvPr>
        </p:nvSpPr>
        <p:spPr/>
        <p:txBody>
          <a:bodyPr tIns="45700" bIns="45700"/>
          <a:lstStyle/>
          <a:p>
            <a:pPr indent="-342900" eaLnBrk="1" hangingPunct="1">
              <a:spcBef>
                <a:spcPct val="0"/>
              </a:spcBef>
              <a:spcAft>
                <a:spcPct val="0"/>
              </a:spcAft>
              <a:buClr>
                <a:srgbClr val="000000"/>
              </a:buClr>
              <a:buSzTx/>
              <a:buFontTx/>
              <a:buNone/>
            </a:pPr>
            <a:endParaRPr lang="en-US" smtClean="0">
              <a:solidFill>
                <a:srgbClr val="000000"/>
              </a:solidFill>
              <a:latin typeface="Calibri" pitchFamily="34" charset="0"/>
              <a:cs typeface="Arial" charset="0"/>
              <a:sym typeface="Calibri" pitchFamily="34" charset="0"/>
            </a:endParaRPr>
          </a:p>
        </p:txBody>
      </p:sp>
      <p:pic>
        <p:nvPicPr>
          <p:cNvPr id="261123" name="Shape 287"/>
          <p:cNvPicPr preferRelativeResize="0">
            <a:picLocks noChangeAspect="1" noChangeArrowheads="1"/>
          </p:cNvPicPr>
          <p:nvPr/>
        </p:nvPicPr>
        <p:blipFill>
          <a:blip r:embed="rId3"/>
          <a:srcRect/>
          <a:stretch>
            <a:fillRect/>
          </a:stretch>
        </p:blipFill>
        <p:spPr bwMode="auto">
          <a:xfrm>
            <a:off x="468313" y="1135063"/>
            <a:ext cx="8351837" cy="51562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Shape 298"/>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r>
              <a:rPr lang="en-IN" smtClean="0">
                <a:solidFill>
                  <a:srgbClr val="000000"/>
                </a:solidFill>
                <a:latin typeface="Calibri" pitchFamily="34" charset="0"/>
                <a:cs typeface="Arial" charset="0"/>
                <a:sym typeface="Calibri" pitchFamily="34" charset="0"/>
              </a:rPr>
              <a:t>Change in market equilibrium</a:t>
            </a:r>
          </a:p>
        </p:txBody>
      </p:sp>
      <p:sp>
        <p:nvSpPr>
          <p:cNvPr id="263170" name="Shape 299"/>
          <p:cNvSpPr txBox="1">
            <a:spLocks noGrp="1"/>
          </p:cNvSpPr>
          <p:nvPr>
            <p:ph type="body" idx="1"/>
          </p:nvPr>
        </p:nvSpPr>
        <p:spPr/>
        <p:txBody>
          <a:bodyPr tIns="45700" bIns="45700"/>
          <a:lstStyle/>
          <a:p>
            <a:pPr indent="-342900" algn="just" eaLnBrk="1" hangingPunct="1">
              <a:spcBef>
                <a:spcPct val="0"/>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A change in market equilibrium due to a shift in demand</a:t>
            </a:r>
          </a:p>
          <a:p>
            <a:pPr indent="-342900" algn="just" eaLnBrk="1" hangingPunct="1">
              <a:spcBef>
                <a:spcPts val="638"/>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A change in market equilibrium due to a shift in supply</a:t>
            </a:r>
          </a:p>
          <a:p>
            <a:pPr indent="-342900" algn="just" eaLnBrk="1" hangingPunct="1">
              <a:spcBef>
                <a:spcPts val="638"/>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Shifts in both supply and demand </a:t>
            </a:r>
          </a:p>
          <a:p>
            <a:pPr indent="-342900" algn="just" eaLnBrk="1" hangingPunct="1">
              <a:spcBef>
                <a:spcPts val="638"/>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Shifts in curves versus movements along curves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Shape 304"/>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r>
              <a:rPr lang="en-IN" sz="4000" smtClean="0">
                <a:solidFill>
                  <a:srgbClr val="000000"/>
                </a:solidFill>
                <a:latin typeface="Calibri" pitchFamily="34" charset="0"/>
                <a:cs typeface="Arial" charset="0"/>
                <a:sym typeface="Calibri" pitchFamily="34" charset="0"/>
              </a:rPr>
              <a:t>A shift in both supply </a:t>
            </a:r>
            <a:br>
              <a:rPr lang="en-IN" sz="4000" smtClean="0">
                <a:solidFill>
                  <a:srgbClr val="000000"/>
                </a:solidFill>
                <a:latin typeface="Calibri" pitchFamily="34" charset="0"/>
                <a:cs typeface="Arial" charset="0"/>
                <a:sym typeface="Calibri" pitchFamily="34" charset="0"/>
              </a:rPr>
            </a:br>
            <a:r>
              <a:rPr lang="en-IN" sz="4000" smtClean="0">
                <a:solidFill>
                  <a:srgbClr val="000000"/>
                </a:solidFill>
                <a:latin typeface="Calibri" pitchFamily="34" charset="0"/>
                <a:cs typeface="Arial" charset="0"/>
                <a:sym typeface="Calibri" pitchFamily="34" charset="0"/>
              </a:rPr>
              <a:t>and demand</a:t>
            </a:r>
          </a:p>
        </p:txBody>
      </p:sp>
      <p:pic>
        <p:nvPicPr>
          <p:cNvPr id="265218" name="Shape 305"/>
          <p:cNvPicPr preferRelativeResize="0">
            <a:picLocks noGrp="1"/>
          </p:cNvPicPr>
          <p:nvPr>
            <p:ph type="body" idx="1"/>
          </p:nvPr>
        </p:nvPicPr>
        <p:blipFill>
          <a:blip r:embed="rId3"/>
          <a:srcRect/>
          <a:stretch>
            <a:fillRect/>
          </a:stretch>
        </p:blip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Shape 310"/>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r>
              <a:rPr lang="en-IN" smtClean="0">
                <a:solidFill>
                  <a:srgbClr val="000000"/>
                </a:solidFill>
                <a:latin typeface="Calibri" pitchFamily="34" charset="0"/>
                <a:cs typeface="Arial" charset="0"/>
                <a:sym typeface="Calibri" pitchFamily="34" charset="0"/>
              </a:rPr>
              <a:t>Summary table</a:t>
            </a:r>
          </a:p>
        </p:txBody>
      </p:sp>
      <p:pic>
        <p:nvPicPr>
          <p:cNvPr id="267266" name="Shape 311"/>
          <p:cNvPicPr preferRelativeResize="0">
            <a:picLocks noGrp="1"/>
          </p:cNvPicPr>
          <p:nvPr>
            <p:ph type="body" idx="1"/>
          </p:nvPr>
        </p:nvPicPr>
        <p:blipFill>
          <a:blip r:embed="rId3"/>
          <a:srcRect/>
          <a:stretch>
            <a:fillRect/>
          </a:stretch>
        </p:blip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txBox="1">
            <a:spLocks noGrp="1"/>
          </p:cNvSpPr>
          <p:nvPr>
            <p:ph type="title"/>
          </p:nvPr>
        </p:nvSpPr>
        <p:spPr>
          <a:xfrm>
            <a:off x="457200" y="274638"/>
            <a:ext cx="8229600" cy="1143000"/>
          </a:xfrm>
        </p:spPr>
        <p:txBody>
          <a:bodyPr/>
          <a:lstStyle/>
          <a:p>
            <a:pPr eaLnBrk="1" hangingPunct="1">
              <a:spcBef>
                <a:spcPct val="0"/>
              </a:spcBef>
              <a:spcAft>
                <a:spcPct val="0"/>
              </a:spcAft>
            </a:pPr>
            <a:r>
              <a:rPr lang="en-IN" smtClean="0">
                <a:solidFill>
                  <a:srgbClr val="000000"/>
                </a:solidFill>
                <a:latin typeface="Calibri" pitchFamily="34" charset="0"/>
                <a:cs typeface="Arial" charset="0"/>
                <a:sym typeface="Calibri" pitchFamily="34" charset="0"/>
              </a:rPr>
              <a:t>Example</a:t>
            </a:r>
          </a:p>
        </p:txBody>
      </p:sp>
      <p:sp>
        <p:nvSpPr>
          <p:cNvPr id="269314" name="Text Placeholder 2"/>
          <p:cNvSpPr txBox="1">
            <a:spLocks noGrp="1"/>
          </p:cNvSpPr>
          <p:nvPr>
            <p:ph type="body" idx="1"/>
          </p:nvPr>
        </p:nvSpPr>
        <p:spPr>
          <a:xfrm>
            <a:off x="571500" y="1285875"/>
            <a:ext cx="8229600" cy="5286375"/>
          </a:xfrm>
        </p:spPr>
        <p:txBody>
          <a:bodyPr/>
          <a:lstStyle/>
          <a:p>
            <a:pPr eaLnBrk="1" hangingPunct="1">
              <a:spcBef>
                <a:spcPts val="638"/>
              </a:spcBef>
              <a:spcAft>
                <a:spcPct val="0"/>
              </a:spcAft>
              <a:buClr>
                <a:srgbClr val="000000"/>
              </a:buClr>
              <a:buSzTx/>
              <a:buFontTx/>
              <a:buNone/>
            </a:pPr>
            <a:r>
              <a:rPr lang="en-IN" sz="2400" smtClean="0">
                <a:solidFill>
                  <a:srgbClr val="000000"/>
                </a:solidFill>
                <a:latin typeface="Calibri" pitchFamily="34" charset="0"/>
                <a:cs typeface="Arial" charset="0"/>
                <a:sym typeface="Calibri" pitchFamily="34" charset="0"/>
              </a:rPr>
              <a:t>Demand Curve: Qd = 500 – 4P </a:t>
            </a:r>
          </a:p>
          <a:p>
            <a:pPr eaLnBrk="1" hangingPunct="1">
              <a:spcBef>
                <a:spcPts val="638"/>
              </a:spcBef>
              <a:spcAft>
                <a:spcPct val="0"/>
              </a:spcAft>
              <a:buClr>
                <a:srgbClr val="000000"/>
              </a:buClr>
              <a:buSzTx/>
              <a:buFontTx/>
              <a:buNone/>
            </a:pPr>
            <a:r>
              <a:rPr lang="en-IN" sz="2400" smtClean="0">
                <a:solidFill>
                  <a:srgbClr val="000000"/>
                </a:solidFill>
                <a:latin typeface="Calibri" pitchFamily="34" charset="0"/>
                <a:cs typeface="Arial" charset="0"/>
                <a:sym typeface="Calibri" pitchFamily="34" charset="0"/>
              </a:rPr>
              <a:t>Supply Curve: QS = -100 + 2P </a:t>
            </a:r>
          </a:p>
          <a:p>
            <a:pPr eaLnBrk="1" hangingPunct="1">
              <a:spcBef>
                <a:spcPts val="638"/>
              </a:spcBef>
              <a:spcAft>
                <a:spcPct val="0"/>
              </a:spcAft>
              <a:buClr>
                <a:srgbClr val="000000"/>
              </a:buClr>
              <a:buSzTx/>
              <a:buFontTx/>
              <a:buNone/>
            </a:pPr>
            <a:r>
              <a:rPr lang="en-IN" sz="2400" smtClean="0">
                <a:solidFill>
                  <a:srgbClr val="000000"/>
                </a:solidFill>
                <a:latin typeface="Calibri" pitchFamily="34" charset="0"/>
                <a:cs typeface="Arial" charset="0"/>
                <a:sym typeface="Calibri" pitchFamily="34" charset="0"/>
              </a:rPr>
              <a:t>At what price and quantity do you reach equilibrium?</a:t>
            </a:r>
          </a:p>
          <a:p>
            <a:pPr eaLnBrk="1" hangingPunct="1">
              <a:spcBef>
                <a:spcPts val="638"/>
              </a:spcBef>
              <a:spcAft>
                <a:spcPct val="0"/>
              </a:spcAft>
              <a:buClr>
                <a:srgbClr val="000000"/>
              </a:buClr>
              <a:buSzTx/>
              <a:buFontTx/>
              <a:buNone/>
            </a:pPr>
            <a:r>
              <a:rPr lang="en-IN" sz="2400" smtClean="0">
                <a:solidFill>
                  <a:srgbClr val="000000"/>
                </a:solidFill>
                <a:latin typeface="Calibri" pitchFamily="34" charset="0"/>
                <a:cs typeface="Arial" charset="0"/>
                <a:sym typeface="Calibri" pitchFamily="34" charset="0"/>
              </a:rPr>
              <a:t>QS = Qd </a:t>
            </a:r>
          </a:p>
          <a:p>
            <a:pPr eaLnBrk="1" hangingPunct="1">
              <a:spcBef>
                <a:spcPts val="638"/>
              </a:spcBef>
              <a:spcAft>
                <a:spcPct val="0"/>
              </a:spcAft>
              <a:buClr>
                <a:srgbClr val="000000"/>
              </a:buClr>
              <a:buSzTx/>
              <a:buFontTx/>
              <a:buNone/>
            </a:pPr>
            <a:r>
              <a:rPr lang="en-IN" sz="2400" smtClean="0">
                <a:solidFill>
                  <a:srgbClr val="000000"/>
                </a:solidFill>
                <a:latin typeface="Calibri" pitchFamily="34" charset="0"/>
                <a:cs typeface="Arial" charset="0"/>
                <a:sym typeface="Calibri" pitchFamily="34" charset="0"/>
              </a:rPr>
              <a:t>500 – 4P = -100 + 2P</a:t>
            </a:r>
          </a:p>
          <a:p>
            <a:pPr eaLnBrk="1" hangingPunct="1">
              <a:spcBef>
                <a:spcPts val="638"/>
              </a:spcBef>
              <a:spcAft>
                <a:spcPct val="0"/>
              </a:spcAft>
              <a:buClr>
                <a:srgbClr val="000000"/>
              </a:buClr>
              <a:buSzTx/>
              <a:buFontTx/>
              <a:buNone/>
            </a:pPr>
            <a:r>
              <a:rPr lang="en-IN" sz="2400" smtClean="0">
                <a:solidFill>
                  <a:srgbClr val="000000"/>
                </a:solidFill>
                <a:latin typeface="Calibri" pitchFamily="34" charset="0"/>
                <a:cs typeface="Arial" charset="0"/>
                <a:sym typeface="Calibri" pitchFamily="34" charset="0"/>
              </a:rPr>
              <a:t>P=100</a:t>
            </a:r>
          </a:p>
          <a:p>
            <a:pPr eaLnBrk="1" hangingPunct="1">
              <a:spcBef>
                <a:spcPts val="638"/>
              </a:spcBef>
              <a:spcAft>
                <a:spcPct val="0"/>
              </a:spcAft>
              <a:buClr>
                <a:srgbClr val="000000"/>
              </a:buClr>
              <a:buSzTx/>
              <a:buFontTx/>
              <a:buNone/>
            </a:pPr>
            <a:r>
              <a:rPr lang="en-IN" sz="2400" smtClean="0">
                <a:solidFill>
                  <a:srgbClr val="000000"/>
                </a:solidFill>
                <a:latin typeface="Calibri" pitchFamily="34" charset="0"/>
                <a:cs typeface="Arial" charset="0"/>
                <a:sym typeface="Calibri" pitchFamily="34" charset="0"/>
              </a:rPr>
              <a:t>To find the equilibrium quantity </a:t>
            </a:r>
          </a:p>
          <a:p>
            <a:pPr eaLnBrk="1" hangingPunct="1">
              <a:spcBef>
                <a:spcPts val="638"/>
              </a:spcBef>
              <a:spcAft>
                <a:spcPct val="0"/>
              </a:spcAft>
              <a:buClr>
                <a:srgbClr val="000000"/>
              </a:buClr>
              <a:buSzTx/>
              <a:buFontTx/>
              <a:buNone/>
            </a:pPr>
            <a:r>
              <a:rPr lang="en-IN" sz="2400" smtClean="0">
                <a:solidFill>
                  <a:srgbClr val="000000"/>
                </a:solidFill>
                <a:latin typeface="Calibri" pitchFamily="34" charset="0"/>
                <a:cs typeface="Arial" charset="0"/>
                <a:sym typeface="Calibri" pitchFamily="34" charset="0"/>
              </a:rPr>
              <a:t>QS = 500 – 4(100) = 100 </a:t>
            </a:r>
          </a:p>
          <a:p>
            <a:pPr eaLnBrk="1" hangingPunct="1">
              <a:spcBef>
                <a:spcPts val="638"/>
              </a:spcBef>
              <a:spcAft>
                <a:spcPct val="0"/>
              </a:spcAft>
              <a:buClr>
                <a:srgbClr val="000000"/>
              </a:buClr>
              <a:buSzTx/>
              <a:buFontTx/>
              <a:buNone/>
            </a:pPr>
            <a:r>
              <a:rPr lang="en-IN" sz="2400" smtClean="0">
                <a:solidFill>
                  <a:srgbClr val="000000"/>
                </a:solidFill>
                <a:latin typeface="Calibri" pitchFamily="34" charset="0"/>
                <a:cs typeface="Arial" charset="0"/>
                <a:sym typeface="Calibri" pitchFamily="34" charset="0"/>
              </a:rPr>
              <a:t>And so, equilibrium occurs at P=100 and Q=100 </a:t>
            </a:r>
          </a:p>
        </p:txBody>
      </p:sp>
      <p:pic>
        <p:nvPicPr>
          <p:cNvPr id="269315" name="Picture 2"/>
          <p:cNvPicPr>
            <a:picLocks noChangeAspect="1" noChangeArrowheads="1"/>
          </p:cNvPicPr>
          <p:nvPr/>
        </p:nvPicPr>
        <p:blipFill>
          <a:blip r:embed="rId2"/>
          <a:srcRect/>
          <a:stretch>
            <a:fillRect/>
          </a:stretch>
        </p:blipFill>
        <p:spPr bwMode="auto">
          <a:xfrm>
            <a:off x="5641975" y="2928938"/>
            <a:ext cx="3351213" cy="207168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hape 140"/>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endParaRPr lang="en-US" smtClean="0">
              <a:solidFill>
                <a:srgbClr val="000000"/>
              </a:solidFill>
              <a:latin typeface="Calibri" pitchFamily="34" charset="0"/>
              <a:cs typeface="Arial" charset="0"/>
              <a:sym typeface="Calibri" pitchFamily="34" charset="0"/>
            </a:endParaRPr>
          </a:p>
        </p:txBody>
      </p:sp>
      <p:sp>
        <p:nvSpPr>
          <p:cNvPr id="21506" name="Shape 141"/>
          <p:cNvSpPr txBox="1">
            <a:spLocks noGrp="1"/>
          </p:cNvSpPr>
          <p:nvPr>
            <p:ph type="body" idx="1"/>
          </p:nvPr>
        </p:nvSpPr>
        <p:spPr>
          <a:xfrm>
            <a:off x="457200" y="1600200"/>
            <a:ext cx="8229600" cy="4829175"/>
          </a:xfrm>
        </p:spPr>
        <p:txBody>
          <a:bodyPr tIns="45700" bIns="45700"/>
          <a:lstStyle/>
          <a:p>
            <a:pPr indent="-342900" eaLnBrk="1" hangingPunct="1">
              <a:spcBef>
                <a:spcPct val="0"/>
              </a:spcBef>
              <a:spcAft>
                <a:spcPct val="0"/>
              </a:spcAft>
              <a:buClr>
                <a:srgbClr val="000000"/>
              </a:buClr>
              <a:buSzTx/>
              <a:buFontTx/>
              <a:buNone/>
            </a:pPr>
            <a:r>
              <a:rPr lang="en-IN" sz="2400" smtClean="0">
                <a:solidFill>
                  <a:srgbClr val="000000"/>
                </a:solidFill>
                <a:latin typeface="Calibri" pitchFamily="34" charset="0"/>
                <a:cs typeface="Arial" charset="0"/>
                <a:sym typeface="Calibri" pitchFamily="34" charset="0"/>
              </a:rPr>
              <a:t>The marginal utility with respect to good 1 (MU1) as the ratio: </a:t>
            </a:r>
          </a:p>
          <a:p>
            <a:pPr indent="-342900" eaLnBrk="1" hangingPunct="1">
              <a:spcBef>
                <a:spcPts val="638"/>
              </a:spcBef>
              <a:spcAft>
                <a:spcPct val="0"/>
              </a:spcAft>
              <a:buClr>
                <a:srgbClr val="000000"/>
              </a:buClr>
              <a:buSzPct val="25000"/>
              <a:buFontTx/>
              <a:buNone/>
            </a:pPr>
            <a:r>
              <a:rPr lang="en-IN" sz="2400" smtClean="0">
                <a:solidFill>
                  <a:srgbClr val="000000"/>
                </a:solidFill>
                <a:latin typeface="Calibri" pitchFamily="34" charset="0"/>
                <a:cs typeface="Arial" charset="0"/>
                <a:sym typeface="Calibri" pitchFamily="34" charset="0"/>
              </a:rPr>
              <a:t>	</a:t>
            </a:r>
          </a:p>
          <a:p>
            <a:pPr indent="-342900" eaLnBrk="1" hangingPunct="1">
              <a:spcBef>
                <a:spcPts val="638"/>
              </a:spcBef>
              <a:spcAft>
                <a:spcPct val="0"/>
              </a:spcAft>
              <a:buClr>
                <a:srgbClr val="000000"/>
              </a:buClr>
              <a:buSzPct val="25000"/>
              <a:buFontTx/>
              <a:buNone/>
            </a:pPr>
            <a:endParaRPr lang="en-US" sz="2400" smtClean="0">
              <a:solidFill>
                <a:srgbClr val="000000"/>
              </a:solidFill>
              <a:latin typeface="Calibri" pitchFamily="34" charset="0"/>
              <a:cs typeface="Arial" charset="0"/>
              <a:sym typeface="Calibri" pitchFamily="34" charset="0"/>
            </a:endParaRPr>
          </a:p>
          <a:p>
            <a:pPr indent="-342900" eaLnBrk="1" hangingPunct="1">
              <a:spcBef>
                <a:spcPts val="638"/>
              </a:spcBef>
              <a:spcAft>
                <a:spcPct val="0"/>
              </a:spcAft>
              <a:buClr>
                <a:srgbClr val="000000"/>
              </a:buClr>
              <a:buSzPct val="25000"/>
              <a:buFontTx/>
              <a:buNone/>
            </a:pPr>
            <a:r>
              <a:rPr lang="en-IN" sz="2400" smtClean="0">
                <a:solidFill>
                  <a:srgbClr val="000000"/>
                </a:solidFill>
                <a:latin typeface="Calibri" pitchFamily="34" charset="0"/>
                <a:cs typeface="Arial" charset="0"/>
                <a:sym typeface="Calibri" pitchFamily="34" charset="0"/>
              </a:rPr>
              <a:t>The marginal utility with respect to good 2 (MU2) as the ratio:</a:t>
            </a:r>
          </a:p>
          <a:p>
            <a:pPr indent="-342900" eaLnBrk="1" hangingPunct="1">
              <a:spcBef>
                <a:spcPts val="638"/>
              </a:spcBef>
              <a:spcAft>
                <a:spcPct val="0"/>
              </a:spcAft>
              <a:buClr>
                <a:srgbClr val="000000"/>
              </a:buClr>
              <a:buSzPct val="25000"/>
              <a:buFontTx/>
              <a:buNone/>
            </a:pPr>
            <a:endParaRPr lang="en-IN" sz="2400" smtClean="0">
              <a:solidFill>
                <a:srgbClr val="000000"/>
              </a:solidFill>
              <a:latin typeface="Calibri" pitchFamily="34" charset="0"/>
              <a:cs typeface="Arial" charset="0"/>
              <a:sym typeface="Calibri" pitchFamily="34" charset="0"/>
            </a:endParaRPr>
          </a:p>
          <a:p>
            <a:pPr indent="-342900" eaLnBrk="1" hangingPunct="1">
              <a:spcBef>
                <a:spcPts val="638"/>
              </a:spcBef>
              <a:spcAft>
                <a:spcPct val="0"/>
              </a:spcAft>
              <a:buClr>
                <a:srgbClr val="000000"/>
              </a:buClr>
              <a:buSzPct val="25000"/>
              <a:buFontTx/>
              <a:buNone/>
            </a:pPr>
            <a:endParaRPr lang="en-IN" sz="2400" smtClean="0">
              <a:solidFill>
                <a:srgbClr val="000000"/>
              </a:solidFill>
              <a:latin typeface="Calibri" pitchFamily="34" charset="0"/>
              <a:cs typeface="Arial" charset="0"/>
              <a:sym typeface="Calibri" pitchFamily="34" charset="0"/>
            </a:endParaRPr>
          </a:p>
          <a:p>
            <a:pPr indent="-342900" eaLnBrk="1" hangingPunct="1">
              <a:spcBef>
                <a:spcPct val="0"/>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Perfect substitutes (the blue/red pencil) :</a:t>
            </a:r>
          </a:p>
          <a:p>
            <a:pPr indent="-342900" eaLnBrk="1" hangingPunct="1">
              <a:spcBef>
                <a:spcPts val="638"/>
              </a:spcBef>
              <a:spcAft>
                <a:spcPct val="0"/>
              </a:spcAft>
              <a:buClr>
                <a:srgbClr val="000000"/>
              </a:buClr>
              <a:buSzPct val="25000"/>
              <a:buFontTx/>
              <a:buNone/>
            </a:pPr>
            <a:r>
              <a:rPr lang="en-IN" sz="2400" smtClean="0">
                <a:solidFill>
                  <a:srgbClr val="000000"/>
                </a:solidFill>
                <a:latin typeface="Calibri" pitchFamily="34" charset="0"/>
                <a:cs typeface="Arial" charset="0"/>
                <a:sym typeface="Calibri" pitchFamily="34" charset="0"/>
              </a:rPr>
              <a:t>		u(x1, x2) = x1 + x2 </a:t>
            </a:r>
          </a:p>
          <a:p>
            <a:pPr indent="-342900" eaLnBrk="1" hangingPunct="1">
              <a:spcBef>
                <a:spcPts val="638"/>
              </a:spcBef>
              <a:spcAft>
                <a:spcPct val="0"/>
              </a:spcAft>
              <a:buClr>
                <a:srgbClr val="000000"/>
              </a:buClr>
              <a:buSzPct val="25000"/>
              <a:buFontTx/>
              <a:buNone/>
            </a:pPr>
            <a:r>
              <a:rPr lang="en-IN" sz="2400" smtClean="0">
                <a:solidFill>
                  <a:srgbClr val="000000"/>
                </a:solidFill>
                <a:latin typeface="Calibri" pitchFamily="34" charset="0"/>
                <a:cs typeface="Arial" charset="0"/>
                <a:sym typeface="Calibri" pitchFamily="34" charset="0"/>
              </a:rPr>
              <a:t>	Since utility is just the total number of pencils you have, one more pencil increase your utility by exactly 1 </a:t>
            </a:r>
          </a:p>
          <a:p>
            <a:pPr indent="-342900" eaLnBrk="1" hangingPunct="1">
              <a:spcBef>
                <a:spcPts val="638"/>
              </a:spcBef>
              <a:spcAft>
                <a:spcPct val="0"/>
              </a:spcAft>
              <a:buClr>
                <a:srgbClr val="000000"/>
              </a:buClr>
              <a:buSzPct val="25000"/>
              <a:buFontTx/>
              <a:buNone/>
            </a:pPr>
            <a:r>
              <a:rPr lang="en-IN" sz="2400" smtClean="0">
                <a:solidFill>
                  <a:srgbClr val="000000"/>
                </a:solidFill>
                <a:latin typeface="Calibri" pitchFamily="34" charset="0"/>
                <a:cs typeface="Arial" charset="0"/>
                <a:sym typeface="Calibri" pitchFamily="34" charset="0"/>
              </a:rPr>
              <a:t>		 here, MU1 = MU2 = 1</a:t>
            </a:r>
          </a:p>
          <a:p>
            <a:pPr indent="-342900" eaLnBrk="1" hangingPunct="1">
              <a:spcBef>
                <a:spcPts val="638"/>
              </a:spcBef>
              <a:spcAft>
                <a:spcPct val="0"/>
              </a:spcAft>
              <a:buClr>
                <a:srgbClr val="000000"/>
              </a:buClr>
              <a:buSzPct val="25000"/>
              <a:buFontTx/>
              <a:buNone/>
            </a:pPr>
            <a:r>
              <a:rPr lang="en-IN" sz="2400" smtClean="0">
                <a:solidFill>
                  <a:srgbClr val="000000"/>
                </a:solidFill>
                <a:latin typeface="Calibri" pitchFamily="34" charset="0"/>
                <a:cs typeface="Arial" charset="0"/>
                <a:sym typeface="Calibri" pitchFamily="34" charset="0"/>
              </a:rPr>
              <a:t> </a:t>
            </a:r>
          </a:p>
          <a:p>
            <a:pPr indent="-342900" eaLnBrk="1" hangingPunct="1">
              <a:spcBef>
                <a:spcPts val="638"/>
              </a:spcBef>
              <a:spcAft>
                <a:spcPct val="0"/>
              </a:spcAft>
              <a:buClr>
                <a:srgbClr val="000000"/>
              </a:buClr>
              <a:buSzPct val="25000"/>
              <a:buFontTx/>
              <a:buNone/>
            </a:pPr>
            <a:endParaRPr lang="en-US" smtClean="0">
              <a:solidFill>
                <a:srgbClr val="000000"/>
              </a:solidFill>
              <a:latin typeface="Calibri" pitchFamily="34" charset="0"/>
              <a:cs typeface="Arial" charset="0"/>
              <a:sym typeface="Calibri" pitchFamily="34" charset="0"/>
            </a:endParaRPr>
          </a:p>
        </p:txBody>
      </p:sp>
      <p:pic>
        <p:nvPicPr>
          <p:cNvPr id="21507" name="Shape 142"/>
          <p:cNvPicPr preferRelativeResize="0">
            <a:picLocks noChangeAspect="1" noChangeArrowheads="1"/>
          </p:cNvPicPr>
          <p:nvPr/>
        </p:nvPicPr>
        <p:blipFill>
          <a:blip r:embed="rId3"/>
          <a:srcRect/>
          <a:stretch>
            <a:fillRect/>
          </a:stretch>
        </p:blipFill>
        <p:spPr bwMode="auto">
          <a:xfrm>
            <a:off x="2857500" y="2071688"/>
            <a:ext cx="2071688" cy="571500"/>
          </a:xfrm>
          <a:prstGeom prst="rect">
            <a:avLst/>
          </a:prstGeom>
          <a:noFill/>
          <a:ln w="9525">
            <a:noFill/>
            <a:miter lim="800000"/>
            <a:headEnd/>
            <a:tailEnd/>
          </a:ln>
        </p:spPr>
      </p:pic>
      <p:pic>
        <p:nvPicPr>
          <p:cNvPr id="21508" name="Shape 143"/>
          <p:cNvPicPr preferRelativeResize="0">
            <a:picLocks noChangeAspect="1" noChangeArrowheads="1"/>
          </p:cNvPicPr>
          <p:nvPr/>
        </p:nvPicPr>
        <p:blipFill>
          <a:blip r:embed="rId4"/>
          <a:srcRect/>
          <a:stretch>
            <a:fillRect/>
          </a:stretch>
        </p:blipFill>
        <p:spPr bwMode="auto">
          <a:xfrm>
            <a:off x="2857500" y="3357563"/>
            <a:ext cx="2143125" cy="50006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txBox="1">
            <a:spLocks noGrp="1"/>
          </p:cNvSpPr>
          <p:nvPr>
            <p:ph type="title"/>
          </p:nvPr>
        </p:nvSpPr>
        <p:spPr>
          <a:xfrm>
            <a:off x="457200" y="274638"/>
            <a:ext cx="8229600" cy="1143000"/>
          </a:xfrm>
        </p:spPr>
        <p:txBody>
          <a:bodyPr/>
          <a:lstStyle/>
          <a:p>
            <a:pPr eaLnBrk="1" hangingPunct="1">
              <a:spcBef>
                <a:spcPct val="0"/>
              </a:spcBef>
              <a:spcAft>
                <a:spcPct val="0"/>
              </a:spcAft>
            </a:pPr>
            <a:endParaRPr lang="en-IN" smtClean="0">
              <a:solidFill>
                <a:srgbClr val="000000"/>
              </a:solidFill>
              <a:latin typeface="Calibri" pitchFamily="34" charset="0"/>
              <a:cs typeface="Arial" charset="0"/>
              <a:sym typeface="Calibri" pitchFamily="34" charset="0"/>
            </a:endParaRPr>
          </a:p>
        </p:txBody>
      </p:sp>
      <p:sp>
        <p:nvSpPr>
          <p:cNvPr id="23554" name="Text Placeholder 2"/>
          <p:cNvSpPr txBox="1">
            <a:spLocks noGrp="1"/>
          </p:cNvSpPr>
          <p:nvPr>
            <p:ph type="body" idx="1"/>
          </p:nvPr>
        </p:nvSpPr>
        <p:spPr/>
        <p:txBody>
          <a:bodyPr/>
          <a:lstStyle/>
          <a:p>
            <a:pPr algn="just" eaLnBrk="1" hangingPunct="1">
              <a:spcBef>
                <a:spcPts val="638"/>
              </a:spcBef>
              <a:spcAft>
                <a:spcPct val="0"/>
              </a:spcAft>
              <a:buClr>
                <a:srgbClr val="000000"/>
              </a:buClr>
              <a:buSzTx/>
              <a:buFontTx/>
              <a:buChar char="•"/>
            </a:pPr>
            <a:r>
              <a:rPr lang="en-IN" sz="2400" b="1" smtClean="0">
                <a:solidFill>
                  <a:srgbClr val="000000"/>
                </a:solidFill>
                <a:latin typeface="Calibri" pitchFamily="34" charset="0"/>
                <a:cs typeface="Arial" charset="0"/>
                <a:sym typeface="Calibri" pitchFamily="34" charset="0"/>
              </a:rPr>
              <a:t>The law of diminishing marginal utility </a:t>
            </a:r>
            <a:r>
              <a:rPr lang="en-IN" sz="2400" smtClean="0">
                <a:solidFill>
                  <a:srgbClr val="000000"/>
                </a:solidFill>
                <a:latin typeface="Calibri" pitchFamily="34" charset="0"/>
                <a:cs typeface="Arial" charset="0"/>
                <a:sym typeface="Calibri" pitchFamily="34" charset="0"/>
              </a:rPr>
              <a:t>states that as an extra unit of the good is consumed, the marginal utility, i.e. the benefit derived from consuming the good, falls. Therefore, consumers are willing to pay less for the good.</a:t>
            </a:r>
          </a:p>
          <a:p>
            <a:pPr algn="just" eaLnBrk="1" hangingPunct="1">
              <a:spcBef>
                <a:spcPts val="638"/>
              </a:spcBef>
              <a:spcAft>
                <a:spcPct val="0"/>
              </a:spcAft>
              <a:buClr>
                <a:srgbClr val="000000"/>
              </a:buClr>
              <a:buSzTx/>
              <a:buFontTx/>
              <a:buChar char="•"/>
            </a:pPr>
            <a:r>
              <a:rPr lang="en-IN" sz="2400" smtClean="0">
                <a:solidFill>
                  <a:srgbClr val="000000"/>
                </a:solidFill>
                <a:latin typeface="Calibri" pitchFamily="34" charset="0"/>
                <a:cs typeface="Arial" charset="0"/>
                <a:sym typeface="Calibri" pitchFamily="34" charset="0"/>
              </a:rPr>
              <a:t>This law implies that all goods and services eventually will have downward-sloping marginal utility curves.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hape 132"/>
          <p:cNvSpPr txBox="1">
            <a:spLocks noGrp="1"/>
          </p:cNvSpPr>
          <p:nvPr>
            <p:ph type="title"/>
          </p:nvPr>
        </p:nvSpPr>
        <p:spPr>
          <a:xfrm>
            <a:off x="457200" y="274638"/>
            <a:ext cx="8229600" cy="1143000"/>
          </a:xfrm>
        </p:spPr>
        <p:txBody>
          <a:bodyPr tIns="45700" bIns="45700"/>
          <a:lstStyle/>
          <a:p>
            <a:pPr eaLnBrk="1" hangingPunct="1">
              <a:spcBef>
                <a:spcPct val="0"/>
              </a:spcBef>
              <a:spcAft>
                <a:spcPct val="0"/>
              </a:spcAft>
              <a:buSzPct val="25000"/>
            </a:pPr>
            <a:endParaRPr lang="en-US" smtClean="0">
              <a:solidFill>
                <a:srgbClr val="000000"/>
              </a:solidFill>
              <a:latin typeface="Calibri" pitchFamily="34" charset="0"/>
              <a:cs typeface="Arial" charset="0"/>
              <a:sym typeface="Calibri" pitchFamily="34" charset="0"/>
            </a:endParaRPr>
          </a:p>
        </p:txBody>
      </p:sp>
      <p:pic>
        <p:nvPicPr>
          <p:cNvPr id="24578" name="Shape 133"/>
          <p:cNvPicPr preferRelativeResize="0">
            <a:picLocks noGrp="1"/>
          </p:cNvPicPr>
          <p:nvPr>
            <p:ph type="body" idx="1"/>
          </p:nvPr>
        </p:nvPicPr>
        <p:blipFill>
          <a:blip r:embed="rId3"/>
          <a:srcRect/>
          <a:stretch>
            <a:fillRect/>
          </a:stretch>
        </p:blipFill>
        <p:spPr>
          <a:xfrm>
            <a:off x="642938" y="357188"/>
            <a:ext cx="3476625" cy="3057525"/>
          </a:xfrm>
        </p:spPr>
      </p:pic>
      <p:pic>
        <p:nvPicPr>
          <p:cNvPr id="24579" name="Shape 134"/>
          <p:cNvPicPr preferRelativeResize="0">
            <a:picLocks noChangeAspect="1" noChangeArrowheads="1"/>
          </p:cNvPicPr>
          <p:nvPr/>
        </p:nvPicPr>
        <p:blipFill>
          <a:blip r:embed="rId4"/>
          <a:srcRect/>
          <a:stretch>
            <a:fillRect/>
          </a:stretch>
        </p:blipFill>
        <p:spPr bwMode="auto">
          <a:xfrm>
            <a:off x="4700588" y="3357563"/>
            <a:ext cx="3514725" cy="2481262"/>
          </a:xfrm>
          <a:prstGeom prst="rect">
            <a:avLst/>
          </a:prstGeom>
          <a:noFill/>
          <a:ln w="9525">
            <a:noFill/>
            <a:miter lim="800000"/>
            <a:headEnd/>
            <a:tailEnd/>
          </a:ln>
        </p:spPr>
      </p:pic>
      <p:pic>
        <p:nvPicPr>
          <p:cNvPr id="24580" name="Shape 135"/>
          <p:cNvPicPr preferRelativeResize="0">
            <a:picLocks noChangeAspect="1" noChangeArrowheads="1"/>
          </p:cNvPicPr>
          <p:nvPr/>
        </p:nvPicPr>
        <p:blipFill>
          <a:blip r:embed="rId5"/>
          <a:srcRect/>
          <a:stretch>
            <a:fillRect/>
          </a:stretch>
        </p:blipFill>
        <p:spPr bwMode="auto">
          <a:xfrm>
            <a:off x="4762500" y="357188"/>
            <a:ext cx="3381375" cy="2857500"/>
          </a:xfrm>
          <a:prstGeom prst="rect">
            <a:avLst/>
          </a:prstGeom>
          <a:noFill/>
          <a:ln w="9525">
            <a:noFill/>
            <a:miter lim="800000"/>
            <a:headEnd/>
            <a:tailEnd/>
          </a:ln>
        </p:spPr>
      </p:pic>
      <p:sp>
        <p:nvSpPr>
          <p:cNvPr id="24581" name="Rectangle 5"/>
          <p:cNvSpPr>
            <a:spLocks noChangeArrowheads="1"/>
          </p:cNvSpPr>
          <p:nvPr/>
        </p:nvSpPr>
        <p:spPr bwMode="auto">
          <a:xfrm>
            <a:off x="500063" y="3929063"/>
            <a:ext cx="4071937" cy="1631950"/>
          </a:xfrm>
          <a:prstGeom prst="rect">
            <a:avLst/>
          </a:prstGeom>
          <a:noFill/>
          <a:ln w="9525">
            <a:noFill/>
            <a:miter lim="800000"/>
            <a:headEnd/>
            <a:tailEnd/>
          </a:ln>
        </p:spPr>
        <p:txBody>
          <a:bodyPr>
            <a:spAutoFit/>
          </a:bodyPr>
          <a:lstStyle/>
          <a:p>
            <a:pPr algn="just"/>
            <a:r>
              <a:rPr lang="en-IN" sz="2000"/>
              <a:t>The marginal utility diminishes with increased consumption, becomes zero when total utility is at a maximum, and is negative when total utility declines.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txBox="1">
            <a:spLocks noGrp="1"/>
          </p:cNvSpPr>
          <p:nvPr>
            <p:ph type="title"/>
          </p:nvPr>
        </p:nvSpPr>
        <p:spPr>
          <a:xfrm>
            <a:off x="457200" y="274638"/>
            <a:ext cx="8229600" cy="1143000"/>
          </a:xfrm>
        </p:spPr>
        <p:txBody>
          <a:bodyPr/>
          <a:lstStyle/>
          <a:p>
            <a:pPr eaLnBrk="1" hangingPunct="1">
              <a:spcBef>
                <a:spcPct val="0"/>
              </a:spcBef>
              <a:spcAft>
                <a:spcPct val="0"/>
              </a:spcAft>
            </a:pPr>
            <a:r>
              <a:rPr lang="en-IN" smtClean="0">
                <a:solidFill>
                  <a:srgbClr val="000000"/>
                </a:solidFill>
                <a:latin typeface="Calibri" pitchFamily="34" charset="0"/>
                <a:cs typeface="Arial" charset="0"/>
                <a:sym typeface="Calibri" pitchFamily="34" charset="0"/>
              </a:rPr>
              <a:t>Marginal Decision Rule</a:t>
            </a:r>
          </a:p>
        </p:txBody>
      </p:sp>
      <p:sp>
        <p:nvSpPr>
          <p:cNvPr id="26626" name="Text Placeholder 2"/>
          <p:cNvSpPr txBox="1">
            <a:spLocks noGrp="1"/>
          </p:cNvSpPr>
          <p:nvPr>
            <p:ph type="body" idx="1"/>
          </p:nvPr>
        </p:nvSpPr>
        <p:spPr/>
        <p:txBody>
          <a:bodyPr/>
          <a:lstStyle/>
          <a:p>
            <a:pPr algn="just" eaLnBrk="1" hangingPunct="1">
              <a:spcBef>
                <a:spcPts val="638"/>
              </a:spcBef>
              <a:spcAft>
                <a:spcPct val="0"/>
              </a:spcAft>
              <a:buClr>
                <a:srgbClr val="000000"/>
              </a:buClr>
              <a:buSzTx/>
              <a:buFontTx/>
              <a:buChar char="•"/>
            </a:pPr>
            <a:r>
              <a:rPr lang="en-IN" sz="2000" dirty="0" smtClean="0">
                <a:solidFill>
                  <a:srgbClr val="000000"/>
                </a:solidFill>
                <a:latin typeface="Calibri" pitchFamily="34" charset="0"/>
                <a:cs typeface="Arial" charset="0"/>
                <a:sym typeface="Calibri" pitchFamily="34" charset="0"/>
              </a:rPr>
              <a:t>Consumers wants to maximise her utility constrained by the income available to her and by the prices she must pay. If a consumer decides to spend more on one good, she must spend less on another in order to satisfy the budget constraint. She must arrange her consumption so that her total expenditures do not exceed her budget available. Hence, utility maximization is a matter of arranging that spending to achieve the highest total utility possible.</a:t>
            </a:r>
          </a:p>
          <a:p>
            <a:pPr algn="just" eaLnBrk="1" hangingPunct="1">
              <a:spcBef>
                <a:spcPts val="638"/>
              </a:spcBef>
              <a:spcAft>
                <a:spcPct val="0"/>
              </a:spcAft>
              <a:buClr>
                <a:srgbClr val="000000"/>
              </a:buClr>
              <a:buSzTx/>
              <a:buFontTx/>
              <a:buChar char="•"/>
            </a:pPr>
            <a:r>
              <a:rPr lang="en-IN" sz="2000" b="1" dirty="0" smtClean="0">
                <a:solidFill>
                  <a:srgbClr val="000000"/>
                </a:solidFill>
                <a:latin typeface="Calibri" pitchFamily="34" charset="0"/>
                <a:cs typeface="Arial" charset="0"/>
                <a:sym typeface="Calibri" pitchFamily="34" charset="0"/>
              </a:rPr>
              <a:t>The marginal decision rule states that an activity should be expanded if its marginal benefit exceeds its marginal cost.</a:t>
            </a:r>
            <a:r>
              <a:rPr lang="en-IN" sz="2000" dirty="0" smtClean="0">
                <a:solidFill>
                  <a:srgbClr val="000000"/>
                </a:solidFill>
                <a:latin typeface="Calibri" pitchFamily="34" charset="0"/>
                <a:cs typeface="Arial" charset="0"/>
                <a:sym typeface="Calibri" pitchFamily="34" charset="0"/>
              </a:rPr>
              <a:t> </a:t>
            </a:r>
            <a:endParaRPr lang="en-IN" sz="2000" dirty="0" smtClean="0">
              <a:solidFill>
                <a:srgbClr val="000000"/>
              </a:solidFill>
              <a:latin typeface="Calibri" pitchFamily="34" charset="0"/>
              <a:cs typeface="Arial" charset="0"/>
              <a:sym typeface="Calibri" pitchFamily="34" charset="0"/>
            </a:endParaRPr>
          </a:p>
          <a:p>
            <a:pPr algn="just"/>
            <a:r>
              <a:rPr lang="en-IN" sz="2000" dirty="0" smtClean="0"/>
              <a:t>If the marginal benefit of an </a:t>
            </a:r>
            <a:r>
              <a:rPr lang="en-IN" sz="2000" dirty="0" smtClean="0"/>
              <a:t>additional unit </a:t>
            </a:r>
            <a:r>
              <a:rPr lang="en-IN" sz="2000" dirty="0" smtClean="0"/>
              <a:t>of an activity exceeds the marginal cost, the quantity of the </a:t>
            </a:r>
            <a:r>
              <a:rPr lang="en-IN" sz="2000" dirty="0" smtClean="0"/>
              <a:t>activity should </a:t>
            </a:r>
            <a:r>
              <a:rPr lang="en-IN" sz="2000" dirty="0" smtClean="0"/>
              <a:t>be increased. If the marginal benefit is less than the marginal </a:t>
            </a:r>
            <a:r>
              <a:rPr lang="en-IN" sz="2000" dirty="0" smtClean="0"/>
              <a:t>cost, the </a:t>
            </a:r>
            <a:r>
              <a:rPr lang="en-IN" sz="2000" dirty="0" smtClean="0"/>
              <a:t>quantity should be reduced. Net benefit is maximized at the point </a:t>
            </a:r>
            <a:r>
              <a:rPr lang="en-IN" sz="2000" dirty="0" smtClean="0"/>
              <a:t>at which </a:t>
            </a:r>
            <a:r>
              <a:rPr lang="en-IN" sz="2000" dirty="0" smtClean="0"/>
              <a:t>marginal benefit equals marginal cost.</a:t>
            </a:r>
            <a:endParaRPr lang="en-IN" sz="2000" dirty="0" smtClean="0">
              <a:solidFill>
                <a:srgbClr val="000000"/>
              </a:solidFill>
              <a:latin typeface="Calibri" pitchFamily="34" charset="0"/>
              <a:cs typeface="Arial" charset="0"/>
              <a:sym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txBox="1">
            <a:spLocks noGrp="1"/>
          </p:cNvSpPr>
          <p:nvPr>
            <p:ph type="title"/>
          </p:nvPr>
        </p:nvSpPr>
        <p:spPr>
          <a:xfrm>
            <a:off x="457200" y="274638"/>
            <a:ext cx="8229600" cy="1143000"/>
          </a:xfrm>
        </p:spPr>
        <p:txBody>
          <a:bodyPr/>
          <a:lstStyle/>
          <a:p>
            <a:pPr eaLnBrk="1" hangingPunct="1">
              <a:spcBef>
                <a:spcPct val="0"/>
              </a:spcBef>
              <a:spcAft>
                <a:spcPct val="0"/>
              </a:spcAft>
            </a:pPr>
            <a:endParaRPr lang="en-IN" smtClean="0">
              <a:solidFill>
                <a:srgbClr val="000000"/>
              </a:solidFill>
              <a:latin typeface="Calibri" pitchFamily="34" charset="0"/>
              <a:cs typeface="Arial" charset="0"/>
              <a:sym typeface="Calibri" pitchFamily="34" charset="0"/>
            </a:endParaRPr>
          </a:p>
        </p:txBody>
      </p:sp>
      <p:sp>
        <p:nvSpPr>
          <p:cNvPr id="27650" name="Text Placeholder 2"/>
          <p:cNvSpPr txBox="1">
            <a:spLocks noGrp="1"/>
          </p:cNvSpPr>
          <p:nvPr>
            <p:ph type="body" idx="1"/>
          </p:nvPr>
        </p:nvSpPr>
        <p:spPr/>
        <p:txBody>
          <a:bodyPr/>
          <a:lstStyle/>
          <a:p>
            <a:pPr algn="just" eaLnBrk="1" hangingPunct="1">
              <a:spcBef>
                <a:spcPts val="638"/>
              </a:spcBef>
              <a:spcAft>
                <a:spcPct val="0"/>
              </a:spcAft>
              <a:buClr>
                <a:srgbClr val="000000"/>
              </a:buClr>
              <a:buSzTx/>
              <a:buFontTx/>
              <a:buChar char="•"/>
            </a:pPr>
            <a:r>
              <a:rPr lang="en-IN" sz="2000" dirty="0" smtClean="0">
                <a:solidFill>
                  <a:srgbClr val="000000"/>
                </a:solidFill>
                <a:latin typeface="Calibri" pitchFamily="34" charset="0"/>
                <a:cs typeface="Arial" charset="0"/>
                <a:sym typeface="Calibri" pitchFamily="34" charset="0"/>
              </a:rPr>
              <a:t>The utility gained by spending an additional dollar on good X, for example, is  </a:t>
            </a:r>
            <a:r>
              <a:rPr lang="en-IN" sz="2000" dirty="0" err="1" smtClean="0">
                <a:solidFill>
                  <a:srgbClr val="000000"/>
                </a:solidFill>
                <a:latin typeface="Calibri" pitchFamily="34" charset="0"/>
                <a:cs typeface="Arial" charset="0"/>
                <a:sym typeface="Calibri" pitchFamily="34" charset="0"/>
              </a:rPr>
              <a:t>MUx</a:t>
            </a:r>
            <a:r>
              <a:rPr lang="en-IN" sz="2000" dirty="0" smtClean="0">
                <a:solidFill>
                  <a:srgbClr val="000000"/>
                </a:solidFill>
                <a:latin typeface="Calibri" pitchFamily="34" charset="0"/>
                <a:cs typeface="Arial" charset="0"/>
                <a:sym typeface="Calibri" pitchFamily="34" charset="0"/>
              </a:rPr>
              <a:t>/</a:t>
            </a:r>
            <a:r>
              <a:rPr lang="en-IN" sz="2000" dirty="0" err="1" smtClean="0">
                <a:solidFill>
                  <a:srgbClr val="000000"/>
                </a:solidFill>
                <a:latin typeface="Calibri" pitchFamily="34" charset="0"/>
                <a:cs typeface="Arial" charset="0"/>
                <a:sym typeface="Calibri" pitchFamily="34" charset="0"/>
              </a:rPr>
              <a:t>Px</a:t>
            </a:r>
            <a:r>
              <a:rPr lang="en-IN" sz="2000" dirty="0" smtClean="0">
                <a:solidFill>
                  <a:srgbClr val="000000"/>
                </a:solidFill>
                <a:latin typeface="Calibri" pitchFamily="34" charset="0"/>
                <a:cs typeface="Arial" charset="0"/>
                <a:sym typeface="Calibri" pitchFamily="34" charset="0"/>
              </a:rPr>
              <a:t> </a:t>
            </a:r>
            <a:r>
              <a:rPr lang="en-IN" sz="2000" dirty="0" smtClean="0">
                <a:solidFill>
                  <a:srgbClr val="000000"/>
                </a:solidFill>
                <a:latin typeface="Calibri" pitchFamily="34" charset="0"/>
                <a:cs typeface="Arial" charset="0"/>
                <a:sym typeface="Calibri" pitchFamily="34" charset="0"/>
              </a:rPr>
              <a:t>. How much utility is gained by spending another $1 on a good? It is the marginal utility of the good divided by its price. </a:t>
            </a:r>
          </a:p>
          <a:p>
            <a:pPr algn="just" eaLnBrk="1" hangingPunct="1">
              <a:spcBef>
                <a:spcPts val="638"/>
              </a:spcBef>
              <a:spcAft>
                <a:spcPct val="0"/>
              </a:spcAft>
              <a:buClr>
                <a:srgbClr val="000000"/>
              </a:buClr>
              <a:buSzTx/>
              <a:buFontTx/>
              <a:buChar char="•"/>
            </a:pPr>
            <a:r>
              <a:rPr lang="en-IN" sz="2000" dirty="0" smtClean="0">
                <a:solidFill>
                  <a:srgbClr val="000000"/>
                </a:solidFill>
                <a:latin typeface="Calibri" pitchFamily="34" charset="0"/>
                <a:cs typeface="Arial" charset="0"/>
                <a:sym typeface="Calibri" pitchFamily="34" charset="0"/>
              </a:rPr>
              <a:t>Suppose that the marginal utility of good X is 4 and that its price is $2.Then an extra $1 spent on X buys 2 additional units of utility (</a:t>
            </a:r>
            <a:r>
              <a:rPr lang="en-IN" sz="2000" i="1" dirty="0" err="1" smtClean="0">
                <a:solidFill>
                  <a:srgbClr val="000000"/>
                </a:solidFill>
                <a:latin typeface="Calibri" pitchFamily="34" charset="0"/>
                <a:cs typeface="Arial" charset="0"/>
                <a:sym typeface="Calibri" pitchFamily="34" charset="0"/>
              </a:rPr>
              <a:t>MUx</a:t>
            </a:r>
            <a:r>
              <a:rPr lang="en-IN" sz="2000" i="1" dirty="0" smtClean="0">
                <a:solidFill>
                  <a:srgbClr val="000000"/>
                </a:solidFill>
                <a:latin typeface="Calibri" pitchFamily="34" charset="0"/>
                <a:cs typeface="Arial" charset="0"/>
                <a:sym typeface="Calibri" pitchFamily="34" charset="0"/>
              </a:rPr>
              <a:t>/</a:t>
            </a:r>
            <a:r>
              <a:rPr lang="en-IN" sz="2000" i="1" dirty="0" err="1" smtClean="0">
                <a:solidFill>
                  <a:srgbClr val="000000"/>
                </a:solidFill>
                <a:latin typeface="Calibri" pitchFamily="34" charset="0"/>
                <a:cs typeface="Arial" charset="0"/>
                <a:sym typeface="Calibri" pitchFamily="34" charset="0"/>
              </a:rPr>
              <a:t>Px</a:t>
            </a:r>
            <a:r>
              <a:rPr lang="en-IN" sz="2000" i="1" dirty="0" smtClean="0">
                <a:solidFill>
                  <a:srgbClr val="000000"/>
                </a:solidFill>
                <a:latin typeface="Calibri" pitchFamily="34" charset="0"/>
                <a:cs typeface="Arial" charset="0"/>
                <a:sym typeface="Calibri" pitchFamily="34" charset="0"/>
              </a:rPr>
              <a:t>=4/2=2 </a:t>
            </a:r>
            <a:r>
              <a:rPr lang="en-IN" sz="2000" i="1" dirty="0" smtClean="0">
                <a:solidFill>
                  <a:srgbClr val="000000"/>
                </a:solidFill>
                <a:latin typeface="Calibri" pitchFamily="34" charset="0"/>
                <a:cs typeface="Arial" charset="0"/>
                <a:sym typeface="Calibri" pitchFamily="34" charset="0"/>
              </a:rPr>
              <a:t>). If the marginal utility of good X is 1 and its price is $2, </a:t>
            </a:r>
            <a:r>
              <a:rPr lang="en-IN" sz="2000" dirty="0" smtClean="0">
                <a:solidFill>
                  <a:srgbClr val="000000"/>
                </a:solidFill>
                <a:latin typeface="Calibri" pitchFamily="34" charset="0"/>
                <a:cs typeface="Arial" charset="0"/>
                <a:sym typeface="Calibri" pitchFamily="34" charset="0"/>
              </a:rPr>
              <a:t>then an extra $1 spent on X buys 0.5 additional units of utility (</a:t>
            </a:r>
            <a:r>
              <a:rPr lang="en-IN" sz="2000" i="1" dirty="0" err="1" smtClean="0">
                <a:solidFill>
                  <a:srgbClr val="000000"/>
                </a:solidFill>
                <a:latin typeface="Calibri" pitchFamily="34" charset="0"/>
                <a:cs typeface="Arial" charset="0"/>
                <a:sym typeface="Calibri" pitchFamily="34" charset="0"/>
              </a:rPr>
              <a:t>MUx</a:t>
            </a:r>
            <a:r>
              <a:rPr lang="en-IN" sz="2000" i="1" dirty="0" smtClean="0">
                <a:solidFill>
                  <a:srgbClr val="000000"/>
                </a:solidFill>
                <a:latin typeface="Calibri" pitchFamily="34" charset="0"/>
                <a:cs typeface="Arial" charset="0"/>
                <a:sym typeface="Calibri" pitchFamily="34" charset="0"/>
              </a:rPr>
              <a:t>/</a:t>
            </a:r>
            <a:r>
              <a:rPr lang="en-IN" sz="2000" i="1" dirty="0" err="1" smtClean="0">
                <a:solidFill>
                  <a:srgbClr val="000000"/>
                </a:solidFill>
                <a:latin typeface="Calibri" pitchFamily="34" charset="0"/>
                <a:cs typeface="Arial" charset="0"/>
                <a:sym typeface="Calibri" pitchFamily="34" charset="0"/>
              </a:rPr>
              <a:t>Px</a:t>
            </a:r>
            <a:r>
              <a:rPr lang="en-IN" sz="2000" i="1" dirty="0" smtClean="0">
                <a:solidFill>
                  <a:srgbClr val="000000"/>
                </a:solidFill>
                <a:latin typeface="Calibri" pitchFamily="34" charset="0"/>
                <a:cs typeface="Arial" charset="0"/>
                <a:sym typeface="Calibri" pitchFamily="34" charset="0"/>
              </a:rPr>
              <a:t>=1/2=0.5 </a:t>
            </a:r>
            <a:r>
              <a:rPr lang="en-IN" sz="2000" i="1" dirty="0" smtClean="0">
                <a:solidFill>
                  <a:srgbClr val="000000"/>
                </a:solidFill>
                <a:latin typeface="Calibri" pitchFamily="34" charset="0"/>
                <a:cs typeface="Arial" charset="0"/>
                <a:sym typeface="Calibri" pitchFamily="34" charset="0"/>
              </a:rPr>
              <a:t>).</a:t>
            </a:r>
          </a:p>
          <a:p>
            <a:pPr algn="just"/>
            <a:r>
              <a:rPr lang="en-IN" sz="2000" dirty="0" smtClean="0"/>
              <a:t>The marginal </a:t>
            </a:r>
            <a:r>
              <a:rPr lang="en-IN" sz="2000" dirty="0" smtClean="0"/>
              <a:t>cost is the utility lost by spending $1 less on another good</a:t>
            </a:r>
            <a:r>
              <a:rPr lang="en-IN" sz="2000" dirty="0" smtClean="0"/>
              <a:t>. </a:t>
            </a:r>
            <a:r>
              <a:rPr lang="en-IN" sz="2000" dirty="0" smtClean="0">
                <a:solidFill>
                  <a:srgbClr val="000000"/>
                </a:solidFill>
                <a:latin typeface="Calibri" pitchFamily="34" charset="0"/>
                <a:cs typeface="Arial" charset="0"/>
                <a:sym typeface="Calibri" pitchFamily="34" charset="0"/>
              </a:rPr>
              <a:t>The </a:t>
            </a:r>
            <a:r>
              <a:rPr lang="en-IN" sz="2000" i="1" dirty="0" smtClean="0">
                <a:solidFill>
                  <a:srgbClr val="000000"/>
                </a:solidFill>
                <a:latin typeface="Calibri" pitchFamily="34" charset="0"/>
                <a:cs typeface="Arial" charset="0"/>
                <a:sym typeface="Calibri" pitchFamily="34" charset="0"/>
              </a:rPr>
              <a:t>marginal cost to the consumer of spending $1 less on a good is the loss </a:t>
            </a:r>
            <a:r>
              <a:rPr lang="en-IN" sz="2000" dirty="0" smtClean="0">
                <a:solidFill>
                  <a:srgbClr val="000000"/>
                </a:solidFill>
                <a:latin typeface="Calibri" pitchFamily="34" charset="0"/>
                <a:cs typeface="Arial" charset="0"/>
                <a:sym typeface="Calibri" pitchFamily="34" charset="0"/>
              </a:rPr>
              <a:t>of the additional utility that could have been gained from spending that $1 on the good.</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ines On Blue">
  <a:themeElements>
    <a:clrScheme name="">
      <a:dk1>
        <a:srgbClr val="000000"/>
      </a:dk1>
      <a:lt1>
        <a:srgbClr val="FFFFFF"/>
      </a:lt1>
      <a:dk2>
        <a:srgbClr val="000000"/>
      </a:dk2>
      <a:lt2>
        <a:srgbClr val="FFFF00"/>
      </a:lt2>
      <a:accent1>
        <a:srgbClr val="FF9933"/>
      </a:accent1>
      <a:accent2>
        <a:srgbClr val="0000FF"/>
      </a:accent2>
      <a:accent3>
        <a:srgbClr val="AAAAAA"/>
      </a:accent3>
      <a:accent4>
        <a:srgbClr val="DADADA"/>
      </a:accent4>
      <a:accent5>
        <a:srgbClr val="FFCAAD"/>
      </a:accent5>
      <a:accent6>
        <a:srgbClr val="0000E7"/>
      </a:accent6>
      <a:hlink>
        <a:srgbClr val="FF33CC"/>
      </a:hlink>
      <a:folHlink>
        <a:srgbClr val="0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1262</TotalTime>
  <Words>2517</Words>
  <PresentationFormat>On-screen Show (4:3)</PresentationFormat>
  <Paragraphs>190</Paragraphs>
  <Slides>45</Slides>
  <Notes>24</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2</vt:i4>
      </vt:variant>
      <vt:variant>
        <vt:lpstr>Slide Titles</vt:lpstr>
      </vt:variant>
      <vt:variant>
        <vt:i4>45</vt:i4>
      </vt:variant>
    </vt:vector>
  </HeadingPairs>
  <TitlesOfParts>
    <vt:vector size="53" baseType="lpstr">
      <vt:lpstr>Arial</vt:lpstr>
      <vt:lpstr>Calibri</vt:lpstr>
      <vt:lpstr>Old Standard TT</vt:lpstr>
      <vt:lpstr>Times New Roman</vt:lpstr>
      <vt:lpstr>Office Theme</vt:lpstr>
      <vt:lpstr>Lines On Blue</vt:lpstr>
      <vt:lpstr>Equation</vt:lpstr>
      <vt:lpstr>Microsoft Equation 3.0</vt:lpstr>
      <vt:lpstr>Slide 1</vt:lpstr>
      <vt:lpstr>Utility Functions and Indifference Curves</vt:lpstr>
      <vt:lpstr>Total  and Marginal utility</vt:lpstr>
      <vt:lpstr>Slide 4</vt:lpstr>
      <vt:lpstr>Slide 5</vt:lpstr>
      <vt:lpstr>Slide 6</vt:lpstr>
      <vt:lpstr>Slide 7</vt:lpstr>
      <vt:lpstr>Marginal Decision Rule</vt:lpstr>
      <vt:lpstr>Slide 9</vt:lpstr>
      <vt:lpstr>Slide 10</vt:lpstr>
      <vt:lpstr>Slide 11</vt:lpstr>
      <vt:lpstr>Assumptions</vt:lpstr>
      <vt:lpstr>Demand curve</vt:lpstr>
      <vt:lpstr>The law of demand</vt:lpstr>
      <vt:lpstr>Slide 15</vt:lpstr>
      <vt:lpstr>Deriving an Individual’s Demand Curve</vt:lpstr>
      <vt:lpstr>Slide 17</vt:lpstr>
      <vt:lpstr>Utility Maximization and an Individual’s  Demand Curve</vt:lpstr>
      <vt:lpstr>From Individual to Market Demand</vt:lpstr>
      <vt:lpstr>Market demand</vt:lpstr>
      <vt:lpstr>The Substitution and Income Effects of a Price Change</vt:lpstr>
      <vt:lpstr>Slide 22</vt:lpstr>
      <vt:lpstr>Slide 23</vt:lpstr>
      <vt:lpstr>Normal and Inferior Goods</vt:lpstr>
      <vt:lpstr>Slide 25</vt:lpstr>
      <vt:lpstr>Demand Curve</vt:lpstr>
      <vt:lpstr>Factors affecting the demand curve</vt:lpstr>
      <vt:lpstr>Shifts in demand</vt:lpstr>
      <vt:lpstr>Slide 29</vt:lpstr>
      <vt:lpstr>Supply curve</vt:lpstr>
      <vt:lpstr>Slide 31</vt:lpstr>
      <vt:lpstr>Factors affecting the supply curve</vt:lpstr>
      <vt:lpstr>Shifts in supply curve</vt:lpstr>
      <vt:lpstr>Equilibrium in the Market</vt:lpstr>
      <vt:lpstr>Slide 35</vt:lpstr>
      <vt:lpstr>Slide 36</vt:lpstr>
      <vt:lpstr>Effect on equilibrium for a shift in supply</vt:lpstr>
      <vt:lpstr>Effect on equilibrium for a shift in demand</vt:lpstr>
      <vt:lpstr>Interpreting changes in price  and quantity</vt:lpstr>
      <vt:lpstr>Slide 40</vt:lpstr>
      <vt:lpstr>Slide 41</vt:lpstr>
      <vt:lpstr>Change in market equilibrium</vt:lpstr>
      <vt:lpstr>A shift in both supply  and demand</vt:lpstr>
      <vt:lpstr>Summary table</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IIITA</dc:creator>
  <cp:lastModifiedBy>IIITA</cp:lastModifiedBy>
  <cp:revision>197</cp:revision>
  <dcterms:modified xsi:type="dcterms:W3CDTF">2018-08-17T05:32:15Z</dcterms:modified>
</cp:coreProperties>
</file>