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79" r:id="rId6"/>
    <p:sldId id="280" r:id="rId7"/>
    <p:sldId id="281" r:id="rId8"/>
    <p:sldId id="286" r:id="rId9"/>
    <p:sldId id="282" r:id="rId10"/>
    <p:sldId id="288" r:id="rId11"/>
    <p:sldId id="284" r:id="rId12"/>
    <p:sldId id="290" r:id="rId13"/>
    <p:sldId id="285" r:id="rId14"/>
    <p:sldId id="293" r:id="rId15"/>
    <p:sldId id="341" r:id="rId16"/>
    <p:sldId id="294" r:id="rId17"/>
    <p:sldId id="296" r:id="rId18"/>
    <p:sldId id="295" r:id="rId19"/>
    <p:sldId id="332" r:id="rId20"/>
    <p:sldId id="338" r:id="rId21"/>
    <p:sldId id="339" r:id="rId22"/>
    <p:sldId id="297" r:id="rId23"/>
    <p:sldId id="298" r:id="rId24"/>
    <p:sldId id="340" r:id="rId25"/>
    <p:sldId id="333" r:id="rId26"/>
    <p:sldId id="344" r:id="rId27"/>
    <p:sldId id="316" r:id="rId28"/>
    <p:sldId id="317" r:id="rId29"/>
    <p:sldId id="318" r:id="rId30"/>
    <p:sldId id="319" r:id="rId31"/>
    <p:sldId id="342" r:id="rId32"/>
    <p:sldId id="343" r:id="rId33"/>
    <p:sldId id="334" r:id="rId34"/>
    <p:sldId id="320" r:id="rId35"/>
    <p:sldId id="299" r:id="rId36"/>
    <p:sldId id="302" r:id="rId37"/>
    <p:sldId id="300" r:id="rId38"/>
    <p:sldId id="303" r:id="rId39"/>
    <p:sldId id="305" r:id="rId40"/>
    <p:sldId id="304" r:id="rId41"/>
    <p:sldId id="314" r:id="rId42"/>
    <p:sldId id="306" r:id="rId43"/>
    <p:sldId id="345" r:id="rId44"/>
    <p:sldId id="346" r:id="rId45"/>
    <p:sldId id="347" r:id="rId46"/>
    <p:sldId id="348" r:id="rId47"/>
    <p:sldId id="349" r:id="rId48"/>
    <p:sldId id="350" r:id="rId49"/>
    <p:sldId id="351" r:id="rId50"/>
    <p:sldId id="352"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0E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6.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C74C0919-9B2B-4954-A320-823DDC2AB9C6}" type="datetimeFigureOut">
              <a:rPr lang="en-US"/>
              <a:pPr>
                <a:defRPr/>
              </a:pPr>
              <a:t>8/24/2018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C912817A-DDCA-4B54-ABCA-86495AED0708}"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1BE8373F-60F8-410B-9A58-B21BDE4FE57F}" type="datetimeFigureOut">
              <a:rPr lang="en-US"/>
              <a:pPr>
                <a:defRPr/>
              </a:pPr>
              <a:t>8/24/2018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2A444DF-AD30-4C04-AF2E-5F2975B83F91}"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7CFD4478-8EFE-4791-A7FB-B0D0447F8148}" type="datetimeFigureOut">
              <a:rPr lang="en-US"/>
              <a:pPr>
                <a:defRPr/>
              </a:pPr>
              <a:t>8/24/2018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4313416-0BB9-45F9-A2A1-4D669EC39D80}"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7F5E71C8-ACA1-4DFA-B24E-89492FF44A87}" type="datetimeFigureOut">
              <a:rPr lang="en-US"/>
              <a:pPr>
                <a:defRPr/>
              </a:pPr>
              <a:t>8/24/2018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16EC22A9-9A7A-4153-AC15-A71750C57F4C}"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0A6B65F-E133-45D9-ACDB-D2C4A8C7882B}" type="datetimeFigureOut">
              <a:rPr lang="en-US"/>
              <a:pPr>
                <a:defRPr/>
              </a:pPr>
              <a:t>8/24/2018</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5B28CA3C-D0CE-4AC0-9168-7BC7663759C8}"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5DFFA3B0-FEAA-4C47-8A10-04B704890E69}" type="datetimeFigureOut">
              <a:rPr lang="en-US"/>
              <a:pPr>
                <a:defRPr/>
              </a:pPr>
              <a:t>8/24/2018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A704065-1C44-4193-A82C-0ECB887354C0}"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E7D7C1B7-2AFC-47EF-91BD-1A8414180321}" type="datetimeFigureOut">
              <a:rPr lang="en-US"/>
              <a:pPr>
                <a:defRPr/>
              </a:pPr>
              <a:t>8/24/2018</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0A6F0394-46AE-4534-9365-C1AFE2841394}"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62561C5-012D-4938-B413-6A98FF3DEDF1}" type="datetimeFigureOut">
              <a:rPr lang="en-US"/>
              <a:pPr>
                <a:defRPr/>
              </a:pPr>
              <a:t>8/24/2018</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98B5CFEF-D32F-4082-A5FF-85D7CDE97D15}"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6CD7D5E-F56E-4950-936F-50A823C4DD93}" type="datetimeFigureOut">
              <a:rPr lang="en-US"/>
              <a:pPr>
                <a:defRPr/>
              </a:pPr>
              <a:t>8/24/2018</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BA414A6A-1CBA-4D12-80A4-15BF24A7E311}"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F8994EB-DC6A-4C6A-B906-A1F3ACC6A03F}" type="datetimeFigureOut">
              <a:rPr lang="en-US"/>
              <a:pPr>
                <a:defRPr/>
              </a:pPr>
              <a:t>8/24/2018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3F2F59B-8007-498E-A934-A57E22B4C64D}"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ED3BF0-BF67-4522-B272-F4E7589C46AB}" type="datetimeFigureOut">
              <a:rPr lang="en-US"/>
              <a:pPr>
                <a:defRPr/>
              </a:pPr>
              <a:t>8/24/2018</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54B2F5C-12CA-4855-8992-6161ABDA95AF}"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5040327-F94B-43E0-AE73-8192AC914D12}" type="datetimeFigureOut">
              <a:rPr lang="en-US"/>
              <a:pPr>
                <a:defRPr/>
              </a:pPr>
              <a:t>8/24/2018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639B575-A808-4BBB-BA30-AEEDC5C9238A}"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ctrTitle"/>
          </p:nvPr>
        </p:nvSpPr>
        <p:spPr/>
        <p:txBody>
          <a:bodyPr/>
          <a:lstStyle/>
          <a:p>
            <a:pPr eaLnBrk="1" hangingPunct="1"/>
            <a:endParaRPr lang="en-IN" smtClean="0"/>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0" name="Rectangle 2"/>
          <p:cNvSpPr>
            <a:spLocks noGrp="1"/>
          </p:cNvSpPr>
          <p:nvPr>
            <p:ph type="title"/>
          </p:nvPr>
        </p:nvSpPr>
        <p:spPr/>
        <p:txBody>
          <a:bodyPr/>
          <a:lstStyle/>
          <a:p>
            <a:endParaRPr lang="en-US" smtClean="0"/>
          </a:p>
        </p:txBody>
      </p:sp>
      <p:sp>
        <p:nvSpPr>
          <p:cNvPr id="69641" name="Rectangle 3"/>
          <p:cNvSpPr>
            <a:spLocks noGrp="1"/>
          </p:cNvSpPr>
          <p:nvPr>
            <p:ph type="body" idx="1"/>
          </p:nvPr>
        </p:nvSpPr>
        <p:spPr/>
        <p:txBody>
          <a:bodyPr/>
          <a:lstStyle/>
          <a:p>
            <a:pPr>
              <a:buFont typeface="Arial" charset="0"/>
              <a:buNone/>
            </a:pPr>
            <a:r>
              <a:rPr lang="en-US" dirty="0" smtClean="0"/>
              <a:t>	</a:t>
            </a:r>
          </a:p>
        </p:txBody>
      </p:sp>
      <p:graphicFrame>
        <p:nvGraphicFramePr>
          <p:cNvPr id="69636" name="Object 4"/>
          <p:cNvGraphicFramePr>
            <a:graphicFrameLocks/>
          </p:cNvGraphicFramePr>
          <p:nvPr/>
        </p:nvGraphicFramePr>
        <p:xfrm>
          <a:off x="3203575" y="1412875"/>
          <a:ext cx="2384425" cy="944563"/>
        </p:xfrm>
        <a:graphic>
          <a:graphicData uri="http://schemas.openxmlformats.org/presentationml/2006/ole">
            <p:oleObj spid="_x0000_s69636" name="Equation" r:id="rId3" imgW="1485720" imgH="545760" progId="">
              <p:embed/>
            </p:oleObj>
          </a:graphicData>
        </a:graphic>
      </p:graphicFrame>
      <p:sp>
        <p:nvSpPr>
          <p:cNvPr id="69642" name="Rectangle 5"/>
          <p:cNvSpPr>
            <a:spLocks noChangeArrowheads="1"/>
          </p:cNvSpPr>
          <p:nvPr/>
        </p:nvSpPr>
        <p:spPr bwMode="auto">
          <a:xfrm>
            <a:off x="1403350" y="2708275"/>
            <a:ext cx="4276725" cy="946150"/>
          </a:xfrm>
          <a:prstGeom prst="rect">
            <a:avLst/>
          </a:prstGeom>
          <a:noFill/>
          <a:ln w="9525">
            <a:noFill/>
            <a:miter lim="800000"/>
            <a:headEnd/>
            <a:tailEnd/>
          </a:ln>
        </p:spPr>
        <p:txBody>
          <a:bodyPr wrap="none" lIns="92075" tIns="46038" rIns="92075" bIns="46038">
            <a:spAutoFit/>
          </a:bodyPr>
          <a:lstStyle/>
          <a:p>
            <a:pPr eaLnBrk="0" hangingPunct="0"/>
            <a:r>
              <a:rPr lang="en-US" sz="2800"/>
              <a:t>E.g. Suppose p</a:t>
            </a:r>
            <a:r>
              <a:rPr lang="en-US" sz="2800" baseline="-25000"/>
              <a:t>i</a:t>
            </a:r>
            <a:r>
              <a:rPr lang="en-US" sz="2800"/>
              <a:t> = a - bX</a:t>
            </a:r>
            <a:r>
              <a:rPr lang="en-US" sz="2800" baseline="-25000"/>
              <a:t>i</a:t>
            </a:r>
            <a:r>
              <a:rPr lang="en-US" sz="2800"/>
              <a:t>. </a:t>
            </a:r>
            <a:br>
              <a:rPr lang="en-US" sz="2800"/>
            </a:br>
            <a:r>
              <a:rPr lang="en-US" sz="2800"/>
              <a:t>Then X</a:t>
            </a:r>
            <a:r>
              <a:rPr lang="en-US" sz="2800" baseline="-25000"/>
              <a:t>i</a:t>
            </a:r>
            <a:r>
              <a:rPr lang="en-US" sz="2800"/>
              <a:t> = (a-p</a:t>
            </a:r>
            <a:r>
              <a:rPr lang="en-US" sz="2800" baseline="-25000"/>
              <a:t>i</a:t>
            </a:r>
            <a:r>
              <a:rPr lang="en-US" sz="2800"/>
              <a:t>)/b and</a:t>
            </a:r>
          </a:p>
        </p:txBody>
      </p:sp>
      <p:graphicFrame>
        <p:nvGraphicFramePr>
          <p:cNvPr id="69638" name="Object 6"/>
          <p:cNvGraphicFramePr>
            <a:graphicFrameLocks/>
          </p:cNvGraphicFramePr>
          <p:nvPr/>
        </p:nvGraphicFramePr>
        <p:xfrm>
          <a:off x="2916238" y="3716338"/>
          <a:ext cx="1573212" cy="968375"/>
        </p:xfrm>
        <a:graphic>
          <a:graphicData uri="http://schemas.openxmlformats.org/presentationml/2006/ole">
            <p:oleObj spid="_x0000_s69638" name="Equation" r:id="rId4" imgW="838080" imgH="545760" progId="">
              <p:embed/>
            </p:oleObj>
          </a:graphicData>
        </a:graphic>
      </p:graphicFrame>
      <p:graphicFrame>
        <p:nvGraphicFramePr>
          <p:cNvPr id="69639" name="Object 7"/>
          <p:cNvGraphicFramePr>
            <a:graphicFrameLocks/>
          </p:cNvGraphicFramePr>
          <p:nvPr/>
        </p:nvGraphicFramePr>
        <p:xfrm>
          <a:off x="2124075" y="5373688"/>
          <a:ext cx="4668838" cy="987425"/>
        </p:xfrm>
        <a:graphic>
          <a:graphicData uri="http://schemas.openxmlformats.org/presentationml/2006/ole">
            <p:oleObj spid="_x0000_s69639" name="Equation" r:id="rId5" imgW="2869920" imgH="545760" progId="">
              <p:embed/>
            </p:oleObj>
          </a:graphicData>
        </a:graphic>
      </p:graphicFrame>
      <p:sp>
        <p:nvSpPr>
          <p:cNvPr id="69643" name="Rectangle 8"/>
          <p:cNvSpPr>
            <a:spLocks noChangeArrowheads="1"/>
          </p:cNvSpPr>
          <p:nvPr/>
        </p:nvSpPr>
        <p:spPr bwMode="auto">
          <a:xfrm>
            <a:off x="1403350" y="4797425"/>
            <a:ext cx="1828800" cy="519113"/>
          </a:xfrm>
          <a:prstGeom prst="rect">
            <a:avLst/>
          </a:prstGeom>
          <a:noFill/>
          <a:ln w="9525">
            <a:noFill/>
            <a:miter lim="800000"/>
            <a:headEnd/>
            <a:tailEnd/>
          </a:ln>
        </p:spPr>
        <p:txBody>
          <a:bodyPr wrap="none" lIns="92075" tIns="46038" rIns="92075" bIns="46038">
            <a:spAutoFit/>
          </a:bodyPr>
          <a:lstStyle/>
          <a:p>
            <a:pPr eaLnBrk="0" hangingPunct="0"/>
            <a:r>
              <a:rPr lang="en-US" sz="2800"/>
              <a:t>Therefore,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00" name="Rectangle 2"/>
          <p:cNvSpPr>
            <a:spLocks noGrp="1"/>
          </p:cNvSpPr>
          <p:nvPr>
            <p:ph type="title"/>
          </p:nvPr>
        </p:nvSpPr>
        <p:spPr/>
        <p:txBody>
          <a:bodyPr/>
          <a:lstStyle/>
          <a:p>
            <a:r>
              <a:rPr lang="en-US" dirty="0" smtClean="0"/>
              <a:t>Point Elasticity</a:t>
            </a:r>
          </a:p>
        </p:txBody>
      </p:sp>
      <p:sp>
        <p:nvSpPr>
          <p:cNvPr id="49201" name="Rectangle 4"/>
          <p:cNvSpPr>
            <a:spLocks noChangeArrowheads="1"/>
          </p:cNvSpPr>
          <p:nvPr/>
        </p:nvSpPr>
        <p:spPr bwMode="auto">
          <a:xfrm>
            <a:off x="0" y="0"/>
            <a:ext cx="9142413" cy="1219200"/>
          </a:xfrm>
          <a:prstGeom prst="rect">
            <a:avLst/>
          </a:prstGeom>
          <a:noFill/>
          <a:ln w="9525">
            <a:noFill/>
            <a:miter lim="800000"/>
            <a:headEnd/>
            <a:tailEnd/>
          </a:ln>
        </p:spPr>
        <p:txBody>
          <a:bodyPr lIns="92075" tIns="46038" rIns="92075" bIns="46038" anchor="ctr"/>
          <a:lstStyle/>
          <a:p>
            <a:pPr algn="ctr" eaLnBrk="0" hangingPunct="0"/>
            <a:endParaRPr lang="en-US" sz="4400">
              <a:latin typeface="Calibri" pitchFamily="34" charset="0"/>
            </a:endParaRPr>
          </a:p>
        </p:txBody>
      </p:sp>
      <p:sp>
        <p:nvSpPr>
          <p:cNvPr id="49202" name="Line 5"/>
          <p:cNvSpPr>
            <a:spLocks noChangeShapeType="1"/>
          </p:cNvSpPr>
          <p:nvPr/>
        </p:nvSpPr>
        <p:spPr bwMode="auto">
          <a:xfrm>
            <a:off x="1404938" y="1738313"/>
            <a:ext cx="0" cy="319087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49203" name="Line 6"/>
          <p:cNvSpPr>
            <a:spLocks noChangeShapeType="1"/>
          </p:cNvSpPr>
          <p:nvPr/>
        </p:nvSpPr>
        <p:spPr bwMode="auto">
          <a:xfrm>
            <a:off x="1404938" y="4930775"/>
            <a:ext cx="4905375"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49204" name="Rectangle 7"/>
          <p:cNvSpPr>
            <a:spLocks noChangeArrowheads="1"/>
          </p:cNvSpPr>
          <p:nvPr/>
        </p:nvSpPr>
        <p:spPr bwMode="auto">
          <a:xfrm>
            <a:off x="836613" y="1374775"/>
            <a:ext cx="370294" cy="369974"/>
          </a:xfrm>
          <a:prstGeom prst="rect">
            <a:avLst/>
          </a:prstGeom>
          <a:noFill/>
          <a:ln w="9525">
            <a:noFill/>
            <a:miter lim="800000"/>
            <a:headEnd/>
            <a:tailEnd/>
          </a:ln>
        </p:spPr>
        <p:txBody>
          <a:bodyPr wrap="none" lIns="92075" tIns="46038" rIns="92075" bIns="46038">
            <a:spAutoFit/>
          </a:bodyPr>
          <a:lstStyle/>
          <a:p>
            <a:pPr eaLnBrk="0" hangingPunct="0"/>
            <a:r>
              <a:rPr lang="en-US" b="1" dirty="0"/>
              <a:t>p</a:t>
            </a:r>
            <a:r>
              <a:rPr lang="en-US" b="1" baseline="-25000" dirty="0"/>
              <a:t>i</a:t>
            </a:r>
          </a:p>
        </p:txBody>
      </p:sp>
      <p:sp>
        <p:nvSpPr>
          <p:cNvPr id="49205" name="Rectangle 8"/>
          <p:cNvSpPr>
            <a:spLocks noChangeArrowheads="1"/>
          </p:cNvSpPr>
          <p:nvPr/>
        </p:nvSpPr>
        <p:spPr bwMode="auto">
          <a:xfrm>
            <a:off x="6122988" y="5018088"/>
            <a:ext cx="383118" cy="369974"/>
          </a:xfrm>
          <a:prstGeom prst="rect">
            <a:avLst/>
          </a:prstGeom>
          <a:noFill/>
          <a:ln w="9525">
            <a:noFill/>
            <a:miter lim="800000"/>
            <a:headEnd/>
            <a:tailEnd/>
          </a:ln>
        </p:spPr>
        <p:txBody>
          <a:bodyPr wrap="none" lIns="92075" tIns="46038" rIns="92075" bIns="46038">
            <a:spAutoFit/>
          </a:bodyPr>
          <a:lstStyle/>
          <a:p>
            <a:pPr eaLnBrk="0" hangingPunct="0"/>
            <a:r>
              <a:rPr lang="en-US" b="1" dirty="0"/>
              <a:t>X</a:t>
            </a:r>
            <a:r>
              <a:rPr lang="en-US" b="1" baseline="-25000" dirty="0"/>
              <a:t>i</a:t>
            </a:r>
            <a:endParaRPr lang="en-US" b="1" dirty="0"/>
          </a:p>
        </p:txBody>
      </p:sp>
      <p:sp>
        <p:nvSpPr>
          <p:cNvPr id="49206" name="Line 9"/>
          <p:cNvSpPr>
            <a:spLocks noChangeShapeType="1"/>
          </p:cNvSpPr>
          <p:nvPr/>
        </p:nvSpPr>
        <p:spPr bwMode="auto">
          <a:xfrm>
            <a:off x="3128963" y="3554413"/>
            <a:ext cx="2062162" cy="1374775"/>
          </a:xfrm>
          <a:prstGeom prst="line">
            <a:avLst/>
          </a:prstGeom>
          <a:noFill/>
          <a:ln w="50800">
            <a:solidFill>
              <a:schemeClr val="hlink"/>
            </a:solidFill>
            <a:round/>
            <a:headEnd type="none" w="sm" len="sm"/>
            <a:tailEnd type="none" w="sm" len="sm"/>
          </a:ln>
        </p:spPr>
        <p:txBody>
          <a:bodyPr wrap="none" anchor="ctr"/>
          <a:lstStyle/>
          <a:p>
            <a:endParaRPr lang="en-US"/>
          </a:p>
        </p:txBody>
      </p:sp>
      <p:sp>
        <p:nvSpPr>
          <p:cNvPr id="49207" name="Rectangle 10"/>
          <p:cNvSpPr>
            <a:spLocks noChangeArrowheads="1"/>
          </p:cNvSpPr>
          <p:nvPr/>
        </p:nvSpPr>
        <p:spPr bwMode="auto">
          <a:xfrm>
            <a:off x="908050" y="2089150"/>
            <a:ext cx="314189" cy="369974"/>
          </a:xfrm>
          <a:prstGeom prst="rect">
            <a:avLst/>
          </a:prstGeom>
          <a:noFill/>
          <a:ln w="9525">
            <a:noFill/>
            <a:miter lim="800000"/>
            <a:headEnd/>
            <a:tailEnd/>
          </a:ln>
        </p:spPr>
        <p:txBody>
          <a:bodyPr wrap="none" lIns="92075" tIns="46038" rIns="92075" bIns="46038">
            <a:spAutoFit/>
          </a:bodyPr>
          <a:lstStyle/>
          <a:p>
            <a:pPr eaLnBrk="0" hangingPunct="0"/>
            <a:r>
              <a:rPr lang="en-US" b="1" dirty="0"/>
              <a:t>a</a:t>
            </a:r>
          </a:p>
        </p:txBody>
      </p:sp>
      <p:sp>
        <p:nvSpPr>
          <p:cNvPr id="49208" name="Rectangle 11"/>
          <p:cNvSpPr>
            <a:spLocks noChangeArrowheads="1"/>
          </p:cNvSpPr>
          <p:nvPr/>
        </p:nvSpPr>
        <p:spPr bwMode="auto">
          <a:xfrm>
            <a:off x="6372225" y="1412875"/>
            <a:ext cx="1426673" cy="400752"/>
          </a:xfrm>
          <a:prstGeom prst="rect">
            <a:avLst/>
          </a:prstGeom>
          <a:noFill/>
          <a:ln w="9525">
            <a:noFill/>
            <a:miter lim="800000"/>
            <a:headEnd/>
            <a:tailEnd/>
          </a:ln>
        </p:spPr>
        <p:txBody>
          <a:bodyPr wrap="none" lIns="92075" tIns="46038" rIns="92075" bIns="46038">
            <a:spAutoFit/>
          </a:bodyPr>
          <a:lstStyle/>
          <a:p>
            <a:pPr eaLnBrk="0" hangingPunct="0"/>
            <a:r>
              <a:rPr lang="en-US" sz="2000" b="1" dirty="0"/>
              <a:t>p</a:t>
            </a:r>
            <a:r>
              <a:rPr lang="en-US" sz="2000" b="1" baseline="-25000" dirty="0"/>
              <a:t>i</a:t>
            </a:r>
            <a:r>
              <a:rPr lang="en-US" sz="2000" b="1" dirty="0"/>
              <a:t> = a - </a:t>
            </a:r>
            <a:r>
              <a:rPr lang="en-US" sz="2000" b="1" dirty="0" err="1"/>
              <a:t>bX</a:t>
            </a:r>
            <a:r>
              <a:rPr lang="en-US" sz="2000" b="1" baseline="-25000" dirty="0" err="1"/>
              <a:t>i</a:t>
            </a:r>
            <a:endParaRPr lang="en-US" sz="2000" b="1" dirty="0"/>
          </a:p>
        </p:txBody>
      </p:sp>
      <p:sp>
        <p:nvSpPr>
          <p:cNvPr id="49209" name="Rectangle 12"/>
          <p:cNvSpPr>
            <a:spLocks noChangeArrowheads="1"/>
          </p:cNvSpPr>
          <p:nvPr/>
        </p:nvSpPr>
        <p:spPr bwMode="auto">
          <a:xfrm>
            <a:off x="4908550" y="5018088"/>
            <a:ext cx="314189" cy="369974"/>
          </a:xfrm>
          <a:prstGeom prst="rect">
            <a:avLst/>
          </a:prstGeom>
          <a:noFill/>
          <a:ln w="9525">
            <a:noFill/>
            <a:miter lim="800000"/>
            <a:headEnd/>
            <a:tailEnd/>
          </a:ln>
        </p:spPr>
        <p:txBody>
          <a:bodyPr wrap="none" lIns="92075" tIns="46038" rIns="92075" bIns="46038">
            <a:spAutoFit/>
          </a:bodyPr>
          <a:lstStyle/>
          <a:p>
            <a:pPr eaLnBrk="0" hangingPunct="0"/>
            <a:r>
              <a:rPr lang="en-US" b="1" dirty="0"/>
              <a:t>a</a:t>
            </a:r>
          </a:p>
        </p:txBody>
      </p:sp>
      <p:graphicFrame>
        <p:nvGraphicFramePr>
          <p:cNvPr id="49165" name="Object 13"/>
          <p:cNvGraphicFramePr>
            <a:graphicFrameLocks/>
          </p:cNvGraphicFramePr>
          <p:nvPr/>
        </p:nvGraphicFramePr>
        <p:xfrm>
          <a:off x="6011863" y="1989138"/>
          <a:ext cx="2373312" cy="854075"/>
        </p:xfrm>
        <a:graphic>
          <a:graphicData uri="http://schemas.openxmlformats.org/presentationml/2006/ole">
            <p:oleObj spid="_x0000_s49165" name="Equation" r:id="rId3" imgW="1231560" imgH="533160" progId="">
              <p:embed/>
            </p:oleObj>
          </a:graphicData>
        </a:graphic>
      </p:graphicFrame>
      <p:graphicFrame>
        <p:nvGraphicFramePr>
          <p:cNvPr id="49166" name="Object 14"/>
          <p:cNvGraphicFramePr>
            <a:graphicFrameLocks/>
          </p:cNvGraphicFramePr>
          <p:nvPr/>
        </p:nvGraphicFramePr>
        <p:xfrm>
          <a:off x="3427413" y="3387725"/>
          <a:ext cx="1104900" cy="287338"/>
        </p:xfrm>
        <a:graphic>
          <a:graphicData uri="http://schemas.openxmlformats.org/presentationml/2006/ole">
            <p:oleObj spid="_x0000_s49166" name="Equation" r:id="rId4" imgW="977760" imgH="304560" progId="Equation.2">
              <p:embed/>
            </p:oleObj>
          </a:graphicData>
        </a:graphic>
      </p:graphicFrame>
      <p:sp>
        <p:nvSpPr>
          <p:cNvPr id="49210" name="Oval 15"/>
          <p:cNvSpPr>
            <a:spLocks noChangeArrowheads="1"/>
          </p:cNvSpPr>
          <p:nvPr/>
        </p:nvSpPr>
        <p:spPr bwMode="auto">
          <a:xfrm>
            <a:off x="5048250" y="4810125"/>
            <a:ext cx="238125" cy="238125"/>
          </a:xfrm>
          <a:prstGeom prst="ellipse">
            <a:avLst/>
          </a:prstGeom>
          <a:solidFill>
            <a:schemeClr val="accent1"/>
          </a:solidFill>
          <a:ln w="9525">
            <a:noFill/>
            <a:round/>
            <a:headEnd/>
            <a:tailEnd/>
          </a:ln>
        </p:spPr>
        <p:txBody>
          <a:bodyPr wrap="none" anchor="ctr"/>
          <a:lstStyle/>
          <a:p>
            <a:endParaRPr lang="en-US"/>
          </a:p>
        </p:txBody>
      </p:sp>
      <p:graphicFrame>
        <p:nvGraphicFramePr>
          <p:cNvPr id="49168" name="Object 16"/>
          <p:cNvGraphicFramePr>
            <a:graphicFrameLocks/>
          </p:cNvGraphicFramePr>
          <p:nvPr/>
        </p:nvGraphicFramePr>
        <p:xfrm>
          <a:off x="5259388" y="4572000"/>
          <a:ext cx="896937" cy="296863"/>
        </p:xfrm>
        <a:graphic>
          <a:graphicData uri="http://schemas.openxmlformats.org/presentationml/2006/ole">
            <p:oleObj spid="_x0000_s49168" name="Equation" r:id="rId5" imgW="787320" imgH="304560" progId="Equation.2">
              <p:embed/>
            </p:oleObj>
          </a:graphicData>
        </a:graphic>
      </p:graphicFrame>
      <p:sp>
        <p:nvSpPr>
          <p:cNvPr id="49211" name="Line 17"/>
          <p:cNvSpPr>
            <a:spLocks noChangeShapeType="1"/>
          </p:cNvSpPr>
          <p:nvPr/>
        </p:nvSpPr>
        <p:spPr bwMode="auto">
          <a:xfrm>
            <a:off x="3119438" y="3571875"/>
            <a:ext cx="0" cy="13335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9212" name="Line 18"/>
          <p:cNvSpPr>
            <a:spLocks noChangeShapeType="1"/>
          </p:cNvSpPr>
          <p:nvPr/>
        </p:nvSpPr>
        <p:spPr bwMode="auto">
          <a:xfrm flipH="1">
            <a:off x="1404938" y="3548063"/>
            <a:ext cx="1714500"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9213" name="Rectangle 19"/>
          <p:cNvSpPr>
            <a:spLocks noChangeArrowheads="1"/>
          </p:cNvSpPr>
          <p:nvPr/>
        </p:nvSpPr>
        <p:spPr bwMode="auto">
          <a:xfrm>
            <a:off x="785787" y="3255963"/>
            <a:ext cx="500065"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a:t>a/2</a:t>
            </a:r>
          </a:p>
        </p:txBody>
      </p:sp>
      <p:sp>
        <p:nvSpPr>
          <p:cNvPr id="49214" name="Rectangle 20"/>
          <p:cNvSpPr>
            <a:spLocks noChangeArrowheads="1"/>
          </p:cNvSpPr>
          <p:nvPr/>
        </p:nvSpPr>
        <p:spPr bwMode="auto">
          <a:xfrm>
            <a:off x="2670175" y="5018088"/>
            <a:ext cx="506549" cy="369974"/>
          </a:xfrm>
          <a:prstGeom prst="rect">
            <a:avLst/>
          </a:prstGeom>
          <a:noFill/>
          <a:ln w="9525">
            <a:noFill/>
            <a:miter lim="800000"/>
            <a:headEnd/>
            <a:tailEnd/>
          </a:ln>
        </p:spPr>
        <p:txBody>
          <a:bodyPr wrap="none" lIns="92075" tIns="46038" rIns="92075" bIns="46038">
            <a:spAutoFit/>
          </a:bodyPr>
          <a:lstStyle/>
          <a:p>
            <a:pPr eaLnBrk="0" hangingPunct="0"/>
            <a:r>
              <a:rPr lang="en-US" b="1" dirty="0"/>
              <a:t>a/2</a:t>
            </a:r>
          </a:p>
        </p:txBody>
      </p:sp>
      <p:graphicFrame>
        <p:nvGraphicFramePr>
          <p:cNvPr id="49173" name="Object 21"/>
          <p:cNvGraphicFramePr>
            <a:graphicFrameLocks/>
          </p:cNvGraphicFramePr>
          <p:nvPr/>
        </p:nvGraphicFramePr>
        <p:xfrm>
          <a:off x="1584325" y="2220913"/>
          <a:ext cx="1211263" cy="230187"/>
        </p:xfrm>
        <a:graphic>
          <a:graphicData uri="http://schemas.openxmlformats.org/presentationml/2006/ole">
            <p:oleObj spid="_x0000_s49173" name="Equation" r:id="rId6" imgW="1079280" imgH="253800" progId="Equation.2">
              <p:embed/>
            </p:oleObj>
          </a:graphicData>
        </a:graphic>
      </p:graphicFrame>
      <p:sp>
        <p:nvSpPr>
          <p:cNvPr id="49215" name="Rectangle 22"/>
          <p:cNvSpPr>
            <a:spLocks noChangeArrowheads="1"/>
          </p:cNvSpPr>
          <p:nvPr/>
        </p:nvSpPr>
        <p:spPr bwMode="auto">
          <a:xfrm>
            <a:off x="2408238" y="2541588"/>
            <a:ext cx="982641" cy="400752"/>
          </a:xfrm>
          <a:prstGeom prst="rect">
            <a:avLst/>
          </a:prstGeom>
          <a:noFill/>
          <a:ln w="9525">
            <a:noFill/>
            <a:miter lim="800000"/>
            <a:headEnd/>
            <a:tailEnd/>
          </a:ln>
        </p:spPr>
        <p:txBody>
          <a:bodyPr wrap="none" lIns="92075" tIns="46038" rIns="92075" bIns="46038">
            <a:spAutoFit/>
          </a:bodyPr>
          <a:lstStyle/>
          <a:p>
            <a:pPr eaLnBrk="0" hangingPunct="0"/>
            <a:r>
              <a:rPr lang="en-US" sz="2000" b="1" dirty="0">
                <a:solidFill>
                  <a:srgbClr val="00FF66"/>
                </a:solidFill>
              </a:rPr>
              <a:t>elastic</a:t>
            </a:r>
          </a:p>
        </p:txBody>
      </p:sp>
      <p:sp>
        <p:nvSpPr>
          <p:cNvPr id="49216" name="Rectangle 23"/>
          <p:cNvSpPr>
            <a:spLocks noChangeArrowheads="1"/>
          </p:cNvSpPr>
          <p:nvPr/>
        </p:nvSpPr>
        <p:spPr bwMode="auto">
          <a:xfrm>
            <a:off x="4241800" y="3756025"/>
            <a:ext cx="1210268" cy="400752"/>
          </a:xfrm>
          <a:prstGeom prst="rect">
            <a:avLst/>
          </a:prstGeom>
          <a:noFill/>
          <a:ln w="9525">
            <a:noFill/>
            <a:miter lim="800000"/>
            <a:headEnd/>
            <a:tailEnd/>
          </a:ln>
        </p:spPr>
        <p:txBody>
          <a:bodyPr wrap="none" lIns="92075" tIns="46038" rIns="92075" bIns="46038">
            <a:spAutoFit/>
          </a:bodyPr>
          <a:lstStyle/>
          <a:p>
            <a:pPr eaLnBrk="0" hangingPunct="0"/>
            <a:r>
              <a:rPr lang="en-US" sz="2000" b="1" dirty="0">
                <a:solidFill>
                  <a:schemeClr val="hlink"/>
                </a:solidFill>
              </a:rPr>
              <a:t>inelastic</a:t>
            </a:r>
          </a:p>
        </p:txBody>
      </p:sp>
      <p:sp>
        <p:nvSpPr>
          <p:cNvPr id="49217" name="Line 24"/>
          <p:cNvSpPr>
            <a:spLocks noChangeShapeType="1"/>
          </p:cNvSpPr>
          <p:nvPr/>
        </p:nvSpPr>
        <p:spPr bwMode="auto">
          <a:xfrm flipV="1">
            <a:off x="704850" y="2592388"/>
            <a:ext cx="0" cy="142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9218" name="Line 25"/>
          <p:cNvSpPr>
            <a:spLocks noChangeShapeType="1"/>
          </p:cNvSpPr>
          <p:nvPr/>
        </p:nvSpPr>
        <p:spPr bwMode="auto">
          <a:xfrm>
            <a:off x="1390650" y="2405063"/>
            <a:ext cx="1709738" cy="1139825"/>
          </a:xfrm>
          <a:prstGeom prst="line">
            <a:avLst/>
          </a:prstGeom>
          <a:noFill/>
          <a:ln w="50800">
            <a:solidFill>
              <a:srgbClr val="00FF66"/>
            </a:solidFill>
            <a:round/>
            <a:headEnd type="none" w="sm" len="sm"/>
            <a:tailEnd type="none" w="sm" len="sm"/>
          </a:ln>
        </p:spPr>
        <p:txBody>
          <a:bodyPr wrap="none" anchor="ctr"/>
          <a:lstStyle/>
          <a:p>
            <a:endParaRPr lang="en-US"/>
          </a:p>
        </p:txBody>
      </p:sp>
      <p:sp>
        <p:nvSpPr>
          <p:cNvPr id="49219" name="Oval 26"/>
          <p:cNvSpPr>
            <a:spLocks noChangeArrowheads="1"/>
          </p:cNvSpPr>
          <p:nvPr/>
        </p:nvSpPr>
        <p:spPr bwMode="auto">
          <a:xfrm>
            <a:off x="3000375" y="3429000"/>
            <a:ext cx="238125" cy="238125"/>
          </a:xfrm>
          <a:prstGeom prst="ellipse">
            <a:avLst/>
          </a:prstGeom>
          <a:solidFill>
            <a:schemeClr val="accent1"/>
          </a:solidFill>
          <a:ln w="9525">
            <a:noFill/>
            <a:round/>
            <a:headEnd/>
            <a:tailEnd/>
          </a:ln>
        </p:spPr>
        <p:txBody>
          <a:bodyPr wrap="none" anchor="ctr"/>
          <a:lstStyle/>
          <a:p>
            <a:endParaRPr lang="en-US"/>
          </a:p>
        </p:txBody>
      </p:sp>
      <p:sp>
        <p:nvSpPr>
          <p:cNvPr id="49220" name="Oval 27"/>
          <p:cNvSpPr>
            <a:spLocks noChangeArrowheads="1"/>
          </p:cNvSpPr>
          <p:nvPr/>
        </p:nvSpPr>
        <p:spPr bwMode="auto">
          <a:xfrm>
            <a:off x="1285875" y="2309813"/>
            <a:ext cx="238125" cy="238125"/>
          </a:xfrm>
          <a:prstGeom prst="ellipse">
            <a:avLst/>
          </a:prstGeom>
          <a:solidFill>
            <a:schemeClr val="accent1"/>
          </a:solidFill>
          <a:ln w="9525">
            <a:noFill/>
            <a:round/>
            <a:headEnd/>
            <a:tailEnd/>
          </a:ln>
        </p:spPr>
        <p:txBody>
          <a:bodyPr wrap="none" anchor="ctr"/>
          <a:lstStyle/>
          <a:p>
            <a:endParaRPr lang="en-US"/>
          </a:p>
        </p:txBody>
      </p:sp>
      <p:sp>
        <p:nvSpPr>
          <p:cNvPr id="49221" name="Rectangle 28"/>
          <p:cNvSpPr>
            <a:spLocks noChangeArrowheads="1"/>
          </p:cNvSpPr>
          <p:nvPr/>
        </p:nvSpPr>
        <p:spPr bwMode="auto">
          <a:xfrm>
            <a:off x="4503738" y="3208338"/>
            <a:ext cx="1744067" cy="585418"/>
          </a:xfrm>
          <a:prstGeom prst="rect">
            <a:avLst/>
          </a:prstGeom>
          <a:noFill/>
          <a:ln w="9525">
            <a:noFill/>
            <a:miter lim="800000"/>
            <a:headEnd/>
            <a:tailEnd/>
          </a:ln>
        </p:spPr>
        <p:txBody>
          <a:bodyPr wrap="none" lIns="92075" tIns="46038" rIns="92075" bIns="46038">
            <a:spAutoFit/>
          </a:bodyPr>
          <a:lstStyle/>
          <a:p>
            <a:pPr eaLnBrk="0" hangingPunct="0"/>
            <a:r>
              <a:rPr lang="en-US" sz="3200" b="1" dirty="0">
                <a:solidFill>
                  <a:schemeClr val="tx2"/>
                </a:solidFill>
              </a:rPr>
              <a:t>(</a:t>
            </a:r>
            <a:r>
              <a:rPr lang="en-US" sz="2000" b="1" dirty="0">
                <a:solidFill>
                  <a:schemeClr val="tx2"/>
                </a:solidFill>
              </a:rPr>
              <a:t>unit elastic)</a:t>
            </a:r>
          </a:p>
        </p:txBody>
      </p:sp>
      <p:graphicFrame>
        <p:nvGraphicFramePr>
          <p:cNvPr id="49198" name="Object 46"/>
          <p:cNvGraphicFramePr>
            <a:graphicFrameLocks/>
          </p:cNvGraphicFramePr>
          <p:nvPr/>
        </p:nvGraphicFramePr>
        <p:xfrm>
          <a:off x="3357554" y="2500306"/>
          <a:ext cx="623888" cy="422275"/>
        </p:xfrm>
        <a:graphic>
          <a:graphicData uri="http://schemas.openxmlformats.org/presentationml/2006/ole">
            <p:oleObj spid="_x0000_s49198" name="Equation" r:id="rId7" imgW="393480" imgH="203040" progId="">
              <p:embed/>
            </p:oleObj>
          </a:graphicData>
        </a:graphic>
      </p:graphicFrame>
      <p:graphicFrame>
        <p:nvGraphicFramePr>
          <p:cNvPr id="49199" name="Object 47"/>
          <p:cNvGraphicFramePr>
            <a:graphicFrameLocks/>
          </p:cNvGraphicFramePr>
          <p:nvPr>
            <p:ph type="body" idx="4294967295"/>
          </p:nvPr>
        </p:nvGraphicFramePr>
        <p:xfrm>
          <a:off x="5500694" y="3714752"/>
          <a:ext cx="792162" cy="347663"/>
        </p:xfrm>
        <a:graphic>
          <a:graphicData uri="http://schemas.openxmlformats.org/presentationml/2006/ole">
            <p:oleObj spid="_x0000_s49199" name="Equation" r:id="rId8" imgW="393480" imgH="203040" progId="">
              <p:embed/>
            </p:oleObj>
          </a:graphicData>
        </a:graphic>
      </p:graphicFrame>
      <p:sp>
        <p:nvSpPr>
          <p:cNvPr id="30" name="Rectangle 19"/>
          <p:cNvSpPr>
            <a:spLocks noChangeArrowheads="1"/>
          </p:cNvSpPr>
          <p:nvPr/>
        </p:nvSpPr>
        <p:spPr bwMode="auto">
          <a:xfrm>
            <a:off x="938187" y="4661440"/>
            <a:ext cx="500065" cy="339196"/>
          </a:xfrm>
          <a:prstGeom prst="rect">
            <a:avLst/>
          </a:prstGeom>
          <a:noFill/>
          <a:ln w="9525">
            <a:noFill/>
            <a:miter lim="800000"/>
            <a:headEnd/>
            <a:tailEnd/>
          </a:ln>
        </p:spPr>
        <p:txBody>
          <a:bodyPr wrap="square" lIns="92075" tIns="46038" rIns="92075" bIns="46038">
            <a:spAutoFit/>
          </a:bodyPr>
          <a:lstStyle/>
          <a:p>
            <a:pPr eaLnBrk="0" hangingPunct="0"/>
            <a:r>
              <a:rPr lang="en-US" sz="1600" b="1" dirty="0" smtClean="0"/>
              <a:t>0</a:t>
            </a:r>
            <a:endParaRPr lang="en-US"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p:txBody>
          <a:bodyPr/>
          <a:lstStyle/>
          <a:p>
            <a:endParaRPr lang="en-US" smtClean="0"/>
          </a:p>
        </p:txBody>
      </p:sp>
      <p:sp>
        <p:nvSpPr>
          <p:cNvPr id="72706" name="Rectangle 3"/>
          <p:cNvSpPr>
            <a:spLocks noGrp="1"/>
          </p:cNvSpPr>
          <p:nvPr>
            <p:ph type="body" idx="1"/>
          </p:nvPr>
        </p:nvSpPr>
        <p:spPr/>
        <p:txBody>
          <a:bodyPr/>
          <a:lstStyle/>
          <a:p>
            <a:pPr algn="just"/>
            <a:r>
              <a:rPr lang="en-US" sz="2400" dirty="0" smtClean="0"/>
              <a:t>Demand is elastic when the elasticity is greater than 1</a:t>
            </a:r>
          </a:p>
          <a:p>
            <a:pPr algn="just"/>
            <a:r>
              <a:rPr lang="en-US" sz="2400" dirty="0" smtClean="0"/>
              <a:t>Demand is inelastic when the elasticity is less than 1</a:t>
            </a:r>
          </a:p>
          <a:p>
            <a:pPr algn="just"/>
            <a:r>
              <a:rPr lang="en-US" sz="2400" dirty="0" smtClean="0"/>
              <a:t>Necessities (food) are highly price inelastic (</a:t>
            </a:r>
            <a:r>
              <a:rPr lang="el-GR" sz="2400" dirty="0" smtClean="0">
                <a:cs typeface="Arial" charset="0"/>
              </a:rPr>
              <a:t>ε</a:t>
            </a:r>
            <a:r>
              <a:rPr lang="en-US" sz="2400" dirty="0" smtClean="0">
                <a:cs typeface="Arial" charset="0"/>
              </a:rPr>
              <a:t> &lt; 1</a:t>
            </a:r>
            <a:r>
              <a:rPr lang="en-US" sz="2400" dirty="0" smtClean="0"/>
              <a:t>)</a:t>
            </a:r>
          </a:p>
          <a:p>
            <a:pPr algn="just"/>
            <a:r>
              <a:rPr lang="en-US" sz="2400" dirty="0" smtClean="0"/>
              <a:t>Luxuries (air travel) are highly price elastic (</a:t>
            </a:r>
            <a:r>
              <a:rPr lang="el-GR" sz="2400" dirty="0" smtClean="0">
                <a:cs typeface="Arial" charset="0"/>
              </a:rPr>
              <a:t>ε</a:t>
            </a:r>
            <a:r>
              <a:rPr lang="en-US" sz="2400" dirty="0" smtClean="0">
                <a:cs typeface="Arial" charset="0"/>
              </a:rPr>
              <a:t> &gt; 1</a:t>
            </a:r>
            <a:r>
              <a:rPr lang="en-US" sz="2400" dirty="0" smtClean="0"/>
              <a:t>)</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p:txBody>
          <a:bodyPr/>
          <a:lstStyle/>
          <a:p>
            <a:r>
              <a:rPr lang="en-US" sz="4000" smtClean="0"/>
              <a:t>Revenue and Price Elasticity of Demand</a:t>
            </a:r>
          </a:p>
        </p:txBody>
      </p:sp>
      <p:sp>
        <p:nvSpPr>
          <p:cNvPr id="73730" name="Rectangle 3"/>
          <p:cNvSpPr>
            <a:spLocks noGrp="1"/>
          </p:cNvSpPr>
          <p:nvPr>
            <p:ph type="body" idx="1"/>
          </p:nvPr>
        </p:nvSpPr>
        <p:spPr/>
        <p:txBody>
          <a:bodyPr/>
          <a:lstStyle/>
          <a:p>
            <a:pPr algn="just"/>
            <a:r>
              <a:rPr lang="en-US" sz="2400" dirty="0" smtClean="0"/>
              <a:t>Total revenue is by definition equal to price times quantity.</a:t>
            </a:r>
          </a:p>
          <a:p>
            <a:pPr>
              <a:lnSpc>
                <a:spcPct val="90000"/>
              </a:lnSpc>
            </a:pPr>
            <a:r>
              <a:rPr lang="en-US" sz="2400" dirty="0" smtClean="0"/>
              <a:t>Sellers’ revenue is</a:t>
            </a:r>
          </a:p>
          <a:p>
            <a:pPr>
              <a:lnSpc>
                <a:spcPct val="90000"/>
              </a:lnSpc>
            </a:pPr>
            <a:r>
              <a:rPr lang="en-US" sz="2400" dirty="0" smtClean="0"/>
              <a:t>Hence,  </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buNone/>
            </a:pPr>
            <a:endParaRPr lang="en-US" sz="2400" dirty="0" smtClean="0"/>
          </a:p>
          <a:p>
            <a:pPr>
              <a:lnSpc>
                <a:spcPct val="90000"/>
              </a:lnSpc>
            </a:pPr>
            <a:r>
              <a:rPr lang="en-US" sz="2400" dirty="0" smtClean="0"/>
              <a:t>For</a:t>
            </a:r>
          </a:p>
          <a:p>
            <a:pPr>
              <a:lnSpc>
                <a:spcPct val="90000"/>
              </a:lnSpc>
            </a:pPr>
            <a:endParaRPr lang="en-US" sz="2400" dirty="0" smtClean="0"/>
          </a:p>
          <a:p>
            <a:pPr>
              <a:lnSpc>
                <a:spcPct val="90000"/>
              </a:lnSpc>
            </a:pPr>
            <a:r>
              <a:rPr lang="en-US" sz="2400" dirty="0" smtClean="0"/>
              <a:t>A change to price does not alter sellers’ revenue</a:t>
            </a:r>
          </a:p>
          <a:p>
            <a:pPr algn="just"/>
            <a:endParaRPr lang="en-US" sz="2400" dirty="0" smtClean="0"/>
          </a:p>
          <a:p>
            <a:endParaRPr lang="en-US" dirty="0" smtClean="0"/>
          </a:p>
        </p:txBody>
      </p:sp>
      <p:sp>
        <p:nvSpPr>
          <p:cNvPr id="5" name="Rectangle 3"/>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lang="en-US" sz="2400" dirty="0" smtClean="0">
              <a:latin typeface="+mn-lt"/>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lang="en-US" sz="2400" dirty="0" smtClean="0">
              <a:latin typeface="+mn-lt"/>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lang="en-US" sz="2400" dirty="0" smtClean="0">
              <a:latin typeface="+mn-lt"/>
            </a:endParaRPr>
          </a:p>
          <a:p>
            <a:pPr marL="342900" marR="0" lvl="0" indent="-342900" algn="l" defTabSz="914400" rtl="0" eaLnBrk="0" fontAlgn="base" latinLnBrk="0" hangingPunct="0">
              <a:lnSpc>
                <a:spcPct val="90000"/>
              </a:lnSpc>
              <a:spcBef>
                <a:spcPct val="20000"/>
              </a:spcBef>
              <a:spcAft>
                <a:spcPct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 typeface="Arial"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Object 4"/>
          <p:cNvGraphicFramePr>
            <a:graphicFrameLocks/>
          </p:cNvGraphicFramePr>
          <p:nvPr/>
        </p:nvGraphicFramePr>
        <p:xfrm>
          <a:off x="3643306" y="2071678"/>
          <a:ext cx="1871662" cy="474663"/>
        </p:xfrm>
        <a:graphic>
          <a:graphicData uri="http://schemas.openxmlformats.org/presentationml/2006/ole">
            <p:oleObj spid="_x0000_s77825" name="Equation" r:id="rId3" imgW="1396800" imgH="279360" progId="">
              <p:embed/>
            </p:oleObj>
          </a:graphicData>
        </a:graphic>
      </p:graphicFrame>
      <p:graphicFrame>
        <p:nvGraphicFramePr>
          <p:cNvPr id="7" name="Object 5"/>
          <p:cNvGraphicFramePr>
            <a:graphicFrameLocks/>
          </p:cNvGraphicFramePr>
          <p:nvPr/>
        </p:nvGraphicFramePr>
        <p:xfrm>
          <a:off x="4071934" y="4214818"/>
          <a:ext cx="2087563" cy="550862"/>
        </p:xfrm>
        <a:graphic>
          <a:graphicData uri="http://schemas.openxmlformats.org/presentationml/2006/ole">
            <p:oleObj spid="_x0000_s77826" name="Equation" r:id="rId4" imgW="1091880" imgH="291960" progId="">
              <p:embed/>
            </p:oleObj>
          </a:graphicData>
        </a:graphic>
      </p:graphicFrame>
      <p:graphicFrame>
        <p:nvGraphicFramePr>
          <p:cNvPr id="8" name="Object 6"/>
          <p:cNvGraphicFramePr>
            <a:graphicFrameLocks/>
          </p:cNvGraphicFramePr>
          <p:nvPr/>
        </p:nvGraphicFramePr>
        <p:xfrm>
          <a:off x="4143372" y="3357562"/>
          <a:ext cx="2330450" cy="931863"/>
        </p:xfrm>
        <a:graphic>
          <a:graphicData uri="http://schemas.openxmlformats.org/presentationml/2006/ole">
            <p:oleObj spid="_x0000_s77827" name="Equation" r:id="rId5" imgW="1790640" imgH="571320" progId="">
              <p:embed/>
            </p:oleObj>
          </a:graphicData>
        </a:graphic>
      </p:graphicFrame>
      <p:graphicFrame>
        <p:nvGraphicFramePr>
          <p:cNvPr id="9" name="Object 7"/>
          <p:cNvGraphicFramePr>
            <a:graphicFrameLocks/>
          </p:cNvGraphicFramePr>
          <p:nvPr/>
        </p:nvGraphicFramePr>
        <p:xfrm>
          <a:off x="3643306" y="2571744"/>
          <a:ext cx="2486025" cy="787400"/>
        </p:xfrm>
        <a:graphic>
          <a:graphicData uri="http://schemas.openxmlformats.org/presentationml/2006/ole">
            <p:oleObj spid="_x0000_s77828" name="Equation" r:id="rId6" imgW="1498320" imgH="507960" progId="">
              <p:embed/>
            </p:oleObj>
          </a:graphicData>
        </a:graphic>
      </p:graphicFrame>
      <p:graphicFrame>
        <p:nvGraphicFramePr>
          <p:cNvPr id="10" name="Object 8"/>
          <p:cNvGraphicFramePr>
            <a:graphicFrameLocks/>
          </p:cNvGraphicFramePr>
          <p:nvPr/>
        </p:nvGraphicFramePr>
        <p:xfrm>
          <a:off x="1571604" y="4929198"/>
          <a:ext cx="1022337" cy="274649"/>
        </p:xfrm>
        <a:graphic>
          <a:graphicData uri="http://schemas.openxmlformats.org/presentationml/2006/ole">
            <p:oleObj spid="_x0000_s77829" name="Equation" r:id="rId7" imgW="977760" imgH="304560" progId="Equation.2">
              <p:embed/>
            </p:oleObj>
          </a:graphicData>
        </a:graphic>
      </p:graphicFrame>
      <p:graphicFrame>
        <p:nvGraphicFramePr>
          <p:cNvPr id="11" name="Object 9"/>
          <p:cNvGraphicFramePr>
            <a:graphicFrameLocks/>
          </p:cNvGraphicFramePr>
          <p:nvPr/>
        </p:nvGraphicFramePr>
        <p:xfrm>
          <a:off x="2928926" y="4786322"/>
          <a:ext cx="914400" cy="742950"/>
        </p:xfrm>
        <a:graphic>
          <a:graphicData uri="http://schemas.openxmlformats.org/presentationml/2006/ole">
            <p:oleObj spid="_x0000_s77830" name="Equation" r:id="rId8" imgW="571320" imgH="507960"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4" name="Rectangle 2"/>
          <p:cNvSpPr>
            <a:spLocks noGrp="1"/>
          </p:cNvSpPr>
          <p:nvPr>
            <p:ph type="title"/>
          </p:nvPr>
        </p:nvSpPr>
        <p:spPr/>
        <p:txBody>
          <a:bodyPr/>
          <a:lstStyle/>
          <a:p>
            <a:endParaRPr lang="en-US" smtClean="0"/>
          </a:p>
        </p:txBody>
      </p:sp>
      <p:sp>
        <p:nvSpPr>
          <p:cNvPr id="75785" name="Rectangle 3"/>
          <p:cNvSpPr>
            <a:spLocks noGrp="1"/>
          </p:cNvSpPr>
          <p:nvPr>
            <p:ph type="body" idx="1"/>
          </p:nvPr>
        </p:nvSpPr>
        <p:spPr/>
        <p:txBody>
          <a:bodyPr/>
          <a:lstStyle/>
          <a:p>
            <a:r>
              <a:rPr lang="en-US" sz="2400" dirty="0" smtClean="0"/>
              <a:t>If </a:t>
            </a:r>
          </a:p>
          <a:p>
            <a:pPr>
              <a:buNone/>
            </a:pPr>
            <a:r>
              <a:rPr lang="en-US" sz="2400" dirty="0" smtClean="0"/>
              <a:t> 	</a:t>
            </a:r>
          </a:p>
          <a:p>
            <a:pPr>
              <a:buNone/>
            </a:pPr>
            <a:r>
              <a:rPr lang="en-US" sz="2400" dirty="0" smtClean="0"/>
              <a:t>	A price increase raises sellers’ revenue.</a:t>
            </a:r>
          </a:p>
          <a:p>
            <a:pPr algn="just"/>
            <a:r>
              <a:rPr lang="en-US" sz="2400" dirty="0" smtClean="0"/>
              <a:t>Hence price </a:t>
            </a:r>
            <a:r>
              <a:rPr lang="en-US" sz="2400" dirty="0" smtClean="0">
                <a:solidFill>
                  <a:schemeClr val="accent1"/>
                </a:solidFill>
              </a:rPr>
              <a:t>inelastic </a:t>
            </a:r>
            <a:r>
              <a:rPr lang="en-US" sz="2400" dirty="0" smtClean="0"/>
              <a:t>demand  causes sellers’ revenues to rise as price rises.</a:t>
            </a:r>
          </a:p>
          <a:p>
            <a:pPr algn="just"/>
            <a:r>
              <a:rPr lang="en-US" sz="2400" dirty="0" smtClean="0"/>
              <a:t>If raising a commodity’s price causes little decrease in quantity demanded, then sellers’ revenues rise.</a:t>
            </a:r>
          </a:p>
          <a:p>
            <a:pPr>
              <a:buNone/>
            </a:pPr>
            <a:endParaRPr lang="en-US" sz="2400" dirty="0" smtClean="0"/>
          </a:p>
          <a:p>
            <a:endParaRPr lang="en-US" sz="2400" dirty="0" smtClean="0"/>
          </a:p>
        </p:txBody>
      </p:sp>
      <p:graphicFrame>
        <p:nvGraphicFramePr>
          <p:cNvPr id="75780" name="Object 4"/>
          <p:cNvGraphicFramePr>
            <a:graphicFrameLocks/>
          </p:cNvGraphicFramePr>
          <p:nvPr/>
        </p:nvGraphicFramePr>
        <p:xfrm>
          <a:off x="1428728" y="1643050"/>
          <a:ext cx="1379527" cy="298440"/>
        </p:xfrm>
        <a:graphic>
          <a:graphicData uri="http://schemas.openxmlformats.org/presentationml/2006/ole">
            <p:oleObj spid="_x0000_s75780" name="Equation" r:id="rId3" imgW="1587240" imgH="304560" progId="Equation.2">
              <p:embed/>
            </p:oleObj>
          </a:graphicData>
        </a:graphic>
      </p:graphicFrame>
      <p:graphicFrame>
        <p:nvGraphicFramePr>
          <p:cNvPr id="75781" name="Object 5"/>
          <p:cNvGraphicFramePr>
            <a:graphicFrameLocks/>
          </p:cNvGraphicFramePr>
          <p:nvPr/>
        </p:nvGraphicFramePr>
        <p:xfrm>
          <a:off x="3643306" y="1428736"/>
          <a:ext cx="1036633" cy="706450"/>
        </p:xfrm>
        <a:graphic>
          <a:graphicData uri="http://schemas.openxmlformats.org/presentationml/2006/ole">
            <p:oleObj spid="_x0000_s75781" name="Equation" r:id="rId4" imgW="1091880" imgH="888840" progId="Equation.2">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dirty="0" smtClean="0"/>
              <a:t>And, if </a:t>
            </a:r>
          </a:p>
          <a:p>
            <a:endParaRPr lang="en-US" sz="2400" dirty="0" smtClean="0"/>
          </a:p>
          <a:p>
            <a:pPr>
              <a:buNone/>
            </a:pPr>
            <a:r>
              <a:rPr lang="en-US" sz="2400" dirty="0" smtClean="0"/>
              <a:t>	A price increase reduces sellers’ revenue.</a:t>
            </a:r>
          </a:p>
          <a:p>
            <a:pPr algn="just"/>
            <a:r>
              <a:rPr lang="en-US" sz="2400" dirty="0" smtClean="0"/>
              <a:t>Hence price </a:t>
            </a:r>
            <a:r>
              <a:rPr lang="en-US" sz="2400" dirty="0" smtClean="0">
                <a:solidFill>
                  <a:schemeClr val="accent1"/>
                </a:solidFill>
              </a:rPr>
              <a:t>elastic</a:t>
            </a:r>
            <a:r>
              <a:rPr lang="en-US" sz="2400" dirty="0" smtClean="0"/>
              <a:t> demand causes sellers’ revenues to fall as price rises.</a:t>
            </a:r>
          </a:p>
          <a:p>
            <a:pPr algn="just"/>
            <a:r>
              <a:rPr lang="en-US" sz="2400" dirty="0" smtClean="0"/>
              <a:t>If raising a commodity’s price causes a large decrease in quantity demanded, then sellers’ revenues fall.</a:t>
            </a:r>
          </a:p>
          <a:p>
            <a:pPr algn="just"/>
            <a:endParaRPr lang="en-US" sz="2400" dirty="0" smtClean="0"/>
          </a:p>
          <a:p>
            <a:endParaRPr lang="en-IN" dirty="0"/>
          </a:p>
        </p:txBody>
      </p:sp>
      <p:graphicFrame>
        <p:nvGraphicFramePr>
          <p:cNvPr id="128002" name="Object 2"/>
          <p:cNvGraphicFramePr>
            <a:graphicFrameLocks/>
          </p:cNvGraphicFramePr>
          <p:nvPr/>
        </p:nvGraphicFramePr>
        <p:xfrm>
          <a:off x="2214546" y="1643050"/>
          <a:ext cx="877887" cy="511175"/>
        </p:xfrm>
        <a:graphic>
          <a:graphicData uri="http://schemas.openxmlformats.org/presentationml/2006/ole">
            <p:oleObj spid="_x0000_s128002" name="Equation" r:id="rId3" imgW="368280" imgH="253800" progId="Equation.3">
              <p:embed/>
            </p:oleObj>
          </a:graphicData>
        </a:graphic>
      </p:graphicFrame>
      <p:graphicFrame>
        <p:nvGraphicFramePr>
          <p:cNvPr id="128003" name="Object 3"/>
          <p:cNvGraphicFramePr>
            <a:graphicFrameLocks/>
          </p:cNvGraphicFramePr>
          <p:nvPr/>
        </p:nvGraphicFramePr>
        <p:xfrm>
          <a:off x="4000483" y="1571613"/>
          <a:ext cx="890588" cy="795337"/>
        </p:xfrm>
        <a:graphic>
          <a:graphicData uri="http://schemas.openxmlformats.org/presentationml/2006/ole">
            <p:oleObj spid="_x0000_s128003" name="Equation" r:id="rId4" imgW="1091880" imgH="888840" progId="Equation.2">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2" name="Rectangle 2"/>
          <p:cNvSpPr>
            <a:spLocks noGrp="1"/>
          </p:cNvSpPr>
          <p:nvPr>
            <p:ph type="title"/>
          </p:nvPr>
        </p:nvSpPr>
        <p:spPr/>
        <p:txBody>
          <a:bodyPr/>
          <a:lstStyle/>
          <a:p>
            <a:r>
              <a:rPr lang="en-US" sz="4000" smtClean="0"/>
              <a:t>Revenue and Price Elasticity of Demand</a:t>
            </a:r>
          </a:p>
        </p:txBody>
      </p:sp>
      <p:sp>
        <p:nvSpPr>
          <p:cNvPr id="76813" name="Rectangle 3"/>
          <p:cNvSpPr>
            <a:spLocks noGrp="1"/>
          </p:cNvSpPr>
          <p:nvPr>
            <p:ph type="body" idx="1"/>
          </p:nvPr>
        </p:nvSpPr>
        <p:spPr/>
        <p:txBody>
          <a:bodyPr/>
          <a:lstStyle/>
          <a:p>
            <a:pPr>
              <a:spcBef>
                <a:spcPct val="0"/>
              </a:spcBef>
              <a:buFontTx/>
              <a:buNone/>
            </a:pPr>
            <a:r>
              <a:rPr lang="en-US" sz="2400" dirty="0" smtClean="0"/>
              <a:t>In summary:</a:t>
            </a:r>
          </a:p>
          <a:p>
            <a:pPr>
              <a:spcBef>
                <a:spcPct val="0"/>
              </a:spcBef>
              <a:buFontTx/>
              <a:buChar char="•"/>
            </a:pPr>
            <a:r>
              <a:rPr lang="en-US" sz="2400" dirty="0" smtClean="0"/>
              <a:t>Inelastic demand;</a:t>
            </a:r>
            <a:br>
              <a:rPr lang="en-US" sz="2400" dirty="0" smtClean="0"/>
            </a:br>
            <a:r>
              <a:rPr lang="en-US" sz="2400" dirty="0" smtClean="0"/>
              <a:t>Price rise causes rise in sellers’ revenue.</a:t>
            </a:r>
            <a:r>
              <a:rPr lang="en-IN" sz="2400" dirty="0" smtClean="0"/>
              <a:t> In this case, the price effect is stronger than the quantity effect.</a:t>
            </a:r>
            <a:endParaRPr lang="en-US" sz="2400" dirty="0" smtClean="0"/>
          </a:p>
          <a:p>
            <a:pPr>
              <a:spcBef>
                <a:spcPct val="0"/>
              </a:spcBef>
              <a:buFontTx/>
              <a:buChar char="•"/>
            </a:pPr>
            <a:endParaRPr lang="en-US" sz="2400" dirty="0" smtClean="0"/>
          </a:p>
          <a:p>
            <a:pPr>
              <a:spcBef>
                <a:spcPct val="0"/>
              </a:spcBef>
              <a:buFontTx/>
              <a:buChar char="•"/>
            </a:pPr>
            <a:r>
              <a:rPr lang="en-US" sz="2400" dirty="0" smtClean="0"/>
              <a:t>Unit elastic demand;</a:t>
            </a:r>
            <a:br>
              <a:rPr lang="en-US" sz="2400" dirty="0" smtClean="0"/>
            </a:br>
            <a:r>
              <a:rPr lang="en-US" sz="2400" dirty="0" smtClean="0"/>
              <a:t>Price rise causes no change in sellers’ revenue.</a:t>
            </a:r>
            <a:r>
              <a:rPr lang="en-IN" sz="2400" dirty="0" smtClean="0"/>
              <a:t> In this case the two effects off-set each other.</a:t>
            </a:r>
          </a:p>
          <a:p>
            <a:pPr>
              <a:spcBef>
                <a:spcPct val="0"/>
              </a:spcBef>
              <a:buFontTx/>
              <a:buChar char="•"/>
            </a:pPr>
            <a:endParaRPr lang="en-US" sz="2400" dirty="0" smtClean="0"/>
          </a:p>
          <a:p>
            <a:pPr>
              <a:spcBef>
                <a:spcPct val="0"/>
              </a:spcBef>
              <a:buFontTx/>
              <a:buChar char="•"/>
            </a:pPr>
            <a:r>
              <a:rPr lang="en-US" sz="2400" dirty="0" smtClean="0"/>
              <a:t>Elastic demand;</a:t>
            </a:r>
            <a:br>
              <a:rPr lang="en-US" sz="2400" dirty="0" smtClean="0"/>
            </a:br>
            <a:r>
              <a:rPr lang="en-US" sz="2400" dirty="0" smtClean="0"/>
              <a:t>Price rise causes fall in sellers’ revenue.</a:t>
            </a:r>
            <a:r>
              <a:rPr lang="en-IN" sz="2400" dirty="0" smtClean="0"/>
              <a:t> In this case, the price effect is weaker than the quantity effect.</a:t>
            </a:r>
            <a:endParaRPr lang="en-US" sz="2400" dirty="0" smtClean="0"/>
          </a:p>
          <a:p>
            <a:pPr>
              <a:spcBef>
                <a:spcPct val="0"/>
              </a:spcBef>
              <a:buFontTx/>
              <a:buChar char="•"/>
            </a:pPr>
            <a:endParaRPr lang="en-US" dirty="0" smtClean="0"/>
          </a:p>
        </p:txBody>
      </p:sp>
      <p:graphicFrame>
        <p:nvGraphicFramePr>
          <p:cNvPr id="76806" name="Object 6"/>
          <p:cNvGraphicFramePr>
            <a:graphicFrameLocks/>
          </p:cNvGraphicFramePr>
          <p:nvPr/>
        </p:nvGraphicFramePr>
        <p:xfrm>
          <a:off x="3357555" y="2071678"/>
          <a:ext cx="1643074" cy="247650"/>
        </p:xfrm>
        <a:graphic>
          <a:graphicData uri="http://schemas.openxmlformats.org/presentationml/2006/ole">
            <p:oleObj spid="_x0000_s76806" name="Equation" r:id="rId3" imgW="1587240" imgH="304560" progId="Equation.2">
              <p:embed/>
            </p:oleObj>
          </a:graphicData>
        </a:graphic>
      </p:graphicFrame>
      <p:graphicFrame>
        <p:nvGraphicFramePr>
          <p:cNvPr id="76809" name="Object 9"/>
          <p:cNvGraphicFramePr>
            <a:graphicFrameLocks/>
          </p:cNvGraphicFramePr>
          <p:nvPr/>
        </p:nvGraphicFramePr>
        <p:xfrm>
          <a:off x="3714744" y="3500438"/>
          <a:ext cx="1155700" cy="338137"/>
        </p:xfrm>
        <a:graphic>
          <a:graphicData uri="http://schemas.openxmlformats.org/presentationml/2006/ole">
            <p:oleObj spid="_x0000_s76809" name="Equation" r:id="rId4" imgW="977760" imgH="304560" progId="Equation.2">
              <p:embed/>
            </p:oleObj>
          </a:graphicData>
        </a:graphic>
      </p:graphicFrame>
      <p:graphicFrame>
        <p:nvGraphicFramePr>
          <p:cNvPr id="76811" name="Object 11"/>
          <p:cNvGraphicFramePr>
            <a:graphicFrameLocks/>
          </p:cNvGraphicFramePr>
          <p:nvPr/>
        </p:nvGraphicFramePr>
        <p:xfrm>
          <a:off x="3313113" y="4781550"/>
          <a:ext cx="1101725" cy="511175"/>
        </p:xfrm>
        <a:graphic>
          <a:graphicData uri="http://schemas.openxmlformats.org/presentationml/2006/ole">
            <p:oleObj spid="_x0000_s76811" name="Equation" r:id="rId5" imgW="368280" imgH="25380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2"/>
          <p:cNvSpPr>
            <a:spLocks noGrp="1"/>
          </p:cNvSpPr>
          <p:nvPr>
            <p:ph type="title"/>
          </p:nvPr>
        </p:nvSpPr>
        <p:spPr/>
        <p:txBody>
          <a:bodyPr/>
          <a:lstStyle/>
          <a:p>
            <a:r>
              <a:rPr lang="en-US" smtClean="0"/>
              <a:t>Income Elasticity of Demand</a:t>
            </a:r>
          </a:p>
        </p:txBody>
      </p:sp>
      <p:sp>
        <p:nvSpPr>
          <p:cNvPr id="78854" name="Rectangle 3"/>
          <p:cNvSpPr>
            <a:spLocks noGrp="1"/>
          </p:cNvSpPr>
          <p:nvPr>
            <p:ph type="body" idx="1"/>
          </p:nvPr>
        </p:nvSpPr>
        <p:spPr/>
        <p:txBody>
          <a:bodyPr/>
          <a:lstStyle/>
          <a:p>
            <a:pPr algn="just"/>
            <a:r>
              <a:rPr lang="en-US" sz="2400" dirty="0" smtClean="0"/>
              <a:t>Demand for most goods rises when aggregate income rises. </a:t>
            </a:r>
          </a:p>
          <a:p>
            <a:pPr algn="just"/>
            <a:r>
              <a:rPr lang="en-IN" sz="2400" dirty="0" smtClean="0"/>
              <a:t>The income elasticity of demand is the percentage change in the quantity demanded(x), resulting from a 1-percent increase in income (m).</a:t>
            </a:r>
            <a:endParaRPr lang="en-US" sz="2400" dirty="0" smtClean="0"/>
          </a:p>
        </p:txBody>
      </p:sp>
      <p:graphicFrame>
        <p:nvGraphicFramePr>
          <p:cNvPr id="78852" name="Object 4"/>
          <p:cNvGraphicFramePr>
            <a:graphicFrameLocks/>
          </p:cNvGraphicFramePr>
          <p:nvPr/>
        </p:nvGraphicFramePr>
        <p:xfrm>
          <a:off x="3929058" y="3214686"/>
          <a:ext cx="1857388" cy="928694"/>
        </p:xfrm>
        <a:graphic>
          <a:graphicData uri="http://schemas.openxmlformats.org/presentationml/2006/ole">
            <p:oleObj spid="_x0000_s78852" name="Equation" r:id="rId3" imgW="1041120" imgH="495000" progId="">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p:txBody>
          <a:bodyPr/>
          <a:lstStyle/>
          <a:p>
            <a:r>
              <a:rPr lang="en-US" smtClean="0"/>
              <a:t>Normal and Inferior Goods</a:t>
            </a:r>
          </a:p>
        </p:txBody>
      </p:sp>
      <p:sp>
        <p:nvSpPr>
          <p:cNvPr id="81922" name="Rectangle 3"/>
          <p:cNvSpPr>
            <a:spLocks noGrp="1"/>
          </p:cNvSpPr>
          <p:nvPr>
            <p:ph type="body" idx="1"/>
          </p:nvPr>
        </p:nvSpPr>
        <p:spPr/>
        <p:txBody>
          <a:bodyPr/>
          <a:lstStyle/>
          <a:p>
            <a:pPr algn="just">
              <a:lnSpc>
                <a:spcPct val="90000"/>
              </a:lnSpc>
            </a:pPr>
            <a:r>
              <a:rPr lang="en-US" sz="2400" dirty="0" smtClean="0"/>
              <a:t>Normal good: Higher income raises quantity demanded. </a:t>
            </a:r>
          </a:p>
          <a:p>
            <a:pPr lvl="1" algn="just">
              <a:lnSpc>
                <a:spcPct val="90000"/>
              </a:lnSpc>
            </a:pPr>
            <a:r>
              <a:rPr lang="en-US" sz="2400" dirty="0" smtClean="0"/>
              <a:t>Income elasticity positive (e.g., most of the products, food, </a:t>
            </a:r>
            <a:r>
              <a:rPr lang="en-IN" sz="2400" dirty="0" smtClean="0"/>
              <a:t>furniture, and electronic equipment).</a:t>
            </a:r>
            <a:endParaRPr lang="en-US" sz="2400" dirty="0" smtClean="0"/>
          </a:p>
          <a:p>
            <a:pPr algn="just">
              <a:lnSpc>
                <a:spcPct val="90000"/>
              </a:lnSpc>
            </a:pPr>
            <a:r>
              <a:rPr lang="en-US" sz="2400" dirty="0" smtClean="0"/>
              <a:t>Inferior good: Higher income lowers the quantity demanded</a:t>
            </a:r>
          </a:p>
          <a:p>
            <a:pPr lvl="1" algn="just">
              <a:lnSpc>
                <a:spcPct val="90000"/>
              </a:lnSpc>
            </a:pPr>
            <a:r>
              <a:rPr lang="en-US" sz="2400" dirty="0" smtClean="0"/>
              <a:t> Income elasticity negative (e.g., public transportation)</a:t>
            </a:r>
          </a:p>
          <a:p>
            <a:pPr algn="just">
              <a:lnSpc>
                <a:spcPct val="90000"/>
              </a:lnSpc>
            </a:pPr>
            <a:endParaRPr lang="en-US" sz="2400" dirty="0" smtClean="0"/>
          </a:p>
          <a:p>
            <a:pPr algn="just">
              <a:lnSpc>
                <a:spcPct val="90000"/>
              </a:lnSpc>
            </a:pPr>
            <a:r>
              <a:rPr lang="en-US" sz="2400" dirty="0" smtClean="0"/>
              <a:t>If income elasticity of demand of a commodity is less than 1, it is a necessity good.</a:t>
            </a:r>
          </a:p>
          <a:p>
            <a:pPr algn="just">
              <a:lnSpc>
                <a:spcPct val="90000"/>
              </a:lnSpc>
            </a:pPr>
            <a:endParaRPr lang="en-US" sz="2400" dirty="0" smtClean="0"/>
          </a:p>
          <a:p>
            <a:pPr algn="just">
              <a:lnSpc>
                <a:spcPct val="90000"/>
              </a:lnSpc>
            </a:pPr>
            <a:r>
              <a:rPr lang="en-US" sz="2400" dirty="0" smtClean="0"/>
              <a:t> Luxury good: Income elasticity greater than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Selected Price </a:t>
            </a:r>
            <a:r>
              <a:rPr lang="en-IN" sz="3200" dirty="0" err="1" smtClean="0"/>
              <a:t>Elasticities</a:t>
            </a:r>
            <a:r>
              <a:rPr lang="en-IN" sz="3200" dirty="0" smtClean="0"/>
              <a:t> of Demand</a:t>
            </a:r>
            <a:endParaRPr lang="en-IN" sz="3200" dirty="0"/>
          </a:p>
        </p:txBody>
      </p:sp>
      <p:sp>
        <p:nvSpPr>
          <p:cNvPr id="3" name="Content Placeholder 2"/>
          <p:cNvSpPr>
            <a:spLocks noGrp="1"/>
          </p:cNvSpPr>
          <p:nvPr>
            <p:ph idx="1"/>
          </p:nvPr>
        </p:nvSpPr>
        <p:spPr/>
        <p:txBody>
          <a:bodyPr/>
          <a:lstStyle/>
          <a:p>
            <a:endParaRPr lang="en-IN" dirty="0"/>
          </a:p>
        </p:txBody>
      </p:sp>
      <p:pic>
        <p:nvPicPr>
          <p:cNvPr id="122882" name="Picture 2"/>
          <p:cNvPicPr>
            <a:picLocks noChangeAspect="1" noChangeArrowheads="1"/>
          </p:cNvPicPr>
          <p:nvPr/>
        </p:nvPicPr>
        <p:blipFill>
          <a:blip r:embed="rId2"/>
          <a:srcRect/>
          <a:stretch>
            <a:fillRect/>
          </a:stretch>
        </p:blipFill>
        <p:spPr bwMode="auto">
          <a:xfrm>
            <a:off x="642910" y="2214554"/>
            <a:ext cx="7867650" cy="35909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p:cNvSpPr>
          <p:nvPr>
            <p:ph type="title"/>
          </p:nvPr>
        </p:nvSpPr>
        <p:spPr/>
        <p:txBody>
          <a:bodyPr/>
          <a:lstStyle/>
          <a:p>
            <a:r>
              <a:rPr lang="en-US" smtClean="0"/>
              <a:t>Elasticity</a:t>
            </a:r>
          </a:p>
        </p:txBody>
      </p:sp>
      <p:sp>
        <p:nvSpPr>
          <p:cNvPr id="39942" name="Rectangle 3"/>
          <p:cNvSpPr>
            <a:spLocks noGrp="1"/>
          </p:cNvSpPr>
          <p:nvPr>
            <p:ph type="body" idx="1"/>
          </p:nvPr>
        </p:nvSpPr>
        <p:spPr/>
        <p:txBody>
          <a:bodyPr/>
          <a:lstStyle/>
          <a:p>
            <a:pPr algn="just"/>
            <a:r>
              <a:rPr lang="en-US" sz="2400" dirty="0" smtClean="0"/>
              <a:t>Elasticity measures the “sensitivity” of one variable with respect to another.</a:t>
            </a:r>
          </a:p>
          <a:p>
            <a:pPr algn="just"/>
            <a:r>
              <a:rPr lang="en-US" sz="2400" dirty="0" smtClean="0"/>
              <a:t>The elasticity of variable X with respect to variable Y is</a:t>
            </a:r>
          </a:p>
          <a:p>
            <a:pPr algn="just"/>
            <a:endParaRPr lang="en-US" sz="2400" dirty="0" smtClean="0"/>
          </a:p>
          <a:p>
            <a:pPr algn="just"/>
            <a:endParaRPr lang="en-US" sz="2400" dirty="0" smtClean="0"/>
          </a:p>
          <a:p>
            <a:pPr algn="just"/>
            <a:r>
              <a:rPr lang="en-US" sz="2400" dirty="0" smtClean="0"/>
              <a:t>Economists use elasticity to measure the sensitivity of</a:t>
            </a:r>
          </a:p>
          <a:p>
            <a:pPr lvl="1" algn="just"/>
            <a:r>
              <a:rPr lang="en-US" sz="2400" dirty="0" smtClean="0"/>
              <a:t>quantity demanded of commodity </a:t>
            </a:r>
            <a:r>
              <a:rPr lang="en-US" sz="2400" i="1" dirty="0" err="1" smtClean="0"/>
              <a:t>i</a:t>
            </a:r>
            <a:r>
              <a:rPr lang="en-US" sz="2400" dirty="0" smtClean="0"/>
              <a:t> with respect to the price of commodity </a:t>
            </a:r>
            <a:r>
              <a:rPr lang="en-US" sz="2400" i="1" dirty="0" err="1" smtClean="0"/>
              <a:t>i</a:t>
            </a:r>
            <a:r>
              <a:rPr lang="en-US" sz="2400" dirty="0" smtClean="0"/>
              <a:t> (price elasticity of demand).</a:t>
            </a:r>
          </a:p>
          <a:p>
            <a:pPr lvl="1" algn="just"/>
            <a:r>
              <a:rPr lang="en-US" sz="2400" dirty="0" smtClean="0"/>
              <a:t>demand for commodity </a:t>
            </a:r>
            <a:r>
              <a:rPr lang="en-US" sz="2400" i="1" dirty="0" err="1" smtClean="0"/>
              <a:t>i</a:t>
            </a:r>
            <a:r>
              <a:rPr lang="en-US" sz="2400" dirty="0" smtClean="0"/>
              <a:t> with respect to the price of commodity </a:t>
            </a:r>
            <a:r>
              <a:rPr lang="en-US" sz="2400" i="1" dirty="0" smtClean="0"/>
              <a:t>j</a:t>
            </a:r>
            <a:r>
              <a:rPr lang="en-US" sz="2400" dirty="0" smtClean="0"/>
              <a:t> (cross-price elasticity of demand).</a:t>
            </a:r>
          </a:p>
          <a:p>
            <a:pPr lvl="1" algn="just"/>
            <a:r>
              <a:rPr lang="en-US" sz="2400" dirty="0" smtClean="0"/>
              <a:t>demand for commodity </a:t>
            </a:r>
            <a:r>
              <a:rPr lang="en-US" sz="2400" i="1" dirty="0" err="1" smtClean="0"/>
              <a:t>i</a:t>
            </a:r>
            <a:r>
              <a:rPr lang="en-US" sz="2400" dirty="0" smtClean="0"/>
              <a:t> with respect to the </a:t>
            </a:r>
            <a:r>
              <a:rPr lang="en-IN" sz="2400" dirty="0" smtClean="0"/>
              <a:t>income m (income </a:t>
            </a:r>
            <a:r>
              <a:rPr lang="en-US" sz="2400" dirty="0" smtClean="0"/>
              <a:t>elasticity of demand)</a:t>
            </a:r>
          </a:p>
          <a:p>
            <a:pPr lvl="1" algn="just"/>
            <a:endParaRPr lang="en-US" sz="2400" dirty="0" smtClean="0"/>
          </a:p>
          <a:p>
            <a:endParaRPr lang="en-US" sz="2400" dirty="0" smtClean="0"/>
          </a:p>
          <a:p>
            <a:endParaRPr lang="en-US" dirty="0" smtClean="0"/>
          </a:p>
        </p:txBody>
      </p:sp>
      <p:graphicFrame>
        <p:nvGraphicFramePr>
          <p:cNvPr id="39940" name="Object 4"/>
          <p:cNvGraphicFramePr>
            <a:graphicFrameLocks/>
          </p:cNvGraphicFramePr>
          <p:nvPr/>
        </p:nvGraphicFramePr>
        <p:xfrm>
          <a:off x="3857620" y="2928934"/>
          <a:ext cx="1576388" cy="950913"/>
        </p:xfrm>
        <a:graphic>
          <a:graphicData uri="http://schemas.openxmlformats.org/presentationml/2006/ole">
            <p:oleObj spid="_x0000_s39940" name="Equation" r:id="rId3" imgW="901440" imgH="507960" progId="">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smtClean="0"/>
              <a:t>A number of factors can thus affect the elasticity of demand for a good:</a:t>
            </a:r>
          </a:p>
          <a:p>
            <a:pPr lvl="1" algn="just"/>
            <a:r>
              <a:rPr lang="en-IN" sz="2000" dirty="0" smtClean="0"/>
              <a:t>Availability of substitute goods: the more and closer the substitutes available, the higher the elasticity is likely to be, as people can easily switch from one good to another if an even minor price change is made.</a:t>
            </a:r>
          </a:p>
          <a:p>
            <a:pPr lvl="1" algn="just"/>
            <a:r>
              <a:rPr lang="en-IN" sz="2000" dirty="0" smtClean="0"/>
              <a:t>Percentage of income: the higher the percentage of the consumer's income that the product's price represents, the higher the elasticity tends to be, as people will pay more attention when purchasing the good because of its cost.</a:t>
            </a:r>
          </a:p>
          <a:p>
            <a:pPr lvl="1" algn="just"/>
            <a:r>
              <a:rPr lang="en-IN" sz="2000" dirty="0" smtClean="0"/>
              <a:t>Necessity: the more necessary a good is, the lower the elasticity, as people will attempt to buy it no matter the price, such as the case of insulin for those that need 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342900" lvl="1" indent="-342900" algn="just">
              <a:buFont typeface="Arial" charset="0"/>
              <a:buChar char="•"/>
            </a:pPr>
            <a:r>
              <a:rPr lang="en-IN" sz="2000" dirty="0" smtClean="0"/>
              <a:t>Duration: the longer a price change holds, the higher the elasticity is likely to be, as more and more consumers find they have the time and inclination to search for substitutes. When fuel prices increase suddenly, for instance, consumers may still fill up their empty tanks in the short run, but when prices remain high over several years, more consumers will reduce their demand for fuel by switching to public transportation. </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p:txBody>
          <a:bodyPr/>
          <a:lstStyle/>
          <a:p>
            <a:r>
              <a:rPr lang="en-US" smtClean="0"/>
              <a:t>Price Elasticity of Supply</a:t>
            </a:r>
          </a:p>
        </p:txBody>
      </p:sp>
      <p:sp>
        <p:nvSpPr>
          <p:cNvPr id="82946" name="Rectangle 3"/>
          <p:cNvSpPr>
            <a:spLocks noGrp="1"/>
          </p:cNvSpPr>
          <p:nvPr>
            <p:ph type="body" idx="1"/>
          </p:nvPr>
        </p:nvSpPr>
        <p:spPr/>
        <p:txBody>
          <a:bodyPr/>
          <a:lstStyle/>
          <a:p>
            <a:pPr algn="just">
              <a:lnSpc>
                <a:spcPct val="90000"/>
              </a:lnSpc>
            </a:pPr>
            <a:r>
              <a:rPr lang="en-US" sz="2400" dirty="0" smtClean="0"/>
              <a:t>The price elasticity  of  supply measures  how  much  the  quantity  supplied  responds  to changes in the price. </a:t>
            </a:r>
          </a:p>
          <a:p>
            <a:pPr algn="just">
              <a:lnSpc>
                <a:spcPct val="90000"/>
              </a:lnSpc>
            </a:pPr>
            <a:r>
              <a:rPr lang="en-US" sz="2400" dirty="0" smtClean="0"/>
              <a:t>Supply of a good is said to be </a:t>
            </a:r>
            <a:r>
              <a:rPr lang="en-US" sz="2400" i="1" dirty="0" smtClean="0">
                <a:solidFill>
                  <a:schemeClr val="accent1"/>
                </a:solidFill>
              </a:rPr>
              <a:t>elastic</a:t>
            </a:r>
            <a:r>
              <a:rPr lang="en-US" sz="2400" dirty="0" smtClean="0"/>
              <a:t> if the quantity supplied responds substantially to changes in the price. </a:t>
            </a:r>
          </a:p>
          <a:p>
            <a:pPr algn="just">
              <a:lnSpc>
                <a:spcPct val="90000"/>
              </a:lnSpc>
            </a:pPr>
            <a:r>
              <a:rPr lang="en-US" sz="2400" dirty="0" smtClean="0"/>
              <a:t>Supply is said to be </a:t>
            </a:r>
            <a:r>
              <a:rPr lang="en-US" sz="2400" i="1" dirty="0" smtClean="0">
                <a:solidFill>
                  <a:schemeClr val="accent1"/>
                </a:solidFill>
              </a:rPr>
              <a:t>inelastic </a:t>
            </a:r>
            <a:r>
              <a:rPr lang="en-US" sz="2400" dirty="0" smtClean="0"/>
              <a:t>if the quantity supplied responds only slightly to changes in the price.</a:t>
            </a:r>
          </a:p>
          <a:p>
            <a:pPr algn="just"/>
            <a:r>
              <a:rPr lang="en-US" sz="2400" dirty="0" smtClean="0"/>
              <a:t>The key determinant of the price elasticity of supply is production capacity.</a:t>
            </a:r>
          </a:p>
          <a:p>
            <a:pPr algn="just"/>
            <a:r>
              <a:rPr lang="en-US" sz="2400" dirty="0" smtClean="0"/>
              <a:t>Other factor influencing the price elasticity of supply is the time period under consideration. </a:t>
            </a:r>
          </a:p>
          <a:p>
            <a:pPr algn="just"/>
            <a:r>
              <a:rPr lang="en-US" sz="2400" dirty="0" smtClean="0"/>
              <a:t>Supply is usually more elastic in the long run than in the short run. </a:t>
            </a:r>
          </a:p>
          <a:p>
            <a:pPr algn="just">
              <a:lnSpc>
                <a:spcPct val="90000"/>
              </a:lnSpc>
            </a:pPr>
            <a:endParaRPr 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p:txBody>
          <a:bodyPr/>
          <a:lstStyle/>
          <a:p>
            <a:r>
              <a:rPr lang="en-IN" dirty="0" smtClean="0"/>
              <a:t>Determinants </a:t>
            </a:r>
            <a:endParaRPr lang="en-US" dirty="0" smtClean="0"/>
          </a:p>
        </p:txBody>
      </p:sp>
      <p:sp>
        <p:nvSpPr>
          <p:cNvPr id="83970" name="Rectangle 3"/>
          <p:cNvSpPr>
            <a:spLocks noGrp="1"/>
          </p:cNvSpPr>
          <p:nvPr>
            <p:ph type="body" idx="1"/>
          </p:nvPr>
        </p:nvSpPr>
        <p:spPr/>
        <p:txBody>
          <a:bodyPr/>
          <a:lstStyle/>
          <a:p>
            <a:pPr algn="just"/>
            <a:r>
              <a:rPr lang="en-IN" sz="2400" dirty="0" smtClean="0"/>
              <a:t>Availability of raw materials: For example, availability may cap the amount of gold that can be produced in a country regardless of price. </a:t>
            </a:r>
          </a:p>
          <a:p>
            <a:pPr algn="just"/>
            <a:r>
              <a:rPr lang="en-IN" sz="2400" dirty="0" smtClean="0"/>
              <a:t>Length and complexity of production: Textile production is relatively simple. The </a:t>
            </a:r>
            <a:r>
              <a:rPr lang="en-IN" sz="2400" dirty="0" err="1" smtClean="0"/>
              <a:t>labor</a:t>
            </a:r>
            <a:r>
              <a:rPr lang="en-IN" sz="2400" dirty="0" smtClean="0"/>
              <a:t> is largely unskilled and production facilities are little more than buildings - no special structures are needed. Thus the </a:t>
            </a:r>
            <a:r>
              <a:rPr lang="en-US" sz="2400" dirty="0" smtClean="0"/>
              <a:t>price elasticity  of  supply</a:t>
            </a:r>
            <a:r>
              <a:rPr lang="en-IN" sz="2400" dirty="0" smtClean="0"/>
              <a:t> for textiles is elastic. On the other hand, the </a:t>
            </a:r>
            <a:r>
              <a:rPr lang="en-US" sz="2400" dirty="0" smtClean="0"/>
              <a:t>price elasticity  of  supply</a:t>
            </a:r>
            <a:r>
              <a:rPr lang="en-IN" sz="2400" dirty="0" smtClean="0"/>
              <a:t> for specific types of motor vehicles is relatively inelastic. Auto manufacture is a multi-stage process that requires specialized equipment, skilled </a:t>
            </a:r>
            <a:r>
              <a:rPr lang="en-IN" sz="2400" dirty="0" err="1" smtClean="0"/>
              <a:t>labor</a:t>
            </a:r>
            <a:r>
              <a:rPr lang="en-IN" sz="2400" dirty="0" smtClean="0"/>
              <a:t>, a large suppliers network and large R&amp;D costs. </a:t>
            </a:r>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2000" dirty="0" smtClean="0"/>
              <a:t>Time to respond: The more time a producer has to respond to price changes the more elastic the supply. Supply is normally more elastic in the long run than in the short run for produced goods.</a:t>
            </a:r>
          </a:p>
          <a:p>
            <a:pPr algn="just"/>
            <a:r>
              <a:rPr lang="en-IN" sz="2000" dirty="0" smtClean="0"/>
              <a:t>Inventories: A producer who has a supply of goods or available storage capacity can quickly increase supply to market.</a:t>
            </a: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3906" name="Picture 2"/>
          <p:cNvPicPr>
            <a:picLocks noChangeAspect="1" noChangeArrowheads="1"/>
          </p:cNvPicPr>
          <p:nvPr/>
        </p:nvPicPr>
        <p:blipFill>
          <a:blip r:embed="rId2"/>
          <a:srcRect/>
          <a:stretch>
            <a:fillRect/>
          </a:stretch>
        </p:blipFill>
        <p:spPr bwMode="auto">
          <a:xfrm>
            <a:off x="285721" y="2357430"/>
            <a:ext cx="8443410" cy="278608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a:t>
            </a:r>
            <a:endParaRPr lang="en-IN" dirty="0"/>
          </a:p>
        </p:txBody>
      </p:sp>
      <p:sp>
        <p:nvSpPr>
          <p:cNvPr id="3" name="Content Placeholder 2"/>
          <p:cNvSpPr>
            <a:spLocks noGrp="1"/>
          </p:cNvSpPr>
          <p:nvPr>
            <p:ph idx="1"/>
          </p:nvPr>
        </p:nvSpPr>
        <p:spPr/>
        <p:txBody>
          <a:bodyPr/>
          <a:lstStyle/>
          <a:p>
            <a:r>
              <a:rPr lang="en-IN" sz="2000" dirty="0" smtClean="0"/>
              <a:t>The supply and demand schedules for dozens of roses are given below:</a:t>
            </a:r>
          </a:p>
          <a:p>
            <a:endParaRPr lang="en-IN" dirty="0" smtClean="0"/>
          </a:p>
          <a:p>
            <a:endParaRPr lang="en-IN" dirty="0" smtClean="0"/>
          </a:p>
          <a:p>
            <a:endParaRPr lang="en-IN" dirty="0" smtClean="0"/>
          </a:p>
          <a:p>
            <a:endParaRPr lang="en-IN" dirty="0" smtClean="0"/>
          </a:p>
          <a:p>
            <a:r>
              <a:rPr lang="en-IN" sz="2000" dirty="0" smtClean="0"/>
              <a:t>The equilibrium price for a dozen roses is…………</a:t>
            </a:r>
          </a:p>
          <a:p>
            <a:pPr algn="just"/>
            <a:r>
              <a:rPr lang="en-IN" sz="2000" dirty="0" smtClean="0"/>
              <a:t>Suppose the demand and supply functions for pumpkins is D(q) = 700 – 0.8q and S(q) = 100 + 0.5q. D(q) and S(q) are the prices, in dollars per ton, and q is the amount of pumpkins, in tons. Find the equilibrium point. </a:t>
            </a:r>
          </a:p>
          <a:p>
            <a:pPr algn="just"/>
            <a:r>
              <a:rPr lang="en-IN" sz="2000" dirty="0" smtClean="0"/>
              <a:t>Recently, the price of avocados increased by 5%. As a result, 4% fewer were sold. What is the elasticity of demand? Is this elastic or inelastic? </a:t>
            </a:r>
            <a:endParaRPr lang="en-IN" sz="2000" dirty="0"/>
          </a:p>
        </p:txBody>
      </p:sp>
      <p:pic>
        <p:nvPicPr>
          <p:cNvPr id="147458" name="Picture 2"/>
          <p:cNvPicPr>
            <a:picLocks noChangeAspect="1" noChangeArrowheads="1"/>
          </p:cNvPicPr>
          <p:nvPr/>
        </p:nvPicPr>
        <p:blipFill>
          <a:blip r:embed="rId2"/>
          <a:srcRect/>
          <a:stretch>
            <a:fillRect/>
          </a:stretch>
        </p:blipFill>
        <p:spPr bwMode="auto">
          <a:xfrm>
            <a:off x="1142976" y="1928802"/>
            <a:ext cx="7205686" cy="218987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a:lstStyle/>
          <a:p>
            <a:r>
              <a:rPr lang="en-US" smtClean="0"/>
              <a:t>Consumer surplus</a:t>
            </a:r>
          </a:p>
        </p:txBody>
      </p:sp>
      <p:sp>
        <p:nvSpPr>
          <p:cNvPr id="84994" name="Rectangle 3"/>
          <p:cNvSpPr>
            <a:spLocks noGrp="1"/>
          </p:cNvSpPr>
          <p:nvPr>
            <p:ph type="body" idx="1"/>
          </p:nvPr>
        </p:nvSpPr>
        <p:spPr/>
        <p:txBody>
          <a:bodyPr/>
          <a:lstStyle/>
          <a:p>
            <a:pPr algn="just">
              <a:lnSpc>
                <a:spcPct val="90000"/>
              </a:lnSpc>
            </a:pPr>
            <a:r>
              <a:rPr lang="en-US" sz="2400" dirty="0" smtClean="0"/>
              <a:t>In an ideal free market both consumers and producers gain by buying and selling at the equilibrium price. </a:t>
            </a:r>
          </a:p>
          <a:p>
            <a:pPr algn="just">
              <a:lnSpc>
                <a:spcPct val="90000"/>
              </a:lnSpc>
            </a:pPr>
            <a:r>
              <a:rPr lang="en-US" sz="2400" dirty="0" smtClean="0"/>
              <a:t>Consumers’ surplus is the economic gain accruing to a consumer when they engage in trade. The gain is the difference between the price they are willing to pay and the actual price. </a:t>
            </a:r>
          </a:p>
          <a:p>
            <a:pPr algn="just">
              <a:lnSpc>
                <a:spcPct val="90000"/>
              </a:lnSpc>
            </a:pPr>
            <a:r>
              <a:rPr lang="en-US" sz="2400" dirty="0" smtClean="0"/>
              <a:t>At the equilibrium level, the consumers’ surplus represents the total amount saved by consumers who were willing to pay more than equilibrium price per unit.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2"/>
          <p:cNvSpPr>
            <a:spLocks noGrp="1"/>
          </p:cNvSpPr>
          <p:nvPr>
            <p:ph type="title"/>
          </p:nvPr>
        </p:nvSpPr>
        <p:spPr/>
        <p:txBody>
          <a:bodyPr/>
          <a:lstStyle/>
          <a:p>
            <a:endParaRPr lang="en-US" smtClean="0"/>
          </a:p>
        </p:txBody>
      </p:sp>
      <p:sp>
        <p:nvSpPr>
          <p:cNvPr id="116743" name="Rectangle 3"/>
          <p:cNvSpPr>
            <a:spLocks noGrp="1" noChangeAspect="1" noChangeArrowheads="1"/>
          </p:cNvSpPr>
          <p:nvPr>
            <p:ph type="body" idx="1"/>
          </p:nvPr>
        </p:nvSpPr>
        <p:spPr/>
        <p:txBody>
          <a:bodyPr/>
          <a:lstStyle/>
          <a:p>
            <a:endParaRPr lang="en-US" smtClean="0"/>
          </a:p>
        </p:txBody>
      </p:sp>
      <p:pic>
        <p:nvPicPr>
          <p:cNvPr id="116744" name="Picture 4"/>
          <p:cNvPicPr>
            <a:picLocks noChangeAspect="1" noChangeArrowheads="1"/>
          </p:cNvPicPr>
          <p:nvPr/>
        </p:nvPicPr>
        <p:blipFill>
          <a:blip r:embed="rId3"/>
          <a:srcRect/>
          <a:stretch>
            <a:fillRect/>
          </a:stretch>
        </p:blipFill>
        <p:spPr bwMode="auto">
          <a:xfrm>
            <a:off x="3132138" y="2924175"/>
            <a:ext cx="2800350" cy="2495550"/>
          </a:xfrm>
          <a:prstGeom prst="rect">
            <a:avLst/>
          </a:prstGeom>
          <a:noFill/>
          <a:ln w="9525">
            <a:noFill/>
            <a:miter lim="800000"/>
            <a:headEnd/>
            <a:tailEnd/>
          </a:ln>
        </p:spPr>
      </p:pic>
      <p:graphicFrame>
        <p:nvGraphicFramePr>
          <p:cNvPr id="116741" name="Object 5"/>
          <p:cNvGraphicFramePr>
            <a:graphicFrameLocks noChangeAspect="1"/>
          </p:cNvGraphicFramePr>
          <p:nvPr/>
        </p:nvGraphicFramePr>
        <p:xfrm>
          <a:off x="2124075" y="1941513"/>
          <a:ext cx="5472113" cy="1162050"/>
        </p:xfrm>
        <a:graphic>
          <a:graphicData uri="http://schemas.openxmlformats.org/presentationml/2006/ole">
            <p:oleObj spid="_x0000_s116741" name="Equation" r:id="rId4" imgW="2869920" imgH="609480" progId="">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6" name="Rectangle 2"/>
          <p:cNvSpPr>
            <a:spLocks noGrp="1"/>
          </p:cNvSpPr>
          <p:nvPr>
            <p:ph type="title"/>
          </p:nvPr>
        </p:nvSpPr>
        <p:spPr/>
        <p:txBody>
          <a:bodyPr/>
          <a:lstStyle/>
          <a:p>
            <a:r>
              <a:rPr lang="en-US" smtClean="0"/>
              <a:t>Producer surplus</a:t>
            </a:r>
          </a:p>
        </p:txBody>
      </p:sp>
      <p:sp>
        <p:nvSpPr>
          <p:cNvPr id="117767" name="Rectangle 3"/>
          <p:cNvSpPr>
            <a:spLocks noGrp="1"/>
          </p:cNvSpPr>
          <p:nvPr>
            <p:ph type="body" idx="1"/>
          </p:nvPr>
        </p:nvSpPr>
        <p:spPr>
          <a:xfrm>
            <a:off x="468313" y="1341438"/>
            <a:ext cx="8229600" cy="4525962"/>
          </a:xfrm>
        </p:spPr>
        <p:txBody>
          <a:bodyPr/>
          <a:lstStyle/>
          <a:p>
            <a:pPr algn="just"/>
            <a:r>
              <a:rPr lang="en-US" sz="2400" dirty="0" smtClean="0"/>
              <a:t>The producer surplus measures the suppliers’ gain from trade. </a:t>
            </a:r>
          </a:p>
          <a:p>
            <a:pPr algn="just"/>
            <a:r>
              <a:rPr lang="en-US" sz="2400" dirty="0" smtClean="0"/>
              <a:t>It is the total amount gained by producers by selling at the current price, rather than at the price they would have been willing to accept. </a:t>
            </a:r>
          </a:p>
        </p:txBody>
      </p:sp>
      <p:pic>
        <p:nvPicPr>
          <p:cNvPr id="117768" name="Picture 4"/>
          <p:cNvPicPr>
            <a:picLocks noChangeAspect="1" noChangeArrowheads="1"/>
          </p:cNvPicPr>
          <p:nvPr/>
        </p:nvPicPr>
        <p:blipFill>
          <a:blip r:embed="rId3"/>
          <a:srcRect/>
          <a:stretch>
            <a:fillRect/>
          </a:stretch>
        </p:blipFill>
        <p:spPr bwMode="auto">
          <a:xfrm>
            <a:off x="827088" y="4076700"/>
            <a:ext cx="2724150" cy="2524125"/>
          </a:xfrm>
          <a:prstGeom prst="rect">
            <a:avLst/>
          </a:prstGeom>
          <a:noFill/>
          <a:ln w="9525">
            <a:noFill/>
            <a:miter lim="800000"/>
            <a:headEnd/>
            <a:tailEnd/>
          </a:ln>
        </p:spPr>
      </p:pic>
      <p:graphicFrame>
        <p:nvGraphicFramePr>
          <p:cNvPr id="117765" name="Object 5"/>
          <p:cNvGraphicFramePr>
            <a:graphicFrameLocks noChangeAspect="1"/>
          </p:cNvGraphicFramePr>
          <p:nvPr/>
        </p:nvGraphicFramePr>
        <p:xfrm>
          <a:off x="3670300" y="4868863"/>
          <a:ext cx="5183188" cy="1162050"/>
        </p:xfrm>
        <a:graphic>
          <a:graphicData uri="http://schemas.openxmlformats.org/presentationml/2006/ole">
            <p:oleObj spid="_x0000_s117765" name="Equation" r:id="rId4" imgW="2717640" imgH="609480" progId="">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2"/>
          <p:cNvSpPr>
            <a:spLocks noGrp="1"/>
          </p:cNvSpPr>
          <p:nvPr>
            <p:ph type="title"/>
          </p:nvPr>
        </p:nvSpPr>
        <p:spPr/>
        <p:txBody>
          <a:bodyPr/>
          <a:lstStyle/>
          <a:p>
            <a:r>
              <a:rPr lang="en-US" smtClean="0"/>
              <a:t>Price elasticity of demand</a:t>
            </a:r>
          </a:p>
        </p:txBody>
      </p:sp>
      <p:sp>
        <p:nvSpPr>
          <p:cNvPr id="40967" name="Rectangle 3"/>
          <p:cNvSpPr>
            <a:spLocks noGrp="1"/>
          </p:cNvSpPr>
          <p:nvPr>
            <p:ph type="body" idx="1"/>
          </p:nvPr>
        </p:nvSpPr>
        <p:spPr/>
        <p:txBody>
          <a:bodyPr/>
          <a:lstStyle/>
          <a:p>
            <a:pPr algn="just">
              <a:buNone/>
            </a:pPr>
            <a:r>
              <a:rPr lang="en-US" sz="2400" dirty="0" smtClean="0"/>
              <a:t>	The  price elasticity of demand measures how much the quantity demanded of a good changes when its price changes.</a:t>
            </a:r>
          </a:p>
          <a:p>
            <a:endParaRPr lang="en-US" dirty="0" smtClean="0"/>
          </a:p>
          <a:p>
            <a:endParaRPr lang="en-US" dirty="0" smtClean="0"/>
          </a:p>
        </p:txBody>
      </p:sp>
      <p:graphicFrame>
        <p:nvGraphicFramePr>
          <p:cNvPr id="40964" name="Object 4"/>
          <p:cNvGraphicFramePr>
            <a:graphicFrameLocks noChangeAspect="1"/>
          </p:cNvGraphicFramePr>
          <p:nvPr/>
        </p:nvGraphicFramePr>
        <p:xfrm>
          <a:off x="785786" y="2643182"/>
          <a:ext cx="7885112" cy="742950"/>
        </p:xfrm>
        <a:graphic>
          <a:graphicData uri="http://schemas.openxmlformats.org/presentationml/2006/ole">
            <p:oleObj spid="_x0000_s40964" name="Equation" r:id="rId3" imgW="5397480" imgH="507960" progId="">
              <p:embed/>
            </p:oleObj>
          </a:graphicData>
        </a:graphic>
      </p:graphicFrame>
      <p:graphicFrame>
        <p:nvGraphicFramePr>
          <p:cNvPr id="40965" name="Object 5"/>
          <p:cNvGraphicFramePr>
            <a:graphicFrameLocks/>
          </p:cNvGraphicFramePr>
          <p:nvPr/>
        </p:nvGraphicFramePr>
        <p:xfrm>
          <a:off x="4071934" y="3571876"/>
          <a:ext cx="2152650" cy="1052512"/>
        </p:xfrm>
        <a:graphic>
          <a:graphicData uri="http://schemas.openxmlformats.org/presentationml/2006/ole">
            <p:oleObj spid="_x0000_s40965" name="Equation" r:id="rId4" imgW="1066680" imgH="545760" progId="">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p:txBody>
          <a:bodyPr/>
          <a:lstStyle/>
          <a:p>
            <a:r>
              <a:rPr lang="en-US" smtClean="0"/>
              <a:t>Total surplus</a:t>
            </a:r>
          </a:p>
        </p:txBody>
      </p:sp>
      <p:sp>
        <p:nvSpPr>
          <p:cNvPr id="118786" name="Rectangle 3"/>
          <p:cNvSpPr>
            <a:spLocks noGrp="1"/>
          </p:cNvSpPr>
          <p:nvPr>
            <p:ph type="body" idx="1"/>
          </p:nvPr>
        </p:nvSpPr>
        <p:spPr/>
        <p:txBody>
          <a:bodyPr/>
          <a:lstStyle/>
          <a:p>
            <a:pPr>
              <a:buNone/>
            </a:pPr>
            <a:r>
              <a:rPr lang="en-IN" sz="2400" dirty="0" smtClean="0"/>
              <a:t>	The sum of consumer surplus and producer surplus measures the net benefit to society of any level of economic activity.</a:t>
            </a:r>
            <a:endParaRPr lang="en-US" sz="2400" dirty="0" smtClean="0"/>
          </a:p>
        </p:txBody>
      </p:sp>
      <p:pic>
        <p:nvPicPr>
          <p:cNvPr id="118787" name="Picture 4"/>
          <p:cNvPicPr>
            <a:picLocks noChangeAspect="1" noChangeArrowheads="1"/>
          </p:cNvPicPr>
          <p:nvPr/>
        </p:nvPicPr>
        <p:blipFill>
          <a:blip r:embed="rId2"/>
          <a:srcRect/>
          <a:stretch>
            <a:fillRect/>
          </a:stretch>
        </p:blipFill>
        <p:spPr bwMode="auto">
          <a:xfrm>
            <a:off x="1714480" y="2571744"/>
            <a:ext cx="5992813" cy="322421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sz="2200" dirty="0" smtClean="0"/>
              <a:t>The main attraction of markets in economics is that they can achieve significant net benefits through voluntary exchange between buyers and sellers, producers and consumers. </a:t>
            </a:r>
          </a:p>
          <a:p>
            <a:pPr algn="just"/>
            <a:r>
              <a:rPr lang="en-IN" sz="2200" dirty="0" smtClean="0"/>
              <a:t>You buy a things because you expected that its benefits would exceed its opportunity cost; you expected that the purchase would make you better off. The seller sold it to you because he or she expected that the money you paid would be worth more than the value of keeping the item. The seller expected to be better off as a result of the sale. </a:t>
            </a:r>
          </a:p>
          <a:p>
            <a:pPr algn="just"/>
            <a:r>
              <a:rPr lang="en-IN" sz="2200" dirty="0" smtClean="0"/>
              <a:t>Exchanges in the marketplace have a remarkable property: Both buyers and sellers expect to emerge from the transaction better off.</a:t>
            </a:r>
            <a:endParaRPr lang="en-IN"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Efficiency and Equity</a:t>
            </a:r>
            <a:endParaRPr lang="en-IN" dirty="0"/>
          </a:p>
        </p:txBody>
      </p:sp>
      <p:sp>
        <p:nvSpPr>
          <p:cNvPr id="3" name="Content Placeholder 2"/>
          <p:cNvSpPr>
            <a:spLocks noGrp="1"/>
          </p:cNvSpPr>
          <p:nvPr>
            <p:ph idx="1"/>
          </p:nvPr>
        </p:nvSpPr>
        <p:spPr/>
        <p:txBody>
          <a:bodyPr/>
          <a:lstStyle/>
          <a:p>
            <a:pPr algn="just"/>
            <a:r>
              <a:rPr lang="en-IN" sz="2000" dirty="0" smtClean="0"/>
              <a:t>In an efficient allocation of goods, no one can be made better off without making someone else worse off</a:t>
            </a:r>
            <a:r>
              <a:rPr lang="en-IN" sz="2000" dirty="0" smtClean="0"/>
              <a:t>.</a:t>
            </a:r>
            <a:r>
              <a:rPr lang="en-IN" sz="2000" dirty="0" smtClean="0"/>
              <a:t> One condition that must be met if the market’s allocation is to be </a:t>
            </a:r>
            <a:r>
              <a:rPr lang="en-IN" sz="2000" dirty="0" smtClean="0"/>
              <a:t>efficient is </a:t>
            </a:r>
            <a:r>
              <a:rPr lang="en-IN" sz="2000" dirty="0" smtClean="0"/>
              <a:t>that the marketplace must be </a:t>
            </a:r>
            <a:r>
              <a:rPr lang="en-IN" sz="2000" dirty="0" smtClean="0"/>
              <a:t>competitive. The </a:t>
            </a:r>
            <a:r>
              <a:rPr lang="en-IN" sz="2000" dirty="0" smtClean="0"/>
              <a:t>equilibrium quantity </a:t>
            </a:r>
            <a:r>
              <a:rPr lang="en-IN" sz="2000" dirty="0" smtClean="0"/>
              <a:t> and price as </a:t>
            </a:r>
            <a:r>
              <a:rPr lang="en-IN" sz="2000" dirty="0" smtClean="0"/>
              <a:t>determined by demand and supply, is efficient.</a:t>
            </a:r>
            <a:endParaRPr lang="en-IN" sz="2000" dirty="0" smtClean="0"/>
          </a:p>
          <a:p>
            <a:pPr algn="just"/>
            <a:r>
              <a:rPr lang="en-IN" sz="2000" dirty="0" smtClean="0"/>
              <a:t>An inequitable allocation of resources implies that the distribution of income and wealth is </a:t>
            </a:r>
            <a:r>
              <a:rPr lang="en-IN" sz="2000" dirty="0" smtClean="0"/>
              <a:t>inequitable. Equity </a:t>
            </a:r>
            <a:r>
              <a:rPr lang="en-IN" sz="2000" dirty="0" smtClean="0"/>
              <a:t>is very much in the mind of the observer. What may seem equitable to one person may seem inequitable to another.</a:t>
            </a:r>
          </a:p>
          <a:p>
            <a:pPr algn="just"/>
            <a:r>
              <a:rPr lang="en-IN" sz="2000" dirty="0" smtClean="0"/>
              <a:t>The </a:t>
            </a:r>
            <a:r>
              <a:rPr lang="en-IN" sz="2000" dirty="0" smtClean="0"/>
              <a:t>governments of all nations act in some way to redistribute income. That fact suggests that people generally have concluded that leaving the distribution of income solely to the market would not be fair and that some redistribution is desirable.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Deadweight loss</a:t>
            </a:r>
            <a:endParaRPr lang="en-IN" dirty="0"/>
          </a:p>
        </p:txBody>
      </p:sp>
      <p:sp>
        <p:nvSpPr>
          <p:cNvPr id="3" name="Content Placeholder 2"/>
          <p:cNvSpPr>
            <a:spLocks noGrp="1"/>
          </p:cNvSpPr>
          <p:nvPr>
            <p:ph idx="1"/>
          </p:nvPr>
        </p:nvSpPr>
        <p:spPr/>
        <p:txBody>
          <a:bodyPr/>
          <a:lstStyle/>
          <a:p>
            <a:pPr algn="just"/>
            <a:r>
              <a:rPr lang="en-IN" sz="2200" dirty="0" smtClean="0"/>
              <a:t>Markets can be a little inefficient or a lot inefficient. The markets in question are efficient before price controls are imposed. The failure of private decisions in the marketplace to achieve an efficient allocation of scarce resources is called market failure.</a:t>
            </a:r>
          </a:p>
          <a:p>
            <a:pPr algn="just"/>
            <a:r>
              <a:rPr lang="en-IN" sz="2200" dirty="0" smtClean="0"/>
              <a:t>Government policies can create market distortions include taxes, subsidies, and quotas. We measure the level of inefficiency using the notion of </a:t>
            </a:r>
            <a:r>
              <a:rPr lang="en-IN" sz="2200" b="1" dirty="0" smtClean="0"/>
              <a:t>deadweight loss</a:t>
            </a:r>
            <a:r>
              <a:rPr lang="en-IN" sz="2200" dirty="0" smtClean="0">
                <a:solidFill>
                  <a:srgbClr val="0510EB"/>
                </a:solidFill>
              </a:rPr>
              <a:t>.</a:t>
            </a:r>
          </a:p>
          <a:p>
            <a:pPr algn="just"/>
            <a:r>
              <a:rPr lang="en-IN" sz="2200" dirty="0" smtClean="0"/>
              <a:t>The deadweight loss is an inefficiency caused by price controls. It is a loss to society—it is a reduction in total surplus, a loss in surplus that accrues to no one as a gain.</a:t>
            </a:r>
          </a:p>
          <a:p>
            <a:pPr algn="just"/>
            <a:r>
              <a:rPr lang="en-IN" sz="2200" dirty="0" smtClean="0"/>
              <a:t>A loss that is experienced by both disappointed consumers and frustrated producers.</a:t>
            </a:r>
            <a:endParaRPr lang="en-US" sz="2200" dirty="0" smtClean="0"/>
          </a:p>
          <a:p>
            <a:pPr algn="just"/>
            <a:endParaRPr lang="en-IN" sz="2400" dirty="0" smtClean="0">
              <a:solidFill>
                <a:srgbClr val="0510EB"/>
              </a:solidFill>
            </a:endParaRPr>
          </a:p>
          <a:p>
            <a:pPr algn="just"/>
            <a:endParaRPr lang="en-I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p:txBody>
          <a:bodyPr/>
          <a:lstStyle/>
          <a:p>
            <a:endParaRPr lang="en-US" dirty="0" smtClean="0"/>
          </a:p>
        </p:txBody>
      </p:sp>
      <p:sp>
        <p:nvSpPr>
          <p:cNvPr id="119810" name="Rectangle 3"/>
          <p:cNvSpPr>
            <a:spLocks noGrp="1"/>
          </p:cNvSpPr>
          <p:nvPr>
            <p:ph type="body" idx="1"/>
          </p:nvPr>
        </p:nvSpPr>
        <p:spPr/>
        <p:txBody>
          <a:bodyPr/>
          <a:lstStyle/>
          <a:p>
            <a:pPr algn="just"/>
            <a:endParaRPr lang="en-US" sz="2400" dirty="0" smtClean="0"/>
          </a:p>
        </p:txBody>
      </p:sp>
      <p:pic>
        <p:nvPicPr>
          <p:cNvPr id="143362" name="Picture 2" descr="Production Quota Deadweight Loss"/>
          <p:cNvPicPr>
            <a:picLocks noChangeAspect="1" noChangeArrowheads="1"/>
          </p:cNvPicPr>
          <p:nvPr/>
        </p:nvPicPr>
        <p:blipFill>
          <a:blip r:embed="rId2"/>
          <a:srcRect/>
          <a:stretch>
            <a:fillRect/>
          </a:stretch>
        </p:blipFill>
        <p:spPr bwMode="auto">
          <a:xfrm>
            <a:off x="4572000" y="1785926"/>
            <a:ext cx="4214842" cy="4201683"/>
          </a:xfrm>
          <a:prstGeom prst="rect">
            <a:avLst/>
          </a:prstGeom>
          <a:noFill/>
        </p:spPr>
      </p:pic>
      <p:sp>
        <p:nvSpPr>
          <p:cNvPr id="5" name="TextBox 4"/>
          <p:cNvSpPr txBox="1"/>
          <p:nvPr/>
        </p:nvSpPr>
        <p:spPr>
          <a:xfrm>
            <a:off x="571472" y="1857364"/>
            <a:ext cx="4000528" cy="4093428"/>
          </a:xfrm>
          <a:prstGeom prst="rect">
            <a:avLst/>
          </a:prstGeom>
          <a:noFill/>
        </p:spPr>
        <p:txBody>
          <a:bodyPr wrap="square" rtlCol="0">
            <a:spAutoFit/>
          </a:bodyPr>
          <a:lstStyle/>
          <a:p>
            <a:pPr algn="just"/>
            <a:r>
              <a:rPr lang="en-IN" sz="2000" dirty="0" smtClean="0"/>
              <a:t>Let say government limits, the amount of steel that can be produced to </a:t>
            </a:r>
            <a:r>
              <a:rPr lang="en-IN" sz="2000" dirty="0" err="1" smtClean="0"/>
              <a:t>Qmax</a:t>
            </a:r>
            <a:r>
              <a:rPr lang="en-IN" sz="2000" dirty="0" smtClean="0"/>
              <a:t>. We see that this amount falls short of the amount that would be supplied at the competitive market equilibrium. At the optimum the total net benefit would equal the areas A + B, but with the supply restriction the net benefit is only equal to the area A. The deadweight loss, therefore, is equal to B, the shaded area.</a:t>
            </a:r>
            <a:endParaRPr lang="en-I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p:txBody>
          <a:bodyPr/>
          <a:lstStyle/>
          <a:p>
            <a:r>
              <a:rPr lang="en-US" sz="4000" smtClean="0"/>
              <a:t>Supply, Demand and Government policies</a:t>
            </a:r>
          </a:p>
        </p:txBody>
      </p:sp>
      <p:sp>
        <p:nvSpPr>
          <p:cNvPr id="120834" name="Rectangle 3"/>
          <p:cNvSpPr>
            <a:spLocks noGrp="1"/>
          </p:cNvSpPr>
          <p:nvPr>
            <p:ph type="body" idx="1"/>
          </p:nvPr>
        </p:nvSpPr>
        <p:spPr/>
        <p:txBody>
          <a:bodyPr/>
          <a:lstStyle/>
          <a:p>
            <a:pPr algn="just">
              <a:lnSpc>
                <a:spcPct val="90000"/>
              </a:lnSpc>
            </a:pPr>
            <a:r>
              <a:rPr lang="en-US" sz="2400" dirty="0" smtClean="0"/>
              <a:t>The interaction of demand and supply guides prices to their equilibrium levels. At equilibrium, the quantity of goods consumers are willing to buy equals the quantity of goods firms are willing to sell. </a:t>
            </a:r>
          </a:p>
          <a:p>
            <a:pPr marL="342900" lvl="1" indent="-342900" algn="just">
              <a:lnSpc>
                <a:spcPct val="90000"/>
              </a:lnSpc>
              <a:buFont typeface="Arial" charset="0"/>
              <a:buChar char="•"/>
            </a:pPr>
            <a:r>
              <a:rPr lang="en-US" sz="2400" dirty="0" smtClean="0"/>
              <a:t>The  equilibrium price does not necessarily please either buyers or sellers. Therefore, the government intervenes to regulate prices by imposing price controls, which are legal restrictions on how high or low a market price may go.</a:t>
            </a:r>
          </a:p>
          <a:p>
            <a:pPr algn="just">
              <a:lnSpc>
                <a:spcPct val="90000"/>
              </a:lnSpc>
            </a:pPr>
            <a:r>
              <a:rPr lang="en-US" sz="2400" dirty="0" smtClean="0"/>
              <a:t>In real world, government intervenes markets by:</a:t>
            </a:r>
          </a:p>
          <a:p>
            <a:pPr lvl="1" algn="just">
              <a:lnSpc>
                <a:spcPct val="90000"/>
              </a:lnSpc>
            </a:pPr>
            <a:r>
              <a:rPr lang="en-US" sz="2400" dirty="0" smtClean="0"/>
              <a:t>Price ceilings </a:t>
            </a:r>
          </a:p>
          <a:p>
            <a:pPr lvl="1" algn="just">
              <a:lnSpc>
                <a:spcPct val="90000"/>
              </a:lnSpc>
            </a:pPr>
            <a:r>
              <a:rPr lang="en-US" sz="2400" dirty="0" smtClean="0"/>
              <a:t>Price floors </a:t>
            </a:r>
          </a:p>
          <a:p>
            <a:pPr lvl="1" algn="just">
              <a:lnSpc>
                <a:spcPct val="90000"/>
              </a:lnSpc>
            </a:pPr>
            <a:r>
              <a:rPr lang="en-US" sz="2400" dirty="0" smtClean="0"/>
              <a:t>Taxes  </a:t>
            </a:r>
          </a:p>
          <a:p>
            <a:pPr lvl="1" algn="just">
              <a:lnSpc>
                <a:spcPct val="90000"/>
              </a:lnSpc>
            </a:pPr>
            <a:r>
              <a:rPr lang="en-US" sz="2400" dirty="0" smtClean="0"/>
              <a:t>Subsidies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p:txBody>
          <a:bodyPr/>
          <a:lstStyle/>
          <a:p>
            <a:endParaRPr lang="en-US" smtClean="0"/>
          </a:p>
        </p:txBody>
      </p:sp>
      <p:sp>
        <p:nvSpPr>
          <p:cNvPr id="121858" name="Rectangle 3"/>
          <p:cNvSpPr>
            <a:spLocks noGrp="1"/>
          </p:cNvSpPr>
          <p:nvPr>
            <p:ph type="body" idx="1"/>
          </p:nvPr>
        </p:nvSpPr>
        <p:spPr/>
        <p:txBody>
          <a:bodyPr/>
          <a:lstStyle/>
          <a:p>
            <a:pPr algn="just">
              <a:lnSpc>
                <a:spcPct val="80000"/>
              </a:lnSpc>
            </a:pPr>
            <a:r>
              <a:rPr lang="en-US" sz="2400" dirty="0" smtClean="0"/>
              <a:t>When the government imposes price controls, then there will be either excess supply or excess demand, since the legal price is often very different from the market price.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p:cNvSpPr>
          <p:nvPr>
            <p:ph type="title"/>
          </p:nvPr>
        </p:nvSpPr>
        <p:spPr/>
        <p:txBody>
          <a:bodyPr/>
          <a:lstStyle/>
          <a:p>
            <a:r>
              <a:rPr lang="en-US" smtClean="0"/>
              <a:t>Price Ceilings </a:t>
            </a:r>
          </a:p>
        </p:txBody>
      </p:sp>
      <p:sp>
        <p:nvSpPr>
          <p:cNvPr id="122882" name="Rectangle 3"/>
          <p:cNvSpPr>
            <a:spLocks noGrp="1"/>
          </p:cNvSpPr>
          <p:nvPr>
            <p:ph type="body" idx="1"/>
          </p:nvPr>
        </p:nvSpPr>
        <p:spPr/>
        <p:txBody>
          <a:bodyPr/>
          <a:lstStyle/>
          <a:p>
            <a:pPr algn="just">
              <a:lnSpc>
                <a:spcPct val="90000"/>
              </a:lnSpc>
            </a:pPr>
            <a:r>
              <a:rPr lang="en-US" sz="2400" i="1" dirty="0" smtClean="0">
                <a:solidFill>
                  <a:schemeClr val="accent1"/>
                </a:solidFill>
              </a:rPr>
              <a:t>Price ceilings</a:t>
            </a:r>
            <a:r>
              <a:rPr lang="en-US" sz="2400" dirty="0" smtClean="0"/>
              <a:t> specify a maximum price sellers are allowed to charge for a good or service. </a:t>
            </a:r>
            <a:r>
              <a:rPr lang="en-IN" sz="2400" dirty="0" smtClean="0"/>
              <a:t> It is a maximum legal price which set by the government.</a:t>
            </a:r>
            <a:endParaRPr lang="en-US" sz="2400" dirty="0" smtClean="0"/>
          </a:p>
          <a:p>
            <a:pPr algn="just">
              <a:lnSpc>
                <a:spcPct val="90000"/>
              </a:lnSpc>
            </a:pPr>
            <a:r>
              <a:rPr lang="en-US" sz="2400" dirty="0" smtClean="0"/>
              <a:t>A price ceiling creates a shortage when the legal price is below the market equilibrium price.</a:t>
            </a:r>
          </a:p>
          <a:p>
            <a:pPr algn="just">
              <a:lnSpc>
                <a:spcPct val="90000"/>
              </a:lnSpc>
            </a:pPr>
            <a:r>
              <a:rPr lang="en-US" sz="2400" dirty="0" smtClean="0"/>
              <a:t>A price ceiling that is below the market equilibrium causes consumers to compete for the limited supply. </a:t>
            </a:r>
            <a:r>
              <a:rPr lang="en-IN" sz="2400" dirty="0" smtClean="0"/>
              <a:t>Suppliers can no longer charge the price the market demands but are forced to meet the maximum price set by the government’s price ceiling.</a:t>
            </a:r>
            <a:endParaRPr lang="en-US" sz="2400" dirty="0" smtClean="0"/>
          </a:p>
          <a:p>
            <a:pPr algn="just">
              <a:lnSpc>
                <a:spcPct val="90000"/>
              </a:lnSpc>
            </a:pPr>
            <a:r>
              <a:rPr lang="en-US" sz="2400" dirty="0" smtClean="0"/>
              <a:t>A price ceiling has no effect on the quantity supplied if the legal price is above the market equilibrium price. </a:t>
            </a:r>
            <a:r>
              <a:rPr lang="en-IN" sz="2400" dirty="0" smtClean="0"/>
              <a:t>In this case, the market is unable to produce a price as high as the ceiling price.</a:t>
            </a:r>
            <a:endParaRPr lang="en-US" sz="2400" dirty="0" smtClean="0"/>
          </a:p>
          <a:p>
            <a:pPr algn="just">
              <a:lnSpc>
                <a:spcPct val="90000"/>
              </a:lnSpc>
            </a:pPr>
            <a:endParaRPr lang="en-US" sz="24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p:txBody>
          <a:bodyPr/>
          <a:lstStyle/>
          <a:p>
            <a:endParaRPr lang="en-US" smtClean="0"/>
          </a:p>
        </p:txBody>
      </p:sp>
      <p:pic>
        <p:nvPicPr>
          <p:cNvPr id="123906"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p:txBody>
          <a:bodyPr/>
          <a:lstStyle/>
          <a:p>
            <a:endParaRPr lang="en-US" smtClean="0"/>
          </a:p>
        </p:txBody>
      </p:sp>
      <p:sp>
        <p:nvSpPr>
          <p:cNvPr id="124930" name="Rectangle 3"/>
          <p:cNvSpPr>
            <a:spLocks noGrp="1"/>
          </p:cNvSpPr>
          <p:nvPr>
            <p:ph type="body" idx="1"/>
          </p:nvPr>
        </p:nvSpPr>
        <p:spPr/>
        <p:txBody>
          <a:bodyPr/>
          <a:lstStyle/>
          <a:p>
            <a:pPr algn="just"/>
            <a:r>
              <a:rPr lang="en-US" sz="2400" dirty="0" smtClean="0"/>
              <a:t>Price ceilings create five important effects: </a:t>
            </a:r>
          </a:p>
          <a:p>
            <a:pPr lvl="1" algn="just"/>
            <a:r>
              <a:rPr lang="en-US" sz="2400" dirty="0" smtClean="0"/>
              <a:t>Shortages</a:t>
            </a:r>
          </a:p>
          <a:p>
            <a:pPr lvl="1" algn="just"/>
            <a:r>
              <a:rPr lang="en-US" sz="2400" dirty="0" smtClean="0"/>
              <a:t>Reductions in product quality</a:t>
            </a:r>
          </a:p>
          <a:p>
            <a:pPr lvl="1" algn="just"/>
            <a:r>
              <a:rPr lang="en-US" sz="2400" dirty="0" smtClean="0"/>
              <a:t>Waste of times</a:t>
            </a:r>
          </a:p>
          <a:p>
            <a:pPr lvl="1" algn="just"/>
            <a:r>
              <a:rPr lang="en-US" sz="2400" dirty="0" smtClean="0"/>
              <a:t>A loss of gains from trade </a:t>
            </a:r>
          </a:p>
          <a:p>
            <a:pPr lvl="1" algn="just"/>
            <a:r>
              <a:rPr lang="en-US" sz="2400" dirty="0" smtClean="0"/>
              <a:t>A misallocation of resources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a:lstStyle/>
          <a:p>
            <a:r>
              <a:rPr lang="en-US" smtClean="0"/>
              <a:t>Elastic and inelastic demand </a:t>
            </a:r>
          </a:p>
        </p:txBody>
      </p:sp>
      <p:sp>
        <p:nvSpPr>
          <p:cNvPr id="44034" name="Rectangle 3"/>
          <p:cNvSpPr>
            <a:spLocks noGrp="1"/>
          </p:cNvSpPr>
          <p:nvPr>
            <p:ph type="body" idx="1"/>
          </p:nvPr>
        </p:nvSpPr>
        <p:spPr/>
        <p:txBody>
          <a:bodyPr/>
          <a:lstStyle/>
          <a:p>
            <a:pPr algn="just"/>
            <a:r>
              <a:rPr lang="en-US" sz="2400" dirty="0" smtClean="0"/>
              <a:t>Demand for a good is said to be </a:t>
            </a:r>
            <a:r>
              <a:rPr lang="en-US" sz="2400" i="1" dirty="0" smtClean="0">
                <a:solidFill>
                  <a:schemeClr val="accent1"/>
                </a:solidFill>
              </a:rPr>
              <a:t>elastic</a:t>
            </a:r>
            <a:r>
              <a:rPr lang="en-US" sz="2400" dirty="0" smtClean="0"/>
              <a:t> if the quantity demanded responds substantially to changes in the price. </a:t>
            </a:r>
          </a:p>
          <a:p>
            <a:pPr lvl="1" algn="just"/>
            <a:r>
              <a:rPr lang="en-US" sz="2400" dirty="0" smtClean="0"/>
              <a:t>Ex: Luxury goods, substitute goods</a:t>
            </a:r>
          </a:p>
          <a:p>
            <a:pPr algn="just"/>
            <a:r>
              <a:rPr lang="en-US" sz="2400" dirty="0" smtClean="0"/>
              <a:t>Demand is said to be </a:t>
            </a:r>
            <a:r>
              <a:rPr lang="en-US" sz="2400" i="1" dirty="0" smtClean="0">
                <a:solidFill>
                  <a:schemeClr val="accent1"/>
                </a:solidFill>
              </a:rPr>
              <a:t>inelastic</a:t>
            </a:r>
            <a:r>
              <a:rPr lang="en-US" sz="2400" dirty="0" smtClean="0"/>
              <a:t> if the quantity demanded responds only slightly to changes in the price.</a:t>
            </a:r>
          </a:p>
          <a:p>
            <a:pPr lvl="1" algn="just"/>
            <a:r>
              <a:rPr lang="en-US" sz="2400" dirty="0" smtClean="0"/>
              <a:t>Ex: food, fuel, prescription drugs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a:lstStyle/>
          <a:p>
            <a:endParaRPr lang="en-US" sz="4000" dirty="0" smtClean="0"/>
          </a:p>
        </p:txBody>
      </p:sp>
      <p:sp>
        <p:nvSpPr>
          <p:cNvPr id="125954" name="Rectangle 3"/>
          <p:cNvSpPr>
            <a:spLocks noGrp="1"/>
          </p:cNvSpPr>
          <p:nvPr>
            <p:ph type="body" idx="1"/>
          </p:nvPr>
        </p:nvSpPr>
        <p:spPr/>
        <p:txBody>
          <a:bodyPr/>
          <a:lstStyle/>
          <a:p>
            <a:pPr algn="just"/>
            <a:r>
              <a:rPr lang="en-US" sz="2400" dirty="0" smtClean="0"/>
              <a:t>Low quality and wasted resources </a:t>
            </a:r>
          </a:p>
          <a:p>
            <a:pPr lvl="1" algn="just"/>
            <a:r>
              <a:rPr lang="en-US" sz="2000" dirty="0" smtClean="0"/>
              <a:t>Producers, unable to sell their good at the unconstrained price, are encouraged to reduce their costs by providing a lower quality good.</a:t>
            </a:r>
          </a:p>
          <a:p>
            <a:pPr lvl="1" algn="just"/>
            <a:r>
              <a:rPr lang="en-US" sz="2000" dirty="0" smtClean="0"/>
              <a:t>At the controlled price, demanders are willing to pay more. Individuals are encouraged to exchange the good outside of legal markets in order to bypass price restrictions. </a:t>
            </a:r>
          </a:p>
          <a:p>
            <a:pPr lvl="1" algn="just"/>
            <a:r>
              <a:rPr lang="en-US" sz="2000" dirty="0" smtClean="0"/>
              <a:t>The constraint causes individuals to spend time and money to acquire the scarce resource.</a:t>
            </a:r>
          </a:p>
          <a:p>
            <a:pPr algn="just"/>
            <a:r>
              <a:rPr lang="en-US" sz="2400" dirty="0" smtClean="0"/>
              <a:t>Misallocation of resources</a:t>
            </a:r>
          </a:p>
          <a:p>
            <a:pPr lvl="1" algn="just"/>
            <a:r>
              <a:rPr lang="en-US" sz="2000" dirty="0" smtClean="0"/>
              <a:t>Price controls eliminate incentives for producers to supply  the good consumers who value it the most  and are willing to offer sellers a higher price leading to a misallocation of resources.</a:t>
            </a:r>
          </a:p>
          <a:p>
            <a:pPr lvl="1" algn="just"/>
            <a:endParaRPr lang="en-US" sz="20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p:txBody>
          <a:bodyPr/>
          <a:lstStyle/>
          <a:p>
            <a:r>
              <a:rPr lang="en-US" dirty="0" smtClean="0"/>
              <a:t>Deadweight loss</a:t>
            </a:r>
          </a:p>
        </p:txBody>
      </p:sp>
      <p:pic>
        <p:nvPicPr>
          <p:cNvPr id="128002" name="Picture 3"/>
          <p:cNvPicPr>
            <a:picLocks noGrp="1" noChangeAspect="1" noChangeArrowheads="1"/>
          </p:cNvPicPr>
          <p:nvPr>
            <p:ph type="body" idx="1"/>
          </p:nvPr>
        </p:nvPicPr>
        <p:blipFill>
          <a:blip r:embed="rId2"/>
          <a:srcRect/>
          <a:stretch>
            <a:fillRect/>
          </a:stretch>
        </p:blipFill>
        <p:spPr/>
      </p:pic>
      <p:sp>
        <p:nvSpPr>
          <p:cNvPr id="128003" name="Text Box 4"/>
          <p:cNvSpPr txBox="1">
            <a:spLocks noChangeArrowheads="1"/>
          </p:cNvSpPr>
          <p:nvPr/>
        </p:nvSpPr>
        <p:spPr bwMode="auto">
          <a:xfrm>
            <a:off x="5632450" y="5753100"/>
            <a:ext cx="1111250" cy="366713"/>
          </a:xfrm>
          <a:prstGeom prst="rect">
            <a:avLst/>
          </a:prstGeom>
          <a:noFill/>
          <a:ln w="9525">
            <a:noFill/>
            <a:miter lim="800000"/>
            <a:headEnd/>
            <a:tailEnd/>
          </a:ln>
        </p:spPr>
        <p:txBody>
          <a:bodyPr wrap="none">
            <a:spAutoFit/>
          </a:bodyPr>
          <a:lstStyle/>
          <a:p>
            <a:r>
              <a:rPr lang="en-US" b="1"/>
              <a:t>Quantity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p:txBody>
          <a:bodyPr/>
          <a:lstStyle/>
          <a:p>
            <a:r>
              <a:rPr lang="en-US" dirty="0" smtClean="0"/>
              <a:t>Wasted time </a:t>
            </a:r>
          </a:p>
        </p:txBody>
      </p:sp>
      <p:pic>
        <p:nvPicPr>
          <p:cNvPr id="126978"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a:lstStyle/>
          <a:p>
            <a:r>
              <a:rPr lang="en-US" smtClean="0"/>
              <a:t>Price floors</a:t>
            </a:r>
          </a:p>
        </p:txBody>
      </p:sp>
      <p:sp>
        <p:nvSpPr>
          <p:cNvPr id="130050" name="Rectangle 3"/>
          <p:cNvSpPr>
            <a:spLocks noGrp="1"/>
          </p:cNvSpPr>
          <p:nvPr>
            <p:ph type="body" idx="1"/>
          </p:nvPr>
        </p:nvSpPr>
        <p:spPr/>
        <p:txBody>
          <a:bodyPr/>
          <a:lstStyle/>
          <a:p>
            <a:pPr algn="just"/>
            <a:r>
              <a:rPr lang="en-IN" sz="2400" dirty="0" smtClean="0"/>
              <a:t>Sometimes governments intervene to push market prices up instead of down. </a:t>
            </a:r>
            <a:r>
              <a:rPr lang="en-US" sz="2400" i="1" dirty="0" smtClean="0">
                <a:solidFill>
                  <a:schemeClr val="accent1"/>
                </a:solidFill>
              </a:rPr>
              <a:t>Price floors</a:t>
            </a:r>
            <a:r>
              <a:rPr lang="en-US" sz="2400" dirty="0" smtClean="0"/>
              <a:t> specify a minimum price buyers are required to pay for a good or service. </a:t>
            </a:r>
          </a:p>
          <a:p>
            <a:pPr algn="just"/>
            <a:r>
              <a:rPr lang="en-US" sz="2400" dirty="0" smtClean="0"/>
              <a:t>Price floors create: </a:t>
            </a:r>
          </a:p>
          <a:p>
            <a:pPr lvl="1" algn="just"/>
            <a:r>
              <a:rPr lang="en-US" sz="2400" dirty="0" smtClean="0"/>
              <a:t>Surplus</a:t>
            </a:r>
          </a:p>
          <a:p>
            <a:pPr lvl="1" algn="just"/>
            <a:r>
              <a:rPr lang="en-US" sz="2400" dirty="0" smtClean="0"/>
              <a:t>Deadweight loss from inefficiently low quantity </a:t>
            </a:r>
          </a:p>
          <a:p>
            <a:pPr lvl="1" algn="just"/>
            <a:r>
              <a:rPr lang="en-US" sz="2400" dirty="0" smtClean="0"/>
              <a:t>Wasted resources </a:t>
            </a:r>
          </a:p>
          <a:p>
            <a:pPr lvl="1" algn="just"/>
            <a:r>
              <a:rPr lang="en-US" sz="2400" dirty="0" smtClean="0"/>
              <a:t>Inefficiently high quality</a:t>
            </a:r>
          </a:p>
          <a:p>
            <a:pPr lvl="1" algn="just"/>
            <a:r>
              <a:rPr lang="en-US" sz="2400" dirty="0" smtClean="0"/>
              <a:t>Temptation to break the law by selling below the legal price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p:txBody>
          <a:bodyPr/>
          <a:lstStyle/>
          <a:p>
            <a:endParaRPr lang="en-US" smtClean="0"/>
          </a:p>
        </p:txBody>
      </p:sp>
      <p:sp>
        <p:nvSpPr>
          <p:cNvPr id="131074" name="Rectangle 3"/>
          <p:cNvSpPr>
            <a:spLocks noGrp="1"/>
          </p:cNvSpPr>
          <p:nvPr>
            <p:ph type="body" idx="1"/>
          </p:nvPr>
        </p:nvSpPr>
        <p:spPr/>
        <p:txBody>
          <a:bodyPr/>
          <a:lstStyle/>
          <a:p>
            <a:pPr algn="just"/>
            <a:r>
              <a:rPr lang="en-IN" sz="2400" dirty="0" smtClean="0"/>
              <a:t>The government’s imposed minimum price (price floor) below the market-determined equilibrium price, has no measurable affect on the product’s price. In this case, the market is already producing a price higher than the imposed minimum.</a:t>
            </a:r>
          </a:p>
          <a:p>
            <a:pPr algn="just"/>
            <a:r>
              <a:rPr lang="en-US" sz="2400" dirty="0" smtClean="0"/>
              <a:t>A good example of a price floor is the minimum wage. </a:t>
            </a:r>
          </a:p>
          <a:p>
            <a:pPr algn="just"/>
            <a:r>
              <a:rPr lang="en-US" sz="2400" dirty="0" smtClean="0"/>
              <a:t>A minimum wage above the market price creates a surplus - the quantity of labor supplied exceeds the quantity demanded. </a:t>
            </a:r>
          </a:p>
          <a:p>
            <a:pPr algn="just"/>
            <a:r>
              <a:rPr lang="en-US" sz="2400" dirty="0" smtClean="0"/>
              <a:t>A surplus of labor is called unemployment. </a:t>
            </a:r>
          </a:p>
          <a:p>
            <a:pPr algn="just"/>
            <a:endParaRPr lang="en-US" sz="24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p:cNvSpPr>
          <p:nvPr>
            <p:ph type="title"/>
          </p:nvPr>
        </p:nvSpPr>
        <p:spPr/>
        <p:txBody>
          <a:bodyPr/>
          <a:lstStyle/>
          <a:p>
            <a:r>
              <a:rPr lang="en-US" smtClean="0"/>
              <a:t>Surplus</a:t>
            </a:r>
          </a:p>
        </p:txBody>
      </p:sp>
      <p:pic>
        <p:nvPicPr>
          <p:cNvPr id="132098"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Price floors: Government policy in </a:t>
            </a:r>
            <a:br>
              <a:rPr lang="en-IN" sz="3200" dirty="0" smtClean="0"/>
            </a:br>
            <a:r>
              <a:rPr lang="en-IN" sz="3200" dirty="0" smtClean="0"/>
              <a:t>agricultural markets</a:t>
            </a:r>
            <a:endParaRPr lang="en-IN" sz="3200" dirty="0"/>
          </a:p>
        </p:txBody>
      </p:sp>
      <p:sp>
        <p:nvSpPr>
          <p:cNvPr id="3" name="Content Placeholder 2"/>
          <p:cNvSpPr>
            <a:spLocks noGrp="1"/>
          </p:cNvSpPr>
          <p:nvPr>
            <p:ph idx="1"/>
          </p:nvPr>
        </p:nvSpPr>
        <p:spPr/>
        <p:txBody>
          <a:bodyPr/>
          <a:lstStyle/>
          <a:p>
            <a:endParaRPr lang="en-IN" dirty="0"/>
          </a:p>
        </p:txBody>
      </p:sp>
      <p:pic>
        <p:nvPicPr>
          <p:cNvPr id="146434" name="Picture 2" descr="Image result for deadweight loss price flooring image"/>
          <p:cNvPicPr>
            <a:picLocks noChangeAspect="1" noChangeArrowheads="1"/>
          </p:cNvPicPr>
          <p:nvPr/>
        </p:nvPicPr>
        <p:blipFill>
          <a:blip r:embed="rId2"/>
          <a:srcRect/>
          <a:stretch>
            <a:fillRect/>
          </a:stretch>
        </p:blipFill>
        <p:spPr bwMode="auto">
          <a:xfrm>
            <a:off x="2071670" y="1571612"/>
            <a:ext cx="6143604" cy="460770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p:cNvSpPr>
          <p:nvPr>
            <p:ph type="title"/>
          </p:nvPr>
        </p:nvSpPr>
        <p:spPr/>
        <p:txBody>
          <a:bodyPr/>
          <a:lstStyle/>
          <a:p>
            <a:endParaRPr lang="en-US" dirty="0" smtClean="0"/>
          </a:p>
        </p:txBody>
      </p:sp>
      <p:sp>
        <p:nvSpPr>
          <p:cNvPr id="134146" name="Rectangle 3"/>
          <p:cNvSpPr>
            <a:spLocks noGrp="1"/>
          </p:cNvSpPr>
          <p:nvPr>
            <p:ph type="body" idx="1"/>
          </p:nvPr>
        </p:nvSpPr>
        <p:spPr/>
        <p:txBody>
          <a:bodyPr>
            <a:normAutofit fontScale="70000" lnSpcReduction="20000"/>
          </a:bodyPr>
          <a:lstStyle/>
          <a:p>
            <a:pPr algn="just"/>
            <a:r>
              <a:rPr lang="en-US" sz="3600" dirty="0" smtClean="0"/>
              <a:t>Wasted Resources</a:t>
            </a:r>
          </a:p>
          <a:p>
            <a:pPr lvl="1" algn="just"/>
            <a:r>
              <a:rPr lang="en-IN" sz="3600" dirty="0" smtClean="0"/>
              <a:t>Which involve government purchases of the unwanted surpluses of agricultural products caused by price floors.</a:t>
            </a:r>
            <a:endParaRPr lang="en-US" sz="3600" dirty="0" smtClean="0"/>
          </a:p>
          <a:p>
            <a:pPr lvl="1" algn="just"/>
            <a:r>
              <a:rPr lang="en-US" sz="3600" dirty="0" smtClean="0"/>
              <a:t>Restrictions on entry misallocated resources  because low-cost airlines were kept out of the  industry. </a:t>
            </a:r>
          </a:p>
          <a:p>
            <a:pPr lvl="1" algn="just"/>
            <a:r>
              <a:rPr lang="en-US" sz="3600" dirty="0" smtClean="0"/>
              <a:t>Also kept out innovations, new ideas, and  experiments that are part of the market process.</a:t>
            </a:r>
          </a:p>
          <a:p>
            <a:pPr algn="just"/>
            <a:r>
              <a:rPr lang="en-US" sz="3600" dirty="0" smtClean="0"/>
              <a:t>Inefficiently High Quality </a:t>
            </a:r>
          </a:p>
          <a:p>
            <a:pPr lvl="1" algn="just"/>
            <a:r>
              <a:rPr lang="en-US" sz="3600" dirty="0" smtClean="0"/>
              <a:t>Suppose that suppliers spend a lot to make goods of very high quality but that this quality isn’t worth much to consumers, who would rather receive the money spent on that quality in the form of a lower price. This represents a missed opportunity.</a:t>
            </a:r>
          </a:p>
          <a:p>
            <a:pPr algn="just"/>
            <a:endParaRPr lang="en-US" sz="24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 policies</a:t>
            </a:r>
            <a:endParaRPr lang="en-IN" dirty="0"/>
          </a:p>
        </p:txBody>
      </p:sp>
      <p:sp>
        <p:nvSpPr>
          <p:cNvPr id="3" name="Content Placeholder 2"/>
          <p:cNvSpPr>
            <a:spLocks noGrp="1"/>
          </p:cNvSpPr>
          <p:nvPr>
            <p:ph idx="1"/>
          </p:nvPr>
        </p:nvSpPr>
        <p:spPr/>
        <p:txBody>
          <a:bodyPr>
            <a:normAutofit/>
          </a:bodyPr>
          <a:lstStyle/>
          <a:p>
            <a:pPr algn="just"/>
            <a:r>
              <a:rPr lang="en-IN" sz="2000" dirty="0" smtClean="0"/>
              <a:t>Taxes are essential for government to function. However, taxes also distort the incentives of the marketplace, creating losses in efficiency. </a:t>
            </a:r>
          </a:p>
          <a:p>
            <a:pPr algn="just"/>
            <a:r>
              <a:rPr lang="en-IN" sz="2000" dirty="0" smtClean="0"/>
              <a:t>Government imposes taxes include on</a:t>
            </a:r>
          </a:p>
          <a:p>
            <a:pPr lvl="1" algn="just">
              <a:buNone/>
            </a:pPr>
            <a:r>
              <a:rPr lang="en-IN" sz="2000" dirty="0" smtClean="0"/>
              <a:t> - gasoline </a:t>
            </a:r>
          </a:p>
          <a:p>
            <a:pPr lvl="1" algn="just">
              <a:buNone/>
            </a:pPr>
            <a:r>
              <a:rPr lang="en-IN" sz="2000" dirty="0" smtClean="0"/>
              <a:t>- cigarette </a:t>
            </a:r>
          </a:p>
          <a:p>
            <a:pPr lvl="1" algn="just">
              <a:buNone/>
            </a:pPr>
            <a:r>
              <a:rPr lang="en-IN" sz="2000" dirty="0" smtClean="0"/>
              <a:t>- alcohol</a:t>
            </a:r>
          </a:p>
          <a:p>
            <a:pPr lvl="1" algn="just">
              <a:buNone/>
            </a:pPr>
            <a:r>
              <a:rPr lang="en-IN" sz="2000" dirty="0" smtClean="0"/>
              <a:t> - hotel rooms </a:t>
            </a:r>
          </a:p>
          <a:p>
            <a:pPr algn="just"/>
            <a:r>
              <a:rPr lang="en-IN" sz="2000" dirty="0" smtClean="0"/>
              <a:t>As these examples suggest, one of the typical reasons for taxes is to discourage consumption of the good. However, taxes are also levied as a source of revenue.</a:t>
            </a:r>
          </a:p>
          <a:p>
            <a:pPr algn="just"/>
            <a:r>
              <a:rPr lang="en-IN" sz="2000" dirty="0" smtClean="0"/>
              <a:t>The tax can be levied on either the buyer or the seller of the commodity.</a:t>
            </a:r>
            <a:endParaRPr lang="en-IN"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p:txBody>
          <a:bodyPr/>
          <a:lstStyle/>
          <a:p>
            <a:endParaRPr lang="en-US" dirty="0" smtClean="0"/>
          </a:p>
        </p:txBody>
      </p:sp>
      <p:sp>
        <p:nvSpPr>
          <p:cNvPr id="151555" name="Rectangle 3"/>
          <p:cNvSpPr>
            <a:spLocks noGrp="1"/>
          </p:cNvSpPr>
          <p:nvPr>
            <p:ph type="body" idx="1"/>
          </p:nvPr>
        </p:nvSpPr>
        <p:spPr/>
        <p:txBody>
          <a:bodyPr/>
          <a:lstStyle/>
          <a:p>
            <a:pPr algn="just"/>
            <a:r>
              <a:rPr lang="en-US" sz="2000" dirty="0" smtClean="0"/>
              <a:t>Let's suppose, that a sales tax is nominally imposed on the sellers of cigarettes. If there is a $1 tax on cigarettes, then there has to be a $1 difference between what the buyer pays and what the seller gets. The supply curve shifts vertically up by $1. This new supply curve gives a new equilibrium at (</a:t>
            </a:r>
            <a:r>
              <a:rPr lang="en-US" sz="2000" dirty="0" err="1" smtClean="0"/>
              <a:t>P</a:t>
            </a:r>
            <a:r>
              <a:rPr lang="en-US" sz="1600" dirty="0" err="1" smtClean="0"/>
              <a:t>c</a:t>
            </a:r>
            <a:r>
              <a:rPr lang="en-US" sz="2000" dirty="0" err="1" smtClean="0"/>
              <a:t>,Q</a:t>
            </a:r>
            <a:r>
              <a:rPr lang="en-US" sz="1600" dirty="0" err="1" smtClean="0"/>
              <a:t>t</a:t>
            </a:r>
            <a:r>
              <a:rPr lang="en-US" sz="2000" dirty="0" smtClean="0"/>
              <a:t>)</a:t>
            </a:r>
          </a:p>
        </p:txBody>
      </p:sp>
      <p:pic>
        <p:nvPicPr>
          <p:cNvPr id="151556" name="Picture 4"/>
          <p:cNvPicPr>
            <a:picLocks noChangeAspect="1" noChangeArrowheads="1"/>
          </p:cNvPicPr>
          <p:nvPr/>
        </p:nvPicPr>
        <p:blipFill>
          <a:blip r:embed="rId2"/>
          <a:srcRect/>
          <a:stretch>
            <a:fillRect/>
          </a:stretch>
        </p:blipFill>
        <p:spPr bwMode="auto">
          <a:xfrm>
            <a:off x="2987675" y="3152775"/>
            <a:ext cx="4679950" cy="34861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p:txBody>
          <a:bodyPr/>
          <a:lstStyle/>
          <a:p>
            <a:r>
              <a:rPr lang="en-US" smtClean="0"/>
              <a:t>Arc and Point Elasticity</a:t>
            </a:r>
          </a:p>
        </p:txBody>
      </p:sp>
      <p:sp>
        <p:nvSpPr>
          <p:cNvPr id="52226" name="Rectangle 3"/>
          <p:cNvSpPr>
            <a:spLocks noGrp="1"/>
          </p:cNvSpPr>
          <p:nvPr>
            <p:ph type="body" idx="1"/>
          </p:nvPr>
        </p:nvSpPr>
        <p:spPr>
          <a:xfrm>
            <a:off x="457200" y="1639888"/>
            <a:ext cx="8229600" cy="4525962"/>
          </a:xfrm>
        </p:spPr>
        <p:txBody>
          <a:bodyPr/>
          <a:lstStyle/>
          <a:p>
            <a:pPr algn="just"/>
            <a:r>
              <a:rPr lang="en-US" sz="2400" dirty="0" smtClean="0"/>
              <a:t>An “average” price elasticity of demand for commodity </a:t>
            </a:r>
            <a:r>
              <a:rPr lang="en-US" sz="2400" i="1" dirty="0" err="1" smtClean="0"/>
              <a:t>i</a:t>
            </a:r>
            <a:r>
              <a:rPr lang="en-US" sz="2400" dirty="0" smtClean="0"/>
              <a:t> over an </a:t>
            </a:r>
            <a:r>
              <a:rPr lang="en-US" sz="2400" dirty="0" smtClean="0">
                <a:solidFill>
                  <a:schemeClr val="accent1"/>
                </a:solidFill>
              </a:rPr>
              <a:t>interval of values </a:t>
            </a:r>
            <a:r>
              <a:rPr lang="en-US" sz="2400" dirty="0" smtClean="0">
                <a:solidFill>
                  <a:schemeClr val="tx2"/>
                </a:solidFill>
              </a:rPr>
              <a:t>for p</a:t>
            </a:r>
            <a:r>
              <a:rPr lang="en-US" sz="2400" baseline="-25000" dirty="0" smtClean="0">
                <a:solidFill>
                  <a:schemeClr val="tx2"/>
                </a:solidFill>
              </a:rPr>
              <a:t>i</a:t>
            </a:r>
            <a:r>
              <a:rPr lang="en-US" sz="2400" dirty="0" smtClean="0"/>
              <a:t> is an </a:t>
            </a:r>
            <a:r>
              <a:rPr lang="en-US" sz="2400" dirty="0" smtClean="0">
                <a:solidFill>
                  <a:schemeClr val="accent1"/>
                </a:solidFill>
              </a:rPr>
              <a:t>arc-elasticity,</a:t>
            </a:r>
            <a:r>
              <a:rPr lang="en-US" sz="2400" dirty="0" smtClean="0"/>
              <a:t> usually computed by a mid-point formula.</a:t>
            </a:r>
          </a:p>
          <a:p>
            <a:pPr algn="just"/>
            <a:r>
              <a:rPr lang="en-US" sz="2400" dirty="0" smtClean="0"/>
              <a:t>Elasticity computed for a </a:t>
            </a:r>
            <a:r>
              <a:rPr lang="en-US" sz="2400" dirty="0" smtClean="0">
                <a:solidFill>
                  <a:schemeClr val="tx2">
                    <a:lumMod val="60000"/>
                    <a:lumOff val="40000"/>
                  </a:schemeClr>
                </a:solidFill>
              </a:rPr>
              <a:t>single value of p</a:t>
            </a:r>
            <a:r>
              <a:rPr lang="en-US" sz="2400" baseline="-25000" dirty="0" smtClean="0">
                <a:solidFill>
                  <a:schemeClr val="tx2">
                    <a:lumMod val="60000"/>
                    <a:lumOff val="40000"/>
                  </a:schemeClr>
                </a:solidFill>
              </a:rPr>
              <a:t>i</a:t>
            </a:r>
            <a:r>
              <a:rPr lang="en-US" sz="2400" dirty="0" smtClean="0"/>
              <a:t> is a </a:t>
            </a:r>
            <a:r>
              <a:rPr lang="en-US" sz="2400" dirty="0" smtClean="0">
                <a:solidFill>
                  <a:schemeClr val="tx2">
                    <a:lumMod val="60000"/>
                    <a:lumOff val="40000"/>
                  </a:schemeClr>
                </a:solidFill>
              </a:rPr>
              <a:t>point elasticity.</a:t>
            </a:r>
          </a:p>
          <a:p>
            <a:pPr algn="just"/>
            <a:r>
              <a:rPr lang="en-US" sz="2400" dirty="0" err="1" smtClean="0"/>
              <a:t>Elasticities</a:t>
            </a:r>
            <a:r>
              <a:rPr lang="en-US" sz="2400" dirty="0" smtClean="0"/>
              <a:t> are written as absolute value.</a:t>
            </a:r>
          </a:p>
          <a:p>
            <a:pPr algn="just"/>
            <a:r>
              <a:rPr lang="en-US" sz="2400" dirty="0" smtClean="0"/>
              <a:t>Elasticity uses percentage changes  in price and demand rather than absolute changes. Hence it is unit less quantity.</a:t>
            </a:r>
          </a:p>
          <a:p>
            <a:pPr algn="just"/>
            <a:endParaRPr lang="en-US" sz="24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p:txBody>
          <a:bodyPr/>
          <a:lstStyle/>
          <a:p>
            <a:r>
              <a:rPr lang="en-US" dirty="0" smtClean="0"/>
              <a:t>Impact of tax on price and quantity</a:t>
            </a:r>
          </a:p>
        </p:txBody>
      </p:sp>
      <p:sp>
        <p:nvSpPr>
          <p:cNvPr id="152579" name="Rectangle 3"/>
          <p:cNvSpPr>
            <a:spLocks noGrp="1"/>
          </p:cNvSpPr>
          <p:nvPr>
            <p:ph type="body" idx="1"/>
          </p:nvPr>
        </p:nvSpPr>
        <p:spPr/>
        <p:txBody>
          <a:bodyPr>
            <a:normAutofit/>
          </a:bodyPr>
          <a:lstStyle/>
          <a:p>
            <a:pPr marL="457200" indent="-457200" algn="just">
              <a:lnSpc>
                <a:spcPct val="80000"/>
              </a:lnSpc>
              <a:buFont typeface="+mj-lt"/>
              <a:buAutoNum type="arabicPeriod"/>
            </a:pPr>
            <a:r>
              <a:rPr lang="en-US" sz="2000" dirty="0" smtClean="0"/>
              <a:t>The quantity sold drops from Q* to Qt</a:t>
            </a:r>
          </a:p>
          <a:p>
            <a:pPr marL="457200" indent="-457200" algn="just">
              <a:lnSpc>
                <a:spcPct val="80000"/>
              </a:lnSpc>
              <a:buFont typeface="+mj-lt"/>
              <a:buAutoNum type="arabicPeriod"/>
            </a:pPr>
            <a:r>
              <a:rPr lang="en-US" sz="2000" dirty="0" smtClean="0"/>
              <a:t>The price suppliers </a:t>
            </a:r>
            <a:r>
              <a:rPr lang="en-US" sz="2000" smtClean="0"/>
              <a:t>gets </a:t>
            </a:r>
            <a:r>
              <a:rPr lang="en-US" sz="2000" smtClean="0"/>
              <a:t>decreases </a:t>
            </a:r>
            <a:r>
              <a:rPr lang="en-US" sz="2000" dirty="0" smtClean="0"/>
              <a:t>at Pp </a:t>
            </a:r>
          </a:p>
          <a:p>
            <a:pPr marL="457200" indent="-457200" algn="just">
              <a:lnSpc>
                <a:spcPct val="80000"/>
              </a:lnSpc>
              <a:buFont typeface="+mj-lt"/>
              <a:buAutoNum type="arabicPeriod"/>
            </a:pPr>
            <a:r>
              <a:rPr lang="en-US" sz="2000" dirty="0" smtClean="0"/>
              <a:t>The price consumers pay, tax included, rises  from P* to Pc</a:t>
            </a:r>
          </a:p>
          <a:p>
            <a:pPr algn="just">
              <a:lnSpc>
                <a:spcPct val="80000"/>
              </a:lnSpc>
            </a:pPr>
            <a:r>
              <a:rPr lang="en-US" sz="2000" dirty="0" smtClean="0"/>
              <a:t>It should be apparent that consumers are paying more than they were before, and producers are receiving less than they were before. The burden is distributed between the two of groups. </a:t>
            </a:r>
          </a:p>
          <a:p>
            <a:pPr algn="just">
              <a:lnSpc>
                <a:spcPct val="80000"/>
              </a:lnSpc>
            </a:pPr>
            <a:r>
              <a:rPr lang="en-IN" sz="2000" dirty="0" smtClean="0"/>
              <a:t>Notice that the tax burden is not born solely by the consumer, even though the tax is levied on the consumer. Who bears the burden of the tax is referred to as the tax incidence. The tax incidence depends on the elasticity of supply and demand. </a:t>
            </a:r>
            <a:endParaRPr lang="en-US" sz="2000" dirty="0" smtClean="0"/>
          </a:p>
          <a:p>
            <a:pPr algn="just">
              <a:lnSpc>
                <a:spcPct val="80000"/>
              </a:lnSpc>
            </a:pPr>
            <a:r>
              <a:rPr lang="en-US" sz="2000" dirty="0" smtClean="0"/>
              <a:t>In addition, there is also a dead-weight loss. This loss corresponds to units that should have been sold, because they would have been mutually beneficial exchanges.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5" name="Rectangle 2"/>
          <p:cNvSpPr>
            <a:spLocks noGrp="1"/>
          </p:cNvSpPr>
          <p:nvPr>
            <p:ph type="title"/>
          </p:nvPr>
        </p:nvSpPr>
        <p:spPr>
          <a:xfrm>
            <a:off x="457200" y="260350"/>
            <a:ext cx="8229600" cy="1143000"/>
          </a:xfrm>
        </p:spPr>
        <p:txBody>
          <a:bodyPr/>
          <a:lstStyle/>
          <a:p>
            <a:r>
              <a:rPr lang="en-US" smtClean="0"/>
              <a:t>Arc Price Elasticity</a:t>
            </a:r>
          </a:p>
        </p:txBody>
      </p:sp>
      <p:sp>
        <p:nvSpPr>
          <p:cNvPr id="45106" name="Rectangle 3"/>
          <p:cNvSpPr>
            <a:spLocks noGrp="1"/>
          </p:cNvSpPr>
          <p:nvPr>
            <p:ph type="body" idx="1"/>
          </p:nvPr>
        </p:nvSpPr>
        <p:spPr/>
        <p:txBody>
          <a:bodyPr/>
          <a:lstStyle/>
          <a:p>
            <a:endParaRPr lang="en-US" dirty="0" smtClean="0"/>
          </a:p>
        </p:txBody>
      </p:sp>
      <p:sp>
        <p:nvSpPr>
          <p:cNvPr id="45107" name="Rectangle 4"/>
          <p:cNvSpPr>
            <a:spLocks noChangeArrowheads="1"/>
          </p:cNvSpPr>
          <p:nvPr/>
        </p:nvSpPr>
        <p:spPr bwMode="auto">
          <a:xfrm>
            <a:off x="0" y="0"/>
            <a:ext cx="9142413" cy="1219200"/>
          </a:xfrm>
          <a:prstGeom prst="rect">
            <a:avLst/>
          </a:prstGeom>
          <a:noFill/>
          <a:ln w="9525">
            <a:noFill/>
            <a:miter lim="800000"/>
            <a:headEnd/>
            <a:tailEnd/>
          </a:ln>
        </p:spPr>
        <p:txBody>
          <a:bodyPr lIns="92075" tIns="46038" rIns="92075" bIns="46038" anchor="ctr"/>
          <a:lstStyle/>
          <a:p>
            <a:pPr algn="ctr" eaLnBrk="0" hangingPunct="0"/>
            <a:endParaRPr lang="en-US" sz="4400">
              <a:latin typeface="Calibri" pitchFamily="34" charset="0"/>
            </a:endParaRPr>
          </a:p>
        </p:txBody>
      </p:sp>
      <p:sp>
        <p:nvSpPr>
          <p:cNvPr id="45108" name="Line 5"/>
          <p:cNvSpPr>
            <a:spLocks noChangeShapeType="1"/>
          </p:cNvSpPr>
          <p:nvPr/>
        </p:nvSpPr>
        <p:spPr bwMode="auto">
          <a:xfrm>
            <a:off x="1357313" y="1547813"/>
            <a:ext cx="0" cy="311943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45109" name="Line 6"/>
          <p:cNvSpPr>
            <a:spLocks noChangeShapeType="1"/>
          </p:cNvSpPr>
          <p:nvPr/>
        </p:nvSpPr>
        <p:spPr bwMode="auto">
          <a:xfrm flipV="1">
            <a:off x="1357313" y="4643445"/>
            <a:ext cx="4643447" cy="47617"/>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45110" name="Rectangle 7"/>
          <p:cNvSpPr>
            <a:spLocks noChangeArrowheads="1"/>
          </p:cNvSpPr>
          <p:nvPr/>
        </p:nvSpPr>
        <p:spPr bwMode="auto">
          <a:xfrm>
            <a:off x="693738" y="1327150"/>
            <a:ext cx="506412" cy="579438"/>
          </a:xfrm>
          <a:prstGeom prst="rect">
            <a:avLst/>
          </a:prstGeom>
          <a:noFill/>
          <a:ln w="9525">
            <a:noFill/>
            <a:miter lim="800000"/>
            <a:headEnd/>
            <a:tailEnd/>
          </a:ln>
        </p:spPr>
        <p:txBody>
          <a:bodyPr wrap="none" lIns="92075" tIns="46038" rIns="92075" bIns="46038">
            <a:spAutoFit/>
          </a:bodyPr>
          <a:lstStyle/>
          <a:p>
            <a:pPr eaLnBrk="0" hangingPunct="0"/>
            <a:r>
              <a:rPr lang="en-US" sz="3200" b="1"/>
              <a:t>p</a:t>
            </a:r>
            <a:r>
              <a:rPr lang="en-US" sz="3200" b="1" baseline="-25000"/>
              <a:t>i</a:t>
            </a:r>
          </a:p>
        </p:txBody>
      </p:sp>
      <p:sp>
        <p:nvSpPr>
          <p:cNvPr id="45111" name="Rectangle 8"/>
          <p:cNvSpPr>
            <a:spLocks noChangeArrowheads="1"/>
          </p:cNvSpPr>
          <p:nvPr/>
        </p:nvSpPr>
        <p:spPr bwMode="auto">
          <a:xfrm>
            <a:off x="5741988" y="4779963"/>
            <a:ext cx="530225" cy="579437"/>
          </a:xfrm>
          <a:prstGeom prst="rect">
            <a:avLst/>
          </a:prstGeom>
          <a:noFill/>
          <a:ln w="9525">
            <a:noFill/>
            <a:miter lim="800000"/>
            <a:headEnd/>
            <a:tailEnd/>
          </a:ln>
        </p:spPr>
        <p:txBody>
          <a:bodyPr wrap="none" lIns="92075" tIns="46038" rIns="92075" bIns="46038">
            <a:spAutoFit/>
          </a:bodyPr>
          <a:lstStyle/>
          <a:p>
            <a:pPr eaLnBrk="0" hangingPunct="0"/>
            <a:r>
              <a:rPr lang="en-US" sz="3200" b="1" dirty="0"/>
              <a:t>X</a:t>
            </a:r>
            <a:r>
              <a:rPr lang="en-US" sz="3200" b="1" baseline="-25000" dirty="0"/>
              <a:t>i</a:t>
            </a:r>
            <a:endParaRPr lang="en-US" sz="3200" b="1" dirty="0"/>
          </a:p>
        </p:txBody>
      </p:sp>
      <p:sp>
        <p:nvSpPr>
          <p:cNvPr id="45112" name="Line 9"/>
          <p:cNvSpPr>
            <a:spLocks noChangeShapeType="1"/>
          </p:cNvSpPr>
          <p:nvPr/>
        </p:nvSpPr>
        <p:spPr bwMode="auto">
          <a:xfrm flipH="1">
            <a:off x="1354138" y="3284538"/>
            <a:ext cx="1528762"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5113" name="Line 10"/>
          <p:cNvSpPr>
            <a:spLocks noChangeShapeType="1"/>
          </p:cNvSpPr>
          <p:nvPr/>
        </p:nvSpPr>
        <p:spPr bwMode="auto">
          <a:xfrm>
            <a:off x="1373188" y="2384425"/>
            <a:ext cx="893762"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5114" name="Line 11"/>
          <p:cNvSpPr>
            <a:spLocks noChangeShapeType="1"/>
          </p:cNvSpPr>
          <p:nvPr/>
        </p:nvSpPr>
        <p:spPr bwMode="auto">
          <a:xfrm>
            <a:off x="1354138" y="4184650"/>
            <a:ext cx="2493962"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5115" name="Arc 15"/>
          <p:cNvSpPr>
            <a:spLocks/>
          </p:cNvSpPr>
          <p:nvPr/>
        </p:nvSpPr>
        <p:spPr bwMode="auto">
          <a:xfrm rot="-9960000">
            <a:off x="2124075" y="417513"/>
            <a:ext cx="3925888" cy="3968750"/>
          </a:xfrm>
          <a:custGeom>
            <a:avLst/>
            <a:gdLst>
              <a:gd name="T0" fmla="*/ 2147483647 w 18364"/>
              <a:gd name="T1" fmla="*/ 0 h 20993"/>
              <a:gd name="T2" fmla="*/ 2147483647 w 18364"/>
              <a:gd name="T3" fmla="*/ 2147483647 h 20993"/>
              <a:gd name="T4" fmla="*/ 0 w 18364"/>
              <a:gd name="T5" fmla="*/ 2147483647 h 20993"/>
              <a:gd name="T6" fmla="*/ 0 60000 65536"/>
              <a:gd name="T7" fmla="*/ 0 60000 65536"/>
              <a:gd name="T8" fmla="*/ 0 60000 65536"/>
              <a:gd name="T9" fmla="*/ 0 w 18364"/>
              <a:gd name="T10" fmla="*/ 0 h 20993"/>
              <a:gd name="T11" fmla="*/ 18364 w 18364"/>
              <a:gd name="T12" fmla="*/ 20993 h 20993"/>
            </a:gdLst>
            <a:ahLst/>
            <a:cxnLst>
              <a:cxn ang="T6">
                <a:pos x="T0" y="T1"/>
              </a:cxn>
              <a:cxn ang="T7">
                <a:pos x="T2" y="T3"/>
              </a:cxn>
              <a:cxn ang="T8">
                <a:pos x="T4" y="T5"/>
              </a:cxn>
            </a:cxnLst>
            <a:rect l="T9" t="T10" r="T11" b="T12"/>
            <a:pathLst>
              <a:path w="18364" h="20993" fill="none" extrusionOk="0">
                <a:moveTo>
                  <a:pt x="5085" y="0"/>
                </a:moveTo>
                <a:cubicBezTo>
                  <a:pt x="10604" y="1337"/>
                  <a:pt x="15374" y="4793"/>
                  <a:pt x="18364" y="9620"/>
                </a:cubicBezTo>
              </a:path>
              <a:path w="18364" h="20993" stroke="0" extrusionOk="0">
                <a:moveTo>
                  <a:pt x="5085" y="0"/>
                </a:moveTo>
                <a:cubicBezTo>
                  <a:pt x="10604" y="1337"/>
                  <a:pt x="15374" y="4793"/>
                  <a:pt x="18364" y="9620"/>
                </a:cubicBezTo>
                <a:lnTo>
                  <a:pt x="0" y="20993"/>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45116" name="Rectangle 16"/>
          <p:cNvSpPr>
            <a:spLocks noChangeArrowheads="1"/>
          </p:cNvSpPr>
          <p:nvPr/>
        </p:nvSpPr>
        <p:spPr bwMode="auto">
          <a:xfrm>
            <a:off x="4067175" y="1700213"/>
            <a:ext cx="4217988" cy="1187450"/>
          </a:xfrm>
          <a:prstGeom prst="rect">
            <a:avLst/>
          </a:prstGeom>
          <a:noFill/>
          <a:ln w="9525">
            <a:noFill/>
            <a:miter lim="800000"/>
            <a:headEnd/>
            <a:tailEnd/>
          </a:ln>
        </p:spPr>
        <p:txBody>
          <a:bodyPr wrap="none" lIns="92075" tIns="46038" rIns="92075" bIns="46038">
            <a:spAutoFit/>
          </a:bodyPr>
          <a:lstStyle/>
          <a:p>
            <a:pPr eaLnBrk="0" hangingPunct="0"/>
            <a:r>
              <a:rPr lang="en-US" sz="2400"/>
              <a:t>What is the “average” price</a:t>
            </a:r>
            <a:br>
              <a:rPr lang="en-US" sz="2400"/>
            </a:br>
            <a:r>
              <a:rPr lang="en-US" sz="2400"/>
              <a:t>elasticity of demand for prices</a:t>
            </a:r>
            <a:br>
              <a:rPr lang="en-US" sz="2400"/>
            </a:br>
            <a:r>
              <a:rPr lang="en-US" sz="2400"/>
              <a:t>in an interval centered on p</a:t>
            </a:r>
            <a:r>
              <a:rPr lang="en-US" sz="2400" baseline="-25000"/>
              <a:t>i</a:t>
            </a:r>
            <a:r>
              <a:rPr lang="en-US" sz="2400"/>
              <a:t>’?</a:t>
            </a:r>
          </a:p>
        </p:txBody>
      </p:sp>
      <p:sp>
        <p:nvSpPr>
          <p:cNvPr id="45117" name="Line 17"/>
          <p:cNvSpPr>
            <a:spLocks noChangeShapeType="1"/>
          </p:cNvSpPr>
          <p:nvPr/>
        </p:nvSpPr>
        <p:spPr bwMode="auto">
          <a:xfrm>
            <a:off x="2286000" y="2400300"/>
            <a:ext cx="0" cy="22860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5118" name="Line 18"/>
          <p:cNvSpPr>
            <a:spLocks noChangeShapeType="1"/>
          </p:cNvSpPr>
          <p:nvPr/>
        </p:nvSpPr>
        <p:spPr bwMode="auto">
          <a:xfrm>
            <a:off x="3848100" y="4191000"/>
            <a:ext cx="0" cy="4953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graphicFrame>
        <p:nvGraphicFramePr>
          <p:cNvPr id="45075" name="Object 19"/>
          <p:cNvGraphicFramePr>
            <a:graphicFrameLocks/>
          </p:cNvGraphicFramePr>
          <p:nvPr/>
        </p:nvGraphicFramePr>
        <p:xfrm>
          <a:off x="5502275" y="2997200"/>
          <a:ext cx="2093913" cy="817563"/>
        </p:xfrm>
        <a:graphic>
          <a:graphicData uri="http://schemas.openxmlformats.org/presentationml/2006/ole">
            <p:oleObj spid="_x0000_s45075" name="Equation" r:id="rId3" imgW="1155600" imgH="545760" progId="">
              <p:embed/>
            </p:oleObj>
          </a:graphicData>
        </a:graphic>
      </p:graphicFrame>
      <p:sp>
        <p:nvSpPr>
          <p:cNvPr id="45119" name="AutoShape 22"/>
          <p:cNvSpPr>
            <a:spLocks noChangeArrowheads="1"/>
          </p:cNvSpPr>
          <p:nvPr/>
        </p:nvSpPr>
        <p:spPr bwMode="auto">
          <a:xfrm>
            <a:off x="2333625" y="4333875"/>
            <a:ext cx="1514475" cy="257175"/>
          </a:xfrm>
          <a:prstGeom prst="leftArrow">
            <a:avLst>
              <a:gd name="adj1" fmla="val 50000"/>
              <a:gd name="adj2" fmla="val 294417"/>
            </a:avLst>
          </a:prstGeom>
          <a:solidFill>
            <a:schemeClr val="accent1"/>
          </a:solidFill>
          <a:ln w="9525">
            <a:noFill/>
            <a:miter lim="800000"/>
            <a:headEnd/>
            <a:tailEnd/>
          </a:ln>
        </p:spPr>
        <p:txBody>
          <a:bodyPr wrap="none" anchor="ctr"/>
          <a:lstStyle/>
          <a:p>
            <a:endParaRPr lang="en-US"/>
          </a:p>
        </p:txBody>
      </p:sp>
      <p:graphicFrame>
        <p:nvGraphicFramePr>
          <p:cNvPr id="45079" name="Object 23"/>
          <p:cNvGraphicFramePr>
            <a:graphicFrameLocks/>
          </p:cNvGraphicFramePr>
          <p:nvPr/>
        </p:nvGraphicFramePr>
        <p:xfrm>
          <a:off x="3735388" y="4724400"/>
          <a:ext cx="549275" cy="458788"/>
        </p:xfrm>
        <a:graphic>
          <a:graphicData uri="http://schemas.openxmlformats.org/presentationml/2006/ole">
            <p:oleObj spid="_x0000_s45079" name="Equation" r:id="rId4" imgW="241200" imgH="253800" progId="">
              <p:embed/>
            </p:oleObj>
          </a:graphicData>
        </a:graphic>
      </p:graphicFrame>
      <p:graphicFrame>
        <p:nvGraphicFramePr>
          <p:cNvPr id="45080" name="Object 24"/>
          <p:cNvGraphicFramePr>
            <a:graphicFrameLocks/>
          </p:cNvGraphicFramePr>
          <p:nvPr/>
        </p:nvGraphicFramePr>
        <p:xfrm>
          <a:off x="2032000" y="4724400"/>
          <a:ext cx="668338" cy="477838"/>
        </p:xfrm>
        <a:graphic>
          <a:graphicData uri="http://schemas.openxmlformats.org/presentationml/2006/ole">
            <p:oleObj spid="_x0000_s45080" name="Equation" r:id="rId5" imgW="253800" imgH="253800" progId="">
              <p:embed/>
            </p:oleObj>
          </a:graphicData>
        </a:graphic>
      </p:graphicFrame>
      <p:sp>
        <p:nvSpPr>
          <p:cNvPr id="45120" name="Oval 25"/>
          <p:cNvSpPr>
            <a:spLocks noChangeArrowheads="1"/>
          </p:cNvSpPr>
          <p:nvPr/>
        </p:nvSpPr>
        <p:spPr bwMode="auto">
          <a:xfrm>
            <a:off x="2786063" y="3167063"/>
            <a:ext cx="214312" cy="214312"/>
          </a:xfrm>
          <a:prstGeom prst="ellipse">
            <a:avLst/>
          </a:prstGeom>
          <a:solidFill>
            <a:schemeClr val="accent1"/>
          </a:solidFill>
          <a:ln w="9525">
            <a:noFill/>
            <a:round/>
            <a:headEnd/>
            <a:tailEnd/>
          </a:ln>
        </p:spPr>
        <p:txBody>
          <a:bodyPr wrap="none" anchor="ctr"/>
          <a:lstStyle/>
          <a:p>
            <a:endParaRPr lang="en-US"/>
          </a:p>
        </p:txBody>
      </p:sp>
      <p:sp>
        <p:nvSpPr>
          <p:cNvPr id="45121" name="AutoShape 26"/>
          <p:cNvSpPr>
            <a:spLocks noChangeArrowheads="1"/>
          </p:cNvSpPr>
          <p:nvPr/>
        </p:nvSpPr>
        <p:spPr bwMode="auto">
          <a:xfrm>
            <a:off x="1657350" y="2343150"/>
            <a:ext cx="244475" cy="1822450"/>
          </a:xfrm>
          <a:prstGeom prst="upArrow">
            <a:avLst>
              <a:gd name="adj1" fmla="val 50000"/>
              <a:gd name="adj2" fmla="val 372693"/>
            </a:avLst>
          </a:prstGeom>
          <a:solidFill>
            <a:schemeClr val="accent1"/>
          </a:solidFill>
          <a:ln w="9525">
            <a:noFill/>
            <a:miter lim="800000"/>
            <a:headEnd/>
            <a:tailEnd/>
          </a:ln>
        </p:spPr>
        <p:txBody>
          <a:bodyPr wrap="none" anchor="ctr"/>
          <a:lstStyle/>
          <a:p>
            <a:endParaRPr lang="en-US"/>
          </a:p>
        </p:txBody>
      </p:sp>
      <p:graphicFrame>
        <p:nvGraphicFramePr>
          <p:cNvPr id="45102" name="Object 46"/>
          <p:cNvGraphicFramePr>
            <a:graphicFrameLocks/>
          </p:cNvGraphicFramePr>
          <p:nvPr/>
        </p:nvGraphicFramePr>
        <p:xfrm>
          <a:off x="827088" y="3789363"/>
          <a:ext cx="504825" cy="542925"/>
        </p:xfrm>
        <a:graphic>
          <a:graphicData uri="http://schemas.openxmlformats.org/presentationml/2006/ole">
            <p:oleObj spid="_x0000_s45102" name="Equation" r:id="rId6" imgW="203040" imgH="253800" progId="">
              <p:embed/>
            </p:oleObj>
          </a:graphicData>
        </a:graphic>
      </p:graphicFrame>
      <p:graphicFrame>
        <p:nvGraphicFramePr>
          <p:cNvPr id="45104" name="Object 48"/>
          <p:cNvGraphicFramePr>
            <a:graphicFrameLocks/>
          </p:cNvGraphicFramePr>
          <p:nvPr/>
        </p:nvGraphicFramePr>
        <p:xfrm>
          <a:off x="739775" y="2060575"/>
          <a:ext cx="536575" cy="542925"/>
        </p:xfrm>
        <a:graphic>
          <a:graphicData uri="http://schemas.openxmlformats.org/presentationml/2006/ole">
            <p:oleObj spid="_x0000_s45104" name="Equation" r:id="rId7" imgW="215640" imgH="253800" progId="">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2"/>
          <p:cNvSpPr>
            <a:spLocks noGrp="1"/>
          </p:cNvSpPr>
          <p:nvPr>
            <p:ph type="title"/>
          </p:nvPr>
        </p:nvSpPr>
        <p:spPr/>
        <p:txBody>
          <a:bodyPr/>
          <a:lstStyle/>
          <a:p>
            <a:r>
              <a:rPr lang="en-US" smtClean="0"/>
              <a:t>Arc price elasticity of demand</a:t>
            </a:r>
          </a:p>
        </p:txBody>
      </p:sp>
      <p:graphicFrame>
        <p:nvGraphicFramePr>
          <p:cNvPr id="46084" name="Object 4"/>
          <p:cNvGraphicFramePr>
            <a:graphicFrameLocks/>
          </p:cNvGraphicFramePr>
          <p:nvPr>
            <p:ph type="body" idx="1"/>
          </p:nvPr>
        </p:nvGraphicFramePr>
        <p:xfrm>
          <a:off x="1619250" y="4378325"/>
          <a:ext cx="5738832" cy="836625"/>
        </p:xfrm>
        <a:graphic>
          <a:graphicData uri="http://schemas.openxmlformats.org/presentationml/2006/ole">
            <p:oleObj spid="_x0000_s46084" name="Equation" r:id="rId3" imgW="3174840" imgH="545760" progId="">
              <p:embed/>
            </p:oleObj>
          </a:graphicData>
        </a:graphic>
      </p:graphicFrame>
      <p:graphicFrame>
        <p:nvGraphicFramePr>
          <p:cNvPr id="46088" name="Object 8"/>
          <p:cNvGraphicFramePr>
            <a:graphicFrameLocks/>
          </p:cNvGraphicFramePr>
          <p:nvPr/>
        </p:nvGraphicFramePr>
        <p:xfrm>
          <a:off x="2843213" y="1354138"/>
          <a:ext cx="3228985" cy="931854"/>
        </p:xfrm>
        <a:graphic>
          <a:graphicData uri="http://schemas.openxmlformats.org/presentationml/2006/ole">
            <p:oleObj spid="_x0000_s46088" name="Equation" r:id="rId4" imgW="2145960" imgH="520560" progId="">
              <p:embed/>
            </p:oleObj>
          </a:graphicData>
        </a:graphic>
      </p:graphicFrame>
      <p:graphicFrame>
        <p:nvGraphicFramePr>
          <p:cNvPr id="46089" name="Object 9"/>
          <p:cNvGraphicFramePr>
            <a:graphicFrameLocks/>
          </p:cNvGraphicFramePr>
          <p:nvPr/>
        </p:nvGraphicFramePr>
        <p:xfrm>
          <a:off x="2843213" y="2565400"/>
          <a:ext cx="3443299" cy="935038"/>
        </p:xfrm>
        <a:graphic>
          <a:graphicData uri="http://schemas.openxmlformats.org/presentationml/2006/ole">
            <p:oleObj spid="_x0000_s46089" name="Equation" r:id="rId5" imgW="2006280" imgH="520560"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a:lstStyle/>
          <a:p>
            <a:r>
              <a:rPr lang="en-US" smtClean="0"/>
              <a:t>Example</a:t>
            </a:r>
          </a:p>
        </p:txBody>
      </p:sp>
      <p:sp>
        <p:nvSpPr>
          <p:cNvPr id="71682" name="Rectangle 3"/>
          <p:cNvSpPr>
            <a:spLocks noGrp="1"/>
          </p:cNvSpPr>
          <p:nvPr>
            <p:ph type="body" idx="1"/>
          </p:nvPr>
        </p:nvSpPr>
        <p:spPr/>
        <p:txBody>
          <a:bodyPr/>
          <a:lstStyle/>
          <a:p>
            <a:r>
              <a:rPr lang="en-US" sz="2400" dirty="0" smtClean="0"/>
              <a:t>A quantity demanded was 240 units at a price  of 90. A price increase to 110 led consumers to reduce their purchases to 160 units. What is the price-elasticity?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8" name="Rectangle 2"/>
          <p:cNvSpPr>
            <a:spLocks noGrp="1"/>
          </p:cNvSpPr>
          <p:nvPr>
            <p:ph type="title"/>
          </p:nvPr>
        </p:nvSpPr>
        <p:spPr/>
        <p:txBody>
          <a:bodyPr/>
          <a:lstStyle/>
          <a:p>
            <a:r>
              <a:rPr lang="en-US" smtClean="0"/>
              <a:t>Point Price Elasticity</a:t>
            </a:r>
          </a:p>
        </p:txBody>
      </p:sp>
      <p:sp>
        <p:nvSpPr>
          <p:cNvPr id="47119" name="Rectangle 3"/>
          <p:cNvSpPr>
            <a:spLocks noGrp="1"/>
          </p:cNvSpPr>
          <p:nvPr>
            <p:ph type="body" idx="1"/>
          </p:nvPr>
        </p:nvSpPr>
        <p:spPr/>
        <p:txBody>
          <a:bodyPr/>
          <a:lstStyle/>
          <a:p>
            <a:endParaRPr lang="en-US" smtClean="0"/>
          </a:p>
        </p:txBody>
      </p:sp>
      <p:sp>
        <p:nvSpPr>
          <p:cNvPr id="47120" name="Rectangle 4"/>
          <p:cNvSpPr>
            <a:spLocks noChangeArrowheads="1"/>
          </p:cNvSpPr>
          <p:nvPr/>
        </p:nvSpPr>
        <p:spPr bwMode="auto">
          <a:xfrm>
            <a:off x="0" y="0"/>
            <a:ext cx="9142413" cy="1219200"/>
          </a:xfrm>
          <a:prstGeom prst="rect">
            <a:avLst/>
          </a:prstGeom>
          <a:noFill/>
          <a:ln w="9525">
            <a:noFill/>
            <a:miter lim="800000"/>
            <a:headEnd/>
            <a:tailEnd/>
          </a:ln>
        </p:spPr>
        <p:txBody>
          <a:bodyPr lIns="92075" tIns="46038" rIns="92075" bIns="46038" anchor="ctr"/>
          <a:lstStyle/>
          <a:p>
            <a:pPr algn="ctr" eaLnBrk="0" hangingPunct="0"/>
            <a:endParaRPr lang="en-US" sz="4400">
              <a:latin typeface="Calibri" pitchFamily="34" charset="0"/>
            </a:endParaRPr>
          </a:p>
        </p:txBody>
      </p:sp>
      <p:sp>
        <p:nvSpPr>
          <p:cNvPr id="47121" name="Line 5"/>
          <p:cNvSpPr>
            <a:spLocks noChangeShapeType="1"/>
          </p:cNvSpPr>
          <p:nvPr/>
        </p:nvSpPr>
        <p:spPr bwMode="auto">
          <a:xfrm>
            <a:off x="1357313" y="1547813"/>
            <a:ext cx="0" cy="311943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47122" name="Line 6"/>
          <p:cNvSpPr>
            <a:spLocks noChangeShapeType="1"/>
          </p:cNvSpPr>
          <p:nvPr/>
        </p:nvSpPr>
        <p:spPr bwMode="auto">
          <a:xfrm>
            <a:off x="1357313" y="4691063"/>
            <a:ext cx="4572000"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47123" name="Rectangle 7"/>
          <p:cNvSpPr>
            <a:spLocks noChangeArrowheads="1"/>
          </p:cNvSpPr>
          <p:nvPr/>
        </p:nvSpPr>
        <p:spPr bwMode="auto">
          <a:xfrm>
            <a:off x="693738" y="1327150"/>
            <a:ext cx="506412" cy="579438"/>
          </a:xfrm>
          <a:prstGeom prst="rect">
            <a:avLst/>
          </a:prstGeom>
          <a:noFill/>
          <a:ln w="9525">
            <a:noFill/>
            <a:miter lim="800000"/>
            <a:headEnd/>
            <a:tailEnd/>
          </a:ln>
        </p:spPr>
        <p:txBody>
          <a:bodyPr wrap="none" lIns="92075" tIns="46038" rIns="92075" bIns="46038">
            <a:spAutoFit/>
          </a:bodyPr>
          <a:lstStyle/>
          <a:p>
            <a:pPr eaLnBrk="0" hangingPunct="0"/>
            <a:r>
              <a:rPr lang="en-US" sz="3200" b="1"/>
              <a:t>p</a:t>
            </a:r>
            <a:r>
              <a:rPr lang="en-US" sz="3200" b="1" baseline="-25000"/>
              <a:t>i</a:t>
            </a:r>
          </a:p>
        </p:txBody>
      </p:sp>
      <p:sp>
        <p:nvSpPr>
          <p:cNvPr id="47124" name="Rectangle 8"/>
          <p:cNvSpPr>
            <a:spLocks noChangeArrowheads="1"/>
          </p:cNvSpPr>
          <p:nvPr/>
        </p:nvSpPr>
        <p:spPr bwMode="auto">
          <a:xfrm>
            <a:off x="5741988" y="4779963"/>
            <a:ext cx="530225" cy="579437"/>
          </a:xfrm>
          <a:prstGeom prst="rect">
            <a:avLst/>
          </a:prstGeom>
          <a:noFill/>
          <a:ln w="9525">
            <a:noFill/>
            <a:miter lim="800000"/>
            <a:headEnd/>
            <a:tailEnd/>
          </a:ln>
        </p:spPr>
        <p:txBody>
          <a:bodyPr wrap="none" lIns="92075" tIns="46038" rIns="92075" bIns="46038">
            <a:spAutoFit/>
          </a:bodyPr>
          <a:lstStyle/>
          <a:p>
            <a:pPr eaLnBrk="0" hangingPunct="0"/>
            <a:r>
              <a:rPr lang="en-US" sz="3200" b="1"/>
              <a:t>X</a:t>
            </a:r>
            <a:r>
              <a:rPr lang="en-US" sz="3200" b="1" baseline="-25000"/>
              <a:t>i</a:t>
            </a:r>
            <a:endParaRPr lang="en-US" sz="3200" b="1"/>
          </a:p>
        </p:txBody>
      </p:sp>
      <p:sp>
        <p:nvSpPr>
          <p:cNvPr id="47125" name="Line 9"/>
          <p:cNvSpPr>
            <a:spLocks noChangeShapeType="1"/>
          </p:cNvSpPr>
          <p:nvPr/>
        </p:nvSpPr>
        <p:spPr bwMode="auto">
          <a:xfrm flipH="1">
            <a:off x="1354138" y="3284538"/>
            <a:ext cx="1528762"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7126" name="Rectangle 10"/>
          <p:cNvSpPr>
            <a:spLocks noChangeArrowheads="1"/>
          </p:cNvSpPr>
          <p:nvPr/>
        </p:nvSpPr>
        <p:spPr bwMode="auto">
          <a:xfrm>
            <a:off x="693738" y="2941638"/>
            <a:ext cx="619125" cy="579437"/>
          </a:xfrm>
          <a:prstGeom prst="rect">
            <a:avLst/>
          </a:prstGeom>
          <a:noFill/>
          <a:ln w="9525">
            <a:noFill/>
            <a:miter lim="800000"/>
            <a:headEnd/>
            <a:tailEnd/>
          </a:ln>
        </p:spPr>
        <p:txBody>
          <a:bodyPr wrap="none" lIns="92075" tIns="46038" rIns="92075" bIns="46038">
            <a:spAutoFit/>
          </a:bodyPr>
          <a:lstStyle/>
          <a:p>
            <a:pPr eaLnBrk="0" hangingPunct="0"/>
            <a:r>
              <a:rPr lang="en-US" sz="3200" b="1"/>
              <a:t>p</a:t>
            </a:r>
            <a:r>
              <a:rPr lang="en-US" sz="3200" b="1" baseline="-25000"/>
              <a:t>i</a:t>
            </a:r>
            <a:r>
              <a:rPr lang="en-US" sz="3200" b="1"/>
              <a:t>’</a:t>
            </a:r>
          </a:p>
        </p:txBody>
      </p:sp>
      <p:sp>
        <p:nvSpPr>
          <p:cNvPr id="47127" name="Arc 11"/>
          <p:cNvSpPr>
            <a:spLocks/>
          </p:cNvSpPr>
          <p:nvPr/>
        </p:nvSpPr>
        <p:spPr bwMode="auto">
          <a:xfrm rot="-9960000">
            <a:off x="2124075" y="417513"/>
            <a:ext cx="3925888" cy="3968750"/>
          </a:xfrm>
          <a:custGeom>
            <a:avLst/>
            <a:gdLst>
              <a:gd name="T0" fmla="*/ 2147483647 w 18364"/>
              <a:gd name="T1" fmla="*/ 0 h 20993"/>
              <a:gd name="T2" fmla="*/ 2147483647 w 18364"/>
              <a:gd name="T3" fmla="*/ 2147483647 h 20993"/>
              <a:gd name="T4" fmla="*/ 0 w 18364"/>
              <a:gd name="T5" fmla="*/ 2147483647 h 20993"/>
              <a:gd name="T6" fmla="*/ 0 60000 65536"/>
              <a:gd name="T7" fmla="*/ 0 60000 65536"/>
              <a:gd name="T8" fmla="*/ 0 60000 65536"/>
              <a:gd name="T9" fmla="*/ 0 w 18364"/>
              <a:gd name="T10" fmla="*/ 0 h 20993"/>
              <a:gd name="T11" fmla="*/ 18364 w 18364"/>
              <a:gd name="T12" fmla="*/ 20993 h 20993"/>
            </a:gdLst>
            <a:ahLst/>
            <a:cxnLst>
              <a:cxn ang="T6">
                <a:pos x="T0" y="T1"/>
              </a:cxn>
              <a:cxn ang="T7">
                <a:pos x="T2" y="T3"/>
              </a:cxn>
              <a:cxn ang="T8">
                <a:pos x="T4" y="T5"/>
              </a:cxn>
            </a:cxnLst>
            <a:rect l="T9" t="T10" r="T11" b="T12"/>
            <a:pathLst>
              <a:path w="18364" h="20993" fill="none" extrusionOk="0">
                <a:moveTo>
                  <a:pt x="5085" y="0"/>
                </a:moveTo>
                <a:cubicBezTo>
                  <a:pt x="10604" y="1337"/>
                  <a:pt x="15374" y="4793"/>
                  <a:pt x="18364" y="9620"/>
                </a:cubicBezTo>
              </a:path>
              <a:path w="18364" h="20993" stroke="0" extrusionOk="0">
                <a:moveTo>
                  <a:pt x="5085" y="0"/>
                </a:moveTo>
                <a:cubicBezTo>
                  <a:pt x="10604" y="1337"/>
                  <a:pt x="15374" y="4793"/>
                  <a:pt x="18364" y="9620"/>
                </a:cubicBezTo>
                <a:lnTo>
                  <a:pt x="0" y="20993"/>
                </a:lnTo>
                <a:close/>
              </a:path>
            </a:pathLst>
          </a:custGeom>
          <a:noFill/>
          <a:ln w="25400" cap="rnd">
            <a:solidFill>
              <a:schemeClr val="tx1"/>
            </a:solidFill>
            <a:round/>
            <a:headEnd type="none" w="sm" len="sm"/>
            <a:tailEnd type="none" w="sm" len="sm"/>
          </a:ln>
        </p:spPr>
        <p:txBody>
          <a:bodyPr wrap="none" anchor="ctr"/>
          <a:lstStyle/>
          <a:p>
            <a:endParaRPr lang="en-US"/>
          </a:p>
        </p:txBody>
      </p:sp>
      <p:sp>
        <p:nvSpPr>
          <p:cNvPr id="47128" name="Rectangle 12"/>
          <p:cNvSpPr>
            <a:spLocks noChangeArrowheads="1"/>
          </p:cNvSpPr>
          <p:nvPr/>
        </p:nvSpPr>
        <p:spPr bwMode="auto">
          <a:xfrm>
            <a:off x="3652838" y="2205038"/>
            <a:ext cx="5491162" cy="1373187"/>
          </a:xfrm>
          <a:prstGeom prst="rect">
            <a:avLst/>
          </a:prstGeom>
          <a:noFill/>
          <a:ln w="9525">
            <a:noFill/>
            <a:miter lim="800000"/>
            <a:headEnd/>
            <a:tailEnd/>
          </a:ln>
        </p:spPr>
        <p:txBody>
          <a:bodyPr wrap="none" lIns="92075" tIns="46038" rIns="92075" bIns="46038">
            <a:spAutoFit/>
          </a:bodyPr>
          <a:lstStyle/>
          <a:p>
            <a:pPr eaLnBrk="0" hangingPunct="0"/>
            <a:r>
              <a:rPr lang="en-US" sz="2800"/>
              <a:t>What is the price elasticity</a:t>
            </a:r>
            <a:br>
              <a:rPr lang="en-US" sz="2800"/>
            </a:br>
            <a:r>
              <a:rPr lang="en-US" sz="2800"/>
              <a:t>of demand in a </a:t>
            </a:r>
            <a:r>
              <a:rPr lang="en-US" sz="2800">
                <a:solidFill>
                  <a:schemeClr val="tx2"/>
                </a:solidFill>
              </a:rPr>
              <a:t>very small interval</a:t>
            </a:r>
            <a:r>
              <a:rPr lang="en-US" sz="2800"/>
              <a:t/>
            </a:r>
            <a:br>
              <a:rPr lang="en-US" sz="2800"/>
            </a:br>
            <a:r>
              <a:rPr lang="en-US" sz="2800"/>
              <a:t>of prices centered on p</a:t>
            </a:r>
            <a:r>
              <a:rPr lang="en-US" sz="2800" baseline="-25000"/>
              <a:t>i</a:t>
            </a:r>
            <a:r>
              <a:rPr lang="en-US" sz="2800"/>
              <a:t>’?</a:t>
            </a:r>
          </a:p>
        </p:txBody>
      </p:sp>
      <p:graphicFrame>
        <p:nvGraphicFramePr>
          <p:cNvPr id="47117" name="Object 13"/>
          <p:cNvGraphicFramePr>
            <a:graphicFrameLocks/>
          </p:cNvGraphicFramePr>
          <p:nvPr/>
        </p:nvGraphicFramePr>
        <p:xfrm>
          <a:off x="2744788" y="4821238"/>
          <a:ext cx="574675" cy="530225"/>
        </p:xfrm>
        <a:graphic>
          <a:graphicData uri="http://schemas.openxmlformats.org/presentationml/2006/ole">
            <p:oleObj spid="_x0000_s47117" name="Equation" r:id="rId3" imgW="444240" imgH="419040" progId="Equation.2">
              <p:embed/>
            </p:oleObj>
          </a:graphicData>
        </a:graphic>
      </p:graphicFrame>
      <p:sp>
        <p:nvSpPr>
          <p:cNvPr id="47129" name="Line 14"/>
          <p:cNvSpPr>
            <a:spLocks noChangeShapeType="1"/>
          </p:cNvSpPr>
          <p:nvPr/>
        </p:nvSpPr>
        <p:spPr bwMode="auto">
          <a:xfrm>
            <a:off x="2882900" y="3284538"/>
            <a:ext cx="0" cy="1400175"/>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7130" name="Oval 15"/>
          <p:cNvSpPr>
            <a:spLocks noChangeArrowheads="1"/>
          </p:cNvSpPr>
          <p:nvPr/>
        </p:nvSpPr>
        <p:spPr bwMode="auto">
          <a:xfrm>
            <a:off x="2786063" y="3167063"/>
            <a:ext cx="214312" cy="214312"/>
          </a:xfrm>
          <a:prstGeom prst="ellipse">
            <a:avLst/>
          </a:prstGeom>
          <a:solidFill>
            <a:schemeClr val="accent1"/>
          </a:solidFill>
          <a:ln w="9525">
            <a:noFill/>
            <a:round/>
            <a:headEnd/>
            <a:tailEnd/>
          </a:ln>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2157</TotalTime>
  <Words>2497</Words>
  <Application>Microsoft Office PowerPoint</Application>
  <PresentationFormat>On-screen Show (4:3)</PresentationFormat>
  <Paragraphs>220</Paragraphs>
  <Slides>50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Equation</vt:lpstr>
      <vt:lpstr>Slide 1</vt:lpstr>
      <vt:lpstr>Elasticity</vt:lpstr>
      <vt:lpstr>Price elasticity of demand</vt:lpstr>
      <vt:lpstr>Elastic and inelastic demand </vt:lpstr>
      <vt:lpstr>Arc and Point Elasticity</vt:lpstr>
      <vt:lpstr>Arc Price Elasticity</vt:lpstr>
      <vt:lpstr>Arc price elasticity of demand</vt:lpstr>
      <vt:lpstr>Example</vt:lpstr>
      <vt:lpstr>Point Price Elasticity</vt:lpstr>
      <vt:lpstr>Slide 10</vt:lpstr>
      <vt:lpstr>Point Elasticity</vt:lpstr>
      <vt:lpstr>Slide 12</vt:lpstr>
      <vt:lpstr>Revenue and Price Elasticity of Demand</vt:lpstr>
      <vt:lpstr>Slide 14</vt:lpstr>
      <vt:lpstr>Slide 15</vt:lpstr>
      <vt:lpstr>Revenue and Price Elasticity of Demand</vt:lpstr>
      <vt:lpstr>Income Elasticity of Demand</vt:lpstr>
      <vt:lpstr>Normal and Inferior Goods</vt:lpstr>
      <vt:lpstr>Selected Price Elasticities of Demand</vt:lpstr>
      <vt:lpstr>Slide 20</vt:lpstr>
      <vt:lpstr>Slide 21</vt:lpstr>
      <vt:lpstr>Price Elasticity of Supply</vt:lpstr>
      <vt:lpstr>Determinants </vt:lpstr>
      <vt:lpstr>Slide 24</vt:lpstr>
      <vt:lpstr>Slide 25</vt:lpstr>
      <vt:lpstr>Problems</vt:lpstr>
      <vt:lpstr>Consumer surplus</vt:lpstr>
      <vt:lpstr>Slide 28</vt:lpstr>
      <vt:lpstr>Producer surplus</vt:lpstr>
      <vt:lpstr>Total surplus</vt:lpstr>
      <vt:lpstr>Slide 31</vt:lpstr>
      <vt:lpstr>Efficiency and Equity</vt:lpstr>
      <vt:lpstr>Deadweight loss</vt:lpstr>
      <vt:lpstr>Slide 34</vt:lpstr>
      <vt:lpstr>Supply, Demand and Government policies</vt:lpstr>
      <vt:lpstr>Slide 36</vt:lpstr>
      <vt:lpstr>Price Ceilings </vt:lpstr>
      <vt:lpstr>Slide 38</vt:lpstr>
      <vt:lpstr>Slide 39</vt:lpstr>
      <vt:lpstr>Slide 40</vt:lpstr>
      <vt:lpstr>Deadweight loss</vt:lpstr>
      <vt:lpstr>Wasted time </vt:lpstr>
      <vt:lpstr>Price floors</vt:lpstr>
      <vt:lpstr>Slide 44</vt:lpstr>
      <vt:lpstr>Surplus</vt:lpstr>
      <vt:lpstr>Price floors: Government policy in  agricultural markets</vt:lpstr>
      <vt:lpstr>Slide 47</vt:lpstr>
      <vt:lpstr>Tax policies</vt:lpstr>
      <vt:lpstr>Slide 49</vt:lpstr>
      <vt:lpstr>Impact of tax on price and quantity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297</cp:revision>
  <dcterms:created xsi:type="dcterms:W3CDTF">2016-08-18T07:33:01Z</dcterms:created>
  <dcterms:modified xsi:type="dcterms:W3CDTF">2018-08-24T05:10:03Z</dcterms:modified>
</cp:coreProperties>
</file>