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88" r:id="rId5"/>
    <p:sldId id="289" r:id="rId6"/>
    <p:sldId id="290" r:id="rId7"/>
    <p:sldId id="291" r:id="rId8"/>
    <p:sldId id="292" r:id="rId9"/>
    <p:sldId id="293" r:id="rId10"/>
    <p:sldId id="307" r:id="rId11"/>
    <p:sldId id="295" r:id="rId12"/>
    <p:sldId id="308" r:id="rId13"/>
    <p:sldId id="296" r:id="rId14"/>
    <p:sldId id="297" r:id="rId15"/>
    <p:sldId id="298" r:id="rId16"/>
    <p:sldId id="299" r:id="rId17"/>
    <p:sldId id="309" r:id="rId18"/>
    <p:sldId id="310" r:id="rId19"/>
    <p:sldId id="311" r:id="rId20"/>
    <p:sldId id="312" r:id="rId21"/>
    <p:sldId id="300" r:id="rId22"/>
    <p:sldId id="30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127" autoAdjust="0"/>
    <p:restoredTop sz="94660"/>
  </p:normalViewPr>
  <p:slideViewPr>
    <p:cSldViewPr>
      <p:cViewPr varScale="1">
        <p:scale>
          <a:sx n="86" d="100"/>
          <a:sy n="86" d="100"/>
        </p:scale>
        <p:origin x="-142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B226193-5369-48FE-8BCF-50F670FFDD51}" type="datetimeFigureOut">
              <a:rPr lang="en-US" smtClean="0"/>
              <a:pPr/>
              <a:t>8/23/2018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5DDE2-FAD9-4B4B-9B25-3CF7CDFF478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226193-5369-48FE-8BCF-50F670FFDD51}" type="datetimeFigureOut">
              <a:rPr lang="en-US" smtClean="0"/>
              <a:pPr/>
              <a:t>8/23/2018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5DDE2-FAD9-4B4B-9B25-3CF7CDFF478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226193-5369-48FE-8BCF-50F670FFDD51}" type="datetimeFigureOut">
              <a:rPr lang="en-US" smtClean="0"/>
              <a:pPr/>
              <a:t>8/23/2018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5DDE2-FAD9-4B4B-9B25-3CF7CDFF478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226193-5369-48FE-8BCF-50F670FFDD51}" type="datetimeFigureOut">
              <a:rPr lang="en-US" smtClean="0"/>
              <a:pPr/>
              <a:t>8/23/2018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5DDE2-FAD9-4B4B-9B25-3CF7CDFF478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26193-5369-48FE-8BCF-50F670FFDD51}" type="datetimeFigureOut">
              <a:rPr lang="en-US" smtClean="0"/>
              <a:pPr/>
              <a:t>8/23/2018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5DDE2-FAD9-4B4B-9B25-3CF7CDFF478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B226193-5369-48FE-8BCF-50F670FFDD51}" type="datetimeFigureOut">
              <a:rPr lang="en-US" smtClean="0"/>
              <a:pPr/>
              <a:t>8/23/2018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5DDE2-FAD9-4B4B-9B25-3CF7CDFF478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B226193-5369-48FE-8BCF-50F670FFDD51}" type="datetimeFigureOut">
              <a:rPr lang="en-US" smtClean="0"/>
              <a:pPr/>
              <a:t>8/23/2018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C5DDE2-FAD9-4B4B-9B25-3CF7CDFF478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B226193-5369-48FE-8BCF-50F670FFDD51}" type="datetimeFigureOut">
              <a:rPr lang="en-US" smtClean="0"/>
              <a:pPr/>
              <a:t>8/23/2018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C5DDE2-FAD9-4B4B-9B25-3CF7CDFF478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26193-5369-48FE-8BCF-50F670FFDD51}" type="datetimeFigureOut">
              <a:rPr lang="en-US" smtClean="0"/>
              <a:pPr/>
              <a:t>8/23/2018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C5DDE2-FAD9-4B4B-9B25-3CF7CDFF478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226193-5369-48FE-8BCF-50F670FFDD51}" type="datetimeFigureOut">
              <a:rPr lang="en-US" smtClean="0"/>
              <a:pPr/>
              <a:t>8/23/2018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5DDE2-FAD9-4B4B-9B25-3CF7CDFF478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226193-5369-48FE-8BCF-50F670FFDD51}" type="datetimeFigureOut">
              <a:rPr lang="en-US" smtClean="0"/>
              <a:pPr/>
              <a:t>8/23/2018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5DDE2-FAD9-4B4B-9B25-3CF7CDFF478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26193-5369-48FE-8BCF-50F670FFDD51}" type="datetimeFigureOut">
              <a:rPr lang="en-US" smtClean="0"/>
              <a:pPr/>
              <a:t>8/23/2018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5DDE2-FAD9-4B4B-9B25-3CF7CDFF47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000" dirty="0" smtClean="0"/>
              <a:t>The portion of the total output curve that is declining </a:t>
            </a:r>
            <a:r>
              <a:rPr lang="en-IN" sz="2000" dirty="0" smtClean="0"/>
              <a:t>denote </a:t>
            </a:r>
            <a:r>
              <a:rPr lang="en-IN" sz="2000" dirty="0" smtClean="0"/>
              <a:t>that producing with more than eight workers is </a:t>
            </a:r>
            <a:r>
              <a:rPr lang="en-IN" sz="2000" dirty="0" smtClean="0"/>
              <a:t>not </a:t>
            </a:r>
            <a:r>
              <a:rPr lang="en-IN" sz="2000" dirty="0" smtClean="0"/>
              <a:t>economically rational; it can never be profitable to use additional amounts of </a:t>
            </a:r>
            <a:r>
              <a:rPr lang="en-IN" sz="2000" dirty="0" smtClean="0"/>
              <a:t>a costly </a:t>
            </a:r>
            <a:r>
              <a:rPr lang="en-IN" sz="2000" dirty="0" smtClean="0"/>
              <a:t>input to produce </a:t>
            </a:r>
            <a:r>
              <a:rPr lang="en-IN" sz="2000" i="1" dirty="0" smtClean="0"/>
              <a:t>less output.</a:t>
            </a:r>
            <a:endParaRPr lang="en-IN" sz="2000" dirty="0" smtClean="0"/>
          </a:p>
          <a:p>
            <a:pPr algn="just"/>
            <a:r>
              <a:rPr lang="en-IN" sz="2000" dirty="0" smtClean="0"/>
              <a:t>The </a:t>
            </a:r>
            <a:r>
              <a:rPr lang="en-IN" sz="2000" dirty="0" smtClean="0"/>
              <a:t>marginal product curve crosses the </a:t>
            </a:r>
            <a:r>
              <a:rPr lang="en-IN" sz="2000" dirty="0" smtClean="0"/>
              <a:t>horizontal axis </a:t>
            </a:r>
            <a:r>
              <a:rPr lang="en-IN" sz="2000" dirty="0" smtClean="0"/>
              <a:t>of the graph at the point of maximum total product. This happens </a:t>
            </a:r>
            <a:r>
              <a:rPr lang="en-IN" sz="2000" dirty="0" smtClean="0"/>
              <a:t>because adding </a:t>
            </a:r>
            <a:r>
              <a:rPr lang="en-IN" sz="2000" dirty="0" smtClean="0"/>
              <a:t>a worker in a manner that slows production and decreases total </a:t>
            </a:r>
            <a:r>
              <a:rPr lang="en-IN" sz="2000" dirty="0" smtClean="0"/>
              <a:t>output implies </a:t>
            </a:r>
            <a:r>
              <a:rPr lang="en-IN" sz="2000" dirty="0" smtClean="0"/>
              <a:t>a negative marginal product for that worker</a:t>
            </a:r>
            <a:r>
              <a:rPr lang="en-IN" sz="2000" dirty="0" smtClean="0"/>
              <a:t>.</a:t>
            </a:r>
          </a:p>
          <a:p>
            <a:pPr algn="just"/>
            <a:r>
              <a:rPr lang="en-IN" sz="2000" dirty="0" smtClean="0"/>
              <a:t>The </a:t>
            </a:r>
            <a:r>
              <a:rPr lang="en-IN" sz="2000" dirty="0" smtClean="0"/>
              <a:t>marginal product is above the average product </a:t>
            </a:r>
            <a:r>
              <a:rPr lang="en-IN" sz="2000" dirty="0" smtClean="0"/>
              <a:t>when the </a:t>
            </a:r>
            <a:r>
              <a:rPr lang="en-IN" sz="2000" dirty="0" smtClean="0"/>
              <a:t>average product is increasing and below the average product when the </a:t>
            </a:r>
            <a:r>
              <a:rPr lang="en-IN" sz="2000" dirty="0" smtClean="0"/>
              <a:t>average product </a:t>
            </a:r>
            <a:r>
              <a:rPr lang="en-IN" sz="2000" dirty="0" smtClean="0"/>
              <a:t>is decreasing. It follows, therefore, that the marginal product </a:t>
            </a:r>
            <a:r>
              <a:rPr lang="en-IN" sz="2000" dirty="0" smtClean="0"/>
              <a:t>must equal </a:t>
            </a:r>
            <a:r>
              <a:rPr lang="en-IN" sz="2000" dirty="0" smtClean="0"/>
              <a:t>the average product when the average product reaches its maximum. </a:t>
            </a:r>
            <a:r>
              <a:rPr lang="en-IN" sz="2000" dirty="0" smtClean="0"/>
              <a:t>This happens </a:t>
            </a:r>
            <a:r>
              <a:rPr lang="en-IN" sz="2000" dirty="0" smtClean="0"/>
              <a:t>at point E</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IN" sz="3600" smtClean="0"/>
              <a:t>Law of Diminishing Marginal Returns</a:t>
            </a:r>
          </a:p>
        </p:txBody>
      </p:sp>
      <p:sp>
        <p:nvSpPr>
          <p:cNvPr id="18435" name="Content Placeholder 2"/>
          <p:cNvSpPr>
            <a:spLocks noGrp="1"/>
          </p:cNvSpPr>
          <p:nvPr>
            <p:ph idx="1"/>
          </p:nvPr>
        </p:nvSpPr>
        <p:spPr/>
        <p:txBody>
          <a:bodyPr>
            <a:noAutofit/>
          </a:bodyPr>
          <a:lstStyle/>
          <a:p>
            <a:pPr algn="just"/>
            <a:r>
              <a:rPr lang="en-IN" sz="2000" dirty="0" smtClean="0"/>
              <a:t>Using production functions, we can understand one of the most famous laws in economics, the </a:t>
            </a:r>
            <a:r>
              <a:rPr lang="en-IN" sz="2000" dirty="0" smtClean="0"/>
              <a:t>law of diminishing </a:t>
            </a:r>
            <a:r>
              <a:rPr lang="en-IN" sz="2000" dirty="0" smtClean="0"/>
              <a:t>returns. </a:t>
            </a:r>
            <a:endParaRPr lang="en-IN" sz="2000" dirty="0" smtClean="0"/>
          </a:p>
          <a:p>
            <a:pPr algn="just"/>
            <a:r>
              <a:rPr lang="en-IN" sz="2000" dirty="0" smtClean="0"/>
              <a:t>Under the law of diminishing returns, </a:t>
            </a:r>
            <a:r>
              <a:rPr lang="en-IN" sz="2000" dirty="0" smtClean="0"/>
              <a:t>a firm </a:t>
            </a:r>
            <a:r>
              <a:rPr lang="en-IN" sz="2000" dirty="0" smtClean="0"/>
              <a:t>will </a:t>
            </a:r>
            <a:r>
              <a:rPr lang="en-IN" sz="2000" dirty="0" smtClean="0"/>
              <a:t>get less and less extra </a:t>
            </a:r>
            <a:r>
              <a:rPr lang="en-IN" sz="2000" dirty="0" smtClean="0"/>
              <a:t>output when it adds </a:t>
            </a:r>
            <a:r>
              <a:rPr lang="en-IN" sz="2000" dirty="0" smtClean="0"/>
              <a:t>additional units of an input while holding other inputs </a:t>
            </a:r>
            <a:r>
              <a:rPr lang="en-IN" sz="2000" dirty="0" smtClean="0"/>
              <a:t>fixed. In other words, the marginal product of each unit of input will decline as the amount of that input increases, holding all other inputs fixed.</a:t>
            </a:r>
          </a:p>
          <a:p>
            <a:pPr algn="just"/>
            <a:r>
              <a:rPr lang="en-IN" sz="2000" dirty="0" smtClean="0"/>
              <a:t>As more of an input such as </a:t>
            </a:r>
            <a:r>
              <a:rPr lang="en-IN" sz="2000" dirty="0" err="1" smtClean="0"/>
              <a:t>labor</a:t>
            </a:r>
            <a:r>
              <a:rPr lang="en-IN" sz="2000" dirty="0" smtClean="0"/>
              <a:t> is added to a fixed amount of land, machinery, and other inputs, the </a:t>
            </a:r>
            <a:r>
              <a:rPr lang="en-IN" sz="2000" dirty="0" err="1" smtClean="0"/>
              <a:t>labor</a:t>
            </a:r>
            <a:r>
              <a:rPr lang="en-IN" sz="2000" dirty="0" smtClean="0"/>
              <a:t> has less and less of the other factors to work with. The land gets more crowded, the machinery is overworked, and the marginal product of </a:t>
            </a:r>
            <a:r>
              <a:rPr lang="en-IN" sz="2000" dirty="0" err="1" smtClean="0"/>
              <a:t>labor</a:t>
            </a:r>
            <a:r>
              <a:rPr lang="en-IN" sz="2000" dirty="0" smtClean="0"/>
              <a:t> declines.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000" dirty="0" smtClean="0"/>
              <a:t>When the </a:t>
            </a:r>
            <a:r>
              <a:rPr lang="en-IN" sz="2000" dirty="0" err="1" smtClean="0"/>
              <a:t>labor</a:t>
            </a:r>
            <a:r>
              <a:rPr lang="en-IN" sz="2000" dirty="0" smtClean="0"/>
              <a:t> input is small (</a:t>
            </a:r>
            <a:r>
              <a:rPr lang="en-IN" sz="2000" dirty="0" smtClean="0"/>
              <a:t>and capital </a:t>
            </a:r>
            <a:r>
              <a:rPr lang="en-IN" sz="2000" dirty="0" smtClean="0"/>
              <a:t>is fixed), extra </a:t>
            </a:r>
            <a:r>
              <a:rPr lang="en-IN" sz="2000" dirty="0" err="1" smtClean="0"/>
              <a:t>labor</a:t>
            </a:r>
            <a:r>
              <a:rPr lang="en-IN" sz="2000" dirty="0" smtClean="0"/>
              <a:t> adds considerably to output, often because </a:t>
            </a:r>
            <a:r>
              <a:rPr lang="en-IN" sz="2000" dirty="0" smtClean="0"/>
              <a:t>workers are </a:t>
            </a:r>
            <a:r>
              <a:rPr lang="en-IN" sz="2000" dirty="0" smtClean="0"/>
              <a:t>allowed to devote themselves to specialized tasks. Eventually, however, </a:t>
            </a:r>
            <a:r>
              <a:rPr lang="en-IN" sz="2000" dirty="0" smtClean="0"/>
              <a:t>the law </a:t>
            </a:r>
            <a:r>
              <a:rPr lang="en-IN" sz="2000" dirty="0" smtClean="0"/>
              <a:t>of diminishing marginal returns applies: When there are too many </a:t>
            </a:r>
            <a:r>
              <a:rPr lang="en-IN" sz="2000" dirty="0" smtClean="0"/>
              <a:t>workers, some </a:t>
            </a:r>
            <a:r>
              <a:rPr lang="en-IN" sz="2000" dirty="0" smtClean="0"/>
              <a:t>workers become ineffective and the marginal product of </a:t>
            </a:r>
            <a:r>
              <a:rPr lang="en-IN" sz="2000" dirty="0" err="1" smtClean="0"/>
              <a:t>labor</a:t>
            </a:r>
            <a:r>
              <a:rPr lang="en-IN" sz="2000" dirty="0" smtClean="0"/>
              <a:t> falls</a:t>
            </a:r>
            <a:r>
              <a:rPr lang="en-IN" sz="2000" dirty="0" smtClean="0"/>
              <a:t>.</a:t>
            </a:r>
          </a:p>
          <a:p>
            <a:pPr algn="just"/>
            <a:r>
              <a:rPr lang="en-IN" sz="2000" dirty="0" smtClean="0"/>
              <a:t>Diminishing returns always apply in the short run. This means that every firm finds it progressively more difficult to increase its output as it approaches capacity production. </a:t>
            </a:r>
          </a:p>
          <a:p>
            <a:pPr algn="just"/>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IN" sz="3200" smtClean="0"/>
              <a:t>The effect of Technological improvement</a:t>
            </a:r>
          </a:p>
        </p:txBody>
      </p:sp>
      <p:pic>
        <p:nvPicPr>
          <p:cNvPr id="19459" name="Picture 2"/>
          <p:cNvPicPr>
            <a:picLocks noGrp="1" noChangeAspect="1" noChangeArrowheads="1"/>
          </p:cNvPicPr>
          <p:nvPr>
            <p:ph idx="1"/>
          </p:nvPr>
        </p:nvPicPr>
        <p:blipFill>
          <a:blip r:embed="rId2"/>
          <a:srcRect/>
          <a:stretch>
            <a:fillRect/>
          </a:stretch>
        </p:blipFill>
        <p:spPr>
          <a:xfrm>
            <a:off x="1687513" y="1600200"/>
            <a:ext cx="5768975" cy="4525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IN" dirty="0" smtClean="0"/>
              <a:t>Production with two variable inputs </a:t>
            </a:r>
            <a:endParaRPr lang="en-IN" dirty="0"/>
          </a:p>
        </p:txBody>
      </p:sp>
      <p:sp>
        <p:nvSpPr>
          <p:cNvPr id="20483" name="Content Placeholder 2"/>
          <p:cNvSpPr>
            <a:spLocks noGrp="1"/>
          </p:cNvSpPr>
          <p:nvPr>
            <p:ph idx="1"/>
          </p:nvPr>
        </p:nvSpPr>
        <p:spPr/>
        <p:txBody>
          <a:bodyPr/>
          <a:lstStyle/>
          <a:p>
            <a:pPr algn="just"/>
            <a:r>
              <a:rPr lang="en-IN" sz="2400" smtClean="0"/>
              <a:t>Let’s go back to the general production function with two inputs, labor and capital: </a:t>
            </a:r>
          </a:p>
          <a:p>
            <a:pPr algn="just">
              <a:buFontTx/>
              <a:buNone/>
            </a:pPr>
            <a:r>
              <a:rPr lang="en-IN" sz="2400" smtClean="0"/>
              <a:t>				Q = F(K, L) </a:t>
            </a:r>
          </a:p>
          <a:p>
            <a:pPr algn="just"/>
            <a:r>
              <a:rPr lang="en-IN" sz="2400" smtClean="0"/>
              <a:t>This function can be represented graphically using </a:t>
            </a:r>
            <a:r>
              <a:rPr lang="en-IN" sz="2400" b="1" smtClean="0"/>
              <a:t>isoquants</a:t>
            </a:r>
            <a:r>
              <a:rPr lang="en-IN" sz="2400" smtClean="0"/>
              <a:t>.</a:t>
            </a:r>
          </a:p>
          <a:p>
            <a:pPr algn="just"/>
            <a:r>
              <a:rPr lang="en-IN" sz="2400" smtClean="0"/>
              <a:t> An isoquant is a curve that shows all the possible combinations of inputs that yields the same output.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IN" smtClean="0"/>
              <a:t>Isoquant curve</a:t>
            </a:r>
          </a:p>
        </p:txBody>
      </p:sp>
      <p:graphicFrame>
        <p:nvGraphicFramePr>
          <p:cNvPr id="6" name="Group 77"/>
          <p:cNvGraphicFramePr>
            <a:graphicFrameLocks noGrp="1"/>
          </p:cNvGraphicFramePr>
          <p:nvPr/>
        </p:nvGraphicFramePr>
        <p:xfrm>
          <a:off x="4338638" y="1357313"/>
          <a:ext cx="4376757" cy="2666293"/>
        </p:xfrm>
        <a:graphic>
          <a:graphicData uri="http://schemas.openxmlformats.org/drawingml/2006/table">
            <a:tbl>
              <a:tblPr/>
              <a:tblGrid>
                <a:gridCol w="1317602"/>
                <a:gridCol w="430531"/>
                <a:gridCol w="740671"/>
                <a:gridCol w="782327"/>
                <a:gridCol w="599325"/>
                <a:gridCol w="506301"/>
              </a:tblGrid>
              <a:tr h="280364">
                <a:tc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rPr>
                        <a:t>Production with Two Variable Inputs</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5326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a:txBody>
                  <a:tcPr horzOverflow="overflow">
                    <a:lnL w="190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Labor</a:t>
                      </a:r>
                    </a:p>
                  </a:txBody>
                  <a:tcPr horzOverflow="overflow">
                    <a:lnL>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input</a:t>
                      </a:r>
                    </a:p>
                  </a:txBody>
                  <a:tcPr horzOverflow="overflow">
                    <a:lnL>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a:txBody>
                  <a:tcPr horzOverflow="overflow">
                    <a:lnL>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a:noFill/>
                    </a:lnTlToBr>
                    <a:lnBlToTr>
                      <a:noFill/>
                    </a:lnBlToTr>
                    <a:noFill/>
                  </a:tcPr>
                </a:tc>
              </a:tr>
              <a:tr h="2803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 Capital Input</a:t>
                      </a:r>
                    </a:p>
                  </a:txBody>
                  <a:tcPr horzOverflow="overflow">
                    <a:lnL w="19050" cap="flat" cmpd="sng" algn="ctr">
                      <a:solidFill>
                        <a:schemeClr val="tx1"/>
                      </a:solidFill>
                      <a:prstDash val="solid"/>
                      <a:round/>
                      <a:headEnd type="none" w="med" len="med"/>
                      <a:tailEnd type="none" w="med" len="med"/>
                    </a:lnL>
                    <a:lnR>
                      <a:noFill/>
                    </a:lnR>
                    <a:lnT>
                      <a:noFill/>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1</a:t>
                      </a:r>
                    </a:p>
                  </a:txBody>
                  <a:tcPr anchor="b" horzOverflow="overflow">
                    <a:lnL>
                      <a:noFill/>
                    </a:lnL>
                    <a:lnR>
                      <a:noFill/>
                    </a:lnR>
                    <a:lnT>
                      <a:noFill/>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2</a:t>
                      </a:r>
                    </a:p>
                  </a:txBody>
                  <a:tcPr anchor="b" horzOverflow="overflow">
                    <a:lnL>
                      <a:noFill/>
                    </a:lnL>
                    <a:lnR>
                      <a:noFill/>
                    </a:lnR>
                    <a:lnT>
                      <a:noFill/>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sym typeface="Symbol" pitchFamily="18" charset="2"/>
                        </a:rPr>
                        <a:t>3</a:t>
                      </a:r>
                    </a:p>
                  </a:txBody>
                  <a:tcPr anchor="b" horzOverflow="overflow">
                    <a:lnL>
                      <a:noFill/>
                    </a:lnL>
                    <a:lnR>
                      <a:noFill/>
                    </a:lnR>
                    <a:lnT>
                      <a:noFill/>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381000" marR="0" lvl="0" indent="-38100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sym typeface="Symbol" pitchFamily="18" charset="2"/>
                        </a:rPr>
                        <a:t>4</a:t>
                      </a:r>
                    </a:p>
                  </a:txBody>
                  <a:tcPr anchor="b" horzOverflow="overflow">
                    <a:lnL>
                      <a:noFill/>
                    </a:lnL>
                    <a:lnR>
                      <a:noFill/>
                    </a:lnR>
                    <a:lnT>
                      <a:noFill/>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381000" marR="0" lvl="0" indent="-38100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sym typeface="Symbol" pitchFamily="18" charset="2"/>
                        </a:rPr>
                        <a:t>5</a:t>
                      </a:r>
                    </a:p>
                  </a:txBody>
                  <a:tcPr anchor="b" horzOverflow="overflow">
                    <a:lnL>
                      <a:noFill/>
                    </a:lnL>
                    <a:lnR w="19050" cap="flat" cmpd="sng" algn="ctr">
                      <a:solidFill>
                        <a:schemeClr val="tx1"/>
                      </a:solidFill>
                      <a:prstDash val="solid"/>
                      <a:round/>
                      <a:headEnd type="none" w="med" len="med"/>
                      <a:tailEnd type="none" w="med" len="med"/>
                    </a:lnR>
                    <a:lnT>
                      <a:noFill/>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2803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 1</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20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40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55</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65</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75</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2803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 2</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40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60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75</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85</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90</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2803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 3</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55</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75</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90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100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105</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2803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 4</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65</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85</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100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110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115</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2803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 5</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75</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90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105</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115</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120</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9" name="Oval 136"/>
          <p:cNvSpPr>
            <a:spLocks noChangeArrowheads="1"/>
          </p:cNvSpPr>
          <p:nvPr/>
        </p:nvSpPr>
        <p:spPr bwMode="auto">
          <a:xfrm>
            <a:off x="5715000" y="3695700"/>
            <a:ext cx="304800" cy="304800"/>
          </a:xfrm>
          <a:prstGeom prst="ellipse">
            <a:avLst/>
          </a:prstGeom>
          <a:noFill/>
          <a:ln w="9525" algn="ctr">
            <a:solidFill>
              <a:schemeClr val="tx1"/>
            </a:solidFill>
            <a:round/>
            <a:headEnd/>
            <a:tailEnd/>
          </a:ln>
        </p:spPr>
        <p:txBody>
          <a:bodyPr wrap="none" anchor="ctr"/>
          <a:lstStyle/>
          <a:p>
            <a:endParaRPr lang="en-US"/>
          </a:p>
        </p:txBody>
      </p:sp>
      <p:sp>
        <p:nvSpPr>
          <p:cNvPr id="10" name="Oval 137"/>
          <p:cNvSpPr>
            <a:spLocks noChangeArrowheads="1"/>
          </p:cNvSpPr>
          <p:nvPr/>
        </p:nvSpPr>
        <p:spPr bwMode="auto">
          <a:xfrm>
            <a:off x="6324600" y="3086100"/>
            <a:ext cx="304800" cy="304800"/>
          </a:xfrm>
          <a:prstGeom prst="ellipse">
            <a:avLst/>
          </a:prstGeom>
          <a:noFill/>
          <a:ln w="9525" algn="ctr">
            <a:solidFill>
              <a:schemeClr val="tx1"/>
            </a:solidFill>
            <a:round/>
            <a:headEnd/>
            <a:tailEnd/>
          </a:ln>
        </p:spPr>
        <p:txBody>
          <a:bodyPr wrap="none" anchor="ctr"/>
          <a:lstStyle/>
          <a:p>
            <a:endParaRPr lang="en-US"/>
          </a:p>
        </p:txBody>
      </p:sp>
      <p:sp>
        <p:nvSpPr>
          <p:cNvPr id="11" name="Oval 138"/>
          <p:cNvSpPr>
            <a:spLocks noChangeArrowheads="1"/>
          </p:cNvSpPr>
          <p:nvPr/>
        </p:nvSpPr>
        <p:spPr bwMode="auto">
          <a:xfrm>
            <a:off x="7038975" y="2781300"/>
            <a:ext cx="304800" cy="304800"/>
          </a:xfrm>
          <a:prstGeom prst="ellipse">
            <a:avLst/>
          </a:prstGeom>
          <a:noFill/>
          <a:ln w="9525" algn="ctr">
            <a:solidFill>
              <a:schemeClr val="tx1"/>
            </a:solidFill>
            <a:round/>
            <a:headEnd/>
            <a:tailEnd/>
          </a:ln>
        </p:spPr>
        <p:txBody>
          <a:bodyPr wrap="none" anchor="ctr"/>
          <a:lstStyle/>
          <a:p>
            <a:endParaRPr lang="en-US"/>
          </a:p>
        </p:txBody>
      </p:sp>
      <p:sp>
        <p:nvSpPr>
          <p:cNvPr id="12" name="Oval 139"/>
          <p:cNvSpPr>
            <a:spLocks noChangeArrowheads="1"/>
          </p:cNvSpPr>
          <p:nvPr/>
        </p:nvSpPr>
        <p:spPr bwMode="auto">
          <a:xfrm>
            <a:off x="8348663" y="2476500"/>
            <a:ext cx="304800" cy="304800"/>
          </a:xfrm>
          <a:prstGeom prst="ellipse">
            <a:avLst/>
          </a:prstGeom>
          <a:noFill/>
          <a:ln w="9525" algn="ctr">
            <a:solidFill>
              <a:schemeClr val="tx1"/>
            </a:solidFill>
            <a:round/>
            <a:headEnd/>
            <a:tailEnd/>
          </a:ln>
        </p:spPr>
        <p:txBody>
          <a:bodyPr wrap="none" anchor="ctr"/>
          <a:lstStyle/>
          <a:p>
            <a:endParaRPr lang="en-US"/>
          </a:p>
        </p:txBody>
      </p:sp>
      <p:pic>
        <p:nvPicPr>
          <p:cNvPr id="13" name="Picture 134" descr="fig6"/>
          <p:cNvPicPr>
            <a:picLocks noChangeAspect="1" noChangeArrowheads="1"/>
          </p:cNvPicPr>
          <p:nvPr/>
        </p:nvPicPr>
        <p:blipFill>
          <a:blip r:embed="rId2"/>
          <a:srcRect/>
          <a:stretch>
            <a:fillRect/>
          </a:stretch>
        </p:blipFill>
        <p:spPr bwMode="auto">
          <a:xfrm>
            <a:off x="609600" y="2362200"/>
            <a:ext cx="4962525" cy="3962400"/>
          </a:xfrm>
          <a:prstGeom prst="rect">
            <a:avLst/>
          </a:prstGeom>
          <a:noFill/>
          <a:ln w="9525">
            <a:noFill/>
            <a:miter lim="800000"/>
            <a:headEnd/>
            <a:tailEnd/>
          </a:ln>
        </p:spPr>
      </p:pic>
      <p:pic>
        <p:nvPicPr>
          <p:cNvPr id="14" name="Picture 135" descr="fig6"/>
          <p:cNvPicPr>
            <a:picLocks noGrp="1" noChangeAspect="1" noChangeArrowheads="1"/>
          </p:cNvPicPr>
          <p:nvPr>
            <p:ph idx="1"/>
          </p:nvPr>
        </p:nvPicPr>
        <p:blipFill>
          <a:blip r:embed="rId3"/>
          <a:srcRect/>
          <a:stretch>
            <a:fillRect/>
          </a:stretch>
        </p:blipFill>
        <p:spPr>
          <a:xfrm>
            <a:off x="895350" y="2395538"/>
            <a:ext cx="4962525" cy="3962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N" sz="3600" smtClean="0"/>
              <a:t>Isoquant Maps</a:t>
            </a:r>
          </a:p>
        </p:txBody>
      </p:sp>
      <p:pic>
        <p:nvPicPr>
          <p:cNvPr id="22531" name="Picture 2"/>
          <p:cNvPicPr>
            <a:picLocks noGrp="1" noChangeAspect="1" noChangeArrowheads="1"/>
          </p:cNvPicPr>
          <p:nvPr>
            <p:ph idx="1"/>
          </p:nvPr>
        </p:nvPicPr>
        <p:blipFill>
          <a:blip r:embed="rId2"/>
          <a:srcRect/>
          <a:stretch>
            <a:fillRect/>
          </a:stretch>
        </p:blipFill>
        <p:spPr>
          <a:xfrm>
            <a:off x="285750" y="1571625"/>
            <a:ext cx="4613275" cy="3471863"/>
          </a:xfrm>
        </p:spPr>
      </p:pic>
      <p:sp>
        <p:nvSpPr>
          <p:cNvPr id="22532" name="Rectangle 4"/>
          <p:cNvSpPr>
            <a:spLocks noChangeArrowheads="1"/>
          </p:cNvSpPr>
          <p:nvPr/>
        </p:nvSpPr>
        <p:spPr bwMode="auto">
          <a:xfrm>
            <a:off x="5643563" y="1643063"/>
            <a:ext cx="3143250" cy="2554287"/>
          </a:xfrm>
          <a:prstGeom prst="rect">
            <a:avLst/>
          </a:prstGeom>
          <a:noFill/>
          <a:ln w="9525">
            <a:noFill/>
            <a:miter lim="800000"/>
            <a:headEnd/>
            <a:tailEnd/>
          </a:ln>
        </p:spPr>
        <p:txBody>
          <a:bodyPr>
            <a:spAutoFit/>
          </a:bodyPr>
          <a:lstStyle/>
          <a:p>
            <a:r>
              <a:rPr lang="en-IN" sz="2000"/>
              <a:t>Holding the amount of capital fixed at a particular level- we can see that each additional unit of labor generates less and less additional output.</a:t>
            </a:r>
          </a:p>
          <a:p>
            <a:endParaRPr lang="en-IN" sz="2000"/>
          </a:p>
          <a:p>
            <a:endParaRPr lang="en-IN"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IN" sz="3600" smtClean="0"/>
              <a:t>Returns to scale</a:t>
            </a:r>
          </a:p>
        </p:txBody>
      </p:sp>
      <p:sp>
        <p:nvSpPr>
          <p:cNvPr id="25603" name="Content Placeholder 2"/>
          <p:cNvSpPr>
            <a:spLocks noGrp="1"/>
          </p:cNvSpPr>
          <p:nvPr>
            <p:ph idx="1"/>
          </p:nvPr>
        </p:nvSpPr>
        <p:spPr/>
        <p:txBody>
          <a:bodyPr/>
          <a:lstStyle/>
          <a:p>
            <a:pPr algn="just"/>
            <a:r>
              <a:rPr lang="en-IN" sz="2400" smtClean="0"/>
              <a:t>It is useful for a firm to choose the optimal mix of inputs and find what happens to output as each input is increased, with the other input held fixed.</a:t>
            </a:r>
          </a:p>
          <a:p>
            <a:pPr algn="just"/>
            <a:r>
              <a:rPr lang="en-IN" sz="2400" smtClean="0"/>
              <a:t>One way to do so is to change the scale of the operation by increasing all of the inputs to production in proportion. </a:t>
            </a:r>
          </a:p>
          <a:p>
            <a:pPr algn="just"/>
            <a:r>
              <a:rPr lang="en-IN" sz="2400" b="1" smtClean="0"/>
              <a:t>Returns to scale </a:t>
            </a:r>
            <a:r>
              <a:rPr lang="en-IN" sz="2400" smtClean="0"/>
              <a:t>is the rate at which output increases as inputs are increased proportionately.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IN" smtClean="0"/>
          </a:p>
        </p:txBody>
      </p:sp>
      <p:sp>
        <p:nvSpPr>
          <p:cNvPr id="26627" name="Content Placeholder 2"/>
          <p:cNvSpPr>
            <a:spLocks noGrp="1"/>
          </p:cNvSpPr>
          <p:nvPr>
            <p:ph idx="1"/>
          </p:nvPr>
        </p:nvSpPr>
        <p:spPr/>
        <p:txBody>
          <a:bodyPr/>
          <a:lstStyle/>
          <a:p>
            <a:pPr algn="just"/>
            <a:r>
              <a:rPr lang="en-IN" sz="2400" b="1" dirty="0" smtClean="0"/>
              <a:t>Increasing returns to scale (also called economies of scale ) </a:t>
            </a:r>
            <a:r>
              <a:rPr lang="en-IN" sz="2400" dirty="0" smtClean="0"/>
              <a:t>arise when an increase in all inputs leads to a more-than-proportional increase in the level of output.</a:t>
            </a:r>
          </a:p>
          <a:p>
            <a:pPr algn="just"/>
            <a:r>
              <a:rPr lang="en-IN" sz="2400" dirty="0" smtClean="0"/>
              <a:t>If there are increasing returns, then it is economically advantageous to have one large firm producing (at relatively low cost) rather than to have many small firms (at relatively high cost).</a:t>
            </a:r>
          </a:p>
          <a:p>
            <a:pPr algn="just"/>
            <a:r>
              <a:rPr lang="en-IN" sz="2400" dirty="0" smtClean="0"/>
              <a:t>If output doubles when inputs are doubled, there are </a:t>
            </a:r>
            <a:r>
              <a:rPr lang="en-IN" sz="2400" b="1" dirty="0" smtClean="0"/>
              <a:t>constant returns to scale</a:t>
            </a:r>
            <a:r>
              <a:rPr lang="en-IN" sz="2400" dirty="0" smtClean="0"/>
              <a:t>. </a:t>
            </a:r>
          </a:p>
          <a:p>
            <a:pPr>
              <a:buNone/>
            </a:pPr>
            <a:endParaRPr lang="en-IN" sz="2400" dirty="0" smtClean="0"/>
          </a:p>
          <a:p>
            <a:endParaRPr lang="en-IN"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endParaRPr lang="en-IN" smtClean="0"/>
          </a:p>
        </p:txBody>
      </p:sp>
      <p:sp>
        <p:nvSpPr>
          <p:cNvPr id="27651" name="Content Placeholder 2"/>
          <p:cNvSpPr>
            <a:spLocks noGrp="1"/>
          </p:cNvSpPr>
          <p:nvPr>
            <p:ph idx="1"/>
          </p:nvPr>
        </p:nvSpPr>
        <p:spPr/>
        <p:txBody>
          <a:bodyPr>
            <a:normAutofit lnSpcReduction="10000"/>
          </a:bodyPr>
          <a:lstStyle/>
          <a:p>
            <a:pPr algn="just"/>
            <a:r>
              <a:rPr lang="en-IN" sz="2400" smtClean="0"/>
              <a:t>For example, a large travel agency might provide the same service per client and use the same ratio of capital (office space) and labor (travel agents) as a small agency that services fewer clients.</a:t>
            </a:r>
          </a:p>
          <a:p>
            <a:pPr algn="just"/>
            <a:r>
              <a:rPr lang="en-IN" sz="2400" b="1" smtClean="0"/>
              <a:t>Decreasing returns to scale </a:t>
            </a:r>
            <a:r>
              <a:rPr lang="en-IN" sz="2400" smtClean="0"/>
              <a:t>occur when a balanced</a:t>
            </a:r>
            <a:r>
              <a:rPr lang="en-IN" sz="2400" b="1" smtClean="0"/>
              <a:t> </a:t>
            </a:r>
            <a:r>
              <a:rPr lang="en-IN" sz="2400" smtClean="0"/>
              <a:t>increase of all inputs leads to a less-than proportional increase in total output.</a:t>
            </a:r>
          </a:p>
          <a:p>
            <a:pPr algn="just"/>
            <a:r>
              <a:rPr lang="en-IN" sz="2400" smtClean="0"/>
              <a:t>Difficulties in organizing and running a large-scale operation may lead to decreased productivity of both labor and capital. Communication between workers and managers can become difficult to monitor as the workplace becomes more impersonal.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IN" dirty="0" smtClean="0"/>
              <a:t>What is Production? </a:t>
            </a:r>
            <a:br>
              <a:rPr lang="en-IN" dirty="0" smtClean="0"/>
            </a:br>
            <a:endParaRPr lang="en-IN" dirty="0"/>
          </a:p>
        </p:txBody>
      </p:sp>
      <p:sp>
        <p:nvSpPr>
          <p:cNvPr id="9219" name="Content Placeholder 2"/>
          <p:cNvSpPr>
            <a:spLocks noGrp="1"/>
          </p:cNvSpPr>
          <p:nvPr>
            <p:ph idx="1"/>
          </p:nvPr>
        </p:nvSpPr>
        <p:spPr/>
        <p:txBody>
          <a:bodyPr/>
          <a:lstStyle/>
          <a:p>
            <a:pPr algn="just"/>
            <a:r>
              <a:rPr lang="en-IN" sz="2400" smtClean="0"/>
              <a:t>Production is the process of transforming inputs into outputs.</a:t>
            </a:r>
          </a:p>
          <a:p>
            <a:pPr algn="just"/>
            <a:r>
              <a:rPr lang="en-IN" sz="2400" smtClean="0"/>
              <a:t>In the production process, firms turn inputs, which are also called factors of production, into outputs. </a:t>
            </a:r>
          </a:p>
          <a:p>
            <a:pPr algn="just"/>
            <a:r>
              <a:rPr lang="en-IN" sz="2400" smtClean="0"/>
              <a:t>The inputs into the broad categories are labor, material, capital and technology.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IN" smtClean="0"/>
              <a:t>Varying Scale Economies</a:t>
            </a:r>
          </a:p>
        </p:txBody>
      </p:sp>
      <p:sp>
        <p:nvSpPr>
          <p:cNvPr id="28675" name="Content Placeholder 2"/>
          <p:cNvSpPr>
            <a:spLocks noGrp="1"/>
          </p:cNvSpPr>
          <p:nvPr>
            <p:ph idx="1"/>
          </p:nvPr>
        </p:nvSpPr>
        <p:spPr/>
        <p:txBody>
          <a:bodyPr/>
          <a:lstStyle/>
          <a:p>
            <a:endParaRPr lang="en-IN" smtClean="0"/>
          </a:p>
        </p:txBody>
      </p:sp>
      <p:pic>
        <p:nvPicPr>
          <p:cNvPr id="28676" name="Picture 4"/>
          <p:cNvPicPr>
            <a:picLocks noChangeAspect="1" noChangeArrowheads="1"/>
          </p:cNvPicPr>
          <p:nvPr/>
        </p:nvPicPr>
        <p:blipFill>
          <a:blip r:embed="rId2"/>
          <a:srcRect/>
          <a:stretch>
            <a:fillRect/>
          </a:stretch>
        </p:blipFill>
        <p:spPr bwMode="auto">
          <a:xfrm>
            <a:off x="685800" y="1504950"/>
            <a:ext cx="7705725" cy="52006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IN" sz="3200" smtClean="0"/>
              <a:t>The Marginal Rate of Substitution</a:t>
            </a:r>
          </a:p>
        </p:txBody>
      </p:sp>
      <p:sp>
        <p:nvSpPr>
          <p:cNvPr id="23555" name="Content Placeholder 2"/>
          <p:cNvSpPr>
            <a:spLocks noGrp="1"/>
          </p:cNvSpPr>
          <p:nvPr>
            <p:ph idx="1"/>
          </p:nvPr>
        </p:nvSpPr>
        <p:spPr/>
        <p:txBody>
          <a:bodyPr/>
          <a:lstStyle/>
          <a:p>
            <a:pPr algn="just" eaLnBrk="1" hangingPunct="1"/>
            <a:r>
              <a:rPr lang="en-IN" sz="2400" smtClean="0"/>
              <a:t>The marginal rate of substitution (MRS) refers to the amount of one good that an individual is willing to give up for an additional unit of another good while maintaining the same level of satisfaction.</a:t>
            </a:r>
          </a:p>
          <a:p>
            <a:pPr algn="just"/>
            <a:r>
              <a:rPr lang="en-IN" sz="2400" smtClean="0"/>
              <a:t>The MRS shows the nature of the trade-off involved in adding one input and reducing the use of other input.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IN" sz="3200" smtClean="0"/>
              <a:t>Equal marginal principle</a:t>
            </a:r>
          </a:p>
        </p:txBody>
      </p:sp>
      <p:sp>
        <p:nvSpPr>
          <p:cNvPr id="24579" name="Content Placeholder 2"/>
          <p:cNvSpPr>
            <a:spLocks noGrp="1"/>
          </p:cNvSpPr>
          <p:nvPr>
            <p:ph idx="1"/>
          </p:nvPr>
        </p:nvSpPr>
        <p:spPr/>
        <p:txBody>
          <a:bodyPr>
            <a:normAutofit lnSpcReduction="10000"/>
          </a:bodyPr>
          <a:lstStyle/>
          <a:p>
            <a:pPr algn="just" eaLnBrk="1" hangingPunct="1"/>
            <a:r>
              <a:rPr lang="en-IN" sz="2400" smtClean="0"/>
              <a:t>A consumer will achieve maximum satisfaction or utility when the marginal utility of the last dollar spent on a good is exactly the same as the marginal utility of the last dollar spent on any other good.</a:t>
            </a:r>
          </a:p>
          <a:p>
            <a:pPr algn="just" eaLnBrk="1" hangingPunct="1"/>
            <a:r>
              <a:rPr lang="en-IN" sz="2400" smtClean="0"/>
              <a:t>We substitute some units of the commodity of greater utility tor some units of the commodity of less utility. The result of this substitution will be that the marginal utility of the former will fall and that of the latter will rise, till the two marginal utilities are equalized. </a:t>
            </a:r>
          </a:p>
          <a:p>
            <a:pPr algn="just" eaLnBrk="1" hangingPunct="1"/>
            <a:r>
              <a:rPr lang="en-IN" sz="2400" smtClean="0"/>
              <a:t>If good A costs twice as much as good B, then buy good A only when its marginal utility is at least twice as great as good B’s marginal utility</a:t>
            </a:r>
            <a:r>
              <a:rPr lang="en-IN" sz="280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N" smtClean="0"/>
              <a:t>Factors of production</a:t>
            </a:r>
          </a:p>
        </p:txBody>
      </p:sp>
      <p:sp>
        <p:nvSpPr>
          <p:cNvPr id="10243" name="Content Placeholder 2"/>
          <p:cNvSpPr>
            <a:spLocks noGrp="1"/>
          </p:cNvSpPr>
          <p:nvPr>
            <p:ph idx="1"/>
          </p:nvPr>
        </p:nvSpPr>
        <p:spPr/>
        <p:txBody>
          <a:bodyPr/>
          <a:lstStyle/>
          <a:p>
            <a:pPr algn="just"/>
            <a:r>
              <a:rPr lang="en-IN" sz="2400" dirty="0" err="1" smtClean="0"/>
              <a:t>Labor</a:t>
            </a:r>
            <a:r>
              <a:rPr lang="en-IN" sz="2400" dirty="0" smtClean="0"/>
              <a:t> inputs include skilled workers and unskilled workers, as well as the entrepreneurial efforts of the firm's managers.</a:t>
            </a:r>
          </a:p>
          <a:p>
            <a:pPr algn="just"/>
            <a:r>
              <a:rPr lang="en-IN" sz="2400" dirty="0" smtClean="0"/>
              <a:t>Materials include steel, plastics, electricity, water, and any other goods. </a:t>
            </a:r>
          </a:p>
          <a:p>
            <a:pPr algn="just"/>
            <a:r>
              <a:rPr lang="en-IN" sz="2400" dirty="0" smtClean="0"/>
              <a:t>Capital includes land, buildings, machinery and other equipment, as well as inventories</a:t>
            </a:r>
            <a:r>
              <a:rPr lang="en-IN" sz="2400" dirty="0" smtClean="0"/>
              <a:t>.</a:t>
            </a:r>
          </a:p>
          <a:p>
            <a:pPr algn="just"/>
            <a:r>
              <a:rPr lang="en-IN" sz="2400" dirty="0" smtClean="0"/>
              <a:t>Technology</a:t>
            </a:r>
          </a:p>
          <a:p>
            <a:pPr algn="just">
              <a:buNone/>
            </a:pPr>
            <a:endParaRPr lang="en-IN"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IN" smtClean="0"/>
              <a:t>Production functions</a:t>
            </a:r>
          </a:p>
        </p:txBody>
      </p:sp>
      <p:sp>
        <p:nvSpPr>
          <p:cNvPr id="3" name="Content Placeholder 2"/>
          <p:cNvSpPr>
            <a:spLocks noGrp="1"/>
          </p:cNvSpPr>
          <p:nvPr>
            <p:ph idx="1"/>
          </p:nvPr>
        </p:nvSpPr>
        <p:spPr/>
        <p:txBody>
          <a:bodyPr>
            <a:normAutofit/>
          </a:bodyPr>
          <a:lstStyle/>
          <a:p>
            <a:pPr algn="just">
              <a:defRPr/>
            </a:pPr>
            <a:r>
              <a:rPr lang="en-IN" sz="2400" dirty="0" smtClean="0"/>
              <a:t>The production function indicates the maximum output that a firm will produce for every specified combination of inputs.</a:t>
            </a:r>
          </a:p>
          <a:p>
            <a:pPr algn="just">
              <a:defRPr/>
            </a:pPr>
            <a:endParaRPr lang="en-IN" sz="2400" dirty="0" smtClean="0"/>
          </a:p>
          <a:p>
            <a:pPr algn="just">
              <a:defRPr/>
            </a:pPr>
            <a:r>
              <a:rPr lang="en-IN" sz="2400" dirty="0" smtClean="0"/>
              <a:t> Assuming that there are two inputs, </a:t>
            </a:r>
            <a:r>
              <a:rPr lang="en-IN" sz="2400" dirty="0" err="1" smtClean="0"/>
              <a:t>labor</a:t>
            </a:r>
            <a:r>
              <a:rPr lang="en-IN" sz="2400" dirty="0" smtClean="0"/>
              <a:t> L and capital K, the production function can be written as:</a:t>
            </a:r>
          </a:p>
          <a:p>
            <a:pPr algn="just">
              <a:buFontTx/>
              <a:buNone/>
              <a:defRPr/>
            </a:pPr>
            <a:r>
              <a:rPr lang="de-DE" sz="2400" dirty="0" smtClean="0"/>
              <a:t>				Q = f(K, L) </a:t>
            </a:r>
          </a:p>
          <a:p>
            <a:pPr algn="just">
              <a:buFontTx/>
              <a:buNone/>
              <a:defRPr/>
            </a:pPr>
            <a:r>
              <a:rPr lang="en-IN" sz="2400" dirty="0" smtClean="0"/>
              <a:t>	Where, L measures the number of workers,  and K the amount of machinery employed by a firm.</a:t>
            </a:r>
          </a:p>
          <a:p>
            <a:pPr algn="just">
              <a:defRPr/>
            </a:pPr>
            <a:r>
              <a:rPr lang="en-IN" sz="2400" dirty="0" smtClean="0"/>
              <a:t>Production functions describe what is technically feasible when the firm operates efficiently-that is, when the firm uses each combination of inputs as effectively as possible.</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IN" smtClean="0"/>
          </a:p>
        </p:txBody>
      </p:sp>
      <p:sp>
        <p:nvSpPr>
          <p:cNvPr id="12291" name="Content Placeholder 2"/>
          <p:cNvSpPr>
            <a:spLocks noGrp="1"/>
          </p:cNvSpPr>
          <p:nvPr>
            <p:ph idx="1"/>
          </p:nvPr>
        </p:nvSpPr>
        <p:spPr/>
        <p:txBody>
          <a:bodyPr/>
          <a:lstStyle/>
          <a:p>
            <a:pPr algn="just"/>
            <a:r>
              <a:rPr lang="en-IN" sz="2000" dirty="0" smtClean="0"/>
              <a:t>Every production function refers to a given technology. </a:t>
            </a:r>
            <a:r>
              <a:rPr lang="en-IN" sz="2000" dirty="0" smtClean="0"/>
              <a:t>As </a:t>
            </a:r>
            <a:r>
              <a:rPr lang="en-IN" sz="2000" dirty="0" smtClean="0"/>
              <a:t>technology advances, the production function will change to reflect the higher level of output with the same inputs.</a:t>
            </a:r>
          </a:p>
          <a:p>
            <a:pPr algn="just"/>
            <a:r>
              <a:rPr lang="en-IN" sz="2000" dirty="0" smtClean="0"/>
              <a:t>The production function refers to a specific time horizon.</a:t>
            </a:r>
          </a:p>
          <a:p>
            <a:pPr algn="just"/>
            <a:r>
              <a:rPr lang="en-IN" sz="2000" dirty="0" smtClean="0"/>
              <a:t>In the short run, for instance, some factors of production cannot be changed (e.g. the amount of capital/equipment): these factors are called </a:t>
            </a:r>
            <a:r>
              <a:rPr lang="en-IN" sz="2000" i="1" dirty="0" smtClean="0">
                <a:solidFill>
                  <a:srgbClr val="00B0F0"/>
                </a:solidFill>
              </a:rPr>
              <a:t>fixed inputs</a:t>
            </a:r>
            <a:r>
              <a:rPr lang="en-IN" sz="2000" dirty="0" smtClean="0"/>
              <a:t>. </a:t>
            </a:r>
            <a:r>
              <a:rPr lang="en-IN" sz="2000" dirty="0" smtClean="0"/>
              <a:t>A </a:t>
            </a:r>
            <a:r>
              <a:rPr lang="en-IN" sz="2000" dirty="0" smtClean="0"/>
              <a:t>fixed input is one whose supply is inelastic in the short run. </a:t>
            </a:r>
            <a:endParaRPr lang="en-IN" sz="2000" dirty="0" smtClean="0"/>
          </a:p>
          <a:p>
            <a:pPr algn="just">
              <a:defRPr/>
            </a:pPr>
            <a:r>
              <a:rPr lang="en-IN" sz="2000" dirty="0" smtClean="0"/>
              <a:t>A </a:t>
            </a:r>
            <a:r>
              <a:rPr lang="en-IN" sz="2000" i="1" dirty="0" smtClean="0">
                <a:solidFill>
                  <a:srgbClr val="00B0F0"/>
                </a:solidFill>
              </a:rPr>
              <a:t>variable input </a:t>
            </a:r>
            <a:r>
              <a:rPr lang="en-IN" sz="2000" dirty="0" smtClean="0"/>
              <a:t>is one whose supply in the short run is elastic, example, labour, raw materials. Only the variable inputs appear in the production function. </a:t>
            </a:r>
          </a:p>
          <a:p>
            <a:pPr algn="just">
              <a:defRPr/>
            </a:pPr>
            <a:r>
              <a:rPr lang="en-IN" sz="2000" dirty="0" smtClean="0"/>
              <a:t>In the long run all the inputs are considered variable.</a:t>
            </a:r>
          </a:p>
          <a:p>
            <a:pPr algn="just"/>
            <a:endParaRPr lang="en-IN"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en-IN" smtClean="0"/>
          </a:p>
        </p:txBody>
      </p:sp>
      <p:sp>
        <p:nvSpPr>
          <p:cNvPr id="3" name="Content Placeholder 2"/>
          <p:cNvSpPr>
            <a:spLocks noGrp="1"/>
          </p:cNvSpPr>
          <p:nvPr>
            <p:ph idx="1"/>
          </p:nvPr>
        </p:nvSpPr>
        <p:spPr/>
        <p:txBody>
          <a:bodyPr>
            <a:normAutofit/>
          </a:bodyPr>
          <a:lstStyle/>
          <a:p>
            <a:pPr algn="just">
              <a:defRPr/>
            </a:pPr>
            <a:r>
              <a:rPr lang="en-IN" sz="2000" b="1" dirty="0" smtClean="0"/>
              <a:t>Short </a:t>
            </a:r>
            <a:r>
              <a:rPr lang="en-IN" sz="2000" b="1" dirty="0" smtClean="0"/>
              <a:t>run </a:t>
            </a:r>
          </a:p>
          <a:p>
            <a:pPr lvl="1" algn="just">
              <a:defRPr/>
            </a:pPr>
            <a:r>
              <a:rPr lang="en-IN" sz="2000" dirty="0" smtClean="0"/>
              <a:t>At least one input is fixed </a:t>
            </a:r>
          </a:p>
          <a:p>
            <a:pPr lvl="1" algn="just">
              <a:defRPr/>
            </a:pPr>
            <a:r>
              <a:rPr lang="en-IN" sz="2000" dirty="0" smtClean="0"/>
              <a:t>All changes in output achieved by changing usage of variable inputs </a:t>
            </a:r>
          </a:p>
          <a:p>
            <a:pPr algn="just">
              <a:defRPr/>
            </a:pPr>
            <a:r>
              <a:rPr lang="en-IN" sz="2000" b="1" dirty="0" smtClean="0"/>
              <a:t>Long run </a:t>
            </a:r>
          </a:p>
          <a:p>
            <a:pPr lvl="1" algn="just">
              <a:defRPr/>
            </a:pPr>
            <a:r>
              <a:rPr lang="en-IN" sz="2000" dirty="0" smtClean="0"/>
              <a:t>All inputs are variable </a:t>
            </a:r>
          </a:p>
          <a:p>
            <a:pPr lvl="1" algn="just">
              <a:defRPr/>
            </a:pPr>
            <a:r>
              <a:rPr lang="en-IN" sz="2000" dirty="0" smtClean="0"/>
              <a:t>Output changed by varying usage of all inputs </a:t>
            </a:r>
          </a:p>
          <a:p>
            <a:pPr algn="just">
              <a:defRPr/>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IN" dirty="0" smtClean="0"/>
              <a:t>Production with one variable input</a:t>
            </a:r>
            <a:endParaRPr lang="en-IN" dirty="0"/>
          </a:p>
        </p:txBody>
      </p:sp>
      <p:sp>
        <p:nvSpPr>
          <p:cNvPr id="3" name="Content Placeholder 2"/>
          <p:cNvSpPr>
            <a:spLocks noGrp="1"/>
          </p:cNvSpPr>
          <p:nvPr>
            <p:ph idx="1"/>
          </p:nvPr>
        </p:nvSpPr>
        <p:spPr/>
        <p:txBody>
          <a:bodyPr>
            <a:normAutofit/>
          </a:bodyPr>
          <a:lstStyle/>
          <a:p>
            <a:pPr algn="just">
              <a:buFontTx/>
              <a:buNone/>
              <a:defRPr/>
            </a:pPr>
            <a:r>
              <a:rPr lang="en-IN" sz="2400" dirty="0" smtClean="0">
                <a:latin typeface="+mj-lt"/>
              </a:rPr>
              <a:t>	Let’s consider the case in which capital is fixed, but </a:t>
            </a:r>
            <a:r>
              <a:rPr lang="en-IN" sz="2400" dirty="0" err="1" smtClean="0">
                <a:latin typeface="+mj-lt"/>
              </a:rPr>
              <a:t>labor</a:t>
            </a:r>
            <a:r>
              <a:rPr lang="en-IN" sz="2400" dirty="0" smtClean="0">
                <a:latin typeface="+mj-lt"/>
              </a:rPr>
              <a:t> is variable:    Q = f(L)</a:t>
            </a:r>
          </a:p>
          <a:p>
            <a:pPr algn="just">
              <a:defRPr/>
            </a:pPr>
            <a:r>
              <a:rPr lang="en-IN" sz="2400" dirty="0" smtClean="0"/>
              <a:t>When deciding how much of a particular input to buy, a firm has to compare the benefit </a:t>
            </a:r>
            <a:r>
              <a:rPr lang="en-IN" sz="2400" dirty="0" smtClean="0"/>
              <a:t>with </a:t>
            </a:r>
            <a:r>
              <a:rPr lang="en-IN" sz="2400" dirty="0" smtClean="0"/>
              <a:t>the cost. </a:t>
            </a:r>
            <a:r>
              <a:rPr lang="en-IN" sz="2400" dirty="0" smtClean="0"/>
              <a:t>A firm analyses </a:t>
            </a:r>
            <a:r>
              <a:rPr lang="en-IN" sz="2400" dirty="0" smtClean="0"/>
              <a:t>the benefit and the cost on an </a:t>
            </a:r>
            <a:r>
              <a:rPr lang="en-IN" sz="2400" i="1" dirty="0" smtClean="0"/>
              <a:t>incremental basis or average </a:t>
            </a:r>
            <a:r>
              <a:rPr lang="en-IN" sz="2400" i="1" dirty="0" smtClean="0"/>
              <a:t>basis. </a:t>
            </a:r>
            <a:endParaRPr lang="en-IN" sz="2400" i="1" dirty="0" smtClean="0"/>
          </a:p>
          <a:p>
            <a:pPr algn="just">
              <a:defRPr/>
            </a:pPr>
            <a:r>
              <a:rPr lang="en-IN" sz="2400" dirty="0" smtClean="0">
                <a:latin typeface="+mj-lt"/>
              </a:rPr>
              <a:t>The average product of </a:t>
            </a:r>
            <a:r>
              <a:rPr lang="en-IN" sz="2400" dirty="0" err="1" smtClean="0">
                <a:latin typeface="+mj-lt"/>
              </a:rPr>
              <a:t>labor</a:t>
            </a:r>
            <a:r>
              <a:rPr lang="en-IN" sz="2400" dirty="0" smtClean="0">
                <a:latin typeface="+mj-lt"/>
              </a:rPr>
              <a:t> is defined as the output per unit of </a:t>
            </a:r>
            <a:r>
              <a:rPr lang="en-IN" sz="2400" dirty="0" err="1" smtClean="0">
                <a:latin typeface="+mj-lt"/>
              </a:rPr>
              <a:t>labor</a:t>
            </a:r>
            <a:r>
              <a:rPr lang="en-IN" sz="2400" dirty="0" smtClean="0">
                <a:latin typeface="+mj-lt"/>
              </a:rPr>
              <a:t> input:</a:t>
            </a:r>
          </a:p>
          <a:p>
            <a:pPr algn="just">
              <a:buFontTx/>
              <a:buNone/>
              <a:defRPr/>
            </a:pPr>
            <a:r>
              <a:rPr lang="en-IN" sz="2400" dirty="0" smtClean="0">
                <a:latin typeface="+mj-lt"/>
              </a:rPr>
              <a:t>				AP</a:t>
            </a:r>
            <a:r>
              <a:rPr lang="en-IN" sz="2400" baseline="-25000" dirty="0" smtClean="0">
                <a:latin typeface="+mj-lt"/>
              </a:rPr>
              <a:t>L </a:t>
            </a:r>
            <a:r>
              <a:rPr lang="en-US" sz="2400" dirty="0" smtClean="0">
                <a:latin typeface="+mj-lt"/>
              </a:rPr>
              <a:t>= Output/labor input = Q</a:t>
            </a:r>
            <a:r>
              <a:rPr lang="en-US" sz="2400" i="1" dirty="0" smtClean="0">
                <a:latin typeface="+mj-lt"/>
              </a:rPr>
              <a:t>/L</a:t>
            </a:r>
          </a:p>
          <a:p>
            <a:pPr algn="just">
              <a:defRPr/>
            </a:pPr>
            <a:r>
              <a:rPr lang="en-IN" sz="2400" dirty="0" smtClean="0"/>
              <a:t>The average product of </a:t>
            </a:r>
            <a:r>
              <a:rPr lang="en-IN" sz="2400" dirty="0" err="1" smtClean="0"/>
              <a:t>labor</a:t>
            </a:r>
            <a:r>
              <a:rPr lang="en-IN" sz="2400" dirty="0" smtClean="0"/>
              <a:t> measures the </a:t>
            </a:r>
            <a:r>
              <a:rPr lang="en-IN" sz="2400" b="1" dirty="0" smtClean="0"/>
              <a:t>productivity</a:t>
            </a:r>
            <a:r>
              <a:rPr lang="en-IN" sz="2400" dirty="0" smtClean="0"/>
              <a:t> of the firm's workforce in terms of how much output each worker produces on average.</a:t>
            </a:r>
          </a:p>
          <a:p>
            <a:pPr>
              <a:buFontTx/>
              <a:buNone/>
              <a:defRP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en-IN" smtClean="0"/>
          </a:p>
        </p:txBody>
      </p:sp>
      <p:sp>
        <p:nvSpPr>
          <p:cNvPr id="15363" name="Content Placeholder 2"/>
          <p:cNvSpPr>
            <a:spLocks noGrp="1"/>
          </p:cNvSpPr>
          <p:nvPr>
            <p:ph idx="1"/>
          </p:nvPr>
        </p:nvSpPr>
        <p:spPr>
          <a:xfrm>
            <a:off x="357158" y="1142984"/>
            <a:ext cx="8229600" cy="4525963"/>
          </a:xfrm>
        </p:spPr>
        <p:txBody>
          <a:bodyPr/>
          <a:lstStyle/>
          <a:p>
            <a:pPr algn="just"/>
            <a:r>
              <a:rPr lang="en-IN" sz="2000" dirty="0" smtClean="0"/>
              <a:t>Marginal product  is the additional output that can be produced by adding one more unit of a specific input.</a:t>
            </a:r>
          </a:p>
          <a:p>
            <a:pPr algn="just"/>
            <a:r>
              <a:rPr lang="en-IN" sz="2000" dirty="0" smtClean="0"/>
              <a:t>The marginal product of </a:t>
            </a:r>
            <a:r>
              <a:rPr lang="en-IN" sz="2000" dirty="0" err="1" smtClean="0"/>
              <a:t>labor</a:t>
            </a:r>
            <a:r>
              <a:rPr lang="en-IN" sz="2000" dirty="0" smtClean="0"/>
              <a:t> is defined as the additional output as the </a:t>
            </a:r>
            <a:r>
              <a:rPr lang="en-IN" sz="2000" dirty="0" err="1" smtClean="0"/>
              <a:t>labor</a:t>
            </a:r>
            <a:r>
              <a:rPr lang="en-IN" sz="2000" dirty="0" smtClean="0"/>
              <a:t> input is increased by 1 unit: </a:t>
            </a:r>
          </a:p>
          <a:p>
            <a:pPr>
              <a:buFontTx/>
              <a:buNone/>
            </a:pPr>
            <a:r>
              <a:rPr lang="en-US" sz="2000" dirty="0" smtClean="0"/>
              <a:t>	        MP</a:t>
            </a:r>
            <a:r>
              <a:rPr lang="en-US" sz="2000" baseline="-25000" dirty="0" smtClean="0"/>
              <a:t>L</a:t>
            </a:r>
            <a:r>
              <a:rPr lang="en-US" sz="2000" dirty="0" smtClean="0"/>
              <a:t>= Change in output/change in labor input = </a:t>
            </a:r>
            <a:r>
              <a:rPr lang="en-US" sz="2000" i="1" dirty="0" smtClean="0"/>
              <a:t>ΔQ/ΔL</a:t>
            </a:r>
          </a:p>
        </p:txBody>
      </p:sp>
      <p:graphicFrame>
        <p:nvGraphicFramePr>
          <p:cNvPr id="4" name="Group 13"/>
          <p:cNvGraphicFramePr>
            <a:graphicFrameLocks noGrp="1"/>
          </p:cNvGraphicFramePr>
          <p:nvPr/>
        </p:nvGraphicFramePr>
        <p:xfrm>
          <a:off x="1214414" y="2928934"/>
          <a:ext cx="7000952" cy="3820413"/>
        </p:xfrm>
        <a:graphic>
          <a:graphicData uri="http://schemas.openxmlformats.org/drawingml/2006/table">
            <a:tbl>
              <a:tblPr/>
              <a:tblGrid>
                <a:gridCol w="1357327"/>
                <a:gridCol w="1285889"/>
                <a:gridCol w="1285889"/>
                <a:gridCol w="1500205"/>
                <a:gridCol w="1571642"/>
              </a:tblGrid>
              <a:tr h="282169">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rPr>
                        <a:t>Production with One Variable Input</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67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200" b="1" dirty="0" smtClean="0">
                          <a:latin typeface="Arial" charset="0"/>
                        </a:rPr>
                        <a:t>Amount</a:t>
                      </a:r>
                      <a:br>
                        <a:rPr lang="en-US" sz="1200" b="1" dirty="0" smtClean="0">
                          <a:latin typeface="Arial" charset="0"/>
                        </a:rPr>
                      </a:br>
                      <a:r>
                        <a:rPr lang="en-US" sz="1200" b="1" dirty="0" smtClean="0">
                          <a:latin typeface="Arial" charset="0"/>
                        </a:rPr>
                        <a:t>of Labor (</a:t>
                      </a:r>
                      <a:r>
                        <a:rPr lang="en-US" sz="1200" b="1" i="1" dirty="0" smtClean="0">
                          <a:latin typeface="Arial" charset="0"/>
                        </a:rPr>
                        <a:t>L</a:t>
                      </a:r>
                      <a:endParaRPr kumimoji="0" lang="en-US" sz="1200" b="1" i="0" u="none" strike="noStrike" cap="none" normalizeH="0" baseline="0" dirty="0" smtClean="0">
                        <a:ln>
                          <a:noFill/>
                        </a:ln>
                        <a:solidFill>
                          <a:schemeClr val="tx1"/>
                        </a:solidFill>
                        <a:effectLst/>
                        <a:latin typeface="Arial" charset="0"/>
                      </a:endParaRPr>
                    </a:p>
                  </a:txBody>
                  <a:tcPr horzOverflow="overflow">
                    <a:lnL w="190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1200" b="1" dirty="0" smtClean="0">
                          <a:latin typeface="Arial" charset="0"/>
                        </a:rPr>
                        <a:t>Amount</a:t>
                      </a:r>
                      <a:br>
                        <a:rPr lang="en-US" sz="1200" b="1" dirty="0" smtClean="0">
                          <a:latin typeface="Arial" charset="0"/>
                        </a:rPr>
                      </a:br>
                      <a:r>
                        <a:rPr lang="en-US" sz="1200" b="1" dirty="0" smtClean="0">
                          <a:latin typeface="Arial" charset="0"/>
                        </a:rPr>
                        <a:t>of Capital (</a:t>
                      </a:r>
                      <a:r>
                        <a:rPr lang="en-US" sz="1200" b="1" i="1" dirty="0" smtClean="0">
                          <a:latin typeface="Arial" charset="0"/>
                        </a:rPr>
                        <a:t>K</a:t>
                      </a:r>
                      <a:r>
                        <a:rPr lang="en-US" sz="1200" b="1" dirty="0" smtClean="0">
                          <a:latin typeface="Arial" charset="0"/>
                        </a:rPr>
                        <a: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algn="ctr">
                        <a:spcBef>
                          <a:spcPct val="20000"/>
                        </a:spcBef>
                        <a:buFontTx/>
                        <a:buNone/>
                      </a:pPr>
                      <a:r>
                        <a:rPr lang="en-US" sz="1200" b="1" dirty="0" smtClean="0">
                          <a:latin typeface="Arial" charset="0"/>
                        </a:rPr>
                        <a:t>Total</a:t>
                      </a:r>
                      <a:br>
                        <a:rPr lang="en-US" sz="1200" b="1" dirty="0" smtClean="0">
                          <a:latin typeface="Arial" charset="0"/>
                        </a:rPr>
                      </a:br>
                      <a:r>
                        <a:rPr lang="en-US" sz="1200" b="1" dirty="0" smtClean="0">
                          <a:latin typeface="Arial" charset="0"/>
                        </a:rPr>
                        <a:t>Output (</a:t>
                      </a:r>
                      <a:r>
                        <a:rPr lang="en-US" sz="1200" b="1" i="1" dirty="0" smtClean="0">
                          <a:latin typeface="Arial" charset="0"/>
                        </a:rPr>
                        <a:t>q</a:t>
                      </a:r>
                      <a:r>
                        <a:rPr lang="en-US" sz="1200" b="1" dirty="0" smtClean="0">
                          <a:latin typeface="Arial" charset="0"/>
                        </a:rPr>
                        <a:t>)</a:t>
                      </a:r>
                      <a:endParaRPr lang="en-US" sz="1200" b="1" dirty="0">
                        <a:latin typeface="Arial" charset="0"/>
                      </a:endParaRPr>
                    </a:p>
                  </a:txBody>
                  <a:tcPr horzOverflow="overflow">
                    <a:lnL>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1200" b="1" dirty="0" smtClean="0">
                          <a:latin typeface="Arial" charset="0"/>
                        </a:rPr>
                        <a:t>Average</a:t>
                      </a:r>
                      <a:br>
                        <a:rPr lang="en-US" sz="1200" b="1" dirty="0" smtClean="0">
                          <a:latin typeface="Arial" charset="0"/>
                        </a:rPr>
                      </a:br>
                      <a:r>
                        <a:rPr lang="en-US" sz="1200" b="1" dirty="0" smtClean="0">
                          <a:latin typeface="Arial" charset="0"/>
                        </a:rPr>
                        <a:t>Product (Q</a:t>
                      </a:r>
                      <a:r>
                        <a:rPr lang="en-US" sz="1200" b="1" i="1" dirty="0" smtClean="0">
                          <a:latin typeface="Arial" charset="0"/>
                        </a:rPr>
                        <a:t>/L</a:t>
                      </a:r>
                      <a:r>
                        <a:rPr lang="en-US" sz="1200" b="1" dirty="0" smtClean="0">
                          <a:latin typeface="Arial" charset="0"/>
                        </a:rPr>
                        <a:t>)</a:t>
                      </a:r>
                    </a:p>
                  </a:txBody>
                  <a:tcPr horzOverflow="overflow">
                    <a:lnL>
                      <a:noFill/>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1200" b="1" dirty="0" smtClean="0">
                          <a:latin typeface="Arial" charset="0"/>
                        </a:rPr>
                        <a:t>Marginal</a:t>
                      </a:r>
                      <a:br>
                        <a:rPr lang="en-US" sz="1200" b="1" dirty="0" smtClean="0">
                          <a:latin typeface="Arial" charset="0"/>
                        </a:rPr>
                      </a:br>
                      <a:r>
                        <a:rPr lang="en-US" sz="1200" b="1" dirty="0" smtClean="0">
                          <a:latin typeface="Arial" charset="0"/>
                        </a:rPr>
                        <a:t>Product (</a:t>
                      </a:r>
                      <a:r>
                        <a:rPr lang="en-US" sz="1200" b="1" dirty="0" smtClean="0">
                          <a:latin typeface="Arial" charset="0"/>
                          <a:cs typeface="Arial" charset="0"/>
                        </a:rPr>
                        <a:t>∆Q</a:t>
                      </a:r>
                      <a:r>
                        <a:rPr lang="en-US" sz="1200" b="1" i="1" dirty="0" smtClean="0">
                          <a:latin typeface="Arial" charset="0"/>
                        </a:rPr>
                        <a:t>/</a:t>
                      </a:r>
                      <a:r>
                        <a:rPr lang="en-US" sz="1200" b="1" i="1" dirty="0" smtClean="0"/>
                        <a:t>∆</a:t>
                      </a:r>
                      <a:r>
                        <a:rPr lang="en-US" sz="1200" b="1" i="1" dirty="0" smtClean="0">
                          <a:latin typeface="Arial" charset="0"/>
                        </a:rPr>
                        <a:t>L</a:t>
                      </a:r>
                      <a:r>
                        <a:rPr lang="en-US" sz="1200" b="1" dirty="0" smtClean="0">
                          <a:latin typeface="Arial" charset="0"/>
                        </a:rPr>
                        <a:t>)</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a:noFill/>
                    </a:lnTlToBr>
                    <a:lnBlToTr>
                      <a:noFill/>
                    </a:lnBlToTr>
                    <a:noFill/>
                  </a:tcPr>
                </a:tc>
              </a:tr>
              <a:tr h="2308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 0</a:t>
                      </a:r>
                    </a:p>
                  </a:txBody>
                  <a:tcPr horzOverflow="overflow">
                    <a:lnL w="19050" cap="flat" cmpd="sng" algn="ctr">
                      <a:solidFill>
                        <a:schemeClr val="tx1"/>
                      </a:solidFill>
                      <a:prstDash val="solid"/>
                      <a:round/>
                      <a:headEnd type="none" w="med" len="med"/>
                      <a:tailEnd type="none" w="med" len="med"/>
                    </a:lnL>
                    <a:lnR>
                      <a:noFill/>
                    </a:lnR>
                    <a:lnT>
                      <a:noFill/>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10</a:t>
                      </a:r>
                    </a:p>
                  </a:txBody>
                  <a:tcPr horzOverflow="overflow">
                    <a:lnL>
                      <a:noFill/>
                    </a:lnL>
                    <a:lnR>
                      <a:noFill/>
                    </a:lnR>
                    <a:lnT>
                      <a:noFill/>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0</a:t>
                      </a:r>
                    </a:p>
                  </a:txBody>
                  <a:tcPr horzOverflow="overflow">
                    <a:lnL>
                      <a:noFill/>
                    </a:lnL>
                    <a:lnR>
                      <a:noFill/>
                    </a:lnR>
                    <a:lnT>
                      <a:noFill/>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sym typeface="Symbol" pitchFamily="18" charset="2"/>
                        </a:rPr>
                        <a:t>—</a:t>
                      </a:r>
                    </a:p>
                  </a:txBody>
                  <a:tcPr horzOverflow="overflow">
                    <a:lnL>
                      <a:noFill/>
                    </a:lnL>
                    <a:lnR>
                      <a:noFill/>
                    </a:lnR>
                    <a:lnT>
                      <a:noFill/>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381000" marR="0" lvl="0" indent="-38100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sym typeface="Symbol" pitchFamily="18" charset="2"/>
                        </a:rPr>
                        <a:t>—</a:t>
                      </a:r>
                    </a:p>
                  </a:txBody>
                  <a:tcPr horzOverflow="overflow">
                    <a:lnL>
                      <a:noFill/>
                    </a:lnL>
                    <a:lnR w="19050" cap="flat" cmpd="sng" algn="ctr">
                      <a:solidFill>
                        <a:schemeClr val="tx1"/>
                      </a:solidFill>
                      <a:prstDash val="solid"/>
                      <a:round/>
                      <a:headEnd type="none" w="med" len="med"/>
                      <a:tailEnd type="none" w="med" len="med"/>
                    </a:lnR>
                    <a:lnT>
                      <a:noFill/>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2308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 1</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endParaRPr kumimoji="0" lang="en-US" sz="1200" b="0" i="0" u="none" strike="noStrike" cap="none" normalizeH="0" baseline="0" smtClean="0">
                        <a:ln>
                          <a:noFill/>
                        </a:ln>
                        <a:solidFill>
                          <a:srgbClr val="53BE95"/>
                        </a:solidFill>
                        <a:effectLst/>
                        <a:latin typeface="Arial" charset="0"/>
                      </a:endParaRP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2308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 2</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10</a:t>
                      </a:r>
                      <a:endParaRPr kumimoji="0" lang="en-US" sz="1200" b="0" i="0" u="none" strike="noStrike" cap="none" normalizeH="0" baseline="0" dirty="0" smtClean="0">
                        <a:ln>
                          <a:noFill/>
                        </a:ln>
                        <a:solidFill>
                          <a:srgbClr val="53BE95"/>
                        </a:solidFill>
                        <a:effectLst/>
                        <a:latin typeface="Arial" charset="0"/>
                      </a:endParaRP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30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15</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20</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2308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 3</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endParaRPr kumimoji="0" lang="en-US" sz="1200" b="0" i="0" u="none" strike="noStrike" cap="none" normalizeH="0" baseline="0" smtClean="0">
                        <a:ln>
                          <a:noFill/>
                        </a:ln>
                        <a:solidFill>
                          <a:srgbClr val="53BE95"/>
                        </a:solidFill>
                        <a:effectLst/>
                        <a:latin typeface="Arial" charset="0"/>
                      </a:endParaRP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60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30</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2308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 4</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endParaRPr kumimoji="0" lang="en-US" sz="1200" b="0" i="0" u="none" strike="noStrike" cap="none" normalizeH="0" baseline="0" smtClean="0">
                        <a:ln>
                          <a:noFill/>
                        </a:ln>
                        <a:solidFill>
                          <a:srgbClr val="53BE95"/>
                        </a:solidFill>
                        <a:effectLst/>
                        <a:latin typeface="Arial" charset="0"/>
                      </a:endParaRP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80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20</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2308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 5</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endParaRPr kumimoji="0" lang="en-US" sz="1200" b="0" i="0" u="none" strike="noStrike" cap="none" normalizeH="0" baseline="0" smtClean="0">
                        <a:ln>
                          <a:noFill/>
                        </a:ln>
                        <a:solidFill>
                          <a:srgbClr val="53BE95"/>
                        </a:solidFill>
                        <a:effectLst/>
                        <a:latin typeface="Arial" charset="0"/>
                      </a:endParaRP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95</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19</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15</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2308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 6</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endParaRPr kumimoji="0" lang="en-US" sz="1200" b="0" i="0" u="none" strike="noStrike" cap="none" normalizeH="0" baseline="0" smtClean="0">
                        <a:ln>
                          <a:noFill/>
                        </a:ln>
                        <a:solidFill>
                          <a:srgbClr val="53BE95"/>
                        </a:solidFill>
                        <a:effectLst/>
                        <a:latin typeface="Arial" charset="0"/>
                      </a:endParaRP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108</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18</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13</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2308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 7</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endParaRPr kumimoji="0" lang="en-US" sz="1200" b="0" i="0" u="none" strike="noStrike" cap="none" normalizeH="0" baseline="0" smtClean="0">
                        <a:ln>
                          <a:noFill/>
                        </a:ln>
                        <a:solidFill>
                          <a:srgbClr val="53BE95"/>
                        </a:solidFill>
                        <a:effectLst/>
                        <a:latin typeface="Arial" charset="0"/>
                      </a:endParaRP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112</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16</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 4</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2308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 8</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endParaRPr kumimoji="0" lang="en-US" sz="1200" b="0" i="0" u="none" strike="noStrike" cap="none" normalizeH="0" baseline="0" smtClean="0">
                        <a:ln>
                          <a:noFill/>
                        </a:ln>
                        <a:solidFill>
                          <a:srgbClr val="53BE95"/>
                        </a:solidFill>
                        <a:effectLst/>
                        <a:latin typeface="Arial" charset="0"/>
                      </a:endParaRP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112</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14</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 0</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2308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 9</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endParaRPr kumimoji="0" lang="en-US" sz="1200" b="0" i="0" u="none" strike="noStrike" cap="none" normalizeH="0" baseline="0" smtClean="0">
                        <a:ln>
                          <a:noFill/>
                        </a:ln>
                        <a:solidFill>
                          <a:srgbClr val="53BE95"/>
                        </a:solidFill>
                        <a:effectLst/>
                        <a:latin typeface="Arial" charset="0"/>
                      </a:endParaRP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108</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12</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sym typeface="Symbol" pitchFamily="18" charset="2"/>
                        </a:rPr>
                        <a:t></a:t>
                      </a:r>
                      <a:r>
                        <a:rPr kumimoji="0" lang="en-US" sz="1200" b="0" i="0" u="none" strike="noStrike" cap="none" normalizeH="0" baseline="0" dirty="0" smtClean="0">
                          <a:ln>
                            <a:noFill/>
                          </a:ln>
                          <a:solidFill>
                            <a:schemeClr val="tx1"/>
                          </a:solidFill>
                          <a:effectLst/>
                          <a:latin typeface="Arial" charset="0"/>
                        </a:rPr>
                        <a:t>4</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2308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10</a:t>
                      </a:r>
                      <a:endParaRPr kumimoji="0" lang="en-US" sz="1200" b="0" i="0" u="none" strike="noStrike" cap="none" normalizeH="0" baseline="0" dirty="0" smtClean="0">
                        <a:ln>
                          <a:noFill/>
                        </a:ln>
                        <a:solidFill>
                          <a:srgbClr val="53BE95"/>
                        </a:solidFill>
                        <a:effectLst/>
                        <a:latin typeface="Arial" charset="0"/>
                      </a:endParaRP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100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p>
                  </a:txBody>
                  <a:tcPr horzOverflow="overflow">
                    <a:lnL>
                      <a:noFill/>
                    </a:lnL>
                    <a:lnR>
                      <a:noFill/>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81000" marR="0" lvl="0" indent="-38100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sym typeface="Symbol" pitchFamily="18" charset="2"/>
                        </a:rPr>
                        <a:t></a:t>
                      </a:r>
                      <a:r>
                        <a:rPr kumimoji="0" lang="en-US" sz="1200" b="0" i="0" u="none" strike="noStrike" cap="none" normalizeH="0" baseline="0" dirty="0" smtClean="0">
                          <a:ln>
                            <a:noFill/>
                          </a:ln>
                          <a:solidFill>
                            <a:schemeClr val="tx1"/>
                          </a:solidFill>
                          <a:effectLst/>
                          <a:latin typeface="Arial" charset="0"/>
                        </a:rPr>
                        <a:t>8</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IN" smtClean="0"/>
          </a:p>
        </p:txBody>
      </p:sp>
      <p:sp>
        <p:nvSpPr>
          <p:cNvPr id="16387" name="Content Placeholder 3"/>
          <p:cNvSpPr>
            <a:spLocks noGrp="1"/>
          </p:cNvSpPr>
          <p:nvPr>
            <p:ph idx="1"/>
          </p:nvPr>
        </p:nvSpPr>
        <p:spPr/>
        <p:txBody>
          <a:bodyPr/>
          <a:lstStyle/>
          <a:p>
            <a:endParaRPr lang="en-IN" smtClean="0"/>
          </a:p>
        </p:txBody>
      </p:sp>
      <p:pic>
        <p:nvPicPr>
          <p:cNvPr id="16388" name="Picture 2"/>
          <p:cNvPicPr>
            <a:picLocks noChangeAspect="1" noChangeArrowheads="1"/>
          </p:cNvPicPr>
          <p:nvPr/>
        </p:nvPicPr>
        <p:blipFill>
          <a:blip r:embed="rId2"/>
          <a:srcRect/>
          <a:stretch>
            <a:fillRect/>
          </a:stretch>
        </p:blipFill>
        <p:spPr bwMode="auto">
          <a:xfrm>
            <a:off x="1000125" y="500063"/>
            <a:ext cx="5643563" cy="5857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1188</TotalTime>
  <Words>1320</Words>
  <Application>Microsoft Office PowerPoint</Application>
  <PresentationFormat>On-screen Show (4:3)</PresentationFormat>
  <Paragraphs>172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What is Production?  </vt:lpstr>
      <vt:lpstr>Factors of production</vt:lpstr>
      <vt:lpstr>Production functions</vt:lpstr>
      <vt:lpstr>Slide 5</vt:lpstr>
      <vt:lpstr>Slide 6</vt:lpstr>
      <vt:lpstr>Production with one variable input</vt:lpstr>
      <vt:lpstr>Slide 8</vt:lpstr>
      <vt:lpstr>Slide 9</vt:lpstr>
      <vt:lpstr>Slide 10</vt:lpstr>
      <vt:lpstr>Law of Diminishing Marginal Returns</vt:lpstr>
      <vt:lpstr>Slide 12</vt:lpstr>
      <vt:lpstr>The effect of Technological improvement</vt:lpstr>
      <vt:lpstr>Production with two variable inputs </vt:lpstr>
      <vt:lpstr>Isoquant curve</vt:lpstr>
      <vt:lpstr>Isoquant Maps</vt:lpstr>
      <vt:lpstr>Returns to scale</vt:lpstr>
      <vt:lpstr>Slide 18</vt:lpstr>
      <vt:lpstr>Slide 19</vt:lpstr>
      <vt:lpstr>Varying Scale Economies</vt:lpstr>
      <vt:lpstr>The Marginal Rate of Substitution</vt:lpstr>
      <vt:lpstr>Equal marginal principle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IIITA</dc:creator>
  <cp:lastModifiedBy>IIITA</cp:lastModifiedBy>
  <cp:revision>107</cp:revision>
  <dcterms:created xsi:type="dcterms:W3CDTF">2016-08-26T05:13:42Z</dcterms:created>
  <dcterms:modified xsi:type="dcterms:W3CDTF">2018-08-23T06:58:37Z</dcterms:modified>
</cp:coreProperties>
</file>