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315" r:id="rId4"/>
    <p:sldId id="261" r:id="rId5"/>
    <p:sldId id="273" r:id="rId6"/>
    <p:sldId id="270" r:id="rId7"/>
    <p:sldId id="331" r:id="rId8"/>
    <p:sldId id="274" r:id="rId9"/>
    <p:sldId id="293" r:id="rId10"/>
    <p:sldId id="320" r:id="rId11"/>
    <p:sldId id="332" r:id="rId12"/>
    <p:sldId id="321" r:id="rId13"/>
    <p:sldId id="314" r:id="rId14"/>
    <p:sldId id="317" r:id="rId15"/>
    <p:sldId id="277" r:id="rId16"/>
    <p:sldId id="318" r:id="rId17"/>
    <p:sldId id="323" r:id="rId18"/>
    <p:sldId id="324" r:id="rId19"/>
    <p:sldId id="325" r:id="rId20"/>
    <p:sldId id="326" r:id="rId21"/>
    <p:sldId id="327" r:id="rId22"/>
    <p:sldId id="328" r:id="rId23"/>
    <p:sldId id="329" r:id="rId24"/>
    <p:sldId id="330"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83" autoAdjust="0"/>
  </p:normalViewPr>
  <p:slideViewPr>
    <p:cSldViewPr>
      <p:cViewPr varScale="1">
        <p:scale>
          <a:sx n="86" d="100"/>
          <a:sy n="8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4080FCE-0768-4043-AD77-7F6F93ADFB4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159387-CB89-4AF5-909A-26D96B30CC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CAD477-D881-4A5D-AF52-D404634ED77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BBFBBB-6E15-4B9C-83BC-D855AA37511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3D2DE-8555-4DE0-83A4-DBF4C3D521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AD2D30-0707-4D0F-A495-E96710621E3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D98461-A7F8-41DF-89FD-D08643378B7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DCD25F-077D-42A1-9EE9-EF702060CD6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64E0048-9EB9-4E87-8037-4C89DB78E0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ADA96E0-2877-4DB4-B39B-DDA6B19DE4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11F69-839B-4970-AC2A-C3238A08F35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CD51C4-3D62-49C5-AF13-A82CD97457B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75A01A-318C-4BBD-A21E-505B0FEB77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smtClean="0"/>
              <a:t>Analysis of Costs</a:t>
            </a:r>
          </a:p>
        </p:txBody>
      </p:sp>
      <p:sp>
        <p:nvSpPr>
          <p:cNvPr id="11267" name="Rectangle 3"/>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smtClean="0"/>
              <a:t>Cost curves</a:t>
            </a:r>
          </a:p>
        </p:txBody>
      </p:sp>
      <p:sp>
        <p:nvSpPr>
          <p:cNvPr id="17411" name="Content Placeholder 2"/>
          <p:cNvSpPr>
            <a:spLocks noGrp="1"/>
          </p:cNvSpPr>
          <p:nvPr>
            <p:ph idx="1"/>
          </p:nvPr>
        </p:nvSpPr>
        <p:spPr/>
        <p:txBody>
          <a:bodyPr/>
          <a:lstStyle/>
          <a:p>
            <a:pPr algn="just">
              <a:buNone/>
            </a:pPr>
            <a:r>
              <a:rPr lang="en-IN" sz="2400" dirty="0" smtClean="0">
                <a:latin typeface="Calibri" pitchFamily="34" charset="0"/>
              </a:rPr>
              <a:t>	</a:t>
            </a:r>
            <a:r>
              <a:rPr lang="en-IN" sz="2000" dirty="0" smtClean="0">
                <a:latin typeface="Calibri" pitchFamily="34" charset="0"/>
              </a:rPr>
              <a:t>Initially a firm experience increasing marginal returns that is each additional inputs added more and more to  firms output. Over the range of increasing marginal returns, each additional output requires less and less additional inputs and thus costs decreases; the total cost and total variable cost curves become flatter over the range of increasing marginal returns.</a:t>
            </a:r>
          </a:p>
          <a:p>
            <a:pPr algn="just">
              <a:buFontTx/>
              <a:buNone/>
            </a:pPr>
            <a:r>
              <a:rPr lang="en-IN" sz="2000" dirty="0" smtClean="0">
                <a:latin typeface="Calibri" pitchFamily="34" charset="0"/>
              </a:rPr>
              <a:t>	As </a:t>
            </a:r>
            <a:r>
              <a:rPr lang="en-IN" sz="2000" dirty="0" smtClean="0">
                <a:latin typeface="Calibri" pitchFamily="34" charset="0"/>
              </a:rPr>
              <a:t>output increases, the firm's average cost of producing that output is likely to decline, at least to a point. This can happen for the following reasons</a:t>
            </a:r>
            <a:r>
              <a:rPr lang="en-IN" sz="2000" dirty="0" smtClean="0">
                <a:latin typeface="Calibri" pitchFamily="34" charset="0"/>
              </a:rPr>
              <a:t>:</a:t>
            </a:r>
          </a:p>
          <a:p>
            <a:pPr marL="1200150" lvl="3" indent="-342900" algn="just"/>
            <a:r>
              <a:rPr lang="en-IN" dirty="0" smtClean="0">
                <a:latin typeface="Calibri" pitchFamily="34" charset="0"/>
              </a:rPr>
              <a:t>On a larger scale, workers can specialize in the activities at which they are most productive.</a:t>
            </a:r>
          </a:p>
          <a:p>
            <a:pPr marL="1200150" lvl="3" indent="-342900" algn="just"/>
            <a:r>
              <a:rPr lang="en-IN" dirty="0" smtClean="0">
                <a:latin typeface="Calibri" pitchFamily="34" charset="0"/>
              </a:rPr>
              <a:t>By varying the combination of inputs to produce the output, managers can organize the production process more effectively.</a:t>
            </a:r>
          </a:p>
          <a:p>
            <a:pPr marL="1200150" lvl="3" indent="-342900" algn="just"/>
            <a:endParaRPr lang="en-IN" dirty="0" smtClean="0">
              <a:latin typeface="Calibri" pitchFamily="34" charset="0"/>
            </a:endParaRPr>
          </a:p>
          <a:p>
            <a:pPr algn="just">
              <a:buFontTx/>
              <a:buNone/>
            </a:pPr>
            <a:endParaRPr lang="en-IN" sz="2000" dirty="0" smtClean="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1" algn="just"/>
            <a:r>
              <a:rPr lang="en-IN" sz="2000" dirty="0" smtClean="0">
                <a:latin typeface="Calibri" pitchFamily="34" charset="0"/>
              </a:rPr>
              <a:t>The firm may be able to acquire some production inputs at lower cost because it is buying them in large quantities and can therefore negotiate better prices.</a:t>
            </a:r>
          </a:p>
          <a:p>
            <a:pPr algn="just"/>
            <a:r>
              <a:rPr lang="en-IN" sz="2000" dirty="0" smtClean="0">
                <a:latin typeface="Calibri" pitchFamily="34" charset="0"/>
              </a:rPr>
              <a:t>Firm experiences diminishing marginal returns beyond a certain unit of inputs or output. In the range of diminishing marginal returns, each additional unit of a factor adds less and less to total output. The total cost and total variable cost curves become steeper and steeper beyond this level of output. That means each additional unit of output increases costs.</a:t>
            </a:r>
          </a:p>
          <a:p>
            <a:pPr algn="just"/>
            <a:endParaRPr lang="en-IN" sz="2000" dirty="0" smtClean="0">
              <a:latin typeface="Calibri" pitchFamily="34" charset="0"/>
            </a:endParaRPr>
          </a:p>
          <a:p>
            <a:pPr algn="just"/>
            <a:r>
              <a:rPr lang="en-IN" sz="2000" dirty="0" smtClean="0">
                <a:latin typeface="Calibri" pitchFamily="34" charset="0"/>
              </a:rPr>
              <a:t>At some point, however, it is likely that the average cost of production will begin to increase with output. There are three reasons for this shift:</a:t>
            </a:r>
            <a:endParaRPr lang="en-IN" sz="2000" dirty="0" smtClean="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IN" smtClean="0"/>
          </a:p>
        </p:txBody>
      </p:sp>
      <p:sp>
        <p:nvSpPr>
          <p:cNvPr id="18435" name="Content Placeholder 2"/>
          <p:cNvSpPr>
            <a:spLocks noGrp="1"/>
          </p:cNvSpPr>
          <p:nvPr>
            <p:ph idx="1"/>
          </p:nvPr>
        </p:nvSpPr>
        <p:spPr/>
        <p:txBody>
          <a:bodyPr/>
          <a:lstStyle/>
          <a:p>
            <a:pPr algn="just">
              <a:buFontTx/>
              <a:buNone/>
            </a:pPr>
            <a:r>
              <a:rPr lang="en-IN" sz="2000" dirty="0" smtClean="0">
                <a:latin typeface="Calibri" pitchFamily="34" charset="0"/>
              </a:rPr>
              <a:t>	</a:t>
            </a:r>
            <a:endParaRPr lang="en-IN" sz="2400" dirty="0" smtClean="0">
              <a:latin typeface="Calibri" pitchFamily="34" charset="0"/>
            </a:endParaRPr>
          </a:p>
          <a:p>
            <a:pPr lvl="1" algn="just"/>
            <a:r>
              <a:rPr lang="en-IN" sz="2000" dirty="0" smtClean="0">
                <a:latin typeface="Calibri" pitchFamily="34" charset="0"/>
              </a:rPr>
              <a:t>At least in the short run, factory space and machinery may make it more difficult for workers to do their jobs effectively.</a:t>
            </a:r>
          </a:p>
          <a:p>
            <a:pPr lvl="1" algn="just"/>
            <a:r>
              <a:rPr lang="en-IN" sz="2000" dirty="0" smtClean="0">
                <a:latin typeface="Calibri" pitchFamily="34" charset="0"/>
              </a:rPr>
              <a:t>Managing a larger firm may become more complex and inefficient as the number of tasks increases.</a:t>
            </a:r>
          </a:p>
          <a:p>
            <a:pPr lvl="1" algn="just"/>
            <a:r>
              <a:rPr lang="en-IN" sz="2000" dirty="0" smtClean="0">
                <a:latin typeface="Calibri" pitchFamily="34" charset="0"/>
              </a:rPr>
              <a:t>The advantages of buying in bulk may have disappeared once certain quantities are reached. At some point, available supplies of key inputs may be limited, pushing their costs up.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IN" smtClean="0"/>
          </a:p>
        </p:txBody>
      </p:sp>
      <p:pic>
        <p:nvPicPr>
          <p:cNvPr id="20483" name="Picture 2"/>
          <p:cNvPicPr>
            <a:picLocks noGrp="1" noChangeAspect="1" noChangeArrowheads="1"/>
          </p:cNvPicPr>
          <p:nvPr>
            <p:ph idx="1"/>
          </p:nvPr>
        </p:nvPicPr>
        <p:blipFill>
          <a:blip r:embed="rId2"/>
          <a:srcRect/>
          <a:stretch>
            <a:fillRect/>
          </a:stretch>
        </p:blipFill>
        <p:spPr>
          <a:xfrm>
            <a:off x="381000" y="1752600"/>
            <a:ext cx="8229600" cy="4344988"/>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IN" smtClean="0"/>
          </a:p>
        </p:txBody>
      </p:sp>
      <p:sp>
        <p:nvSpPr>
          <p:cNvPr id="21507" name="Content Placeholder 2"/>
          <p:cNvSpPr>
            <a:spLocks noGrp="1"/>
          </p:cNvSpPr>
          <p:nvPr>
            <p:ph idx="1"/>
          </p:nvPr>
        </p:nvSpPr>
        <p:spPr/>
        <p:txBody>
          <a:bodyPr/>
          <a:lstStyle/>
          <a:p>
            <a:endParaRPr lang="en-IN" smtClean="0"/>
          </a:p>
        </p:txBody>
      </p:sp>
      <p:pic>
        <p:nvPicPr>
          <p:cNvPr id="21508" name="Picture 2"/>
          <p:cNvPicPr>
            <a:picLocks noChangeAspect="1" noChangeArrowheads="1"/>
          </p:cNvPicPr>
          <p:nvPr/>
        </p:nvPicPr>
        <p:blipFill>
          <a:blip r:embed="rId2"/>
          <a:srcRect/>
          <a:stretch>
            <a:fillRect/>
          </a:stretch>
        </p:blipFill>
        <p:spPr bwMode="auto">
          <a:xfrm>
            <a:off x="1752600" y="185738"/>
            <a:ext cx="6172200" cy="66722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Marginal &amp; Average Cost relations</a:t>
            </a:r>
          </a:p>
        </p:txBody>
      </p:sp>
      <p:sp>
        <p:nvSpPr>
          <p:cNvPr id="22531" name="Rectangle 3"/>
          <p:cNvSpPr>
            <a:spLocks noGrp="1" noChangeArrowheads="1"/>
          </p:cNvSpPr>
          <p:nvPr>
            <p:ph type="body" idx="1"/>
          </p:nvPr>
        </p:nvSpPr>
        <p:spPr/>
        <p:txBody>
          <a:bodyPr/>
          <a:lstStyle/>
          <a:p>
            <a:pPr algn="just"/>
            <a:r>
              <a:rPr lang="en-IN" sz="2000" dirty="0" smtClean="0">
                <a:latin typeface="Calibri" pitchFamily="34" charset="0"/>
              </a:rPr>
              <a:t>Marginal cost measures the additional cost of inputs required to produce each successive unit of output. </a:t>
            </a:r>
            <a:r>
              <a:rPr lang="en-IN" sz="2000" i="1" dirty="0" smtClean="0">
                <a:latin typeface="Calibri" pitchFamily="34" charset="0"/>
              </a:rPr>
              <a:t>The marginal-cost curve intersects the average-total-cost curve at the ATC curve’s minimum point.</a:t>
            </a:r>
          </a:p>
          <a:p>
            <a:pPr algn="just"/>
            <a:r>
              <a:rPr lang="en-IN" sz="2000" dirty="0" smtClean="0">
                <a:latin typeface="Calibri" pitchFamily="34" charset="0"/>
              </a:rPr>
              <a:t>Marginal cost can be defined as the addition either to total cost or to total variable cost resulting from one more unit of output; thus this same rationale explains why </a:t>
            </a:r>
            <a:r>
              <a:rPr lang="en-IN" sz="2000" i="1" dirty="0" smtClean="0">
                <a:latin typeface="Calibri" pitchFamily="34" charset="0"/>
              </a:rPr>
              <a:t>the MC curve also crosses the AVC curve at the AVC curve’s minimum point</a:t>
            </a:r>
            <a:r>
              <a:rPr lang="en-IN" sz="2000" dirty="0" smtClean="0">
                <a:latin typeface="Calibri" pitchFamily="34" charset="0"/>
              </a:rPr>
              <a:t>.</a:t>
            </a:r>
            <a:endParaRPr lang="en-US" sz="2000" dirty="0" smtClean="0">
              <a:latin typeface="Calibri" pitchFamily="34" charset="0"/>
            </a:endParaRPr>
          </a:p>
          <a:p>
            <a:pPr lvl="1" algn="just" eaLnBrk="1" hangingPunct="1"/>
            <a:r>
              <a:rPr lang="en-US" sz="2000" dirty="0" smtClean="0">
                <a:latin typeface="Calibri" pitchFamily="34" charset="0"/>
              </a:rPr>
              <a:t>ATC falling implies MC &lt; ATC.</a:t>
            </a:r>
          </a:p>
          <a:p>
            <a:pPr lvl="1" algn="just" eaLnBrk="1" hangingPunct="1"/>
            <a:r>
              <a:rPr lang="en-US" sz="2000" dirty="0" smtClean="0">
                <a:latin typeface="Calibri" pitchFamily="34" charset="0"/>
              </a:rPr>
              <a:t>ATC rising implies MC &gt; ATC.</a:t>
            </a:r>
          </a:p>
          <a:p>
            <a:pPr lvl="1" algn="just" eaLnBrk="1" hangingPunct="1"/>
            <a:r>
              <a:rPr lang="en-US" sz="2000" dirty="0" smtClean="0">
                <a:latin typeface="Calibri" pitchFamily="34" charset="0"/>
              </a:rPr>
              <a:t>At minimum ATC, ATC = MC.</a:t>
            </a:r>
            <a:endParaRPr lang="en-US" sz="20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IN" smtClean="0"/>
          </a:p>
        </p:txBody>
      </p:sp>
      <p:sp>
        <p:nvSpPr>
          <p:cNvPr id="23555" name="Content Placeholder 2"/>
          <p:cNvSpPr>
            <a:spLocks noGrp="1"/>
          </p:cNvSpPr>
          <p:nvPr>
            <p:ph idx="1"/>
          </p:nvPr>
        </p:nvSpPr>
        <p:spPr/>
        <p:txBody>
          <a:bodyPr/>
          <a:lstStyle/>
          <a:p>
            <a:pPr algn="just" eaLnBrk="1" hangingPunct="1"/>
            <a:r>
              <a:rPr lang="en-US" sz="2000" dirty="0" smtClean="0">
                <a:latin typeface="Calibri" pitchFamily="34" charset="0"/>
              </a:rPr>
              <a:t>The short-run MC curve intersects the short-run AVC curve from below at the AVC curve’s minimum.</a:t>
            </a:r>
          </a:p>
          <a:p>
            <a:pPr algn="just" eaLnBrk="1" hangingPunct="1"/>
            <a:r>
              <a:rPr lang="en-US" sz="2000" dirty="0" smtClean="0">
                <a:latin typeface="Calibri" pitchFamily="34" charset="0"/>
              </a:rPr>
              <a:t>And, similarly, the short-run MC curve intersects the short-run ATC curve from below at the ATC curve’s minimum.</a:t>
            </a:r>
          </a:p>
          <a:p>
            <a:pPr algn="just"/>
            <a:r>
              <a:rPr lang="en-IN" sz="2000" b="1" dirty="0" smtClean="0">
                <a:latin typeface="Calibri" pitchFamily="34" charset="0"/>
              </a:rPr>
              <a:t>MC = AVC at its minimum point and MC = ATC at its minimum point.</a:t>
            </a:r>
            <a:endParaRPr lang="en-US" sz="2000" b="1" dirty="0" smtClean="0">
              <a:latin typeface="Calibri" pitchFamily="34" charset="0"/>
            </a:endParaRPr>
          </a:p>
          <a:p>
            <a:pPr algn="just"/>
            <a:r>
              <a:rPr lang="en-IN" sz="2000" dirty="0" smtClean="0">
                <a:latin typeface="Calibri" pitchFamily="34" charset="0"/>
              </a:rPr>
              <a:t>Costs in the long run depend on the firm’s level of output, the costs of factors, and the quantities of factors needed for each level of output. The main difference between </a:t>
            </a:r>
            <a:r>
              <a:rPr lang="en-IN" sz="2000" dirty="0" smtClean="0">
                <a:latin typeface="Calibri" pitchFamily="34" charset="0"/>
              </a:rPr>
              <a:t>long </a:t>
            </a:r>
            <a:r>
              <a:rPr lang="en-IN" sz="2000" dirty="0" smtClean="0">
                <a:latin typeface="Calibri" pitchFamily="34" charset="0"/>
              </a:rPr>
              <a:t>and short-run costs is there are no fixed factors in the long run. There are thus no fixed costs. All costs are variable, so in the long run: total cost is total variable cost.</a:t>
            </a:r>
          </a:p>
          <a:p>
            <a:endParaRPr lang="en-IN" dirty="0" smtClean="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z="3200" smtClean="0"/>
              <a:t>The link between production</a:t>
            </a:r>
            <a:br>
              <a:rPr lang="en-IN" sz="3200" smtClean="0"/>
            </a:br>
            <a:r>
              <a:rPr lang="en-IN" sz="3200" smtClean="0"/>
              <a:t>and costs</a:t>
            </a:r>
          </a:p>
        </p:txBody>
      </p:sp>
      <p:sp>
        <p:nvSpPr>
          <p:cNvPr id="25603" name="Content Placeholder 2"/>
          <p:cNvSpPr>
            <a:spLocks noGrp="1"/>
          </p:cNvSpPr>
          <p:nvPr>
            <p:ph idx="1"/>
          </p:nvPr>
        </p:nvSpPr>
        <p:spPr/>
        <p:txBody>
          <a:bodyPr/>
          <a:lstStyle/>
          <a:p>
            <a:pPr algn="just"/>
            <a:r>
              <a:rPr lang="en-IN" sz="2000" dirty="0" smtClean="0"/>
              <a:t>What are the factors that determine the cost curves? The key elements are </a:t>
            </a:r>
          </a:p>
          <a:p>
            <a:pPr lvl="1" algn="just"/>
            <a:r>
              <a:rPr lang="en-IN" sz="2000" dirty="0" smtClean="0"/>
              <a:t>factor prices</a:t>
            </a:r>
          </a:p>
          <a:p>
            <a:pPr lvl="1" algn="just"/>
            <a:r>
              <a:rPr lang="en-IN" sz="2000" dirty="0" smtClean="0"/>
              <a:t>firm’s production function</a:t>
            </a:r>
          </a:p>
          <a:p>
            <a:pPr algn="just"/>
            <a:r>
              <a:rPr lang="en-IN" sz="2000" dirty="0" smtClean="0"/>
              <a:t>Costs are derived from production data and input price</a:t>
            </a:r>
          </a:p>
          <a:p>
            <a:pPr algn="just"/>
            <a:r>
              <a:rPr lang="en-IN" sz="2000" dirty="0" smtClean="0"/>
              <a:t>But costs also depend on the firm’s technological opportunities.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IN" smtClean="0"/>
          </a:p>
        </p:txBody>
      </p:sp>
      <p:pic>
        <p:nvPicPr>
          <p:cNvPr id="26627" name="Picture 2"/>
          <p:cNvPicPr>
            <a:picLocks noGrp="1" noChangeAspect="1" noChangeArrowheads="1"/>
          </p:cNvPicPr>
          <p:nvPr>
            <p:ph idx="1"/>
          </p:nvPr>
        </p:nvPicPr>
        <p:blipFill>
          <a:blip r:embed="rId2"/>
          <a:srcRect/>
          <a:stretch>
            <a:fillRect/>
          </a:stretch>
        </p:blipFill>
        <p:spPr>
          <a:xfrm>
            <a:off x="500063" y="428625"/>
            <a:ext cx="8072437" cy="2216150"/>
          </a:xfrm>
        </p:spPr>
      </p:pic>
      <p:pic>
        <p:nvPicPr>
          <p:cNvPr id="26628" name="Picture 1"/>
          <p:cNvPicPr>
            <a:picLocks noChangeAspect="1" noChangeArrowheads="1"/>
          </p:cNvPicPr>
          <p:nvPr/>
        </p:nvPicPr>
        <p:blipFill>
          <a:blip r:embed="rId3"/>
          <a:srcRect/>
          <a:stretch>
            <a:fillRect/>
          </a:stretch>
        </p:blipFill>
        <p:spPr bwMode="auto">
          <a:xfrm>
            <a:off x="4664075" y="2786063"/>
            <a:ext cx="4479925" cy="4071937"/>
          </a:xfrm>
          <a:prstGeom prst="rect">
            <a:avLst/>
          </a:prstGeom>
          <a:noFill/>
          <a:ln w="9525">
            <a:noFill/>
            <a:miter lim="800000"/>
            <a:headEnd/>
            <a:tailEnd/>
          </a:ln>
        </p:spPr>
      </p:pic>
      <p:sp>
        <p:nvSpPr>
          <p:cNvPr id="26629" name="Rectangle 5"/>
          <p:cNvSpPr>
            <a:spLocks noChangeArrowheads="1"/>
          </p:cNvSpPr>
          <p:nvPr/>
        </p:nvSpPr>
        <p:spPr bwMode="auto">
          <a:xfrm>
            <a:off x="914400" y="3124200"/>
            <a:ext cx="2714625" cy="1616075"/>
          </a:xfrm>
          <a:prstGeom prst="rect">
            <a:avLst/>
          </a:prstGeom>
          <a:noFill/>
          <a:ln w="9525">
            <a:noFill/>
            <a:miter lim="800000"/>
            <a:headEnd/>
            <a:tailEnd/>
          </a:ln>
        </p:spPr>
        <p:txBody>
          <a:bodyPr>
            <a:spAutoFit/>
          </a:bodyPr>
          <a:lstStyle/>
          <a:p>
            <a:pPr algn="just"/>
            <a:r>
              <a:rPr lang="en-IN" sz="2000"/>
              <a:t>In this example, land is a fixed cost (under a 10-year lease), while labor is a variable cost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228600"/>
            <a:ext cx="8229600" cy="1143000"/>
          </a:xfrm>
        </p:spPr>
        <p:txBody>
          <a:bodyPr/>
          <a:lstStyle/>
          <a:p>
            <a:r>
              <a:rPr lang="en-IN" smtClean="0">
                <a:latin typeface="Calibri" pitchFamily="34" charset="0"/>
              </a:rPr>
              <a:t>The optimal combination of inputs</a:t>
            </a:r>
          </a:p>
        </p:txBody>
      </p:sp>
      <p:sp>
        <p:nvSpPr>
          <p:cNvPr id="27651" name="Content Placeholder 2"/>
          <p:cNvSpPr>
            <a:spLocks noGrp="1"/>
          </p:cNvSpPr>
          <p:nvPr>
            <p:ph idx="1"/>
          </p:nvPr>
        </p:nvSpPr>
        <p:spPr/>
        <p:txBody>
          <a:bodyPr/>
          <a:lstStyle/>
          <a:p>
            <a:pPr algn="just"/>
            <a:r>
              <a:rPr lang="en-IN" sz="2000" smtClean="0">
                <a:latin typeface="Calibri" pitchFamily="34" charset="0"/>
              </a:rPr>
              <a:t>In the long run, all factors are variable, so the firm can expand the use of all of its factors of production. The question facing the firm in the long run is: How much of an expansion or contraction in the scale of its operations should it undertake? </a:t>
            </a:r>
          </a:p>
          <a:p>
            <a:pPr algn="just"/>
            <a:r>
              <a:rPr lang="en-IN" sz="2000" smtClean="0">
                <a:latin typeface="Calibri" pitchFamily="34" charset="0"/>
              </a:rPr>
              <a:t>In its long-run planning, because all costs are variable, the structure of costs in the long run differs somewhat from what we saw in the short run.</a:t>
            </a:r>
          </a:p>
          <a:p>
            <a:pPr algn="just"/>
            <a:r>
              <a:rPr lang="en-IN" sz="2000" smtClean="0">
                <a:latin typeface="Calibri" pitchFamily="34" charset="0"/>
              </a:rPr>
              <a:t>In a long-run planning perspective, a firm can consider changing the quantities of all its factors of production. That gives the firm opportunities to select the mix of factors it wishes to use.</a:t>
            </a:r>
          </a:p>
          <a:p>
            <a:pPr algn="just"/>
            <a:r>
              <a:rPr lang="en-IN" sz="2000" smtClean="0">
                <a:latin typeface="Calibri" pitchFamily="34" charset="0"/>
              </a:rPr>
              <a:t>How shall a firm decide what mix of capital, labor, and other factors to use? We can apply the marginal decision rule to answer this question. The firm seeks the maximum output possible at every level of total cost.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smtClean="0"/>
              <a:t> D</a:t>
            </a:r>
            <a:r>
              <a:rPr lang="en-IN" sz="3200" smtClean="0"/>
              <a:t>ifferent types of costs in production</a:t>
            </a:r>
            <a:br>
              <a:rPr lang="en-IN" sz="3200" smtClean="0"/>
            </a:br>
            <a:endParaRPr lang="en-US" sz="3200" smtClean="0"/>
          </a:p>
        </p:txBody>
      </p:sp>
      <p:sp>
        <p:nvSpPr>
          <p:cNvPr id="13315" name="Rectangle 3"/>
          <p:cNvSpPr>
            <a:spLocks noGrp="1" noChangeArrowheads="1"/>
          </p:cNvSpPr>
          <p:nvPr>
            <p:ph type="body" idx="1"/>
          </p:nvPr>
        </p:nvSpPr>
        <p:spPr/>
        <p:txBody>
          <a:bodyPr/>
          <a:lstStyle/>
          <a:p>
            <a:pPr algn="just" eaLnBrk="1" hangingPunct="1">
              <a:lnSpc>
                <a:spcPct val="90000"/>
              </a:lnSpc>
            </a:pPr>
            <a:r>
              <a:rPr lang="en-US" sz="2000" b="1" smtClean="0">
                <a:latin typeface="Calibri" pitchFamily="34" charset="0"/>
                <a:cs typeface="Times New Roman" pitchFamily="18" charset="0"/>
              </a:rPr>
              <a:t>Fixed costs  </a:t>
            </a:r>
            <a:r>
              <a:rPr lang="en-US" sz="2000" smtClean="0">
                <a:latin typeface="Calibri" pitchFamily="34" charset="0"/>
                <a:cs typeface="Times New Roman" pitchFamily="18" charset="0"/>
              </a:rPr>
              <a:t>are expenses that must be paid even if the firm produces zero output. They are fixed because they do not change if output changes.</a:t>
            </a:r>
          </a:p>
          <a:p>
            <a:pPr algn="just" eaLnBrk="1" hangingPunct="1"/>
            <a:r>
              <a:rPr lang="en-IN" sz="2000" b="1" smtClean="0">
                <a:latin typeface="Calibri" pitchFamily="34" charset="0"/>
                <a:cs typeface="Times New Roman" pitchFamily="18" charset="0"/>
              </a:rPr>
              <a:t>Sunk cost </a:t>
            </a:r>
            <a:r>
              <a:rPr lang="en-IN" sz="2000" smtClean="0">
                <a:latin typeface="Calibri" pitchFamily="34" charset="0"/>
                <a:cs typeface="Times New Roman" pitchFamily="18" charset="0"/>
              </a:rPr>
              <a:t>are an expenditure that have been incurred and cannot be recovered.</a:t>
            </a:r>
            <a:endParaRPr lang="en-US" sz="2000" smtClean="0">
              <a:latin typeface="Calibri" pitchFamily="34" charset="0"/>
              <a:cs typeface="Times New Roman" pitchFamily="18" charset="0"/>
            </a:endParaRPr>
          </a:p>
          <a:p>
            <a:pPr algn="just" eaLnBrk="1" hangingPunct="1">
              <a:lnSpc>
                <a:spcPct val="90000"/>
              </a:lnSpc>
            </a:pPr>
            <a:r>
              <a:rPr lang="en-US" sz="2000" b="1" smtClean="0">
                <a:latin typeface="Calibri" pitchFamily="34" charset="0"/>
                <a:cs typeface="Times New Roman" pitchFamily="18" charset="0"/>
              </a:rPr>
              <a:t>Variable cost  </a:t>
            </a:r>
            <a:r>
              <a:rPr lang="en-US" sz="2000" smtClean="0">
                <a:latin typeface="Calibri" pitchFamily="34" charset="0"/>
                <a:cs typeface="Times New Roman" pitchFamily="18" charset="0"/>
              </a:rPr>
              <a:t>represents expenses that vary with the level of output—such as raw materials, wages, and fuel</a:t>
            </a:r>
          </a:p>
          <a:p>
            <a:pPr algn="just" eaLnBrk="1" hangingPunct="1">
              <a:lnSpc>
                <a:spcPct val="90000"/>
              </a:lnSpc>
            </a:pPr>
            <a:r>
              <a:rPr lang="en-US" sz="2000" b="1" smtClean="0">
                <a:latin typeface="Calibri" pitchFamily="34" charset="0"/>
                <a:cs typeface="Times New Roman" pitchFamily="18" charset="0"/>
              </a:rPr>
              <a:t>Total costs </a:t>
            </a:r>
            <a:r>
              <a:rPr lang="en-US" sz="2000" smtClean="0">
                <a:latin typeface="Calibri" pitchFamily="34" charset="0"/>
                <a:cs typeface="Times New Roman" pitchFamily="18" charset="0"/>
              </a:rPr>
              <a:t>are </a:t>
            </a:r>
            <a:r>
              <a:rPr lang="en-IN" sz="2000" smtClean="0">
                <a:latin typeface="Calibri" pitchFamily="34" charset="0"/>
                <a:cs typeface="Times New Roman" pitchFamily="18" charset="0"/>
              </a:rPr>
              <a:t>total economic cost of production </a:t>
            </a:r>
            <a:r>
              <a:rPr lang="en-US" sz="2000" smtClean="0">
                <a:latin typeface="Calibri" pitchFamily="34" charset="0"/>
                <a:cs typeface="Times New Roman" pitchFamily="18" charset="0"/>
              </a:rPr>
              <a:t>equal to fixed plus variable costs</a:t>
            </a:r>
          </a:p>
          <a:p>
            <a:pPr algn="just" eaLnBrk="1" hangingPunct="1">
              <a:lnSpc>
                <a:spcPct val="90000"/>
              </a:lnSpc>
            </a:pPr>
            <a:endParaRPr lang="en-US" sz="24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endParaRPr lang="en-IN" smtClean="0"/>
          </a:p>
        </p:txBody>
      </p:sp>
      <p:sp>
        <p:nvSpPr>
          <p:cNvPr id="6148" name="Content Placeholder 2"/>
          <p:cNvSpPr>
            <a:spLocks noGrp="1"/>
          </p:cNvSpPr>
          <p:nvPr>
            <p:ph idx="1"/>
          </p:nvPr>
        </p:nvSpPr>
        <p:spPr/>
        <p:txBody>
          <a:bodyPr/>
          <a:lstStyle/>
          <a:p>
            <a:pPr algn="just"/>
            <a:r>
              <a:rPr lang="en-IN" sz="2000" smtClean="0">
                <a:latin typeface="Calibri" pitchFamily="34" charset="0"/>
              </a:rPr>
              <a:t>At any level of total cost, the firm can vary its factor mix. It could, for example, substitute labor for capital in a way that leaves its total cost unchanged.</a:t>
            </a:r>
          </a:p>
          <a:p>
            <a:pPr algn="just"/>
            <a:r>
              <a:rPr lang="en-IN" sz="2000" smtClean="0">
                <a:latin typeface="Calibri" pitchFamily="34" charset="0"/>
              </a:rPr>
              <a:t>The marginal decision rule says that a firm will shift spending among factors as long as the marginal benefit of such a shift exceeds the marginal cost.</a:t>
            </a:r>
          </a:p>
          <a:p>
            <a:pPr algn="just"/>
            <a:r>
              <a:rPr lang="en-IN" sz="2000" smtClean="0">
                <a:latin typeface="Calibri" pitchFamily="34" charset="0"/>
              </a:rPr>
              <a:t>If there are more than two inputs, the firm maximises output by distributing its expenditures among various inputs in such a way that the marginal product of a dollar’s worth of any one input is equal to the marginal product of a dollar’s worth of any other input used. That is,</a:t>
            </a:r>
          </a:p>
          <a:p>
            <a:endParaRPr lang="en-IN" sz="2000" smtClean="0"/>
          </a:p>
        </p:txBody>
      </p:sp>
      <p:graphicFrame>
        <p:nvGraphicFramePr>
          <p:cNvPr id="6146" name="Object 2"/>
          <p:cNvGraphicFramePr>
            <a:graphicFrameLocks noChangeAspect="1"/>
          </p:cNvGraphicFramePr>
          <p:nvPr/>
        </p:nvGraphicFramePr>
        <p:xfrm>
          <a:off x="3357563" y="5143500"/>
          <a:ext cx="3011487" cy="860425"/>
        </p:xfrm>
        <a:graphic>
          <a:graphicData uri="http://schemas.openxmlformats.org/presentationml/2006/ole">
            <p:oleObj spid="_x0000_s6146" name="Equation" r:id="rId3" imgW="1511280" imgH="431640"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p:cNvSpPr>
          <p:nvPr>
            <p:ph type="title"/>
          </p:nvPr>
        </p:nvSpPr>
        <p:spPr/>
        <p:txBody>
          <a:bodyPr/>
          <a:lstStyle/>
          <a:p>
            <a:r>
              <a:rPr lang="en-IN" sz="3200" smtClean="0"/>
              <a:t>Example: The XYZ Company</a:t>
            </a:r>
            <a:r>
              <a:rPr lang="en-IN" smtClean="0"/>
              <a:t> </a:t>
            </a:r>
          </a:p>
        </p:txBody>
      </p:sp>
      <p:sp>
        <p:nvSpPr>
          <p:cNvPr id="7173" name="Content Placeholder 2"/>
          <p:cNvSpPr>
            <a:spLocks noGrp="1"/>
          </p:cNvSpPr>
          <p:nvPr>
            <p:ph idx="1"/>
          </p:nvPr>
        </p:nvSpPr>
        <p:spPr/>
        <p:txBody>
          <a:bodyPr/>
          <a:lstStyle/>
          <a:p>
            <a:pPr algn="just">
              <a:buFontTx/>
              <a:buNone/>
            </a:pPr>
            <a:r>
              <a:rPr lang="en-IN" sz="2000" smtClean="0"/>
              <a:t>	</a:t>
            </a:r>
            <a:r>
              <a:rPr lang="en-IN" sz="2000" smtClean="0">
                <a:latin typeface="Calibri" pitchFamily="34" charset="0"/>
              </a:rPr>
              <a:t>A company XYZ engaged in the following engineering analysis. XYZ’s president has determined that the firm’s output per month (Q) is related in the following way to the numbers of engineers (E) and technicians used (T):</a:t>
            </a:r>
          </a:p>
          <a:p>
            <a:pPr algn="just">
              <a:buFontTx/>
              <a:buNone/>
            </a:pPr>
            <a:endParaRPr lang="en-IN" sz="2000" smtClean="0">
              <a:latin typeface="Calibri" pitchFamily="34" charset="0"/>
            </a:endParaRPr>
          </a:p>
          <a:p>
            <a:pPr algn="just">
              <a:buFontTx/>
              <a:buNone/>
            </a:pPr>
            <a:r>
              <a:rPr lang="en-IN" sz="2000" smtClean="0">
                <a:latin typeface="Calibri" pitchFamily="34" charset="0"/>
              </a:rPr>
              <a:t>	The monthly wage of an engineer is $4000 and the monthly wage of a technician  is $2000. If XYZ allots $28000 per month for the total combined wages of engineers and technicians, how many engineers and technicians should it hire?</a:t>
            </a:r>
          </a:p>
          <a:p>
            <a:pPr algn="just">
              <a:buFontTx/>
              <a:buNone/>
            </a:pPr>
            <a:r>
              <a:rPr lang="en-IN" sz="2000" smtClean="0">
                <a:latin typeface="Calibri" pitchFamily="34" charset="0"/>
              </a:rPr>
              <a:t>	</a:t>
            </a:r>
          </a:p>
          <a:p>
            <a:pPr algn="just">
              <a:buFontTx/>
              <a:buNone/>
            </a:pPr>
            <a:r>
              <a:rPr lang="en-IN" sz="2000" smtClean="0">
                <a:latin typeface="Calibri" pitchFamily="34" charset="0"/>
              </a:rPr>
              <a:t>	Hints: To maximize output it must choose the combination of engineers and technicians such that:</a:t>
            </a:r>
          </a:p>
        </p:txBody>
      </p:sp>
      <p:graphicFrame>
        <p:nvGraphicFramePr>
          <p:cNvPr id="7170" name="Object 2"/>
          <p:cNvGraphicFramePr>
            <a:graphicFrameLocks noChangeAspect="1"/>
          </p:cNvGraphicFramePr>
          <p:nvPr/>
        </p:nvGraphicFramePr>
        <p:xfrm>
          <a:off x="3214688" y="2714625"/>
          <a:ext cx="3071812" cy="409575"/>
        </p:xfrm>
        <a:graphic>
          <a:graphicData uri="http://schemas.openxmlformats.org/presentationml/2006/ole">
            <p:oleObj spid="_x0000_s7170" name="Equation" r:id="rId3" imgW="1714320" imgH="228600" progId="Equation.3">
              <p:embed/>
            </p:oleObj>
          </a:graphicData>
        </a:graphic>
      </p:graphicFrame>
      <p:graphicFrame>
        <p:nvGraphicFramePr>
          <p:cNvPr id="7171" name="Object 3"/>
          <p:cNvGraphicFramePr>
            <a:graphicFrameLocks noChangeAspect="1"/>
          </p:cNvGraphicFramePr>
          <p:nvPr/>
        </p:nvGraphicFramePr>
        <p:xfrm>
          <a:off x="3714750" y="5286375"/>
          <a:ext cx="1193800" cy="644525"/>
        </p:xfrm>
        <a:graphic>
          <a:graphicData uri="http://schemas.openxmlformats.org/presentationml/2006/ole">
            <p:oleObj spid="_x0000_s7171" name="Equation" r:id="rId4" imgW="799920" imgH="431640" progId="Equation.3">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4000" smtClean="0">
                <a:latin typeface="Calibri" pitchFamily="34" charset="0"/>
              </a:rPr>
              <a:t>Cost Minimization</a:t>
            </a:r>
            <a:endParaRPr lang="en-IN" sz="4000" smtClean="0">
              <a:latin typeface="Calibri" pitchFamily="34" charset="0"/>
            </a:endParaRPr>
          </a:p>
        </p:txBody>
      </p:sp>
      <p:sp>
        <p:nvSpPr>
          <p:cNvPr id="28675" name="Content Placeholder 2"/>
          <p:cNvSpPr>
            <a:spLocks noGrp="1"/>
          </p:cNvSpPr>
          <p:nvPr>
            <p:ph idx="1"/>
          </p:nvPr>
        </p:nvSpPr>
        <p:spPr/>
        <p:txBody>
          <a:bodyPr/>
          <a:lstStyle/>
          <a:p>
            <a:pPr algn="just"/>
            <a:r>
              <a:rPr lang="en-IN" sz="2400" smtClean="0">
                <a:latin typeface="Calibri" pitchFamily="34" charset="0"/>
              </a:rPr>
              <a:t>The fundamental assumption is that firms minimize their costs of production. Fundamental problem that all firms face: how to select inputs to produce a given output at minimum cost.</a:t>
            </a:r>
          </a:p>
          <a:p>
            <a:pPr algn="just"/>
            <a:r>
              <a:rPr lang="en-US" sz="2400" smtClean="0">
                <a:latin typeface="Calibri" pitchFamily="34" charset="0"/>
              </a:rPr>
              <a:t>A firm is a cost-minimizer if it produces any given output level at smallest possible total cost.</a:t>
            </a:r>
          </a:p>
          <a:p>
            <a:endParaRPr lang="en-I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n-US" sz="4000" smtClean="0">
                <a:latin typeface="Calibri" pitchFamily="34" charset="0"/>
              </a:rPr>
              <a:t>The Cost-Minimization Problem</a:t>
            </a:r>
            <a:endParaRPr lang="en-IN" sz="4000" smtClean="0">
              <a:latin typeface="Calibri" pitchFamily="34" charset="0"/>
            </a:endParaRPr>
          </a:p>
        </p:txBody>
      </p:sp>
      <p:sp>
        <p:nvSpPr>
          <p:cNvPr id="3" name="Content Placeholder 2"/>
          <p:cNvSpPr>
            <a:spLocks noGrp="1"/>
          </p:cNvSpPr>
          <p:nvPr>
            <p:ph idx="1"/>
          </p:nvPr>
        </p:nvSpPr>
        <p:spPr/>
        <p:txBody>
          <a:bodyPr>
            <a:normAutofit/>
          </a:bodyPr>
          <a:lstStyle/>
          <a:p>
            <a:pPr>
              <a:lnSpc>
                <a:spcPct val="90000"/>
              </a:lnSpc>
              <a:buFontTx/>
              <a:buNone/>
            </a:pPr>
            <a:r>
              <a:rPr lang="en-US" sz="2400" smtClean="0"/>
              <a:t>	</a:t>
            </a:r>
            <a:r>
              <a:rPr lang="en-US" sz="2400" smtClean="0">
                <a:latin typeface="Calibri" pitchFamily="34" charset="0"/>
              </a:rPr>
              <a:t>Consider a firm using two inputs to make one output.</a:t>
            </a:r>
          </a:p>
          <a:p>
            <a:pPr>
              <a:lnSpc>
                <a:spcPct val="90000"/>
              </a:lnSpc>
              <a:buFontTx/>
              <a:buNone/>
            </a:pPr>
            <a:r>
              <a:rPr lang="en-US" sz="2400" smtClean="0">
                <a:latin typeface="Calibri" pitchFamily="34" charset="0"/>
              </a:rPr>
              <a:t>	The production function is</a:t>
            </a:r>
            <a:br>
              <a:rPr lang="en-US" sz="2400" smtClean="0">
                <a:latin typeface="Calibri" pitchFamily="34" charset="0"/>
              </a:rPr>
            </a:br>
            <a:r>
              <a:rPr lang="en-US" sz="2400" smtClean="0">
                <a:latin typeface="Calibri" pitchFamily="34" charset="0"/>
              </a:rPr>
              <a:t>		</a:t>
            </a:r>
            <a:r>
              <a:rPr lang="en-US" sz="2400" smtClean="0">
                <a:solidFill>
                  <a:schemeClr val="tx2"/>
                </a:solidFill>
                <a:latin typeface="Calibri" pitchFamily="34" charset="0"/>
              </a:rPr>
              <a:t>y = f(x</a:t>
            </a:r>
            <a:r>
              <a:rPr lang="en-US" sz="2400" baseline="-25000" smtClean="0">
                <a:solidFill>
                  <a:schemeClr val="tx2"/>
                </a:solidFill>
                <a:latin typeface="Calibri" pitchFamily="34" charset="0"/>
              </a:rPr>
              <a:t>1</a:t>
            </a:r>
            <a:r>
              <a:rPr lang="en-US" sz="2400" smtClean="0">
                <a:solidFill>
                  <a:schemeClr val="tx2"/>
                </a:solidFill>
                <a:latin typeface="Calibri" pitchFamily="34" charset="0"/>
              </a:rPr>
              <a:t>,x</a:t>
            </a:r>
            <a:r>
              <a:rPr lang="en-US" sz="2400" baseline="-25000" smtClean="0">
                <a:solidFill>
                  <a:schemeClr val="tx2"/>
                </a:solidFill>
                <a:latin typeface="Calibri" pitchFamily="34" charset="0"/>
              </a:rPr>
              <a:t>2</a:t>
            </a:r>
            <a:r>
              <a:rPr lang="en-US" sz="2400" smtClean="0">
                <a:solidFill>
                  <a:schemeClr val="tx2"/>
                </a:solidFill>
                <a:latin typeface="Calibri" pitchFamily="34" charset="0"/>
              </a:rPr>
              <a:t>)</a:t>
            </a:r>
            <a:r>
              <a:rPr lang="en-US" sz="2400" smtClean="0">
                <a:latin typeface="Calibri" pitchFamily="34" charset="0"/>
              </a:rPr>
              <a:t>.</a:t>
            </a:r>
          </a:p>
          <a:p>
            <a:pPr>
              <a:lnSpc>
                <a:spcPct val="90000"/>
              </a:lnSpc>
              <a:buFontTx/>
              <a:buNone/>
            </a:pPr>
            <a:r>
              <a:rPr lang="en-US" sz="2400" smtClean="0">
                <a:latin typeface="Calibri" pitchFamily="34" charset="0"/>
              </a:rPr>
              <a:t>	Take the output level y as given.</a:t>
            </a:r>
          </a:p>
          <a:p>
            <a:pPr>
              <a:lnSpc>
                <a:spcPct val="90000"/>
              </a:lnSpc>
              <a:buFontTx/>
              <a:buNone/>
            </a:pPr>
            <a:r>
              <a:rPr lang="en-US" sz="2400" smtClean="0">
                <a:latin typeface="Calibri" pitchFamily="34" charset="0"/>
              </a:rPr>
              <a:t>	Given the input prices w</a:t>
            </a:r>
            <a:r>
              <a:rPr lang="en-US" sz="2400" baseline="-25000" smtClean="0">
                <a:latin typeface="Calibri" pitchFamily="34" charset="0"/>
              </a:rPr>
              <a:t>1</a:t>
            </a:r>
            <a:r>
              <a:rPr lang="en-US" sz="2400" smtClean="0">
                <a:latin typeface="Calibri" pitchFamily="34" charset="0"/>
              </a:rPr>
              <a:t> and w</a:t>
            </a:r>
            <a:r>
              <a:rPr lang="en-US" sz="2400" baseline="-25000" smtClean="0">
                <a:latin typeface="Calibri" pitchFamily="34" charset="0"/>
              </a:rPr>
              <a:t>2</a:t>
            </a:r>
            <a:r>
              <a:rPr lang="en-US" sz="2400" smtClean="0">
                <a:latin typeface="Calibri" pitchFamily="34" charset="0"/>
              </a:rPr>
              <a:t>, the cost of an input bundle (x</a:t>
            </a:r>
            <a:r>
              <a:rPr lang="en-US" sz="2400" baseline="-25000" smtClean="0">
                <a:latin typeface="Calibri" pitchFamily="34" charset="0"/>
              </a:rPr>
              <a:t>1</a:t>
            </a:r>
            <a:r>
              <a:rPr lang="en-US" sz="2400" smtClean="0">
                <a:latin typeface="Calibri" pitchFamily="34" charset="0"/>
              </a:rPr>
              <a:t>,x</a:t>
            </a:r>
            <a:r>
              <a:rPr lang="en-US" sz="2400" baseline="-25000" smtClean="0">
                <a:latin typeface="Calibri" pitchFamily="34" charset="0"/>
              </a:rPr>
              <a:t>2</a:t>
            </a:r>
            <a:r>
              <a:rPr lang="en-US" sz="2400" smtClean="0">
                <a:latin typeface="Calibri" pitchFamily="34" charset="0"/>
              </a:rPr>
              <a:t>) is       </a:t>
            </a:r>
            <a:r>
              <a:rPr lang="en-US" sz="2400" smtClean="0">
                <a:solidFill>
                  <a:schemeClr val="tx2"/>
                </a:solidFill>
                <a:latin typeface="Calibri" pitchFamily="34" charset="0"/>
              </a:rPr>
              <a:t>w</a:t>
            </a:r>
            <a:r>
              <a:rPr lang="en-US" sz="2400" baseline="-25000" smtClean="0">
                <a:solidFill>
                  <a:schemeClr val="tx2"/>
                </a:solidFill>
                <a:latin typeface="Calibri" pitchFamily="34" charset="0"/>
              </a:rPr>
              <a:t>1</a:t>
            </a:r>
            <a:r>
              <a:rPr lang="en-US" sz="2400" smtClean="0">
                <a:solidFill>
                  <a:schemeClr val="tx2"/>
                </a:solidFill>
                <a:latin typeface="Calibri" pitchFamily="34" charset="0"/>
              </a:rPr>
              <a:t>x</a:t>
            </a:r>
            <a:r>
              <a:rPr lang="en-US" sz="2400" baseline="-25000" smtClean="0">
                <a:solidFill>
                  <a:schemeClr val="tx2"/>
                </a:solidFill>
                <a:latin typeface="Calibri" pitchFamily="34" charset="0"/>
              </a:rPr>
              <a:t>1</a:t>
            </a:r>
            <a:r>
              <a:rPr lang="en-US" sz="2400" smtClean="0">
                <a:solidFill>
                  <a:schemeClr val="tx2"/>
                </a:solidFill>
                <a:latin typeface="Calibri" pitchFamily="34" charset="0"/>
              </a:rPr>
              <a:t> + w</a:t>
            </a:r>
            <a:r>
              <a:rPr lang="en-US" sz="2400" baseline="-25000" smtClean="0">
                <a:solidFill>
                  <a:schemeClr val="tx2"/>
                </a:solidFill>
                <a:latin typeface="Calibri" pitchFamily="34" charset="0"/>
              </a:rPr>
              <a:t>2</a:t>
            </a:r>
            <a:r>
              <a:rPr lang="en-US" sz="2400" smtClean="0">
                <a:solidFill>
                  <a:schemeClr val="tx2"/>
                </a:solidFill>
                <a:latin typeface="Calibri" pitchFamily="34" charset="0"/>
              </a:rPr>
              <a:t>x</a:t>
            </a:r>
            <a:r>
              <a:rPr lang="en-US" sz="2400" baseline="-25000" smtClean="0">
                <a:solidFill>
                  <a:schemeClr val="tx2"/>
                </a:solidFill>
                <a:latin typeface="Calibri" pitchFamily="34" charset="0"/>
              </a:rPr>
              <a:t>2</a:t>
            </a:r>
            <a:r>
              <a:rPr lang="en-US" sz="2400" smtClean="0">
                <a:latin typeface="Calibri" pitchFamily="34" charset="0"/>
              </a:rPr>
              <a:t>.</a:t>
            </a:r>
          </a:p>
          <a:p>
            <a:pPr>
              <a:lnSpc>
                <a:spcPct val="90000"/>
              </a:lnSpc>
              <a:buFontTx/>
              <a:buNone/>
            </a:pPr>
            <a:r>
              <a:rPr lang="en-US" sz="2400" smtClean="0">
                <a:latin typeface="Calibri" pitchFamily="34" charset="0"/>
              </a:rPr>
              <a:t>	For given w</a:t>
            </a:r>
            <a:r>
              <a:rPr lang="en-US" sz="2400" baseline="-25000" smtClean="0">
                <a:latin typeface="Calibri" pitchFamily="34" charset="0"/>
              </a:rPr>
              <a:t>1</a:t>
            </a:r>
            <a:r>
              <a:rPr lang="en-US" sz="2400" smtClean="0">
                <a:latin typeface="Calibri" pitchFamily="34" charset="0"/>
              </a:rPr>
              <a:t>, w</a:t>
            </a:r>
            <a:r>
              <a:rPr lang="en-US" sz="2400" baseline="-25000" smtClean="0">
                <a:latin typeface="Calibri" pitchFamily="34" charset="0"/>
              </a:rPr>
              <a:t>2</a:t>
            </a:r>
            <a:r>
              <a:rPr lang="en-US" sz="2400" smtClean="0">
                <a:latin typeface="Calibri" pitchFamily="34" charset="0"/>
              </a:rPr>
              <a:t> and y, the firm’s cost-minimization problem is to solve</a:t>
            </a:r>
            <a:r>
              <a:rPr lang="en-US" sz="2400" smtClean="0"/>
              <a:t/>
            </a:r>
            <a:br>
              <a:rPr lang="en-US" sz="2400" smtClean="0"/>
            </a:br>
            <a:r>
              <a:rPr lang="en-US" sz="2400" smtClean="0"/>
              <a:t/>
            </a:r>
            <a:br>
              <a:rPr lang="en-US" sz="2400" smtClean="0"/>
            </a:br>
            <a:r>
              <a:rPr lang="en-US" sz="2400" smtClean="0"/>
              <a:t/>
            </a:r>
            <a:br>
              <a:rPr lang="en-US" sz="2400" smtClean="0"/>
            </a:br>
            <a:endParaRPr lang="en-US" sz="2400" smtClean="0"/>
          </a:p>
          <a:p>
            <a:pPr>
              <a:lnSpc>
                <a:spcPct val="90000"/>
              </a:lnSpc>
              <a:buFontTx/>
              <a:buNone/>
            </a:pPr>
            <a:r>
              <a:rPr lang="en-US" sz="2400" smtClean="0"/>
              <a:t> 	</a:t>
            </a:r>
          </a:p>
          <a:p>
            <a:pPr>
              <a:lnSpc>
                <a:spcPct val="90000"/>
              </a:lnSpc>
              <a:buFontTx/>
              <a:buNone/>
            </a:pPr>
            <a:endParaRPr lang="en-IN" sz="2400" smtClean="0"/>
          </a:p>
        </p:txBody>
      </p:sp>
      <p:graphicFrame>
        <p:nvGraphicFramePr>
          <p:cNvPr id="8194" name="Object 2"/>
          <p:cNvGraphicFramePr>
            <a:graphicFrameLocks/>
          </p:cNvGraphicFramePr>
          <p:nvPr/>
        </p:nvGraphicFramePr>
        <p:xfrm>
          <a:off x="2786063" y="4500563"/>
          <a:ext cx="2714625" cy="1682750"/>
        </p:xfrm>
        <a:graphic>
          <a:graphicData uri="http://schemas.openxmlformats.org/presentationml/2006/ole">
            <p:oleObj spid="_x0000_s8194" name="Equation" r:id="rId3" imgW="977760" imgH="990360" progId="Equation.3">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p:txBody>
          <a:bodyPr/>
          <a:lstStyle/>
          <a:p>
            <a:endParaRPr lang="en-IN" smtClean="0"/>
          </a:p>
        </p:txBody>
      </p:sp>
      <p:sp>
        <p:nvSpPr>
          <p:cNvPr id="9220" name="Content Placeholder 2"/>
          <p:cNvSpPr>
            <a:spLocks noGrp="1"/>
          </p:cNvSpPr>
          <p:nvPr>
            <p:ph idx="1"/>
          </p:nvPr>
        </p:nvSpPr>
        <p:spPr/>
        <p:txBody>
          <a:bodyPr/>
          <a:lstStyle/>
          <a:p>
            <a:r>
              <a:rPr lang="en-US" sz="2400" smtClean="0">
                <a:latin typeface="Calibri" pitchFamily="34" charset="0"/>
              </a:rPr>
              <a:t>The levels x</a:t>
            </a:r>
            <a:r>
              <a:rPr lang="en-US" sz="2400" baseline="-25000" smtClean="0">
                <a:latin typeface="Calibri" pitchFamily="34" charset="0"/>
              </a:rPr>
              <a:t>1</a:t>
            </a:r>
            <a:r>
              <a:rPr lang="en-US" sz="2400" smtClean="0">
                <a:latin typeface="Calibri" pitchFamily="34" charset="0"/>
              </a:rPr>
              <a:t>*(w</a:t>
            </a:r>
            <a:r>
              <a:rPr lang="en-US" sz="2400" baseline="-25000" smtClean="0">
                <a:latin typeface="Calibri" pitchFamily="34" charset="0"/>
              </a:rPr>
              <a:t>1</a:t>
            </a:r>
            <a:r>
              <a:rPr lang="en-US" sz="2400" smtClean="0">
                <a:latin typeface="Calibri" pitchFamily="34" charset="0"/>
              </a:rPr>
              <a:t>,w</a:t>
            </a:r>
            <a:r>
              <a:rPr lang="en-US" sz="2400" baseline="-25000" smtClean="0">
                <a:latin typeface="Calibri" pitchFamily="34" charset="0"/>
              </a:rPr>
              <a:t>2</a:t>
            </a:r>
            <a:r>
              <a:rPr lang="en-US" sz="2400" smtClean="0">
                <a:latin typeface="Calibri" pitchFamily="34" charset="0"/>
              </a:rPr>
              <a:t>,y) and x</a:t>
            </a:r>
            <a:r>
              <a:rPr lang="en-US" sz="2400" baseline="-25000" smtClean="0">
                <a:latin typeface="Calibri" pitchFamily="34" charset="0"/>
              </a:rPr>
              <a:t>2</a:t>
            </a:r>
            <a:r>
              <a:rPr lang="en-US" sz="2400" smtClean="0">
                <a:latin typeface="Calibri" pitchFamily="34" charset="0"/>
              </a:rPr>
              <a:t>*(w</a:t>
            </a:r>
            <a:r>
              <a:rPr lang="en-US" sz="2400" baseline="-25000" smtClean="0">
                <a:latin typeface="Calibri" pitchFamily="34" charset="0"/>
              </a:rPr>
              <a:t>1</a:t>
            </a:r>
            <a:r>
              <a:rPr lang="en-US" sz="2400" smtClean="0">
                <a:latin typeface="Calibri" pitchFamily="34" charset="0"/>
              </a:rPr>
              <a:t>,w</a:t>
            </a:r>
            <a:r>
              <a:rPr lang="en-US" sz="2400" baseline="-25000" smtClean="0">
                <a:latin typeface="Calibri" pitchFamily="34" charset="0"/>
              </a:rPr>
              <a:t>2</a:t>
            </a:r>
            <a:r>
              <a:rPr lang="en-US" sz="2400" smtClean="0">
                <a:latin typeface="Calibri" pitchFamily="34" charset="0"/>
              </a:rPr>
              <a:t>,y) in the least-costly input bundle are the firm’s </a:t>
            </a:r>
            <a:r>
              <a:rPr lang="en-US" sz="2400" smtClean="0">
                <a:solidFill>
                  <a:schemeClr val="tx2"/>
                </a:solidFill>
                <a:latin typeface="Calibri" pitchFamily="34" charset="0"/>
              </a:rPr>
              <a:t>conditional demands for inputs 1 and 2</a:t>
            </a:r>
            <a:r>
              <a:rPr lang="en-US" sz="2400" smtClean="0">
                <a:latin typeface="Calibri" pitchFamily="34" charset="0"/>
              </a:rPr>
              <a:t>.</a:t>
            </a:r>
          </a:p>
          <a:p>
            <a:r>
              <a:rPr lang="en-US" sz="2400" smtClean="0">
                <a:latin typeface="Calibri" pitchFamily="34" charset="0"/>
              </a:rPr>
              <a:t>The (smallest possible) total cost for producing y output units is therefore</a:t>
            </a:r>
          </a:p>
          <a:p>
            <a:endParaRPr lang="en-IN" smtClean="0"/>
          </a:p>
        </p:txBody>
      </p:sp>
      <p:graphicFrame>
        <p:nvGraphicFramePr>
          <p:cNvPr id="9218" name="Object 2"/>
          <p:cNvGraphicFramePr>
            <a:graphicFrameLocks/>
          </p:cNvGraphicFramePr>
          <p:nvPr/>
        </p:nvGraphicFramePr>
        <p:xfrm>
          <a:off x="3000375" y="3357563"/>
          <a:ext cx="2571750" cy="642937"/>
        </p:xfrm>
        <a:graphic>
          <a:graphicData uri="http://schemas.openxmlformats.org/presentationml/2006/ole">
            <p:oleObj spid="_x0000_s9218" name="Equation" r:id="rId3" imgW="927000" imgH="22860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IN" smtClean="0"/>
          </a:p>
        </p:txBody>
      </p:sp>
      <p:sp>
        <p:nvSpPr>
          <p:cNvPr id="14339" name="Content Placeholder 2"/>
          <p:cNvSpPr>
            <a:spLocks noGrp="1"/>
          </p:cNvSpPr>
          <p:nvPr>
            <p:ph idx="1"/>
          </p:nvPr>
        </p:nvSpPr>
        <p:spPr/>
        <p:txBody>
          <a:bodyPr/>
          <a:lstStyle/>
          <a:p>
            <a:pPr algn="just" eaLnBrk="1" hangingPunct="1"/>
            <a:r>
              <a:rPr lang="en-US" sz="2000" smtClean="0">
                <a:latin typeface="Calibri" pitchFamily="34" charset="0"/>
                <a:cs typeface="Times New Roman" pitchFamily="18" charset="0"/>
              </a:rPr>
              <a:t>The </a:t>
            </a:r>
            <a:r>
              <a:rPr lang="en-US" sz="2000" b="1" smtClean="0">
                <a:latin typeface="Calibri" pitchFamily="34" charset="0"/>
                <a:cs typeface="Times New Roman" pitchFamily="18" charset="0"/>
              </a:rPr>
              <a:t>marginal cost </a:t>
            </a:r>
            <a:r>
              <a:rPr lang="en-US" sz="2000" smtClean="0">
                <a:latin typeface="Calibri" pitchFamily="34" charset="0"/>
                <a:cs typeface="Times New Roman" pitchFamily="18" charset="0"/>
              </a:rPr>
              <a:t>of production is the additional cost incurred in producing one extra unit of output.</a:t>
            </a:r>
            <a:r>
              <a:rPr lang="en-IN" sz="2000" smtClean="0">
                <a:latin typeface="Calibri" pitchFamily="34" charset="0"/>
                <a:cs typeface="Times New Roman" pitchFamily="18" charset="0"/>
              </a:rPr>
              <a:t> Marginal cost is the amount by which total cost rises with an additional unit of output. It is the ratio of the change in total cost to the change in the quantity of output.</a:t>
            </a:r>
          </a:p>
          <a:p>
            <a:pPr algn="just" eaLnBrk="1" hangingPunct="1"/>
            <a:endParaRPr lang="en-US" sz="2000" smtClean="0">
              <a:latin typeface="Calibri" pitchFamily="34" charset="0"/>
              <a:cs typeface="Times New Roman" pitchFamily="18" charset="0"/>
            </a:endParaRPr>
          </a:p>
          <a:p>
            <a:pPr algn="just" eaLnBrk="1" hangingPunct="1"/>
            <a:r>
              <a:rPr lang="en-US" sz="2000" b="1" smtClean="0">
                <a:latin typeface="Calibri" pitchFamily="34" charset="0"/>
                <a:cs typeface="Times New Roman" pitchFamily="18" charset="0"/>
              </a:rPr>
              <a:t>Average cost </a:t>
            </a:r>
            <a:r>
              <a:rPr lang="en-US" sz="2000" smtClean="0">
                <a:latin typeface="Calibri" pitchFamily="34" charset="0"/>
                <a:cs typeface="Times New Roman" pitchFamily="18" charset="0"/>
              </a:rPr>
              <a:t>is the total cost divided by the total number of units produced</a:t>
            </a:r>
          </a:p>
          <a:p>
            <a:pPr algn="just"/>
            <a:r>
              <a:rPr lang="en-IN" sz="2000" smtClean="0">
                <a:latin typeface="Calibri" pitchFamily="34" charset="0"/>
              </a:rPr>
              <a:t>Notice that fixed costs exist only in the short run. In the long run, the quantities of all factors of production are variable, so that all long-run costs are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3600" smtClean="0"/>
              <a:t>Fixed, Variable &amp; Total Cost Functions</a:t>
            </a:r>
          </a:p>
        </p:txBody>
      </p:sp>
      <p:sp>
        <p:nvSpPr>
          <p:cNvPr id="1028" name="Rectangle 3"/>
          <p:cNvSpPr>
            <a:spLocks noGrp="1" noChangeArrowheads="1"/>
          </p:cNvSpPr>
          <p:nvPr>
            <p:ph type="body" idx="1"/>
          </p:nvPr>
        </p:nvSpPr>
        <p:spPr/>
        <p:txBody>
          <a:bodyPr/>
          <a:lstStyle/>
          <a:p>
            <a:pPr algn="just" eaLnBrk="1" hangingPunct="1">
              <a:lnSpc>
                <a:spcPct val="90000"/>
              </a:lnSpc>
            </a:pPr>
            <a:r>
              <a:rPr lang="en-US" sz="2400" smtClean="0">
                <a:latin typeface="Calibri" pitchFamily="34" charset="0"/>
              </a:rPr>
              <a:t>Let, F is the cost to a firm of its </a:t>
            </a:r>
            <a:r>
              <a:rPr lang="en-US" sz="2400" smtClean="0">
                <a:solidFill>
                  <a:schemeClr val="tx2"/>
                </a:solidFill>
                <a:latin typeface="Calibri" pitchFamily="34" charset="0"/>
              </a:rPr>
              <a:t>short-run fixed inputs</a:t>
            </a:r>
            <a:r>
              <a:rPr lang="en-US" sz="2400" smtClean="0">
                <a:latin typeface="Calibri" pitchFamily="34" charset="0"/>
              </a:rPr>
              <a:t>.  F, the firm’s </a:t>
            </a:r>
            <a:r>
              <a:rPr lang="en-US" sz="2400" smtClean="0">
                <a:solidFill>
                  <a:schemeClr val="tx2"/>
                </a:solidFill>
                <a:latin typeface="Calibri" pitchFamily="34" charset="0"/>
              </a:rPr>
              <a:t>fixed cost</a:t>
            </a:r>
            <a:r>
              <a:rPr lang="en-US" sz="2400" smtClean="0">
                <a:latin typeface="Calibri" pitchFamily="34" charset="0"/>
              </a:rPr>
              <a:t>, does not vary with the firm’s output level.</a:t>
            </a:r>
          </a:p>
          <a:p>
            <a:pPr algn="just" eaLnBrk="1" hangingPunct="1">
              <a:lnSpc>
                <a:spcPct val="90000"/>
              </a:lnSpc>
            </a:pPr>
            <a:r>
              <a:rPr lang="en-US" sz="2400" smtClean="0">
                <a:latin typeface="Calibri" pitchFamily="34" charset="0"/>
              </a:rPr>
              <a:t>Let, c</a:t>
            </a:r>
            <a:r>
              <a:rPr lang="en-US" sz="2400" baseline="-25000" smtClean="0">
                <a:latin typeface="Calibri" pitchFamily="34" charset="0"/>
              </a:rPr>
              <a:t>v</a:t>
            </a:r>
            <a:r>
              <a:rPr lang="en-US" sz="2400" smtClean="0">
                <a:latin typeface="Calibri" pitchFamily="34" charset="0"/>
              </a:rPr>
              <a:t>(y) is the cost to a firm of its </a:t>
            </a:r>
            <a:r>
              <a:rPr lang="en-US" sz="2400" smtClean="0">
                <a:solidFill>
                  <a:schemeClr val="tx2"/>
                </a:solidFill>
                <a:latin typeface="Calibri" pitchFamily="34" charset="0"/>
              </a:rPr>
              <a:t>variable inputs</a:t>
            </a:r>
            <a:r>
              <a:rPr lang="en-US" sz="2400" smtClean="0">
                <a:latin typeface="Calibri" pitchFamily="34" charset="0"/>
              </a:rPr>
              <a:t> when producing </a:t>
            </a:r>
            <a:r>
              <a:rPr lang="en-US" sz="2400" i="1" smtClean="0">
                <a:latin typeface="Calibri" pitchFamily="34" charset="0"/>
              </a:rPr>
              <a:t>y</a:t>
            </a:r>
            <a:r>
              <a:rPr lang="en-US" sz="2400" smtClean="0">
                <a:latin typeface="Calibri" pitchFamily="34" charset="0"/>
              </a:rPr>
              <a:t> output units.  c</a:t>
            </a:r>
            <a:r>
              <a:rPr lang="en-US" sz="2400" baseline="-25000" smtClean="0">
                <a:latin typeface="Calibri" pitchFamily="34" charset="0"/>
              </a:rPr>
              <a:t>v</a:t>
            </a:r>
            <a:r>
              <a:rPr lang="en-US" sz="2400" smtClean="0">
                <a:latin typeface="Calibri" pitchFamily="34" charset="0"/>
              </a:rPr>
              <a:t>(y) is the firm’s </a:t>
            </a:r>
            <a:r>
              <a:rPr lang="en-US" sz="2400" smtClean="0">
                <a:solidFill>
                  <a:schemeClr val="tx2"/>
                </a:solidFill>
                <a:latin typeface="Calibri" pitchFamily="34" charset="0"/>
              </a:rPr>
              <a:t>variable cost</a:t>
            </a:r>
            <a:r>
              <a:rPr lang="en-US" sz="2400" smtClean="0">
                <a:latin typeface="Calibri" pitchFamily="34" charset="0"/>
              </a:rPr>
              <a:t> function.</a:t>
            </a:r>
          </a:p>
          <a:p>
            <a:pPr algn="just" eaLnBrk="1" hangingPunct="1">
              <a:lnSpc>
                <a:spcPct val="90000"/>
              </a:lnSpc>
            </a:pPr>
            <a:r>
              <a:rPr lang="en-US" sz="2400" smtClean="0">
                <a:latin typeface="Calibri" pitchFamily="34" charset="0"/>
              </a:rPr>
              <a:t>Let, c(y) is the total cost of all inputs, </a:t>
            </a:r>
            <a:r>
              <a:rPr lang="en-US" sz="2400" smtClean="0">
                <a:solidFill>
                  <a:schemeClr val="tx2"/>
                </a:solidFill>
                <a:latin typeface="Calibri" pitchFamily="34" charset="0"/>
              </a:rPr>
              <a:t>fixed and variable</a:t>
            </a:r>
            <a:r>
              <a:rPr lang="en-US" sz="2400" smtClean="0">
                <a:latin typeface="Calibri" pitchFamily="34" charset="0"/>
              </a:rPr>
              <a:t>, when producing y output units.  c(y) is the firm’s </a:t>
            </a:r>
            <a:r>
              <a:rPr lang="en-US" sz="2400" smtClean="0">
                <a:solidFill>
                  <a:schemeClr val="tx2"/>
                </a:solidFill>
                <a:latin typeface="Calibri" pitchFamily="34" charset="0"/>
              </a:rPr>
              <a:t>total cost</a:t>
            </a:r>
            <a:r>
              <a:rPr lang="en-US" sz="2400" smtClean="0">
                <a:latin typeface="Calibri" pitchFamily="34" charset="0"/>
              </a:rPr>
              <a:t> function;</a:t>
            </a:r>
          </a:p>
          <a:p>
            <a:pPr algn="just" eaLnBrk="1" hangingPunct="1">
              <a:lnSpc>
                <a:spcPct val="90000"/>
              </a:lnSpc>
            </a:pPr>
            <a:endParaRPr lang="en-US" sz="2400" smtClean="0">
              <a:latin typeface="Calibri" pitchFamily="34" charset="0"/>
            </a:endParaRPr>
          </a:p>
        </p:txBody>
      </p:sp>
      <p:graphicFrame>
        <p:nvGraphicFramePr>
          <p:cNvPr id="1026" name="Object 4"/>
          <p:cNvGraphicFramePr>
            <a:graphicFrameLocks/>
          </p:cNvGraphicFramePr>
          <p:nvPr/>
        </p:nvGraphicFramePr>
        <p:xfrm>
          <a:off x="3048000" y="4343400"/>
          <a:ext cx="3048000" cy="533400"/>
        </p:xfrm>
        <a:graphic>
          <a:graphicData uri="http://schemas.openxmlformats.org/presentationml/2006/ole">
            <p:oleObj spid="_x0000_s1026" name="Equation" r:id="rId3" imgW="1028520" imgH="22860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en-US" smtClean="0"/>
          </a:p>
        </p:txBody>
      </p:sp>
      <p:sp>
        <p:nvSpPr>
          <p:cNvPr id="2052" name="Rectangle 3"/>
          <p:cNvSpPr>
            <a:spLocks noGrp="1" noChangeArrowheads="1"/>
          </p:cNvSpPr>
          <p:nvPr>
            <p:ph type="body" idx="1"/>
          </p:nvPr>
        </p:nvSpPr>
        <p:spPr/>
        <p:txBody>
          <a:bodyPr/>
          <a:lstStyle/>
          <a:p>
            <a:pPr eaLnBrk="1" hangingPunct="1"/>
            <a:endParaRPr lang="en-US" smtClean="0"/>
          </a:p>
        </p:txBody>
      </p:sp>
      <p:grpSp>
        <p:nvGrpSpPr>
          <p:cNvPr id="2053" name="Group 4"/>
          <p:cNvGrpSpPr>
            <a:grpSpLocks/>
          </p:cNvGrpSpPr>
          <p:nvPr/>
        </p:nvGrpSpPr>
        <p:grpSpPr bwMode="auto">
          <a:xfrm>
            <a:off x="-457200" y="-455613"/>
            <a:ext cx="10048875" cy="7761288"/>
            <a:chOff x="-288" y="-287"/>
            <a:chExt cx="6330" cy="4889"/>
          </a:xfrm>
        </p:grpSpPr>
        <p:sp>
          <p:nvSpPr>
            <p:cNvPr id="2054" name="Rectangle 5"/>
            <p:cNvSpPr>
              <a:spLocks noChangeArrowheads="1"/>
            </p:cNvSpPr>
            <p:nvPr/>
          </p:nvSpPr>
          <p:spPr bwMode="auto">
            <a:xfrm>
              <a:off x="5057" y="3819"/>
              <a:ext cx="241" cy="327"/>
            </a:xfrm>
            <a:prstGeom prst="rect">
              <a:avLst/>
            </a:prstGeom>
            <a:noFill/>
            <a:ln w="9525">
              <a:noFill/>
              <a:miter lim="800000"/>
              <a:headEnd/>
              <a:tailEnd/>
            </a:ln>
          </p:spPr>
          <p:txBody>
            <a:bodyPr wrap="none" lIns="92075" tIns="46038" rIns="92075" bIns="46038">
              <a:spAutoFit/>
            </a:bodyPr>
            <a:lstStyle/>
            <a:p>
              <a:pPr eaLnBrk="0" hangingPunct="0"/>
              <a:r>
                <a:rPr lang="en-US" sz="2800" b="1"/>
                <a:t>y</a:t>
              </a:r>
            </a:p>
          </p:txBody>
        </p:sp>
        <p:sp>
          <p:nvSpPr>
            <p:cNvPr id="2055" name="Rectangle 6"/>
            <p:cNvSpPr>
              <a:spLocks noChangeArrowheads="1"/>
            </p:cNvSpPr>
            <p:nvPr/>
          </p:nvSpPr>
          <p:spPr bwMode="auto">
            <a:xfrm>
              <a:off x="482" y="279"/>
              <a:ext cx="241" cy="327"/>
            </a:xfrm>
            <a:prstGeom prst="rect">
              <a:avLst/>
            </a:prstGeom>
            <a:noFill/>
            <a:ln w="9525">
              <a:noFill/>
              <a:miter lim="800000"/>
              <a:headEnd/>
              <a:tailEnd/>
            </a:ln>
          </p:spPr>
          <p:txBody>
            <a:bodyPr wrap="none" lIns="92075" tIns="46038" rIns="92075" bIns="46038">
              <a:spAutoFit/>
            </a:bodyPr>
            <a:lstStyle/>
            <a:p>
              <a:pPr eaLnBrk="0" hangingPunct="0"/>
              <a:r>
                <a:rPr lang="en-US" sz="2800" b="1"/>
                <a:t>$</a:t>
              </a:r>
            </a:p>
          </p:txBody>
        </p:sp>
        <p:sp>
          <p:nvSpPr>
            <p:cNvPr id="2056" name="Rectangle 7"/>
            <p:cNvSpPr>
              <a:spLocks noChangeArrowheads="1"/>
            </p:cNvSpPr>
            <p:nvPr/>
          </p:nvSpPr>
          <p:spPr bwMode="auto">
            <a:xfrm>
              <a:off x="5177" y="3249"/>
              <a:ext cx="253" cy="327"/>
            </a:xfrm>
            <a:prstGeom prst="rect">
              <a:avLst/>
            </a:prstGeom>
            <a:noFill/>
            <a:ln w="9525">
              <a:noFill/>
              <a:miter lim="800000"/>
              <a:headEnd/>
              <a:tailEnd/>
            </a:ln>
          </p:spPr>
          <p:txBody>
            <a:bodyPr wrap="none" lIns="92075" tIns="46038" rIns="92075" bIns="46038">
              <a:spAutoFit/>
            </a:bodyPr>
            <a:lstStyle/>
            <a:p>
              <a:pPr eaLnBrk="0" hangingPunct="0"/>
              <a:r>
                <a:rPr lang="en-US" sz="2800" b="1"/>
                <a:t>F</a:t>
              </a:r>
            </a:p>
          </p:txBody>
        </p:sp>
        <p:sp>
          <p:nvSpPr>
            <p:cNvPr id="2057" name="Rectangle 8"/>
            <p:cNvSpPr>
              <a:spLocks noChangeArrowheads="1"/>
            </p:cNvSpPr>
            <p:nvPr/>
          </p:nvSpPr>
          <p:spPr bwMode="auto">
            <a:xfrm>
              <a:off x="5162" y="1089"/>
              <a:ext cx="601" cy="327"/>
            </a:xfrm>
            <a:prstGeom prst="rect">
              <a:avLst/>
            </a:prstGeom>
            <a:noFill/>
            <a:ln w="9525">
              <a:noFill/>
              <a:miter lim="800000"/>
              <a:headEnd/>
              <a:tailEnd/>
            </a:ln>
          </p:spPr>
          <p:txBody>
            <a:bodyPr wrap="none" lIns="92075" tIns="46038" rIns="92075" bIns="46038">
              <a:spAutoFit/>
            </a:bodyPr>
            <a:lstStyle/>
            <a:p>
              <a:pPr eaLnBrk="0" hangingPunct="0"/>
              <a:r>
                <a:rPr lang="en-US" sz="2800" b="1"/>
                <a:t>c</a:t>
              </a:r>
              <a:r>
                <a:rPr lang="en-US" sz="2800" b="1" baseline="-25000"/>
                <a:t>v</a:t>
              </a:r>
              <a:r>
                <a:rPr lang="en-US" sz="2800" b="1"/>
                <a:t>(y)</a:t>
              </a:r>
            </a:p>
          </p:txBody>
        </p:sp>
        <p:sp>
          <p:nvSpPr>
            <p:cNvPr id="2058" name="Rectangle 9"/>
            <p:cNvSpPr>
              <a:spLocks noChangeArrowheads="1"/>
            </p:cNvSpPr>
            <p:nvPr/>
          </p:nvSpPr>
          <p:spPr bwMode="auto">
            <a:xfrm>
              <a:off x="5162" y="684"/>
              <a:ext cx="514" cy="327"/>
            </a:xfrm>
            <a:prstGeom prst="rect">
              <a:avLst/>
            </a:prstGeom>
            <a:noFill/>
            <a:ln w="9525">
              <a:noFill/>
              <a:miter lim="800000"/>
              <a:headEnd/>
              <a:tailEnd/>
            </a:ln>
          </p:spPr>
          <p:txBody>
            <a:bodyPr wrap="none" lIns="92075" tIns="46038" rIns="92075" bIns="46038">
              <a:spAutoFit/>
            </a:bodyPr>
            <a:lstStyle/>
            <a:p>
              <a:pPr eaLnBrk="0" hangingPunct="0"/>
              <a:r>
                <a:rPr lang="en-US" sz="2800" b="1"/>
                <a:t>c(y)</a:t>
              </a:r>
            </a:p>
          </p:txBody>
        </p:sp>
        <p:sp>
          <p:nvSpPr>
            <p:cNvPr id="2059" name="Line 10"/>
            <p:cNvSpPr>
              <a:spLocks noChangeShapeType="1"/>
            </p:cNvSpPr>
            <p:nvPr/>
          </p:nvSpPr>
          <p:spPr bwMode="auto">
            <a:xfrm flipV="1">
              <a:off x="3920" y="1848"/>
              <a:ext cx="0" cy="328"/>
            </a:xfrm>
            <a:prstGeom prst="line">
              <a:avLst/>
            </a:prstGeom>
            <a:noFill/>
            <a:ln w="50800">
              <a:solidFill>
                <a:schemeClr val="tx1"/>
              </a:solidFill>
              <a:round/>
              <a:headEnd type="none" w="sm" len="sm"/>
              <a:tailEnd type="stealth" w="med" len="lg"/>
            </a:ln>
          </p:spPr>
          <p:txBody>
            <a:bodyPr wrap="none" anchor="ctr"/>
            <a:lstStyle/>
            <a:p>
              <a:endParaRPr lang="en-IN"/>
            </a:p>
          </p:txBody>
        </p:sp>
        <p:sp>
          <p:nvSpPr>
            <p:cNvPr id="2060" name="Rectangle 11"/>
            <p:cNvSpPr>
              <a:spLocks noChangeArrowheads="1"/>
            </p:cNvSpPr>
            <p:nvPr/>
          </p:nvSpPr>
          <p:spPr bwMode="auto">
            <a:xfrm>
              <a:off x="3638" y="1929"/>
              <a:ext cx="253" cy="327"/>
            </a:xfrm>
            <a:prstGeom prst="rect">
              <a:avLst/>
            </a:prstGeom>
            <a:noFill/>
            <a:ln w="9525">
              <a:noFill/>
              <a:miter lim="800000"/>
              <a:headEnd/>
              <a:tailEnd/>
            </a:ln>
          </p:spPr>
          <p:txBody>
            <a:bodyPr wrap="none" lIns="92075" tIns="46038" rIns="92075" bIns="46038">
              <a:spAutoFit/>
            </a:bodyPr>
            <a:lstStyle/>
            <a:p>
              <a:pPr eaLnBrk="0" hangingPunct="0"/>
              <a:r>
                <a:rPr lang="en-US" sz="2800" b="1"/>
                <a:t>F</a:t>
              </a:r>
            </a:p>
          </p:txBody>
        </p:sp>
        <p:graphicFrame>
          <p:nvGraphicFramePr>
            <p:cNvPr id="2050" name="Object 12"/>
            <p:cNvGraphicFramePr>
              <a:graphicFrameLocks/>
            </p:cNvGraphicFramePr>
            <p:nvPr/>
          </p:nvGraphicFramePr>
          <p:xfrm>
            <a:off x="1191" y="1308"/>
            <a:ext cx="2070" cy="336"/>
          </p:xfrm>
          <a:graphic>
            <a:graphicData uri="http://schemas.openxmlformats.org/presentationml/2006/ole">
              <p:oleObj spid="_x0000_s2050" name="Equation" r:id="rId3" imgW="2806560" imgH="469800" progId="Equation.2">
                <p:embed/>
              </p:oleObj>
            </a:graphicData>
          </a:graphic>
        </p:graphicFrame>
        <p:grpSp>
          <p:nvGrpSpPr>
            <p:cNvPr id="2061" name="Group 13"/>
            <p:cNvGrpSpPr>
              <a:grpSpLocks noChangeAspect="1"/>
            </p:cNvGrpSpPr>
            <p:nvPr/>
          </p:nvGrpSpPr>
          <p:grpSpPr bwMode="auto">
            <a:xfrm>
              <a:off x="-288" y="-287"/>
              <a:ext cx="6330" cy="4889"/>
              <a:chOff x="-288" y="-287"/>
              <a:chExt cx="6330" cy="4889"/>
            </a:xfrm>
          </p:grpSpPr>
          <p:sp>
            <p:nvSpPr>
              <p:cNvPr id="2062" name="AutoShape 14"/>
              <p:cNvSpPr>
                <a:spLocks noChangeAspect="1" noChangeArrowheads="1" noTextEdit="1"/>
              </p:cNvSpPr>
              <p:nvPr/>
            </p:nvSpPr>
            <p:spPr bwMode="auto">
              <a:xfrm>
                <a:off x="-288" y="-287"/>
                <a:ext cx="6330" cy="4889"/>
              </a:xfrm>
              <a:prstGeom prst="rect">
                <a:avLst/>
              </a:prstGeom>
              <a:noFill/>
              <a:ln w="9525">
                <a:noFill/>
                <a:miter lim="800000"/>
                <a:headEnd/>
                <a:tailEnd/>
              </a:ln>
            </p:spPr>
            <p:txBody>
              <a:bodyPr/>
              <a:lstStyle/>
              <a:p>
                <a:endParaRPr lang="en-IN"/>
              </a:p>
            </p:txBody>
          </p:sp>
          <p:sp>
            <p:nvSpPr>
              <p:cNvPr id="2063" name="Freeform 15"/>
              <p:cNvSpPr>
                <a:spLocks/>
              </p:cNvSpPr>
              <p:nvPr/>
            </p:nvSpPr>
            <p:spPr bwMode="auto">
              <a:xfrm>
                <a:off x="573" y="3745"/>
                <a:ext cx="4606" cy="7"/>
              </a:xfrm>
              <a:custGeom>
                <a:avLst/>
                <a:gdLst>
                  <a:gd name="T0" fmla="*/ 3 w 4606"/>
                  <a:gd name="T1" fmla="*/ 0 h 7"/>
                  <a:gd name="T2" fmla="*/ 0 w 4606"/>
                  <a:gd name="T3" fmla="*/ 7 h 7"/>
                  <a:gd name="T4" fmla="*/ 4604 w 4606"/>
                  <a:gd name="T5" fmla="*/ 7 h 7"/>
                  <a:gd name="T6" fmla="*/ 4606 w 4606"/>
                  <a:gd name="T7" fmla="*/ 0 h 7"/>
                  <a:gd name="T8" fmla="*/ 3 w 4606"/>
                  <a:gd name="T9" fmla="*/ 0 h 7"/>
                  <a:gd name="T10" fmla="*/ 0 60000 65536"/>
                  <a:gd name="T11" fmla="*/ 0 60000 65536"/>
                  <a:gd name="T12" fmla="*/ 0 60000 65536"/>
                  <a:gd name="T13" fmla="*/ 0 60000 65536"/>
                  <a:gd name="T14" fmla="*/ 0 60000 65536"/>
                  <a:gd name="T15" fmla="*/ 0 w 4606"/>
                  <a:gd name="T16" fmla="*/ 0 h 7"/>
                  <a:gd name="T17" fmla="*/ 4606 w 4606"/>
                  <a:gd name="T18" fmla="*/ 7 h 7"/>
                </a:gdLst>
                <a:ahLst/>
                <a:cxnLst>
                  <a:cxn ang="T10">
                    <a:pos x="T0" y="T1"/>
                  </a:cxn>
                  <a:cxn ang="T11">
                    <a:pos x="T2" y="T3"/>
                  </a:cxn>
                  <a:cxn ang="T12">
                    <a:pos x="T4" y="T5"/>
                  </a:cxn>
                  <a:cxn ang="T13">
                    <a:pos x="T6" y="T7"/>
                  </a:cxn>
                  <a:cxn ang="T14">
                    <a:pos x="T8" y="T9"/>
                  </a:cxn>
                </a:cxnLst>
                <a:rect l="T15" t="T16" r="T17" b="T18"/>
                <a:pathLst>
                  <a:path w="4606" h="7">
                    <a:moveTo>
                      <a:pt x="3" y="0"/>
                    </a:moveTo>
                    <a:lnTo>
                      <a:pt x="0" y="7"/>
                    </a:lnTo>
                    <a:lnTo>
                      <a:pt x="4604" y="7"/>
                    </a:lnTo>
                    <a:lnTo>
                      <a:pt x="4606" y="0"/>
                    </a:lnTo>
                    <a:lnTo>
                      <a:pt x="3" y="0"/>
                    </a:lnTo>
                    <a:close/>
                  </a:path>
                </a:pathLst>
              </a:custGeom>
              <a:solidFill>
                <a:srgbClr val="FFFFFF"/>
              </a:solidFill>
              <a:ln w="0">
                <a:solidFill>
                  <a:srgbClr val="FF3300"/>
                </a:solidFill>
                <a:round/>
                <a:headEnd/>
                <a:tailEnd/>
              </a:ln>
            </p:spPr>
            <p:txBody>
              <a:bodyPr/>
              <a:lstStyle/>
              <a:p>
                <a:endParaRPr lang="en-IN"/>
              </a:p>
            </p:txBody>
          </p:sp>
          <p:sp>
            <p:nvSpPr>
              <p:cNvPr id="2064" name="Freeform 16"/>
              <p:cNvSpPr>
                <a:spLocks/>
              </p:cNvSpPr>
              <p:nvPr/>
            </p:nvSpPr>
            <p:spPr bwMode="auto">
              <a:xfrm>
                <a:off x="573" y="595"/>
                <a:ext cx="3" cy="3155"/>
              </a:xfrm>
              <a:custGeom>
                <a:avLst/>
                <a:gdLst>
                  <a:gd name="T0" fmla="*/ 3 w 3"/>
                  <a:gd name="T1" fmla="*/ 3152 h 3155"/>
                  <a:gd name="T2" fmla="*/ 0 w 3"/>
                  <a:gd name="T3" fmla="*/ 3155 h 3155"/>
                  <a:gd name="T4" fmla="*/ 0 w 3"/>
                  <a:gd name="T5" fmla="*/ 3 h 3155"/>
                  <a:gd name="T6" fmla="*/ 3 w 3"/>
                  <a:gd name="T7" fmla="*/ 0 h 3155"/>
                  <a:gd name="T8" fmla="*/ 3 w 3"/>
                  <a:gd name="T9" fmla="*/ 3152 h 3155"/>
                  <a:gd name="T10" fmla="*/ 0 60000 65536"/>
                  <a:gd name="T11" fmla="*/ 0 60000 65536"/>
                  <a:gd name="T12" fmla="*/ 0 60000 65536"/>
                  <a:gd name="T13" fmla="*/ 0 60000 65536"/>
                  <a:gd name="T14" fmla="*/ 0 60000 65536"/>
                  <a:gd name="T15" fmla="*/ 0 w 3"/>
                  <a:gd name="T16" fmla="*/ 0 h 3155"/>
                  <a:gd name="T17" fmla="*/ 3 w 3"/>
                  <a:gd name="T18" fmla="*/ 3155 h 3155"/>
                </a:gdLst>
                <a:ahLst/>
                <a:cxnLst>
                  <a:cxn ang="T10">
                    <a:pos x="T0" y="T1"/>
                  </a:cxn>
                  <a:cxn ang="T11">
                    <a:pos x="T2" y="T3"/>
                  </a:cxn>
                  <a:cxn ang="T12">
                    <a:pos x="T4" y="T5"/>
                  </a:cxn>
                  <a:cxn ang="T13">
                    <a:pos x="T6" y="T7"/>
                  </a:cxn>
                  <a:cxn ang="T14">
                    <a:pos x="T8" y="T9"/>
                  </a:cxn>
                </a:cxnLst>
                <a:rect l="T15" t="T16" r="T17" b="T18"/>
                <a:pathLst>
                  <a:path w="3" h="3155">
                    <a:moveTo>
                      <a:pt x="3" y="3152"/>
                    </a:moveTo>
                    <a:lnTo>
                      <a:pt x="0" y="3155"/>
                    </a:lnTo>
                    <a:lnTo>
                      <a:pt x="0" y="3"/>
                    </a:lnTo>
                    <a:lnTo>
                      <a:pt x="3" y="0"/>
                    </a:lnTo>
                    <a:lnTo>
                      <a:pt x="3" y="3152"/>
                    </a:lnTo>
                    <a:close/>
                  </a:path>
                </a:pathLst>
              </a:custGeom>
              <a:solidFill>
                <a:srgbClr val="FFFFFF"/>
              </a:solidFill>
              <a:ln w="0">
                <a:solidFill>
                  <a:srgbClr val="FF3300"/>
                </a:solidFill>
                <a:round/>
                <a:headEnd/>
                <a:tailEnd/>
              </a:ln>
            </p:spPr>
            <p:txBody>
              <a:bodyPr/>
              <a:lstStyle/>
              <a:p>
                <a:endParaRPr lang="en-IN"/>
              </a:p>
            </p:txBody>
          </p:sp>
          <p:sp>
            <p:nvSpPr>
              <p:cNvPr id="2065" name="Freeform 17"/>
              <p:cNvSpPr>
                <a:spLocks/>
              </p:cNvSpPr>
              <p:nvPr/>
            </p:nvSpPr>
            <p:spPr bwMode="auto">
              <a:xfrm>
                <a:off x="575" y="884"/>
                <a:ext cx="4603" cy="2507"/>
              </a:xfrm>
              <a:custGeom>
                <a:avLst/>
                <a:gdLst>
                  <a:gd name="T0" fmla="*/ 45 w 4603"/>
                  <a:gd name="T1" fmla="*/ 2435 h 2507"/>
                  <a:gd name="T2" fmla="*/ 137 w 4603"/>
                  <a:gd name="T3" fmla="*/ 2380 h 2507"/>
                  <a:gd name="T4" fmla="*/ 230 w 4603"/>
                  <a:gd name="T5" fmla="*/ 2341 h 2507"/>
                  <a:gd name="T6" fmla="*/ 322 w 4603"/>
                  <a:gd name="T7" fmla="*/ 2308 h 2507"/>
                  <a:gd name="T8" fmla="*/ 414 w 4603"/>
                  <a:gd name="T9" fmla="*/ 2277 h 2507"/>
                  <a:gd name="T10" fmla="*/ 505 w 4603"/>
                  <a:gd name="T11" fmla="*/ 2248 h 2507"/>
                  <a:gd name="T12" fmla="*/ 598 w 4603"/>
                  <a:gd name="T13" fmla="*/ 2217 h 2507"/>
                  <a:gd name="T14" fmla="*/ 690 w 4603"/>
                  <a:gd name="T15" fmla="*/ 2188 h 2507"/>
                  <a:gd name="T16" fmla="*/ 782 w 4603"/>
                  <a:gd name="T17" fmla="*/ 2159 h 2507"/>
                  <a:gd name="T18" fmla="*/ 875 w 4603"/>
                  <a:gd name="T19" fmla="*/ 2130 h 2507"/>
                  <a:gd name="T20" fmla="*/ 966 w 4603"/>
                  <a:gd name="T21" fmla="*/ 2100 h 2507"/>
                  <a:gd name="T22" fmla="*/ 1058 w 4603"/>
                  <a:gd name="T23" fmla="*/ 2068 h 2507"/>
                  <a:gd name="T24" fmla="*/ 1150 w 4603"/>
                  <a:gd name="T25" fmla="*/ 2036 h 2507"/>
                  <a:gd name="T26" fmla="*/ 1243 w 4603"/>
                  <a:gd name="T27" fmla="*/ 2004 h 2507"/>
                  <a:gd name="T28" fmla="*/ 1335 w 4603"/>
                  <a:gd name="T29" fmla="*/ 1969 h 2507"/>
                  <a:gd name="T30" fmla="*/ 1426 w 4603"/>
                  <a:gd name="T31" fmla="*/ 1935 h 2507"/>
                  <a:gd name="T32" fmla="*/ 1518 w 4603"/>
                  <a:gd name="T33" fmla="*/ 1900 h 2507"/>
                  <a:gd name="T34" fmla="*/ 1611 w 4603"/>
                  <a:gd name="T35" fmla="*/ 1863 h 2507"/>
                  <a:gd name="T36" fmla="*/ 1703 w 4603"/>
                  <a:gd name="T37" fmla="*/ 1825 h 2507"/>
                  <a:gd name="T38" fmla="*/ 1795 w 4603"/>
                  <a:gd name="T39" fmla="*/ 1786 h 2507"/>
                  <a:gd name="T40" fmla="*/ 1887 w 4603"/>
                  <a:gd name="T41" fmla="*/ 1747 h 2507"/>
                  <a:gd name="T42" fmla="*/ 1979 w 4603"/>
                  <a:gd name="T43" fmla="*/ 1705 h 2507"/>
                  <a:gd name="T44" fmla="*/ 2071 w 4603"/>
                  <a:gd name="T45" fmla="*/ 1664 h 2507"/>
                  <a:gd name="T46" fmla="*/ 2164 w 4603"/>
                  <a:gd name="T47" fmla="*/ 1619 h 2507"/>
                  <a:gd name="T48" fmla="*/ 2256 w 4603"/>
                  <a:gd name="T49" fmla="*/ 1575 h 2507"/>
                  <a:gd name="T50" fmla="*/ 2347 w 4603"/>
                  <a:gd name="T51" fmla="*/ 1530 h 2507"/>
                  <a:gd name="T52" fmla="*/ 2439 w 4603"/>
                  <a:gd name="T53" fmla="*/ 1481 h 2507"/>
                  <a:gd name="T54" fmla="*/ 2532 w 4603"/>
                  <a:gd name="T55" fmla="*/ 1433 h 2507"/>
                  <a:gd name="T56" fmla="*/ 2624 w 4603"/>
                  <a:gd name="T57" fmla="*/ 1384 h 2507"/>
                  <a:gd name="T58" fmla="*/ 2716 w 4603"/>
                  <a:gd name="T59" fmla="*/ 1332 h 2507"/>
                  <a:gd name="T60" fmla="*/ 2807 w 4603"/>
                  <a:gd name="T61" fmla="*/ 1280 h 2507"/>
                  <a:gd name="T62" fmla="*/ 2900 w 4603"/>
                  <a:gd name="T63" fmla="*/ 1227 h 2507"/>
                  <a:gd name="T64" fmla="*/ 2992 w 4603"/>
                  <a:gd name="T65" fmla="*/ 1172 h 2507"/>
                  <a:gd name="T66" fmla="*/ 3084 w 4603"/>
                  <a:gd name="T67" fmla="*/ 1116 h 2507"/>
                  <a:gd name="T68" fmla="*/ 3177 w 4603"/>
                  <a:gd name="T69" fmla="*/ 1059 h 2507"/>
                  <a:gd name="T70" fmla="*/ 3268 w 4603"/>
                  <a:gd name="T71" fmla="*/ 1000 h 2507"/>
                  <a:gd name="T72" fmla="*/ 3360 w 4603"/>
                  <a:gd name="T73" fmla="*/ 940 h 2507"/>
                  <a:gd name="T74" fmla="*/ 3452 w 4603"/>
                  <a:gd name="T75" fmla="*/ 878 h 2507"/>
                  <a:gd name="T76" fmla="*/ 3545 w 4603"/>
                  <a:gd name="T77" fmla="*/ 816 h 2507"/>
                  <a:gd name="T78" fmla="*/ 3637 w 4603"/>
                  <a:gd name="T79" fmla="*/ 752 h 2507"/>
                  <a:gd name="T80" fmla="*/ 3728 w 4603"/>
                  <a:gd name="T81" fmla="*/ 686 h 2507"/>
                  <a:gd name="T82" fmla="*/ 3820 w 4603"/>
                  <a:gd name="T83" fmla="*/ 620 h 2507"/>
                  <a:gd name="T84" fmla="*/ 3913 w 4603"/>
                  <a:gd name="T85" fmla="*/ 552 h 2507"/>
                  <a:gd name="T86" fmla="*/ 4005 w 4603"/>
                  <a:gd name="T87" fmla="*/ 483 h 2507"/>
                  <a:gd name="T88" fmla="*/ 4097 w 4603"/>
                  <a:gd name="T89" fmla="*/ 412 h 2507"/>
                  <a:gd name="T90" fmla="*/ 4188 w 4603"/>
                  <a:gd name="T91" fmla="*/ 340 h 2507"/>
                  <a:gd name="T92" fmla="*/ 4281 w 4603"/>
                  <a:gd name="T93" fmla="*/ 266 h 2507"/>
                  <a:gd name="T94" fmla="*/ 4373 w 4603"/>
                  <a:gd name="T95" fmla="*/ 192 h 2507"/>
                  <a:gd name="T96" fmla="*/ 4465 w 4603"/>
                  <a:gd name="T97" fmla="*/ 116 h 2507"/>
                  <a:gd name="T98" fmla="*/ 4558 w 4603"/>
                  <a:gd name="T99" fmla="*/ 39 h 2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3"/>
                  <a:gd name="T151" fmla="*/ 0 h 2507"/>
                  <a:gd name="T152" fmla="*/ 4603 w 4603"/>
                  <a:gd name="T153" fmla="*/ 2507 h 25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3" h="2507">
                    <a:moveTo>
                      <a:pt x="0" y="2507"/>
                    </a:moveTo>
                    <a:lnTo>
                      <a:pt x="45" y="2435"/>
                    </a:lnTo>
                    <a:lnTo>
                      <a:pt x="92" y="2404"/>
                    </a:lnTo>
                    <a:lnTo>
                      <a:pt x="137" y="2380"/>
                    </a:lnTo>
                    <a:lnTo>
                      <a:pt x="184" y="2360"/>
                    </a:lnTo>
                    <a:lnTo>
                      <a:pt x="230" y="2341"/>
                    </a:lnTo>
                    <a:lnTo>
                      <a:pt x="275" y="2325"/>
                    </a:lnTo>
                    <a:lnTo>
                      <a:pt x="322" y="2308"/>
                    </a:lnTo>
                    <a:lnTo>
                      <a:pt x="368" y="2292"/>
                    </a:lnTo>
                    <a:lnTo>
                      <a:pt x="414" y="2277"/>
                    </a:lnTo>
                    <a:lnTo>
                      <a:pt x="460" y="2262"/>
                    </a:lnTo>
                    <a:lnTo>
                      <a:pt x="505" y="2248"/>
                    </a:lnTo>
                    <a:lnTo>
                      <a:pt x="552" y="2232"/>
                    </a:lnTo>
                    <a:lnTo>
                      <a:pt x="598" y="2217"/>
                    </a:lnTo>
                    <a:lnTo>
                      <a:pt x="645" y="2203"/>
                    </a:lnTo>
                    <a:lnTo>
                      <a:pt x="690" y="2188"/>
                    </a:lnTo>
                    <a:lnTo>
                      <a:pt x="736" y="2174"/>
                    </a:lnTo>
                    <a:lnTo>
                      <a:pt x="782" y="2159"/>
                    </a:lnTo>
                    <a:lnTo>
                      <a:pt x="828" y="2144"/>
                    </a:lnTo>
                    <a:lnTo>
                      <a:pt x="875" y="2130"/>
                    </a:lnTo>
                    <a:lnTo>
                      <a:pt x="920" y="2115"/>
                    </a:lnTo>
                    <a:lnTo>
                      <a:pt x="966" y="2100"/>
                    </a:lnTo>
                    <a:lnTo>
                      <a:pt x="1013" y="2083"/>
                    </a:lnTo>
                    <a:lnTo>
                      <a:pt x="1058" y="2068"/>
                    </a:lnTo>
                    <a:lnTo>
                      <a:pt x="1105" y="2053"/>
                    </a:lnTo>
                    <a:lnTo>
                      <a:pt x="1150" y="2036"/>
                    </a:lnTo>
                    <a:lnTo>
                      <a:pt x="1196" y="2020"/>
                    </a:lnTo>
                    <a:lnTo>
                      <a:pt x="1243" y="2004"/>
                    </a:lnTo>
                    <a:lnTo>
                      <a:pt x="1288" y="1987"/>
                    </a:lnTo>
                    <a:lnTo>
                      <a:pt x="1335" y="1969"/>
                    </a:lnTo>
                    <a:lnTo>
                      <a:pt x="1381" y="1953"/>
                    </a:lnTo>
                    <a:lnTo>
                      <a:pt x="1426" y="1935"/>
                    </a:lnTo>
                    <a:lnTo>
                      <a:pt x="1473" y="1918"/>
                    </a:lnTo>
                    <a:lnTo>
                      <a:pt x="1518" y="1900"/>
                    </a:lnTo>
                    <a:lnTo>
                      <a:pt x="1565" y="1882"/>
                    </a:lnTo>
                    <a:lnTo>
                      <a:pt x="1611" y="1863"/>
                    </a:lnTo>
                    <a:lnTo>
                      <a:pt x="1656" y="1844"/>
                    </a:lnTo>
                    <a:lnTo>
                      <a:pt x="1703" y="1825"/>
                    </a:lnTo>
                    <a:lnTo>
                      <a:pt x="1749" y="1806"/>
                    </a:lnTo>
                    <a:lnTo>
                      <a:pt x="1795" y="1786"/>
                    </a:lnTo>
                    <a:lnTo>
                      <a:pt x="1841" y="1767"/>
                    </a:lnTo>
                    <a:lnTo>
                      <a:pt x="1887" y="1747"/>
                    </a:lnTo>
                    <a:lnTo>
                      <a:pt x="1933" y="1727"/>
                    </a:lnTo>
                    <a:lnTo>
                      <a:pt x="1979" y="1705"/>
                    </a:lnTo>
                    <a:lnTo>
                      <a:pt x="2026" y="1685"/>
                    </a:lnTo>
                    <a:lnTo>
                      <a:pt x="2071" y="1664"/>
                    </a:lnTo>
                    <a:lnTo>
                      <a:pt x="2117" y="1642"/>
                    </a:lnTo>
                    <a:lnTo>
                      <a:pt x="2164" y="1619"/>
                    </a:lnTo>
                    <a:lnTo>
                      <a:pt x="2209" y="1598"/>
                    </a:lnTo>
                    <a:lnTo>
                      <a:pt x="2256" y="1575"/>
                    </a:lnTo>
                    <a:lnTo>
                      <a:pt x="2301" y="1552"/>
                    </a:lnTo>
                    <a:lnTo>
                      <a:pt x="2347" y="1530"/>
                    </a:lnTo>
                    <a:lnTo>
                      <a:pt x="2394" y="1505"/>
                    </a:lnTo>
                    <a:lnTo>
                      <a:pt x="2439" y="1481"/>
                    </a:lnTo>
                    <a:lnTo>
                      <a:pt x="2486" y="1457"/>
                    </a:lnTo>
                    <a:lnTo>
                      <a:pt x="2532" y="1433"/>
                    </a:lnTo>
                    <a:lnTo>
                      <a:pt x="2577" y="1408"/>
                    </a:lnTo>
                    <a:lnTo>
                      <a:pt x="2624" y="1384"/>
                    </a:lnTo>
                    <a:lnTo>
                      <a:pt x="2669" y="1359"/>
                    </a:lnTo>
                    <a:lnTo>
                      <a:pt x="2716" y="1332"/>
                    </a:lnTo>
                    <a:lnTo>
                      <a:pt x="2762" y="1307"/>
                    </a:lnTo>
                    <a:lnTo>
                      <a:pt x="2807" y="1280"/>
                    </a:lnTo>
                    <a:lnTo>
                      <a:pt x="2854" y="1254"/>
                    </a:lnTo>
                    <a:lnTo>
                      <a:pt x="2900" y="1227"/>
                    </a:lnTo>
                    <a:lnTo>
                      <a:pt x="2946" y="1200"/>
                    </a:lnTo>
                    <a:lnTo>
                      <a:pt x="2992" y="1172"/>
                    </a:lnTo>
                    <a:lnTo>
                      <a:pt x="3037" y="1144"/>
                    </a:lnTo>
                    <a:lnTo>
                      <a:pt x="3084" y="1116"/>
                    </a:lnTo>
                    <a:lnTo>
                      <a:pt x="3130" y="1088"/>
                    </a:lnTo>
                    <a:lnTo>
                      <a:pt x="3177" y="1059"/>
                    </a:lnTo>
                    <a:lnTo>
                      <a:pt x="3222" y="1030"/>
                    </a:lnTo>
                    <a:lnTo>
                      <a:pt x="3268" y="1000"/>
                    </a:lnTo>
                    <a:lnTo>
                      <a:pt x="3314" y="971"/>
                    </a:lnTo>
                    <a:lnTo>
                      <a:pt x="3360" y="940"/>
                    </a:lnTo>
                    <a:lnTo>
                      <a:pt x="3407" y="910"/>
                    </a:lnTo>
                    <a:lnTo>
                      <a:pt x="3452" y="878"/>
                    </a:lnTo>
                    <a:lnTo>
                      <a:pt x="3498" y="848"/>
                    </a:lnTo>
                    <a:lnTo>
                      <a:pt x="3545" y="816"/>
                    </a:lnTo>
                    <a:lnTo>
                      <a:pt x="3590" y="785"/>
                    </a:lnTo>
                    <a:lnTo>
                      <a:pt x="3637" y="752"/>
                    </a:lnTo>
                    <a:lnTo>
                      <a:pt x="3682" y="719"/>
                    </a:lnTo>
                    <a:lnTo>
                      <a:pt x="3728" y="686"/>
                    </a:lnTo>
                    <a:lnTo>
                      <a:pt x="3775" y="653"/>
                    </a:lnTo>
                    <a:lnTo>
                      <a:pt x="3820" y="620"/>
                    </a:lnTo>
                    <a:lnTo>
                      <a:pt x="3867" y="586"/>
                    </a:lnTo>
                    <a:lnTo>
                      <a:pt x="3913" y="552"/>
                    </a:lnTo>
                    <a:lnTo>
                      <a:pt x="3958" y="518"/>
                    </a:lnTo>
                    <a:lnTo>
                      <a:pt x="4005" y="483"/>
                    </a:lnTo>
                    <a:lnTo>
                      <a:pt x="4050" y="447"/>
                    </a:lnTo>
                    <a:lnTo>
                      <a:pt x="4097" y="412"/>
                    </a:lnTo>
                    <a:lnTo>
                      <a:pt x="4143" y="376"/>
                    </a:lnTo>
                    <a:lnTo>
                      <a:pt x="4188" y="340"/>
                    </a:lnTo>
                    <a:lnTo>
                      <a:pt x="4235" y="303"/>
                    </a:lnTo>
                    <a:lnTo>
                      <a:pt x="4281" y="266"/>
                    </a:lnTo>
                    <a:lnTo>
                      <a:pt x="4327" y="230"/>
                    </a:lnTo>
                    <a:lnTo>
                      <a:pt x="4373" y="192"/>
                    </a:lnTo>
                    <a:lnTo>
                      <a:pt x="4419" y="154"/>
                    </a:lnTo>
                    <a:lnTo>
                      <a:pt x="4465" y="116"/>
                    </a:lnTo>
                    <a:lnTo>
                      <a:pt x="4511" y="77"/>
                    </a:lnTo>
                    <a:lnTo>
                      <a:pt x="4558" y="39"/>
                    </a:lnTo>
                    <a:lnTo>
                      <a:pt x="4603" y="0"/>
                    </a:lnTo>
                  </a:path>
                </a:pathLst>
              </a:custGeom>
              <a:noFill/>
              <a:ln w="25400">
                <a:solidFill>
                  <a:srgbClr val="FFFF00"/>
                </a:solidFill>
                <a:round/>
                <a:headEnd/>
                <a:tailEnd/>
              </a:ln>
            </p:spPr>
            <p:txBody>
              <a:bodyPr/>
              <a:lstStyle/>
              <a:p>
                <a:endParaRPr lang="en-IN"/>
              </a:p>
            </p:txBody>
          </p:sp>
          <p:sp>
            <p:nvSpPr>
              <p:cNvPr id="2066" name="Freeform 18"/>
              <p:cNvSpPr>
                <a:spLocks/>
              </p:cNvSpPr>
              <p:nvPr/>
            </p:nvSpPr>
            <p:spPr bwMode="auto">
              <a:xfrm>
                <a:off x="575" y="3391"/>
                <a:ext cx="4603" cy="0"/>
              </a:xfrm>
              <a:custGeom>
                <a:avLst/>
                <a:gdLst>
                  <a:gd name="T0" fmla="*/ 45 w 4603"/>
                  <a:gd name="T1" fmla="*/ 137 w 4603"/>
                  <a:gd name="T2" fmla="*/ 230 w 4603"/>
                  <a:gd name="T3" fmla="*/ 322 w 4603"/>
                  <a:gd name="T4" fmla="*/ 414 w 4603"/>
                  <a:gd name="T5" fmla="*/ 505 w 4603"/>
                  <a:gd name="T6" fmla="*/ 598 w 4603"/>
                  <a:gd name="T7" fmla="*/ 690 w 4603"/>
                  <a:gd name="T8" fmla="*/ 782 w 4603"/>
                  <a:gd name="T9" fmla="*/ 875 w 4603"/>
                  <a:gd name="T10" fmla="*/ 966 w 4603"/>
                  <a:gd name="T11" fmla="*/ 1058 w 4603"/>
                  <a:gd name="T12" fmla="*/ 1150 w 4603"/>
                  <a:gd name="T13" fmla="*/ 1243 w 4603"/>
                  <a:gd name="T14" fmla="*/ 1335 w 4603"/>
                  <a:gd name="T15" fmla="*/ 1426 w 4603"/>
                  <a:gd name="T16" fmla="*/ 1518 w 4603"/>
                  <a:gd name="T17" fmla="*/ 1611 w 4603"/>
                  <a:gd name="T18" fmla="*/ 1703 w 4603"/>
                  <a:gd name="T19" fmla="*/ 1795 w 4603"/>
                  <a:gd name="T20" fmla="*/ 1887 w 4603"/>
                  <a:gd name="T21" fmla="*/ 1979 w 4603"/>
                  <a:gd name="T22" fmla="*/ 2071 w 4603"/>
                  <a:gd name="T23" fmla="*/ 2164 w 4603"/>
                  <a:gd name="T24" fmla="*/ 2256 w 4603"/>
                  <a:gd name="T25" fmla="*/ 2347 w 4603"/>
                  <a:gd name="T26" fmla="*/ 2439 w 4603"/>
                  <a:gd name="T27" fmla="*/ 2532 w 4603"/>
                  <a:gd name="T28" fmla="*/ 2624 w 4603"/>
                  <a:gd name="T29" fmla="*/ 2716 w 4603"/>
                  <a:gd name="T30" fmla="*/ 2807 w 4603"/>
                  <a:gd name="T31" fmla="*/ 2900 w 4603"/>
                  <a:gd name="T32" fmla="*/ 2992 w 4603"/>
                  <a:gd name="T33" fmla="*/ 3084 w 4603"/>
                  <a:gd name="T34" fmla="*/ 3177 w 4603"/>
                  <a:gd name="T35" fmla="*/ 3268 w 4603"/>
                  <a:gd name="T36" fmla="*/ 3360 w 4603"/>
                  <a:gd name="T37" fmla="*/ 3452 w 4603"/>
                  <a:gd name="T38" fmla="*/ 3545 w 4603"/>
                  <a:gd name="T39" fmla="*/ 3637 w 4603"/>
                  <a:gd name="T40" fmla="*/ 3728 w 4603"/>
                  <a:gd name="T41" fmla="*/ 3820 w 4603"/>
                  <a:gd name="T42" fmla="*/ 3913 w 4603"/>
                  <a:gd name="T43" fmla="*/ 4005 w 4603"/>
                  <a:gd name="T44" fmla="*/ 4097 w 4603"/>
                  <a:gd name="T45" fmla="*/ 4188 w 4603"/>
                  <a:gd name="T46" fmla="*/ 4281 w 4603"/>
                  <a:gd name="T47" fmla="*/ 4373 w 4603"/>
                  <a:gd name="T48" fmla="*/ 4465 w 4603"/>
                  <a:gd name="T49" fmla="*/ 4558 w 46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w 4603"/>
                  <a:gd name="T101" fmla="*/ 4603 w 4603"/>
                </a:gdLst>
                <a:ahLst/>
                <a:cxnLst>
                  <a:cxn ang="T50">
                    <a:pos x="T0" y="0"/>
                  </a:cxn>
                  <a:cxn ang="T51">
                    <a:pos x="T1" y="0"/>
                  </a:cxn>
                  <a:cxn ang="T52">
                    <a:pos x="T2" y="0"/>
                  </a:cxn>
                  <a:cxn ang="T53">
                    <a:pos x="T3" y="0"/>
                  </a:cxn>
                  <a:cxn ang="T54">
                    <a:pos x="T4" y="0"/>
                  </a:cxn>
                  <a:cxn ang="T55">
                    <a:pos x="T5" y="0"/>
                  </a:cxn>
                  <a:cxn ang="T56">
                    <a:pos x="T6" y="0"/>
                  </a:cxn>
                  <a:cxn ang="T57">
                    <a:pos x="T7" y="0"/>
                  </a:cxn>
                  <a:cxn ang="T58">
                    <a:pos x="T8" y="0"/>
                  </a:cxn>
                  <a:cxn ang="T59">
                    <a:pos x="T9" y="0"/>
                  </a:cxn>
                  <a:cxn ang="T60">
                    <a:pos x="T10" y="0"/>
                  </a:cxn>
                  <a:cxn ang="T61">
                    <a:pos x="T11" y="0"/>
                  </a:cxn>
                  <a:cxn ang="T62">
                    <a:pos x="T12" y="0"/>
                  </a:cxn>
                  <a:cxn ang="T63">
                    <a:pos x="T13" y="0"/>
                  </a:cxn>
                  <a:cxn ang="T64">
                    <a:pos x="T14" y="0"/>
                  </a:cxn>
                  <a:cxn ang="T65">
                    <a:pos x="T15" y="0"/>
                  </a:cxn>
                  <a:cxn ang="T66">
                    <a:pos x="T16" y="0"/>
                  </a:cxn>
                  <a:cxn ang="T67">
                    <a:pos x="T17" y="0"/>
                  </a:cxn>
                  <a:cxn ang="T68">
                    <a:pos x="T18" y="0"/>
                  </a:cxn>
                  <a:cxn ang="T69">
                    <a:pos x="T19" y="0"/>
                  </a:cxn>
                  <a:cxn ang="T70">
                    <a:pos x="T20" y="0"/>
                  </a:cxn>
                  <a:cxn ang="T71">
                    <a:pos x="T21" y="0"/>
                  </a:cxn>
                  <a:cxn ang="T72">
                    <a:pos x="T22" y="0"/>
                  </a:cxn>
                  <a:cxn ang="T73">
                    <a:pos x="T23" y="0"/>
                  </a:cxn>
                  <a:cxn ang="T74">
                    <a:pos x="T24" y="0"/>
                  </a:cxn>
                  <a:cxn ang="T75">
                    <a:pos x="T25" y="0"/>
                  </a:cxn>
                  <a:cxn ang="T76">
                    <a:pos x="T26" y="0"/>
                  </a:cxn>
                  <a:cxn ang="T77">
                    <a:pos x="T27" y="0"/>
                  </a:cxn>
                  <a:cxn ang="T78">
                    <a:pos x="T28" y="0"/>
                  </a:cxn>
                  <a:cxn ang="T79">
                    <a:pos x="T29" y="0"/>
                  </a:cxn>
                  <a:cxn ang="T80">
                    <a:pos x="T30" y="0"/>
                  </a:cxn>
                  <a:cxn ang="T81">
                    <a:pos x="T31" y="0"/>
                  </a:cxn>
                  <a:cxn ang="T82">
                    <a:pos x="T32" y="0"/>
                  </a:cxn>
                  <a:cxn ang="T83">
                    <a:pos x="T33" y="0"/>
                  </a:cxn>
                  <a:cxn ang="T84">
                    <a:pos x="T34" y="0"/>
                  </a:cxn>
                  <a:cxn ang="T85">
                    <a:pos x="T35" y="0"/>
                  </a:cxn>
                  <a:cxn ang="T86">
                    <a:pos x="T36" y="0"/>
                  </a:cxn>
                  <a:cxn ang="T87">
                    <a:pos x="T37" y="0"/>
                  </a:cxn>
                  <a:cxn ang="T88">
                    <a:pos x="T38" y="0"/>
                  </a:cxn>
                  <a:cxn ang="T89">
                    <a:pos x="T39" y="0"/>
                  </a:cxn>
                  <a:cxn ang="T90">
                    <a:pos x="T40" y="0"/>
                  </a:cxn>
                  <a:cxn ang="T91">
                    <a:pos x="T41" y="0"/>
                  </a:cxn>
                  <a:cxn ang="T92">
                    <a:pos x="T42" y="0"/>
                  </a:cxn>
                  <a:cxn ang="T93">
                    <a:pos x="T43" y="0"/>
                  </a:cxn>
                  <a:cxn ang="T94">
                    <a:pos x="T44" y="0"/>
                  </a:cxn>
                  <a:cxn ang="T95">
                    <a:pos x="T45" y="0"/>
                  </a:cxn>
                  <a:cxn ang="T96">
                    <a:pos x="T46" y="0"/>
                  </a:cxn>
                  <a:cxn ang="T97">
                    <a:pos x="T47" y="0"/>
                  </a:cxn>
                  <a:cxn ang="T98">
                    <a:pos x="T48" y="0"/>
                  </a:cxn>
                  <a:cxn ang="T99">
                    <a:pos x="T49" y="0"/>
                  </a:cxn>
                </a:cxnLst>
                <a:rect l="T100" t="0" r="T101" b="0"/>
                <a:pathLst>
                  <a:path w="4603">
                    <a:moveTo>
                      <a:pt x="0" y="0"/>
                    </a:moveTo>
                    <a:lnTo>
                      <a:pt x="45" y="0"/>
                    </a:lnTo>
                    <a:lnTo>
                      <a:pt x="92" y="0"/>
                    </a:lnTo>
                    <a:lnTo>
                      <a:pt x="137" y="0"/>
                    </a:lnTo>
                    <a:lnTo>
                      <a:pt x="184" y="0"/>
                    </a:lnTo>
                    <a:lnTo>
                      <a:pt x="230" y="0"/>
                    </a:lnTo>
                    <a:lnTo>
                      <a:pt x="275" y="0"/>
                    </a:lnTo>
                    <a:lnTo>
                      <a:pt x="322" y="0"/>
                    </a:lnTo>
                    <a:lnTo>
                      <a:pt x="368" y="0"/>
                    </a:lnTo>
                    <a:lnTo>
                      <a:pt x="414" y="0"/>
                    </a:lnTo>
                    <a:lnTo>
                      <a:pt x="460" y="0"/>
                    </a:lnTo>
                    <a:lnTo>
                      <a:pt x="505" y="0"/>
                    </a:lnTo>
                    <a:lnTo>
                      <a:pt x="552" y="0"/>
                    </a:lnTo>
                    <a:lnTo>
                      <a:pt x="598" y="0"/>
                    </a:lnTo>
                    <a:lnTo>
                      <a:pt x="645" y="0"/>
                    </a:lnTo>
                    <a:lnTo>
                      <a:pt x="690" y="0"/>
                    </a:lnTo>
                    <a:lnTo>
                      <a:pt x="736" y="0"/>
                    </a:lnTo>
                    <a:lnTo>
                      <a:pt x="782" y="0"/>
                    </a:lnTo>
                    <a:lnTo>
                      <a:pt x="828" y="0"/>
                    </a:lnTo>
                    <a:lnTo>
                      <a:pt x="875" y="0"/>
                    </a:lnTo>
                    <a:lnTo>
                      <a:pt x="920" y="0"/>
                    </a:lnTo>
                    <a:lnTo>
                      <a:pt x="966" y="0"/>
                    </a:lnTo>
                    <a:lnTo>
                      <a:pt x="1013" y="0"/>
                    </a:lnTo>
                    <a:lnTo>
                      <a:pt x="1058" y="0"/>
                    </a:lnTo>
                    <a:lnTo>
                      <a:pt x="1105" y="0"/>
                    </a:lnTo>
                    <a:lnTo>
                      <a:pt x="1150" y="0"/>
                    </a:lnTo>
                    <a:lnTo>
                      <a:pt x="1196" y="0"/>
                    </a:lnTo>
                    <a:lnTo>
                      <a:pt x="1243" y="0"/>
                    </a:lnTo>
                    <a:lnTo>
                      <a:pt x="1288" y="0"/>
                    </a:lnTo>
                    <a:lnTo>
                      <a:pt x="1335" y="0"/>
                    </a:lnTo>
                    <a:lnTo>
                      <a:pt x="1381" y="0"/>
                    </a:lnTo>
                    <a:lnTo>
                      <a:pt x="1426" y="0"/>
                    </a:lnTo>
                    <a:lnTo>
                      <a:pt x="1473" y="0"/>
                    </a:lnTo>
                    <a:lnTo>
                      <a:pt x="1518" y="0"/>
                    </a:lnTo>
                    <a:lnTo>
                      <a:pt x="1565" y="0"/>
                    </a:lnTo>
                    <a:lnTo>
                      <a:pt x="1611" y="0"/>
                    </a:lnTo>
                    <a:lnTo>
                      <a:pt x="1656" y="0"/>
                    </a:lnTo>
                    <a:lnTo>
                      <a:pt x="1703" y="0"/>
                    </a:lnTo>
                    <a:lnTo>
                      <a:pt x="1749" y="0"/>
                    </a:lnTo>
                    <a:lnTo>
                      <a:pt x="1795" y="0"/>
                    </a:lnTo>
                    <a:lnTo>
                      <a:pt x="1841" y="0"/>
                    </a:lnTo>
                    <a:lnTo>
                      <a:pt x="1887" y="0"/>
                    </a:lnTo>
                    <a:lnTo>
                      <a:pt x="1933" y="0"/>
                    </a:lnTo>
                    <a:lnTo>
                      <a:pt x="1979" y="0"/>
                    </a:lnTo>
                    <a:lnTo>
                      <a:pt x="2026" y="0"/>
                    </a:lnTo>
                    <a:lnTo>
                      <a:pt x="2071" y="0"/>
                    </a:lnTo>
                    <a:lnTo>
                      <a:pt x="2117" y="0"/>
                    </a:lnTo>
                    <a:lnTo>
                      <a:pt x="2164" y="0"/>
                    </a:lnTo>
                    <a:lnTo>
                      <a:pt x="2209" y="0"/>
                    </a:lnTo>
                    <a:lnTo>
                      <a:pt x="2256" y="0"/>
                    </a:lnTo>
                    <a:lnTo>
                      <a:pt x="2301" y="0"/>
                    </a:lnTo>
                    <a:lnTo>
                      <a:pt x="2347" y="0"/>
                    </a:lnTo>
                    <a:lnTo>
                      <a:pt x="2394" y="0"/>
                    </a:lnTo>
                    <a:lnTo>
                      <a:pt x="2439" y="0"/>
                    </a:lnTo>
                    <a:lnTo>
                      <a:pt x="2486" y="0"/>
                    </a:lnTo>
                    <a:lnTo>
                      <a:pt x="2532" y="0"/>
                    </a:lnTo>
                    <a:lnTo>
                      <a:pt x="2577" y="0"/>
                    </a:lnTo>
                    <a:lnTo>
                      <a:pt x="2624" y="0"/>
                    </a:lnTo>
                    <a:lnTo>
                      <a:pt x="2669" y="0"/>
                    </a:lnTo>
                    <a:lnTo>
                      <a:pt x="2716" y="0"/>
                    </a:lnTo>
                    <a:lnTo>
                      <a:pt x="2762" y="0"/>
                    </a:lnTo>
                    <a:lnTo>
                      <a:pt x="2807" y="0"/>
                    </a:lnTo>
                    <a:lnTo>
                      <a:pt x="2854" y="0"/>
                    </a:lnTo>
                    <a:lnTo>
                      <a:pt x="2900" y="0"/>
                    </a:lnTo>
                    <a:lnTo>
                      <a:pt x="2946" y="0"/>
                    </a:lnTo>
                    <a:lnTo>
                      <a:pt x="2992" y="0"/>
                    </a:lnTo>
                    <a:lnTo>
                      <a:pt x="3037" y="0"/>
                    </a:lnTo>
                    <a:lnTo>
                      <a:pt x="3084" y="0"/>
                    </a:lnTo>
                    <a:lnTo>
                      <a:pt x="3130" y="0"/>
                    </a:lnTo>
                    <a:lnTo>
                      <a:pt x="3177" y="0"/>
                    </a:lnTo>
                    <a:lnTo>
                      <a:pt x="3222" y="0"/>
                    </a:lnTo>
                    <a:lnTo>
                      <a:pt x="3268" y="0"/>
                    </a:lnTo>
                    <a:lnTo>
                      <a:pt x="3314" y="0"/>
                    </a:lnTo>
                    <a:lnTo>
                      <a:pt x="3360" y="0"/>
                    </a:lnTo>
                    <a:lnTo>
                      <a:pt x="3407" y="0"/>
                    </a:lnTo>
                    <a:lnTo>
                      <a:pt x="3452" y="0"/>
                    </a:lnTo>
                    <a:lnTo>
                      <a:pt x="3498" y="0"/>
                    </a:lnTo>
                    <a:lnTo>
                      <a:pt x="3545" y="0"/>
                    </a:lnTo>
                    <a:lnTo>
                      <a:pt x="3590" y="0"/>
                    </a:lnTo>
                    <a:lnTo>
                      <a:pt x="3637" y="0"/>
                    </a:lnTo>
                    <a:lnTo>
                      <a:pt x="3682" y="0"/>
                    </a:lnTo>
                    <a:lnTo>
                      <a:pt x="3728" y="0"/>
                    </a:lnTo>
                    <a:lnTo>
                      <a:pt x="3775" y="0"/>
                    </a:lnTo>
                    <a:lnTo>
                      <a:pt x="3820" y="0"/>
                    </a:lnTo>
                    <a:lnTo>
                      <a:pt x="3867" y="0"/>
                    </a:lnTo>
                    <a:lnTo>
                      <a:pt x="3913" y="0"/>
                    </a:lnTo>
                    <a:lnTo>
                      <a:pt x="3958" y="0"/>
                    </a:lnTo>
                    <a:lnTo>
                      <a:pt x="4005" y="0"/>
                    </a:lnTo>
                    <a:lnTo>
                      <a:pt x="4050" y="0"/>
                    </a:lnTo>
                    <a:lnTo>
                      <a:pt x="4097" y="0"/>
                    </a:lnTo>
                    <a:lnTo>
                      <a:pt x="4143" y="0"/>
                    </a:lnTo>
                    <a:lnTo>
                      <a:pt x="4188" y="0"/>
                    </a:lnTo>
                    <a:lnTo>
                      <a:pt x="4235" y="0"/>
                    </a:lnTo>
                    <a:lnTo>
                      <a:pt x="4281" y="0"/>
                    </a:lnTo>
                    <a:lnTo>
                      <a:pt x="4327" y="0"/>
                    </a:lnTo>
                    <a:lnTo>
                      <a:pt x="4373" y="0"/>
                    </a:lnTo>
                    <a:lnTo>
                      <a:pt x="4419" y="0"/>
                    </a:lnTo>
                    <a:lnTo>
                      <a:pt x="4465" y="0"/>
                    </a:lnTo>
                    <a:lnTo>
                      <a:pt x="4511" y="0"/>
                    </a:lnTo>
                    <a:lnTo>
                      <a:pt x="4558" y="0"/>
                    </a:lnTo>
                    <a:lnTo>
                      <a:pt x="4603" y="0"/>
                    </a:lnTo>
                  </a:path>
                </a:pathLst>
              </a:custGeom>
              <a:noFill/>
              <a:ln w="25400">
                <a:solidFill>
                  <a:srgbClr val="FF0000"/>
                </a:solidFill>
                <a:round/>
                <a:headEnd/>
                <a:tailEnd/>
              </a:ln>
            </p:spPr>
            <p:txBody>
              <a:bodyPr/>
              <a:lstStyle/>
              <a:p>
                <a:endParaRPr lang="en-IN"/>
              </a:p>
            </p:txBody>
          </p:sp>
          <p:sp>
            <p:nvSpPr>
              <p:cNvPr id="2067" name="Freeform 19"/>
              <p:cNvSpPr>
                <a:spLocks/>
              </p:cNvSpPr>
              <p:nvPr/>
            </p:nvSpPr>
            <p:spPr bwMode="auto">
              <a:xfrm>
                <a:off x="575" y="1242"/>
                <a:ext cx="4603" cy="2507"/>
              </a:xfrm>
              <a:custGeom>
                <a:avLst/>
                <a:gdLst>
                  <a:gd name="T0" fmla="*/ 45 w 4603"/>
                  <a:gd name="T1" fmla="*/ 2435 h 2507"/>
                  <a:gd name="T2" fmla="*/ 137 w 4603"/>
                  <a:gd name="T3" fmla="*/ 2381 h 2507"/>
                  <a:gd name="T4" fmla="*/ 230 w 4603"/>
                  <a:gd name="T5" fmla="*/ 2342 h 2507"/>
                  <a:gd name="T6" fmla="*/ 322 w 4603"/>
                  <a:gd name="T7" fmla="*/ 2308 h 2507"/>
                  <a:gd name="T8" fmla="*/ 414 w 4603"/>
                  <a:gd name="T9" fmla="*/ 2278 h 2507"/>
                  <a:gd name="T10" fmla="*/ 505 w 4603"/>
                  <a:gd name="T11" fmla="*/ 2247 h 2507"/>
                  <a:gd name="T12" fmla="*/ 598 w 4603"/>
                  <a:gd name="T13" fmla="*/ 2218 h 2507"/>
                  <a:gd name="T14" fmla="*/ 690 w 4603"/>
                  <a:gd name="T15" fmla="*/ 2189 h 2507"/>
                  <a:gd name="T16" fmla="*/ 782 w 4603"/>
                  <a:gd name="T17" fmla="*/ 2159 h 2507"/>
                  <a:gd name="T18" fmla="*/ 875 w 4603"/>
                  <a:gd name="T19" fmla="*/ 2130 h 2507"/>
                  <a:gd name="T20" fmla="*/ 966 w 4603"/>
                  <a:gd name="T21" fmla="*/ 2100 h 2507"/>
                  <a:gd name="T22" fmla="*/ 1058 w 4603"/>
                  <a:gd name="T23" fmla="*/ 2068 h 2507"/>
                  <a:gd name="T24" fmla="*/ 1150 w 4603"/>
                  <a:gd name="T25" fmla="*/ 2036 h 2507"/>
                  <a:gd name="T26" fmla="*/ 1243 w 4603"/>
                  <a:gd name="T27" fmla="*/ 2003 h 2507"/>
                  <a:gd name="T28" fmla="*/ 1335 w 4603"/>
                  <a:gd name="T29" fmla="*/ 1971 h 2507"/>
                  <a:gd name="T30" fmla="*/ 1426 w 4603"/>
                  <a:gd name="T31" fmla="*/ 1935 h 2507"/>
                  <a:gd name="T32" fmla="*/ 1518 w 4603"/>
                  <a:gd name="T33" fmla="*/ 1900 h 2507"/>
                  <a:gd name="T34" fmla="*/ 1611 w 4603"/>
                  <a:gd name="T35" fmla="*/ 1863 h 2507"/>
                  <a:gd name="T36" fmla="*/ 1703 w 4603"/>
                  <a:gd name="T37" fmla="*/ 1825 h 2507"/>
                  <a:gd name="T38" fmla="*/ 1795 w 4603"/>
                  <a:gd name="T39" fmla="*/ 1787 h 2507"/>
                  <a:gd name="T40" fmla="*/ 1887 w 4603"/>
                  <a:gd name="T41" fmla="*/ 1747 h 2507"/>
                  <a:gd name="T42" fmla="*/ 1979 w 4603"/>
                  <a:gd name="T43" fmla="*/ 1706 h 2507"/>
                  <a:gd name="T44" fmla="*/ 2071 w 4603"/>
                  <a:gd name="T45" fmla="*/ 1663 h 2507"/>
                  <a:gd name="T46" fmla="*/ 2164 w 4603"/>
                  <a:gd name="T47" fmla="*/ 1620 h 2507"/>
                  <a:gd name="T48" fmla="*/ 2256 w 4603"/>
                  <a:gd name="T49" fmla="*/ 1575 h 2507"/>
                  <a:gd name="T50" fmla="*/ 2347 w 4603"/>
                  <a:gd name="T51" fmla="*/ 1529 h 2507"/>
                  <a:gd name="T52" fmla="*/ 2439 w 4603"/>
                  <a:gd name="T53" fmla="*/ 1483 h 2507"/>
                  <a:gd name="T54" fmla="*/ 2532 w 4603"/>
                  <a:gd name="T55" fmla="*/ 1433 h 2507"/>
                  <a:gd name="T56" fmla="*/ 2624 w 4603"/>
                  <a:gd name="T57" fmla="*/ 1384 h 2507"/>
                  <a:gd name="T58" fmla="*/ 2716 w 4603"/>
                  <a:gd name="T59" fmla="*/ 1333 h 2507"/>
                  <a:gd name="T60" fmla="*/ 2807 w 4603"/>
                  <a:gd name="T61" fmla="*/ 1280 h 2507"/>
                  <a:gd name="T62" fmla="*/ 2900 w 4603"/>
                  <a:gd name="T63" fmla="*/ 1227 h 2507"/>
                  <a:gd name="T64" fmla="*/ 2992 w 4603"/>
                  <a:gd name="T65" fmla="*/ 1173 h 2507"/>
                  <a:gd name="T66" fmla="*/ 3084 w 4603"/>
                  <a:gd name="T67" fmla="*/ 1116 h 2507"/>
                  <a:gd name="T68" fmla="*/ 3177 w 4603"/>
                  <a:gd name="T69" fmla="*/ 1059 h 2507"/>
                  <a:gd name="T70" fmla="*/ 3268 w 4603"/>
                  <a:gd name="T71" fmla="*/ 1001 h 2507"/>
                  <a:gd name="T72" fmla="*/ 3360 w 4603"/>
                  <a:gd name="T73" fmla="*/ 940 h 2507"/>
                  <a:gd name="T74" fmla="*/ 3452 w 4603"/>
                  <a:gd name="T75" fmla="*/ 879 h 2507"/>
                  <a:gd name="T76" fmla="*/ 3545 w 4603"/>
                  <a:gd name="T77" fmla="*/ 816 h 2507"/>
                  <a:gd name="T78" fmla="*/ 3637 w 4603"/>
                  <a:gd name="T79" fmla="*/ 752 h 2507"/>
                  <a:gd name="T80" fmla="*/ 3728 w 4603"/>
                  <a:gd name="T81" fmla="*/ 687 h 2507"/>
                  <a:gd name="T82" fmla="*/ 3820 w 4603"/>
                  <a:gd name="T83" fmla="*/ 620 h 2507"/>
                  <a:gd name="T84" fmla="*/ 3913 w 4603"/>
                  <a:gd name="T85" fmla="*/ 552 h 2507"/>
                  <a:gd name="T86" fmla="*/ 4005 w 4603"/>
                  <a:gd name="T87" fmla="*/ 482 h 2507"/>
                  <a:gd name="T88" fmla="*/ 4097 w 4603"/>
                  <a:gd name="T89" fmla="*/ 412 h 2507"/>
                  <a:gd name="T90" fmla="*/ 4188 w 4603"/>
                  <a:gd name="T91" fmla="*/ 341 h 2507"/>
                  <a:gd name="T92" fmla="*/ 4281 w 4603"/>
                  <a:gd name="T93" fmla="*/ 266 h 2507"/>
                  <a:gd name="T94" fmla="*/ 4373 w 4603"/>
                  <a:gd name="T95" fmla="*/ 192 h 2507"/>
                  <a:gd name="T96" fmla="*/ 4465 w 4603"/>
                  <a:gd name="T97" fmla="*/ 116 h 2507"/>
                  <a:gd name="T98" fmla="*/ 4558 w 4603"/>
                  <a:gd name="T99" fmla="*/ 39 h 25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03"/>
                  <a:gd name="T151" fmla="*/ 0 h 2507"/>
                  <a:gd name="T152" fmla="*/ 4603 w 4603"/>
                  <a:gd name="T153" fmla="*/ 2507 h 250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03" h="2507">
                    <a:moveTo>
                      <a:pt x="0" y="2507"/>
                    </a:moveTo>
                    <a:lnTo>
                      <a:pt x="45" y="2435"/>
                    </a:lnTo>
                    <a:lnTo>
                      <a:pt x="92" y="2404"/>
                    </a:lnTo>
                    <a:lnTo>
                      <a:pt x="137" y="2381"/>
                    </a:lnTo>
                    <a:lnTo>
                      <a:pt x="184" y="2360"/>
                    </a:lnTo>
                    <a:lnTo>
                      <a:pt x="230" y="2342"/>
                    </a:lnTo>
                    <a:lnTo>
                      <a:pt x="275" y="2325"/>
                    </a:lnTo>
                    <a:lnTo>
                      <a:pt x="322" y="2308"/>
                    </a:lnTo>
                    <a:lnTo>
                      <a:pt x="368" y="2293"/>
                    </a:lnTo>
                    <a:lnTo>
                      <a:pt x="414" y="2278"/>
                    </a:lnTo>
                    <a:lnTo>
                      <a:pt x="460" y="2263"/>
                    </a:lnTo>
                    <a:lnTo>
                      <a:pt x="505" y="2247"/>
                    </a:lnTo>
                    <a:lnTo>
                      <a:pt x="552" y="2232"/>
                    </a:lnTo>
                    <a:lnTo>
                      <a:pt x="598" y="2218"/>
                    </a:lnTo>
                    <a:lnTo>
                      <a:pt x="645" y="2203"/>
                    </a:lnTo>
                    <a:lnTo>
                      <a:pt x="690" y="2189"/>
                    </a:lnTo>
                    <a:lnTo>
                      <a:pt x="736" y="2174"/>
                    </a:lnTo>
                    <a:lnTo>
                      <a:pt x="782" y="2159"/>
                    </a:lnTo>
                    <a:lnTo>
                      <a:pt x="828" y="2145"/>
                    </a:lnTo>
                    <a:lnTo>
                      <a:pt x="875" y="2130"/>
                    </a:lnTo>
                    <a:lnTo>
                      <a:pt x="920" y="2115"/>
                    </a:lnTo>
                    <a:lnTo>
                      <a:pt x="966" y="2100"/>
                    </a:lnTo>
                    <a:lnTo>
                      <a:pt x="1013" y="2084"/>
                    </a:lnTo>
                    <a:lnTo>
                      <a:pt x="1058" y="2068"/>
                    </a:lnTo>
                    <a:lnTo>
                      <a:pt x="1105" y="2053"/>
                    </a:lnTo>
                    <a:lnTo>
                      <a:pt x="1150" y="2036"/>
                    </a:lnTo>
                    <a:lnTo>
                      <a:pt x="1196" y="2020"/>
                    </a:lnTo>
                    <a:lnTo>
                      <a:pt x="1243" y="2003"/>
                    </a:lnTo>
                    <a:lnTo>
                      <a:pt x="1288" y="1987"/>
                    </a:lnTo>
                    <a:lnTo>
                      <a:pt x="1335" y="1971"/>
                    </a:lnTo>
                    <a:lnTo>
                      <a:pt x="1381" y="1953"/>
                    </a:lnTo>
                    <a:lnTo>
                      <a:pt x="1426" y="1935"/>
                    </a:lnTo>
                    <a:lnTo>
                      <a:pt x="1473" y="1917"/>
                    </a:lnTo>
                    <a:lnTo>
                      <a:pt x="1518" y="1900"/>
                    </a:lnTo>
                    <a:lnTo>
                      <a:pt x="1565" y="1882"/>
                    </a:lnTo>
                    <a:lnTo>
                      <a:pt x="1611" y="1863"/>
                    </a:lnTo>
                    <a:lnTo>
                      <a:pt x="1656" y="1844"/>
                    </a:lnTo>
                    <a:lnTo>
                      <a:pt x="1703" y="1825"/>
                    </a:lnTo>
                    <a:lnTo>
                      <a:pt x="1749" y="1806"/>
                    </a:lnTo>
                    <a:lnTo>
                      <a:pt x="1795" y="1787"/>
                    </a:lnTo>
                    <a:lnTo>
                      <a:pt x="1841" y="1767"/>
                    </a:lnTo>
                    <a:lnTo>
                      <a:pt x="1887" y="1747"/>
                    </a:lnTo>
                    <a:lnTo>
                      <a:pt x="1933" y="1727"/>
                    </a:lnTo>
                    <a:lnTo>
                      <a:pt x="1979" y="1706"/>
                    </a:lnTo>
                    <a:lnTo>
                      <a:pt x="2026" y="1685"/>
                    </a:lnTo>
                    <a:lnTo>
                      <a:pt x="2071" y="1663"/>
                    </a:lnTo>
                    <a:lnTo>
                      <a:pt x="2117" y="1642"/>
                    </a:lnTo>
                    <a:lnTo>
                      <a:pt x="2164" y="1620"/>
                    </a:lnTo>
                    <a:lnTo>
                      <a:pt x="2209" y="1598"/>
                    </a:lnTo>
                    <a:lnTo>
                      <a:pt x="2256" y="1575"/>
                    </a:lnTo>
                    <a:lnTo>
                      <a:pt x="2301" y="1552"/>
                    </a:lnTo>
                    <a:lnTo>
                      <a:pt x="2347" y="1529"/>
                    </a:lnTo>
                    <a:lnTo>
                      <a:pt x="2394" y="1505"/>
                    </a:lnTo>
                    <a:lnTo>
                      <a:pt x="2439" y="1483"/>
                    </a:lnTo>
                    <a:lnTo>
                      <a:pt x="2486" y="1459"/>
                    </a:lnTo>
                    <a:lnTo>
                      <a:pt x="2532" y="1433"/>
                    </a:lnTo>
                    <a:lnTo>
                      <a:pt x="2577" y="1409"/>
                    </a:lnTo>
                    <a:lnTo>
                      <a:pt x="2624" y="1384"/>
                    </a:lnTo>
                    <a:lnTo>
                      <a:pt x="2669" y="1359"/>
                    </a:lnTo>
                    <a:lnTo>
                      <a:pt x="2716" y="1333"/>
                    </a:lnTo>
                    <a:lnTo>
                      <a:pt x="2762" y="1307"/>
                    </a:lnTo>
                    <a:lnTo>
                      <a:pt x="2807" y="1280"/>
                    </a:lnTo>
                    <a:lnTo>
                      <a:pt x="2854" y="1254"/>
                    </a:lnTo>
                    <a:lnTo>
                      <a:pt x="2900" y="1227"/>
                    </a:lnTo>
                    <a:lnTo>
                      <a:pt x="2946" y="1201"/>
                    </a:lnTo>
                    <a:lnTo>
                      <a:pt x="2992" y="1173"/>
                    </a:lnTo>
                    <a:lnTo>
                      <a:pt x="3037" y="1145"/>
                    </a:lnTo>
                    <a:lnTo>
                      <a:pt x="3084" y="1116"/>
                    </a:lnTo>
                    <a:lnTo>
                      <a:pt x="3130" y="1088"/>
                    </a:lnTo>
                    <a:lnTo>
                      <a:pt x="3177" y="1059"/>
                    </a:lnTo>
                    <a:lnTo>
                      <a:pt x="3222" y="1030"/>
                    </a:lnTo>
                    <a:lnTo>
                      <a:pt x="3268" y="1001"/>
                    </a:lnTo>
                    <a:lnTo>
                      <a:pt x="3314" y="970"/>
                    </a:lnTo>
                    <a:lnTo>
                      <a:pt x="3360" y="940"/>
                    </a:lnTo>
                    <a:lnTo>
                      <a:pt x="3407" y="910"/>
                    </a:lnTo>
                    <a:lnTo>
                      <a:pt x="3452" y="879"/>
                    </a:lnTo>
                    <a:lnTo>
                      <a:pt x="3498" y="848"/>
                    </a:lnTo>
                    <a:lnTo>
                      <a:pt x="3545" y="816"/>
                    </a:lnTo>
                    <a:lnTo>
                      <a:pt x="3590" y="785"/>
                    </a:lnTo>
                    <a:lnTo>
                      <a:pt x="3637" y="752"/>
                    </a:lnTo>
                    <a:lnTo>
                      <a:pt x="3682" y="720"/>
                    </a:lnTo>
                    <a:lnTo>
                      <a:pt x="3728" y="687"/>
                    </a:lnTo>
                    <a:lnTo>
                      <a:pt x="3775" y="653"/>
                    </a:lnTo>
                    <a:lnTo>
                      <a:pt x="3820" y="620"/>
                    </a:lnTo>
                    <a:lnTo>
                      <a:pt x="3867" y="586"/>
                    </a:lnTo>
                    <a:lnTo>
                      <a:pt x="3913" y="552"/>
                    </a:lnTo>
                    <a:lnTo>
                      <a:pt x="3958" y="518"/>
                    </a:lnTo>
                    <a:lnTo>
                      <a:pt x="4005" y="482"/>
                    </a:lnTo>
                    <a:lnTo>
                      <a:pt x="4050" y="448"/>
                    </a:lnTo>
                    <a:lnTo>
                      <a:pt x="4097" y="412"/>
                    </a:lnTo>
                    <a:lnTo>
                      <a:pt x="4143" y="376"/>
                    </a:lnTo>
                    <a:lnTo>
                      <a:pt x="4188" y="341"/>
                    </a:lnTo>
                    <a:lnTo>
                      <a:pt x="4235" y="304"/>
                    </a:lnTo>
                    <a:lnTo>
                      <a:pt x="4281" y="266"/>
                    </a:lnTo>
                    <a:lnTo>
                      <a:pt x="4327" y="230"/>
                    </a:lnTo>
                    <a:lnTo>
                      <a:pt x="4373" y="192"/>
                    </a:lnTo>
                    <a:lnTo>
                      <a:pt x="4419" y="154"/>
                    </a:lnTo>
                    <a:lnTo>
                      <a:pt x="4465" y="116"/>
                    </a:lnTo>
                    <a:lnTo>
                      <a:pt x="4511" y="78"/>
                    </a:lnTo>
                    <a:lnTo>
                      <a:pt x="4558" y="39"/>
                    </a:lnTo>
                    <a:lnTo>
                      <a:pt x="4603" y="0"/>
                    </a:lnTo>
                  </a:path>
                </a:pathLst>
              </a:custGeom>
              <a:noFill/>
              <a:ln w="25400">
                <a:solidFill>
                  <a:srgbClr val="00FF00"/>
                </a:solidFill>
                <a:round/>
                <a:headEnd/>
                <a:tailEnd/>
              </a:ln>
            </p:spPr>
            <p:txBody>
              <a:bodyPr/>
              <a:lstStyle/>
              <a:p>
                <a:endParaRPr lang="en-IN"/>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z="3200" smtClean="0"/>
              <a:t>Av. Fixed, Av. Variable &amp; </a:t>
            </a:r>
            <a:br>
              <a:rPr lang="en-US" sz="3200" smtClean="0"/>
            </a:br>
            <a:r>
              <a:rPr lang="en-US" sz="3200" smtClean="0"/>
              <a:t>Av. Total Cost</a:t>
            </a:r>
          </a:p>
        </p:txBody>
      </p:sp>
      <p:sp>
        <p:nvSpPr>
          <p:cNvPr id="3077" name="Rectangle 3"/>
          <p:cNvSpPr>
            <a:spLocks noGrp="1" noChangeArrowheads="1"/>
          </p:cNvSpPr>
          <p:nvPr>
            <p:ph type="body" idx="1"/>
          </p:nvPr>
        </p:nvSpPr>
        <p:spPr/>
        <p:txBody>
          <a:bodyPr/>
          <a:lstStyle/>
          <a:p>
            <a:pPr eaLnBrk="1" hangingPunct="1"/>
            <a:r>
              <a:rPr lang="en-US" sz="2800" smtClean="0">
                <a:latin typeface="Calibri" pitchFamily="34" charset="0"/>
              </a:rPr>
              <a:t>The firm’s total cost function is</a:t>
            </a:r>
            <a:br>
              <a:rPr lang="en-US" sz="2800" smtClean="0">
                <a:latin typeface="Calibri" pitchFamily="34" charset="0"/>
              </a:rPr>
            </a:br>
            <a:r>
              <a:rPr lang="en-US" smtClean="0"/>
              <a:t/>
            </a:r>
            <a:br>
              <a:rPr lang="en-US" smtClean="0"/>
            </a:br>
            <a:endParaRPr lang="en-US" smtClean="0"/>
          </a:p>
          <a:p>
            <a:pPr eaLnBrk="1" hangingPunct="1">
              <a:buFontTx/>
              <a:buNone/>
            </a:pPr>
            <a:r>
              <a:rPr lang="en-US" sz="2800" smtClean="0">
                <a:latin typeface="Calibri" pitchFamily="34" charset="0"/>
              </a:rPr>
              <a:t>	For y &gt; 0, the firm’s average total cost function is</a:t>
            </a:r>
          </a:p>
          <a:p>
            <a:pPr eaLnBrk="1" hangingPunct="1"/>
            <a:endParaRPr lang="en-US" smtClean="0"/>
          </a:p>
        </p:txBody>
      </p:sp>
      <p:graphicFrame>
        <p:nvGraphicFramePr>
          <p:cNvPr id="3074" name="Object 4"/>
          <p:cNvGraphicFramePr>
            <a:graphicFrameLocks/>
          </p:cNvGraphicFramePr>
          <p:nvPr/>
        </p:nvGraphicFramePr>
        <p:xfrm>
          <a:off x="3352800" y="2057400"/>
          <a:ext cx="2724150" cy="565150"/>
        </p:xfrm>
        <a:graphic>
          <a:graphicData uri="http://schemas.openxmlformats.org/presentationml/2006/ole">
            <p:oleObj spid="_x0000_s3074" name="Equation" r:id="rId3" imgW="1028520" imgH="228600" progId="Equation.3">
              <p:embed/>
            </p:oleObj>
          </a:graphicData>
        </a:graphic>
      </p:graphicFrame>
      <p:graphicFrame>
        <p:nvGraphicFramePr>
          <p:cNvPr id="3075" name="Object 5"/>
          <p:cNvGraphicFramePr>
            <a:graphicFrameLocks/>
          </p:cNvGraphicFramePr>
          <p:nvPr/>
        </p:nvGraphicFramePr>
        <p:xfrm>
          <a:off x="3124200" y="3733800"/>
          <a:ext cx="3810000" cy="1452563"/>
        </p:xfrm>
        <a:graphic>
          <a:graphicData uri="http://schemas.openxmlformats.org/presentationml/2006/ole">
            <p:oleObj spid="_x0000_s3075" name="Equation" r:id="rId4" imgW="1752480" imgH="66024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sz="4000" smtClean="0"/>
              <a:t>Marginal Cost Function</a:t>
            </a:r>
          </a:p>
        </p:txBody>
      </p:sp>
      <p:sp>
        <p:nvSpPr>
          <p:cNvPr id="5126" name="Rectangle 3"/>
          <p:cNvSpPr>
            <a:spLocks noGrp="1" noChangeArrowheads="1"/>
          </p:cNvSpPr>
          <p:nvPr>
            <p:ph type="body" idx="1"/>
          </p:nvPr>
        </p:nvSpPr>
        <p:spPr/>
        <p:txBody>
          <a:bodyPr/>
          <a:lstStyle/>
          <a:p>
            <a:pPr eaLnBrk="1" hangingPunct="1"/>
            <a:r>
              <a:rPr lang="en-US" sz="2400" smtClean="0">
                <a:latin typeface="Calibri" pitchFamily="34" charset="0"/>
              </a:rPr>
              <a:t>Marginal cost is the rate-of-change of variable cost as the output level changes.  That is,</a:t>
            </a:r>
          </a:p>
          <a:p>
            <a:pPr eaLnBrk="1" hangingPunct="1">
              <a:buFontTx/>
              <a:buNone/>
            </a:pPr>
            <a:endParaRPr lang="en-US" sz="2400" smtClean="0">
              <a:latin typeface="Calibri" pitchFamily="34" charset="0"/>
            </a:endParaRPr>
          </a:p>
          <a:p>
            <a:pPr eaLnBrk="1" hangingPunct="1"/>
            <a:r>
              <a:rPr lang="en-US" sz="2400" smtClean="0">
                <a:latin typeface="Calibri" pitchFamily="34" charset="0"/>
              </a:rPr>
              <a:t>The firm’s total cost function is </a:t>
            </a:r>
            <a:r>
              <a:rPr lang="en-US" sz="2400" smtClean="0"/>
              <a:t/>
            </a:r>
            <a:br>
              <a:rPr lang="en-US" sz="2400" smtClean="0"/>
            </a:br>
            <a:r>
              <a:rPr lang="en-US" sz="2400" smtClean="0"/>
              <a:t/>
            </a:r>
            <a:br>
              <a:rPr lang="en-US" sz="2400" smtClean="0"/>
            </a:br>
            <a:r>
              <a:rPr lang="en-US" sz="2400" smtClean="0">
                <a:latin typeface="Calibri" pitchFamily="34" charset="0"/>
              </a:rPr>
              <a:t>and the fixed cost F does not change with the output level y, so</a:t>
            </a:r>
            <a:r>
              <a:rPr lang="en-US" sz="2400" smtClean="0"/>
              <a:t/>
            </a:r>
            <a:br>
              <a:rPr lang="en-US" sz="2400" smtClean="0"/>
            </a:br>
            <a:endParaRPr lang="en-US" sz="2400" smtClean="0"/>
          </a:p>
          <a:p>
            <a:pPr eaLnBrk="1" hangingPunct="1"/>
            <a:r>
              <a:rPr lang="en-US" sz="2400" smtClean="0">
                <a:latin typeface="Calibri" pitchFamily="34" charset="0"/>
              </a:rPr>
              <a:t>MC is the slope of both the variable cost and the total cost functions. </a:t>
            </a:r>
            <a:r>
              <a:rPr lang="en-IN" sz="2400" smtClean="0">
                <a:latin typeface="Calibri" pitchFamily="34" charset="0"/>
              </a:rPr>
              <a:t>Marginal costs reflect changes in variable costs</a:t>
            </a:r>
            <a:r>
              <a:rPr lang="en-IN" sz="2400" smtClean="0"/>
              <a:t>.</a:t>
            </a:r>
            <a:endParaRPr lang="en-US" sz="2400" smtClean="0">
              <a:latin typeface="Calibri" pitchFamily="34" charset="0"/>
            </a:endParaRPr>
          </a:p>
          <a:p>
            <a:pPr eaLnBrk="1" hangingPunct="1"/>
            <a:endParaRPr lang="en-US" sz="2400" smtClean="0">
              <a:latin typeface="Calibri" pitchFamily="34" charset="0"/>
            </a:endParaRPr>
          </a:p>
          <a:p>
            <a:pPr eaLnBrk="1" hangingPunct="1"/>
            <a:endParaRPr lang="en-US" smtClean="0"/>
          </a:p>
        </p:txBody>
      </p:sp>
      <p:graphicFrame>
        <p:nvGraphicFramePr>
          <p:cNvPr id="5122" name="Object 4"/>
          <p:cNvGraphicFramePr>
            <a:graphicFrameLocks/>
          </p:cNvGraphicFramePr>
          <p:nvPr/>
        </p:nvGraphicFramePr>
        <p:xfrm>
          <a:off x="4724400" y="1981200"/>
          <a:ext cx="1684338" cy="685800"/>
        </p:xfrm>
        <a:graphic>
          <a:graphicData uri="http://schemas.openxmlformats.org/presentationml/2006/ole">
            <p:oleObj spid="_x0000_s41986" name="Equation" r:id="rId3" imgW="1079280" imgH="431640" progId="Equation.3">
              <p:embed/>
            </p:oleObj>
          </a:graphicData>
        </a:graphic>
      </p:graphicFrame>
      <p:graphicFrame>
        <p:nvGraphicFramePr>
          <p:cNvPr id="5123" name="Object 4"/>
          <p:cNvGraphicFramePr>
            <a:graphicFrameLocks/>
          </p:cNvGraphicFramePr>
          <p:nvPr/>
        </p:nvGraphicFramePr>
        <p:xfrm>
          <a:off x="5105400" y="2895600"/>
          <a:ext cx="2286000" cy="473075"/>
        </p:xfrm>
        <a:graphic>
          <a:graphicData uri="http://schemas.openxmlformats.org/presentationml/2006/ole">
            <p:oleObj spid="_x0000_s41987" name="Equation" r:id="rId4" imgW="1028520" imgH="228600" progId="Equation.3">
              <p:embed/>
            </p:oleObj>
          </a:graphicData>
        </a:graphic>
      </p:graphicFrame>
      <p:graphicFrame>
        <p:nvGraphicFramePr>
          <p:cNvPr id="5124" name="Object 5"/>
          <p:cNvGraphicFramePr>
            <a:graphicFrameLocks/>
          </p:cNvGraphicFramePr>
          <p:nvPr/>
        </p:nvGraphicFramePr>
        <p:xfrm>
          <a:off x="3124200" y="4114800"/>
          <a:ext cx="2895600" cy="685800"/>
        </p:xfrm>
        <a:graphic>
          <a:graphicData uri="http://schemas.openxmlformats.org/presentationml/2006/ole">
            <p:oleObj spid="_x0000_s41988" name="Equation" r:id="rId5" imgW="1612800" imgH="43164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15363" name="Rectangle 3"/>
          <p:cNvSpPr>
            <a:spLocks noGrp="1" noChangeArrowheads="1"/>
          </p:cNvSpPr>
          <p:nvPr>
            <p:ph type="body" idx="1"/>
          </p:nvPr>
        </p:nvSpPr>
        <p:spPr/>
        <p:txBody>
          <a:bodyPr/>
          <a:lstStyle/>
          <a:p>
            <a:r>
              <a:rPr lang="en-IN" sz="2000" dirty="0" smtClean="0"/>
              <a:t>The fixed costs are spread out more and more as output </a:t>
            </a:r>
            <a:r>
              <a:rPr lang="en-IN" sz="2000" dirty="0" smtClean="0"/>
              <a:t>expands</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US" sz="2000" dirty="0" smtClean="0"/>
          </a:p>
          <a:p>
            <a:r>
              <a:rPr lang="en-US" sz="2000" dirty="0" smtClean="0"/>
              <a:t>Average variable cost</a:t>
            </a:r>
            <a:endParaRPr lang="en-US" sz="2000" dirty="0" smtClean="0"/>
          </a:p>
        </p:txBody>
      </p:sp>
      <p:grpSp>
        <p:nvGrpSpPr>
          <p:cNvPr id="15364" name="Group 15"/>
          <p:cNvGrpSpPr>
            <a:grpSpLocks/>
          </p:cNvGrpSpPr>
          <p:nvPr/>
        </p:nvGrpSpPr>
        <p:grpSpPr bwMode="auto">
          <a:xfrm>
            <a:off x="1246188" y="2546350"/>
            <a:ext cx="3249612" cy="2178050"/>
            <a:chOff x="1245466" y="2546567"/>
            <a:chExt cx="4318661" cy="3024334"/>
          </a:xfrm>
        </p:grpSpPr>
        <p:sp>
          <p:nvSpPr>
            <p:cNvPr id="15365" name="Rectangle 5"/>
            <p:cNvSpPr>
              <a:spLocks noChangeArrowheads="1"/>
            </p:cNvSpPr>
            <p:nvPr/>
          </p:nvSpPr>
          <p:spPr bwMode="auto">
            <a:xfrm>
              <a:off x="1245466" y="2546567"/>
              <a:ext cx="1583767" cy="369974"/>
            </a:xfrm>
            <a:prstGeom prst="rect">
              <a:avLst/>
            </a:prstGeom>
            <a:noFill/>
            <a:ln w="9525">
              <a:noFill/>
              <a:miter lim="800000"/>
              <a:headEnd/>
              <a:tailEnd/>
            </a:ln>
          </p:spPr>
          <p:txBody>
            <a:bodyPr wrap="none" lIns="92075" tIns="46038" rIns="92075" bIns="46038">
              <a:spAutoFit/>
            </a:bodyPr>
            <a:lstStyle/>
            <a:p>
              <a:pPr eaLnBrk="0" hangingPunct="0"/>
              <a:r>
                <a:rPr lang="en-US" b="1"/>
                <a:t>$/output unit</a:t>
              </a:r>
            </a:p>
          </p:txBody>
        </p:sp>
        <p:sp>
          <p:nvSpPr>
            <p:cNvPr id="15366" name="Rectangle 7"/>
            <p:cNvSpPr>
              <a:spLocks noChangeArrowheads="1"/>
            </p:cNvSpPr>
            <p:nvPr/>
          </p:nvSpPr>
          <p:spPr bwMode="auto">
            <a:xfrm>
              <a:off x="5249938" y="5200927"/>
              <a:ext cx="314189" cy="369974"/>
            </a:xfrm>
            <a:prstGeom prst="rect">
              <a:avLst/>
            </a:prstGeom>
            <a:noFill/>
            <a:ln w="9525">
              <a:noFill/>
              <a:miter lim="800000"/>
              <a:headEnd/>
              <a:tailEnd/>
            </a:ln>
          </p:spPr>
          <p:txBody>
            <a:bodyPr wrap="none" lIns="92075" tIns="46038" rIns="92075" bIns="46038">
              <a:spAutoFit/>
            </a:bodyPr>
            <a:lstStyle/>
            <a:p>
              <a:pPr eaLnBrk="0" hangingPunct="0"/>
              <a:r>
                <a:rPr lang="en-US" b="1"/>
                <a:t>y</a:t>
              </a:r>
            </a:p>
          </p:txBody>
        </p:sp>
        <p:sp>
          <p:nvSpPr>
            <p:cNvPr id="15367" name="Rectangle 8"/>
            <p:cNvSpPr>
              <a:spLocks noChangeArrowheads="1"/>
            </p:cNvSpPr>
            <p:nvPr/>
          </p:nvSpPr>
          <p:spPr bwMode="auto">
            <a:xfrm>
              <a:off x="1523723" y="5200927"/>
              <a:ext cx="314189" cy="369974"/>
            </a:xfrm>
            <a:prstGeom prst="rect">
              <a:avLst/>
            </a:prstGeom>
            <a:noFill/>
            <a:ln w="9525">
              <a:noFill/>
              <a:miter lim="800000"/>
              <a:headEnd/>
              <a:tailEnd/>
            </a:ln>
          </p:spPr>
          <p:txBody>
            <a:bodyPr wrap="none" lIns="92075" tIns="46038" rIns="92075" bIns="46038">
              <a:spAutoFit/>
            </a:bodyPr>
            <a:lstStyle/>
            <a:p>
              <a:pPr eaLnBrk="0" hangingPunct="0"/>
              <a:r>
                <a:rPr lang="en-US" b="1"/>
                <a:t>0</a:t>
              </a:r>
            </a:p>
          </p:txBody>
        </p:sp>
        <p:sp>
          <p:nvSpPr>
            <p:cNvPr id="15368" name="Rectangle 9"/>
            <p:cNvSpPr>
              <a:spLocks noChangeArrowheads="1"/>
            </p:cNvSpPr>
            <p:nvPr/>
          </p:nvSpPr>
          <p:spPr bwMode="auto">
            <a:xfrm>
              <a:off x="2818220" y="3748809"/>
              <a:ext cx="2454302" cy="370324"/>
            </a:xfrm>
            <a:prstGeom prst="rect">
              <a:avLst/>
            </a:prstGeom>
            <a:noFill/>
            <a:ln w="9525">
              <a:noFill/>
              <a:miter lim="800000"/>
              <a:headEnd/>
              <a:tailEnd/>
            </a:ln>
          </p:spPr>
          <p:txBody>
            <a:bodyPr wrap="none" lIns="92075" tIns="46038" rIns="92075" bIns="46038">
              <a:spAutoFit/>
            </a:bodyPr>
            <a:lstStyle/>
            <a:p>
              <a:pPr eaLnBrk="0" hangingPunct="0"/>
              <a:r>
                <a:rPr lang="en-US" b="1"/>
                <a:t>AFC(y) </a:t>
              </a:r>
              <a:r>
                <a:rPr lang="en-US" b="1">
                  <a:latin typeface="Symbol" pitchFamily="18" charset="2"/>
                </a:rPr>
                <a:t>®</a:t>
              </a:r>
              <a:r>
                <a:rPr lang="en-US" b="1"/>
                <a:t> 0 as y </a:t>
              </a:r>
              <a:r>
                <a:rPr lang="en-US" b="1">
                  <a:latin typeface="Symbol" pitchFamily="18" charset="2"/>
                </a:rPr>
                <a:t>® ¥</a:t>
              </a:r>
            </a:p>
          </p:txBody>
        </p:sp>
        <p:grpSp>
          <p:nvGrpSpPr>
            <p:cNvPr id="15369" name="Group 14"/>
            <p:cNvGrpSpPr>
              <a:grpSpLocks/>
            </p:cNvGrpSpPr>
            <p:nvPr/>
          </p:nvGrpSpPr>
          <p:grpSpPr bwMode="auto">
            <a:xfrm>
              <a:off x="1609216" y="2794198"/>
              <a:ext cx="3714924" cy="2361841"/>
              <a:chOff x="1609216" y="2794198"/>
              <a:chExt cx="3714924" cy="2361841"/>
            </a:xfrm>
          </p:grpSpPr>
          <p:sp>
            <p:nvSpPr>
              <p:cNvPr id="15370" name="Freeform 12"/>
              <p:cNvSpPr>
                <a:spLocks/>
              </p:cNvSpPr>
              <p:nvPr/>
            </p:nvSpPr>
            <p:spPr bwMode="auto">
              <a:xfrm>
                <a:off x="1609216" y="5150802"/>
                <a:ext cx="3714924" cy="5237"/>
              </a:xfrm>
              <a:custGeom>
                <a:avLst/>
                <a:gdLst>
                  <a:gd name="T0" fmla="*/ 1951827 w 4606"/>
                  <a:gd name="T1" fmla="*/ 0 h 7"/>
                  <a:gd name="T2" fmla="*/ 0 w 4606"/>
                  <a:gd name="T3" fmla="*/ 3918025 h 7"/>
                  <a:gd name="T4" fmla="*/ 2147483647 w 4606"/>
                  <a:gd name="T5" fmla="*/ 3918025 h 7"/>
                  <a:gd name="T6" fmla="*/ 2147483647 w 4606"/>
                  <a:gd name="T7" fmla="*/ 0 h 7"/>
                  <a:gd name="T8" fmla="*/ 1951827 w 4606"/>
                  <a:gd name="T9" fmla="*/ 0 h 7"/>
                  <a:gd name="T10" fmla="*/ 0 60000 65536"/>
                  <a:gd name="T11" fmla="*/ 0 60000 65536"/>
                  <a:gd name="T12" fmla="*/ 0 60000 65536"/>
                  <a:gd name="T13" fmla="*/ 0 60000 65536"/>
                  <a:gd name="T14" fmla="*/ 0 60000 65536"/>
                  <a:gd name="T15" fmla="*/ 0 w 4606"/>
                  <a:gd name="T16" fmla="*/ 0 h 7"/>
                  <a:gd name="T17" fmla="*/ 4606 w 4606"/>
                  <a:gd name="T18" fmla="*/ 7 h 7"/>
                </a:gdLst>
                <a:ahLst/>
                <a:cxnLst>
                  <a:cxn ang="T10">
                    <a:pos x="T0" y="T1"/>
                  </a:cxn>
                  <a:cxn ang="T11">
                    <a:pos x="T2" y="T3"/>
                  </a:cxn>
                  <a:cxn ang="T12">
                    <a:pos x="T4" y="T5"/>
                  </a:cxn>
                  <a:cxn ang="T13">
                    <a:pos x="T6" y="T7"/>
                  </a:cxn>
                  <a:cxn ang="T14">
                    <a:pos x="T8" y="T9"/>
                  </a:cxn>
                </a:cxnLst>
                <a:rect l="T15" t="T16" r="T17" b="T18"/>
                <a:pathLst>
                  <a:path w="4606" h="7">
                    <a:moveTo>
                      <a:pt x="3" y="0"/>
                    </a:moveTo>
                    <a:lnTo>
                      <a:pt x="0" y="7"/>
                    </a:lnTo>
                    <a:lnTo>
                      <a:pt x="4604" y="7"/>
                    </a:lnTo>
                    <a:lnTo>
                      <a:pt x="4606" y="0"/>
                    </a:lnTo>
                    <a:lnTo>
                      <a:pt x="3" y="0"/>
                    </a:lnTo>
                    <a:close/>
                  </a:path>
                </a:pathLst>
              </a:custGeom>
              <a:solidFill>
                <a:srgbClr val="FFFFFF"/>
              </a:solidFill>
              <a:ln w="0">
                <a:solidFill>
                  <a:srgbClr val="FF3300"/>
                </a:solidFill>
                <a:round/>
                <a:headEnd/>
                <a:tailEnd/>
              </a:ln>
            </p:spPr>
            <p:txBody>
              <a:bodyPr/>
              <a:lstStyle/>
              <a:p>
                <a:endParaRPr lang="en-IN"/>
              </a:p>
            </p:txBody>
          </p:sp>
          <p:sp>
            <p:nvSpPr>
              <p:cNvPr id="15371" name="Freeform 13"/>
              <p:cNvSpPr>
                <a:spLocks/>
              </p:cNvSpPr>
              <p:nvPr/>
            </p:nvSpPr>
            <p:spPr bwMode="auto">
              <a:xfrm>
                <a:off x="1609216" y="2794198"/>
                <a:ext cx="2420" cy="2360345"/>
              </a:xfrm>
              <a:custGeom>
                <a:avLst/>
                <a:gdLst>
                  <a:gd name="T0" fmla="*/ 1952134 w 3"/>
                  <a:gd name="T1" fmla="*/ 1764161706 h 3155"/>
                  <a:gd name="T2" fmla="*/ 0 w 3"/>
                  <a:gd name="T3" fmla="*/ 1765840505 h 3155"/>
                  <a:gd name="T4" fmla="*/ 0 w 3"/>
                  <a:gd name="T5" fmla="*/ 1678800 h 3155"/>
                  <a:gd name="T6" fmla="*/ 1952134 w 3"/>
                  <a:gd name="T7" fmla="*/ 0 h 3155"/>
                  <a:gd name="T8" fmla="*/ 1952134 w 3"/>
                  <a:gd name="T9" fmla="*/ 1764161706 h 3155"/>
                  <a:gd name="T10" fmla="*/ 0 60000 65536"/>
                  <a:gd name="T11" fmla="*/ 0 60000 65536"/>
                  <a:gd name="T12" fmla="*/ 0 60000 65536"/>
                  <a:gd name="T13" fmla="*/ 0 60000 65536"/>
                  <a:gd name="T14" fmla="*/ 0 60000 65536"/>
                  <a:gd name="T15" fmla="*/ 0 w 3"/>
                  <a:gd name="T16" fmla="*/ 0 h 3155"/>
                  <a:gd name="T17" fmla="*/ 3 w 3"/>
                  <a:gd name="T18" fmla="*/ 3155 h 3155"/>
                </a:gdLst>
                <a:ahLst/>
                <a:cxnLst>
                  <a:cxn ang="T10">
                    <a:pos x="T0" y="T1"/>
                  </a:cxn>
                  <a:cxn ang="T11">
                    <a:pos x="T2" y="T3"/>
                  </a:cxn>
                  <a:cxn ang="T12">
                    <a:pos x="T4" y="T5"/>
                  </a:cxn>
                  <a:cxn ang="T13">
                    <a:pos x="T6" y="T7"/>
                  </a:cxn>
                  <a:cxn ang="T14">
                    <a:pos x="T8" y="T9"/>
                  </a:cxn>
                </a:cxnLst>
                <a:rect l="T15" t="T16" r="T17" b="T18"/>
                <a:pathLst>
                  <a:path w="3" h="3155">
                    <a:moveTo>
                      <a:pt x="3" y="3152"/>
                    </a:moveTo>
                    <a:lnTo>
                      <a:pt x="0" y="3155"/>
                    </a:lnTo>
                    <a:lnTo>
                      <a:pt x="0" y="3"/>
                    </a:lnTo>
                    <a:lnTo>
                      <a:pt x="3" y="0"/>
                    </a:lnTo>
                    <a:lnTo>
                      <a:pt x="3" y="3152"/>
                    </a:lnTo>
                    <a:close/>
                  </a:path>
                </a:pathLst>
              </a:custGeom>
              <a:solidFill>
                <a:srgbClr val="FFFFFF"/>
              </a:solidFill>
              <a:ln w="0">
                <a:solidFill>
                  <a:srgbClr val="FF3300"/>
                </a:solidFill>
                <a:round/>
                <a:headEnd/>
                <a:tailEnd/>
              </a:ln>
            </p:spPr>
            <p:txBody>
              <a:bodyPr/>
              <a:lstStyle/>
              <a:p>
                <a:endParaRPr lang="en-IN"/>
              </a:p>
            </p:txBody>
          </p:sp>
          <p:sp>
            <p:nvSpPr>
              <p:cNvPr id="15372" name="Freeform 14"/>
              <p:cNvSpPr>
                <a:spLocks/>
              </p:cNvSpPr>
              <p:nvPr/>
            </p:nvSpPr>
            <p:spPr bwMode="auto">
              <a:xfrm>
                <a:off x="1735843" y="2795694"/>
                <a:ext cx="3587490" cy="2279547"/>
              </a:xfrm>
              <a:custGeom>
                <a:avLst/>
                <a:gdLst>
                  <a:gd name="T0" fmla="*/ 18864969 w 4448"/>
                  <a:gd name="T1" fmla="*/ 294400464 h 3047"/>
                  <a:gd name="T2" fmla="*/ 78060967 w 4448"/>
                  <a:gd name="T3" fmla="*/ 784134179 h 3047"/>
                  <a:gd name="T4" fmla="*/ 138557919 w 4448"/>
                  <a:gd name="T5" fmla="*/ 1028721376 h 3047"/>
                  <a:gd name="T6" fmla="*/ 198404775 w 4448"/>
                  <a:gd name="T7" fmla="*/ 1175921561 h 3047"/>
                  <a:gd name="T8" fmla="*/ 258250875 w 4448"/>
                  <a:gd name="T9" fmla="*/ 1274427586 h 3047"/>
                  <a:gd name="T10" fmla="*/ 318748609 w 4448"/>
                  <a:gd name="T11" fmla="*/ 1343829932 h 3047"/>
                  <a:gd name="T12" fmla="*/ 377944587 w 4448"/>
                  <a:gd name="T13" fmla="*/ 1396441292 h 3047"/>
                  <a:gd name="T14" fmla="*/ 437790738 w 4448"/>
                  <a:gd name="T15" fmla="*/ 1437299559 h 3047"/>
                  <a:gd name="T16" fmla="*/ 497637594 w 4448"/>
                  <a:gd name="T17" fmla="*/ 1470321184 h 3047"/>
                  <a:gd name="T18" fmla="*/ 558134521 w 4448"/>
                  <a:gd name="T19" fmla="*/ 1496626864 h 3047"/>
                  <a:gd name="T20" fmla="*/ 617981377 w 4448"/>
                  <a:gd name="T21" fmla="*/ 1519014597 h 3047"/>
                  <a:gd name="T22" fmla="*/ 677177356 w 4448"/>
                  <a:gd name="T23" fmla="*/ 1537485131 h 3047"/>
                  <a:gd name="T24" fmla="*/ 737024212 w 4448"/>
                  <a:gd name="T25" fmla="*/ 1553715770 h 3047"/>
                  <a:gd name="T26" fmla="*/ 797521139 w 4448"/>
                  <a:gd name="T27" fmla="*/ 1567708009 h 3047"/>
                  <a:gd name="T28" fmla="*/ 857368197 w 4448"/>
                  <a:gd name="T29" fmla="*/ 1580021823 h 3047"/>
                  <a:gd name="T30" fmla="*/ 917214246 w 4448"/>
                  <a:gd name="T31" fmla="*/ 1591215316 h 3047"/>
                  <a:gd name="T32" fmla="*/ 976410225 w 4448"/>
                  <a:gd name="T33" fmla="*/ 1600730009 h 3047"/>
                  <a:gd name="T34" fmla="*/ 1036907959 w 4448"/>
                  <a:gd name="T35" fmla="*/ 1609125502 h 3047"/>
                  <a:gd name="T36" fmla="*/ 1096754008 w 4448"/>
                  <a:gd name="T37" fmla="*/ 1616961396 h 3047"/>
                  <a:gd name="T38" fmla="*/ 1156600864 w 4448"/>
                  <a:gd name="T39" fmla="*/ 1623678090 h 3047"/>
                  <a:gd name="T40" fmla="*/ 1217097791 w 4448"/>
                  <a:gd name="T41" fmla="*/ 1630394784 h 3047"/>
                  <a:gd name="T42" fmla="*/ 1276293770 w 4448"/>
                  <a:gd name="T43" fmla="*/ 1635990782 h 3047"/>
                  <a:gd name="T44" fmla="*/ 1336140626 w 4448"/>
                  <a:gd name="T45" fmla="*/ 1641588276 h 3047"/>
                  <a:gd name="T46" fmla="*/ 1395987482 w 4448"/>
                  <a:gd name="T47" fmla="*/ 1646626170 h 3047"/>
                  <a:gd name="T48" fmla="*/ 1456484409 w 4448"/>
                  <a:gd name="T49" fmla="*/ 1650543369 h 3047"/>
                  <a:gd name="T50" fmla="*/ 1516331266 w 4448"/>
                  <a:gd name="T51" fmla="*/ 1655020168 h 3047"/>
                  <a:gd name="T52" fmla="*/ 1575527244 w 4448"/>
                  <a:gd name="T53" fmla="*/ 1658938862 h 3047"/>
                  <a:gd name="T54" fmla="*/ 1635374100 w 4448"/>
                  <a:gd name="T55" fmla="*/ 1662856061 h 3047"/>
                  <a:gd name="T56" fmla="*/ 1695871431 w 4448"/>
                  <a:gd name="T57" fmla="*/ 1666215156 h 3047"/>
                  <a:gd name="T58" fmla="*/ 1755716674 w 4448"/>
                  <a:gd name="T59" fmla="*/ 1669013155 h 3047"/>
                  <a:gd name="T60" fmla="*/ 1815563530 w 4448"/>
                  <a:gd name="T61" fmla="*/ 1671811154 h 3047"/>
                  <a:gd name="T62" fmla="*/ 1874760315 w 4448"/>
                  <a:gd name="T63" fmla="*/ 1674610649 h 3047"/>
                  <a:gd name="T64" fmla="*/ 1935257242 w 4448"/>
                  <a:gd name="T65" fmla="*/ 1677408649 h 3047"/>
                  <a:gd name="T66" fmla="*/ 1995104098 w 4448"/>
                  <a:gd name="T67" fmla="*/ 1679647048 h 3047"/>
                  <a:gd name="T68" fmla="*/ 2054950954 w 4448"/>
                  <a:gd name="T69" fmla="*/ 1682446543 h 3047"/>
                  <a:gd name="T70" fmla="*/ 2115447882 w 4448"/>
                  <a:gd name="T71" fmla="*/ 1684684942 h 3047"/>
                  <a:gd name="T72" fmla="*/ 2147483647 w 4448"/>
                  <a:gd name="T73" fmla="*/ 1686923341 h 3047"/>
                  <a:gd name="T74" fmla="*/ 2147483647 w 4448"/>
                  <a:gd name="T75" fmla="*/ 1688042541 h 3047"/>
                  <a:gd name="T76" fmla="*/ 2147483647 w 4448"/>
                  <a:gd name="T77" fmla="*/ 1690282437 h 3047"/>
                  <a:gd name="T78" fmla="*/ 2147483647 w 4448"/>
                  <a:gd name="T79" fmla="*/ 1692520836 h 3047"/>
                  <a:gd name="T80" fmla="*/ 2147483647 w 4448"/>
                  <a:gd name="T81" fmla="*/ 1693640035 h 3047"/>
                  <a:gd name="T82" fmla="*/ 2147483647 w 4448"/>
                  <a:gd name="T83" fmla="*/ 1695318835 h 3047"/>
                  <a:gd name="T84" fmla="*/ 2147483647 w 4448"/>
                  <a:gd name="T85" fmla="*/ 1697557234 h 3047"/>
                  <a:gd name="T86" fmla="*/ 2147483647 w 4448"/>
                  <a:gd name="T87" fmla="*/ 1698676434 h 3047"/>
                  <a:gd name="T88" fmla="*/ 2147483647 w 4448"/>
                  <a:gd name="T89" fmla="*/ 1700356729 h 3047"/>
                  <a:gd name="T90" fmla="*/ 2147483647 w 4448"/>
                  <a:gd name="T91" fmla="*/ 1701475929 h 3047"/>
                  <a:gd name="T92" fmla="*/ 2147483647 w 4448"/>
                  <a:gd name="T93" fmla="*/ 1702595129 h 3047"/>
                  <a:gd name="T94" fmla="*/ 2147483647 w 4448"/>
                  <a:gd name="T95" fmla="*/ 1703714328 h 3047"/>
                  <a:gd name="T96" fmla="*/ 2147483647 w 4448"/>
                  <a:gd name="T97" fmla="*/ 1705393128 h 30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448"/>
                  <a:gd name="T148" fmla="*/ 0 h 3047"/>
                  <a:gd name="T149" fmla="*/ 4448 w 4448"/>
                  <a:gd name="T150" fmla="*/ 3047 h 30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448" h="3047">
                    <a:moveTo>
                      <a:pt x="0" y="0"/>
                    </a:moveTo>
                    <a:lnTo>
                      <a:pt x="29" y="526"/>
                    </a:lnTo>
                    <a:lnTo>
                      <a:pt x="75" y="1050"/>
                    </a:lnTo>
                    <a:lnTo>
                      <a:pt x="120" y="1401"/>
                    </a:lnTo>
                    <a:lnTo>
                      <a:pt x="167" y="1651"/>
                    </a:lnTo>
                    <a:lnTo>
                      <a:pt x="213" y="1838"/>
                    </a:lnTo>
                    <a:lnTo>
                      <a:pt x="259" y="1985"/>
                    </a:lnTo>
                    <a:lnTo>
                      <a:pt x="305" y="2101"/>
                    </a:lnTo>
                    <a:lnTo>
                      <a:pt x="350" y="2197"/>
                    </a:lnTo>
                    <a:lnTo>
                      <a:pt x="397" y="2277"/>
                    </a:lnTo>
                    <a:lnTo>
                      <a:pt x="443" y="2344"/>
                    </a:lnTo>
                    <a:lnTo>
                      <a:pt x="490" y="2401"/>
                    </a:lnTo>
                    <a:lnTo>
                      <a:pt x="535" y="2451"/>
                    </a:lnTo>
                    <a:lnTo>
                      <a:pt x="581" y="2495"/>
                    </a:lnTo>
                    <a:lnTo>
                      <a:pt x="627" y="2533"/>
                    </a:lnTo>
                    <a:lnTo>
                      <a:pt x="673" y="2568"/>
                    </a:lnTo>
                    <a:lnTo>
                      <a:pt x="720" y="2599"/>
                    </a:lnTo>
                    <a:lnTo>
                      <a:pt x="765" y="2627"/>
                    </a:lnTo>
                    <a:lnTo>
                      <a:pt x="811" y="2651"/>
                    </a:lnTo>
                    <a:lnTo>
                      <a:pt x="858" y="2674"/>
                    </a:lnTo>
                    <a:lnTo>
                      <a:pt x="903" y="2695"/>
                    </a:lnTo>
                    <a:lnTo>
                      <a:pt x="950" y="2714"/>
                    </a:lnTo>
                    <a:lnTo>
                      <a:pt x="995" y="2732"/>
                    </a:lnTo>
                    <a:lnTo>
                      <a:pt x="1041" y="2747"/>
                    </a:lnTo>
                    <a:lnTo>
                      <a:pt x="1088" y="2762"/>
                    </a:lnTo>
                    <a:lnTo>
                      <a:pt x="1133" y="2776"/>
                    </a:lnTo>
                    <a:lnTo>
                      <a:pt x="1180" y="2789"/>
                    </a:lnTo>
                    <a:lnTo>
                      <a:pt x="1226" y="2801"/>
                    </a:lnTo>
                    <a:lnTo>
                      <a:pt x="1271" y="2813"/>
                    </a:lnTo>
                    <a:lnTo>
                      <a:pt x="1318" y="2823"/>
                    </a:lnTo>
                    <a:lnTo>
                      <a:pt x="1363" y="2833"/>
                    </a:lnTo>
                    <a:lnTo>
                      <a:pt x="1410" y="2843"/>
                    </a:lnTo>
                    <a:lnTo>
                      <a:pt x="1456" y="2852"/>
                    </a:lnTo>
                    <a:lnTo>
                      <a:pt x="1501" y="2860"/>
                    </a:lnTo>
                    <a:lnTo>
                      <a:pt x="1548" y="2867"/>
                    </a:lnTo>
                    <a:lnTo>
                      <a:pt x="1594" y="2875"/>
                    </a:lnTo>
                    <a:lnTo>
                      <a:pt x="1640" y="2882"/>
                    </a:lnTo>
                    <a:lnTo>
                      <a:pt x="1686" y="2889"/>
                    </a:lnTo>
                    <a:lnTo>
                      <a:pt x="1732" y="2895"/>
                    </a:lnTo>
                    <a:lnTo>
                      <a:pt x="1778" y="2901"/>
                    </a:lnTo>
                    <a:lnTo>
                      <a:pt x="1824" y="2908"/>
                    </a:lnTo>
                    <a:lnTo>
                      <a:pt x="1871" y="2913"/>
                    </a:lnTo>
                    <a:lnTo>
                      <a:pt x="1916" y="2918"/>
                    </a:lnTo>
                    <a:lnTo>
                      <a:pt x="1962" y="2923"/>
                    </a:lnTo>
                    <a:lnTo>
                      <a:pt x="2009" y="2928"/>
                    </a:lnTo>
                    <a:lnTo>
                      <a:pt x="2054" y="2933"/>
                    </a:lnTo>
                    <a:lnTo>
                      <a:pt x="2101" y="2937"/>
                    </a:lnTo>
                    <a:lnTo>
                      <a:pt x="2146" y="2942"/>
                    </a:lnTo>
                    <a:lnTo>
                      <a:pt x="2192" y="2946"/>
                    </a:lnTo>
                    <a:lnTo>
                      <a:pt x="2239" y="2949"/>
                    </a:lnTo>
                    <a:lnTo>
                      <a:pt x="2284" y="2953"/>
                    </a:lnTo>
                    <a:lnTo>
                      <a:pt x="2331" y="2957"/>
                    </a:lnTo>
                    <a:lnTo>
                      <a:pt x="2377" y="2961"/>
                    </a:lnTo>
                    <a:lnTo>
                      <a:pt x="2422" y="2964"/>
                    </a:lnTo>
                    <a:lnTo>
                      <a:pt x="2469" y="2967"/>
                    </a:lnTo>
                    <a:lnTo>
                      <a:pt x="2514" y="2971"/>
                    </a:lnTo>
                    <a:lnTo>
                      <a:pt x="2561" y="2973"/>
                    </a:lnTo>
                    <a:lnTo>
                      <a:pt x="2607" y="2977"/>
                    </a:lnTo>
                    <a:lnTo>
                      <a:pt x="2652" y="2980"/>
                    </a:lnTo>
                    <a:lnTo>
                      <a:pt x="2699" y="2982"/>
                    </a:lnTo>
                    <a:lnTo>
                      <a:pt x="2745" y="2985"/>
                    </a:lnTo>
                    <a:lnTo>
                      <a:pt x="2791" y="2987"/>
                    </a:lnTo>
                    <a:lnTo>
                      <a:pt x="2837" y="2990"/>
                    </a:lnTo>
                    <a:lnTo>
                      <a:pt x="2882" y="2992"/>
                    </a:lnTo>
                    <a:lnTo>
                      <a:pt x="2929" y="2995"/>
                    </a:lnTo>
                    <a:lnTo>
                      <a:pt x="2975" y="2997"/>
                    </a:lnTo>
                    <a:lnTo>
                      <a:pt x="3022" y="3000"/>
                    </a:lnTo>
                    <a:lnTo>
                      <a:pt x="3067" y="3001"/>
                    </a:lnTo>
                    <a:lnTo>
                      <a:pt x="3113" y="3004"/>
                    </a:lnTo>
                    <a:lnTo>
                      <a:pt x="3159" y="3006"/>
                    </a:lnTo>
                    <a:lnTo>
                      <a:pt x="3205" y="3007"/>
                    </a:lnTo>
                    <a:lnTo>
                      <a:pt x="3252" y="3010"/>
                    </a:lnTo>
                    <a:lnTo>
                      <a:pt x="3297" y="3011"/>
                    </a:lnTo>
                    <a:lnTo>
                      <a:pt x="3343" y="3014"/>
                    </a:lnTo>
                    <a:lnTo>
                      <a:pt x="3390" y="3015"/>
                    </a:lnTo>
                    <a:lnTo>
                      <a:pt x="3435" y="3016"/>
                    </a:lnTo>
                    <a:lnTo>
                      <a:pt x="3482" y="3019"/>
                    </a:lnTo>
                    <a:lnTo>
                      <a:pt x="3527" y="3020"/>
                    </a:lnTo>
                    <a:lnTo>
                      <a:pt x="3573" y="3021"/>
                    </a:lnTo>
                    <a:lnTo>
                      <a:pt x="3620" y="3024"/>
                    </a:lnTo>
                    <a:lnTo>
                      <a:pt x="3665" y="3025"/>
                    </a:lnTo>
                    <a:lnTo>
                      <a:pt x="3712" y="3026"/>
                    </a:lnTo>
                    <a:lnTo>
                      <a:pt x="3758" y="3028"/>
                    </a:lnTo>
                    <a:lnTo>
                      <a:pt x="3803" y="3029"/>
                    </a:lnTo>
                    <a:lnTo>
                      <a:pt x="3850" y="3030"/>
                    </a:lnTo>
                    <a:lnTo>
                      <a:pt x="3895" y="3033"/>
                    </a:lnTo>
                    <a:lnTo>
                      <a:pt x="3942" y="3034"/>
                    </a:lnTo>
                    <a:lnTo>
                      <a:pt x="3988" y="3035"/>
                    </a:lnTo>
                    <a:lnTo>
                      <a:pt x="4033" y="3037"/>
                    </a:lnTo>
                    <a:lnTo>
                      <a:pt x="4080" y="3038"/>
                    </a:lnTo>
                    <a:lnTo>
                      <a:pt x="4126" y="3039"/>
                    </a:lnTo>
                    <a:lnTo>
                      <a:pt x="4172" y="3040"/>
                    </a:lnTo>
                    <a:lnTo>
                      <a:pt x="4218" y="3042"/>
                    </a:lnTo>
                    <a:lnTo>
                      <a:pt x="4264" y="3042"/>
                    </a:lnTo>
                    <a:lnTo>
                      <a:pt x="4310" y="3043"/>
                    </a:lnTo>
                    <a:lnTo>
                      <a:pt x="4356" y="3044"/>
                    </a:lnTo>
                    <a:lnTo>
                      <a:pt x="4403" y="3045"/>
                    </a:lnTo>
                    <a:lnTo>
                      <a:pt x="4448" y="3047"/>
                    </a:lnTo>
                  </a:path>
                </a:pathLst>
              </a:custGeom>
              <a:noFill/>
              <a:ln w="25400">
                <a:solidFill>
                  <a:srgbClr val="FF00FF"/>
                </a:solidFill>
                <a:round/>
                <a:headEnd/>
                <a:tailEnd/>
              </a:ln>
            </p:spPr>
            <p:txBody>
              <a:bodyPr/>
              <a:lstStyle/>
              <a:p>
                <a:endParaRPr lang="en-IN"/>
              </a:p>
            </p:txBody>
          </p:sp>
        </p:grpSp>
      </p:grpSp>
      <p:graphicFrame>
        <p:nvGraphicFramePr>
          <p:cNvPr id="15374" name="Object 5"/>
          <p:cNvGraphicFramePr>
            <a:graphicFrameLocks/>
          </p:cNvGraphicFramePr>
          <p:nvPr/>
        </p:nvGraphicFramePr>
        <p:xfrm>
          <a:off x="4038600" y="5029200"/>
          <a:ext cx="2292350" cy="920750"/>
        </p:xfrm>
        <a:graphic>
          <a:graphicData uri="http://schemas.openxmlformats.org/presentationml/2006/ole">
            <p:oleObj spid="_x0000_s15374" name="Equation" r:id="rId3" imgW="1054080" imgH="41904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IN" smtClean="0"/>
          </a:p>
        </p:txBody>
      </p:sp>
      <p:sp>
        <p:nvSpPr>
          <p:cNvPr id="16387" name="Content Placeholder 2"/>
          <p:cNvSpPr>
            <a:spLocks noGrp="1"/>
          </p:cNvSpPr>
          <p:nvPr>
            <p:ph idx="1"/>
          </p:nvPr>
        </p:nvSpPr>
        <p:spPr/>
        <p:txBody>
          <a:bodyPr/>
          <a:lstStyle/>
          <a:p>
            <a:endParaRPr lang="en-IN" smtClean="0"/>
          </a:p>
        </p:txBody>
      </p:sp>
      <p:pic>
        <p:nvPicPr>
          <p:cNvPr id="16388" name="Picture 7" descr="Image result for relationship between atc afc avc  curves"/>
          <p:cNvPicPr>
            <a:picLocks noChangeAspect="1" noChangeArrowheads="1"/>
          </p:cNvPicPr>
          <p:nvPr/>
        </p:nvPicPr>
        <p:blipFill>
          <a:blip r:embed="rId2"/>
          <a:srcRect/>
          <a:stretch>
            <a:fillRect/>
          </a:stretch>
        </p:blipFill>
        <p:spPr bwMode="auto">
          <a:xfrm>
            <a:off x="1143000" y="1066800"/>
            <a:ext cx="6934200" cy="5200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1167</Words>
  <Application>Microsoft Office PowerPoint</Application>
  <PresentationFormat>On-screen Show (4:3)</PresentationFormat>
  <Paragraphs>99</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1" baseType="lpstr">
      <vt:lpstr>Arial</vt:lpstr>
      <vt:lpstr>Calibri</vt:lpstr>
      <vt:lpstr>Times New Roman</vt:lpstr>
      <vt:lpstr>Symbol</vt:lpstr>
      <vt:lpstr>Default Design</vt:lpstr>
      <vt:lpstr>Microsoft Equation 3.0</vt:lpstr>
      <vt:lpstr>Equation</vt:lpstr>
      <vt:lpstr>Analysis of Costs</vt:lpstr>
      <vt:lpstr> Different types of costs in production </vt:lpstr>
      <vt:lpstr>Slide 3</vt:lpstr>
      <vt:lpstr>Fixed, Variable &amp; Total Cost Functions</vt:lpstr>
      <vt:lpstr>Slide 5</vt:lpstr>
      <vt:lpstr>Av. Fixed, Av. Variable &amp;  Av. Total Cost</vt:lpstr>
      <vt:lpstr>Marginal Cost Function</vt:lpstr>
      <vt:lpstr>Slide 8</vt:lpstr>
      <vt:lpstr>Slide 9</vt:lpstr>
      <vt:lpstr>Cost curves</vt:lpstr>
      <vt:lpstr>Slide 11</vt:lpstr>
      <vt:lpstr>Slide 12</vt:lpstr>
      <vt:lpstr>Slide 13</vt:lpstr>
      <vt:lpstr>Slide 14</vt:lpstr>
      <vt:lpstr>Marginal &amp; Average Cost relations</vt:lpstr>
      <vt:lpstr>Slide 16</vt:lpstr>
      <vt:lpstr>The link between production and costs</vt:lpstr>
      <vt:lpstr>Slide 18</vt:lpstr>
      <vt:lpstr>The optimal combination of inputs</vt:lpstr>
      <vt:lpstr>Slide 20</vt:lpstr>
      <vt:lpstr>Example: The XYZ Company </vt:lpstr>
      <vt:lpstr>Cost Minimization</vt:lpstr>
      <vt:lpstr>The Cost-Minimization Problem</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Costs</dc:title>
  <dc:creator>sudipta.das</dc:creator>
  <cp:lastModifiedBy>IIITA</cp:lastModifiedBy>
  <cp:revision>140</cp:revision>
  <dcterms:created xsi:type="dcterms:W3CDTF">2016-08-29T14:39:06Z</dcterms:created>
  <dcterms:modified xsi:type="dcterms:W3CDTF">2018-08-27T04:08:41Z</dcterms:modified>
</cp:coreProperties>
</file>