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87" r:id="rId3"/>
    <p:sldId id="269" r:id="rId4"/>
    <p:sldId id="270" r:id="rId5"/>
    <p:sldId id="272" r:id="rId6"/>
    <p:sldId id="264" r:id="rId7"/>
    <p:sldId id="273" r:id="rId8"/>
    <p:sldId id="288" r:id="rId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6" d="100"/>
          <a:sy n="76" d="100"/>
        </p:scale>
        <p:origin x="-98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195CD94A-0029-4A69-9248-9CB0DA944A34}" type="datetimeFigureOut">
              <a:rPr lang="en-US"/>
              <a:pPr>
                <a:defRPr/>
              </a:pPr>
              <a:t>9/9/2018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35E72F95-A0F5-46D5-BB0C-C987A48520FB}"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3997C162-BDE9-4103-8A20-27170CC5B2F4}" type="datetimeFigureOut">
              <a:rPr lang="en-US"/>
              <a:pPr>
                <a:defRPr/>
              </a:pPr>
              <a:t>9/9/2018</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A1874726-3F9F-42E6-8C85-C092F43BACDA}" type="slidenum">
              <a:rPr lang="en-IN"/>
              <a:pPr>
                <a:defRPr/>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0911427C-3A87-439D-A30E-2249CA49A7D9}" type="datetimeFigureOut">
              <a:rPr lang="en-US"/>
              <a:pPr>
                <a:defRPr/>
              </a:pPr>
              <a:t>9/9/2018</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8B27755E-8242-43AC-AB6F-BABA3D280DE3}"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6DDB4A1D-0AEE-4454-8641-3B16DEEF0BB2}" type="datetimeFigureOut">
              <a:rPr lang="en-US"/>
              <a:pPr>
                <a:defRPr/>
              </a:pPr>
              <a:t>9/9/2018</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AAB007A4-874A-4D78-AC08-28B98623015E}"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7B688FD8-F80A-44E8-A6DA-35D56C0902A4}" type="datetimeFigureOut">
              <a:rPr lang="en-US"/>
              <a:pPr>
                <a:defRPr/>
              </a:pPr>
              <a:t>9/9/2018</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73AEBA25-1468-4F4D-89B8-8D29CE3D6234}"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EFA8E12-F0DD-4C26-9611-20F8E98D1BB4}" type="datetimeFigureOut">
              <a:rPr lang="en-US"/>
              <a:pPr>
                <a:defRPr/>
              </a:pPr>
              <a:t>9/9/2018</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DB9787C2-0B5D-4E46-82CE-CA1E810AF47C}" type="slidenum">
              <a:rPr lang="en-IN"/>
              <a:pPr>
                <a:defRPr/>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3"/>
          <p:cNvSpPr>
            <a:spLocks noGrp="1"/>
          </p:cNvSpPr>
          <p:nvPr>
            <p:ph type="dt" sz="half" idx="10"/>
          </p:nvPr>
        </p:nvSpPr>
        <p:spPr/>
        <p:txBody>
          <a:bodyPr/>
          <a:lstStyle>
            <a:lvl1pPr>
              <a:defRPr/>
            </a:lvl1pPr>
          </a:lstStyle>
          <a:p>
            <a:pPr>
              <a:defRPr/>
            </a:pPr>
            <a:fld id="{DEF9B032-7D62-4BBE-82EF-839848DB1CDE}" type="datetimeFigureOut">
              <a:rPr lang="en-US"/>
              <a:pPr>
                <a:defRPr/>
              </a:pPr>
              <a:t>9/9/2018</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8A9CAE5D-D079-4BA4-AE15-260B04EA5CD1}"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3"/>
          <p:cNvSpPr>
            <a:spLocks noGrp="1"/>
          </p:cNvSpPr>
          <p:nvPr>
            <p:ph type="dt" sz="half" idx="10"/>
          </p:nvPr>
        </p:nvSpPr>
        <p:spPr/>
        <p:txBody>
          <a:bodyPr/>
          <a:lstStyle>
            <a:lvl1pPr>
              <a:defRPr/>
            </a:lvl1pPr>
          </a:lstStyle>
          <a:p>
            <a:pPr>
              <a:defRPr/>
            </a:pPr>
            <a:fld id="{F27C365D-C294-4AA2-B05B-F0064E3FF6D3}" type="datetimeFigureOut">
              <a:rPr lang="en-US"/>
              <a:pPr>
                <a:defRPr/>
              </a:pPr>
              <a:t>9/9/2018</a:t>
            </a:fld>
            <a:endParaRPr lang="en-IN"/>
          </a:p>
        </p:txBody>
      </p:sp>
      <p:sp>
        <p:nvSpPr>
          <p:cNvPr id="8" name="Footer Placeholder 4"/>
          <p:cNvSpPr>
            <a:spLocks noGrp="1"/>
          </p:cNvSpPr>
          <p:nvPr>
            <p:ph type="ftr" sz="quarter" idx="11"/>
          </p:nvPr>
        </p:nvSpPr>
        <p:spPr/>
        <p:txBody>
          <a:bodyPr/>
          <a:lstStyle>
            <a:lvl1pPr>
              <a:defRPr/>
            </a:lvl1pPr>
          </a:lstStyle>
          <a:p>
            <a:pPr>
              <a:defRPr/>
            </a:pPr>
            <a:endParaRPr lang="en-IN"/>
          </a:p>
        </p:txBody>
      </p:sp>
      <p:sp>
        <p:nvSpPr>
          <p:cNvPr id="9" name="Slide Number Placeholder 5"/>
          <p:cNvSpPr>
            <a:spLocks noGrp="1"/>
          </p:cNvSpPr>
          <p:nvPr>
            <p:ph type="sldNum" sz="quarter" idx="12"/>
          </p:nvPr>
        </p:nvSpPr>
        <p:spPr/>
        <p:txBody>
          <a:bodyPr/>
          <a:lstStyle>
            <a:lvl1pPr>
              <a:defRPr/>
            </a:lvl1pPr>
          </a:lstStyle>
          <a:p>
            <a:pPr>
              <a:defRPr/>
            </a:pPr>
            <a:fld id="{E4B08E9C-6712-45D6-962D-DF5B13C49994}"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03D11C76-3045-4BB2-B6F5-B5FD13106AA4}" type="datetimeFigureOut">
              <a:rPr lang="en-US"/>
              <a:pPr>
                <a:defRPr/>
              </a:pPr>
              <a:t>9/9/2018</a:t>
            </a:fld>
            <a:endParaRPr lang="en-IN"/>
          </a:p>
        </p:txBody>
      </p:sp>
      <p:sp>
        <p:nvSpPr>
          <p:cNvPr id="4" name="Footer Placeholder 4"/>
          <p:cNvSpPr>
            <a:spLocks noGrp="1"/>
          </p:cNvSpPr>
          <p:nvPr>
            <p:ph type="ftr" sz="quarter" idx="11"/>
          </p:nvPr>
        </p:nvSpPr>
        <p:spPr/>
        <p:txBody>
          <a:bodyPr/>
          <a:lstStyle>
            <a:lvl1pPr>
              <a:defRPr/>
            </a:lvl1pPr>
          </a:lstStyle>
          <a:p>
            <a:pPr>
              <a:defRPr/>
            </a:pPr>
            <a:endParaRPr lang="en-IN"/>
          </a:p>
        </p:txBody>
      </p:sp>
      <p:sp>
        <p:nvSpPr>
          <p:cNvPr id="5" name="Slide Number Placeholder 5"/>
          <p:cNvSpPr>
            <a:spLocks noGrp="1"/>
          </p:cNvSpPr>
          <p:nvPr>
            <p:ph type="sldNum" sz="quarter" idx="12"/>
          </p:nvPr>
        </p:nvSpPr>
        <p:spPr/>
        <p:txBody>
          <a:bodyPr/>
          <a:lstStyle>
            <a:lvl1pPr>
              <a:defRPr/>
            </a:lvl1pPr>
          </a:lstStyle>
          <a:p>
            <a:pPr>
              <a:defRPr/>
            </a:pPr>
            <a:fld id="{D3E4F34D-4D13-46F4-8F4C-054513289BAD}"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D999722-AC5A-4C58-9848-3C44ECBB4348}" type="datetimeFigureOut">
              <a:rPr lang="en-US"/>
              <a:pPr>
                <a:defRPr/>
              </a:pPr>
              <a:t>9/9/2018</a:t>
            </a:fld>
            <a:endParaRPr lang="en-IN"/>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pPr>
              <a:defRPr/>
            </a:pPr>
            <a:fld id="{ECF5EC99-88DD-40A0-92BD-1717C14F19D7}"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61A6D82-5FDD-4F5F-85EA-D9C4F0E1D5C8}" type="datetimeFigureOut">
              <a:rPr lang="en-US"/>
              <a:pPr>
                <a:defRPr/>
              </a:pPr>
              <a:t>9/9/2018</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6BB05442-0B48-4723-B889-93D8AD30E703}"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D67B891-7FB7-400D-80AA-723B355C324B}" type="datetimeFigureOut">
              <a:rPr lang="en-US"/>
              <a:pPr>
                <a:defRPr/>
              </a:pPr>
              <a:t>9/9/2018</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639C9EE5-C1A3-4F32-B872-DFC4C0E8FDE4}"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5A63D77-B721-4601-B587-C26B0990AB77}" type="datetimeFigureOut">
              <a:rPr lang="en-US"/>
              <a:pPr>
                <a:defRPr/>
              </a:pPr>
              <a:t>9/9/2018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E349CAB8-5A4C-4492-8294-6DB3D885C456}"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p:txBody>
          <a:bodyPr/>
          <a:lstStyle/>
          <a:p>
            <a:endParaRPr lang="en-IN" smtClean="0"/>
          </a:p>
        </p:txBody>
      </p:sp>
      <p:sp>
        <p:nvSpPr>
          <p:cNvPr id="3" name="Subtitle 2"/>
          <p:cNvSpPr>
            <a:spLocks noGrp="1"/>
          </p:cNvSpPr>
          <p:nvPr>
            <p:ph type="subTitle" idx="1"/>
          </p:nvPr>
        </p:nvSpPr>
        <p:spPr/>
        <p:txBody>
          <a:bodyPr rtlCol="0">
            <a:normAutofit/>
          </a:bodyPr>
          <a:lstStyle/>
          <a:p>
            <a:pPr fontAlgn="auto">
              <a:spcAft>
                <a:spcPts val="0"/>
              </a:spcAft>
              <a:buFont typeface="Arial" pitchFamily="34" charset="0"/>
              <a:buNone/>
              <a:defRPr/>
            </a:pP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itle 1"/>
          <p:cNvSpPr>
            <a:spLocks noGrp="1"/>
          </p:cNvSpPr>
          <p:nvPr>
            <p:ph type="title"/>
          </p:nvPr>
        </p:nvSpPr>
        <p:spPr/>
        <p:txBody>
          <a:bodyPr/>
          <a:lstStyle/>
          <a:p>
            <a:r>
              <a:rPr lang="en-IN" sz="3600" smtClean="0"/>
              <a:t>Economic profit in the short run </a:t>
            </a:r>
            <a:br>
              <a:rPr lang="en-IN" sz="3600" smtClean="0"/>
            </a:br>
            <a:r>
              <a:rPr lang="en-IN" sz="3600" smtClean="0"/>
              <a:t>and long run</a:t>
            </a:r>
          </a:p>
        </p:txBody>
      </p:sp>
      <p:sp>
        <p:nvSpPr>
          <p:cNvPr id="22533" name="Content Placeholder 2"/>
          <p:cNvSpPr>
            <a:spLocks noGrp="1"/>
          </p:cNvSpPr>
          <p:nvPr>
            <p:ph idx="1"/>
          </p:nvPr>
        </p:nvSpPr>
        <p:spPr/>
        <p:txBody>
          <a:bodyPr/>
          <a:lstStyle/>
          <a:p>
            <a:pPr algn="just">
              <a:buFont typeface="Arial" charset="0"/>
              <a:buNone/>
            </a:pPr>
            <a:r>
              <a:rPr lang="en-IN" sz="2400" smtClean="0"/>
              <a:t>	</a:t>
            </a:r>
            <a:r>
              <a:rPr lang="en-US" sz="1800" smtClean="0"/>
              <a:t>The firm’s profit (∏) is expressed as total revenue (TR) minus total cost (TC). That is </a:t>
            </a:r>
          </a:p>
          <a:p>
            <a:pPr algn="just">
              <a:buFont typeface="Arial" charset="0"/>
              <a:buNone/>
            </a:pPr>
            <a:endParaRPr lang="en-IN" sz="1800" smtClean="0"/>
          </a:p>
          <a:p>
            <a:pPr algn="just"/>
            <a:endParaRPr lang="en-IN" sz="1800" smtClean="0"/>
          </a:p>
          <a:p>
            <a:pPr algn="just">
              <a:buFont typeface="Arial" charset="0"/>
              <a:buNone/>
            </a:pPr>
            <a:r>
              <a:rPr lang="en-IN" sz="1800" smtClean="0"/>
              <a:t>	This is also called economic profit.</a:t>
            </a:r>
          </a:p>
          <a:p>
            <a:pPr algn="just"/>
            <a:r>
              <a:rPr lang="en-IN" sz="1800" smtClean="0"/>
              <a:t>In the short run, </a:t>
            </a:r>
          </a:p>
          <a:p>
            <a:pPr lvl="1" algn="just"/>
            <a:r>
              <a:rPr lang="en-IN" sz="1800" smtClean="0"/>
              <a:t>p &gt; ATC: the firm makes a profit</a:t>
            </a:r>
          </a:p>
          <a:p>
            <a:pPr lvl="1" algn="just"/>
            <a:r>
              <a:rPr lang="en-IN" sz="1800" smtClean="0"/>
              <a:t>p = ATC: the firm breaks even (total revenue=total cost)</a:t>
            </a:r>
          </a:p>
          <a:p>
            <a:pPr lvl="1" algn="just"/>
            <a:r>
              <a:rPr lang="en-IN" sz="1800" smtClean="0"/>
              <a:t>p &lt; ATC: the firm experiences a loss</a:t>
            </a:r>
          </a:p>
          <a:p>
            <a:pPr algn="just"/>
            <a:r>
              <a:rPr lang="en-IN" sz="1800" smtClean="0"/>
              <a:t>In the long run,  economic profits in a  perfectly competitive markets will be driven to zero in all industries. Zero economic profit signifies not that firms are performing poorly, but rather that the industry is competitive.</a:t>
            </a:r>
          </a:p>
          <a:p>
            <a:pPr algn="just"/>
            <a:endParaRPr lang="en-IN" sz="1800" smtClean="0"/>
          </a:p>
        </p:txBody>
      </p:sp>
      <p:graphicFrame>
        <p:nvGraphicFramePr>
          <p:cNvPr id="22531" name="Object 3"/>
          <p:cNvGraphicFramePr>
            <a:graphicFrameLocks noChangeAspect="1"/>
          </p:cNvGraphicFramePr>
          <p:nvPr/>
        </p:nvGraphicFramePr>
        <p:xfrm>
          <a:off x="3714750" y="2071688"/>
          <a:ext cx="2081213" cy="744537"/>
        </p:xfrm>
        <a:graphic>
          <a:graphicData uri="http://schemas.openxmlformats.org/presentationml/2006/ole">
            <p:oleObj spid="_x0000_s22531" name="Equation" r:id="rId3" imgW="1206360" imgH="431640" progId="Equation.3">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endParaRPr lang="en-IN" smtClean="0"/>
          </a:p>
        </p:txBody>
      </p:sp>
      <p:pic>
        <p:nvPicPr>
          <p:cNvPr id="24578" name="Picture 2"/>
          <p:cNvPicPr>
            <a:picLocks noGrp="1" noChangeAspect="1" noChangeArrowheads="1"/>
          </p:cNvPicPr>
          <p:nvPr>
            <p:ph idx="1"/>
          </p:nvPr>
        </p:nvPicPr>
        <p:blipFill>
          <a:blip r:embed="rId2"/>
          <a:srcRect/>
          <a:stretch>
            <a:fillRect/>
          </a:stretch>
        </p:blipFill>
        <p:spPr>
          <a:xfrm>
            <a:off x="827088" y="2420938"/>
            <a:ext cx="7648575" cy="3286125"/>
          </a:xfrm>
        </p:spPr>
      </p:pic>
      <p:sp>
        <p:nvSpPr>
          <p:cNvPr id="24579" name="Rectangle 4"/>
          <p:cNvSpPr>
            <a:spLocks noChangeArrowheads="1"/>
          </p:cNvSpPr>
          <p:nvPr/>
        </p:nvSpPr>
        <p:spPr bwMode="auto">
          <a:xfrm>
            <a:off x="684213" y="1557338"/>
            <a:ext cx="7858125" cy="5257800"/>
          </a:xfrm>
          <a:prstGeom prst="rect">
            <a:avLst/>
          </a:prstGeom>
          <a:noFill/>
          <a:ln w="9525">
            <a:noFill/>
            <a:miter lim="800000"/>
            <a:headEnd/>
            <a:tailEnd/>
          </a:ln>
        </p:spPr>
        <p:txBody>
          <a:bodyPr>
            <a:spAutoFit/>
          </a:bodyPr>
          <a:lstStyle/>
          <a:p>
            <a:pPr algn="just">
              <a:lnSpc>
                <a:spcPct val="90000"/>
              </a:lnSpc>
              <a:spcBef>
                <a:spcPct val="20000"/>
              </a:spcBef>
              <a:buFont typeface="Arial" charset="0"/>
              <a:buNone/>
            </a:pPr>
            <a:r>
              <a:rPr lang="en-IN"/>
              <a:t>Break-even point : The break-even point is that point at which business covers its costs and thus breaks even. It tells exactly how much we must sell at the present level of costs in order to avoid making a loss. </a:t>
            </a:r>
          </a:p>
          <a:p>
            <a:pPr algn="just">
              <a:lnSpc>
                <a:spcPct val="90000"/>
              </a:lnSpc>
              <a:spcBef>
                <a:spcPct val="20000"/>
              </a:spcBef>
              <a:buFont typeface="Arial" charset="0"/>
              <a:buNone/>
            </a:pPr>
            <a:endParaRPr lang="en-IN"/>
          </a:p>
          <a:p>
            <a:endParaRPr lang="en-IN" b="1">
              <a:latin typeface="Calibri" pitchFamily="34" charset="0"/>
            </a:endParaRPr>
          </a:p>
          <a:p>
            <a:endParaRPr lang="en-IN" b="1">
              <a:latin typeface="Calibri" pitchFamily="34" charset="0"/>
            </a:endParaRPr>
          </a:p>
          <a:p>
            <a:endParaRPr lang="en-IN" b="1">
              <a:latin typeface="Calibri" pitchFamily="34" charset="0"/>
            </a:endParaRPr>
          </a:p>
          <a:p>
            <a:endParaRPr lang="en-IN" b="1">
              <a:latin typeface="Calibri" pitchFamily="34" charset="0"/>
            </a:endParaRPr>
          </a:p>
          <a:p>
            <a:endParaRPr lang="en-IN" b="1">
              <a:latin typeface="Calibri" pitchFamily="34" charset="0"/>
            </a:endParaRPr>
          </a:p>
          <a:p>
            <a:endParaRPr lang="en-IN" b="1">
              <a:latin typeface="Calibri" pitchFamily="34" charset="0"/>
            </a:endParaRPr>
          </a:p>
          <a:p>
            <a:endParaRPr lang="en-IN" b="1">
              <a:latin typeface="Calibri" pitchFamily="34" charset="0"/>
            </a:endParaRPr>
          </a:p>
          <a:p>
            <a:endParaRPr lang="en-IN" b="1">
              <a:latin typeface="Calibri" pitchFamily="34" charset="0"/>
            </a:endParaRPr>
          </a:p>
          <a:p>
            <a:endParaRPr lang="en-IN" b="1">
              <a:latin typeface="Calibri" pitchFamily="34" charset="0"/>
            </a:endParaRPr>
          </a:p>
          <a:p>
            <a:endParaRPr lang="en-IN" b="1">
              <a:latin typeface="Calibri" pitchFamily="34" charset="0"/>
            </a:endParaRPr>
          </a:p>
          <a:p>
            <a:endParaRPr lang="en-IN" b="1"/>
          </a:p>
          <a:p>
            <a:endParaRPr lang="en-IN" b="1"/>
          </a:p>
          <a:p>
            <a:r>
              <a:rPr lang="en-IN"/>
              <a:t>The Profit-Maximizing Output for a Purely Competitive Firm: Total-Revenue–Total Cost Approach (Price  $131)</a:t>
            </a:r>
            <a:endParaRPr lang="en-IN">
              <a:latin typeface="Calibri" pitchFamily="34" charset="0"/>
            </a:endParaRPr>
          </a:p>
          <a:p>
            <a:endParaRPr lang="en-IN">
              <a:latin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endParaRPr lang="en-IN" smtClean="0"/>
          </a:p>
        </p:txBody>
      </p:sp>
      <p:pic>
        <p:nvPicPr>
          <p:cNvPr id="25602" name="Picture 2"/>
          <p:cNvPicPr>
            <a:picLocks noGrp="1" noChangeAspect="1" noChangeArrowheads="1"/>
          </p:cNvPicPr>
          <p:nvPr>
            <p:ph idx="1"/>
          </p:nvPr>
        </p:nvPicPr>
        <p:blipFill>
          <a:blip r:embed="rId2"/>
          <a:srcRect/>
          <a:stretch>
            <a:fillRect/>
          </a:stretch>
        </p:blipFill>
        <p:spPr>
          <a:xfrm>
            <a:off x="2201863" y="1600200"/>
            <a:ext cx="4740275" cy="4525963"/>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IN" sz="3200" smtClean="0"/>
              <a:t>The competitive firm’s </a:t>
            </a:r>
            <a:br>
              <a:rPr lang="en-IN" sz="3200" smtClean="0"/>
            </a:br>
            <a:r>
              <a:rPr lang="en-IN" sz="3200" smtClean="0"/>
              <a:t>short-run supply curve</a:t>
            </a:r>
          </a:p>
        </p:txBody>
      </p:sp>
      <p:pic>
        <p:nvPicPr>
          <p:cNvPr id="26626" name="Picture 2"/>
          <p:cNvPicPr>
            <a:picLocks noGrp="1" noChangeAspect="1" noChangeArrowheads="1"/>
          </p:cNvPicPr>
          <p:nvPr>
            <p:ph idx="1"/>
          </p:nvPr>
        </p:nvPicPr>
        <p:blipFill>
          <a:blip r:embed="rId2"/>
          <a:srcRect/>
          <a:stretch>
            <a:fillRect/>
          </a:stretch>
        </p:blipFill>
        <p:spPr>
          <a:xfrm>
            <a:off x="1357313" y="1589088"/>
            <a:ext cx="6858000" cy="5146675"/>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endParaRPr lang="en-IN" smtClean="0"/>
          </a:p>
        </p:txBody>
      </p:sp>
      <p:sp>
        <p:nvSpPr>
          <p:cNvPr id="27650" name="Content Placeholder 2"/>
          <p:cNvSpPr>
            <a:spLocks noGrp="1"/>
          </p:cNvSpPr>
          <p:nvPr>
            <p:ph idx="1"/>
          </p:nvPr>
        </p:nvSpPr>
        <p:spPr/>
        <p:txBody>
          <a:bodyPr/>
          <a:lstStyle/>
          <a:p>
            <a:pPr algn="just"/>
            <a:r>
              <a:rPr lang="en-IN" sz="2000" smtClean="0"/>
              <a:t>At price P1, p= MC at point a, but the firm will produce no output because P1 is less than minimum AVC.</a:t>
            </a:r>
          </a:p>
          <a:p>
            <a:pPr algn="just"/>
            <a:r>
              <a:rPr lang="en-IN" sz="2000" smtClean="0"/>
              <a:t>At price P2 the firm will operate at point b, where it produces Q2 units and incurs a loss equal to its total fixed cost.</a:t>
            </a:r>
          </a:p>
          <a:p>
            <a:pPr algn="just"/>
            <a:r>
              <a:rPr lang="en-IN" sz="2000" smtClean="0"/>
              <a:t>At price P3 it operates at point c, where output is Q3 and the loss is less than total fixed cost. </a:t>
            </a:r>
          </a:p>
          <a:p>
            <a:pPr algn="just"/>
            <a:r>
              <a:rPr lang="en-IN" sz="2000" smtClean="0"/>
              <a:t>At price P4, the firm operates at point d; in this case the firm earns a normal profit because at output Q4 price equals ATC.</a:t>
            </a:r>
          </a:p>
          <a:p>
            <a:pPr algn="just"/>
            <a:r>
              <a:rPr lang="en-IN" sz="2000" smtClean="0"/>
              <a:t>At price P5 the firm operates at point e and maximizes its economic profit by producing Q5 units.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sz="3600" smtClean="0"/>
              <a:t>Firm’s Long-Run Equilibrium</a:t>
            </a:r>
            <a:endParaRPr lang="en-IN" sz="3600" smtClean="0"/>
          </a:p>
        </p:txBody>
      </p:sp>
      <p:sp>
        <p:nvSpPr>
          <p:cNvPr id="28674" name="Content Placeholder 2"/>
          <p:cNvSpPr>
            <a:spLocks noGrp="1"/>
          </p:cNvSpPr>
          <p:nvPr>
            <p:ph idx="1"/>
          </p:nvPr>
        </p:nvSpPr>
        <p:spPr/>
        <p:txBody>
          <a:bodyPr/>
          <a:lstStyle/>
          <a:p>
            <a:pPr algn="just"/>
            <a:r>
              <a:rPr lang="en-IN" sz="2000" smtClean="0"/>
              <a:t>A competitive firm makes its long-run, profit-maximizing output </a:t>
            </a:r>
            <a:r>
              <a:rPr lang="en-US" sz="2000" smtClean="0"/>
              <a:t>at p=MC. The long-run equilibrium position of the firm is at the point where its long run average total cost equals price.</a:t>
            </a:r>
          </a:p>
          <a:p>
            <a:pPr algn="just"/>
            <a:r>
              <a:rPr lang="en-US" sz="2000" smtClean="0"/>
              <a:t>If price is in excess of the average total cost, economic profits are earned and new firms enter the industry. This  increases supply, thereby driving down price and hence profit. If price is less than the average total cost, the firm will exit the industry. This  decreases supply, causing price and profits to rise.</a:t>
            </a:r>
          </a:p>
          <a:p>
            <a:pPr algn="just"/>
            <a:r>
              <a:rPr lang="en-IN" sz="2000" smtClean="0"/>
              <a:t>The long-run zero-economic-profit condition: P = MC  =minimum long-run AC</a:t>
            </a:r>
          </a:p>
          <a:p>
            <a:pPr algn="just"/>
            <a:r>
              <a:rPr lang="en-IN" sz="2000" smtClean="0"/>
              <a:t>In the long run, all costs are variable. Hence, in the long run firms will produce only when price is at or above the zero-profit condition where price equals average cost. Firms shut down when they can no longer cover their variable costs. </a:t>
            </a:r>
          </a:p>
          <a:p>
            <a:pPr algn="just"/>
            <a:endParaRPr lang="en-US" sz="20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IN" sz="3200" smtClean="0"/>
              <a:t>Perfect Competition and the Real World</a:t>
            </a:r>
          </a:p>
        </p:txBody>
      </p:sp>
      <p:sp>
        <p:nvSpPr>
          <p:cNvPr id="29698" name="Content Placeholder 2"/>
          <p:cNvSpPr>
            <a:spLocks noGrp="1"/>
          </p:cNvSpPr>
          <p:nvPr>
            <p:ph idx="1"/>
          </p:nvPr>
        </p:nvSpPr>
        <p:spPr>
          <a:xfrm>
            <a:off x="428625" y="1571625"/>
            <a:ext cx="8229600" cy="4525963"/>
          </a:xfrm>
        </p:spPr>
        <p:txBody>
          <a:bodyPr/>
          <a:lstStyle/>
          <a:p>
            <a:pPr algn="just"/>
            <a:r>
              <a:rPr lang="en-IN" sz="2000" smtClean="0"/>
              <a:t>The assumptions of identical products, a large number of buyers, easy entry and exit, and perfect information are strong assumptions. Most real firms customarily set prices. The model of perfect competition underlies the model of demand and supply.</a:t>
            </a:r>
          </a:p>
          <a:p>
            <a:pPr algn="just"/>
            <a:r>
              <a:rPr lang="en-IN" sz="2000" smtClean="0"/>
              <a:t>We can understand most markets by applying the model of demand and supply. Even though those markets do not fulfil all the assumptions of the model of perfect competition, the model allows us to understand some key features of these markets.</a:t>
            </a:r>
          </a:p>
          <a:p>
            <a:pPr algn="just"/>
            <a:r>
              <a:rPr lang="en-IN" sz="2000" smtClean="0"/>
              <a:t>Falling costs of transportation, together with dramatic advances in telecommunications have made many markets more competitive and have opened the possibility of entering markets to firms all over the world.</a:t>
            </a:r>
          </a:p>
        </p:txBody>
      </p:sp>
      <p:pic>
        <p:nvPicPr>
          <p:cNvPr id="29699" name="Picture 2"/>
          <p:cNvPicPr>
            <a:picLocks noChangeAspect="1" noChangeArrowheads="1"/>
          </p:cNvPicPr>
          <p:nvPr/>
        </p:nvPicPr>
        <p:blipFill>
          <a:blip r:embed="rId2"/>
          <a:srcRect/>
          <a:stretch>
            <a:fillRect/>
          </a:stretch>
        </p:blipFill>
        <p:spPr bwMode="auto">
          <a:xfrm>
            <a:off x="1928813" y="5357813"/>
            <a:ext cx="5214937" cy="77152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1133</TotalTime>
  <Words>516</Words>
  <Application>Microsoft Office PowerPoint</Application>
  <PresentationFormat>On-screen Show (4:3)</PresentationFormat>
  <Paragraphs>40</Paragraphs>
  <Slides>8</Slides>
  <Notes>0</Notes>
  <HiddenSlides>0</HiddenSlides>
  <MMClips>0</MMClips>
  <ScaleCrop>false</ScaleCrop>
  <HeadingPairs>
    <vt:vector size="8" baseType="variant">
      <vt:variant>
        <vt:lpstr>Fonts Used</vt:lpstr>
      </vt:variant>
      <vt:variant>
        <vt:i4>2</vt:i4>
      </vt:variant>
      <vt:variant>
        <vt:lpstr>Design Template</vt:lpstr>
      </vt:variant>
      <vt:variant>
        <vt:i4>1</vt:i4>
      </vt:variant>
      <vt:variant>
        <vt:lpstr>Embedded OLE Servers</vt:lpstr>
      </vt:variant>
      <vt:variant>
        <vt:i4>1</vt:i4>
      </vt:variant>
      <vt:variant>
        <vt:lpstr>Slide Titles</vt:lpstr>
      </vt:variant>
      <vt:variant>
        <vt:i4>8</vt:i4>
      </vt:variant>
    </vt:vector>
  </HeadingPairs>
  <TitlesOfParts>
    <vt:vector size="12" baseType="lpstr">
      <vt:lpstr>Calibri</vt:lpstr>
      <vt:lpstr>Arial</vt:lpstr>
      <vt:lpstr>Office Theme</vt:lpstr>
      <vt:lpstr>Equation</vt:lpstr>
      <vt:lpstr>Slide 1</vt:lpstr>
      <vt:lpstr>Economic profit in the short run  and long run</vt:lpstr>
      <vt:lpstr>Slide 3</vt:lpstr>
      <vt:lpstr>Slide 4</vt:lpstr>
      <vt:lpstr>The competitive firm’s  short-run supply curve</vt:lpstr>
      <vt:lpstr>Slide 6</vt:lpstr>
      <vt:lpstr>Firm’s Long-Run Equilibrium</vt:lpstr>
      <vt:lpstr>Perfect Competition and the Real World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IIITA</dc:creator>
  <cp:lastModifiedBy>Administrator</cp:lastModifiedBy>
  <cp:revision>98</cp:revision>
  <dcterms:created xsi:type="dcterms:W3CDTF">2016-09-21T05:41:29Z</dcterms:created>
  <dcterms:modified xsi:type="dcterms:W3CDTF">2018-09-09T04:11:38Z</dcterms:modified>
</cp:coreProperties>
</file>