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6" d="100"/>
          <a:sy n="76" d="100"/>
        </p:scale>
        <p:origin x="-98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C07BF86-8CB8-4ED6-ACD4-0619E8771F6F}" type="datetimeFigureOut">
              <a:rPr lang="en-US"/>
              <a:pPr>
                <a:defRPr/>
              </a:pPr>
              <a:t>9/9/2018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9D1D6D89-31CA-4989-B180-4B78FD188F77}"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256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C52640-F588-4353-BA11-3F6216370AA9}" type="slidenum">
              <a:rPr lang="en-IN"/>
              <a:pPr fontAlgn="base">
                <a:spcBef>
                  <a:spcPct val="0"/>
                </a:spcBef>
                <a:spcAft>
                  <a:spcPct val="0"/>
                </a:spcAft>
                <a:defRPr/>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B83727E6-794E-4E7B-972A-062F8ADBF75C}" type="datetimeFigureOut">
              <a:rPr lang="en-US"/>
              <a:pPr>
                <a:defRPr/>
              </a:pPr>
              <a:t>9/9/2018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94F14EB5-3E9C-4915-AD0A-55AF5131BE05}" type="slidenum">
              <a:rPr lang="en-IN"/>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E2D68D2E-B97F-4C9A-B4A5-C0E2B1F7A581}" type="datetimeFigureOut">
              <a:rPr lang="en-US"/>
              <a:pPr>
                <a:defRPr/>
              </a:pPr>
              <a:t>9/9/2018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E36E6629-75AA-496B-8133-BF162FF48334}"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0D6C7C28-123F-4ADA-B731-8F1339980E3A}" type="datetimeFigureOut">
              <a:rPr lang="en-US"/>
              <a:pPr>
                <a:defRPr/>
              </a:pPr>
              <a:t>9/9/2018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31CAD173-88E4-436C-9844-1E5E8555F4A5}"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3CE4DA62-DCBC-471C-8166-34220202BB0D}" type="datetimeFigureOut">
              <a:rPr lang="en-US"/>
              <a:pPr>
                <a:defRPr/>
              </a:pPr>
              <a:t>9/9/2018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D8452C3C-3F4B-49FE-BE72-FBA2F311EC9F}"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9293BDB-651A-4AB1-9029-B40FDCE2A5B7}" type="datetimeFigureOut">
              <a:rPr lang="en-US"/>
              <a:pPr>
                <a:defRPr/>
              </a:pPr>
              <a:t>9/9/2018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F1997C89-0F60-4927-86EC-DB253E74CEFF}" type="slidenum">
              <a:rPr lang="en-IN"/>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pPr>
              <a:defRPr/>
            </a:pPr>
            <a:fld id="{2DB1BEC0-2347-40AA-B59D-D8554BB66E53}" type="datetimeFigureOut">
              <a:rPr lang="en-US"/>
              <a:pPr>
                <a:defRPr/>
              </a:pPr>
              <a:t>9/9/2018</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1BB3683D-50FD-4272-B872-F14099C9B501}"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pPr>
              <a:defRPr/>
            </a:pPr>
            <a:fld id="{C4FA221C-612B-4D57-91E4-F87765C99464}" type="datetimeFigureOut">
              <a:rPr lang="en-US"/>
              <a:pPr>
                <a:defRPr/>
              </a:pPr>
              <a:t>9/9/2018</a:t>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169185E6-2EEF-4059-889E-618E8D07B9BD}"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7FB2ABC2-380C-4921-87BA-822788E9C70F}" type="datetimeFigureOut">
              <a:rPr lang="en-US"/>
              <a:pPr>
                <a:defRPr/>
              </a:pPr>
              <a:t>9/9/2018</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11744695-5642-4363-98FB-66B013F8A0AD}"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F8108EA-F7DC-484C-A683-DDDCA0FF8724}" type="datetimeFigureOut">
              <a:rPr lang="en-US"/>
              <a:pPr>
                <a:defRPr/>
              </a:pPr>
              <a:t>9/9/2018</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DB6F4B49-4F00-4647-A276-9D8F0CB87418}"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85A7E65-2E2D-4614-BB03-B38F4F0C88A9}" type="datetimeFigureOut">
              <a:rPr lang="en-US"/>
              <a:pPr>
                <a:defRPr/>
              </a:pPr>
              <a:t>9/9/2018</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5BBDE0B4-CE87-4D1A-8B6E-D9C07F816A9A}"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9F82232-0991-435E-B597-053BEB8CCA3B}" type="datetimeFigureOut">
              <a:rPr lang="en-US"/>
              <a:pPr>
                <a:defRPr/>
              </a:pPr>
              <a:t>9/9/2018</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A1B17878-AFD4-4ABA-8076-77696F7BEE8F}"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7342589-7033-4759-9E23-906868D3020B}" type="datetimeFigureOut">
              <a:rPr lang="en-US"/>
              <a:pPr>
                <a:defRPr/>
              </a:pPr>
              <a:t>9/9/2018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56110CB-29CF-4B88-9AA0-FF410D56FBA2}"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p:txBody>
          <a:bodyPr/>
          <a:lstStyle/>
          <a:p>
            <a:pPr eaLnBrk="1" hangingPunct="1"/>
            <a:endParaRPr lang="en-IN" smtClean="0"/>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IN" smtClean="0"/>
              <a:t>Interest</a:t>
            </a:r>
          </a:p>
        </p:txBody>
      </p:sp>
      <p:sp>
        <p:nvSpPr>
          <p:cNvPr id="23554" name="Content Placeholder 2"/>
          <p:cNvSpPr>
            <a:spLocks noGrp="1"/>
          </p:cNvSpPr>
          <p:nvPr>
            <p:ph idx="1"/>
          </p:nvPr>
        </p:nvSpPr>
        <p:spPr/>
        <p:txBody>
          <a:bodyPr/>
          <a:lstStyle/>
          <a:p>
            <a:pPr algn="just" eaLnBrk="1" hangingPunct="1"/>
            <a:r>
              <a:rPr lang="en-IN" sz="2000" smtClean="0"/>
              <a:t>Interest is the price paid for the use of money. When people save, they expect a return. This is the interest rate or the financial return on the funds.</a:t>
            </a:r>
          </a:p>
          <a:p>
            <a:pPr algn="just" eaLnBrk="1" hangingPunct="1"/>
            <a:r>
              <a:rPr lang="en-IN" sz="2000" smtClean="0"/>
              <a:t>It is the price that borrowers need to pay lenders for transferring purchasing power from the present to the future.</a:t>
            </a:r>
          </a:p>
          <a:p>
            <a:pPr algn="just" eaLnBrk="1" hangingPunct="1"/>
            <a:r>
              <a:rPr lang="en-IN" sz="2000" smtClean="0"/>
              <a:t>Interest adjusted for that loss of purchasing power (or inflation) is known as real interest. All investment decisions are made on the basis of real interest rates, not nominal interest rates.</a:t>
            </a:r>
          </a:p>
          <a:p>
            <a:pPr algn="just" eaLnBrk="1" hangingPunct="1"/>
            <a:r>
              <a:rPr lang="en-IN" sz="2000" smtClean="0"/>
              <a:t>Demand and supply of money determine interest rates.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IN" smtClean="0"/>
              <a:t>Profit</a:t>
            </a:r>
          </a:p>
        </p:txBody>
      </p:sp>
      <p:sp>
        <p:nvSpPr>
          <p:cNvPr id="24578" name="Content Placeholder 2"/>
          <p:cNvSpPr>
            <a:spLocks noGrp="1"/>
          </p:cNvSpPr>
          <p:nvPr>
            <p:ph idx="1"/>
          </p:nvPr>
        </p:nvSpPr>
        <p:spPr>
          <a:xfrm>
            <a:off x="457200" y="1571625"/>
            <a:ext cx="8229600" cy="4525963"/>
          </a:xfrm>
        </p:spPr>
        <p:txBody>
          <a:bodyPr/>
          <a:lstStyle/>
          <a:p>
            <a:pPr algn="just" eaLnBrk="1" hangingPunct="1"/>
            <a:r>
              <a:rPr lang="en-IN" sz="2000" smtClean="0"/>
              <a:t>Economic, or pure, profit is what remains after all costs—both explicit and implicit costs, the latter including a normal profit—have been subtracted from a firm’s total revenue.</a:t>
            </a:r>
          </a:p>
          <a:p>
            <a:pPr algn="just" eaLnBrk="1" hangingPunct="1"/>
            <a:r>
              <a:rPr lang="en-IN" sz="2000" smtClean="0"/>
              <a:t>Normal profit, or zero economic profit, is when the firm is not making any economic profit.</a:t>
            </a:r>
          </a:p>
          <a:p>
            <a:pPr algn="just" eaLnBrk="1" hangingPunct="1"/>
            <a:r>
              <a:rPr lang="en-IN" sz="2000" smtClean="0"/>
              <a:t>Explicit costs : Payments made by the firm to outsiders. </a:t>
            </a:r>
          </a:p>
          <a:p>
            <a:pPr algn="just" eaLnBrk="1" hangingPunct="1"/>
            <a:r>
              <a:rPr lang="en-IN" sz="2000" smtClean="0"/>
              <a:t>Implicit costs: The monetary income the firm sacrifices when it uses resources that it owns, rather than supplying those resources to the market.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IN" smtClean="0"/>
              <a:t>Income Distribution</a:t>
            </a:r>
          </a:p>
        </p:txBody>
      </p:sp>
      <p:sp>
        <p:nvSpPr>
          <p:cNvPr id="26626" name="Content Placeholder 2"/>
          <p:cNvSpPr>
            <a:spLocks noGrp="1"/>
          </p:cNvSpPr>
          <p:nvPr>
            <p:ph idx="1"/>
          </p:nvPr>
        </p:nvSpPr>
        <p:spPr/>
        <p:txBody>
          <a:bodyPr/>
          <a:lstStyle/>
          <a:p>
            <a:pPr algn="just" eaLnBrk="1" hangingPunct="1"/>
            <a:r>
              <a:rPr lang="en-IN" sz="2400" smtClean="0"/>
              <a:t>Income distribution: Distribution of total income among different segments of the economy.</a:t>
            </a:r>
          </a:p>
          <a:p>
            <a:pPr algn="just" eaLnBrk="1" hangingPunct="1"/>
            <a:r>
              <a:rPr lang="en-IN" sz="2400" smtClean="0"/>
              <a:t>Economists examine two main types of income distribution:</a:t>
            </a:r>
          </a:p>
          <a:p>
            <a:pPr lvl="1" algn="just" eaLnBrk="1" hangingPunct="1"/>
            <a:r>
              <a:rPr lang="en-IN" sz="2400" smtClean="0"/>
              <a:t>Personal income distribution: distribution of income among different people or income groups</a:t>
            </a:r>
          </a:p>
          <a:p>
            <a:pPr lvl="1" algn="just" eaLnBrk="1" hangingPunct="1"/>
            <a:r>
              <a:rPr lang="en-IN" sz="2400" smtClean="0"/>
              <a:t>Factor distribution of income: distribution of income among different factors of production, like labor, land and capital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endParaRPr lang="en-IN" smtClean="0"/>
          </a:p>
        </p:txBody>
      </p:sp>
      <p:sp>
        <p:nvSpPr>
          <p:cNvPr id="27650" name="Content Placeholder 2"/>
          <p:cNvSpPr>
            <a:spLocks noGrp="1"/>
          </p:cNvSpPr>
          <p:nvPr>
            <p:ph idx="1"/>
          </p:nvPr>
        </p:nvSpPr>
        <p:spPr/>
        <p:txBody>
          <a:bodyPr/>
          <a:lstStyle/>
          <a:p>
            <a:pPr algn="just" eaLnBrk="1" hangingPunct="1"/>
            <a:r>
              <a:rPr lang="en-IN" sz="2400" smtClean="0"/>
              <a:t>If we are interested in personal distribution of income we can examine factor income distribution and then examine how much of factor income goes to different people.</a:t>
            </a:r>
          </a:p>
          <a:p>
            <a:pPr algn="just" eaLnBrk="1" hangingPunct="1"/>
            <a:r>
              <a:rPr lang="en-IN" sz="2400" smtClean="0"/>
              <a:t>To know who gets how much income we can examine who owns what factors and the price of each factor. </a:t>
            </a:r>
          </a:p>
          <a:p>
            <a:pPr algn="just" eaLnBrk="1" hangingPunct="1"/>
            <a:r>
              <a:rPr lang="en-IN" sz="2400" smtClean="0"/>
              <a:t>Examples:</a:t>
            </a:r>
          </a:p>
          <a:p>
            <a:pPr lvl="1" algn="just" eaLnBrk="1" hangingPunct="1"/>
            <a:r>
              <a:rPr lang="en-IN" sz="2400" smtClean="0"/>
              <a:t>A disabled person who cannot work will get no labor income</a:t>
            </a:r>
          </a:p>
          <a:p>
            <a:pPr lvl="1" algn="just" eaLnBrk="1" hangingPunct="1"/>
            <a:r>
              <a:rPr lang="en-IN" sz="2400" smtClean="0"/>
              <a:t>A person who owns land will receive a large income if land rent is high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algn="l" eaLnBrk="1" hangingPunct="1"/>
            <a:r>
              <a:rPr lang="en-IN" sz="3600" smtClean="0"/>
              <a:t>Labor market</a:t>
            </a:r>
          </a:p>
        </p:txBody>
      </p:sp>
      <p:sp>
        <p:nvSpPr>
          <p:cNvPr id="28674" name="Content Placeholder 2"/>
          <p:cNvSpPr>
            <a:spLocks noGrp="1"/>
          </p:cNvSpPr>
          <p:nvPr>
            <p:ph idx="1"/>
          </p:nvPr>
        </p:nvSpPr>
        <p:spPr/>
        <p:txBody>
          <a:bodyPr/>
          <a:lstStyle/>
          <a:p>
            <a:pPr algn="just" eaLnBrk="1" hangingPunct="1"/>
            <a:r>
              <a:rPr lang="en-IN" sz="2000" smtClean="0"/>
              <a:t>The labor market is in equilibrium when:</a:t>
            </a:r>
          </a:p>
          <a:p>
            <a:pPr lvl="1" algn="just" eaLnBrk="1" hangingPunct="1"/>
            <a:r>
              <a:rPr lang="en-IN" sz="2000" smtClean="0"/>
              <a:t>At the current market wage rate, the number of workers that producers want to employ is equal to the number of workers willing to work.</a:t>
            </a:r>
          </a:p>
          <a:p>
            <a:pPr lvl="1" algn="just" eaLnBrk="1" hangingPunct="1"/>
            <a:r>
              <a:rPr lang="en-IN" sz="2000" smtClean="0"/>
              <a:t>All employers pay the same wage rate, and each employer, whatever he or she is producing, employs labor up to the point at which the value of the marginal product of the last workers hired is equal to the market wage rate.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IN" sz="3200" smtClean="0"/>
              <a:t>Equilibrium in the Labor Market</a:t>
            </a:r>
          </a:p>
        </p:txBody>
      </p:sp>
      <p:sp>
        <p:nvSpPr>
          <p:cNvPr id="29698" name="Content Placeholder 2"/>
          <p:cNvSpPr>
            <a:spLocks noGrp="1"/>
          </p:cNvSpPr>
          <p:nvPr>
            <p:ph idx="1"/>
          </p:nvPr>
        </p:nvSpPr>
        <p:spPr/>
        <p:txBody>
          <a:bodyPr/>
          <a:lstStyle/>
          <a:p>
            <a:pPr eaLnBrk="1" hangingPunct="1"/>
            <a:endParaRPr lang="en-IN" smtClean="0"/>
          </a:p>
        </p:txBody>
      </p:sp>
      <p:pic>
        <p:nvPicPr>
          <p:cNvPr id="29699" name="Picture 2"/>
          <p:cNvPicPr>
            <a:picLocks noChangeAspect="1" noChangeArrowheads="1"/>
          </p:cNvPicPr>
          <p:nvPr/>
        </p:nvPicPr>
        <p:blipFill>
          <a:blip r:embed="rId2"/>
          <a:srcRect/>
          <a:stretch>
            <a:fillRect/>
          </a:stretch>
        </p:blipFill>
        <p:spPr bwMode="auto">
          <a:xfrm>
            <a:off x="1571625" y="1643063"/>
            <a:ext cx="4572000" cy="36639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pPr eaLnBrk="1" hangingPunct="1"/>
            <a:r>
              <a:rPr lang="en-IN" sz="3600" smtClean="0"/>
              <a:t>Factors of production</a:t>
            </a:r>
          </a:p>
        </p:txBody>
      </p:sp>
      <p:sp>
        <p:nvSpPr>
          <p:cNvPr id="15362" name="Content Placeholder 2"/>
          <p:cNvSpPr>
            <a:spLocks noGrp="1"/>
          </p:cNvSpPr>
          <p:nvPr>
            <p:ph idx="1"/>
          </p:nvPr>
        </p:nvSpPr>
        <p:spPr/>
        <p:txBody>
          <a:bodyPr/>
          <a:lstStyle/>
          <a:p>
            <a:pPr algn="just" eaLnBrk="1" hangingPunct="1">
              <a:lnSpc>
                <a:spcPct val="90000"/>
              </a:lnSpc>
            </a:pPr>
            <a:r>
              <a:rPr lang="en-IN" sz="2400" smtClean="0"/>
              <a:t>A factor of production is any resource that is used by firms to produce goods and services.</a:t>
            </a:r>
          </a:p>
          <a:p>
            <a:pPr algn="just" eaLnBrk="1" hangingPunct="1">
              <a:lnSpc>
                <a:spcPct val="90000"/>
              </a:lnSpc>
            </a:pPr>
            <a:r>
              <a:rPr lang="en-IN" sz="2400" smtClean="0"/>
              <a:t>All inputs are not factors. There are intermediate inputs which are used up in production (e.g., energy, materials etc.).</a:t>
            </a:r>
          </a:p>
          <a:p>
            <a:pPr algn="just" eaLnBrk="1" hangingPunct="1">
              <a:lnSpc>
                <a:spcPct val="90000"/>
              </a:lnSpc>
            </a:pPr>
            <a:r>
              <a:rPr lang="en-IN" sz="2400" smtClean="0"/>
              <a:t>Economists usually classify factors of production into four main types:</a:t>
            </a:r>
          </a:p>
          <a:p>
            <a:pPr lvl="1" algn="just" eaLnBrk="1" hangingPunct="1">
              <a:lnSpc>
                <a:spcPct val="90000"/>
              </a:lnSpc>
            </a:pPr>
            <a:r>
              <a:rPr lang="en-IN" sz="2200" smtClean="0"/>
              <a:t>Land</a:t>
            </a:r>
          </a:p>
          <a:p>
            <a:pPr lvl="1" algn="just" eaLnBrk="1" hangingPunct="1">
              <a:lnSpc>
                <a:spcPct val="90000"/>
              </a:lnSpc>
            </a:pPr>
            <a:r>
              <a:rPr lang="en-IN" sz="2200" smtClean="0"/>
              <a:t>Labor</a:t>
            </a:r>
          </a:p>
          <a:p>
            <a:pPr lvl="1" algn="just" eaLnBrk="1" hangingPunct="1">
              <a:lnSpc>
                <a:spcPct val="90000"/>
              </a:lnSpc>
            </a:pPr>
            <a:r>
              <a:rPr lang="en-IN" sz="2200" smtClean="0"/>
              <a:t>Physical capital - equipment, buildings, tools, and machines.</a:t>
            </a:r>
          </a:p>
          <a:p>
            <a:pPr lvl="1" algn="just" eaLnBrk="1" hangingPunct="1">
              <a:lnSpc>
                <a:spcPct val="90000"/>
              </a:lnSpc>
            </a:pPr>
            <a:r>
              <a:rPr lang="en-IN" sz="2200" smtClean="0"/>
              <a:t>Human capital - improvement in labor created by education and knowledge embodied in workers.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endParaRPr lang="en-IN" smtClean="0"/>
          </a:p>
        </p:txBody>
      </p:sp>
      <p:sp>
        <p:nvSpPr>
          <p:cNvPr id="3" name="Content Placeholder 2"/>
          <p:cNvSpPr>
            <a:spLocks noGrp="1"/>
          </p:cNvSpPr>
          <p:nvPr>
            <p:ph idx="1"/>
          </p:nvPr>
        </p:nvSpPr>
        <p:spPr/>
        <p:txBody>
          <a:bodyPr rtlCol="0">
            <a:normAutofit lnSpcReduction="10000"/>
          </a:bodyPr>
          <a:lstStyle/>
          <a:p>
            <a:pPr algn="just" eaLnBrk="1" fontAlgn="auto" hangingPunct="1">
              <a:spcAft>
                <a:spcPts val="0"/>
              </a:spcAft>
              <a:buFont typeface="Arial" pitchFamily="34" charset="0"/>
              <a:buChar char="•"/>
              <a:defRPr/>
            </a:pPr>
            <a:r>
              <a:rPr lang="en-IN" sz="2400" dirty="0" smtClean="0"/>
              <a:t>The factors of production are rewarded for their contribution to the production of goods and services. The reward for land is </a:t>
            </a:r>
            <a:r>
              <a:rPr lang="en-IN" sz="2400" b="1" dirty="0" smtClean="0"/>
              <a:t>rent</a:t>
            </a:r>
            <a:r>
              <a:rPr lang="en-IN" sz="2400" dirty="0" smtClean="0"/>
              <a:t>, for </a:t>
            </a:r>
            <a:r>
              <a:rPr lang="en-IN" sz="2400" dirty="0" err="1" smtClean="0"/>
              <a:t>labor</a:t>
            </a:r>
            <a:r>
              <a:rPr lang="en-IN" sz="2400" dirty="0" smtClean="0"/>
              <a:t> it is </a:t>
            </a:r>
            <a:r>
              <a:rPr lang="en-IN" sz="2400" b="1" dirty="0" smtClean="0"/>
              <a:t>wages</a:t>
            </a:r>
            <a:r>
              <a:rPr lang="en-IN" sz="2400" dirty="0" smtClean="0"/>
              <a:t>, for capital it is </a:t>
            </a:r>
            <a:r>
              <a:rPr lang="en-IN" sz="2400" b="1" dirty="0" smtClean="0"/>
              <a:t>interest</a:t>
            </a:r>
            <a:r>
              <a:rPr lang="en-IN" sz="2400" dirty="0" smtClean="0"/>
              <a:t> and the reward for entrepreneurship is called </a:t>
            </a:r>
            <a:r>
              <a:rPr lang="en-IN" sz="2400" b="1" dirty="0" smtClean="0"/>
              <a:t>profit</a:t>
            </a:r>
            <a:r>
              <a:rPr lang="en-IN" sz="2400" dirty="0" smtClean="0"/>
              <a:t>.</a:t>
            </a:r>
          </a:p>
          <a:p>
            <a:pPr algn="just" eaLnBrk="1" fontAlgn="auto" hangingPunct="1">
              <a:spcAft>
                <a:spcPts val="0"/>
              </a:spcAft>
              <a:buFont typeface="Arial" pitchFamily="34" charset="0"/>
              <a:buChar char="•"/>
              <a:defRPr/>
            </a:pPr>
            <a:r>
              <a:rPr lang="en-IN" sz="2400" dirty="0" smtClean="0"/>
              <a:t>An entrepreneur pays rent, wages, interest, and profit for availing the services of land, </a:t>
            </a:r>
            <a:r>
              <a:rPr lang="en-IN" sz="2400" dirty="0" err="1" smtClean="0"/>
              <a:t>labor</a:t>
            </a:r>
            <a:r>
              <a:rPr lang="en-IN" sz="2400" dirty="0" smtClean="0"/>
              <a:t>, capital, and enterprise respectively. These factors of production directly affect the production process of an organization.</a:t>
            </a:r>
          </a:p>
          <a:p>
            <a:pPr algn="just" eaLnBrk="1" fontAlgn="auto" hangingPunct="1">
              <a:spcAft>
                <a:spcPts val="0"/>
              </a:spcAft>
              <a:buFont typeface="Arial" pitchFamily="34" charset="0"/>
              <a:buChar char="•"/>
              <a:defRPr/>
            </a:pPr>
            <a:r>
              <a:rPr lang="en-IN" sz="2400" dirty="0" smtClean="0"/>
              <a:t>Factors of production are bought and sold in </a:t>
            </a:r>
            <a:r>
              <a:rPr lang="en-IN" sz="2400" b="1" dirty="0" smtClean="0"/>
              <a:t>factor markets.</a:t>
            </a:r>
          </a:p>
          <a:p>
            <a:pPr algn="just" eaLnBrk="1" fontAlgn="auto" hangingPunct="1">
              <a:spcAft>
                <a:spcPts val="0"/>
              </a:spcAft>
              <a:buFont typeface="Arial" pitchFamily="34" charset="0"/>
              <a:buChar char="•"/>
              <a:defRPr/>
            </a:pPr>
            <a:r>
              <a:rPr lang="en-IN" sz="2400" dirty="0" smtClean="0"/>
              <a:t>Determination of factor prices is different from the determination of product pricing which is based on the demand and supply of products.</a:t>
            </a:r>
            <a:endParaRPr lang="en-IN" sz="2400" b="1" dirty="0" smtClean="0"/>
          </a:p>
          <a:p>
            <a:pPr algn="just" eaLnBrk="1" fontAlgn="auto" hangingPunct="1">
              <a:spcAft>
                <a:spcPts val="0"/>
              </a:spcAft>
              <a:buFont typeface="Arial" pitchFamily="34" charset="0"/>
              <a:buChar char="•"/>
              <a:defRPr/>
            </a:pP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endParaRPr lang="en-IN" smtClean="0"/>
          </a:p>
        </p:txBody>
      </p:sp>
      <p:sp>
        <p:nvSpPr>
          <p:cNvPr id="17410" name="Content Placeholder 2"/>
          <p:cNvSpPr>
            <a:spLocks noGrp="1"/>
          </p:cNvSpPr>
          <p:nvPr>
            <p:ph idx="1"/>
          </p:nvPr>
        </p:nvSpPr>
        <p:spPr/>
        <p:txBody>
          <a:bodyPr/>
          <a:lstStyle/>
          <a:p>
            <a:pPr marL="609600" indent="-609600" algn="just" eaLnBrk="1" hangingPunct="1">
              <a:buFont typeface="Arial" charset="0"/>
              <a:buNone/>
            </a:pPr>
            <a:r>
              <a:rPr lang="en-IN" sz="2400" smtClean="0"/>
              <a:t>	</a:t>
            </a:r>
            <a:r>
              <a:rPr lang="en-IN" sz="2000" b="1" smtClean="0"/>
              <a:t>Factor markets are different from goods and service markets because</a:t>
            </a:r>
            <a:r>
              <a:rPr lang="en-IN" sz="2000" smtClean="0"/>
              <a:t>:</a:t>
            </a:r>
          </a:p>
          <a:p>
            <a:pPr marL="990600" lvl="1" indent="-533400" algn="just" eaLnBrk="1" hangingPunct="1">
              <a:buFont typeface="Calibri" pitchFamily="34" charset="0"/>
              <a:buAutoNum type="arabicPeriod"/>
            </a:pPr>
            <a:r>
              <a:rPr lang="en-IN" sz="2000" smtClean="0"/>
              <a:t>Factor demands are derived demands: The firm’s demand for inputs is derived indirectly from the consumer demand for its final product.</a:t>
            </a:r>
          </a:p>
          <a:p>
            <a:pPr marL="609600" indent="-609600" eaLnBrk="1" hangingPunct="1"/>
            <a:r>
              <a:rPr lang="en-US" sz="2000" smtClean="0"/>
              <a:t>The demand for particular goods or services increase the demand for the workers that produce them, so reductions in demand  for particular goods or services will reduce the demand for the workers that produce them. </a:t>
            </a:r>
            <a:endParaRPr lang="en-IN" sz="2000" smtClean="0"/>
          </a:p>
          <a:p>
            <a:pPr marL="609600" indent="-609600" algn="just" eaLnBrk="1" hangingPunct="1"/>
            <a:r>
              <a:rPr lang="en-IN" sz="2000" smtClean="0"/>
              <a:t>Suppose the land can be used only to grow corn. If the demand for corn rises, the demand curve for land will shift up and to the right, and the rent will rise. This leads to an important point about land: The price of land is high because the price of corn is high. This is an example of </a:t>
            </a:r>
            <a:r>
              <a:rPr lang="en-IN" sz="2000" i="1" smtClean="0"/>
              <a:t>derived demand.</a:t>
            </a:r>
            <a:endParaRPr lang="en-IN" sz="2000" smtClean="0"/>
          </a:p>
          <a:p>
            <a:pPr marL="990600" lvl="1" indent="-533400" algn="just" eaLnBrk="1" hangingPunct="1">
              <a:buFont typeface="Calibri" pitchFamily="34" charset="0"/>
              <a:buAutoNum type="arabicPeriod"/>
            </a:pPr>
            <a:endParaRPr lang="en-IN" sz="20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endParaRPr lang="en-IN" smtClean="0"/>
          </a:p>
        </p:txBody>
      </p:sp>
      <p:sp>
        <p:nvSpPr>
          <p:cNvPr id="18434" name="Content Placeholder 2"/>
          <p:cNvSpPr>
            <a:spLocks noGrp="1"/>
          </p:cNvSpPr>
          <p:nvPr>
            <p:ph idx="1"/>
          </p:nvPr>
        </p:nvSpPr>
        <p:spPr/>
        <p:txBody>
          <a:bodyPr/>
          <a:lstStyle/>
          <a:p>
            <a:pPr marL="342900" lvl="1" indent="-342900" algn="just" eaLnBrk="1" hangingPunct="1">
              <a:buFont typeface="Arial" charset="0"/>
              <a:buNone/>
            </a:pPr>
            <a:r>
              <a:rPr lang="en-IN" sz="2400" smtClean="0"/>
              <a:t>	2.</a:t>
            </a:r>
            <a:r>
              <a:rPr lang="en-IN" sz="2000" smtClean="0"/>
              <a:t>	Factor demands are interdependent demands: the productivity of one factor, such as labor, depends upon the amount of other factors available to work with.</a:t>
            </a:r>
          </a:p>
          <a:p>
            <a:pPr marL="342900" lvl="1" indent="-342900" algn="just" eaLnBrk="1" hangingPunct="1">
              <a:buFont typeface="Arial" charset="0"/>
              <a:buChar char="•"/>
            </a:pPr>
            <a:r>
              <a:rPr lang="en-IN" sz="2000" smtClean="0"/>
              <a:t>When there is demand for labor, there is a demand also for capital because labor with empty hands is unproductive. In another case, when there is demand for capital, there is demand for labor because capital can not produce anything on its own.</a:t>
            </a:r>
          </a:p>
          <a:p>
            <a:pPr marL="342900" lvl="1" indent="-342900" algn="just" eaLnBrk="1" hangingPunct="1">
              <a:buFont typeface="Arial" charset="0"/>
              <a:buChar char="•"/>
            </a:pPr>
            <a:r>
              <a:rPr lang="en-IN" sz="2000" smtClean="0"/>
              <a:t>The interdependence of factor demand complicates the derivation of factor demand curve because</a:t>
            </a:r>
          </a:p>
          <a:p>
            <a:pPr lvl="2" algn="just" eaLnBrk="1" hangingPunct="1"/>
            <a:r>
              <a:rPr lang="en-IN" sz="2000" smtClean="0"/>
              <a:t>It is very difficult to measure the contribution of each factor</a:t>
            </a:r>
          </a:p>
          <a:p>
            <a:pPr lvl="2" algn="just" eaLnBrk="1" hangingPunct="1"/>
            <a:r>
              <a:rPr lang="en-IN" sz="2000" smtClean="0"/>
              <a:t>Change in the price of one factor changes the demand for other factor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endParaRPr lang="en-IN" smtClean="0"/>
          </a:p>
        </p:txBody>
      </p:sp>
      <p:sp>
        <p:nvSpPr>
          <p:cNvPr id="3" name="Content Placeholder 2"/>
          <p:cNvSpPr>
            <a:spLocks noGrp="1"/>
          </p:cNvSpPr>
          <p:nvPr>
            <p:ph idx="1"/>
          </p:nvPr>
        </p:nvSpPr>
        <p:spPr/>
        <p:txBody>
          <a:bodyPr rtlCol="0">
            <a:normAutofit fontScale="92500"/>
          </a:bodyPr>
          <a:lstStyle/>
          <a:p>
            <a:pPr algn="just" eaLnBrk="1" hangingPunct="1">
              <a:spcAft>
                <a:spcPts val="0"/>
              </a:spcAft>
              <a:buFont typeface="Arial" pitchFamily="34" charset="0"/>
              <a:buChar char="•"/>
              <a:defRPr/>
            </a:pPr>
            <a:r>
              <a:rPr lang="en-IN" sz="2600" dirty="0" smtClean="0"/>
              <a:t>There are two aspects of each factor of production, which are as follows:</a:t>
            </a:r>
          </a:p>
          <a:p>
            <a:pPr lvl="1" algn="just" eaLnBrk="1" hangingPunct="1">
              <a:spcAft>
                <a:spcPts val="0"/>
              </a:spcAft>
              <a:buFont typeface="Arial" pitchFamily="34" charset="0"/>
              <a:buChar char="–"/>
              <a:defRPr/>
            </a:pPr>
            <a:r>
              <a:rPr lang="en-IN" sz="2600" b="1" dirty="0" smtClean="0"/>
              <a:t>Price Aspect: </a:t>
            </a:r>
            <a:r>
              <a:rPr lang="en-IN" sz="2600" dirty="0" smtClean="0"/>
              <a:t>Refers to the aspect in which an organization pays a certain amount to avail the services of factors of production. For example, wages, rents, and interests constitute the price of factors of production.</a:t>
            </a:r>
          </a:p>
          <a:p>
            <a:pPr lvl="1" algn="just" eaLnBrk="1" hangingPunct="1">
              <a:spcAft>
                <a:spcPts val="0"/>
              </a:spcAft>
              <a:buFont typeface="Arial" pitchFamily="34" charset="0"/>
              <a:buChar char="–"/>
              <a:defRPr/>
            </a:pPr>
            <a:r>
              <a:rPr lang="en-IN" sz="2600" b="1" dirty="0" smtClean="0"/>
              <a:t>Income Aspect: </a:t>
            </a:r>
            <a:r>
              <a:rPr lang="en-IN" sz="2600" dirty="0" smtClean="0"/>
              <a:t>Refers to another aspect in which a certain amount is received by a factor of production. For instance, rents received by a landlord and wages received by </a:t>
            </a:r>
            <a:r>
              <a:rPr lang="en-IN" sz="2600" dirty="0" err="1" smtClean="0"/>
              <a:t>labor</a:t>
            </a:r>
            <a:r>
              <a:rPr lang="en-IN" sz="2600" dirty="0" smtClean="0"/>
              <a:t> constitute the income generated from the factors of production.</a:t>
            </a:r>
          </a:p>
          <a:p>
            <a:pPr eaLnBrk="1" fontAlgn="auto" hangingPunct="1">
              <a:spcAft>
                <a:spcPts val="0"/>
              </a:spcAft>
              <a:buFont typeface="Arial" pitchFamily="34" charset="0"/>
              <a:buChar char="•"/>
              <a:defRPr/>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IN" sz="3600" smtClean="0"/>
              <a:t>Rent</a:t>
            </a:r>
          </a:p>
        </p:txBody>
      </p:sp>
      <p:sp>
        <p:nvSpPr>
          <p:cNvPr id="3" name="Content Placeholder 2"/>
          <p:cNvSpPr>
            <a:spLocks noGrp="1"/>
          </p:cNvSpPr>
          <p:nvPr>
            <p:ph idx="1"/>
          </p:nvPr>
        </p:nvSpPr>
        <p:spPr/>
        <p:txBody>
          <a:bodyPr rtlCol="0">
            <a:normAutofit lnSpcReduction="10000"/>
          </a:bodyPr>
          <a:lstStyle/>
          <a:p>
            <a:pPr algn="just" eaLnBrk="1" fontAlgn="auto" hangingPunct="1">
              <a:spcAft>
                <a:spcPts val="0"/>
              </a:spcAft>
              <a:buFont typeface="Arial" pitchFamily="34" charset="0"/>
              <a:buChar char="•"/>
              <a:defRPr/>
            </a:pPr>
            <a:r>
              <a:rPr lang="en-IN" sz="2000" dirty="0" smtClean="0"/>
              <a:t>Economic rent is a payment exclusively for the use of land.</a:t>
            </a:r>
          </a:p>
          <a:p>
            <a:pPr algn="just" eaLnBrk="1" fontAlgn="auto" hangingPunct="1">
              <a:spcAft>
                <a:spcPts val="0"/>
              </a:spcAft>
              <a:buFont typeface="Arial" pitchFamily="34" charset="0"/>
              <a:buChar char="•"/>
              <a:defRPr/>
            </a:pPr>
            <a:r>
              <a:rPr lang="en-IN" sz="2000" dirty="0" smtClean="0"/>
              <a:t>The use of land is enhanced by improvements (such as building) and payment for these improvements is made a integral part of rent.  It is difficulties to measure and analyse.</a:t>
            </a:r>
          </a:p>
          <a:p>
            <a:pPr algn="just" eaLnBrk="1" fontAlgn="auto" hangingPunct="1">
              <a:spcAft>
                <a:spcPts val="0"/>
              </a:spcAft>
              <a:buFont typeface="Arial" pitchFamily="34" charset="0"/>
              <a:buChar char="•"/>
              <a:defRPr/>
            </a:pPr>
            <a:r>
              <a:rPr lang="en-IN" sz="2000" dirty="0" smtClean="0"/>
              <a:t>Rent is entirely determined by the alternative uses which can be made of land. Land is a free gift of nature and is</a:t>
            </a:r>
            <a:br>
              <a:rPr lang="en-IN" sz="2000" dirty="0" smtClean="0"/>
            </a:br>
            <a:r>
              <a:rPr lang="en-IN" sz="2000" dirty="0" smtClean="0"/>
              <a:t>costless. Any subsequent payment is rent, but the original cost of land is zero. </a:t>
            </a:r>
          </a:p>
          <a:p>
            <a:pPr algn="just" eaLnBrk="1" fontAlgn="auto" hangingPunct="1">
              <a:spcAft>
                <a:spcPts val="0"/>
              </a:spcAft>
              <a:buFont typeface="Arial" pitchFamily="34" charset="0"/>
              <a:buChar char="•"/>
              <a:defRPr/>
            </a:pPr>
            <a:r>
              <a:rPr lang="en-IN" sz="2000" dirty="0" smtClean="0"/>
              <a:t>An economic surplus is a payment made or received only because a market exists and not through any action of the individual. Thus, a land owner may receive a high rent because his/her land is in high demand without having done anything him/herself or having incurred any cost. Such payment, and rent in general, is considered an economic surplus.</a:t>
            </a:r>
          </a:p>
          <a:p>
            <a:pPr algn="just" eaLnBrk="1" fontAlgn="auto" hangingPunct="1">
              <a:spcAft>
                <a:spcPts val="0"/>
              </a:spcAft>
              <a:buFont typeface="Arial" pitchFamily="34" charset="0"/>
              <a:buChar char="•"/>
              <a:defRPr/>
            </a:pPr>
            <a:r>
              <a:rPr lang="en-IN" sz="2000" dirty="0" smtClean="0"/>
              <a:t>Economists call all payments where an economic surplus is</a:t>
            </a:r>
            <a:br>
              <a:rPr lang="en-IN" sz="2000" dirty="0" smtClean="0"/>
            </a:br>
            <a:r>
              <a:rPr lang="en-IN" sz="2000" dirty="0" smtClean="0"/>
              <a:t>present, economic rent.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IN" smtClean="0"/>
              <a:t>Wage</a:t>
            </a:r>
          </a:p>
        </p:txBody>
      </p:sp>
      <p:sp>
        <p:nvSpPr>
          <p:cNvPr id="21506" name="Content Placeholder 2"/>
          <p:cNvSpPr>
            <a:spLocks noGrp="1"/>
          </p:cNvSpPr>
          <p:nvPr>
            <p:ph idx="1"/>
          </p:nvPr>
        </p:nvSpPr>
        <p:spPr/>
        <p:txBody>
          <a:bodyPr/>
          <a:lstStyle/>
          <a:p>
            <a:pPr algn="just" eaLnBrk="1" hangingPunct="1"/>
            <a:r>
              <a:rPr lang="en-CA" sz="2200" smtClean="0"/>
              <a:t>Wage: generally to include salaries and other forms of payment of labour</a:t>
            </a:r>
          </a:p>
          <a:p>
            <a:pPr algn="just" eaLnBrk="1" hangingPunct="1"/>
            <a:r>
              <a:rPr lang="en-IN" sz="2200" smtClean="0"/>
              <a:t>Payment of wages can be done in different modes such as time wages, piece wages, task wages, cash wages, and service wages. </a:t>
            </a:r>
            <a:endParaRPr lang="en-CA" sz="2200" smtClean="0"/>
          </a:p>
          <a:p>
            <a:pPr algn="just" eaLnBrk="1" hangingPunct="1"/>
            <a:r>
              <a:rPr lang="en-IN" sz="2200" smtClean="0"/>
              <a:t>Wage Determinants:</a:t>
            </a:r>
          </a:p>
          <a:p>
            <a:pPr lvl="1" algn="just" eaLnBrk="1" hangingPunct="1"/>
            <a:r>
              <a:rPr lang="en-IN" sz="2200" smtClean="0"/>
              <a:t>Labour productivity: The output of each worker varies because of worker’s ability to do the job, the use of complementary resources, and the state of technology.</a:t>
            </a:r>
          </a:p>
          <a:p>
            <a:pPr lvl="1" algn="just" eaLnBrk="1" hangingPunct="1"/>
            <a:r>
              <a:rPr lang="en-IN" sz="2200" smtClean="0"/>
              <a:t>Education: It has impact on labour demand and supply.  </a:t>
            </a:r>
          </a:p>
          <a:p>
            <a:pPr eaLnBrk="1" hangingPunct="1"/>
            <a:endParaRPr lang="en-CA" smtClean="0"/>
          </a:p>
          <a:p>
            <a:pPr lvl="1" eaLnBrk="1" hangingPunct="1">
              <a:lnSpc>
                <a:spcPct val="80000"/>
              </a:lnSpc>
            </a:pPr>
            <a:endParaRPr lang="en-IN"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endParaRPr lang="en-IN" smtClean="0"/>
          </a:p>
        </p:txBody>
      </p:sp>
      <p:sp>
        <p:nvSpPr>
          <p:cNvPr id="22530" name="Content Placeholder 2"/>
          <p:cNvSpPr>
            <a:spLocks noGrp="1"/>
          </p:cNvSpPr>
          <p:nvPr>
            <p:ph idx="1"/>
          </p:nvPr>
        </p:nvSpPr>
        <p:spPr/>
        <p:txBody>
          <a:bodyPr/>
          <a:lstStyle/>
          <a:p>
            <a:pPr lvl="1" algn="just" eaLnBrk="1" hangingPunct="1"/>
            <a:r>
              <a:rPr lang="en-IN" sz="2000" smtClean="0"/>
              <a:t>Human Capital: The income-earning potential of a person’s skills and knowledge</a:t>
            </a:r>
          </a:p>
          <a:p>
            <a:pPr lvl="1" algn="just" eaLnBrk="1" hangingPunct="1"/>
            <a:r>
              <a:rPr lang="en-IN" sz="2000" smtClean="0"/>
              <a:t>Experience: It can increase productivity, pushing up the demand for the worker’s labour and the wage rate.  Higher Exp, higher wage</a:t>
            </a:r>
          </a:p>
          <a:p>
            <a:pPr lvl="1" algn="just" eaLnBrk="1" hangingPunct="1"/>
            <a:r>
              <a:rPr lang="en-IN" sz="2000" smtClean="0"/>
              <a:t>Seniority Right: The workplace privileges provided to workers who have the longest experience with their employer</a:t>
            </a:r>
          </a:p>
          <a:p>
            <a:pPr lvl="1" algn="just" eaLnBrk="1" hangingPunct="1"/>
            <a:r>
              <a:rPr lang="en-IN" sz="2000" smtClean="0"/>
              <a:t>Job conditions: For less appealing occupations, employers offer higher wages</a:t>
            </a:r>
          </a:p>
          <a:p>
            <a:pPr lvl="1" algn="just" eaLnBrk="1" hangingPunct="1"/>
            <a:r>
              <a:rPr lang="en-IN" sz="2000" smtClean="0"/>
              <a:t>Trade unions also influence the wage level of workers.</a:t>
            </a:r>
          </a:p>
          <a:p>
            <a:pPr eaLnBrk="1" hangingPunct="1">
              <a:buFont typeface="Arial" charset="0"/>
              <a:buNone/>
            </a:pPr>
            <a:endParaRPr lang="en-IN"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1154</Words>
  <Application>Microsoft Office PowerPoint</Application>
  <PresentationFormat>On-screen Show (4:3)</PresentationFormat>
  <Paragraphs>67</Paragraphs>
  <Slides>15</Slides>
  <Notes>1</Notes>
  <HiddenSlides>0</HiddenSlides>
  <MMClips>0</MMClips>
  <ScaleCrop>false</ScaleCrop>
  <HeadingPairs>
    <vt:vector size="6" baseType="variant">
      <vt:variant>
        <vt:lpstr>Fonts Used</vt:lpstr>
      </vt:variant>
      <vt:variant>
        <vt:i4>2</vt:i4>
      </vt:variant>
      <vt:variant>
        <vt:lpstr>Design Template</vt:lpstr>
      </vt:variant>
      <vt:variant>
        <vt:i4>1</vt:i4>
      </vt:variant>
      <vt:variant>
        <vt:lpstr>Slide Titles</vt:lpstr>
      </vt:variant>
      <vt:variant>
        <vt:i4>15</vt:i4>
      </vt:variant>
    </vt:vector>
  </HeadingPairs>
  <TitlesOfParts>
    <vt:vector size="18" baseType="lpstr">
      <vt:lpstr>Arial</vt:lpstr>
      <vt:lpstr>Calibri</vt:lpstr>
      <vt:lpstr>Office Theme</vt:lpstr>
      <vt:lpstr>Slide 1</vt:lpstr>
      <vt:lpstr>Factors of production</vt:lpstr>
      <vt:lpstr>Slide 3</vt:lpstr>
      <vt:lpstr>Slide 4</vt:lpstr>
      <vt:lpstr>Slide 5</vt:lpstr>
      <vt:lpstr>Slide 6</vt:lpstr>
      <vt:lpstr>Rent</vt:lpstr>
      <vt:lpstr>Wage</vt:lpstr>
      <vt:lpstr>Slide 9</vt:lpstr>
      <vt:lpstr>Interest</vt:lpstr>
      <vt:lpstr>Profit</vt:lpstr>
      <vt:lpstr>Income Distribution</vt:lpstr>
      <vt:lpstr>Slide 13</vt:lpstr>
      <vt:lpstr>Labor market</vt:lpstr>
      <vt:lpstr>Equilibrium in the Labor Market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IIITA</dc:creator>
  <cp:lastModifiedBy>Administrator</cp:lastModifiedBy>
  <cp:revision>13</cp:revision>
  <dcterms:created xsi:type="dcterms:W3CDTF">2018-09-05T06:46:18Z</dcterms:created>
  <dcterms:modified xsi:type="dcterms:W3CDTF">2018-09-09T12:33:00Z</dcterms:modified>
</cp:coreProperties>
</file>