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304" r:id="rId5"/>
    <p:sldId id="273" r:id="rId6"/>
    <p:sldId id="281" r:id="rId7"/>
    <p:sldId id="282" r:id="rId8"/>
    <p:sldId id="303" r:id="rId9"/>
    <p:sldId id="279" r:id="rId10"/>
    <p:sldId id="291" r:id="rId11"/>
    <p:sldId id="274" r:id="rId12"/>
    <p:sldId id="285" r:id="rId13"/>
    <p:sldId id="286" r:id="rId14"/>
    <p:sldId id="287" r:id="rId15"/>
    <p:sldId id="288" r:id="rId16"/>
    <p:sldId id="289" r:id="rId17"/>
    <p:sldId id="300" r:id="rId18"/>
    <p:sldId id="306" r:id="rId19"/>
    <p:sldId id="307" r:id="rId20"/>
    <p:sldId id="313" r:id="rId21"/>
    <p:sldId id="309" r:id="rId22"/>
    <p:sldId id="290" r:id="rId23"/>
    <p:sldId id="293" r:id="rId24"/>
    <p:sldId id="317" r:id="rId25"/>
    <p:sldId id="294" r:id="rId26"/>
    <p:sldId id="314" r:id="rId27"/>
    <p:sldId id="315" r:id="rId28"/>
    <p:sldId id="316" r:id="rId29"/>
    <p:sldId id="296" r:id="rId30"/>
    <p:sldId id="297" r:id="rId31"/>
    <p:sldId id="298" r:id="rId32"/>
    <p:sldId id="29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153C59-8E19-42F3-AB50-3FA09E7EDA49}" type="datetimeFigureOut">
              <a:rPr lang="en-US" smtClean="0"/>
              <a:pPr/>
              <a:t>8/31/2018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153C59-8E19-42F3-AB50-3FA09E7EDA49}" type="datetimeFigureOut">
              <a:rPr lang="en-US" smtClean="0"/>
              <a:pPr/>
              <a:t>8/31/2018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153C59-8E19-42F3-AB50-3FA09E7EDA49}" type="datetimeFigureOut">
              <a:rPr lang="en-US" smtClean="0"/>
              <a:pPr/>
              <a:t>8/31/2018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153C59-8E19-42F3-AB50-3FA09E7EDA49}" type="datetimeFigureOut">
              <a:rPr lang="en-US" smtClean="0"/>
              <a:pPr/>
              <a:t>8/31/2018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53C59-8E19-42F3-AB50-3FA09E7EDA49}" type="datetimeFigureOut">
              <a:rPr lang="en-US" smtClean="0"/>
              <a:pPr/>
              <a:t>8/31/2018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153C59-8E19-42F3-AB50-3FA09E7EDA49}" type="datetimeFigureOut">
              <a:rPr lang="en-US" smtClean="0"/>
              <a:pPr/>
              <a:t>8/31/2018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D153C59-8E19-42F3-AB50-3FA09E7EDA49}" type="datetimeFigureOut">
              <a:rPr lang="en-US" smtClean="0"/>
              <a:pPr/>
              <a:t>8/31/2018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153C59-8E19-42F3-AB50-3FA09E7EDA49}" type="datetimeFigureOut">
              <a:rPr lang="en-US" smtClean="0"/>
              <a:pPr/>
              <a:t>8/31/2018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53C59-8E19-42F3-AB50-3FA09E7EDA49}" type="datetimeFigureOut">
              <a:rPr lang="en-US" smtClean="0"/>
              <a:pPr/>
              <a:t>8/31/2018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53C59-8E19-42F3-AB50-3FA09E7EDA49}" type="datetimeFigureOut">
              <a:rPr lang="en-US" smtClean="0"/>
              <a:pPr/>
              <a:t>8/31/2018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53C59-8E19-42F3-AB50-3FA09E7EDA49}" type="datetimeFigureOut">
              <a:rPr lang="en-US" smtClean="0"/>
              <a:pPr/>
              <a:t>8/31/2018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73426-AE14-480F-90AD-FDF7983BB37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53C59-8E19-42F3-AB50-3FA09E7EDA49}" type="datetimeFigureOut">
              <a:rPr lang="en-US" smtClean="0"/>
              <a:pPr/>
              <a:t>8/31/2018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73426-AE14-480F-90AD-FDF7983BB37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32770" name="Picture 2"/>
          <p:cNvPicPr>
            <a:picLocks noGrp="1" noChangeAspect="1" noChangeArrowheads="1"/>
          </p:cNvPicPr>
          <p:nvPr>
            <p:ph idx="1"/>
          </p:nvPr>
        </p:nvPicPr>
        <p:blipFill>
          <a:blip r:embed="rId2"/>
          <a:srcRect/>
          <a:stretch>
            <a:fillRect/>
          </a:stretch>
        </p:blipFill>
        <p:spPr bwMode="auto">
          <a:xfrm>
            <a:off x="457200" y="1998939"/>
            <a:ext cx="8229600" cy="372848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Firm’s Short-Run Supply Decision</a:t>
            </a:r>
            <a:endParaRPr lang="en-IN" dirty="0"/>
          </a:p>
        </p:txBody>
      </p:sp>
      <p:sp>
        <p:nvSpPr>
          <p:cNvPr id="3" name="Content Placeholder 2"/>
          <p:cNvSpPr>
            <a:spLocks noGrp="1"/>
          </p:cNvSpPr>
          <p:nvPr>
            <p:ph idx="1"/>
          </p:nvPr>
        </p:nvSpPr>
        <p:spPr/>
        <p:txBody>
          <a:bodyPr>
            <a:normAutofit/>
          </a:bodyPr>
          <a:lstStyle/>
          <a:p>
            <a:pPr algn="just"/>
            <a:r>
              <a:rPr lang="en-US" sz="2000" dirty="0" smtClean="0"/>
              <a:t>Each firm is a profit-</a:t>
            </a:r>
            <a:r>
              <a:rPr lang="en-US" sz="2000" dirty="0" err="1" smtClean="0"/>
              <a:t>maximizer</a:t>
            </a:r>
            <a:r>
              <a:rPr lang="en-US" sz="2000" dirty="0" smtClean="0"/>
              <a:t> and in a short-run, how does each firm choose its output level? </a:t>
            </a:r>
            <a:r>
              <a:rPr lang="en-IN" sz="2000" dirty="0" smtClean="0"/>
              <a:t>In the short run, a firm operates with a fixed amount of capital and must choose the levels of its variable inputs (</a:t>
            </a:r>
            <a:r>
              <a:rPr lang="en-IN" sz="2000" dirty="0" err="1" smtClean="0"/>
              <a:t>labor</a:t>
            </a:r>
            <a:r>
              <a:rPr lang="en-IN" sz="2000" dirty="0" smtClean="0"/>
              <a:t> and materials) to maximize profit.</a:t>
            </a:r>
            <a:endParaRPr lang="en-US" sz="2000" dirty="0" smtClean="0"/>
          </a:p>
          <a:p>
            <a:pPr algn="just"/>
            <a:r>
              <a:rPr lang="en-US" sz="2000" dirty="0" smtClean="0"/>
              <a:t>The firm’s profit (∏) is expressed as total revenue (TR) minus total cost (TC). </a:t>
            </a:r>
          </a:p>
          <a:p>
            <a:pPr algn="just"/>
            <a:r>
              <a:rPr lang="en-IN" sz="2000" dirty="0" smtClean="0"/>
              <a:t>A firm’s total revenue is found by multiplying its output by the price at which it sells that output.</a:t>
            </a:r>
            <a:r>
              <a:rPr lang="en-US" sz="2000" dirty="0" smtClean="0"/>
              <a:t> </a:t>
            </a:r>
          </a:p>
          <a:p>
            <a:pPr algn="just">
              <a:buNone/>
            </a:pPr>
            <a:r>
              <a:rPr lang="en-US" sz="2000" dirty="0" smtClean="0"/>
              <a:t>		</a:t>
            </a:r>
          </a:p>
          <a:p>
            <a:pPr algn="just"/>
            <a:endParaRPr lang="en-US" sz="2000" dirty="0" smtClean="0"/>
          </a:p>
          <a:p>
            <a:pPr algn="just"/>
            <a:r>
              <a:rPr lang="en-US" sz="2000" dirty="0" smtClean="0"/>
              <a:t>For a price p and output y, </a:t>
            </a:r>
          </a:p>
          <a:p>
            <a:endParaRPr lang="en-US" dirty="0" smtClean="0"/>
          </a:p>
          <a:p>
            <a:pPr>
              <a:buNone/>
            </a:pPr>
            <a:endParaRPr lang="en-US" dirty="0" smtClean="0"/>
          </a:p>
          <a:p>
            <a:endParaRPr lang="en-IN" dirty="0"/>
          </a:p>
        </p:txBody>
      </p:sp>
      <p:graphicFrame>
        <p:nvGraphicFramePr>
          <p:cNvPr id="6" name="Object 5"/>
          <p:cNvGraphicFramePr>
            <a:graphicFrameLocks noChangeAspect="1"/>
          </p:cNvGraphicFramePr>
          <p:nvPr/>
        </p:nvGraphicFramePr>
        <p:xfrm>
          <a:off x="4357686" y="5000636"/>
          <a:ext cx="1500198" cy="328168"/>
        </p:xfrm>
        <a:graphic>
          <a:graphicData uri="http://schemas.openxmlformats.org/presentationml/2006/ole">
            <p:oleObj spid="_x0000_s27652" name="Equation" r:id="rId3" imgW="812520" imgH="177480" progId="Equation.3">
              <p:embed/>
            </p:oleObj>
          </a:graphicData>
        </a:graphic>
      </p:graphicFrame>
      <p:graphicFrame>
        <p:nvGraphicFramePr>
          <p:cNvPr id="7" name="Object 6"/>
          <p:cNvGraphicFramePr>
            <a:graphicFrameLocks noChangeAspect="1"/>
          </p:cNvGraphicFramePr>
          <p:nvPr/>
        </p:nvGraphicFramePr>
        <p:xfrm>
          <a:off x="4572000" y="5715016"/>
          <a:ext cx="1643074" cy="786824"/>
        </p:xfrm>
        <a:graphic>
          <a:graphicData uri="http://schemas.openxmlformats.org/presentationml/2006/ole">
            <p:oleObj spid="_x0000_s27653" name="Equation" r:id="rId4" imgW="901440" imgH="43164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sz="2400" dirty="0" smtClean="0"/>
              <a:t>So the profit maximization objective is </a:t>
            </a:r>
          </a:p>
          <a:p>
            <a:endParaRPr lang="en-IN" dirty="0" smtClean="0"/>
          </a:p>
        </p:txBody>
      </p:sp>
      <p:graphicFrame>
        <p:nvGraphicFramePr>
          <p:cNvPr id="28674" name="Object 2"/>
          <p:cNvGraphicFramePr>
            <a:graphicFrameLocks/>
          </p:cNvGraphicFramePr>
          <p:nvPr/>
        </p:nvGraphicFramePr>
        <p:xfrm>
          <a:off x="4643438" y="2857496"/>
          <a:ext cx="3357586" cy="1516067"/>
        </p:xfrm>
        <a:graphic>
          <a:graphicData uri="http://schemas.openxmlformats.org/presentationml/2006/ole">
            <p:oleObj spid="_x0000_s28674" name="Equation" r:id="rId3" imgW="1765080" imgH="888840" progId="Equation.3">
              <p:embed/>
            </p:oleObj>
          </a:graphicData>
        </a:graphic>
      </p:graphicFrame>
      <p:grpSp>
        <p:nvGrpSpPr>
          <p:cNvPr id="17" name="Group 16"/>
          <p:cNvGrpSpPr/>
          <p:nvPr/>
        </p:nvGrpSpPr>
        <p:grpSpPr>
          <a:xfrm>
            <a:off x="214282" y="3929066"/>
            <a:ext cx="4457700" cy="2587625"/>
            <a:chOff x="265113" y="3565525"/>
            <a:chExt cx="4457700" cy="2587625"/>
          </a:xfrm>
        </p:grpSpPr>
        <p:sp>
          <p:nvSpPr>
            <p:cNvPr id="18" name="Rectangle 9"/>
            <p:cNvSpPr>
              <a:spLocks noChangeArrowheads="1"/>
            </p:cNvSpPr>
            <p:nvPr/>
          </p:nvSpPr>
          <p:spPr bwMode="auto">
            <a:xfrm>
              <a:off x="4313238" y="5375275"/>
              <a:ext cx="409575" cy="579438"/>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y</a:t>
              </a:r>
            </a:p>
          </p:txBody>
        </p:sp>
        <p:grpSp>
          <p:nvGrpSpPr>
            <p:cNvPr id="19" name="Group 15"/>
            <p:cNvGrpSpPr/>
            <p:nvPr/>
          </p:nvGrpSpPr>
          <p:grpSpPr>
            <a:xfrm>
              <a:off x="265113" y="3565525"/>
              <a:ext cx="4211637" cy="2587625"/>
              <a:chOff x="265113" y="3565525"/>
              <a:chExt cx="4211637" cy="2587625"/>
            </a:xfrm>
          </p:grpSpPr>
          <p:sp>
            <p:nvSpPr>
              <p:cNvPr id="21" name="Arc 7"/>
              <p:cNvSpPr>
                <a:spLocks/>
              </p:cNvSpPr>
              <p:nvPr/>
            </p:nvSpPr>
            <p:spPr bwMode="auto">
              <a:xfrm rot="11820000">
                <a:off x="1511300" y="4459288"/>
                <a:ext cx="2284413" cy="1693862"/>
              </a:xfrm>
              <a:custGeom>
                <a:avLst/>
                <a:gdLst>
                  <a:gd name="G0" fmla="+- 13984 0 0"/>
                  <a:gd name="G1" fmla="+- 0 0 0"/>
                  <a:gd name="G2" fmla="+- 21600 0 0"/>
                  <a:gd name="T0" fmla="*/ 35471 w 35471"/>
                  <a:gd name="T1" fmla="*/ 2208 h 21600"/>
                  <a:gd name="T2" fmla="*/ 0 w 35471"/>
                  <a:gd name="T3" fmla="*/ 16462 h 21600"/>
                  <a:gd name="T4" fmla="*/ 13984 w 35471"/>
                  <a:gd name="T5" fmla="*/ 0 h 21600"/>
                </a:gdLst>
                <a:ahLst/>
                <a:cxnLst>
                  <a:cxn ang="0">
                    <a:pos x="T0" y="T1"/>
                  </a:cxn>
                  <a:cxn ang="0">
                    <a:pos x="T2" y="T3"/>
                  </a:cxn>
                  <a:cxn ang="0">
                    <a:pos x="T4" y="T5"/>
                  </a:cxn>
                </a:cxnLst>
                <a:rect l="0" t="0" r="r" b="b"/>
                <a:pathLst>
                  <a:path w="35471" h="21600" fill="none" extrusionOk="0">
                    <a:moveTo>
                      <a:pt x="35470" y="2207"/>
                    </a:moveTo>
                    <a:cubicBezTo>
                      <a:pt x="34338" y="13224"/>
                      <a:pt x="25058" y="21599"/>
                      <a:pt x="13984" y="21600"/>
                    </a:cubicBezTo>
                    <a:cubicBezTo>
                      <a:pt x="8860" y="21600"/>
                      <a:pt x="3904" y="19779"/>
                      <a:pt x="-1" y="16462"/>
                    </a:cubicBezTo>
                  </a:path>
                  <a:path w="35471" h="21600" stroke="0" extrusionOk="0">
                    <a:moveTo>
                      <a:pt x="35470" y="2207"/>
                    </a:moveTo>
                    <a:cubicBezTo>
                      <a:pt x="34338" y="13224"/>
                      <a:pt x="25058" y="21599"/>
                      <a:pt x="13984" y="21600"/>
                    </a:cubicBezTo>
                    <a:cubicBezTo>
                      <a:pt x="8860" y="21600"/>
                      <a:pt x="3904" y="19779"/>
                      <a:pt x="-1" y="16462"/>
                    </a:cubicBezTo>
                    <a:lnTo>
                      <a:pt x="13984" y="0"/>
                    </a:lnTo>
                    <a:close/>
                  </a:path>
                </a:pathLst>
              </a:custGeom>
              <a:noFill/>
              <a:ln w="25400" cap="rnd">
                <a:solidFill>
                  <a:schemeClr val="accent2"/>
                </a:solidFill>
                <a:round/>
                <a:headEnd type="none" w="sm" len="sm"/>
                <a:tailEnd type="none" w="sm" len="sm"/>
              </a:ln>
              <a:effectLst/>
            </p:spPr>
            <p:txBody>
              <a:bodyPr wrap="none" anchor="ctr"/>
              <a:lstStyle/>
              <a:p>
                <a:endParaRPr lang="en-IN"/>
              </a:p>
            </p:txBody>
          </p:sp>
          <p:grpSp>
            <p:nvGrpSpPr>
              <p:cNvPr id="22" name="Group 14"/>
              <p:cNvGrpSpPr/>
              <p:nvPr/>
            </p:nvGrpSpPr>
            <p:grpSpPr>
              <a:xfrm>
                <a:off x="265113" y="3565525"/>
                <a:ext cx="4211637" cy="2316163"/>
                <a:chOff x="265113" y="3565525"/>
                <a:chExt cx="4211637" cy="2316163"/>
              </a:xfrm>
            </p:grpSpPr>
            <p:sp>
              <p:nvSpPr>
                <p:cNvPr id="23" name="Line 5"/>
                <p:cNvSpPr>
                  <a:spLocks noChangeShapeType="1"/>
                </p:cNvSpPr>
                <p:nvPr/>
              </p:nvSpPr>
              <p:spPr bwMode="auto">
                <a:xfrm>
                  <a:off x="1357313" y="3690938"/>
                  <a:ext cx="0" cy="2190750"/>
                </a:xfrm>
                <a:prstGeom prst="line">
                  <a:avLst/>
                </a:prstGeom>
                <a:noFill/>
                <a:ln w="12700">
                  <a:solidFill>
                    <a:srgbClr val="FF0000"/>
                  </a:solidFill>
                  <a:round/>
                  <a:headEnd type="stealth" w="med" len="lg"/>
                  <a:tailEnd type="none" w="sm" len="sm"/>
                </a:ln>
                <a:effectLst/>
              </p:spPr>
              <p:txBody>
                <a:bodyPr wrap="none" anchor="ctr"/>
                <a:lstStyle/>
                <a:p>
                  <a:endParaRPr lang="en-IN"/>
                </a:p>
              </p:txBody>
            </p:sp>
            <p:sp>
              <p:nvSpPr>
                <p:cNvPr id="24" name="Line 6"/>
                <p:cNvSpPr>
                  <a:spLocks noChangeShapeType="1"/>
                </p:cNvSpPr>
                <p:nvPr/>
              </p:nvSpPr>
              <p:spPr bwMode="auto">
                <a:xfrm>
                  <a:off x="1357313" y="5334000"/>
                  <a:ext cx="3119437" cy="0"/>
                </a:xfrm>
                <a:prstGeom prst="line">
                  <a:avLst/>
                </a:prstGeom>
                <a:noFill/>
                <a:ln w="12700">
                  <a:solidFill>
                    <a:srgbClr val="FF3300"/>
                  </a:solidFill>
                  <a:round/>
                  <a:headEnd type="none" w="sm" len="sm"/>
                  <a:tailEnd type="stealth" w="med" len="lg"/>
                </a:ln>
                <a:effectLst/>
              </p:spPr>
              <p:txBody>
                <a:bodyPr wrap="none" anchor="ctr"/>
                <a:lstStyle/>
                <a:p>
                  <a:endParaRPr lang="en-IN"/>
                </a:p>
              </p:txBody>
            </p:sp>
            <p:sp>
              <p:nvSpPr>
                <p:cNvPr id="25" name="Rectangle 8"/>
                <p:cNvSpPr>
                  <a:spLocks noChangeArrowheads="1"/>
                </p:cNvSpPr>
                <p:nvPr/>
              </p:nvSpPr>
              <p:spPr bwMode="auto">
                <a:xfrm>
                  <a:off x="265113" y="3565525"/>
                  <a:ext cx="993775" cy="579438"/>
                </a:xfrm>
                <a:prstGeom prst="rect">
                  <a:avLst/>
                </a:prstGeom>
                <a:noFill/>
                <a:ln w="9525">
                  <a:noFill/>
                  <a:miter lim="800000"/>
                  <a:headEnd/>
                  <a:tailEnd/>
                </a:ln>
                <a:effectLst/>
              </p:spPr>
              <p:txBody>
                <a:bodyPr wrap="none" lIns="92075" tIns="46038" rIns="92075" bIns="46038">
                  <a:spAutoFit/>
                </a:bodyPr>
                <a:lstStyle/>
                <a:p>
                  <a:r>
                    <a:rPr lang="en-US" dirty="0">
                      <a:solidFill>
                        <a:schemeClr val="tx1"/>
                      </a:solidFill>
                      <a:latin typeface="Symbol" pitchFamily="18" charset="2"/>
                    </a:rPr>
                    <a:t>P</a:t>
                  </a:r>
                  <a:r>
                    <a:rPr lang="en-US" dirty="0">
                      <a:solidFill>
                        <a:schemeClr val="tx1"/>
                      </a:solidFill>
                    </a:rPr>
                    <a:t>(y)</a:t>
                  </a:r>
                </a:p>
              </p:txBody>
            </p:sp>
            <p:sp>
              <p:nvSpPr>
                <p:cNvPr id="26" name="Line 10"/>
                <p:cNvSpPr>
                  <a:spLocks noChangeShapeType="1"/>
                </p:cNvSpPr>
                <p:nvPr/>
              </p:nvSpPr>
              <p:spPr bwMode="auto">
                <a:xfrm>
                  <a:off x="2782888" y="4568825"/>
                  <a:ext cx="0" cy="750888"/>
                </a:xfrm>
                <a:prstGeom prst="line">
                  <a:avLst/>
                </a:prstGeom>
                <a:noFill/>
                <a:ln w="12700">
                  <a:solidFill>
                    <a:srgbClr val="FF0000"/>
                  </a:solidFill>
                  <a:prstDash val="dash"/>
                  <a:round/>
                  <a:headEnd type="none" w="sm" len="sm"/>
                  <a:tailEnd type="none" w="sm" len="sm"/>
                </a:ln>
                <a:effectLst/>
              </p:spPr>
              <p:txBody>
                <a:bodyPr wrap="none" anchor="ctr"/>
                <a:lstStyle/>
                <a:p>
                  <a:endParaRPr lang="en-IN"/>
                </a:p>
              </p:txBody>
            </p:sp>
          </p:grpSp>
        </p:grpSp>
        <p:sp>
          <p:nvSpPr>
            <p:cNvPr id="20" name="Rectangle 11"/>
            <p:cNvSpPr>
              <a:spLocks noChangeArrowheads="1"/>
            </p:cNvSpPr>
            <p:nvPr/>
          </p:nvSpPr>
          <p:spPr bwMode="auto">
            <a:xfrm>
              <a:off x="2513013" y="5375275"/>
              <a:ext cx="715962" cy="579438"/>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y</a:t>
              </a:r>
              <a:r>
                <a:rPr lang="en-US" baseline="-25000">
                  <a:solidFill>
                    <a:schemeClr val="tx1"/>
                  </a:solidFill>
                </a:rPr>
                <a:t>s</a:t>
              </a:r>
              <a:r>
                <a:rPr lang="en-US">
                  <a:solidFill>
                    <a:schemeClr val="tx1"/>
                  </a:solidFill>
                </a:rPr>
                <a:t>*</a:t>
              </a:r>
            </a:p>
          </p:txBody>
        </p:sp>
      </p:grpSp>
      <p:graphicFrame>
        <p:nvGraphicFramePr>
          <p:cNvPr id="28676" name="Object 4"/>
          <p:cNvGraphicFramePr>
            <a:graphicFrameLocks/>
          </p:cNvGraphicFramePr>
          <p:nvPr/>
        </p:nvGraphicFramePr>
        <p:xfrm>
          <a:off x="4572000" y="2071678"/>
          <a:ext cx="3025775" cy="658813"/>
        </p:xfrm>
        <a:graphic>
          <a:graphicData uri="http://schemas.openxmlformats.org/presentationml/2006/ole">
            <p:oleObj spid="_x0000_s28676" name="Equation" r:id="rId4" imgW="1460160" imgH="291960" progId="Equation.3">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buNone/>
            </a:pPr>
            <a:r>
              <a:rPr lang="en-US" sz="2600" dirty="0" smtClean="0"/>
              <a:t>	The  first-order maximum profit condition is</a:t>
            </a:r>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r>
              <a:rPr lang="en-US" sz="2600" dirty="0" smtClean="0"/>
              <a:t>       That is, </a:t>
            </a:r>
          </a:p>
          <a:p>
            <a:pPr>
              <a:buNone/>
            </a:pPr>
            <a:endParaRPr lang="en-US" sz="2600" dirty="0" smtClean="0"/>
          </a:p>
          <a:p>
            <a:pPr algn="just">
              <a:buNone/>
            </a:pPr>
            <a:endParaRPr lang="en-US" sz="2600" dirty="0" smtClean="0"/>
          </a:p>
          <a:p>
            <a:pPr algn="just">
              <a:buNone/>
            </a:pPr>
            <a:r>
              <a:rPr lang="en-US" sz="2600" dirty="0" smtClean="0"/>
              <a:t>	So at a profit maximum with </a:t>
            </a:r>
            <a:r>
              <a:rPr lang="en-US" sz="2600" dirty="0" err="1" smtClean="0"/>
              <a:t>y</a:t>
            </a:r>
            <a:r>
              <a:rPr lang="en-US" sz="2600" baseline="-25000" dirty="0" err="1" smtClean="0"/>
              <a:t>s</a:t>
            </a:r>
            <a:r>
              <a:rPr lang="en-US" sz="2600" dirty="0" smtClean="0"/>
              <a:t>* &gt; 0, </a:t>
            </a:r>
            <a:r>
              <a:rPr lang="en-US" sz="2600" dirty="0" smtClean="0"/>
              <a:t>the market </a:t>
            </a:r>
            <a:r>
              <a:rPr lang="en-US" sz="2600" dirty="0" smtClean="0"/>
              <a:t>price p equals the marginal cost of production at y = </a:t>
            </a:r>
            <a:r>
              <a:rPr lang="en-US" sz="2600" dirty="0" err="1" smtClean="0"/>
              <a:t>y</a:t>
            </a:r>
            <a:r>
              <a:rPr lang="en-US" sz="2600" baseline="-25000" dirty="0" err="1" smtClean="0"/>
              <a:t>s</a:t>
            </a:r>
            <a:r>
              <a:rPr lang="en-US" sz="2600" dirty="0" smtClean="0"/>
              <a:t>*.</a:t>
            </a:r>
          </a:p>
          <a:p>
            <a:pPr algn="just">
              <a:buNone/>
            </a:pPr>
            <a:r>
              <a:rPr lang="en-IN" sz="2600" dirty="0" smtClean="0"/>
              <a:t>	The slope of the revenue curve is </a:t>
            </a:r>
            <a:r>
              <a:rPr lang="en-IN" sz="2600" b="1" i="1" dirty="0" smtClean="0"/>
              <a:t>marginal revenue</a:t>
            </a:r>
            <a:r>
              <a:rPr lang="en-IN" sz="2600" dirty="0" smtClean="0"/>
              <a:t>: the change in revenue resulting from a one-unit increase in output.</a:t>
            </a:r>
            <a:endParaRPr lang="en-US" sz="2600" dirty="0" smtClean="0"/>
          </a:p>
          <a:p>
            <a:endParaRPr lang="en-US" dirty="0" smtClean="0"/>
          </a:p>
          <a:p>
            <a:endParaRPr lang="en-IN" dirty="0"/>
          </a:p>
        </p:txBody>
      </p:sp>
      <p:graphicFrame>
        <p:nvGraphicFramePr>
          <p:cNvPr id="29698" name="Object 2"/>
          <p:cNvGraphicFramePr>
            <a:graphicFrameLocks/>
          </p:cNvGraphicFramePr>
          <p:nvPr/>
        </p:nvGraphicFramePr>
        <p:xfrm>
          <a:off x="2643188" y="2262188"/>
          <a:ext cx="3017837" cy="1109662"/>
        </p:xfrm>
        <a:graphic>
          <a:graphicData uri="http://schemas.openxmlformats.org/presentationml/2006/ole">
            <p:oleObj spid="_x0000_s29698" name="Equation" r:id="rId3" imgW="1600200" imgH="660240" progId="Equation.3">
              <p:embed/>
            </p:oleObj>
          </a:graphicData>
        </a:graphic>
      </p:graphicFrame>
      <p:graphicFrame>
        <p:nvGraphicFramePr>
          <p:cNvPr id="29699" name="Object 3"/>
          <p:cNvGraphicFramePr>
            <a:graphicFrameLocks/>
          </p:cNvGraphicFramePr>
          <p:nvPr/>
        </p:nvGraphicFramePr>
        <p:xfrm>
          <a:off x="3643306" y="3571876"/>
          <a:ext cx="1628784" cy="490541"/>
        </p:xfrm>
        <a:graphic>
          <a:graphicData uri="http://schemas.openxmlformats.org/presentationml/2006/ole">
            <p:oleObj spid="_x0000_s29699" name="Equation" r:id="rId4" imgW="838080" imgH="24120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None/>
            </a:pPr>
            <a:r>
              <a:rPr lang="en-IN" sz="2400" dirty="0" smtClean="0"/>
              <a:t>The second-order maximum profit condition is</a:t>
            </a:r>
          </a:p>
          <a:p>
            <a:pPr algn="just">
              <a:buNone/>
            </a:pPr>
            <a:endParaRPr lang="en-IN" sz="2400" dirty="0" smtClean="0"/>
          </a:p>
          <a:p>
            <a:pPr algn="just">
              <a:buNone/>
            </a:pPr>
            <a:endParaRPr lang="en-IN" sz="2400" dirty="0" smtClean="0"/>
          </a:p>
          <a:p>
            <a:pPr algn="just">
              <a:buNone/>
            </a:pPr>
            <a:r>
              <a:rPr lang="en-IN" sz="2400" dirty="0" smtClean="0"/>
              <a:t>That is, </a:t>
            </a:r>
          </a:p>
          <a:p>
            <a:pPr algn="just">
              <a:buNone/>
            </a:pPr>
            <a:endParaRPr lang="en-IN" sz="2400" dirty="0" smtClean="0"/>
          </a:p>
          <a:p>
            <a:pPr algn="just">
              <a:buNone/>
            </a:pPr>
            <a:endParaRPr lang="en-IN" sz="2400" dirty="0" smtClean="0"/>
          </a:p>
          <a:p>
            <a:pPr algn="just">
              <a:buNone/>
            </a:pPr>
            <a:r>
              <a:rPr lang="en-US" sz="2400" dirty="0" smtClean="0"/>
              <a:t>So at a profit maximum with </a:t>
            </a:r>
            <a:r>
              <a:rPr lang="en-US" sz="2400" dirty="0" err="1" smtClean="0"/>
              <a:t>y</a:t>
            </a:r>
            <a:r>
              <a:rPr lang="en-US" sz="2400" baseline="-25000" dirty="0" err="1" smtClean="0"/>
              <a:t>s</a:t>
            </a:r>
            <a:r>
              <a:rPr lang="en-US" sz="2400" dirty="0" smtClean="0"/>
              <a:t>* &gt; 0, </a:t>
            </a:r>
            <a:r>
              <a:rPr lang="en-US" sz="2400" dirty="0" smtClean="0"/>
              <a:t>the firm’s </a:t>
            </a:r>
            <a:r>
              <a:rPr lang="en-US" sz="2400" dirty="0" smtClean="0"/>
              <a:t>MC curve must be upward-sloping.</a:t>
            </a:r>
            <a:endParaRPr lang="en-IN" sz="2400" dirty="0" smtClean="0"/>
          </a:p>
          <a:p>
            <a:pPr algn="just">
              <a:buNone/>
            </a:pPr>
            <a:endParaRPr lang="en-IN" sz="2400" dirty="0"/>
          </a:p>
        </p:txBody>
      </p:sp>
      <p:graphicFrame>
        <p:nvGraphicFramePr>
          <p:cNvPr id="30722" name="Object 2"/>
          <p:cNvGraphicFramePr>
            <a:graphicFrameLocks/>
          </p:cNvGraphicFramePr>
          <p:nvPr/>
        </p:nvGraphicFramePr>
        <p:xfrm>
          <a:off x="2500298" y="2071678"/>
          <a:ext cx="4500594" cy="785819"/>
        </p:xfrm>
        <a:graphic>
          <a:graphicData uri="http://schemas.openxmlformats.org/presentationml/2006/ole">
            <p:oleObj spid="_x0000_s30722" name="Equation" r:id="rId3" imgW="2819160" imgH="444240" progId="Equation.3">
              <p:embed/>
            </p:oleObj>
          </a:graphicData>
        </a:graphic>
      </p:graphicFrame>
      <p:graphicFrame>
        <p:nvGraphicFramePr>
          <p:cNvPr id="30723" name="Object 3"/>
          <p:cNvGraphicFramePr>
            <a:graphicFrameLocks/>
          </p:cNvGraphicFramePr>
          <p:nvPr/>
        </p:nvGraphicFramePr>
        <p:xfrm>
          <a:off x="3786182" y="3071810"/>
          <a:ext cx="1785950" cy="804865"/>
        </p:xfrm>
        <a:graphic>
          <a:graphicData uri="http://schemas.openxmlformats.org/presentationml/2006/ole">
            <p:oleObj spid="_x0000_s30723" name="Equation" r:id="rId4" imgW="914400" imgH="44424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Marginal cost</a:t>
            </a:r>
            <a:endParaRPr lang="en-IN" dirty="0"/>
          </a:p>
        </p:txBody>
      </p:sp>
      <p:sp>
        <p:nvSpPr>
          <p:cNvPr id="3" name="Content Placeholder 2"/>
          <p:cNvSpPr>
            <a:spLocks noGrp="1"/>
          </p:cNvSpPr>
          <p:nvPr>
            <p:ph idx="1"/>
          </p:nvPr>
        </p:nvSpPr>
        <p:spPr>
          <a:xfrm>
            <a:off x="642910" y="1285860"/>
            <a:ext cx="8229600" cy="4525963"/>
          </a:xfrm>
        </p:spPr>
        <p:txBody>
          <a:bodyPr/>
          <a:lstStyle/>
          <a:p>
            <a:endParaRPr lang="en-IN" dirty="0"/>
          </a:p>
        </p:txBody>
      </p:sp>
      <p:sp>
        <p:nvSpPr>
          <p:cNvPr id="4" name="Line 3"/>
          <p:cNvSpPr>
            <a:spLocks noChangeShapeType="1"/>
          </p:cNvSpPr>
          <p:nvPr/>
        </p:nvSpPr>
        <p:spPr bwMode="auto">
          <a:xfrm>
            <a:off x="1524000" y="1785938"/>
            <a:ext cx="0" cy="3190875"/>
          </a:xfrm>
          <a:prstGeom prst="line">
            <a:avLst/>
          </a:prstGeom>
          <a:noFill/>
          <a:ln w="12700">
            <a:solidFill>
              <a:srgbClr val="FF3300"/>
            </a:solidFill>
            <a:round/>
            <a:headEnd type="stealth" w="med" len="lg"/>
            <a:tailEnd type="none" w="sm" len="sm"/>
          </a:ln>
          <a:effectLst/>
        </p:spPr>
        <p:txBody>
          <a:bodyPr wrap="none" anchor="ctr"/>
          <a:lstStyle/>
          <a:p>
            <a:endParaRPr lang="en-IN"/>
          </a:p>
        </p:txBody>
      </p:sp>
      <p:sp>
        <p:nvSpPr>
          <p:cNvPr id="5" name="Line 4"/>
          <p:cNvSpPr>
            <a:spLocks noChangeShapeType="1"/>
          </p:cNvSpPr>
          <p:nvPr/>
        </p:nvSpPr>
        <p:spPr bwMode="auto">
          <a:xfrm>
            <a:off x="1524000" y="4976813"/>
            <a:ext cx="4500563" cy="0"/>
          </a:xfrm>
          <a:prstGeom prst="line">
            <a:avLst/>
          </a:prstGeom>
          <a:noFill/>
          <a:ln w="12700">
            <a:solidFill>
              <a:srgbClr val="FF0000"/>
            </a:solidFill>
            <a:round/>
            <a:headEnd type="none" w="sm" len="sm"/>
            <a:tailEnd type="stealth" w="med" len="lg"/>
          </a:ln>
          <a:effectLst/>
        </p:spPr>
        <p:txBody>
          <a:bodyPr wrap="none" anchor="ctr"/>
          <a:lstStyle/>
          <a:p>
            <a:endParaRPr lang="en-IN"/>
          </a:p>
        </p:txBody>
      </p:sp>
      <p:sp>
        <p:nvSpPr>
          <p:cNvPr id="6" name="Line 5"/>
          <p:cNvSpPr>
            <a:spLocks noChangeShapeType="1"/>
          </p:cNvSpPr>
          <p:nvPr/>
        </p:nvSpPr>
        <p:spPr bwMode="auto">
          <a:xfrm>
            <a:off x="1524000" y="3262313"/>
            <a:ext cx="4119563" cy="0"/>
          </a:xfrm>
          <a:prstGeom prst="line">
            <a:avLst/>
          </a:prstGeom>
          <a:noFill/>
          <a:ln w="25400">
            <a:solidFill>
              <a:srgbClr val="FF3300"/>
            </a:solidFill>
            <a:round/>
            <a:headEnd type="none" w="sm" len="sm"/>
            <a:tailEnd type="none" w="sm" len="sm"/>
          </a:ln>
          <a:effectLst/>
        </p:spPr>
        <p:txBody>
          <a:bodyPr wrap="none" anchor="ctr"/>
          <a:lstStyle/>
          <a:p>
            <a:endParaRPr lang="en-IN"/>
          </a:p>
        </p:txBody>
      </p:sp>
      <p:sp>
        <p:nvSpPr>
          <p:cNvPr id="7" name="Arc 6"/>
          <p:cNvSpPr>
            <a:spLocks/>
          </p:cNvSpPr>
          <p:nvPr/>
        </p:nvSpPr>
        <p:spPr bwMode="auto">
          <a:xfrm>
            <a:off x="1525588" y="1066800"/>
            <a:ext cx="3427412" cy="3095625"/>
          </a:xfrm>
          <a:custGeom>
            <a:avLst/>
            <a:gdLst>
              <a:gd name="G0" fmla="+- 18863 0 0"/>
              <a:gd name="G1" fmla="+- 0 0 0"/>
              <a:gd name="G2" fmla="+- 21600 0 0"/>
              <a:gd name="T0" fmla="*/ 38379 w 38379"/>
              <a:gd name="T1" fmla="*/ 9256 h 21600"/>
              <a:gd name="T2" fmla="*/ 0 w 38379"/>
              <a:gd name="T3" fmla="*/ 10524 h 21600"/>
              <a:gd name="T4" fmla="*/ 18863 w 38379"/>
              <a:gd name="T5" fmla="*/ 0 h 21600"/>
            </a:gdLst>
            <a:ahLst/>
            <a:cxnLst>
              <a:cxn ang="0">
                <a:pos x="T0" y="T1"/>
              </a:cxn>
              <a:cxn ang="0">
                <a:pos x="T2" y="T3"/>
              </a:cxn>
              <a:cxn ang="0">
                <a:pos x="T4" y="T5"/>
              </a:cxn>
            </a:cxnLst>
            <a:rect l="0" t="0" r="r" b="b"/>
            <a:pathLst>
              <a:path w="38379" h="21600" fill="none" extrusionOk="0">
                <a:moveTo>
                  <a:pt x="38379" y="9256"/>
                </a:moveTo>
                <a:cubicBezTo>
                  <a:pt x="34803" y="16794"/>
                  <a:pt x="27206" y="21599"/>
                  <a:pt x="18863" y="21600"/>
                </a:cubicBezTo>
                <a:cubicBezTo>
                  <a:pt x="11032" y="21600"/>
                  <a:pt x="3815" y="17362"/>
                  <a:pt x="0" y="10523"/>
                </a:cubicBezTo>
              </a:path>
              <a:path w="38379" h="21600" stroke="0" extrusionOk="0">
                <a:moveTo>
                  <a:pt x="38379" y="9256"/>
                </a:moveTo>
                <a:cubicBezTo>
                  <a:pt x="34803" y="16794"/>
                  <a:pt x="27206" y="21599"/>
                  <a:pt x="18863" y="21600"/>
                </a:cubicBezTo>
                <a:cubicBezTo>
                  <a:pt x="11032" y="21600"/>
                  <a:pt x="3815" y="17362"/>
                  <a:pt x="0" y="10523"/>
                </a:cubicBezTo>
                <a:lnTo>
                  <a:pt x="18863" y="0"/>
                </a:lnTo>
                <a:close/>
              </a:path>
            </a:pathLst>
          </a:custGeom>
          <a:noFill/>
          <a:ln w="25400" cap="rnd">
            <a:solidFill>
              <a:schemeClr val="hlink"/>
            </a:solidFill>
            <a:round/>
            <a:headEnd type="none" w="sm" len="sm"/>
            <a:tailEnd type="none" w="sm" len="sm"/>
          </a:ln>
          <a:effectLst/>
        </p:spPr>
        <p:txBody>
          <a:bodyPr wrap="none" anchor="ctr"/>
          <a:lstStyle/>
          <a:p>
            <a:endParaRPr lang="en-IN"/>
          </a:p>
        </p:txBody>
      </p:sp>
      <p:sp>
        <p:nvSpPr>
          <p:cNvPr id="8" name="Rectangle 7"/>
          <p:cNvSpPr>
            <a:spLocks noChangeArrowheads="1"/>
          </p:cNvSpPr>
          <p:nvPr/>
        </p:nvSpPr>
        <p:spPr bwMode="auto">
          <a:xfrm>
            <a:off x="217488" y="1300163"/>
            <a:ext cx="2336800" cy="519112"/>
          </a:xfrm>
          <a:prstGeom prst="rect">
            <a:avLst/>
          </a:prstGeom>
          <a:noFill/>
          <a:ln w="9525">
            <a:noFill/>
            <a:miter lim="800000"/>
            <a:headEnd/>
            <a:tailEnd/>
          </a:ln>
          <a:effectLst/>
        </p:spPr>
        <p:txBody>
          <a:bodyPr wrap="none" lIns="92075" tIns="46038" rIns="92075" bIns="46038">
            <a:spAutoFit/>
          </a:bodyPr>
          <a:lstStyle/>
          <a:p>
            <a:r>
              <a:rPr lang="en-US" sz="2800">
                <a:solidFill>
                  <a:schemeClr val="tx1"/>
                </a:solidFill>
              </a:rPr>
              <a:t>$/output unit</a:t>
            </a:r>
          </a:p>
        </p:txBody>
      </p:sp>
      <p:sp>
        <p:nvSpPr>
          <p:cNvPr id="9" name="Rectangle 8"/>
          <p:cNvSpPr>
            <a:spLocks noChangeArrowheads="1"/>
          </p:cNvSpPr>
          <p:nvPr/>
        </p:nvSpPr>
        <p:spPr bwMode="auto">
          <a:xfrm>
            <a:off x="5818188" y="5041900"/>
            <a:ext cx="409575" cy="579438"/>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y</a:t>
            </a:r>
          </a:p>
        </p:txBody>
      </p:sp>
      <p:sp>
        <p:nvSpPr>
          <p:cNvPr id="10" name="Rectangle 9"/>
          <p:cNvSpPr>
            <a:spLocks noChangeArrowheads="1"/>
          </p:cNvSpPr>
          <p:nvPr/>
        </p:nvSpPr>
        <p:spPr bwMode="auto">
          <a:xfrm>
            <a:off x="836613" y="3017838"/>
            <a:ext cx="579437" cy="579437"/>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p</a:t>
            </a:r>
            <a:r>
              <a:rPr lang="en-US" baseline="30000">
                <a:solidFill>
                  <a:schemeClr val="tx1"/>
                </a:solidFill>
              </a:rPr>
              <a:t>e</a:t>
            </a:r>
          </a:p>
        </p:txBody>
      </p:sp>
      <p:sp>
        <p:nvSpPr>
          <p:cNvPr id="11" name="Line 10"/>
          <p:cNvSpPr>
            <a:spLocks noChangeShapeType="1"/>
          </p:cNvSpPr>
          <p:nvPr/>
        </p:nvSpPr>
        <p:spPr bwMode="auto">
          <a:xfrm>
            <a:off x="1830388" y="3241675"/>
            <a:ext cx="0" cy="1730375"/>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2" name="Line 11"/>
          <p:cNvSpPr>
            <a:spLocks noChangeShapeType="1"/>
          </p:cNvSpPr>
          <p:nvPr/>
        </p:nvSpPr>
        <p:spPr bwMode="auto">
          <a:xfrm>
            <a:off x="4572000" y="3255963"/>
            <a:ext cx="0" cy="1730375"/>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3" name="Oval 12"/>
          <p:cNvSpPr>
            <a:spLocks noChangeArrowheads="1"/>
          </p:cNvSpPr>
          <p:nvPr/>
        </p:nvSpPr>
        <p:spPr bwMode="auto">
          <a:xfrm>
            <a:off x="1744663" y="3168650"/>
            <a:ext cx="173037" cy="173038"/>
          </a:xfrm>
          <a:prstGeom prst="ellipse">
            <a:avLst/>
          </a:prstGeom>
          <a:solidFill>
            <a:schemeClr val="accent1"/>
          </a:solidFill>
          <a:ln w="9525">
            <a:noFill/>
            <a:round/>
            <a:headEnd/>
            <a:tailEnd/>
          </a:ln>
          <a:effectLst/>
        </p:spPr>
        <p:txBody>
          <a:bodyPr wrap="none" anchor="ctr"/>
          <a:lstStyle/>
          <a:p>
            <a:endParaRPr lang="en-IN"/>
          </a:p>
        </p:txBody>
      </p:sp>
      <p:sp>
        <p:nvSpPr>
          <p:cNvPr id="14" name="Oval 13"/>
          <p:cNvSpPr>
            <a:spLocks noChangeArrowheads="1"/>
          </p:cNvSpPr>
          <p:nvPr/>
        </p:nvSpPr>
        <p:spPr bwMode="auto">
          <a:xfrm>
            <a:off x="4487863" y="3168650"/>
            <a:ext cx="173037" cy="173038"/>
          </a:xfrm>
          <a:prstGeom prst="ellipse">
            <a:avLst/>
          </a:prstGeom>
          <a:solidFill>
            <a:schemeClr val="accent1"/>
          </a:solidFill>
          <a:ln w="9525">
            <a:noFill/>
            <a:round/>
            <a:headEnd/>
            <a:tailEnd/>
          </a:ln>
          <a:effectLst/>
        </p:spPr>
        <p:txBody>
          <a:bodyPr wrap="none" anchor="ctr"/>
          <a:lstStyle/>
          <a:p>
            <a:endParaRPr lang="en-IN"/>
          </a:p>
        </p:txBody>
      </p:sp>
      <p:sp>
        <p:nvSpPr>
          <p:cNvPr id="15" name="Rectangle 14"/>
          <p:cNvSpPr>
            <a:spLocks noChangeArrowheads="1"/>
          </p:cNvSpPr>
          <p:nvPr/>
        </p:nvSpPr>
        <p:spPr bwMode="auto">
          <a:xfrm>
            <a:off x="4322763" y="5041900"/>
            <a:ext cx="715962" cy="579438"/>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y</a:t>
            </a:r>
            <a:r>
              <a:rPr lang="en-US" baseline="-25000">
                <a:solidFill>
                  <a:schemeClr val="tx1"/>
                </a:solidFill>
              </a:rPr>
              <a:t>s</a:t>
            </a:r>
            <a:r>
              <a:rPr lang="en-US">
                <a:solidFill>
                  <a:schemeClr val="tx1"/>
                </a:solidFill>
              </a:rPr>
              <a:t>*</a:t>
            </a:r>
          </a:p>
        </p:txBody>
      </p:sp>
      <p:sp>
        <p:nvSpPr>
          <p:cNvPr id="16" name="Rectangle 15"/>
          <p:cNvSpPr>
            <a:spLocks noChangeArrowheads="1"/>
          </p:cNvSpPr>
          <p:nvPr/>
        </p:nvSpPr>
        <p:spPr bwMode="auto">
          <a:xfrm>
            <a:off x="1581150" y="5041900"/>
            <a:ext cx="523875" cy="579438"/>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y’</a:t>
            </a:r>
          </a:p>
        </p:txBody>
      </p:sp>
      <p:sp>
        <p:nvSpPr>
          <p:cNvPr id="17" name="Rectangle 16"/>
          <p:cNvSpPr>
            <a:spLocks noChangeArrowheads="1"/>
          </p:cNvSpPr>
          <p:nvPr/>
        </p:nvSpPr>
        <p:spPr bwMode="auto">
          <a:xfrm>
            <a:off x="3290888" y="1255713"/>
            <a:ext cx="5808641" cy="831639"/>
          </a:xfrm>
          <a:prstGeom prst="rect">
            <a:avLst/>
          </a:prstGeom>
          <a:noFill/>
          <a:ln w="9525">
            <a:noFill/>
            <a:miter lim="800000"/>
            <a:headEnd/>
            <a:tailEnd/>
          </a:ln>
          <a:effectLst/>
        </p:spPr>
        <p:txBody>
          <a:bodyPr wrap="none" lIns="92075" tIns="46038" rIns="92075" bIns="46038">
            <a:spAutoFit/>
          </a:bodyPr>
          <a:lstStyle/>
          <a:p>
            <a:r>
              <a:rPr lang="en-US" sz="2400" dirty="0">
                <a:solidFill>
                  <a:schemeClr val="tx1"/>
                </a:solidFill>
              </a:rPr>
              <a:t>At y = </a:t>
            </a:r>
            <a:r>
              <a:rPr lang="en-US" sz="2400" dirty="0" err="1">
                <a:solidFill>
                  <a:schemeClr val="tx1"/>
                </a:solidFill>
              </a:rPr>
              <a:t>y</a:t>
            </a:r>
            <a:r>
              <a:rPr lang="en-US" sz="2400" baseline="-25000" dirty="0" err="1">
                <a:solidFill>
                  <a:schemeClr val="tx1"/>
                </a:solidFill>
              </a:rPr>
              <a:t>s</a:t>
            </a:r>
            <a:r>
              <a:rPr lang="en-US" sz="2400" dirty="0">
                <a:solidFill>
                  <a:schemeClr val="tx1"/>
                </a:solidFill>
              </a:rPr>
              <a:t>*, p = MC </a:t>
            </a:r>
            <a:r>
              <a:rPr lang="en-US" sz="2400" dirty="0" smtClean="0">
                <a:solidFill>
                  <a:schemeClr val="tx1"/>
                </a:solidFill>
              </a:rPr>
              <a:t>and slope of MC </a:t>
            </a:r>
            <a:r>
              <a:rPr lang="en-US" sz="2400" dirty="0">
                <a:solidFill>
                  <a:schemeClr val="tx1"/>
                </a:solidFill>
              </a:rPr>
              <a:t>upwards.  </a:t>
            </a:r>
            <a:endParaRPr lang="en-US" sz="2400" dirty="0" smtClean="0">
              <a:solidFill>
                <a:schemeClr val="tx1"/>
              </a:solidFill>
            </a:endParaRPr>
          </a:p>
          <a:p>
            <a:r>
              <a:rPr lang="en-US" sz="2400" dirty="0" smtClean="0">
                <a:solidFill>
                  <a:schemeClr val="tx1"/>
                </a:solidFill>
              </a:rPr>
              <a:t>y </a:t>
            </a:r>
            <a:r>
              <a:rPr lang="en-US" sz="2400" dirty="0">
                <a:solidFill>
                  <a:schemeClr val="tx1"/>
                </a:solidFill>
              </a:rPr>
              <a:t>= </a:t>
            </a:r>
            <a:r>
              <a:rPr lang="en-US" sz="2400" dirty="0" err="1">
                <a:solidFill>
                  <a:schemeClr val="tx1"/>
                </a:solidFill>
              </a:rPr>
              <a:t>y</a:t>
            </a:r>
            <a:r>
              <a:rPr lang="en-US" sz="2400" baseline="-25000" dirty="0" err="1">
                <a:solidFill>
                  <a:schemeClr val="tx1"/>
                </a:solidFill>
              </a:rPr>
              <a:t>s</a:t>
            </a:r>
            <a:r>
              <a:rPr lang="en-US" sz="2400" dirty="0">
                <a:solidFill>
                  <a:schemeClr val="tx1"/>
                </a:solidFill>
              </a:rPr>
              <a:t>* </a:t>
            </a:r>
            <a:r>
              <a:rPr lang="en-US" sz="2400" dirty="0" smtClean="0">
                <a:solidFill>
                  <a:schemeClr val="tx1"/>
                </a:solidFill>
              </a:rPr>
              <a:t>is  </a:t>
            </a:r>
            <a:r>
              <a:rPr lang="en-US" sz="2400" dirty="0">
                <a:solidFill>
                  <a:schemeClr val="tx1"/>
                </a:solidFill>
              </a:rPr>
              <a:t>profit-maximizing.</a:t>
            </a:r>
          </a:p>
        </p:txBody>
      </p:sp>
      <p:sp>
        <p:nvSpPr>
          <p:cNvPr id="18" name="Rectangle 17"/>
          <p:cNvSpPr>
            <a:spLocks noChangeArrowheads="1"/>
          </p:cNvSpPr>
          <p:nvPr/>
        </p:nvSpPr>
        <p:spPr bwMode="auto">
          <a:xfrm>
            <a:off x="379413" y="5357827"/>
            <a:ext cx="8764587" cy="1385637"/>
          </a:xfrm>
          <a:prstGeom prst="rect">
            <a:avLst/>
          </a:prstGeom>
          <a:noFill/>
          <a:ln w="9525">
            <a:noFill/>
            <a:miter lim="800000"/>
            <a:headEnd/>
            <a:tailEnd/>
          </a:ln>
          <a:effectLst/>
        </p:spPr>
        <p:txBody>
          <a:bodyPr wrap="square" lIns="92075" tIns="46038" rIns="92075" bIns="46038">
            <a:spAutoFit/>
          </a:bodyPr>
          <a:lstStyle/>
          <a:p>
            <a:r>
              <a:rPr lang="en-US" sz="2000" dirty="0">
                <a:solidFill>
                  <a:schemeClr val="tx1"/>
                </a:solidFill>
              </a:rPr>
              <a:t>At y = y’, p = MC and </a:t>
            </a:r>
            <a:r>
              <a:rPr lang="en-US" sz="2000" dirty="0" smtClean="0"/>
              <a:t>slope of MC downwards</a:t>
            </a:r>
            <a:r>
              <a:rPr lang="en-US" sz="2000" dirty="0" smtClean="0">
                <a:solidFill>
                  <a:schemeClr val="tx1"/>
                </a:solidFill>
              </a:rPr>
              <a:t>. </a:t>
            </a:r>
            <a:r>
              <a:rPr lang="en-US" sz="2000" dirty="0" smtClean="0">
                <a:solidFill>
                  <a:schemeClr val="tx1"/>
                </a:solidFill>
              </a:rPr>
              <a:t> y </a:t>
            </a:r>
            <a:r>
              <a:rPr lang="en-US" sz="2000" dirty="0">
                <a:solidFill>
                  <a:schemeClr val="tx1"/>
                </a:solidFill>
              </a:rPr>
              <a:t>= y’ is </a:t>
            </a:r>
            <a:r>
              <a:rPr lang="en-US" sz="2000" dirty="0" smtClean="0">
                <a:solidFill>
                  <a:schemeClr val="tx1"/>
                </a:solidFill>
              </a:rPr>
              <a:t>profit-minimizing. </a:t>
            </a:r>
            <a:r>
              <a:rPr lang="en-US" sz="2000" dirty="0" smtClean="0"/>
              <a:t>So </a:t>
            </a:r>
            <a:r>
              <a:rPr lang="en-US" sz="2000" dirty="0" smtClean="0"/>
              <a:t>a profit-max  supply level can lie only on the upwards sloping part of the firm’s MC curve.</a:t>
            </a:r>
          </a:p>
          <a:p>
            <a:endParaRPr lang="en-US" sz="2400" dirty="0">
              <a:solidFill>
                <a:schemeClr val="tx1"/>
              </a:solidFill>
            </a:endParaRPr>
          </a:p>
        </p:txBody>
      </p:sp>
      <p:sp>
        <p:nvSpPr>
          <p:cNvPr id="19" name="Rectangle 18"/>
          <p:cNvSpPr>
            <a:spLocks noChangeArrowheads="1"/>
          </p:cNvSpPr>
          <p:nvPr/>
        </p:nvSpPr>
        <p:spPr bwMode="auto">
          <a:xfrm>
            <a:off x="3074988" y="4160838"/>
            <a:ext cx="1458912" cy="579437"/>
          </a:xfrm>
          <a:prstGeom prst="rect">
            <a:avLst/>
          </a:prstGeom>
          <a:noFill/>
          <a:ln w="9525">
            <a:noFill/>
            <a:miter lim="800000"/>
            <a:headEnd/>
            <a:tailEnd/>
          </a:ln>
          <a:effectLst/>
        </p:spPr>
        <p:txBody>
          <a:bodyPr wrap="none" lIns="92075" tIns="46038" rIns="92075" bIns="46038">
            <a:spAutoFit/>
          </a:bodyPr>
          <a:lstStyle/>
          <a:p>
            <a:r>
              <a:rPr lang="en-US">
                <a:solidFill>
                  <a:schemeClr val="hlink"/>
                </a:solidFill>
              </a:rPr>
              <a:t>MC</a:t>
            </a:r>
            <a:r>
              <a:rPr lang="en-US" baseline="-25000">
                <a:solidFill>
                  <a:schemeClr val="hlink"/>
                </a:solidFill>
              </a:rPr>
              <a:t>s</a:t>
            </a:r>
            <a:r>
              <a:rPr lang="en-US">
                <a:solidFill>
                  <a:schemeClr val="hlink"/>
                </a:solidFill>
              </a:rPr>
              <a: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14282" y="1571612"/>
            <a:ext cx="3757610" cy="4525963"/>
          </a:xfrm>
        </p:spPr>
        <p:txBody>
          <a:bodyPr>
            <a:normAutofit/>
          </a:bodyPr>
          <a:lstStyle/>
          <a:p>
            <a:pPr algn="just"/>
            <a:r>
              <a:rPr lang="en-IN" sz="2400" dirty="0" smtClean="0"/>
              <a:t>A firm chooses output </a:t>
            </a:r>
            <a:r>
              <a:rPr lang="en-IN" sz="2400" i="1" dirty="0" smtClean="0"/>
              <a:t>q*, so that profit, the difference AB between revenue R and cost </a:t>
            </a:r>
            <a:r>
              <a:rPr lang="en-IN" sz="2400" dirty="0" smtClean="0"/>
              <a:t>C, is maximized. At that output, marginal revenue (the slope of the revenue curve) is equal to marginal cost (the slope of the cost curve).</a:t>
            </a:r>
            <a:endParaRPr lang="en-IN" sz="2400" dirty="0"/>
          </a:p>
        </p:txBody>
      </p:sp>
      <p:pic>
        <p:nvPicPr>
          <p:cNvPr id="31746" name="Picture 2"/>
          <p:cNvPicPr>
            <a:picLocks noChangeAspect="1" noChangeArrowheads="1"/>
          </p:cNvPicPr>
          <p:nvPr/>
        </p:nvPicPr>
        <p:blipFill>
          <a:blip r:embed="rId2"/>
          <a:srcRect/>
          <a:stretch>
            <a:fillRect/>
          </a:stretch>
        </p:blipFill>
        <p:spPr bwMode="auto">
          <a:xfrm>
            <a:off x="4000496" y="1643050"/>
            <a:ext cx="5089385" cy="398592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dirty="0" smtClean="0"/>
              <a:t>A perfectly competitive firm should choose its output so that </a:t>
            </a:r>
            <a:r>
              <a:rPr lang="en-IN" sz="2400" i="1" dirty="0" smtClean="0"/>
              <a:t>marginal cost equals price</a:t>
            </a:r>
          </a:p>
          <a:p>
            <a:pPr algn="just"/>
            <a:r>
              <a:rPr lang="en-IN" sz="2400" dirty="0" smtClean="0"/>
              <a:t>The output choices of individual firms lead to a supply curve for an entire industry.</a:t>
            </a:r>
            <a:endParaRPr lang="en-IN" sz="2400" i="1" dirty="0" smtClean="0"/>
          </a:p>
          <a:p>
            <a:pPr algn="just"/>
            <a:r>
              <a:rPr lang="en-IN" sz="2400" dirty="0" smtClean="0"/>
              <a:t>Because competitive firms take price as fixed, this is a rule for setting output, not price.</a:t>
            </a:r>
            <a:endParaRPr lang="en-IN" sz="2400" dirty="0"/>
          </a:p>
        </p:txBody>
      </p:sp>
      <p:graphicFrame>
        <p:nvGraphicFramePr>
          <p:cNvPr id="38914" name="Object 2"/>
          <p:cNvGraphicFramePr>
            <a:graphicFrameLocks/>
          </p:cNvGraphicFramePr>
          <p:nvPr/>
        </p:nvGraphicFramePr>
        <p:xfrm>
          <a:off x="4357686" y="3786190"/>
          <a:ext cx="2370138" cy="490538"/>
        </p:xfrm>
        <a:graphic>
          <a:graphicData uri="http://schemas.openxmlformats.org/presentationml/2006/ole">
            <p:oleObj spid="_x0000_s38914" name="Equation" r:id="rId3" imgW="1218960" imgH="241200" progId="Equation.3">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Example</a:t>
            </a:r>
            <a:endParaRPr lang="en-IN" sz="3200" dirty="0"/>
          </a:p>
        </p:txBody>
      </p:sp>
      <p:graphicFrame>
        <p:nvGraphicFramePr>
          <p:cNvPr id="4" name="Content Placeholder 3"/>
          <p:cNvGraphicFramePr>
            <a:graphicFrameLocks noGrp="1"/>
          </p:cNvGraphicFramePr>
          <p:nvPr>
            <p:ph idx="1"/>
          </p:nvPr>
        </p:nvGraphicFramePr>
        <p:xfrm>
          <a:off x="357158" y="1357298"/>
          <a:ext cx="8329644" cy="4409494"/>
        </p:xfrm>
        <a:graphic>
          <a:graphicData uri="http://schemas.openxmlformats.org/drawingml/2006/table">
            <a:tbl>
              <a:tblPr firstRow="1" bandRow="1">
                <a:tableStyleId>{5C22544A-7EE6-4342-B048-85BDC9FD1C3A}</a:tableStyleId>
              </a:tblPr>
              <a:tblGrid>
                <a:gridCol w="925516"/>
                <a:gridCol w="925516"/>
                <a:gridCol w="925516"/>
                <a:gridCol w="925516"/>
                <a:gridCol w="925516"/>
                <a:gridCol w="925516"/>
                <a:gridCol w="925516"/>
                <a:gridCol w="925516"/>
                <a:gridCol w="925516"/>
              </a:tblGrid>
              <a:tr h="1056694">
                <a:tc>
                  <a:txBody>
                    <a:bodyPr/>
                    <a:lstStyle/>
                    <a:p>
                      <a:r>
                        <a:rPr lang="en-IN" sz="1400" dirty="0" smtClean="0"/>
                        <a:t>Units of Output</a:t>
                      </a:r>
                      <a:endParaRPr lang="en-IN" sz="1400" dirty="0"/>
                    </a:p>
                  </a:txBody>
                  <a:tcPr/>
                </a:tc>
                <a:tc>
                  <a:txBody>
                    <a:bodyPr/>
                    <a:lstStyle/>
                    <a:p>
                      <a:r>
                        <a:rPr lang="en-IN" sz="1400" dirty="0" smtClean="0"/>
                        <a:t>Price($)</a:t>
                      </a:r>
                      <a:endParaRPr lang="en-IN" sz="1400" dirty="0"/>
                    </a:p>
                  </a:txBody>
                  <a:tcPr/>
                </a:tc>
                <a:tc>
                  <a:txBody>
                    <a:bodyPr/>
                    <a:lstStyle/>
                    <a:p>
                      <a:r>
                        <a:rPr lang="en-IN" sz="1400" dirty="0" smtClean="0"/>
                        <a:t>Total Revenue ($)</a:t>
                      </a:r>
                      <a:endParaRPr lang="en-IN" sz="1400" dirty="0"/>
                    </a:p>
                  </a:txBody>
                  <a:tcPr/>
                </a:tc>
                <a:tc>
                  <a:txBody>
                    <a:bodyPr/>
                    <a:lstStyle/>
                    <a:p>
                      <a:r>
                        <a:rPr lang="en-IN" sz="1400" dirty="0" smtClean="0"/>
                        <a:t>Total Fixed cost ($)</a:t>
                      </a:r>
                      <a:endParaRPr lang="en-IN" sz="1400" dirty="0"/>
                    </a:p>
                  </a:txBody>
                  <a:tcPr/>
                </a:tc>
                <a:tc>
                  <a:txBody>
                    <a:bodyPr/>
                    <a:lstStyle/>
                    <a:p>
                      <a:r>
                        <a:rPr lang="en-IN" sz="1400" dirty="0" smtClean="0"/>
                        <a:t>Total variable cost ($)</a:t>
                      </a:r>
                      <a:endParaRPr lang="en-IN" sz="1400" dirty="0"/>
                    </a:p>
                  </a:txBody>
                  <a:tcPr/>
                </a:tc>
                <a:tc>
                  <a:txBody>
                    <a:bodyPr/>
                    <a:lstStyle/>
                    <a:p>
                      <a:r>
                        <a:rPr lang="en-IN" sz="1400" dirty="0" smtClean="0"/>
                        <a:t>Total</a:t>
                      </a:r>
                      <a:r>
                        <a:rPr lang="en-IN" sz="1400" baseline="0" dirty="0" smtClean="0"/>
                        <a:t> cost ($)</a:t>
                      </a:r>
                      <a:endParaRPr lang="en-IN" sz="1400" dirty="0"/>
                    </a:p>
                  </a:txBody>
                  <a:tcPr/>
                </a:tc>
                <a:tc>
                  <a:txBody>
                    <a:bodyPr/>
                    <a:lstStyle/>
                    <a:p>
                      <a:r>
                        <a:rPr lang="en-IN" sz="1400" dirty="0" smtClean="0"/>
                        <a:t>Total profit ($)</a:t>
                      </a:r>
                      <a:endParaRPr lang="en-IN" sz="1400" dirty="0"/>
                    </a:p>
                  </a:txBody>
                  <a:tcPr/>
                </a:tc>
                <a:tc>
                  <a:txBody>
                    <a:bodyPr/>
                    <a:lstStyle/>
                    <a:p>
                      <a:r>
                        <a:rPr lang="en-IN" sz="1400" dirty="0" smtClean="0"/>
                        <a:t>Marginal revenue</a:t>
                      </a:r>
                      <a:endParaRPr lang="en-IN" sz="1400" dirty="0"/>
                    </a:p>
                  </a:txBody>
                  <a:tcPr/>
                </a:tc>
                <a:tc>
                  <a:txBody>
                    <a:bodyPr/>
                    <a:lstStyle/>
                    <a:p>
                      <a:r>
                        <a:rPr lang="en-IN" sz="1400" dirty="0" smtClean="0"/>
                        <a:t>Marginal cost</a:t>
                      </a:r>
                      <a:endParaRPr lang="en-IN" sz="1400" dirty="0"/>
                    </a:p>
                  </a:txBody>
                  <a:tcPr/>
                </a:tc>
              </a:tr>
              <a:tr h="305812">
                <a:tc>
                  <a:txBody>
                    <a:bodyPr/>
                    <a:lstStyle/>
                    <a:p>
                      <a:r>
                        <a:rPr lang="en-IN" sz="1600" dirty="0" smtClean="0"/>
                        <a:t>0</a:t>
                      </a:r>
                      <a:endParaRPr lang="en-IN" sz="1600" dirty="0"/>
                    </a:p>
                  </a:txBody>
                  <a:tcPr/>
                </a:tc>
                <a:tc>
                  <a:txBody>
                    <a:bodyPr/>
                    <a:lstStyle/>
                    <a:p>
                      <a:r>
                        <a:rPr lang="en-IN" sz="1600" dirty="0" smtClean="0"/>
                        <a:t>10</a:t>
                      </a:r>
                      <a:endParaRPr lang="en-IN" sz="1600" dirty="0"/>
                    </a:p>
                  </a:txBody>
                  <a:tcPr/>
                </a:tc>
                <a:tc>
                  <a:txBody>
                    <a:bodyPr/>
                    <a:lstStyle/>
                    <a:p>
                      <a:r>
                        <a:rPr lang="en-IN" sz="1600" dirty="0" smtClean="0"/>
                        <a:t>0</a:t>
                      </a:r>
                      <a:endParaRPr lang="en-IN" sz="1600" dirty="0"/>
                    </a:p>
                  </a:txBody>
                  <a:tcPr/>
                </a:tc>
                <a:tc>
                  <a:txBody>
                    <a:bodyPr/>
                    <a:lstStyle/>
                    <a:p>
                      <a:r>
                        <a:rPr lang="en-IN" sz="1600" dirty="0" smtClean="0"/>
                        <a:t>1</a:t>
                      </a:r>
                      <a:endParaRPr lang="en-IN" sz="1600" dirty="0"/>
                    </a:p>
                  </a:txBody>
                  <a:tcPr/>
                </a:tc>
                <a:tc>
                  <a:txBody>
                    <a:bodyPr/>
                    <a:lstStyle/>
                    <a:p>
                      <a:r>
                        <a:rPr lang="en-IN" sz="1600" dirty="0" smtClean="0"/>
                        <a:t>0</a:t>
                      </a:r>
                      <a:endParaRPr lang="en-IN" sz="1600" dirty="0"/>
                    </a:p>
                  </a:txBody>
                  <a:tcPr/>
                </a:tc>
                <a:tc>
                  <a:txBody>
                    <a:bodyPr/>
                    <a:lstStyle/>
                    <a:p>
                      <a:r>
                        <a:rPr lang="en-IN" sz="1600" dirty="0" smtClean="0"/>
                        <a:t>1</a:t>
                      </a:r>
                      <a:endParaRPr lang="en-IN" sz="1600" dirty="0"/>
                    </a:p>
                  </a:txBody>
                  <a:tcPr/>
                </a:tc>
                <a:tc>
                  <a:txBody>
                    <a:bodyPr/>
                    <a:lstStyle/>
                    <a:p>
                      <a:r>
                        <a:rPr lang="en-IN" sz="1600" dirty="0" smtClean="0"/>
                        <a:t>-1</a:t>
                      </a:r>
                      <a:endParaRPr lang="en-IN" sz="1600" dirty="0"/>
                    </a:p>
                  </a:txBody>
                  <a:tcPr/>
                </a:tc>
                <a:tc>
                  <a:txBody>
                    <a:bodyPr/>
                    <a:lstStyle/>
                    <a:p>
                      <a:r>
                        <a:rPr lang="en-IN" sz="1600" dirty="0" smtClean="0"/>
                        <a:t>10</a:t>
                      </a:r>
                      <a:endParaRPr lang="en-IN" sz="1600" dirty="0"/>
                    </a:p>
                  </a:txBody>
                  <a:tcPr/>
                </a:tc>
                <a:tc>
                  <a:txBody>
                    <a:bodyPr/>
                    <a:lstStyle/>
                    <a:p>
                      <a:r>
                        <a:rPr lang="en-IN" sz="1600" dirty="0" smtClean="0"/>
                        <a:t>2</a:t>
                      </a:r>
                      <a:endParaRPr lang="en-IN" sz="1600" dirty="0"/>
                    </a:p>
                  </a:txBody>
                  <a:tcPr/>
                </a:tc>
              </a:tr>
              <a:tr h="305812">
                <a:tc>
                  <a:txBody>
                    <a:bodyPr/>
                    <a:lstStyle/>
                    <a:p>
                      <a:r>
                        <a:rPr lang="en-IN" sz="1600" dirty="0" smtClean="0"/>
                        <a:t>1</a:t>
                      </a:r>
                      <a:endParaRPr lang="en-IN" sz="1600" dirty="0"/>
                    </a:p>
                  </a:txBody>
                  <a:tcPr/>
                </a:tc>
                <a:tc>
                  <a:txBody>
                    <a:bodyPr/>
                    <a:lstStyle/>
                    <a:p>
                      <a:r>
                        <a:rPr lang="en-IN" sz="1600" dirty="0" smtClean="0"/>
                        <a:t>10</a:t>
                      </a:r>
                      <a:endParaRPr lang="en-IN" sz="1600" dirty="0"/>
                    </a:p>
                  </a:txBody>
                  <a:tcPr/>
                </a:tc>
                <a:tc>
                  <a:txBody>
                    <a:bodyPr/>
                    <a:lstStyle/>
                    <a:p>
                      <a:r>
                        <a:rPr lang="en-IN" sz="1600" dirty="0" smtClean="0"/>
                        <a:t>10</a:t>
                      </a:r>
                      <a:endParaRPr lang="en-IN" sz="1600" dirty="0"/>
                    </a:p>
                  </a:txBody>
                  <a:tcPr/>
                </a:tc>
                <a:tc>
                  <a:txBody>
                    <a:bodyPr/>
                    <a:lstStyle/>
                    <a:p>
                      <a:r>
                        <a:rPr lang="en-IN" sz="1600" dirty="0" smtClean="0"/>
                        <a:t>1</a:t>
                      </a:r>
                      <a:endParaRPr lang="en-IN" sz="1600" dirty="0"/>
                    </a:p>
                  </a:txBody>
                  <a:tcPr/>
                </a:tc>
                <a:tc>
                  <a:txBody>
                    <a:bodyPr/>
                    <a:lstStyle/>
                    <a:p>
                      <a:r>
                        <a:rPr lang="en-IN" sz="1600" dirty="0" smtClean="0"/>
                        <a:t>3</a:t>
                      </a:r>
                      <a:endParaRPr lang="en-IN" sz="1600" dirty="0"/>
                    </a:p>
                  </a:txBody>
                  <a:tcPr/>
                </a:tc>
                <a:tc>
                  <a:txBody>
                    <a:bodyPr/>
                    <a:lstStyle/>
                    <a:p>
                      <a:r>
                        <a:rPr lang="en-IN" sz="1600" dirty="0" smtClean="0"/>
                        <a:t>4</a:t>
                      </a:r>
                      <a:endParaRPr lang="en-IN" sz="1600" dirty="0"/>
                    </a:p>
                  </a:txBody>
                  <a:tcPr/>
                </a:tc>
                <a:tc>
                  <a:txBody>
                    <a:bodyPr/>
                    <a:lstStyle/>
                    <a:p>
                      <a:r>
                        <a:rPr lang="en-IN" sz="1600" dirty="0" smtClean="0"/>
                        <a:t>6</a:t>
                      </a:r>
                      <a:endParaRPr lang="en-IN" sz="1600" dirty="0"/>
                    </a:p>
                  </a:txBody>
                  <a:tcPr/>
                </a:tc>
                <a:tc>
                  <a:txBody>
                    <a:bodyPr/>
                    <a:lstStyle/>
                    <a:p>
                      <a:r>
                        <a:rPr lang="en-IN" sz="1600" dirty="0" smtClean="0"/>
                        <a:t>10</a:t>
                      </a:r>
                      <a:endParaRPr lang="en-IN" sz="1600" dirty="0"/>
                    </a:p>
                  </a:txBody>
                  <a:tcPr/>
                </a:tc>
                <a:tc>
                  <a:txBody>
                    <a:bodyPr/>
                    <a:lstStyle/>
                    <a:p>
                      <a:r>
                        <a:rPr lang="en-IN" sz="1600" dirty="0" smtClean="0"/>
                        <a:t>4</a:t>
                      </a:r>
                      <a:endParaRPr lang="en-IN" sz="1600" dirty="0"/>
                    </a:p>
                  </a:txBody>
                  <a:tcPr/>
                </a:tc>
              </a:tr>
              <a:tr h="305812">
                <a:tc>
                  <a:txBody>
                    <a:bodyPr/>
                    <a:lstStyle/>
                    <a:p>
                      <a:r>
                        <a:rPr lang="en-IN" sz="1600" dirty="0" smtClean="0"/>
                        <a:t>2</a:t>
                      </a:r>
                      <a:endParaRPr lang="en-IN" sz="1600" dirty="0"/>
                    </a:p>
                  </a:txBody>
                  <a:tcPr/>
                </a:tc>
                <a:tc>
                  <a:txBody>
                    <a:bodyPr/>
                    <a:lstStyle/>
                    <a:p>
                      <a:r>
                        <a:rPr lang="en-IN" sz="1600" dirty="0" smtClean="0"/>
                        <a:t>10</a:t>
                      </a:r>
                      <a:endParaRPr lang="en-IN" sz="1600" dirty="0"/>
                    </a:p>
                  </a:txBody>
                  <a:tcPr/>
                </a:tc>
                <a:tc>
                  <a:txBody>
                    <a:bodyPr/>
                    <a:lstStyle/>
                    <a:p>
                      <a:r>
                        <a:rPr lang="en-IN" sz="1600" dirty="0" smtClean="0"/>
                        <a:t>20</a:t>
                      </a:r>
                      <a:endParaRPr lang="en-IN" sz="1600" dirty="0"/>
                    </a:p>
                  </a:txBody>
                  <a:tcPr/>
                </a:tc>
                <a:tc>
                  <a:txBody>
                    <a:bodyPr/>
                    <a:lstStyle/>
                    <a:p>
                      <a:r>
                        <a:rPr lang="en-IN" sz="1600" dirty="0" smtClean="0"/>
                        <a:t>1</a:t>
                      </a:r>
                      <a:endParaRPr lang="en-IN" sz="1600" dirty="0"/>
                    </a:p>
                  </a:txBody>
                  <a:tcPr/>
                </a:tc>
                <a:tc>
                  <a:txBody>
                    <a:bodyPr/>
                    <a:lstStyle/>
                    <a:p>
                      <a:r>
                        <a:rPr lang="en-IN" sz="1600" dirty="0" smtClean="0"/>
                        <a:t>8</a:t>
                      </a:r>
                      <a:endParaRPr lang="en-IN" sz="1600" dirty="0"/>
                    </a:p>
                  </a:txBody>
                  <a:tcPr/>
                </a:tc>
                <a:tc>
                  <a:txBody>
                    <a:bodyPr/>
                    <a:lstStyle/>
                    <a:p>
                      <a:r>
                        <a:rPr lang="en-IN" sz="1600" dirty="0" smtClean="0"/>
                        <a:t>9</a:t>
                      </a:r>
                      <a:endParaRPr lang="en-IN" sz="1600" dirty="0"/>
                    </a:p>
                  </a:txBody>
                  <a:tcPr/>
                </a:tc>
                <a:tc>
                  <a:txBody>
                    <a:bodyPr/>
                    <a:lstStyle/>
                    <a:p>
                      <a:r>
                        <a:rPr lang="en-IN" sz="1600" dirty="0" smtClean="0"/>
                        <a:t>11</a:t>
                      </a:r>
                      <a:endParaRPr lang="en-IN" sz="1600" dirty="0"/>
                    </a:p>
                  </a:txBody>
                  <a:tcPr/>
                </a:tc>
                <a:tc>
                  <a:txBody>
                    <a:bodyPr/>
                    <a:lstStyle/>
                    <a:p>
                      <a:r>
                        <a:rPr lang="en-IN" sz="1600" dirty="0" smtClean="0"/>
                        <a:t>10</a:t>
                      </a:r>
                      <a:endParaRPr lang="en-IN" sz="1600" dirty="0"/>
                    </a:p>
                  </a:txBody>
                  <a:tcPr/>
                </a:tc>
                <a:tc>
                  <a:txBody>
                    <a:bodyPr/>
                    <a:lstStyle/>
                    <a:p>
                      <a:r>
                        <a:rPr lang="en-IN" sz="1600" dirty="0" smtClean="0"/>
                        <a:t>6</a:t>
                      </a:r>
                      <a:endParaRPr lang="en-IN" sz="1600" dirty="0"/>
                    </a:p>
                  </a:txBody>
                  <a:tcPr/>
                </a:tc>
              </a:tr>
              <a:tr h="305812">
                <a:tc>
                  <a:txBody>
                    <a:bodyPr/>
                    <a:lstStyle/>
                    <a:p>
                      <a:r>
                        <a:rPr lang="en-IN" sz="1600" dirty="0" smtClean="0"/>
                        <a:t>3</a:t>
                      </a:r>
                      <a:endParaRPr lang="en-IN" sz="1600" dirty="0"/>
                    </a:p>
                  </a:txBody>
                  <a:tcPr/>
                </a:tc>
                <a:tc>
                  <a:txBody>
                    <a:bodyPr/>
                    <a:lstStyle/>
                    <a:p>
                      <a:r>
                        <a:rPr lang="en-IN" sz="1600" dirty="0" smtClean="0"/>
                        <a:t>10</a:t>
                      </a:r>
                      <a:endParaRPr lang="en-IN" sz="1600" dirty="0"/>
                    </a:p>
                  </a:txBody>
                  <a:tcPr/>
                </a:tc>
                <a:tc>
                  <a:txBody>
                    <a:bodyPr/>
                    <a:lstStyle/>
                    <a:p>
                      <a:r>
                        <a:rPr lang="en-IN" sz="1600" dirty="0" smtClean="0"/>
                        <a:t>30</a:t>
                      </a:r>
                      <a:endParaRPr lang="en-IN" sz="1600" dirty="0"/>
                    </a:p>
                  </a:txBody>
                  <a:tcPr/>
                </a:tc>
                <a:tc>
                  <a:txBody>
                    <a:bodyPr/>
                    <a:lstStyle/>
                    <a:p>
                      <a:r>
                        <a:rPr lang="en-IN" sz="1600" dirty="0" smtClean="0"/>
                        <a:t>1</a:t>
                      </a:r>
                      <a:endParaRPr lang="en-IN" sz="1600" dirty="0"/>
                    </a:p>
                  </a:txBody>
                  <a:tcPr/>
                </a:tc>
                <a:tc>
                  <a:txBody>
                    <a:bodyPr/>
                    <a:lstStyle/>
                    <a:p>
                      <a:r>
                        <a:rPr lang="en-IN" sz="1600" dirty="0" smtClean="0"/>
                        <a:t>15</a:t>
                      </a:r>
                      <a:endParaRPr lang="en-IN" sz="1600" dirty="0"/>
                    </a:p>
                  </a:txBody>
                  <a:tcPr/>
                </a:tc>
                <a:tc>
                  <a:txBody>
                    <a:bodyPr/>
                    <a:lstStyle/>
                    <a:p>
                      <a:r>
                        <a:rPr lang="en-IN" sz="1600" dirty="0" smtClean="0"/>
                        <a:t>16</a:t>
                      </a:r>
                      <a:endParaRPr lang="en-IN" sz="1600" dirty="0"/>
                    </a:p>
                  </a:txBody>
                  <a:tcPr/>
                </a:tc>
                <a:tc>
                  <a:txBody>
                    <a:bodyPr/>
                    <a:lstStyle/>
                    <a:p>
                      <a:r>
                        <a:rPr lang="en-IN" sz="1600" dirty="0" smtClean="0"/>
                        <a:t>14</a:t>
                      </a:r>
                      <a:endParaRPr lang="en-IN" sz="1600" dirty="0"/>
                    </a:p>
                  </a:txBody>
                  <a:tcPr/>
                </a:tc>
                <a:tc>
                  <a:txBody>
                    <a:bodyPr/>
                    <a:lstStyle/>
                    <a:p>
                      <a:r>
                        <a:rPr lang="en-IN" sz="1600" dirty="0" smtClean="0"/>
                        <a:t>10</a:t>
                      </a:r>
                      <a:endParaRPr lang="en-IN" sz="1600" dirty="0"/>
                    </a:p>
                  </a:txBody>
                  <a:tcPr/>
                </a:tc>
                <a:tc>
                  <a:txBody>
                    <a:bodyPr/>
                    <a:lstStyle/>
                    <a:p>
                      <a:r>
                        <a:rPr lang="en-IN" sz="1600" dirty="0" smtClean="0"/>
                        <a:t>8</a:t>
                      </a:r>
                      <a:endParaRPr lang="en-IN" sz="1600" dirty="0"/>
                    </a:p>
                  </a:txBody>
                  <a:tcPr/>
                </a:tc>
              </a:tr>
              <a:tr h="305812">
                <a:tc>
                  <a:txBody>
                    <a:bodyPr/>
                    <a:lstStyle/>
                    <a:p>
                      <a:r>
                        <a:rPr lang="en-IN" sz="1600" dirty="0" smtClean="0"/>
                        <a:t>4</a:t>
                      </a:r>
                      <a:endParaRPr lang="en-IN" sz="1600" dirty="0"/>
                    </a:p>
                  </a:txBody>
                  <a:tcPr/>
                </a:tc>
                <a:tc>
                  <a:txBody>
                    <a:bodyPr/>
                    <a:lstStyle/>
                    <a:p>
                      <a:r>
                        <a:rPr lang="en-IN" sz="1600" dirty="0" smtClean="0"/>
                        <a:t>10</a:t>
                      </a:r>
                      <a:endParaRPr lang="en-IN" sz="1600" dirty="0"/>
                    </a:p>
                  </a:txBody>
                  <a:tcPr/>
                </a:tc>
                <a:tc>
                  <a:txBody>
                    <a:bodyPr/>
                    <a:lstStyle/>
                    <a:p>
                      <a:r>
                        <a:rPr lang="en-IN" sz="1600" dirty="0" smtClean="0"/>
                        <a:t>40</a:t>
                      </a:r>
                      <a:endParaRPr lang="en-IN" sz="1600" dirty="0"/>
                    </a:p>
                  </a:txBody>
                  <a:tcPr/>
                </a:tc>
                <a:tc>
                  <a:txBody>
                    <a:bodyPr/>
                    <a:lstStyle/>
                    <a:p>
                      <a:r>
                        <a:rPr lang="en-IN" sz="1600" dirty="0" smtClean="0"/>
                        <a:t>1</a:t>
                      </a:r>
                      <a:endParaRPr lang="en-IN" sz="1600" dirty="0"/>
                    </a:p>
                  </a:txBody>
                  <a:tcPr/>
                </a:tc>
                <a:tc>
                  <a:txBody>
                    <a:bodyPr/>
                    <a:lstStyle/>
                    <a:p>
                      <a:r>
                        <a:rPr lang="en-IN" sz="1600" dirty="0" smtClean="0"/>
                        <a:t>24</a:t>
                      </a:r>
                      <a:endParaRPr lang="en-IN" sz="1600" dirty="0"/>
                    </a:p>
                  </a:txBody>
                  <a:tcPr/>
                </a:tc>
                <a:tc>
                  <a:txBody>
                    <a:bodyPr/>
                    <a:lstStyle/>
                    <a:p>
                      <a:r>
                        <a:rPr lang="en-IN" sz="1600" dirty="0" smtClean="0"/>
                        <a:t>25</a:t>
                      </a:r>
                      <a:endParaRPr lang="en-IN" sz="1600" dirty="0"/>
                    </a:p>
                  </a:txBody>
                  <a:tcPr/>
                </a:tc>
                <a:tc>
                  <a:txBody>
                    <a:bodyPr/>
                    <a:lstStyle/>
                    <a:p>
                      <a:r>
                        <a:rPr lang="en-IN" sz="1600" dirty="0" smtClean="0"/>
                        <a:t>15</a:t>
                      </a:r>
                      <a:endParaRPr lang="en-IN" sz="1600" dirty="0"/>
                    </a:p>
                  </a:txBody>
                  <a:tcPr/>
                </a:tc>
                <a:tc>
                  <a:txBody>
                    <a:bodyPr/>
                    <a:lstStyle/>
                    <a:p>
                      <a:r>
                        <a:rPr lang="en-IN" sz="1600" dirty="0" smtClean="0"/>
                        <a:t>10</a:t>
                      </a:r>
                      <a:endParaRPr lang="en-IN" sz="1600" dirty="0"/>
                    </a:p>
                  </a:txBody>
                  <a:tcPr/>
                </a:tc>
                <a:tc>
                  <a:txBody>
                    <a:bodyPr/>
                    <a:lstStyle/>
                    <a:p>
                      <a:r>
                        <a:rPr lang="en-IN" sz="1600" dirty="0" smtClean="0"/>
                        <a:t>10</a:t>
                      </a:r>
                      <a:endParaRPr lang="en-IN" sz="1600" dirty="0"/>
                    </a:p>
                  </a:txBody>
                  <a:tcPr/>
                </a:tc>
              </a:tr>
              <a:tr h="305812">
                <a:tc>
                  <a:txBody>
                    <a:bodyPr/>
                    <a:lstStyle/>
                    <a:p>
                      <a:r>
                        <a:rPr lang="en-IN" sz="1600" dirty="0" smtClean="0"/>
                        <a:t>5</a:t>
                      </a:r>
                      <a:endParaRPr lang="en-IN" sz="1600" dirty="0"/>
                    </a:p>
                  </a:txBody>
                  <a:tcPr/>
                </a:tc>
                <a:tc>
                  <a:txBody>
                    <a:bodyPr/>
                    <a:lstStyle/>
                    <a:p>
                      <a:r>
                        <a:rPr lang="en-IN" sz="1600" dirty="0" smtClean="0"/>
                        <a:t>10</a:t>
                      </a:r>
                      <a:endParaRPr lang="en-IN" sz="1600" dirty="0"/>
                    </a:p>
                  </a:txBody>
                  <a:tcPr/>
                </a:tc>
                <a:tc>
                  <a:txBody>
                    <a:bodyPr/>
                    <a:lstStyle/>
                    <a:p>
                      <a:r>
                        <a:rPr lang="en-IN" sz="1600" dirty="0" smtClean="0"/>
                        <a:t>50</a:t>
                      </a:r>
                      <a:endParaRPr lang="en-IN" sz="1600" dirty="0"/>
                    </a:p>
                  </a:txBody>
                  <a:tcPr/>
                </a:tc>
                <a:tc>
                  <a:txBody>
                    <a:bodyPr/>
                    <a:lstStyle/>
                    <a:p>
                      <a:r>
                        <a:rPr lang="en-IN" sz="1600" dirty="0" smtClean="0"/>
                        <a:t>1</a:t>
                      </a:r>
                      <a:endParaRPr lang="en-IN" sz="1600" dirty="0"/>
                    </a:p>
                  </a:txBody>
                  <a:tcPr/>
                </a:tc>
                <a:tc>
                  <a:txBody>
                    <a:bodyPr/>
                    <a:lstStyle/>
                    <a:p>
                      <a:r>
                        <a:rPr lang="en-IN" sz="1600" dirty="0" smtClean="0"/>
                        <a:t>35</a:t>
                      </a:r>
                      <a:endParaRPr lang="en-IN" sz="1600" dirty="0"/>
                    </a:p>
                  </a:txBody>
                  <a:tcPr/>
                </a:tc>
                <a:tc>
                  <a:txBody>
                    <a:bodyPr/>
                    <a:lstStyle/>
                    <a:p>
                      <a:r>
                        <a:rPr lang="en-IN" sz="1600" dirty="0" smtClean="0"/>
                        <a:t>36</a:t>
                      </a:r>
                      <a:endParaRPr lang="en-IN" sz="1600" dirty="0"/>
                    </a:p>
                  </a:txBody>
                  <a:tcPr/>
                </a:tc>
                <a:tc>
                  <a:txBody>
                    <a:bodyPr/>
                    <a:lstStyle/>
                    <a:p>
                      <a:r>
                        <a:rPr lang="en-IN" sz="1600" dirty="0" smtClean="0"/>
                        <a:t>14</a:t>
                      </a:r>
                      <a:endParaRPr lang="en-IN" sz="1600" dirty="0"/>
                    </a:p>
                  </a:txBody>
                  <a:tcPr/>
                </a:tc>
                <a:tc>
                  <a:txBody>
                    <a:bodyPr/>
                    <a:lstStyle/>
                    <a:p>
                      <a:r>
                        <a:rPr lang="en-IN" sz="1600" dirty="0" smtClean="0"/>
                        <a:t>10</a:t>
                      </a:r>
                      <a:endParaRPr lang="en-IN" sz="1600" dirty="0"/>
                    </a:p>
                  </a:txBody>
                  <a:tcPr/>
                </a:tc>
                <a:tc>
                  <a:txBody>
                    <a:bodyPr/>
                    <a:lstStyle/>
                    <a:p>
                      <a:r>
                        <a:rPr lang="en-IN" sz="1600" dirty="0" smtClean="0"/>
                        <a:t>12</a:t>
                      </a:r>
                      <a:endParaRPr lang="en-IN" sz="1600" dirty="0"/>
                    </a:p>
                  </a:txBody>
                  <a:tcPr/>
                </a:tc>
              </a:tr>
              <a:tr h="305812">
                <a:tc>
                  <a:txBody>
                    <a:bodyPr/>
                    <a:lstStyle/>
                    <a:p>
                      <a:r>
                        <a:rPr lang="en-IN" sz="1600" dirty="0" smtClean="0"/>
                        <a:t>6</a:t>
                      </a:r>
                      <a:endParaRPr lang="en-IN" sz="1600" dirty="0"/>
                    </a:p>
                  </a:txBody>
                  <a:tcPr/>
                </a:tc>
                <a:tc>
                  <a:txBody>
                    <a:bodyPr/>
                    <a:lstStyle/>
                    <a:p>
                      <a:r>
                        <a:rPr lang="en-IN" sz="1600" dirty="0" smtClean="0"/>
                        <a:t>10</a:t>
                      </a:r>
                      <a:endParaRPr lang="en-IN" sz="1600" dirty="0"/>
                    </a:p>
                  </a:txBody>
                  <a:tcPr/>
                </a:tc>
                <a:tc>
                  <a:txBody>
                    <a:bodyPr/>
                    <a:lstStyle/>
                    <a:p>
                      <a:r>
                        <a:rPr lang="en-IN" sz="1600" dirty="0" smtClean="0"/>
                        <a:t>60</a:t>
                      </a:r>
                      <a:endParaRPr lang="en-IN" sz="1600" dirty="0"/>
                    </a:p>
                  </a:txBody>
                  <a:tcPr/>
                </a:tc>
                <a:tc>
                  <a:txBody>
                    <a:bodyPr/>
                    <a:lstStyle/>
                    <a:p>
                      <a:r>
                        <a:rPr lang="en-IN" sz="1600" dirty="0" smtClean="0"/>
                        <a:t>1</a:t>
                      </a:r>
                      <a:endParaRPr lang="en-IN" sz="1600" dirty="0"/>
                    </a:p>
                  </a:txBody>
                  <a:tcPr/>
                </a:tc>
                <a:tc>
                  <a:txBody>
                    <a:bodyPr/>
                    <a:lstStyle/>
                    <a:p>
                      <a:r>
                        <a:rPr lang="en-IN" sz="1600" dirty="0" smtClean="0"/>
                        <a:t>48</a:t>
                      </a:r>
                      <a:endParaRPr lang="en-IN" sz="1600" dirty="0"/>
                    </a:p>
                  </a:txBody>
                  <a:tcPr/>
                </a:tc>
                <a:tc>
                  <a:txBody>
                    <a:bodyPr/>
                    <a:lstStyle/>
                    <a:p>
                      <a:r>
                        <a:rPr lang="en-IN" sz="1600" dirty="0" smtClean="0"/>
                        <a:t>49</a:t>
                      </a:r>
                      <a:endParaRPr lang="en-IN" sz="1600" dirty="0"/>
                    </a:p>
                  </a:txBody>
                  <a:tcPr/>
                </a:tc>
                <a:tc>
                  <a:txBody>
                    <a:bodyPr/>
                    <a:lstStyle/>
                    <a:p>
                      <a:r>
                        <a:rPr lang="en-IN" sz="1600" dirty="0" smtClean="0"/>
                        <a:t>11</a:t>
                      </a:r>
                      <a:endParaRPr lang="en-IN" sz="1600" dirty="0"/>
                    </a:p>
                  </a:txBody>
                  <a:tcPr/>
                </a:tc>
                <a:tc>
                  <a:txBody>
                    <a:bodyPr/>
                    <a:lstStyle/>
                    <a:p>
                      <a:r>
                        <a:rPr lang="en-IN" sz="1600" dirty="0" smtClean="0"/>
                        <a:t>10</a:t>
                      </a:r>
                      <a:endParaRPr lang="en-IN" sz="1600" dirty="0"/>
                    </a:p>
                  </a:txBody>
                  <a:tcPr/>
                </a:tc>
                <a:tc>
                  <a:txBody>
                    <a:bodyPr/>
                    <a:lstStyle/>
                    <a:p>
                      <a:r>
                        <a:rPr lang="en-IN" sz="1600" dirty="0" smtClean="0"/>
                        <a:t>14</a:t>
                      </a:r>
                      <a:endParaRPr lang="en-IN" sz="1600" dirty="0"/>
                    </a:p>
                  </a:txBody>
                  <a:tcPr/>
                </a:tc>
              </a:tr>
              <a:tr h="305812">
                <a:tc>
                  <a:txBody>
                    <a:bodyPr/>
                    <a:lstStyle/>
                    <a:p>
                      <a:r>
                        <a:rPr lang="en-IN" sz="1600" dirty="0" smtClean="0"/>
                        <a:t>7</a:t>
                      </a:r>
                      <a:endParaRPr lang="en-IN" sz="1600" dirty="0"/>
                    </a:p>
                  </a:txBody>
                  <a:tcPr/>
                </a:tc>
                <a:tc>
                  <a:txBody>
                    <a:bodyPr/>
                    <a:lstStyle/>
                    <a:p>
                      <a:r>
                        <a:rPr lang="en-IN" sz="1600" dirty="0" smtClean="0"/>
                        <a:t>10</a:t>
                      </a:r>
                      <a:endParaRPr lang="en-IN" sz="1600" dirty="0"/>
                    </a:p>
                  </a:txBody>
                  <a:tcPr/>
                </a:tc>
                <a:tc>
                  <a:txBody>
                    <a:bodyPr/>
                    <a:lstStyle/>
                    <a:p>
                      <a:r>
                        <a:rPr lang="en-IN" sz="1600" dirty="0" smtClean="0"/>
                        <a:t>70</a:t>
                      </a:r>
                      <a:endParaRPr lang="en-IN" sz="1600" dirty="0"/>
                    </a:p>
                  </a:txBody>
                  <a:tcPr/>
                </a:tc>
                <a:tc>
                  <a:txBody>
                    <a:bodyPr/>
                    <a:lstStyle/>
                    <a:p>
                      <a:r>
                        <a:rPr lang="en-IN" sz="1600" dirty="0" smtClean="0"/>
                        <a:t>1</a:t>
                      </a:r>
                      <a:endParaRPr lang="en-IN" sz="1600" dirty="0"/>
                    </a:p>
                  </a:txBody>
                  <a:tcPr/>
                </a:tc>
                <a:tc>
                  <a:txBody>
                    <a:bodyPr/>
                    <a:lstStyle/>
                    <a:p>
                      <a:r>
                        <a:rPr lang="en-IN" sz="1600" dirty="0" smtClean="0"/>
                        <a:t>63</a:t>
                      </a:r>
                      <a:endParaRPr lang="en-IN" sz="1600" dirty="0"/>
                    </a:p>
                  </a:txBody>
                  <a:tcPr/>
                </a:tc>
                <a:tc>
                  <a:txBody>
                    <a:bodyPr/>
                    <a:lstStyle/>
                    <a:p>
                      <a:r>
                        <a:rPr lang="en-IN" sz="1600" dirty="0" smtClean="0"/>
                        <a:t>64</a:t>
                      </a:r>
                      <a:endParaRPr lang="en-IN" sz="1600" dirty="0"/>
                    </a:p>
                  </a:txBody>
                  <a:tcPr/>
                </a:tc>
                <a:tc>
                  <a:txBody>
                    <a:bodyPr/>
                    <a:lstStyle/>
                    <a:p>
                      <a:r>
                        <a:rPr lang="en-IN" sz="1600" dirty="0" smtClean="0"/>
                        <a:t>6</a:t>
                      </a:r>
                      <a:endParaRPr lang="en-IN" sz="1600" dirty="0"/>
                    </a:p>
                  </a:txBody>
                  <a:tcPr/>
                </a:tc>
                <a:tc>
                  <a:txBody>
                    <a:bodyPr/>
                    <a:lstStyle/>
                    <a:p>
                      <a:r>
                        <a:rPr lang="en-IN" sz="1600" dirty="0" smtClean="0"/>
                        <a:t>10</a:t>
                      </a:r>
                      <a:endParaRPr lang="en-IN" sz="1600" dirty="0"/>
                    </a:p>
                  </a:txBody>
                  <a:tcPr/>
                </a:tc>
                <a:tc>
                  <a:txBody>
                    <a:bodyPr/>
                    <a:lstStyle/>
                    <a:p>
                      <a:r>
                        <a:rPr lang="en-IN" sz="1600" dirty="0" smtClean="0"/>
                        <a:t>16</a:t>
                      </a:r>
                      <a:endParaRPr lang="en-IN" sz="1600" dirty="0"/>
                    </a:p>
                  </a:txBody>
                  <a:tcPr/>
                </a:tc>
              </a:tr>
              <a:tr h="305812">
                <a:tc>
                  <a:txBody>
                    <a:bodyPr/>
                    <a:lstStyle/>
                    <a:p>
                      <a:r>
                        <a:rPr lang="en-IN" sz="1600" dirty="0" smtClean="0"/>
                        <a:t>8</a:t>
                      </a:r>
                      <a:endParaRPr lang="en-IN" sz="1600" dirty="0"/>
                    </a:p>
                  </a:txBody>
                  <a:tcPr/>
                </a:tc>
                <a:tc>
                  <a:txBody>
                    <a:bodyPr/>
                    <a:lstStyle/>
                    <a:p>
                      <a:r>
                        <a:rPr lang="en-IN" sz="1600" dirty="0" smtClean="0"/>
                        <a:t>10</a:t>
                      </a:r>
                      <a:endParaRPr lang="en-IN" sz="1600" dirty="0"/>
                    </a:p>
                  </a:txBody>
                  <a:tcPr/>
                </a:tc>
                <a:tc>
                  <a:txBody>
                    <a:bodyPr/>
                    <a:lstStyle/>
                    <a:p>
                      <a:r>
                        <a:rPr lang="en-IN" sz="1600" dirty="0" smtClean="0"/>
                        <a:t>80</a:t>
                      </a:r>
                      <a:endParaRPr lang="en-IN" sz="1600" dirty="0"/>
                    </a:p>
                  </a:txBody>
                  <a:tcPr/>
                </a:tc>
                <a:tc>
                  <a:txBody>
                    <a:bodyPr/>
                    <a:lstStyle/>
                    <a:p>
                      <a:r>
                        <a:rPr lang="en-IN" sz="1600" dirty="0" smtClean="0"/>
                        <a:t>1</a:t>
                      </a:r>
                      <a:endParaRPr lang="en-IN" sz="1600" dirty="0"/>
                    </a:p>
                  </a:txBody>
                  <a:tcPr/>
                </a:tc>
                <a:tc>
                  <a:txBody>
                    <a:bodyPr/>
                    <a:lstStyle/>
                    <a:p>
                      <a:r>
                        <a:rPr lang="en-IN" sz="1600" dirty="0" smtClean="0"/>
                        <a:t>80</a:t>
                      </a:r>
                      <a:endParaRPr lang="en-IN" sz="1600" dirty="0"/>
                    </a:p>
                  </a:txBody>
                  <a:tcPr/>
                </a:tc>
                <a:tc>
                  <a:txBody>
                    <a:bodyPr/>
                    <a:lstStyle/>
                    <a:p>
                      <a:r>
                        <a:rPr lang="en-IN" sz="1600" dirty="0" smtClean="0"/>
                        <a:t>81</a:t>
                      </a:r>
                      <a:endParaRPr lang="en-IN" sz="1600" dirty="0"/>
                    </a:p>
                  </a:txBody>
                  <a:tcPr/>
                </a:tc>
                <a:tc>
                  <a:txBody>
                    <a:bodyPr/>
                    <a:lstStyle/>
                    <a:p>
                      <a:r>
                        <a:rPr lang="en-IN" sz="1600" dirty="0" smtClean="0"/>
                        <a:t>-1</a:t>
                      </a:r>
                      <a:endParaRPr lang="en-IN" sz="1600" dirty="0"/>
                    </a:p>
                  </a:txBody>
                  <a:tcPr/>
                </a:tc>
                <a:tc>
                  <a:txBody>
                    <a:bodyPr/>
                    <a:lstStyle/>
                    <a:p>
                      <a:r>
                        <a:rPr lang="en-IN" sz="1600" dirty="0" smtClean="0"/>
                        <a:t>10</a:t>
                      </a:r>
                      <a:endParaRPr lang="en-IN" sz="1600" dirty="0"/>
                    </a:p>
                  </a:txBody>
                  <a:tcPr/>
                </a:tc>
                <a:tc>
                  <a:txBody>
                    <a:bodyPr/>
                    <a:lstStyle/>
                    <a:p>
                      <a:r>
                        <a:rPr lang="en-IN" sz="1600" dirty="0" smtClean="0"/>
                        <a:t>18</a:t>
                      </a:r>
                      <a:endParaRPr lang="en-IN" sz="1600" dirty="0"/>
                    </a:p>
                  </a:txBody>
                  <a:tcPr/>
                </a:tc>
              </a:tr>
              <a:tr h="305812">
                <a:tc>
                  <a:txBody>
                    <a:bodyPr/>
                    <a:lstStyle/>
                    <a:p>
                      <a:r>
                        <a:rPr lang="en-IN" sz="1600" dirty="0" smtClean="0"/>
                        <a:t>9</a:t>
                      </a:r>
                      <a:endParaRPr lang="en-IN" sz="1600" dirty="0"/>
                    </a:p>
                  </a:txBody>
                  <a:tcPr/>
                </a:tc>
                <a:tc>
                  <a:txBody>
                    <a:bodyPr/>
                    <a:lstStyle/>
                    <a:p>
                      <a:r>
                        <a:rPr lang="en-IN" sz="1600" dirty="0" smtClean="0"/>
                        <a:t>10</a:t>
                      </a:r>
                      <a:endParaRPr lang="en-IN" sz="1600" dirty="0"/>
                    </a:p>
                  </a:txBody>
                  <a:tcPr/>
                </a:tc>
                <a:tc>
                  <a:txBody>
                    <a:bodyPr/>
                    <a:lstStyle/>
                    <a:p>
                      <a:r>
                        <a:rPr lang="en-IN" sz="1600" dirty="0" smtClean="0"/>
                        <a:t>90</a:t>
                      </a:r>
                      <a:endParaRPr lang="en-IN" sz="1600" dirty="0"/>
                    </a:p>
                  </a:txBody>
                  <a:tcPr/>
                </a:tc>
                <a:tc>
                  <a:txBody>
                    <a:bodyPr/>
                    <a:lstStyle/>
                    <a:p>
                      <a:r>
                        <a:rPr lang="en-IN" sz="1600" dirty="0" smtClean="0"/>
                        <a:t>1</a:t>
                      </a:r>
                      <a:endParaRPr lang="en-IN" sz="1600" dirty="0"/>
                    </a:p>
                  </a:txBody>
                  <a:tcPr/>
                </a:tc>
                <a:tc>
                  <a:txBody>
                    <a:bodyPr/>
                    <a:lstStyle/>
                    <a:p>
                      <a:r>
                        <a:rPr lang="en-IN" sz="1600" dirty="0" smtClean="0"/>
                        <a:t>99</a:t>
                      </a:r>
                      <a:endParaRPr lang="en-IN" sz="1600" dirty="0"/>
                    </a:p>
                  </a:txBody>
                  <a:tcPr/>
                </a:tc>
                <a:tc>
                  <a:txBody>
                    <a:bodyPr/>
                    <a:lstStyle/>
                    <a:p>
                      <a:r>
                        <a:rPr lang="en-IN" sz="1600" dirty="0" smtClean="0"/>
                        <a:t>100</a:t>
                      </a:r>
                      <a:endParaRPr lang="en-IN" sz="1600" dirty="0"/>
                    </a:p>
                  </a:txBody>
                  <a:tcPr/>
                </a:tc>
                <a:tc>
                  <a:txBody>
                    <a:bodyPr/>
                    <a:lstStyle/>
                    <a:p>
                      <a:r>
                        <a:rPr lang="en-IN" sz="1600" dirty="0" smtClean="0"/>
                        <a:t>-10</a:t>
                      </a:r>
                      <a:endParaRPr lang="en-IN" sz="1600" dirty="0"/>
                    </a:p>
                  </a:txBody>
                  <a:tcPr/>
                </a:tc>
                <a:tc>
                  <a:txBody>
                    <a:bodyPr/>
                    <a:lstStyle/>
                    <a:p>
                      <a:r>
                        <a:rPr lang="en-IN" sz="1600" dirty="0" smtClean="0"/>
                        <a:t>10</a:t>
                      </a:r>
                      <a:endParaRPr lang="en-IN" sz="1600" dirty="0"/>
                    </a:p>
                  </a:txBody>
                  <a:tcPr/>
                </a:tc>
                <a:tc>
                  <a:txBody>
                    <a:bodyPr/>
                    <a:lstStyle/>
                    <a:p>
                      <a:endParaRPr lang="en-IN" sz="1600" dirty="0"/>
                    </a:p>
                  </a:txBody>
                  <a:tcPr/>
                </a:tc>
              </a:tr>
            </a:tbl>
          </a:graphicData>
        </a:graphic>
      </p:graphicFrame>
      <p:graphicFrame>
        <p:nvGraphicFramePr>
          <p:cNvPr id="5" name="Object 4"/>
          <p:cNvGraphicFramePr>
            <a:graphicFrameLocks noChangeAspect="1"/>
          </p:cNvGraphicFramePr>
          <p:nvPr/>
        </p:nvGraphicFramePr>
        <p:xfrm>
          <a:off x="3500430" y="5792195"/>
          <a:ext cx="1684345" cy="730843"/>
        </p:xfrm>
        <a:graphic>
          <a:graphicData uri="http://schemas.openxmlformats.org/presentationml/2006/ole">
            <p:oleObj spid="_x0000_s65538" name="Equation" r:id="rId3" imgW="1054080" imgH="457200" progId="Equation.3">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dirty="0" smtClean="0"/>
              <a:t>The prevailing market price is $7 per unit. What is the firm's profit maximizing output level?</a:t>
            </a:r>
            <a:endParaRPr lang="en-IN" sz="2000" dirty="0"/>
          </a:p>
        </p:txBody>
      </p:sp>
      <p:graphicFrame>
        <p:nvGraphicFramePr>
          <p:cNvPr id="5" name="Table 4"/>
          <p:cNvGraphicFramePr>
            <a:graphicFrameLocks noGrp="1"/>
          </p:cNvGraphicFramePr>
          <p:nvPr/>
        </p:nvGraphicFramePr>
        <p:xfrm>
          <a:off x="1714480" y="2928932"/>
          <a:ext cx="3357586" cy="3038160"/>
        </p:xfrm>
        <a:graphic>
          <a:graphicData uri="http://schemas.openxmlformats.org/drawingml/2006/table">
            <a:tbl>
              <a:tblPr firstRow="1" bandRow="1">
                <a:tableStyleId>{5C22544A-7EE6-4342-B048-85BDC9FD1C3A}</a:tableStyleId>
              </a:tblPr>
              <a:tblGrid>
                <a:gridCol w="1678793"/>
                <a:gridCol w="1678793"/>
              </a:tblGrid>
              <a:tr h="379770">
                <a:tc>
                  <a:txBody>
                    <a:bodyPr/>
                    <a:lstStyle/>
                    <a:p>
                      <a:r>
                        <a:rPr lang="en-IN" dirty="0" smtClean="0"/>
                        <a:t>Output</a:t>
                      </a:r>
                      <a:r>
                        <a:rPr lang="en-IN" baseline="0" dirty="0" smtClean="0"/>
                        <a:t> (Units)</a:t>
                      </a:r>
                      <a:endParaRPr lang="en-IN" dirty="0"/>
                    </a:p>
                  </a:txBody>
                  <a:tcPr/>
                </a:tc>
                <a:tc>
                  <a:txBody>
                    <a:bodyPr/>
                    <a:lstStyle/>
                    <a:p>
                      <a:r>
                        <a:rPr lang="en-IN" dirty="0" smtClean="0"/>
                        <a:t>Total Cost ($)</a:t>
                      </a:r>
                      <a:endParaRPr lang="en-IN" dirty="0"/>
                    </a:p>
                  </a:txBody>
                  <a:tcPr/>
                </a:tc>
              </a:tr>
              <a:tr h="379770">
                <a:tc>
                  <a:txBody>
                    <a:bodyPr/>
                    <a:lstStyle/>
                    <a:p>
                      <a:r>
                        <a:rPr lang="en-IN" dirty="0" smtClean="0"/>
                        <a:t>0</a:t>
                      </a:r>
                      <a:endParaRPr lang="en-IN" dirty="0"/>
                    </a:p>
                  </a:txBody>
                  <a:tcPr/>
                </a:tc>
                <a:tc>
                  <a:txBody>
                    <a:bodyPr/>
                    <a:lstStyle/>
                    <a:p>
                      <a:r>
                        <a:rPr lang="en-IN" dirty="0" smtClean="0"/>
                        <a:t>50</a:t>
                      </a:r>
                      <a:endParaRPr lang="en-IN" dirty="0"/>
                    </a:p>
                  </a:txBody>
                  <a:tcPr/>
                </a:tc>
              </a:tr>
              <a:tr h="379770">
                <a:tc>
                  <a:txBody>
                    <a:bodyPr/>
                    <a:lstStyle/>
                    <a:p>
                      <a:r>
                        <a:rPr lang="en-IN" dirty="0" smtClean="0"/>
                        <a:t>10</a:t>
                      </a:r>
                      <a:endParaRPr lang="en-IN" dirty="0"/>
                    </a:p>
                  </a:txBody>
                  <a:tcPr/>
                </a:tc>
                <a:tc>
                  <a:txBody>
                    <a:bodyPr/>
                    <a:lstStyle/>
                    <a:p>
                      <a:r>
                        <a:rPr lang="en-IN" dirty="0" smtClean="0"/>
                        <a:t>120</a:t>
                      </a:r>
                      <a:endParaRPr lang="en-IN" dirty="0"/>
                    </a:p>
                  </a:txBody>
                  <a:tcPr/>
                </a:tc>
              </a:tr>
              <a:tr h="379770">
                <a:tc>
                  <a:txBody>
                    <a:bodyPr/>
                    <a:lstStyle/>
                    <a:p>
                      <a:r>
                        <a:rPr lang="en-IN" dirty="0" smtClean="0"/>
                        <a:t>20</a:t>
                      </a:r>
                      <a:endParaRPr lang="en-IN" dirty="0"/>
                    </a:p>
                  </a:txBody>
                  <a:tcPr/>
                </a:tc>
                <a:tc>
                  <a:txBody>
                    <a:bodyPr/>
                    <a:lstStyle/>
                    <a:p>
                      <a:r>
                        <a:rPr lang="en-IN" dirty="0" smtClean="0"/>
                        <a:t>170</a:t>
                      </a:r>
                      <a:endParaRPr lang="en-IN" dirty="0"/>
                    </a:p>
                  </a:txBody>
                  <a:tcPr/>
                </a:tc>
              </a:tr>
              <a:tr h="379770">
                <a:tc>
                  <a:txBody>
                    <a:bodyPr/>
                    <a:lstStyle/>
                    <a:p>
                      <a:r>
                        <a:rPr lang="en-IN" dirty="0" smtClean="0"/>
                        <a:t>30</a:t>
                      </a:r>
                      <a:endParaRPr lang="en-IN" dirty="0"/>
                    </a:p>
                  </a:txBody>
                  <a:tcPr/>
                </a:tc>
                <a:tc>
                  <a:txBody>
                    <a:bodyPr/>
                    <a:lstStyle/>
                    <a:p>
                      <a:r>
                        <a:rPr lang="en-IN" dirty="0" smtClean="0"/>
                        <a:t>210</a:t>
                      </a:r>
                      <a:endParaRPr lang="en-IN" dirty="0"/>
                    </a:p>
                  </a:txBody>
                  <a:tcPr/>
                </a:tc>
              </a:tr>
              <a:tr h="379770">
                <a:tc>
                  <a:txBody>
                    <a:bodyPr/>
                    <a:lstStyle/>
                    <a:p>
                      <a:r>
                        <a:rPr lang="en-IN" dirty="0" smtClean="0"/>
                        <a:t>40</a:t>
                      </a:r>
                      <a:endParaRPr lang="en-IN" dirty="0"/>
                    </a:p>
                  </a:txBody>
                  <a:tcPr/>
                </a:tc>
                <a:tc>
                  <a:txBody>
                    <a:bodyPr/>
                    <a:lstStyle/>
                    <a:p>
                      <a:r>
                        <a:rPr lang="en-IN" dirty="0" smtClean="0"/>
                        <a:t>260</a:t>
                      </a:r>
                      <a:endParaRPr lang="en-IN" dirty="0"/>
                    </a:p>
                  </a:txBody>
                  <a:tcPr/>
                </a:tc>
              </a:tr>
              <a:tr h="379770">
                <a:tc>
                  <a:txBody>
                    <a:bodyPr/>
                    <a:lstStyle/>
                    <a:p>
                      <a:r>
                        <a:rPr lang="en-IN" dirty="0" smtClean="0"/>
                        <a:t>50</a:t>
                      </a:r>
                      <a:endParaRPr lang="en-IN" dirty="0"/>
                    </a:p>
                  </a:txBody>
                  <a:tcPr/>
                </a:tc>
                <a:tc>
                  <a:txBody>
                    <a:bodyPr/>
                    <a:lstStyle/>
                    <a:p>
                      <a:r>
                        <a:rPr lang="en-IN" dirty="0" smtClean="0"/>
                        <a:t>330</a:t>
                      </a:r>
                      <a:endParaRPr lang="en-IN" dirty="0"/>
                    </a:p>
                  </a:txBody>
                  <a:tcPr/>
                </a:tc>
              </a:tr>
              <a:tr h="379770">
                <a:tc>
                  <a:txBody>
                    <a:bodyPr/>
                    <a:lstStyle/>
                    <a:p>
                      <a:r>
                        <a:rPr lang="en-IN" dirty="0" smtClean="0"/>
                        <a:t>60</a:t>
                      </a:r>
                      <a:endParaRPr lang="en-IN" dirty="0"/>
                    </a:p>
                  </a:txBody>
                  <a:tcPr/>
                </a:tc>
                <a:tc>
                  <a:txBody>
                    <a:bodyPr/>
                    <a:lstStyle/>
                    <a:p>
                      <a:r>
                        <a:rPr lang="en-IN" dirty="0" smtClean="0"/>
                        <a:t>430</a:t>
                      </a:r>
                      <a:endParaRPr lang="en-IN"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Firms’ decisions</a:t>
            </a:r>
            <a:endParaRPr lang="en-IN" dirty="0"/>
          </a:p>
        </p:txBody>
      </p:sp>
      <p:sp>
        <p:nvSpPr>
          <p:cNvPr id="3" name="Content Placeholder 2"/>
          <p:cNvSpPr>
            <a:spLocks noGrp="1"/>
          </p:cNvSpPr>
          <p:nvPr>
            <p:ph idx="1"/>
          </p:nvPr>
        </p:nvSpPr>
        <p:spPr/>
        <p:txBody>
          <a:bodyPr>
            <a:normAutofit/>
          </a:bodyPr>
          <a:lstStyle/>
          <a:p>
            <a:pPr algn="just"/>
            <a:r>
              <a:rPr lang="en-IN" sz="2400" dirty="0" smtClean="0"/>
              <a:t>A cost curve describes the minimum cost at which a firm can produce various amounts of output. </a:t>
            </a:r>
          </a:p>
          <a:p>
            <a:pPr algn="just"/>
            <a:r>
              <a:rPr lang="en-IN" sz="2400" dirty="0" smtClean="0"/>
              <a:t>Once we know its cost curve, a fundamental problem faced by every firm: </a:t>
            </a:r>
            <a:r>
              <a:rPr lang="en-IN" sz="2400" i="1" dirty="0" smtClean="0"/>
              <a:t>How much should be produced</a:t>
            </a:r>
          </a:p>
          <a:p>
            <a:pPr algn="just"/>
            <a:r>
              <a:rPr lang="en-US" sz="2400" dirty="0" smtClean="0"/>
              <a:t>How does a firm decide how much product to supply</a:t>
            </a:r>
            <a:r>
              <a:rPr lang="en-IN" sz="2400" dirty="0" smtClean="0"/>
              <a:t> that maximizes its profit?</a:t>
            </a:r>
            <a:r>
              <a:rPr lang="en-US" sz="2400" dirty="0" smtClean="0"/>
              <a:t> It depends upon the firm’s</a:t>
            </a:r>
          </a:p>
          <a:p>
            <a:pPr lvl="1" algn="just"/>
            <a:r>
              <a:rPr lang="en-US" sz="2400" dirty="0" smtClean="0"/>
              <a:t> technology</a:t>
            </a:r>
          </a:p>
          <a:p>
            <a:pPr lvl="1" algn="just"/>
            <a:r>
              <a:rPr lang="en-US" sz="2400" dirty="0" smtClean="0"/>
              <a:t> market environment</a:t>
            </a:r>
          </a:p>
          <a:p>
            <a:pPr lvl="1" algn="just"/>
            <a:r>
              <a:rPr lang="en-US" sz="2400" dirty="0" smtClean="0"/>
              <a:t> competitors’ behaviors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Economic Profit in the Short Run</a:t>
            </a:r>
            <a:endParaRPr lang="en-IN" dirty="0"/>
          </a:p>
        </p:txBody>
      </p:sp>
      <p:sp>
        <p:nvSpPr>
          <p:cNvPr id="3" name="Content Placeholder 2"/>
          <p:cNvSpPr>
            <a:spLocks noGrp="1"/>
          </p:cNvSpPr>
          <p:nvPr>
            <p:ph idx="1"/>
          </p:nvPr>
        </p:nvSpPr>
        <p:spPr/>
        <p:txBody>
          <a:bodyPr>
            <a:normAutofit/>
          </a:bodyPr>
          <a:lstStyle/>
          <a:p>
            <a:pPr algn="just"/>
            <a:r>
              <a:rPr lang="en-IN" sz="2000" dirty="0" smtClean="0"/>
              <a:t>A firm’s economic profit is the difference between total revenue and total cost. Total cost is the opportunity cost of producing a certain good or service. When we speak of economic profit we are speaking of a firm’s total revenue less the total opportunity cost of its operations.</a:t>
            </a:r>
          </a:p>
          <a:p>
            <a:pPr algn="just"/>
            <a:r>
              <a:rPr lang="en-IN" sz="2000" dirty="0" smtClean="0"/>
              <a:t>A perfectly competitive firm maximizes economic profit at the output level at which the total revenue curve and the total cost curve have the same slope.</a:t>
            </a:r>
          </a:p>
          <a:p>
            <a:pPr algn="just"/>
            <a:r>
              <a:rPr lang="en-IN" sz="2000" dirty="0" smtClean="0"/>
              <a:t>A profit-maximizing firm should increase output until the marginal benefit of an additional unit equals the marginal cost. The marginal benefit of selling an additional unit is measured as marginal revenue. Finding the output at which marginal revenue equals marginal cost is thus an application of our marginal decision rule.</a:t>
            </a:r>
            <a:endParaRPr lang="en-I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Economic Losses in the Short Run</a:t>
            </a:r>
            <a:endParaRPr lang="en-IN" dirty="0"/>
          </a:p>
        </p:txBody>
      </p:sp>
      <p:sp>
        <p:nvSpPr>
          <p:cNvPr id="3" name="Content Placeholder 2"/>
          <p:cNvSpPr>
            <a:spLocks noGrp="1"/>
          </p:cNvSpPr>
          <p:nvPr>
            <p:ph idx="1"/>
          </p:nvPr>
        </p:nvSpPr>
        <p:spPr/>
        <p:txBody>
          <a:bodyPr>
            <a:normAutofit/>
          </a:bodyPr>
          <a:lstStyle/>
          <a:p>
            <a:pPr algn="just"/>
            <a:r>
              <a:rPr lang="en-IN" sz="2000" dirty="0" smtClean="0"/>
              <a:t>In the short run, a firm has one or more inputs whose quantities are fixed. That means that in the short run the firm cannot leave its industry. Even if it cannot cover all of its costs, including both its variable and fixed costs, going entirely out of business is not an option in the short run. The firm may close its doors, but it must continue to pay its fixed costs. It is forced to accept an economic loss, the amount by which its total cost exceeds its total revenue.</a:t>
            </a:r>
          </a:p>
          <a:p>
            <a:pPr algn="just"/>
            <a:r>
              <a:rPr lang="en-US" sz="2000" dirty="0" smtClean="0"/>
              <a:t>Shut-down is not the same as </a:t>
            </a:r>
            <a:r>
              <a:rPr lang="en-IN" sz="2000" dirty="0" smtClean="0"/>
              <a:t>going out of business</a:t>
            </a:r>
            <a:r>
              <a:rPr lang="en-US" sz="2000" dirty="0" smtClean="0"/>
              <a:t>. Shutting-down means producing no output (but the firm is still in the industry and suffers its fixed cost). Exit means leaving the industry, which the firm can do only in the long-run.</a:t>
            </a:r>
            <a:r>
              <a:rPr lang="en-IN" sz="2000" dirty="0" smtClean="0"/>
              <a:t> A firm shuts down by closing its doors; it can reopen them whenever it expects to cover its variable costs.</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Firm’s </a:t>
            </a:r>
            <a:r>
              <a:rPr lang="en-IN" sz="3200" dirty="0" smtClean="0"/>
              <a:t>shutting down condition</a:t>
            </a:r>
            <a:endParaRPr lang="en-IN" sz="3200" dirty="0"/>
          </a:p>
        </p:txBody>
      </p:sp>
      <p:sp>
        <p:nvSpPr>
          <p:cNvPr id="3" name="Content Placeholder 2"/>
          <p:cNvSpPr>
            <a:spLocks noGrp="1"/>
          </p:cNvSpPr>
          <p:nvPr>
            <p:ph idx="1"/>
          </p:nvPr>
        </p:nvSpPr>
        <p:spPr/>
        <p:txBody>
          <a:bodyPr>
            <a:normAutofit/>
          </a:bodyPr>
          <a:lstStyle/>
          <a:p>
            <a:pPr algn="just"/>
            <a:r>
              <a:rPr lang="en-US" sz="2400" dirty="0" smtClean="0"/>
              <a:t>Not </a:t>
            </a:r>
            <a:r>
              <a:rPr lang="en-US" sz="2400" dirty="0" smtClean="0"/>
              <a:t>every point on the upward-sloping part of the firm’s MC curve represents a profit-maximum.</a:t>
            </a:r>
          </a:p>
          <a:p>
            <a:pPr algn="just"/>
            <a:r>
              <a:rPr lang="en-US" sz="2400" dirty="0" smtClean="0"/>
              <a:t>The firm’s profit function is</a:t>
            </a:r>
          </a:p>
          <a:p>
            <a:pPr algn="just">
              <a:buNone/>
            </a:pPr>
            <a:r>
              <a:rPr lang="en-US" sz="2400" dirty="0" smtClean="0"/>
              <a:t/>
            </a:r>
            <a:br>
              <a:rPr lang="en-US" sz="2400" dirty="0" smtClean="0"/>
            </a:br>
            <a:endParaRPr lang="en-US" sz="2400" dirty="0" smtClean="0"/>
          </a:p>
          <a:p>
            <a:pPr lvl="1" algn="just">
              <a:buNone/>
            </a:pPr>
            <a:r>
              <a:rPr lang="en-US" sz="2400" dirty="0" smtClean="0"/>
              <a:t>Where, F= firm’s fixed cost and </a:t>
            </a:r>
            <a:r>
              <a:rPr lang="en-US" sz="2400" dirty="0" err="1" smtClean="0"/>
              <a:t>c</a:t>
            </a:r>
            <a:r>
              <a:rPr lang="en-US" sz="2400" baseline="-25000" dirty="0" err="1" smtClean="0"/>
              <a:t>v</a:t>
            </a:r>
            <a:r>
              <a:rPr lang="en-US" sz="2400" dirty="0" smtClean="0"/>
              <a:t>(y) is firm’s variable cost</a:t>
            </a:r>
          </a:p>
          <a:p>
            <a:pPr algn="just"/>
            <a:r>
              <a:rPr lang="en-US" sz="2400" dirty="0" smtClean="0"/>
              <a:t>If the firm chooses y = 0 then its profit is</a:t>
            </a:r>
          </a:p>
          <a:p>
            <a:pPr algn="just"/>
            <a:endParaRPr lang="en-IN" sz="2400" dirty="0" smtClean="0"/>
          </a:p>
          <a:p>
            <a:pPr algn="just"/>
            <a:r>
              <a:rPr lang="en-IN" sz="2400" dirty="0" smtClean="0"/>
              <a:t>This is the loss due to shutting down</a:t>
            </a:r>
            <a:endParaRPr lang="en-IN" sz="2400" dirty="0"/>
          </a:p>
        </p:txBody>
      </p:sp>
      <p:graphicFrame>
        <p:nvGraphicFramePr>
          <p:cNvPr id="33794" name="Object 2"/>
          <p:cNvGraphicFramePr>
            <a:graphicFrameLocks/>
          </p:cNvGraphicFramePr>
          <p:nvPr/>
        </p:nvGraphicFramePr>
        <p:xfrm>
          <a:off x="3000364" y="3000372"/>
          <a:ext cx="4000528" cy="428628"/>
        </p:xfrm>
        <a:graphic>
          <a:graphicData uri="http://schemas.openxmlformats.org/presentationml/2006/ole">
            <p:oleObj spid="_x0000_s33794" name="Equation" r:id="rId3" imgW="2222280" imgH="228600" progId="Equation.3">
              <p:embed/>
            </p:oleObj>
          </a:graphicData>
        </a:graphic>
      </p:graphicFrame>
      <p:graphicFrame>
        <p:nvGraphicFramePr>
          <p:cNvPr id="33795" name="Object 3"/>
          <p:cNvGraphicFramePr>
            <a:graphicFrameLocks/>
          </p:cNvGraphicFramePr>
          <p:nvPr/>
        </p:nvGraphicFramePr>
        <p:xfrm>
          <a:off x="3000364" y="4572008"/>
          <a:ext cx="3349646" cy="428625"/>
        </p:xfrm>
        <a:graphic>
          <a:graphicData uri="http://schemas.openxmlformats.org/presentationml/2006/ole">
            <p:oleObj spid="_x0000_s33795" name="Equation" r:id="rId4" imgW="1701720" imgH="228600" progId="Equation.3">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sz="2400" dirty="0" smtClean="0"/>
              <a:t>So the firm will choose an output level y &gt; 0 only if</a:t>
            </a:r>
          </a:p>
          <a:p>
            <a:pPr algn="just">
              <a:buNone/>
            </a:pPr>
            <a:r>
              <a:rPr lang="en-US" sz="2400" dirty="0" smtClean="0"/>
              <a:t/>
            </a:r>
            <a:br>
              <a:rPr lang="en-US" sz="2400" dirty="0" smtClean="0"/>
            </a:br>
            <a:endParaRPr lang="en-US" sz="2400" dirty="0" smtClean="0"/>
          </a:p>
          <a:p>
            <a:pPr algn="just">
              <a:buNone/>
            </a:pPr>
            <a:r>
              <a:rPr lang="en-US" sz="2400" dirty="0" smtClean="0"/>
              <a:t>	</a:t>
            </a:r>
          </a:p>
          <a:p>
            <a:pPr algn="just">
              <a:buNone/>
            </a:pPr>
            <a:r>
              <a:rPr lang="en-US" sz="2400" dirty="0" smtClean="0"/>
              <a:t>	Equivalently, only if</a:t>
            </a:r>
          </a:p>
          <a:p>
            <a:pPr algn="just"/>
            <a:endParaRPr lang="en-IN" sz="2400" dirty="0" smtClean="0"/>
          </a:p>
          <a:p>
            <a:pPr algn="just"/>
            <a:endParaRPr lang="en-IN" sz="2400" dirty="0" smtClean="0"/>
          </a:p>
          <a:p>
            <a:pPr algn="just"/>
            <a:endParaRPr lang="en-IN" sz="2400" dirty="0" smtClean="0"/>
          </a:p>
          <a:p>
            <a:pPr algn="just"/>
            <a:r>
              <a:rPr lang="en-IN" sz="2400" dirty="0" smtClean="0"/>
              <a:t>The </a:t>
            </a:r>
            <a:r>
              <a:rPr lang="en-IN" sz="2400" dirty="0" smtClean="0"/>
              <a:t>minimum level of average variable cost, which occurs at the intersection of the marginal cost curve and the average variable cost curve, is called the shutdown point. Any price below the minimum value of average variable cost will cause the firm to shut down. If the firm were to continue producing, not only would it lose its fixed costs, but it would also face an additional loss by not covering its variable costs.</a:t>
            </a:r>
            <a:endParaRPr lang="en-US" sz="2400" dirty="0" smtClean="0"/>
          </a:p>
          <a:p>
            <a:pPr algn="just">
              <a:buNone/>
            </a:pPr>
            <a:endParaRPr lang="en-US" sz="2400" dirty="0" smtClean="0"/>
          </a:p>
          <a:p>
            <a:endParaRPr lang="en-IN" dirty="0"/>
          </a:p>
        </p:txBody>
      </p:sp>
      <p:graphicFrame>
        <p:nvGraphicFramePr>
          <p:cNvPr id="34818" name="Object 2"/>
          <p:cNvGraphicFramePr>
            <a:graphicFrameLocks/>
          </p:cNvGraphicFramePr>
          <p:nvPr/>
        </p:nvGraphicFramePr>
        <p:xfrm>
          <a:off x="3357554" y="2000240"/>
          <a:ext cx="2908312" cy="449271"/>
        </p:xfrm>
        <a:graphic>
          <a:graphicData uri="http://schemas.openxmlformats.org/presentationml/2006/ole">
            <p:oleObj spid="_x0000_s34818" name="Equation" r:id="rId3" imgW="1803240" imgH="228600" progId="Equation.3">
              <p:embed/>
            </p:oleObj>
          </a:graphicData>
        </a:graphic>
      </p:graphicFrame>
      <p:graphicFrame>
        <p:nvGraphicFramePr>
          <p:cNvPr id="34819" name="Object 3"/>
          <p:cNvGraphicFramePr>
            <a:graphicFrameLocks/>
          </p:cNvGraphicFramePr>
          <p:nvPr/>
        </p:nvGraphicFramePr>
        <p:xfrm>
          <a:off x="3500430" y="2357430"/>
          <a:ext cx="2132024" cy="449263"/>
        </p:xfrm>
        <a:graphic>
          <a:graphicData uri="http://schemas.openxmlformats.org/presentationml/2006/ole">
            <p:oleObj spid="_x0000_s34819" name="Equation" r:id="rId4" imgW="901440" imgH="228600" progId="Equation.3">
              <p:embed/>
            </p:oleObj>
          </a:graphicData>
        </a:graphic>
      </p:graphicFrame>
      <p:graphicFrame>
        <p:nvGraphicFramePr>
          <p:cNvPr id="34820" name="Object 4"/>
          <p:cNvGraphicFramePr>
            <a:graphicFrameLocks/>
          </p:cNvGraphicFramePr>
          <p:nvPr/>
        </p:nvGraphicFramePr>
        <p:xfrm>
          <a:off x="3357554" y="2714620"/>
          <a:ext cx="2865437" cy="1179512"/>
        </p:xfrm>
        <a:graphic>
          <a:graphicData uri="http://schemas.openxmlformats.org/presentationml/2006/ole">
            <p:oleObj spid="_x0000_s34820" name="Equation" r:id="rId5" imgW="1447560" imgH="660240" progId="Equation.3">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sz="2000" dirty="0" smtClean="0"/>
              <a:t>The shutdown point comes where revenues just cover variable costs or Where losses are equal to fixed costs. When the price falls below average variable costs, losses are greater than fixed costs hence,  the firm will better off by shutting down.</a:t>
            </a:r>
          </a:p>
          <a:p>
            <a:pPr algn="just"/>
            <a:r>
              <a:rPr lang="en-IN" sz="2000" dirty="0" smtClean="0"/>
              <a:t>In a short run, </a:t>
            </a:r>
            <a:r>
              <a:rPr lang="en-US" sz="2000" dirty="0" smtClean="0"/>
              <a:t>a</a:t>
            </a:r>
            <a:r>
              <a:rPr lang="en-IN" sz="2000" dirty="0" smtClean="0"/>
              <a:t> perfectly competitive</a:t>
            </a:r>
            <a:r>
              <a:rPr lang="en-US" sz="2000" dirty="0" smtClean="0"/>
              <a:t> firm will choose an output level (y &gt; 0) only if </a:t>
            </a:r>
            <a:r>
              <a:rPr lang="en-IN" sz="2000" dirty="0" smtClean="0"/>
              <a:t>the </a:t>
            </a:r>
            <a:r>
              <a:rPr lang="en-IN" sz="2000" i="1" dirty="0" smtClean="0"/>
              <a:t>price is above the minimum average variable cost (p&gt;</a:t>
            </a:r>
            <a:r>
              <a:rPr lang="en-IN" sz="2000" i="1" dirty="0" err="1" smtClean="0"/>
              <a:t>AVC</a:t>
            </a:r>
            <a:r>
              <a:rPr lang="en-IN" sz="2000" i="1" baseline="-25000" dirty="0" err="1" smtClean="0"/>
              <a:t>min</a:t>
            </a:r>
            <a:r>
              <a:rPr lang="en-IN" sz="2000" i="1" dirty="0" smtClean="0"/>
              <a:t>).</a:t>
            </a:r>
            <a:r>
              <a:rPr lang="en-US" sz="2000" i="1" dirty="0" smtClean="0"/>
              <a:t> </a:t>
            </a:r>
            <a:r>
              <a:rPr lang="en-IN" sz="2000" dirty="0" smtClean="0"/>
              <a:t>To determine the level of output where the average variable cost is minimum is at </a:t>
            </a:r>
          </a:p>
          <a:p>
            <a:pPr algn="just"/>
            <a:endParaRPr lang="en-IN" sz="2000" dirty="0" smtClean="0"/>
          </a:p>
          <a:p>
            <a:endParaRPr lang="en-IN" dirty="0"/>
          </a:p>
        </p:txBody>
      </p:sp>
      <p:graphicFrame>
        <p:nvGraphicFramePr>
          <p:cNvPr id="73730" name="Object 2"/>
          <p:cNvGraphicFramePr>
            <a:graphicFrameLocks noChangeAspect="1"/>
          </p:cNvGraphicFramePr>
          <p:nvPr/>
        </p:nvGraphicFramePr>
        <p:xfrm>
          <a:off x="2928926" y="3929066"/>
          <a:ext cx="1428750" cy="747713"/>
        </p:xfrm>
        <a:graphic>
          <a:graphicData uri="http://schemas.openxmlformats.org/presentationml/2006/ole">
            <p:oleObj spid="_x0000_s73730" name="Equation" r:id="rId3" imgW="799920" imgH="419040" progId="Equation.3">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4" name="Content Placeholder 3"/>
          <p:cNvGrpSpPr>
            <a:grpSpLocks noGrp="1"/>
          </p:cNvGrpSpPr>
          <p:nvPr>
            <p:ph idx="1"/>
          </p:nvPr>
        </p:nvGrpSpPr>
        <p:grpSpPr>
          <a:xfrm>
            <a:off x="457200" y="1500174"/>
            <a:ext cx="8494040" cy="4221417"/>
            <a:chOff x="265113" y="802112"/>
            <a:chExt cx="8661168" cy="4604913"/>
          </a:xfrm>
        </p:grpSpPr>
        <p:sp>
          <p:nvSpPr>
            <p:cNvPr id="5" name="Line 3"/>
            <p:cNvSpPr>
              <a:spLocks noChangeShapeType="1"/>
            </p:cNvSpPr>
            <p:nvPr/>
          </p:nvSpPr>
          <p:spPr bwMode="auto">
            <a:xfrm>
              <a:off x="1500188" y="1428750"/>
              <a:ext cx="0" cy="3381375"/>
            </a:xfrm>
            <a:prstGeom prst="line">
              <a:avLst/>
            </a:prstGeom>
            <a:noFill/>
            <a:ln w="12700">
              <a:solidFill>
                <a:srgbClr val="FF3300"/>
              </a:solidFill>
              <a:round/>
              <a:headEnd type="stealth" w="med" len="lg"/>
              <a:tailEnd type="none" w="sm" len="sm"/>
            </a:ln>
            <a:effectLst/>
          </p:spPr>
          <p:txBody>
            <a:bodyPr wrap="none" anchor="ctr"/>
            <a:lstStyle/>
            <a:p>
              <a:endParaRPr lang="en-IN"/>
            </a:p>
          </p:txBody>
        </p:sp>
        <p:sp>
          <p:nvSpPr>
            <p:cNvPr id="6" name="Line 4"/>
            <p:cNvSpPr>
              <a:spLocks noChangeShapeType="1"/>
            </p:cNvSpPr>
            <p:nvPr/>
          </p:nvSpPr>
          <p:spPr bwMode="auto">
            <a:xfrm>
              <a:off x="1500188" y="4833938"/>
              <a:ext cx="4429125" cy="0"/>
            </a:xfrm>
            <a:prstGeom prst="line">
              <a:avLst/>
            </a:prstGeom>
            <a:noFill/>
            <a:ln w="12700">
              <a:solidFill>
                <a:srgbClr val="FF3300"/>
              </a:solidFill>
              <a:round/>
              <a:headEnd type="none" w="sm" len="sm"/>
              <a:tailEnd type="stealth" w="med" len="lg"/>
            </a:ln>
            <a:effectLst/>
          </p:spPr>
          <p:txBody>
            <a:bodyPr wrap="none" anchor="ctr"/>
            <a:lstStyle/>
            <a:p>
              <a:endParaRPr lang="en-IN"/>
            </a:p>
          </p:txBody>
        </p:sp>
        <p:sp>
          <p:nvSpPr>
            <p:cNvPr id="7" name="Arc 5"/>
            <p:cNvSpPr>
              <a:spLocks/>
            </p:cNvSpPr>
            <p:nvPr/>
          </p:nvSpPr>
          <p:spPr bwMode="auto">
            <a:xfrm rot="10800000">
              <a:off x="1936750" y="1287463"/>
              <a:ext cx="3043238" cy="2428875"/>
            </a:xfrm>
            <a:custGeom>
              <a:avLst/>
              <a:gdLst>
                <a:gd name="G0" fmla="+- 17466 0 0"/>
                <a:gd name="G1" fmla="+- 21600 0 0"/>
                <a:gd name="G2" fmla="+- 21600 0 0"/>
                <a:gd name="T0" fmla="*/ 0 w 38509"/>
                <a:gd name="T1" fmla="*/ 8891 h 21600"/>
                <a:gd name="T2" fmla="*/ 38509 w 38509"/>
                <a:gd name="T3" fmla="*/ 16728 h 21600"/>
                <a:gd name="T4" fmla="*/ 17466 w 38509"/>
                <a:gd name="T5" fmla="*/ 21600 h 21600"/>
              </a:gdLst>
              <a:ahLst/>
              <a:cxnLst>
                <a:cxn ang="0">
                  <a:pos x="T0" y="T1"/>
                </a:cxn>
                <a:cxn ang="0">
                  <a:pos x="T2" y="T3"/>
                </a:cxn>
                <a:cxn ang="0">
                  <a:pos x="T4" y="T5"/>
                </a:cxn>
              </a:cxnLst>
              <a:rect l="0" t="0" r="r" b="b"/>
              <a:pathLst>
                <a:path w="38509" h="21600" fill="none" extrusionOk="0">
                  <a:moveTo>
                    <a:pt x="0" y="8891"/>
                  </a:moveTo>
                  <a:cubicBezTo>
                    <a:pt x="4065" y="3304"/>
                    <a:pt x="10557" y="-1"/>
                    <a:pt x="17466" y="0"/>
                  </a:cubicBezTo>
                  <a:cubicBezTo>
                    <a:pt x="27518" y="0"/>
                    <a:pt x="36241" y="6934"/>
                    <a:pt x="38509" y="16727"/>
                  </a:cubicBezTo>
                </a:path>
                <a:path w="38509" h="21600" stroke="0" extrusionOk="0">
                  <a:moveTo>
                    <a:pt x="0" y="8891"/>
                  </a:moveTo>
                  <a:cubicBezTo>
                    <a:pt x="4065" y="3304"/>
                    <a:pt x="10557" y="-1"/>
                    <a:pt x="17466" y="0"/>
                  </a:cubicBezTo>
                  <a:cubicBezTo>
                    <a:pt x="27518" y="0"/>
                    <a:pt x="36241" y="6934"/>
                    <a:pt x="38509" y="16727"/>
                  </a:cubicBezTo>
                  <a:lnTo>
                    <a:pt x="17466" y="21600"/>
                  </a:lnTo>
                  <a:close/>
                </a:path>
              </a:pathLst>
            </a:custGeom>
            <a:noFill/>
            <a:ln w="25400" cap="rnd">
              <a:solidFill>
                <a:schemeClr val="accent1"/>
              </a:solidFill>
              <a:round/>
              <a:headEnd type="none" w="sm" len="sm"/>
              <a:tailEnd type="none" w="sm" len="sm"/>
            </a:ln>
            <a:effectLst/>
          </p:spPr>
          <p:txBody>
            <a:bodyPr wrap="none" anchor="ctr"/>
            <a:lstStyle/>
            <a:p>
              <a:endParaRPr lang="en-IN"/>
            </a:p>
          </p:txBody>
        </p:sp>
        <p:sp>
          <p:nvSpPr>
            <p:cNvPr id="8" name="Arc 6"/>
            <p:cNvSpPr>
              <a:spLocks/>
            </p:cNvSpPr>
            <p:nvPr/>
          </p:nvSpPr>
          <p:spPr bwMode="auto">
            <a:xfrm rot="10800000">
              <a:off x="1520825" y="1504950"/>
              <a:ext cx="3663950" cy="2667000"/>
            </a:xfrm>
            <a:custGeom>
              <a:avLst/>
              <a:gdLst>
                <a:gd name="G0" fmla="+- 17530 0 0"/>
                <a:gd name="G1" fmla="+- 21600 0 0"/>
                <a:gd name="G2" fmla="+- 21600 0 0"/>
                <a:gd name="T0" fmla="*/ 0 w 33175"/>
                <a:gd name="T1" fmla="*/ 8980 h 21600"/>
                <a:gd name="T2" fmla="*/ 33175 w 33175"/>
                <a:gd name="T3" fmla="*/ 6708 h 21600"/>
                <a:gd name="T4" fmla="*/ 17530 w 33175"/>
                <a:gd name="T5" fmla="*/ 21600 h 21600"/>
              </a:gdLst>
              <a:ahLst/>
              <a:cxnLst>
                <a:cxn ang="0">
                  <a:pos x="T0" y="T1"/>
                </a:cxn>
                <a:cxn ang="0">
                  <a:pos x="T2" y="T3"/>
                </a:cxn>
                <a:cxn ang="0">
                  <a:pos x="T4" y="T5"/>
                </a:cxn>
              </a:cxnLst>
              <a:rect l="0" t="0" r="r" b="b"/>
              <a:pathLst>
                <a:path w="33175" h="21600" fill="none" extrusionOk="0">
                  <a:moveTo>
                    <a:pt x="0" y="8980"/>
                  </a:moveTo>
                  <a:cubicBezTo>
                    <a:pt x="4059" y="3341"/>
                    <a:pt x="10582" y="-1"/>
                    <a:pt x="17530" y="0"/>
                  </a:cubicBezTo>
                  <a:cubicBezTo>
                    <a:pt x="23443" y="0"/>
                    <a:pt x="29098" y="2424"/>
                    <a:pt x="33175" y="6707"/>
                  </a:cubicBezTo>
                </a:path>
                <a:path w="33175" h="21600" stroke="0" extrusionOk="0">
                  <a:moveTo>
                    <a:pt x="0" y="8980"/>
                  </a:moveTo>
                  <a:cubicBezTo>
                    <a:pt x="4059" y="3341"/>
                    <a:pt x="10582" y="-1"/>
                    <a:pt x="17530" y="0"/>
                  </a:cubicBezTo>
                  <a:cubicBezTo>
                    <a:pt x="23443" y="0"/>
                    <a:pt x="29098" y="2424"/>
                    <a:pt x="33175" y="6707"/>
                  </a:cubicBezTo>
                  <a:lnTo>
                    <a:pt x="17530" y="21600"/>
                  </a:lnTo>
                  <a:close/>
                </a:path>
              </a:pathLst>
            </a:custGeom>
            <a:noFill/>
            <a:ln w="25400" cap="rnd">
              <a:solidFill>
                <a:srgbClr val="20F90F"/>
              </a:solidFill>
              <a:round/>
              <a:headEnd type="none" w="sm" len="sm"/>
              <a:tailEnd type="none" w="sm" len="sm"/>
            </a:ln>
            <a:effectLst/>
          </p:spPr>
          <p:txBody>
            <a:bodyPr wrap="none" anchor="ctr"/>
            <a:lstStyle/>
            <a:p>
              <a:endParaRPr lang="en-IN"/>
            </a:p>
          </p:txBody>
        </p:sp>
        <p:sp>
          <p:nvSpPr>
            <p:cNvPr id="9" name="Arc 7"/>
            <p:cNvSpPr>
              <a:spLocks/>
            </p:cNvSpPr>
            <p:nvPr/>
          </p:nvSpPr>
          <p:spPr bwMode="auto">
            <a:xfrm rot="10800000">
              <a:off x="1509713" y="1716088"/>
              <a:ext cx="2514600" cy="2714625"/>
            </a:xfrm>
            <a:custGeom>
              <a:avLst/>
              <a:gdLst>
                <a:gd name="G0" fmla="+- 21307 0 0"/>
                <a:gd name="G1" fmla="+- 21600 0 0"/>
                <a:gd name="G2" fmla="+- 21600 0 0"/>
                <a:gd name="T0" fmla="*/ 0 w 38747"/>
                <a:gd name="T1" fmla="*/ 18055 h 21600"/>
                <a:gd name="T2" fmla="*/ 38747 w 38747"/>
                <a:gd name="T3" fmla="*/ 8856 h 21600"/>
                <a:gd name="T4" fmla="*/ 21307 w 38747"/>
                <a:gd name="T5" fmla="*/ 21600 h 21600"/>
              </a:gdLst>
              <a:ahLst/>
              <a:cxnLst>
                <a:cxn ang="0">
                  <a:pos x="T0" y="T1"/>
                </a:cxn>
                <a:cxn ang="0">
                  <a:pos x="T2" y="T3"/>
                </a:cxn>
                <a:cxn ang="0">
                  <a:pos x="T4" y="T5"/>
                </a:cxn>
              </a:cxnLst>
              <a:rect l="0" t="0" r="r" b="b"/>
              <a:pathLst>
                <a:path w="38747" h="21600" fill="none" extrusionOk="0">
                  <a:moveTo>
                    <a:pt x="-1" y="18054"/>
                  </a:moveTo>
                  <a:cubicBezTo>
                    <a:pt x="1733" y="7636"/>
                    <a:pt x="10745" y="-1"/>
                    <a:pt x="21307" y="0"/>
                  </a:cubicBezTo>
                  <a:cubicBezTo>
                    <a:pt x="28200" y="0"/>
                    <a:pt x="34679" y="3290"/>
                    <a:pt x="38746" y="8856"/>
                  </a:cubicBezTo>
                </a:path>
                <a:path w="38747" h="21600" stroke="0" extrusionOk="0">
                  <a:moveTo>
                    <a:pt x="-1" y="18054"/>
                  </a:moveTo>
                  <a:cubicBezTo>
                    <a:pt x="1733" y="7636"/>
                    <a:pt x="10745" y="-1"/>
                    <a:pt x="21307" y="0"/>
                  </a:cubicBezTo>
                  <a:cubicBezTo>
                    <a:pt x="28200" y="0"/>
                    <a:pt x="34679" y="3290"/>
                    <a:pt x="38746" y="8856"/>
                  </a:cubicBezTo>
                  <a:lnTo>
                    <a:pt x="21307" y="21600"/>
                  </a:lnTo>
                  <a:close/>
                </a:path>
              </a:pathLst>
            </a:custGeom>
            <a:noFill/>
            <a:ln w="25400" cap="rnd">
              <a:solidFill>
                <a:schemeClr val="hlink"/>
              </a:solidFill>
              <a:round/>
              <a:headEnd type="none" w="sm" len="sm"/>
              <a:tailEnd type="none" w="sm" len="sm"/>
            </a:ln>
            <a:effectLst/>
          </p:spPr>
          <p:txBody>
            <a:bodyPr wrap="none" anchor="ctr"/>
            <a:lstStyle/>
            <a:p>
              <a:endParaRPr lang="en-IN"/>
            </a:p>
          </p:txBody>
        </p:sp>
        <p:sp>
          <p:nvSpPr>
            <p:cNvPr id="10" name="Rectangle 8"/>
            <p:cNvSpPr>
              <a:spLocks noChangeArrowheads="1"/>
            </p:cNvSpPr>
            <p:nvPr/>
          </p:nvSpPr>
          <p:spPr bwMode="auto">
            <a:xfrm>
              <a:off x="5129213" y="2787650"/>
              <a:ext cx="1685925" cy="579438"/>
            </a:xfrm>
            <a:prstGeom prst="rect">
              <a:avLst/>
            </a:prstGeom>
            <a:noFill/>
            <a:ln w="9525">
              <a:noFill/>
              <a:miter lim="800000"/>
              <a:headEnd/>
              <a:tailEnd/>
            </a:ln>
            <a:effectLst/>
          </p:spPr>
          <p:txBody>
            <a:bodyPr wrap="none" lIns="92075" tIns="46038" rIns="92075" bIns="46038">
              <a:spAutoFit/>
            </a:bodyPr>
            <a:lstStyle/>
            <a:p>
              <a:r>
                <a:rPr lang="en-US">
                  <a:solidFill>
                    <a:srgbClr val="20F90F"/>
                  </a:solidFill>
                </a:rPr>
                <a:t>AVC</a:t>
              </a:r>
              <a:r>
                <a:rPr lang="en-US" baseline="-25000">
                  <a:solidFill>
                    <a:srgbClr val="20F90F"/>
                  </a:solidFill>
                </a:rPr>
                <a:t>s</a:t>
              </a:r>
              <a:r>
                <a:rPr lang="en-US">
                  <a:solidFill>
                    <a:srgbClr val="20F90F"/>
                  </a:solidFill>
                </a:rPr>
                <a:t>(y)</a:t>
              </a:r>
            </a:p>
          </p:txBody>
        </p:sp>
        <p:sp>
          <p:nvSpPr>
            <p:cNvPr id="11" name="Rectangle 9"/>
            <p:cNvSpPr>
              <a:spLocks noChangeArrowheads="1"/>
            </p:cNvSpPr>
            <p:nvPr/>
          </p:nvSpPr>
          <p:spPr bwMode="auto">
            <a:xfrm>
              <a:off x="4956175" y="2138363"/>
              <a:ext cx="1414463" cy="579437"/>
            </a:xfrm>
            <a:prstGeom prst="rect">
              <a:avLst/>
            </a:prstGeom>
            <a:noFill/>
            <a:ln w="9525">
              <a:noFill/>
              <a:miter lim="800000"/>
              <a:headEnd/>
              <a:tailEnd/>
            </a:ln>
            <a:effectLst/>
          </p:spPr>
          <p:txBody>
            <a:bodyPr wrap="none" lIns="92075" tIns="46038" rIns="92075" bIns="46038">
              <a:spAutoFit/>
            </a:bodyPr>
            <a:lstStyle/>
            <a:p>
              <a:r>
                <a:rPr lang="en-US">
                  <a:solidFill>
                    <a:schemeClr val="accent1"/>
                  </a:solidFill>
                </a:rPr>
                <a:t>AC</a:t>
              </a:r>
              <a:r>
                <a:rPr lang="en-US" baseline="-25000">
                  <a:solidFill>
                    <a:schemeClr val="accent1"/>
                  </a:solidFill>
                </a:rPr>
                <a:t>s</a:t>
              </a:r>
              <a:r>
                <a:rPr lang="en-US">
                  <a:solidFill>
                    <a:schemeClr val="accent1"/>
                  </a:solidFill>
                </a:rPr>
                <a:t>(y)</a:t>
              </a:r>
            </a:p>
          </p:txBody>
        </p:sp>
        <p:sp>
          <p:nvSpPr>
            <p:cNvPr id="12" name="Rectangle 10"/>
            <p:cNvSpPr>
              <a:spLocks noChangeArrowheads="1"/>
            </p:cNvSpPr>
            <p:nvPr/>
          </p:nvSpPr>
          <p:spPr bwMode="auto">
            <a:xfrm>
              <a:off x="3917950" y="1619250"/>
              <a:ext cx="1458913" cy="579438"/>
            </a:xfrm>
            <a:prstGeom prst="rect">
              <a:avLst/>
            </a:prstGeom>
            <a:noFill/>
            <a:ln w="9525">
              <a:noFill/>
              <a:miter lim="800000"/>
              <a:headEnd/>
              <a:tailEnd/>
            </a:ln>
            <a:effectLst/>
          </p:spPr>
          <p:txBody>
            <a:bodyPr wrap="none" lIns="92075" tIns="46038" rIns="92075" bIns="46038">
              <a:spAutoFit/>
            </a:bodyPr>
            <a:lstStyle/>
            <a:p>
              <a:r>
                <a:rPr lang="en-US">
                  <a:solidFill>
                    <a:schemeClr val="hlink"/>
                  </a:solidFill>
                </a:rPr>
                <a:t>MC</a:t>
              </a:r>
              <a:r>
                <a:rPr lang="en-US" baseline="-25000">
                  <a:solidFill>
                    <a:schemeClr val="hlink"/>
                  </a:solidFill>
                </a:rPr>
                <a:t>s</a:t>
              </a:r>
              <a:r>
                <a:rPr lang="en-US">
                  <a:solidFill>
                    <a:schemeClr val="hlink"/>
                  </a:solidFill>
                </a:rPr>
                <a:t>(y)</a:t>
              </a:r>
            </a:p>
          </p:txBody>
        </p:sp>
        <p:sp>
          <p:nvSpPr>
            <p:cNvPr id="13" name="Line 11"/>
            <p:cNvSpPr>
              <a:spLocks noChangeShapeType="1"/>
            </p:cNvSpPr>
            <p:nvPr/>
          </p:nvSpPr>
          <p:spPr bwMode="auto">
            <a:xfrm flipH="1">
              <a:off x="1498600" y="4149725"/>
              <a:ext cx="1687513" cy="0"/>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4" name="Arc 12"/>
            <p:cNvSpPr>
              <a:spLocks/>
            </p:cNvSpPr>
            <p:nvPr/>
          </p:nvSpPr>
          <p:spPr bwMode="auto">
            <a:xfrm rot="10800000">
              <a:off x="2654300" y="1704975"/>
              <a:ext cx="1382713" cy="2498725"/>
            </a:xfrm>
            <a:custGeom>
              <a:avLst/>
              <a:gdLst>
                <a:gd name="G0" fmla="+- 21307 0 0"/>
                <a:gd name="G1" fmla="+- 19885 0 0"/>
                <a:gd name="G2" fmla="+- 21600 0 0"/>
                <a:gd name="T0" fmla="*/ 0 w 21307"/>
                <a:gd name="T1" fmla="*/ 16340 h 19885"/>
                <a:gd name="T2" fmla="*/ 12872 w 21307"/>
                <a:gd name="T3" fmla="*/ 0 h 19885"/>
                <a:gd name="T4" fmla="*/ 21307 w 21307"/>
                <a:gd name="T5" fmla="*/ 19885 h 19885"/>
              </a:gdLst>
              <a:ahLst/>
              <a:cxnLst>
                <a:cxn ang="0">
                  <a:pos x="T0" y="T1"/>
                </a:cxn>
                <a:cxn ang="0">
                  <a:pos x="T2" y="T3"/>
                </a:cxn>
                <a:cxn ang="0">
                  <a:pos x="T4" y="T5"/>
                </a:cxn>
              </a:cxnLst>
              <a:rect l="0" t="0" r="r" b="b"/>
              <a:pathLst>
                <a:path w="21307" h="19885" fill="none" extrusionOk="0">
                  <a:moveTo>
                    <a:pt x="-1" y="16339"/>
                  </a:moveTo>
                  <a:cubicBezTo>
                    <a:pt x="1212" y="9049"/>
                    <a:pt x="6068" y="2886"/>
                    <a:pt x="12872" y="0"/>
                  </a:cubicBezTo>
                </a:path>
                <a:path w="21307" h="19885" stroke="0" extrusionOk="0">
                  <a:moveTo>
                    <a:pt x="-1" y="16339"/>
                  </a:moveTo>
                  <a:cubicBezTo>
                    <a:pt x="1212" y="9049"/>
                    <a:pt x="6068" y="2886"/>
                    <a:pt x="12872" y="0"/>
                  </a:cubicBezTo>
                  <a:lnTo>
                    <a:pt x="21307" y="19885"/>
                  </a:lnTo>
                  <a:close/>
                </a:path>
              </a:pathLst>
            </a:custGeom>
            <a:noFill/>
            <a:ln w="50800" cap="rnd">
              <a:solidFill>
                <a:schemeClr val="tx2"/>
              </a:solidFill>
              <a:round/>
              <a:headEnd type="none" w="sm" len="sm"/>
              <a:tailEnd type="none" w="sm" len="sm"/>
            </a:ln>
            <a:effectLst/>
          </p:spPr>
          <p:txBody>
            <a:bodyPr wrap="none" anchor="ctr"/>
            <a:lstStyle/>
            <a:p>
              <a:endParaRPr lang="en-IN"/>
            </a:p>
          </p:txBody>
        </p:sp>
        <p:sp>
          <p:nvSpPr>
            <p:cNvPr id="15" name="Rectangle 13"/>
            <p:cNvSpPr>
              <a:spLocks noChangeArrowheads="1"/>
            </p:cNvSpPr>
            <p:nvPr/>
          </p:nvSpPr>
          <p:spPr bwMode="auto">
            <a:xfrm>
              <a:off x="5844904" y="1347607"/>
              <a:ext cx="3081377" cy="403584"/>
            </a:xfrm>
            <a:prstGeom prst="rect">
              <a:avLst/>
            </a:prstGeom>
            <a:noFill/>
            <a:ln w="9525">
              <a:noFill/>
              <a:miter lim="800000"/>
              <a:headEnd/>
              <a:tailEnd/>
            </a:ln>
            <a:effectLst/>
          </p:spPr>
          <p:txBody>
            <a:bodyPr wrap="none" lIns="92075" tIns="46038" rIns="92075" bIns="46038">
              <a:spAutoFit/>
            </a:bodyPr>
            <a:lstStyle/>
            <a:p>
              <a:r>
                <a:rPr lang="en-US" dirty="0">
                  <a:solidFill>
                    <a:schemeClr val="tx1"/>
                  </a:solidFill>
                </a:rPr>
                <a:t>p </a:t>
              </a:r>
              <a:r>
                <a:rPr lang="en-US" dirty="0">
                  <a:solidFill>
                    <a:schemeClr val="tx1"/>
                  </a:solidFill>
                  <a:latin typeface="Symbol" pitchFamily="18" charset="2"/>
                </a:rPr>
                <a:t>&lt;</a:t>
              </a:r>
              <a:r>
                <a:rPr lang="en-US" dirty="0">
                  <a:solidFill>
                    <a:schemeClr val="tx1"/>
                  </a:solidFill>
                </a:rPr>
                <a:t> AVC</a:t>
              </a:r>
              <a:r>
                <a:rPr lang="en-US" baseline="-25000" dirty="0">
                  <a:solidFill>
                    <a:schemeClr val="tx1"/>
                  </a:solidFill>
                </a:rPr>
                <a:t>s</a:t>
              </a:r>
              <a:r>
                <a:rPr lang="en-US" dirty="0">
                  <a:solidFill>
                    <a:schemeClr val="tx1"/>
                  </a:solidFill>
                </a:rPr>
                <a:t>(y)       </a:t>
              </a:r>
              <a:r>
                <a:rPr lang="en-US" dirty="0" smtClean="0">
                  <a:solidFill>
                    <a:schemeClr val="tx1"/>
                  </a:solidFill>
                  <a:sym typeface="Wingdings" pitchFamily="2" charset="2"/>
                </a:rPr>
                <a:t></a:t>
              </a:r>
              <a:r>
                <a:rPr lang="en-US" dirty="0" smtClean="0">
                  <a:solidFill>
                    <a:schemeClr val="tx1"/>
                  </a:solidFill>
                </a:rPr>
                <a:t>         </a:t>
              </a:r>
              <a:r>
                <a:rPr lang="en-US" dirty="0" err="1">
                  <a:solidFill>
                    <a:schemeClr val="tx1"/>
                  </a:solidFill>
                </a:rPr>
                <a:t>y</a:t>
              </a:r>
              <a:r>
                <a:rPr lang="en-US" baseline="-25000" dirty="0" err="1">
                  <a:solidFill>
                    <a:schemeClr val="tx1"/>
                  </a:solidFill>
                </a:rPr>
                <a:t>s</a:t>
              </a:r>
              <a:r>
                <a:rPr lang="en-US" dirty="0">
                  <a:solidFill>
                    <a:schemeClr val="tx1"/>
                  </a:solidFill>
                </a:rPr>
                <a:t>* = 0. </a:t>
              </a:r>
            </a:p>
          </p:txBody>
        </p:sp>
        <p:sp>
          <p:nvSpPr>
            <p:cNvPr id="17" name="Oval 15"/>
            <p:cNvSpPr>
              <a:spLocks noChangeArrowheads="1"/>
            </p:cNvSpPr>
            <p:nvPr/>
          </p:nvSpPr>
          <p:spPr bwMode="auto">
            <a:xfrm>
              <a:off x="3128963" y="4049713"/>
              <a:ext cx="173037" cy="173037"/>
            </a:xfrm>
            <a:prstGeom prst="ellipse">
              <a:avLst/>
            </a:prstGeom>
            <a:solidFill>
              <a:schemeClr val="tx1"/>
            </a:solidFill>
            <a:ln w="9525">
              <a:noFill/>
              <a:round/>
              <a:headEnd/>
              <a:tailEnd/>
            </a:ln>
            <a:effectLst/>
          </p:spPr>
          <p:txBody>
            <a:bodyPr wrap="none" anchor="ctr"/>
            <a:lstStyle/>
            <a:p>
              <a:endParaRPr lang="en-IN"/>
            </a:p>
          </p:txBody>
        </p:sp>
        <p:sp>
          <p:nvSpPr>
            <p:cNvPr id="18" name="Line 16"/>
            <p:cNvSpPr>
              <a:spLocks noChangeShapeType="1"/>
            </p:cNvSpPr>
            <p:nvPr/>
          </p:nvSpPr>
          <p:spPr bwMode="auto">
            <a:xfrm>
              <a:off x="1512888" y="4149725"/>
              <a:ext cx="0" cy="663575"/>
            </a:xfrm>
            <a:prstGeom prst="line">
              <a:avLst/>
            </a:prstGeom>
            <a:noFill/>
            <a:ln w="76200">
              <a:solidFill>
                <a:schemeClr val="tx2"/>
              </a:solidFill>
              <a:round/>
              <a:headEnd type="none" w="sm" len="sm"/>
              <a:tailEnd type="none" w="sm" len="sm"/>
            </a:ln>
            <a:effectLst/>
          </p:spPr>
          <p:txBody>
            <a:bodyPr wrap="none" anchor="ctr"/>
            <a:lstStyle/>
            <a:p>
              <a:endParaRPr lang="en-IN"/>
            </a:p>
          </p:txBody>
        </p:sp>
        <p:sp>
          <p:nvSpPr>
            <p:cNvPr id="20" name="Rectangle 18"/>
            <p:cNvSpPr>
              <a:spLocks noChangeArrowheads="1"/>
            </p:cNvSpPr>
            <p:nvPr/>
          </p:nvSpPr>
          <p:spPr bwMode="auto">
            <a:xfrm>
              <a:off x="265113" y="966788"/>
              <a:ext cx="2336800" cy="519112"/>
            </a:xfrm>
            <a:prstGeom prst="rect">
              <a:avLst/>
            </a:prstGeom>
            <a:noFill/>
            <a:ln w="9525">
              <a:noFill/>
              <a:miter lim="800000"/>
              <a:headEnd/>
              <a:tailEnd/>
            </a:ln>
            <a:effectLst/>
          </p:spPr>
          <p:txBody>
            <a:bodyPr wrap="none" lIns="92075" tIns="46038" rIns="92075" bIns="46038">
              <a:spAutoFit/>
            </a:bodyPr>
            <a:lstStyle/>
            <a:p>
              <a:r>
                <a:rPr lang="en-US" sz="2800">
                  <a:solidFill>
                    <a:schemeClr val="tx1"/>
                  </a:solidFill>
                </a:rPr>
                <a:t>$/output unit</a:t>
              </a:r>
            </a:p>
          </p:txBody>
        </p:sp>
        <p:sp>
          <p:nvSpPr>
            <p:cNvPr id="21" name="Rectangle 19"/>
            <p:cNvSpPr>
              <a:spLocks noChangeArrowheads="1"/>
            </p:cNvSpPr>
            <p:nvPr/>
          </p:nvSpPr>
          <p:spPr bwMode="auto">
            <a:xfrm>
              <a:off x="5765800" y="4827588"/>
              <a:ext cx="409575" cy="579437"/>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y</a:t>
              </a:r>
            </a:p>
          </p:txBody>
        </p:sp>
        <p:sp>
          <p:nvSpPr>
            <p:cNvPr id="22" name="Rectangle 20"/>
            <p:cNvSpPr>
              <a:spLocks noChangeArrowheads="1"/>
            </p:cNvSpPr>
            <p:nvPr/>
          </p:nvSpPr>
          <p:spPr bwMode="auto">
            <a:xfrm>
              <a:off x="5844904" y="802112"/>
              <a:ext cx="3081377" cy="403584"/>
            </a:xfrm>
            <a:prstGeom prst="rect">
              <a:avLst/>
            </a:prstGeom>
            <a:noFill/>
            <a:ln w="9525">
              <a:noFill/>
              <a:miter lim="800000"/>
              <a:headEnd/>
              <a:tailEnd/>
            </a:ln>
            <a:effectLst/>
          </p:spPr>
          <p:txBody>
            <a:bodyPr wrap="none" lIns="92075" tIns="46038" rIns="92075" bIns="46038">
              <a:spAutoFit/>
            </a:bodyPr>
            <a:lstStyle/>
            <a:p>
              <a:r>
                <a:rPr lang="en-US" dirty="0">
                  <a:solidFill>
                    <a:schemeClr val="tx1"/>
                  </a:solidFill>
                </a:rPr>
                <a:t>p </a:t>
              </a:r>
              <a:r>
                <a:rPr lang="en-US" dirty="0">
                  <a:solidFill>
                    <a:schemeClr val="tx1"/>
                  </a:solidFill>
                  <a:latin typeface="Symbol" pitchFamily="18" charset="2"/>
                </a:rPr>
                <a:t>&gt;</a:t>
              </a:r>
              <a:r>
                <a:rPr lang="en-US" dirty="0">
                  <a:solidFill>
                    <a:schemeClr val="tx1"/>
                  </a:solidFill>
                </a:rPr>
                <a:t> AVC</a:t>
              </a:r>
              <a:r>
                <a:rPr lang="en-US" baseline="-25000" dirty="0">
                  <a:solidFill>
                    <a:schemeClr val="tx1"/>
                  </a:solidFill>
                </a:rPr>
                <a:t>s</a:t>
              </a:r>
              <a:r>
                <a:rPr lang="en-US" dirty="0">
                  <a:solidFill>
                    <a:schemeClr val="tx1"/>
                  </a:solidFill>
                </a:rPr>
                <a:t>(y)    </a:t>
              </a:r>
              <a:r>
                <a:rPr lang="en-US" dirty="0" smtClean="0">
                  <a:solidFill>
                    <a:schemeClr val="tx1"/>
                  </a:solidFill>
                  <a:sym typeface="Wingdings" pitchFamily="2" charset="2"/>
                </a:rPr>
                <a:t></a:t>
              </a:r>
              <a:r>
                <a:rPr lang="en-US" dirty="0" smtClean="0">
                  <a:solidFill>
                    <a:schemeClr val="tx1"/>
                  </a:solidFill>
                </a:rPr>
                <a:t>            </a:t>
              </a:r>
              <a:r>
                <a:rPr lang="en-US" dirty="0" err="1">
                  <a:solidFill>
                    <a:schemeClr val="tx1"/>
                  </a:solidFill>
                </a:rPr>
                <a:t>y</a:t>
              </a:r>
              <a:r>
                <a:rPr lang="en-US" baseline="-25000" dirty="0" err="1">
                  <a:solidFill>
                    <a:schemeClr val="tx1"/>
                  </a:solidFill>
                </a:rPr>
                <a:t>s</a:t>
              </a:r>
              <a:r>
                <a:rPr lang="en-US" dirty="0">
                  <a:solidFill>
                    <a:schemeClr val="tx1"/>
                  </a:solidFill>
                </a:rPr>
                <a:t>* &gt; 0. </a:t>
              </a:r>
            </a:p>
          </p:txBody>
        </p:sp>
      </p:grpSp>
      <p:sp>
        <p:nvSpPr>
          <p:cNvPr id="24" name="Rectangle 18"/>
          <p:cNvSpPr>
            <a:spLocks noChangeArrowheads="1"/>
          </p:cNvSpPr>
          <p:nvPr/>
        </p:nvSpPr>
        <p:spPr bwMode="auto">
          <a:xfrm>
            <a:off x="2643174" y="2500306"/>
            <a:ext cx="2147887" cy="369974"/>
          </a:xfrm>
          <a:prstGeom prst="rect">
            <a:avLst/>
          </a:prstGeom>
          <a:noFill/>
          <a:ln w="9525">
            <a:noFill/>
            <a:miter lim="800000"/>
            <a:headEnd/>
            <a:tailEnd/>
          </a:ln>
          <a:effectLst/>
        </p:spPr>
        <p:txBody>
          <a:bodyPr wrap="square" lIns="92075" tIns="46038" rIns="92075" bIns="46038">
            <a:spAutoFit/>
          </a:bodyPr>
          <a:lstStyle/>
          <a:p>
            <a:r>
              <a:rPr lang="en-US" dirty="0" smtClean="0">
                <a:solidFill>
                  <a:schemeClr val="tx1"/>
                </a:solidFill>
              </a:rPr>
              <a:t>Shutdown</a:t>
            </a:r>
            <a:r>
              <a:rPr lang="en-US" dirty="0" smtClean="0"/>
              <a:t> </a:t>
            </a:r>
            <a:r>
              <a:rPr lang="en-US" dirty="0" smtClean="0">
                <a:solidFill>
                  <a:schemeClr val="tx1"/>
                </a:solidFill>
              </a:rPr>
              <a:t>point</a:t>
            </a:r>
            <a:endParaRPr lang="en-US" dirty="0">
              <a:solidFill>
                <a:schemeClr val="tx1"/>
              </a:solidFill>
            </a:endParaRPr>
          </a:p>
        </p:txBody>
      </p:sp>
      <p:sp>
        <p:nvSpPr>
          <p:cNvPr id="25" name="Line 19"/>
          <p:cNvSpPr>
            <a:spLocks noChangeShapeType="1"/>
          </p:cNvSpPr>
          <p:nvPr/>
        </p:nvSpPr>
        <p:spPr bwMode="auto">
          <a:xfrm>
            <a:off x="3143240" y="2857496"/>
            <a:ext cx="238125" cy="1738313"/>
          </a:xfrm>
          <a:prstGeom prst="line">
            <a:avLst/>
          </a:prstGeom>
          <a:noFill/>
          <a:ln w="12700">
            <a:solidFill>
              <a:srgbClr val="20F90F"/>
            </a:solidFill>
            <a:round/>
            <a:headEnd type="none" w="sm" len="sm"/>
            <a:tailEnd type="stealth" w="med" len="lg"/>
          </a:ln>
          <a:effectLst/>
        </p:spPr>
        <p:txBody>
          <a:bodyPr wrap="none" anchor="ctr"/>
          <a:lstStyle/>
          <a:p>
            <a:endParaRPr lang="en-IN"/>
          </a:p>
        </p:txBody>
      </p:sp>
      <p:sp>
        <p:nvSpPr>
          <p:cNvPr id="26" name="Rectangle 17"/>
          <p:cNvSpPr>
            <a:spLocks noChangeArrowheads="1"/>
          </p:cNvSpPr>
          <p:nvPr/>
        </p:nvSpPr>
        <p:spPr bwMode="auto">
          <a:xfrm>
            <a:off x="5357818" y="3786190"/>
            <a:ext cx="3330602" cy="369974"/>
          </a:xfrm>
          <a:prstGeom prst="rect">
            <a:avLst/>
          </a:prstGeom>
          <a:noFill/>
          <a:ln w="9525">
            <a:noFill/>
            <a:miter lim="800000"/>
            <a:headEnd/>
            <a:tailEnd/>
          </a:ln>
          <a:effectLst/>
        </p:spPr>
        <p:txBody>
          <a:bodyPr wrap="square" lIns="92075" tIns="46038" rIns="92075" bIns="46038">
            <a:spAutoFit/>
          </a:bodyPr>
          <a:lstStyle/>
          <a:p>
            <a:r>
              <a:rPr lang="en-US" dirty="0">
                <a:solidFill>
                  <a:schemeClr val="tx2"/>
                </a:solidFill>
              </a:rPr>
              <a:t>The firm’s </a:t>
            </a:r>
            <a:r>
              <a:rPr lang="en-US" dirty="0" smtClean="0">
                <a:solidFill>
                  <a:schemeClr val="tx2"/>
                </a:solidFill>
              </a:rPr>
              <a:t>short-run supply </a:t>
            </a:r>
            <a:r>
              <a:rPr lang="en-US" dirty="0">
                <a:solidFill>
                  <a:schemeClr val="tx2"/>
                </a:solidFill>
              </a:rPr>
              <a:t>curve</a:t>
            </a:r>
          </a:p>
        </p:txBody>
      </p:sp>
      <p:sp>
        <p:nvSpPr>
          <p:cNvPr id="27" name="Line 18"/>
          <p:cNvSpPr>
            <a:spLocks noChangeShapeType="1"/>
          </p:cNvSpPr>
          <p:nvPr/>
        </p:nvSpPr>
        <p:spPr bwMode="auto">
          <a:xfrm flipH="1" flipV="1">
            <a:off x="4143372" y="3429000"/>
            <a:ext cx="1262068" cy="589364"/>
          </a:xfrm>
          <a:prstGeom prst="line">
            <a:avLst/>
          </a:prstGeom>
          <a:noFill/>
          <a:ln w="12700">
            <a:solidFill>
              <a:schemeClr val="accent2"/>
            </a:solidFill>
            <a:round/>
            <a:headEnd type="none" w="sm" len="sm"/>
            <a:tailEnd type="stealth" w="med" len="lg"/>
          </a:ln>
          <a:effectLst/>
        </p:spPr>
        <p:txBody>
          <a:bodyPr wrap="none" anchor="ctr"/>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Perfect Competition in the Long Run</a:t>
            </a:r>
            <a:endParaRPr lang="en-IN" sz="3600" dirty="0"/>
          </a:p>
        </p:txBody>
      </p:sp>
      <p:sp>
        <p:nvSpPr>
          <p:cNvPr id="3" name="Content Placeholder 2"/>
          <p:cNvSpPr>
            <a:spLocks noGrp="1"/>
          </p:cNvSpPr>
          <p:nvPr>
            <p:ph idx="1"/>
          </p:nvPr>
        </p:nvSpPr>
        <p:spPr/>
        <p:txBody>
          <a:bodyPr>
            <a:normAutofit lnSpcReduction="10000"/>
          </a:bodyPr>
          <a:lstStyle/>
          <a:p>
            <a:pPr algn="just"/>
            <a:r>
              <a:rPr lang="en-IN" sz="2400" dirty="0" smtClean="0"/>
              <a:t>Economic profits and losses play a crucial role in the model of perfect competition. The existence of economic profits in a particular industry attracts new firms to the industry in the long run. As new firms enter, the supply curve shifts to the right, price falls, and profits fall. Firms continue to enter the industry until economic profits fall to zero. If firms in an industry are experiencing economic losses, some will leave. The supply curve shifts to the left, increasing price and reducing losses. Firms continue to leave until the remaining firms are no longer suffering losses— until economic profits are zero.</a:t>
            </a:r>
          </a:p>
          <a:p>
            <a:pPr algn="just"/>
            <a:r>
              <a:rPr lang="en-IN" sz="2400" b="1" dirty="0" smtClean="0"/>
              <a:t>Economic profit </a:t>
            </a:r>
            <a:r>
              <a:rPr lang="en-IN" sz="2400" dirty="0" smtClean="0"/>
              <a:t>equals total revenue minus total cost, where cost is measured in the economic sense as opportunity cost.</a:t>
            </a:r>
          </a:p>
          <a:p>
            <a:pPr algn="just"/>
            <a:endParaRPr lang="en-I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just"/>
            <a:r>
              <a:rPr lang="en-IN" sz="2400" dirty="0" smtClean="0"/>
              <a:t>Accountants include only explicit costs in their computation of total cost. Explicit costs include charges that must be paid for factors of production such as </a:t>
            </a:r>
            <a:r>
              <a:rPr lang="en-IN" sz="2400" dirty="0" err="1" smtClean="0"/>
              <a:t>labor</a:t>
            </a:r>
            <a:r>
              <a:rPr lang="en-IN" sz="2400" dirty="0" smtClean="0"/>
              <a:t> and capital, together with an estimate of depreciation. Profit computed using only explicit costs is called </a:t>
            </a:r>
            <a:r>
              <a:rPr lang="en-IN" sz="2400" b="1" dirty="0" smtClean="0"/>
              <a:t>accounting profit</a:t>
            </a:r>
            <a:r>
              <a:rPr lang="en-IN" sz="2400" dirty="0" smtClean="0"/>
              <a:t>.</a:t>
            </a:r>
          </a:p>
          <a:p>
            <a:pPr algn="just"/>
            <a:r>
              <a:rPr lang="en-IN" sz="2400" dirty="0" smtClean="0"/>
              <a:t>Suppose there are two industries in the economy, and that firms in Industry A are earning economic profits. Firms in Industry B are experiencing economic losses. Given easy entry and exit, some firms in Industry B will leave it and enter Industry A to earn the greater profits available there. As they do so, the supply curve in Industry B will shift to the left, increasing prices and profits there. </a:t>
            </a:r>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None/>
            </a:pPr>
            <a:r>
              <a:rPr lang="en-IN" sz="2000" dirty="0" smtClean="0"/>
              <a:t>	</a:t>
            </a:r>
            <a:r>
              <a:rPr lang="en-IN" sz="2400" dirty="0" smtClean="0"/>
              <a:t>As former Industry B firms enter Industry A, the supply curve in Industry A will shift to the right, lowering profits in A. The process of firms leaving Industry B and entering A will continue until firms in both industries are earning zero economic profit. </a:t>
            </a:r>
          </a:p>
          <a:p>
            <a:pPr algn="just"/>
            <a:r>
              <a:rPr lang="en-IN" sz="2400" dirty="0" smtClean="0"/>
              <a:t>That suggests an important long-run result: </a:t>
            </a:r>
            <a:r>
              <a:rPr lang="en-IN" sz="2400" b="1" i="1" dirty="0" smtClean="0"/>
              <a:t>Economic profits in a  perfectly competitive markets will, in the long run, be driven to zero in all industries.</a:t>
            </a:r>
            <a:endParaRPr lang="en-IN" sz="2400" b="1" dirty="0" smtClean="0"/>
          </a:p>
          <a:p>
            <a:pPr algn="just"/>
            <a:endParaRPr lang="en-I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Firm’s Long-Run Supply Decision</a:t>
            </a:r>
            <a:endParaRPr lang="en-IN" dirty="0"/>
          </a:p>
        </p:txBody>
      </p:sp>
      <p:sp>
        <p:nvSpPr>
          <p:cNvPr id="3" name="Content Placeholder 2"/>
          <p:cNvSpPr>
            <a:spLocks noGrp="1"/>
          </p:cNvSpPr>
          <p:nvPr>
            <p:ph idx="1"/>
          </p:nvPr>
        </p:nvSpPr>
        <p:spPr/>
        <p:txBody>
          <a:bodyPr/>
          <a:lstStyle/>
          <a:p>
            <a:pPr algn="just"/>
            <a:r>
              <a:rPr lang="en-IN" sz="2400" dirty="0" smtClean="0"/>
              <a:t>In the long run, a firm is free to adjust all of its inputs. New firms can enter any market; existing firms can leave their markets.</a:t>
            </a:r>
            <a:r>
              <a:rPr lang="en-US" sz="2400" dirty="0" smtClean="0"/>
              <a:t>How does the firm’s long-run supply decision compare to its short-run supply decisions?</a:t>
            </a:r>
          </a:p>
          <a:p>
            <a:pPr algn="just"/>
            <a:r>
              <a:rPr lang="en-US" sz="2400" dirty="0" smtClean="0"/>
              <a:t>A competitive firm’s long-run profit function is</a:t>
            </a:r>
          </a:p>
          <a:p>
            <a:pPr algn="just"/>
            <a:endParaRPr lang="en-US" sz="2400" dirty="0" smtClean="0"/>
          </a:p>
          <a:p>
            <a:pPr algn="just"/>
            <a:endParaRPr lang="en-US" sz="2400" dirty="0" smtClean="0"/>
          </a:p>
          <a:p>
            <a:pPr algn="just"/>
            <a:r>
              <a:rPr lang="en-US" sz="2400" dirty="0" smtClean="0"/>
              <a:t>The long-run cost c(y) of producing y units of output consists only of variable costs since all inputs are variable in the long-run.</a:t>
            </a:r>
          </a:p>
          <a:p>
            <a:endParaRPr lang="en-IN" dirty="0"/>
          </a:p>
        </p:txBody>
      </p:sp>
      <p:graphicFrame>
        <p:nvGraphicFramePr>
          <p:cNvPr id="35842" name="Object 2"/>
          <p:cNvGraphicFramePr>
            <a:graphicFrameLocks/>
          </p:cNvGraphicFramePr>
          <p:nvPr/>
        </p:nvGraphicFramePr>
        <p:xfrm>
          <a:off x="4000496" y="3857628"/>
          <a:ext cx="2132022" cy="463540"/>
        </p:xfrm>
        <a:graphic>
          <a:graphicData uri="http://schemas.openxmlformats.org/presentationml/2006/ole">
            <p:oleObj spid="_x0000_s35842" name="Equation" r:id="rId3" imgW="1079280" imgH="20304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Environments</a:t>
            </a:r>
            <a:endParaRPr lang="en-IN" dirty="0"/>
          </a:p>
        </p:txBody>
      </p:sp>
      <p:sp>
        <p:nvSpPr>
          <p:cNvPr id="3" name="Content Placeholder 2"/>
          <p:cNvSpPr>
            <a:spLocks noGrp="1"/>
          </p:cNvSpPr>
          <p:nvPr>
            <p:ph idx="1"/>
          </p:nvPr>
        </p:nvSpPr>
        <p:spPr/>
        <p:txBody>
          <a:bodyPr>
            <a:normAutofit fontScale="92500"/>
          </a:bodyPr>
          <a:lstStyle/>
          <a:p>
            <a:pPr algn="just"/>
            <a:r>
              <a:rPr lang="en-US" sz="2600" dirty="0" smtClean="0"/>
              <a:t>Economists generally classify markets into four broad types:</a:t>
            </a:r>
          </a:p>
          <a:p>
            <a:pPr algn="just"/>
            <a:r>
              <a:rPr lang="en-US" sz="2600" dirty="0" smtClean="0">
                <a:solidFill>
                  <a:schemeClr val="tx2"/>
                </a:solidFill>
              </a:rPr>
              <a:t>Pure Competition</a:t>
            </a:r>
            <a:r>
              <a:rPr lang="en-US" sz="2600" dirty="0" smtClean="0"/>
              <a:t>:  Many firms, all making the same product.  Each firm’s output level is small relative to the total.</a:t>
            </a:r>
          </a:p>
          <a:p>
            <a:pPr algn="just"/>
            <a:r>
              <a:rPr lang="en-US" sz="2600" dirty="0" smtClean="0">
                <a:solidFill>
                  <a:schemeClr val="tx2"/>
                </a:solidFill>
              </a:rPr>
              <a:t>Monopolistic Competition</a:t>
            </a:r>
            <a:r>
              <a:rPr lang="en-US" sz="2600" dirty="0" smtClean="0"/>
              <a:t>:  Many firms each making a slightly different product.  Each firm’s output level is small relative to the total.</a:t>
            </a:r>
          </a:p>
          <a:p>
            <a:pPr algn="just"/>
            <a:r>
              <a:rPr lang="en-US" sz="2600" dirty="0" smtClean="0">
                <a:solidFill>
                  <a:schemeClr val="tx2"/>
                </a:solidFill>
              </a:rPr>
              <a:t>Monopoly</a:t>
            </a:r>
            <a:r>
              <a:rPr lang="en-US" sz="2600" dirty="0" smtClean="0"/>
              <a:t>: Just one seller that determines the quantity supplied and the market-clearing price.</a:t>
            </a:r>
          </a:p>
          <a:p>
            <a:pPr algn="just"/>
            <a:r>
              <a:rPr lang="en-US" sz="2600" dirty="0" smtClean="0">
                <a:solidFill>
                  <a:schemeClr val="tx2"/>
                </a:solidFill>
              </a:rPr>
              <a:t>Oligopoly</a:t>
            </a:r>
            <a:r>
              <a:rPr lang="en-US" sz="2600" dirty="0" smtClean="0"/>
              <a:t>:  A few firms, the decisions of each influencing the payoffs of the others.</a:t>
            </a:r>
          </a:p>
          <a:p>
            <a:endParaRPr lang="en-US" dirty="0" smtClean="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2400" dirty="0" smtClean="0"/>
              <a:t>The firm’s long-run supply level decision is to</a:t>
            </a:r>
          </a:p>
          <a:p>
            <a:pPr algn="just"/>
            <a:endParaRPr lang="en-US" sz="2400" dirty="0" smtClean="0"/>
          </a:p>
          <a:p>
            <a:pPr algn="just"/>
            <a:endParaRPr lang="en-US" sz="2400" dirty="0" smtClean="0"/>
          </a:p>
          <a:p>
            <a:pPr algn="just"/>
            <a:r>
              <a:rPr lang="en-US" sz="2400" dirty="0" smtClean="0"/>
              <a:t>The 1st and 2nd-order maximization conditions are, for y* &gt; 0,</a:t>
            </a:r>
          </a:p>
          <a:p>
            <a:endParaRPr lang="en-IN" dirty="0"/>
          </a:p>
        </p:txBody>
      </p:sp>
      <p:graphicFrame>
        <p:nvGraphicFramePr>
          <p:cNvPr id="36866" name="Object 2"/>
          <p:cNvGraphicFramePr>
            <a:graphicFrameLocks/>
          </p:cNvGraphicFramePr>
          <p:nvPr/>
        </p:nvGraphicFramePr>
        <p:xfrm>
          <a:off x="4000496" y="2214554"/>
          <a:ext cx="2828938" cy="577849"/>
        </p:xfrm>
        <a:graphic>
          <a:graphicData uri="http://schemas.openxmlformats.org/presentationml/2006/ole">
            <p:oleObj spid="_x0000_s36866" name="Equation" r:id="rId3" imgW="1346040" imgH="291960" progId="Equation.3">
              <p:embed/>
            </p:oleObj>
          </a:graphicData>
        </a:graphic>
      </p:graphicFrame>
      <p:graphicFrame>
        <p:nvGraphicFramePr>
          <p:cNvPr id="36868" name="Object 4"/>
          <p:cNvGraphicFramePr>
            <a:graphicFrameLocks/>
          </p:cNvGraphicFramePr>
          <p:nvPr/>
        </p:nvGraphicFramePr>
        <p:xfrm>
          <a:off x="4071934" y="3429000"/>
          <a:ext cx="2035202" cy="1160452"/>
        </p:xfrm>
        <a:graphic>
          <a:graphicData uri="http://schemas.openxmlformats.org/presentationml/2006/ole">
            <p:oleObj spid="_x0000_s36868" name="Equation" r:id="rId4" imgW="1091880" imgH="634680"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sz="3100" dirty="0" smtClean="0"/>
              <a:t>Additionally, the firm’s economic profit level must not be negative since then the firm would exit the industry.  So,</a:t>
            </a:r>
          </a:p>
          <a:p>
            <a:pPr algn="just"/>
            <a:endParaRPr lang="en-US" sz="3100" dirty="0" smtClean="0"/>
          </a:p>
          <a:p>
            <a:pPr algn="just"/>
            <a:endParaRPr lang="en-US" sz="3100" dirty="0" smtClean="0"/>
          </a:p>
          <a:p>
            <a:pPr algn="just"/>
            <a:endParaRPr lang="en-US" sz="3100" dirty="0" smtClean="0"/>
          </a:p>
          <a:p>
            <a:pPr algn="just"/>
            <a:endParaRPr lang="en-IN" sz="3100" dirty="0" smtClean="0"/>
          </a:p>
          <a:p>
            <a:pPr algn="just"/>
            <a:endParaRPr lang="en-IN" sz="3100" dirty="0" smtClean="0"/>
          </a:p>
          <a:p>
            <a:pPr algn="just"/>
            <a:r>
              <a:rPr lang="en-IN" sz="3100" dirty="0" smtClean="0"/>
              <a:t>The ultimate beneficiaries of the innovative efforts of firms are consumers. Firms in a perfectly competitive world earn zero profit in the long-run. While firms can earn accounting profits in the long-run, they cannot earn economic profits.  Zero economic profit signifies not that firms are performing poorly, but rather that the industry is competitive.</a:t>
            </a:r>
            <a:endParaRPr lang="en-US" sz="3100" dirty="0" smtClean="0"/>
          </a:p>
          <a:p>
            <a:endParaRPr lang="en-IN" dirty="0"/>
          </a:p>
        </p:txBody>
      </p:sp>
      <p:graphicFrame>
        <p:nvGraphicFramePr>
          <p:cNvPr id="37891" name="Object 3"/>
          <p:cNvGraphicFramePr>
            <a:graphicFrameLocks/>
          </p:cNvGraphicFramePr>
          <p:nvPr/>
        </p:nvGraphicFramePr>
        <p:xfrm>
          <a:off x="3714744" y="2643182"/>
          <a:ext cx="2425710" cy="1158874"/>
        </p:xfrm>
        <a:graphic>
          <a:graphicData uri="http://schemas.openxmlformats.org/presentationml/2006/ole">
            <p:oleObj spid="_x0000_s37891" name="Equation" r:id="rId3" imgW="1307880" imgH="63468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4" name="Content Placeholder 3"/>
          <p:cNvGrpSpPr>
            <a:grpSpLocks noGrp="1"/>
          </p:cNvGrpSpPr>
          <p:nvPr>
            <p:ph idx="1"/>
          </p:nvPr>
        </p:nvGrpSpPr>
        <p:grpSpPr>
          <a:xfrm>
            <a:off x="500034" y="1643050"/>
            <a:ext cx="8229600" cy="4525963"/>
            <a:chOff x="265113" y="876300"/>
            <a:chExt cx="7942262" cy="4681538"/>
          </a:xfrm>
        </p:grpSpPr>
        <p:sp>
          <p:nvSpPr>
            <p:cNvPr id="5" name="Line 3"/>
            <p:cNvSpPr>
              <a:spLocks noChangeShapeType="1"/>
            </p:cNvSpPr>
            <p:nvPr/>
          </p:nvSpPr>
          <p:spPr bwMode="auto">
            <a:xfrm>
              <a:off x="1381125" y="1500188"/>
              <a:ext cx="0" cy="3548062"/>
            </a:xfrm>
            <a:prstGeom prst="line">
              <a:avLst/>
            </a:prstGeom>
            <a:noFill/>
            <a:ln w="12700">
              <a:solidFill>
                <a:srgbClr val="FF0000"/>
              </a:solidFill>
              <a:round/>
              <a:headEnd type="stealth" w="med" len="lg"/>
              <a:tailEnd type="none" w="sm" len="sm"/>
            </a:ln>
            <a:effectLst/>
          </p:spPr>
          <p:txBody>
            <a:bodyPr wrap="none" anchor="ctr"/>
            <a:lstStyle/>
            <a:p>
              <a:endParaRPr lang="en-IN"/>
            </a:p>
          </p:txBody>
        </p:sp>
        <p:sp>
          <p:nvSpPr>
            <p:cNvPr id="6" name="Line 4"/>
            <p:cNvSpPr>
              <a:spLocks noChangeShapeType="1"/>
            </p:cNvSpPr>
            <p:nvPr/>
          </p:nvSpPr>
          <p:spPr bwMode="auto">
            <a:xfrm>
              <a:off x="1381125" y="5048250"/>
              <a:ext cx="5881688" cy="0"/>
            </a:xfrm>
            <a:prstGeom prst="line">
              <a:avLst/>
            </a:prstGeom>
            <a:noFill/>
            <a:ln w="12700">
              <a:solidFill>
                <a:srgbClr val="FF0000"/>
              </a:solidFill>
              <a:round/>
              <a:headEnd type="none" w="sm" len="sm"/>
              <a:tailEnd type="stealth" w="med" len="lg"/>
            </a:ln>
            <a:effectLst/>
          </p:spPr>
          <p:txBody>
            <a:bodyPr wrap="none" anchor="ctr"/>
            <a:lstStyle/>
            <a:p>
              <a:endParaRPr lang="en-IN"/>
            </a:p>
          </p:txBody>
        </p:sp>
        <p:sp>
          <p:nvSpPr>
            <p:cNvPr id="7" name="Arc 5"/>
            <p:cNvSpPr>
              <a:spLocks/>
            </p:cNvSpPr>
            <p:nvPr/>
          </p:nvSpPr>
          <p:spPr bwMode="auto">
            <a:xfrm rot="10800000">
              <a:off x="1431925" y="2573338"/>
              <a:ext cx="5683250" cy="1689100"/>
            </a:xfrm>
            <a:custGeom>
              <a:avLst/>
              <a:gdLst>
                <a:gd name="G0" fmla="+- 19651 0 0"/>
                <a:gd name="G1" fmla="+- 21600 0 0"/>
                <a:gd name="G2" fmla="+- 21600 0 0"/>
                <a:gd name="T0" fmla="*/ 0 w 39462"/>
                <a:gd name="T1" fmla="*/ 12634 h 21600"/>
                <a:gd name="T2" fmla="*/ 39462 w 39462"/>
                <a:gd name="T3" fmla="*/ 12992 h 21600"/>
                <a:gd name="T4" fmla="*/ 19651 w 39462"/>
                <a:gd name="T5" fmla="*/ 21600 h 21600"/>
              </a:gdLst>
              <a:ahLst/>
              <a:cxnLst>
                <a:cxn ang="0">
                  <a:pos x="T0" y="T1"/>
                </a:cxn>
                <a:cxn ang="0">
                  <a:pos x="T2" y="T3"/>
                </a:cxn>
                <a:cxn ang="0">
                  <a:pos x="T4" y="T5"/>
                </a:cxn>
              </a:cxnLst>
              <a:rect l="0" t="0" r="r" b="b"/>
              <a:pathLst>
                <a:path w="39462" h="21600" fill="none" extrusionOk="0">
                  <a:moveTo>
                    <a:pt x="-1" y="12633"/>
                  </a:moveTo>
                  <a:cubicBezTo>
                    <a:pt x="3511" y="4937"/>
                    <a:pt x="11191" y="-1"/>
                    <a:pt x="19651" y="0"/>
                  </a:cubicBezTo>
                  <a:cubicBezTo>
                    <a:pt x="28252" y="0"/>
                    <a:pt x="36033" y="5103"/>
                    <a:pt x="39461" y="12992"/>
                  </a:cubicBezTo>
                </a:path>
                <a:path w="39462" h="21600" stroke="0" extrusionOk="0">
                  <a:moveTo>
                    <a:pt x="-1" y="12633"/>
                  </a:moveTo>
                  <a:cubicBezTo>
                    <a:pt x="3511" y="4937"/>
                    <a:pt x="11191" y="-1"/>
                    <a:pt x="19651" y="0"/>
                  </a:cubicBezTo>
                  <a:cubicBezTo>
                    <a:pt x="28252" y="0"/>
                    <a:pt x="36033" y="5103"/>
                    <a:pt x="39461" y="12992"/>
                  </a:cubicBezTo>
                  <a:lnTo>
                    <a:pt x="19651" y="21600"/>
                  </a:lnTo>
                  <a:close/>
                </a:path>
              </a:pathLst>
            </a:custGeom>
            <a:noFill/>
            <a:ln w="25400" cap="rnd">
              <a:solidFill>
                <a:srgbClr val="20F90F"/>
              </a:solidFill>
              <a:round/>
              <a:headEnd type="none" w="sm" len="sm"/>
              <a:tailEnd type="none" w="sm" len="sm"/>
            </a:ln>
            <a:effectLst/>
          </p:spPr>
          <p:txBody>
            <a:bodyPr wrap="none" anchor="ctr"/>
            <a:lstStyle/>
            <a:p>
              <a:endParaRPr lang="en-IN"/>
            </a:p>
          </p:txBody>
        </p:sp>
        <p:sp>
          <p:nvSpPr>
            <p:cNvPr id="8" name="Arc 6"/>
            <p:cNvSpPr>
              <a:spLocks/>
            </p:cNvSpPr>
            <p:nvPr/>
          </p:nvSpPr>
          <p:spPr bwMode="auto">
            <a:xfrm>
              <a:off x="1119188" y="881063"/>
              <a:ext cx="5749925" cy="3935412"/>
            </a:xfrm>
            <a:custGeom>
              <a:avLst/>
              <a:gdLst>
                <a:gd name="G0" fmla="+- 0 0 0"/>
                <a:gd name="G1" fmla="+- 0 0 0"/>
                <a:gd name="G2" fmla="+- 21600 0 0"/>
                <a:gd name="T0" fmla="*/ 21203 w 21203"/>
                <a:gd name="T1" fmla="*/ 4121 h 21505"/>
                <a:gd name="T2" fmla="*/ 2020 w 21203"/>
                <a:gd name="T3" fmla="*/ 21505 h 21505"/>
                <a:gd name="T4" fmla="*/ 0 w 21203"/>
                <a:gd name="T5" fmla="*/ 0 h 21505"/>
              </a:gdLst>
              <a:ahLst/>
              <a:cxnLst>
                <a:cxn ang="0">
                  <a:pos x="T0" y="T1"/>
                </a:cxn>
                <a:cxn ang="0">
                  <a:pos x="T2" y="T3"/>
                </a:cxn>
                <a:cxn ang="0">
                  <a:pos x="T4" y="T5"/>
                </a:cxn>
              </a:cxnLst>
              <a:rect l="0" t="0" r="r" b="b"/>
              <a:pathLst>
                <a:path w="21203" h="21505" fill="none" extrusionOk="0">
                  <a:moveTo>
                    <a:pt x="21203" y="4121"/>
                  </a:moveTo>
                  <a:cubicBezTo>
                    <a:pt x="19374" y="13530"/>
                    <a:pt x="11563" y="20608"/>
                    <a:pt x="2020" y="21505"/>
                  </a:cubicBezTo>
                </a:path>
                <a:path w="21203" h="21505" stroke="0" extrusionOk="0">
                  <a:moveTo>
                    <a:pt x="21203" y="4121"/>
                  </a:moveTo>
                  <a:cubicBezTo>
                    <a:pt x="19374" y="13530"/>
                    <a:pt x="11563" y="20608"/>
                    <a:pt x="2020" y="21505"/>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en-IN"/>
            </a:p>
          </p:txBody>
        </p:sp>
        <p:sp>
          <p:nvSpPr>
            <p:cNvPr id="9" name="Line 7"/>
            <p:cNvSpPr>
              <a:spLocks noChangeShapeType="1"/>
            </p:cNvSpPr>
            <p:nvPr/>
          </p:nvSpPr>
          <p:spPr bwMode="auto">
            <a:xfrm flipV="1">
              <a:off x="4240213" y="4251325"/>
              <a:ext cx="0" cy="798513"/>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0" name="Rectangle 8"/>
            <p:cNvSpPr>
              <a:spLocks noChangeArrowheads="1"/>
            </p:cNvSpPr>
            <p:nvPr/>
          </p:nvSpPr>
          <p:spPr bwMode="auto">
            <a:xfrm>
              <a:off x="6861175" y="1419225"/>
              <a:ext cx="1171575" cy="519113"/>
            </a:xfrm>
            <a:prstGeom prst="rect">
              <a:avLst/>
            </a:prstGeom>
            <a:noFill/>
            <a:ln w="9525">
              <a:noFill/>
              <a:miter lim="800000"/>
              <a:headEnd/>
              <a:tailEnd/>
            </a:ln>
            <a:effectLst/>
          </p:spPr>
          <p:txBody>
            <a:bodyPr wrap="none" lIns="92075" tIns="46038" rIns="92075" bIns="46038">
              <a:spAutoFit/>
            </a:bodyPr>
            <a:lstStyle/>
            <a:p>
              <a:r>
                <a:rPr lang="en-US" sz="2800">
                  <a:solidFill>
                    <a:schemeClr val="hlink"/>
                  </a:solidFill>
                </a:rPr>
                <a:t>MC(y)</a:t>
              </a:r>
            </a:p>
          </p:txBody>
        </p:sp>
        <p:sp>
          <p:nvSpPr>
            <p:cNvPr id="11" name="Rectangle 9"/>
            <p:cNvSpPr>
              <a:spLocks noChangeArrowheads="1"/>
            </p:cNvSpPr>
            <p:nvPr/>
          </p:nvSpPr>
          <p:spPr bwMode="auto">
            <a:xfrm>
              <a:off x="7075488" y="3038475"/>
              <a:ext cx="1131887" cy="519113"/>
            </a:xfrm>
            <a:prstGeom prst="rect">
              <a:avLst/>
            </a:prstGeom>
            <a:noFill/>
            <a:ln w="9525">
              <a:noFill/>
              <a:miter lim="800000"/>
              <a:headEnd/>
              <a:tailEnd/>
            </a:ln>
            <a:effectLst/>
          </p:spPr>
          <p:txBody>
            <a:bodyPr wrap="none" lIns="92075" tIns="46038" rIns="92075" bIns="46038">
              <a:spAutoFit/>
            </a:bodyPr>
            <a:lstStyle/>
            <a:p>
              <a:r>
                <a:rPr lang="en-US" sz="2800">
                  <a:solidFill>
                    <a:srgbClr val="20F90F"/>
                  </a:solidFill>
                </a:rPr>
                <a:t>AC(y)</a:t>
              </a:r>
            </a:p>
          </p:txBody>
        </p:sp>
        <p:sp>
          <p:nvSpPr>
            <p:cNvPr id="12" name="Rectangle 10"/>
            <p:cNvSpPr>
              <a:spLocks noChangeArrowheads="1"/>
            </p:cNvSpPr>
            <p:nvPr/>
          </p:nvSpPr>
          <p:spPr bwMode="auto">
            <a:xfrm>
              <a:off x="7099300" y="5038725"/>
              <a:ext cx="382588" cy="519113"/>
            </a:xfrm>
            <a:prstGeom prst="rect">
              <a:avLst/>
            </a:prstGeom>
            <a:noFill/>
            <a:ln w="9525">
              <a:noFill/>
              <a:miter lim="800000"/>
              <a:headEnd/>
              <a:tailEnd/>
            </a:ln>
            <a:effectLst/>
          </p:spPr>
          <p:txBody>
            <a:bodyPr wrap="none" lIns="92075" tIns="46038" rIns="92075" bIns="46038">
              <a:spAutoFit/>
            </a:bodyPr>
            <a:lstStyle/>
            <a:p>
              <a:r>
                <a:rPr lang="en-US" sz="2800">
                  <a:solidFill>
                    <a:schemeClr val="tx1"/>
                  </a:solidFill>
                </a:rPr>
                <a:t>y</a:t>
              </a:r>
            </a:p>
          </p:txBody>
        </p:sp>
        <p:sp>
          <p:nvSpPr>
            <p:cNvPr id="13" name="Rectangle 11"/>
            <p:cNvSpPr>
              <a:spLocks noChangeArrowheads="1"/>
            </p:cNvSpPr>
            <p:nvPr/>
          </p:nvSpPr>
          <p:spPr bwMode="auto">
            <a:xfrm>
              <a:off x="265113" y="1014413"/>
              <a:ext cx="2336800" cy="519112"/>
            </a:xfrm>
            <a:prstGeom prst="rect">
              <a:avLst/>
            </a:prstGeom>
            <a:noFill/>
            <a:ln w="9525">
              <a:noFill/>
              <a:miter lim="800000"/>
              <a:headEnd/>
              <a:tailEnd/>
            </a:ln>
            <a:effectLst/>
          </p:spPr>
          <p:txBody>
            <a:bodyPr wrap="none" lIns="92075" tIns="46038" rIns="92075" bIns="46038">
              <a:spAutoFit/>
            </a:bodyPr>
            <a:lstStyle/>
            <a:p>
              <a:r>
                <a:rPr lang="en-US" sz="2800">
                  <a:solidFill>
                    <a:schemeClr val="tx1"/>
                  </a:solidFill>
                </a:rPr>
                <a:t>$/output unit</a:t>
              </a:r>
            </a:p>
          </p:txBody>
        </p:sp>
        <p:sp>
          <p:nvSpPr>
            <p:cNvPr id="14" name="Arc 12"/>
            <p:cNvSpPr>
              <a:spLocks/>
            </p:cNvSpPr>
            <p:nvPr/>
          </p:nvSpPr>
          <p:spPr bwMode="auto">
            <a:xfrm>
              <a:off x="1128713" y="876300"/>
              <a:ext cx="5749925" cy="3340100"/>
            </a:xfrm>
            <a:custGeom>
              <a:avLst/>
              <a:gdLst>
                <a:gd name="G0" fmla="+- 0 0 0"/>
                <a:gd name="G1" fmla="+- 0 0 0"/>
                <a:gd name="G2" fmla="+- 21600 0 0"/>
                <a:gd name="T0" fmla="*/ 21203 w 21203"/>
                <a:gd name="T1" fmla="*/ 4121 h 18255"/>
                <a:gd name="T2" fmla="*/ 11546 w 21203"/>
                <a:gd name="T3" fmla="*/ 18255 h 18255"/>
                <a:gd name="T4" fmla="*/ 0 w 21203"/>
                <a:gd name="T5" fmla="*/ 0 h 18255"/>
              </a:gdLst>
              <a:ahLst/>
              <a:cxnLst>
                <a:cxn ang="0">
                  <a:pos x="T0" y="T1"/>
                </a:cxn>
                <a:cxn ang="0">
                  <a:pos x="T2" y="T3"/>
                </a:cxn>
                <a:cxn ang="0">
                  <a:pos x="T4" y="T5"/>
                </a:cxn>
              </a:cxnLst>
              <a:rect l="0" t="0" r="r" b="b"/>
              <a:pathLst>
                <a:path w="21203" h="18255" fill="none" extrusionOk="0">
                  <a:moveTo>
                    <a:pt x="21203" y="4121"/>
                  </a:moveTo>
                  <a:cubicBezTo>
                    <a:pt x="20068" y="9961"/>
                    <a:pt x="16574" y="15074"/>
                    <a:pt x="11546" y="18255"/>
                  </a:cubicBezTo>
                </a:path>
                <a:path w="21203" h="18255" stroke="0" extrusionOk="0">
                  <a:moveTo>
                    <a:pt x="21203" y="4121"/>
                  </a:moveTo>
                  <a:cubicBezTo>
                    <a:pt x="20068" y="9961"/>
                    <a:pt x="16574" y="15074"/>
                    <a:pt x="11546" y="18255"/>
                  </a:cubicBezTo>
                  <a:lnTo>
                    <a:pt x="0" y="0"/>
                  </a:lnTo>
                  <a:close/>
                </a:path>
              </a:pathLst>
            </a:custGeom>
            <a:noFill/>
            <a:ln w="50800" cap="rnd">
              <a:solidFill>
                <a:schemeClr val="tx2"/>
              </a:solidFill>
              <a:round/>
              <a:headEnd type="none" w="sm" len="sm"/>
              <a:tailEnd type="none" w="sm" len="sm"/>
            </a:ln>
            <a:effectLst/>
          </p:spPr>
          <p:txBody>
            <a:bodyPr wrap="none" anchor="ctr"/>
            <a:lstStyle/>
            <a:p>
              <a:endParaRPr lang="en-IN"/>
            </a:p>
          </p:txBody>
        </p:sp>
        <p:sp>
          <p:nvSpPr>
            <p:cNvPr id="15" name="Line 13"/>
            <p:cNvSpPr>
              <a:spLocks noChangeShapeType="1"/>
            </p:cNvSpPr>
            <p:nvPr/>
          </p:nvSpPr>
          <p:spPr bwMode="auto">
            <a:xfrm flipH="1">
              <a:off x="1382713" y="4222750"/>
              <a:ext cx="2857500" cy="0"/>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6" name="AutoShape 14"/>
            <p:cNvSpPr>
              <a:spLocks noChangeArrowheads="1"/>
            </p:cNvSpPr>
            <p:nvPr/>
          </p:nvSpPr>
          <p:spPr bwMode="auto">
            <a:xfrm>
              <a:off x="2236876" y="2317750"/>
              <a:ext cx="112624" cy="1905000"/>
            </a:xfrm>
            <a:prstGeom prst="upArrow">
              <a:avLst>
                <a:gd name="adj1" fmla="val 50000"/>
                <a:gd name="adj2" fmla="val 441136"/>
              </a:avLst>
            </a:prstGeom>
            <a:solidFill>
              <a:schemeClr val="tx1"/>
            </a:solidFill>
            <a:ln w="9525">
              <a:noFill/>
              <a:miter lim="800000"/>
              <a:headEnd/>
              <a:tailEnd/>
            </a:ln>
            <a:effectLst/>
          </p:spPr>
          <p:txBody>
            <a:bodyPr wrap="none" anchor="ctr"/>
            <a:lstStyle/>
            <a:p>
              <a:endParaRPr lang="en-IN"/>
            </a:p>
          </p:txBody>
        </p:sp>
        <p:sp>
          <p:nvSpPr>
            <p:cNvPr id="17" name="Rectangle 15"/>
            <p:cNvSpPr>
              <a:spLocks noChangeArrowheads="1"/>
            </p:cNvSpPr>
            <p:nvPr/>
          </p:nvSpPr>
          <p:spPr bwMode="auto">
            <a:xfrm>
              <a:off x="1479550" y="1879600"/>
              <a:ext cx="1754188" cy="519113"/>
            </a:xfrm>
            <a:prstGeom prst="rect">
              <a:avLst/>
            </a:prstGeom>
            <a:noFill/>
            <a:ln w="9525">
              <a:noFill/>
              <a:miter lim="800000"/>
              <a:headEnd/>
              <a:tailEnd/>
            </a:ln>
            <a:effectLst/>
          </p:spPr>
          <p:txBody>
            <a:bodyPr wrap="none" lIns="92075" tIns="46038" rIns="92075" bIns="46038">
              <a:spAutoFit/>
            </a:bodyPr>
            <a:lstStyle/>
            <a:p>
              <a:r>
                <a:rPr lang="en-US" sz="2800">
                  <a:solidFill>
                    <a:schemeClr val="tx1"/>
                  </a:solidFill>
                </a:rPr>
                <a:t>p &gt; AC(y)</a:t>
              </a:r>
            </a:p>
          </p:txBody>
        </p:sp>
      </p:grpSp>
      <p:sp>
        <p:nvSpPr>
          <p:cNvPr id="18" name="Rectangle 12"/>
          <p:cNvSpPr>
            <a:spLocks noChangeArrowheads="1"/>
          </p:cNvSpPr>
          <p:nvPr/>
        </p:nvSpPr>
        <p:spPr bwMode="auto">
          <a:xfrm>
            <a:off x="3286116" y="1571612"/>
            <a:ext cx="3424237" cy="946150"/>
          </a:xfrm>
          <a:prstGeom prst="rect">
            <a:avLst/>
          </a:prstGeom>
          <a:noFill/>
          <a:ln w="9525">
            <a:noFill/>
            <a:miter lim="800000"/>
            <a:headEnd/>
            <a:tailEnd/>
          </a:ln>
          <a:effectLst/>
        </p:spPr>
        <p:txBody>
          <a:bodyPr wrap="square" lIns="92075" tIns="46038" rIns="92075" bIns="46038">
            <a:spAutoFit/>
          </a:bodyPr>
          <a:lstStyle/>
          <a:p>
            <a:r>
              <a:rPr lang="en-US" sz="2800" dirty="0">
                <a:solidFill>
                  <a:schemeClr val="tx2"/>
                </a:solidFill>
              </a:rPr>
              <a:t>The firm’s long-run</a:t>
            </a:r>
            <a:br>
              <a:rPr lang="en-US" sz="2800" dirty="0">
                <a:solidFill>
                  <a:schemeClr val="tx2"/>
                </a:solidFill>
              </a:rPr>
            </a:br>
            <a:r>
              <a:rPr lang="en-US" sz="2800" dirty="0">
                <a:solidFill>
                  <a:schemeClr val="tx2"/>
                </a:solidFill>
              </a:rPr>
              <a:t>supply curve</a:t>
            </a:r>
          </a:p>
        </p:txBody>
      </p:sp>
      <p:sp>
        <p:nvSpPr>
          <p:cNvPr id="19" name="Line 13"/>
          <p:cNvSpPr>
            <a:spLocks noChangeShapeType="1"/>
          </p:cNvSpPr>
          <p:nvPr/>
        </p:nvSpPr>
        <p:spPr bwMode="auto">
          <a:xfrm>
            <a:off x="5429257" y="2428868"/>
            <a:ext cx="857256" cy="1285884"/>
          </a:xfrm>
          <a:prstGeom prst="line">
            <a:avLst/>
          </a:prstGeom>
          <a:noFill/>
          <a:ln w="12700">
            <a:solidFill>
              <a:srgbClr val="0070C0"/>
            </a:solidFill>
            <a:round/>
            <a:headEnd type="none" w="sm" len="sm"/>
            <a:tailEnd type="stealth" w="med" len="lg"/>
          </a:ln>
          <a:effectLst/>
        </p:spPr>
        <p:txBody>
          <a:bodyPr wrap="none" anchor="ct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market structure</a:t>
            </a:r>
            <a:endParaRPr lang="en-IN" dirty="0"/>
          </a:p>
        </p:txBody>
      </p:sp>
      <p:graphicFrame>
        <p:nvGraphicFramePr>
          <p:cNvPr id="4" name="Content Placeholder 3"/>
          <p:cNvGraphicFramePr>
            <a:graphicFrameLocks noGrp="1"/>
          </p:cNvGraphicFramePr>
          <p:nvPr>
            <p:ph idx="1"/>
          </p:nvPr>
        </p:nvGraphicFramePr>
        <p:xfrm>
          <a:off x="500034" y="1188720"/>
          <a:ext cx="8229599" cy="4114800"/>
        </p:xfrm>
        <a:graphic>
          <a:graphicData uri="http://schemas.openxmlformats.org/drawingml/2006/table">
            <a:tbl>
              <a:tblPr firstRow="1" bandRow="1">
                <a:tableStyleId>{5C22544A-7EE6-4342-B048-85BDC9FD1C3A}</a:tableStyleId>
              </a:tblPr>
              <a:tblGrid>
                <a:gridCol w="1357322"/>
                <a:gridCol w="1143008"/>
                <a:gridCol w="1071570"/>
                <a:gridCol w="1357322"/>
                <a:gridCol w="857256"/>
                <a:gridCol w="857256"/>
                <a:gridCol w="1585865"/>
              </a:tblGrid>
              <a:tr h="370840">
                <a:tc>
                  <a:txBody>
                    <a:bodyPr/>
                    <a:lstStyle/>
                    <a:p>
                      <a:r>
                        <a:rPr lang="en-IN" sz="1600" dirty="0" smtClean="0"/>
                        <a:t>Market</a:t>
                      </a:r>
                      <a:r>
                        <a:rPr lang="en-IN" sz="1600" baseline="0" dirty="0" smtClean="0"/>
                        <a:t> Structure</a:t>
                      </a:r>
                      <a:endParaRPr lang="en-IN" sz="1600" dirty="0"/>
                    </a:p>
                  </a:txBody>
                  <a:tcPr/>
                </a:tc>
                <a:tc>
                  <a:txBody>
                    <a:bodyPr/>
                    <a:lstStyle/>
                    <a:p>
                      <a:r>
                        <a:rPr lang="en-IN" sz="1600" dirty="0" smtClean="0"/>
                        <a:t>Examples</a:t>
                      </a:r>
                      <a:endParaRPr lang="en-IN" sz="1600" dirty="0"/>
                    </a:p>
                  </a:txBody>
                  <a:tcPr/>
                </a:tc>
                <a:tc>
                  <a:txBody>
                    <a:bodyPr/>
                    <a:lstStyle/>
                    <a:p>
                      <a:r>
                        <a:rPr lang="en-IN" sz="1600" dirty="0" smtClean="0"/>
                        <a:t>No. Of producers</a:t>
                      </a:r>
                      <a:endParaRPr lang="en-IN" sz="1600" dirty="0"/>
                    </a:p>
                  </a:txBody>
                  <a:tcPr/>
                </a:tc>
                <a:tc>
                  <a:txBody>
                    <a:bodyPr/>
                    <a:lstStyle/>
                    <a:p>
                      <a:r>
                        <a:rPr lang="en-IN" sz="1600" dirty="0" smtClean="0"/>
                        <a:t>Type of product</a:t>
                      </a:r>
                      <a:endParaRPr lang="en-IN" sz="1600" dirty="0"/>
                    </a:p>
                  </a:txBody>
                  <a:tcPr/>
                </a:tc>
                <a:tc>
                  <a:txBody>
                    <a:bodyPr/>
                    <a:lstStyle/>
                    <a:p>
                      <a:r>
                        <a:rPr lang="en-IN" sz="1600" dirty="0" smtClean="0"/>
                        <a:t>Power of firm over price</a:t>
                      </a:r>
                      <a:endParaRPr lang="en-IN" sz="1600" dirty="0"/>
                    </a:p>
                  </a:txBody>
                  <a:tcPr/>
                </a:tc>
                <a:tc>
                  <a:txBody>
                    <a:bodyPr/>
                    <a:lstStyle/>
                    <a:p>
                      <a:r>
                        <a:rPr lang="en-IN" sz="1600" dirty="0" smtClean="0"/>
                        <a:t>Entry barriers</a:t>
                      </a:r>
                      <a:endParaRPr lang="en-IN" sz="1600" dirty="0"/>
                    </a:p>
                  </a:txBody>
                  <a:tcPr/>
                </a:tc>
                <a:tc>
                  <a:txBody>
                    <a:bodyPr/>
                    <a:lstStyle/>
                    <a:p>
                      <a:r>
                        <a:rPr lang="en-IN" sz="1600" dirty="0" err="1" smtClean="0"/>
                        <a:t>Nonprice</a:t>
                      </a:r>
                      <a:r>
                        <a:rPr lang="en-IN" sz="1600" baseline="0" dirty="0" smtClean="0"/>
                        <a:t> competition</a:t>
                      </a:r>
                      <a:endParaRPr lang="en-IN" sz="1600" dirty="0"/>
                    </a:p>
                  </a:txBody>
                  <a:tcPr/>
                </a:tc>
              </a:tr>
              <a:tr h="370840">
                <a:tc>
                  <a:txBody>
                    <a:bodyPr/>
                    <a:lstStyle/>
                    <a:p>
                      <a:r>
                        <a:rPr lang="en-IN" sz="1600" dirty="0" smtClean="0"/>
                        <a:t>Perfect Competition</a:t>
                      </a:r>
                      <a:endParaRPr lang="en-IN" sz="1600" dirty="0"/>
                    </a:p>
                  </a:txBody>
                  <a:tcPr/>
                </a:tc>
                <a:tc>
                  <a:txBody>
                    <a:bodyPr/>
                    <a:lstStyle/>
                    <a:p>
                      <a:r>
                        <a:rPr lang="en-IN" sz="1600" dirty="0" smtClean="0"/>
                        <a:t>Agricultural  product</a:t>
                      </a:r>
                      <a:endParaRPr lang="en-IN" sz="1600" dirty="0"/>
                    </a:p>
                  </a:txBody>
                  <a:tcPr/>
                </a:tc>
                <a:tc>
                  <a:txBody>
                    <a:bodyPr/>
                    <a:lstStyle/>
                    <a:p>
                      <a:r>
                        <a:rPr lang="en-IN" sz="1600" dirty="0" smtClean="0"/>
                        <a:t>Many</a:t>
                      </a:r>
                      <a:endParaRPr lang="en-IN" sz="1600" dirty="0"/>
                    </a:p>
                  </a:txBody>
                  <a:tcPr/>
                </a:tc>
                <a:tc>
                  <a:txBody>
                    <a:bodyPr/>
                    <a:lstStyle/>
                    <a:p>
                      <a:r>
                        <a:rPr lang="en-IN" sz="1600" dirty="0" smtClean="0"/>
                        <a:t>Standardized</a:t>
                      </a:r>
                      <a:endParaRPr lang="en-IN" sz="1600" dirty="0"/>
                    </a:p>
                  </a:txBody>
                  <a:tcPr/>
                </a:tc>
                <a:tc>
                  <a:txBody>
                    <a:bodyPr/>
                    <a:lstStyle/>
                    <a:p>
                      <a:r>
                        <a:rPr lang="en-IN" sz="1600" dirty="0" smtClean="0"/>
                        <a:t>None</a:t>
                      </a:r>
                      <a:endParaRPr lang="en-IN" sz="1600" dirty="0"/>
                    </a:p>
                  </a:txBody>
                  <a:tcPr/>
                </a:tc>
                <a:tc>
                  <a:txBody>
                    <a:bodyPr/>
                    <a:lstStyle/>
                    <a:p>
                      <a:r>
                        <a:rPr lang="en-IN" sz="1600" dirty="0" smtClean="0"/>
                        <a:t>Low</a:t>
                      </a:r>
                      <a:endParaRPr lang="en-IN" sz="1600" dirty="0"/>
                    </a:p>
                  </a:txBody>
                  <a:tcPr/>
                </a:tc>
                <a:tc>
                  <a:txBody>
                    <a:bodyPr/>
                    <a:lstStyle/>
                    <a:p>
                      <a:r>
                        <a:rPr lang="en-IN" sz="1600" dirty="0" smtClean="0"/>
                        <a:t>None</a:t>
                      </a:r>
                      <a:endParaRPr lang="en-IN" sz="1600" dirty="0"/>
                    </a:p>
                  </a:txBody>
                  <a:tcPr/>
                </a:tc>
              </a:tr>
              <a:tr h="370840">
                <a:tc>
                  <a:txBody>
                    <a:bodyPr/>
                    <a:lstStyle/>
                    <a:p>
                      <a:r>
                        <a:rPr lang="en-IN" sz="1600" dirty="0" smtClean="0"/>
                        <a:t>Monopolistic</a:t>
                      </a:r>
                      <a:r>
                        <a:rPr lang="en-IN" sz="1600" baseline="0" dirty="0" smtClean="0"/>
                        <a:t> Competition </a:t>
                      </a:r>
                      <a:endParaRPr lang="en-IN" sz="1600" dirty="0"/>
                    </a:p>
                  </a:txBody>
                  <a:tcPr/>
                </a:tc>
                <a:tc>
                  <a:txBody>
                    <a:bodyPr/>
                    <a:lstStyle/>
                    <a:p>
                      <a:r>
                        <a:rPr lang="en-IN" sz="1600" dirty="0" smtClean="0"/>
                        <a:t>Retail trade</a:t>
                      </a:r>
                      <a:endParaRPr lang="en-IN" sz="1600" dirty="0"/>
                    </a:p>
                  </a:txBody>
                  <a:tcPr/>
                </a:tc>
                <a:tc>
                  <a:txBody>
                    <a:bodyPr/>
                    <a:lstStyle/>
                    <a:p>
                      <a:r>
                        <a:rPr lang="en-IN" sz="1600" dirty="0" smtClean="0"/>
                        <a:t>Many</a:t>
                      </a:r>
                    </a:p>
                    <a:p>
                      <a:endParaRPr lang="en-IN" sz="1600" dirty="0"/>
                    </a:p>
                  </a:txBody>
                  <a:tcPr/>
                </a:tc>
                <a:tc>
                  <a:txBody>
                    <a:bodyPr/>
                    <a:lstStyle/>
                    <a:p>
                      <a:r>
                        <a:rPr lang="en-IN" sz="1600" dirty="0" smtClean="0"/>
                        <a:t>Differentiated</a:t>
                      </a:r>
                      <a:endParaRPr lang="en-IN" sz="1600" dirty="0"/>
                    </a:p>
                  </a:txBody>
                  <a:tcPr/>
                </a:tc>
                <a:tc>
                  <a:txBody>
                    <a:bodyPr/>
                    <a:lstStyle/>
                    <a:p>
                      <a:r>
                        <a:rPr lang="en-IN" sz="1600" dirty="0" smtClean="0"/>
                        <a:t>Some</a:t>
                      </a:r>
                      <a:endParaRPr lang="en-IN" sz="1600" dirty="0"/>
                    </a:p>
                  </a:txBody>
                  <a:tcPr/>
                </a:tc>
                <a:tc>
                  <a:txBody>
                    <a:bodyPr/>
                    <a:lstStyle/>
                    <a:p>
                      <a:r>
                        <a:rPr lang="en-IN" sz="1600" dirty="0" smtClean="0"/>
                        <a:t>Low</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Advertising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and product differentiation</a:t>
                      </a:r>
                    </a:p>
                    <a:p>
                      <a:endParaRPr lang="en-IN" sz="1600" dirty="0"/>
                    </a:p>
                  </a:txBody>
                  <a:tcPr/>
                </a:tc>
              </a:tr>
              <a:tr h="370840">
                <a:tc>
                  <a:txBody>
                    <a:bodyPr/>
                    <a:lstStyle/>
                    <a:p>
                      <a:r>
                        <a:rPr lang="en-IN" sz="1600" dirty="0" smtClean="0"/>
                        <a:t>Oligopoly</a:t>
                      </a:r>
                      <a:endParaRPr lang="en-IN" sz="1600" dirty="0"/>
                    </a:p>
                  </a:txBody>
                  <a:tcPr/>
                </a:tc>
                <a:tc>
                  <a:txBody>
                    <a:bodyPr/>
                    <a:lstStyle/>
                    <a:p>
                      <a:r>
                        <a:rPr lang="en-IN" sz="1600" dirty="0" smtClean="0"/>
                        <a:t>Oil ,</a:t>
                      </a:r>
                      <a:r>
                        <a:rPr lang="en-IN" sz="1600" baseline="0" dirty="0" smtClean="0"/>
                        <a:t> S</a:t>
                      </a:r>
                      <a:r>
                        <a:rPr lang="en-IN" sz="1600" dirty="0" smtClean="0"/>
                        <a:t>teel</a:t>
                      </a:r>
                      <a:r>
                        <a:rPr lang="en-IN" sz="1600" baseline="0" dirty="0" smtClean="0"/>
                        <a:t> and</a:t>
                      </a:r>
                      <a:r>
                        <a:rPr lang="en-IN" sz="1600" dirty="0" smtClean="0"/>
                        <a:t> Auto</a:t>
                      </a:r>
                      <a:endParaRPr lang="en-IN" sz="1600" dirty="0"/>
                    </a:p>
                  </a:txBody>
                  <a:tcPr/>
                </a:tc>
                <a:tc>
                  <a:txBody>
                    <a:bodyPr/>
                    <a:lstStyle/>
                    <a:p>
                      <a:r>
                        <a:rPr lang="en-IN" sz="1600" dirty="0" smtClean="0"/>
                        <a:t>Few</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Standardized or Differentiated</a:t>
                      </a:r>
                    </a:p>
                  </a:txBody>
                  <a:tcPr/>
                </a:tc>
                <a:tc>
                  <a:txBody>
                    <a:bodyPr/>
                    <a:lstStyle/>
                    <a:p>
                      <a:r>
                        <a:rPr lang="en-IN" sz="1600" dirty="0" smtClean="0"/>
                        <a:t>Some</a:t>
                      </a:r>
                      <a:endParaRPr lang="en-IN" sz="1600" dirty="0"/>
                    </a:p>
                  </a:txBody>
                  <a:tcPr/>
                </a:tc>
                <a:tc>
                  <a:txBody>
                    <a:bodyPr/>
                    <a:lstStyle/>
                    <a:p>
                      <a:r>
                        <a:rPr lang="en-IN" sz="1600" dirty="0" smtClean="0"/>
                        <a:t>High</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Advertising</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 and product differentiation</a:t>
                      </a:r>
                    </a:p>
                  </a:txBody>
                  <a:tcPr/>
                </a:tc>
              </a:tr>
              <a:tr h="370840">
                <a:tc>
                  <a:txBody>
                    <a:bodyPr/>
                    <a:lstStyle/>
                    <a:p>
                      <a:r>
                        <a:rPr lang="en-IN" sz="1600" dirty="0" smtClean="0"/>
                        <a:t>Monopoly</a:t>
                      </a:r>
                      <a:endParaRPr lang="en-IN" sz="1600" dirty="0"/>
                    </a:p>
                  </a:txBody>
                  <a:tcPr/>
                </a:tc>
                <a:tc>
                  <a:txBody>
                    <a:bodyPr/>
                    <a:lstStyle/>
                    <a:p>
                      <a:r>
                        <a:rPr lang="en-IN" sz="1600" dirty="0" smtClean="0"/>
                        <a:t>Public utilities</a:t>
                      </a:r>
                      <a:endParaRPr lang="en-IN" sz="1600" dirty="0"/>
                    </a:p>
                  </a:txBody>
                  <a:tcPr/>
                </a:tc>
                <a:tc>
                  <a:txBody>
                    <a:bodyPr/>
                    <a:lstStyle/>
                    <a:p>
                      <a:r>
                        <a:rPr lang="en-IN" sz="1600" dirty="0" smtClean="0"/>
                        <a:t>One</a:t>
                      </a:r>
                      <a:endParaRPr lang="en-IN" sz="1600" dirty="0"/>
                    </a:p>
                  </a:txBody>
                  <a:tcPr/>
                </a:tc>
                <a:tc>
                  <a:txBody>
                    <a:bodyPr/>
                    <a:lstStyle/>
                    <a:p>
                      <a:r>
                        <a:rPr lang="en-IN" sz="1600" dirty="0" smtClean="0"/>
                        <a:t>Unique </a:t>
                      </a:r>
                      <a:endParaRPr lang="en-IN" sz="1600" dirty="0"/>
                    </a:p>
                  </a:txBody>
                  <a:tcPr/>
                </a:tc>
                <a:tc>
                  <a:txBody>
                    <a:bodyPr/>
                    <a:lstStyle/>
                    <a:p>
                      <a:r>
                        <a:rPr lang="en-IN" sz="1600" dirty="0" smtClean="0"/>
                        <a:t>Considerable</a:t>
                      </a:r>
                      <a:endParaRPr lang="en-IN" sz="1600" dirty="0"/>
                    </a:p>
                  </a:txBody>
                  <a:tcPr/>
                </a:tc>
                <a:tc>
                  <a:txBody>
                    <a:bodyPr/>
                    <a:lstStyle/>
                    <a:p>
                      <a:r>
                        <a:rPr lang="en-IN" sz="1600" dirty="0" smtClean="0"/>
                        <a:t>Very High</a:t>
                      </a:r>
                      <a:endParaRPr lang="en-IN" sz="1600" dirty="0"/>
                    </a:p>
                  </a:txBody>
                  <a:tcPr/>
                </a:tc>
                <a:tc>
                  <a:txBody>
                    <a:bodyPr/>
                    <a:lstStyle/>
                    <a:p>
                      <a:r>
                        <a:rPr lang="en-IN" sz="1600" dirty="0" smtClean="0"/>
                        <a:t>Public relations</a:t>
                      </a:r>
                      <a:endParaRPr lang="en-IN" sz="16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Competition</a:t>
            </a:r>
            <a:endParaRPr lang="en-IN" dirty="0"/>
          </a:p>
        </p:txBody>
      </p:sp>
      <p:sp>
        <p:nvSpPr>
          <p:cNvPr id="3" name="Content Placeholder 2"/>
          <p:cNvSpPr>
            <a:spLocks noGrp="1"/>
          </p:cNvSpPr>
          <p:nvPr>
            <p:ph idx="1"/>
          </p:nvPr>
        </p:nvSpPr>
        <p:spPr/>
        <p:txBody>
          <a:bodyPr>
            <a:normAutofit fontScale="92500"/>
          </a:bodyPr>
          <a:lstStyle/>
          <a:p>
            <a:pPr algn="just"/>
            <a:r>
              <a:rPr lang="en-US" sz="2600" dirty="0" smtClean="0"/>
              <a:t>A firm in a perfectly competitive market has no influence over the market price for its product.  The firm is a </a:t>
            </a:r>
            <a:r>
              <a:rPr lang="en-US" sz="2600" i="1" dirty="0" smtClean="0"/>
              <a:t>market price-taker.</a:t>
            </a:r>
          </a:p>
          <a:p>
            <a:pPr algn="just"/>
            <a:r>
              <a:rPr lang="en-US" sz="2600" dirty="0" smtClean="0"/>
              <a:t>In a perfectly competitive industry, market price is determined by the intersection of the market demand and supply curves.</a:t>
            </a:r>
          </a:p>
          <a:p>
            <a:pPr algn="just"/>
            <a:r>
              <a:rPr lang="en-US" sz="2600" dirty="0" smtClean="0"/>
              <a:t>The firm is free to vary its own price.</a:t>
            </a:r>
          </a:p>
          <a:p>
            <a:pPr algn="just"/>
            <a:r>
              <a:rPr lang="en-US" sz="2600" dirty="0" smtClean="0"/>
              <a:t>If the firm sets its own price above the market price then the quantity demanded from the firm is zero.</a:t>
            </a:r>
          </a:p>
          <a:p>
            <a:pPr algn="just"/>
            <a:r>
              <a:rPr lang="en-US" sz="2600" dirty="0" smtClean="0"/>
              <a:t>If the firm sets its own price below the market price  then the quantity demanded from the firm is the entire market quantity-demanded.</a:t>
            </a:r>
          </a:p>
          <a:p>
            <a:pPr algn="just"/>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Demand curve faced by </a:t>
            </a:r>
            <a:br>
              <a:rPr lang="en-US" dirty="0" smtClean="0"/>
            </a:br>
            <a:r>
              <a:rPr lang="en-US" dirty="0" smtClean="0"/>
              <a:t>the individual firm</a:t>
            </a:r>
            <a:endParaRPr lang="en-IN" dirty="0"/>
          </a:p>
        </p:txBody>
      </p:sp>
      <p:sp>
        <p:nvSpPr>
          <p:cNvPr id="3" name="Content Placeholder 2"/>
          <p:cNvSpPr>
            <a:spLocks noGrp="1"/>
          </p:cNvSpPr>
          <p:nvPr>
            <p:ph idx="1"/>
          </p:nvPr>
        </p:nvSpPr>
        <p:spPr/>
        <p:txBody>
          <a:bodyPr/>
          <a:lstStyle/>
          <a:p>
            <a:endParaRPr lang="en-IN" dirty="0"/>
          </a:p>
        </p:txBody>
      </p:sp>
      <p:grpSp>
        <p:nvGrpSpPr>
          <p:cNvPr id="4" name="Group 3"/>
          <p:cNvGrpSpPr/>
          <p:nvPr/>
        </p:nvGrpSpPr>
        <p:grpSpPr>
          <a:xfrm>
            <a:off x="212725" y="1004888"/>
            <a:ext cx="8931275" cy="5041173"/>
            <a:chOff x="212725" y="1004888"/>
            <a:chExt cx="8931275" cy="5041173"/>
          </a:xfrm>
        </p:grpSpPr>
        <p:sp>
          <p:nvSpPr>
            <p:cNvPr id="5" name="Line 3"/>
            <p:cNvSpPr>
              <a:spLocks noChangeShapeType="1"/>
            </p:cNvSpPr>
            <p:nvPr/>
          </p:nvSpPr>
          <p:spPr bwMode="auto">
            <a:xfrm>
              <a:off x="1371600" y="1447800"/>
              <a:ext cx="0" cy="3429000"/>
            </a:xfrm>
            <a:prstGeom prst="line">
              <a:avLst/>
            </a:prstGeom>
            <a:noFill/>
            <a:ln w="12700">
              <a:solidFill>
                <a:srgbClr val="FF0000"/>
              </a:solidFill>
              <a:round/>
              <a:headEnd type="stealth" w="med" len="lg"/>
              <a:tailEnd type="none" w="sm" len="sm"/>
            </a:ln>
            <a:effectLst/>
          </p:spPr>
          <p:txBody>
            <a:bodyPr wrap="none" anchor="ctr"/>
            <a:lstStyle/>
            <a:p>
              <a:endParaRPr lang="en-IN"/>
            </a:p>
          </p:txBody>
        </p:sp>
        <p:sp>
          <p:nvSpPr>
            <p:cNvPr id="6" name="Line 4"/>
            <p:cNvSpPr>
              <a:spLocks noChangeShapeType="1"/>
            </p:cNvSpPr>
            <p:nvPr/>
          </p:nvSpPr>
          <p:spPr bwMode="auto">
            <a:xfrm>
              <a:off x="1371600" y="4876800"/>
              <a:ext cx="4800600" cy="0"/>
            </a:xfrm>
            <a:prstGeom prst="line">
              <a:avLst/>
            </a:prstGeom>
            <a:noFill/>
            <a:ln w="12700">
              <a:solidFill>
                <a:srgbClr val="FF0000"/>
              </a:solidFill>
              <a:round/>
              <a:headEnd type="none" w="sm" len="sm"/>
              <a:tailEnd type="stealth" w="med" len="lg"/>
            </a:ln>
            <a:effectLst/>
          </p:spPr>
          <p:txBody>
            <a:bodyPr wrap="none" anchor="ctr"/>
            <a:lstStyle/>
            <a:p>
              <a:endParaRPr lang="en-IN"/>
            </a:p>
          </p:txBody>
        </p:sp>
        <p:sp>
          <p:nvSpPr>
            <p:cNvPr id="7" name="Line 5"/>
            <p:cNvSpPr>
              <a:spLocks noChangeShapeType="1"/>
            </p:cNvSpPr>
            <p:nvPr/>
          </p:nvSpPr>
          <p:spPr bwMode="auto">
            <a:xfrm>
              <a:off x="1371600" y="1981200"/>
              <a:ext cx="4038600" cy="2895600"/>
            </a:xfrm>
            <a:prstGeom prst="line">
              <a:avLst/>
            </a:prstGeom>
            <a:noFill/>
            <a:ln w="25400">
              <a:solidFill>
                <a:srgbClr val="20F90F"/>
              </a:solidFill>
              <a:round/>
              <a:headEnd type="none" w="sm" len="sm"/>
              <a:tailEnd type="none" w="sm" len="sm"/>
            </a:ln>
            <a:effectLst/>
          </p:spPr>
          <p:txBody>
            <a:bodyPr wrap="none" anchor="ctr"/>
            <a:lstStyle/>
            <a:p>
              <a:endParaRPr lang="en-IN"/>
            </a:p>
          </p:txBody>
        </p:sp>
        <p:sp>
          <p:nvSpPr>
            <p:cNvPr id="8" name="Line 6"/>
            <p:cNvSpPr>
              <a:spLocks noChangeShapeType="1"/>
            </p:cNvSpPr>
            <p:nvPr/>
          </p:nvSpPr>
          <p:spPr bwMode="auto">
            <a:xfrm flipV="1">
              <a:off x="1371600" y="2133600"/>
              <a:ext cx="4572000" cy="2286000"/>
            </a:xfrm>
            <a:prstGeom prst="line">
              <a:avLst/>
            </a:prstGeom>
            <a:noFill/>
            <a:ln w="25400">
              <a:solidFill>
                <a:schemeClr val="tx2"/>
              </a:solidFill>
              <a:round/>
              <a:headEnd type="none" w="sm" len="sm"/>
              <a:tailEnd type="none" w="sm" len="sm"/>
            </a:ln>
            <a:effectLst/>
          </p:spPr>
          <p:txBody>
            <a:bodyPr wrap="none" anchor="ctr"/>
            <a:lstStyle/>
            <a:p>
              <a:endParaRPr lang="en-IN"/>
            </a:p>
          </p:txBody>
        </p:sp>
        <p:sp>
          <p:nvSpPr>
            <p:cNvPr id="9" name="Rectangle 7"/>
            <p:cNvSpPr>
              <a:spLocks noChangeArrowheads="1"/>
            </p:cNvSpPr>
            <p:nvPr/>
          </p:nvSpPr>
          <p:spPr bwMode="auto">
            <a:xfrm>
              <a:off x="6156325" y="4922838"/>
              <a:ext cx="409575" cy="579437"/>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y</a:t>
              </a:r>
            </a:p>
          </p:txBody>
        </p:sp>
        <p:sp>
          <p:nvSpPr>
            <p:cNvPr id="10" name="Rectangle 8"/>
            <p:cNvSpPr>
              <a:spLocks noChangeArrowheads="1"/>
            </p:cNvSpPr>
            <p:nvPr/>
          </p:nvSpPr>
          <p:spPr bwMode="auto">
            <a:xfrm>
              <a:off x="212725" y="1004888"/>
              <a:ext cx="2336800" cy="519112"/>
            </a:xfrm>
            <a:prstGeom prst="rect">
              <a:avLst/>
            </a:prstGeom>
            <a:noFill/>
            <a:ln w="9525">
              <a:noFill/>
              <a:miter lim="800000"/>
              <a:headEnd/>
              <a:tailEnd/>
            </a:ln>
            <a:effectLst/>
          </p:spPr>
          <p:txBody>
            <a:bodyPr wrap="none" lIns="92075" tIns="46038" rIns="92075" bIns="46038">
              <a:spAutoFit/>
            </a:bodyPr>
            <a:lstStyle/>
            <a:p>
              <a:r>
                <a:rPr lang="en-US" sz="2800">
                  <a:solidFill>
                    <a:schemeClr val="tx1"/>
                  </a:solidFill>
                </a:rPr>
                <a:t>$/output unit</a:t>
              </a:r>
            </a:p>
          </p:txBody>
        </p:sp>
        <p:sp>
          <p:nvSpPr>
            <p:cNvPr id="11" name="Rectangle 9"/>
            <p:cNvSpPr>
              <a:spLocks noChangeArrowheads="1"/>
            </p:cNvSpPr>
            <p:nvPr/>
          </p:nvSpPr>
          <p:spPr bwMode="auto">
            <a:xfrm>
              <a:off x="6003925" y="1843088"/>
              <a:ext cx="2614613" cy="519112"/>
            </a:xfrm>
            <a:prstGeom prst="rect">
              <a:avLst/>
            </a:prstGeom>
            <a:noFill/>
            <a:ln w="9525">
              <a:noFill/>
              <a:miter lim="800000"/>
              <a:headEnd/>
              <a:tailEnd/>
            </a:ln>
            <a:effectLst/>
          </p:spPr>
          <p:txBody>
            <a:bodyPr wrap="none" lIns="92075" tIns="46038" rIns="92075" bIns="46038">
              <a:spAutoFit/>
            </a:bodyPr>
            <a:lstStyle/>
            <a:p>
              <a:r>
                <a:rPr lang="en-US" sz="2800">
                  <a:solidFill>
                    <a:schemeClr val="tx2"/>
                  </a:solidFill>
                </a:rPr>
                <a:t>Market Supply</a:t>
              </a:r>
            </a:p>
          </p:txBody>
        </p:sp>
        <p:sp>
          <p:nvSpPr>
            <p:cNvPr id="12" name="Line 10"/>
            <p:cNvSpPr>
              <a:spLocks noChangeShapeType="1"/>
            </p:cNvSpPr>
            <p:nvPr/>
          </p:nvSpPr>
          <p:spPr bwMode="auto">
            <a:xfrm flipH="1">
              <a:off x="1371600" y="3429000"/>
              <a:ext cx="1981200" cy="0"/>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3" name="Rectangle 11"/>
            <p:cNvSpPr>
              <a:spLocks noChangeArrowheads="1"/>
            </p:cNvSpPr>
            <p:nvPr/>
          </p:nvSpPr>
          <p:spPr bwMode="auto">
            <a:xfrm>
              <a:off x="822325" y="3094038"/>
              <a:ext cx="579438" cy="579437"/>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p</a:t>
              </a:r>
              <a:r>
                <a:rPr lang="en-US" baseline="30000">
                  <a:solidFill>
                    <a:schemeClr val="tx1"/>
                  </a:solidFill>
                </a:rPr>
                <a:t>e</a:t>
              </a:r>
            </a:p>
          </p:txBody>
        </p:sp>
        <p:sp>
          <p:nvSpPr>
            <p:cNvPr id="14" name="Line 12"/>
            <p:cNvSpPr>
              <a:spLocks noChangeShapeType="1"/>
            </p:cNvSpPr>
            <p:nvPr/>
          </p:nvSpPr>
          <p:spPr bwMode="auto">
            <a:xfrm>
              <a:off x="1371600" y="2743200"/>
              <a:ext cx="1066800" cy="0"/>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5" name="Rectangle 13"/>
            <p:cNvSpPr>
              <a:spLocks noChangeArrowheads="1"/>
            </p:cNvSpPr>
            <p:nvPr/>
          </p:nvSpPr>
          <p:spPr bwMode="auto">
            <a:xfrm>
              <a:off x="822325" y="2408238"/>
              <a:ext cx="546100" cy="579437"/>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p’</a:t>
              </a:r>
            </a:p>
          </p:txBody>
        </p:sp>
        <p:sp>
          <p:nvSpPr>
            <p:cNvPr id="16" name="Oval 14"/>
            <p:cNvSpPr>
              <a:spLocks noChangeArrowheads="1"/>
            </p:cNvSpPr>
            <p:nvPr/>
          </p:nvSpPr>
          <p:spPr bwMode="auto">
            <a:xfrm>
              <a:off x="1252538" y="2619375"/>
              <a:ext cx="228600" cy="228600"/>
            </a:xfrm>
            <a:prstGeom prst="ellipse">
              <a:avLst/>
            </a:prstGeom>
            <a:solidFill>
              <a:schemeClr val="accent1"/>
            </a:solidFill>
            <a:ln w="9525">
              <a:noFill/>
              <a:round/>
              <a:headEnd/>
              <a:tailEnd/>
            </a:ln>
            <a:effectLst/>
          </p:spPr>
          <p:txBody>
            <a:bodyPr wrap="none" anchor="ctr"/>
            <a:lstStyle/>
            <a:p>
              <a:endParaRPr lang="en-IN"/>
            </a:p>
          </p:txBody>
        </p:sp>
        <p:sp>
          <p:nvSpPr>
            <p:cNvPr id="17" name="Line 15"/>
            <p:cNvSpPr>
              <a:spLocks noChangeShapeType="1"/>
            </p:cNvSpPr>
            <p:nvPr/>
          </p:nvSpPr>
          <p:spPr bwMode="auto">
            <a:xfrm>
              <a:off x="1382713" y="4127500"/>
              <a:ext cx="2932112" cy="0"/>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8" name="Oval 16"/>
            <p:cNvSpPr>
              <a:spLocks noChangeArrowheads="1"/>
            </p:cNvSpPr>
            <p:nvPr/>
          </p:nvSpPr>
          <p:spPr bwMode="auto">
            <a:xfrm>
              <a:off x="4211638" y="3989388"/>
              <a:ext cx="228600" cy="228600"/>
            </a:xfrm>
            <a:prstGeom prst="ellipse">
              <a:avLst/>
            </a:prstGeom>
            <a:solidFill>
              <a:schemeClr val="accent1"/>
            </a:solidFill>
            <a:ln w="9525">
              <a:noFill/>
              <a:round/>
              <a:headEnd/>
              <a:tailEnd/>
            </a:ln>
            <a:effectLst/>
          </p:spPr>
          <p:txBody>
            <a:bodyPr wrap="none" anchor="ctr"/>
            <a:lstStyle/>
            <a:p>
              <a:endParaRPr lang="en-IN"/>
            </a:p>
          </p:txBody>
        </p:sp>
        <p:sp>
          <p:nvSpPr>
            <p:cNvPr id="19" name="Rectangle 17"/>
            <p:cNvSpPr>
              <a:spLocks noChangeArrowheads="1"/>
            </p:cNvSpPr>
            <p:nvPr/>
          </p:nvSpPr>
          <p:spPr bwMode="auto">
            <a:xfrm>
              <a:off x="722313" y="3765550"/>
              <a:ext cx="635000" cy="579438"/>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p”</a:t>
              </a:r>
            </a:p>
          </p:txBody>
        </p:sp>
        <p:sp>
          <p:nvSpPr>
            <p:cNvPr id="20" name="Rectangle 18"/>
            <p:cNvSpPr>
              <a:spLocks noChangeArrowheads="1"/>
            </p:cNvSpPr>
            <p:nvPr/>
          </p:nvSpPr>
          <p:spPr bwMode="auto">
            <a:xfrm>
              <a:off x="455613" y="5399088"/>
              <a:ext cx="8686800" cy="646973"/>
            </a:xfrm>
            <a:prstGeom prst="rect">
              <a:avLst/>
            </a:prstGeom>
            <a:noFill/>
            <a:ln w="9525">
              <a:noFill/>
              <a:miter lim="800000"/>
              <a:headEnd/>
              <a:tailEnd/>
            </a:ln>
            <a:effectLst/>
          </p:spPr>
          <p:txBody>
            <a:bodyPr lIns="92075" tIns="46038" rIns="92075" bIns="46038">
              <a:spAutoFit/>
            </a:bodyPr>
            <a:lstStyle/>
            <a:p>
              <a:r>
                <a:rPr lang="en-US" dirty="0" smtClean="0"/>
                <a:t>At a price of p’, zero is demanded from the firm.</a:t>
              </a:r>
            </a:p>
            <a:p>
              <a:r>
                <a:rPr lang="en-US" dirty="0" smtClean="0">
                  <a:solidFill>
                    <a:schemeClr val="tx1"/>
                  </a:solidFill>
                </a:rPr>
                <a:t>At </a:t>
              </a:r>
              <a:r>
                <a:rPr lang="en-US" dirty="0">
                  <a:solidFill>
                    <a:schemeClr val="tx1"/>
                  </a:solidFill>
                </a:rPr>
                <a:t>a price of p” the firm faces the entire market demand.</a:t>
              </a:r>
            </a:p>
          </p:txBody>
        </p:sp>
        <p:sp>
          <p:nvSpPr>
            <p:cNvPr id="21" name="Rectangle 19"/>
            <p:cNvSpPr>
              <a:spLocks noChangeArrowheads="1"/>
            </p:cNvSpPr>
            <p:nvPr/>
          </p:nvSpPr>
          <p:spPr bwMode="auto">
            <a:xfrm>
              <a:off x="4141788" y="2971800"/>
              <a:ext cx="5002212" cy="369974"/>
            </a:xfrm>
            <a:prstGeom prst="rect">
              <a:avLst/>
            </a:prstGeom>
            <a:noFill/>
            <a:ln w="9525">
              <a:noFill/>
              <a:miter lim="800000"/>
              <a:headEnd/>
              <a:tailEnd/>
            </a:ln>
            <a:effectLst/>
          </p:spPr>
          <p:txBody>
            <a:bodyPr lIns="92075" tIns="46038" rIns="92075" bIns="46038">
              <a:spAutoFit/>
            </a:bodyPr>
            <a:lstStyle/>
            <a:p>
              <a:endParaRPr lang="en-US" dirty="0">
                <a:solidFill>
                  <a:schemeClr val="tx1"/>
                </a:solidFill>
              </a:endParaRPr>
            </a:p>
          </p:txBody>
        </p:sp>
        <p:sp>
          <p:nvSpPr>
            <p:cNvPr id="22" name="Rectangle 20"/>
            <p:cNvSpPr>
              <a:spLocks noChangeArrowheads="1"/>
            </p:cNvSpPr>
            <p:nvPr/>
          </p:nvSpPr>
          <p:spPr bwMode="auto">
            <a:xfrm>
              <a:off x="5241925" y="4333875"/>
              <a:ext cx="2556149" cy="523862"/>
            </a:xfrm>
            <a:prstGeom prst="rect">
              <a:avLst/>
            </a:prstGeom>
            <a:noFill/>
            <a:ln w="9525">
              <a:noFill/>
              <a:miter lim="800000"/>
              <a:headEnd/>
              <a:tailEnd/>
            </a:ln>
            <a:effectLst/>
          </p:spPr>
          <p:txBody>
            <a:bodyPr wrap="none" lIns="92075" tIns="46038" rIns="92075" bIns="46038">
              <a:spAutoFit/>
            </a:bodyPr>
            <a:lstStyle/>
            <a:p>
              <a:r>
                <a:rPr lang="en-US" sz="2800" dirty="0"/>
                <a:t>Market Demand</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grpSp>
        <p:nvGrpSpPr>
          <p:cNvPr id="4" name="Content Placeholder 3"/>
          <p:cNvGrpSpPr>
            <a:grpSpLocks noGrp="1"/>
          </p:cNvGrpSpPr>
          <p:nvPr>
            <p:ph idx="1"/>
          </p:nvPr>
        </p:nvGrpSpPr>
        <p:grpSpPr>
          <a:xfrm>
            <a:off x="457200" y="1600200"/>
            <a:ext cx="8229600" cy="4525963"/>
            <a:chOff x="212725" y="1004888"/>
            <a:chExt cx="7861300" cy="4497387"/>
          </a:xfrm>
        </p:grpSpPr>
        <p:sp>
          <p:nvSpPr>
            <p:cNvPr id="5" name="Line 3"/>
            <p:cNvSpPr>
              <a:spLocks noChangeShapeType="1"/>
            </p:cNvSpPr>
            <p:nvPr/>
          </p:nvSpPr>
          <p:spPr bwMode="auto">
            <a:xfrm>
              <a:off x="1371600" y="1447800"/>
              <a:ext cx="0" cy="3429000"/>
            </a:xfrm>
            <a:prstGeom prst="line">
              <a:avLst/>
            </a:prstGeom>
            <a:noFill/>
            <a:ln w="12700">
              <a:solidFill>
                <a:srgbClr val="FF3300"/>
              </a:solidFill>
              <a:round/>
              <a:headEnd type="stealth" w="med" len="lg"/>
              <a:tailEnd type="none" w="sm" len="sm"/>
            </a:ln>
            <a:effectLst/>
          </p:spPr>
          <p:txBody>
            <a:bodyPr wrap="none" anchor="ctr"/>
            <a:lstStyle/>
            <a:p>
              <a:endParaRPr lang="en-IN"/>
            </a:p>
          </p:txBody>
        </p:sp>
        <p:sp>
          <p:nvSpPr>
            <p:cNvPr id="6" name="Line 4"/>
            <p:cNvSpPr>
              <a:spLocks noChangeShapeType="1"/>
            </p:cNvSpPr>
            <p:nvPr/>
          </p:nvSpPr>
          <p:spPr bwMode="auto">
            <a:xfrm>
              <a:off x="1371600" y="4876800"/>
              <a:ext cx="4800600" cy="0"/>
            </a:xfrm>
            <a:prstGeom prst="line">
              <a:avLst/>
            </a:prstGeom>
            <a:noFill/>
            <a:ln w="12700">
              <a:solidFill>
                <a:srgbClr val="FF3300"/>
              </a:solidFill>
              <a:round/>
              <a:headEnd type="none" w="sm" len="sm"/>
              <a:tailEnd type="stealth" w="med" len="lg"/>
            </a:ln>
            <a:effectLst/>
          </p:spPr>
          <p:txBody>
            <a:bodyPr wrap="none" anchor="ctr"/>
            <a:lstStyle/>
            <a:p>
              <a:endParaRPr lang="en-IN"/>
            </a:p>
          </p:txBody>
        </p:sp>
        <p:sp>
          <p:nvSpPr>
            <p:cNvPr id="7" name="Line 5"/>
            <p:cNvSpPr>
              <a:spLocks noChangeShapeType="1"/>
            </p:cNvSpPr>
            <p:nvPr/>
          </p:nvSpPr>
          <p:spPr bwMode="auto">
            <a:xfrm>
              <a:off x="3359150" y="3406775"/>
              <a:ext cx="2051050" cy="1470025"/>
            </a:xfrm>
            <a:prstGeom prst="line">
              <a:avLst/>
            </a:prstGeom>
            <a:noFill/>
            <a:ln w="50800">
              <a:solidFill>
                <a:schemeClr val="hlink"/>
              </a:solidFill>
              <a:round/>
              <a:headEnd type="none" w="sm" len="sm"/>
              <a:tailEnd type="none" w="sm" len="sm"/>
            </a:ln>
            <a:effectLst/>
          </p:spPr>
          <p:txBody>
            <a:bodyPr wrap="none" anchor="ctr"/>
            <a:lstStyle/>
            <a:p>
              <a:endParaRPr lang="en-IN"/>
            </a:p>
          </p:txBody>
        </p:sp>
        <p:sp>
          <p:nvSpPr>
            <p:cNvPr id="8" name="Rectangle 6"/>
            <p:cNvSpPr>
              <a:spLocks noChangeArrowheads="1"/>
            </p:cNvSpPr>
            <p:nvPr/>
          </p:nvSpPr>
          <p:spPr bwMode="auto">
            <a:xfrm>
              <a:off x="6156325" y="4922838"/>
              <a:ext cx="455613" cy="579437"/>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Y</a:t>
              </a:r>
            </a:p>
          </p:txBody>
        </p:sp>
        <p:sp>
          <p:nvSpPr>
            <p:cNvPr id="9" name="Rectangle 7"/>
            <p:cNvSpPr>
              <a:spLocks noChangeArrowheads="1"/>
            </p:cNvSpPr>
            <p:nvPr/>
          </p:nvSpPr>
          <p:spPr bwMode="auto">
            <a:xfrm>
              <a:off x="212725" y="1004888"/>
              <a:ext cx="2336800" cy="519112"/>
            </a:xfrm>
            <a:prstGeom prst="rect">
              <a:avLst/>
            </a:prstGeom>
            <a:noFill/>
            <a:ln w="9525">
              <a:noFill/>
              <a:miter lim="800000"/>
              <a:headEnd/>
              <a:tailEnd/>
            </a:ln>
            <a:effectLst/>
          </p:spPr>
          <p:txBody>
            <a:bodyPr wrap="none" lIns="92075" tIns="46038" rIns="92075" bIns="46038">
              <a:spAutoFit/>
            </a:bodyPr>
            <a:lstStyle/>
            <a:p>
              <a:r>
                <a:rPr lang="en-US" sz="2800">
                  <a:solidFill>
                    <a:schemeClr val="tx1"/>
                  </a:solidFill>
                </a:rPr>
                <a:t>$/output unit</a:t>
              </a:r>
            </a:p>
          </p:txBody>
        </p:sp>
        <p:sp>
          <p:nvSpPr>
            <p:cNvPr id="10" name="Line 8"/>
            <p:cNvSpPr>
              <a:spLocks noChangeShapeType="1"/>
            </p:cNvSpPr>
            <p:nvPr/>
          </p:nvSpPr>
          <p:spPr bwMode="auto">
            <a:xfrm flipH="1">
              <a:off x="1371600" y="3429000"/>
              <a:ext cx="1981200" cy="0"/>
            </a:xfrm>
            <a:prstGeom prst="line">
              <a:avLst/>
            </a:prstGeom>
            <a:noFill/>
            <a:ln w="50800">
              <a:solidFill>
                <a:schemeClr val="hlink"/>
              </a:solidFill>
              <a:round/>
              <a:headEnd type="none" w="sm" len="sm"/>
              <a:tailEnd type="none" w="sm" len="sm"/>
            </a:ln>
            <a:effectLst/>
          </p:spPr>
          <p:txBody>
            <a:bodyPr wrap="none" anchor="ctr"/>
            <a:lstStyle/>
            <a:p>
              <a:endParaRPr lang="en-IN"/>
            </a:p>
          </p:txBody>
        </p:sp>
        <p:sp>
          <p:nvSpPr>
            <p:cNvPr id="11" name="Rectangle 9"/>
            <p:cNvSpPr>
              <a:spLocks noChangeArrowheads="1"/>
            </p:cNvSpPr>
            <p:nvPr/>
          </p:nvSpPr>
          <p:spPr bwMode="auto">
            <a:xfrm>
              <a:off x="822325" y="3094038"/>
              <a:ext cx="579438" cy="579437"/>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p</a:t>
              </a:r>
              <a:r>
                <a:rPr lang="en-US" baseline="30000">
                  <a:solidFill>
                    <a:schemeClr val="tx1"/>
                  </a:solidFill>
                </a:rPr>
                <a:t>e</a:t>
              </a:r>
            </a:p>
          </p:txBody>
        </p:sp>
        <p:sp>
          <p:nvSpPr>
            <p:cNvPr id="12" name="Rectangle 10"/>
            <p:cNvSpPr>
              <a:spLocks noChangeArrowheads="1"/>
            </p:cNvSpPr>
            <p:nvPr/>
          </p:nvSpPr>
          <p:spPr bwMode="auto">
            <a:xfrm>
              <a:off x="822325" y="2408238"/>
              <a:ext cx="546100" cy="579437"/>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p’</a:t>
              </a:r>
            </a:p>
          </p:txBody>
        </p:sp>
        <p:sp>
          <p:nvSpPr>
            <p:cNvPr id="13" name="Line 11"/>
            <p:cNvSpPr>
              <a:spLocks noChangeShapeType="1"/>
            </p:cNvSpPr>
            <p:nvPr/>
          </p:nvSpPr>
          <p:spPr bwMode="auto">
            <a:xfrm>
              <a:off x="1382713" y="4127500"/>
              <a:ext cx="2932112" cy="0"/>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4" name="Oval 12"/>
            <p:cNvSpPr>
              <a:spLocks noChangeArrowheads="1"/>
            </p:cNvSpPr>
            <p:nvPr/>
          </p:nvSpPr>
          <p:spPr bwMode="auto">
            <a:xfrm>
              <a:off x="4211638" y="3989388"/>
              <a:ext cx="228600" cy="228600"/>
            </a:xfrm>
            <a:prstGeom prst="ellipse">
              <a:avLst/>
            </a:prstGeom>
            <a:solidFill>
              <a:schemeClr val="accent1"/>
            </a:solidFill>
            <a:ln w="9525">
              <a:noFill/>
              <a:round/>
              <a:headEnd/>
              <a:tailEnd/>
            </a:ln>
            <a:effectLst/>
          </p:spPr>
          <p:txBody>
            <a:bodyPr wrap="none" anchor="ctr"/>
            <a:lstStyle/>
            <a:p>
              <a:endParaRPr lang="en-IN"/>
            </a:p>
          </p:txBody>
        </p:sp>
        <p:sp>
          <p:nvSpPr>
            <p:cNvPr id="15" name="Rectangle 13"/>
            <p:cNvSpPr>
              <a:spLocks noChangeArrowheads="1"/>
            </p:cNvSpPr>
            <p:nvPr/>
          </p:nvSpPr>
          <p:spPr bwMode="auto">
            <a:xfrm>
              <a:off x="722313" y="3765550"/>
              <a:ext cx="635000" cy="579438"/>
            </a:xfrm>
            <a:prstGeom prst="rect">
              <a:avLst/>
            </a:prstGeom>
            <a:noFill/>
            <a:ln w="9525">
              <a:noFill/>
              <a:miter lim="800000"/>
              <a:headEnd/>
              <a:tailEnd/>
            </a:ln>
            <a:effectLst/>
          </p:spPr>
          <p:txBody>
            <a:bodyPr wrap="none" lIns="92075" tIns="46038" rIns="92075" bIns="46038">
              <a:spAutoFit/>
            </a:bodyPr>
            <a:lstStyle/>
            <a:p>
              <a:r>
                <a:rPr lang="en-US">
                  <a:solidFill>
                    <a:schemeClr val="tx1"/>
                  </a:solidFill>
                </a:rPr>
                <a:t>p”</a:t>
              </a:r>
            </a:p>
          </p:txBody>
        </p:sp>
        <p:sp>
          <p:nvSpPr>
            <p:cNvPr id="16" name="Line 14"/>
            <p:cNvSpPr>
              <a:spLocks noChangeShapeType="1"/>
            </p:cNvSpPr>
            <p:nvPr/>
          </p:nvSpPr>
          <p:spPr bwMode="auto">
            <a:xfrm flipV="1">
              <a:off x="1368425" y="1784350"/>
              <a:ext cx="0" cy="1644650"/>
            </a:xfrm>
            <a:prstGeom prst="line">
              <a:avLst/>
            </a:prstGeom>
            <a:noFill/>
            <a:ln w="50800">
              <a:solidFill>
                <a:schemeClr val="hlink"/>
              </a:solidFill>
              <a:round/>
              <a:headEnd type="none" w="sm" len="sm"/>
              <a:tailEnd type="none" w="sm" len="sm"/>
            </a:ln>
            <a:effectLst/>
          </p:spPr>
          <p:txBody>
            <a:bodyPr wrap="none" anchor="ctr"/>
            <a:lstStyle/>
            <a:p>
              <a:endParaRPr lang="en-IN"/>
            </a:p>
          </p:txBody>
        </p:sp>
        <p:sp>
          <p:nvSpPr>
            <p:cNvPr id="17" name="Oval 15"/>
            <p:cNvSpPr>
              <a:spLocks noChangeArrowheads="1"/>
            </p:cNvSpPr>
            <p:nvPr/>
          </p:nvSpPr>
          <p:spPr bwMode="auto">
            <a:xfrm>
              <a:off x="1252538" y="2619375"/>
              <a:ext cx="228600" cy="228600"/>
            </a:xfrm>
            <a:prstGeom prst="ellipse">
              <a:avLst/>
            </a:prstGeom>
            <a:solidFill>
              <a:schemeClr val="accent1"/>
            </a:solidFill>
            <a:ln w="9525">
              <a:noFill/>
              <a:round/>
              <a:headEnd/>
              <a:tailEnd/>
            </a:ln>
            <a:effectLst/>
          </p:spPr>
          <p:txBody>
            <a:bodyPr wrap="none" anchor="ctr"/>
            <a:lstStyle/>
            <a:p>
              <a:endParaRPr lang="en-IN"/>
            </a:p>
          </p:txBody>
        </p:sp>
        <p:sp>
          <p:nvSpPr>
            <p:cNvPr id="18" name="Rectangle 16"/>
            <p:cNvSpPr>
              <a:spLocks noChangeArrowheads="1"/>
            </p:cNvSpPr>
            <p:nvPr/>
          </p:nvSpPr>
          <p:spPr bwMode="auto">
            <a:xfrm>
              <a:off x="5241925" y="4333875"/>
              <a:ext cx="2832100" cy="519113"/>
            </a:xfrm>
            <a:prstGeom prst="rect">
              <a:avLst/>
            </a:prstGeom>
            <a:noFill/>
            <a:ln w="9525">
              <a:noFill/>
              <a:miter lim="800000"/>
              <a:headEnd/>
              <a:tailEnd/>
            </a:ln>
            <a:effectLst/>
          </p:spPr>
          <p:txBody>
            <a:bodyPr wrap="none" lIns="92075" tIns="46038" rIns="92075" bIns="46038">
              <a:spAutoFit/>
            </a:bodyPr>
            <a:lstStyle/>
            <a:p>
              <a:r>
                <a:rPr lang="en-US" sz="2800">
                  <a:solidFill>
                    <a:srgbClr val="20F90F"/>
                  </a:solidFill>
                </a:rPr>
                <a:t>Market Demand</a:t>
              </a:r>
            </a:p>
          </p:txBody>
        </p:sp>
      </p:grpSp>
      <p:sp>
        <p:nvSpPr>
          <p:cNvPr id="19" name="Rectangle 18"/>
          <p:cNvSpPr/>
          <p:nvPr/>
        </p:nvSpPr>
        <p:spPr>
          <a:xfrm>
            <a:off x="4214810" y="1928802"/>
            <a:ext cx="4572000" cy="1938992"/>
          </a:xfrm>
          <a:prstGeom prst="rect">
            <a:avLst/>
          </a:prstGeom>
        </p:spPr>
        <p:txBody>
          <a:bodyPr wrap="square">
            <a:spAutoFit/>
          </a:bodyPr>
          <a:lstStyle/>
          <a:p>
            <a:pPr algn="just"/>
            <a:r>
              <a:rPr lang="en-IN" sz="2000" b="1" dirty="0" smtClean="0"/>
              <a:t>The demand curve for the perfectly competitive firm is horizontal </a:t>
            </a:r>
            <a:r>
              <a:rPr lang="en-IN" sz="2000" dirty="0" smtClean="0"/>
              <a:t>(i.e., completely elastic). Because a perfect competitor has such a small fraction of the market that it can sell all it wants at the market price.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a:t>
            </a:r>
            <a:r>
              <a:rPr lang="en-IN" dirty="0" smtClean="0"/>
              <a:t>ssumptions for perfectly </a:t>
            </a:r>
            <a:br>
              <a:rPr lang="en-IN" dirty="0" smtClean="0"/>
            </a:br>
            <a:r>
              <a:rPr lang="en-IN" dirty="0" smtClean="0"/>
              <a:t>competitive market</a:t>
            </a:r>
            <a:endParaRPr lang="en-IN" dirty="0"/>
          </a:p>
        </p:txBody>
      </p:sp>
      <p:sp>
        <p:nvSpPr>
          <p:cNvPr id="3" name="Content Placeholder 2"/>
          <p:cNvSpPr>
            <a:spLocks noGrp="1"/>
          </p:cNvSpPr>
          <p:nvPr>
            <p:ph idx="1"/>
          </p:nvPr>
        </p:nvSpPr>
        <p:spPr/>
        <p:txBody>
          <a:bodyPr>
            <a:normAutofit/>
          </a:bodyPr>
          <a:lstStyle/>
          <a:p>
            <a:pPr algn="just">
              <a:buNone/>
            </a:pPr>
            <a:r>
              <a:rPr lang="en-IN" dirty="0" smtClean="0"/>
              <a:t>	</a:t>
            </a:r>
            <a:r>
              <a:rPr lang="en-IN" sz="2400" dirty="0" smtClean="0"/>
              <a:t>The model </a:t>
            </a:r>
            <a:r>
              <a:rPr lang="en-IN" sz="2400" dirty="0"/>
              <a:t>of perfect competition rests on three basic </a:t>
            </a:r>
            <a:r>
              <a:rPr lang="en-IN" sz="2400" dirty="0" smtClean="0"/>
              <a:t>assumptions:</a:t>
            </a:r>
          </a:p>
          <a:p>
            <a:pPr marL="514350" indent="-514350" algn="just">
              <a:buFont typeface="+mj-lt"/>
              <a:buAutoNum type="arabicPeriod"/>
            </a:pPr>
            <a:r>
              <a:rPr lang="en-IN" sz="2400" i="1" dirty="0"/>
              <a:t>Price </a:t>
            </a:r>
            <a:r>
              <a:rPr lang="en-IN" sz="2400" i="1" dirty="0" smtClean="0"/>
              <a:t>Taking: </a:t>
            </a:r>
            <a:r>
              <a:rPr lang="en-IN" sz="2400" dirty="0" smtClean="0"/>
              <a:t>Each individual firm </a:t>
            </a:r>
            <a:r>
              <a:rPr lang="en-IN" sz="2400" dirty="0"/>
              <a:t>sells a sufficiently small proportion of total market output, its decisions have </a:t>
            </a:r>
            <a:r>
              <a:rPr lang="en-IN" sz="2400" dirty="0" smtClean="0"/>
              <a:t>no impact </a:t>
            </a:r>
            <a:r>
              <a:rPr lang="en-IN" sz="2400" dirty="0"/>
              <a:t>on market price. Thus, each firm takes the market price as given. </a:t>
            </a:r>
            <a:endParaRPr lang="en-IN" sz="2400" dirty="0" smtClean="0"/>
          </a:p>
          <a:p>
            <a:pPr marL="514350" indent="-514350" algn="just">
              <a:buFont typeface="+mj-lt"/>
              <a:buAutoNum type="arabicPeriod"/>
            </a:pPr>
            <a:r>
              <a:rPr lang="en-IN" sz="2400" i="1" dirty="0"/>
              <a:t>Product </a:t>
            </a:r>
            <a:r>
              <a:rPr lang="en-IN" sz="2400" i="1" dirty="0" smtClean="0"/>
              <a:t>Homogeneity: </a:t>
            </a:r>
            <a:r>
              <a:rPr lang="en-IN" sz="2400" dirty="0" smtClean="0"/>
              <a:t>The products of </a:t>
            </a:r>
            <a:r>
              <a:rPr lang="en-IN" sz="2400" dirty="0"/>
              <a:t>all of the firms in a market are perfectly substitutable with one </a:t>
            </a:r>
            <a:r>
              <a:rPr lang="en-IN" sz="2400" dirty="0" smtClean="0"/>
              <a:t>another.</a:t>
            </a:r>
          </a:p>
          <a:p>
            <a:pPr marL="514350" indent="-514350" algn="just">
              <a:buFont typeface="+mj-lt"/>
              <a:buAutoNum type="arabicPeriod"/>
            </a:pPr>
            <a:r>
              <a:rPr lang="en-IN" sz="2400" i="1" dirty="0" smtClean="0"/>
              <a:t>Free Entry and Exit: </a:t>
            </a:r>
            <a:r>
              <a:rPr lang="en-IN" sz="2400" dirty="0" smtClean="0"/>
              <a:t>Buyers </a:t>
            </a:r>
            <a:r>
              <a:rPr lang="en-IN" sz="2400" dirty="0"/>
              <a:t>can easily switch from one supplier to another, and suppliers can easily </a:t>
            </a:r>
            <a:r>
              <a:rPr lang="en-IN" sz="2400" dirty="0" smtClean="0"/>
              <a:t>enter or </a:t>
            </a:r>
            <a:r>
              <a:rPr lang="en-IN" sz="2400" dirty="0"/>
              <a:t>exit a market.</a:t>
            </a:r>
            <a:r>
              <a:rPr lang="en-IN" sz="2400" dirty="0" smtClean="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Demand curve faced by </a:t>
            </a:r>
            <a:br>
              <a:rPr lang="en-US" dirty="0" smtClean="0"/>
            </a:br>
            <a:r>
              <a:rPr lang="en-US" dirty="0" smtClean="0"/>
              <a:t>the individual firm and market</a:t>
            </a:r>
            <a:endParaRPr lang="en-IN" dirty="0"/>
          </a:p>
        </p:txBody>
      </p:sp>
      <p:sp>
        <p:nvSpPr>
          <p:cNvPr id="3" name="Content Placeholder 2"/>
          <p:cNvSpPr>
            <a:spLocks noGrp="1"/>
          </p:cNvSpPr>
          <p:nvPr>
            <p:ph idx="1"/>
          </p:nvPr>
        </p:nvSpPr>
        <p:spPr/>
        <p:txBody>
          <a:bodyPr>
            <a:normAutofit/>
          </a:bodyPr>
          <a:lstStyle/>
          <a:p>
            <a:pPr algn="just"/>
            <a:r>
              <a:rPr lang="en-IN" sz="2400" dirty="0" smtClean="0"/>
              <a:t>We need to distinguish between market demand curves and the demand curves faced by individual firms.</a:t>
            </a:r>
          </a:p>
          <a:p>
            <a:pPr algn="just"/>
            <a:r>
              <a:rPr lang="en-IN" sz="2400" dirty="0" smtClean="0"/>
              <a:t>Because it is a price taker, the demand curve facing an individual competitive firm is given by a horizontal line. The firm's sales will have no effect on price.</a:t>
            </a:r>
          </a:p>
          <a:p>
            <a:pPr algn="just"/>
            <a:r>
              <a:rPr lang="en-IN" sz="2400" dirty="0" smtClean="0"/>
              <a:t>The market demand curve shows how much </a:t>
            </a:r>
            <a:r>
              <a:rPr lang="en-IN" sz="2400" i="1" dirty="0" smtClean="0"/>
              <a:t>all consumers </a:t>
            </a:r>
            <a:r>
              <a:rPr lang="en-IN" sz="2400" dirty="0" smtClean="0"/>
              <a:t>will buy at each possible price. It is downward sloping because consumers buy more quantity at a lower price.</a:t>
            </a:r>
          </a:p>
          <a:p>
            <a:pPr algn="just"/>
            <a:r>
              <a:rPr lang="en-IN" sz="2400" smtClean="0"/>
              <a:t>Price </a:t>
            </a:r>
            <a:r>
              <a:rPr lang="en-IN" sz="2400" dirty="0" smtClean="0"/>
              <a:t>is determined by the interaction of all firms and consumers in the market, not by the output decision of a single firm.</a:t>
            </a:r>
          </a:p>
          <a:p>
            <a:pPr algn="just"/>
            <a:endParaRPr lang="en-IN"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TotalTime>
  <Words>1957</Words>
  <Application>Microsoft Office PowerPoint</Application>
  <PresentationFormat>On-screen Show (4:3)</PresentationFormat>
  <Paragraphs>310</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Office Theme</vt:lpstr>
      <vt:lpstr>Equation</vt:lpstr>
      <vt:lpstr>Microsoft Equation 3.0</vt:lpstr>
      <vt:lpstr>Slide 1</vt:lpstr>
      <vt:lpstr>Firms’ decisions</vt:lpstr>
      <vt:lpstr>Market Environments</vt:lpstr>
      <vt:lpstr>Characteristics of market structure</vt:lpstr>
      <vt:lpstr>Perfect Competition</vt:lpstr>
      <vt:lpstr>Demand curve faced by  the individual firm</vt:lpstr>
      <vt:lpstr>Slide 7</vt:lpstr>
      <vt:lpstr>Assumptions for perfectly  competitive market</vt:lpstr>
      <vt:lpstr>Demand curve faced by  the individual firm and market</vt:lpstr>
      <vt:lpstr>Example</vt:lpstr>
      <vt:lpstr>The Firm’s Short-Run Supply Decision</vt:lpstr>
      <vt:lpstr>Slide 12</vt:lpstr>
      <vt:lpstr>Slide 13</vt:lpstr>
      <vt:lpstr>Slide 14</vt:lpstr>
      <vt:lpstr>Marginal cost</vt:lpstr>
      <vt:lpstr>Slide 16</vt:lpstr>
      <vt:lpstr>Slide 17</vt:lpstr>
      <vt:lpstr>Example</vt:lpstr>
      <vt:lpstr>Slide 19</vt:lpstr>
      <vt:lpstr>Economic Profit in the Short Run</vt:lpstr>
      <vt:lpstr>Economic Losses in the Short Run</vt:lpstr>
      <vt:lpstr>The Firm’s shutting down condition</vt:lpstr>
      <vt:lpstr>Slide 23</vt:lpstr>
      <vt:lpstr>Slide 24</vt:lpstr>
      <vt:lpstr>Slide 25</vt:lpstr>
      <vt:lpstr>Perfect Competition in the Long Run</vt:lpstr>
      <vt:lpstr>Slide 27</vt:lpstr>
      <vt:lpstr>Slide 28</vt:lpstr>
      <vt:lpstr>The Firm’s Long-Run Supply Decision</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IIITA</dc:creator>
  <cp:lastModifiedBy>IIITA</cp:lastModifiedBy>
  <cp:revision>183</cp:revision>
  <dcterms:created xsi:type="dcterms:W3CDTF">2016-09-08T04:51:13Z</dcterms:created>
  <dcterms:modified xsi:type="dcterms:W3CDTF">2018-08-31T05:09:05Z</dcterms:modified>
</cp:coreProperties>
</file>