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61" r:id="rId3"/>
    <p:sldId id="262" r:id="rId4"/>
    <p:sldId id="258" r:id="rId5"/>
    <p:sldId id="264" r:id="rId6"/>
    <p:sldId id="265" r:id="rId7"/>
    <p:sldId id="267" r:id="rId8"/>
    <p:sldId id="266" r:id="rId9"/>
    <p:sldId id="269" r:id="rId10"/>
    <p:sldId id="270" r:id="rId11"/>
    <p:sldId id="268" r:id="rId12"/>
    <p:sldId id="259" r:id="rId13"/>
    <p:sldId id="271" r:id="rId14"/>
    <p:sldId id="260" r:id="rId15"/>
    <p:sldId id="272" r:id="rId16"/>
    <p:sldId id="273" r:id="rId17"/>
    <p:sldId id="274" r:id="rId18"/>
    <p:sldId id="275" r:id="rId19"/>
    <p:sldId id="276" r:id="rId20"/>
    <p:sldId id="301" r:id="rId21"/>
    <p:sldId id="263" r:id="rId22"/>
    <p:sldId id="277" r:id="rId23"/>
    <p:sldId id="279" r:id="rId24"/>
    <p:sldId id="278" r:id="rId25"/>
    <p:sldId id="282" r:id="rId26"/>
    <p:sldId id="283" r:id="rId27"/>
    <p:sldId id="281" r:id="rId28"/>
    <p:sldId id="286" r:id="rId29"/>
    <p:sldId id="285" r:id="rId30"/>
    <p:sldId id="284" r:id="rId31"/>
    <p:sldId id="280" r:id="rId32"/>
    <p:sldId id="292" r:id="rId33"/>
    <p:sldId id="288" r:id="rId34"/>
    <p:sldId id="291" r:id="rId35"/>
    <p:sldId id="290" r:id="rId36"/>
    <p:sldId id="289" r:id="rId37"/>
    <p:sldId id="287" r:id="rId38"/>
    <p:sldId id="294" r:id="rId39"/>
    <p:sldId id="295" r:id="rId40"/>
    <p:sldId id="296" r:id="rId41"/>
    <p:sldId id="297" r:id="rId42"/>
    <p:sldId id="298" r:id="rId43"/>
    <p:sldId id="299" r:id="rId44"/>
    <p:sldId id="293" r:id="rId45"/>
    <p:sldId id="300" r:id="rId46"/>
    <p:sldId id="302" r:id="rId47"/>
    <p:sldId id="303" r:id="rId48"/>
    <p:sldId id="306" r:id="rId49"/>
    <p:sldId id="307" r:id="rId50"/>
    <p:sldId id="305" r:id="rId51"/>
    <p:sldId id="309" r:id="rId52"/>
    <p:sldId id="312" r:id="rId53"/>
    <p:sldId id="310" r:id="rId54"/>
    <p:sldId id="311" r:id="rId55"/>
    <p:sldId id="313" r:id="rId56"/>
    <p:sldId id="314" r:id="rId57"/>
    <p:sldId id="315" r:id="rId58"/>
    <p:sldId id="316" r:id="rId59"/>
    <p:sldId id="317" r:id="rId60"/>
    <p:sldId id="318" r:id="rId61"/>
    <p:sldId id="319" r:id="rId62"/>
    <p:sldId id="308" r:id="rId63"/>
    <p:sldId id="324" r:id="rId64"/>
    <p:sldId id="328" r:id="rId65"/>
    <p:sldId id="327" r:id="rId66"/>
    <p:sldId id="329" r:id="rId67"/>
    <p:sldId id="332" r:id="rId68"/>
    <p:sldId id="330" r:id="rId69"/>
    <p:sldId id="333" r:id="rId70"/>
    <p:sldId id="334" r:id="rId71"/>
    <p:sldId id="335" r:id="rId72"/>
    <p:sldId id="337" r:id="rId73"/>
    <p:sldId id="336" r:id="rId74"/>
    <p:sldId id="33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40D06-9553-4AEB-AAE9-B5A60A2DD322}"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CFB88-9B8E-4024-BC1A-7EF9B9AD8DEC}" type="slidenum">
              <a:rPr lang="en-US" smtClean="0"/>
              <a:t>‹#›</a:t>
            </a:fld>
            <a:endParaRPr lang="en-US"/>
          </a:p>
        </p:txBody>
      </p:sp>
    </p:spTree>
    <p:extLst>
      <p:ext uri="{BB962C8B-B14F-4D97-AF65-F5344CB8AC3E}">
        <p14:creationId xmlns:p14="http://schemas.microsoft.com/office/powerpoint/2010/main" val="372437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CFB88-9B8E-4024-BC1A-7EF9B9AD8DEC}" type="slidenum">
              <a:rPr lang="en-US" smtClean="0"/>
              <a:t>1</a:t>
            </a:fld>
            <a:endParaRPr lang="en-US"/>
          </a:p>
        </p:txBody>
      </p:sp>
    </p:spTree>
    <p:extLst>
      <p:ext uri="{BB962C8B-B14F-4D97-AF65-F5344CB8AC3E}">
        <p14:creationId xmlns:p14="http://schemas.microsoft.com/office/powerpoint/2010/main" val="910731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CFB88-9B8E-4024-BC1A-7EF9B9AD8DEC}" type="slidenum">
              <a:rPr lang="en-US" smtClean="0"/>
              <a:t>14</a:t>
            </a:fld>
            <a:endParaRPr lang="en-US"/>
          </a:p>
        </p:txBody>
      </p:sp>
    </p:spTree>
    <p:extLst>
      <p:ext uri="{BB962C8B-B14F-4D97-AF65-F5344CB8AC3E}">
        <p14:creationId xmlns:p14="http://schemas.microsoft.com/office/powerpoint/2010/main" val="129860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CFB88-9B8E-4024-BC1A-7EF9B9AD8DEC}" type="slidenum">
              <a:rPr lang="en-US" smtClean="0"/>
              <a:t>15</a:t>
            </a:fld>
            <a:endParaRPr lang="en-US"/>
          </a:p>
        </p:txBody>
      </p:sp>
    </p:spTree>
    <p:extLst>
      <p:ext uri="{BB962C8B-B14F-4D97-AF65-F5344CB8AC3E}">
        <p14:creationId xmlns:p14="http://schemas.microsoft.com/office/powerpoint/2010/main" val="373007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CFB88-9B8E-4024-BC1A-7EF9B9AD8DEC}" type="slidenum">
              <a:rPr lang="en-US" smtClean="0"/>
              <a:t>16</a:t>
            </a:fld>
            <a:endParaRPr lang="en-US"/>
          </a:p>
        </p:txBody>
      </p:sp>
    </p:spTree>
    <p:extLst>
      <p:ext uri="{BB962C8B-B14F-4D97-AF65-F5344CB8AC3E}">
        <p14:creationId xmlns:p14="http://schemas.microsoft.com/office/powerpoint/2010/main" val="87656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CFB88-9B8E-4024-BC1A-7EF9B9AD8DEC}" type="slidenum">
              <a:rPr lang="en-US" smtClean="0"/>
              <a:t>17</a:t>
            </a:fld>
            <a:endParaRPr lang="en-US"/>
          </a:p>
        </p:txBody>
      </p:sp>
    </p:spTree>
    <p:extLst>
      <p:ext uri="{BB962C8B-B14F-4D97-AF65-F5344CB8AC3E}">
        <p14:creationId xmlns:p14="http://schemas.microsoft.com/office/powerpoint/2010/main" val="32562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CFB88-9B8E-4024-BC1A-7EF9B9AD8DEC}" type="slidenum">
              <a:rPr lang="en-US" smtClean="0"/>
              <a:t>18</a:t>
            </a:fld>
            <a:endParaRPr lang="en-US"/>
          </a:p>
        </p:txBody>
      </p:sp>
    </p:spTree>
    <p:extLst>
      <p:ext uri="{BB962C8B-B14F-4D97-AF65-F5344CB8AC3E}">
        <p14:creationId xmlns:p14="http://schemas.microsoft.com/office/powerpoint/2010/main" val="284615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CFB88-9B8E-4024-BC1A-7EF9B9AD8DEC}" type="slidenum">
              <a:rPr lang="en-US" smtClean="0"/>
              <a:t>19</a:t>
            </a:fld>
            <a:endParaRPr lang="en-US"/>
          </a:p>
        </p:txBody>
      </p:sp>
    </p:spTree>
    <p:extLst>
      <p:ext uri="{BB962C8B-B14F-4D97-AF65-F5344CB8AC3E}">
        <p14:creationId xmlns:p14="http://schemas.microsoft.com/office/powerpoint/2010/main" val="1458191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A27300-82A7-41C2-A69D-6B2D3875FDB6}"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6129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84B96-A7F0-4639-80F7-2E7EBDB3F872}" type="datetime1">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6030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46AC3-19B5-4AE6-8D73-35E8A9471CAD}"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8625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7AD27-7CE4-4306-A107-6301C680FB4F}"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93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32D-28D8-405E-906D-42835222A0CE}"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3049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24C154-291F-4676-84E9-F889FBB31759}" type="datetime1">
              <a:rPr lang="en-US" smtClean="0"/>
              <a:t>9/6/2018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0807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F089C7-28A4-4AF6-A0D4-A276403D0D60}" type="datetime1">
              <a:rPr lang="en-US" smtClean="0"/>
              <a:t>9/6/2018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100160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E26169-C672-4C62-A9BD-B5FFC1E77BA7}"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94838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C56A0-0DC4-4467-8CC3-D61D7D70214D}"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98731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D010166-89C5-4BCF-A24A-007E26D132AE}"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5374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BD24-0DB4-4D3F-A615-0B39C89355EC}"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5093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2639F8-B1DA-4D7F-BCA8-E98433B53A26}" type="datetime1">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63066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E3E91A-E7D8-4069-9C33-196720619798}" type="datetime1">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99444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008CE1A-CC1D-4DD6-A8C2-5BE8C8C9E746}" type="datetime1">
              <a:rPr lang="en-US" smtClean="0"/>
              <a:t>9/6/2018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95211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8F32CF-69A1-4980-9581-2E48DADF2552}" type="datetime1">
              <a:rPr lang="en-US" smtClean="0"/>
              <a:t>9/6/2018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50968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3CFBCAD-BE7F-4C91-BCEF-6C6E84374F02}" type="datetime1">
              <a:rPr lang="en-US" smtClean="0"/>
              <a:t>9/6/2018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126969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B3499-92AA-4C47-BD26-DDDF4358BFD1}" type="datetime1">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19525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304B87-4AE5-4C03-9EA2-515470CCA97C}" type="datetime1">
              <a:rPr lang="en-US" smtClean="0"/>
              <a:t>9/6/2018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FF359C-A2E2-4193-A991-71794F5D9AC1}" type="slidenum">
              <a:rPr lang="en-US" smtClean="0"/>
              <a:t>‹#›</a:t>
            </a:fld>
            <a:endParaRPr lang="en-US"/>
          </a:p>
        </p:txBody>
      </p:sp>
    </p:spTree>
    <p:extLst>
      <p:ext uri="{BB962C8B-B14F-4D97-AF65-F5344CB8AC3E}">
        <p14:creationId xmlns:p14="http://schemas.microsoft.com/office/powerpoint/2010/main" val="2110286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Advanced Static Analysis</a:t>
            </a:r>
            <a:endParaRPr lang="en-US" sz="3600" dirty="0"/>
          </a:p>
        </p:txBody>
      </p:sp>
      <p:sp>
        <p:nvSpPr>
          <p:cNvPr id="3" name="Subtitle 2"/>
          <p:cNvSpPr>
            <a:spLocks noGrp="1"/>
          </p:cNvSpPr>
          <p:nvPr>
            <p:ph type="subTitle" idx="1"/>
          </p:nvPr>
        </p:nvSpPr>
        <p:spPr/>
        <p:txBody>
          <a:bodyPr/>
          <a:lstStyle/>
          <a:p>
            <a:r>
              <a:rPr lang="en-US" cap="none" dirty="0" err="1" smtClean="0"/>
              <a:t>Hüseyin</a:t>
            </a:r>
            <a:r>
              <a:rPr lang="en-US" cap="none" dirty="0" smtClean="0"/>
              <a:t> </a:t>
            </a:r>
            <a:r>
              <a:rPr lang="en-US" cap="none" dirty="0" err="1" smtClean="0"/>
              <a:t>Yağcı</a:t>
            </a:r>
            <a:endParaRPr lang="en-US" cap="none" dirty="0"/>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2299014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X86 disassembly</a:t>
            </a:r>
          </a:p>
        </p:txBody>
      </p:sp>
      <p:sp>
        <p:nvSpPr>
          <p:cNvPr id="3" name="Content Placeholder 2"/>
          <p:cNvSpPr>
            <a:spLocks noGrp="1"/>
          </p:cNvSpPr>
          <p:nvPr>
            <p:ph idx="1"/>
          </p:nvPr>
        </p:nvSpPr>
        <p:spPr>
          <a:xfrm>
            <a:off x="0" y="1459360"/>
            <a:ext cx="6256421" cy="5198114"/>
          </a:xfrm>
        </p:spPr>
        <p:txBody>
          <a:bodyPr>
            <a:normAutofit lnSpcReduction="10000"/>
          </a:bodyPr>
          <a:lstStyle/>
          <a:p>
            <a:r>
              <a:rPr lang="en-US" dirty="0" smtClean="0"/>
              <a:t>4</a:t>
            </a:r>
            <a:r>
              <a:rPr lang="en-US" dirty="0"/>
              <a:t>. The function performs its work. </a:t>
            </a:r>
            <a:endParaRPr lang="en-US" dirty="0" smtClean="0"/>
          </a:p>
          <a:p>
            <a:r>
              <a:rPr lang="en-US" dirty="0" smtClean="0"/>
              <a:t>5</a:t>
            </a:r>
            <a:r>
              <a:rPr lang="en-US" dirty="0"/>
              <a:t>. Through the use of a function epilogue, the stack is restored. ESP is adjusted to free the local variables, and EBP is restored so that the calling function can address its variables properly. The leave instruction can be used as an epilogue because it sets ESP to equal EBP and pops EBP off the stack. </a:t>
            </a:r>
            <a:endParaRPr lang="en-US" dirty="0" smtClean="0"/>
          </a:p>
          <a:p>
            <a:r>
              <a:rPr lang="en-US" dirty="0" smtClean="0"/>
              <a:t>6</a:t>
            </a:r>
            <a:r>
              <a:rPr lang="en-US" dirty="0"/>
              <a:t>. The function returns by calling the ret instruction. This pops the return address off the stack and into EIP, so that the program will continue executing from where the original call was made</a:t>
            </a:r>
            <a:r>
              <a:rPr lang="en-US" dirty="0" smtClean="0"/>
              <a:t>.</a:t>
            </a:r>
          </a:p>
          <a:p>
            <a:r>
              <a:rPr lang="en-US" dirty="0" smtClean="0"/>
              <a:t> </a:t>
            </a:r>
            <a:r>
              <a:rPr lang="en-US" dirty="0"/>
              <a:t>7. The stack is adjusted to remove the arguments that were sent, unless they’ll be used again later.</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421" y="1459360"/>
            <a:ext cx="5849166" cy="4696480"/>
          </a:xfrm>
          <a:prstGeom prst="rect">
            <a:avLst/>
          </a:prstGeom>
        </p:spPr>
      </p:pic>
    </p:spTree>
    <p:extLst>
      <p:ext uri="{BB962C8B-B14F-4D97-AF65-F5344CB8AC3E}">
        <p14:creationId xmlns:p14="http://schemas.microsoft.com/office/powerpoint/2010/main" val="10592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X86 disassembly</a:t>
            </a:r>
          </a:p>
        </p:txBody>
      </p:sp>
      <p:sp>
        <p:nvSpPr>
          <p:cNvPr id="3" name="Content Placeholder 2"/>
          <p:cNvSpPr>
            <a:spLocks noGrp="1"/>
          </p:cNvSpPr>
          <p:nvPr>
            <p:ph idx="1"/>
          </p:nvPr>
        </p:nvSpPr>
        <p:spPr>
          <a:xfrm>
            <a:off x="264234" y="1266855"/>
            <a:ext cx="8946541" cy="4195481"/>
          </a:xfrm>
        </p:spPr>
        <p:txBody>
          <a:bodyPr/>
          <a:lstStyle/>
          <a:p>
            <a:r>
              <a:rPr lang="en-US" dirty="0" smtClean="0"/>
              <a:t>Conditionals, Branching</a:t>
            </a:r>
            <a:endParaRPr lang="en-US" dirty="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82" y="1152983"/>
            <a:ext cx="6430272" cy="55157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20" y="1618462"/>
            <a:ext cx="3524742" cy="12479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31" y="3218018"/>
            <a:ext cx="5377485" cy="3219899"/>
          </a:xfrm>
          <a:prstGeom prst="rect">
            <a:avLst/>
          </a:prstGeom>
        </p:spPr>
      </p:pic>
    </p:spTree>
    <p:extLst>
      <p:ext uri="{BB962C8B-B14F-4D97-AF65-F5344CB8AC3E}">
        <p14:creationId xmlns:p14="http://schemas.microsoft.com/office/powerpoint/2010/main" val="352705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IDA </a:t>
            </a:r>
            <a:r>
              <a:rPr lang="en-US" sz="4400" dirty="0" smtClean="0"/>
              <a:t>Pro</a:t>
            </a:r>
            <a:endParaRPr lang="en-US" sz="4400" dirty="0"/>
          </a:p>
        </p:txBody>
      </p:sp>
      <p:sp>
        <p:nvSpPr>
          <p:cNvPr id="3" name="Content Placeholder 2"/>
          <p:cNvSpPr>
            <a:spLocks noGrp="1"/>
          </p:cNvSpPr>
          <p:nvPr>
            <p:ph idx="1"/>
          </p:nvPr>
        </p:nvSpPr>
        <p:spPr/>
        <p:txBody>
          <a:bodyPr>
            <a:normAutofit fontScale="92500"/>
          </a:bodyPr>
          <a:lstStyle/>
          <a:p>
            <a:r>
              <a:rPr lang="en-US" dirty="0" smtClean="0"/>
              <a:t>Important keywords of IDA</a:t>
            </a:r>
          </a:p>
          <a:p>
            <a:pPr lvl="1"/>
            <a:r>
              <a:rPr lang="en-US" dirty="0" smtClean="0"/>
              <a:t>Space: change between graph mode and text mode.</a:t>
            </a:r>
          </a:p>
          <a:p>
            <a:pPr lvl="1"/>
            <a:r>
              <a:rPr lang="en-US" dirty="0" smtClean="0"/>
              <a:t>Escape: back.</a:t>
            </a:r>
          </a:p>
          <a:p>
            <a:pPr lvl="1"/>
            <a:r>
              <a:rPr lang="en-US" dirty="0" smtClean="0"/>
              <a:t>G: jump to location</a:t>
            </a:r>
          </a:p>
          <a:p>
            <a:pPr lvl="1"/>
            <a:r>
              <a:rPr lang="en-US" dirty="0" smtClean="0"/>
              <a:t>X: cross-reference</a:t>
            </a:r>
            <a:r>
              <a:rPr lang="en-US" dirty="0"/>
              <a:t>, known as </a:t>
            </a:r>
            <a:r>
              <a:rPr lang="en-US" dirty="0" err="1" smtClean="0"/>
              <a:t>an”xref</a:t>
            </a:r>
            <a:r>
              <a:rPr lang="en-US" dirty="0" smtClean="0"/>
              <a:t>” : help for locating addresses.</a:t>
            </a:r>
          </a:p>
          <a:p>
            <a:pPr lvl="1"/>
            <a:r>
              <a:rPr lang="en-US" b="1" dirty="0"/>
              <a:t>WinGraph32: </a:t>
            </a:r>
            <a:r>
              <a:rPr lang="en-US" dirty="0" smtClean="0"/>
              <a:t>helper program for understanding bigger portion of program.</a:t>
            </a:r>
          </a:p>
          <a:p>
            <a:pPr lvl="1"/>
            <a:r>
              <a:rPr lang="en-US" b="1" dirty="0" smtClean="0"/>
              <a:t>Name Constants: </a:t>
            </a:r>
            <a:r>
              <a:rPr lang="en-US" dirty="0"/>
              <a:t>To determine which value to choose from the often extensive list provided in the standard symbolic constant window, you will need to go to the MSDN page for the Windows API call. There you will see the symbolic constants that are associated with each parameter</a:t>
            </a:r>
            <a:endParaRPr lang="en-US" b="1" dirty="0" smtClean="0"/>
          </a:p>
          <a:p>
            <a:r>
              <a:rPr lang="en-US" dirty="0" smtClean="0"/>
              <a:t>IDA plugins</a:t>
            </a:r>
            <a:r>
              <a:rPr lang="en-US" dirty="0"/>
              <a:t>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12</a:t>
            </a:fld>
            <a:endParaRPr lang="en-US"/>
          </a:p>
        </p:txBody>
      </p:sp>
    </p:spTree>
    <p:extLst>
      <p:ext uri="{BB962C8B-B14F-4D97-AF65-F5344CB8AC3E}">
        <p14:creationId xmlns:p14="http://schemas.microsoft.com/office/powerpoint/2010/main" val="43068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IDA </a:t>
            </a:r>
            <a:r>
              <a:rPr lang="en-US" sz="4400" dirty="0" smtClean="0"/>
              <a:t>Pro</a:t>
            </a:r>
            <a:endParaRPr lang="en-US" sz="4400" dirty="0"/>
          </a:p>
        </p:txBody>
      </p:sp>
      <p:sp>
        <p:nvSpPr>
          <p:cNvPr id="3" name="Content Placeholder 2"/>
          <p:cNvSpPr>
            <a:spLocks noGrp="1"/>
          </p:cNvSpPr>
          <p:nvPr>
            <p:ph idx="1"/>
          </p:nvPr>
        </p:nvSpPr>
        <p:spPr/>
        <p:txBody>
          <a:bodyPr>
            <a:normAutofit/>
          </a:bodyPr>
          <a:lstStyle/>
          <a:p>
            <a:r>
              <a:rPr lang="en-US" dirty="0" smtClean="0"/>
              <a:t>IDA plugins	</a:t>
            </a:r>
            <a:r>
              <a:rPr lang="en-US" dirty="0"/>
              <a:t>	</a:t>
            </a:r>
          </a:p>
          <a:p>
            <a:pPr lvl="1"/>
            <a:r>
              <a:rPr lang="en-US" dirty="0"/>
              <a:t>IDC and Python scripts</a:t>
            </a:r>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13</a:t>
            </a:fld>
            <a:endParaRPr lang="en-US"/>
          </a:p>
        </p:txBody>
      </p:sp>
    </p:spTree>
    <p:extLst>
      <p:ext uri="{BB962C8B-B14F-4D97-AF65-F5344CB8AC3E}">
        <p14:creationId xmlns:p14="http://schemas.microsoft.com/office/powerpoint/2010/main" val="340564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Recognizing C code constructs in assembly</a:t>
            </a:r>
          </a:p>
        </p:txBody>
      </p:sp>
      <p:sp>
        <p:nvSpPr>
          <p:cNvPr id="3" name="Content Placeholder 2"/>
          <p:cNvSpPr>
            <a:spLocks noGrp="1"/>
          </p:cNvSpPr>
          <p:nvPr>
            <p:ph idx="1"/>
          </p:nvPr>
        </p:nvSpPr>
        <p:spPr/>
        <p:txBody>
          <a:bodyPr/>
          <a:lstStyle/>
          <a:p>
            <a:r>
              <a:rPr lang="en-US" dirty="0" smtClean="0"/>
              <a:t>Global variables;</a:t>
            </a:r>
            <a:endParaRPr lang="en-US" dirty="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18" y="2449939"/>
            <a:ext cx="2739865" cy="2091500"/>
          </a:xfrm>
          <a:prstGeom prst="rect">
            <a:avLst/>
          </a:prstGeom>
        </p:spPr>
      </p:pic>
      <p:grpSp>
        <p:nvGrpSpPr>
          <p:cNvPr id="8" name="Group 7"/>
          <p:cNvGrpSpPr/>
          <p:nvPr/>
        </p:nvGrpSpPr>
        <p:grpSpPr>
          <a:xfrm>
            <a:off x="7525149" y="1636295"/>
            <a:ext cx="3489126" cy="2687421"/>
            <a:chOff x="4824235" y="3033657"/>
            <a:chExt cx="2648320" cy="2057687"/>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235" y="3033657"/>
              <a:ext cx="2543530" cy="7906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4235" y="3824342"/>
              <a:ext cx="2648320" cy="1267002"/>
            </a:xfrm>
            <a:prstGeom prst="rect">
              <a:avLst/>
            </a:prstGeom>
          </p:spPr>
        </p:pic>
      </p:gr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1359" y="4341586"/>
            <a:ext cx="5087961" cy="222920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470" y="4571974"/>
            <a:ext cx="5082346" cy="1809148"/>
          </a:xfrm>
          <a:prstGeom prst="rect">
            <a:avLst/>
          </a:prstGeom>
        </p:spPr>
      </p:pic>
    </p:spTree>
    <p:extLst>
      <p:ext uri="{BB962C8B-B14F-4D97-AF65-F5344CB8AC3E}">
        <p14:creationId xmlns:p14="http://schemas.microsoft.com/office/powerpoint/2010/main" val="360101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Recognizing C code constructs in assembly</a:t>
            </a:r>
          </a:p>
        </p:txBody>
      </p:sp>
      <p:sp>
        <p:nvSpPr>
          <p:cNvPr id="3" name="Content Placeholder 2"/>
          <p:cNvSpPr>
            <a:spLocks noGrp="1"/>
          </p:cNvSpPr>
          <p:nvPr>
            <p:ph idx="1"/>
          </p:nvPr>
        </p:nvSpPr>
        <p:spPr/>
        <p:txBody>
          <a:bodyPr/>
          <a:lstStyle/>
          <a:p>
            <a:r>
              <a:rPr lang="en-US" dirty="0" smtClean="0"/>
              <a:t>If Statements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89" y="1583817"/>
            <a:ext cx="6431816" cy="5161583"/>
          </a:xfrm>
          <a:prstGeom prst="rect">
            <a:avLst/>
          </a:prstGeom>
        </p:spPr>
      </p:pic>
    </p:spTree>
    <p:extLst>
      <p:ext uri="{BB962C8B-B14F-4D97-AF65-F5344CB8AC3E}">
        <p14:creationId xmlns:p14="http://schemas.microsoft.com/office/powerpoint/2010/main" val="328610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Recognizing C code constructs in assembly</a:t>
            </a:r>
          </a:p>
        </p:txBody>
      </p:sp>
      <p:sp>
        <p:nvSpPr>
          <p:cNvPr id="3" name="Content Placeholder 2"/>
          <p:cNvSpPr>
            <a:spLocks noGrp="1"/>
          </p:cNvSpPr>
          <p:nvPr>
            <p:ph idx="1"/>
          </p:nvPr>
        </p:nvSpPr>
        <p:spPr/>
        <p:txBody>
          <a:bodyPr/>
          <a:lstStyle/>
          <a:p>
            <a:r>
              <a:rPr lang="en-US" dirty="0" smtClean="0"/>
              <a:t>Loops, Switch</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12" y="2664551"/>
            <a:ext cx="2819794" cy="14861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380" y="1759549"/>
            <a:ext cx="6201359" cy="4488850"/>
          </a:xfrm>
          <a:prstGeom prst="rect">
            <a:avLst/>
          </a:prstGeom>
        </p:spPr>
      </p:pic>
    </p:spTree>
    <p:extLst>
      <p:ext uri="{BB962C8B-B14F-4D97-AF65-F5344CB8AC3E}">
        <p14:creationId xmlns:p14="http://schemas.microsoft.com/office/powerpoint/2010/main" val="2558789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Recognizing C code constructs in assembly</a:t>
            </a:r>
          </a:p>
        </p:txBody>
      </p:sp>
      <p:sp>
        <p:nvSpPr>
          <p:cNvPr id="3" name="Content Placeholder 2"/>
          <p:cNvSpPr>
            <a:spLocks noGrp="1"/>
          </p:cNvSpPr>
          <p:nvPr>
            <p:ph idx="1"/>
          </p:nvPr>
        </p:nvSpPr>
        <p:spPr/>
        <p:txBody>
          <a:bodyPr>
            <a:normAutofit lnSpcReduction="10000"/>
          </a:bodyPr>
          <a:lstStyle/>
          <a:p>
            <a:r>
              <a:rPr lang="en-US" dirty="0" smtClean="0"/>
              <a:t>Function </a:t>
            </a:r>
            <a:r>
              <a:rPr lang="en-US" dirty="0"/>
              <a:t>Call </a:t>
            </a:r>
            <a:r>
              <a:rPr lang="en-US" dirty="0" smtClean="0"/>
              <a:t>Conventions; </a:t>
            </a:r>
            <a:r>
              <a:rPr lang="en-US" dirty="0"/>
              <a:t>The calling convention used depends on the compiler, among other factors</a:t>
            </a:r>
            <a:endParaRPr lang="en-US" dirty="0" smtClean="0"/>
          </a:p>
          <a:p>
            <a:r>
              <a:rPr lang="en-US" b="1" dirty="0" err="1" smtClean="0"/>
              <a:t>Cdecl</a:t>
            </a:r>
            <a:r>
              <a:rPr lang="en-US" dirty="0"/>
              <a:t>: In </a:t>
            </a:r>
            <a:r>
              <a:rPr lang="en-US" dirty="0" err="1"/>
              <a:t>cdecl</a:t>
            </a:r>
            <a:r>
              <a:rPr lang="en-US" dirty="0"/>
              <a:t>, parameters are pushed onto the stack from right to left, the caller cleans up the stack when the function is complete, and the return value is stored in EAX</a:t>
            </a:r>
            <a:r>
              <a:rPr lang="en-US" dirty="0" smtClean="0"/>
              <a:t>.</a:t>
            </a:r>
          </a:p>
          <a:p>
            <a:r>
              <a:rPr lang="en-US" b="1" dirty="0" err="1" smtClean="0"/>
              <a:t>Stdcall</a:t>
            </a:r>
            <a:r>
              <a:rPr lang="en-US" dirty="0" smtClean="0"/>
              <a:t>: same as </a:t>
            </a:r>
            <a:r>
              <a:rPr lang="en-US" dirty="0" err="1" smtClean="0"/>
              <a:t>cdecl</a:t>
            </a:r>
            <a:r>
              <a:rPr lang="en-US" dirty="0" smtClean="0"/>
              <a:t> but </a:t>
            </a:r>
            <a:r>
              <a:rPr lang="en-US" dirty="0" err="1" smtClean="0"/>
              <a:t>stdcall</a:t>
            </a:r>
            <a:r>
              <a:rPr lang="en-US" dirty="0" smtClean="0"/>
              <a:t> </a:t>
            </a:r>
            <a:r>
              <a:rPr lang="en-US" dirty="0"/>
              <a:t>requires the </a:t>
            </a:r>
            <a:r>
              <a:rPr lang="en-US" dirty="0" err="1"/>
              <a:t>callee</a:t>
            </a:r>
            <a:r>
              <a:rPr lang="en-US" dirty="0"/>
              <a:t> to clean up the stack when the function is complete</a:t>
            </a:r>
            <a:r>
              <a:rPr lang="en-US" dirty="0" smtClean="0"/>
              <a:t>.</a:t>
            </a:r>
          </a:p>
          <a:p>
            <a:r>
              <a:rPr lang="en-US" b="1" dirty="0" err="1" smtClean="0"/>
              <a:t>Fastcall</a:t>
            </a:r>
            <a:r>
              <a:rPr lang="en-US" dirty="0" smtClean="0"/>
              <a:t>: </a:t>
            </a:r>
            <a:r>
              <a:rPr lang="en-US" dirty="0"/>
              <a:t>In </a:t>
            </a:r>
            <a:r>
              <a:rPr lang="en-US" dirty="0" err="1"/>
              <a:t>fastcall</a:t>
            </a:r>
            <a:r>
              <a:rPr lang="en-US" dirty="0"/>
              <a:t>, the first few arguments (typically two) are passed in registers, with the most commonly used registers being EDX and ECX (the Microsoft </a:t>
            </a:r>
            <a:r>
              <a:rPr lang="en-US" dirty="0" err="1"/>
              <a:t>fastcall</a:t>
            </a:r>
            <a:r>
              <a:rPr lang="en-US" dirty="0"/>
              <a:t> convention). Additional arguments are loaded from right to left, and the calling function is usually responsible for cleaning up the stack, if necessary.</a:t>
            </a:r>
          </a:p>
          <a:p>
            <a:r>
              <a:rPr lang="en-US" dirty="0" smtClean="0"/>
              <a:t>Arrays, </a:t>
            </a:r>
            <a:r>
              <a:rPr lang="en-US" dirty="0" err="1" smtClean="0"/>
              <a:t>Structs</a:t>
            </a:r>
            <a:endParaRPr lang="en-US" dirty="0" smtClean="0"/>
          </a:p>
          <a:p>
            <a:pPr lvl="1"/>
            <a:endParaRPr lang="en-US" dirty="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17</a:t>
            </a:fld>
            <a:endParaRPr lang="en-US"/>
          </a:p>
        </p:txBody>
      </p:sp>
    </p:spTree>
    <p:extLst>
      <p:ext uri="{BB962C8B-B14F-4D97-AF65-F5344CB8AC3E}">
        <p14:creationId xmlns:p14="http://schemas.microsoft.com/office/powerpoint/2010/main" val="493683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Recognizing C code constructs in assembly</a:t>
            </a:r>
          </a:p>
        </p:txBody>
      </p:sp>
      <p:sp>
        <p:nvSpPr>
          <p:cNvPr id="3" name="Content Placeholder 2"/>
          <p:cNvSpPr>
            <a:spLocks noGrp="1"/>
          </p:cNvSpPr>
          <p:nvPr>
            <p:ph idx="1"/>
          </p:nvPr>
        </p:nvSpPr>
        <p:spPr/>
        <p:txBody>
          <a:bodyPr>
            <a:normAutofit/>
          </a:bodyPr>
          <a:lstStyle/>
          <a:p>
            <a:r>
              <a:rPr lang="en-US" dirty="0" smtClean="0"/>
              <a:t>Arrays</a:t>
            </a:r>
            <a:endParaRPr lang="en-US" dirty="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639" y="2619151"/>
            <a:ext cx="2619741" cy="26768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6907" y="1660742"/>
            <a:ext cx="5713832" cy="4593719"/>
          </a:xfrm>
          <a:prstGeom prst="rect">
            <a:avLst/>
          </a:prstGeom>
        </p:spPr>
      </p:pic>
    </p:spTree>
    <p:extLst>
      <p:ext uri="{BB962C8B-B14F-4D97-AF65-F5344CB8AC3E}">
        <p14:creationId xmlns:p14="http://schemas.microsoft.com/office/powerpoint/2010/main" val="96030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Recognizing C code constructs in assembly</a:t>
            </a:r>
          </a:p>
        </p:txBody>
      </p:sp>
      <p:sp>
        <p:nvSpPr>
          <p:cNvPr id="3" name="Content Placeholder 2"/>
          <p:cNvSpPr>
            <a:spLocks noGrp="1"/>
          </p:cNvSpPr>
          <p:nvPr>
            <p:ph idx="1"/>
          </p:nvPr>
        </p:nvSpPr>
        <p:spPr/>
        <p:txBody>
          <a:bodyPr>
            <a:normAutofit/>
          </a:bodyPr>
          <a:lstStyle/>
          <a:p>
            <a:r>
              <a:rPr lang="en-US" dirty="0" err="1" smtClean="0"/>
              <a:t>Structs</a:t>
            </a:r>
            <a:endParaRPr lang="en-US" dirty="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40" y="2539313"/>
            <a:ext cx="2940723" cy="409409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529" y="1246992"/>
            <a:ext cx="3524742" cy="2819794"/>
          </a:xfrm>
          <a:prstGeom prst="rect">
            <a:avLst/>
          </a:prstGeom>
        </p:spPr>
      </p:pic>
      <p:grpSp>
        <p:nvGrpSpPr>
          <p:cNvPr id="12" name="Group 11"/>
          <p:cNvGrpSpPr/>
          <p:nvPr/>
        </p:nvGrpSpPr>
        <p:grpSpPr>
          <a:xfrm>
            <a:off x="8068376" y="1246992"/>
            <a:ext cx="3962953" cy="5611008"/>
            <a:chOff x="4114523" y="1437997"/>
            <a:chExt cx="3962953" cy="5611008"/>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523" y="1437997"/>
              <a:ext cx="3962953" cy="398200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4523" y="5420003"/>
              <a:ext cx="3534268" cy="1629002"/>
            </a:xfrm>
            <a:prstGeom prst="rect">
              <a:avLst/>
            </a:prstGeom>
          </p:spPr>
        </p:pic>
      </p:grpSp>
    </p:spTree>
    <p:extLst>
      <p:ext uri="{BB962C8B-B14F-4D97-AF65-F5344CB8AC3E}">
        <p14:creationId xmlns:p14="http://schemas.microsoft.com/office/powerpoint/2010/main" val="23228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63416"/>
            <a:ext cx="8946541" cy="4727784"/>
          </a:xfrm>
        </p:spPr>
        <p:txBody>
          <a:bodyPr>
            <a:normAutofit/>
          </a:bodyPr>
          <a:lstStyle/>
          <a:p>
            <a:pPr>
              <a:lnSpc>
                <a:spcPct val="150000"/>
              </a:lnSpc>
            </a:pPr>
            <a:r>
              <a:rPr lang="en-US" dirty="0" smtClean="0"/>
              <a:t>Basic static and dynamic malware analysis methods are good for initial triage, but they do not provide enough information to analyze malware completely.</a:t>
            </a:r>
          </a:p>
          <a:p>
            <a:pPr>
              <a:lnSpc>
                <a:spcPct val="150000"/>
              </a:lnSpc>
            </a:pPr>
            <a:r>
              <a:rPr lang="en-US" dirty="0"/>
              <a:t>You can use static analysis to draw some preliminary conclusions, but more in-depth analysis is required to get the whole story. </a:t>
            </a:r>
            <a:endParaRPr lang="en-US" dirty="0" smtClean="0"/>
          </a:p>
          <a:p>
            <a:pPr>
              <a:lnSpc>
                <a:spcPct val="150000"/>
              </a:lnSpc>
            </a:pPr>
            <a:r>
              <a:rPr lang="en-US" dirty="0"/>
              <a:t>For example, basic dynamic analysis can tell you how your subject malware responds when it receives a specially designed packet, but you can learn the format of that packet only by digging deeper. That’s where disassembly comes in</a:t>
            </a:r>
          </a:p>
        </p:txBody>
      </p:sp>
      <p:sp>
        <p:nvSpPr>
          <p:cNvPr id="4" name="Slide Number Placeholder 3"/>
          <p:cNvSpPr>
            <a:spLocks noGrp="1"/>
          </p:cNvSpPr>
          <p:nvPr>
            <p:ph type="sldNum" sz="quarter" idx="12"/>
          </p:nvPr>
        </p:nvSpPr>
        <p:spPr/>
        <p:txBody>
          <a:bodyPr/>
          <a:lstStyle/>
          <a:p>
            <a:fld id="{B3FF359C-A2E2-4193-A991-71794F5D9AC1}" type="slidenum">
              <a:rPr lang="en-US" smtClean="0"/>
              <a:t>2</a:t>
            </a:fld>
            <a:endParaRPr lang="en-US"/>
          </a:p>
        </p:txBody>
      </p:sp>
    </p:spTree>
    <p:extLst>
      <p:ext uri="{BB962C8B-B14F-4D97-AF65-F5344CB8AC3E}">
        <p14:creationId xmlns:p14="http://schemas.microsoft.com/office/powerpoint/2010/main" val="222747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Following Running </a:t>
            </a:r>
            <a:r>
              <a:rPr lang="en-US" dirty="0" smtClean="0"/>
              <a:t>Malware,</a:t>
            </a:r>
          </a:p>
          <a:p>
            <a:pPr lvl="1"/>
            <a:r>
              <a:rPr lang="en-US" dirty="0" smtClean="0"/>
              <a:t>DLLs</a:t>
            </a:r>
          </a:p>
          <a:p>
            <a:pPr lvl="1"/>
            <a:r>
              <a:rPr lang="en-US" dirty="0" smtClean="0"/>
              <a:t>Processes</a:t>
            </a:r>
          </a:p>
          <a:p>
            <a:pPr lvl="1"/>
            <a:r>
              <a:rPr lang="en-US" dirty="0" smtClean="0"/>
              <a:t>Threads</a:t>
            </a:r>
          </a:p>
          <a:p>
            <a:pPr lvl="1"/>
            <a:r>
              <a:rPr lang="en-US" dirty="0" err="1" smtClean="0"/>
              <a:t>Interprocess</a:t>
            </a:r>
            <a:r>
              <a:rPr lang="en-US" dirty="0" smtClean="0"/>
              <a:t> Coordination with </a:t>
            </a:r>
            <a:r>
              <a:rPr lang="en-US" dirty="0" err="1" smtClean="0"/>
              <a:t>Mutex</a:t>
            </a:r>
            <a:endParaRPr lang="en-US" dirty="0" smtClean="0"/>
          </a:p>
          <a:p>
            <a:pPr lvl="1"/>
            <a:r>
              <a:rPr lang="en-US" dirty="0" smtClean="0"/>
              <a:t>Services</a:t>
            </a:r>
          </a:p>
          <a:p>
            <a:pPr lvl="1"/>
            <a:r>
              <a:rPr lang="en-US" dirty="0" smtClean="0"/>
              <a:t>The Component Object Model</a:t>
            </a:r>
          </a:p>
          <a:p>
            <a:pPr lvl="1"/>
            <a:r>
              <a:rPr lang="en-US" dirty="0" smtClean="0"/>
              <a:t>Exceptions</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20</a:t>
            </a:fld>
            <a:endParaRPr lang="en-US"/>
          </a:p>
        </p:txBody>
      </p:sp>
    </p:spTree>
    <p:extLst>
      <p:ext uri="{BB962C8B-B14F-4D97-AF65-F5344CB8AC3E}">
        <p14:creationId xmlns:p14="http://schemas.microsoft.com/office/powerpoint/2010/main" val="189386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1103312" y="2052918"/>
            <a:ext cx="4549959" cy="4195481"/>
          </a:xfrm>
        </p:spPr>
        <p:txBody>
          <a:bodyPr/>
          <a:lstStyle/>
          <a:p>
            <a:r>
              <a:rPr lang="en-US" dirty="0" smtClean="0"/>
              <a:t>Windows API</a:t>
            </a:r>
          </a:p>
          <a:p>
            <a:pPr lvl="1"/>
            <a:r>
              <a:rPr lang="en-US" b="1" dirty="0"/>
              <a:t>Handles</a:t>
            </a:r>
            <a:r>
              <a:rPr lang="en-US" dirty="0"/>
              <a:t>; are items that have been opened or created in the OS, such as a window, process, module, menu, file, and so on. Handles are like pointers in that they refer to an object or memory location somewhere else. </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271" y="1853248"/>
            <a:ext cx="6426433" cy="3368875"/>
          </a:xfrm>
          <a:prstGeom prst="rect">
            <a:avLst/>
          </a:prstGeom>
        </p:spPr>
      </p:pic>
    </p:spTree>
    <p:extLst>
      <p:ext uri="{BB962C8B-B14F-4D97-AF65-F5344CB8AC3E}">
        <p14:creationId xmlns:p14="http://schemas.microsoft.com/office/powerpoint/2010/main" val="21434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smtClean="0"/>
              <a:t>File System Functions,</a:t>
            </a:r>
          </a:p>
          <a:p>
            <a:pPr lvl="1"/>
            <a:r>
              <a:rPr lang="en-US" dirty="0" err="1" smtClean="0"/>
              <a:t>CreateFile</a:t>
            </a:r>
            <a:r>
              <a:rPr lang="en-US" dirty="0"/>
              <a:t>, </a:t>
            </a:r>
            <a:r>
              <a:rPr lang="en-US" dirty="0" err="1"/>
              <a:t>ReadFile</a:t>
            </a:r>
            <a:r>
              <a:rPr lang="en-US" dirty="0"/>
              <a:t> and </a:t>
            </a:r>
            <a:r>
              <a:rPr lang="en-US" dirty="0" err="1" smtClean="0"/>
              <a:t>WriteFile</a:t>
            </a:r>
            <a:r>
              <a:rPr lang="en-US" dirty="0" smtClean="0"/>
              <a:t>.</a:t>
            </a:r>
          </a:p>
          <a:p>
            <a:pPr lvl="1"/>
            <a:r>
              <a:rPr lang="en-US" dirty="0" err="1"/>
              <a:t>CreateFileMapping</a:t>
            </a:r>
            <a:r>
              <a:rPr lang="en-US" dirty="0"/>
              <a:t> and </a:t>
            </a:r>
            <a:r>
              <a:rPr lang="en-US" dirty="0" err="1" smtClean="0"/>
              <a:t>MapViewOfFile</a:t>
            </a:r>
            <a:r>
              <a:rPr lang="en-US" dirty="0"/>
              <a:t>, </a:t>
            </a:r>
            <a:r>
              <a:rPr lang="en-US" dirty="0" smtClean="0"/>
              <a:t>file </a:t>
            </a:r>
            <a:r>
              <a:rPr lang="en-US" dirty="0"/>
              <a:t>mappings are commonly used by malware writers because they allow a file to be loaded into memory and manipulated easily. </a:t>
            </a:r>
            <a:endParaRPr lang="en-US" dirty="0" smtClean="0"/>
          </a:p>
          <a:p>
            <a:r>
              <a:rPr lang="en-US" dirty="0" smtClean="0"/>
              <a:t>Note: </a:t>
            </a:r>
            <a:r>
              <a:rPr lang="en-US" i="1" dirty="0"/>
              <a:t>File mappings are commonly used to replicate the functionality of the Windows loader. After obtaining a map of the file, the malware can parse the PE header and make all necessary changes to the file in memory, thereby causing the PE file to be executed as if it had been loaded by the OS loader.</a:t>
            </a:r>
          </a:p>
        </p:txBody>
      </p:sp>
      <p:sp>
        <p:nvSpPr>
          <p:cNvPr id="4" name="Slide Number Placeholder 3"/>
          <p:cNvSpPr>
            <a:spLocks noGrp="1"/>
          </p:cNvSpPr>
          <p:nvPr>
            <p:ph type="sldNum" sz="quarter" idx="12"/>
          </p:nvPr>
        </p:nvSpPr>
        <p:spPr/>
        <p:txBody>
          <a:bodyPr/>
          <a:lstStyle/>
          <a:p>
            <a:fld id="{B3FF359C-A2E2-4193-A991-71794F5D9AC1}" type="slidenum">
              <a:rPr lang="en-US" smtClean="0"/>
              <a:t>22</a:t>
            </a:fld>
            <a:endParaRPr lang="en-US"/>
          </a:p>
        </p:txBody>
      </p:sp>
    </p:spTree>
    <p:extLst>
      <p:ext uri="{BB962C8B-B14F-4D97-AF65-F5344CB8AC3E}">
        <p14:creationId xmlns:p14="http://schemas.microsoft.com/office/powerpoint/2010/main" val="1761799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Special Files; shared </a:t>
            </a:r>
            <a:r>
              <a:rPr lang="en-US" dirty="0"/>
              <a:t>files, files accessible via namespaces, and alternate data streams. </a:t>
            </a:r>
            <a:endParaRPr lang="en-US" dirty="0" smtClean="0"/>
          </a:p>
          <a:p>
            <a:pPr lvl="1"/>
            <a:r>
              <a:rPr lang="en-US" b="1" dirty="0"/>
              <a:t>Shared Files</a:t>
            </a:r>
            <a:r>
              <a:rPr lang="en-US" dirty="0"/>
              <a:t>, Shared files are special files with names that start with \\serverName\share or \\?\serverName\share. They access directories or files in a shared folder stored on a network. The \\?\ prefix tells the OS to disable all string parsing, and it allows access to longer filenames</a:t>
            </a:r>
            <a:r>
              <a:rPr lang="en-US" dirty="0" smtClean="0"/>
              <a:t>.</a:t>
            </a:r>
          </a:p>
          <a:p>
            <a:pPr lvl="1"/>
            <a:r>
              <a:rPr lang="en-US" b="1" dirty="0"/>
              <a:t>Files Accessible via </a:t>
            </a:r>
            <a:r>
              <a:rPr lang="en-US" b="1" dirty="0" smtClean="0"/>
              <a:t>Namespaces</a:t>
            </a:r>
            <a:r>
              <a:rPr lang="en-US" dirty="0"/>
              <a:t>, Additional files are accessible via namespaces within the OS. Namespaces can be thought of as a fixed number of folders, each storing different types of objects</a:t>
            </a:r>
            <a:r>
              <a:rPr lang="en-US" dirty="0" smtClean="0"/>
              <a:t>.</a:t>
            </a:r>
          </a:p>
          <a:p>
            <a:pPr lvl="1"/>
            <a:r>
              <a:rPr lang="en-US" sz="1300" b="1" dirty="0" smtClean="0"/>
              <a:t>NOTE</a:t>
            </a:r>
            <a:r>
              <a:rPr lang="en-US" sz="1300" i="1" dirty="0" smtClean="0"/>
              <a:t> The </a:t>
            </a:r>
            <a:r>
              <a:rPr lang="en-US" sz="1300" i="1" dirty="0"/>
              <a:t>Win32 device namespace, with the prefix \\.\, is often used by malware to access physical devices directly, and read and write to them like a file. For example, a program might use the \\ .\PhysicalDisk1 to directly access PhysicalDisk1 while ignoring its file system, thereby allowing it to modify the disk in ways that are not possible through the normal API. Using this method, the malware might be able to read and write data to an unallocated sector without creating or accessing files, which allows it to avoid detection by antivirus and security programs</a:t>
            </a:r>
          </a:p>
        </p:txBody>
      </p:sp>
      <p:sp>
        <p:nvSpPr>
          <p:cNvPr id="4" name="Slide Number Placeholder 3"/>
          <p:cNvSpPr>
            <a:spLocks noGrp="1"/>
          </p:cNvSpPr>
          <p:nvPr>
            <p:ph type="sldNum" sz="quarter" idx="12"/>
          </p:nvPr>
        </p:nvSpPr>
        <p:spPr/>
        <p:txBody>
          <a:bodyPr/>
          <a:lstStyle/>
          <a:p>
            <a:fld id="{B3FF359C-A2E2-4193-A991-71794F5D9AC1}" type="slidenum">
              <a:rPr lang="en-US" smtClean="0"/>
              <a:t>23</a:t>
            </a:fld>
            <a:endParaRPr lang="en-US"/>
          </a:p>
        </p:txBody>
      </p:sp>
    </p:spTree>
    <p:extLst>
      <p:ext uri="{BB962C8B-B14F-4D97-AF65-F5344CB8AC3E}">
        <p14:creationId xmlns:p14="http://schemas.microsoft.com/office/powerpoint/2010/main" val="1017990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b="1" dirty="0"/>
              <a:t>Alternate Data Streams</a:t>
            </a:r>
            <a:r>
              <a:rPr lang="en-US" dirty="0"/>
              <a:t>, The Alternate Data Streams (ADS) feature allows additional data to be added to an existing file within NTFS, essentially adding one file to another. </a:t>
            </a:r>
            <a:endParaRPr lang="en-US" dirty="0" smtClean="0"/>
          </a:p>
          <a:p>
            <a:r>
              <a:rPr lang="en-US" dirty="0"/>
              <a:t>ADS data is named according to the convention </a:t>
            </a:r>
            <a:r>
              <a:rPr lang="en-US" dirty="0" err="1"/>
              <a:t>normalFile.txt:Stream</a:t>
            </a:r>
            <a:r>
              <a:rPr lang="en-US" dirty="0"/>
              <a:t>:$DATA, which allows a program to read and write to a stream. </a:t>
            </a:r>
          </a:p>
        </p:txBody>
      </p:sp>
      <p:sp>
        <p:nvSpPr>
          <p:cNvPr id="4" name="Slide Number Placeholder 3"/>
          <p:cNvSpPr>
            <a:spLocks noGrp="1"/>
          </p:cNvSpPr>
          <p:nvPr>
            <p:ph type="sldNum" sz="quarter" idx="12"/>
          </p:nvPr>
        </p:nvSpPr>
        <p:spPr/>
        <p:txBody>
          <a:bodyPr/>
          <a:lstStyle/>
          <a:p>
            <a:fld id="{B3FF359C-A2E2-4193-A991-71794F5D9AC1}" type="slidenum">
              <a:rPr lang="en-US" smtClean="0"/>
              <a:t>24</a:t>
            </a:fld>
            <a:endParaRPr lang="en-US"/>
          </a:p>
        </p:txBody>
      </p:sp>
    </p:spTree>
    <p:extLst>
      <p:ext uri="{BB962C8B-B14F-4D97-AF65-F5344CB8AC3E}">
        <p14:creationId xmlns:p14="http://schemas.microsoft.com/office/powerpoint/2010/main" val="4210447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Windows Registry</a:t>
            </a:r>
            <a:r>
              <a:rPr lang="en-US" dirty="0" smtClean="0"/>
              <a:t>, </a:t>
            </a:r>
            <a:r>
              <a:rPr lang="en-US" dirty="0"/>
              <a:t>The Windows registry is used to store OS and program configuration information, such as settings and options</a:t>
            </a:r>
            <a:r>
              <a:rPr lang="en-US" dirty="0" smtClean="0"/>
              <a:t>.</a:t>
            </a:r>
          </a:p>
          <a:p>
            <a:r>
              <a:rPr lang="en-US" b="1" dirty="0"/>
              <a:t>Root </a:t>
            </a:r>
            <a:r>
              <a:rPr lang="en-US" b="1" dirty="0" smtClean="0"/>
              <a:t>key, </a:t>
            </a:r>
            <a:r>
              <a:rPr lang="en-US" dirty="0"/>
              <a:t>The registry is divided into five top-level sections called root keys. Sometimes, the terms HKEY and hive are also used. Each of the root keys has a particular purpose, as explained next. </a:t>
            </a:r>
            <a:endParaRPr lang="en-US" dirty="0" smtClean="0"/>
          </a:p>
          <a:p>
            <a:r>
              <a:rPr lang="en-US" b="1" dirty="0" err="1" smtClean="0"/>
              <a:t>Subkey</a:t>
            </a:r>
            <a:r>
              <a:rPr lang="en-US" b="1" dirty="0" smtClean="0"/>
              <a:t>,</a:t>
            </a:r>
            <a:r>
              <a:rPr lang="en-US" dirty="0" smtClean="0"/>
              <a:t> is </a:t>
            </a:r>
            <a:r>
              <a:rPr lang="en-US" dirty="0"/>
              <a:t>like a subfolder within a folder. </a:t>
            </a:r>
            <a:endParaRPr lang="en-US" dirty="0" smtClean="0"/>
          </a:p>
          <a:p>
            <a:r>
              <a:rPr lang="en-US" b="1" dirty="0" smtClean="0"/>
              <a:t>Key,</a:t>
            </a:r>
            <a:r>
              <a:rPr lang="en-US" dirty="0" smtClean="0"/>
              <a:t> is </a:t>
            </a:r>
            <a:r>
              <a:rPr lang="en-US" dirty="0"/>
              <a:t>a folder in the registry that can contain additional folders or values. The root keys and </a:t>
            </a:r>
            <a:r>
              <a:rPr lang="en-US" dirty="0" err="1" smtClean="0"/>
              <a:t>subkeys</a:t>
            </a:r>
            <a:r>
              <a:rPr lang="en-US" dirty="0" smtClean="0"/>
              <a:t> </a:t>
            </a:r>
            <a:r>
              <a:rPr lang="en-US" dirty="0"/>
              <a:t>are both keys</a:t>
            </a:r>
            <a:r>
              <a:rPr lang="en-US" dirty="0" smtClean="0"/>
              <a:t>.</a:t>
            </a:r>
          </a:p>
          <a:p>
            <a:r>
              <a:rPr lang="en-US" b="1" dirty="0"/>
              <a:t>Value entry </a:t>
            </a:r>
            <a:r>
              <a:rPr lang="en-US" dirty="0"/>
              <a:t>A value entry is an ordered pair with a name and value</a:t>
            </a:r>
            <a:r>
              <a:rPr lang="en-US" dirty="0" smtClean="0"/>
              <a:t>.</a:t>
            </a:r>
          </a:p>
          <a:p>
            <a:r>
              <a:rPr lang="en-US" dirty="0" smtClean="0"/>
              <a:t> </a:t>
            </a:r>
            <a:r>
              <a:rPr lang="en-US" b="1" dirty="0"/>
              <a:t>Value or data </a:t>
            </a:r>
            <a:r>
              <a:rPr lang="en-US" dirty="0"/>
              <a:t>The value or data is the data stored in a </a:t>
            </a:r>
            <a:r>
              <a:rPr lang="en-US" dirty="0" smtClean="0"/>
              <a:t>registry entry.</a:t>
            </a:r>
          </a:p>
        </p:txBody>
      </p:sp>
      <p:sp>
        <p:nvSpPr>
          <p:cNvPr id="4" name="Slide Number Placeholder 3"/>
          <p:cNvSpPr>
            <a:spLocks noGrp="1"/>
          </p:cNvSpPr>
          <p:nvPr>
            <p:ph type="sldNum" sz="quarter" idx="12"/>
          </p:nvPr>
        </p:nvSpPr>
        <p:spPr/>
        <p:txBody>
          <a:bodyPr/>
          <a:lstStyle/>
          <a:p>
            <a:fld id="{B3FF359C-A2E2-4193-A991-71794F5D9AC1}" type="slidenum">
              <a:rPr lang="en-US" smtClean="0"/>
              <a:t>25</a:t>
            </a:fld>
            <a:endParaRPr lang="en-US"/>
          </a:p>
        </p:txBody>
      </p:sp>
    </p:spTree>
    <p:extLst>
      <p:ext uri="{BB962C8B-B14F-4D97-AF65-F5344CB8AC3E}">
        <p14:creationId xmlns:p14="http://schemas.microsoft.com/office/powerpoint/2010/main" val="3480156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smtClean="0"/>
              <a:t>Windows Registry</a:t>
            </a:r>
            <a:r>
              <a:rPr lang="en-US" dirty="0" smtClean="0"/>
              <a:t>, Registry </a:t>
            </a:r>
            <a:r>
              <a:rPr lang="en-US" dirty="0"/>
              <a:t>Root Keys The registry is split into the following five root </a:t>
            </a:r>
            <a:r>
              <a:rPr lang="en-US" dirty="0" smtClean="0"/>
              <a:t>keys.</a:t>
            </a:r>
          </a:p>
          <a:p>
            <a:r>
              <a:rPr lang="en-US" dirty="0" smtClean="0"/>
              <a:t> </a:t>
            </a:r>
            <a:r>
              <a:rPr lang="en-US" b="1" dirty="0"/>
              <a:t>HKEY_LOCAL_MACHINE (HKLM) </a:t>
            </a:r>
            <a:r>
              <a:rPr lang="en-US" dirty="0"/>
              <a:t>Stores settings that are global to the local machine </a:t>
            </a:r>
            <a:endParaRPr lang="en-US" dirty="0" smtClean="0"/>
          </a:p>
          <a:p>
            <a:r>
              <a:rPr lang="en-US" b="1" dirty="0" smtClean="0"/>
              <a:t>HKEY_CURRENT_USER </a:t>
            </a:r>
            <a:r>
              <a:rPr lang="en-US" b="1" dirty="0"/>
              <a:t>(HKCU) </a:t>
            </a:r>
            <a:r>
              <a:rPr lang="en-US" dirty="0"/>
              <a:t>Stores settings specific to the current user </a:t>
            </a:r>
            <a:endParaRPr lang="en-US" dirty="0" smtClean="0"/>
          </a:p>
          <a:p>
            <a:r>
              <a:rPr lang="en-US" b="1" dirty="0" smtClean="0"/>
              <a:t>HKEY_CLASSES_ROOT</a:t>
            </a:r>
            <a:r>
              <a:rPr lang="en-US" dirty="0" smtClean="0"/>
              <a:t> </a:t>
            </a:r>
            <a:r>
              <a:rPr lang="en-US" dirty="0"/>
              <a:t>Stores information defining types </a:t>
            </a:r>
            <a:endParaRPr lang="en-US" dirty="0" smtClean="0"/>
          </a:p>
          <a:p>
            <a:r>
              <a:rPr lang="en-US" b="1" dirty="0" smtClean="0"/>
              <a:t>HKEY_CURRENT_CONFIG</a:t>
            </a:r>
            <a:r>
              <a:rPr lang="en-US" dirty="0" smtClean="0"/>
              <a:t> </a:t>
            </a:r>
            <a:r>
              <a:rPr lang="en-US" dirty="0"/>
              <a:t>Stores settings about the current hardware configuration, specifically differences between the current and the standard configuration </a:t>
            </a:r>
            <a:endParaRPr lang="en-US" dirty="0" smtClean="0"/>
          </a:p>
          <a:p>
            <a:r>
              <a:rPr lang="en-US" b="1" dirty="0" smtClean="0"/>
              <a:t>HKEY_USERS</a:t>
            </a:r>
            <a:r>
              <a:rPr lang="en-US" dirty="0" smtClean="0"/>
              <a:t> </a:t>
            </a:r>
            <a:r>
              <a:rPr lang="en-US" dirty="0"/>
              <a:t>Defines settings for the default user, new users, and current users</a:t>
            </a:r>
          </a:p>
        </p:txBody>
      </p:sp>
      <p:sp>
        <p:nvSpPr>
          <p:cNvPr id="4" name="Slide Number Placeholder 3"/>
          <p:cNvSpPr>
            <a:spLocks noGrp="1"/>
          </p:cNvSpPr>
          <p:nvPr>
            <p:ph type="sldNum" sz="quarter" idx="12"/>
          </p:nvPr>
        </p:nvSpPr>
        <p:spPr/>
        <p:txBody>
          <a:bodyPr/>
          <a:lstStyle/>
          <a:p>
            <a:fld id="{B3FF359C-A2E2-4193-A991-71794F5D9AC1}" type="slidenum">
              <a:rPr lang="en-US" smtClean="0"/>
              <a:t>26</a:t>
            </a:fld>
            <a:endParaRPr lang="en-US"/>
          </a:p>
        </p:txBody>
      </p:sp>
    </p:spTree>
    <p:extLst>
      <p:ext uri="{BB962C8B-B14F-4D97-AF65-F5344CB8AC3E}">
        <p14:creationId xmlns:p14="http://schemas.microsoft.com/office/powerpoint/2010/main" val="901417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smtClean="0"/>
              <a:t>Windows Registry,</a:t>
            </a:r>
          </a:p>
          <a:p>
            <a:pPr lvl="1"/>
            <a:r>
              <a:rPr lang="en-US" dirty="0" err="1" smtClean="0"/>
              <a:t>Regedit</a:t>
            </a:r>
            <a:r>
              <a:rPr lang="en-US" dirty="0"/>
              <a:t> </a:t>
            </a:r>
            <a:r>
              <a:rPr lang="en-US" dirty="0" smtClean="0"/>
              <a:t>is a program for editing and viewing registry files.</a:t>
            </a:r>
          </a:p>
          <a:p>
            <a:pPr lvl="1"/>
            <a:r>
              <a:rPr lang="en-US" dirty="0"/>
              <a:t>Programs that Run Automatically, Writing entries to the Run </a:t>
            </a:r>
            <a:r>
              <a:rPr lang="en-US" dirty="0" err="1"/>
              <a:t>subkey</a:t>
            </a:r>
            <a:r>
              <a:rPr lang="en-US" dirty="0"/>
              <a:t> </a:t>
            </a:r>
            <a:r>
              <a:rPr lang="en-US" dirty="0" smtClean="0"/>
              <a:t>is </a:t>
            </a:r>
            <a:r>
              <a:rPr lang="en-US" dirty="0"/>
              <a:t>a well-known way to set up software to run automatically. While not a very stealthy technique, it is often used by malware to launch itself </a:t>
            </a:r>
            <a:r>
              <a:rPr lang="en-US" dirty="0" smtClean="0"/>
              <a:t>automatically</a:t>
            </a:r>
          </a:p>
          <a:p>
            <a:pPr lvl="1"/>
            <a:r>
              <a:rPr lang="en-US" dirty="0"/>
              <a:t>Common Registry </a:t>
            </a:r>
            <a:r>
              <a:rPr lang="en-US" dirty="0" smtClean="0"/>
              <a:t>Functions</a:t>
            </a:r>
            <a:r>
              <a:rPr lang="en-US" dirty="0"/>
              <a:t>, </a:t>
            </a:r>
            <a:endParaRPr lang="en-US" dirty="0" smtClean="0"/>
          </a:p>
          <a:p>
            <a:pPr lvl="2"/>
            <a:r>
              <a:rPr lang="en-US" b="1" dirty="0" err="1" smtClean="0"/>
              <a:t>RegOpenKeyEx</a:t>
            </a:r>
            <a:r>
              <a:rPr lang="en-US" dirty="0" smtClean="0"/>
              <a:t> </a:t>
            </a:r>
            <a:r>
              <a:rPr lang="en-US" dirty="0"/>
              <a:t>Opens a registry for editing and querying. There are functions that allow you to query and edit a registry key without opening it first, but most programs use </a:t>
            </a:r>
            <a:r>
              <a:rPr lang="en-US" dirty="0" err="1" smtClean="0"/>
              <a:t>RegOpenKeyEx</a:t>
            </a:r>
            <a:r>
              <a:rPr lang="en-US" dirty="0" smtClean="0"/>
              <a:t> </a:t>
            </a:r>
            <a:r>
              <a:rPr lang="en-US" dirty="0"/>
              <a:t>anyway. </a:t>
            </a:r>
            <a:endParaRPr lang="en-US" dirty="0" smtClean="0"/>
          </a:p>
          <a:p>
            <a:pPr lvl="2"/>
            <a:r>
              <a:rPr lang="en-US" b="1" dirty="0" err="1" smtClean="0"/>
              <a:t>RegSetValueEx</a:t>
            </a:r>
            <a:r>
              <a:rPr lang="en-US" b="1" dirty="0" smtClean="0"/>
              <a:t> </a:t>
            </a:r>
            <a:r>
              <a:rPr lang="en-US" dirty="0"/>
              <a:t>Adds a new value to the registry and sets its data. </a:t>
            </a:r>
            <a:endParaRPr lang="en-US" dirty="0" smtClean="0"/>
          </a:p>
          <a:p>
            <a:pPr lvl="2"/>
            <a:r>
              <a:rPr lang="en-US" b="1" dirty="0" err="1" smtClean="0"/>
              <a:t>RegGetValue</a:t>
            </a:r>
            <a:r>
              <a:rPr lang="en-US" b="1" dirty="0" smtClean="0"/>
              <a:t> </a:t>
            </a:r>
            <a:r>
              <a:rPr lang="en-US" dirty="0"/>
              <a:t>Returns the data for a value entry in the registry.</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27</a:t>
            </a:fld>
            <a:endParaRPr lang="en-US"/>
          </a:p>
        </p:txBody>
      </p:sp>
    </p:spTree>
    <p:extLst>
      <p:ext uri="{BB962C8B-B14F-4D97-AF65-F5344CB8AC3E}">
        <p14:creationId xmlns:p14="http://schemas.microsoft.com/office/powerpoint/2010/main" val="4204086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160421" y="2052918"/>
            <a:ext cx="4720720" cy="4195481"/>
          </a:xfrm>
        </p:spPr>
        <p:txBody>
          <a:bodyPr>
            <a:normAutofit fontScale="92500" lnSpcReduction="10000"/>
          </a:bodyPr>
          <a:lstStyle/>
          <a:p>
            <a:r>
              <a:rPr lang="en-US" dirty="0" smtClean="0"/>
              <a:t>Registry Code Analysis,</a:t>
            </a:r>
          </a:p>
          <a:p>
            <a:r>
              <a:rPr lang="en-US" dirty="0"/>
              <a:t>The code calls the </a:t>
            </a:r>
            <a:r>
              <a:rPr lang="en-US" dirty="0" err="1"/>
              <a:t>RegOpenKeyEx</a:t>
            </a:r>
            <a:r>
              <a:rPr lang="en-US" dirty="0"/>
              <a:t> function at </a:t>
            </a:r>
            <a:r>
              <a:rPr lang="en-US" dirty="0" smtClean="0"/>
              <a:t>1 </a:t>
            </a:r>
            <a:r>
              <a:rPr lang="en-US" dirty="0"/>
              <a:t>with the parameters needed to open a handle to the registry key HKLM\SOFTWARE\Microsoft\Windows\ </a:t>
            </a:r>
            <a:r>
              <a:rPr lang="en-US" dirty="0" err="1"/>
              <a:t>CurrentVersion</a:t>
            </a:r>
            <a:r>
              <a:rPr lang="en-US" dirty="0"/>
              <a:t>\Run. The value name at </a:t>
            </a:r>
            <a:r>
              <a:rPr lang="en-US" dirty="0" smtClean="0"/>
              <a:t>5 </a:t>
            </a:r>
            <a:r>
              <a:rPr lang="en-US" dirty="0"/>
              <a:t>and data at </a:t>
            </a:r>
            <a:r>
              <a:rPr lang="en-US" dirty="0" smtClean="0"/>
              <a:t>4 </a:t>
            </a:r>
            <a:r>
              <a:rPr lang="en-US" dirty="0"/>
              <a:t>are stored on the stack as parameters to this function, and are shown here as having been labeled by IDA Pro. The call to </a:t>
            </a:r>
            <a:r>
              <a:rPr lang="en-US" dirty="0" err="1"/>
              <a:t>lstrlenW</a:t>
            </a:r>
            <a:r>
              <a:rPr lang="en-US" dirty="0"/>
              <a:t> at </a:t>
            </a:r>
            <a:r>
              <a:rPr lang="en-US" dirty="0" smtClean="0"/>
              <a:t>2 </a:t>
            </a:r>
            <a:r>
              <a:rPr lang="en-US" dirty="0"/>
              <a:t>is needed in order to get the size of the data, which is given as a parameter to the </a:t>
            </a:r>
            <a:r>
              <a:rPr lang="en-US" dirty="0" err="1"/>
              <a:t>RegSetValueEx</a:t>
            </a:r>
            <a:r>
              <a:rPr lang="en-US" dirty="0"/>
              <a:t> function at </a:t>
            </a:r>
            <a:r>
              <a:rPr lang="en-US" dirty="0" smtClean="0"/>
              <a:t>3. </a:t>
            </a:r>
          </a:p>
          <a:p>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28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140" y="1503154"/>
            <a:ext cx="7157380" cy="4913687"/>
          </a:xfrm>
          <a:prstGeom prst="rect">
            <a:avLst/>
          </a:prstGeom>
        </p:spPr>
      </p:pic>
    </p:spTree>
    <p:extLst>
      <p:ext uri="{BB962C8B-B14F-4D97-AF65-F5344CB8AC3E}">
        <p14:creationId xmlns:p14="http://schemas.microsoft.com/office/powerpoint/2010/main" val="3868462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smtClean="0"/>
              <a:t>Scripting Registry, </a:t>
            </a:r>
            <a:r>
              <a:rPr lang="en-US" dirty="0"/>
              <a:t>Files with a .</a:t>
            </a:r>
            <a:r>
              <a:rPr lang="en-US" dirty="0" err="1"/>
              <a:t>reg</a:t>
            </a:r>
            <a:r>
              <a:rPr lang="en-US" dirty="0"/>
              <a:t> extension contain human-readable registry data. When a user double-clicks a .</a:t>
            </a:r>
            <a:r>
              <a:rPr lang="en-US" dirty="0" err="1"/>
              <a:t>reg</a:t>
            </a:r>
            <a:r>
              <a:rPr lang="en-US" dirty="0"/>
              <a:t> file, it automatically modifies the registry by merging the information the file contains into the registry—almost like a script for modifying the registry.</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29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572" y="3886136"/>
            <a:ext cx="5462304" cy="1327548"/>
          </a:xfrm>
          <a:prstGeom prst="rect">
            <a:avLst/>
          </a:prstGeom>
        </p:spPr>
      </p:pic>
    </p:spTree>
    <p:extLst>
      <p:ext uri="{BB962C8B-B14F-4D97-AF65-F5344CB8AC3E}">
        <p14:creationId xmlns:p14="http://schemas.microsoft.com/office/powerpoint/2010/main" val="147871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Generals about Advanced Static Analysis;</a:t>
            </a:r>
          </a:p>
          <a:p>
            <a:pPr lvl="1"/>
            <a:r>
              <a:rPr lang="en-US" dirty="0" smtClean="0"/>
              <a:t>X86 disassembly</a:t>
            </a:r>
          </a:p>
          <a:p>
            <a:pPr lvl="1"/>
            <a:r>
              <a:rPr lang="en-US" dirty="0" smtClean="0"/>
              <a:t>IDA Pro</a:t>
            </a:r>
          </a:p>
          <a:p>
            <a:pPr lvl="1"/>
            <a:r>
              <a:rPr lang="en-US" dirty="0" smtClean="0"/>
              <a:t>Recognizing C code constructs in assembly</a:t>
            </a:r>
          </a:p>
          <a:p>
            <a:pPr lvl="1"/>
            <a:endParaRPr lang="en-US" dirty="0" smtClean="0"/>
          </a:p>
          <a:p>
            <a:r>
              <a:rPr lang="en-US" dirty="0" smtClean="0"/>
              <a:t>Analyzing Malicious Windows </a:t>
            </a:r>
            <a:r>
              <a:rPr lang="en-US" dirty="0" smtClean="0"/>
              <a:t>Programs</a:t>
            </a:r>
          </a:p>
          <a:p>
            <a:r>
              <a:rPr lang="en-US" dirty="0" smtClean="0"/>
              <a:t>Kernel vs. User Mod</a:t>
            </a:r>
          </a:p>
          <a:p>
            <a:r>
              <a:rPr lang="en-US" dirty="0" smtClean="0"/>
              <a:t>The Native API</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3</a:t>
            </a:fld>
            <a:endParaRPr lang="en-US"/>
          </a:p>
        </p:txBody>
      </p:sp>
    </p:spTree>
    <p:extLst>
      <p:ext uri="{BB962C8B-B14F-4D97-AF65-F5344CB8AC3E}">
        <p14:creationId xmlns:p14="http://schemas.microsoft.com/office/powerpoint/2010/main" val="711141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smtClean="0"/>
              <a:t>Networking API</a:t>
            </a:r>
          </a:p>
        </p:txBody>
      </p:sp>
      <p:sp>
        <p:nvSpPr>
          <p:cNvPr id="4" name="Slide Number Placeholder 3"/>
          <p:cNvSpPr>
            <a:spLocks noGrp="1"/>
          </p:cNvSpPr>
          <p:nvPr>
            <p:ph type="sldNum" sz="quarter" idx="12"/>
          </p:nvPr>
        </p:nvSpPr>
        <p:spPr/>
        <p:txBody>
          <a:bodyPr/>
          <a:lstStyle/>
          <a:p>
            <a:fld id="{B3FF359C-A2E2-4193-A991-71794F5D9AC1}" type="slidenum">
              <a:rPr lang="en-US" smtClean="0"/>
              <a:t>30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695" y="1449007"/>
            <a:ext cx="4980082" cy="51534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01" y="2669502"/>
            <a:ext cx="6776908" cy="3116653"/>
          </a:xfrm>
          <a:prstGeom prst="rect">
            <a:avLst/>
          </a:prstGeom>
        </p:spPr>
      </p:pic>
    </p:spTree>
    <p:extLst>
      <p:ext uri="{BB962C8B-B14F-4D97-AF65-F5344CB8AC3E}">
        <p14:creationId xmlns:p14="http://schemas.microsoft.com/office/powerpoint/2010/main" val="3259116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err="1"/>
              <a:t>WinINet</a:t>
            </a:r>
            <a:r>
              <a:rPr lang="en-US" dirty="0"/>
              <a:t> API, In addition to the Winsock API, there is a higher-level API called the </a:t>
            </a:r>
            <a:r>
              <a:rPr lang="en-US" dirty="0" err="1"/>
              <a:t>WinINet</a:t>
            </a:r>
            <a:r>
              <a:rPr lang="en-US" dirty="0"/>
              <a:t> API. The </a:t>
            </a:r>
            <a:r>
              <a:rPr lang="en-US" dirty="0" err="1"/>
              <a:t>WinINet</a:t>
            </a:r>
            <a:r>
              <a:rPr lang="en-US" dirty="0"/>
              <a:t> API functions are stored in Wininet.dll. If a program imports functions from this DLL, it’s using higher-level networking APIs. The </a:t>
            </a:r>
            <a:r>
              <a:rPr lang="en-US" dirty="0" err="1"/>
              <a:t>WinINet</a:t>
            </a:r>
            <a:r>
              <a:rPr lang="en-US" dirty="0"/>
              <a:t> API implements protocols, such as HTTP and FTP, at the application layer. You can gain an understanding of what malware is doing based on the connections that it </a:t>
            </a:r>
            <a:r>
              <a:rPr lang="en-US" dirty="0" smtClean="0"/>
              <a:t>opens.</a:t>
            </a:r>
          </a:p>
          <a:p>
            <a:r>
              <a:rPr lang="en-US" b="1" dirty="0" err="1"/>
              <a:t>InternetOpen</a:t>
            </a:r>
            <a:r>
              <a:rPr lang="en-US" dirty="0"/>
              <a:t> is used to initialize a connection to the Internet. </a:t>
            </a:r>
            <a:endParaRPr lang="en-US" dirty="0" smtClean="0"/>
          </a:p>
          <a:p>
            <a:r>
              <a:rPr lang="en-US" b="1" dirty="0" err="1" smtClean="0"/>
              <a:t>InternetOpenUrl</a:t>
            </a:r>
            <a:r>
              <a:rPr lang="en-US" dirty="0" smtClean="0"/>
              <a:t> </a:t>
            </a:r>
            <a:r>
              <a:rPr lang="en-US" dirty="0"/>
              <a:t>is used to connect to a URL (which can be an HTTP page or an FTP resource). </a:t>
            </a:r>
            <a:endParaRPr lang="en-US" dirty="0" smtClean="0"/>
          </a:p>
          <a:p>
            <a:r>
              <a:rPr lang="en-US" b="1" dirty="0" err="1" smtClean="0"/>
              <a:t>InternetReadFile</a:t>
            </a:r>
            <a:r>
              <a:rPr lang="en-US" dirty="0" smtClean="0"/>
              <a:t> </a:t>
            </a:r>
            <a:r>
              <a:rPr lang="en-US" dirty="0"/>
              <a:t>works much like the </a:t>
            </a:r>
            <a:r>
              <a:rPr lang="en-US" dirty="0" err="1"/>
              <a:t>ReadFile</a:t>
            </a:r>
            <a:r>
              <a:rPr lang="en-US" dirty="0"/>
              <a:t> function, allowing the program to read the data from a file downloaded from the Internet.</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31</a:t>
            </a:fld>
            <a:endParaRPr lang="en-US"/>
          </a:p>
        </p:txBody>
      </p:sp>
    </p:spTree>
    <p:extLst>
      <p:ext uri="{BB962C8B-B14F-4D97-AF65-F5344CB8AC3E}">
        <p14:creationId xmlns:p14="http://schemas.microsoft.com/office/powerpoint/2010/main" val="2683478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Following Running </a:t>
            </a:r>
            <a:r>
              <a:rPr lang="en-US" dirty="0" smtClean="0"/>
              <a:t>Malware,</a:t>
            </a:r>
          </a:p>
          <a:p>
            <a:pPr lvl="1"/>
            <a:r>
              <a:rPr lang="en-US" dirty="0" smtClean="0"/>
              <a:t>DLLs</a:t>
            </a:r>
          </a:p>
          <a:p>
            <a:pPr lvl="1"/>
            <a:r>
              <a:rPr lang="en-US" dirty="0" smtClean="0"/>
              <a:t>Processes</a:t>
            </a:r>
          </a:p>
          <a:p>
            <a:pPr lvl="1"/>
            <a:r>
              <a:rPr lang="en-US" dirty="0" smtClean="0"/>
              <a:t>Threads</a:t>
            </a:r>
          </a:p>
          <a:p>
            <a:pPr lvl="1"/>
            <a:r>
              <a:rPr lang="en-US" dirty="0" err="1" smtClean="0"/>
              <a:t>Interprocess</a:t>
            </a:r>
            <a:r>
              <a:rPr lang="en-US" dirty="0" smtClean="0"/>
              <a:t> Coordination with </a:t>
            </a:r>
            <a:r>
              <a:rPr lang="en-US" dirty="0" err="1" smtClean="0"/>
              <a:t>Mutex</a:t>
            </a:r>
            <a:endParaRPr lang="en-US" dirty="0" smtClean="0"/>
          </a:p>
          <a:p>
            <a:pPr lvl="1"/>
            <a:r>
              <a:rPr lang="en-US" dirty="0" smtClean="0"/>
              <a:t>Services</a:t>
            </a:r>
          </a:p>
          <a:p>
            <a:pPr lvl="1"/>
            <a:r>
              <a:rPr lang="en-US" dirty="0" smtClean="0"/>
              <a:t>The Component Object Model</a:t>
            </a:r>
          </a:p>
          <a:p>
            <a:pPr lvl="1"/>
            <a:r>
              <a:rPr lang="en-US" dirty="0" smtClean="0"/>
              <a:t>Exceptions</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32</a:t>
            </a:fld>
            <a:endParaRPr lang="en-US"/>
          </a:p>
        </p:txBody>
      </p:sp>
    </p:spTree>
    <p:extLst>
      <p:ext uri="{BB962C8B-B14F-4D97-AF65-F5344CB8AC3E}">
        <p14:creationId xmlns:p14="http://schemas.microsoft.com/office/powerpoint/2010/main" val="213649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smtClean="0"/>
              <a:t>Fallowing Running Malware; DLLs,</a:t>
            </a:r>
          </a:p>
          <a:p>
            <a:pPr lvl="1"/>
            <a:r>
              <a:rPr lang="en-US" dirty="0"/>
              <a:t>The first and most common way to access code outside a single file is through the use of </a:t>
            </a:r>
            <a:r>
              <a:rPr lang="en-US" dirty="0" smtClean="0"/>
              <a:t>DLLs.</a:t>
            </a:r>
          </a:p>
          <a:p>
            <a:pPr lvl="1"/>
            <a:r>
              <a:rPr lang="en-US" dirty="0"/>
              <a:t>The main advantage of using DLLs over static libraries is that the memory used by the DLLs can be shared among running processes. </a:t>
            </a:r>
            <a:endParaRPr lang="en-US" dirty="0" smtClean="0"/>
          </a:p>
          <a:p>
            <a:pPr lvl="1"/>
            <a:r>
              <a:rPr lang="en-US" dirty="0"/>
              <a:t>Another major advantage to using DLLs is that when distributing an executable, you can use DLLs that are known to be on the host Windows system without needing to redistribute them.</a:t>
            </a:r>
          </a:p>
        </p:txBody>
      </p:sp>
      <p:sp>
        <p:nvSpPr>
          <p:cNvPr id="4" name="Slide Number Placeholder 3"/>
          <p:cNvSpPr>
            <a:spLocks noGrp="1"/>
          </p:cNvSpPr>
          <p:nvPr>
            <p:ph type="sldNum" sz="quarter" idx="12"/>
          </p:nvPr>
        </p:nvSpPr>
        <p:spPr/>
        <p:txBody>
          <a:bodyPr/>
          <a:lstStyle/>
          <a:p>
            <a:fld id="{B3FF359C-A2E2-4193-A991-71794F5D9AC1}" type="slidenum">
              <a:rPr lang="en-US" smtClean="0"/>
              <a:t>33</a:t>
            </a:fld>
            <a:endParaRPr lang="en-US"/>
          </a:p>
        </p:txBody>
      </p:sp>
    </p:spTree>
    <p:extLst>
      <p:ext uri="{BB962C8B-B14F-4D97-AF65-F5344CB8AC3E}">
        <p14:creationId xmlns:p14="http://schemas.microsoft.com/office/powerpoint/2010/main" val="2280783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DLL usage;</a:t>
            </a:r>
          </a:p>
          <a:p>
            <a:pPr lvl="1"/>
            <a:r>
              <a:rPr lang="en-US" b="1" dirty="0"/>
              <a:t>To store malicious </a:t>
            </a:r>
            <a:r>
              <a:rPr lang="en-US" b="1" dirty="0" smtClean="0"/>
              <a:t>code, </a:t>
            </a:r>
            <a:r>
              <a:rPr lang="en-US" dirty="0"/>
              <a:t>Sometimes, malware authors find it more advantageous to store malicious code in a DLL, rather than in an .exe file. Some malware attaches to other processes, but each process can contain only one .exe file. Malware sometimes uses DLLs to load itself into another process</a:t>
            </a:r>
            <a:r>
              <a:rPr lang="en-US" dirty="0" smtClean="0"/>
              <a:t>.</a:t>
            </a:r>
          </a:p>
          <a:p>
            <a:pPr lvl="1"/>
            <a:r>
              <a:rPr lang="en-US" b="1" dirty="0"/>
              <a:t>By using Windows </a:t>
            </a:r>
            <a:r>
              <a:rPr lang="en-US" b="1" dirty="0" smtClean="0"/>
              <a:t>DLLs, </a:t>
            </a:r>
            <a:r>
              <a:rPr lang="en-US" dirty="0"/>
              <a:t>Nearly all malware uses the basic Windows DLLs found on every system. The Windows DLLs contain the functionality needed to interact with the OS. The way that a malicious program uses the Windows DLLs often offers tremendous insight to the malware </a:t>
            </a:r>
            <a:r>
              <a:rPr lang="en-US" dirty="0" smtClean="0"/>
              <a:t>analyst.</a:t>
            </a:r>
          </a:p>
          <a:p>
            <a:pPr lvl="1"/>
            <a:r>
              <a:rPr lang="en-US" b="1" dirty="0"/>
              <a:t>By using third-party DLLs</a:t>
            </a:r>
            <a:r>
              <a:rPr lang="en-US" dirty="0"/>
              <a:t>, Malware can also use third-party DLLs to interact with other programs. When you see malware that imports functions from a third-party DLL, you can infer that it is interacting with that program to accomplish its goals</a:t>
            </a:r>
            <a:endParaRPr lang="en-US" b="1" dirty="0"/>
          </a:p>
        </p:txBody>
      </p:sp>
      <p:sp>
        <p:nvSpPr>
          <p:cNvPr id="4" name="Slide Number Placeholder 3"/>
          <p:cNvSpPr>
            <a:spLocks noGrp="1"/>
          </p:cNvSpPr>
          <p:nvPr>
            <p:ph type="sldNum" sz="quarter" idx="12"/>
          </p:nvPr>
        </p:nvSpPr>
        <p:spPr/>
        <p:txBody>
          <a:bodyPr/>
          <a:lstStyle/>
          <a:p>
            <a:fld id="{B3FF359C-A2E2-4193-A991-71794F5D9AC1}" type="slidenum">
              <a:rPr lang="en-US" smtClean="0"/>
              <a:t>34</a:t>
            </a:fld>
            <a:endParaRPr lang="en-US"/>
          </a:p>
        </p:txBody>
      </p:sp>
    </p:spTree>
    <p:extLst>
      <p:ext uri="{BB962C8B-B14F-4D97-AF65-F5344CB8AC3E}">
        <p14:creationId xmlns:p14="http://schemas.microsoft.com/office/powerpoint/2010/main" val="3676830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smtClean="0"/>
              <a:t>Basic DLL Structure,</a:t>
            </a:r>
          </a:p>
          <a:p>
            <a:pPr lvl="1"/>
            <a:r>
              <a:rPr lang="en-US" dirty="0"/>
              <a:t>DLLs use the PE file format, and only a single flag indicates that the file is a DLL and not an .</a:t>
            </a:r>
            <a:r>
              <a:rPr lang="en-US" dirty="0" smtClean="0"/>
              <a:t>exe.</a:t>
            </a:r>
          </a:p>
          <a:p>
            <a:pPr lvl="1"/>
            <a:r>
              <a:rPr lang="en-US" dirty="0"/>
              <a:t>DLLs often have more exports and generally fewer imports</a:t>
            </a:r>
            <a:r>
              <a:rPr lang="en-US" dirty="0" smtClean="0"/>
              <a:t>.</a:t>
            </a:r>
          </a:p>
          <a:p>
            <a:pPr lvl="1"/>
            <a:r>
              <a:rPr lang="en-US" dirty="0"/>
              <a:t>The main DLL function is </a:t>
            </a:r>
            <a:r>
              <a:rPr lang="en-US" dirty="0" err="1" smtClean="0"/>
              <a:t>DllMain</a:t>
            </a:r>
            <a:r>
              <a:rPr lang="en-US" dirty="0" smtClean="0"/>
              <a:t>.</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35</a:t>
            </a:fld>
            <a:endParaRPr lang="en-US"/>
          </a:p>
        </p:txBody>
      </p:sp>
    </p:spTree>
    <p:extLst>
      <p:ext uri="{BB962C8B-B14F-4D97-AF65-F5344CB8AC3E}">
        <p14:creationId xmlns:p14="http://schemas.microsoft.com/office/powerpoint/2010/main" val="2084859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smtClean="0"/>
              <a:t>DLL structure;</a:t>
            </a:r>
          </a:p>
          <a:p>
            <a:pPr lvl="1"/>
            <a:r>
              <a:rPr lang="en-US" dirty="0"/>
              <a:t>The first and most common way to access code outside a single file is through the use of </a:t>
            </a:r>
            <a:r>
              <a:rPr lang="en-US" dirty="0" smtClean="0"/>
              <a:t>DLLs.</a:t>
            </a:r>
          </a:p>
          <a:p>
            <a:pPr lvl="1"/>
            <a:r>
              <a:rPr lang="en-US" dirty="0"/>
              <a:t>The main advantage of using DLLs over static libraries is that the memory used by the DLLs can be shared among running processes. </a:t>
            </a:r>
            <a:endParaRPr lang="en-US" dirty="0" smtClean="0"/>
          </a:p>
          <a:p>
            <a:pPr lvl="1"/>
            <a:r>
              <a:rPr lang="en-US" dirty="0"/>
              <a:t>Another major advantage to using DLLs is that when distributing an executable, you can use DLLs that are known to be on the host Windows system without needing to redistribute them.</a:t>
            </a:r>
          </a:p>
        </p:txBody>
      </p:sp>
      <p:sp>
        <p:nvSpPr>
          <p:cNvPr id="4" name="Slide Number Placeholder 3"/>
          <p:cNvSpPr>
            <a:spLocks noGrp="1"/>
          </p:cNvSpPr>
          <p:nvPr>
            <p:ph type="sldNum" sz="quarter" idx="12"/>
          </p:nvPr>
        </p:nvSpPr>
        <p:spPr/>
        <p:txBody>
          <a:bodyPr/>
          <a:lstStyle/>
          <a:p>
            <a:fld id="{B3FF359C-A2E2-4193-A991-71794F5D9AC1}" type="slidenum">
              <a:rPr lang="en-US" smtClean="0"/>
              <a:t>36</a:t>
            </a:fld>
            <a:endParaRPr lang="en-US"/>
          </a:p>
        </p:txBody>
      </p:sp>
    </p:spTree>
    <p:extLst>
      <p:ext uri="{BB962C8B-B14F-4D97-AF65-F5344CB8AC3E}">
        <p14:creationId xmlns:p14="http://schemas.microsoft.com/office/powerpoint/2010/main" val="3119310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Following Running </a:t>
            </a:r>
            <a:r>
              <a:rPr lang="en-US" dirty="0" smtClean="0"/>
              <a:t>Malware, Processes</a:t>
            </a:r>
          </a:p>
          <a:p>
            <a:pPr lvl="1"/>
            <a:r>
              <a:rPr lang="en-US" dirty="0"/>
              <a:t>Malware can also execute code outside the current program by creating a new process or modifying an existing one</a:t>
            </a:r>
            <a:r>
              <a:rPr lang="en-US" dirty="0" smtClean="0"/>
              <a:t>.</a:t>
            </a:r>
          </a:p>
          <a:p>
            <a:pPr lvl="1"/>
            <a:r>
              <a:rPr lang="en-US" dirty="0"/>
              <a:t>Each process manages its own resources, such as open handles and memory. </a:t>
            </a:r>
            <a:endParaRPr lang="en-US" dirty="0" smtClean="0"/>
          </a:p>
          <a:p>
            <a:pPr lvl="1"/>
            <a:r>
              <a:rPr lang="en-US" dirty="0" smtClean="0"/>
              <a:t>A </a:t>
            </a:r>
            <a:r>
              <a:rPr lang="en-US" dirty="0"/>
              <a:t>process contains one or more threads that are executed by the CPU. </a:t>
            </a:r>
            <a:endParaRPr lang="en-US" dirty="0" smtClean="0"/>
          </a:p>
          <a:p>
            <a:pPr lvl="1"/>
            <a:r>
              <a:rPr lang="en-US" dirty="0" smtClean="0"/>
              <a:t>Traditionally</a:t>
            </a:r>
            <a:r>
              <a:rPr lang="en-US" dirty="0"/>
              <a:t>, malware has consisted of its own independent process, but newer malware more commonly executes its code as part of another process.</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37</a:t>
            </a:fld>
            <a:endParaRPr lang="en-US"/>
          </a:p>
        </p:txBody>
      </p:sp>
    </p:spTree>
    <p:extLst>
      <p:ext uri="{BB962C8B-B14F-4D97-AF65-F5344CB8AC3E}">
        <p14:creationId xmlns:p14="http://schemas.microsoft.com/office/powerpoint/2010/main" val="1470038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Following Running </a:t>
            </a:r>
            <a:r>
              <a:rPr lang="en-US" dirty="0" smtClean="0"/>
              <a:t>Malware, Processes</a:t>
            </a:r>
          </a:p>
          <a:p>
            <a:pPr lvl="1"/>
            <a:r>
              <a:rPr lang="en-US" dirty="0"/>
              <a:t>Creating a New Process, The function most commonly used by malware to create a new process </a:t>
            </a:r>
            <a:r>
              <a:rPr lang="en-US" dirty="0" smtClean="0"/>
              <a:t>is </a:t>
            </a:r>
            <a:r>
              <a:rPr lang="en-US" b="1" dirty="0" err="1" smtClean="0"/>
              <a:t>CreateProcess</a:t>
            </a:r>
            <a:r>
              <a:rPr lang="en-US" dirty="0" smtClean="0"/>
              <a:t>.</a:t>
            </a:r>
          </a:p>
          <a:p>
            <a:pPr lvl="1"/>
            <a:r>
              <a:rPr lang="en-US" dirty="0" smtClean="0"/>
              <a:t>This </a:t>
            </a:r>
            <a:r>
              <a:rPr lang="en-US" dirty="0"/>
              <a:t>function has many parameters, and the caller has a lot of control over how it will be created. For example, malware could call this function to create a process to execute its malicious code, in order to bypass </a:t>
            </a:r>
            <a:r>
              <a:rPr lang="en-US" dirty="0" smtClean="0"/>
              <a:t>host-based </a:t>
            </a:r>
            <a:r>
              <a:rPr lang="en-US" dirty="0"/>
              <a:t>firewalls and other security mechanisms. Or it could create an instance of Internet Explorer and then use that program to access malicious content</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38</a:t>
            </a:fld>
            <a:endParaRPr lang="en-US"/>
          </a:p>
        </p:txBody>
      </p:sp>
    </p:spTree>
    <p:extLst>
      <p:ext uri="{BB962C8B-B14F-4D97-AF65-F5344CB8AC3E}">
        <p14:creationId xmlns:p14="http://schemas.microsoft.com/office/powerpoint/2010/main" val="1735896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112296" y="2052918"/>
            <a:ext cx="6666484" cy="4805082"/>
          </a:xfrm>
        </p:spPr>
        <p:txBody>
          <a:bodyPr>
            <a:normAutofit fontScale="92500" lnSpcReduction="10000"/>
          </a:bodyPr>
          <a:lstStyle/>
          <a:p>
            <a:r>
              <a:rPr lang="en-US" dirty="0"/>
              <a:t>Following Running </a:t>
            </a:r>
            <a:r>
              <a:rPr lang="en-US" dirty="0" smtClean="0"/>
              <a:t>Malware, Processes</a:t>
            </a:r>
          </a:p>
          <a:p>
            <a:r>
              <a:rPr lang="en-US" dirty="0"/>
              <a:t>In the first line of code, the stack variable </a:t>
            </a:r>
            <a:r>
              <a:rPr lang="en-US" dirty="0" err="1"/>
              <a:t>SocketHandle</a:t>
            </a:r>
            <a:r>
              <a:rPr lang="en-US" dirty="0"/>
              <a:t> is placed into EAX. </a:t>
            </a:r>
            <a:endParaRPr lang="en-US" dirty="0" smtClean="0"/>
          </a:p>
          <a:p>
            <a:r>
              <a:rPr lang="en-US" dirty="0" smtClean="0"/>
              <a:t>(</a:t>
            </a:r>
            <a:r>
              <a:rPr lang="en-US" dirty="0"/>
              <a:t>The socket handle is initialized outside this function.) The </a:t>
            </a:r>
            <a:r>
              <a:rPr lang="en-US" dirty="0" err="1"/>
              <a:t>lpStartupInfo</a:t>
            </a:r>
            <a:r>
              <a:rPr lang="en-US" dirty="0"/>
              <a:t> structure for the process stores the standard output </a:t>
            </a:r>
            <a:r>
              <a:rPr lang="en-US" dirty="0" smtClean="0"/>
              <a:t>1, </a:t>
            </a:r>
            <a:r>
              <a:rPr lang="en-US" dirty="0"/>
              <a:t>standard input </a:t>
            </a:r>
            <a:r>
              <a:rPr lang="en-US" dirty="0" smtClean="0"/>
              <a:t>2, </a:t>
            </a:r>
            <a:r>
              <a:rPr lang="en-US" dirty="0"/>
              <a:t>and standard error </a:t>
            </a:r>
            <a:r>
              <a:rPr lang="en-US" dirty="0" smtClean="0"/>
              <a:t>3 </a:t>
            </a:r>
            <a:r>
              <a:rPr lang="en-US" dirty="0"/>
              <a:t>that will be used for the new process</a:t>
            </a:r>
            <a:r>
              <a:rPr lang="en-US" dirty="0" smtClean="0"/>
              <a:t>.</a:t>
            </a:r>
          </a:p>
          <a:p>
            <a:r>
              <a:rPr lang="en-US" dirty="0" smtClean="0"/>
              <a:t> </a:t>
            </a:r>
            <a:r>
              <a:rPr lang="en-US" dirty="0"/>
              <a:t>The socket is placed into the </a:t>
            </a:r>
            <a:r>
              <a:rPr lang="en-US" dirty="0" err="1"/>
              <a:t>lpStartupInfo</a:t>
            </a:r>
            <a:r>
              <a:rPr lang="en-US" dirty="0"/>
              <a:t> structure for all three values </a:t>
            </a:r>
            <a:r>
              <a:rPr lang="en-US" dirty="0" smtClean="0"/>
              <a:t>(1, 2, 3). </a:t>
            </a:r>
            <a:r>
              <a:rPr lang="en-US" dirty="0"/>
              <a:t>The access to dword_403098 at </a:t>
            </a:r>
            <a:r>
              <a:rPr lang="en-US" dirty="0" smtClean="0"/>
              <a:t>4 </a:t>
            </a:r>
            <a:r>
              <a:rPr lang="en-US" dirty="0"/>
              <a:t>contains the command line of the program to be executed, which is eventually pushed on the stack as a parameter </a:t>
            </a:r>
            <a:r>
              <a:rPr lang="en-US" dirty="0" smtClean="0"/>
              <a:t>5.</a:t>
            </a:r>
          </a:p>
          <a:p>
            <a:r>
              <a:rPr lang="en-US" dirty="0" smtClean="0"/>
              <a:t>The </a:t>
            </a:r>
            <a:r>
              <a:rPr lang="en-US" dirty="0"/>
              <a:t>call to </a:t>
            </a:r>
            <a:r>
              <a:rPr lang="en-US" dirty="0" err="1"/>
              <a:t>CreateProcess</a:t>
            </a:r>
            <a:r>
              <a:rPr lang="en-US" dirty="0"/>
              <a:t> at </a:t>
            </a:r>
            <a:r>
              <a:rPr lang="en-US" dirty="0" smtClean="0"/>
              <a:t>6 </a:t>
            </a:r>
            <a:r>
              <a:rPr lang="en-US" dirty="0"/>
              <a:t>has 10 parameters, but all except </a:t>
            </a:r>
            <a:r>
              <a:rPr lang="en-US" dirty="0" err="1" smtClean="0"/>
              <a:t>lpCommandLine</a:t>
            </a:r>
            <a:r>
              <a:rPr lang="en-US" dirty="0" smtClean="0"/>
              <a:t>, </a:t>
            </a:r>
            <a:r>
              <a:rPr lang="en-US" dirty="0" err="1" smtClean="0"/>
              <a:t>lpProcessInformation</a:t>
            </a:r>
            <a:r>
              <a:rPr lang="en-US" dirty="0"/>
              <a:t>, and </a:t>
            </a:r>
            <a:r>
              <a:rPr lang="en-US" dirty="0" err="1"/>
              <a:t>lpStartupInfo</a:t>
            </a:r>
            <a:r>
              <a:rPr lang="en-US" dirty="0"/>
              <a:t> are either 0 or 1.</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39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779" y="1459833"/>
            <a:ext cx="5362104" cy="4555956"/>
          </a:xfrm>
          <a:prstGeom prst="rect">
            <a:avLst/>
          </a:prstGeom>
        </p:spPr>
      </p:pic>
    </p:spTree>
    <p:extLst>
      <p:ext uri="{BB962C8B-B14F-4D97-AF65-F5344CB8AC3E}">
        <p14:creationId xmlns:p14="http://schemas.microsoft.com/office/powerpoint/2010/main" val="116629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X86 disassembly</a:t>
            </a:r>
          </a:p>
        </p:txBody>
      </p:sp>
      <p:sp>
        <p:nvSpPr>
          <p:cNvPr id="3" name="Content Placeholder 2"/>
          <p:cNvSpPr>
            <a:spLocks noGrp="1"/>
          </p:cNvSpPr>
          <p:nvPr>
            <p:ph idx="1"/>
          </p:nvPr>
        </p:nvSpPr>
        <p:spPr>
          <a:xfrm>
            <a:off x="1103312" y="2052918"/>
            <a:ext cx="5778751" cy="4195481"/>
          </a:xfrm>
        </p:spPr>
        <p:txBody>
          <a:bodyPr/>
          <a:lstStyle/>
          <a:p>
            <a:r>
              <a:rPr lang="en-US" dirty="0" smtClean="0"/>
              <a:t>The Architecture;</a:t>
            </a:r>
          </a:p>
          <a:p>
            <a:pPr lvl="1"/>
            <a:r>
              <a:rPr lang="en-US" dirty="0" smtClean="0"/>
              <a:t>Von Neumann architecture</a:t>
            </a:r>
          </a:p>
          <a:p>
            <a:pPr lvl="1"/>
            <a:r>
              <a:rPr lang="en-US" dirty="0" smtClean="0"/>
              <a:t>RAM, stores all data and code</a:t>
            </a:r>
          </a:p>
          <a:p>
            <a:pPr lvl="1"/>
            <a:r>
              <a:rPr lang="en-US" dirty="0" smtClean="0"/>
              <a:t>I/O, interfaces with devices</a:t>
            </a:r>
          </a:p>
          <a:p>
            <a:pPr lvl="1"/>
            <a:r>
              <a:rPr lang="en-US" dirty="0"/>
              <a:t>CPU, executes code</a:t>
            </a:r>
          </a:p>
          <a:p>
            <a:pPr lvl="2"/>
            <a:r>
              <a:rPr lang="en-US" dirty="0" smtClean="0"/>
              <a:t>Control Unit, get instructions to execute from RAM using a register.</a:t>
            </a:r>
          </a:p>
          <a:p>
            <a:pPr lvl="2"/>
            <a:r>
              <a:rPr lang="en-US" dirty="0" smtClean="0"/>
              <a:t>ALU, execute an instruction fetched from RAM and places the results in registers or memory.</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038" y="1263085"/>
            <a:ext cx="5298364" cy="4111020"/>
          </a:xfrm>
          <a:prstGeom prst="rect">
            <a:avLst/>
          </a:prstGeom>
        </p:spPr>
      </p:pic>
    </p:spTree>
    <p:extLst>
      <p:ext uri="{BB962C8B-B14F-4D97-AF65-F5344CB8AC3E}">
        <p14:creationId xmlns:p14="http://schemas.microsoft.com/office/powerpoint/2010/main" val="3248555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128337" y="2052918"/>
            <a:ext cx="11598441" cy="4805082"/>
          </a:xfrm>
        </p:spPr>
        <p:txBody>
          <a:bodyPr>
            <a:normAutofit/>
          </a:bodyPr>
          <a:lstStyle/>
          <a:p>
            <a:r>
              <a:rPr lang="en-US" dirty="0"/>
              <a:t>Following Running </a:t>
            </a:r>
            <a:r>
              <a:rPr lang="en-US" dirty="0" smtClean="0"/>
              <a:t>Malware, Processes</a:t>
            </a:r>
          </a:p>
          <a:p>
            <a:r>
              <a:rPr lang="en-US" dirty="0"/>
              <a:t>Malware will often create a new process by storing one program inside another in the resource </a:t>
            </a:r>
            <a:r>
              <a:rPr lang="en-US" dirty="0" smtClean="0"/>
              <a:t>section. </a:t>
            </a:r>
          </a:p>
          <a:p>
            <a:r>
              <a:rPr lang="en-US" dirty="0" smtClean="0"/>
              <a:t>Malware </a:t>
            </a:r>
            <a:r>
              <a:rPr lang="en-US" dirty="0"/>
              <a:t>will sometimes store another executable in the resource section. </a:t>
            </a:r>
            <a:endParaRPr lang="en-US" dirty="0" smtClean="0"/>
          </a:p>
          <a:p>
            <a:r>
              <a:rPr lang="en-US" dirty="0" smtClean="0"/>
              <a:t>When </a:t>
            </a:r>
            <a:r>
              <a:rPr lang="en-US" dirty="0"/>
              <a:t>the program runs, it will extract the additional executable from the PE header, write it to disk, and then call </a:t>
            </a:r>
            <a:r>
              <a:rPr lang="en-US" dirty="0" err="1"/>
              <a:t>CreateProcess</a:t>
            </a:r>
            <a:r>
              <a:rPr lang="en-US" dirty="0"/>
              <a:t> to run the program. </a:t>
            </a:r>
            <a:endParaRPr lang="en-US" dirty="0" smtClean="0"/>
          </a:p>
          <a:p>
            <a:r>
              <a:rPr lang="en-US" dirty="0" smtClean="0"/>
              <a:t>This </a:t>
            </a:r>
            <a:r>
              <a:rPr lang="en-US" dirty="0"/>
              <a:t>is also done with DLLs and other executable code. </a:t>
            </a:r>
            <a:endParaRPr lang="en-US" dirty="0" smtClean="0"/>
          </a:p>
          <a:p>
            <a:r>
              <a:rPr lang="en-US" dirty="0" smtClean="0"/>
              <a:t>When </a:t>
            </a:r>
            <a:r>
              <a:rPr lang="en-US" dirty="0"/>
              <a:t>this happens, you must open the program in the Resource Hacker utility (discussed in Chapter 1) and save the embedded executable file to disk in order to analyze it.</a:t>
            </a:r>
          </a:p>
        </p:txBody>
      </p:sp>
      <p:sp>
        <p:nvSpPr>
          <p:cNvPr id="4" name="Slide Number Placeholder 3"/>
          <p:cNvSpPr>
            <a:spLocks noGrp="1"/>
          </p:cNvSpPr>
          <p:nvPr>
            <p:ph type="sldNum" sz="quarter" idx="12"/>
          </p:nvPr>
        </p:nvSpPr>
        <p:spPr/>
        <p:txBody>
          <a:bodyPr/>
          <a:lstStyle/>
          <a:p>
            <a:fld id="{B3FF359C-A2E2-4193-A991-71794F5D9AC1}" type="slidenum">
              <a:rPr lang="en-US" smtClean="0"/>
              <a:t>40</a:t>
            </a:fld>
            <a:endParaRPr lang="en-US"/>
          </a:p>
        </p:txBody>
      </p:sp>
    </p:spTree>
    <p:extLst>
      <p:ext uri="{BB962C8B-B14F-4D97-AF65-F5344CB8AC3E}">
        <p14:creationId xmlns:p14="http://schemas.microsoft.com/office/powerpoint/2010/main" val="3690766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p>
        </p:txBody>
      </p:sp>
      <p:sp>
        <p:nvSpPr>
          <p:cNvPr id="3" name="Content Placeholder 2"/>
          <p:cNvSpPr>
            <a:spLocks noGrp="1"/>
          </p:cNvSpPr>
          <p:nvPr>
            <p:ph idx="1"/>
          </p:nvPr>
        </p:nvSpPr>
        <p:spPr>
          <a:xfrm>
            <a:off x="1103312" y="2052918"/>
            <a:ext cx="8946541" cy="4572471"/>
          </a:xfrm>
        </p:spPr>
        <p:txBody>
          <a:bodyPr>
            <a:normAutofit lnSpcReduction="10000"/>
          </a:bodyPr>
          <a:lstStyle/>
          <a:p>
            <a:r>
              <a:rPr lang="en-US" dirty="0"/>
              <a:t>Following Running Malware, </a:t>
            </a:r>
            <a:r>
              <a:rPr lang="en-US" dirty="0" smtClean="0"/>
              <a:t>Threads,</a:t>
            </a:r>
          </a:p>
          <a:p>
            <a:pPr lvl="1"/>
            <a:r>
              <a:rPr lang="en-US" dirty="0"/>
              <a:t>Processes are the container for execution, but threads are what the Windows OS executes. Threads are independent sequences of instructions that are executed by the CPU without waiting for other threads</a:t>
            </a:r>
          </a:p>
          <a:p>
            <a:r>
              <a:rPr lang="en-US" b="1" dirty="0"/>
              <a:t>Thread </a:t>
            </a:r>
            <a:r>
              <a:rPr lang="en-US" b="1" dirty="0" smtClean="0"/>
              <a:t>Context, </a:t>
            </a:r>
          </a:p>
          <a:p>
            <a:pPr lvl="1"/>
            <a:r>
              <a:rPr lang="en-US" dirty="0" smtClean="0"/>
              <a:t>When </a:t>
            </a:r>
            <a:r>
              <a:rPr lang="en-US" dirty="0"/>
              <a:t>one thread is running, it has complete control of the CPU, or the CPU core, and other threads cannot affect the state of the CPU or core. </a:t>
            </a:r>
            <a:endParaRPr lang="en-US" dirty="0" smtClean="0"/>
          </a:p>
          <a:p>
            <a:pPr lvl="1"/>
            <a:r>
              <a:rPr lang="en-US" dirty="0" smtClean="0"/>
              <a:t>When </a:t>
            </a:r>
            <a:r>
              <a:rPr lang="en-US" dirty="0"/>
              <a:t>a thread changes the value of a register in a CPU, it does not affect any other threads. </a:t>
            </a:r>
            <a:endParaRPr lang="en-US" dirty="0" smtClean="0"/>
          </a:p>
          <a:p>
            <a:pPr lvl="1"/>
            <a:r>
              <a:rPr lang="en-US" dirty="0" smtClean="0"/>
              <a:t>Before </a:t>
            </a:r>
            <a:r>
              <a:rPr lang="en-US" dirty="0"/>
              <a:t>an OS switches between threads, all values in the CPU are saved in a structure called the thread context. </a:t>
            </a:r>
            <a:endParaRPr lang="en-US" dirty="0" smtClean="0"/>
          </a:p>
          <a:p>
            <a:pPr lvl="1"/>
            <a:r>
              <a:rPr lang="en-US" dirty="0" smtClean="0"/>
              <a:t>The </a:t>
            </a:r>
            <a:r>
              <a:rPr lang="en-US" dirty="0"/>
              <a:t>OS then loads the thread context of a new thread into the CPU and executes the new thread.</a:t>
            </a:r>
            <a:endParaRPr lang="en-US" b="1" dirty="0"/>
          </a:p>
        </p:txBody>
      </p:sp>
      <p:sp>
        <p:nvSpPr>
          <p:cNvPr id="4" name="Slide Number Placeholder 3"/>
          <p:cNvSpPr>
            <a:spLocks noGrp="1"/>
          </p:cNvSpPr>
          <p:nvPr>
            <p:ph type="sldNum" sz="quarter" idx="12"/>
          </p:nvPr>
        </p:nvSpPr>
        <p:spPr/>
        <p:txBody>
          <a:bodyPr/>
          <a:lstStyle/>
          <a:p>
            <a:fld id="{B3FF359C-A2E2-4193-A991-71794F5D9AC1}" type="slidenum">
              <a:rPr lang="en-US" smtClean="0"/>
              <a:t>41</a:t>
            </a:fld>
            <a:endParaRPr lang="en-US"/>
          </a:p>
        </p:txBody>
      </p:sp>
    </p:spTree>
    <p:extLst>
      <p:ext uri="{BB962C8B-B14F-4D97-AF65-F5344CB8AC3E}">
        <p14:creationId xmlns:p14="http://schemas.microsoft.com/office/powerpoint/2010/main" val="1118224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p>
        </p:txBody>
      </p:sp>
      <p:sp>
        <p:nvSpPr>
          <p:cNvPr id="3" name="Content Placeholder 2"/>
          <p:cNvSpPr>
            <a:spLocks noGrp="1"/>
          </p:cNvSpPr>
          <p:nvPr>
            <p:ph idx="1"/>
          </p:nvPr>
        </p:nvSpPr>
        <p:spPr>
          <a:xfrm>
            <a:off x="1103312" y="2052918"/>
            <a:ext cx="8946541" cy="4572471"/>
          </a:xfrm>
        </p:spPr>
        <p:txBody>
          <a:bodyPr>
            <a:normAutofit/>
          </a:bodyPr>
          <a:lstStyle/>
          <a:p>
            <a:r>
              <a:rPr lang="en-US" dirty="0"/>
              <a:t>Following Running Malware, </a:t>
            </a:r>
            <a:r>
              <a:rPr lang="en-US" dirty="0" smtClean="0"/>
              <a:t>Threads,</a:t>
            </a:r>
          </a:p>
          <a:p>
            <a:pPr lvl="1"/>
            <a:r>
              <a:rPr lang="en-US" dirty="0" smtClean="0"/>
              <a:t>Creating </a:t>
            </a:r>
            <a:r>
              <a:rPr lang="en-US" dirty="0"/>
              <a:t>a Thread, When analyzing code that calls </a:t>
            </a:r>
            <a:r>
              <a:rPr lang="en-US" dirty="0" err="1"/>
              <a:t>CreateThread</a:t>
            </a:r>
            <a:r>
              <a:rPr lang="en-US" dirty="0"/>
              <a:t>, you will need to analyze the start function in addition to analyzing the rest of the code in the function that calls </a:t>
            </a:r>
            <a:r>
              <a:rPr lang="en-US" dirty="0" err="1"/>
              <a:t>CreateThread</a:t>
            </a:r>
            <a:r>
              <a:rPr lang="en-US" dirty="0" smtClean="0"/>
              <a:t>.</a:t>
            </a:r>
          </a:p>
          <a:p>
            <a:pPr lvl="1"/>
            <a:r>
              <a:rPr lang="en-US" dirty="0"/>
              <a:t>Malware can use </a:t>
            </a:r>
            <a:r>
              <a:rPr lang="en-US" dirty="0" err="1"/>
              <a:t>CreateThread</a:t>
            </a:r>
            <a:r>
              <a:rPr lang="en-US" dirty="0"/>
              <a:t> in, </a:t>
            </a:r>
            <a:endParaRPr lang="en-US" dirty="0" smtClean="0"/>
          </a:p>
          <a:p>
            <a:pPr lvl="2"/>
            <a:r>
              <a:rPr lang="en-US" dirty="0" smtClean="0"/>
              <a:t>Malware </a:t>
            </a:r>
            <a:r>
              <a:rPr lang="en-US" dirty="0"/>
              <a:t>can use </a:t>
            </a:r>
            <a:r>
              <a:rPr lang="en-US" dirty="0" err="1"/>
              <a:t>CreateThread</a:t>
            </a:r>
            <a:r>
              <a:rPr lang="en-US" dirty="0"/>
              <a:t> to load a new malicious library into a process, with </a:t>
            </a:r>
            <a:r>
              <a:rPr lang="en-US" dirty="0" err="1"/>
              <a:t>CreateThread</a:t>
            </a:r>
            <a:r>
              <a:rPr lang="en-US" dirty="0"/>
              <a:t> called and the address of </a:t>
            </a:r>
            <a:r>
              <a:rPr lang="en-US" dirty="0" err="1"/>
              <a:t>LoadLibrary</a:t>
            </a:r>
            <a:r>
              <a:rPr lang="en-US" dirty="0"/>
              <a:t> specified as the start address</a:t>
            </a:r>
            <a:r>
              <a:rPr lang="en-US" dirty="0" smtClean="0"/>
              <a:t>.</a:t>
            </a:r>
          </a:p>
          <a:p>
            <a:pPr lvl="2"/>
            <a:r>
              <a:rPr lang="en-US" dirty="0"/>
              <a:t>Malware can create two new threads for input and output: one to listen on a socket or pipe and then output that to standard input of a process, and the other to read from standard output and send that to a socket or pipe.</a:t>
            </a:r>
          </a:p>
          <a:p>
            <a:pPr lvl="1"/>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42</a:t>
            </a:fld>
            <a:endParaRPr lang="en-US"/>
          </a:p>
        </p:txBody>
      </p:sp>
    </p:spTree>
    <p:extLst>
      <p:ext uri="{BB962C8B-B14F-4D97-AF65-F5344CB8AC3E}">
        <p14:creationId xmlns:p14="http://schemas.microsoft.com/office/powerpoint/2010/main" val="890897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p>
        </p:txBody>
      </p:sp>
      <p:sp>
        <p:nvSpPr>
          <p:cNvPr id="3" name="Content Placeholder 2"/>
          <p:cNvSpPr>
            <a:spLocks noGrp="1"/>
          </p:cNvSpPr>
          <p:nvPr>
            <p:ph idx="1"/>
          </p:nvPr>
        </p:nvSpPr>
        <p:spPr>
          <a:xfrm>
            <a:off x="1103313" y="2052918"/>
            <a:ext cx="5122302" cy="4572471"/>
          </a:xfrm>
        </p:spPr>
        <p:txBody>
          <a:bodyPr>
            <a:normAutofit/>
          </a:bodyPr>
          <a:lstStyle/>
          <a:p>
            <a:r>
              <a:rPr lang="en-US" dirty="0"/>
              <a:t>Following Running Malware, </a:t>
            </a:r>
            <a:r>
              <a:rPr lang="en-US" dirty="0" smtClean="0"/>
              <a:t>Threads,</a:t>
            </a:r>
          </a:p>
          <a:p>
            <a:pPr lvl="1"/>
            <a:r>
              <a:rPr lang="en-US" dirty="0"/>
              <a:t>NOTE In addition to threads, Microsoft systems use fibers. Fibers are like threads, but are managed by a thread, rather than by the OS. Fibers share a single thread context.</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43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614" y="1661371"/>
            <a:ext cx="5794983" cy="46592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34" y="4339153"/>
            <a:ext cx="2896004" cy="13051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7897" y="4339153"/>
            <a:ext cx="2915057" cy="1333686"/>
          </a:xfrm>
          <a:prstGeom prst="rect">
            <a:avLst/>
          </a:prstGeom>
        </p:spPr>
      </p:pic>
    </p:spTree>
    <p:extLst>
      <p:ext uri="{BB962C8B-B14F-4D97-AF65-F5344CB8AC3E}">
        <p14:creationId xmlns:p14="http://schemas.microsoft.com/office/powerpoint/2010/main" val="2788300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Following Running </a:t>
            </a:r>
            <a:r>
              <a:rPr lang="en-US" dirty="0" err="1" smtClean="0"/>
              <a:t>Malware,Interprocess</a:t>
            </a:r>
            <a:r>
              <a:rPr lang="en-US" dirty="0" smtClean="0"/>
              <a:t> Coordination with </a:t>
            </a:r>
            <a:r>
              <a:rPr lang="en-US" dirty="0" err="1" smtClean="0"/>
              <a:t>Mutex</a:t>
            </a:r>
            <a:r>
              <a:rPr lang="en-US" dirty="0" smtClean="0"/>
              <a:t>,</a:t>
            </a:r>
            <a:r>
              <a:rPr lang="en-US" dirty="0"/>
              <a:t> </a:t>
            </a:r>
            <a:endParaRPr lang="en-US" dirty="0" smtClean="0"/>
          </a:p>
          <a:p>
            <a:pPr lvl="1"/>
            <a:r>
              <a:rPr lang="en-US" dirty="0" smtClean="0"/>
              <a:t>One </a:t>
            </a:r>
            <a:r>
              <a:rPr lang="en-US" dirty="0"/>
              <a:t>topic related to threads and processes is </a:t>
            </a:r>
            <a:r>
              <a:rPr lang="en-US" dirty="0" err="1"/>
              <a:t>mutexes</a:t>
            </a:r>
            <a:r>
              <a:rPr lang="en-US" dirty="0"/>
              <a:t>, referred to as mutants when in the kernel. </a:t>
            </a:r>
            <a:r>
              <a:rPr lang="en-US" dirty="0" err="1"/>
              <a:t>Mutexes</a:t>
            </a:r>
            <a:r>
              <a:rPr lang="en-US" dirty="0"/>
              <a:t> are global objects that coordinate multiple processes and </a:t>
            </a:r>
            <a:r>
              <a:rPr lang="en-US" dirty="0" smtClean="0"/>
              <a:t>threads.</a:t>
            </a:r>
          </a:p>
          <a:p>
            <a:pPr lvl="1"/>
            <a:r>
              <a:rPr lang="en-US" dirty="0"/>
              <a:t>Malware will commonly create a </a:t>
            </a:r>
            <a:r>
              <a:rPr lang="en-US" dirty="0" err="1"/>
              <a:t>mutex</a:t>
            </a:r>
            <a:r>
              <a:rPr lang="en-US" dirty="0"/>
              <a:t> and attempt to open an existing </a:t>
            </a:r>
            <a:r>
              <a:rPr lang="en-US" dirty="0" err="1"/>
              <a:t>mutex</a:t>
            </a:r>
            <a:r>
              <a:rPr lang="en-US" dirty="0"/>
              <a:t> with the same name to ensure that only one version of the malware is running at a </a:t>
            </a:r>
            <a:r>
              <a:rPr lang="en-US" dirty="0" smtClean="0"/>
              <a:t>time.</a:t>
            </a:r>
          </a:p>
        </p:txBody>
      </p:sp>
      <p:sp>
        <p:nvSpPr>
          <p:cNvPr id="4" name="Slide Number Placeholder 3"/>
          <p:cNvSpPr>
            <a:spLocks noGrp="1"/>
          </p:cNvSpPr>
          <p:nvPr>
            <p:ph type="sldNum" sz="quarter" idx="12"/>
          </p:nvPr>
        </p:nvSpPr>
        <p:spPr/>
        <p:txBody>
          <a:bodyPr/>
          <a:lstStyle/>
          <a:p>
            <a:fld id="{B3FF359C-A2E2-4193-A991-71794F5D9AC1}" type="slidenum">
              <a:rPr lang="en-US" smtClean="0"/>
              <a:t>44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84" y="4150658"/>
            <a:ext cx="5246335" cy="2551376"/>
          </a:xfrm>
          <a:prstGeom prst="rect">
            <a:avLst/>
          </a:prstGeom>
        </p:spPr>
      </p:pic>
    </p:spTree>
    <p:extLst>
      <p:ext uri="{BB962C8B-B14F-4D97-AF65-F5344CB8AC3E}">
        <p14:creationId xmlns:p14="http://schemas.microsoft.com/office/powerpoint/2010/main" val="1910490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Following Running </a:t>
            </a:r>
            <a:r>
              <a:rPr lang="en-US" dirty="0" smtClean="0"/>
              <a:t>Malware, Services</a:t>
            </a:r>
            <a:endParaRPr lang="en-US" dirty="0" smtClean="0"/>
          </a:p>
          <a:p>
            <a:pPr lvl="1"/>
            <a:r>
              <a:rPr lang="en-US" dirty="0"/>
              <a:t>Another way for malware to execute additional code is by installing it as a </a:t>
            </a:r>
            <a:r>
              <a:rPr lang="en-US" dirty="0" smtClean="0"/>
              <a:t>service.</a:t>
            </a:r>
          </a:p>
          <a:p>
            <a:pPr lvl="1"/>
            <a:r>
              <a:rPr lang="en-US" dirty="0"/>
              <a:t>Windows allows tasks to run without their own processes or threads by using services that run as background applications; code is scheduled and run by the Windows service manager without user input</a:t>
            </a:r>
            <a:r>
              <a:rPr lang="en-US" dirty="0" smtClean="0"/>
              <a:t>.</a:t>
            </a:r>
          </a:p>
          <a:p>
            <a:pPr lvl="1"/>
            <a:r>
              <a:rPr lang="en-US" dirty="0"/>
              <a:t>Using services has many advantages for the malware writer. One is that services are normally run as SYSTEM or another privileged </a:t>
            </a:r>
            <a:r>
              <a:rPr lang="en-US" dirty="0" smtClean="0"/>
              <a:t>account. </a:t>
            </a:r>
          </a:p>
          <a:p>
            <a:pPr lvl="1"/>
            <a:r>
              <a:rPr lang="en-US" dirty="0"/>
              <a:t>Services also provide another way to maintain persistence on a system, because they can be set to run automatically when the OS starts, and may not even show up in the Task Manager as a process. A user searching through running applications wouldn’t find anything suspicious, because the malware isn’t running in a separate process.</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45</a:t>
            </a:fld>
            <a:endParaRPr lang="en-US"/>
          </a:p>
        </p:txBody>
      </p:sp>
    </p:spTree>
    <p:extLst>
      <p:ext uri="{BB962C8B-B14F-4D97-AF65-F5344CB8AC3E}">
        <p14:creationId xmlns:p14="http://schemas.microsoft.com/office/powerpoint/2010/main" val="155191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Following Running </a:t>
            </a:r>
            <a:r>
              <a:rPr lang="en-US" dirty="0" smtClean="0"/>
              <a:t>Malware, Services</a:t>
            </a:r>
            <a:endParaRPr lang="en-US" dirty="0" smtClean="0"/>
          </a:p>
          <a:p>
            <a:pPr lvl="1"/>
            <a:r>
              <a:rPr lang="en-US" dirty="0"/>
              <a:t>It is possible to list running services using net start at the command line, but doing so will display only the names of running services. Programs, such as the </a:t>
            </a:r>
            <a:r>
              <a:rPr lang="en-US" dirty="0" err="1"/>
              <a:t>Autoruns</a:t>
            </a:r>
            <a:r>
              <a:rPr lang="en-US" dirty="0"/>
              <a:t> tool mentioned earlier, can be used to gather more information about running services</a:t>
            </a:r>
            <a:r>
              <a:rPr lang="en-US" dirty="0" smtClean="0"/>
              <a:t>.</a:t>
            </a:r>
          </a:p>
          <a:p>
            <a:pPr lvl="1"/>
            <a:r>
              <a:rPr lang="en-US" dirty="0"/>
              <a:t>Services can be installed and manipulated via a few Windows API functions, which are prime targets for malware</a:t>
            </a:r>
            <a:r>
              <a:rPr lang="en-US" dirty="0" smtClean="0"/>
              <a:t>.</a:t>
            </a:r>
          </a:p>
          <a:p>
            <a:pPr lvl="1"/>
            <a:r>
              <a:rPr lang="en-US" b="1" dirty="0" err="1"/>
              <a:t>OpenSCManager</a:t>
            </a:r>
            <a:r>
              <a:rPr lang="en-US" dirty="0"/>
              <a:t> Returns a handle to the service control manager, which is used for all subsequent service-related function </a:t>
            </a:r>
            <a:r>
              <a:rPr lang="en-US" dirty="0" smtClean="0"/>
              <a:t>calls</a:t>
            </a:r>
          </a:p>
          <a:p>
            <a:pPr lvl="1"/>
            <a:r>
              <a:rPr lang="en-US" b="1" dirty="0" err="1" smtClean="0"/>
              <a:t>CreateService</a:t>
            </a:r>
            <a:r>
              <a:rPr lang="en-US" dirty="0" smtClean="0"/>
              <a:t> </a:t>
            </a:r>
            <a:r>
              <a:rPr lang="en-US" dirty="0"/>
              <a:t>Adds a new service to the service control manager, and allows the caller to specify whether the service will start automatically at boot time or must be started manually. </a:t>
            </a:r>
            <a:endParaRPr lang="en-US" dirty="0" smtClean="0"/>
          </a:p>
          <a:p>
            <a:pPr lvl="1"/>
            <a:r>
              <a:rPr lang="en-US" b="1" dirty="0" err="1" smtClean="0"/>
              <a:t>StartService</a:t>
            </a:r>
            <a:r>
              <a:rPr lang="en-US" dirty="0" smtClean="0"/>
              <a:t> </a:t>
            </a:r>
            <a:r>
              <a:rPr lang="en-US" dirty="0"/>
              <a:t>Starts a service, and is used only if the service is set to be started manually.</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46</a:t>
            </a:fld>
            <a:endParaRPr lang="en-US"/>
          </a:p>
        </p:txBody>
      </p:sp>
    </p:spTree>
    <p:extLst>
      <p:ext uri="{BB962C8B-B14F-4D97-AF65-F5344CB8AC3E}">
        <p14:creationId xmlns:p14="http://schemas.microsoft.com/office/powerpoint/2010/main" val="69658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Following Running </a:t>
            </a:r>
            <a:r>
              <a:rPr lang="en-US" dirty="0" smtClean="0"/>
              <a:t>Malware, Services</a:t>
            </a:r>
            <a:endParaRPr lang="en-US" dirty="0" smtClean="0"/>
          </a:p>
          <a:p>
            <a:pPr lvl="1"/>
            <a:r>
              <a:rPr lang="en-US" dirty="0"/>
              <a:t>The Windows OS supports several different service types, which execute in unique ways. The one most commonly used by malware is the WIN32_SHARE_PROCESS type, which stores the code for the service in a DLL, and combines several different services in a single, shared process</a:t>
            </a:r>
            <a:r>
              <a:rPr lang="en-US" dirty="0" smtClean="0"/>
              <a:t>.</a:t>
            </a:r>
          </a:p>
          <a:p>
            <a:pPr lvl="1"/>
            <a:r>
              <a:rPr lang="en-US" dirty="0"/>
              <a:t>In Task Manager, you can find several instances of a process called svchost.exe, which are running WIN32_SHARE_PROCESS-type services</a:t>
            </a:r>
            <a:r>
              <a:rPr lang="en-US" dirty="0" smtClean="0"/>
              <a:t>.</a:t>
            </a:r>
          </a:p>
          <a:p>
            <a:pPr lvl="1"/>
            <a:r>
              <a:rPr lang="en-US" dirty="0"/>
              <a:t>The WIN32_OWN_PROCESS type is also used because it stores the code in an .exe file and runs as an independent process</a:t>
            </a:r>
            <a:r>
              <a:rPr lang="en-US" dirty="0" smtClean="0"/>
              <a:t>.</a:t>
            </a:r>
          </a:p>
          <a:p>
            <a:pPr lvl="1"/>
            <a:r>
              <a:rPr lang="en-US" dirty="0"/>
              <a:t>The final common service type is KERNEL_DRIVER, which is used for loading code into the kernel. </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47</a:t>
            </a:fld>
            <a:endParaRPr lang="en-US"/>
          </a:p>
        </p:txBody>
      </p:sp>
    </p:spTree>
    <p:extLst>
      <p:ext uri="{BB962C8B-B14F-4D97-AF65-F5344CB8AC3E}">
        <p14:creationId xmlns:p14="http://schemas.microsoft.com/office/powerpoint/2010/main" val="3923077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1103312" y="2052918"/>
            <a:ext cx="9773235" cy="4195481"/>
          </a:xfrm>
        </p:spPr>
        <p:txBody>
          <a:bodyPr/>
          <a:lstStyle/>
          <a:p>
            <a:r>
              <a:rPr lang="en-US" dirty="0"/>
              <a:t>Following Running </a:t>
            </a:r>
            <a:r>
              <a:rPr lang="en-US" dirty="0" smtClean="0"/>
              <a:t>Malware, Services</a:t>
            </a:r>
            <a:endParaRPr lang="en-US" dirty="0" smtClean="0"/>
          </a:p>
          <a:p>
            <a:pPr lvl="1"/>
            <a:r>
              <a:rPr lang="en-US" dirty="0"/>
              <a:t>The information about services on a local system is stored in the registry. Each service has a </a:t>
            </a:r>
            <a:r>
              <a:rPr lang="en-US" dirty="0" err="1"/>
              <a:t>subkey</a:t>
            </a:r>
            <a:r>
              <a:rPr lang="en-US" dirty="0"/>
              <a:t> under HKLM\SYSTEM\</a:t>
            </a:r>
            <a:r>
              <a:rPr lang="en-US" dirty="0" err="1"/>
              <a:t>CurrentControlSet</a:t>
            </a:r>
            <a:r>
              <a:rPr lang="en-US" dirty="0"/>
              <a:t>\Services. For example, </a:t>
            </a:r>
            <a:r>
              <a:rPr lang="en-US" dirty="0" smtClean="0"/>
              <a:t>Figure shows </a:t>
            </a:r>
            <a:r>
              <a:rPr lang="en-US" dirty="0"/>
              <a:t>the registry entries for HKLM\SYSTEM\</a:t>
            </a:r>
            <a:r>
              <a:rPr lang="en-US" dirty="0" err="1"/>
              <a:t>CurrentControlSet</a:t>
            </a:r>
            <a:r>
              <a:rPr lang="en-US" dirty="0"/>
              <a:t>\ </a:t>
            </a:r>
            <a:r>
              <a:rPr lang="en-US" dirty="0" smtClean="0"/>
              <a:t>Services\VMware </a:t>
            </a:r>
            <a:r>
              <a:rPr lang="en-US" dirty="0"/>
              <a:t>NAT Service</a:t>
            </a:r>
            <a:r>
              <a:rPr lang="en-US" dirty="0" smtClean="0"/>
              <a:t>. </a:t>
            </a:r>
          </a:p>
          <a:p>
            <a:pPr lvl="1"/>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48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7229" y="3673642"/>
            <a:ext cx="7398310" cy="2966932"/>
          </a:xfrm>
          <a:prstGeom prst="rect">
            <a:avLst/>
          </a:prstGeom>
        </p:spPr>
      </p:pic>
    </p:spTree>
    <p:extLst>
      <p:ext uri="{BB962C8B-B14F-4D97-AF65-F5344CB8AC3E}">
        <p14:creationId xmlns:p14="http://schemas.microsoft.com/office/powerpoint/2010/main" val="139487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1103312" y="2052918"/>
            <a:ext cx="9773235" cy="4195481"/>
          </a:xfrm>
        </p:spPr>
        <p:txBody>
          <a:bodyPr/>
          <a:lstStyle/>
          <a:p>
            <a:r>
              <a:rPr lang="en-US" dirty="0"/>
              <a:t>Following Running </a:t>
            </a:r>
            <a:r>
              <a:rPr lang="en-US" dirty="0" smtClean="0"/>
              <a:t>Malware, Services</a:t>
            </a:r>
            <a:endParaRPr lang="en-US" dirty="0" smtClean="0"/>
          </a:p>
          <a:p>
            <a:pPr lvl="1"/>
            <a:r>
              <a:rPr lang="en-US" dirty="0" smtClean="0"/>
              <a:t>1. The </a:t>
            </a:r>
            <a:r>
              <a:rPr lang="en-US" dirty="0"/>
              <a:t>code for the VMware NAT service is stored at C:\Windows\system32\ </a:t>
            </a:r>
            <a:r>
              <a:rPr lang="en-US" dirty="0" smtClean="0"/>
              <a:t>vmnat.exe.</a:t>
            </a:r>
          </a:p>
          <a:p>
            <a:pPr lvl="1"/>
            <a:r>
              <a:rPr lang="en-US" dirty="0"/>
              <a:t>The type value of 0x10 “3”. corresponds to WIN32_OWN_PROCESS, and the start value of 0x02 </a:t>
            </a:r>
            <a:r>
              <a:rPr lang="en-US" dirty="0" smtClean="0"/>
              <a:t>“2” </a:t>
            </a:r>
            <a:r>
              <a:rPr lang="en-US" dirty="0"/>
              <a:t>corresponds to AUTO_START.</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49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019" y="3769894"/>
            <a:ext cx="7398310" cy="2966932"/>
          </a:xfrm>
          <a:prstGeom prst="rect">
            <a:avLst/>
          </a:prstGeom>
        </p:spPr>
      </p:pic>
    </p:spTree>
    <p:extLst>
      <p:ext uri="{BB962C8B-B14F-4D97-AF65-F5344CB8AC3E}">
        <p14:creationId xmlns:p14="http://schemas.microsoft.com/office/powerpoint/2010/main" val="43394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X86 disassembly</a:t>
            </a:r>
          </a:p>
        </p:txBody>
      </p:sp>
      <p:sp>
        <p:nvSpPr>
          <p:cNvPr id="3" name="Content Placeholder 2"/>
          <p:cNvSpPr>
            <a:spLocks noGrp="1"/>
          </p:cNvSpPr>
          <p:nvPr>
            <p:ph idx="1"/>
          </p:nvPr>
        </p:nvSpPr>
        <p:spPr>
          <a:xfrm>
            <a:off x="1103312" y="2052918"/>
            <a:ext cx="7413361" cy="4195481"/>
          </a:xfrm>
        </p:spPr>
        <p:txBody>
          <a:bodyPr/>
          <a:lstStyle/>
          <a:p>
            <a:r>
              <a:rPr lang="en-US" dirty="0" smtClean="0"/>
              <a:t>Main memory</a:t>
            </a:r>
          </a:p>
          <a:p>
            <a:pPr lvl="1"/>
            <a:r>
              <a:rPr lang="en-US" dirty="0" smtClean="0"/>
              <a:t>Data, contains values that are put in place when a program is initially loaded.</a:t>
            </a:r>
          </a:p>
          <a:p>
            <a:pPr lvl="1"/>
            <a:r>
              <a:rPr lang="en-US" dirty="0" smtClean="0"/>
              <a:t>Code, includes the instructions fetched by the CPU to execute program’s tasks.</a:t>
            </a:r>
          </a:p>
          <a:p>
            <a:pPr lvl="1"/>
            <a:r>
              <a:rPr lang="en-US" dirty="0" smtClean="0"/>
              <a:t>Heap, used for dynamic memory during program execution, to allocate new values and eliminate values.</a:t>
            </a:r>
          </a:p>
          <a:p>
            <a:pPr lvl="1"/>
            <a:r>
              <a:rPr lang="en-US" dirty="0" smtClean="0"/>
              <a:t>Stack, used for local variables and parameters for functions, and to help control flow.</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673" y="1622771"/>
            <a:ext cx="3455283" cy="4922407"/>
          </a:xfrm>
          <a:prstGeom prst="rect">
            <a:avLst/>
          </a:prstGeom>
        </p:spPr>
      </p:pic>
    </p:spTree>
    <p:extLst>
      <p:ext uri="{BB962C8B-B14F-4D97-AF65-F5344CB8AC3E}">
        <p14:creationId xmlns:p14="http://schemas.microsoft.com/office/powerpoint/2010/main" val="1634397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1103313" y="2052918"/>
            <a:ext cx="4813552" cy="4195481"/>
          </a:xfrm>
        </p:spPr>
        <p:txBody>
          <a:bodyPr/>
          <a:lstStyle/>
          <a:p>
            <a:r>
              <a:rPr lang="en-US" dirty="0"/>
              <a:t>Following Running </a:t>
            </a:r>
            <a:r>
              <a:rPr lang="en-US" dirty="0" smtClean="0"/>
              <a:t>Malware, Services</a:t>
            </a:r>
          </a:p>
          <a:p>
            <a:pPr lvl="1"/>
            <a:r>
              <a:rPr lang="en-US" dirty="0"/>
              <a:t>The SC program is a command-line tool included with Windows that you can use to investigate and manipulate services. It includes commands for adding, deleting, starting, stopping, and querying services</a:t>
            </a:r>
            <a:r>
              <a:rPr lang="en-US" dirty="0" smtClean="0"/>
              <a:t>.</a:t>
            </a:r>
          </a:p>
          <a:p>
            <a:pPr lvl="1"/>
            <a:r>
              <a:rPr lang="en-US" dirty="0"/>
              <a:t>For example, the </a:t>
            </a:r>
            <a:r>
              <a:rPr lang="en-US" dirty="0" smtClean="0"/>
              <a:t>“qc” </a:t>
            </a:r>
            <a:r>
              <a:rPr lang="en-US" dirty="0"/>
              <a:t>command queries a service’s configuration options by accessing the same information as the registry entry </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285" y="1635309"/>
            <a:ext cx="5973009" cy="3362794"/>
          </a:xfrm>
          <a:prstGeom prst="rect">
            <a:avLst/>
          </a:prstGeom>
        </p:spPr>
      </p:pic>
    </p:spTree>
    <p:extLst>
      <p:ext uri="{BB962C8B-B14F-4D97-AF65-F5344CB8AC3E}">
        <p14:creationId xmlns:p14="http://schemas.microsoft.com/office/powerpoint/2010/main" val="2961107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646111" y="2052918"/>
            <a:ext cx="10070015" cy="4195481"/>
          </a:xfrm>
        </p:spPr>
        <p:txBody>
          <a:bodyPr/>
          <a:lstStyle/>
          <a:p>
            <a:pPr marL="0" indent="-400050"/>
            <a:r>
              <a:rPr lang="en-US" dirty="0" smtClean="0"/>
              <a:t>Following Running Malware</a:t>
            </a:r>
            <a:r>
              <a:rPr lang="en-US" dirty="0"/>
              <a:t>, The Component Object </a:t>
            </a:r>
            <a:r>
              <a:rPr lang="en-US" dirty="0" smtClean="0"/>
              <a:t>Model,</a:t>
            </a:r>
          </a:p>
          <a:p>
            <a:pPr marL="800100" lvl="2" indent="-400050"/>
            <a:r>
              <a:rPr lang="en-US" dirty="0"/>
              <a:t>The Microsoft Component Object Model (COM) is an interface standard that makes it possible for different software components to call each other’s code without knowledge of specifics about each other</a:t>
            </a:r>
            <a:r>
              <a:rPr lang="en-US" dirty="0" smtClean="0"/>
              <a:t>.</a:t>
            </a:r>
          </a:p>
          <a:p>
            <a:pPr marL="800100" lvl="2" indent="-400050"/>
            <a:r>
              <a:rPr lang="en-US" dirty="0"/>
              <a:t>When analyzing malware that uses COM, you’ll need to be able to determine which code will be run as a result of a COM function call</a:t>
            </a:r>
            <a:r>
              <a:rPr lang="en-US" dirty="0" smtClean="0"/>
              <a:t>.</a:t>
            </a:r>
          </a:p>
          <a:p>
            <a:pPr marL="800100" lvl="2" indent="-400050"/>
            <a:r>
              <a:rPr lang="en-US" dirty="0"/>
              <a:t>COM is implemented as a client/server framework. The clients are the programs that are making use of COM objects, and the servers are the reusable software components—the COM objects themselves. Microsoft provides a large number of COM objects for programs to use.</a:t>
            </a:r>
          </a:p>
          <a:p>
            <a:pPr marL="0" indent="0">
              <a:buNone/>
            </a:pP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51</a:t>
            </a:fld>
            <a:endParaRPr lang="en-US"/>
          </a:p>
        </p:txBody>
      </p:sp>
    </p:spTree>
    <p:extLst>
      <p:ext uri="{BB962C8B-B14F-4D97-AF65-F5344CB8AC3E}">
        <p14:creationId xmlns:p14="http://schemas.microsoft.com/office/powerpoint/2010/main" val="1207588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646111" y="2052918"/>
            <a:ext cx="10070015" cy="4195481"/>
          </a:xfrm>
        </p:spPr>
        <p:txBody>
          <a:bodyPr/>
          <a:lstStyle/>
          <a:p>
            <a:pPr marL="0" indent="-400050"/>
            <a:r>
              <a:rPr lang="en-US" dirty="0" smtClean="0"/>
              <a:t>Following Running Malware</a:t>
            </a:r>
            <a:r>
              <a:rPr lang="en-US" dirty="0"/>
              <a:t>, The Component Object </a:t>
            </a:r>
            <a:r>
              <a:rPr lang="en-US" dirty="0" smtClean="0"/>
              <a:t>Model,</a:t>
            </a:r>
          </a:p>
          <a:p>
            <a:pPr marL="800100" lvl="2" indent="-400050"/>
            <a:r>
              <a:rPr lang="en-US" dirty="0"/>
              <a:t>Each thread that uses COM must call the </a:t>
            </a:r>
            <a:r>
              <a:rPr lang="en-US" b="1" dirty="0" err="1"/>
              <a:t>OleInitialize</a:t>
            </a:r>
            <a:r>
              <a:rPr lang="en-US" dirty="0"/>
              <a:t> or </a:t>
            </a:r>
            <a:r>
              <a:rPr lang="en-US" b="1" dirty="0" err="1"/>
              <a:t>CoInitializeEx</a:t>
            </a:r>
            <a:r>
              <a:rPr lang="en-US" dirty="0"/>
              <a:t> function at least once prior to calling any other COM library functions. So, a Analyzing Malicious Windows </a:t>
            </a:r>
            <a:r>
              <a:rPr lang="en-US" dirty="0" smtClean="0"/>
              <a:t>Programs malware </a:t>
            </a:r>
            <a:r>
              <a:rPr lang="en-US" dirty="0"/>
              <a:t>analyst can search for these calls to determine whether a program is using COM functionality. </a:t>
            </a:r>
          </a:p>
          <a:p>
            <a:pPr marL="800100" lvl="2" indent="-400050"/>
            <a:r>
              <a:rPr lang="en-US" dirty="0"/>
              <a:t>However, knowing that a piece of malware uses a COM object as a client does not provide much information, because COM objects are diverse and widespread. Once you determine that a program uses COM, you’ll need to find a couple of identifiers of the object being used to continue analysis.</a:t>
            </a:r>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52</a:t>
            </a:fld>
            <a:endParaRPr lang="en-US"/>
          </a:p>
        </p:txBody>
      </p:sp>
    </p:spTree>
    <p:extLst>
      <p:ext uri="{BB962C8B-B14F-4D97-AF65-F5344CB8AC3E}">
        <p14:creationId xmlns:p14="http://schemas.microsoft.com/office/powerpoint/2010/main" val="3500729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646111" y="2052918"/>
            <a:ext cx="10070015" cy="4195481"/>
          </a:xfrm>
        </p:spPr>
        <p:txBody>
          <a:bodyPr>
            <a:normAutofit lnSpcReduction="10000"/>
          </a:bodyPr>
          <a:lstStyle/>
          <a:p>
            <a:pPr marL="0" indent="-400050"/>
            <a:r>
              <a:rPr lang="en-US" dirty="0" smtClean="0"/>
              <a:t>Following Running Malware</a:t>
            </a:r>
            <a:r>
              <a:rPr lang="en-US" dirty="0"/>
              <a:t>, The Component Object </a:t>
            </a:r>
            <a:r>
              <a:rPr lang="en-US" dirty="0" smtClean="0"/>
              <a:t>Model,</a:t>
            </a:r>
          </a:p>
          <a:p>
            <a:pPr marL="800100" lvl="2" indent="-400050"/>
            <a:r>
              <a:rPr lang="en-US" b="1" dirty="0"/>
              <a:t>CLSIDs, IIDs, and the Use of COM </a:t>
            </a:r>
            <a:r>
              <a:rPr lang="en-US" b="1" dirty="0" smtClean="0"/>
              <a:t>Objects</a:t>
            </a:r>
          </a:p>
          <a:p>
            <a:pPr marL="800100" lvl="2" indent="-400050"/>
            <a:r>
              <a:rPr lang="en-US" dirty="0"/>
              <a:t>COM objects are accessed via their globally unique identifiers (GUIDs) known as class identifiers (CLSIDs) and interface identifiers (IIDs</a:t>
            </a:r>
            <a:r>
              <a:rPr lang="en-US" dirty="0" smtClean="0"/>
              <a:t>).</a:t>
            </a:r>
          </a:p>
          <a:p>
            <a:pPr marL="800100" lvl="2" indent="-400050"/>
            <a:r>
              <a:rPr lang="en-US" dirty="0" smtClean="0"/>
              <a:t>The </a:t>
            </a:r>
            <a:r>
              <a:rPr lang="en-US" b="1" dirty="0" err="1"/>
              <a:t>CoCreateInstance</a:t>
            </a:r>
            <a:r>
              <a:rPr lang="en-US" dirty="0"/>
              <a:t> function is used to get access to COM functionality. One common function used by malware is Navigate, which allows a program to launch Internet Explorer and access a web address</a:t>
            </a:r>
            <a:r>
              <a:rPr lang="en-US" dirty="0" smtClean="0"/>
              <a:t>.</a:t>
            </a:r>
          </a:p>
          <a:p>
            <a:pPr marL="800100" lvl="2" indent="-400050"/>
            <a:r>
              <a:rPr lang="en-US" dirty="0"/>
              <a:t>The Navigate function is part of the IWebBrowser2 interface, which specifies a list of functions that must be implemented, but does not specify which program will provide that functionality. </a:t>
            </a:r>
            <a:endParaRPr lang="en-US" dirty="0" smtClean="0"/>
          </a:p>
          <a:p>
            <a:pPr marL="800100" lvl="2" indent="-400050"/>
            <a:r>
              <a:rPr lang="en-US" b="1" dirty="0"/>
              <a:t>The program that provides the functionality is the COM class that implements the IWebBrowser2 interface. In most cases, the IWebBrowser2 interface is implemented by Internet Explorer. Interfaces are identified with a GUID called an IID, and classes are identified with a GUID called a CLSID.</a:t>
            </a:r>
            <a:endParaRPr lang="en-US" b="1"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53</a:t>
            </a:fld>
            <a:endParaRPr lang="en-US"/>
          </a:p>
        </p:txBody>
      </p:sp>
    </p:spTree>
    <p:extLst>
      <p:ext uri="{BB962C8B-B14F-4D97-AF65-F5344CB8AC3E}">
        <p14:creationId xmlns:p14="http://schemas.microsoft.com/office/powerpoint/2010/main" val="283724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646111" y="2052918"/>
            <a:ext cx="10070015" cy="4195481"/>
          </a:xfrm>
        </p:spPr>
        <p:txBody>
          <a:bodyPr/>
          <a:lstStyle/>
          <a:p>
            <a:pPr marL="0" indent="-400050"/>
            <a:r>
              <a:rPr lang="en-US" dirty="0" smtClean="0"/>
              <a:t>Following Running Malware</a:t>
            </a:r>
            <a:r>
              <a:rPr lang="en-US" dirty="0"/>
              <a:t>, The Component Object </a:t>
            </a:r>
            <a:r>
              <a:rPr lang="en-US" dirty="0" smtClean="0"/>
              <a:t>Model,</a:t>
            </a:r>
          </a:p>
          <a:p>
            <a:pPr marL="400050" lvl="1" indent="-400050"/>
            <a:r>
              <a:rPr lang="en-US" dirty="0"/>
              <a:t>Consider an example piece of malware that uses the Navigate function from the IWebBrowser2 interface implemented by Internet </a:t>
            </a:r>
            <a:r>
              <a:rPr lang="en-US" dirty="0" smtClean="0"/>
              <a:t>Explorer;</a:t>
            </a:r>
          </a:p>
          <a:p>
            <a:pPr marL="800100" lvl="2" indent="-400050"/>
            <a:r>
              <a:rPr lang="en-US" dirty="0"/>
              <a:t>The malware first calls the </a:t>
            </a:r>
            <a:r>
              <a:rPr lang="en-US" b="1" dirty="0" err="1"/>
              <a:t>CoCreateInstance</a:t>
            </a:r>
            <a:r>
              <a:rPr lang="en-US" dirty="0"/>
              <a:t> function</a:t>
            </a:r>
            <a:r>
              <a:rPr lang="en-US" dirty="0" smtClean="0"/>
              <a:t>.</a:t>
            </a:r>
          </a:p>
          <a:p>
            <a:pPr marL="800100" lvl="2" indent="-400050"/>
            <a:r>
              <a:rPr lang="en-US" dirty="0"/>
              <a:t>The function accepts the CLSID and the IID of the object that the malware is </a:t>
            </a:r>
            <a:r>
              <a:rPr lang="en-US" dirty="0" smtClean="0"/>
              <a:t>requesting.</a:t>
            </a:r>
          </a:p>
          <a:p>
            <a:pPr marL="800100" lvl="2" indent="-400050"/>
            <a:r>
              <a:rPr lang="en-US" dirty="0"/>
              <a:t>The OS then searches for the class information, and loads the program that will perform the functionality, if it isn’t already running</a:t>
            </a:r>
            <a:r>
              <a:rPr lang="en-US" dirty="0" smtClean="0"/>
              <a:t>.</a:t>
            </a:r>
          </a:p>
          <a:p>
            <a:pPr marL="800100" lvl="2" indent="-400050"/>
            <a:r>
              <a:rPr lang="en-US" dirty="0"/>
              <a:t>The </a:t>
            </a:r>
            <a:r>
              <a:rPr lang="en-US" dirty="0" err="1"/>
              <a:t>CoCreateInstance</a:t>
            </a:r>
            <a:r>
              <a:rPr lang="en-US" dirty="0"/>
              <a:t> class returns a pointer that points to a structure that contains function pointers. To use the functionality of the COM server, the malware will call a function whose pointer is stored in the structure returned from </a:t>
            </a:r>
            <a:r>
              <a:rPr lang="en-US" dirty="0" err="1"/>
              <a:t>CoCreateInstance</a:t>
            </a:r>
            <a:r>
              <a:rPr lang="en-US" dirty="0"/>
              <a:t>. </a:t>
            </a:r>
          </a:p>
          <a:p>
            <a:pPr marL="800100" lvl="2" indent="-400050"/>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54</a:t>
            </a:fld>
            <a:endParaRPr lang="en-US"/>
          </a:p>
        </p:txBody>
      </p:sp>
    </p:spTree>
    <p:extLst>
      <p:ext uri="{BB962C8B-B14F-4D97-AF65-F5344CB8AC3E}">
        <p14:creationId xmlns:p14="http://schemas.microsoft.com/office/powerpoint/2010/main" val="2508620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212974" y="1853248"/>
            <a:ext cx="10807952" cy="4195481"/>
          </a:xfrm>
        </p:spPr>
        <p:txBody>
          <a:bodyPr/>
          <a:lstStyle/>
          <a:p>
            <a:pPr marL="0" indent="-400050"/>
            <a:r>
              <a:rPr lang="en-US" dirty="0" smtClean="0"/>
              <a:t>Following Running Malware</a:t>
            </a:r>
            <a:r>
              <a:rPr lang="en-US" dirty="0"/>
              <a:t>, The Component Object </a:t>
            </a:r>
            <a:r>
              <a:rPr lang="en-US" dirty="0" smtClean="0"/>
              <a:t>Model,</a:t>
            </a:r>
          </a:p>
          <a:p>
            <a:pPr marL="400050" lvl="1" indent="-400050"/>
            <a:r>
              <a:rPr lang="en-US" dirty="0"/>
              <a:t>Consider an example piece of malware that uses the Navigate function from the IWebBrowser2 interface implemented by Internet </a:t>
            </a:r>
            <a:r>
              <a:rPr lang="en-US" dirty="0" smtClean="0"/>
              <a:t>Explorer;</a:t>
            </a:r>
          </a:p>
          <a:p>
            <a:pPr marL="800100" lvl="2" indent="-400050"/>
            <a:r>
              <a:rPr lang="en-US" dirty="0"/>
              <a:t>The malware first calls the </a:t>
            </a:r>
            <a:r>
              <a:rPr lang="en-US" b="1" dirty="0" err="1"/>
              <a:t>CoCreateInstance</a:t>
            </a:r>
            <a:r>
              <a:rPr lang="en-US" dirty="0"/>
              <a:t> function</a:t>
            </a:r>
            <a:r>
              <a:rPr lang="en-US" dirty="0" smtClean="0"/>
              <a:t>.</a:t>
            </a:r>
          </a:p>
          <a:p>
            <a:pPr marL="800100" lvl="2" indent="-400050"/>
            <a:r>
              <a:rPr lang="en-US" dirty="0"/>
              <a:t>The function accepts the CLSID and the IID of the object that the malware is </a:t>
            </a:r>
            <a:r>
              <a:rPr lang="en-US" dirty="0" smtClean="0"/>
              <a:t>requesting.</a:t>
            </a:r>
          </a:p>
          <a:p>
            <a:pPr marL="800100" lvl="2" indent="-400050"/>
            <a:r>
              <a:rPr lang="en-US" dirty="0"/>
              <a:t>The OS then searches for the class information, and loads the program that will perform the functionality, if it isn’t already running</a:t>
            </a:r>
            <a:r>
              <a:rPr lang="en-US" dirty="0" smtClean="0"/>
              <a:t>.</a:t>
            </a:r>
          </a:p>
          <a:p>
            <a:pPr marL="800100" lvl="2" indent="-400050"/>
            <a:r>
              <a:rPr lang="en-US" dirty="0"/>
              <a:t>The </a:t>
            </a:r>
            <a:r>
              <a:rPr lang="en-US" dirty="0" err="1"/>
              <a:t>CoCreateInstance</a:t>
            </a:r>
            <a:r>
              <a:rPr lang="en-US" dirty="0"/>
              <a:t> class returns a pointer that points to a structure that contains function pointers. To use the functionality of the COM server, the malware will call a function whose pointer is stored in the structure returned from </a:t>
            </a:r>
            <a:r>
              <a:rPr lang="en-US" dirty="0" err="1"/>
              <a:t>CoCreateInstance</a:t>
            </a:r>
            <a:r>
              <a:rPr lang="en-US" dirty="0"/>
              <a:t>. </a:t>
            </a:r>
          </a:p>
          <a:p>
            <a:pPr marL="800100" lvl="2" indent="-400050"/>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786" y="4923769"/>
            <a:ext cx="4896533" cy="1914792"/>
          </a:xfrm>
          <a:prstGeom prst="rect">
            <a:avLst/>
          </a:prstGeom>
        </p:spPr>
      </p:pic>
    </p:spTree>
    <p:extLst>
      <p:ext uri="{BB962C8B-B14F-4D97-AF65-F5344CB8AC3E}">
        <p14:creationId xmlns:p14="http://schemas.microsoft.com/office/powerpoint/2010/main" val="3487841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212974" y="1853248"/>
            <a:ext cx="10807952" cy="4195481"/>
          </a:xfrm>
        </p:spPr>
        <p:txBody>
          <a:bodyPr/>
          <a:lstStyle/>
          <a:p>
            <a:pPr marL="0" indent="-400050"/>
            <a:r>
              <a:rPr lang="en-US" dirty="0" smtClean="0"/>
              <a:t>Following Running Malware</a:t>
            </a:r>
            <a:r>
              <a:rPr lang="en-US" dirty="0"/>
              <a:t>, The Component Object </a:t>
            </a:r>
            <a:r>
              <a:rPr lang="en-US" dirty="0" smtClean="0"/>
              <a:t>Model,</a:t>
            </a:r>
          </a:p>
          <a:p>
            <a:pPr marL="800100" lvl="2" indent="-400050"/>
            <a:r>
              <a:rPr lang="en-US" dirty="0"/>
              <a:t>In order to understand the code, click the structures that store the IID and CLSID at </a:t>
            </a:r>
            <a:r>
              <a:rPr lang="en-US" dirty="0" smtClean="0"/>
              <a:t>“1” </a:t>
            </a:r>
            <a:r>
              <a:rPr lang="en-US" dirty="0"/>
              <a:t>and </a:t>
            </a:r>
            <a:r>
              <a:rPr lang="en-US" dirty="0" smtClean="0"/>
              <a:t>“2”. </a:t>
            </a:r>
            <a:r>
              <a:rPr lang="en-US" dirty="0"/>
              <a:t>The code specifies the IID D30C1661-CDAF-11D0-8A3E00C04FC9E26E, which represents the </a:t>
            </a:r>
            <a:r>
              <a:rPr lang="en-US" b="1" dirty="0"/>
              <a:t>IWebBrowser2</a:t>
            </a:r>
            <a:r>
              <a:rPr lang="en-US" dirty="0"/>
              <a:t> interface, and the CLSID 0002DF01-0000-0000-C000-000000000046, which represents Internet Explorer. </a:t>
            </a:r>
            <a:endParaRPr lang="en-US" dirty="0" smtClean="0"/>
          </a:p>
          <a:p>
            <a:pPr marL="800100" lvl="2" indent="-400050"/>
            <a:r>
              <a:rPr lang="en-US" dirty="0"/>
              <a:t>IDA Pro can recognize and label the IID for IWebBrowser2, since it’s commonly used. Software developers can create their own IIDs, so IDA Pro can’t always label the IID used by a program, and it is never able to label the CLSID, because disassembly doesn’t contain the necessary information</a:t>
            </a:r>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786" y="4923769"/>
            <a:ext cx="4896533" cy="1914792"/>
          </a:xfrm>
          <a:prstGeom prst="rect">
            <a:avLst/>
          </a:prstGeom>
        </p:spPr>
      </p:pic>
    </p:spTree>
    <p:extLst>
      <p:ext uri="{BB962C8B-B14F-4D97-AF65-F5344CB8AC3E}">
        <p14:creationId xmlns:p14="http://schemas.microsoft.com/office/powerpoint/2010/main" val="3121079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212974" y="1853248"/>
            <a:ext cx="10807952" cy="4195481"/>
          </a:xfrm>
        </p:spPr>
        <p:txBody>
          <a:bodyPr/>
          <a:lstStyle/>
          <a:p>
            <a:pPr marL="0" indent="-400050"/>
            <a:r>
              <a:rPr lang="en-US" dirty="0" smtClean="0"/>
              <a:t>Following Running Malware</a:t>
            </a:r>
            <a:r>
              <a:rPr lang="en-US" dirty="0"/>
              <a:t>, The Component Object </a:t>
            </a:r>
            <a:r>
              <a:rPr lang="en-US" dirty="0" smtClean="0"/>
              <a:t>Model,</a:t>
            </a:r>
          </a:p>
          <a:p>
            <a:pPr marL="800100" lvl="2" indent="-400050"/>
            <a:r>
              <a:rPr lang="en-US" dirty="0" smtClean="0"/>
              <a:t>When </a:t>
            </a:r>
            <a:r>
              <a:rPr lang="en-US" dirty="0"/>
              <a:t>a program calls </a:t>
            </a:r>
            <a:r>
              <a:rPr lang="en-US" b="1" dirty="0" err="1"/>
              <a:t>CoCreateInstance</a:t>
            </a:r>
            <a:r>
              <a:rPr lang="en-US" dirty="0"/>
              <a:t>, the OS uses information in the registry to determine which file contains the requested COM code</a:t>
            </a:r>
            <a:r>
              <a:rPr lang="en-US" dirty="0" smtClean="0"/>
              <a:t>.</a:t>
            </a:r>
          </a:p>
          <a:p>
            <a:pPr marL="800100" lvl="2" indent="-400050"/>
            <a:r>
              <a:rPr lang="en-US" dirty="0"/>
              <a:t>The HKLM\ SOFTWARE\Classes\CLSID\ and HKCU\SOFTWARE\Classes\CLSID registry keys store the information about which code to execute for the COM server</a:t>
            </a:r>
            <a:r>
              <a:rPr lang="en-US" dirty="0" smtClean="0"/>
              <a:t>.</a:t>
            </a:r>
          </a:p>
          <a:p>
            <a:pPr marL="800100" lvl="2" indent="-400050"/>
            <a:r>
              <a:rPr lang="en-US" dirty="0"/>
              <a:t>The value of C:\Program Files\Internet Explorer\iexplore.exe, stored in the LocalServer32 </a:t>
            </a:r>
            <a:r>
              <a:rPr lang="en-US" dirty="0" err="1"/>
              <a:t>subkey</a:t>
            </a:r>
            <a:r>
              <a:rPr lang="en-US" dirty="0"/>
              <a:t> of the registry key HKLM\SOFTWARE\Classes\CLSID\0002DF01-0000-0000-C000- 000000000046, identifies the executable that will be loaded when </a:t>
            </a:r>
            <a:r>
              <a:rPr lang="en-US" dirty="0" err="1"/>
              <a:t>CoCreateInstance</a:t>
            </a:r>
            <a:r>
              <a:rPr lang="en-US" dirty="0"/>
              <a:t> is called</a:t>
            </a:r>
            <a:r>
              <a:rPr lang="en-US" dirty="0" smtClean="0"/>
              <a:t>.</a:t>
            </a:r>
          </a:p>
          <a:p>
            <a:pPr marL="800100" lvl="2" indent="-400050"/>
            <a:r>
              <a:rPr lang="en-US" dirty="0"/>
              <a:t>Once the structure is returned from the </a:t>
            </a:r>
            <a:r>
              <a:rPr lang="en-US" dirty="0" err="1"/>
              <a:t>CoCreateInstance</a:t>
            </a:r>
            <a:r>
              <a:rPr lang="en-US" dirty="0"/>
              <a:t> call, the COM client calls a function whose location is stored at an offset in the structure. </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57</a:t>
            </a:fld>
            <a:endParaRPr lang="en-US"/>
          </a:p>
        </p:txBody>
      </p:sp>
    </p:spTree>
    <p:extLst>
      <p:ext uri="{BB962C8B-B14F-4D97-AF65-F5344CB8AC3E}">
        <p14:creationId xmlns:p14="http://schemas.microsoft.com/office/powerpoint/2010/main" val="3029111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212974" y="1853248"/>
            <a:ext cx="10807952" cy="4195481"/>
          </a:xfrm>
        </p:spPr>
        <p:txBody>
          <a:bodyPr/>
          <a:lstStyle/>
          <a:p>
            <a:pPr marL="0" indent="-400050"/>
            <a:r>
              <a:rPr lang="en-US" dirty="0" smtClean="0"/>
              <a:t>Following Running Malware</a:t>
            </a:r>
            <a:r>
              <a:rPr lang="en-US" dirty="0"/>
              <a:t>, The Component Object </a:t>
            </a:r>
            <a:r>
              <a:rPr lang="en-US" dirty="0" smtClean="0"/>
              <a:t>Model,</a:t>
            </a:r>
          </a:p>
          <a:p>
            <a:pPr marL="800100" lvl="2" indent="-400050"/>
            <a:r>
              <a:rPr lang="en-US" dirty="0"/>
              <a:t>The reference to the COM object is stored on the stack, and then moved into EAX. </a:t>
            </a:r>
            <a:endParaRPr lang="en-US" dirty="0" smtClean="0"/>
          </a:p>
          <a:p>
            <a:pPr marL="800100" lvl="2" indent="-400050"/>
            <a:r>
              <a:rPr lang="en-US" dirty="0" smtClean="0"/>
              <a:t>Then </a:t>
            </a:r>
            <a:r>
              <a:rPr lang="en-US" dirty="0"/>
              <a:t>the first value in the structure points to a table of function pointers. </a:t>
            </a:r>
            <a:endParaRPr lang="en-US" dirty="0" smtClean="0"/>
          </a:p>
          <a:p>
            <a:pPr marL="800100" lvl="2" indent="-400050"/>
            <a:r>
              <a:rPr lang="en-US" dirty="0" smtClean="0"/>
              <a:t>At </a:t>
            </a:r>
            <a:r>
              <a:rPr lang="en-US" dirty="0"/>
              <a:t>an offset of 0x2C in the table is the Navigate function that is called.</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576" y="3545305"/>
            <a:ext cx="5596343" cy="3099833"/>
          </a:xfrm>
          <a:prstGeom prst="rect">
            <a:avLst/>
          </a:prstGeom>
        </p:spPr>
      </p:pic>
    </p:spTree>
    <p:extLst>
      <p:ext uri="{BB962C8B-B14F-4D97-AF65-F5344CB8AC3E}">
        <p14:creationId xmlns:p14="http://schemas.microsoft.com/office/powerpoint/2010/main" val="29413468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212974" y="1853248"/>
            <a:ext cx="10807952" cy="4195481"/>
          </a:xfrm>
        </p:spPr>
        <p:txBody>
          <a:bodyPr/>
          <a:lstStyle/>
          <a:p>
            <a:pPr marL="0" indent="-400050"/>
            <a:r>
              <a:rPr lang="en-US" dirty="0" smtClean="0"/>
              <a:t>Following Running Malware</a:t>
            </a:r>
            <a:r>
              <a:rPr lang="en-US" dirty="0"/>
              <a:t>, The Component Object </a:t>
            </a:r>
            <a:r>
              <a:rPr lang="en-US" dirty="0" smtClean="0"/>
              <a:t>Model,</a:t>
            </a:r>
          </a:p>
          <a:p>
            <a:pPr marL="800100" lvl="2" indent="-400050"/>
            <a:r>
              <a:rPr lang="en-US" dirty="0"/>
              <a:t>In order to identify what a malicious program is doing when it calls a COM function, malware analysts must determine which offset a function is stored at, which can be tricky. </a:t>
            </a:r>
            <a:endParaRPr lang="en-US" dirty="0" smtClean="0"/>
          </a:p>
          <a:p>
            <a:pPr marL="800100" lvl="2" indent="-400050"/>
            <a:r>
              <a:rPr lang="en-US" dirty="0" smtClean="0"/>
              <a:t>IDA </a:t>
            </a:r>
            <a:r>
              <a:rPr lang="en-US" dirty="0"/>
              <a:t>Pro stores the offsets and structures for common interfaces, which can be explored via the </a:t>
            </a:r>
            <a:r>
              <a:rPr lang="en-US" b="1" dirty="0"/>
              <a:t>structure</a:t>
            </a:r>
            <a:r>
              <a:rPr lang="en-US" dirty="0"/>
              <a:t> </a:t>
            </a:r>
            <a:r>
              <a:rPr lang="en-US" b="1" dirty="0" err="1"/>
              <a:t>subview</a:t>
            </a:r>
            <a:r>
              <a:rPr lang="en-US" dirty="0"/>
              <a:t>. Press the </a:t>
            </a:r>
            <a:r>
              <a:rPr lang="en-US" b="1" dirty="0" smtClean="0"/>
              <a:t>INSERT</a:t>
            </a:r>
            <a:r>
              <a:rPr lang="en-US" dirty="0" smtClean="0"/>
              <a:t> </a:t>
            </a:r>
            <a:r>
              <a:rPr lang="en-US" dirty="0"/>
              <a:t>key to add a structure, and then </a:t>
            </a:r>
            <a:r>
              <a:rPr lang="en-US" b="1" dirty="0"/>
              <a:t>click Add Standard Structure</a:t>
            </a:r>
            <a:r>
              <a:rPr lang="en-US" dirty="0" smtClean="0"/>
              <a:t>.</a:t>
            </a:r>
          </a:p>
          <a:p>
            <a:pPr marL="800100" lvl="2" indent="-400050"/>
            <a:r>
              <a:rPr lang="en-US" dirty="0"/>
              <a:t>The name of the structure to add is </a:t>
            </a:r>
            <a:r>
              <a:rPr lang="en-US" dirty="0" err="1"/>
              <a:t>InterfaceNameVtbl</a:t>
            </a:r>
            <a:r>
              <a:rPr lang="en-US" dirty="0"/>
              <a:t>. In our Navigate example, we add the IWebBrowser2Vtbl structure</a:t>
            </a:r>
            <a:r>
              <a:rPr lang="en-US" dirty="0" smtClean="0"/>
              <a:t>.</a:t>
            </a:r>
          </a:p>
          <a:p>
            <a:pPr marL="800100" lvl="2" indent="-400050"/>
            <a:r>
              <a:rPr lang="en-US" dirty="0"/>
              <a:t>Once the structure is added, right-click the offset at </a:t>
            </a:r>
            <a:r>
              <a:rPr lang="en-US" dirty="0" smtClean="0"/>
              <a:t>“1” </a:t>
            </a:r>
            <a:r>
              <a:rPr lang="en-US" dirty="0"/>
              <a:t>in the disassembly to change the label from 2Ch to the function name IwebBrowser2Vtbl.Navigate</a:t>
            </a:r>
            <a:r>
              <a:rPr lang="en-US" dirty="0" smtClean="0"/>
              <a:t>.</a:t>
            </a:r>
          </a:p>
          <a:p>
            <a:pPr marL="800100" lvl="2" indent="-400050"/>
            <a:r>
              <a:rPr lang="en-US" dirty="0"/>
              <a:t>Now IDA Pro will add comments to the call instruction and the parameters being pushed onto the stack </a:t>
            </a:r>
            <a:r>
              <a:rPr lang="en-US" dirty="0" smtClean="0"/>
              <a:t>.</a:t>
            </a:r>
            <a:endParaRPr lang="en-US" b="1"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59</a:t>
            </a:fld>
            <a:endParaRPr lang="en-US"/>
          </a:p>
        </p:txBody>
      </p:sp>
    </p:spTree>
    <p:extLst>
      <p:ext uri="{BB962C8B-B14F-4D97-AF65-F5344CB8AC3E}">
        <p14:creationId xmlns:p14="http://schemas.microsoft.com/office/powerpoint/2010/main" val="406898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X86 disassembly</a:t>
            </a:r>
          </a:p>
        </p:txBody>
      </p:sp>
      <p:sp>
        <p:nvSpPr>
          <p:cNvPr id="3" name="Content Placeholder 2"/>
          <p:cNvSpPr>
            <a:spLocks noGrp="1"/>
          </p:cNvSpPr>
          <p:nvPr>
            <p:ph idx="1"/>
          </p:nvPr>
        </p:nvSpPr>
        <p:spPr/>
        <p:txBody>
          <a:bodyPr/>
          <a:lstStyle/>
          <a:p>
            <a:r>
              <a:rPr lang="en-US" dirty="0" smtClean="0"/>
              <a:t>Instructions, are the building blocks of assembly programs.</a:t>
            </a:r>
          </a:p>
          <a:p>
            <a:pPr lvl="1"/>
            <a:r>
              <a:rPr lang="en-US" dirty="0" smtClean="0"/>
              <a:t>Operands are used to identify the data used by an instruction.</a:t>
            </a:r>
          </a:p>
          <a:p>
            <a:pPr lvl="2"/>
            <a:r>
              <a:rPr lang="en-US" dirty="0" smtClean="0"/>
              <a:t>Immediate, are fixed values. Ex. 0x42</a:t>
            </a:r>
          </a:p>
          <a:p>
            <a:pPr lvl="2"/>
            <a:r>
              <a:rPr lang="en-US" dirty="0" smtClean="0"/>
              <a:t>Register operands. Ex. </a:t>
            </a:r>
            <a:r>
              <a:rPr lang="en-US" dirty="0" err="1"/>
              <a:t>e</a:t>
            </a:r>
            <a:r>
              <a:rPr lang="en-US" dirty="0" err="1" smtClean="0"/>
              <a:t>cx</a:t>
            </a:r>
            <a:endParaRPr lang="en-US" dirty="0" smtClean="0"/>
          </a:p>
          <a:p>
            <a:pPr lvl="2"/>
            <a:r>
              <a:rPr lang="en-US" dirty="0" smtClean="0"/>
              <a:t>Memory address operands. Ex. [</a:t>
            </a:r>
            <a:r>
              <a:rPr lang="en-US" dirty="0" err="1" smtClean="0"/>
              <a:t>eax</a:t>
            </a:r>
            <a:r>
              <a:rPr lang="en-US" dirty="0" smtClean="0"/>
              <a:t>]</a:t>
            </a:r>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6</a:t>
            </a:fld>
            <a:endParaRPr lang="en-US"/>
          </a:p>
        </p:txBody>
      </p:sp>
    </p:spTree>
    <p:extLst>
      <p:ext uri="{BB962C8B-B14F-4D97-AF65-F5344CB8AC3E}">
        <p14:creationId xmlns:p14="http://schemas.microsoft.com/office/powerpoint/2010/main" val="3662603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212974" y="1853248"/>
            <a:ext cx="10807952" cy="4195481"/>
          </a:xfrm>
        </p:spPr>
        <p:txBody>
          <a:bodyPr/>
          <a:lstStyle/>
          <a:p>
            <a:pPr marL="0" indent="-400050"/>
            <a:r>
              <a:rPr lang="en-US" dirty="0" smtClean="0"/>
              <a:t>Following Running Malware</a:t>
            </a:r>
            <a:r>
              <a:rPr lang="en-US" dirty="0"/>
              <a:t>, The Component Object </a:t>
            </a:r>
            <a:r>
              <a:rPr lang="en-US" dirty="0" smtClean="0"/>
              <a:t>Model,</a:t>
            </a:r>
          </a:p>
          <a:p>
            <a:pPr marL="800100" lvl="2" indent="-400050"/>
            <a:r>
              <a:rPr lang="en-US" dirty="0"/>
              <a:t>For functions not available in IDA Pro, one strategy for identifying the function called by a COM client is to check the header files for the interface specified in the call to </a:t>
            </a:r>
            <a:r>
              <a:rPr lang="en-US" b="1" dirty="0" err="1"/>
              <a:t>CoCreateInstance</a:t>
            </a:r>
            <a:r>
              <a:rPr lang="en-US" dirty="0" smtClean="0"/>
              <a:t>.</a:t>
            </a:r>
          </a:p>
          <a:p>
            <a:pPr marL="800100" lvl="2" indent="-400050"/>
            <a:r>
              <a:rPr lang="en-US" dirty="0" smtClean="0"/>
              <a:t>The </a:t>
            </a:r>
            <a:r>
              <a:rPr lang="en-US" dirty="0"/>
              <a:t>header files are included with Microsoft Visual Studio and the platform SDK, and can also be found on the Internet</a:t>
            </a:r>
            <a:r>
              <a:rPr lang="en-US" dirty="0" smtClean="0"/>
              <a:t>.</a:t>
            </a:r>
          </a:p>
          <a:p>
            <a:pPr marL="800100" lvl="2" indent="-400050"/>
            <a:r>
              <a:rPr lang="en-US" dirty="0"/>
              <a:t>The functions are usually declared in the same order in the header file and in the function table. For example, the Navigate function is the twelfth function in the .h file, which corresponds to an offset of 0x2C. The first function is at 0, and each function takes up 4 bytes.</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60</a:t>
            </a:fld>
            <a:endParaRPr lang="en-US"/>
          </a:p>
        </p:txBody>
      </p:sp>
    </p:spTree>
    <p:extLst>
      <p:ext uri="{BB962C8B-B14F-4D97-AF65-F5344CB8AC3E}">
        <p14:creationId xmlns:p14="http://schemas.microsoft.com/office/powerpoint/2010/main" val="19921050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212974" y="1853248"/>
            <a:ext cx="10807952" cy="4195481"/>
          </a:xfrm>
        </p:spPr>
        <p:txBody>
          <a:bodyPr/>
          <a:lstStyle/>
          <a:p>
            <a:pPr marL="0" indent="-400050"/>
            <a:r>
              <a:rPr lang="en-US" dirty="0" smtClean="0"/>
              <a:t>Following Running Malware</a:t>
            </a:r>
            <a:r>
              <a:rPr lang="en-US" dirty="0"/>
              <a:t>, The Component Object </a:t>
            </a:r>
            <a:r>
              <a:rPr lang="en-US" dirty="0" smtClean="0"/>
              <a:t>Model,</a:t>
            </a:r>
          </a:p>
          <a:p>
            <a:pPr marL="800100" lvl="2" indent="-400050"/>
            <a:r>
              <a:rPr lang="en-US" b="1" dirty="0"/>
              <a:t>COM Server </a:t>
            </a:r>
            <a:r>
              <a:rPr lang="en-US" b="1" dirty="0" smtClean="0"/>
              <a:t>Malware, </a:t>
            </a:r>
            <a:r>
              <a:rPr lang="en-US" dirty="0"/>
              <a:t>Some malware implements a malicious COM server, which is subsequently used by other applications. </a:t>
            </a:r>
            <a:endParaRPr lang="en-US" dirty="0" smtClean="0"/>
          </a:p>
          <a:p>
            <a:pPr marL="800100" lvl="2" indent="-400050"/>
            <a:r>
              <a:rPr lang="en-US" dirty="0" smtClean="0"/>
              <a:t>Common </a:t>
            </a:r>
            <a:r>
              <a:rPr lang="en-US" dirty="0"/>
              <a:t>COM server functionality for malware is through Browser Helper Objects (BHOs), which are third-party plug-ins for Internet Explorer. </a:t>
            </a:r>
            <a:endParaRPr lang="en-US" dirty="0" smtClean="0"/>
          </a:p>
          <a:p>
            <a:pPr marL="800100" lvl="2" indent="-400050"/>
            <a:r>
              <a:rPr lang="en-US" dirty="0" smtClean="0"/>
              <a:t>BHOs </a:t>
            </a:r>
            <a:r>
              <a:rPr lang="en-US" dirty="0"/>
              <a:t>have no restrictions, so malware authors use them to run code running inside the Internet Explorer process, which allows them to monitor Internet traffic, track browser usage, and communicate with the Internet, without running their own process</a:t>
            </a:r>
            <a:r>
              <a:rPr lang="en-US" dirty="0" smtClean="0"/>
              <a:t>.</a:t>
            </a:r>
          </a:p>
          <a:p>
            <a:pPr marL="800100" lvl="2" indent="-400050"/>
            <a:r>
              <a:rPr lang="en-US" dirty="0" smtClean="0"/>
              <a:t>Malware </a:t>
            </a:r>
            <a:r>
              <a:rPr lang="en-US" dirty="0"/>
              <a:t>that implements a COM server is usually easy to detect because it exports several functions, including </a:t>
            </a:r>
            <a:r>
              <a:rPr lang="en-US" b="1" dirty="0" err="1"/>
              <a:t>DllCanUnloadNow</a:t>
            </a:r>
            <a:r>
              <a:rPr lang="en-US" dirty="0"/>
              <a:t>, </a:t>
            </a:r>
            <a:r>
              <a:rPr lang="en-US" b="1" dirty="0" err="1"/>
              <a:t>DllGetClassObject</a:t>
            </a:r>
            <a:r>
              <a:rPr lang="en-US" dirty="0"/>
              <a:t>, </a:t>
            </a:r>
            <a:r>
              <a:rPr lang="en-US" b="1" dirty="0" err="1"/>
              <a:t>DllInstall</a:t>
            </a:r>
            <a:r>
              <a:rPr lang="en-US" dirty="0"/>
              <a:t>, </a:t>
            </a:r>
            <a:r>
              <a:rPr lang="en-US" b="1" dirty="0" err="1"/>
              <a:t>DllRegisterServer</a:t>
            </a:r>
            <a:r>
              <a:rPr lang="en-US" dirty="0"/>
              <a:t>, and </a:t>
            </a:r>
            <a:r>
              <a:rPr lang="en-US" b="1" dirty="0" err="1"/>
              <a:t>DllUnregisterServer</a:t>
            </a:r>
            <a:r>
              <a:rPr lang="en-US" dirty="0"/>
              <a:t>, which all must be exported by COM servers.</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61</a:t>
            </a:fld>
            <a:endParaRPr lang="en-US"/>
          </a:p>
        </p:txBody>
      </p:sp>
    </p:spTree>
    <p:extLst>
      <p:ext uri="{BB962C8B-B14F-4D97-AF65-F5344CB8AC3E}">
        <p14:creationId xmlns:p14="http://schemas.microsoft.com/office/powerpoint/2010/main" val="37535537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Following Running </a:t>
            </a:r>
            <a:r>
              <a:rPr lang="en-US" dirty="0" smtClean="0"/>
              <a:t>Malware, Services</a:t>
            </a:r>
            <a:r>
              <a:rPr lang="en-US" dirty="0" smtClean="0"/>
              <a:t>, </a:t>
            </a:r>
            <a:r>
              <a:rPr lang="en-US" dirty="0" smtClean="0"/>
              <a:t>Exceptions</a:t>
            </a:r>
          </a:p>
          <a:p>
            <a:pPr lvl="1"/>
            <a:r>
              <a:rPr lang="en-US" dirty="0"/>
              <a:t>Exceptions allow a program to handle events outside the flow of normal execution. </a:t>
            </a:r>
            <a:endParaRPr lang="en-US" dirty="0" smtClean="0"/>
          </a:p>
          <a:p>
            <a:pPr lvl="1"/>
            <a:r>
              <a:rPr lang="en-US" dirty="0" smtClean="0"/>
              <a:t>Most </a:t>
            </a:r>
            <a:r>
              <a:rPr lang="en-US" dirty="0"/>
              <a:t>of the time, exceptions are caused by errors, such as division by zero. </a:t>
            </a:r>
            <a:endParaRPr lang="en-US" dirty="0" smtClean="0"/>
          </a:p>
          <a:p>
            <a:pPr lvl="1"/>
            <a:r>
              <a:rPr lang="en-US" dirty="0" smtClean="0"/>
              <a:t>When </a:t>
            </a:r>
            <a:r>
              <a:rPr lang="en-US" dirty="0"/>
              <a:t>an exception occurs, execution transfers to a special routine that resolves the exception. </a:t>
            </a:r>
            <a:endParaRPr lang="en-US" dirty="0" smtClean="0"/>
          </a:p>
          <a:p>
            <a:pPr lvl="1"/>
            <a:r>
              <a:rPr lang="en-US" dirty="0" smtClean="0"/>
              <a:t>Some </a:t>
            </a:r>
            <a:r>
              <a:rPr lang="en-US" dirty="0"/>
              <a:t>exceptions, such as division by zero, are raised by hardware; others, such as an invalid memory access, are raised by the OS. </a:t>
            </a:r>
            <a:endParaRPr lang="en-US" dirty="0" smtClean="0"/>
          </a:p>
          <a:p>
            <a:pPr lvl="1"/>
            <a:r>
              <a:rPr lang="en-US" dirty="0" smtClean="0"/>
              <a:t>You </a:t>
            </a:r>
            <a:r>
              <a:rPr lang="en-US" dirty="0"/>
              <a:t>can also raise an exception explicitly in code with the </a:t>
            </a:r>
            <a:r>
              <a:rPr lang="en-US" b="1" dirty="0" err="1"/>
              <a:t>RaiseException</a:t>
            </a:r>
            <a:r>
              <a:rPr lang="en-US" dirty="0"/>
              <a:t> call.</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62</a:t>
            </a:fld>
            <a:endParaRPr lang="en-US"/>
          </a:p>
        </p:txBody>
      </p:sp>
    </p:spTree>
    <p:extLst>
      <p:ext uri="{BB962C8B-B14F-4D97-AF65-F5344CB8AC3E}">
        <p14:creationId xmlns:p14="http://schemas.microsoft.com/office/powerpoint/2010/main" val="1921925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Following Running </a:t>
            </a:r>
            <a:r>
              <a:rPr lang="en-US" dirty="0" smtClean="0"/>
              <a:t>Malware, Exceptions,</a:t>
            </a:r>
          </a:p>
          <a:p>
            <a:pPr lvl="1"/>
            <a:r>
              <a:rPr lang="en-US" dirty="0"/>
              <a:t>Structured Exception Handling (SEH) is the Windows mechanism for handling exceptions. </a:t>
            </a:r>
            <a:endParaRPr lang="en-US" dirty="0" smtClean="0"/>
          </a:p>
          <a:p>
            <a:pPr lvl="1"/>
            <a:r>
              <a:rPr lang="en-US" dirty="0" smtClean="0"/>
              <a:t>In </a:t>
            </a:r>
            <a:r>
              <a:rPr lang="en-US" dirty="0"/>
              <a:t>32-bit systems, SEH information is stored on the stack. </a:t>
            </a:r>
            <a:endParaRPr lang="en-US" dirty="0" smtClean="0"/>
          </a:p>
          <a:p>
            <a:pPr lvl="1"/>
            <a:r>
              <a:rPr lang="en-US" dirty="0" smtClean="0"/>
              <a:t>Figure shows </a:t>
            </a:r>
            <a:r>
              <a:rPr lang="en-US" dirty="0"/>
              <a:t>disassembly for the first few lines of a function that has exception handling.</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63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735" y="4311078"/>
            <a:ext cx="5359641" cy="1736795"/>
          </a:xfrm>
          <a:prstGeom prst="rect">
            <a:avLst/>
          </a:prstGeom>
        </p:spPr>
      </p:pic>
    </p:spTree>
    <p:extLst>
      <p:ext uri="{BB962C8B-B14F-4D97-AF65-F5344CB8AC3E}">
        <p14:creationId xmlns:p14="http://schemas.microsoft.com/office/powerpoint/2010/main" val="2715679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a:xfrm>
            <a:off x="429544" y="1984979"/>
            <a:ext cx="10976393" cy="4195481"/>
          </a:xfrm>
        </p:spPr>
        <p:txBody>
          <a:bodyPr/>
          <a:lstStyle/>
          <a:p>
            <a:r>
              <a:rPr lang="en-US" dirty="0"/>
              <a:t>Following Running </a:t>
            </a:r>
            <a:r>
              <a:rPr lang="en-US" dirty="0" smtClean="0"/>
              <a:t>Malware, Exceptions</a:t>
            </a:r>
          </a:p>
          <a:p>
            <a:pPr lvl="1"/>
            <a:r>
              <a:rPr lang="en-US" dirty="0"/>
              <a:t>At the beginning of the function, an exception-handling frame is put onto the stack at </a:t>
            </a:r>
            <a:r>
              <a:rPr lang="en-US" dirty="0" smtClean="0"/>
              <a:t>“1”. </a:t>
            </a:r>
          </a:p>
          <a:p>
            <a:pPr lvl="1"/>
            <a:r>
              <a:rPr lang="en-US" dirty="0" smtClean="0"/>
              <a:t>The </a:t>
            </a:r>
            <a:r>
              <a:rPr lang="en-US" dirty="0"/>
              <a:t>special location fs:0 points to an address on the stack that stores the exception information. </a:t>
            </a:r>
            <a:endParaRPr lang="en-US" dirty="0" smtClean="0"/>
          </a:p>
          <a:p>
            <a:pPr lvl="1"/>
            <a:r>
              <a:rPr lang="en-US" dirty="0" smtClean="0"/>
              <a:t>On </a:t>
            </a:r>
            <a:r>
              <a:rPr lang="en-US" dirty="0"/>
              <a:t>the stack is the location of an exception handler, as well as the exception handler used by the caller at </a:t>
            </a:r>
            <a:r>
              <a:rPr lang="en-US" dirty="0" smtClean="0"/>
              <a:t>“2”, </a:t>
            </a:r>
            <a:r>
              <a:rPr lang="en-US" dirty="0"/>
              <a:t>which is restored at the end of the function. </a:t>
            </a:r>
            <a:endParaRPr lang="en-US" dirty="0" smtClean="0"/>
          </a:p>
          <a:p>
            <a:pPr lvl="1"/>
            <a:r>
              <a:rPr lang="en-US" dirty="0" smtClean="0"/>
              <a:t>When </a:t>
            </a:r>
            <a:r>
              <a:rPr lang="en-US" dirty="0"/>
              <a:t>an exception occurs, Windows looks in fs:0 for the stack location that stores the exception information, and then the exception handler is called. After the exception is handled, execution returns to the main thread.</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64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359" y="4872552"/>
            <a:ext cx="5359641" cy="1736795"/>
          </a:xfrm>
          <a:prstGeom prst="rect">
            <a:avLst/>
          </a:prstGeom>
        </p:spPr>
      </p:pic>
    </p:spTree>
    <p:extLst>
      <p:ext uri="{BB962C8B-B14F-4D97-AF65-F5344CB8AC3E}">
        <p14:creationId xmlns:p14="http://schemas.microsoft.com/office/powerpoint/2010/main" val="24882582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Malicious Windows Programs</a:t>
            </a:r>
            <a:br>
              <a:rPr lang="en-US" dirty="0"/>
            </a:br>
            <a:endParaRPr lang="en-US" dirty="0"/>
          </a:p>
        </p:txBody>
      </p:sp>
      <p:sp>
        <p:nvSpPr>
          <p:cNvPr id="3" name="Content Placeholder 2"/>
          <p:cNvSpPr>
            <a:spLocks noGrp="1"/>
          </p:cNvSpPr>
          <p:nvPr>
            <p:ph idx="1"/>
          </p:nvPr>
        </p:nvSpPr>
        <p:spPr/>
        <p:txBody>
          <a:bodyPr/>
          <a:lstStyle/>
          <a:p>
            <a:r>
              <a:rPr lang="en-US" dirty="0"/>
              <a:t>Following Running </a:t>
            </a:r>
            <a:r>
              <a:rPr lang="en-US" dirty="0" smtClean="0"/>
              <a:t>Malware, Exceptions</a:t>
            </a:r>
          </a:p>
          <a:p>
            <a:pPr lvl="1"/>
            <a:r>
              <a:rPr lang="en-US" dirty="0"/>
              <a:t>Exception handlers can be used in exploit code to gain execution</a:t>
            </a:r>
            <a:r>
              <a:rPr lang="en-US" dirty="0" smtClean="0"/>
              <a:t>.</a:t>
            </a:r>
          </a:p>
          <a:p>
            <a:pPr lvl="1"/>
            <a:r>
              <a:rPr lang="en-US" dirty="0" smtClean="0"/>
              <a:t>A </a:t>
            </a:r>
            <a:r>
              <a:rPr lang="en-US" dirty="0"/>
              <a:t>pointer to exception-handling information is stored on the stack, and during a stack overflow, an attacker can overwrite the pointer. </a:t>
            </a:r>
            <a:endParaRPr lang="en-US" dirty="0" smtClean="0"/>
          </a:p>
          <a:p>
            <a:pPr lvl="1"/>
            <a:r>
              <a:rPr lang="en-US" dirty="0" smtClean="0"/>
              <a:t>By </a:t>
            </a:r>
            <a:r>
              <a:rPr lang="en-US" dirty="0"/>
              <a:t>specifying a new exception handler, the attacker gains execution when an exception occurs. </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65</a:t>
            </a:fld>
            <a:endParaRPr lang="en-US"/>
          </a:p>
        </p:txBody>
      </p:sp>
    </p:spTree>
    <p:extLst>
      <p:ext uri="{BB962C8B-B14F-4D97-AF65-F5344CB8AC3E}">
        <p14:creationId xmlns:p14="http://schemas.microsoft.com/office/powerpoint/2010/main" val="20540630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vs. User Mod</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Windows uses two processor privilege levels: kernel mode and user </a:t>
            </a:r>
            <a:r>
              <a:rPr lang="en-US" dirty="0" smtClean="0"/>
              <a:t>mode</a:t>
            </a:r>
          </a:p>
          <a:p>
            <a:r>
              <a:rPr lang="en-US" dirty="0"/>
              <a:t>Nearly all code runs in user mode, except OS and hardware drivers, which run in kernel mode. In user mode, each process has its own memory, security permissions, and resources. If a user-mode program executes an invalid instruction and crashes, Windows can reclaim all the resources and terminate the program</a:t>
            </a:r>
            <a:r>
              <a:rPr lang="en-US" dirty="0" smtClean="0"/>
              <a:t>.</a:t>
            </a:r>
          </a:p>
          <a:p>
            <a:r>
              <a:rPr lang="en-US" dirty="0"/>
              <a:t>Normally, user mode cannot access hardware directly, and it is restricted to only a subset of all the registers and instructions available on the CPU. In order to manipulate hardware or change the state in the kernel while in user mode, you must rely on the Windows API.</a:t>
            </a:r>
          </a:p>
        </p:txBody>
      </p:sp>
      <p:sp>
        <p:nvSpPr>
          <p:cNvPr id="4" name="Slide Number Placeholder 3"/>
          <p:cNvSpPr>
            <a:spLocks noGrp="1"/>
          </p:cNvSpPr>
          <p:nvPr>
            <p:ph type="sldNum" sz="quarter" idx="12"/>
          </p:nvPr>
        </p:nvSpPr>
        <p:spPr/>
        <p:txBody>
          <a:bodyPr/>
          <a:lstStyle/>
          <a:p>
            <a:fld id="{B3FF359C-A2E2-4193-A991-71794F5D9AC1}" type="slidenum">
              <a:rPr lang="en-US" smtClean="0"/>
              <a:t>66</a:t>
            </a:fld>
            <a:endParaRPr lang="en-US"/>
          </a:p>
        </p:txBody>
      </p:sp>
    </p:spTree>
    <p:extLst>
      <p:ext uri="{BB962C8B-B14F-4D97-AF65-F5344CB8AC3E}">
        <p14:creationId xmlns:p14="http://schemas.microsoft.com/office/powerpoint/2010/main" val="18220516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vs. User Mod</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When you call a Windows API function that manipulates kernel structures, it will make a call into the kernel. The presence of the SYSENTER, SYSCALL, or INT 0x2E instruction in disassembly indicates that a call is being made into the kernel. Since it’s not possible to jump directly from user mode to the kernel, these instructions use lookup tables to locate a predefined function to execute in the kernel</a:t>
            </a:r>
            <a:r>
              <a:rPr lang="en-US" dirty="0" smtClean="0"/>
              <a:t>.</a:t>
            </a:r>
          </a:p>
          <a:p>
            <a:r>
              <a:rPr lang="en-US" dirty="0"/>
              <a:t>All processes running in the kernel share resources and memory addresses. Kernel-mode code has fewer security checks. If code running in the kernel executes and contains invalid instructions, then the OS cannot continue running, resulting in the famous Windows blue screen</a:t>
            </a:r>
          </a:p>
        </p:txBody>
      </p:sp>
      <p:sp>
        <p:nvSpPr>
          <p:cNvPr id="4" name="Slide Number Placeholder 3"/>
          <p:cNvSpPr>
            <a:spLocks noGrp="1"/>
          </p:cNvSpPr>
          <p:nvPr>
            <p:ph type="sldNum" sz="quarter" idx="12"/>
          </p:nvPr>
        </p:nvSpPr>
        <p:spPr/>
        <p:txBody>
          <a:bodyPr/>
          <a:lstStyle/>
          <a:p>
            <a:fld id="{B3FF359C-A2E2-4193-A991-71794F5D9AC1}" type="slidenum">
              <a:rPr lang="en-US" smtClean="0"/>
              <a:t>67</a:t>
            </a:fld>
            <a:endParaRPr lang="en-US"/>
          </a:p>
        </p:txBody>
      </p:sp>
    </p:spTree>
    <p:extLst>
      <p:ext uri="{BB962C8B-B14F-4D97-AF65-F5344CB8AC3E}">
        <p14:creationId xmlns:p14="http://schemas.microsoft.com/office/powerpoint/2010/main" val="3868721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Native API</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Native API is a lower-level interface for interacting with Windows that is rarely used by </a:t>
            </a:r>
            <a:r>
              <a:rPr lang="en-US" dirty="0" err="1"/>
              <a:t>nonmalicious</a:t>
            </a:r>
            <a:r>
              <a:rPr lang="en-US" dirty="0"/>
              <a:t> programs but is popular among malware writers. Calling functions in the Native API bypasses the normal Windows </a:t>
            </a:r>
            <a:r>
              <a:rPr lang="en-US" dirty="0" smtClean="0"/>
              <a:t>API.</a:t>
            </a:r>
          </a:p>
          <a:p>
            <a:r>
              <a:rPr lang="en-US" dirty="0"/>
              <a:t>When you call a function in the Windows API, the function usually does not perform the requested action directly, because most of the important data structures are stored in the </a:t>
            </a:r>
            <a:r>
              <a:rPr lang="en-US" dirty="0" smtClean="0"/>
              <a:t>kernel.</a:t>
            </a:r>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68</a:t>
            </a:fld>
            <a:endParaRPr lang="en-US"/>
          </a:p>
        </p:txBody>
      </p:sp>
    </p:spTree>
    <p:extLst>
      <p:ext uri="{BB962C8B-B14F-4D97-AF65-F5344CB8AC3E}">
        <p14:creationId xmlns:p14="http://schemas.microsoft.com/office/powerpoint/2010/main" val="833508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Native API</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7512066" cy="4195481"/>
          </a:xfrm>
        </p:spPr>
        <p:txBody>
          <a:bodyPr/>
          <a:lstStyle/>
          <a:p>
            <a:r>
              <a:rPr lang="en-US" dirty="0"/>
              <a:t>Microsoft has created a multistep process by which user applications can achieve the necessary functionality</a:t>
            </a:r>
            <a:r>
              <a:rPr lang="en-US" dirty="0" smtClean="0"/>
              <a:t>.</a:t>
            </a:r>
          </a:p>
          <a:p>
            <a:r>
              <a:rPr lang="en-US" dirty="0"/>
              <a:t>User applications are given access to user APIs such as kernel32.dll and other DLLs, which call ntdll.dll, a special DLL that manages interactions between user space and the kernel. The processor then switches to kernel mode and executes a function in the kernel, normally located in ntoskrnl.exe. The process is convoluted, but the separation between the kernel and user APIs allows Microsoft to change the kernel without affecting existing applications</a:t>
            </a:r>
          </a:p>
        </p:txBody>
      </p:sp>
      <p:sp>
        <p:nvSpPr>
          <p:cNvPr id="4" name="Slide Number Placeholder 3"/>
          <p:cNvSpPr>
            <a:spLocks noGrp="1"/>
          </p:cNvSpPr>
          <p:nvPr>
            <p:ph type="sldNum" sz="quarter" idx="12"/>
          </p:nvPr>
        </p:nvSpPr>
        <p:spPr/>
        <p:txBody>
          <a:bodyPr/>
          <a:lstStyle/>
          <a:p>
            <a:fld id="{B3FF359C-A2E2-4193-A991-71794F5D9AC1}" type="slidenum">
              <a:rPr lang="en-US" smtClean="0"/>
              <a:t>69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5378" y="1853248"/>
            <a:ext cx="3474323" cy="3841699"/>
          </a:xfrm>
          <a:prstGeom prst="rect">
            <a:avLst/>
          </a:prstGeom>
        </p:spPr>
      </p:pic>
    </p:spTree>
    <p:extLst>
      <p:ext uri="{BB962C8B-B14F-4D97-AF65-F5344CB8AC3E}">
        <p14:creationId xmlns:p14="http://schemas.microsoft.com/office/powerpoint/2010/main" val="168744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X86 disassembly</a:t>
            </a:r>
          </a:p>
        </p:txBody>
      </p:sp>
      <p:sp>
        <p:nvSpPr>
          <p:cNvPr id="3" name="Content Placeholder 2"/>
          <p:cNvSpPr>
            <a:spLocks noGrp="1"/>
          </p:cNvSpPr>
          <p:nvPr>
            <p:ph idx="1"/>
          </p:nvPr>
        </p:nvSpPr>
        <p:spPr/>
        <p:txBody>
          <a:bodyPr/>
          <a:lstStyle/>
          <a:p>
            <a:r>
              <a:rPr lang="en-US" dirty="0"/>
              <a:t>Register, is a small amount of data storage available to the CPU.</a:t>
            </a:r>
          </a:p>
          <a:p>
            <a:pPr lvl="1"/>
            <a:r>
              <a:rPr lang="en-US" dirty="0"/>
              <a:t>General Registers, used by CPU during execution.</a:t>
            </a:r>
          </a:p>
          <a:p>
            <a:pPr lvl="1"/>
            <a:r>
              <a:rPr lang="en-US" dirty="0"/>
              <a:t>Segment registers are used to track sections of memory</a:t>
            </a:r>
          </a:p>
          <a:p>
            <a:pPr lvl="1"/>
            <a:r>
              <a:rPr lang="en-US" dirty="0"/>
              <a:t>Status flags, used for make decisions.</a:t>
            </a:r>
          </a:p>
          <a:p>
            <a:pPr lvl="1"/>
            <a:r>
              <a:rPr lang="en-US" dirty="0"/>
              <a:t>Instruction pointers, keep track of the next instructions to execute.</a:t>
            </a:r>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191" y="4152224"/>
            <a:ext cx="5191850" cy="2295845"/>
          </a:xfrm>
          <a:prstGeom prst="rect">
            <a:avLst/>
          </a:prstGeom>
        </p:spPr>
      </p:pic>
    </p:spTree>
    <p:extLst>
      <p:ext uri="{BB962C8B-B14F-4D97-AF65-F5344CB8AC3E}">
        <p14:creationId xmlns:p14="http://schemas.microsoft.com/office/powerpoint/2010/main" val="35014913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Native API</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10623466" cy="4195481"/>
          </a:xfrm>
        </p:spPr>
        <p:txBody>
          <a:bodyPr/>
          <a:lstStyle/>
          <a:p>
            <a:r>
              <a:rPr lang="en-US" dirty="0"/>
              <a:t>The </a:t>
            </a:r>
            <a:r>
              <a:rPr lang="en-US" dirty="0" err="1"/>
              <a:t>ntdll</a:t>
            </a:r>
            <a:r>
              <a:rPr lang="en-US" dirty="0"/>
              <a:t> functions use APIs and structures just like the ones used in the kernel. These functions make up the Native API. Programs are not supposed to call the Native API, but nothing in the OS prevents them from doing so</a:t>
            </a:r>
            <a:r>
              <a:rPr lang="en-US" dirty="0" smtClean="0"/>
              <a:t>.</a:t>
            </a:r>
          </a:p>
          <a:p>
            <a:r>
              <a:rPr lang="en-US" dirty="0"/>
              <a:t>Although Microsoft does not provide thorough documentation on the Native API, there are websites and books that document these functions. The best reference is Windows NT/2000 Native API Reference by Gary </a:t>
            </a:r>
            <a:r>
              <a:rPr lang="en-US" dirty="0" err="1"/>
              <a:t>Nebbett</a:t>
            </a:r>
            <a:r>
              <a:rPr lang="en-US" dirty="0"/>
              <a:t> (</a:t>
            </a:r>
            <a:r>
              <a:rPr lang="en-US" dirty="0" err="1"/>
              <a:t>Sams</a:t>
            </a:r>
            <a:r>
              <a:rPr lang="en-US" dirty="0"/>
              <a:t>, 2000), although it is quite old. Online resources such as http://undocumented .ntinternals.net/ can provide more recent </a:t>
            </a:r>
            <a:r>
              <a:rPr lang="en-US" dirty="0" smtClean="0"/>
              <a:t>information.</a:t>
            </a:r>
          </a:p>
          <a:p>
            <a:r>
              <a:rPr lang="en-US" dirty="0"/>
              <a:t>Calling the Native API directly is attractive for malware writers because it allows them to do things that might not otherwise be possible. There is a lot of functionality that is not exposed in the regular Windows API, but can be accomplished by calling the Native API directly.</a:t>
            </a:r>
          </a:p>
        </p:txBody>
      </p:sp>
      <p:sp>
        <p:nvSpPr>
          <p:cNvPr id="4" name="Slide Number Placeholder 3"/>
          <p:cNvSpPr>
            <a:spLocks noGrp="1"/>
          </p:cNvSpPr>
          <p:nvPr>
            <p:ph type="sldNum" sz="quarter" idx="12"/>
          </p:nvPr>
        </p:nvSpPr>
        <p:spPr/>
        <p:txBody>
          <a:bodyPr/>
          <a:lstStyle/>
          <a:p>
            <a:fld id="{B3FF359C-A2E2-4193-A991-71794F5D9AC1}" type="slidenum">
              <a:rPr lang="en-US" smtClean="0"/>
              <a:t>70</a:t>
            </a:fld>
            <a:endParaRPr lang="en-US"/>
          </a:p>
        </p:txBody>
      </p:sp>
    </p:spTree>
    <p:extLst>
      <p:ext uri="{BB962C8B-B14F-4D97-AF65-F5344CB8AC3E}">
        <p14:creationId xmlns:p14="http://schemas.microsoft.com/office/powerpoint/2010/main" val="34272094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Native API</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10623466" cy="4195481"/>
          </a:xfrm>
        </p:spPr>
        <p:txBody>
          <a:bodyPr/>
          <a:lstStyle/>
          <a:p>
            <a:r>
              <a:rPr lang="en-US" dirty="0"/>
              <a:t>Additionally, calling the Native API directly is sometimes stealthier. Many antivirus and host-protection products monitor the system calls made by a process. If the process calls the Native API function directly, it may be able to evade a poorly designed security product</a:t>
            </a:r>
            <a:r>
              <a:rPr lang="en-US" dirty="0" smtClean="0"/>
              <a:t>.</a:t>
            </a:r>
          </a:p>
          <a:p>
            <a:r>
              <a:rPr lang="en-US" dirty="0"/>
              <a:t>Figure </a:t>
            </a:r>
            <a:r>
              <a:rPr lang="en-US" dirty="0" smtClean="0"/>
              <a:t>shows </a:t>
            </a:r>
            <a:r>
              <a:rPr lang="en-US" dirty="0"/>
              <a:t>a diagram of a system call with a poorly designed security program monitoring calls to kernel32.dll. In order to bypass the security program, some hypothetical malware uses the Native API. Instead of calling the Windows functions </a:t>
            </a:r>
            <a:r>
              <a:rPr lang="en-US" dirty="0" err="1"/>
              <a:t>ReadFile</a:t>
            </a:r>
            <a:r>
              <a:rPr lang="en-US" dirty="0"/>
              <a:t> and </a:t>
            </a:r>
            <a:r>
              <a:rPr lang="en-US" dirty="0" err="1"/>
              <a:t>WriteFile</a:t>
            </a:r>
            <a:r>
              <a:rPr lang="en-US" dirty="0"/>
              <a:t>, this malware calls the functions </a:t>
            </a:r>
            <a:r>
              <a:rPr lang="en-US" dirty="0" err="1"/>
              <a:t>NtReadFile</a:t>
            </a:r>
            <a:r>
              <a:rPr lang="en-US" dirty="0"/>
              <a:t> and </a:t>
            </a:r>
            <a:r>
              <a:rPr lang="en-US" dirty="0" err="1"/>
              <a:t>NtWriteFile</a:t>
            </a:r>
            <a:r>
              <a:rPr lang="en-US" dirty="0"/>
              <a:t>. These functions are in ntdll.dll and are not monitored by the security program. A well-designed security program will monitor calls at all levels, including the kernel, to ensure that this tactic doesn’t work.</a:t>
            </a:r>
          </a:p>
        </p:txBody>
      </p:sp>
      <p:sp>
        <p:nvSpPr>
          <p:cNvPr id="4" name="Slide Number Placeholder 3"/>
          <p:cNvSpPr>
            <a:spLocks noGrp="1"/>
          </p:cNvSpPr>
          <p:nvPr>
            <p:ph type="sldNum" sz="quarter" idx="12"/>
          </p:nvPr>
        </p:nvSpPr>
        <p:spPr/>
        <p:txBody>
          <a:bodyPr/>
          <a:lstStyle/>
          <a:p>
            <a:fld id="{B3FF359C-A2E2-4193-A991-71794F5D9AC1}" type="slidenum">
              <a:rPr lang="en-US" smtClean="0"/>
              <a:t>71</a:t>
            </a:fld>
            <a:endParaRPr lang="en-US"/>
          </a:p>
        </p:txBody>
      </p:sp>
    </p:spTree>
    <p:extLst>
      <p:ext uri="{BB962C8B-B14F-4D97-AF65-F5344CB8AC3E}">
        <p14:creationId xmlns:p14="http://schemas.microsoft.com/office/powerpoint/2010/main" val="38173322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Native API</a:t>
            </a:r>
            <a:br>
              <a:rPr lang="en-US" dirty="0"/>
            </a:br>
            <a:r>
              <a:rPr lang="en-US" dirty="0"/>
              <a:t/>
            </a:r>
            <a:br>
              <a:rPr lang="en-US" dirty="0"/>
            </a:br>
            <a:endParaRPr lang="en-US" dirty="0"/>
          </a:p>
        </p:txBody>
      </p:sp>
      <p:sp>
        <p:nvSpPr>
          <p:cNvPr id="3" name="Content Placeholder 2"/>
          <p:cNvSpPr>
            <a:spLocks noGrp="1"/>
          </p:cNvSpPr>
          <p:nvPr>
            <p:ph idx="1"/>
          </p:nvPr>
        </p:nvSpPr>
        <p:spPr>
          <a:xfrm>
            <a:off x="606692" y="1861654"/>
            <a:ext cx="6892306" cy="4195481"/>
          </a:xfrm>
        </p:spPr>
        <p:txBody>
          <a:bodyPr/>
          <a:lstStyle/>
          <a:p>
            <a:r>
              <a:rPr lang="en-US" dirty="0"/>
              <a:t>There are a series of Native API calls that can be used to get information about the system, processes, threads, handles, and other items. </a:t>
            </a:r>
            <a:endParaRPr lang="en-US" dirty="0" smtClean="0"/>
          </a:p>
          <a:p>
            <a:r>
              <a:rPr lang="en-US" dirty="0" smtClean="0"/>
              <a:t>These </a:t>
            </a:r>
            <a:r>
              <a:rPr lang="en-US" dirty="0"/>
              <a:t>include </a:t>
            </a:r>
            <a:r>
              <a:rPr lang="en-US" b="1" dirty="0" err="1"/>
              <a:t>NtQuerySystemInformation</a:t>
            </a:r>
            <a:r>
              <a:rPr lang="en-US" b="1" dirty="0"/>
              <a:t>, </a:t>
            </a:r>
            <a:r>
              <a:rPr lang="en-US" b="1" dirty="0" err="1"/>
              <a:t>NtQueryInformationProcess</a:t>
            </a:r>
            <a:r>
              <a:rPr lang="en-US" b="1" dirty="0"/>
              <a:t>, </a:t>
            </a:r>
            <a:r>
              <a:rPr lang="en-US" b="1" dirty="0" err="1"/>
              <a:t>NtQueryInformationThread</a:t>
            </a:r>
            <a:r>
              <a:rPr lang="en-US" b="1" dirty="0"/>
              <a:t>, </a:t>
            </a:r>
            <a:r>
              <a:rPr lang="en-US" b="1" dirty="0" err="1"/>
              <a:t>NtQueryInformationFile</a:t>
            </a:r>
            <a:r>
              <a:rPr lang="en-US" b="1" dirty="0"/>
              <a:t>, and </a:t>
            </a:r>
            <a:r>
              <a:rPr lang="en-US" b="1" dirty="0" err="1"/>
              <a:t>NtQueryInformationKey</a:t>
            </a:r>
            <a:r>
              <a:rPr lang="en-US" dirty="0"/>
              <a:t>. </a:t>
            </a:r>
            <a:endParaRPr lang="en-US" dirty="0" smtClean="0"/>
          </a:p>
          <a:p>
            <a:r>
              <a:rPr lang="en-US" dirty="0" smtClean="0"/>
              <a:t>These </a:t>
            </a:r>
            <a:r>
              <a:rPr lang="en-US" dirty="0"/>
              <a:t>calls provide much more detailed information than any available Win32 calls, and some of these functions allow you to set fine-grained attributes for files, processes, threads, and so on.</a:t>
            </a:r>
          </a:p>
        </p:txBody>
      </p:sp>
      <p:sp>
        <p:nvSpPr>
          <p:cNvPr id="4" name="Slide Number Placeholder 3"/>
          <p:cNvSpPr>
            <a:spLocks noGrp="1"/>
          </p:cNvSpPr>
          <p:nvPr>
            <p:ph type="sldNum" sz="quarter" idx="12"/>
          </p:nvPr>
        </p:nvSpPr>
        <p:spPr/>
        <p:txBody>
          <a:bodyPr/>
          <a:lstStyle/>
          <a:p>
            <a:fld id="{B3FF359C-A2E2-4193-A991-71794F5D9AC1}" type="slidenum">
              <a:rPr lang="en-US" smtClean="0"/>
              <a:t>72</a:t>
            </a:fld>
            <a:endParaRPr lang="en-US"/>
          </a:p>
        </p:txBody>
      </p:sp>
      <p:pic>
        <p:nvPicPr>
          <p:cNvPr id="6" name="Picture 5"/>
          <p:cNvPicPr>
            <a:picLocks noChangeAspect="1"/>
          </p:cNvPicPr>
          <p:nvPr/>
        </p:nvPicPr>
        <p:blipFill>
          <a:blip r:embed="rId2"/>
          <a:stretch>
            <a:fillRect/>
          </a:stretch>
        </p:blipFill>
        <p:spPr>
          <a:xfrm>
            <a:off x="7459579" y="1853248"/>
            <a:ext cx="4574255" cy="4132603"/>
          </a:xfrm>
          <a:prstGeom prst="rect">
            <a:avLst/>
          </a:prstGeom>
        </p:spPr>
      </p:pic>
    </p:spTree>
    <p:extLst>
      <p:ext uri="{BB962C8B-B14F-4D97-AF65-F5344CB8AC3E}">
        <p14:creationId xmlns:p14="http://schemas.microsoft.com/office/powerpoint/2010/main" val="15724422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Native API</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10623466" cy="4195481"/>
          </a:xfrm>
        </p:spPr>
        <p:txBody>
          <a:bodyPr/>
          <a:lstStyle/>
          <a:p>
            <a:r>
              <a:rPr lang="en-US" dirty="0"/>
              <a:t>Another Native API function that is popular with malware authors is </a:t>
            </a:r>
            <a:r>
              <a:rPr lang="en-US" b="1" dirty="0" err="1" smtClean="0"/>
              <a:t>NtContinue</a:t>
            </a:r>
            <a:r>
              <a:rPr lang="en-US" dirty="0" smtClean="0"/>
              <a:t>.</a:t>
            </a:r>
          </a:p>
          <a:p>
            <a:r>
              <a:rPr lang="en-US" dirty="0"/>
              <a:t>This function is used to return from an exception, and it is meant to transfer execution back to the main thread of a program after an exception has been handled. However, the location to return to is specified in the exception context, and it can be changed. </a:t>
            </a:r>
            <a:r>
              <a:rPr lang="en-US"/>
              <a:t>Malware often uses this function to transfer execution in complicated ways, in order to confuse an analyst and make a program more difficult to debug.</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73</a:t>
            </a:fld>
            <a:endParaRPr lang="en-US"/>
          </a:p>
        </p:txBody>
      </p:sp>
    </p:spTree>
    <p:extLst>
      <p:ext uri="{BB962C8B-B14F-4D97-AF65-F5344CB8AC3E}">
        <p14:creationId xmlns:p14="http://schemas.microsoft.com/office/powerpoint/2010/main" val="250755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Native API</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10623466" cy="4195481"/>
          </a:xfrm>
        </p:spPr>
        <p:txBody>
          <a:bodyPr/>
          <a:lstStyle/>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74</a:t>
            </a:fld>
            <a:endParaRPr lang="en-US"/>
          </a:p>
        </p:txBody>
      </p:sp>
    </p:spTree>
    <p:extLst>
      <p:ext uri="{BB962C8B-B14F-4D97-AF65-F5344CB8AC3E}">
        <p14:creationId xmlns:p14="http://schemas.microsoft.com/office/powerpoint/2010/main" val="222755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X86 disassembly</a:t>
            </a:r>
          </a:p>
        </p:txBody>
      </p:sp>
      <p:sp>
        <p:nvSpPr>
          <p:cNvPr id="3" name="Content Placeholder 2"/>
          <p:cNvSpPr>
            <a:spLocks noGrp="1"/>
          </p:cNvSpPr>
          <p:nvPr>
            <p:ph idx="1"/>
          </p:nvPr>
        </p:nvSpPr>
        <p:spPr/>
        <p:txBody>
          <a:bodyPr/>
          <a:lstStyle/>
          <a:p>
            <a:r>
              <a:rPr lang="en-US" dirty="0" smtClean="0"/>
              <a:t>The Stack;</a:t>
            </a:r>
          </a:p>
          <a:p>
            <a:pPr lvl="1"/>
            <a:r>
              <a:rPr lang="en-US" dirty="0"/>
              <a:t>ESP is the stack pointer and typically contains a memory address that points to the top of stack. </a:t>
            </a:r>
            <a:r>
              <a:rPr lang="en-US" dirty="0" smtClean="0"/>
              <a:t>The </a:t>
            </a:r>
            <a:r>
              <a:rPr lang="en-US" dirty="0"/>
              <a:t>value of this register changes as items are pushed on and popped off the stack. </a:t>
            </a:r>
            <a:endParaRPr lang="en-US" dirty="0" smtClean="0"/>
          </a:p>
          <a:p>
            <a:pPr lvl="1"/>
            <a:r>
              <a:rPr lang="en-US" dirty="0"/>
              <a:t>EBP is the base pointer that stays consistent within a given function, so that the program can use it as a placeholder to keep track of the location of local variables and </a:t>
            </a:r>
            <a:r>
              <a:rPr lang="en-US" dirty="0" smtClean="0"/>
              <a:t>parameters</a:t>
            </a:r>
          </a:p>
        </p:txBody>
      </p:sp>
      <p:sp>
        <p:nvSpPr>
          <p:cNvPr id="4" name="Slide Number Placeholder 3"/>
          <p:cNvSpPr>
            <a:spLocks noGrp="1"/>
          </p:cNvSpPr>
          <p:nvPr>
            <p:ph type="sldNum" sz="quarter" idx="12"/>
          </p:nvPr>
        </p:nvSpPr>
        <p:spPr/>
        <p:txBody>
          <a:bodyPr/>
          <a:lstStyle/>
          <a:p>
            <a:fld id="{B3FF359C-A2E2-4193-A991-71794F5D9AC1}" type="slidenum">
              <a:rPr lang="en-US" smtClean="0"/>
              <a:t>8</a:t>
            </a:fld>
            <a:endParaRPr lang="en-US"/>
          </a:p>
        </p:txBody>
      </p:sp>
    </p:spTree>
    <p:extLst>
      <p:ext uri="{BB962C8B-B14F-4D97-AF65-F5344CB8AC3E}">
        <p14:creationId xmlns:p14="http://schemas.microsoft.com/office/powerpoint/2010/main" val="356637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X86 disassembly</a:t>
            </a:r>
          </a:p>
        </p:txBody>
      </p:sp>
      <p:sp>
        <p:nvSpPr>
          <p:cNvPr id="3" name="Content Placeholder 2"/>
          <p:cNvSpPr>
            <a:spLocks noGrp="1"/>
          </p:cNvSpPr>
          <p:nvPr>
            <p:ph idx="1"/>
          </p:nvPr>
        </p:nvSpPr>
        <p:spPr>
          <a:xfrm>
            <a:off x="0" y="1251284"/>
            <a:ext cx="6342834" cy="5486400"/>
          </a:xfrm>
        </p:spPr>
        <p:txBody>
          <a:bodyPr>
            <a:normAutofit/>
          </a:bodyPr>
          <a:lstStyle/>
          <a:p>
            <a:r>
              <a:rPr lang="en-US" dirty="0" smtClean="0"/>
              <a:t>1Arguments </a:t>
            </a:r>
            <a:r>
              <a:rPr lang="en-US" dirty="0"/>
              <a:t>are placed on the stack using push instructions. </a:t>
            </a:r>
            <a:endParaRPr lang="en-US" dirty="0" smtClean="0"/>
          </a:p>
          <a:p>
            <a:r>
              <a:rPr lang="en-US" dirty="0" smtClean="0"/>
              <a:t>2</a:t>
            </a:r>
            <a:r>
              <a:rPr lang="en-US" dirty="0"/>
              <a:t>. A function is called using call </a:t>
            </a:r>
            <a:r>
              <a:rPr lang="en-US" dirty="0" err="1" smtClean="0"/>
              <a:t>memory_location</a:t>
            </a:r>
            <a:r>
              <a:rPr lang="en-US" dirty="0" smtClean="0"/>
              <a:t>. </a:t>
            </a:r>
            <a:r>
              <a:rPr lang="en-US" dirty="0"/>
              <a:t>This causes the current instruction address (that is, the contents of the EIP register) to be pushed onto the stack. This address will be used to return to the main code when the function is finished. When the function begins, EIP is set to </a:t>
            </a:r>
            <a:r>
              <a:rPr lang="en-US" dirty="0" err="1" smtClean="0"/>
              <a:t>memory_location</a:t>
            </a:r>
            <a:r>
              <a:rPr lang="en-US" dirty="0" smtClean="0"/>
              <a:t> </a:t>
            </a:r>
            <a:r>
              <a:rPr lang="en-US" dirty="0"/>
              <a:t>(the start of the </a:t>
            </a:r>
            <a:r>
              <a:rPr lang="en-US" dirty="0" smtClean="0"/>
              <a:t>function)</a:t>
            </a:r>
          </a:p>
          <a:p>
            <a:r>
              <a:rPr lang="en-US" dirty="0" smtClean="0"/>
              <a:t>3</a:t>
            </a:r>
            <a:r>
              <a:rPr lang="en-US" dirty="0"/>
              <a:t>. Through the use of a function prologue, space is allocated on the stack for local variables and EBP (the base pointer) is pushed onto the stack. This is done to save EBP for the calling function. </a:t>
            </a:r>
            <a:endParaRPr lang="en-US" dirty="0" smtClean="0"/>
          </a:p>
        </p:txBody>
      </p:sp>
      <p:sp>
        <p:nvSpPr>
          <p:cNvPr id="4" name="Slide Number Placeholder 3"/>
          <p:cNvSpPr>
            <a:spLocks noGrp="1"/>
          </p:cNvSpPr>
          <p:nvPr>
            <p:ph type="sldNum" sz="quarter" idx="12"/>
          </p:nvPr>
        </p:nvSpPr>
        <p:spPr/>
        <p:txBody>
          <a:bodyPr/>
          <a:lstStyle/>
          <a:p>
            <a:fld id="{B3FF359C-A2E2-4193-A991-71794F5D9AC1}" type="slidenum">
              <a:rPr lang="en-US" smtClean="0"/>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539" y="1459360"/>
            <a:ext cx="5849166" cy="4696480"/>
          </a:xfrm>
          <a:prstGeom prst="rect">
            <a:avLst/>
          </a:prstGeom>
        </p:spPr>
      </p:pic>
    </p:spTree>
    <p:extLst>
      <p:ext uri="{BB962C8B-B14F-4D97-AF65-F5344CB8AC3E}">
        <p14:creationId xmlns:p14="http://schemas.microsoft.com/office/powerpoint/2010/main" val="3941460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434</TotalTime>
  <Words>6518</Words>
  <Application>Microsoft Office PowerPoint</Application>
  <PresentationFormat>Widescreen</PresentationFormat>
  <Paragraphs>440</Paragraphs>
  <Slides>74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Century Gothic</vt:lpstr>
      <vt:lpstr>Wingdings 3</vt:lpstr>
      <vt:lpstr>Ion</vt:lpstr>
      <vt:lpstr>Advanced Static Analysis</vt:lpstr>
      <vt:lpstr>PowerPoint Presentation</vt:lpstr>
      <vt:lpstr>Outline</vt:lpstr>
      <vt:lpstr>X86 disassembly</vt:lpstr>
      <vt:lpstr>X86 disassembly</vt:lpstr>
      <vt:lpstr>X86 disassembly</vt:lpstr>
      <vt:lpstr>X86 disassembly</vt:lpstr>
      <vt:lpstr>X86 disassembly</vt:lpstr>
      <vt:lpstr>X86 disassembly</vt:lpstr>
      <vt:lpstr>X86 disassembly</vt:lpstr>
      <vt:lpstr>X86 disassembly</vt:lpstr>
      <vt:lpstr>IDA Pro</vt:lpstr>
      <vt:lpstr>IDA Pro</vt:lpstr>
      <vt:lpstr>Recognizing C code constructs in assembly</vt:lpstr>
      <vt:lpstr>Recognizing C code constructs in assembly</vt:lpstr>
      <vt:lpstr>Recognizing C code constructs in assembly</vt:lpstr>
      <vt:lpstr>Recognizing C code constructs in assembly</vt:lpstr>
      <vt:lpstr>Recognizing C code constructs in assembly</vt:lpstr>
      <vt:lpstr>Recognizing C code constructs in assembly</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vt:lpstr>
      <vt:lpstr>Analyzing Malicious Windows Programs</vt:lpstr>
      <vt:lpstr>Analyzing Malicious Windows Programs</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Analyzing Malicious Windows Programs </vt:lpstr>
      <vt:lpstr>Kernel vs. User Mod  </vt:lpstr>
      <vt:lpstr>Kernel vs. User Mod  </vt:lpstr>
      <vt:lpstr>The Native API  </vt:lpstr>
      <vt:lpstr>The Native API  </vt:lpstr>
      <vt:lpstr>The Native API  </vt:lpstr>
      <vt:lpstr>The Native API  </vt:lpstr>
      <vt:lpstr>The Native API  </vt:lpstr>
      <vt:lpstr>The Native API  </vt:lpstr>
      <vt:lpstr>The Native API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Techniques</dc:title>
  <dc:creator>Ceku</dc:creator>
  <cp:lastModifiedBy>Ceku</cp:lastModifiedBy>
  <cp:revision>89</cp:revision>
  <dcterms:created xsi:type="dcterms:W3CDTF">2018-08-08T13:03:34Z</dcterms:created>
  <dcterms:modified xsi:type="dcterms:W3CDTF">2018-09-06T13:03:39Z</dcterms:modified>
</cp:coreProperties>
</file>