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62" r:id="rId5"/>
    <p:sldId id="263" r:id="rId6"/>
    <p:sldId id="259" r:id="rId7"/>
    <p:sldId id="265" r:id="rId8"/>
    <p:sldId id="264" r:id="rId9"/>
    <p:sldId id="266" r:id="rId10"/>
    <p:sldId id="267" r:id="rId11"/>
    <p:sldId id="268" r:id="rId12"/>
    <p:sldId id="260" r:id="rId13"/>
    <p:sldId id="269" r:id="rId14"/>
    <p:sldId id="270" r:id="rId15"/>
    <p:sldId id="274" r:id="rId16"/>
    <p:sldId id="273" r:id="rId17"/>
    <p:sldId id="272" r:id="rId18"/>
    <p:sldId id="271"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40D06-9553-4AEB-AAE9-B5A60A2DD322}" type="datetimeFigureOut">
              <a:rPr lang="en-US" smtClean="0"/>
              <a:t>9/9/2018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CFB88-9B8E-4024-BC1A-7EF9B9AD8DEC}" type="slidenum">
              <a:rPr lang="en-US" smtClean="0"/>
              <a:t>‹#›</a:t>
            </a:fld>
            <a:endParaRPr lang="en-US"/>
          </a:p>
        </p:txBody>
      </p:sp>
    </p:spTree>
    <p:extLst>
      <p:ext uri="{BB962C8B-B14F-4D97-AF65-F5344CB8AC3E}">
        <p14:creationId xmlns:p14="http://schemas.microsoft.com/office/powerpoint/2010/main" val="372437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7CFB88-9B8E-4024-BC1A-7EF9B9AD8DEC}" type="slidenum">
              <a:rPr lang="en-US" smtClean="0"/>
              <a:t>1</a:t>
            </a:fld>
            <a:endParaRPr lang="en-US"/>
          </a:p>
        </p:txBody>
      </p:sp>
    </p:spTree>
    <p:extLst>
      <p:ext uri="{BB962C8B-B14F-4D97-AF65-F5344CB8AC3E}">
        <p14:creationId xmlns:p14="http://schemas.microsoft.com/office/powerpoint/2010/main" val="910731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A27300-82A7-41C2-A69D-6B2D3875FDB6}"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66129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84B96-A7F0-4639-80F7-2E7EBDB3F872}" type="datetime1">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46030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E46AC3-19B5-4AE6-8D73-35E8A9471CAD}"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48625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A7AD27-7CE4-4306-A107-6301C680FB4F}"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934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32D-28D8-405E-906D-42835222A0CE}"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3049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24C154-291F-4676-84E9-F889FBB31759}" type="datetime1">
              <a:rPr lang="en-US" smtClean="0"/>
              <a:t>9/9/2018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608072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F089C7-28A4-4AF6-A0D4-A276403D0D60}" type="datetime1">
              <a:rPr lang="en-US" smtClean="0"/>
              <a:t>9/9/2018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1001605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E26169-C672-4C62-A9BD-B5FFC1E77BA7}"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694838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C56A0-0DC4-4467-8CC3-D61D7D70214D}"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398731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D010166-89C5-4BCF-A24A-007E26D132AE}"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53749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26BD24-0DB4-4D3F-A615-0B39C89355EC}"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5093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2639F8-B1DA-4D7F-BCA8-E98433B53A26}" type="datetime1">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363066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E3E91A-E7D8-4069-9C33-196720619798}" type="datetime1">
              <a:rPr lang="en-US" smtClean="0"/>
              <a:t>9/9/2018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99444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008CE1A-CC1D-4DD6-A8C2-5BE8C8C9E746}" type="datetime1">
              <a:rPr lang="en-US" smtClean="0"/>
              <a:t>9/9/2018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95211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88F32CF-69A1-4980-9581-2E48DADF2552}" type="datetime1">
              <a:rPr lang="en-US" smtClean="0"/>
              <a:t>9/9/2018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350968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3CFBCAD-BE7F-4C91-BCEF-6C6E84374F02}" type="datetime1">
              <a:rPr lang="en-US" smtClean="0"/>
              <a:t>9/9/2018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126969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5B3499-92AA-4C47-BD26-DDDF4358BFD1}" type="datetime1">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419525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304B87-4AE5-4C03-9EA2-515470CCA97C}" type="datetime1">
              <a:rPr lang="en-US" smtClean="0"/>
              <a:t>9/9/2018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FF359C-A2E2-4193-A991-71794F5D9AC1}" type="slidenum">
              <a:rPr lang="en-US" smtClean="0"/>
              <a:t>‹#›</a:t>
            </a:fld>
            <a:endParaRPr lang="en-US"/>
          </a:p>
        </p:txBody>
      </p:sp>
    </p:spTree>
    <p:extLst>
      <p:ext uri="{BB962C8B-B14F-4D97-AF65-F5344CB8AC3E}">
        <p14:creationId xmlns:p14="http://schemas.microsoft.com/office/powerpoint/2010/main" val="21102865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Advanced Dynamic Analysis</a:t>
            </a:r>
            <a:endParaRPr lang="en-US" sz="3600" dirty="0"/>
          </a:p>
        </p:txBody>
      </p:sp>
      <p:sp>
        <p:nvSpPr>
          <p:cNvPr id="3" name="Subtitle 2"/>
          <p:cNvSpPr>
            <a:spLocks noGrp="1"/>
          </p:cNvSpPr>
          <p:nvPr>
            <p:ph type="subTitle" idx="1"/>
          </p:nvPr>
        </p:nvSpPr>
        <p:spPr/>
        <p:txBody>
          <a:bodyPr/>
          <a:lstStyle/>
          <a:p>
            <a:r>
              <a:rPr lang="en-US" cap="none" dirty="0" err="1" smtClean="0"/>
              <a:t>Hüseyin</a:t>
            </a:r>
            <a:r>
              <a:rPr lang="en-US" cap="none" dirty="0" smtClean="0"/>
              <a:t> </a:t>
            </a:r>
            <a:r>
              <a:rPr lang="en-US" cap="none" dirty="0" err="1" smtClean="0"/>
              <a:t>Yağcı</a:t>
            </a:r>
            <a:endParaRPr lang="en-US" cap="none" dirty="0"/>
          </a:p>
        </p:txBody>
      </p:sp>
      <p:sp>
        <p:nvSpPr>
          <p:cNvPr id="4" name="Slide Number Placeholder 3"/>
          <p:cNvSpPr>
            <a:spLocks noGrp="1"/>
          </p:cNvSpPr>
          <p:nvPr>
            <p:ph type="sldNum" sz="quarter" idx="12"/>
          </p:nvPr>
        </p:nvSpPr>
        <p:spPr/>
        <p:txBody>
          <a:bodyPr/>
          <a:lstStyle/>
          <a:p>
            <a:fld id="{B3FF359C-A2E2-4193-A991-71794F5D9AC1}"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2299014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OllyDbg</a:t>
            </a:r>
            <a:endParaRPr lang="en-US" dirty="0"/>
          </a:p>
        </p:txBody>
      </p:sp>
      <p:sp>
        <p:nvSpPr>
          <p:cNvPr id="3" name="Content Placeholder 2"/>
          <p:cNvSpPr>
            <a:spLocks noGrp="1"/>
          </p:cNvSpPr>
          <p:nvPr>
            <p:ph idx="1"/>
          </p:nvPr>
        </p:nvSpPr>
        <p:spPr/>
        <p:txBody>
          <a:bodyPr/>
          <a:lstStyle/>
          <a:p>
            <a:r>
              <a:rPr lang="en-US" dirty="0" err="1" smtClean="0"/>
              <a:t>Keypoints</a:t>
            </a:r>
            <a:r>
              <a:rPr lang="en-US" dirty="0" smtClean="0"/>
              <a:t>, </a:t>
            </a:r>
            <a:r>
              <a:rPr lang="en-US" dirty="0"/>
              <a:t>Absolute vs. Relative </a:t>
            </a:r>
            <a:r>
              <a:rPr lang="en-US" dirty="0" smtClean="0"/>
              <a:t>Addresses,</a:t>
            </a:r>
          </a:p>
          <a:p>
            <a:pPr lvl="1"/>
            <a:r>
              <a:rPr lang="en-US" dirty="0"/>
              <a:t>The relocation process is more involved than simply loading the code at another location. Many instructions refer to relative addresses in memory, but others refer to absolute </a:t>
            </a:r>
            <a:r>
              <a:rPr lang="en-US" dirty="0" smtClean="0"/>
              <a:t>ones.</a:t>
            </a:r>
          </a:p>
          <a:p>
            <a:pPr lvl="1"/>
            <a:r>
              <a:rPr lang="en-US" dirty="0"/>
              <a:t>Most DLLs will come packaged with a list of these fix-up locations in the .</a:t>
            </a:r>
            <a:r>
              <a:rPr lang="en-US" b="1" dirty="0" err="1"/>
              <a:t>reloc</a:t>
            </a:r>
            <a:r>
              <a:rPr lang="en-US" b="1" dirty="0"/>
              <a:t> section of the PE </a:t>
            </a:r>
            <a:r>
              <a:rPr lang="en-US" dirty="0" smtClean="0"/>
              <a:t>header.</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10</a:t>
            </a:fld>
            <a:endParaRPr lang="en-US"/>
          </a:p>
        </p:txBody>
      </p:sp>
    </p:spTree>
    <p:extLst>
      <p:ext uri="{BB962C8B-B14F-4D97-AF65-F5344CB8AC3E}">
        <p14:creationId xmlns:p14="http://schemas.microsoft.com/office/powerpoint/2010/main" val="2839131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OllyDbg</a:t>
            </a:r>
            <a:endParaRPr lang="en-US" dirty="0"/>
          </a:p>
        </p:txBody>
      </p:sp>
      <p:sp>
        <p:nvSpPr>
          <p:cNvPr id="3" name="Content Placeholder 2"/>
          <p:cNvSpPr>
            <a:spLocks noGrp="1"/>
          </p:cNvSpPr>
          <p:nvPr>
            <p:ph idx="1"/>
          </p:nvPr>
        </p:nvSpPr>
        <p:spPr>
          <a:xfrm>
            <a:off x="237039" y="2277507"/>
            <a:ext cx="10953699" cy="4195481"/>
          </a:xfrm>
        </p:spPr>
        <p:txBody>
          <a:bodyPr/>
          <a:lstStyle/>
          <a:p>
            <a:r>
              <a:rPr lang="en-US" dirty="0" err="1" smtClean="0"/>
              <a:t>Keypoints</a:t>
            </a:r>
            <a:r>
              <a:rPr lang="en-US" dirty="0" smtClean="0"/>
              <a:t>, </a:t>
            </a:r>
            <a:r>
              <a:rPr lang="en-US" dirty="0"/>
              <a:t>Absolute vs. Relative </a:t>
            </a:r>
            <a:r>
              <a:rPr lang="en-US" dirty="0" smtClean="0"/>
              <a:t>Addresses,</a:t>
            </a:r>
          </a:p>
          <a:p>
            <a:pPr lvl="1"/>
            <a:r>
              <a:rPr lang="en-US" dirty="0"/>
              <a:t>DLL relocation using the memory map functionality of </a:t>
            </a:r>
            <a:r>
              <a:rPr lang="en-US" dirty="0" err="1"/>
              <a:t>OllyDbg</a:t>
            </a:r>
            <a:r>
              <a:rPr lang="en-US" dirty="0"/>
              <a:t> for EXE-1. As you can see, we have one executable and two DLLs. DLL-A, with a preferred load address of 0x10000000, is already in memory. EXE-1 has a preferred load address of 0x00400000. When DLL-B was loaded, it also had preferred load address of 0x10000000, so it was relocated to 0x00340000. All of DLL-B’s absolute address memory references are changed to work properly at this new address. </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864" y="4227014"/>
            <a:ext cx="4882931" cy="2454522"/>
          </a:xfrm>
          <a:prstGeom prst="rect">
            <a:avLst/>
          </a:prstGeom>
        </p:spPr>
      </p:pic>
      <p:sp>
        <p:nvSpPr>
          <p:cNvPr id="6" name="TextBox 5"/>
          <p:cNvSpPr txBox="1"/>
          <p:nvPr/>
        </p:nvSpPr>
        <p:spPr>
          <a:xfrm>
            <a:off x="646111" y="4995660"/>
            <a:ext cx="4507831" cy="1477328"/>
          </a:xfrm>
          <a:prstGeom prst="rect">
            <a:avLst/>
          </a:prstGeom>
          <a:noFill/>
        </p:spPr>
        <p:txBody>
          <a:bodyPr wrap="square" rtlCol="0">
            <a:spAutoFit/>
          </a:bodyPr>
          <a:lstStyle/>
          <a:p>
            <a:r>
              <a:rPr lang="en-US" dirty="0"/>
              <a:t>If you’re looking at DLL-B in IDA Pro while also debugging the application, the addresses will not be the same, because IDA Pro has no knowledge of rebasing that occurs at runtime.</a:t>
            </a:r>
          </a:p>
        </p:txBody>
      </p:sp>
    </p:spTree>
    <p:extLst>
      <p:ext uri="{BB962C8B-B14F-4D97-AF65-F5344CB8AC3E}">
        <p14:creationId xmlns:p14="http://schemas.microsoft.com/office/powerpoint/2010/main" val="77177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OllyDbg</a:t>
            </a:r>
            <a:endParaRPr lang="en-US" dirty="0"/>
          </a:p>
        </p:txBody>
      </p:sp>
      <p:sp>
        <p:nvSpPr>
          <p:cNvPr id="3" name="Content Placeholder 2"/>
          <p:cNvSpPr>
            <a:spLocks noGrp="1"/>
          </p:cNvSpPr>
          <p:nvPr>
            <p:ph idx="1"/>
          </p:nvPr>
        </p:nvSpPr>
        <p:spPr>
          <a:xfrm>
            <a:off x="1103312" y="2052918"/>
            <a:ext cx="10479088" cy="4195481"/>
          </a:xfrm>
        </p:spPr>
        <p:txBody>
          <a:bodyPr/>
          <a:lstStyle/>
          <a:p>
            <a:r>
              <a:rPr lang="en-US" dirty="0" err="1" smtClean="0"/>
              <a:t>OllyDbg</a:t>
            </a:r>
            <a:r>
              <a:rPr lang="en-US" dirty="0"/>
              <a:t>, </a:t>
            </a:r>
            <a:r>
              <a:rPr lang="en-US" dirty="0" err="1" smtClean="0"/>
              <a:t>Keypoints</a:t>
            </a:r>
            <a:r>
              <a:rPr lang="en-US" dirty="0" smtClean="0"/>
              <a:t>,</a:t>
            </a:r>
          </a:p>
          <a:p>
            <a:pPr lvl="1"/>
            <a:r>
              <a:rPr lang="en-US" dirty="0"/>
              <a:t>Viewing Threads and Stacks, Malware often uses multiple threads. You can view the current threads within a program by selecting </a:t>
            </a:r>
            <a:r>
              <a:rPr lang="en-US" dirty="0" smtClean="0"/>
              <a:t>View &gt; Threads </a:t>
            </a:r>
            <a:r>
              <a:rPr lang="en-US" dirty="0"/>
              <a:t>to bring up the Threads window. </a:t>
            </a:r>
            <a:endParaRPr lang="en-US" dirty="0" smtClean="0"/>
          </a:p>
          <a:p>
            <a:pPr lvl="1"/>
            <a:r>
              <a:rPr lang="en-US" b="1" dirty="0"/>
              <a:t>WARNING</a:t>
            </a:r>
            <a:r>
              <a:rPr lang="en-US" dirty="0"/>
              <a:t> In almost all cases, stepping-over will work as expected. But in rare cases, it’s possible for obfuscated or malicious code to take advantage of this process. For example, the subroutine at 01007568 might never execute a ret, or it could be a so-called get-EIP operation that pops the return address off the stack. In rare cases such as these, </a:t>
            </a:r>
            <a:r>
              <a:rPr lang="en-US" dirty="0" err="1"/>
              <a:t>steppingover</a:t>
            </a:r>
            <a:r>
              <a:rPr lang="en-US" dirty="0"/>
              <a:t> could cause the program to resume execution without ever pausing, so be aware and use it cautiously.</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12</a:t>
            </a:fld>
            <a:endParaRPr lang="en-US"/>
          </a:p>
        </p:txBody>
      </p:sp>
    </p:spTree>
    <p:extLst>
      <p:ext uri="{BB962C8B-B14F-4D97-AF65-F5344CB8AC3E}">
        <p14:creationId xmlns:p14="http://schemas.microsoft.com/office/powerpoint/2010/main" val="346754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OllyDbg</a:t>
            </a:r>
            <a:endParaRPr lang="en-US" dirty="0"/>
          </a:p>
        </p:txBody>
      </p:sp>
      <p:sp>
        <p:nvSpPr>
          <p:cNvPr id="3" name="Content Placeholder 2"/>
          <p:cNvSpPr>
            <a:spLocks noGrp="1"/>
          </p:cNvSpPr>
          <p:nvPr>
            <p:ph idx="1"/>
          </p:nvPr>
        </p:nvSpPr>
        <p:spPr>
          <a:xfrm>
            <a:off x="1103312" y="2052918"/>
            <a:ext cx="10479088" cy="4195481"/>
          </a:xfrm>
        </p:spPr>
        <p:txBody>
          <a:bodyPr/>
          <a:lstStyle/>
          <a:p>
            <a:r>
              <a:rPr lang="en-US" dirty="0" err="1" smtClean="0"/>
              <a:t>OllyDbg</a:t>
            </a:r>
            <a:r>
              <a:rPr lang="en-US" dirty="0"/>
              <a:t>, </a:t>
            </a:r>
            <a:r>
              <a:rPr lang="en-US" dirty="0" err="1" smtClean="0"/>
              <a:t>Keypoints</a:t>
            </a:r>
            <a:r>
              <a:rPr lang="en-US" dirty="0" smtClean="0"/>
              <a:t>,</a:t>
            </a:r>
          </a:p>
        </p:txBody>
      </p:sp>
      <p:sp>
        <p:nvSpPr>
          <p:cNvPr id="4" name="Slide Number Placeholder 3"/>
          <p:cNvSpPr>
            <a:spLocks noGrp="1"/>
          </p:cNvSpPr>
          <p:nvPr>
            <p:ph type="sldNum" sz="quarter" idx="12"/>
          </p:nvPr>
        </p:nvSpPr>
        <p:spPr/>
        <p:txBody>
          <a:bodyPr/>
          <a:lstStyle/>
          <a:p>
            <a:fld id="{B3FF359C-A2E2-4193-A991-71794F5D9AC1}" type="slidenum">
              <a:rPr lang="en-US" smtClean="0"/>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2663346"/>
            <a:ext cx="10852318" cy="3448696"/>
          </a:xfrm>
          <a:prstGeom prst="rect">
            <a:avLst/>
          </a:prstGeom>
        </p:spPr>
      </p:pic>
    </p:spTree>
    <p:extLst>
      <p:ext uri="{BB962C8B-B14F-4D97-AF65-F5344CB8AC3E}">
        <p14:creationId xmlns:p14="http://schemas.microsoft.com/office/powerpoint/2010/main" val="810758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OllyDbg</a:t>
            </a:r>
            <a:endParaRPr lang="en-US" dirty="0"/>
          </a:p>
        </p:txBody>
      </p:sp>
      <p:sp>
        <p:nvSpPr>
          <p:cNvPr id="3" name="Content Placeholder 2"/>
          <p:cNvSpPr>
            <a:spLocks noGrp="1"/>
          </p:cNvSpPr>
          <p:nvPr>
            <p:ph idx="1"/>
          </p:nvPr>
        </p:nvSpPr>
        <p:spPr>
          <a:xfrm>
            <a:off x="1103312" y="2052918"/>
            <a:ext cx="10479088" cy="4195481"/>
          </a:xfrm>
        </p:spPr>
        <p:txBody>
          <a:bodyPr/>
          <a:lstStyle/>
          <a:p>
            <a:r>
              <a:rPr lang="en-US" dirty="0" err="1" smtClean="0"/>
              <a:t>OllyDbg</a:t>
            </a:r>
            <a:r>
              <a:rPr lang="en-US" dirty="0"/>
              <a:t>, </a:t>
            </a:r>
            <a:r>
              <a:rPr lang="en-US" dirty="0" err="1" smtClean="0"/>
              <a:t>Keypoints</a:t>
            </a:r>
            <a:r>
              <a:rPr lang="en-US" dirty="0"/>
              <a:t>, </a:t>
            </a:r>
            <a:endParaRPr lang="en-US" dirty="0" smtClean="0"/>
          </a:p>
          <a:p>
            <a:pPr lvl="1"/>
            <a:r>
              <a:rPr lang="en-US" b="1" dirty="0" smtClean="0"/>
              <a:t>Loading DLLs</a:t>
            </a:r>
            <a:r>
              <a:rPr lang="en-US" dirty="0" smtClean="0"/>
              <a:t>, </a:t>
            </a:r>
            <a:r>
              <a:rPr lang="en-US" dirty="0" err="1" smtClean="0"/>
              <a:t>OllyDbg</a:t>
            </a:r>
            <a:r>
              <a:rPr lang="en-US" dirty="0" smtClean="0"/>
              <a:t> </a:t>
            </a:r>
            <a:r>
              <a:rPr lang="en-US" dirty="0"/>
              <a:t>can also debug DLLs. However, since DLLs cannot be executed directly, </a:t>
            </a:r>
            <a:r>
              <a:rPr lang="en-US" dirty="0" err="1"/>
              <a:t>OllyDbg</a:t>
            </a:r>
            <a:r>
              <a:rPr lang="en-US" dirty="0"/>
              <a:t> uses a dummy program called loaddll.exe to load them</a:t>
            </a:r>
            <a:r>
              <a:rPr lang="en-US" dirty="0" smtClean="0"/>
              <a:t>.</a:t>
            </a:r>
          </a:p>
          <a:p>
            <a:pPr lvl="1"/>
            <a:r>
              <a:rPr lang="en-US" b="1" dirty="0"/>
              <a:t>Tracing</a:t>
            </a:r>
            <a:r>
              <a:rPr lang="en-US" dirty="0"/>
              <a:t>, Tracing is a powerful debugging technique that records detailed execution information for you to </a:t>
            </a:r>
            <a:r>
              <a:rPr lang="en-US" dirty="0" smtClean="0"/>
              <a:t>examine</a:t>
            </a:r>
          </a:p>
          <a:p>
            <a:pPr lvl="1"/>
            <a:r>
              <a:rPr lang="en-US" b="1" dirty="0"/>
              <a:t>Standard Back </a:t>
            </a:r>
            <a:r>
              <a:rPr lang="en-US" b="1" dirty="0" smtClean="0"/>
              <a:t>Trace</a:t>
            </a:r>
            <a:r>
              <a:rPr lang="en-US" dirty="0" smtClean="0"/>
              <a:t>,  </a:t>
            </a:r>
            <a:r>
              <a:rPr lang="en-US" dirty="0"/>
              <a:t>Any time you are moving through the disassembler window with the Step Into and Step Over options, </a:t>
            </a:r>
            <a:r>
              <a:rPr lang="en-US" dirty="0" err="1"/>
              <a:t>OllyDbg</a:t>
            </a:r>
            <a:r>
              <a:rPr lang="en-US" dirty="0"/>
              <a:t> is recording that movement. You can use the minus </a:t>
            </a:r>
            <a:r>
              <a:rPr lang="en-US" dirty="0" smtClean="0"/>
              <a:t>(-) </a:t>
            </a:r>
            <a:r>
              <a:rPr lang="en-US" dirty="0"/>
              <a:t>key on your keyboard to move back in time and see the instructions you previously executed. The plus </a:t>
            </a:r>
            <a:r>
              <a:rPr lang="en-US" dirty="0" smtClean="0"/>
              <a:t>(+) </a:t>
            </a:r>
            <a:r>
              <a:rPr lang="en-US" dirty="0"/>
              <a:t>key will take you forward</a:t>
            </a:r>
            <a:r>
              <a:rPr lang="en-US" dirty="0" smtClean="0"/>
              <a:t>.</a:t>
            </a:r>
          </a:p>
          <a:p>
            <a:pPr lvl="1"/>
            <a:r>
              <a:rPr lang="en-US" b="1" dirty="0"/>
              <a:t>Call </a:t>
            </a:r>
            <a:r>
              <a:rPr lang="en-US" b="1" dirty="0" smtClean="0"/>
              <a:t>Stack, </a:t>
            </a:r>
            <a:r>
              <a:rPr lang="en-US" dirty="0"/>
              <a:t>You can use </a:t>
            </a:r>
            <a:r>
              <a:rPr lang="en-US" dirty="0" err="1"/>
              <a:t>OllyDbg</a:t>
            </a:r>
            <a:r>
              <a:rPr lang="en-US" dirty="0"/>
              <a:t> to view the execution path to a given function via a call stack trace. To view a call stack, select </a:t>
            </a:r>
            <a:r>
              <a:rPr lang="en-US" dirty="0" smtClean="0"/>
              <a:t>View &gt; Call </a:t>
            </a:r>
            <a:r>
              <a:rPr lang="en-US" dirty="0"/>
              <a:t>Stack from the main menu.</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14</a:t>
            </a:fld>
            <a:endParaRPr lang="en-US"/>
          </a:p>
        </p:txBody>
      </p:sp>
    </p:spTree>
    <p:extLst>
      <p:ext uri="{BB962C8B-B14F-4D97-AF65-F5344CB8AC3E}">
        <p14:creationId xmlns:p14="http://schemas.microsoft.com/office/powerpoint/2010/main" val="2262998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OllyDbg</a:t>
            </a:r>
            <a:endParaRPr lang="en-US" dirty="0"/>
          </a:p>
        </p:txBody>
      </p:sp>
      <p:sp>
        <p:nvSpPr>
          <p:cNvPr id="3" name="Content Placeholder 2"/>
          <p:cNvSpPr>
            <a:spLocks noGrp="1"/>
          </p:cNvSpPr>
          <p:nvPr>
            <p:ph idx="1"/>
          </p:nvPr>
        </p:nvSpPr>
        <p:spPr>
          <a:xfrm>
            <a:off x="1103312" y="2052918"/>
            <a:ext cx="10479088" cy="4195481"/>
          </a:xfrm>
        </p:spPr>
        <p:txBody>
          <a:bodyPr>
            <a:normAutofit lnSpcReduction="10000"/>
          </a:bodyPr>
          <a:lstStyle/>
          <a:p>
            <a:r>
              <a:rPr lang="en-US" dirty="0" err="1" smtClean="0"/>
              <a:t>OllyDbg</a:t>
            </a:r>
            <a:r>
              <a:rPr lang="en-US" dirty="0"/>
              <a:t>, </a:t>
            </a:r>
            <a:r>
              <a:rPr lang="en-US" dirty="0" err="1" smtClean="0"/>
              <a:t>Keypoints</a:t>
            </a:r>
            <a:r>
              <a:rPr lang="en-US" dirty="0" smtClean="0"/>
              <a:t>,</a:t>
            </a:r>
          </a:p>
          <a:p>
            <a:r>
              <a:rPr lang="en-US" b="1" dirty="0" smtClean="0"/>
              <a:t>Run Trace, </a:t>
            </a:r>
            <a:r>
              <a:rPr lang="en-US" dirty="0" smtClean="0"/>
              <a:t>A </a:t>
            </a:r>
            <a:r>
              <a:rPr lang="en-US" dirty="0"/>
              <a:t>run trace allows you to execute code and have </a:t>
            </a:r>
            <a:r>
              <a:rPr lang="en-US" dirty="0" err="1"/>
              <a:t>OllyDbg</a:t>
            </a:r>
            <a:r>
              <a:rPr lang="en-US" dirty="0"/>
              <a:t> save every executed instruction and all changes made to the registers and </a:t>
            </a:r>
            <a:r>
              <a:rPr lang="en-US" dirty="0" smtClean="0"/>
              <a:t>flags.</a:t>
            </a:r>
          </a:p>
          <a:p>
            <a:r>
              <a:rPr lang="en-US" b="1" dirty="0"/>
              <a:t>Highlight</a:t>
            </a:r>
            <a:r>
              <a:rPr lang="en-US" dirty="0"/>
              <a:t> </a:t>
            </a:r>
            <a:r>
              <a:rPr lang="en-US" b="1" dirty="0"/>
              <a:t>the code </a:t>
            </a:r>
            <a:r>
              <a:rPr lang="en-US" dirty="0"/>
              <a:t>you wish to trace in the disassembler window, </a:t>
            </a:r>
            <a:r>
              <a:rPr lang="en-US" dirty="0" err="1"/>
              <a:t>rightclick</a:t>
            </a:r>
            <a:r>
              <a:rPr lang="en-US" dirty="0"/>
              <a:t> it, and select Run </a:t>
            </a:r>
            <a:r>
              <a:rPr lang="en-US" dirty="0" smtClean="0"/>
              <a:t>Trace &gt; Add </a:t>
            </a:r>
            <a:r>
              <a:rPr lang="en-US" dirty="0"/>
              <a:t>Selection. After execution of that code, select </a:t>
            </a:r>
            <a:r>
              <a:rPr lang="en-US" dirty="0" smtClean="0"/>
              <a:t>View &gt; Run </a:t>
            </a:r>
            <a:r>
              <a:rPr lang="en-US" dirty="0"/>
              <a:t>Trace to see the instructions that were executed</a:t>
            </a:r>
            <a:r>
              <a:rPr lang="en-US" dirty="0" smtClean="0"/>
              <a:t>.</a:t>
            </a:r>
          </a:p>
          <a:p>
            <a:r>
              <a:rPr lang="en-US" b="1" dirty="0"/>
              <a:t>Use the Trace Into and Trace Over options</a:t>
            </a:r>
            <a:r>
              <a:rPr lang="en-US" dirty="0"/>
              <a:t>. These options may be easier to use than Add Selection, because you don’t need to select the code you wish to </a:t>
            </a:r>
            <a:r>
              <a:rPr lang="en-US" dirty="0" smtClean="0"/>
              <a:t>trace.</a:t>
            </a:r>
          </a:p>
          <a:p>
            <a:r>
              <a:rPr lang="en-US" b="1" dirty="0"/>
              <a:t>If you use the Trace Into and Trace Over options without setting a breakpoint, </a:t>
            </a:r>
            <a:r>
              <a:rPr lang="en-US" b="1" dirty="0" err="1"/>
              <a:t>OllyDbg</a:t>
            </a:r>
            <a:r>
              <a:rPr lang="en-US" b="1" dirty="0"/>
              <a:t> will attempt to trace the entire program, which could take a long time and consume a lot of memory.</a:t>
            </a:r>
            <a:endParaRPr lang="en-US" b="1"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15</a:t>
            </a:fld>
            <a:endParaRPr lang="en-US"/>
          </a:p>
        </p:txBody>
      </p:sp>
    </p:spTree>
    <p:extLst>
      <p:ext uri="{BB962C8B-B14F-4D97-AF65-F5344CB8AC3E}">
        <p14:creationId xmlns:p14="http://schemas.microsoft.com/office/powerpoint/2010/main" val="3755562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OllyDbg</a:t>
            </a:r>
            <a:endParaRPr lang="en-US" dirty="0"/>
          </a:p>
        </p:txBody>
      </p:sp>
      <p:sp>
        <p:nvSpPr>
          <p:cNvPr id="3" name="Content Placeholder 2"/>
          <p:cNvSpPr>
            <a:spLocks noGrp="1"/>
          </p:cNvSpPr>
          <p:nvPr>
            <p:ph idx="1"/>
          </p:nvPr>
        </p:nvSpPr>
        <p:spPr>
          <a:xfrm>
            <a:off x="1103312" y="2052918"/>
            <a:ext cx="10479088" cy="4195481"/>
          </a:xfrm>
        </p:spPr>
        <p:txBody>
          <a:bodyPr/>
          <a:lstStyle/>
          <a:p>
            <a:r>
              <a:rPr lang="en-US" dirty="0" err="1" smtClean="0"/>
              <a:t>OllyDbg</a:t>
            </a:r>
            <a:r>
              <a:rPr lang="en-US" dirty="0"/>
              <a:t>, </a:t>
            </a:r>
            <a:r>
              <a:rPr lang="en-US" dirty="0" err="1" smtClean="0"/>
              <a:t>Keypoints</a:t>
            </a:r>
            <a:r>
              <a:rPr lang="en-US" dirty="0" smtClean="0"/>
              <a:t>,</a:t>
            </a:r>
          </a:p>
          <a:p>
            <a:pPr lvl="1"/>
            <a:r>
              <a:rPr lang="en-US" b="1" dirty="0"/>
              <a:t>Patching</a:t>
            </a:r>
            <a:r>
              <a:rPr lang="en-US" dirty="0"/>
              <a:t> </a:t>
            </a:r>
            <a:r>
              <a:rPr lang="en-US" dirty="0" err="1"/>
              <a:t>OllyDbg</a:t>
            </a:r>
            <a:r>
              <a:rPr lang="en-US" dirty="0"/>
              <a:t> makes it easy to modify just about any live data, such as registers and flags. It also enables you to assemble and patch code directly into a program. You can modify instructions or memory by highlighting a region, </a:t>
            </a:r>
            <a:r>
              <a:rPr lang="en-US" dirty="0" err="1"/>
              <a:t>rightclicking</a:t>
            </a:r>
            <a:r>
              <a:rPr lang="en-US" dirty="0"/>
              <a:t> that region, and selecting </a:t>
            </a:r>
            <a:r>
              <a:rPr lang="en-US" dirty="0" smtClean="0"/>
              <a:t>Binary &gt; Edit</a:t>
            </a:r>
            <a:r>
              <a:rPr lang="en-US" dirty="0"/>
              <a:t>.</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16</a:t>
            </a:fld>
            <a:endParaRPr lang="en-US"/>
          </a:p>
        </p:txBody>
      </p:sp>
    </p:spTree>
    <p:extLst>
      <p:ext uri="{BB962C8B-B14F-4D97-AF65-F5344CB8AC3E}">
        <p14:creationId xmlns:p14="http://schemas.microsoft.com/office/powerpoint/2010/main" val="3634144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OllyDbg</a:t>
            </a:r>
            <a:endParaRPr lang="en-US" dirty="0"/>
          </a:p>
        </p:txBody>
      </p:sp>
      <p:sp>
        <p:nvSpPr>
          <p:cNvPr id="3" name="Content Placeholder 2"/>
          <p:cNvSpPr>
            <a:spLocks noGrp="1"/>
          </p:cNvSpPr>
          <p:nvPr>
            <p:ph idx="1"/>
          </p:nvPr>
        </p:nvSpPr>
        <p:spPr>
          <a:xfrm>
            <a:off x="646111" y="1540042"/>
            <a:ext cx="10936289" cy="5149516"/>
          </a:xfrm>
        </p:spPr>
        <p:txBody>
          <a:bodyPr>
            <a:normAutofit fontScale="92500" lnSpcReduction="20000"/>
          </a:bodyPr>
          <a:lstStyle/>
          <a:p>
            <a:r>
              <a:rPr lang="en-US" dirty="0" err="1" smtClean="0"/>
              <a:t>OllyDbg</a:t>
            </a:r>
            <a:r>
              <a:rPr lang="en-US" dirty="0"/>
              <a:t>, Analyzing </a:t>
            </a:r>
            <a:r>
              <a:rPr lang="en-US" dirty="0" err="1"/>
              <a:t>Shellcode</a:t>
            </a:r>
            <a:r>
              <a:rPr lang="en-US" dirty="0" smtClean="0"/>
              <a:t>,</a:t>
            </a:r>
          </a:p>
          <a:p>
            <a:r>
              <a:rPr lang="en-US" dirty="0" err="1"/>
              <a:t>OllyDbg</a:t>
            </a:r>
            <a:r>
              <a:rPr lang="en-US" dirty="0"/>
              <a:t> has an easy (if undocumented) way to analyze </a:t>
            </a:r>
            <a:r>
              <a:rPr lang="en-US" dirty="0" err="1"/>
              <a:t>shellcode</a:t>
            </a:r>
            <a:r>
              <a:rPr lang="en-US" dirty="0"/>
              <a:t>. Follow these steps to use this approach: </a:t>
            </a:r>
            <a:endParaRPr lang="en-US" dirty="0" smtClean="0"/>
          </a:p>
          <a:p>
            <a:r>
              <a:rPr lang="en-US" dirty="0" smtClean="0"/>
              <a:t>1</a:t>
            </a:r>
            <a:r>
              <a:rPr lang="en-US" dirty="0"/>
              <a:t>. Copy </a:t>
            </a:r>
            <a:r>
              <a:rPr lang="en-US" dirty="0" err="1"/>
              <a:t>shellcode</a:t>
            </a:r>
            <a:r>
              <a:rPr lang="en-US" dirty="0"/>
              <a:t> from a hex editor to the clipboard. </a:t>
            </a:r>
            <a:endParaRPr lang="en-US" dirty="0" smtClean="0"/>
          </a:p>
          <a:p>
            <a:r>
              <a:rPr lang="en-US" dirty="0" smtClean="0"/>
              <a:t>2</a:t>
            </a:r>
            <a:r>
              <a:rPr lang="en-US" dirty="0"/>
              <a:t>. Within the memory map, select a memory region whose type is Priv. (This is private memory assigned to the process, as opposed to the </a:t>
            </a:r>
            <a:r>
              <a:rPr lang="en-US" dirty="0" err="1"/>
              <a:t>readonly</a:t>
            </a:r>
            <a:r>
              <a:rPr lang="en-US" dirty="0"/>
              <a:t> executable images that are shared among multiple processes</a:t>
            </a:r>
            <a:r>
              <a:rPr lang="en-US" dirty="0" smtClean="0"/>
              <a:t>.)</a:t>
            </a:r>
          </a:p>
          <a:p>
            <a:r>
              <a:rPr lang="en-US" dirty="0" smtClean="0"/>
              <a:t> </a:t>
            </a:r>
            <a:r>
              <a:rPr lang="en-US" dirty="0"/>
              <a:t>3. Double-click rows in the memory map to bring up a hex dump so you can examine the contents. This region should contain a few hundred bytes of contiguous zero bytes. </a:t>
            </a:r>
            <a:endParaRPr lang="en-US" dirty="0" smtClean="0"/>
          </a:p>
          <a:p>
            <a:r>
              <a:rPr lang="en-US" dirty="0" smtClean="0"/>
              <a:t>4</a:t>
            </a:r>
            <a:r>
              <a:rPr lang="en-US" dirty="0"/>
              <a:t>. Right-click the chosen region in the Memory Map window, and select Set </a:t>
            </a:r>
            <a:r>
              <a:rPr lang="en-US" dirty="0" err="1"/>
              <a:t>AccessFull</a:t>
            </a:r>
            <a:r>
              <a:rPr lang="en-US" dirty="0"/>
              <a:t> Access to give the region read, write, and execute permissions. </a:t>
            </a:r>
            <a:endParaRPr lang="en-US" dirty="0" smtClean="0"/>
          </a:p>
          <a:p>
            <a:r>
              <a:rPr lang="en-US" dirty="0" smtClean="0"/>
              <a:t>5</a:t>
            </a:r>
            <a:r>
              <a:rPr lang="en-US" dirty="0"/>
              <a:t>. Return to the memory dump window. Highlight a region of zero-filled bytes large enough for the entire </a:t>
            </a:r>
            <a:r>
              <a:rPr lang="en-US" dirty="0" err="1"/>
              <a:t>shellcode</a:t>
            </a:r>
            <a:r>
              <a:rPr lang="en-US" dirty="0"/>
              <a:t> to fit, right-click the selection, and select </a:t>
            </a:r>
            <a:r>
              <a:rPr lang="en-US" dirty="0" err="1"/>
              <a:t>BinaryBinary</a:t>
            </a:r>
            <a:r>
              <a:rPr lang="en-US" dirty="0"/>
              <a:t> Paste. This will paste the </a:t>
            </a:r>
            <a:r>
              <a:rPr lang="en-US" dirty="0" err="1"/>
              <a:t>shellcode</a:t>
            </a:r>
            <a:r>
              <a:rPr lang="en-US" dirty="0"/>
              <a:t> to the selected region. </a:t>
            </a:r>
            <a:endParaRPr lang="en-US" dirty="0" smtClean="0"/>
          </a:p>
          <a:p>
            <a:r>
              <a:rPr lang="en-US" dirty="0" smtClean="0"/>
              <a:t>6</a:t>
            </a:r>
            <a:r>
              <a:rPr lang="en-US" dirty="0"/>
              <a:t>. Set the EIP register to the location of the memory you modified. (You can easily set the EIP register by right-clicking an instruction in the disassembler window and selecting New Origin Here.)</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17</a:t>
            </a:fld>
            <a:endParaRPr lang="en-US"/>
          </a:p>
        </p:txBody>
      </p:sp>
    </p:spTree>
    <p:extLst>
      <p:ext uri="{BB962C8B-B14F-4D97-AF65-F5344CB8AC3E}">
        <p14:creationId xmlns:p14="http://schemas.microsoft.com/office/powerpoint/2010/main" val="28990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OllyDbg</a:t>
            </a:r>
            <a:endParaRPr lang="en-US" dirty="0"/>
          </a:p>
        </p:txBody>
      </p:sp>
      <p:sp>
        <p:nvSpPr>
          <p:cNvPr id="3" name="Content Placeholder 2"/>
          <p:cNvSpPr>
            <a:spLocks noGrp="1"/>
          </p:cNvSpPr>
          <p:nvPr>
            <p:ph idx="1"/>
          </p:nvPr>
        </p:nvSpPr>
        <p:spPr>
          <a:xfrm>
            <a:off x="1103312" y="2052918"/>
            <a:ext cx="10479088" cy="4195481"/>
          </a:xfrm>
        </p:spPr>
        <p:txBody>
          <a:bodyPr/>
          <a:lstStyle/>
          <a:p>
            <a:r>
              <a:rPr lang="en-US" dirty="0" err="1" smtClean="0"/>
              <a:t>OllyDbg</a:t>
            </a:r>
            <a:r>
              <a:rPr lang="en-US" dirty="0"/>
              <a:t>, Plug-ins</a:t>
            </a:r>
            <a:r>
              <a:rPr lang="en-US" dirty="0" smtClean="0"/>
              <a:t>,</a:t>
            </a:r>
          </a:p>
          <a:p>
            <a:pPr lvl="1"/>
            <a:r>
              <a:rPr lang="en-US" b="1" dirty="0" err="1"/>
              <a:t>OllyDump</a:t>
            </a:r>
            <a:r>
              <a:rPr lang="en-US" dirty="0"/>
              <a:t> is the most commonly used </a:t>
            </a:r>
            <a:r>
              <a:rPr lang="en-US" dirty="0" err="1"/>
              <a:t>OllyDbg</a:t>
            </a:r>
            <a:r>
              <a:rPr lang="en-US" dirty="0"/>
              <a:t> plug-in because it provides the ability to dump a debugged process to a PE file. </a:t>
            </a:r>
            <a:r>
              <a:rPr lang="en-US" dirty="0" err="1"/>
              <a:t>OllyDump</a:t>
            </a:r>
            <a:r>
              <a:rPr lang="en-US" dirty="0"/>
              <a:t> tries to reverse the process that the loader performed when it loaded the executable; however, it will use the current state of the various sections (code, data, and so on) as they exist in memory. </a:t>
            </a:r>
            <a:r>
              <a:rPr lang="en-US" dirty="0" smtClean="0"/>
              <a:t>This </a:t>
            </a:r>
            <a:r>
              <a:rPr lang="en-US" dirty="0"/>
              <a:t>plug-in is typically used for </a:t>
            </a:r>
            <a:r>
              <a:rPr lang="en-US" dirty="0" smtClean="0"/>
              <a:t>unpacking.</a:t>
            </a:r>
          </a:p>
          <a:p>
            <a:pPr lvl="1"/>
            <a:r>
              <a:rPr lang="en-US" b="1" dirty="0"/>
              <a:t>Hide</a:t>
            </a:r>
            <a:r>
              <a:rPr lang="en-US" dirty="0"/>
              <a:t> </a:t>
            </a:r>
            <a:r>
              <a:rPr lang="en-US" b="1" dirty="0" smtClean="0"/>
              <a:t>Debugger,</a:t>
            </a:r>
            <a:r>
              <a:rPr lang="en-US" dirty="0" smtClean="0"/>
              <a:t> </a:t>
            </a:r>
            <a:r>
              <a:rPr lang="en-US" dirty="0"/>
              <a:t>The Hide Debugger plug-in employs a number of methods to hide </a:t>
            </a:r>
            <a:r>
              <a:rPr lang="en-US" dirty="0" err="1"/>
              <a:t>OllyDbg</a:t>
            </a:r>
            <a:r>
              <a:rPr lang="en-US" dirty="0"/>
              <a:t> from debugger detection. Many malware analysts run this plug-in all the time, just in case the malware employs anti-debugging.</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18</a:t>
            </a:fld>
            <a:endParaRPr lang="en-US"/>
          </a:p>
        </p:txBody>
      </p:sp>
    </p:spTree>
    <p:extLst>
      <p:ext uri="{BB962C8B-B14F-4D97-AF65-F5344CB8AC3E}">
        <p14:creationId xmlns:p14="http://schemas.microsoft.com/office/powerpoint/2010/main" val="3590999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DEBUGGING WITH WINDBG</a:t>
            </a:r>
          </a:p>
        </p:txBody>
      </p:sp>
      <p:sp>
        <p:nvSpPr>
          <p:cNvPr id="3" name="Content Placeholder 2"/>
          <p:cNvSpPr>
            <a:spLocks noGrp="1"/>
          </p:cNvSpPr>
          <p:nvPr>
            <p:ph idx="1"/>
          </p:nvPr>
        </p:nvSpPr>
        <p:spPr>
          <a:xfrm>
            <a:off x="1103312" y="2052918"/>
            <a:ext cx="10479088" cy="4195481"/>
          </a:xfrm>
        </p:spPr>
        <p:txBody>
          <a:bodyPr/>
          <a:lstStyle/>
          <a:p>
            <a:r>
              <a:rPr lang="en-US" dirty="0"/>
              <a:t>Drivers and Kernel </a:t>
            </a:r>
            <a:r>
              <a:rPr lang="en-US" dirty="0" smtClean="0"/>
              <a:t>Code,</a:t>
            </a:r>
          </a:p>
          <a:p>
            <a:pPr lvl="1"/>
            <a:r>
              <a:rPr lang="en-US" dirty="0"/>
              <a:t>Drivers are difficult to analyze because they load into memory, stay resident, and respond to requests from applications. This is further complicated because applications do not directly interact with kernel drivers. Instead, they access device objects, which send requests to particular devices. Devices are not necessarily physical hardware components; the driver creates and destroys devices, which can be accessed from user </a:t>
            </a:r>
            <a:r>
              <a:rPr lang="en-US" dirty="0" smtClean="0"/>
              <a:t>space.</a:t>
            </a:r>
          </a:p>
          <a:p>
            <a:pPr lvl="1"/>
            <a:r>
              <a:rPr lang="en-US" dirty="0"/>
              <a:t>For example, consider a USB flash drive. A driver on the system handles USB flash drives, but an application does not make requests directly to that driver; it makes requests to a specific device object instead. When the user plugs the USB flash drive into the computer, Windows creates the “F: drive” device object for that drive. An application can now make requests to the F: drive, which ultimately will be sent to the driver for USB flash drives.</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19</a:t>
            </a:fld>
            <a:endParaRPr lang="en-US"/>
          </a:p>
        </p:txBody>
      </p:sp>
    </p:spTree>
    <p:extLst>
      <p:ext uri="{BB962C8B-B14F-4D97-AF65-F5344CB8AC3E}">
        <p14:creationId xmlns:p14="http://schemas.microsoft.com/office/powerpoint/2010/main" val="284970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Debugging</a:t>
            </a:r>
          </a:p>
          <a:p>
            <a:pPr lvl="1"/>
            <a:r>
              <a:rPr lang="en-US" dirty="0" smtClean="0"/>
              <a:t>Generals</a:t>
            </a:r>
          </a:p>
          <a:p>
            <a:pPr lvl="1"/>
            <a:r>
              <a:rPr lang="en-US" dirty="0" smtClean="0"/>
              <a:t>Exceptions</a:t>
            </a:r>
          </a:p>
          <a:p>
            <a:r>
              <a:rPr lang="en-US" dirty="0" err="1" smtClean="0"/>
              <a:t>OllyDbg</a:t>
            </a:r>
            <a:endParaRPr lang="en-US" dirty="0" smtClean="0"/>
          </a:p>
          <a:p>
            <a:pPr lvl="1"/>
            <a:r>
              <a:rPr lang="en-US" dirty="0" err="1" smtClean="0"/>
              <a:t>Keypoints</a:t>
            </a:r>
            <a:endParaRPr lang="en-US" dirty="0" smtClean="0"/>
          </a:p>
          <a:p>
            <a:pPr lvl="1"/>
            <a:r>
              <a:rPr lang="en-US" dirty="0" smtClean="0"/>
              <a:t>Analyzing </a:t>
            </a:r>
            <a:r>
              <a:rPr lang="en-US" dirty="0" err="1" smtClean="0"/>
              <a:t>Shellcode</a:t>
            </a:r>
            <a:endParaRPr lang="en-US" dirty="0" smtClean="0"/>
          </a:p>
          <a:p>
            <a:pPr lvl="1"/>
            <a:r>
              <a:rPr lang="en-US" dirty="0" smtClean="0"/>
              <a:t>Plugins</a:t>
            </a:r>
          </a:p>
          <a:p>
            <a:r>
              <a:rPr lang="en-US" dirty="0" smtClean="0"/>
              <a:t>Kernel Debugging</a:t>
            </a:r>
          </a:p>
          <a:p>
            <a:pPr lvl="1"/>
            <a:r>
              <a:rPr lang="en-US" smtClean="0"/>
              <a:t>Usage</a:t>
            </a:r>
            <a:endParaRPr lang="en-US" dirty="0" smtClean="0"/>
          </a:p>
          <a:p>
            <a:pPr lvl="1"/>
            <a:r>
              <a:rPr lang="en-US" dirty="0" smtClean="0"/>
              <a:t>Rootkits</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2</a:t>
            </a:fld>
            <a:endParaRPr lang="en-US"/>
          </a:p>
        </p:txBody>
      </p:sp>
    </p:spTree>
    <p:extLst>
      <p:ext uri="{BB962C8B-B14F-4D97-AF65-F5344CB8AC3E}">
        <p14:creationId xmlns:p14="http://schemas.microsoft.com/office/powerpoint/2010/main" val="2025839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DEBUGGING WITH WINDBG</a:t>
            </a:r>
          </a:p>
        </p:txBody>
      </p:sp>
      <p:sp>
        <p:nvSpPr>
          <p:cNvPr id="3" name="Content Placeholder 2"/>
          <p:cNvSpPr>
            <a:spLocks noGrp="1"/>
          </p:cNvSpPr>
          <p:nvPr>
            <p:ph idx="1"/>
          </p:nvPr>
        </p:nvSpPr>
        <p:spPr>
          <a:xfrm>
            <a:off x="1103312" y="2052918"/>
            <a:ext cx="10479088" cy="4195481"/>
          </a:xfrm>
        </p:spPr>
        <p:txBody>
          <a:bodyPr/>
          <a:lstStyle/>
          <a:p>
            <a:r>
              <a:rPr lang="en-US" dirty="0"/>
              <a:t>Drivers and Kernel </a:t>
            </a:r>
            <a:r>
              <a:rPr lang="en-US" dirty="0" smtClean="0"/>
              <a:t>Code,</a:t>
            </a:r>
          </a:p>
          <a:p>
            <a:pPr lvl="1"/>
            <a:r>
              <a:rPr lang="en-US" dirty="0"/>
              <a:t>In order for this system to work properly, drivers must be loaded into the kernel, just as DLLs are loaded into processes. When a driver is first loaded, its </a:t>
            </a:r>
            <a:r>
              <a:rPr lang="en-US" dirty="0" err="1"/>
              <a:t>DriverEntry</a:t>
            </a:r>
            <a:r>
              <a:rPr lang="en-US" dirty="0"/>
              <a:t> procedure is called, similar to </a:t>
            </a:r>
            <a:r>
              <a:rPr lang="en-US" dirty="0" err="1"/>
              <a:t>DLLMain</a:t>
            </a:r>
            <a:r>
              <a:rPr lang="en-US" dirty="0"/>
              <a:t> for DLLs</a:t>
            </a:r>
            <a:r>
              <a:rPr lang="en-US" dirty="0" smtClean="0"/>
              <a:t>.</a:t>
            </a:r>
          </a:p>
          <a:p>
            <a:pPr lvl="1"/>
            <a:r>
              <a:rPr lang="en-US" dirty="0"/>
              <a:t>Unlike DLLs, which expose functionality through the export table, drivers must register the address for callback functions, which will be called when a user-space software component requests a </a:t>
            </a:r>
            <a:r>
              <a:rPr lang="en-US" dirty="0" smtClean="0"/>
              <a:t>service.</a:t>
            </a:r>
          </a:p>
          <a:p>
            <a:pPr lvl="1"/>
            <a:r>
              <a:rPr lang="en-US" dirty="0"/>
              <a:t>The most commonly encountered request for a malicious kernel component is </a:t>
            </a:r>
            <a:r>
              <a:rPr lang="en-US" dirty="0" err="1"/>
              <a:t>DeviceIoControl</a:t>
            </a:r>
            <a:r>
              <a:rPr lang="en-US" dirty="0"/>
              <a:t>, which is a generic request from a user-space module to a device managed by a driver. The user-space program passes an arbitrary length buffer of data as input and receives an arbitrary length buffer of data as output.</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20</a:t>
            </a:fld>
            <a:endParaRPr lang="en-US"/>
          </a:p>
        </p:txBody>
      </p:sp>
    </p:spTree>
    <p:extLst>
      <p:ext uri="{BB962C8B-B14F-4D97-AF65-F5344CB8AC3E}">
        <p14:creationId xmlns:p14="http://schemas.microsoft.com/office/powerpoint/2010/main" val="126872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DEBUGGING WITH WINDBG</a:t>
            </a:r>
          </a:p>
        </p:txBody>
      </p:sp>
      <p:sp>
        <p:nvSpPr>
          <p:cNvPr id="3" name="Content Placeholder 2"/>
          <p:cNvSpPr>
            <a:spLocks noGrp="1"/>
          </p:cNvSpPr>
          <p:nvPr>
            <p:ph idx="1"/>
          </p:nvPr>
        </p:nvSpPr>
        <p:spPr>
          <a:xfrm>
            <a:off x="108928" y="1459360"/>
            <a:ext cx="4447030" cy="5398640"/>
          </a:xfrm>
        </p:spPr>
        <p:txBody>
          <a:bodyPr>
            <a:normAutofit/>
          </a:bodyPr>
          <a:lstStyle/>
          <a:p>
            <a:r>
              <a:rPr lang="en-US" dirty="0"/>
              <a:t>Drivers and Kernel </a:t>
            </a:r>
            <a:r>
              <a:rPr lang="en-US" dirty="0" smtClean="0"/>
              <a:t>Code,</a:t>
            </a:r>
          </a:p>
          <a:p>
            <a:pPr lvl="1"/>
            <a:r>
              <a:rPr lang="en-US" dirty="0"/>
              <a:t>Calls from a user-mode application to a kernel-mode driver are difficult to trace because of all the OS code that supports the call. By way of illustration, </a:t>
            </a:r>
            <a:r>
              <a:rPr lang="en-US" dirty="0" smtClean="0"/>
              <a:t>Figure </a:t>
            </a:r>
            <a:r>
              <a:rPr lang="en-US" dirty="0"/>
              <a:t>shows how a request from a user-mode application eventually Kernel Debugging with </a:t>
            </a:r>
            <a:r>
              <a:rPr lang="en-US" dirty="0" err="1" smtClean="0"/>
              <a:t>WinDbg</a:t>
            </a:r>
            <a:r>
              <a:rPr lang="en-US" dirty="0" smtClean="0"/>
              <a:t> </a:t>
            </a:r>
            <a:r>
              <a:rPr lang="en-US" dirty="0"/>
              <a:t>reaches a kernel-mode driver. Requests originate from a user-mode program and eventually reach the kernel. Some requests are sent to drivers that control hardware; others affect only the internal kernel state.</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032" y="1459359"/>
            <a:ext cx="6311941" cy="5226377"/>
          </a:xfrm>
          <a:prstGeom prst="rect">
            <a:avLst/>
          </a:prstGeom>
        </p:spPr>
      </p:pic>
    </p:spTree>
    <p:extLst>
      <p:ext uri="{BB962C8B-B14F-4D97-AF65-F5344CB8AC3E}">
        <p14:creationId xmlns:p14="http://schemas.microsoft.com/office/powerpoint/2010/main" val="105365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DEBUGGING WITH WINDBG</a:t>
            </a:r>
          </a:p>
        </p:txBody>
      </p:sp>
      <p:sp>
        <p:nvSpPr>
          <p:cNvPr id="3" name="Content Placeholder 2"/>
          <p:cNvSpPr>
            <a:spLocks noGrp="1"/>
          </p:cNvSpPr>
          <p:nvPr>
            <p:ph idx="1"/>
          </p:nvPr>
        </p:nvSpPr>
        <p:spPr>
          <a:xfrm>
            <a:off x="1103312" y="2052918"/>
            <a:ext cx="10479088" cy="4195481"/>
          </a:xfrm>
        </p:spPr>
        <p:txBody>
          <a:bodyPr/>
          <a:lstStyle/>
          <a:p>
            <a:r>
              <a:rPr lang="en-US" dirty="0"/>
              <a:t>Drivers and Kernel </a:t>
            </a:r>
            <a:r>
              <a:rPr lang="en-US" dirty="0" smtClean="0"/>
              <a:t>Code,</a:t>
            </a:r>
          </a:p>
          <a:p>
            <a:pPr lvl="1"/>
            <a:r>
              <a:rPr lang="en-US" dirty="0"/>
              <a:t>Malicious drivers generally do not usually control hardware; instead, they interact with the main Windows kernel components, ntoskrnl.exe and hal.dll. The ntoskrnl.exe component has the code for the core OS functions, and hal.dll has the code for interacting with the main hardware components. Malware will often import functions from one or both of these files in order to manipulate the kernel.</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22</a:t>
            </a:fld>
            <a:endParaRPr lang="en-US"/>
          </a:p>
        </p:txBody>
      </p:sp>
    </p:spTree>
    <p:extLst>
      <p:ext uri="{BB962C8B-B14F-4D97-AF65-F5344CB8AC3E}">
        <p14:creationId xmlns:p14="http://schemas.microsoft.com/office/powerpoint/2010/main" val="3831705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DEBUGGING WITH WINDBG</a:t>
            </a:r>
          </a:p>
        </p:txBody>
      </p:sp>
      <p:sp>
        <p:nvSpPr>
          <p:cNvPr id="3" name="Content Placeholder 2"/>
          <p:cNvSpPr>
            <a:spLocks noGrp="1"/>
          </p:cNvSpPr>
          <p:nvPr>
            <p:ph idx="1"/>
          </p:nvPr>
        </p:nvSpPr>
        <p:spPr>
          <a:xfrm>
            <a:off x="1103312" y="2052918"/>
            <a:ext cx="10479088" cy="4195481"/>
          </a:xfrm>
        </p:spPr>
        <p:txBody>
          <a:bodyPr>
            <a:normAutofit fontScale="92500" lnSpcReduction="20000"/>
          </a:bodyPr>
          <a:lstStyle/>
          <a:p>
            <a:r>
              <a:rPr lang="en-US" dirty="0"/>
              <a:t>Setting Up Kernel </a:t>
            </a:r>
            <a:r>
              <a:rPr lang="en-US" dirty="0" smtClean="0"/>
              <a:t>Debugging, </a:t>
            </a:r>
          </a:p>
          <a:p>
            <a:pPr lvl="1"/>
            <a:r>
              <a:rPr lang="en-US" dirty="0" smtClean="0"/>
              <a:t>1. Enable kernel debugging in the VM which is going to be </a:t>
            </a:r>
            <a:r>
              <a:rPr lang="en-US" dirty="0" err="1" smtClean="0"/>
              <a:t>kernally</a:t>
            </a:r>
            <a:r>
              <a:rPr lang="en-US" dirty="0" smtClean="0"/>
              <a:t> analyzed.</a:t>
            </a:r>
          </a:p>
          <a:p>
            <a:pPr marL="800100" lvl="2" indent="0">
              <a:buNone/>
            </a:pPr>
            <a:r>
              <a:rPr lang="en-US" b="1" dirty="0" err="1"/>
              <a:t>bcdedit</a:t>
            </a:r>
            <a:r>
              <a:rPr lang="en-US" b="1" dirty="0"/>
              <a:t> /debug on</a:t>
            </a:r>
            <a:endParaRPr lang="en-US" dirty="0"/>
          </a:p>
          <a:p>
            <a:pPr marL="800100" lvl="2" indent="0">
              <a:buNone/>
            </a:pPr>
            <a:r>
              <a:rPr lang="en-US" b="1" dirty="0" err="1"/>
              <a:t>bcdedit</a:t>
            </a:r>
            <a:r>
              <a:rPr lang="en-US" b="1" dirty="0"/>
              <a:t> /</a:t>
            </a:r>
            <a:r>
              <a:rPr lang="en-US" b="1" dirty="0" err="1"/>
              <a:t>dbgsettings</a:t>
            </a:r>
            <a:r>
              <a:rPr lang="en-US" b="1" dirty="0"/>
              <a:t> serial </a:t>
            </a:r>
            <a:r>
              <a:rPr lang="en-US" b="1" dirty="0" err="1"/>
              <a:t>debugport:</a:t>
            </a:r>
            <a:r>
              <a:rPr lang="en-US" i="1" dirty="0" err="1"/>
              <a:t>n</a:t>
            </a:r>
            <a:r>
              <a:rPr lang="en-US" dirty="0"/>
              <a:t> </a:t>
            </a:r>
            <a:r>
              <a:rPr lang="en-US" b="1" dirty="0"/>
              <a:t>baudrate:115200</a:t>
            </a:r>
            <a:endParaRPr lang="en-US" dirty="0"/>
          </a:p>
          <a:p>
            <a:pPr lvl="1"/>
            <a:r>
              <a:rPr lang="en-US" dirty="0"/>
              <a:t>1. Click </a:t>
            </a:r>
            <a:r>
              <a:rPr lang="en-US" dirty="0" smtClean="0"/>
              <a:t>VM &gt; Settings </a:t>
            </a:r>
            <a:r>
              <a:rPr lang="en-US" dirty="0"/>
              <a:t>to open the VMWare Settings dialog. </a:t>
            </a:r>
            <a:endParaRPr lang="en-US" dirty="0" smtClean="0"/>
          </a:p>
          <a:p>
            <a:pPr lvl="1"/>
            <a:r>
              <a:rPr lang="en-US" dirty="0" smtClean="0"/>
              <a:t>2</a:t>
            </a:r>
            <a:r>
              <a:rPr lang="en-US" dirty="0"/>
              <a:t>. In the Settings dialog, click the Add button on the lower right, and then select Serial Port in the window containing the types of devices. </a:t>
            </a:r>
            <a:endParaRPr lang="en-US" dirty="0" smtClean="0"/>
          </a:p>
          <a:p>
            <a:pPr lvl="1"/>
            <a:r>
              <a:rPr lang="en-US" dirty="0" smtClean="0"/>
              <a:t>3</a:t>
            </a:r>
            <a:r>
              <a:rPr lang="en-US" dirty="0"/>
              <a:t>. In the dialog requesting the type of serial port, select Output to Named Pipe. Kernel Debugging with </a:t>
            </a:r>
            <a:r>
              <a:rPr lang="en-US" dirty="0" err="1"/>
              <a:t>WinDbg</a:t>
            </a:r>
            <a:r>
              <a:rPr lang="en-US" dirty="0"/>
              <a:t> 209 </a:t>
            </a:r>
            <a:endParaRPr lang="en-US" dirty="0" smtClean="0"/>
          </a:p>
          <a:p>
            <a:pPr lvl="1"/>
            <a:r>
              <a:rPr lang="en-US" dirty="0" smtClean="0"/>
              <a:t>4</a:t>
            </a:r>
            <a:r>
              <a:rPr lang="en-US" dirty="0"/>
              <a:t>. At the next window, enter \\.\pipe\com_1 for the name of the socket and select This end is the server and The other end is an application. Once you’ve finished adding the serial port, the virtual machine settings should show a serial port device configured as shown in </a:t>
            </a:r>
            <a:r>
              <a:rPr lang="en-US" dirty="0" smtClean="0"/>
              <a:t>Figure. </a:t>
            </a:r>
          </a:p>
          <a:p>
            <a:pPr lvl="1"/>
            <a:r>
              <a:rPr lang="en-US" dirty="0" smtClean="0"/>
              <a:t>5</a:t>
            </a:r>
            <a:r>
              <a:rPr lang="en-US" dirty="0"/>
              <a:t>. Check the box labeled Yield CPU on poll.</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23</a:t>
            </a:fld>
            <a:endParaRPr lang="en-US"/>
          </a:p>
        </p:txBody>
      </p:sp>
    </p:spTree>
    <p:extLst>
      <p:ext uri="{BB962C8B-B14F-4D97-AF65-F5344CB8AC3E}">
        <p14:creationId xmlns:p14="http://schemas.microsoft.com/office/powerpoint/2010/main" val="3702103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DEBUGGING WITH WINDBG</a:t>
            </a:r>
          </a:p>
        </p:txBody>
      </p:sp>
      <p:sp>
        <p:nvSpPr>
          <p:cNvPr id="3" name="Content Placeholder 2"/>
          <p:cNvSpPr>
            <a:spLocks noGrp="1"/>
          </p:cNvSpPr>
          <p:nvPr>
            <p:ph idx="1"/>
          </p:nvPr>
        </p:nvSpPr>
        <p:spPr>
          <a:xfrm>
            <a:off x="1103312" y="2052918"/>
            <a:ext cx="5377699" cy="4195481"/>
          </a:xfrm>
        </p:spPr>
        <p:txBody>
          <a:bodyPr/>
          <a:lstStyle/>
          <a:p>
            <a:r>
              <a:rPr lang="en-US" dirty="0"/>
              <a:t>Setting Up Kernel Debugging, </a:t>
            </a:r>
            <a:endParaRPr lang="en-US" dirty="0" smtClean="0"/>
          </a:p>
          <a:p>
            <a:pPr lvl="1"/>
            <a:r>
              <a:rPr lang="en-US" dirty="0"/>
              <a:t>After you’ve configured the virtual machine, start it. Use the following steps on the host machine to use </a:t>
            </a:r>
            <a:r>
              <a:rPr lang="en-US" dirty="0" err="1"/>
              <a:t>WinDbg</a:t>
            </a:r>
            <a:r>
              <a:rPr lang="en-US" dirty="0"/>
              <a:t> to connect to the virtual machine and start debugging the kernel.</a:t>
            </a:r>
          </a:p>
        </p:txBody>
      </p:sp>
      <p:sp>
        <p:nvSpPr>
          <p:cNvPr id="4" name="Slide Number Placeholder 3"/>
          <p:cNvSpPr>
            <a:spLocks noGrp="1"/>
          </p:cNvSpPr>
          <p:nvPr>
            <p:ph type="sldNum" sz="quarter" idx="12"/>
          </p:nvPr>
        </p:nvSpPr>
        <p:spPr/>
        <p:txBody>
          <a:bodyPr/>
          <a:lstStyle/>
          <a:p>
            <a:fld id="{B3FF359C-A2E2-4193-A991-71794F5D9AC1}" type="slidenum">
              <a:rPr lang="en-US" smtClean="0"/>
              <a:t>24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921" y="1717467"/>
            <a:ext cx="5417589" cy="4866381"/>
          </a:xfrm>
          <a:prstGeom prst="rect">
            <a:avLst/>
          </a:prstGeom>
        </p:spPr>
      </p:pic>
    </p:spTree>
    <p:extLst>
      <p:ext uri="{BB962C8B-B14F-4D97-AF65-F5344CB8AC3E}">
        <p14:creationId xmlns:p14="http://schemas.microsoft.com/office/powerpoint/2010/main" val="1578642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DEBUGGING WITH WINDBG</a:t>
            </a:r>
          </a:p>
        </p:txBody>
      </p:sp>
      <p:sp>
        <p:nvSpPr>
          <p:cNvPr id="3" name="Content Placeholder 2"/>
          <p:cNvSpPr>
            <a:spLocks noGrp="1"/>
          </p:cNvSpPr>
          <p:nvPr>
            <p:ph idx="1"/>
          </p:nvPr>
        </p:nvSpPr>
        <p:spPr>
          <a:xfrm>
            <a:off x="0" y="1853248"/>
            <a:ext cx="5005137" cy="4195481"/>
          </a:xfrm>
        </p:spPr>
        <p:txBody>
          <a:bodyPr/>
          <a:lstStyle/>
          <a:p>
            <a:r>
              <a:rPr lang="en-US" dirty="0"/>
              <a:t>Setting Up Kernel Debugging, </a:t>
            </a:r>
            <a:endParaRPr lang="en-US" dirty="0" smtClean="0"/>
          </a:p>
          <a:p>
            <a:r>
              <a:rPr lang="en-US" dirty="0"/>
              <a:t>1. Launch </a:t>
            </a:r>
            <a:r>
              <a:rPr lang="en-US" dirty="0" err="1"/>
              <a:t>WinDbg</a:t>
            </a:r>
            <a:r>
              <a:rPr lang="en-US" dirty="0"/>
              <a:t>. </a:t>
            </a:r>
            <a:endParaRPr lang="en-US" dirty="0" smtClean="0"/>
          </a:p>
          <a:p>
            <a:r>
              <a:rPr lang="en-US" dirty="0" smtClean="0"/>
              <a:t>2</a:t>
            </a:r>
            <a:r>
              <a:rPr lang="en-US" dirty="0"/>
              <a:t>. Select </a:t>
            </a:r>
            <a:r>
              <a:rPr lang="en-US" dirty="0" err="1"/>
              <a:t>FileKernel</a:t>
            </a:r>
            <a:r>
              <a:rPr lang="en-US" dirty="0"/>
              <a:t> Debug, click the COM tab, and enter the filename and baud rate that you set before in the boot.ini file—115200 in our case. Make sure the Pipe checkbox is checked before selecting OK. Your window should look like </a:t>
            </a:r>
            <a:r>
              <a:rPr lang="en-US" dirty="0" smtClean="0"/>
              <a:t>Figure.</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25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1242" y="1853248"/>
            <a:ext cx="4510542" cy="4270619"/>
          </a:xfrm>
          <a:prstGeom prst="rect">
            <a:avLst/>
          </a:prstGeom>
        </p:spPr>
      </p:pic>
    </p:spTree>
    <p:extLst>
      <p:ext uri="{BB962C8B-B14F-4D97-AF65-F5344CB8AC3E}">
        <p14:creationId xmlns:p14="http://schemas.microsoft.com/office/powerpoint/2010/main" val="2947831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DEBUGGING WITH WINDBG</a:t>
            </a:r>
          </a:p>
        </p:txBody>
      </p:sp>
      <p:sp>
        <p:nvSpPr>
          <p:cNvPr id="3" name="Content Placeholder 2"/>
          <p:cNvSpPr>
            <a:spLocks noGrp="1"/>
          </p:cNvSpPr>
          <p:nvPr>
            <p:ph idx="1"/>
          </p:nvPr>
        </p:nvSpPr>
        <p:spPr>
          <a:xfrm>
            <a:off x="229843" y="1481337"/>
            <a:ext cx="5329572" cy="4195481"/>
          </a:xfrm>
        </p:spPr>
        <p:txBody>
          <a:bodyPr/>
          <a:lstStyle/>
          <a:p>
            <a:r>
              <a:rPr lang="en-US" dirty="0" smtClean="0"/>
              <a:t>Using </a:t>
            </a:r>
            <a:r>
              <a:rPr lang="en-US" dirty="0" err="1" smtClean="0"/>
              <a:t>WinDbg</a:t>
            </a:r>
            <a:r>
              <a:rPr lang="en-US" dirty="0" smtClean="0"/>
              <a:t>,</a:t>
            </a:r>
          </a:p>
          <a:p>
            <a:pPr lvl="1"/>
            <a:r>
              <a:rPr lang="en-US" dirty="0"/>
              <a:t>Another useful command is the </a:t>
            </a:r>
            <a:r>
              <a:rPr lang="en-US" dirty="0" err="1"/>
              <a:t>ln</a:t>
            </a:r>
            <a:r>
              <a:rPr lang="en-US" dirty="0"/>
              <a:t> command, which will list the closest symbol for a given memory address. This can be used to determine to which function a pointer is directed.</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26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570" y="1668015"/>
            <a:ext cx="4867954" cy="162900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621" y="5976898"/>
            <a:ext cx="3181794" cy="5430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9031" y="3543773"/>
            <a:ext cx="1867161" cy="59063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044" y="5548213"/>
            <a:ext cx="4839375" cy="25721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103" y="5962609"/>
            <a:ext cx="2000529" cy="57158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1886" y="4428869"/>
            <a:ext cx="5830114" cy="2238687"/>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549" y="3436412"/>
            <a:ext cx="6290256" cy="1690451"/>
          </a:xfrm>
          <a:prstGeom prst="rect">
            <a:avLst/>
          </a:prstGeom>
        </p:spPr>
      </p:pic>
    </p:spTree>
    <p:extLst>
      <p:ext uri="{BB962C8B-B14F-4D97-AF65-F5344CB8AC3E}">
        <p14:creationId xmlns:p14="http://schemas.microsoft.com/office/powerpoint/2010/main" val="2191434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DEBUGGING WITH WINDBG</a:t>
            </a:r>
          </a:p>
        </p:txBody>
      </p:sp>
      <p:sp>
        <p:nvSpPr>
          <p:cNvPr id="3" name="Content Placeholder 2"/>
          <p:cNvSpPr>
            <a:spLocks noGrp="1"/>
          </p:cNvSpPr>
          <p:nvPr>
            <p:ph idx="1"/>
          </p:nvPr>
        </p:nvSpPr>
        <p:spPr>
          <a:xfrm>
            <a:off x="1103312" y="2052918"/>
            <a:ext cx="3949951" cy="4195481"/>
          </a:xfrm>
        </p:spPr>
        <p:txBody>
          <a:bodyPr/>
          <a:lstStyle/>
          <a:p>
            <a:r>
              <a:rPr lang="en-US" dirty="0" smtClean="0"/>
              <a:t>Viewing Structure Info,</a:t>
            </a:r>
          </a:p>
          <a:p>
            <a:pPr lvl="1"/>
            <a:r>
              <a:rPr lang="en-US" dirty="0"/>
              <a:t>The structure names hint at what data is stored within the structure. For example, at offset 0x00c </a:t>
            </a:r>
            <a:r>
              <a:rPr lang="en-US" dirty="0" smtClean="0"/>
              <a:t>“1” </a:t>
            </a:r>
            <a:r>
              <a:rPr lang="en-US" dirty="0"/>
              <a:t>there is a pointer that reveals where the driver is loaded in memory.</a:t>
            </a:r>
          </a:p>
        </p:txBody>
      </p:sp>
      <p:sp>
        <p:nvSpPr>
          <p:cNvPr id="4" name="Slide Number Placeholder 3"/>
          <p:cNvSpPr>
            <a:spLocks noGrp="1"/>
          </p:cNvSpPr>
          <p:nvPr>
            <p:ph type="sldNum" sz="quarter" idx="12"/>
          </p:nvPr>
        </p:nvSpPr>
        <p:spPr/>
        <p:txBody>
          <a:bodyPr/>
          <a:lstStyle/>
          <a:p>
            <a:fld id="{B3FF359C-A2E2-4193-A991-71794F5D9AC1}" type="slidenum">
              <a:rPr lang="en-US" smtClean="0"/>
              <a:t>27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813" y="2570115"/>
            <a:ext cx="4629796" cy="101931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971" y="3589432"/>
            <a:ext cx="4753638" cy="3153215"/>
          </a:xfrm>
          <a:prstGeom prst="rect">
            <a:avLst/>
          </a:prstGeom>
        </p:spPr>
      </p:pic>
    </p:spTree>
    <p:extLst>
      <p:ext uri="{BB962C8B-B14F-4D97-AF65-F5344CB8AC3E}">
        <p14:creationId xmlns:p14="http://schemas.microsoft.com/office/powerpoint/2010/main" val="2233000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DEBUGGING WITH WINDBG</a:t>
            </a:r>
          </a:p>
        </p:txBody>
      </p:sp>
      <p:sp>
        <p:nvSpPr>
          <p:cNvPr id="3" name="Content Placeholder 2"/>
          <p:cNvSpPr>
            <a:spLocks noGrp="1"/>
          </p:cNvSpPr>
          <p:nvPr>
            <p:ph idx="1"/>
          </p:nvPr>
        </p:nvSpPr>
        <p:spPr>
          <a:xfrm>
            <a:off x="0" y="1507486"/>
            <a:ext cx="4347412" cy="5350514"/>
          </a:xfrm>
        </p:spPr>
        <p:txBody>
          <a:bodyPr>
            <a:normAutofit fontScale="92500" lnSpcReduction="20000"/>
          </a:bodyPr>
          <a:lstStyle/>
          <a:p>
            <a:r>
              <a:rPr lang="en-US" dirty="0"/>
              <a:t>Viewing Structure Info</a:t>
            </a:r>
            <a:r>
              <a:rPr lang="en-US" dirty="0" smtClean="0"/>
              <a:t>,</a:t>
            </a:r>
          </a:p>
          <a:p>
            <a:r>
              <a:rPr lang="en-US" dirty="0" err="1"/>
              <a:t>WinDbg</a:t>
            </a:r>
            <a:r>
              <a:rPr lang="en-US" dirty="0"/>
              <a:t> allows you to overlay data onto the structure. Let’s say that we know there is a driver object at offset 828b2648, and we want to show the structure along with each of the values from a particular </a:t>
            </a:r>
            <a:r>
              <a:rPr lang="en-US" dirty="0" smtClean="0"/>
              <a:t>driver.</a:t>
            </a:r>
          </a:p>
          <a:p>
            <a:r>
              <a:rPr lang="en-US" dirty="0"/>
              <a:t>This is the beep driver, which is built into Windows to make a beeping noise when something is wrong. We can see that the initialization function that is called when the driver is loaded is located at offset 0xf7adb66c . If this were a malicious driver, we would want to see what code was located at that address because that code is always called first when the driver is loaded.</a:t>
            </a:r>
          </a:p>
        </p:txBody>
      </p:sp>
      <p:sp>
        <p:nvSpPr>
          <p:cNvPr id="4" name="Slide Number Placeholder 3"/>
          <p:cNvSpPr>
            <a:spLocks noGrp="1"/>
          </p:cNvSpPr>
          <p:nvPr>
            <p:ph type="sldNum" sz="quarter" idx="12"/>
          </p:nvPr>
        </p:nvSpPr>
        <p:spPr/>
        <p:txBody>
          <a:bodyPr/>
          <a:lstStyle/>
          <a:p>
            <a:fld id="{B3FF359C-A2E2-4193-A991-71794F5D9AC1}" type="slidenum">
              <a:rPr lang="en-US" smtClean="0"/>
              <a:t>28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0251" y="1364302"/>
            <a:ext cx="7192001" cy="447502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6140211"/>
            <a:ext cx="5201376" cy="495369"/>
          </a:xfrm>
          <a:prstGeom prst="rect">
            <a:avLst/>
          </a:prstGeom>
        </p:spPr>
      </p:pic>
    </p:spTree>
    <p:extLst>
      <p:ext uri="{BB962C8B-B14F-4D97-AF65-F5344CB8AC3E}">
        <p14:creationId xmlns:p14="http://schemas.microsoft.com/office/powerpoint/2010/main" val="2163913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endParaRPr lang="en-US" dirty="0"/>
          </a:p>
        </p:txBody>
      </p:sp>
      <p:sp>
        <p:nvSpPr>
          <p:cNvPr id="3" name="Content Placeholder 2"/>
          <p:cNvSpPr>
            <a:spLocks noGrp="1"/>
          </p:cNvSpPr>
          <p:nvPr>
            <p:ph idx="1"/>
          </p:nvPr>
        </p:nvSpPr>
        <p:spPr/>
        <p:txBody>
          <a:bodyPr/>
          <a:lstStyle/>
          <a:p>
            <a:r>
              <a:rPr lang="en-US" dirty="0" smtClean="0"/>
              <a:t>Source-Level vs Assembly-Level Debuggers,</a:t>
            </a:r>
          </a:p>
          <a:p>
            <a:pPr lvl="1"/>
            <a:r>
              <a:rPr lang="en-US" dirty="0"/>
              <a:t>This type of debugger is usually built into integrated development </a:t>
            </a:r>
            <a:r>
              <a:rPr lang="en-US" dirty="0" smtClean="0"/>
              <a:t>environments.</a:t>
            </a:r>
          </a:p>
          <a:p>
            <a:pPr lvl="1"/>
            <a:r>
              <a:rPr lang="en-US" dirty="0"/>
              <a:t>Assembly-level debuggers, sometimes called low-level debuggers, operate on assembly code instead of source </a:t>
            </a:r>
            <a:r>
              <a:rPr lang="en-US" dirty="0" smtClean="0"/>
              <a:t>code.</a:t>
            </a:r>
          </a:p>
          <a:p>
            <a:pPr lvl="1"/>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3</a:t>
            </a:fld>
            <a:endParaRPr lang="en-US"/>
          </a:p>
        </p:txBody>
      </p:sp>
    </p:spTree>
    <p:extLst>
      <p:ext uri="{BB962C8B-B14F-4D97-AF65-F5344CB8AC3E}">
        <p14:creationId xmlns:p14="http://schemas.microsoft.com/office/powerpoint/2010/main" val="2727357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endParaRPr lang="en-US" dirty="0"/>
          </a:p>
        </p:txBody>
      </p:sp>
      <p:sp>
        <p:nvSpPr>
          <p:cNvPr id="3" name="Content Placeholder 2"/>
          <p:cNvSpPr>
            <a:spLocks noGrp="1"/>
          </p:cNvSpPr>
          <p:nvPr>
            <p:ph idx="1"/>
          </p:nvPr>
        </p:nvSpPr>
        <p:spPr/>
        <p:txBody>
          <a:bodyPr/>
          <a:lstStyle/>
          <a:p>
            <a:r>
              <a:rPr lang="en-US" dirty="0" smtClean="0"/>
              <a:t>Kernel </a:t>
            </a:r>
            <a:r>
              <a:rPr lang="en-US" dirty="0"/>
              <a:t>vs. User-Mode </a:t>
            </a:r>
            <a:r>
              <a:rPr lang="en-US" dirty="0" smtClean="0"/>
              <a:t>Debugging,</a:t>
            </a:r>
          </a:p>
          <a:p>
            <a:pPr lvl="1"/>
            <a:r>
              <a:rPr lang="en-US" dirty="0"/>
              <a:t>In user mode, the debugger is running on the same system as the code being debugged. When debugging in user mode, you are debugging a single executable, which is separated from other executables by the OS</a:t>
            </a:r>
            <a:r>
              <a:rPr lang="en-US" dirty="0" smtClean="0"/>
              <a:t>.</a:t>
            </a:r>
          </a:p>
          <a:p>
            <a:pPr lvl="1"/>
            <a:r>
              <a:rPr lang="en-US" dirty="0"/>
              <a:t>Kernel debugging is performed on two systems because there is only one kernel; if the kernel is at a breakpoint, no applications can be running on the system. One system runs the code that is being debugged, and another runs the debugger. Additionally, the OS must be configured to allow for kernel debugging, and you must connect the two machines.</a:t>
            </a:r>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4</a:t>
            </a:fld>
            <a:endParaRPr lang="en-US"/>
          </a:p>
        </p:txBody>
      </p:sp>
    </p:spTree>
    <p:extLst>
      <p:ext uri="{BB962C8B-B14F-4D97-AF65-F5344CB8AC3E}">
        <p14:creationId xmlns:p14="http://schemas.microsoft.com/office/powerpoint/2010/main" val="169290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endParaRPr lang="en-US" dirty="0"/>
          </a:p>
        </p:txBody>
      </p:sp>
      <p:sp>
        <p:nvSpPr>
          <p:cNvPr id="3" name="Content Placeholder 2"/>
          <p:cNvSpPr>
            <a:spLocks noGrp="1"/>
          </p:cNvSpPr>
          <p:nvPr>
            <p:ph idx="1"/>
          </p:nvPr>
        </p:nvSpPr>
        <p:spPr/>
        <p:txBody>
          <a:bodyPr/>
          <a:lstStyle/>
          <a:p>
            <a:r>
              <a:rPr lang="en-US" dirty="0"/>
              <a:t>Hardware Execution Breakpoints,</a:t>
            </a:r>
            <a:endParaRPr lang="en-US" dirty="0" smtClean="0"/>
          </a:p>
          <a:p>
            <a:pPr lvl="1"/>
            <a:r>
              <a:rPr lang="en-US" dirty="0"/>
              <a:t>The x86 architecture supports hardware execution breakpoints through dedicated hardware registers</a:t>
            </a:r>
            <a:r>
              <a:rPr lang="en-US" dirty="0" smtClean="0"/>
              <a:t>.</a:t>
            </a:r>
          </a:p>
          <a:p>
            <a:pPr lvl="1"/>
            <a:r>
              <a:rPr lang="en-US" dirty="0"/>
              <a:t>Unlike software breakpoints, with hardware breakpoints, it doesn’t matter which bytes are stored at that location. For example, if you set a breakpoint at address 0x00401234, the processor will break at that location, regardless of what is stored there. This can be a significant benefit when debugging code that modifies itself</a:t>
            </a:r>
            <a:r>
              <a:rPr lang="en-US" dirty="0" smtClean="0"/>
              <a:t>.</a:t>
            </a:r>
          </a:p>
          <a:p>
            <a:pPr lvl="1"/>
            <a:r>
              <a:rPr lang="en-US" dirty="0"/>
              <a:t>they can be set to break on access rather than on execution</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5</a:t>
            </a:fld>
            <a:endParaRPr lang="en-US"/>
          </a:p>
        </p:txBody>
      </p:sp>
    </p:spTree>
    <p:extLst>
      <p:ext uri="{BB962C8B-B14F-4D97-AF65-F5344CB8AC3E}">
        <p14:creationId xmlns:p14="http://schemas.microsoft.com/office/powerpoint/2010/main" val="175438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OllyDbg</a:t>
            </a:r>
            <a:endParaRPr lang="en-US" dirty="0"/>
          </a:p>
        </p:txBody>
      </p:sp>
      <p:sp>
        <p:nvSpPr>
          <p:cNvPr id="3" name="Content Placeholder 2"/>
          <p:cNvSpPr>
            <a:spLocks noGrp="1"/>
          </p:cNvSpPr>
          <p:nvPr>
            <p:ph idx="1"/>
          </p:nvPr>
        </p:nvSpPr>
        <p:spPr/>
        <p:txBody>
          <a:bodyPr/>
          <a:lstStyle/>
          <a:p>
            <a:r>
              <a:rPr lang="en-US" dirty="0" err="1" smtClean="0"/>
              <a:t>Keypoints</a:t>
            </a:r>
            <a:r>
              <a:rPr lang="en-US" dirty="0" smtClean="0"/>
              <a:t>,</a:t>
            </a:r>
          </a:p>
          <a:p>
            <a:pPr lvl="1"/>
            <a:r>
              <a:rPr lang="en-US" dirty="0"/>
              <a:t>You can change these startup options by selecting from </a:t>
            </a:r>
            <a:r>
              <a:rPr lang="en-US" dirty="0" err="1"/>
              <a:t>OllyDbg’s</a:t>
            </a:r>
            <a:r>
              <a:rPr lang="en-US" dirty="0"/>
              <a:t> Debugging Options menu (</a:t>
            </a:r>
            <a:r>
              <a:rPr lang="en-US" dirty="0" smtClean="0"/>
              <a:t>Options &gt; </a:t>
            </a:r>
            <a:r>
              <a:rPr lang="en-US" dirty="0"/>
              <a:t>Debugging Options). For example, to break immediately before any code executes, select System Breakpoint as the startup option</a:t>
            </a:r>
            <a:r>
              <a:rPr lang="en-US" dirty="0" smtClean="0"/>
              <a:t>.</a:t>
            </a:r>
          </a:p>
          <a:p>
            <a:pPr lvl="1"/>
            <a:r>
              <a:rPr lang="en-US" b="1" dirty="0"/>
              <a:t>The Memory Map </a:t>
            </a:r>
            <a:r>
              <a:rPr lang="en-US" dirty="0"/>
              <a:t>window (</a:t>
            </a:r>
            <a:r>
              <a:rPr lang="en-US" dirty="0" smtClean="0"/>
              <a:t>View &gt; Memory</a:t>
            </a:r>
            <a:r>
              <a:rPr lang="en-US" dirty="0"/>
              <a:t>) displays all memory blocks allocated by the debugged program</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6</a:t>
            </a:fld>
            <a:endParaRPr lang="en-US"/>
          </a:p>
        </p:txBody>
      </p:sp>
    </p:spTree>
    <p:extLst>
      <p:ext uri="{BB962C8B-B14F-4D97-AF65-F5344CB8AC3E}">
        <p14:creationId xmlns:p14="http://schemas.microsoft.com/office/powerpoint/2010/main" val="20965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OllyDbg</a:t>
            </a:r>
            <a:endParaRPr lang="en-US" dirty="0"/>
          </a:p>
        </p:txBody>
      </p:sp>
      <p:sp>
        <p:nvSpPr>
          <p:cNvPr id="3" name="Content Placeholder 2"/>
          <p:cNvSpPr>
            <a:spLocks noGrp="1"/>
          </p:cNvSpPr>
          <p:nvPr>
            <p:ph idx="1"/>
          </p:nvPr>
        </p:nvSpPr>
        <p:spPr/>
        <p:txBody>
          <a:bodyPr/>
          <a:lstStyle/>
          <a:p>
            <a:r>
              <a:rPr lang="en-US" dirty="0" err="1" smtClean="0"/>
              <a:t>Keypoints</a:t>
            </a:r>
            <a:r>
              <a:rPr lang="en-US" dirty="0" smtClean="0"/>
              <a:t>,</a:t>
            </a:r>
            <a:r>
              <a:rPr lang="en-US" dirty="0"/>
              <a:t> </a:t>
            </a:r>
            <a:r>
              <a:rPr lang="en-US" dirty="0" smtClean="0"/>
              <a:t>Rebasing,</a:t>
            </a:r>
          </a:p>
          <a:p>
            <a:pPr lvl="1"/>
            <a:r>
              <a:rPr lang="en-US" dirty="0" smtClean="0"/>
              <a:t>The </a:t>
            </a:r>
            <a:r>
              <a:rPr lang="en-US" dirty="0"/>
              <a:t>memory map can help you understand how a PE file is rebased during runtime. Rebasing is what happens when a module in Windows is not loaded at its preferred base address.</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7</a:t>
            </a:fld>
            <a:endParaRPr lang="en-US"/>
          </a:p>
        </p:txBody>
      </p:sp>
    </p:spTree>
    <p:extLst>
      <p:ext uri="{BB962C8B-B14F-4D97-AF65-F5344CB8AC3E}">
        <p14:creationId xmlns:p14="http://schemas.microsoft.com/office/powerpoint/2010/main" val="311037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OllyDbg</a:t>
            </a:r>
            <a:endParaRPr lang="en-US" dirty="0"/>
          </a:p>
        </p:txBody>
      </p:sp>
      <p:sp>
        <p:nvSpPr>
          <p:cNvPr id="3" name="Content Placeholder 2"/>
          <p:cNvSpPr>
            <a:spLocks noGrp="1"/>
          </p:cNvSpPr>
          <p:nvPr>
            <p:ph idx="1"/>
          </p:nvPr>
        </p:nvSpPr>
        <p:spPr/>
        <p:txBody>
          <a:bodyPr/>
          <a:lstStyle/>
          <a:p>
            <a:r>
              <a:rPr lang="en-US" dirty="0" err="1" smtClean="0"/>
              <a:t>Keypoints</a:t>
            </a:r>
            <a:r>
              <a:rPr lang="en-US" dirty="0" smtClean="0"/>
              <a:t>, </a:t>
            </a:r>
            <a:r>
              <a:rPr lang="en-US" dirty="0"/>
              <a:t>Base </a:t>
            </a:r>
            <a:r>
              <a:rPr lang="en-US" dirty="0" smtClean="0"/>
              <a:t>Addresses,</a:t>
            </a:r>
          </a:p>
          <a:p>
            <a:pPr lvl="1"/>
            <a:r>
              <a:rPr lang="en-US" dirty="0"/>
              <a:t>All PE files in Windows have a preferred base address, known as the image base defined in the PE </a:t>
            </a:r>
            <a:r>
              <a:rPr lang="en-US" dirty="0" smtClean="0"/>
              <a:t>header.</a:t>
            </a:r>
          </a:p>
          <a:p>
            <a:pPr lvl="1"/>
            <a:r>
              <a:rPr lang="en-US" dirty="0"/>
              <a:t>The image base isn’t necessarily the address where the malware will be loaded, although it usually </a:t>
            </a:r>
            <a:r>
              <a:rPr lang="en-US" dirty="0" smtClean="0"/>
              <a:t>is.</a:t>
            </a:r>
          </a:p>
          <a:p>
            <a:pPr lvl="1"/>
            <a:r>
              <a:rPr lang="en-US" dirty="0"/>
              <a:t>Most executables are designed to be loaded at 0x00400000, which is just the default address used by many compilers for the Windows </a:t>
            </a:r>
            <a:r>
              <a:rPr lang="en-US" dirty="0" smtClean="0"/>
              <a:t>platform</a:t>
            </a:r>
          </a:p>
          <a:p>
            <a:pPr lvl="1"/>
            <a:r>
              <a:rPr lang="en-US" dirty="0"/>
              <a:t>Developers can choose to base executables at different addresses. Executables that support address space layout randomization (ASLR) security enhancement will often be relocated.</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8</a:t>
            </a:fld>
            <a:endParaRPr lang="en-US"/>
          </a:p>
        </p:txBody>
      </p:sp>
    </p:spTree>
    <p:extLst>
      <p:ext uri="{BB962C8B-B14F-4D97-AF65-F5344CB8AC3E}">
        <p14:creationId xmlns:p14="http://schemas.microsoft.com/office/powerpoint/2010/main" val="201934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OllyDbg</a:t>
            </a:r>
            <a:endParaRPr lang="en-US" dirty="0"/>
          </a:p>
        </p:txBody>
      </p:sp>
      <p:sp>
        <p:nvSpPr>
          <p:cNvPr id="3" name="Content Placeholder 2"/>
          <p:cNvSpPr>
            <a:spLocks noGrp="1"/>
          </p:cNvSpPr>
          <p:nvPr>
            <p:ph idx="1"/>
          </p:nvPr>
        </p:nvSpPr>
        <p:spPr/>
        <p:txBody>
          <a:bodyPr/>
          <a:lstStyle/>
          <a:p>
            <a:r>
              <a:rPr lang="en-US" dirty="0" err="1" smtClean="0"/>
              <a:t>Keypoints</a:t>
            </a:r>
            <a:r>
              <a:rPr lang="en-US" dirty="0" smtClean="0"/>
              <a:t>, </a:t>
            </a:r>
            <a:r>
              <a:rPr lang="en-US" dirty="0"/>
              <a:t>Base </a:t>
            </a:r>
            <a:r>
              <a:rPr lang="en-US" dirty="0" smtClean="0"/>
              <a:t>Addresses,</a:t>
            </a:r>
          </a:p>
          <a:p>
            <a:pPr lvl="1"/>
            <a:r>
              <a:rPr lang="en-US" dirty="0"/>
              <a:t>Relocation is necessary because a single application may import many DLLs, each with a preferred base address in memory where they would like to be loaded. If two DLLs are loaded, and they both have the preferred load address of 0x10000000, they can’t both be loaded there. Instead, Windows will load one of the DLLs at that address, and then relocate the other DLL somewhere else</a:t>
            </a:r>
            <a:r>
              <a:rPr lang="en-US" dirty="0" smtClean="0"/>
              <a:t>.</a:t>
            </a:r>
          </a:p>
          <a:p>
            <a:pPr lvl="1"/>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9</a:t>
            </a:fld>
            <a:endParaRPr lang="en-US"/>
          </a:p>
        </p:txBody>
      </p:sp>
    </p:spTree>
    <p:extLst>
      <p:ext uri="{BB962C8B-B14F-4D97-AF65-F5344CB8AC3E}">
        <p14:creationId xmlns:p14="http://schemas.microsoft.com/office/powerpoint/2010/main" val="1370055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338</TotalTime>
  <Words>2407</Words>
  <Application>Microsoft Office PowerPoint</Application>
  <PresentationFormat>Widescreen</PresentationFormat>
  <Paragraphs>155</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 3</vt:lpstr>
      <vt:lpstr>Ion</vt:lpstr>
      <vt:lpstr>Advanced Dynamic Analysis</vt:lpstr>
      <vt:lpstr>Outline</vt:lpstr>
      <vt:lpstr>Debugging</vt:lpstr>
      <vt:lpstr>Debugging</vt:lpstr>
      <vt:lpstr>Debugging</vt:lpstr>
      <vt:lpstr>OllyDbg</vt:lpstr>
      <vt:lpstr>OllyDbg</vt:lpstr>
      <vt:lpstr>OllyDbg</vt:lpstr>
      <vt:lpstr>OllyDbg</vt:lpstr>
      <vt:lpstr>OllyDbg</vt:lpstr>
      <vt:lpstr>OllyDbg</vt:lpstr>
      <vt:lpstr>OllyDbg</vt:lpstr>
      <vt:lpstr>OllyDbg</vt:lpstr>
      <vt:lpstr>OllyDbg</vt:lpstr>
      <vt:lpstr>OllyDbg</vt:lpstr>
      <vt:lpstr>OllyDbg</vt:lpstr>
      <vt:lpstr>OllyDbg</vt:lpstr>
      <vt:lpstr>OllyDbg</vt:lpstr>
      <vt:lpstr>KERNEL DEBUGGING WITH WINDBG</vt:lpstr>
      <vt:lpstr>KERNEL DEBUGGING WITH WINDBG</vt:lpstr>
      <vt:lpstr>KERNEL DEBUGGING WITH WINDBG</vt:lpstr>
      <vt:lpstr>KERNEL DEBUGGING WITH WINDBG</vt:lpstr>
      <vt:lpstr>KERNEL DEBUGGING WITH WINDBG</vt:lpstr>
      <vt:lpstr>KERNEL DEBUGGING WITH WINDBG</vt:lpstr>
      <vt:lpstr>KERNEL DEBUGGING WITH WINDBG</vt:lpstr>
      <vt:lpstr>KERNEL DEBUGGING WITH WINDBG</vt:lpstr>
      <vt:lpstr>KERNEL DEBUGGING WITH WINDBG</vt:lpstr>
      <vt:lpstr>KERNEL DEBUGGING WITH WINDBG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 Techniques</dc:title>
  <dc:creator>Ceku</dc:creator>
  <cp:lastModifiedBy>Ceku</cp:lastModifiedBy>
  <cp:revision>74</cp:revision>
  <dcterms:created xsi:type="dcterms:W3CDTF">2018-08-08T13:03:34Z</dcterms:created>
  <dcterms:modified xsi:type="dcterms:W3CDTF">2018-09-09T07:58:43Z</dcterms:modified>
</cp:coreProperties>
</file>