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6" r:id="rId4"/>
    <p:sldId id="268" r:id="rId5"/>
    <p:sldId id="269" r:id="rId6"/>
    <p:sldId id="271"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40D06-9553-4AEB-AAE9-B5A60A2DD322}" type="datetimeFigureOut">
              <a:rPr lang="en-US" smtClean="0"/>
              <a:t>8/18/2018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CFB88-9B8E-4024-BC1A-7EF9B9AD8DEC}" type="slidenum">
              <a:rPr lang="en-US" smtClean="0"/>
              <a:t>‹#›</a:t>
            </a:fld>
            <a:endParaRPr lang="en-US"/>
          </a:p>
        </p:txBody>
      </p:sp>
    </p:spTree>
    <p:extLst>
      <p:ext uri="{BB962C8B-B14F-4D97-AF65-F5344CB8AC3E}">
        <p14:creationId xmlns:p14="http://schemas.microsoft.com/office/powerpoint/2010/main" val="372437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CFB88-9B8E-4024-BC1A-7EF9B9AD8DEC}" type="slidenum">
              <a:rPr lang="en-US" smtClean="0"/>
              <a:t>1</a:t>
            </a:fld>
            <a:endParaRPr lang="en-US"/>
          </a:p>
        </p:txBody>
      </p:sp>
    </p:spTree>
    <p:extLst>
      <p:ext uri="{BB962C8B-B14F-4D97-AF65-F5344CB8AC3E}">
        <p14:creationId xmlns:p14="http://schemas.microsoft.com/office/powerpoint/2010/main" val="91073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A27300-82A7-41C2-A69D-6B2D3875FDB6}"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6129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84B96-A7F0-4639-80F7-2E7EBDB3F872}"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6030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46AC3-19B5-4AE6-8D73-35E8A9471CAD}"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8625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7AD27-7CE4-4306-A107-6301C680FB4F}"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93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32D-28D8-405E-906D-42835222A0CE}"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3049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24C154-291F-4676-84E9-F889FBB31759}" type="datetime1">
              <a:rPr lang="en-US" smtClean="0"/>
              <a:t>8/18/2018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0807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F089C7-28A4-4AF6-A0D4-A276403D0D60}" type="datetime1">
              <a:rPr lang="en-US" smtClean="0"/>
              <a:t>8/18/2018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00160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E26169-C672-4C62-A9BD-B5FFC1E77BA7}"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94838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C56A0-0DC4-4467-8CC3-D61D7D70214D}"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98731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D010166-89C5-4BCF-A24A-007E26D132AE}"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537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BD24-0DB4-4D3F-A615-0B39C89355EC}"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5093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2639F8-B1DA-4D7F-BCA8-E98433B53A26}"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63066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3E91A-E7D8-4069-9C33-196720619798}" type="datetime1">
              <a:rPr lang="en-US" smtClean="0"/>
              <a:t>8/18/2018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9444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008CE1A-CC1D-4DD6-A8C2-5BE8C8C9E746}" type="datetime1">
              <a:rPr lang="en-US" smtClean="0"/>
              <a:t>8/18/2018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5211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8F32CF-69A1-4980-9581-2E48DADF2552}" type="datetime1">
              <a:rPr lang="en-US" smtClean="0"/>
              <a:t>8/18/2018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50968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3CFBCAD-BE7F-4C91-BCEF-6C6E84374F02}" type="datetime1">
              <a:rPr lang="en-US" smtClean="0"/>
              <a:t>8/18/2018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26969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B3499-92AA-4C47-BD26-DDDF4358BFD1}"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19525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304B87-4AE5-4C03-9EA2-515470CCA97C}" type="datetime1">
              <a:rPr lang="en-US" smtClean="0"/>
              <a:t>8/18/2018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FF359C-A2E2-4193-A991-71794F5D9AC1}" type="slidenum">
              <a:rPr lang="en-US" smtClean="0"/>
              <a:t>‹#›</a:t>
            </a:fld>
            <a:endParaRPr lang="en-US"/>
          </a:p>
        </p:txBody>
      </p:sp>
    </p:spTree>
    <p:extLst>
      <p:ext uri="{BB962C8B-B14F-4D97-AF65-F5344CB8AC3E}">
        <p14:creationId xmlns:p14="http://schemas.microsoft.com/office/powerpoint/2010/main" val="2110286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Basic Static Analysis</a:t>
            </a:r>
            <a:endParaRPr lang="en-US" sz="3600" dirty="0"/>
          </a:p>
        </p:txBody>
      </p:sp>
      <p:sp>
        <p:nvSpPr>
          <p:cNvPr id="3" name="Subtitle 2"/>
          <p:cNvSpPr>
            <a:spLocks noGrp="1"/>
          </p:cNvSpPr>
          <p:nvPr>
            <p:ph type="subTitle" idx="1"/>
          </p:nvPr>
        </p:nvSpPr>
        <p:spPr/>
        <p:txBody>
          <a:bodyPr/>
          <a:lstStyle/>
          <a:p>
            <a:r>
              <a:rPr lang="en-US" cap="none" dirty="0" err="1" smtClean="0"/>
              <a:t>Hüseyin</a:t>
            </a:r>
            <a:r>
              <a:rPr lang="en-US" cap="none" dirty="0" smtClean="0"/>
              <a:t> </a:t>
            </a:r>
            <a:r>
              <a:rPr lang="en-US" cap="none" dirty="0" err="1" smtClean="0"/>
              <a:t>Yağcı</a:t>
            </a:r>
            <a:endParaRPr lang="en-US" cap="none"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299014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Outline</a:t>
            </a:r>
            <a:endParaRPr lang="en-US" dirty="0"/>
          </a:p>
        </p:txBody>
      </p:sp>
      <p:sp>
        <p:nvSpPr>
          <p:cNvPr id="3" name="Content Placeholder 2"/>
          <p:cNvSpPr>
            <a:spLocks noGrp="1"/>
          </p:cNvSpPr>
          <p:nvPr>
            <p:ph idx="1"/>
          </p:nvPr>
        </p:nvSpPr>
        <p:spPr/>
        <p:txBody>
          <a:bodyPr/>
          <a:lstStyle/>
          <a:p>
            <a:r>
              <a:rPr lang="en-US" dirty="0" smtClean="0"/>
              <a:t>Basic Static </a:t>
            </a:r>
            <a:r>
              <a:rPr lang="en-US" dirty="0" smtClean="0"/>
              <a:t>Analysis</a:t>
            </a:r>
          </a:p>
          <a:p>
            <a:pPr lvl="1"/>
            <a:r>
              <a:rPr lang="en-US" dirty="0"/>
              <a:t>Antivirus scans;</a:t>
            </a:r>
          </a:p>
          <a:p>
            <a:pPr lvl="1"/>
            <a:r>
              <a:rPr lang="en-US" dirty="0"/>
              <a:t>Hashing: A finger printing;</a:t>
            </a:r>
          </a:p>
          <a:p>
            <a:pPr lvl="1"/>
            <a:r>
              <a:rPr lang="en-US" dirty="0"/>
              <a:t>Finding Strings;</a:t>
            </a:r>
          </a:p>
          <a:p>
            <a:r>
              <a:rPr lang="en-US" dirty="0"/>
              <a:t>Packed and Obfuscated Malware;</a:t>
            </a:r>
          </a:p>
          <a:p>
            <a:pPr marL="342900" lvl="1" indent="-342900"/>
            <a:r>
              <a:rPr lang="en-US" sz="2000" dirty="0"/>
              <a:t>Portable Executable File Format</a:t>
            </a:r>
            <a:r>
              <a:rPr lang="en-US" dirty="0"/>
              <a:t>;</a:t>
            </a:r>
          </a:p>
          <a:p>
            <a:r>
              <a:rPr lang="en-US" dirty="0" smtClean="0"/>
              <a:t>Linked </a:t>
            </a:r>
            <a:r>
              <a:rPr lang="en-US" dirty="0"/>
              <a:t>Libraries and Functions;</a:t>
            </a:r>
          </a:p>
          <a:p>
            <a:pPr lvl="1"/>
            <a:endParaRPr lang="en-US" dirty="0"/>
          </a:p>
          <a:p>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3743595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Basic Static </a:t>
            </a:r>
            <a:r>
              <a:rPr lang="en-US" sz="3600" dirty="0" smtClean="0"/>
              <a:t>Analysis</a:t>
            </a:r>
            <a:endParaRPr lang="en-US" sz="3600"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Antivirus scans;</a:t>
            </a:r>
          </a:p>
          <a:p>
            <a:pPr lvl="2"/>
            <a:r>
              <a:rPr lang="en-US" dirty="0" smtClean="0"/>
              <a:t>It </a:t>
            </a:r>
            <a:r>
              <a:rPr lang="en-US" dirty="0" smtClean="0"/>
              <a:t>ıs a good fist step to run it through multiple antivirus programs, which may already have identified it.</a:t>
            </a:r>
          </a:p>
          <a:p>
            <a:pPr lvl="2"/>
            <a:r>
              <a:rPr lang="en-US" dirty="0" smtClean="0"/>
              <a:t>Versioned malwares can be problem for signature systems. They can be easily modified.</a:t>
            </a:r>
          </a:p>
          <a:p>
            <a:pPr lvl="1"/>
            <a:r>
              <a:rPr lang="en-US" dirty="0" smtClean="0"/>
              <a:t>Hashing: A finger printing;</a:t>
            </a:r>
          </a:p>
          <a:p>
            <a:pPr lvl="2"/>
            <a:r>
              <a:rPr lang="en-US" dirty="0" smtClean="0"/>
              <a:t>Using for uniquely identifying malwares.</a:t>
            </a:r>
          </a:p>
          <a:p>
            <a:pPr lvl="1"/>
            <a:r>
              <a:rPr lang="en-US" dirty="0" smtClean="0"/>
              <a:t>Finding Strings;</a:t>
            </a:r>
          </a:p>
          <a:p>
            <a:pPr lvl="2"/>
            <a:r>
              <a:rPr lang="en-US" dirty="0" smtClean="0"/>
              <a:t>Searching through the strings can be simple way to get hints about the functionality of a program.</a:t>
            </a:r>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1602022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Basic Static </a:t>
            </a:r>
            <a:r>
              <a:rPr lang="en-US" sz="3600" dirty="0" smtClean="0"/>
              <a:t>Analysis</a:t>
            </a:r>
            <a:endParaRPr lang="en-US" sz="3600" dirty="0"/>
          </a:p>
        </p:txBody>
      </p:sp>
      <p:sp>
        <p:nvSpPr>
          <p:cNvPr id="3" name="Content Placeholder 2"/>
          <p:cNvSpPr>
            <a:spLocks noGrp="1"/>
          </p:cNvSpPr>
          <p:nvPr>
            <p:ph idx="1"/>
          </p:nvPr>
        </p:nvSpPr>
        <p:spPr/>
        <p:txBody>
          <a:bodyPr>
            <a:normAutofit/>
          </a:bodyPr>
          <a:lstStyle/>
          <a:p>
            <a:pPr lvl="1"/>
            <a:r>
              <a:rPr lang="en-US" dirty="0"/>
              <a:t>Packed and Obfuscated Malware;</a:t>
            </a:r>
          </a:p>
          <a:p>
            <a:pPr lvl="2"/>
            <a:r>
              <a:rPr lang="en-US" dirty="0" smtClean="0"/>
              <a:t>Obfuscated programs are ones whose execution the malware author has </a:t>
            </a:r>
            <a:r>
              <a:rPr lang="en-US" dirty="0" err="1" smtClean="0"/>
              <a:t>attemted</a:t>
            </a:r>
            <a:r>
              <a:rPr lang="en-US" dirty="0" smtClean="0"/>
              <a:t> to hide.</a:t>
            </a:r>
          </a:p>
          <a:p>
            <a:pPr lvl="2"/>
            <a:r>
              <a:rPr lang="en-US" dirty="0" smtClean="0"/>
              <a:t>Packed programs are subset of obfuscated programs in which the malicious program is compressed and cannot be analyzed.</a:t>
            </a:r>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4</a:t>
            </a:fld>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652" y="3823601"/>
            <a:ext cx="6478073" cy="2714621"/>
          </a:xfrm>
          <a:prstGeom prst="rect">
            <a:avLst/>
          </a:prstGeom>
        </p:spPr>
      </p:pic>
    </p:spTree>
    <p:extLst>
      <p:ext uri="{BB962C8B-B14F-4D97-AF65-F5344CB8AC3E}">
        <p14:creationId xmlns:p14="http://schemas.microsoft.com/office/powerpoint/2010/main" val="59827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Basic Static </a:t>
            </a:r>
            <a:r>
              <a:rPr lang="en-US" sz="3600" dirty="0" smtClean="0"/>
              <a:t>Analysis</a:t>
            </a:r>
            <a:endParaRPr lang="en-US" sz="3600" dirty="0"/>
          </a:p>
        </p:txBody>
      </p:sp>
      <p:sp>
        <p:nvSpPr>
          <p:cNvPr id="3" name="Content Placeholder 2"/>
          <p:cNvSpPr>
            <a:spLocks noGrp="1"/>
          </p:cNvSpPr>
          <p:nvPr>
            <p:ph idx="1"/>
          </p:nvPr>
        </p:nvSpPr>
        <p:spPr>
          <a:xfrm>
            <a:off x="417095" y="1363579"/>
            <a:ext cx="11197389" cy="4884820"/>
          </a:xfrm>
        </p:spPr>
        <p:txBody>
          <a:bodyPr>
            <a:normAutofit/>
          </a:bodyPr>
          <a:lstStyle/>
          <a:p>
            <a:pPr lvl="1"/>
            <a:r>
              <a:rPr lang="en-US" dirty="0"/>
              <a:t>Portable Executable File </a:t>
            </a:r>
            <a:r>
              <a:rPr lang="en-US" dirty="0" smtClean="0"/>
              <a:t>Format;</a:t>
            </a:r>
          </a:p>
          <a:p>
            <a:pPr lvl="2"/>
            <a:r>
              <a:rPr lang="en-US" dirty="0" smtClean="0"/>
              <a:t>PE file format is used by Windows executables, object code and DLLs.</a:t>
            </a:r>
          </a:p>
          <a:p>
            <a:pPr lvl="2"/>
            <a:r>
              <a:rPr lang="en-US" dirty="0" smtClean="0"/>
              <a:t>The PE file format is a data structure that contains the information necessary for the Windows OS loader to managed the wrapped executable code.</a:t>
            </a:r>
          </a:p>
          <a:p>
            <a:pPr lvl="2"/>
            <a:r>
              <a:rPr lang="en-US" dirty="0" smtClean="0"/>
              <a:t>It begins with header that includes information about the code.</a:t>
            </a:r>
          </a:p>
          <a:p>
            <a:pPr lvl="1"/>
            <a:r>
              <a:rPr lang="en-US" dirty="0" smtClean="0"/>
              <a:t>PE file header also includes information about specific functions used by an executable.</a:t>
            </a:r>
          </a:p>
          <a:p>
            <a:pPr lvl="1"/>
            <a:r>
              <a:rPr lang="en-US" dirty="0"/>
              <a:t>The PE file contains information about which functions a file exports. Because DLLs are specifically implemented to provide functionality used by EXEs, exported functions are most common in DLLs. </a:t>
            </a:r>
            <a:endParaRPr lang="en-US" dirty="0" smtClean="0"/>
          </a:p>
          <a:p>
            <a:pPr lvl="1"/>
            <a:r>
              <a:rPr lang="en-US" dirty="0" smtClean="0"/>
              <a:t>EXEs </a:t>
            </a:r>
            <a:r>
              <a:rPr lang="en-US" dirty="0"/>
              <a:t>are not designed to provide functionality for other EXEs, and exported functions are rare. If you discover exports in an executable, they often will provide useful information. </a:t>
            </a:r>
          </a:p>
          <a:p>
            <a:pPr lvl="1"/>
            <a:r>
              <a:rPr lang="en-US" dirty="0" smtClean="0"/>
              <a:t>PE </a:t>
            </a:r>
            <a:r>
              <a:rPr lang="en-US" dirty="0"/>
              <a:t>file headers and sections</a:t>
            </a:r>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1849435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Basic Static </a:t>
            </a:r>
            <a:r>
              <a:rPr lang="en-US" sz="3600" dirty="0" smtClean="0"/>
              <a:t>Analysis</a:t>
            </a:r>
            <a:endParaRPr lang="en-US" sz="3600" dirty="0"/>
          </a:p>
        </p:txBody>
      </p:sp>
      <p:sp>
        <p:nvSpPr>
          <p:cNvPr id="3" name="Content Placeholder 2"/>
          <p:cNvSpPr>
            <a:spLocks noGrp="1"/>
          </p:cNvSpPr>
          <p:nvPr>
            <p:ph idx="1"/>
          </p:nvPr>
        </p:nvSpPr>
        <p:spPr>
          <a:xfrm>
            <a:off x="417095" y="1363579"/>
            <a:ext cx="11197389" cy="4884820"/>
          </a:xfrm>
        </p:spPr>
        <p:txBody>
          <a:bodyPr>
            <a:normAutofit/>
          </a:bodyPr>
          <a:lstStyle/>
          <a:p>
            <a:pPr lvl="1"/>
            <a:r>
              <a:rPr lang="en-US" dirty="0"/>
              <a:t>PE file headers and </a:t>
            </a:r>
            <a:r>
              <a:rPr lang="en-US" dirty="0" smtClean="0"/>
              <a:t>sections;</a:t>
            </a:r>
          </a:p>
          <a:p>
            <a:pPr lvl="2"/>
            <a:r>
              <a:rPr lang="en-US" dirty="0"/>
              <a:t>.text</a:t>
            </a:r>
            <a:r>
              <a:rPr lang="en-US" dirty="0" smtClean="0"/>
              <a:t>: the section </a:t>
            </a:r>
            <a:r>
              <a:rPr lang="en-US" dirty="0"/>
              <a:t>contains the instructions that the CPU executes. All other sections store data and supporting information. Generally, this is the only section that can execute, and it should be the only section that includes code. </a:t>
            </a:r>
            <a:endParaRPr lang="en-US" dirty="0" smtClean="0"/>
          </a:p>
          <a:p>
            <a:pPr lvl="2"/>
            <a:r>
              <a:rPr lang="en-US" dirty="0" smtClean="0"/>
              <a:t>.</a:t>
            </a:r>
            <a:r>
              <a:rPr lang="en-US" dirty="0" err="1" smtClean="0"/>
              <a:t>rdata</a:t>
            </a:r>
            <a:r>
              <a:rPr lang="en-US" dirty="0"/>
              <a:t>: </a:t>
            </a:r>
            <a:r>
              <a:rPr lang="en-US" dirty="0" smtClean="0"/>
              <a:t>The section </a:t>
            </a:r>
            <a:r>
              <a:rPr lang="en-US" dirty="0"/>
              <a:t>typically contains the import and export information, which is the same information available from both Dependency </a:t>
            </a:r>
            <a:r>
              <a:rPr lang="en-US" dirty="0" smtClean="0"/>
              <a:t>Table. This </a:t>
            </a:r>
            <a:r>
              <a:rPr lang="en-US" dirty="0"/>
              <a:t>section can also store other read-only data used by the program. Sometimes a file will contain an .</a:t>
            </a:r>
            <a:r>
              <a:rPr lang="en-US" dirty="0" err="1"/>
              <a:t>idata</a:t>
            </a:r>
            <a:r>
              <a:rPr lang="en-US" dirty="0"/>
              <a:t> and .</a:t>
            </a:r>
            <a:r>
              <a:rPr lang="en-US" dirty="0" err="1"/>
              <a:t>edata</a:t>
            </a:r>
            <a:r>
              <a:rPr lang="en-US" dirty="0"/>
              <a:t> section, which store the import and export information</a:t>
            </a:r>
          </a:p>
          <a:p>
            <a:pPr lvl="2"/>
            <a:r>
              <a:rPr lang="en-US" dirty="0" smtClean="0"/>
              <a:t>.data: The </a:t>
            </a:r>
            <a:r>
              <a:rPr lang="en-US" dirty="0"/>
              <a:t>section contains the program’s global data, which is accessible from anywhere in the program. Local data is not stored in this section, or anywhere else in the PE file. </a:t>
            </a:r>
            <a:endParaRPr lang="en-US" dirty="0" smtClean="0"/>
          </a:p>
          <a:p>
            <a:pPr lvl="2"/>
            <a:r>
              <a:rPr lang="en-US" dirty="0" smtClean="0"/>
              <a:t>.</a:t>
            </a:r>
            <a:r>
              <a:rPr lang="en-US" dirty="0" err="1" smtClean="0"/>
              <a:t>rsrc</a:t>
            </a:r>
            <a:r>
              <a:rPr lang="en-US" dirty="0" smtClean="0"/>
              <a:t>: </a:t>
            </a:r>
            <a:r>
              <a:rPr lang="en-US" dirty="0"/>
              <a:t>Stores resources needed by the executable</a:t>
            </a:r>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3868871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Basic Static </a:t>
            </a:r>
            <a:r>
              <a:rPr lang="en-US" sz="3600" dirty="0" smtClean="0"/>
              <a:t>Analysis</a:t>
            </a:r>
            <a:endParaRPr lang="en-US" sz="3600" dirty="0"/>
          </a:p>
        </p:txBody>
      </p:sp>
      <p:sp>
        <p:nvSpPr>
          <p:cNvPr id="3" name="Content Placeholder 2"/>
          <p:cNvSpPr>
            <a:spLocks noGrp="1"/>
          </p:cNvSpPr>
          <p:nvPr>
            <p:ph idx="1"/>
          </p:nvPr>
        </p:nvSpPr>
        <p:spPr>
          <a:xfrm>
            <a:off x="224590" y="1283368"/>
            <a:ext cx="11454064" cy="5438274"/>
          </a:xfrm>
        </p:spPr>
        <p:txBody>
          <a:bodyPr>
            <a:normAutofit/>
          </a:bodyPr>
          <a:lstStyle/>
          <a:p>
            <a:pPr lvl="1"/>
            <a:r>
              <a:rPr lang="en-US" dirty="0"/>
              <a:t>Linked Libraries and Functions;</a:t>
            </a:r>
          </a:p>
          <a:p>
            <a:pPr lvl="2"/>
            <a:r>
              <a:rPr lang="en-US" dirty="0"/>
              <a:t>Imports are functions used by one program that are actually stored in a different program, such as code libraries that contain functionality common to many programs.</a:t>
            </a:r>
          </a:p>
          <a:p>
            <a:pPr lvl="2"/>
            <a:r>
              <a:rPr lang="en-US" dirty="0"/>
              <a:t>PE file header depends on ho the library code has been linked.</a:t>
            </a:r>
          </a:p>
          <a:p>
            <a:pPr lvl="2"/>
            <a:r>
              <a:rPr lang="en-US" b="1" dirty="0" smtClean="0"/>
              <a:t>Static linking;</a:t>
            </a:r>
          </a:p>
          <a:p>
            <a:pPr lvl="3"/>
            <a:r>
              <a:rPr lang="en-US" dirty="0" smtClean="0"/>
              <a:t> is the least commonly used method of linking libraries.</a:t>
            </a:r>
          </a:p>
          <a:p>
            <a:pPr lvl="2"/>
            <a:r>
              <a:rPr lang="en-US" b="1" dirty="0" smtClean="0"/>
              <a:t>Runtime linking; </a:t>
            </a:r>
          </a:p>
          <a:p>
            <a:pPr lvl="3"/>
            <a:r>
              <a:rPr lang="en-US" dirty="0" smtClean="0"/>
              <a:t>is commonly used in malware, especially when it’s packed </a:t>
            </a:r>
            <a:r>
              <a:rPr lang="en-US" dirty="0"/>
              <a:t>or obfuscated. </a:t>
            </a:r>
            <a:endParaRPr lang="en-US" dirty="0" smtClean="0"/>
          </a:p>
          <a:p>
            <a:pPr lvl="3"/>
            <a:r>
              <a:rPr lang="en-US" dirty="0" smtClean="0"/>
              <a:t>Executables </a:t>
            </a:r>
            <a:r>
              <a:rPr lang="en-US" dirty="0"/>
              <a:t>that </a:t>
            </a:r>
            <a:r>
              <a:rPr lang="en-US" dirty="0" smtClean="0"/>
              <a:t>use runtime </a:t>
            </a:r>
            <a:r>
              <a:rPr lang="en-US" dirty="0"/>
              <a:t>linking connect to libraries only when that function is needed, </a:t>
            </a:r>
            <a:r>
              <a:rPr lang="en-US" dirty="0" smtClean="0"/>
              <a:t>not at </a:t>
            </a:r>
            <a:r>
              <a:rPr lang="en-US" dirty="0"/>
              <a:t>program start, as with dynamically linked programs</a:t>
            </a:r>
            <a:r>
              <a:rPr lang="en-US" dirty="0" smtClean="0"/>
              <a:t>.</a:t>
            </a:r>
            <a:endParaRPr lang="en-US" dirty="0"/>
          </a:p>
          <a:p>
            <a:pPr lvl="2"/>
            <a:r>
              <a:rPr lang="en-US" b="1" dirty="0" smtClean="0"/>
              <a:t>Dynamic linking;</a:t>
            </a:r>
          </a:p>
          <a:p>
            <a:pPr lvl="3"/>
            <a:r>
              <a:rPr lang="en-US" dirty="0" smtClean="0"/>
              <a:t>Most </a:t>
            </a:r>
            <a:r>
              <a:rPr lang="en-US" dirty="0"/>
              <a:t>common method. When libraries are dynamically linked, the host OS searches for the necessary libraries when the program is loaded. When the program calls the linked library function, that function executes within the library</a:t>
            </a:r>
            <a:r>
              <a:rPr lang="en-US" dirty="0" smtClean="0"/>
              <a:t>.</a:t>
            </a:r>
          </a:p>
          <a:p>
            <a:pPr lvl="3"/>
            <a:r>
              <a:rPr lang="en-US" dirty="0"/>
              <a:t>The PE file header stores information about every library that will be loaded and every function that will be used by the program. The libraries used and functions called are often the most important parts of a program, and identifying them is particularly important, because it allows us to guess at what the program does</a:t>
            </a:r>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3034854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134</TotalTime>
  <Words>663</Words>
  <Application>Microsoft Office PowerPoint</Application>
  <PresentationFormat>Widescreen</PresentationFormat>
  <Paragraphs>58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Basic Static Analysis</vt:lpstr>
      <vt:lpstr>Outline</vt:lpstr>
      <vt:lpstr>Basic Static Analysis</vt:lpstr>
      <vt:lpstr>Basic Static Analysis</vt:lpstr>
      <vt:lpstr>Basic Static Analysis</vt:lpstr>
      <vt:lpstr>Basic Static Analysis</vt:lpstr>
      <vt:lpstr>Basic Static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Techniques</dc:title>
  <dc:creator>Ceku</dc:creator>
  <cp:lastModifiedBy>Ceku</cp:lastModifiedBy>
  <cp:revision>19</cp:revision>
  <dcterms:created xsi:type="dcterms:W3CDTF">2018-08-08T13:03:34Z</dcterms:created>
  <dcterms:modified xsi:type="dcterms:W3CDTF">2018-08-18T13:51:33Z</dcterms:modified>
</cp:coreProperties>
</file>