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40D06-9553-4AEB-AAE9-B5A60A2DD322}" type="datetimeFigureOut">
              <a:rPr lang="en-US" smtClean="0"/>
              <a:t>8/18/2018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CFB88-9B8E-4024-BC1A-7EF9B9AD8DEC}" type="slidenum">
              <a:rPr lang="en-US" smtClean="0"/>
              <a:t>‹#›</a:t>
            </a:fld>
            <a:endParaRPr lang="en-US"/>
          </a:p>
        </p:txBody>
      </p:sp>
    </p:spTree>
    <p:extLst>
      <p:ext uri="{BB962C8B-B14F-4D97-AF65-F5344CB8AC3E}">
        <p14:creationId xmlns:p14="http://schemas.microsoft.com/office/powerpoint/2010/main" val="372437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CFB88-9B8E-4024-BC1A-7EF9B9AD8DEC}" type="slidenum">
              <a:rPr lang="en-US" smtClean="0"/>
              <a:t>1</a:t>
            </a:fld>
            <a:endParaRPr lang="en-US"/>
          </a:p>
        </p:txBody>
      </p:sp>
    </p:spTree>
    <p:extLst>
      <p:ext uri="{BB962C8B-B14F-4D97-AF65-F5344CB8AC3E}">
        <p14:creationId xmlns:p14="http://schemas.microsoft.com/office/powerpoint/2010/main" val="91073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A27300-82A7-41C2-A69D-6B2D3875FDB6}"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612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84B96-A7F0-4639-80F7-2E7EBDB3F872}"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6030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46AC3-19B5-4AE6-8D73-35E8A9471CAD}"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862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A7AD27-7CE4-4306-A107-6301C680FB4F}"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934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32D-28D8-405E-906D-42835222A0CE}"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3049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24C154-291F-4676-84E9-F889FBB31759}" type="datetime1">
              <a:rPr lang="en-US" smtClean="0"/>
              <a:t>8/18/2018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0807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F089C7-28A4-4AF6-A0D4-A276403D0D60}" type="datetime1">
              <a:rPr lang="en-US" smtClean="0"/>
              <a:t>8/18/2018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00160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E26169-C672-4C62-A9BD-B5FFC1E77BA7}"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694838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C56A0-0DC4-4467-8CC3-D61D7D70214D}"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9873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010166-89C5-4BCF-A24A-007E26D132AE}"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537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BD24-0DB4-4D3F-A615-0B39C89355EC}" type="datetime1">
              <a:rPr lang="en-US" smtClean="0"/>
              <a:t>8/18/2018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5093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2639F8-B1DA-4D7F-BCA8-E98433B53A26}"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63066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3E91A-E7D8-4069-9C33-196720619798}" type="datetime1">
              <a:rPr lang="en-US" smtClean="0"/>
              <a:t>8/18/2018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9444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008CE1A-CC1D-4DD6-A8C2-5BE8C8C9E746}" type="datetime1">
              <a:rPr lang="en-US" smtClean="0"/>
              <a:t>8/18/2018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295211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8F32CF-69A1-4980-9581-2E48DADF2552}" type="datetime1">
              <a:rPr lang="en-US" smtClean="0"/>
              <a:t>8/18/2018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35096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3CFBCAD-BE7F-4C91-BCEF-6C6E84374F02}" type="datetime1">
              <a:rPr lang="en-US" smtClean="0"/>
              <a:t>8/18/2018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126969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B3499-92AA-4C47-BD26-DDDF4358BFD1}" type="datetime1">
              <a:rPr lang="en-US" smtClean="0"/>
              <a:t>8/18/2018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F359C-A2E2-4193-A991-71794F5D9AC1}" type="slidenum">
              <a:rPr lang="en-US" smtClean="0"/>
              <a:t>‹#›</a:t>
            </a:fld>
            <a:endParaRPr lang="en-US"/>
          </a:p>
        </p:txBody>
      </p:sp>
    </p:spTree>
    <p:extLst>
      <p:ext uri="{BB962C8B-B14F-4D97-AF65-F5344CB8AC3E}">
        <p14:creationId xmlns:p14="http://schemas.microsoft.com/office/powerpoint/2010/main" val="419525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304B87-4AE5-4C03-9EA2-515470CCA97C}" type="datetime1">
              <a:rPr lang="en-US" smtClean="0"/>
              <a:t>8/18/2018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FF359C-A2E2-4193-A991-71794F5D9AC1}" type="slidenum">
              <a:rPr lang="en-US" smtClean="0"/>
              <a:t>‹#›</a:t>
            </a:fld>
            <a:endParaRPr lang="en-US"/>
          </a:p>
        </p:txBody>
      </p:sp>
    </p:spTree>
    <p:extLst>
      <p:ext uri="{BB962C8B-B14F-4D97-AF65-F5344CB8AC3E}">
        <p14:creationId xmlns:p14="http://schemas.microsoft.com/office/powerpoint/2010/main" val="2110286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Basic Dynamic Analysis</a:t>
            </a:r>
            <a:endParaRPr lang="en-US" sz="3600" dirty="0"/>
          </a:p>
        </p:txBody>
      </p:sp>
      <p:sp>
        <p:nvSpPr>
          <p:cNvPr id="3" name="Subtitle 2"/>
          <p:cNvSpPr>
            <a:spLocks noGrp="1"/>
          </p:cNvSpPr>
          <p:nvPr>
            <p:ph type="subTitle" idx="1"/>
          </p:nvPr>
        </p:nvSpPr>
        <p:spPr/>
        <p:txBody>
          <a:bodyPr/>
          <a:lstStyle/>
          <a:p>
            <a:r>
              <a:rPr lang="en-US" cap="none" dirty="0" err="1" smtClean="0"/>
              <a:t>Hüseyin</a:t>
            </a:r>
            <a:r>
              <a:rPr lang="en-US" cap="none" dirty="0" smtClean="0"/>
              <a:t> </a:t>
            </a:r>
            <a:r>
              <a:rPr lang="en-US" cap="none" dirty="0" err="1" smtClean="0"/>
              <a:t>Yağcı</a:t>
            </a:r>
            <a:endParaRPr lang="en-US" cap="none"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2299014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 Dynamic Analysis</a:t>
            </a:r>
            <a:endParaRPr lang="en-US" dirty="0"/>
          </a:p>
        </p:txBody>
      </p:sp>
      <p:sp>
        <p:nvSpPr>
          <p:cNvPr id="3" name="Content Placeholder 2"/>
          <p:cNvSpPr>
            <a:spLocks noGrp="1"/>
          </p:cNvSpPr>
          <p:nvPr>
            <p:ph idx="1"/>
          </p:nvPr>
        </p:nvSpPr>
        <p:spPr/>
        <p:txBody>
          <a:bodyPr/>
          <a:lstStyle/>
          <a:p>
            <a:r>
              <a:rPr lang="en-US" dirty="0" err="1" smtClean="0"/>
              <a:t>INetSim</a:t>
            </a:r>
            <a:r>
              <a:rPr lang="en-US" dirty="0" smtClean="0"/>
              <a:t>;</a:t>
            </a:r>
          </a:p>
          <a:p>
            <a:pPr lvl="1"/>
            <a:r>
              <a:rPr lang="en-US" dirty="0" err="1"/>
              <a:t>INetSim</a:t>
            </a:r>
            <a:r>
              <a:rPr lang="en-US" dirty="0"/>
              <a:t> is a free, Linux-based software suite for simulating common Internet services</a:t>
            </a:r>
            <a:r>
              <a:rPr lang="en-US" dirty="0" smtClean="0"/>
              <a:t>.</a:t>
            </a:r>
          </a:p>
          <a:p>
            <a:pPr lvl="1"/>
            <a:r>
              <a:rPr lang="en-US" dirty="0" err="1"/>
              <a:t>INetSim</a:t>
            </a:r>
            <a:r>
              <a:rPr lang="en-US" dirty="0"/>
              <a:t> is the best free tool for providing fake services, allowing you to analyze the network behavior of unknown malware samples by emulating services such as HTTP, HTTPS, FTP, IRC, DNS, SMTP, and others</a:t>
            </a:r>
            <a:r>
              <a:rPr lang="en-US" dirty="0" smtClean="0"/>
              <a:t>.</a:t>
            </a:r>
          </a:p>
          <a:p>
            <a:pPr lvl="1"/>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10</a:t>
            </a:fld>
            <a:endParaRPr lang="en-US"/>
          </a:p>
        </p:txBody>
      </p:sp>
    </p:spTree>
    <p:extLst>
      <p:ext uri="{BB962C8B-B14F-4D97-AF65-F5344CB8AC3E}">
        <p14:creationId xmlns:p14="http://schemas.microsoft.com/office/powerpoint/2010/main" val="35973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Outline</a:t>
            </a:r>
            <a:endParaRPr lang="en-US" dirty="0"/>
          </a:p>
        </p:txBody>
      </p:sp>
      <p:sp>
        <p:nvSpPr>
          <p:cNvPr id="3" name="Content Placeholder 2"/>
          <p:cNvSpPr>
            <a:spLocks noGrp="1"/>
          </p:cNvSpPr>
          <p:nvPr>
            <p:ph idx="1"/>
          </p:nvPr>
        </p:nvSpPr>
        <p:spPr/>
        <p:txBody>
          <a:bodyPr/>
          <a:lstStyle/>
          <a:p>
            <a:r>
              <a:rPr lang="en-US" dirty="0"/>
              <a:t>Basic Dynamic Analysis</a:t>
            </a:r>
            <a:r>
              <a:rPr lang="en-US" dirty="0" smtClean="0"/>
              <a:t>;</a:t>
            </a:r>
          </a:p>
          <a:p>
            <a:pPr lvl="1"/>
            <a:r>
              <a:rPr lang="en-US" dirty="0" smtClean="0"/>
              <a:t>Sandboxes</a:t>
            </a:r>
            <a:endParaRPr lang="en-US" dirty="0"/>
          </a:p>
          <a:p>
            <a:pPr lvl="1"/>
            <a:r>
              <a:rPr lang="en-US" dirty="0"/>
              <a:t>Running Malware</a:t>
            </a:r>
          </a:p>
          <a:p>
            <a:pPr lvl="1"/>
            <a:r>
              <a:rPr lang="en-US" dirty="0"/>
              <a:t>Monitoring with Process Monitor</a:t>
            </a:r>
          </a:p>
          <a:p>
            <a:pPr lvl="1"/>
            <a:r>
              <a:rPr lang="en-US" dirty="0"/>
              <a:t>Viewing Process with Process Explorer</a:t>
            </a:r>
          </a:p>
          <a:p>
            <a:pPr lvl="1"/>
            <a:r>
              <a:rPr lang="en-US" dirty="0"/>
              <a:t>Comparing Registry Snapshots</a:t>
            </a:r>
          </a:p>
          <a:p>
            <a:pPr lvl="1"/>
            <a:r>
              <a:rPr lang="en-US" dirty="0"/>
              <a:t>Faking a Network</a:t>
            </a:r>
          </a:p>
          <a:p>
            <a:pPr lvl="1"/>
            <a:r>
              <a:rPr lang="en-US" dirty="0"/>
              <a:t>Packet Sniffing</a:t>
            </a:r>
          </a:p>
          <a:p>
            <a:pPr lvl="1"/>
            <a:r>
              <a:rPr lang="en-US" dirty="0" err="1"/>
              <a:t>INetSim</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74359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Dynamic Analysis</a:t>
            </a:r>
            <a:endParaRPr lang="en-US" dirty="0"/>
          </a:p>
        </p:txBody>
      </p:sp>
      <p:sp>
        <p:nvSpPr>
          <p:cNvPr id="3" name="Content Placeholder 2"/>
          <p:cNvSpPr>
            <a:spLocks noGrp="1"/>
          </p:cNvSpPr>
          <p:nvPr>
            <p:ph idx="1"/>
          </p:nvPr>
        </p:nvSpPr>
        <p:spPr/>
        <p:txBody>
          <a:bodyPr/>
          <a:lstStyle/>
          <a:p>
            <a:r>
              <a:rPr lang="en-US" dirty="0" smtClean="0"/>
              <a:t>Sandboxes;</a:t>
            </a:r>
          </a:p>
          <a:p>
            <a:pPr lvl="1"/>
            <a:r>
              <a:rPr lang="en-US" dirty="0"/>
              <a:t>A sandbox is a security mechanism for running untrusted programs in a safe environment without fear of harming “real” systems. </a:t>
            </a:r>
            <a:endParaRPr lang="en-US" dirty="0" smtClean="0"/>
          </a:p>
          <a:p>
            <a:pPr lvl="1"/>
            <a:r>
              <a:rPr lang="en-US" dirty="0" smtClean="0"/>
              <a:t>Most of sandboxes generate reports about malware sample.</a:t>
            </a:r>
          </a:p>
          <a:p>
            <a:pPr lvl="1"/>
            <a:r>
              <a:rPr lang="en-US" dirty="0" smtClean="0"/>
              <a:t>Drawbacks;</a:t>
            </a:r>
          </a:p>
          <a:p>
            <a:pPr lvl="2"/>
            <a:r>
              <a:rPr lang="en-US" dirty="0" smtClean="0"/>
              <a:t>Some malwares need to be run with command-line options.</a:t>
            </a:r>
          </a:p>
          <a:p>
            <a:pPr lvl="2"/>
            <a:r>
              <a:rPr lang="en-US" dirty="0"/>
              <a:t>The sandbox also may not record all events, because neither you nor the sandbox may wait long enough</a:t>
            </a:r>
            <a:r>
              <a:rPr lang="en-US" dirty="0" smtClean="0"/>
              <a:t>.</a:t>
            </a:r>
          </a:p>
          <a:p>
            <a:pPr lvl="2"/>
            <a:r>
              <a:rPr lang="en-US" dirty="0" smtClean="0"/>
              <a:t>Virtual machine detection systems can be problematic.</a:t>
            </a:r>
          </a:p>
          <a:p>
            <a:pPr lvl="2"/>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3</a:t>
            </a:fld>
            <a:endParaRPr lang="en-US"/>
          </a:p>
        </p:txBody>
      </p:sp>
    </p:spTree>
    <p:extLst>
      <p:ext uri="{BB962C8B-B14F-4D97-AF65-F5344CB8AC3E}">
        <p14:creationId xmlns:p14="http://schemas.microsoft.com/office/powerpoint/2010/main" val="188973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Dynamic Analysis</a:t>
            </a:r>
            <a:endParaRPr lang="en-US" dirty="0"/>
          </a:p>
        </p:txBody>
      </p:sp>
      <p:sp>
        <p:nvSpPr>
          <p:cNvPr id="3" name="Content Placeholder 2"/>
          <p:cNvSpPr>
            <a:spLocks noGrp="1"/>
          </p:cNvSpPr>
          <p:nvPr>
            <p:ph idx="1"/>
          </p:nvPr>
        </p:nvSpPr>
        <p:spPr/>
        <p:txBody>
          <a:bodyPr/>
          <a:lstStyle/>
          <a:p>
            <a:r>
              <a:rPr lang="en-US" dirty="0" smtClean="0"/>
              <a:t>Running Malware;</a:t>
            </a:r>
          </a:p>
          <a:p>
            <a:pPr lvl="1"/>
            <a:r>
              <a:rPr lang="en-US" dirty="0" smtClean="0"/>
              <a:t>Not every time malwares have executable files. </a:t>
            </a:r>
          </a:p>
          <a:p>
            <a:pPr lvl="1"/>
            <a:r>
              <a:rPr lang="en-US" dirty="0" smtClean="0"/>
              <a:t>Most of the time there are malicious DLL files need to bi analyze.</a:t>
            </a:r>
          </a:p>
          <a:p>
            <a:pPr lvl="1"/>
            <a:r>
              <a:rPr lang="en-US" dirty="0" smtClean="0"/>
              <a:t>“Rundll32.exe” program provides a container for running a DLL.</a:t>
            </a:r>
          </a:p>
          <a:p>
            <a:pPr marL="457200" lvl="1" indent="0">
              <a:buNone/>
            </a:pPr>
            <a:r>
              <a:rPr lang="en-US" dirty="0" smtClean="0"/>
              <a:t>  </a:t>
            </a:r>
          </a:p>
          <a:p>
            <a:pPr lvl="2"/>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4</a:t>
            </a:fld>
            <a:endParaRPr lang="en-US"/>
          </a:p>
        </p:txBody>
      </p:sp>
    </p:spTree>
    <p:extLst>
      <p:ext uri="{BB962C8B-B14F-4D97-AF65-F5344CB8AC3E}">
        <p14:creationId xmlns:p14="http://schemas.microsoft.com/office/powerpoint/2010/main" val="112624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 Dynamic Analysis</a:t>
            </a:r>
            <a:endParaRPr lang="en-US" dirty="0"/>
          </a:p>
        </p:txBody>
      </p:sp>
      <p:sp>
        <p:nvSpPr>
          <p:cNvPr id="3" name="Content Placeholder 2"/>
          <p:cNvSpPr>
            <a:spLocks noGrp="1"/>
          </p:cNvSpPr>
          <p:nvPr>
            <p:ph idx="1"/>
          </p:nvPr>
        </p:nvSpPr>
        <p:spPr/>
        <p:txBody>
          <a:bodyPr/>
          <a:lstStyle/>
          <a:p>
            <a:pPr marL="342900" lvl="1" indent="-342900"/>
            <a:r>
              <a:rPr lang="en-US" dirty="0"/>
              <a:t>Monitoring with Process </a:t>
            </a:r>
            <a:r>
              <a:rPr lang="en-US" dirty="0" smtClean="0"/>
              <a:t>Monitor;</a:t>
            </a:r>
          </a:p>
          <a:p>
            <a:pPr marL="742950" lvl="2" indent="-342900"/>
            <a:r>
              <a:rPr lang="en-US" dirty="0"/>
              <a:t>Process Monitor, or </a:t>
            </a:r>
            <a:r>
              <a:rPr lang="en-US" dirty="0" smtClean="0"/>
              <a:t>“</a:t>
            </a:r>
            <a:r>
              <a:rPr lang="en-US" dirty="0" err="1" smtClean="0"/>
              <a:t>procmon</a:t>
            </a:r>
            <a:r>
              <a:rPr lang="en-US" dirty="0" smtClean="0"/>
              <a:t>”, </a:t>
            </a:r>
            <a:r>
              <a:rPr lang="en-US" dirty="0"/>
              <a:t>is an advanced monitoring tool for Windows that provides a way to monitor certain registry, file system, network, process, and thread activity</a:t>
            </a:r>
            <a:r>
              <a:rPr lang="en-US" dirty="0" smtClean="0"/>
              <a:t>.</a:t>
            </a:r>
          </a:p>
          <a:p>
            <a:pPr marL="742950" lvl="2" indent="-342900"/>
            <a:r>
              <a:rPr lang="en-US" dirty="0" err="1" smtClean="0"/>
              <a:t>Procmon</a:t>
            </a:r>
            <a:r>
              <a:rPr lang="en-US" dirty="0" smtClean="0"/>
              <a:t> can not capture everything. </a:t>
            </a:r>
          </a:p>
          <a:p>
            <a:pPr marL="742950" lvl="2" indent="-342900"/>
            <a:r>
              <a:rPr lang="en-US" dirty="0" err="1" smtClean="0"/>
              <a:t>Procmon</a:t>
            </a:r>
            <a:r>
              <a:rPr lang="en-US" dirty="0" smtClean="0"/>
              <a:t> needs to be filter before analyzing.</a:t>
            </a:r>
            <a:endParaRPr lang="en-US" dirty="0"/>
          </a:p>
          <a:p>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5</a:t>
            </a:fld>
            <a:endParaRPr lang="en-US"/>
          </a:p>
        </p:txBody>
      </p:sp>
    </p:spTree>
    <p:extLst>
      <p:ext uri="{BB962C8B-B14F-4D97-AF65-F5344CB8AC3E}">
        <p14:creationId xmlns:p14="http://schemas.microsoft.com/office/powerpoint/2010/main" val="322679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 Dynamic Analysis</a:t>
            </a:r>
            <a:endParaRPr lang="en-US" dirty="0"/>
          </a:p>
        </p:txBody>
      </p:sp>
      <p:sp>
        <p:nvSpPr>
          <p:cNvPr id="3" name="Content Placeholder 2"/>
          <p:cNvSpPr>
            <a:spLocks noGrp="1"/>
          </p:cNvSpPr>
          <p:nvPr>
            <p:ph idx="1"/>
          </p:nvPr>
        </p:nvSpPr>
        <p:spPr/>
        <p:txBody>
          <a:bodyPr/>
          <a:lstStyle/>
          <a:p>
            <a:pPr marL="342900" lvl="1" indent="-342900"/>
            <a:r>
              <a:rPr lang="en-US" dirty="0"/>
              <a:t>Viewing Processes with Process </a:t>
            </a:r>
            <a:r>
              <a:rPr lang="en-US" dirty="0" smtClean="0"/>
              <a:t>Explorer;</a:t>
            </a:r>
          </a:p>
          <a:p>
            <a:pPr lvl="1"/>
            <a:r>
              <a:rPr lang="en-US" dirty="0"/>
              <a:t>The Process Explorer, free from Microsoft, is an extremely powerful task manager that should be running when you are performing dynamic analysis</a:t>
            </a:r>
            <a:r>
              <a:rPr lang="en-US" dirty="0" smtClean="0"/>
              <a:t>.</a:t>
            </a:r>
          </a:p>
          <a:p>
            <a:pPr lvl="1"/>
            <a:r>
              <a:rPr lang="en-US" dirty="0"/>
              <a:t>Process Explorer shows five columns: Process (the process name), PID (the process identifier), CPU (CPU usage), Description, and Company Name</a:t>
            </a:r>
            <a:r>
              <a:rPr lang="en-US" dirty="0" smtClean="0"/>
              <a:t>.</a:t>
            </a:r>
          </a:p>
          <a:p>
            <a:pPr lvl="1"/>
            <a:r>
              <a:rPr lang="en-US" dirty="0"/>
              <a:t>Process Explorer can display quite a bit of information for each process. For example, when the DLL information display window is active, you can click a process to see all DLLs it loaded into memory.  </a:t>
            </a:r>
            <a:endParaRPr lang="en-US" dirty="0" smtClean="0"/>
          </a:p>
          <a:p>
            <a:pPr lvl="1"/>
            <a:r>
              <a:rPr lang="en-US" dirty="0"/>
              <a:t>You can also use Process Explorer to analyze malicious documents, such as PDFs and Word </a:t>
            </a:r>
            <a:r>
              <a:rPr lang="en-US" dirty="0" smtClean="0"/>
              <a:t>documents.</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6</a:t>
            </a:fld>
            <a:endParaRPr lang="en-US"/>
          </a:p>
        </p:txBody>
      </p:sp>
    </p:spTree>
    <p:extLst>
      <p:ext uri="{BB962C8B-B14F-4D97-AF65-F5344CB8AC3E}">
        <p14:creationId xmlns:p14="http://schemas.microsoft.com/office/powerpoint/2010/main" val="11390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Basic Dynamic Analysis</a:t>
            </a:r>
            <a:endParaRPr lang="en-US" dirty="0"/>
          </a:p>
        </p:txBody>
      </p:sp>
      <p:sp>
        <p:nvSpPr>
          <p:cNvPr id="3" name="Content Placeholder 2"/>
          <p:cNvSpPr>
            <a:spLocks noGrp="1"/>
          </p:cNvSpPr>
          <p:nvPr>
            <p:ph idx="1"/>
          </p:nvPr>
        </p:nvSpPr>
        <p:spPr/>
        <p:txBody>
          <a:bodyPr/>
          <a:lstStyle/>
          <a:p>
            <a:pPr lvl="1"/>
            <a:r>
              <a:rPr lang="en-US" dirty="0"/>
              <a:t>Comparing Registry </a:t>
            </a:r>
            <a:r>
              <a:rPr lang="en-US" dirty="0" smtClean="0"/>
              <a:t>Snapshots;</a:t>
            </a:r>
          </a:p>
          <a:p>
            <a:pPr lvl="2"/>
            <a:r>
              <a:rPr lang="en-US" dirty="0" err="1"/>
              <a:t>Regshot</a:t>
            </a:r>
            <a:r>
              <a:rPr lang="en-US" dirty="0"/>
              <a:t> (shown in Figure 3-8) is an open source registry comparison tool that allows you to take and compare two registry snapshots</a:t>
            </a:r>
            <a:r>
              <a:rPr lang="en-US" dirty="0" smtClean="0"/>
              <a:t>.</a:t>
            </a:r>
          </a:p>
          <a:p>
            <a:pPr lvl="2"/>
            <a:r>
              <a:rPr lang="en-US" dirty="0"/>
              <a:t>To use </a:t>
            </a:r>
            <a:r>
              <a:rPr lang="en-US" dirty="0" err="1"/>
              <a:t>Regshot</a:t>
            </a:r>
            <a:r>
              <a:rPr lang="en-US" dirty="0"/>
              <a:t> for malware analysis, simply take the first shot by clicking the 1st Shot button, and then run the malware and wait for it to finish making any system changes</a:t>
            </a:r>
            <a:r>
              <a:rPr lang="en-US" dirty="0" smtClean="0"/>
              <a:t>.</a:t>
            </a:r>
          </a:p>
          <a:p>
            <a:pPr lvl="2"/>
            <a:r>
              <a:rPr lang="en-US" dirty="0"/>
              <a:t>Next, take the second shot by clicking the 2nd Shot button. </a:t>
            </a:r>
            <a:endParaRPr lang="en-US" dirty="0" smtClean="0"/>
          </a:p>
          <a:p>
            <a:pPr lvl="2"/>
            <a:r>
              <a:rPr lang="en-US" dirty="0"/>
              <a:t>Finally, click the Compare button to compare the two snapshots</a:t>
            </a:r>
          </a:p>
        </p:txBody>
      </p:sp>
      <p:sp>
        <p:nvSpPr>
          <p:cNvPr id="4" name="Slide Number Placeholder 3"/>
          <p:cNvSpPr>
            <a:spLocks noGrp="1"/>
          </p:cNvSpPr>
          <p:nvPr>
            <p:ph type="sldNum" sz="quarter" idx="12"/>
          </p:nvPr>
        </p:nvSpPr>
        <p:spPr/>
        <p:txBody>
          <a:bodyPr/>
          <a:lstStyle/>
          <a:p>
            <a:fld id="{B3FF359C-A2E2-4193-A991-71794F5D9AC1}" type="slidenum">
              <a:rPr lang="en-US" smtClean="0"/>
              <a:t>7</a:t>
            </a:fld>
            <a:endParaRPr lang="en-US"/>
          </a:p>
        </p:txBody>
      </p:sp>
    </p:spTree>
    <p:extLst>
      <p:ext uri="{BB962C8B-B14F-4D97-AF65-F5344CB8AC3E}">
        <p14:creationId xmlns:p14="http://schemas.microsoft.com/office/powerpoint/2010/main" val="379897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Dynamic Analysis</a:t>
            </a:r>
            <a:endParaRPr lang="en-US" dirty="0"/>
          </a:p>
        </p:txBody>
      </p:sp>
      <p:sp>
        <p:nvSpPr>
          <p:cNvPr id="3" name="Content Placeholder 2"/>
          <p:cNvSpPr>
            <a:spLocks noGrp="1"/>
          </p:cNvSpPr>
          <p:nvPr>
            <p:ph idx="1"/>
          </p:nvPr>
        </p:nvSpPr>
        <p:spPr/>
        <p:txBody>
          <a:bodyPr/>
          <a:lstStyle/>
          <a:p>
            <a:pPr marL="342900" lvl="1" indent="-342900"/>
            <a:r>
              <a:rPr lang="en-US" dirty="0"/>
              <a:t>Faking a </a:t>
            </a:r>
            <a:r>
              <a:rPr lang="en-US" dirty="0" smtClean="0"/>
              <a:t>Network;</a:t>
            </a:r>
          </a:p>
          <a:p>
            <a:pPr marL="742950" lvl="2" indent="-342900"/>
            <a:r>
              <a:rPr lang="en-US" dirty="0"/>
              <a:t>Malware often beacons out and eventually communicates with a </a:t>
            </a:r>
            <a:r>
              <a:rPr lang="en-US" dirty="0" err="1"/>
              <a:t>commandand</a:t>
            </a:r>
            <a:r>
              <a:rPr lang="en-US" dirty="0"/>
              <a:t>-control </a:t>
            </a:r>
            <a:r>
              <a:rPr lang="en-US" dirty="0" smtClean="0"/>
              <a:t>server.</a:t>
            </a:r>
          </a:p>
          <a:p>
            <a:pPr marL="742950" lvl="2" indent="-342900"/>
            <a:r>
              <a:rPr lang="en-US" dirty="0"/>
              <a:t>You can create a fake network and quickly obtain network indicators, without actually connecting to the </a:t>
            </a:r>
            <a:r>
              <a:rPr lang="en-US" dirty="0" smtClean="0"/>
              <a:t>Internet</a:t>
            </a:r>
          </a:p>
          <a:p>
            <a:pPr marL="742950" lvl="2" indent="-342900"/>
            <a:r>
              <a:rPr lang="en-US" dirty="0"/>
              <a:t>These indicators can include DNS names, IP addresses, and packet signatures. </a:t>
            </a:r>
          </a:p>
          <a:p>
            <a:r>
              <a:rPr lang="en-US" dirty="0" err="1" smtClean="0"/>
              <a:t>ApateDNS</a:t>
            </a:r>
            <a:r>
              <a:rPr lang="en-US" dirty="0" smtClean="0"/>
              <a:t>, </a:t>
            </a:r>
            <a:r>
              <a:rPr lang="en-US" dirty="0" err="1" smtClean="0"/>
              <a:t>Netcat</a:t>
            </a:r>
            <a:endParaRPr lang="en-US" dirty="0"/>
          </a:p>
        </p:txBody>
      </p:sp>
      <p:sp>
        <p:nvSpPr>
          <p:cNvPr id="4" name="Slide Number Placeholder 3"/>
          <p:cNvSpPr>
            <a:spLocks noGrp="1"/>
          </p:cNvSpPr>
          <p:nvPr>
            <p:ph type="sldNum" sz="quarter" idx="12"/>
          </p:nvPr>
        </p:nvSpPr>
        <p:spPr/>
        <p:txBody>
          <a:bodyPr/>
          <a:lstStyle/>
          <a:p>
            <a:fld id="{B3FF359C-A2E2-4193-A991-71794F5D9AC1}" type="slidenum">
              <a:rPr lang="en-US" smtClean="0"/>
              <a:t>8</a:t>
            </a:fld>
            <a:endParaRPr lang="en-US"/>
          </a:p>
        </p:txBody>
      </p:sp>
    </p:spTree>
    <p:extLst>
      <p:ext uri="{BB962C8B-B14F-4D97-AF65-F5344CB8AC3E}">
        <p14:creationId xmlns:p14="http://schemas.microsoft.com/office/powerpoint/2010/main" val="191574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Dynamic Analysis</a:t>
            </a:r>
            <a:endParaRPr lang="en-US" dirty="0"/>
          </a:p>
        </p:txBody>
      </p:sp>
      <p:sp>
        <p:nvSpPr>
          <p:cNvPr id="3" name="Content Placeholder 2"/>
          <p:cNvSpPr>
            <a:spLocks noGrp="1"/>
          </p:cNvSpPr>
          <p:nvPr>
            <p:ph idx="1"/>
          </p:nvPr>
        </p:nvSpPr>
        <p:spPr/>
        <p:txBody>
          <a:bodyPr/>
          <a:lstStyle/>
          <a:p>
            <a:pPr marL="342900" lvl="1" indent="-342900"/>
            <a:r>
              <a:rPr lang="en-US" dirty="0"/>
              <a:t>Packet </a:t>
            </a:r>
            <a:r>
              <a:rPr lang="en-US" dirty="0" smtClean="0"/>
              <a:t>Sniffing;</a:t>
            </a:r>
          </a:p>
          <a:p>
            <a:pPr marL="742950" lvl="2" indent="-342900"/>
            <a:r>
              <a:rPr lang="en-US" dirty="0" err="1"/>
              <a:t>Wireshark</a:t>
            </a:r>
            <a:r>
              <a:rPr lang="en-US" dirty="0"/>
              <a:t> is an open source sniffer, a packet capture tool that intercepts and logs network traffic. </a:t>
            </a:r>
            <a:endParaRPr lang="en-US" dirty="0" smtClean="0"/>
          </a:p>
          <a:p>
            <a:pPr marL="742950" lvl="2" indent="-342900"/>
            <a:r>
              <a:rPr lang="en-US" dirty="0" err="1"/>
              <a:t>Wireshark</a:t>
            </a:r>
            <a:r>
              <a:rPr lang="en-US" dirty="0"/>
              <a:t> provides visualization, packet-stream analysis, and in-depth analysis of individual packets.</a:t>
            </a:r>
          </a:p>
          <a:p>
            <a:pPr lvl="1"/>
            <a:r>
              <a:rPr lang="en-US" dirty="0" err="1"/>
              <a:t>Wireshark</a:t>
            </a:r>
            <a:r>
              <a:rPr lang="en-US" dirty="0"/>
              <a:t> is known to have many security vulnerabilities, so be sure to run it in a safe environment</a:t>
            </a:r>
            <a:r>
              <a:rPr lang="en-US" dirty="0" smtClean="0"/>
              <a:t>.</a:t>
            </a:r>
          </a:p>
          <a:p>
            <a:pPr lvl="1"/>
            <a:r>
              <a:rPr lang="en-US" dirty="0" err="1"/>
              <a:t>Wireshark</a:t>
            </a:r>
            <a:r>
              <a:rPr lang="en-US" dirty="0"/>
              <a:t> can help you to understand how malware is performing network communication by sniffing packets as the malware communicates. To use </a:t>
            </a:r>
            <a:r>
              <a:rPr lang="en-US" dirty="0" err="1"/>
              <a:t>Wireshark</a:t>
            </a:r>
            <a:r>
              <a:rPr lang="en-US" dirty="0"/>
              <a:t> for this purpose, connect to the Internet or simulate an Internet connection, and then start </a:t>
            </a:r>
            <a:r>
              <a:rPr lang="en-US" dirty="0" err="1"/>
              <a:t>Wireshark’s</a:t>
            </a:r>
            <a:r>
              <a:rPr lang="en-US" dirty="0"/>
              <a:t> packet capture and run the malware</a:t>
            </a:r>
          </a:p>
        </p:txBody>
      </p:sp>
      <p:sp>
        <p:nvSpPr>
          <p:cNvPr id="4" name="Slide Number Placeholder 3"/>
          <p:cNvSpPr>
            <a:spLocks noGrp="1"/>
          </p:cNvSpPr>
          <p:nvPr>
            <p:ph type="sldNum" sz="quarter" idx="12"/>
          </p:nvPr>
        </p:nvSpPr>
        <p:spPr/>
        <p:txBody>
          <a:bodyPr/>
          <a:lstStyle/>
          <a:p>
            <a:fld id="{B3FF359C-A2E2-4193-A991-71794F5D9AC1}" type="slidenum">
              <a:rPr lang="en-US" smtClean="0"/>
              <a:t>9</a:t>
            </a:fld>
            <a:endParaRPr lang="en-US"/>
          </a:p>
        </p:txBody>
      </p:sp>
    </p:spTree>
    <p:extLst>
      <p:ext uri="{BB962C8B-B14F-4D97-AF65-F5344CB8AC3E}">
        <p14:creationId xmlns:p14="http://schemas.microsoft.com/office/powerpoint/2010/main" val="48275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TotalTime>
  <Words>647</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Basic Dynamic Analysis</vt:lpstr>
      <vt:lpstr>Outline</vt:lpstr>
      <vt:lpstr>Basic Dynamic Analysis</vt:lpstr>
      <vt:lpstr>Basic Dynamic Analysis</vt:lpstr>
      <vt:lpstr>Basic Dynamic Analysis</vt:lpstr>
      <vt:lpstr>Basic Dynamic Analysis</vt:lpstr>
      <vt:lpstr>Basic Dynamic Analysis</vt:lpstr>
      <vt:lpstr>Basic Dynamic Analysis</vt:lpstr>
      <vt:lpstr>Basic Dynamic Analysis</vt:lpstr>
      <vt:lpstr>Basic Dynamic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Techniques</dc:title>
  <dc:creator>Ceku</dc:creator>
  <cp:lastModifiedBy>Ceku</cp:lastModifiedBy>
  <cp:revision>39</cp:revision>
  <dcterms:created xsi:type="dcterms:W3CDTF">2018-08-08T13:03:34Z</dcterms:created>
  <dcterms:modified xsi:type="dcterms:W3CDTF">2018-08-18T14:27:31Z</dcterms:modified>
</cp:coreProperties>
</file>