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5"/>
  </p:normalViewPr>
  <p:slideViewPr>
    <p:cSldViewPr snapToGrid="0">
      <p:cViewPr varScale="1">
        <p:scale>
          <a:sx n="124" d="100"/>
          <a:sy n="124" d="100"/>
        </p:scale>
        <p:origin x="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E3EA-848B-9973-09CA-8F9F83C2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D38FB-9898-008D-C018-EF99D1839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9AC1-173E-6B55-23A7-0351DB9F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55AA-9565-56E8-19F1-8681C923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9089-B7A5-35C6-DF71-8FF51D82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AD33-48D2-6A80-16B3-9A9B197E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8F86-B49C-A8F5-8F27-157D78ABD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8BD4-F166-8126-19AD-9F199E02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D6DC-83E8-5EDB-E25E-724F1E7C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1487D-0E4B-47D4-BACF-240ED3B6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76B07-28EA-1F4D-F522-F9164B9C1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E9B14-1354-E2AF-3BFE-87824E80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4EB1-88B1-B793-3962-0214425B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7687-EC96-E35A-DC36-4BDDCFCD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A7F8-FFAD-5095-BBFF-208363D4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40D4-C4DD-49E9-E996-CA59A37A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D692-5D7F-10EB-77B8-370E5280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0532-CBDE-6499-68D2-FDAC00AF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3101-2394-B0B0-AB4F-F94D0F7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026A-2E43-FD23-92E4-5414661E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1934-E4DE-906B-BEDF-A9AE2025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706E-20E7-EECC-512B-ABDB0652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1578-4E7C-6AF5-6F5B-9BF120B6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7541-0DB1-D91D-1475-E068D8FF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7193-2713-9073-CB01-559701BC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D9C2-AE1F-CC2D-EFD1-C8FC13D0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6C48-29A7-1700-5B30-3EBDF1314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8A519-DD06-2404-5A4F-A6235027F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A4BF-D882-0BFB-8EC7-11620BC8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AB85A-57B2-FFA2-86AF-575FDFF1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2F593-EE16-3AB4-8046-14C039E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55ED-FBE7-D01B-3490-570F4D00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25D8-E073-6BF5-C07F-94C330BE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90AE-0191-0F49-B32B-A672BEC5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17D24-F331-35AD-E701-C0BD29CB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EE267-32FF-00D0-E75C-2735F67D2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3E759-4300-C7E2-BD78-64697ADC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9A070-E2F7-3FD0-CF28-6A794628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8F19E-AE10-A872-1F3D-AE240106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C99C-4415-1B51-3509-ABBB1360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AB81F-F018-4C2C-719D-274925D8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D3856-E396-8707-E74B-33F4EA86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379B8-E6C2-75AD-181A-520E487E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C1C0A-95FC-D2AE-D549-BC9D1DA1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7EDA2-4BB8-3885-392F-36FF0500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47CA8-4C0D-C9B5-6B20-A2F7AE8B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50A8-DA10-FF70-DC56-1E6992F8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82D9-3CC7-3ABE-29C1-C6F3E552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D096-D86B-8DAF-5ED4-1B188593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DDC0-3B33-7DB2-9319-51E3A773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3742D-533C-0A62-2DA0-E32E7E7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945B9-C03A-4AC8-65BB-584D58A2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D242-FA2B-CEC6-ADF1-CB464B3E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02684-B9DB-0A70-C002-238EB7B8E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69133-4021-66CC-E435-52C0EB847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7B30B-3898-37FE-04F6-BE06DC83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7D8B-7B5F-2041-4103-818080DD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494E-ADB4-3ECE-5B7B-2F8A0A66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374AF-FB35-C9BC-0926-C772A18C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0865E-2C92-01D7-9109-0DB963D4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CB31-74D5-C6EE-5DBE-3DB69ADE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DD970-FF0C-3241-AB4B-F21280380D45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3ACFC-9D73-54EA-8FCD-6FF97F642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5304-FF59-5349-2D00-91F4924FC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E25D8-1FEA-B440-B3EC-36000FC1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ewhiley/targeted_lipid_exploreR/blob/main/v4/notebooks/lipid_exploreR_notebook_v4.R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6846-1FEC-A21E-78D7-FF1651CD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 err="1"/>
              <a:t>Lipidomics</a:t>
            </a:r>
            <a:r>
              <a:rPr lang="en-US" dirty="0"/>
              <a:t> data processing v4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lipidExploreR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9E07F-A5E5-2D34-249A-811EDF454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2024-09-04 </a:t>
            </a:r>
          </a:p>
          <a:p>
            <a:r>
              <a:rPr lang="en-US" dirty="0"/>
              <a:t>LGW</a:t>
            </a:r>
          </a:p>
        </p:txBody>
      </p:sp>
    </p:spTree>
    <p:extLst>
      <p:ext uri="{BB962C8B-B14F-4D97-AF65-F5344CB8AC3E}">
        <p14:creationId xmlns:p14="http://schemas.microsoft.com/office/powerpoint/2010/main" val="45795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BE2AE-7AAB-D12E-9065-A480E0D6C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1095-1F62-D791-D4FB-A227BEF9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2 – </a:t>
            </a:r>
            <a:r>
              <a:rPr lang="en-US" dirty="0" err="1"/>
              <a:t>qcCheckR</a:t>
            </a:r>
            <a:r>
              <a:rPr lang="en-US" dirty="0"/>
              <a:t> operations</a:t>
            </a:r>
            <a:br>
              <a:rPr lang="en-US" dirty="0"/>
            </a:br>
            <a:r>
              <a:rPr lang="en-US" dirty="0"/>
              <a:t>Phase 2: filtering/flagging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8E72-850A-C896-8B34-5F3AEB1A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Note: in data flagging – a missing value also includes samples &lt;LOD with a </a:t>
            </a:r>
            <a:r>
              <a:rPr lang="en-US" i="1" dirty="0" err="1"/>
              <a:t>peakArea</a:t>
            </a:r>
            <a:r>
              <a:rPr lang="en-US" i="1" dirty="0"/>
              <a:t> &lt;5000. This is considered noise.</a:t>
            </a:r>
          </a:p>
          <a:p>
            <a:pPr marL="0" indent="0">
              <a:buNone/>
            </a:pPr>
            <a:endParaRPr lang="en-US" i="1" dirty="0"/>
          </a:p>
          <a:p>
            <a:pPr marL="514350" indent="-514350">
              <a:buAutoNum type="arabicPeriod"/>
            </a:pPr>
            <a:r>
              <a:rPr lang="en-US" dirty="0"/>
              <a:t>Flag the samples that have &gt;50% missing values. This indicates an error with extraction, injection, or sample</a:t>
            </a:r>
          </a:p>
          <a:p>
            <a:pPr marL="514350" indent="-514350">
              <a:buAutoNum type="arabicPeriod"/>
            </a:pPr>
            <a:r>
              <a:rPr lang="en-US" dirty="0"/>
              <a:t>Flag the lipids with &gt; 50% missing values</a:t>
            </a:r>
          </a:p>
          <a:p>
            <a:pPr marL="514350" indent="-514350">
              <a:buAutoNum type="arabicPeriod"/>
            </a:pPr>
            <a:r>
              <a:rPr lang="en-US" dirty="0"/>
              <a:t>Flag the lipids with %RSD in LTR &gt;30%</a:t>
            </a:r>
          </a:p>
        </p:txBody>
      </p:sp>
    </p:spTree>
    <p:extLst>
      <p:ext uri="{BB962C8B-B14F-4D97-AF65-F5344CB8AC3E}">
        <p14:creationId xmlns:p14="http://schemas.microsoft.com/office/powerpoint/2010/main" val="413696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8713-7784-A1AA-2509-630AD4FA1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6CE6-EC3D-1985-BEE3-EF3B29BF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2 – </a:t>
            </a:r>
            <a:r>
              <a:rPr lang="en-US" dirty="0" err="1"/>
              <a:t>qcCheckR</a:t>
            </a:r>
            <a:r>
              <a:rPr lang="en-US" dirty="0"/>
              <a:t> operations</a:t>
            </a:r>
            <a:br>
              <a:rPr lang="en-US" dirty="0"/>
            </a:br>
            <a:r>
              <a:rPr lang="en-US" dirty="0"/>
              <a:t>Phase 3: create summary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87DA-B774-2F8F-7022-055FD3C1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Creation of a summary report of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D852C-C1C4-C492-6C41-8B95C57A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18" y="2230767"/>
            <a:ext cx="5842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0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1B80-7095-6309-31C4-8D442B84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9DC-A7F8-6AB6-525F-B6101EAA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2 – </a:t>
            </a:r>
            <a:r>
              <a:rPr lang="en-US" dirty="0" err="1"/>
              <a:t>qcCheckR</a:t>
            </a:r>
            <a:r>
              <a:rPr lang="en-US" dirty="0"/>
              <a:t> operations</a:t>
            </a:r>
            <a:br>
              <a:rPr lang="en-US" dirty="0"/>
            </a:br>
            <a:r>
              <a:rPr lang="en-US" dirty="0"/>
              <a:t>Phase 4: exports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793E-F887-F8D3-C7F9-AA1BD562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1" y="1825625"/>
            <a:ext cx="12016596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Multitab</a:t>
            </a:r>
            <a:r>
              <a:rPr lang="en-US" dirty="0"/>
              <a:t> Xlsx file</a:t>
            </a:r>
          </a:p>
          <a:p>
            <a:pPr marL="971550" lvl="1" indent="-514350">
              <a:buAutoNum type="arabicPeriod"/>
            </a:pPr>
            <a:r>
              <a:rPr lang="en-US" sz="2000" dirty="0" err="1"/>
              <a:t>userGuide</a:t>
            </a:r>
            <a:endParaRPr lang="en-US" sz="2000" dirty="0"/>
          </a:p>
          <a:p>
            <a:pPr marL="971550" lvl="1" indent="-514350">
              <a:buAutoNum type="arabicPeriod"/>
            </a:pPr>
            <a:r>
              <a:rPr lang="en-US" sz="2000" dirty="0" err="1"/>
              <a:t>QC.plate</a:t>
            </a:r>
            <a:r>
              <a:rPr lang="en-US" sz="2000" dirty="0"/>
              <a:t> performance</a:t>
            </a:r>
          </a:p>
          <a:p>
            <a:pPr marL="971550" lvl="1" indent="-514350">
              <a:buAutoNum type="arabicPeriod"/>
            </a:pPr>
            <a:r>
              <a:rPr lang="en-US" sz="2000" dirty="0" err="1"/>
              <a:t>QC.sampleMissingValues</a:t>
            </a:r>
            <a:endParaRPr lang="en-US" sz="2000" dirty="0"/>
          </a:p>
          <a:p>
            <a:pPr marL="971550" lvl="1" indent="-514350">
              <a:buAutoNum type="arabicPeriod"/>
            </a:pPr>
            <a:r>
              <a:rPr lang="en-US" sz="2000" dirty="0" err="1"/>
              <a:t>QC.lipidMissingValues</a:t>
            </a:r>
            <a:endParaRPr lang="en-US" sz="2000" dirty="0"/>
          </a:p>
          <a:p>
            <a:pPr marL="971550" lvl="1" indent="-514350">
              <a:buAutoNum type="arabicPeriod"/>
            </a:pPr>
            <a:r>
              <a:rPr lang="en-US" sz="2000" dirty="0" err="1"/>
              <a:t>QC.lipidRSD</a:t>
            </a:r>
            <a:endParaRPr lang="en-US" sz="2000" dirty="0"/>
          </a:p>
          <a:p>
            <a:pPr marL="971550" lvl="1" indent="-514350">
              <a:buAutoNum type="arabicPeriod"/>
            </a:pPr>
            <a:r>
              <a:rPr lang="en-US" sz="2000" dirty="0" err="1"/>
              <a:t>Data.PeakArea</a:t>
            </a:r>
            <a:r>
              <a:rPr lang="en-US" sz="2000" dirty="0"/>
              <a:t> (</a:t>
            </a:r>
            <a:r>
              <a:rPr lang="en-US" sz="2000" i="1" dirty="0" err="1"/>
              <a:t>peakArea</a:t>
            </a:r>
            <a:r>
              <a:rPr lang="en-US" sz="2000" i="1" dirty="0"/>
              <a:t> data for all samples and lipids. No imputation. No filters)</a:t>
            </a:r>
            <a:endParaRPr lang="en-US" sz="2000" dirty="0"/>
          </a:p>
          <a:p>
            <a:pPr marL="971550" lvl="1" indent="-514350">
              <a:buAutoNum type="arabicPeriod"/>
            </a:pPr>
            <a:r>
              <a:rPr lang="en-US" sz="2000" dirty="0" err="1"/>
              <a:t>Data.silPeakArea</a:t>
            </a:r>
            <a:endParaRPr lang="en-US" sz="2000" dirty="0"/>
          </a:p>
          <a:p>
            <a:pPr marL="971550" lvl="1" indent="-514350">
              <a:buAutoNum type="arabicPeriod"/>
            </a:pPr>
            <a:r>
              <a:rPr lang="en-US" sz="2000" dirty="0" err="1"/>
              <a:t>Data.allConcentration</a:t>
            </a:r>
            <a:r>
              <a:rPr lang="en-US" sz="2000" dirty="0"/>
              <a:t> (</a:t>
            </a:r>
            <a:r>
              <a:rPr lang="en-US" sz="2000" i="1" dirty="0"/>
              <a:t>conc. Values for all samples and lipids. No imputation. No filters)</a:t>
            </a:r>
            <a:endParaRPr lang="en-US" sz="2000" dirty="0"/>
          </a:p>
          <a:p>
            <a:pPr marL="971550" lvl="1" indent="-514350">
              <a:buAutoNum type="arabicPeriod"/>
            </a:pPr>
            <a:r>
              <a:rPr lang="en-US" sz="2000" dirty="0" err="1"/>
              <a:t>Data.concentration.preProcessed</a:t>
            </a:r>
            <a:r>
              <a:rPr lang="en-US" sz="2000" dirty="0"/>
              <a:t> </a:t>
            </a:r>
            <a:r>
              <a:rPr lang="en-US" sz="2000" i="1" dirty="0"/>
              <a:t>(conc. Values. Yes imputation. Yes filters)</a:t>
            </a:r>
            <a:endParaRPr lang="en-US" sz="20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000" dirty="0" err="1"/>
              <a:t>Data.statTarget.preProcessed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statTarget</a:t>
            </a:r>
            <a:r>
              <a:rPr lang="en-US" sz="2000" i="1" dirty="0"/>
              <a:t>. conc. Values. Yes imputation. Yes filters)</a:t>
            </a:r>
            <a:endParaRPr lang="en-US" sz="2000" dirty="0"/>
          </a:p>
          <a:p>
            <a:pPr marL="971550" lvl="1" indent="-51435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03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flowchart&#10;&#10;Description automatically generated">
            <a:extLst>
              <a:ext uri="{FF2B5EF4-FFF2-40B4-BE49-F238E27FC236}">
                <a16:creationId xmlns:a16="http://schemas.microsoft.com/office/drawing/2014/main" id="{4A2783B4-973B-8254-00ED-3B6CE55B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464" y="108425"/>
            <a:ext cx="3747071" cy="6641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D9936D7-32E4-4496-4F5B-09325C5F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44" y="234012"/>
            <a:ext cx="10515600" cy="1325563"/>
          </a:xfrm>
        </p:spPr>
        <p:txBody>
          <a:bodyPr/>
          <a:lstStyle/>
          <a:p>
            <a:r>
              <a:rPr lang="en-US" dirty="0"/>
              <a:t>Process Flow</a:t>
            </a:r>
            <a:br>
              <a:rPr lang="en-US" dirty="0"/>
            </a:br>
            <a:r>
              <a:rPr lang="en-US" dirty="0" err="1"/>
              <a:t>qc.checkeR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9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A3A8-86FD-5A27-6A4E-51CCBADB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7641-C603-82D2-36B2-92197CBA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V4 consists of an R notebook with 2x fixed chunks</a:t>
            </a:r>
          </a:p>
          <a:p>
            <a:r>
              <a:rPr lang="en-US" dirty="0"/>
              <a:t>The operator/user is required to run through each chunk in sequence</a:t>
            </a:r>
          </a:p>
          <a:p>
            <a:r>
              <a:rPr lang="en-US" dirty="0"/>
              <a:t>Running through the chunks is interactive – directing the user towards data location, and producing fixed data outputs for consistency</a:t>
            </a:r>
          </a:p>
          <a:p>
            <a:endParaRPr lang="en-US" dirty="0"/>
          </a:p>
          <a:p>
            <a:r>
              <a:rPr lang="en-US" dirty="0"/>
              <a:t>V4 notebook is found here: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https://github.com/lukewhiley/targeted_lipid_exploreR/blob/main/v4/notebooks/lipid_exploreR_notebook_v4.Rmd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6B9E-DA76-F889-F3A2-A6F04917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1 - </a:t>
            </a:r>
            <a:r>
              <a:rPr lang="en-US" dirty="0" err="1"/>
              <a:t>skylineR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3485-C553-E72F-1FC0-DFB31B34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 integration is performed by skyline</a:t>
            </a:r>
          </a:p>
          <a:p>
            <a:r>
              <a:rPr lang="en-US" dirty="0"/>
              <a:t>There are ~1200 peaks to evaluate per sample</a:t>
            </a:r>
          </a:p>
          <a:p>
            <a:r>
              <a:rPr lang="en-US" dirty="0"/>
              <a:t>It is not feasible for manual review of projects</a:t>
            </a:r>
          </a:p>
          <a:p>
            <a:endParaRPr lang="en-US" dirty="0"/>
          </a:p>
          <a:p>
            <a:r>
              <a:rPr lang="en-US" dirty="0"/>
              <a:t>Chunk 1 attempts to standardize integrations for </a:t>
            </a:r>
            <a:r>
              <a:rPr lang="en-US" u="sng" dirty="0"/>
              <a:t>consistency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359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035E7-540B-D09E-4DD5-62150C87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449A-5570-30C1-7CD7-B008AB9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1 – </a:t>
            </a:r>
            <a:r>
              <a:rPr lang="en-US" dirty="0" err="1"/>
              <a:t>skylineR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5636-2B63-E7F0-F4ED-070852EF8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SkylineR</a:t>
            </a:r>
            <a:r>
              <a:rPr lang="en-US" dirty="0"/>
              <a:t> operations:</a:t>
            </a:r>
          </a:p>
          <a:p>
            <a:pPr marL="514350" indent="-514350">
              <a:buAutoNum type="arabicPeriod"/>
            </a:pPr>
            <a:r>
              <a:rPr lang="en-US" dirty="0"/>
              <a:t>Set up list structure in r</a:t>
            </a:r>
          </a:p>
          <a:p>
            <a:pPr marL="514350" indent="-514350">
              <a:buAutoNum type="arabicPeriod"/>
            </a:pPr>
            <a:r>
              <a:rPr lang="en-US" dirty="0"/>
              <a:t>Set project metrics – </a:t>
            </a:r>
          </a:p>
          <a:p>
            <a:pPr marL="971550" lvl="1" indent="-514350">
              <a:buAutoNum type="arabicPeriod"/>
            </a:pPr>
            <a:r>
              <a:rPr lang="en-US" dirty="0"/>
              <a:t>Project location; username; lipid method (v1/v2); qc type (</a:t>
            </a:r>
            <a:r>
              <a:rPr lang="en-US" dirty="0" err="1"/>
              <a:t>ltr</a:t>
            </a:r>
            <a:r>
              <a:rPr lang="en-US" dirty="0"/>
              <a:t>/</a:t>
            </a:r>
            <a:r>
              <a:rPr lang="en-US" dirty="0" err="1"/>
              <a:t>pqc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Set up folder structure for consistent data input and export</a:t>
            </a:r>
          </a:p>
          <a:p>
            <a:pPr marL="514350" indent="-514350">
              <a:buAutoNum type="arabicPeriod"/>
            </a:pPr>
            <a:r>
              <a:rPr lang="en-US" dirty="0"/>
              <a:t>Read in </a:t>
            </a:r>
            <a:r>
              <a:rPr lang="en-US" dirty="0" err="1"/>
              <a:t>mzml</a:t>
            </a:r>
            <a:r>
              <a:rPr lang="en-US" dirty="0"/>
              <a:t> files</a:t>
            </a:r>
          </a:p>
          <a:p>
            <a:pPr marL="514350" indent="-514350">
              <a:buAutoNum type="arabicPeriod"/>
            </a:pPr>
            <a:r>
              <a:rPr lang="en-US" dirty="0"/>
              <a:t>Use </a:t>
            </a:r>
            <a:r>
              <a:rPr lang="en-US" dirty="0" err="1"/>
              <a:t>mzml</a:t>
            </a:r>
            <a:r>
              <a:rPr lang="en-US" dirty="0"/>
              <a:t> actual MRM data (LTR samples only) to find:</a:t>
            </a:r>
          </a:p>
          <a:p>
            <a:pPr marL="971550" lvl="1" indent="-514350">
              <a:buAutoNum type="arabicPeriod"/>
            </a:pPr>
            <a:r>
              <a:rPr lang="en-US" dirty="0"/>
              <a:t>Peak apex (</a:t>
            </a:r>
            <a:r>
              <a:rPr lang="en-US" dirty="0" err="1"/>
              <a:t>e.g.to</a:t>
            </a:r>
            <a:r>
              <a:rPr lang="en-US" dirty="0"/>
              <a:t> find peak RT)</a:t>
            </a:r>
          </a:p>
          <a:p>
            <a:pPr marL="971550" lvl="1" indent="-514350">
              <a:buAutoNum type="arabicPeriod"/>
            </a:pPr>
            <a:r>
              <a:rPr lang="en-US" dirty="0"/>
              <a:t>Peak boundaries (to set consistent integration windows</a:t>
            </a:r>
          </a:p>
          <a:p>
            <a:pPr marL="514350" indent="-514350">
              <a:buAutoNum type="arabicPeriod"/>
            </a:pPr>
            <a:r>
              <a:rPr lang="en-US" dirty="0"/>
              <a:t>This creates </a:t>
            </a:r>
            <a:r>
              <a:rPr lang="en-US" dirty="0" err="1"/>
              <a:t>optimised</a:t>
            </a:r>
            <a:r>
              <a:rPr lang="en-US" dirty="0"/>
              <a:t> skyline integrations for </a:t>
            </a:r>
            <a:r>
              <a:rPr lang="en-US" u="sng" dirty="0"/>
              <a:t>consistent </a:t>
            </a:r>
            <a:r>
              <a:rPr lang="en-US" dirty="0"/>
              <a:t>integrations</a:t>
            </a:r>
          </a:p>
          <a:p>
            <a:pPr marL="971550" lvl="1" indent="-514350">
              <a:buAutoNum type="arabicPeriod"/>
            </a:pPr>
            <a:r>
              <a:rPr lang="en-US" i="1" dirty="0"/>
              <a:t>Note: there are weaknesses to this approach – e.g. isomeric selection, BUT, we do not run individual standards so this is overall assay weakness. This approach seeks for consistent integrations.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5050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C6B07-340E-5CF7-B23B-6E2245E4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DBB2-40CD-58D0-5144-8F274FE4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1 - </a:t>
            </a:r>
            <a:r>
              <a:rPr lang="en-US" dirty="0" err="1"/>
              <a:t>skylineR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F6A6-06D8-2F54-1A4A-795F2C83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Final output is an .</a:t>
            </a:r>
            <a:r>
              <a:rPr lang="en-US" dirty="0" err="1"/>
              <a:t>rda</a:t>
            </a:r>
            <a:r>
              <a:rPr lang="en-US" dirty="0"/>
              <a:t> file containing a “</a:t>
            </a:r>
            <a:r>
              <a:rPr lang="en-US" dirty="0" err="1"/>
              <a:t>master_list</a:t>
            </a:r>
            <a:r>
              <a:rPr lang="en-US" dirty="0"/>
              <a:t>”:</a:t>
            </a:r>
          </a:p>
          <a:p>
            <a:pPr marL="971550" lvl="1" indent="-514350">
              <a:buAutoNum type="arabicPeriod"/>
            </a:pPr>
            <a:r>
              <a:rPr lang="en-US" dirty="0" err="1"/>
              <a:t>mzml</a:t>
            </a:r>
            <a:r>
              <a:rPr lang="en-US" dirty="0"/>
              <a:t> file data </a:t>
            </a:r>
          </a:p>
          <a:p>
            <a:pPr marL="971550" lvl="1" indent="-514350">
              <a:buAutoNum type="arabicPeriod"/>
            </a:pPr>
            <a:r>
              <a:rPr lang="en-US" dirty="0"/>
              <a:t>Skyline optimized files</a:t>
            </a:r>
          </a:p>
          <a:p>
            <a:pPr marL="971550" lvl="1" indent="-514350">
              <a:buAutoNum type="arabicPeriod"/>
            </a:pPr>
            <a:r>
              <a:rPr lang="en-US" dirty="0"/>
              <a:t>Skyline integrals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Note: it is currently recommended that skyline is performed per plate for maximum integration consistency in cases where RT may subtly move between plate runs.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9093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1BA7-0466-99FA-646A-89AC1C95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44" y="234012"/>
            <a:ext cx="10515600" cy="1325563"/>
          </a:xfrm>
        </p:spPr>
        <p:txBody>
          <a:bodyPr/>
          <a:lstStyle/>
          <a:p>
            <a:r>
              <a:rPr lang="en-US" dirty="0"/>
              <a:t>Process Flow</a:t>
            </a:r>
            <a:br>
              <a:rPr lang="en-US" dirty="0"/>
            </a:br>
            <a:r>
              <a:rPr lang="en-US" dirty="0" err="1"/>
              <a:t>skylineR</a:t>
            </a:r>
            <a:endParaRPr lang="en-US" dirty="0"/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9BDE0DC6-A6E9-3D8A-5084-0518E8C9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397" y="75985"/>
            <a:ext cx="1341206" cy="67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01408-DBF4-8331-4762-3F5A5D58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60A9-0E3C-AE98-2DA8-2C7D12C2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2 - </a:t>
            </a:r>
            <a:r>
              <a:rPr lang="en-US" dirty="0" err="1"/>
              <a:t>qcCheckR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405F-DD63-C08B-9FD4-75A9362F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Following completion of </a:t>
            </a:r>
            <a:r>
              <a:rPr lang="en-US" dirty="0" err="1"/>
              <a:t>skylineR</a:t>
            </a:r>
            <a:r>
              <a:rPr lang="en-US" dirty="0"/>
              <a:t>, qc checks are required.</a:t>
            </a:r>
          </a:p>
          <a:p>
            <a:pPr marL="514350" indent="-514350">
              <a:buAutoNum type="arabicPeriod"/>
            </a:pPr>
            <a:r>
              <a:rPr lang="en-US" dirty="0"/>
              <a:t>Chunk 2 relies on completion of the </a:t>
            </a:r>
            <a:r>
              <a:rPr lang="en-US" dirty="0" err="1"/>
              <a:t>skylineR</a:t>
            </a:r>
            <a:r>
              <a:rPr lang="en-US" dirty="0"/>
              <a:t> per plate and requires the “</a:t>
            </a:r>
            <a:r>
              <a:rPr lang="en-US" dirty="0" err="1"/>
              <a:t>master_list</a:t>
            </a:r>
            <a:r>
              <a:rPr lang="en-US" dirty="0"/>
              <a:t>” format to operate. </a:t>
            </a:r>
          </a:p>
          <a:p>
            <a:pPr marL="514350" indent="-514350">
              <a:buAutoNum type="arabicPeriod"/>
            </a:pPr>
            <a:r>
              <a:rPr lang="en-US" dirty="0"/>
              <a:t>It should be commenced from scratch following completion of </a:t>
            </a:r>
            <a:r>
              <a:rPr lang="en-US" dirty="0" err="1"/>
              <a:t>skylineR</a:t>
            </a:r>
            <a:r>
              <a:rPr lang="en-US" dirty="0"/>
              <a:t> for each plate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7653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DBE71-1257-5244-902C-0483C323A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0DD5-2F2B-F431-57B2-C8495493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2 – </a:t>
            </a:r>
            <a:r>
              <a:rPr lang="en-US" dirty="0" err="1"/>
              <a:t>qcCheckR</a:t>
            </a:r>
            <a:r>
              <a:rPr lang="en-US" dirty="0"/>
              <a:t> operations</a:t>
            </a:r>
            <a:br>
              <a:rPr lang="en-US" dirty="0"/>
            </a:br>
            <a:r>
              <a:rPr lang="en-US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7D89-0255-A662-1054-B3DF0031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Load .</a:t>
            </a:r>
            <a:r>
              <a:rPr lang="en-US" dirty="0" err="1"/>
              <a:t>rda</a:t>
            </a:r>
            <a:r>
              <a:rPr lang="en-US" dirty="0"/>
              <a:t> files containing “</a:t>
            </a:r>
            <a:r>
              <a:rPr lang="en-US" dirty="0" err="1"/>
              <a:t>master_list</a:t>
            </a:r>
            <a:r>
              <a:rPr lang="en-US" dirty="0"/>
              <a:t>” format from each </a:t>
            </a:r>
            <a:r>
              <a:rPr lang="en-US" dirty="0" err="1"/>
              <a:t>skylineR</a:t>
            </a:r>
            <a:r>
              <a:rPr lang="en-US" dirty="0"/>
              <a:t> iteration on each plate of samples</a:t>
            </a:r>
          </a:p>
          <a:p>
            <a:pPr marL="514350" indent="-514350">
              <a:buAutoNum type="arabicPeriod"/>
            </a:pPr>
            <a:r>
              <a:rPr lang="en-US" dirty="0"/>
              <a:t>Load templates and guides (e.g. internal standard guides)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3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051F5-EA30-439B-67EC-AAF7EC89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953A-14DA-62F7-9925-6D8081A7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2 – </a:t>
            </a:r>
            <a:r>
              <a:rPr lang="en-US" dirty="0" err="1"/>
              <a:t>qcCheckR</a:t>
            </a:r>
            <a:r>
              <a:rPr lang="en-US" dirty="0"/>
              <a:t> operations</a:t>
            </a:r>
            <a:br>
              <a:rPr lang="en-US" dirty="0"/>
            </a:br>
            <a:r>
              <a:rPr lang="en-US" dirty="0"/>
              <a:t>Phase 1: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3438-6E68-69B3-4EFA-71303EB9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Transpose skyline data export to “metabolomics format” (samples in rows, features in columns) and add acquisition metadata</a:t>
            </a:r>
          </a:p>
          <a:p>
            <a:pPr marL="514350" indent="-514350">
              <a:buAutoNum type="arabicPeriod"/>
            </a:pPr>
            <a:r>
              <a:rPr lang="en-US" dirty="0"/>
              <a:t>Sort in actual acquisition order (uses </a:t>
            </a:r>
            <a:r>
              <a:rPr lang="en-US" dirty="0" err="1"/>
              <a:t>mzml</a:t>
            </a:r>
            <a:r>
              <a:rPr lang="en-US" dirty="0"/>
              <a:t> data timestamp)</a:t>
            </a:r>
          </a:p>
          <a:p>
            <a:pPr marL="514350" indent="-514350">
              <a:buAutoNum type="arabicPeriod"/>
            </a:pPr>
            <a:r>
              <a:rPr lang="en-US" dirty="0"/>
              <a:t>Impute missing values</a:t>
            </a:r>
          </a:p>
          <a:p>
            <a:pPr marL="514350" indent="-514350">
              <a:buAutoNum type="arabicPeriod"/>
            </a:pPr>
            <a:r>
              <a:rPr lang="en-US" dirty="0"/>
              <a:t>Signal drift and plate/batch corrections on </a:t>
            </a:r>
            <a:r>
              <a:rPr lang="en-US" dirty="0" err="1"/>
              <a:t>peakArea</a:t>
            </a:r>
            <a:r>
              <a:rPr lang="en-US" dirty="0"/>
              <a:t> data using stat target algorithm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</a:t>
            </a:r>
            <a:r>
              <a:rPr lang="en-US" dirty="0" err="1"/>
              <a:t>peakAreaResponse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Calculate concentration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Note – operations 5+6 are performed for all </a:t>
            </a:r>
            <a:r>
              <a:rPr lang="en-US" i="1" dirty="0" err="1"/>
              <a:t>peakAreaData</a:t>
            </a:r>
            <a:r>
              <a:rPr lang="en-US" i="1" dirty="0"/>
              <a:t> [raw, imputed and </a:t>
            </a:r>
            <a:r>
              <a:rPr lang="en-US" i="1" dirty="0" err="1"/>
              <a:t>statTarget</a:t>
            </a:r>
            <a:r>
              <a:rPr lang="en-US" i="1" dirty="0"/>
              <a:t>]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690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Lipidomics data processing v4 (lipidExploreR)</vt:lpstr>
      <vt:lpstr>Overview</vt:lpstr>
      <vt:lpstr>Chunk 1 - skylineR</vt:lpstr>
      <vt:lpstr>Chunk 1 – skylineR operations</vt:lpstr>
      <vt:lpstr>Chunk 1 - skylineR</vt:lpstr>
      <vt:lpstr>Process Flow skylineR</vt:lpstr>
      <vt:lpstr>Chunk 2 - qcCheckR</vt:lpstr>
      <vt:lpstr>Chunk 2 – qcCheckR operations Set-up</vt:lpstr>
      <vt:lpstr>Chunk 2 – qcCheckR operations Phase 1: data preparation</vt:lpstr>
      <vt:lpstr>Chunk 2 – qcCheckR operations Phase 2: filtering/flagging</vt:lpstr>
      <vt:lpstr>Chunk 2 – qcCheckR operations Phase 3: create summary report</vt:lpstr>
      <vt:lpstr>Chunk 2 – qcCheckR operations Phase 4: exports</vt:lpstr>
      <vt:lpstr>Process Flow qc.checkeR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Whiley</dc:creator>
  <cp:lastModifiedBy>Luke Whiley</cp:lastModifiedBy>
  <cp:revision>4</cp:revision>
  <dcterms:created xsi:type="dcterms:W3CDTF">2024-09-04T00:46:06Z</dcterms:created>
  <dcterms:modified xsi:type="dcterms:W3CDTF">2024-09-05T14:13:27Z</dcterms:modified>
</cp:coreProperties>
</file>