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3" r:id="rId7"/>
    <p:sldId id="264" r:id="rId8"/>
    <p:sldId id="265" r:id="rId9"/>
    <p:sldId id="266" r:id="rId10"/>
    <p:sldId id="261"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FA3DFE7-3481-4E18-B277-F1DCFEE2A08C}" type="datetimeFigureOut">
              <a:rPr lang="en-IN" smtClean="0"/>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B8A06F9-9E9D-462F-8312-90DC61D85895}" type="slidenum">
              <a:rPr lang="en-IN" smtClean="0"/>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FA3DFE7-3481-4E18-B277-F1DCFEE2A08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FA3DFE7-3481-4E18-B277-F1DCFEE2A08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DFE7-3481-4E18-B277-F1DCFEE2A08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DFE7-3481-4E18-B277-F1DCFEE2A08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DFE7-3481-4E18-B277-F1DCFEE2A08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FA3DFE7-3481-4E18-B277-F1DCFEE2A08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FA3DFE7-3481-4E18-B277-F1DCFEE2A08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3DFE7-3481-4E18-B277-F1DCFEE2A08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3DFE7-3481-4E18-B277-F1DCFEE2A08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A3DFE7-3481-4E18-B277-F1DCFEE2A08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A06F9-9E9D-462F-8312-90DC61D8589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FA3DFE7-3481-4E18-B277-F1DCFEE2A08C}" type="datetimeFigureOut">
              <a:rPr lang="en-IN" smtClean="0"/>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B8A06F9-9E9D-462F-8312-90DC61D8589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raphic Era Hill University | Uttarakhand,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1687175" cy="158115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nvSpPr>
        <p:spPr>
          <a:xfrm>
            <a:off x="71755" y="1581150"/>
            <a:ext cx="11687175" cy="1791970"/>
          </a:xfrm>
          <a:prstGeom prst="rect">
            <a:avLst/>
          </a:prstGeom>
        </p:spPr>
        <p:txBody>
          <a:bodyPr vert="horz" lIns="45720" tIns="0" rIns="45720" bIns="0" anchor="b">
            <a:noAutofit/>
            <a:scene3d>
              <a:camera prst="orthographicFront"/>
              <a:lightRig rig="soft" dir="t">
                <a:rot lat="0" lon="0" rev="17220000"/>
              </a:lightRig>
            </a:scene3d>
            <a:sp3d prstMaterial="softEdge">
              <a:bevelT w="38100" h="38100"/>
            </a:sp3d>
          </a:bodyPr>
          <a:lstStyle>
            <a:lvl1pPr algn="ctr" rtl="0" eaLnBrk="1" latinLnBrk="0" hangingPunct="1">
              <a:spcBef>
                <a:spcPct val="0"/>
              </a:spcBef>
              <a:buNone/>
              <a:defRPr kumimoji="0" sz="4800" b="1" kern="1200"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defRPr>
            </a:lvl1pPr>
          </a:lstStyle>
          <a:p>
            <a:r>
              <a:rPr lang="en-US" sz="4000" dirty="0">
                <a:solidFill>
                  <a:schemeClr val="tx1"/>
                </a:solidFill>
                <a:latin typeface="Algerian" panose="04020705040A02060702" pitchFamily="82" charset="0"/>
                <a:cs typeface="Algerian" panose="04020705040A02060702" pitchFamily="82" charset="0"/>
              </a:rPr>
              <a:t>Fruit and vegetable</a:t>
            </a:r>
            <a:endParaRPr lang="en-US" sz="4000" dirty="0">
              <a:solidFill>
                <a:schemeClr val="tx1"/>
              </a:solidFill>
              <a:latin typeface="Algerian" panose="04020705040A02060702" pitchFamily="82" charset="0"/>
              <a:cs typeface="Algerian" panose="04020705040A02060702" pitchFamily="82" charset="0"/>
            </a:endParaRPr>
          </a:p>
          <a:p>
            <a:r>
              <a:rPr lang="en-US" sz="4000" dirty="0">
                <a:solidFill>
                  <a:schemeClr val="tx1"/>
                </a:solidFill>
                <a:latin typeface="Algerian" panose="04020705040A02060702" pitchFamily="82" charset="0"/>
                <a:cs typeface="Algerian" panose="04020705040A02060702" pitchFamily="82" charset="0"/>
              </a:rPr>
              <a:t>recognition </a:t>
            </a:r>
            <a:endParaRPr lang="en-US" sz="4000" dirty="0">
              <a:solidFill>
                <a:schemeClr val="tx1"/>
              </a:solidFill>
              <a:latin typeface="Algerian" panose="04020705040A02060702" pitchFamily="82" charset="0"/>
              <a:cs typeface="Algerian" panose="04020705040A02060702" pitchFamily="82" charset="0"/>
            </a:endParaRPr>
          </a:p>
        </p:txBody>
      </p:sp>
      <p:sp>
        <p:nvSpPr>
          <p:cNvPr id="8" name="Subtitle 2"/>
          <p:cNvSpPr>
            <a:spLocks noGrp="1"/>
          </p:cNvSpPr>
          <p:nvPr/>
        </p:nvSpPr>
        <p:spPr>
          <a:xfrm>
            <a:off x="71120" y="3230880"/>
            <a:ext cx="11687810" cy="2401570"/>
          </a:xfrm>
          <a:prstGeom prst="rect">
            <a:avLst/>
          </a:prstGeom>
        </p:spPr>
        <p:txBody>
          <a:bodyPr vert="horz">
            <a:normAutofit fontScale="32500" lnSpcReduction="10000"/>
          </a:bodyPr>
          <a:lstStyle>
            <a:lvl1pPr marL="0" indent="0" algn="ctr" rtl="0" eaLnBrk="1" latinLnBrk="0" hangingPunct="1">
              <a:spcBef>
                <a:spcPct val="20000"/>
              </a:spcBef>
              <a:buClr>
                <a:schemeClr val="tx1">
                  <a:shade val="95000"/>
                </a:schemeClr>
              </a:buClr>
              <a:buSzPct val="65000"/>
              <a:buFont typeface="Wingdings 2" panose="05020102010507070707"/>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panose="05020102010507070707"/>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panose="05000000000000000000"/>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panose="05040102010807070707"/>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panose="05020102010507070707"/>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panose="05040102010807070707"/>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panose="05020102010507070707"/>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panose="05020102010507070707"/>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panose="05020102010507070707"/>
              <a:buNone/>
              <a:defRPr kumimoji="0" sz="1400" kern="1200" baseline="0">
                <a:solidFill>
                  <a:schemeClr val="tx1"/>
                </a:solidFill>
                <a:latin typeface="+mn-lt"/>
                <a:ea typeface="+mn-ea"/>
                <a:cs typeface="+mn-cs"/>
              </a:defRPr>
            </a:lvl9pPr>
          </a:lstStyle>
          <a:p>
            <a:pPr algn="ctr"/>
            <a:endParaRPr lang="en-US" sz="12800" b="1" dirty="0">
              <a:latin typeface="Algerian" panose="04020705040A02060702" pitchFamily="82" charset="0"/>
            </a:endParaRPr>
          </a:p>
          <a:p>
            <a:pPr algn="ctr"/>
            <a:r>
              <a:rPr lang="en-US" sz="12800" b="1" dirty="0">
                <a:latin typeface="Algerian" panose="04020705040A02060702" pitchFamily="82" charset="0"/>
              </a:rPr>
              <a:t>presented By: </a:t>
            </a:r>
            <a:endParaRPr lang="en-US" sz="12800" b="1" dirty="0">
              <a:latin typeface="Algerian" panose="04020705040A02060702" pitchFamily="82" charset="0"/>
            </a:endParaRPr>
          </a:p>
          <a:p>
            <a:pPr algn="ctr"/>
            <a:r>
              <a:rPr lang="en-US" sz="12800" b="1" dirty="0">
                <a:latin typeface="Algerian" panose="04020705040A02060702" pitchFamily="82" charset="0"/>
              </a:rPr>
              <a:t>HARSHIT AGARWAL</a:t>
            </a:r>
            <a:r>
              <a:rPr lang="en-US" sz="11200" dirty="0" err="1">
                <a:latin typeface="Algerian" panose="04020705040A02060702" pitchFamily="82" charset="0"/>
              </a:rPr>
              <a:t>(1018493)</a:t>
            </a:r>
            <a:endParaRPr lang="en-US" sz="11200"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270" y="635"/>
            <a:ext cx="11682095" cy="5569585"/>
          </a:xfrm>
          <a:prstGeom prst="rect">
            <a:avLst/>
          </a:prstGeom>
          <a:ln w="28575" cmpd="sng">
            <a:solidFill>
              <a:schemeClr val="accent1">
                <a:shade val="50000"/>
              </a:schemeClr>
            </a:solidFill>
            <a:prstDash val="soli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 y="0"/>
            <a:ext cx="11675110" cy="5077460"/>
          </a:xfrm>
          <a:prstGeom prst="rect">
            <a:avLst/>
          </a:prstGeom>
          <a:noFill/>
        </p:spPr>
        <p:txBody>
          <a:bodyPr wrap="square" rtlCol="0">
            <a:spAutoFit/>
          </a:bodyPr>
          <a:lstStyle/>
          <a:p>
            <a:pPr marL="0" marR="0" algn="ctr">
              <a:spcBef>
                <a:spcPts val="0"/>
              </a:spcBef>
              <a:spcAft>
                <a:spcPts val="0"/>
              </a:spcAft>
            </a:pPr>
            <a:r>
              <a:rPr lang="en-US" sz="3600" b="1" u="sng" kern="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a typeface="CIDFont"/>
                <a:cs typeface="Algerian" panose="04020705040A02060702" pitchFamily="82" charset="0"/>
              </a:rPr>
              <a:t>INTRODUCTION</a:t>
            </a:r>
            <a:endParaRPr lang="en-US" sz="36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a typeface="SimSun" panose="02010600030101010101" pitchFamily="2" charset="-122"/>
              <a:cs typeface="Algerian" panose="04020705040A02060702" pitchFamily="82" charset="0"/>
            </a:endParaRPr>
          </a:p>
          <a:p>
            <a:pPr marL="0" marR="0" algn="ctr">
              <a:spcB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t> </a:t>
            </a:r>
            <a:endParaRPr lang="en-US" sz="3600" dirty="0">
              <a:effectLst/>
              <a:latin typeface="Algerian" panose="04020705040A02060702" pitchFamily="82" charset="0"/>
              <a:ea typeface="SimSun" panose="02010600030101010101" pitchFamily="2" charset="-122"/>
              <a:cs typeface="Algerian" panose="04020705040A02060702" pitchFamily="82" charset="0"/>
            </a:endParaRPr>
          </a:p>
          <a:p>
            <a:pPr marL="0" marR="0" algn="just">
              <a:spcBef>
                <a:spcPts val="0"/>
              </a:spcBef>
              <a:spcAft>
                <a:spcPts val="0"/>
              </a:spcAft>
            </a:pPr>
            <a:r>
              <a:rPr lang="en-US" sz="1800" b="1" kern="0" dirty="0">
                <a:effectLst/>
                <a:latin typeface="Times New Roman" panose="02020603050405020304" pitchFamily="18" charset="0"/>
                <a:ea typeface="CIDFont"/>
                <a:cs typeface="Times New Roman" panose="02020603050405020304" pitchFamily="18" charset="0"/>
              </a:rPr>
              <a:t>About Project:</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285750" marR="0" indent="-285750" algn="just">
              <a:spcBef>
                <a:spcPts val="0"/>
              </a:spcBef>
              <a:spcAft>
                <a:spcPts val="0"/>
              </a:spcAft>
              <a:buFont typeface="Wingdings" panose="05000000000000000000" charset="0"/>
              <a:buChar char="Ø"/>
            </a:pPr>
            <a:r>
              <a:rPr lang="en-US" b="0" kern="0" spc="5" dirty="0">
                <a:effectLst/>
                <a:latin typeface="Arial" panose="020B0604020202020204" pitchFamily="34" charset="0"/>
                <a:ea typeface="CIDFont"/>
                <a:cs typeface="Arial" panose="020B0604020202020204" pitchFamily="34" charset="0"/>
              </a:rPr>
              <a:t>The motive of the project is to recognize different Fruits And Vegetables. In this model, classification machine learning algorithms are trained using a set of image data for different hand Fruits and Vegetables.</a:t>
            </a:r>
            <a:endParaRPr lang="en-US" b="0" kern="0" spc="5" dirty="0">
              <a:effectLst/>
              <a:latin typeface="Arial" panose="020B0604020202020204" pitchFamily="34" charset="0"/>
              <a:ea typeface="CIDFont"/>
              <a:cs typeface="Arial" panose="020B0604020202020204" pitchFamily="34" charset="0"/>
            </a:endParaRPr>
          </a:p>
          <a:p>
            <a:pPr marL="0" marR="0" algn="just">
              <a:spcBef>
                <a:spcPts val="0"/>
              </a:spcBef>
              <a:spcAft>
                <a:spcPts val="0"/>
              </a:spcAft>
            </a:pPr>
            <a:endParaRPr lang="en-US" dirty="0">
              <a:effectLst/>
              <a:latin typeface="Arial" panose="020B0604020202020204" pitchFamily="34" charset="0"/>
              <a:ea typeface="SimSun" panose="02010600030101010101" pitchFamily="2" charset="-122"/>
              <a:cs typeface="Arial" panose="020B0604020202020204" pitchFamily="34" charset="0"/>
            </a:endParaRPr>
          </a:p>
          <a:p>
            <a:pPr marL="285750" marR="0" indent="-285750" algn="just">
              <a:spcBef>
                <a:spcPts val="0"/>
              </a:spcBef>
              <a:spcAft>
                <a:spcPts val="0"/>
              </a:spcAft>
              <a:buFont typeface="Wingdings" panose="05000000000000000000" charset="0"/>
              <a:buChar char="Ø"/>
            </a:pPr>
            <a:r>
              <a:rPr lang="en-US" dirty="0">
                <a:effectLst/>
                <a:latin typeface="Arial" panose="020B0604020202020204" pitchFamily="34" charset="0"/>
                <a:ea typeface="SimSun" panose="02010600030101010101" pitchFamily="2" charset="-122"/>
                <a:cs typeface="Arial" panose="020B0604020202020204" pitchFamily="34" charset="0"/>
              </a:rPr>
              <a:t>The recognition and classification of fruits play a pivotal role in various fields, including agriculture, food industry automation, and dietary analysis. This project presents a comprehensive approach to fruit recognition utilizing state-of-the-art deep learning techniques. The primary goal of this research is to develop an accurate and efficient system capable of identifying and categorizing a wide range of fruits from images, contributing to improved fruit sorting, quality control, and dietary assessment.</a:t>
            </a:r>
            <a:endParaRPr lang="en-US" dirty="0">
              <a:effectLst/>
              <a:latin typeface="Arial" panose="020B0604020202020204" pitchFamily="34" charset="0"/>
              <a:ea typeface="SimSun" panose="02010600030101010101" pitchFamily="2" charset="-122"/>
              <a:cs typeface="Arial" panose="020B0604020202020204" pitchFamily="34" charset="0"/>
            </a:endParaRPr>
          </a:p>
          <a:p>
            <a:pPr marR="0" indent="0" algn="just">
              <a:spcBef>
                <a:spcPts val="0"/>
              </a:spcBef>
              <a:spcAft>
                <a:spcPts val="0"/>
              </a:spcAft>
              <a:buFont typeface="Wingdings" panose="05000000000000000000" charset="0"/>
              <a:buNone/>
            </a:pPr>
            <a:endParaRPr lang="en-US" dirty="0">
              <a:effectLst/>
              <a:latin typeface="Arial" panose="020B0604020202020204" pitchFamily="34" charset="0"/>
              <a:ea typeface="SimSun" panose="02010600030101010101" pitchFamily="2" charset="-122"/>
              <a:cs typeface="Arial" panose="020B0604020202020204" pitchFamily="34" charset="0"/>
            </a:endParaRPr>
          </a:p>
          <a:p>
            <a:pPr marL="285750" marR="0" indent="-285750" algn="just">
              <a:spcBef>
                <a:spcPts val="0"/>
              </a:spcBef>
              <a:spcAft>
                <a:spcPts val="0"/>
              </a:spcAft>
              <a:buFont typeface="Wingdings" panose="05000000000000000000" charset="0"/>
              <a:buChar char="Ø"/>
            </a:pPr>
            <a:r>
              <a:rPr lang="en-US" dirty="0">
                <a:effectLst/>
                <a:latin typeface="Arial" panose="020B0604020202020204" pitchFamily="34" charset="0"/>
                <a:ea typeface="SimSun" panose="02010600030101010101" pitchFamily="2" charset="-122"/>
                <a:cs typeface="Arial" panose="020B0604020202020204" pitchFamily="34" charset="0"/>
              </a:rPr>
              <a:t>This project contributes to the field of fruit recognition by presenting a deep learning-based approach that has the potential to revolutionize fruit processing and dietary analysis. The developed model showcases promising results and opens up avenues for future research, such as extending the system to recognize fruit ripeness or implementing it in mobile applications for on-the-go fruit identification.</a:t>
            </a:r>
            <a:endParaRPr lang="en-US" dirty="0">
              <a:effectLst/>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1684000" cy="706755"/>
          </a:xfrm>
          <a:prstGeom prst="rect">
            <a:avLst/>
          </a:prstGeom>
          <a:noFill/>
        </p:spPr>
        <p:txBody>
          <a:bodyPr wrap="square" rtlCol="0" anchor="t">
            <a:spAutoFit/>
          </a:bodyPr>
          <a:lstStyle/>
          <a:p>
            <a:pPr marL="0" marR="0" algn="ctr">
              <a:spcBef>
                <a:spcPts val="0"/>
              </a:spcBef>
              <a:spcAft>
                <a:spcPts val="0"/>
              </a:spcAft>
            </a:pPr>
            <a:r>
              <a:rPr lang="en-US" sz="4000" u="sng">
                <a:latin typeface="Algerian" panose="04020705040A02060702" pitchFamily="82" charset="0"/>
                <a:cs typeface="Algerian" panose="04020705040A02060702" pitchFamily="82" charset="0"/>
              </a:rPr>
              <a:t>Languages or Frameworks Used</a:t>
            </a:r>
            <a:endParaRPr lang="en-US" sz="4000" u="sng">
              <a:latin typeface="Algerian" panose="04020705040A02060702" pitchFamily="82" charset="0"/>
              <a:cs typeface="Algerian" panose="04020705040A02060702" pitchFamily="82" charset="0"/>
            </a:endParaRPr>
          </a:p>
        </p:txBody>
      </p:sp>
      <p:sp>
        <p:nvSpPr>
          <p:cNvPr id="3" name="Text Box 2"/>
          <p:cNvSpPr txBox="1"/>
          <p:nvPr/>
        </p:nvSpPr>
        <p:spPr>
          <a:xfrm>
            <a:off x="-14605" y="977265"/>
            <a:ext cx="11713210" cy="4799965"/>
          </a:xfrm>
          <a:prstGeom prst="rect">
            <a:avLst/>
          </a:prstGeom>
          <a:noFill/>
        </p:spPr>
        <p:txBody>
          <a:bodyPr wrap="square" rtlCol="0">
            <a:spAutoFit/>
          </a:bodyPr>
          <a:lstStyle/>
          <a:p>
            <a:pPr marL="285750" indent="-285750">
              <a:buFont typeface="Wingdings" panose="05000000000000000000" charset="0"/>
              <a:buChar char="Ø"/>
            </a:pPr>
            <a:r>
              <a:rPr lang="en-US" b="1">
                <a:latin typeface="Arial" panose="020B0604020202020204" pitchFamily="34" charset="0"/>
                <a:cs typeface="Arial" panose="020B0604020202020204" pitchFamily="34" charset="0"/>
              </a:rPr>
              <a:t>Language:</a:t>
            </a:r>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Python</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285750" indent="-285750">
              <a:buFont typeface="Wingdings" panose="05000000000000000000" charset="0"/>
              <a:buChar char="Ø"/>
            </a:pPr>
            <a:r>
              <a:rPr lang="en-US" b="1">
                <a:latin typeface="Arial" panose="020B0604020202020204" pitchFamily="34" charset="0"/>
                <a:cs typeface="Arial" panose="020B0604020202020204" pitchFamily="34" charset="0"/>
              </a:rPr>
              <a:t>Libraries:</a:t>
            </a:r>
            <a:endParaRPr lang="en-US" b="1">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NumPy</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Pandas</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Tensorflow</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Keras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285750" indent="-285750">
              <a:buFont typeface="Wingdings" panose="05000000000000000000" charset="0"/>
              <a:buChar char="Ø"/>
            </a:pPr>
            <a:r>
              <a:rPr lang="en-US" b="1">
                <a:latin typeface="Arial" panose="020B0604020202020204" pitchFamily="34" charset="0"/>
                <a:cs typeface="Arial" panose="020B0604020202020204" pitchFamily="34" charset="0"/>
              </a:rPr>
              <a:t>Dataset :</a:t>
            </a:r>
            <a:endParaRPr lang="en-US" b="1">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The dataset contains around 100 images of the following 36 different fruits and vegetables.	</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fruits- banana, apple, pear, grapes, orange, kiwi, watermelon, pomegranate, pineapple, mango.</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vegetables- cucumber, carrot, capsicum, onion, potato, lemon, tomato, raddish, beetroot, cabbage, lettuce, spinach, soy bean, cauliflower, bell pepper, chilli pepper, turnip, corn, sweetcorn, sweet potato, paprika, jalepeño, ginger, garlic, peas, eggplant.</a:t>
            </a:r>
            <a:endParaRPr lang="en-US">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n-US">
                <a:latin typeface="Arial" panose="020B0604020202020204" pitchFamily="34" charset="0"/>
                <a:cs typeface="Arial" panose="020B0604020202020204" pitchFamily="34" charset="0"/>
              </a:rPr>
              <a:t>Dataset Link: https://www.kaggle.com/datasets/kritikseth/fruit-and-vegetable-image-recognition</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706755"/>
            <a:ext cx="11684635" cy="4899660"/>
          </a:xfrm>
          <a:prstGeom prst="rect">
            <a:avLst/>
          </a:prstGeom>
          <a:noFill/>
        </p:spPr>
        <p:txBody>
          <a:bodyPr wrap="square" rtlCol="0">
            <a:noAutofit/>
          </a:bodyPr>
          <a:lstStyle/>
          <a:p>
            <a:pPr marL="342900" indent="-342900">
              <a:buFont typeface="Wingdings" panose="05000000000000000000" charset="0"/>
              <a:buChar char="Ø"/>
            </a:pPr>
            <a:endParaRPr lang="en-US" sz="2400" b="1" dirty="0">
              <a:latin typeface="Arial" panose="020B0604020202020204" pitchFamily="34" charset="0"/>
              <a:cs typeface="Arial" panose="020B0604020202020204" pitchFamily="34" charset="0"/>
            </a:endParaRPr>
          </a:p>
          <a:p>
            <a:pPr marL="342900" indent="-342900">
              <a:buFont typeface="Wingdings" panose="05000000000000000000" charset="0"/>
              <a:buChar char="Ø"/>
            </a:pPr>
            <a:r>
              <a:rPr lang="en-US" sz="2400" b="1" dirty="0">
                <a:latin typeface="Arial" panose="020B0604020202020204" pitchFamily="34" charset="0"/>
                <a:cs typeface="Arial" panose="020B0604020202020204" pitchFamily="34" charset="0"/>
              </a:rPr>
              <a:t>All the work that we need to do can be split in 6 steps:</a:t>
            </a:r>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pPr marL="800100" lvl="1" indent="-342900" algn="just">
              <a:buFont typeface="+mj-lt"/>
              <a:buAutoNum type="arabicPeriod"/>
            </a:pPr>
            <a:r>
              <a:rPr lang="en-US" sz="2400" dirty="0">
                <a:latin typeface="Arial" panose="020B0604020202020204" pitchFamily="34" charset="0"/>
                <a:cs typeface="Arial" panose="020B0604020202020204" pitchFamily="34" charset="0"/>
              </a:rPr>
              <a:t>Gathering Data for Training </a:t>
            </a:r>
            <a:endParaRPr lang="en-US" sz="2400" dirty="0">
              <a:latin typeface="Arial" panose="020B0604020202020204" pitchFamily="34" charset="0"/>
              <a:cs typeface="Arial" panose="020B0604020202020204" pitchFamily="34" charset="0"/>
            </a:endParaRPr>
          </a:p>
          <a:p>
            <a:pPr marL="800100" lvl="1" indent="-342900" algn="just">
              <a:buFont typeface="+mj-lt"/>
              <a:buAutoNum type="arabicPeriod"/>
            </a:pPr>
            <a:r>
              <a:rPr lang="en-US" sz="2400" dirty="0">
                <a:latin typeface="Arial" panose="020B0604020202020204" pitchFamily="34" charset="0"/>
                <a:cs typeface="Arial" panose="020B0604020202020204" pitchFamily="34" charset="0"/>
              </a:rPr>
              <a:t>Preprocessing of Data</a:t>
            </a:r>
            <a:endParaRPr lang="en-US" sz="2400" dirty="0">
              <a:latin typeface="Arial" panose="020B0604020202020204" pitchFamily="34" charset="0"/>
              <a:cs typeface="Arial" panose="020B0604020202020204" pitchFamily="34" charset="0"/>
            </a:endParaRPr>
          </a:p>
          <a:p>
            <a:pPr marL="800100" lvl="1" indent="-342900" algn="just">
              <a:buFont typeface="+mj-lt"/>
              <a:buAutoNum type="arabicPeriod"/>
            </a:pPr>
            <a:r>
              <a:rPr lang="en-US" sz="2400" dirty="0">
                <a:latin typeface="Arial" panose="020B0604020202020204" pitchFamily="34" charset="0"/>
                <a:cs typeface="Arial" panose="020B0604020202020204" pitchFamily="34" charset="0"/>
              </a:rPr>
              <a:t>Building And Compiling the Model</a:t>
            </a:r>
            <a:endParaRPr lang="en-US" sz="2400" dirty="0">
              <a:latin typeface="Arial" panose="020B0604020202020204" pitchFamily="34" charset="0"/>
              <a:cs typeface="Arial" panose="020B0604020202020204" pitchFamily="34" charset="0"/>
            </a:endParaRPr>
          </a:p>
          <a:p>
            <a:pPr marL="800100" lvl="1" indent="-342900" algn="just">
              <a:buFont typeface="+mj-lt"/>
              <a:buAutoNum type="arabicPeriod"/>
            </a:pPr>
            <a:r>
              <a:rPr lang="en-US" sz="2400" dirty="0">
                <a:latin typeface="Arial" panose="020B0604020202020204" pitchFamily="34" charset="0"/>
                <a:cs typeface="Arial" panose="020B0604020202020204" pitchFamily="34" charset="0"/>
              </a:rPr>
              <a:t>Training And Validation of Model</a:t>
            </a:r>
            <a:endParaRPr lang="en-US" sz="2400" dirty="0">
              <a:latin typeface="Arial" panose="020B0604020202020204" pitchFamily="34" charset="0"/>
              <a:cs typeface="Arial" panose="020B0604020202020204" pitchFamily="34" charset="0"/>
            </a:endParaRPr>
          </a:p>
          <a:p>
            <a:pPr marL="800100" lvl="1" indent="-342900" algn="just">
              <a:buFont typeface="+mj-lt"/>
              <a:buAutoNum type="arabicPeriod"/>
            </a:pPr>
            <a:r>
              <a:rPr lang="en-US" sz="2400" dirty="0">
                <a:latin typeface="Arial" panose="020B0604020202020204" pitchFamily="34" charset="0"/>
                <a:cs typeface="Arial" panose="020B0604020202020204" pitchFamily="34" charset="0"/>
              </a:rPr>
              <a:t>Testing of the Model</a:t>
            </a:r>
            <a:endParaRPr lang="en-US" sz="2400" dirty="0">
              <a:latin typeface="Arial" panose="020B0604020202020204" pitchFamily="34" charset="0"/>
              <a:cs typeface="Arial" panose="020B0604020202020204" pitchFamily="34" charset="0"/>
            </a:endParaRPr>
          </a:p>
          <a:p>
            <a:pPr marL="800100" lvl="1" indent="-342900" algn="just">
              <a:buFont typeface="+mj-lt"/>
              <a:buAutoNum type="arabicPeriod"/>
            </a:pPr>
            <a:r>
              <a:rPr lang="en-US" sz="2400" dirty="0">
                <a:latin typeface="Arial" panose="020B0604020202020204" pitchFamily="34" charset="0"/>
                <a:cs typeface="Arial" panose="020B0604020202020204" pitchFamily="34" charset="0"/>
              </a:rPr>
              <a:t>Predicting images of different fruits and vegetables</a:t>
            </a:r>
            <a:endParaRPr lang="en-US" sz="2400" dirty="0">
              <a:latin typeface="Arial" panose="020B0604020202020204" pitchFamily="34" charset="0"/>
              <a:cs typeface="Arial" panose="020B0604020202020204" pitchFamily="34" charset="0"/>
            </a:endParaRPr>
          </a:p>
          <a:p>
            <a:pPr marL="800100" lvl="1" indent="-342900" algn="just">
              <a:buFont typeface="+mj-lt"/>
              <a:buAutoNum type="arabicPeriod"/>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charset="0"/>
              <a:buChar char="Ø"/>
            </a:pPr>
            <a:r>
              <a:rPr lang="en-US" sz="2400" b="1" dirty="0">
                <a:latin typeface="Arial" panose="020B0604020202020204" pitchFamily="34" charset="0"/>
                <a:cs typeface="Arial" panose="020B0604020202020204" pitchFamily="34" charset="0"/>
                <a:sym typeface="+mn-ea"/>
              </a:rPr>
              <a:t>Algorithms used:</a:t>
            </a:r>
            <a:endParaRPr lang="en-US" sz="2400" b="1" dirty="0">
              <a:latin typeface="Arial" panose="020B0604020202020204" pitchFamily="34" charset="0"/>
              <a:cs typeface="Arial" panose="020B0604020202020204" pitchFamily="34" charset="0"/>
            </a:endParaRPr>
          </a:p>
          <a:p>
            <a:pPr lvl="1" indent="0" algn="just">
              <a:buFont typeface="+mj-lt"/>
              <a:buNone/>
            </a:pPr>
            <a:endParaRPr lang="en-US" sz="2400" b="1" dirty="0">
              <a:latin typeface="Arial" panose="020B0604020202020204" pitchFamily="34" charset="0"/>
              <a:cs typeface="Arial" panose="020B0604020202020204" pitchFamily="34" charset="0"/>
            </a:endParaRPr>
          </a:p>
          <a:p>
            <a:pPr marL="914400" lvl="1" indent="-457200">
              <a:buFont typeface="Wingdings" panose="05000000000000000000" charset="0"/>
              <a:buChar char="v"/>
            </a:pPr>
            <a:r>
              <a:rPr lang="en-US" sz="2400" dirty="0">
                <a:latin typeface="Arial" panose="020B0604020202020204" pitchFamily="34" charset="0"/>
                <a:cs typeface="Arial" panose="020B0604020202020204" pitchFamily="34" charset="0"/>
                <a:sym typeface="+mn-ea"/>
              </a:rPr>
              <a:t>Convolutional Neural Networks (CNN)</a:t>
            </a:r>
            <a:endParaRPr lang="en-US" sz="2400" dirty="0">
              <a:latin typeface="Arial" panose="020B0604020202020204" pitchFamily="34" charset="0"/>
              <a:cs typeface="Arial" panose="020B0604020202020204" pitchFamily="34" charset="0"/>
            </a:endParaRPr>
          </a:p>
          <a:p>
            <a:pPr lvl="1" indent="0">
              <a:buNone/>
            </a:pPr>
            <a:endParaRPr lang="en-US" sz="2400" dirty="0">
              <a:latin typeface="Arial" panose="020B0604020202020204" pitchFamily="34" charset="0"/>
              <a:cs typeface="Arial" panose="020B0604020202020204" pitchFamily="34" charset="0"/>
            </a:endParaRPr>
          </a:p>
          <a:p>
            <a:pPr lvl="1" indent="0" algn="just">
              <a:buFont typeface="+mj-lt"/>
              <a:buNone/>
            </a:pPr>
            <a:endParaRPr lang="en-US" sz="2400" dirty="0">
              <a:latin typeface="Arial" panose="020B0604020202020204" pitchFamily="34" charset="0"/>
              <a:cs typeface="Arial" panose="020B0604020202020204" pitchFamily="34" charset="0"/>
            </a:endParaRPr>
          </a:p>
          <a:p>
            <a:pPr marL="800100" lvl="1" indent="-342900" algn="just">
              <a:buFont typeface="+mj-lt"/>
              <a:buAutoNum type="arabicPeriod"/>
            </a:pPr>
            <a:endParaRPr lang="en-US" sz="2400" dirty="0">
              <a:latin typeface="Arial" panose="020B0604020202020204" pitchFamily="34" charset="0"/>
              <a:cs typeface="Arial" panose="020B0604020202020204" pitchFamily="34" charset="0"/>
            </a:endParaRPr>
          </a:p>
          <a:p>
            <a:pPr lvl="1" indent="0" algn="just">
              <a:buFont typeface="+mj-lt"/>
              <a:buNone/>
            </a:pPr>
            <a:endParaRPr lang="en-US" sz="2400" dirty="0">
              <a:latin typeface="Arial" panose="020B0604020202020204" pitchFamily="34" charset="0"/>
              <a:cs typeface="Arial" panose="020B0604020202020204" pitchFamily="34" charset="0"/>
            </a:endParaRPr>
          </a:p>
        </p:txBody>
      </p:sp>
      <p:sp>
        <p:nvSpPr>
          <p:cNvPr id="3" name="Text Box 2"/>
          <p:cNvSpPr txBox="1"/>
          <p:nvPr/>
        </p:nvSpPr>
        <p:spPr>
          <a:xfrm>
            <a:off x="0" y="0"/>
            <a:ext cx="11684000" cy="706755"/>
          </a:xfrm>
          <a:prstGeom prst="rect">
            <a:avLst/>
          </a:prstGeom>
          <a:noFill/>
        </p:spPr>
        <p:txBody>
          <a:bodyPr wrap="square" rtlCol="0" anchor="t">
            <a:spAutoFit/>
          </a:bodyPr>
          <a:lstStyle/>
          <a:p>
            <a:pPr marL="0" marR="0" algn="ctr">
              <a:spcBef>
                <a:spcPts val="0"/>
              </a:spcBef>
              <a:spcAft>
                <a:spcPts val="0"/>
              </a:spcAft>
            </a:pPr>
            <a:r>
              <a:rPr lang="en-US" sz="4000" u="sng">
                <a:latin typeface="Algerian" panose="04020705040A02060702" pitchFamily="82" charset="0"/>
                <a:cs typeface="Algerian" panose="04020705040A02060702" pitchFamily="82" charset="0"/>
              </a:rPr>
              <a:t>Modules in the Project</a:t>
            </a:r>
            <a:endParaRPr lang="en-US" sz="4000" u="sng">
              <a:latin typeface="Algerian" panose="04020705040A02060702" pitchFamily="82" charset="0"/>
              <a:cs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11692255" cy="553085"/>
          </a:xfrm>
          <a:prstGeom prst="rect">
            <a:avLst/>
          </a:prstGeom>
          <a:noFill/>
        </p:spPr>
        <p:txBody>
          <a:bodyPr wrap="square" rtlCol="0">
            <a:spAutoFit/>
          </a:bodyPr>
          <a:p>
            <a:pPr algn="ctr"/>
            <a:r>
              <a:rPr lang="en-US" sz="3000" u="sng">
                <a:latin typeface="Algerian" panose="04020705040A02060702" pitchFamily="82" charset="0"/>
                <a:cs typeface="Algerian" panose="04020705040A02060702" pitchFamily="82" charset="0"/>
              </a:rPr>
              <a:t>Model architecture</a:t>
            </a:r>
            <a:r>
              <a:rPr lang="en-US" sz="3000" u="sng"/>
              <a:t> </a:t>
            </a:r>
            <a:endParaRPr lang="en-US" sz="3000" u="sng"/>
          </a:p>
        </p:txBody>
      </p:sp>
      <p:pic>
        <p:nvPicPr>
          <p:cNvPr id="2" name="Picture 1"/>
          <p:cNvPicPr>
            <a:picLocks noChangeAspect="1"/>
          </p:cNvPicPr>
          <p:nvPr/>
        </p:nvPicPr>
        <p:blipFill>
          <a:blip r:embed="rId1"/>
          <a:stretch>
            <a:fillRect/>
          </a:stretch>
        </p:blipFill>
        <p:spPr>
          <a:xfrm>
            <a:off x="145415" y="832485"/>
            <a:ext cx="11165205" cy="46215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1692255" cy="553085"/>
          </a:xfrm>
          <a:prstGeom prst="rect">
            <a:avLst/>
          </a:prstGeom>
          <a:noFill/>
        </p:spPr>
        <p:txBody>
          <a:bodyPr wrap="square" rtlCol="0">
            <a:spAutoFit/>
          </a:bodyPr>
          <a:p>
            <a:pPr algn="ctr"/>
            <a:r>
              <a:rPr lang="en-US" sz="3000" u="sng">
                <a:latin typeface="Algerian" panose="04020705040A02060702" pitchFamily="82" charset="0"/>
                <a:cs typeface="Algerian" panose="04020705040A02060702" pitchFamily="82" charset="0"/>
              </a:rPr>
              <a:t>training And Validation</a:t>
            </a:r>
            <a:r>
              <a:rPr lang="en-US" sz="3000" u="sng"/>
              <a:t> </a:t>
            </a:r>
            <a:endParaRPr lang="en-US" sz="3000" u="sng"/>
          </a:p>
        </p:txBody>
      </p:sp>
      <p:pic>
        <p:nvPicPr>
          <p:cNvPr id="5" name="Picture 4"/>
          <p:cNvPicPr>
            <a:picLocks noChangeAspect="1"/>
          </p:cNvPicPr>
          <p:nvPr/>
        </p:nvPicPr>
        <p:blipFill>
          <a:blip r:embed="rId1"/>
          <a:stretch>
            <a:fillRect/>
          </a:stretch>
        </p:blipFill>
        <p:spPr>
          <a:xfrm>
            <a:off x="694055" y="1083310"/>
            <a:ext cx="10590530" cy="441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1692255" cy="553085"/>
          </a:xfrm>
          <a:prstGeom prst="rect">
            <a:avLst/>
          </a:prstGeom>
          <a:noFill/>
        </p:spPr>
        <p:txBody>
          <a:bodyPr wrap="square" rtlCol="0">
            <a:spAutoFit/>
          </a:bodyPr>
          <a:p>
            <a:pPr algn="ctr"/>
            <a:r>
              <a:rPr lang="en-US" sz="3000" u="sng">
                <a:latin typeface="Algerian" panose="04020705040A02060702" pitchFamily="82" charset="0"/>
                <a:cs typeface="Algerian" panose="04020705040A02060702" pitchFamily="82" charset="0"/>
              </a:rPr>
              <a:t>Accuracy and loss visualization</a:t>
            </a:r>
            <a:r>
              <a:rPr lang="en-US" sz="3000" u="sng"/>
              <a:t> </a:t>
            </a:r>
            <a:endParaRPr lang="en-US" sz="3000" u="sng"/>
          </a:p>
        </p:txBody>
      </p:sp>
      <p:pic>
        <p:nvPicPr>
          <p:cNvPr id="2" name="Picture 2"/>
          <p:cNvPicPr>
            <a:picLocks noChangeAspect="1"/>
          </p:cNvPicPr>
          <p:nvPr/>
        </p:nvPicPr>
        <p:blipFill>
          <a:blip r:embed="rId1"/>
          <a:stretch>
            <a:fillRect/>
          </a:stretch>
        </p:blipFill>
        <p:spPr>
          <a:xfrm>
            <a:off x="1691640" y="1161415"/>
            <a:ext cx="3378835" cy="3082290"/>
          </a:xfrm>
          <a:prstGeom prst="rect">
            <a:avLst/>
          </a:prstGeom>
          <a:noFill/>
          <a:ln>
            <a:noFill/>
          </a:ln>
        </p:spPr>
      </p:pic>
      <p:pic>
        <p:nvPicPr>
          <p:cNvPr id="5" name="Picture 3"/>
          <p:cNvPicPr>
            <a:picLocks noChangeAspect="1"/>
          </p:cNvPicPr>
          <p:nvPr/>
        </p:nvPicPr>
        <p:blipFill>
          <a:blip r:embed="rId2"/>
          <a:stretch>
            <a:fillRect/>
          </a:stretch>
        </p:blipFill>
        <p:spPr>
          <a:xfrm>
            <a:off x="6663055" y="1160780"/>
            <a:ext cx="3421380" cy="30930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1692255" cy="553085"/>
          </a:xfrm>
          <a:prstGeom prst="rect">
            <a:avLst/>
          </a:prstGeom>
          <a:noFill/>
        </p:spPr>
        <p:txBody>
          <a:bodyPr wrap="square" rtlCol="0">
            <a:spAutoFit/>
          </a:bodyPr>
          <a:p>
            <a:pPr algn="ctr"/>
            <a:r>
              <a:rPr lang="en-US" sz="3000" u="sng">
                <a:latin typeface="Algerian" panose="04020705040A02060702" pitchFamily="82" charset="0"/>
                <a:cs typeface="Algerian" panose="04020705040A02060702" pitchFamily="82" charset="0"/>
              </a:rPr>
              <a:t>result</a:t>
            </a:r>
            <a:r>
              <a:rPr lang="en-US" sz="3000" u="sng"/>
              <a:t> </a:t>
            </a:r>
            <a:endParaRPr lang="en-US" sz="3000" u="sng"/>
          </a:p>
        </p:txBody>
      </p:sp>
      <p:pic>
        <p:nvPicPr>
          <p:cNvPr id="7" name="Picture 4"/>
          <p:cNvPicPr>
            <a:picLocks noChangeAspect="1"/>
          </p:cNvPicPr>
          <p:nvPr/>
        </p:nvPicPr>
        <p:blipFill>
          <a:blip r:embed="rId1"/>
          <a:stretch>
            <a:fillRect/>
          </a:stretch>
        </p:blipFill>
        <p:spPr>
          <a:xfrm>
            <a:off x="1913255" y="1524000"/>
            <a:ext cx="3282950" cy="3409950"/>
          </a:xfrm>
          <a:prstGeom prst="rect">
            <a:avLst/>
          </a:prstGeom>
          <a:noFill/>
          <a:ln>
            <a:noFill/>
          </a:ln>
        </p:spPr>
      </p:pic>
      <p:pic>
        <p:nvPicPr>
          <p:cNvPr id="8" name="Picture 5"/>
          <p:cNvPicPr>
            <a:picLocks noChangeAspect="1"/>
          </p:cNvPicPr>
          <p:nvPr/>
        </p:nvPicPr>
        <p:blipFill>
          <a:blip r:embed="rId2"/>
          <a:stretch>
            <a:fillRect/>
          </a:stretch>
        </p:blipFill>
        <p:spPr>
          <a:xfrm>
            <a:off x="6238875" y="1529715"/>
            <a:ext cx="3870960" cy="34048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64130" y="927735"/>
            <a:ext cx="8067040" cy="368300"/>
          </a:xfrm>
          <a:prstGeom prst="rect">
            <a:avLst/>
          </a:prstGeom>
          <a:noFill/>
        </p:spPr>
        <p:txBody>
          <a:bodyPr wrap="square" rtlCol="0">
            <a:spAutoFit/>
          </a:bodyPr>
          <a:lstStyle/>
          <a:p>
            <a:endParaRPr lang="en-US"/>
          </a:p>
        </p:txBody>
      </p:sp>
      <p:sp>
        <p:nvSpPr>
          <p:cNvPr id="3" name="Text Box 2"/>
          <p:cNvSpPr txBox="1"/>
          <p:nvPr/>
        </p:nvSpPr>
        <p:spPr>
          <a:xfrm>
            <a:off x="0" y="0"/>
            <a:ext cx="11692255" cy="553085"/>
          </a:xfrm>
          <a:prstGeom prst="rect">
            <a:avLst/>
          </a:prstGeom>
          <a:noFill/>
        </p:spPr>
        <p:txBody>
          <a:bodyPr wrap="square" rtlCol="0">
            <a:spAutoFit/>
          </a:bodyPr>
          <a:lstStyle/>
          <a:p>
            <a:pPr algn="ctr"/>
            <a:r>
              <a:rPr lang="en-US" sz="3000" u="sng">
                <a:latin typeface="Algerian" panose="04020705040A02060702" pitchFamily="82" charset="0"/>
                <a:cs typeface="Algerian" panose="04020705040A02060702" pitchFamily="82" charset="0"/>
              </a:rPr>
              <a:t>Applications of Fruit and vegetable recognition</a:t>
            </a:r>
            <a:r>
              <a:rPr lang="en-US" sz="3000" u="sng"/>
              <a:t> </a:t>
            </a:r>
            <a:endParaRPr lang="en-US" sz="3000" u="sng"/>
          </a:p>
        </p:txBody>
      </p:sp>
      <p:sp>
        <p:nvSpPr>
          <p:cNvPr id="4" name="Text Box 3"/>
          <p:cNvSpPr txBox="1"/>
          <p:nvPr/>
        </p:nvSpPr>
        <p:spPr>
          <a:xfrm>
            <a:off x="70485" y="645795"/>
            <a:ext cx="11621770" cy="5252085"/>
          </a:xfrm>
          <a:prstGeom prst="rect">
            <a:avLst/>
          </a:prstGeom>
          <a:noFill/>
        </p:spPr>
        <p:txBody>
          <a:bodyPr wrap="square" rtlCol="0">
            <a:noAutofit/>
          </a:bodyPr>
          <a:lstStyle/>
          <a:p>
            <a:pPr indent="0" algn="just">
              <a:buFont typeface="Wingdings" panose="05000000000000000000" charset="0"/>
              <a:buNone/>
            </a:pPr>
            <a:r>
              <a:rPr lang="en-US" sz="1300" dirty="0">
                <a:latin typeface="Arial" panose="020B0604020202020204" pitchFamily="34" charset="0"/>
                <a:cs typeface="Arial" panose="020B0604020202020204" pitchFamily="34" charset="0"/>
              </a:rPr>
              <a:t>Fruit and vegetable recognition technology has a wide range of applications across various industries and domains due to its ability to automate the identification and monitoring of produce. Here are some key applications:</a:t>
            </a:r>
            <a:endParaRPr lang="en-US" sz="1300" dirty="0">
              <a:latin typeface="Arial" panose="020B0604020202020204" pitchFamily="34" charset="0"/>
              <a:cs typeface="Arial" panose="020B0604020202020204" pitchFamily="34" charset="0"/>
            </a:endParaRPr>
          </a:p>
          <a:p>
            <a:pPr indent="0" algn="just">
              <a:buFont typeface="Wingdings" panose="05000000000000000000" charset="0"/>
              <a:buNone/>
            </a:pPr>
            <a:endParaRPr lang="en-US" sz="1300" dirty="0">
              <a:latin typeface="Arial" panose="020B0604020202020204" pitchFamily="34" charset="0"/>
              <a:cs typeface="Arial" panose="020B0604020202020204" pitchFamily="34" charset="0"/>
            </a:endParaRPr>
          </a:p>
          <a:p>
            <a:pPr marL="285750" indent="-285750" algn="just">
              <a:buFont typeface="Wingdings" panose="05000000000000000000" charset="0"/>
              <a:buChar char="v"/>
            </a:pPr>
            <a:r>
              <a:rPr lang="en-US" sz="1300" b="1" dirty="0">
                <a:latin typeface="Arial" panose="020B0604020202020204" pitchFamily="34" charset="0"/>
                <a:cs typeface="Arial" panose="020B0604020202020204" pitchFamily="34" charset="0"/>
              </a:rPr>
              <a:t>Agriculture and Farming:</a:t>
            </a:r>
            <a:endParaRPr lang="en-US" sz="1300" dirty="0">
              <a:latin typeface="Arial" panose="020B0604020202020204" pitchFamily="34" charset="0"/>
              <a:cs typeface="Arial" panose="020B0604020202020204" pitchFamily="34" charset="0"/>
            </a:endParaRPr>
          </a:p>
          <a:p>
            <a:pPr indent="0" algn="just">
              <a:buFont typeface="Wingdings" panose="05000000000000000000" charset="0"/>
              <a:buNone/>
            </a:pPr>
            <a:endParaRPr lang="en-US" sz="1300" dirty="0">
              <a:latin typeface="Arial" panose="020B0604020202020204" pitchFamily="34" charset="0"/>
              <a:cs typeface="Arial" panose="020B0604020202020204" pitchFamily="34" charset="0"/>
            </a:endParaRPr>
          </a:p>
          <a:p>
            <a:pPr marL="742950" lvl="1" indent="-285750" algn="just">
              <a:buFont typeface="Wingdings" panose="05000000000000000000" charset="0"/>
              <a:buChar char="Ø"/>
            </a:pPr>
            <a:r>
              <a:rPr lang="en-US" sz="1300" dirty="0">
                <a:latin typeface="Arial" panose="020B0604020202020204" pitchFamily="34" charset="0"/>
                <a:cs typeface="Arial" panose="020B0604020202020204" pitchFamily="34" charset="0"/>
              </a:rPr>
              <a:t>Crop Monitoring: Farmers can use fruit and vegetable recognition to monitor the health and growth of crops. It helps in identifying diseases, pests, and nutrient deficiencies early on, enabling timely interventions.</a:t>
            </a:r>
            <a:endParaRPr lang="en-US" sz="1300" dirty="0">
              <a:latin typeface="Arial" panose="020B0604020202020204" pitchFamily="34" charset="0"/>
              <a:cs typeface="Arial" panose="020B0604020202020204" pitchFamily="34" charset="0"/>
            </a:endParaRPr>
          </a:p>
          <a:p>
            <a:pPr marL="742950" lvl="1" indent="-285750" algn="just">
              <a:buFont typeface="Wingdings" panose="05000000000000000000" charset="0"/>
              <a:buChar char="Ø"/>
            </a:pPr>
            <a:r>
              <a:rPr lang="en-US" sz="1300" dirty="0">
                <a:latin typeface="Arial" panose="020B0604020202020204" pitchFamily="34" charset="0"/>
                <a:cs typeface="Arial" panose="020B0604020202020204" pitchFamily="34" charset="0"/>
              </a:rPr>
              <a:t>Yield Prediction: Predicting the yield of a crop is essential for planning harvesting and distribution. Recognition technology can estimate the quantity of produce accurately.</a:t>
            </a:r>
            <a:endParaRPr lang="en-US" sz="1300" dirty="0">
              <a:latin typeface="Arial" panose="020B0604020202020204" pitchFamily="34" charset="0"/>
              <a:cs typeface="Arial" panose="020B0604020202020204" pitchFamily="34" charset="0"/>
            </a:endParaRPr>
          </a:p>
          <a:p>
            <a:pPr indent="0" algn="just">
              <a:buFont typeface="Wingdings" panose="05000000000000000000" charset="0"/>
              <a:buNone/>
            </a:pPr>
            <a:endParaRPr lang="en-US" sz="1300" dirty="0">
              <a:latin typeface="Arial" panose="020B0604020202020204" pitchFamily="34" charset="0"/>
              <a:cs typeface="Arial" panose="020B0604020202020204" pitchFamily="34" charset="0"/>
            </a:endParaRPr>
          </a:p>
          <a:p>
            <a:pPr marL="285750" indent="-285750" algn="just">
              <a:buFont typeface="Wingdings" panose="05000000000000000000" charset="0"/>
              <a:buChar char="v"/>
            </a:pPr>
            <a:r>
              <a:rPr lang="en-US" sz="1300" b="1" dirty="0">
                <a:latin typeface="Arial" panose="020B0604020202020204" pitchFamily="34" charset="0"/>
                <a:cs typeface="Arial" panose="020B0604020202020204" pitchFamily="34" charset="0"/>
              </a:rPr>
              <a:t>Food Processing and Quality Control:</a:t>
            </a:r>
            <a:endParaRPr lang="en-US" sz="1300" b="1" dirty="0">
              <a:latin typeface="Arial" panose="020B0604020202020204" pitchFamily="34" charset="0"/>
              <a:cs typeface="Arial" panose="020B0604020202020204" pitchFamily="34" charset="0"/>
            </a:endParaRPr>
          </a:p>
          <a:p>
            <a:pPr indent="0" algn="just">
              <a:buFont typeface="Wingdings" panose="05000000000000000000" charset="0"/>
              <a:buNone/>
            </a:pPr>
            <a:endParaRPr lang="en-US" sz="1300" b="1" dirty="0">
              <a:latin typeface="Arial" panose="020B0604020202020204" pitchFamily="34" charset="0"/>
              <a:cs typeface="Arial" panose="020B0604020202020204" pitchFamily="34" charset="0"/>
            </a:endParaRPr>
          </a:p>
          <a:p>
            <a:pPr marL="742950" lvl="1" indent="-285750" algn="just">
              <a:buFont typeface="Wingdings" panose="05000000000000000000" charset="0"/>
              <a:buChar char="Ø"/>
            </a:pPr>
            <a:r>
              <a:rPr lang="en-US" sz="1300" dirty="0">
                <a:latin typeface="Arial" panose="020B0604020202020204" pitchFamily="34" charset="0"/>
                <a:cs typeface="Arial" panose="020B0604020202020204" pitchFamily="34" charset="0"/>
              </a:rPr>
              <a:t>Sorting and Grading: Automated recognition systems can sort and grade fruits and vegetables based on their size, shape, color, and quality. This is vital in food processing and packaging industries.</a:t>
            </a:r>
            <a:endParaRPr lang="en-US" sz="1300" dirty="0">
              <a:latin typeface="Arial" panose="020B0604020202020204" pitchFamily="34" charset="0"/>
              <a:cs typeface="Arial" panose="020B0604020202020204" pitchFamily="34" charset="0"/>
            </a:endParaRPr>
          </a:p>
          <a:p>
            <a:pPr marL="742950" lvl="1" indent="-285750" algn="just">
              <a:buFont typeface="Wingdings" panose="05000000000000000000" charset="0"/>
              <a:buChar char="Ø"/>
            </a:pPr>
            <a:r>
              <a:rPr lang="en-US" sz="1300" dirty="0">
                <a:latin typeface="Arial" panose="020B0604020202020204" pitchFamily="34" charset="0"/>
                <a:cs typeface="Arial" panose="020B0604020202020204" pitchFamily="34" charset="0"/>
              </a:rPr>
              <a:t>Quality Assurance: Inspection systems can identify and remove defective or contaminated produce from the production line, ensuring the quality of packaged goods.</a:t>
            </a:r>
            <a:endParaRPr lang="en-US" sz="1300" dirty="0">
              <a:latin typeface="Arial" panose="020B0604020202020204" pitchFamily="34" charset="0"/>
              <a:cs typeface="Arial" panose="020B0604020202020204" pitchFamily="34" charset="0"/>
            </a:endParaRPr>
          </a:p>
          <a:p>
            <a:pPr marL="742950" lvl="1" indent="-285750" algn="just">
              <a:buFont typeface="Wingdings" panose="05000000000000000000" charset="0"/>
              <a:buChar char="Ø"/>
            </a:pPr>
            <a:endParaRPr lang="en-US" sz="1300" dirty="0">
              <a:latin typeface="Arial" panose="020B0604020202020204" pitchFamily="34" charset="0"/>
              <a:cs typeface="Arial" panose="020B0604020202020204" pitchFamily="34" charset="0"/>
            </a:endParaRPr>
          </a:p>
          <a:p>
            <a:pPr marL="285750" indent="-285750" algn="just">
              <a:buFont typeface="Wingdings" panose="05000000000000000000" charset="0"/>
              <a:buChar char="v"/>
            </a:pPr>
            <a:r>
              <a:rPr lang="en-US" sz="1300" b="1" dirty="0">
                <a:latin typeface="Arial" panose="020B0604020202020204" pitchFamily="34" charset="0"/>
                <a:cs typeface="Arial" panose="020B0604020202020204" pitchFamily="34" charset="0"/>
              </a:rPr>
              <a:t>Waste Reduction:</a:t>
            </a:r>
            <a:endParaRPr lang="en-US" sz="1300" b="1" dirty="0">
              <a:latin typeface="Arial" panose="020B0604020202020204" pitchFamily="34" charset="0"/>
              <a:cs typeface="Arial" panose="020B0604020202020204" pitchFamily="34" charset="0"/>
            </a:endParaRPr>
          </a:p>
          <a:p>
            <a:pPr indent="0" algn="just">
              <a:buFont typeface="Wingdings" panose="05000000000000000000" charset="0"/>
              <a:buNone/>
            </a:pPr>
            <a:endParaRPr lang="en-US" sz="1300" b="1" dirty="0">
              <a:latin typeface="Arial" panose="020B0604020202020204" pitchFamily="34" charset="0"/>
              <a:cs typeface="Arial" panose="020B0604020202020204" pitchFamily="34" charset="0"/>
            </a:endParaRPr>
          </a:p>
          <a:p>
            <a:pPr marL="742950" lvl="1" indent="-285750" algn="just">
              <a:buFont typeface="Wingdings" panose="05000000000000000000" charset="0"/>
              <a:buChar char="Ø"/>
            </a:pPr>
            <a:r>
              <a:rPr lang="en-US" sz="1300" dirty="0">
                <a:latin typeface="Arial" panose="020B0604020202020204" pitchFamily="34" charset="0"/>
                <a:cs typeface="Arial" panose="020B0604020202020204" pitchFamily="34" charset="0"/>
              </a:rPr>
              <a:t>Reducing Food Waste: By accurately identifying the ripeness of produce, it helps reduce food waste at various stages of the supply chain.</a:t>
            </a:r>
            <a:endParaRPr lang="en-US" sz="1300" dirty="0">
              <a:latin typeface="Arial" panose="020B0604020202020204" pitchFamily="34" charset="0"/>
              <a:cs typeface="Arial" panose="020B0604020202020204" pitchFamily="34" charset="0"/>
            </a:endParaRPr>
          </a:p>
          <a:p>
            <a:pPr marL="742950" lvl="1" indent="-285750" algn="just">
              <a:buFont typeface="Wingdings" panose="05000000000000000000" charset="0"/>
              <a:buChar char="Ø"/>
            </a:pPr>
            <a:endParaRPr lang="en-US" sz="1300" dirty="0">
              <a:latin typeface="Arial" panose="020B0604020202020204" pitchFamily="34" charset="0"/>
              <a:cs typeface="Arial" panose="020B0604020202020204" pitchFamily="34" charset="0"/>
            </a:endParaRPr>
          </a:p>
          <a:p>
            <a:pPr marL="285750" indent="-285750" algn="just">
              <a:buFont typeface="Wingdings" panose="05000000000000000000" charset="0"/>
              <a:buChar char="v"/>
            </a:pPr>
            <a:r>
              <a:rPr lang="en-US" sz="1300" b="1" dirty="0">
                <a:latin typeface="Arial" panose="020B0604020202020204" pitchFamily="34" charset="0"/>
                <a:cs typeface="Arial" panose="020B0604020202020204" pitchFamily="34" charset="0"/>
              </a:rPr>
              <a:t>Education and Research:</a:t>
            </a:r>
            <a:endParaRPr lang="en-US" sz="1300" b="1" dirty="0">
              <a:latin typeface="Arial" panose="020B0604020202020204" pitchFamily="34" charset="0"/>
              <a:cs typeface="Arial" panose="020B0604020202020204" pitchFamily="34" charset="0"/>
            </a:endParaRPr>
          </a:p>
          <a:p>
            <a:pPr indent="0" algn="just">
              <a:buFont typeface="Wingdings" panose="05000000000000000000" charset="0"/>
              <a:buNone/>
            </a:pPr>
            <a:endParaRPr lang="en-US" sz="1300" dirty="0">
              <a:latin typeface="Arial" panose="020B0604020202020204" pitchFamily="34" charset="0"/>
              <a:cs typeface="Arial" panose="020B0604020202020204" pitchFamily="34" charset="0"/>
            </a:endParaRPr>
          </a:p>
          <a:p>
            <a:pPr marL="742950" lvl="1" indent="-285750" algn="just">
              <a:buFont typeface="Wingdings" panose="05000000000000000000" charset="0"/>
              <a:buChar char="Ø"/>
            </a:pPr>
            <a:r>
              <a:rPr lang="en-US" sz="1300" dirty="0">
                <a:latin typeface="Arial" panose="020B0604020202020204" pitchFamily="34" charset="0"/>
                <a:cs typeface="Arial" panose="020B0604020202020204" pitchFamily="34" charset="0"/>
              </a:rPr>
              <a:t>Botanical Studies: Fruit and vegetable recognition can be used in botanical research and educational programs to identify plant species and variations.</a:t>
            </a:r>
            <a:endParaRPr lang="en-US" sz="1300" dirty="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3656</Words>
  <Application>WPS Presentation</Application>
  <PresentationFormat>Widescreen</PresentationFormat>
  <Paragraphs>82</Paragraphs>
  <Slides>10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SimSun</vt:lpstr>
      <vt:lpstr>Wingdings</vt:lpstr>
      <vt:lpstr>Algerian</vt:lpstr>
      <vt:lpstr>Wingdings 2</vt:lpstr>
      <vt:lpstr>Wingdings</vt:lpstr>
      <vt:lpstr>Wingdings 3</vt:lpstr>
      <vt:lpstr>Times New Roman</vt:lpstr>
      <vt:lpstr>CIDFont</vt:lpstr>
      <vt:lpstr>Segoe Print</vt:lpstr>
      <vt:lpstr>Calibri</vt:lpstr>
      <vt:lpstr>Wingdings</vt:lpstr>
      <vt:lpstr>Microsoft YaHei</vt:lpstr>
      <vt:lpstr>Arial Unicode MS</vt:lpstr>
      <vt:lpstr>Impact</vt:lpstr>
      <vt:lpstr>Bodoni MT Black</vt:lpstr>
      <vt:lpstr>Book Antiqua</vt:lpstr>
      <vt:lpstr>Broadway</vt:lpstr>
      <vt:lpstr>Arial Black</vt:lpstr>
      <vt:lpstr>Arial Narrow</vt:lpstr>
      <vt:lpstr>Main Event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PRANSHU YADAV</dc:creator>
  <cp:lastModifiedBy>harshit agarwal</cp:lastModifiedBy>
  <cp:revision>32</cp:revision>
  <dcterms:created xsi:type="dcterms:W3CDTF">2021-05-14T16:58:00Z</dcterms:created>
  <dcterms:modified xsi:type="dcterms:W3CDTF">2023-09-26T12:57:14Z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A0AF3920A7794AD7AE5D7ACB06BDEF08</vt:lpwstr>
  </property>
  <property fmtid="{D5CDD505-2E9C-101B-9397-08002B2CF9AE}" pid="3" name="KSOProductBuildVer">
    <vt:lpwstr>1033-12.2.0.13215</vt:lpwstr>
  </property>
</Properties>
</file>